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56" r:id="rId2"/>
    <p:sldId id="257" r:id="rId3"/>
    <p:sldId id="294" r:id="rId4"/>
    <p:sldId id="306" r:id="rId5"/>
    <p:sldId id="295" r:id="rId6"/>
    <p:sldId id="297" r:id="rId7"/>
    <p:sldId id="298" r:id="rId8"/>
    <p:sldId id="299" r:id="rId9"/>
    <p:sldId id="301" r:id="rId10"/>
    <p:sldId id="300" r:id="rId11"/>
    <p:sldId id="303" r:id="rId12"/>
    <p:sldId id="296" r:id="rId13"/>
    <p:sldId id="304" r:id="rId14"/>
    <p:sldId id="305" r:id="rId15"/>
    <p:sldId id="307" r:id="rId16"/>
    <p:sldId id="308" r:id="rId17"/>
    <p:sldId id="309" r:id="rId18"/>
    <p:sldId id="310" r:id="rId19"/>
    <p:sldId id="311" r:id="rId20"/>
    <p:sldId id="312" r:id="rId21"/>
    <p:sldId id="313" r:id="rId22"/>
    <p:sldId id="314" r:id="rId23"/>
    <p:sldId id="315" r:id="rId24"/>
    <p:sldId id="316" r:id="rId25"/>
    <p:sldId id="317" r:id="rId26"/>
    <p:sldId id="318" r:id="rId27"/>
    <p:sldId id="319" r:id="rId28"/>
    <p:sldId id="320" r:id="rId29"/>
    <p:sldId id="321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591"/>
    <p:restoredTop sz="96296"/>
  </p:normalViewPr>
  <p:slideViewPr>
    <p:cSldViewPr snapToGrid="0" snapToObjects="1">
      <p:cViewPr>
        <p:scale>
          <a:sx n="70" d="100"/>
          <a:sy n="70" d="100"/>
        </p:scale>
        <p:origin x="-1000" y="1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EC019-505D-4549-8F7D-9BDE7DCB6D18}" type="datetimeFigureOut">
              <a:rPr lang="pt-BR" smtClean="0"/>
              <a:t>06/03/2020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5FE5B-5427-7C41-8328-E326B43E1ABC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1403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/>
              <a:t>evolução histórico-metodológica tratada ao longo </a:t>
            </a: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45FE5B-5427-7C41-8328-E326B43E1ABC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5037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Exemplos ( Alta abstração → não concretos, não palpáveis )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proteção meio-ambiente, moralidade administrativa ,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patrimônio público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direito à informação pelos consumidores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45FE5B-5427-7C41-8328-E326B43E1ABC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1820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45FE5B-5427-7C41-8328-E326B43E1ABC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65021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Exemplos (maior concretude)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ação de usucapião coletivo previsto (art. 10 e 12, III do Estatuto da Cidade) 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interesses de categorias profissionais (membros)</a:t>
            </a:r>
          </a:p>
          <a:p>
            <a:r>
              <a:rPr lang="pt-BR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legitimidade do MP para ajuizamento de ação para discutir aumento de mensalidade escolar (Súmula 643 STF)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45FE5B-5427-7C41-8328-E326B43E1ABC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2320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48A87A34-81AB-432B-8DAE-1953F412C126}" type="datetimeFigureOut">
              <a:rPr lang="en-US"/>
              <a:pPr/>
              <a:t>3/6/20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48A87A34-81AB-432B-8DAE-1953F412C126}" type="datetimeFigureOut">
              <a:rPr lang="en-US"/>
              <a:t>3/6/20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6D22F896-40B5-4ADD-8801-0D06FADFA095}" type="slidenum">
              <a:rPr lang="en-US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/>
              <a:pPr/>
              <a:t>3/6/20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FD8F1113-2E3C-46E3-B54F-B7F421EEF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Freeform 5">
            <a:extLst>
              <a:ext uri="{FF2B5EF4-FFF2-40B4-BE49-F238E27FC236}">
                <a16:creationId xmlns:a16="http://schemas.microsoft.com/office/drawing/2014/main" id="{B54A4D14-513F-4121-92D3-5CCB468962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329674" y="1290909"/>
            <a:ext cx="9702800" cy="5573512"/>
          </a:xfrm>
          <a:custGeom>
            <a:avLst/>
            <a:gdLst>
              <a:gd name="T0" fmla="*/ 1752 w 2038"/>
              <a:gd name="T1" fmla="*/ 1169 h 1169"/>
              <a:gd name="T2" fmla="*/ 1487 w 2038"/>
              <a:gd name="T3" fmla="*/ 334 h 1169"/>
              <a:gd name="T4" fmla="*/ 860 w 2038"/>
              <a:gd name="T5" fmla="*/ 22 h 1169"/>
              <a:gd name="T6" fmla="*/ 199 w 2038"/>
              <a:gd name="T7" fmla="*/ 318 h 1169"/>
              <a:gd name="T8" fmla="*/ 399 w 2038"/>
              <a:gd name="T9" fmla="*/ 1165 h 11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38" h="1169">
                <a:moveTo>
                  <a:pt x="1752" y="1169"/>
                </a:moveTo>
                <a:cubicBezTo>
                  <a:pt x="2038" y="928"/>
                  <a:pt x="1673" y="513"/>
                  <a:pt x="1487" y="334"/>
                </a:cubicBezTo>
                <a:cubicBezTo>
                  <a:pt x="1316" y="170"/>
                  <a:pt x="1099" y="43"/>
                  <a:pt x="860" y="22"/>
                </a:cubicBezTo>
                <a:cubicBezTo>
                  <a:pt x="621" y="0"/>
                  <a:pt x="341" y="128"/>
                  <a:pt x="199" y="318"/>
                </a:cubicBezTo>
                <a:cubicBezTo>
                  <a:pt x="0" y="586"/>
                  <a:pt x="184" y="965"/>
                  <a:pt x="399" y="116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4" name="Freeform 6">
            <a:extLst>
              <a:ext uri="{FF2B5EF4-FFF2-40B4-BE49-F238E27FC236}">
                <a16:creationId xmlns:a16="http://schemas.microsoft.com/office/drawing/2014/main" id="{6C3411F1-AD17-499D-AFEF-2F300F6DF0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70451" y="2010741"/>
            <a:ext cx="7373938" cy="4848892"/>
          </a:xfrm>
          <a:custGeom>
            <a:avLst/>
            <a:gdLst>
              <a:gd name="T0" fmla="*/ 1025 w 1549"/>
              <a:gd name="T1" fmla="*/ 1016 h 1017"/>
              <a:gd name="T2" fmla="*/ 1443 w 1549"/>
              <a:gd name="T3" fmla="*/ 592 h 1017"/>
              <a:gd name="T4" fmla="*/ 782 w 1549"/>
              <a:gd name="T5" fmla="*/ 53 h 1017"/>
              <a:gd name="T6" fmla="*/ 150 w 1549"/>
              <a:gd name="T7" fmla="*/ 329 h 1017"/>
              <a:gd name="T8" fmla="*/ 477 w 1549"/>
              <a:gd name="T9" fmla="*/ 1017 h 10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1549" h="1017">
                <a:moveTo>
                  <a:pt x="1025" y="1016"/>
                </a:moveTo>
                <a:cubicBezTo>
                  <a:pt x="1223" y="971"/>
                  <a:pt x="1549" y="857"/>
                  <a:pt x="1443" y="592"/>
                </a:cubicBezTo>
                <a:cubicBezTo>
                  <a:pt x="1344" y="344"/>
                  <a:pt x="1041" y="111"/>
                  <a:pt x="782" y="53"/>
                </a:cubicBezTo>
                <a:cubicBezTo>
                  <a:pt x="545" y="0"/>
                  <a:pt x="275" y="117"/>
                  <a:pt x="150" y="329"/>
                </a:cubicBezTo>
                <a:cubicBezTo>
                  <a:pt x="0" y="584"/>
                  <a:pt x="243" y="911"/>
                  <a:pt x="477" y="1017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6" name="Freeform 7">
            <a:extLst>
              <a:ext uri="{FF2B5EF4-FFF2-40B4-BE49-F238E27FC236}">
                <a16:creationId xmlns:a16="http://schemas.microsoft.com/office/drawing/2014/main" id="{60BF2CBE-B1E9-4C42-89DC-C35E4E6516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251351" y="1780905"/>
            <a:ext cx="8035925" cy="5083516"/>
          </a:xfrm>
          <a:custGeom>
            <a:avLst/>
            <a:gdLst>
              <a:gd name="T0" fmla="*/ 1302 w 1688"/>
              <a:gd name="T1" fmla="*/ 1066 h 1066"/>
              <a:gd name="T2" fmla="*/ 1613 w 1688"/>
              <a:gd name="T3" fmla="*/ 850 h 1066"/>
              <a:gd name="T4" fmla="*/ 1517 w 1688"/>
              <a:gd name="T5" fmla="*/ 471 h 1066"/>
              <a:gd name="T6" fmla="*/ 798 w 1688"/>
              <a:gd name="T7" fmla="*/ 28 h 1066"/>
              <a:gd name="T8" fmla="*/ 181 w 1688"/>
              <a:gd name="T9" fmla="*/ 333 h 1066"/>
              <a:gd name="T10" fmla="*/ 420 w 1688"/>
              <a:gd name="T11" fmla="*/ 1066 h 10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688" h="1066">
                <a:moveTo>
                  <a:pt x="1302" y="1066"/>
                </a:moveTo>
                <a:cubicBezTo>
                  <a:pt x="1416" y="1024"/>
                  <a:pt x="1551" y="962"/>
                  <a:pt x="1613" y="850"/>
                </a:cubicBezTo>
                <a:cubicBezTo>
                  <a:pt x="1688" y="715"/>
                  <a:pt x="1606" y="575"/>
                  <a:pt x="1517" y="471"/>
                </a:cubicBezTo>
                <a:cubicBezTo>
                  <a:pt x="1336" y="258"/>
                  <a:pt x="1084" y="62"/>
                  <a:pt x="798" y="28"/>
                </a:cubicBezTo>
                <a:cubicBezTo>
                  <a:pt x="559" y="0"/>
                  <a:pt x="317" y="138"/>
                  <a:pt x="181" y="333"/>
                </a:cubicBezTo>
                <a:cubicBezTo>
                  <a:pt x="0" y="592"/>
                  <a:pt x="191" y="907"/>
                  <a:pt x="420" y="10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" name="Freeform 8">
            <a:extLst>
              <a:ext uri="{FF2B5EF4-FFF2-40B4-BE49-F238E27FC236}">
                <a16:creationId xmlns:a16="http://schemas.microsoft.com/office/drawing/2014/main" id="{72C95A87-DCDB-41C4-B774-744B3ECBE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542347"/>
            <a:ext cx="10334625" cy="6322075"/>
          </a:xfrm>
          <a:custGeom>
            <a:avLst/>
            <a:gdLst>
              <a:gd name="T0" fmla="*/ 1873 w 2171"/>
              <a:gd name="T1" fmla="*/ 1326 h 1326"/>
              <a:gd name="T2" fmla="*/ 1609 w 2171"/>
              <a:gd name="T3" fmla="*/ 473 h 1326"/>
              <a:gd name="T4" fmla="*/ 880 w 2171"/>
              <a:gd name="T5" fmla="*/ 63 h 1326"/>
              <a:gd name="T6" fmla="*/ 0 w 2171"/>
              <a:gd name="T7" fmla="*/ 423 h 132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171" h="1326">
                <a:moveTo>
                  <a:pt x="1873" y="1326"/>
                </a:moveTo>
                <a:cubicBezTo>
                  <a:pt x="2171" y="1045"/>
                  <a:pt x="1825" y="678"/>
                  <a:pt x="1609" y="473"/>
                </a:cubicBezTo>
                <a:cubicBezTo>
                  <a:pt x="1406" y="281"/>
                  <a:pt x="1159" y="116"/>
                  <a:pt x="880" y="63"/>
                </a:cubicBezTo>
                <a:cubicBezTo>
                  <a:pt x="545" y="0"/>
                  <a:pt x="214" y="161"/>
                  <a:pt x="0" y="423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0" name="Freeform 9">
            <a:extLst>
              <a:ext uri="{FF2B5EF4-FFF2-40B4-BE49-F238E27FC236}">
                <a16:creationId xmlns:a16="http://schemas.microsoft.com/office/drawing/2014/main" id="{BCB97515-32FF-43A6-A51C-B140193ABB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6178751"/>
            <a:ext cx="504825" cy="681527"/>
          </a:xfrm>
          <a:custGeom>
            <a:avLst/>
            <a:gdLst>
              <a:gd name="T0" fmla="*/ 0 w 106"/>
              <a:gd name="T1" fmla="*/ 0 h 143"/>
              <a:gd name="T2" fmla="*/ 106 w 106"/>
              <a:gd name="T3" fmla="*/ 143 h 143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06" h="143">
                <a:moveTo>
                  <a:pt x="0" y="0"/>
                </a:moveTo>
                <a:cubicBezTo>
                  <a:pt x="35" y="54"/>
                  <a:pt x="70" y="101"/>
                  <a:pt x="106" y="143"/>
                </a:cubicBezTo>
              </a:path>
            </a:pathLst>
          </a:custGeom>
          <a:noFill/>
          <a:ln w="4763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2" name="Freeform 10">
            <a:extLst>
              <a:ext uri="{FF2B5EF4-FFF2-40B4-BE49-F238E27FC236}">
                <a16:creationId xmlns:a16="http://schemas.microsoft.com/office/drawing/2014/main" id="{9C6379D3-7045-4B76-9409-6D23D753D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59376"/>
            <a:ext cx="11091863" cy="6923796"/>
          </a:xfrm>
          <a:custGeom>
            <a:avLst/>
            <a:gdLst>
              <a:gd name="T0" fmla="*/ 2046 w 2330"/>
              <a:gd name="T1" fmla="*/ 1452 h 1452"/>
              <a:gd name="T2" fmla="*/ 1813 w 2330"/>
              <a:gd name="T3" fmla="*/ 601 h 1452"/>
              <a:gd name="T4" fmla="*/ 956 w 2330"/>
              <a:gd name="T5" fmla="*/ 97 h 1452"/>
              <a:gd name="T6" fmla="*/ 0 w 2330"/>
              <a:gd name="T7" fmla="*/ 366 h 145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2330" h="1452">
                <a:moveTo>
                  <a:pt x="2046" y="1452"/>
                </a:moveTo>
                <a:cubicBezTo>
                  <a:pt x="2330" y="1153"/>
                  <a:pt x="2049" y="821"/>
                  <a:pt x="1813" y="601"/>
                </a:cubicBezTo>
                <a:cubicBezTo>
                  <a:pt x="1569" y="375"/>
                  <a:pt x="1282" y="179"/>
                  <a:pt x="956" y="97"/>
                </a:cubicBezTo>
                <a:cubicBezTo>
                  <a:pt x="572" y="0"/>
                  <a:pt x="292" y="101"/>
                  <a:pt x="0" y="366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4" name="Freeform 12">
            <a:extLst>
              <a:ext uri="{FF2B5EF4-FFF2-40B4-BE49-F238E27FC236}">
                <a16:creationId xmlns:a16="http://schemas.microsoft.com/office/drawing/2014/main" id="{61B1C1DE-4201-4989-BE65-41ADC24725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1057275" cy="614491"/>
          </a:xfrm>
          <a:custGeom>
            <a:avLst/>
            <a:gdLst>
              <a:gd name="T0" fmla="*/ 222 w 222"/>
              <a:gd name="T1" fmla="*/ 0 h 129"/>
              <a:gd name="T2" fmla="*/ 0 w 222"/>
              <a:gd name="T3" fmla="*/ 129 h 129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222" h="129">
                <a:moveTo>
                  <a:pt x="222" y="0"/>
                </a:moveTo>
                <a:cubicBezTo>
                  <a:pt x="152" y="35"/>
                  <a:pt x="76" y="78"/>
                  <a:pt x="0" y="129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6" name="Freeform 14">
            <a:extLst>
              <a:ext uri="{FF2B5EF4-FFF2-40B4-BE49-F238E27FC236}">
                <a16:creationId xmlns:a16="http://schemas.microsoft.com/office/drawing/2014/main" id="{806398CC-D327-4E06-838C-31119BD56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3701" y="-6705"/>
            <a:ext cx="595313" cy="352734"/>
          </a:xfrm>
          <a:custGeom>
            <a:avLst/>
            <a:gdLst>
              <a:gd name="T0" fmla="*/ 125 w 125"/>
              <a:gd name="T1" fmla="*/ 0 h 74"/>
              <a:gd name="T2" fmla="*/ 0 w 125"/>
              <a:gd name="T3" fmla="*/ 74 h 7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25" h="74">
                <a:moveTo>
                  <a:pt x="125" y="0"/>
                </a:moveTo>
                <a:cubicBezTo>
                  <a:pt x="85" y="22"/>
                  <a:pt x="43" y="47"/>
                  <a:pt x="0" y="74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8" name="Freeform 16">
            <a:extLst>
              <a:ext uri="{FF2B5EF4-FFF2-40B4-BE49-F238E27FC236}">
                <a16:creationId xmlns:a16="http://schemas.microsoft.com/office/drawing/2014/main" id="{70A741CC-E736-448A-A94E-5C8BB9711D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-1061" y="-1916"/>
            <a:ext cx="357188" cy="213875"/>
          </a:xfrm>
          <a:custGeom>
            <a:avLst/>
            <a:gdLst>
              <a:gd name="T0" fmla="*/ 75 w 75"/>
              <a:gd name="T1" fmla="*/ 0 h 45"/>
              <a:gd name="T2" fmla="*/ 0 w 75"/>
              <a:gd name="T3" fmla="*/ 45 h 4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75" h="45">
                <a:moveTo>
                  <a:pt x="75" y="0"/>
                </a:moveTo>
                <a:cubicBezTo>
                  <a:pt x="50" y="14"/>
                  <a:pt x="25" y="29"/>
                  <a:pt x="0" y="45"/>
                </a:cubicBezTo>
              </a:path>
            </a:pathLst>
          </a:custGeom>
          <a:noFill/>
          <a:ln w="12700" cap="flat">
            <a:solidFill>
              <a:schemeClr val="tx1">
                <a:alpha val="20000"/>
              </a:schemeClr>
            </a:solidFill>
            <a:prstDash val="dash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0" name="Freeform 11">
            <a:extLst>
              <a:ext uri="{FF2B5EF4-FFF2-40B4-BE49-F238E27FC236}">
                <a16:creationId xmlns:a16="http://schemas.microsoft.com/office/drawing/2014/main" id="{7C324CDD-B30F-47DD-8627-E2171D5E83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5426601" y="-1916"/>
            <a:ext cx="5788025" cy="6847184"/>
          </a:xfrm>
          <a:custGeom>
            <a:avLst/>
            <a:gdLst>
              <a:gd name="T0" fmla="*/ 1094 w 1216"/>
              <a:gd name="T1" fmla="*/ 1436 h 1436"/>
              <a:gd name="T2" fmla="*/ 709 w 1216"/>
              <a:gd name="T3" fmla="*/ 551 h 1436"/>
              <a:gd name="T4" fmla="*/ 0 w 1216"/>
              <a:gd name="T5" fmla="*/ 0 h 14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216" h="1436">
                <a:moveTo>
                  <a:pt x="1094" y="1436"/>
                </a:moveTo>
                <a:cubicBezTo>
                  <a:pt x="1216" y="1114"/>
                  <a:pt x="904" y="770"/>
                  <a:pt x="709" y="551"/>
                </a:cubicBezTo>
                <a:cubicBezTo>
                  <a:pt x="509" y="327"/>
                  <a:pt x="274" y="127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2" name="Freeform 21">
            <a:extLst>
              <a:ext uri="{FF2B5EF4-FFF2-40B4-BE49-F238E27FC236}">
                <a16:creationId xmlns:a16="http://schemas.microsoft.com/office/drawing/2014/main" id="{79C8D19E-E3D6-45A6-BCA2-5918A37D7A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9235014" y="2872"/>
            <a:ext cx="2951163" cy="2555325"/>
          </a:xfrm>
          <a:custGeom>
            <a:avLst/>
            <a:gdLst>
              <a:gd name="T0" fmla="*/ 620 w 620"/>
              <a:gd name="T1" fmla="*/ 536 h 536"/>
              <a:gd name="T2" fmla="*/ 0 w 620"/>
              <a:gd name="T3" fmla="*/ 0 h 5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620" h="536">
                <a:moveTo>
                  <a:pt x="620" y="536"/>
                </a:moveTo>
                <a:cubicBezTo>
                  <a:pt x="404" y="314"/>
                  <a:pt x="196" y="138"/>
                  <a:pt x="0" y="0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7ED9B2-4661-484D-919A-A21AF546E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25306" y="1477651"/>
            <a:ext cx="2929372" cy="2468207"/>
          </a:xfrm>
        </p:spPr>
        <p:txBody>
          <a:bodyPr>
            <a:normAutofit/>
          </a:bodyPr>
          <a:lstStyle/>
          <a:p>
            <a:pPr algn="l"/>
            <a:endParaRPr lang="en-US" sz="40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FAE0DA-2712-984D-AA04-62403ACCB1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39725" y="4073959"/>
            <a:ext cx="2951163" cy="1306389"/>
          </a:xfrm>
        </p:spPr>
        <p:txBody>
          <a:bodyPr>
            <a:normAutofit/>
          </a:bodyPr>
          <a:lstStyle/>
          <a:p>
            <a:pPr algn="l"/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64" name="Freeform 22">
            <a:extLst>
              <a:ext uri="{FF2B5EF4-FFF2-40B4-BE49-F238E27FC236}">
                <a16:creationId xmlns:a16="http://schemas.microsoft.com/office/drawing/2014/main" id="{43280283-E04A-43CA-BFA1-F285486A2F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0020826" y="-1916"/>
            <a:ext cx="2165350" cy="1358265"/>
          </a:xfrm>
          <a:custGeom>
            <a:avLst/>
            <a:gdLst>
              <a:gd name="T0" fmla="*/ 0 w 455"/>
              <a:gd name="T1" fmla="*/ 0 h 285"/>
              <a:gd name="T2" fmla="*/ 455 w 455"/>
              <a:gd name="T3" fmla="*/ 285 h 285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55" h="285">
                <a:moveTo>
                  <a:pt x="0" y="0"/>
                </a:moveTo>
                <a:cubicBezTo>
                  <a:pt x="153" y="85"/>
                  <a:pt x="308" y="180"/>
                  <a:pt x="455" y="285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6" name="Freeform 23">
            <a:extLst>
              <a:ext uri="{FF2B5EF4-FFF2-40B4-BE49-F238E27FC236}">
                <a16:creationId xmlns:a16="http://schemas.microsoft.com/office/drawing/2014/main" id="{38328CB6-0FC5-4AEA-BC7E-489267CB6F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290826" y="-1916"/>
            <a:ext cx="895350" cy="534687"/>
          </a:xfrm>
          <a:custGeom>
            <a:avLst/>
            <a:gdLst>
              <a:gd name="T0" fmla="*/ 0 w 188"/>
              <a:gd name="T1" fmla="*/ 0 h 112"/>
              <a:gd name="T2" fmla="*/ 188 w 188"/>
              <a:gd name="T3" fmla="*/ 112 h 112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88" h="112">
                <a:moveTo>
                  <a:pt x="0" y="0"/>
                </a:moveTo>
                <a:cubicBezTo>
                  <a:pt x="63" y="36"/>
                  <a:pt x="126" y="73"/>
                  <a:pt x="188" y="112"/>
                </a:cubicBezTo>
              </a:path>
            </a:pathLst>
          </a:custGeom>
          <a:noFill/>
          <a:ln w="9525" cap="flat">
            <a:solidFill>
              <a:schemeClr val="tx1">
                <a:alpha val="20000"/>
              </a:schemeClr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8" name="Freeform: Shape 67">
            <a:extLst>
              <a:ext uri="{FF2B5EF4-FFF2-40B4-BE49-F238E27FC236}">
                <a16:creationId xmlns:a16="http://schemas.microsoft.com/office/drawing/2014/main" id="{138AF5D2-3A9C-4E8F-B879-36865366A1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931529">
            <a:off x="752078" y="2218040"/>
            <a:ext cx="4418757" cy="4259609"/>
          </a:xfrm>
          <a:custGeom>
            <a:avLst/>
            <a:gdLst>
              <a:gd name="connsiteX0" fmla="*/ 404107 w 4507111"/>
              <a:gd name="connsiteY0" fmla="*/ 0 h 4344781"/>
              <a:gd name="connsiteX1" fmla="*/ 371857 w 4507111"/>
              <a:gd name="connsiteY1" fmla="*/ 117359 h 4344781"/>
              <a:gd name="connsiteX2" fmla="*/ 307833 w 4507111"/>
              <a:gd name="connsiteY2" fmla="*/ 632970 h 4344781"/>
              <a:gd name="connsiteX3" fmla="*/ 3569418 w 4507111"/>
              <a:gd name="connsiteY3" fmla="*/ 4141149 h 4344781"/>
              <a:gd name="connsiteX4" fmla="*/ 4440861 w 4507111"/>
              <a:gd name="connsiteY4" fmla="*/ 4332480 h 4344781"/>
              <a:gd name="connsiteX5" fmla="*/ 4507111 w 4507111"/>
              <a:gd name="connsiteY5" fmla="*/ 4341752 h 4344781"/>
              <a:gd name="connsiteX6" fmla="*/ 4296045 w 4507111"/>
              <a:gd name="connsiteY6" fmla="*/ 4344781 h 4344781"/>
              <a:gd name="connsiteX7" fmla="*/ 3749565 w 4507111"/>
              <a:gd name="connsiteY7" fmla="*/ 4321853 h 4344781"/>
              <a:gd name="connsiteX8" fmla="*/ 36764 w 4507111"/>
              <a:gd name="connsiteY8" fmla="*/ 1629794 h 4344781"/>
              <a:gd name="connsiteX9" fmla="*/ 300069 w 4507111"/>
              <a:gd name="connsiteY9" fmla="*/ 144750 h 43447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507111" h="4344781">
                <a:moveTo>
                  <a:pt x="404107" y="0"/>
                </a:moveTo>
                <a:lnTo>
                  <a:pt x="371857" y="117359"/>
                </a:lnTo>
                <a:cubicBezTo>
                  <a:pt x="333827" y="278567"/>
                  <a:pt x="311875" y="450459"/>
                  <a:pt x="307833" y="632970"/>
                </a:cubicBezTo>
                <a:cubicBezTo>
                  <a:pt x="264711" y="2579752"/>
                  <a:pt x="2253987" y="3769243"/>
                  <a:pt x="3569418" y="4141149"/>
                </a:cubicBezTo>
                <a:cubicBezTo>
                  <a:pt x="3816061" y="4210881"/>
                  <a:pt x="4114807" y="4279754"/>
                  <a:pt x="4440861" y="4332480"/>
                </a:cubicBezTo>
                <a:lnTo>
                  <a:pt x="4507111" y="4341752"/>
                </a:lnTo>
                <a:lnTo>
                  <a:pt x="4296045" y="4344781"/>
                </a:lnTo>
                <a:cubicBezTo>
                  <a:pt x="4097363" y="4343711"/>
                  <a:pt x="3912623" y="4335104"/>
                  <a:pt x="3749565" y="4321853"/>
                </a:cubicBezTo>
                <a:cubicBezTo>
                  <a:pt x="2445102" y="4215850"/>
                  <a:pt x="356405" y="3466499"/>
                  <a:pt x="36764" y="1629794"/>
                </a:cubicBezTo>
                <a:cubicBezTo>
                  <a:pt x="-63123" y="1055823"/>
                  <a:pt x="45741" y="555869"/>
                  <a:pt x="300069" y="144750"/>
                </a:cubicBez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ckwell" panose="02060603020205020403"/>
              <a:ea typeface="+mn-ea"/>
              <a:cs typeface="+mn-cs"/>
            </a:endParaRPr>
          </a:p>
        </p:txBody>
      </p:sp>
      <p:pic>
        <p:nvPicPr>
          <p:cNvPr id="5" name="Picture 4" descr="A picture containing fruit, flower, food&#10;&#10;Description automatically generated">
            <a:extLst>
              <a:ext uri="{FF2B5EF4-FFF2-40B4-BE49-F238E27FC236}">
                <a16:creationId xmlns:a16="http://schemas.microsoft.com/office/drawing/2014/main" id="{037B158A-086A-5A40-9176-6EAD5C3B8C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5726" r="1" b="5438"/>
          <a:stretch/>
        </p:blipFill>
        <p:spPr>
          <a:xfrm>
            <a:off x="932740" y="461405"/>
            <a:ext cx="7761924" cy="5343065"/>
          </a:xfrm>
          <a:custGeom>
            <a:avLst/>
            <a:gdLst>
              <a:gd name="connsiteX0" fmla="*/ 3025687 w 7761924"/>
              <a:gd name="connsiteY0" fmla="*/ 76 h 5343065"/>
              <a:gd name="connsiteX1" fmla="*/ 3372722 w 7761924"/>
              <a:gd name="connsiteY1" fmla="*/ 16088 h 5343065"/>
              <a:gd name="connsiteX2" fmla="*/ 7761924 w 7761924"/>
              <a:gd name="connsiteY2" fmla="*/ 3316816 h 5343065"/>
              <a:gd name="connsiteX3" fmla="*/ 3701109 w 7761924"/>
              <a:gd name="connsiteY3" fmla="*/ 5320611 h 5343065"/>
              <a:gd name="connsiteX4" fmla="*/ 36290 w 7761924"/>
              <a:gd name="connsiteY4" fmla="*/ 2696959 h 5343065"/>
              <a:gd name="connsiteX5" fmla="*/ 3025687 w 7761924"/>
              <a:gd name="connsiteY5" fmla="*/ 76 h 5343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61924" h="5343065">
                <a:moveTo>
                  <a:pt x="3025687" y="76"/>
                </a:moveTo>
                <a:cubicBezTo>
                  <a:pt x="3140786" y="756"/>
                  <a:pt x="3256631" y="6055"/>
                  <a:pt x="3372722" y="16088"/>
                </a:cubicBezTo>
                <a:cubicBezTo>
                  <a:pt x="5230178" y="176616"/>
                  <a:pt x="7761924" y="1424594"/>
                  <a:pt x="7761924" y="3316816"/>
                </a:cubicBezTo>
                <a:cubicBezTo>
                  <a:pt x="7646022" y="5237647"/>
                  <a:pt x="4988715" y="5423921"/>
                  <a:pt x="3701109" y="5320611"/>
                </a:cubicBezTo>
                <a:cubicBezTo>
                  <a:pt x="2413504" y="5217301"/>
                  <a:pt x="351800" y="4486992"/>
                  <a:pt x="36290" y="2696959"/>
                </a:cubicBezTo>
                <a:cubicBezTo>
                  <a:pt x="-259500" y="1018804"/>
                  <a:pt x="1299198" y="-10133"/>
                  <a:pt x="3025687" y="76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268514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490819-5666-421A-BA38-5BB7F760B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4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FDFAB5E-BFB6-4290-9F06-1AD4E52A3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4FA43FA-82AD-4E41-A5A7-32F0F9DAA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3C34A1E-706E-4DB7-891E-6FB476241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6E55BE0F-8EA7-4F30-B3FD-8F6DD29BA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C9F415B-574B-4647-BD72-F211EA3FA7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DD98CAF-1BC1-4BD6-AAD2-68EBF8D8B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F6CBDDA-3893-44B9-86D9-F1F38D4B5F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FEF4109-DC7B-4C15-9C2D-53A69A120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0DAA94-BB0A-4185-97AF-CB63182E8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114C7C3A-04DD-4CC1-A272-F2578FE23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4AA1C8D2-B988-4C8F-97B7-229630F2A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5621FCD-0E62-4332-965D-80FA0EF80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1E7C9B8-4AA1-43A1-A547-785A41395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1F4C519-3639-48B7-A720-466A40BF17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39AFA97-19A9-4DA4-A478-A3E31B83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01126FE-0E00-4313-BDE9-CF2C04D96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D31F0FA-D603-49E8-B72E-7665CF9A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8C24D97-A4EA-4764-AEE5-61C0892F6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6B724DA-22AE-4918-B782-3E7CD485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9F6E83DB-ADF8-409A-95CF-41BE0E028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C83EE84C-89F7-406E-959C-8E3518D3E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09B50F9-709E-4054-AD5F-814AD7459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336D01-E123-784A-BF9F-BBC1AF5E3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960120"/>
            <a:ext cx="3988993" cy="4171278"/>
          </a:xfrm>
        </p:spPr>
        <p:txBody>
          <a:bodyPr>
            <a:normAutofit/>
          </a:bodyPr>
          <a:lstStyle/>
          <a:p>
            <a:pPr algn="l"/>
            <a:r>
              <a:rPr lang="pt-BR" sz="5400">
                <a:solidFill>
                  <a:schemeClr val="tx1"/>
                </a:solidFill>
              </a:rPr>
              <a:t>Direitos Individuais Homogêneos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786E5A-5FC2-C64E-8889-D894FCBF8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960120"/>
            <a:ext cx="6281873" cy="4171278"/>
          </a:xfrm>
        </p:spPr>
        <p:txBody>
          <a:bodyPr>
            <a:normAutofit/>
          </a:bodyPr>
          <a:lstStyle/>
          <a:p>
            <a:r>
              <a:rPr lang="pt-BR" sz="1600"/>
              <a:t>“individuais homogêneos, assim entendidos os decorrentes de origem comum” (art. 81, III)</a:t>
            </a:r>
          </a:p>
          <a:p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3839976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487B9B-1F18-4BAD-87BB-DECED122E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53336D01-E123-784A-BF9F-BBC1AF5E3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251744"/>
            <a:ext cx="3489059" cy="4354513"/>
          </a:xfrm>
        </p:spPr>
        <p:txBody>
          <a:bodyPr>
            <a:normAutofit/>
          </a:bodyPr>
          <a:lstStyle/>
          <a:p>
            <a:pPr algn="r"/>
            <a:r>
              <a:rPr lang="pt-BR">
                <a:solidFill>
                  <a:schemeClr val="tx1"/>
                </a:solidFill>
              </a:rPr>
              <a:t>Direitos Individuais Homogêneos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0CFCC8E5-9FDD-47FB-BE3E-C83C681C9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588603" y="3342776"/>
            <a:ext cx="200040" cy="172448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F786E5A-5FC2-C64E-8889-D894FCBF8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9869" y="803186"/>
            <a:ext cx="5724860" cy="5248622"/>
          </a:xfrm>
        </p:spPr>
        <p:txBody>
          <a:bodyPr>
            <a:normAutofit/>
          </a:bodyPr>
          <a:lstStyle/>
          <a:p>
            <a:r>
              <a:rPr lang="pt-BR" sz="1600"/>
              <a:t>1. Individuais</a:t>
            </a:r>
          </a:p>
          <a:p>
            <a:pPr lvl="1"/>
            <a:r>
              <a:rPr lang="pt-BR" b="1" dirty="0"/>
              <a:t>Divisibilidade</a:t>
            </a:r>
            <a:r>
              <a:rPr lang="pt-BR" dirty="0"/>
              <a:t> da relação jurídica subjacente → possibilidade de decisão não uniforme para todos ((</a:t>
            </a:r>
            <a:r>
              <a:rPr lang="pt-BR"/>
              <a:t>im</a:t>
            </a:r>
            <a:r>
              <a:rPr lang="pt-BR" dirty="0"/>
              <a:t>)procedência apenas para um parte do grupo)</a:t>
            </a:r>
          </a:p>
          <a:p>
            <a:pPr lvl="1"/>
            <a:r>
              <a:rPr lang="pt-BR" b="1" dirty="0"/>
              <a:t>Privacidade</a:t>
            </a:r>
            <a:r>
              <a:rPr lang="pt-BR" dirty="0"/>
              <a:t> - direitos individuais → possibilidade de ações individuais</a:t>
            </a:r>
            <a:br>
              <a:rPr lang="pt-BR" dirty="0"/>
            </a:br>
            <a:endParaRPr lang="pt-BR" dirty="0"/>
          </a:p>
          <a:p>
            <a:r>
              <a:rPr lang="pt-BR" sz="1600"/>
              <a:t>2. Homogeneidade</a:t>
            </a:r>
            <a:br>
              <a:rPr lang="pt-BR" sz="1600"/>
            </a:br>
            <a:endParaRPr lang="pt-BR" sz="1600"/>
          </a:p>
          <a:p>
            <a:r>
              <a:rPr lang="pt-BR" sz="1600"/>
              <a:t>3. Molecularização</a:t>
            </a:r>
          </a:p>
        </p:txBody>
      </p:sp>
    </p:spTree>
    <p:extLst>
      <p:ext uri="{BB962C8B-B14F-4D97-AF65-F5344CB8AC3E}">
        <p14:creationId xmlns:p14="http://schemas.microsoft.com/office/powerpoint/2010/main" val="377351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B626C0A-BA00-034A-B824-7B50BDE5D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4400">
                <a:solidFill>
                  <a:schemeClr val="tx1"/>
                </a:solidFill>
              </a:rPr>
              <a:t>Divisão fundamental</a:t>
            </a:r>
            <a:br>
              <a:rPr lang="pt-BR" sz="4400">
                <a:solidFill>
                  <a:schemeClr val="tx1"/>
                </a:solidFill>
              </a:rPr>
            </a:br>
            <a:endParaRPr lang="pt-BR" sz="440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6140C1-50D0-4B4D-B7EA-98C34A438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pt-BR" dirty="0"/>
              <a:t>Direitos “essencialmente coletivos” (Barbosa Moreira) ou “tutela de direitos coletivos” (</a:t>
            </a:r>
            <a:r>
              <a:rPr lang="pt-BR" dirty="0" err="1"/>
              <a:t>Teori</a:t>
            </a:r>
            <a:r>
              <a:rPr lang="pt-BR" dirty="0"/>
              <a:t> Zavascki)</a:t>
            </a:r>
          </a:p>
          <a:p>
            <a:r>
              <a:rPr lang="pt-BR" dirty="0"/>
              <a:t>Direitos Acidentalmente coletivos (Barbosa Moreira) ou tutela coletiva de direitos (</a:t>
            </a:r>
            <a:r>
              <a:rPr lang="pt-BR" dirty="0" err="1"/>
              <a:t>Teori</a:t>
            </a:r>
            <a:r>
              <a:rPr lang="pt-BR" dirty="0"/>
              <a:t> Zavascki)</a:t>
            </a:r>
          </a:p>
        </p:txBody>
      </p:sp>
    </p:spTree>
    <p:extLst>
      <p:ext uri="{BB962C8B-B14F-4D97-AF65-F5344CB8AC3E}">
        <p14:creationId xmlns:p14="http://schemas.microsoft.com/office/powerpoint/2010/main" val="7156506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D2263C26-89EB-3945-85D6-2477327EF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pt-BR" sz="3400" dirty="0">
                <a:solidFill>
                  <a:schemeClr val="accent1"/>
                </a:solidFill>
              </a:rPr>
              <a:t>Direitos “essencialmente coletivos” → </a:t>
            </a:r>
            <a:r>
              <a:rPr lang="pt-BR" sz="3400" dirty="0" err="1">
                <a:solidFill>
                  <a:schemeClr val="accent1"/>
                </a:solidFill>
              </a:rPr>
              <a:t>Transindividualidade</a:t>
            </a:r>
            <a:r>
              <a:rPr lang="pt-BR" sz="3400" dirty="0">
                <a:solidFill>
                  <a:schemeClr val="accent1"/>
                </a:solidFill>
              </a:rPr>
              <a:t> tutela de direitos coletivos (</a:t>
            </a:r>
            <a:r>
              <a:rPr lang="pt-BR" sz="3400" dirty="0" err="1">
                <a:solidFill>
                  <a:schemeClr val="accent1"/>
                </a:solidFill>
              </a:rPr>
              <a:t>Teori</a:t>
            </a:r>
            <a:r>
              <a:rPr lang="pt-BR" sz="3400" dirty="0">
                <a:solidFill>
                  <a:schemeClr val="accent1"/>
                </a:solidFill>
              </a:rPr>
              <a:t> Zavascki)  </a:t>
            </a:r>
            <a:br>
              <a:rPr lang="pt-BR" sz="3400" dirty="0">
                <a:solidFill>
                  <a:schemeClr val="accent1"/>
                </a:solidFill>
              </a:rPr>
            </a:br>
            <a:endParaRPr lang="pt-BR" sz="3400" dirty="0">
              <a:solidFill>
                <a:schemeClr val="accent1"/>
              </a:solidFill>
            </a:endParaRPr>
          </a:p>
        </p:txBody>
      </p:sp>
      <p:sp>
        <p:nvSpPr>
          <p:cNvPr id="45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D48D88F-713E-4A4E-9B3F-277460DC4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pt-BR"/>
              <a:t>1. Indivisíveis →decisão necessariamente uniforme para todos ((im)procedência para um = (im)procedência para todo)</a:t>
            </a:r>
          </a:p>
          <a:p>
            <a:r>
              <a:rPr lang="pt-BR"/>
              <a:t>2. Públicos ou não passíveis de apropriação individual</a:t>
            </a:r>
          </a:p>
          <a:p>
            <a:r>
              <a:rPr lang="pt-BR"/>
              <a:t>3. Sem titular determinado 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80847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84DB7353-7D7A-431B-A5B6-A3845E6F2B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" name="Freeform 5">
              <a:extLst>
                <a:ext uri="{FF2B5EF4-FFF2-40B4-BE49-F238E27FC236}">
                  <a16:creationId xmlns:a16="http://schemas.microsoft.com/office/drawing/2014/main" id="{9E8D15D6-6183-4BE1-A315-C7EC9C1A53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82A253FA-4E60-4B4D-94B0-93ECFCF309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" name="Freeform 7">
              <a:extLst>
                <a:ext uri="{FF2B5EF4-FFF2-40B4-BE49-F238E27FC236}">
                  <a16:creationId xmlns:a16="http://schemas.microsoft.com/office/drawing/2014/main" id="{E1B39AD1-11BD-457B-822C-A873607F4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" name="Freeform 8">
              <a:extLst>
                <a:ext uri="{FF2B5EF4-FFF2-40B4-BE49-F238E27FC236}">
                  <a16:creationId xmlns:a16="http://schemas.microsoft.com/office/drawing/2014/main" id="{CC286005-78D5-4BE4-AA8B-75CDC07E78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09E4A22D-7E83-4F24-97FE-931A93CAC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>
              <a:extLst>
                <a:ext uri="{FF2B5EF4-FFF2-40B4-BE49-F238E27FC236}">
                  <a16:creationId xmlns:a16="http://schemas.microsoft.com/office/drawing/2014/main" id="{4351E96B-8DD4-4D5E-A9F0-C47F5F3378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>
              <a:extLst>
                <a:ext uri="{FF2B5EF4-FFF2-40B4-BE49-F238E27FC236}">
                  <a16:creationId xmlns:a16="http://schemas.microsoft.com/office/drawing/2014/main" id="{BFF78610-2475-4756-9EC8-5DA7D8902D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>
              <a:extLst>
                <a:ext uri="{FF2B5EF4-FFF2-40B4-BE49-F238E27FC236}">
                  <a16:creationId xmlns:a16="http://schemas.microsoft.com/office/drawing/2014/main" id="{C7ACAE44-681D-4CBC-B2AB-E5131DF5A8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>
              <a:extLst>
                <a:ext uri="{FF2B5EF4-FFF2-40B4-BE49-F238E27FC236}">
                  <a16:creationId xmlns:a16="http://schemas.microsoft.com/office/drawing/2014/main" id="{CA22E4A0-73AA-4722-9C16-F3AF9A33E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>
              <a:extLst>
                <a:ext uri="{FF2B5EF4-FFF2-40B4-BE49-F238E27FC236}">
                  <a16:creationId xmlns:a16="http://schemas.microsoft.com/office/drawing/2014/main" id="{BB36E626-EBEB-41C0-B224-8DB049DB4D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>
              <a:extLst>
                <a:ext uri="{FF2B5EF4-FFF2-40B4-BE49-F238E27FC236}">
                  <a16:creationId xmlns:a16="http://schemas.microsoft.com/office/drawing/2014/main" id="{D603DEC5-BED4-4DB6-A253-F61CC36742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>
              <a:extLst>
                <a:ext uri="{FF2B5EF4-FFF2-40B4-BE49-F238E27FC236}">
                  <a16:creationId xmlns:a16="http://schemas.microsoft.com/office/drawing/2014/main" id="{86AE9DE6-CA9A-479B-A0FB-0E1BAC7A65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>
              <a:extLst>
                <a:ext uri="{FF2B5EF4-FFF2-40B4-BE49-F238E27FC236}">
                  <a16:creationId xmlns:a16="http://schemas.microsoft.com/office/drawing/2014/main" id="{16CB8DC8-E75F-4574-A290-AAB7031BE8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>
              <a:extLst>
                <a:ext uri="{FF2B5EF4-FFF2-40B4-BE49-F238E27FC236}">
                  <a16:creationId xmlns:a16="http://schemas.microsoft.com/office/drawing/2014/main" id="{1CA657E1-3A52-4C23-AA47-EBB2D5C414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>
              <a:extLst>
                <a:ext uri="{FF2B5EF4-FFF2-40B4-BE49-F238E27FC236}">
                  <a16:creationId xmlns:a16="http://schemas.microsoft.com/office/drawing/2014/main" id="{ED4F701B-2A93-464F-A673-54EED5C4C4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>
              <a:extLst>
                <a:ext uri="{FF2B5EF4-FFF2-40B4-BE49-F238E27FC236}">
                  <a16:creationId xmlns:a16="http://schemas.microsoft.com/office/drawing/2014/main" id="{9977C34F-F6C9-4749-B201-7B928802DF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>
              <a:extLst>
                <a:ext uri="{FF2B5EF4-FFF2-40B4-BE49-F238E27FC236}">
                  <a16:creationId xmlns:a16="http://schemas.microsoft.com/office/drawing/2014/main" id="{3A913E6B-DBE9-4291-A34C-36069ECB8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>
              <a:extLst>
                <a:ext uri="{FF2B5EF4-FFF2-40B4-BE49-F238E27FC236}">
                  <a16:creationId xmlns:a16="http://schemas.microsoft.com/office/drawing/2014/main" id="{7D415C04-AB5C-4B76-9E49-EEBAEE64D0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>
              <a:extLst>
                <a:ext uri="{FF2B5EF4-FFF2-40B4-BE49-F238E27FC236}">
                  <a16:creationId xmlns:a16="http://schemas.microsoft.com/office/drawing/2014/main" id="{151FDC11-E872-4EAE-A597-822F9FE170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1B24766B-81CA-44C7-BF11-77A12BA4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1A2F9962-DEB8-461C-8B4C-C0ED0D8A7B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1" name="Isosceles Triangle 29">
              <a:extLst>
                <a:ext uri="{FF2B5EF4-FFF2-40B4-BE49-F238E27FC236}">
                  <a16:creationId xmlns:a16="http://schemas.microsoft.com/office/drawing/2014/main" id="{C0672E08-EB09-4B8E-8522-24BBC2CFFD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2" name="Rectangle 30">
              <a:extLst>
                <a:ext uri="{FF2B5EF4-FFF2-40B4-BE49-F238E27FC236}">
                  <a16:creationId xmlns:a16="http://schemas.microsoft.com/office/drawing/2014/main" id="{3447AB64-F3EC-4A1F-BFD4-F0F9DB3DAD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A3BAF07C-C39E-42EB-BB22-8D46691D97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-1"/>
            <a:ext cx="12193061" cy="686920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8E9CF54-0466-4261-9E62-0249E60E18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36" name="Freeform 5">
              <a:extLst>
                <a:ext uri="{FF2B5EF4-FFF2-40B4-BE49-F238E27FC236}">
                  <a16:creationId xmlns:a16="http://schemas.microsoft.com/office/drawing/2014/main" id="{33E32106-E8B1-4F76-9EE6-58537738A3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6">
              <a:extLst>
                <a:ext uri="{FF2B5EF4-FFF2-40B4-BE49-F238E27FC236}">
                  <a16:creationId xmlns:a16="http://schemas.microsoft.com/office/drawing/2014/main" id="{C32C2C46-A045-44FB-8A74-5EBD650C27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7">
              <a:extLst>
                <a:ext uri="{FF2B5EF4-FFF2-40B4-BE49-F238E27FC236}">
                  <a16:creationId xmlns:a16="http://schemas.microsoft.com/office/drawing/2014/main" id="{6A76F79C-6683-4940-BCF7-4BCCCEE406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8">
              <a:extLst>
                <a:ext uri="{FF2B5EF4-FFF2-40B4-BE49-F238E27FC236}">
                  <a16:creationId xmlns:a16="http://schemas.microsoft.com/office/drawing/2014/main" id="{FF4675A3-6D07-4B1F-9BFC-AEBEA1AD0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9">
              <a:extLst>
                <a:ext uri="{FF2B5EF4-FFF2-40B4-BE49-F238E27FC236}">
                  <a16:creationId xmlns:a16="http://schemas.microsoft.com/office/drawing/2014/main" id="{765E127A-B6B7-4B1D-B7BD-6C8C969D29C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0">
              <a:extLst>
                <a:ext uri="{FF2B5EF4-FFF2-40B4-BE49-F238E27FC236}">
                  <a16:creationId xmlns:a16="http://schemas.microsoft.com/office/drawing/2014/main" id="{3BCA9D9E-C72C-4751-BFA9-10B85CACE3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1">
              <a:extLst>
                <a:ext uri="{FF2B5EF4-FFF2-40B4-BE49-F238E27FC236}">
                  <a16:creationId xmlns:a16="http://schemas.microsoft.com/office/drawing/2014/main" id="{080C708C-69BF-441B-AB75-C98160ED06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2">
              <a:extLst>
                <a:ext uri="{FF2B5EF4-FFF2-40B4-BE49-F238E27FC236}">
                  <a16:creationId xmlns:a16="http://schemas.microsoft.com/office/drawing/2014/main" id="{3E79964E-F8F1-4763-8892-7BC3DAE306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3">
              <a:extLst>
                <a:ext uri="{FF2B5EF4-FFF2-40B4-BE49-F238E27FC236}">
                  <a16:creationId xmlns:a16="http://schemas.microsoft.com/office/drawing/2014/main" id="{FE09592A-FCC9-4AE5-BA0B-730C6F3BBE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4">
              <a:extLst>
                <a:ext uri="{FF2B5EF4-FFF2-40B4-BE49-F238E27FC236}">
                  <a16:creationId xmlns:a16="http://schemas.microsoft.com/office/drawing/2014/main" id="{96448994-820C-4BC1-ABF3-4579C6F99A6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5">
              <a:extLst>
                <a:ext uri="{FF2B5EF4-FFF2-40B4-BE49-F238E27FC236}">
                  <a16:creationId xmlns:a16="http://schemas.microsoft.com/office/drawing/2014/main" id="{9BB0D192-565A-42B9-B292-CC032D71A6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6">
              <a:extLst>
                <a:ext uri="{FF2B5EF4-FFF2-40B4-BE49-F238E27FC236}">
                  <a16:creationId xmlns:a16="http://schemas.microsoft.com/office/drawing/2014/main" id="{6D1CA09C-5F40-4E92-A7E9-D1FCEE5128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7">
              <a:extLst>
                <a:ext uri="{FF2B5EF4-FFF2-40B4-BE49-F238E27FC236}">
                  <a16:creationId xmlns:a16="http://schemas.microsoft.com/office/drawing/2014/main" id="{379F5AA5-2E14-4880-A5A6-07AEF2AD89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8">
              <a:extLst>
                <a:ext uri="{FF2B5EF4-FFF2-40B4-BE49-F238E27FC236}">
                  <a16:creationId xmlns:a16="http://schemas.microsoft.com/office/drawing/2014/main" id="{EF14BD32-D239-4DA3-98B3-7752073657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9">
              <a:extLst>
                <a:ext uri="{FF2B5EF4-FFF2-40B4-BE49-F238E27FC236}">
                  <a16:creationId xmlns:a16="http://schemas.microsoft.com/office/drawing/2014/main" id="{CF07B250-E5E4-4624-9BD7-8D513A67B7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0">
              <a:extLst>
                <a:ext uri="{FF2B5EF4-FFF2-40B4-BE49-F238E27FC236}">
                  <a16:creationId xmlns:a16="http://schemas.microsoft.com/office/drawing/2014/main" id="{BCC5D120-7C8C-4290-865C-4EE6E4F245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21">
              <a:extLst>
                <a:ext uri="{FF2B5EF4-FFF2-40B4-BE49-F238E27FC236}">
                  <a16:creationId xmlns:a16="http://schemas.microsoft.com/office/drawing/2014/main" id="{C24688C6-CAE5-4EF2-B2BA-A138DA0A24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22">
              <a:extLst>
                <a:ext uri="{FF2B5EF4-FFF2-40B4-BE49-F238E27FC236}">
                  <a16:creationId xmlns:a16="http://schemas.microsoft.com/office/drawing/2014/main" id="{6BD31099-7C13-4901-A04F-632B1CD846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3">
              <a:extLst>
                <a:ext uri="{FF2B5EF4-FFF2-40B4-BE49-F238E27FC236}">
                  <a16:creationId xmlns:a16="http://schemas.microsoft.com/office/drawing/2014/main" id="{679F5FF7-82B2-4033-8FBE-63170C9378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A7795DFA-888F-47E2-B44E-DE1D3B3E46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058957"/>
          </a:xfrm>
          <a:custGeom>
            <a:avLst/>
            <a:gdLst>
              <a:gd name="connsiteX0" fmla="*/ 0 w 12192000"/>
              <a:gd name="connsiteY0" fmla="*/ 0 h 5058957"/>
              <a:gd name="connsiteX1" fmla="*/ 12192000 w 12192000"/>
              <a:gd name="connsiteY1" fmla="*/ 0 h 5058957"/>
              <a:gd name="connsiteX2" fmla="*/ 12192000 w 12192000"/>
              <a:gd name="connsiteY2" fmla="*/ 259692 h 5058957"/>
              <a:gd name="connsiteX3" fmla="*/ 12192000 w 12192000"/>
              <a:gd name="connsiteY3" fmla="*/ 3542069 h 5058957"/>
              <a:gd name="connsiteX4" fmla="*/ 12192000 w 12192000"/>
              <a:gd name="connsiteY4" fmla="*/ 3734194 h 5058957"/>
              <a:gd name="connsiteX5" fmla="*/ 12192000 w 12192000"/>
              <a:gd name="connsiteY5" fmla="*/ 4710012 h 5058957"/>
              <a:gd name="connsiteX6" fmla="*/ 12113803 w 12192000"/>
              <a:gd name="connsiteY6" fmla="*/ 4718295 h 5058957"/>
              <a:gd name="connsiteX7" fmla="*/ 6753597 w 12192000"/>
              <a:gd name="connsiteY7" fmla="*/ 5041852 h 5058957"/>
              <a:gd name="connsiteX8" fmla="*/ 400746 w 12192000"/>
              <a:gd name="connsiteY8" fmla="*/ 4870509 h 5058957"/>
              <a:gd name="connsiteX9" fmla="*/ 0 w 12192000"/>
              <a:gd name="connsiteY9" fmla="*/ 4833533 h 5058957"/>
              <a:gd name="connsiteX10" fmla="*/ 0 w 12192000"/>
              <a:gd name="connsiteY10" fmla="*/ 3734194 h 5058957"/>
              <a:gd name="connsiteX11" fmla="*/ 0 w 12192000"/>
              <a:gd name="connsiteY11" fmla="*/ 3542069 h 5058957"/>
              <a:gd name="connsiteX12" fmla="*/ 0 w 12192000"/>
              <a:gd name="connsiteY12" fmla="*/ 259692 h 50589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2192000" h="5058957">
                <a:moveTo>
                  <a:pt x="0" y="0"/>
                </a:moveTo>
                <a:lnTo>
                  <a:pt x="12192000" y="0"/>
                </a:lnTo>
                <a:lnTo>
                  <a:pt x="12192000" y="259692"/>
                </a:lnTo>
                <a:lnTo>
                  <a:pt x="12192000" y="3542069"/>
                </a:lnTo>
                <a:lnTo>
                  <a:pt x="12192000" y="3734194"/>
                </a:lnTo>
                <a:lnTo>
                  <a:pt x="12192000" y="4710012"/>
                </a:lnTo>
                <a:lnTo>
                  <a:pt x="12113803" y="4718295"/>
                </a:lnTo>
                <a:cubicBezTo>
                  <a:pt x="10139508" y="4916244"/>
                  <a:pt x="8237152" y="5009247"/>
                  <a:pt x="6753597" y="5041852"/>
                </a:cubicBezTo>
                <a:cubicBezTo>
                  <a:pt x="4940362" y="5081701"/>
                  <a:pt x="2657278" y="5062371"/>
                  <a:pt x="400746" y="4870509"/>
                </a:cubicBezTo>
                <a:lnTo>
                  <a:pt x="0" y="4833533"/>
                </a:lnTo>
                <a:lnTo>
                  <a:pt x="0" y="3734194"/>
                </a:lnTo>
                <a:lnTo>
                  <a:pt x="0" y="3542069"/>
                </a:lnTo>
                <a:lnTo>
                  <a:pt x="0" y="259692"/>
                </a:lnTo>
                <a:close/>
              </a:path>
            </a:pathLst>
          </a:custGeom>
          <a:solidFill>
            <a:schemeClr val="bg1"/>
          </a:solidFill>
          <a:ln w="444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E9622BF-A892-2A40-947B-8B8BC4C5321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756043" y="1286121"/>
            <a:ext cx="8679915" cy="3171375"/>
          </a:xfrm>
        </p:spPr>
        <p:txBody>
          <a:bodyPr vert="horz" lIns="228600" tIns="228600" rIns="228600" bIns="0" rtlCol="0" anchor="ctr">
            <a:normAutofit/>
          </a:bodyPr>
          <a:lstStyle/>
          <a:p>
            <a:pPr>
              <a:lnSpc>
                <a:spcPct val="80000"/>
              </a:lnSpc>
            </a:pPr>
            <a:r>
              <a:rPr lang="en-US" sz="6000"/>
              <a:t>Direitos Acidentalmente Coletivos → tutela coletiva de direitos</a:t>
            </a:r>
          </a:p>
        </p:txBody>
      </p:sp>
    </p:spTree>
    <p:extLst>
      <p:ext uri="{BB962C8B-B14F-4D97-AF65-F5344CB8AC3E}">
        <p14:creationId xmlns:p14="http://schemas.microsoft.com/office/powerpoint/2010/main" val="4201089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Título 3">
            <a:extLst>
              <a:ext uri="{FF2B5EF4-FFF2-40B4-BE49-F238E27FC236}">
                <a16:creationId xmlns:a16="http://schemas.microsoft.com/office/drawing/2014/main" id="{E51EEED3-D0D2-634B-9897-ECF4B9B1C5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7374" y="1263404"/>
            <a:ext cx="8247189" cy="3115075"/>
          </a:xfrm>
        </p:spPr>
        <p:txBody>
          <a:bodyPr>
            <a:normAutofit/>
          </a:bodyPr>
          <a:lstStyle/>
          <a:p>
            <a:pPr algn="l"/>
            <a:r>
              <a:rPr lang="pt-BR" sz="7200" dirty="0">
                <a:solidFill>
                  <a:schemeClr val="accent1"/>
                </a:solidFill>
              </a:rPr>
              <a:t>Litígios Coletivos</a:t>
            </a: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DBDBA26B-D737-6C46-830E-C5DF5B3838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7374" y="4560432"/>
            <a:ext cx="8300202" cy="1228171"/>
          </a:xfrm>
        </p:spPr>
        <p:txBody>
          <a:bodyPr>
            <a:normAutofit/>
          </a:bodyPr>
          <a:lstStyle/>
          <a:p>
            <a:pPr algn="l"/>
            <a:endParaRPr lang="pt-BR" sz="2400">
              <a:solidFill>
                <a:schemeClr val="tx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216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D705F5AA-59ED-144F-8C47-EBC22AB7F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4400">
                <a:solidFill>
                  <a:schemeClr val="tx1"/>
                </a:solidFill>
              </a:rPr>
              <a:t>Litígios envolvendo direitos difusos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068800-B56C-8846-942D-E83460C38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pt-BR" dirty="0"/>
              <a:t>1. Alta </a:t>
            </a:r>
            <a:r>
              <a:rPr lang="pt-BR" dirty="0" err="1"/>
              <a:t>conflituosidade</a:t>
            </a:r>
            <a:r>
              <a:rPr lang="pt-BR" dirty="0"/>
              <a:t> interna entre os próprios titulares</a:t>
            </a:r>
          </a:p>
          <a:p>
            <a:r>
              <a:rPr lang="pt-BR" dirty="0"/>
              <a:t>2. Ações coletivas típicas</a:t>
            </a:r>
          </a:p>
          <a:p>
            <a:pPr lvl="1"/>
            <a:r>
              <a:rPr lang="pt-BR" dirty="0"/>
              <a:t>1. Ação civil pública</a:t>
            </a:r>
          </a:p>
          <a:p>
            <a:pPr lvl="1"/>
            <a:r>
              <a:rPr lang="pt-BR" dirty="0"/>
              <a:t>2. Ação Popular</a:t>
            </a:r>
          </a:p>
          <a:p>
            <a:pPr lvl="1"/>
            <a:r>
              <a:rPr lang="pt-BR" dirty="0"/>
              <a:t>3. Não cabimento de MS coletivo por força do art. 21 da Lei 12.016/09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020414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A4DE682-7288-7940-96AA-1D68D7E2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4100" dirty="0">
                <a:solidFill>
                  <a:schemeClr val="tx1"/>
                </a:solidFill>
              </a:rPr>
              <a:t>Litígios coletivos envolvendo direitos coletivos stricto sensu</a:t>
            </a:r>
            <a:br>
              <a:rPr lang="pt-BR" sz="4100" dirty="0">
                <a:solidFill>
                  <a:schemeClr val="tx1"/>
                </a:solidFill>
              </a:rPr>
            </a:br>
            <a:endParaRPr lang="pt-BR" sz="4100" dirty="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759DAFC-DEFA-3B4E-BB6D-35597B29C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pt-BR" dirty="0"/>
              <a:t>1. Baixo </a:t>
            </a:r>
            <a:r>
              <a:rPr lang="pt-BR" dirty="0" err="1"/>
              <a:t>conflituosidade</a:t>
            </a:r>
            <a:r>
              <a:rPr lang="pt-BR" dirty="0"/>
              <a:t> interna (interesses convergentes)</a:t>
            </a:r>
          </a:p>
          <a:p>
            <a:r>
              <a:rPr lang="pt-BR" dirty="0"/>
              <a:t>2. Ações coletivas típicas</a:t>
            </a:r>
          </a:p>
          <a:p>
            <a:pPr lvl="1"/>
            <a:r>
              <a:rPr lang="pt-BR" dirty="0"/>
              <a:t>1. Ação civil pública</a:t>
            </a:r>
          </a:p>
          <a:p>
            <a:pPr lvl="1"/>
            <a:r>
              <a:rPr lang="pt-BR" dirty="0"/>
              <a:t>2. M.S. Coletivo</a:t>
            </a:r>
          </a:p>
          <a:p>
            <a:pPr lvl="1"/>
            <a:r>
              <a:rPr lang="pt-BR" dirty="0"/>
              <a:t>3. Não cabimento de ação popular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789307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CD04767-7246-D342-B35F-89DC3C3B71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4400">
                <a:solidFill>
                  <a:schemeClr val="tx1"/>
                </a:solidFill>
              </a:rPr>
              <a:t>Litígios envolvendo direitos individuais homogêneos</a:t>
            </a:r>
            <a:br>
              <a:rPr lang="pt-BR" sz="4400">
                <a:solidFill>
                  <a:schemeClr val="tx1"/>
                </a:solidFill>
              </a:rPr>
            </a:br>
            <a:endParaRPr lang="pt-BR" sz="440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B6A2041-A98C-7E42-8B9A-47C6958F6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pt-BR" sz="1400" dirty="0"/>
              <a:t>1. Ações coletivas típicas </a:t>
            </a:r>
          </a:p>
          <a:p>
            <a:pPr lvl="1">
              <a:lnSpc>
                <a:spcPct val="110000"/>
              </a:lnSpc>
            </a:pPr>
            <a:r>
              <a:rPr lang="pt-BR" sz="1200" dirty="0"/>
              <a:t>1. Ação civil pública</a:t>
            </a:r>
          </a:p>
          <a:p>
            <a:pPr lvl="1">
              <a:lnSpc>
                <a:spcPct val="110000"/>
              </a:lnSpc>
            </a:pPr>
            <a:r>
              <a:rPr lang="pt-BR" sz="1200" dirty="0"/>
              <a:t>2. M.S. Coletivo</a:t>
            </a:r>
          </a:p>
          <a:p>
            <a:pPr lvl="1">
              <a:lnSpc>
                <a:spcPct val="110000"/>
              </a:lnSpc>
            </a:pPr>
            <a:r>
              <a:rPr lang="pt-BR" sz="1200" dirty="0"/>
              <a:t>3. Não cabimento de ação popular</a:t>
            </a:r>
          </a:p>
          <a:p>
            <a:pPr marL="0" indent="0">
              <a:lnSpc>
                <a:spcPct val="110000"/>
              </a:lnSpc>
              <a:buNone/>
            </a:pPr>
            <a:endParaRPr lang="pt-BR" sz="1400" dirty="0"/>
          </a:p>
          <a:p>
            <a:pPr>
              <a:lnSpc>
                <a:spcPct val="110000"/>
              </a:lnSpc>
            </a:pPr>
            <a:r>
              <a:rPr lang="pt-BR" sz="1400" dirty="0"/>
              <a:t>2. Razões da tutela coletiva de direitos individuais (em contraposição a tutela de direitos coletivos - </a:t>
            </a:r>
            <a:r>
              <a:rPr lang="pt-BR" sz="1400" dirty="0" err="1"/>
              <a:t>Teori</a:t>
            </a:r>
            <a:r>
              <a:rPr lang="pt-BR" sz="1400" dirty="0"/>
              <a:t> </a:t>
            </a:r>
            <a:r>
              <a:rPr lang="pt-BR" sz="1400" dirty="0" err="1"/>
              <a:t>Zavaski</a:t>
            </a:r>
            <a:r>
              <a:rPr lang="pt-BR" sz="1400" dirty="0"/>
              <a:t>) </a:t>
            </a:r>
          </a:p>
          <a:p>
            <a:pPr>
              <a:lnSpc>
                <a:spcPct val="110000"/>
              </a:lnSpc>
            </a:pPr>
            <a:endParaRPr lang="pt-BR" sz="1400" dirty="0"/>
          </a:p>
          <a:p>
            <a:pPr>
              <a:lnSpc>
                <a:spcPct val="110000"/>
              </a:lnSpc>
            </a:pPr>
            <a:r>
              <a:rPr lang="pt-BR" sz="1400" dirty="0"/>
              <a:t>3. Tutela judicial em 2 momentos (STF, RE 631.111/GO e STJ, Resp.  1.502.927-RS, Rel. Min. Nancy </a:t>
            </a:r>
            <a:r>
              <a:rPr lang="pt-BR" sz="1400" dirty="0" err="1"/>
              <a:t>Andrighi</a:t>
            </a:r>
            <a:r>
              <a:rPr lang="pt-BR" sz="1400" dirty="0"/>
              <a:t>, j.  07.08.2018)</a:t>
            </a:r>
          </a:p>
          <a:p>
            <a:pPr>
              <a:lnSpc>
                <a:spcPct val="110000"/>
              </a:lnSpc>
            </a:pP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12946393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13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5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" name="Título 3">
            <a:extLst>
              <a:ext uri="{FF2B5EF4-FFF2-40B4-BE49-F238E27FC236}">
                <a16:creationId xmlns:a16="http://schemas.microsoft.com/office/drawing/2014/main" id="{E23EB34A-798A-B749-8E05-AA7E3B6FA0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7374" y="1263404"/>
            <a:ext cx="8247189" cy="3115075"/>
          </a:xfrm>
        </p:spPr>
        <p:txBody>
          <a:bodyPr>
            <a:normAutofit/>
          </a:bodyPr>
          <a:lstStyle/>
          <a:p>
            <a:pPr algn="l"/>
            <a:r>
              <a:rPr lang="pt-BR" sz="7200" dirty="0">
                <a:solidFill>
                  <a:schemeClr val="accent1"/>
                </a:solidFill>
              </a:rPr>
              <a:t> Tutela jurisdicional</a:t>
            </a:r>
            <a:br>
              <a:rPr lang="pt-BR" sz="7200" dirty="0">
                <a:solidFill>
                  <a:schemeClr val="accent1"/>
                </a:solidFill>
              </a:rPr>
            </a:br>
            <a:endParaRPr lang="pt-BR" sz="7200" dirty="0">
              <a:solidFill>
                <a:schemeClr val="accent1"/>
              </a:solidFill>
            </a:endParaRPr>
          </a:p>
        </p:txBody>
      </p:sp>
      <p:sp>
        <p:nvSpPr>
          <p:cNvPr id="5" name="Subtítulo 4">
            <a:extLst>
              <a:ext uri="{FF2B5EF4-FFF2-40B4-BE49-F238E27FC236}">
                <a16:creationId xmlns:a16="http://schemas.microsoft.com/office/drawing/2014/main" id="{196AD46C-D0E8-4944-9A86-B9F2EACA90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7374" y="4560432"/>
            <a:ext cx="8300202" cy="1228171"/>
          </a:xfrm>
        </p:spPr>
        <p:txBody>
          <a:bodyPr>
            <a:normAutofit/>
          </a:bodyPr>
          <a:lstStyle/>
          <a:p>
            <a:pPr algn="l"/>
            <a:endParaRPr lang="pt-BR" sz="2400">
              <a:solidFill>
                <a:schemeClr val="tx1"/>
              </a:solidFill>
            </a:endParaRP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392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63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67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89" name="Rectangle 88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2FA414-E001-7240-AB77-33FEC21EDA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en-US" sz="4400" dirty="0">
                <a:solidFill>
                  <a:schemeClr val="tx1"/>
                </a:solidFill>
              </a:rPr>
              <a:t>Teoria </a:t>
            </a:r>
            <a:r>
              <a:rPr lang="en-US" sz="4400" dirty="0" err="1">
                <a:solidFill>
                  <a:schemeClr val="tx1"/>
                </a:solidFill>
              </a:rPr>
              <a:t>Geral</a:t>
            </a:r>
            <a:r>
              <a:rPr lang="en-US" sz="4400" dirty="0">
                <a:solidFill>
                  <a:schemeClr val="tx1"/>
                </a:solidFill>
              </a:rPr>
              <a:t> do </a:t>
            </a:r>
            <a:r>
              <a:rPr lang="en-US" sz="4400" dirty="0" err="1">
                <a:solidFill>
                  <a:schemeClr val="tx1"/>
                </a:solidFill>
              </a:rPr>
              <a:t>Processo</a:t>
            </a:r>
            <a:r>
              <a:rPr lang="en-US" sz="4400" dirty="0">
                <a:solidFill>
                  <a:schemeClr val="tx1"/>
                </a:solidFill>
              </a:rPr>
              <a:t> </a:t>
            </a:r>
            <a:r>
              <a:rPr lang="en-US" sz="4400" dirty="0" err="1">
                <a:solidFill>
                  <a:schemeClr val="tx1"/>
                </a:solidFill>
              </a:rPr>
              <a:t>Coletivo</a:t>
            </a:r>
            <a:endParaRPr lang="en-US" sz="4400" dirty="0">
              <a:solidFill>
                <a:schemeClr val="tx1"/>
              </a:solidFill>
            </a:endParaRPr>
          </a:p>
        </p:txBody>
      </p: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34E857-65D2-B04C-B726-43A35D88FF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br>
              <a:rPr lang="pt-BR" dirty="0"/>
            </a:br>
            <a:endParaRPr lang="pt-BR" dirty="0"/>
          </a:p>
          <a:p>
            <a:r>
              <a:rPr lang="pt-BR" dirty="0"/>
              <a:t>Direitos/interesses </a:t>
            </a:r>
            <a:r>
              <a:rPr lang="pt-BR" dirty="0" err="1"/>
              <a:t>metaindividuais</a:t>
            </a:r>
            <a:r>
              <a:rPr lang="pt-BR" dirty="0"/>
              <a:t> ou coletivos lato sensu</a:t>
            </a:r>
          </a:p>
          <a:p>
            <a:r>
              <a:rPr lang="pt-BR" dirty="0"/>
              <a:t>Litígios Coletivos</a:t>
            </a:r>
          </a:p>
          <a:p>
            <a:r>
              <a:rPr lang="pt-BR" dirty="0"/>
              <a:t>Tutela jurisdicional</a:t>
            </a:r>
          </a:p>
          <a:p>
            <a:r>
              <a:rPr lang="pt-BR" dirty="0"/>
              <a:t>Princípios do processo coletivo</a:t>
            </a:r>
          </a:p>
          <a:p>
            <a:pPr>
              <a:lnSpc>
                <a:spcPct val="110000"/>
              </a:lnSpc>
            </a:pP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11059676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570903F-55F7-0249-967B-E7B93755C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4400">
                <a:solidFill>
                  <a:schemeClr val="tx1"/>
                </a:solidFill>
              </a:rPr>
              <a:t>Problema do acesso à justiça  (Teoria da ação coletiva de Mancur Olson) 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AF8B56E-A1DD-234F-AC19-2689971E65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pt-BR" dirty="0"/>
              <a:t>1. Baixo incentivo econômico para ação individual</a:t>
            </a:r>
          </a:p>
          <a:p>
            <a:pPr marL="0" indent="0">
              <a:buNone/>
            </a:pPr>
            <a:endParaRPr lang="pt-BR" dirty="0"/>
          </a:p>
          <a:p>
            <a:r>
              <a:rPr lang="pt-BR" dirty="0"/>
              <a:t>2. Titulares indeterminados (maioria das vezes direitos difusos)</a:t>
            </a:r>
          </a:p>
        </p:txBody>
      </p:sp>
    </p:spTree>
    <p:extLst>
      <p:ext uri="{BB962C8B-B14F-4D97-AF65-F5344CB8AC3E}">
        <p14:creationId xmlns:p14="http://schemas.microsoft.com/office/powerpoint/2010/main" val="3617365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487B9B-1F18-4BAD-87BB-DECED122E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F097E69-1680-9F49-9396-F25A19D59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251744"/>
            <a:ext cx="3489059" cy="4354513"/>
          </a:xfrm>
        </p:spPr>
        <p:txBody>
          <a:bodyPr>
            <a:normAutofit/>
          </a:bodyPr>
          <a:lstStyle/>
          <a:p>
            <a:pPr algn="r"/>
            <a:r>
              <a:rPr lang="pt-BR">
                <a:solidFill>
                  <a:schemeClr val="tx1"/>
                </a:solidFill>
              </a:rPr>
              <a:t>Ondas renovarias “Acesso à Justiça” (Mauro Cappelletti e Bryant Garth  ) </a:t>
            </a:r>
            <a:br>
              <a:rPr lang="pt-BR">
                <a:solidFill>
                  <a:schemeClr val="tx1"/>
                </a:solidFill>
              </a:rPr>
            </a:br>
            <a:endParaRPr lang="pt-BR">
              <a:solidFill>
                <a:schemeClr val="tx1"/>
              </a:solidFill>
            </a:endParaRPr>
          </a:p>
        </p:txBody>
      </p:sp>
      <p:sp>
        <p:nvSpPr>
          <p:cNvPr id="35" name="Isosceles Triangle 9">
            <a:extLst>
              <a:ext uri="{FF2B5EF4-FFF2-40B4-BE49-F238E27FC236}">
                <a16:creationId xmlns:a16="http://schemas.microsoft.com/office/drawing/2014/main" id="{0CFCC8E5-9FDD-47FB-BE3E-C83C681C9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588603" y="3342776"/>
            <a:ext cx="200040" cy="172448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3126AB1-085F-AE4A-88D2-881EF32C76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9869" y="803186"/>
            <a:ext cx="5724860" cy="5248622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pt-BR" sz="1600"/>
              <a:t>Assistência judiciária gratuita a necessitados e justiça gratuita (</a:t>
            </a:r>
            <a:r>
              <a:rPr lang="pt-BR" sz="1600" b="1"/>
              <a:t>1ª onda renovatória do acesso à justiça</a:t>
            </a:r>
            <a:r>
              <a:rPr lang="pt-BR" sz="1600"/>
              <a:t>)</a:t>
            </a:r>
            <a:br>
              <a:rPr lang="pt-BR" sz="1600"/>
            </a:br>
            <a:endParaRPr lang="pt-BR" sz="1600"/>
          </a:p>
          <a:p>
            <a:pPr marL="342900" indent="-342900">
              <a:buFont typeface="+mj-lt"/>
              <a:buAutoNum type="arabicPeriod"/>
            </a:pPr>
            <a:r>
              <a:rPr lang="pt-BR" sz="1600"/>
              <a:t>Disponibilização de instrumentos para a realização do direito certificado, especialmente direitos coletivos </a:t>
            </a:r>
            <a:r>
              <a:rPr lang="pt-BR" sz="1600" b="1"/>
              <a:t>( 2ª onda renovatória</a:t>
            </a:r>
            <a:r>
              <a:rPr lang="pt-BR" sz="1600"/>
              <a:t>)</a:t>
            </a:r>
            <a:br>
              <a:rPr lang="pt-BR" sz="1600"/>
            </a:br>
            <a:endParaRPr lang="pt-BR" sz="1600"/>
          </a:p>
          <a:p>
            <a:pPr marL="342900" indent="-342900">
              <a:buFont typeface="+mj-lt"/>
              <a:buAutoNum type="arabicPeriod"/>
            </a:pPr>
            <a:r>
              <a:rPr lang="pt-BR" sz="1600"/>
              <a:t>Métodos alternativos para solução de conflitos </a:t>
            </a:r>
            <a:r>
              <a:rPr lang="pt-BR" sz="1600" b="1"/>
              <a:t>(3ª onda renovatória)</a:t>
            </a:r>
          </a:p>
          <a:p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3745803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7E8D4B4-957B-434D-AC3A-AA1AE56BF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pt-BR" sz="3600">
                <a:solidFill>
                  <a:schemeClr val="accent1"/>
                </a:solidFill>
              </a:rPr>
              <a:t>Evolução histórica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6D54A94-F2AA-174D-ACD8-3A25BBA60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3802762"/>
          </a:xfrm>
        </p:spPr>
        <p:txBody>
          <a:bodyPr anchor="t">
            <a:normAutofit/>
          </a:bodyPr>
          <a:lstStyle/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pt-BR" sz="1400" dirty="0"/>
              <a:t>Embrião = ação popular </a:t>
            </a:r>
            <a:br>
              <a:rPr lang="pt-BR" sz="1400" dirty="0"/>
            </a:br>
            <a:endParaRPr lang="pt-BR" sz="1400" dirty="0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pt-BR" sz="1400" dirty="0"/>
              <a:t>Nascimento</a:t>
            </a:r>
            <a:r>
              <a:rPr lang="pt-BR" sz="1400" b="1" dirty="0"/>
              <a:t>: Leis 6.938/81</a:t>
            </a:r>
            <a:r>
              <a:rPr lang="pt-BR" sz="1400" dirty="0"/>
              <a:t> e 7.347/1985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endParaRPr lang="pt-BR" sz="1400" dirty="0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pt-BR" sz="1400" dirty="0"/>
              <a:t>Potencialização: CF/1988 e CDC (Lei 8.078/90)</a:t>
            </a:r>
            <a:br>
              <a:rPr lang="pt-BR" sz="1400" dirty="0"/>
            </a:br>
            <a:endParaRPr lang="pt-BR" sz="1400" dirty="0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pt-BR" sz="1400" dirty="0"/>
              <a:t>Retrocessos (via MP) → vedação de certos objetos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endParaRPr lang="pt-BR" sz="1400" dirty="0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pt-BR" sz="1400" dirty="0"/>
              <a:t>Códigos de Processos Coletivos, PL 5139/2009  </a:t>
            </a:r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endParaRPr lang="pt-BR" sz="1400" dirty="0"/>
          </a:p>
          <a:p>
            <a:pPr marL="342900" indent="-342900">
              <a:lnSpc>
                <a:spcPct val="110000"/>
              </a:lnSpc>
              <a:buFont typeface="+mj-lt"/>
              <a:buAutoNum type="arabicPeriod"/>
            </a:pPr>
            <a:r>
              <a:rPr lang="pt-BR" sz="1400" dirty="0"/>
              <a:t>Código de Processo Civil de 2015</a:t>
            </a:r>
          </a:p>
          <a:p>
            <a:pPr>
              <a:lnSpc>
                <a:spcPct val="110000"/>
              </a:lnSpc>
            </a:pPr>
            <a:endParaRPr lang="pt-BR" sz="1400" dirty="0"/>
          </a:p>
        </p:txBody>
      </p:sp>
    </p:spTree>
    <p:extLst>
      <p:ext uri="{BB962C8B-B14F-4D97-AF65-F5344CB8AC3E}">
        <p14:creationId xmlns:p14="http://schemas.microsoft.com/office/powerpoint/2010/main" val="74521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ECBF994-4A4D-AF48-B6B2-2AD3A6CD5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pt-BR" sz="3600">
                <a:solidFill>
                  <a:schemeClr val="accent1"/>
                </a:solidFill>
              </a:rPr>
              <a:t>Princípios do Processo Coletivo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7A739C-A9C1-7146-9237-DB59BC9DEF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380276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pt-BR" dirty="0"/>
              <a:t>1. Princípio do “devido processo legal coletivo”</a:t>
            </a:r>
          </a:p>
          <a:p>
            <a:pPr marL="0" indent="0">
              <a:buNone/>
            </a:pPr>
            <a:r>
              <a:rPr lang="pt-BR" dirty="0"/>
              <a:t>2. Princípio da obrigatoriedade </a:t>
            </a:r>
          </a:p>
          <a:p>
            <a:pPr marL="0" indent="0">
              <a:buNone/>
            </a:pPr>
            <a:r>
              <a:rPr lang="pt-BR" dirty="0"/>
              <a:t>3. Princípio da indisponibilidade mitigada ou regrada da ação coletiva (art. 9o LAP e 5o, § 3o, da LACP)</a:t>
            </a:r>
          </a:p>
          <a:p>
            <a:pPr marL="0" indent="0">
              <a:buNone/>
            </a:pPr>
            <a:r>
              <a:rPr lang="pt-BR" dirty="0"/>
              <a:t>4. Princípio da</a:t>
            </a:r>
            <a:r>
              <a:rPr lang="pt-BR" b="1" dirty="0"/>
              <a:t> </a:t>
            </a:r>
            <a:r>
              <a:rPr lang="pt-BR" dirty="0"/>
              <a:t>máxima efetividade do processo coletivo ou do ativismo judic</a:t>
            </a:r>
            <a:r>
              <a:rPr lang="pt-BR" b="1" dirty="0"/>
              <a:t>ial </a:t>
            </a:r>
            <a:r>
              <a:rPr lang="pt-BR" dirty="0"/>
              <a:t>(algumas aplicações práticas)</a:t>
            </a:r>
          </a:p>
          <a:p>
            <a:pPr marL="0" indent="0">
              <a:lnSpc>
                <a:spcPct val="110000"/>
              </a:lnSpc>
              <a:buNone/>
            </a:pPr>
            <a:endParaRPr lang="pt-BR" sz="900" dirty="0"/>
          </a:p>
        </p:txBody>
      </p:sp>
    </p:spTree>
    <p:extLst>
      <p:ext uri="{BB962C8B-B14F-4D97-AF65-F5344CB8AC3E}">
        <p14:creationId xmlns:p14="http://schemas.microsoft.com/office/powerpoint/2010/main" val="29655898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63" name="Rectangle 6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A411E80-B95E-3E4F-BF8B-D54952E44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4400">
                <a:solidFill>
                  <a:schemeClr val="tx1"/>
                </a:solidFill>
              </a:rPr>
              <a:t>Princípio do devido processo legal coletivo</a:t>
            </a:r>
            <a:br>
              <a:rPr lang="pt-BR" sz="4400">
                <a:solidFill>
                  <a:schemeClr val="tx1"/>
                </a:solidFill>
              </a:rPr>
            </a:br>
            <a:endParaRPr lang="pt-BR" sz="4400">
              <a:solidFill>
                <a:schemeClr val="tx1"/>
              </a:solidFill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16E9A55-2A9E-BC4A-90A3-07530A891F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pt-BR"/>
              <a:t>Garantia de atuação do legitimado coletivo de modo adequado para a defesa da sociedades</a:t>
            </a:r>
            <a:br>
              <a:rPr lang="pt-BR"/>
            </a:br>
            <a:endParaRPr lang="pt-BR"/>
          </a:p>
          <a:p>
            <a:r>
              <a:rPr lang="pt-BR"/>
              <a:t>Necessidade de um equilíbrio entre a atividade do legitimado coletivo e participação dos titulares do direito</a:t>
            </a:r>
          </a:p>
          <a:p>
            <a:r>
              <a:rPr lang="pt-BR"/>
              <a:t>Baixa participação dos titulares dos direito no processo coletivo brasileiro  </a:t>
            </a:r>
          </a:p>
          <a:p>
            <a:r>
              <a:rPr lang="pt-BR"/>
              <a:t>Existência do controle judicial da representatividade adequada no Brasil ou da efetividade da representação?</a:t>
            </a:r>
          </a:p>
        </p:txBody>
      </p:sp>
    </p:spTree>
    <p:extLst>
      <p:ext uri="{BB962C8B-B14F-4D97-AF65-F5344CB8AC3E}">
        <p14:creationId xmlns:p14="http://schemas.microsoft.com/office/powerpoint/2010/main" val="302025213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66" name="Rectangle 65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49D00204-E6BC-4947-8798-93B57A5FB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pt-BR" sz="2500" dirty="0">
                <a:solidFill>
                  <a:schemeClr val="accent1"/>
                </a:solidFill>
              </a:rPr>
              <a:t>Controle judicial da representatividade adequada? </a:t>
            </a:r>
            <a:br>
              <a:rPr lang="pt-BR" sz="2500" dirty="0">
                <a:solidFill>
                  <a:schemeClr val="accent1"/>
                </a:solidFill>
              </a:rPr>
            </a:br>
            <a:endParaRPr lang="pt-BR" sz="2500" dirty="0">
              <a:solidFill>
                <a:schemeClr val="accent1"/>
              </a:solidFill>
            </a:endParaRPr>
          </a:p>
        </p:txBody>
      </p:sp>
      <p:sp>
        <p:nvSpPr>
          <p:cNvPr id="68" name="Isosceles Triangle 67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30B11FF-821B-C845-A432-726322E12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380276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pt-BR" sz="1600" dirty="0"/>
          </a:p>
          <a:p>
            <a:pPr marL="0" indent="0">
              <a:buNone/>
            </a:pPr>
            <a:endParaRPr lang="pt-BR" sz="1600" dirty="0"/>
          </a:p>
          <a:p>
            <a:pPr lvl="1"/>
            <a:r>
              <a:rPr lang="pt-BR" dirty="0"/>
              <a:t> Sim  - duplo controle da representação adequada tanto pela legislação (</a:t>
            </a:r>
            <a:r>
              <a:rPr lang="pt-BR"/>
              <a:t>ope</a:t>
            </a:r>
            <a:r>
              <a:rPr lang="pt-BR" dirty="0"/>
              <a:t> legis) quanto pelo judiciário (</a:t>
            </a:r>
            <a:r>
              <a:rPr lang="pt-BR"/>
              <a:t>ope</a:t>
            </a:r>
            <a:r>
              <a:rPr lang="pt-BR" dirty="0"/>
              <a:t> </a:t>
            </a:r>
            <a:r>
              <a:rPr lang="pt-BR"/>
              <a:t>judicis</a:t>
            </a:r>
            <a:r>
              <a:rPr lang="pt-BR" dirty="0"/>
              <a:t>) (</a:t>
            </a:r>
            <a:r>
              <a:rPr lang="pt-BR"/>
              <a:t>Antonio</a:t>
            </a:r>
            <a:r>
              <a:rPr lang="pt-BR" dirty="0"/>
              <a:t> </a:t>
            </a:r>
            <a:r>
              <a:rPr lang="pt-BR"/>
              <a:t>Gidi</a:t>
            </a:r>
            <a:r>
              <a:rPr lang="pt-BR" dirty="0"/>
              <a:t>, </a:t>
            </a:r>
            <a:r>
              <a:rPr lang="pt-BR"/>
              <a:t>Freddie</a:t>
            </a:r>
            <a:r>
              <a:rPr lang="pt-BR" dirty="0"/>
              <a:t> Didier, e Ada </a:t>
            </a:r>
            <a:r>
              <a:rPr lang="pt-BR"/>
              <a:t>Preligrini</a:t>
            </a:r>
            <a:r>
              <a:rPr lang="pt-BR" dirty="0"/>
              <a:t>)</a:t>
            </a:r>
          </a:p>
          <a:p>
            <a:pPr marL="457200" lvl="1" indent="0">
              <a:buNone/>
            </a:pPr>
            <a:r>
              <a:rPr lang="pt-BR" dirty="0"/>
              <a:t> </a:t>
            </a:r>
          </a:p>
          <a:p>
            <a:pPr lvl="1"/>
            <a:r>
              <a:rPr lang="pt-BR" dirty="0"/>
              <a:t>Não - controle da representação puramente </a:t>
            </a:r>
            <a:r>
              <a:rPr lang="pt-BR"/>
              <a:t>ope</a:t>
            </a:r>
            <a:r>
              <a:rPr lang="pt-BR" dirty="0"/>
              <a:t> legis, formal, salvo art. 5o, V, da LACP (associações)  (Nelson Nery Jr. e Edilson </a:t>
            </a:r>
            <a:r>
              <a:rPr lang="pt-BR"/>
              <a:t>Vitorolli</a:t>
            </a:r>
            <a:r>
              <a:rPr lang="pt-BR" dirty="0"/>
              <a:t>) </a:t>
            </a:r>
          </a:p>
          <a:p>
            <a:pPr marL="0" indent="0"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6504754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C600A24-8316-A643-8866-8755FB636E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4400">
                <a:solidFill>
                  <a:schemeClr val="tx1"/>
                </a:solidFill>
              </a:rPr>
              <a:t>Princípio da Obrigatoriedade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759836-E0D7-6E46-AB56-A19BFB3732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pt-BR" dirty="0"/>
              <a:t>Obrigatoriedade de propositura pelo MP → arquivamento do inquérito civil sujeito a controle interno (art. 9º da LACP) </a:t>
            </a:r>
            <a:br>
              <a:rPr lang="pt-BR" dirty="0"/>
            </a:br>
            <a:endParaRPr lang="pt-BR" dirty="0"/>
          </a:p>
          <a:p>
            <a:r>
              <a:rPr lang="pt-BR" dirty="0"/>
              <a:t>Inexistência de um direito de ação mas de um dever de ação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0552562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E7FB835-7624-F94C-9A35-D19C93BEE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3700">
                <a:solidFill>
                  <a:schemeClr val="tx1"/>
                </a:solidFill>
              </a:rPr>
              <a:t>Princípio da indisponibilidade mitigada ou regrada da ação coletiva (art. 9o LAP e 5o, § 3o, da LACP)</a:t>
            </a:r>
            <a:br>
              <a:rPr lang="pt-BR" sz="3700">
                <a:solidFill>
                  <a:schemeClr val="tx1"/>
                </a:solidFill>
              </a:rPr>
            </a:br>
            <a:endParaRPr lang="pt-BR" sz="370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531A73-EAC9-8F47-A4EA-7507F5C07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/>
          </a:bodyPr>
          <a:lstStyle/>
          <a:p>
            <a:r>
              <a:rPr lang="pt-BR" dirty="0"/>
              <a:t>1. Impossibilidade de desistência pelo Ministério Público (</a:t>
            </a:r>
            <a:r>
              <a:rPr lang="pt-BR" dirty="0" err="1"/>
              <a:t>Teori</a:t>
            </a:r>
            <a:r>
              <a:rPr lang="pt-BR" dirty="0"/>
              <a:t> </a:t>
            </a:r>
            <a:r>
              <a:rPr lang="pt-BR" dirty="0" err="1"/>
              <a:t>Zavaski</a:t>
            </a:r>
            <a:r>
              <a:rPr lang="pt-BR" dirty="0"/>
              <a:t>)</a:t>
            </a:r>
          </a:p>
          <a:p>
            <a:r>
              <a:rPr lang="pt-BR" dirty="0"/>
              <a:t>2. </a:t>
            </a:r>
            <a:r>
              <a:rPr lang="pt-BR" dirty="0" err="1"/>
              <a:t>Renúnica</a:t>
            </a:r>
            <a:r>
              <a:rPr lang="pt-BR" dirty="0"/>
              <a:t>, desistência e abandono do processo pelos demais legitimados → </a:t>
            </a:r>
            <a:r>
              <a:rPr lang="pt-BR" b="1" dirty="0"/>
              <a:t>sucessão processual pelo MP  e não extinção (art. 5º, da LACP e art. 9º Lei da AP) </a:t>
            </a:r>
            <a:br>
              <a:rPr lang="pt-BR" dirty="0"/>
            </a:br>
            <a:endParaRPr lang="pt-BR" dirty="0"/>
          </a:p>
          <a:p>
            <a:r>
              <a:rPr lang="pt-BR" dirty="0"/>
              <a:t>3. Indisponibilidade da execução coletiva </a:t>
            </a:r>
          </a:p>
          <a:p>
            <a:r>
              <a:rPr lang="pt-BR" dirty="0"/>
              <a:t>4. Indisponibilidade não absoluta</a:t>
            </a:r>
          </a:p>
        </p:txBody>
      </p:sp>
    </p:spTree>
    <p:extLst>
      <p:ext uri="{BB962C8B-B14F-4D97-AF65-F5344CB8AC3E}">
        <p14:creationId xmlns:p14="http://schemas.microsoft.com/office/powerpoint/2010/main" val="10068827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75627FE-0AC5-4349-AC08-45A58BEC9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7AAF7B-2090-475D-9C3E-FDC03DD87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F2DCEC33-4B31-44BC-99CB-9E4845DC4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4E0A10-D288-4B22-87A1-737B0A37D1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9A3E042E-4911-425A-84BB-04BF90D07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A49226D-3129-4C5A-9641-3D03BEEA79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9CC3C315-B515-4DD8-AC22-9D8417B37F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1A961828-F78F-4D56-A98E-037806C637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739D4F9D-3728-42C1-8302-452D51321C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B4D9647E-354D-4CA8-B4A7-39172E5EAC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A3EC74E0-5222-4ACC-BCEC-1AA189D3BC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0AE72B4-084D-42E6-ABED-5FD4650D4B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C9D1F5DD-8D50-4098-8D2B-10E2847527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48F3941-C3C7-4589-AA46-067F6BB2D0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C16BBE9A-4BE3-4401-82C5-8041DB14E5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06180330-CCD3-4D14-A652-D60C28252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616C90F6-4133-43A5-B47C-7750FE2819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D7C03F90-E828-4414-8A53-92069FFB68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6ADDE443-75AA-4F32-A2EE-272C4347C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ACD281C1-1D59-453F-A33A-D83E39EB0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60217FAC-29FE-4D6B-9BB4-FF41AA7565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0D3CC33A-6E36-4A72-9965-8E20FB05D1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F128F04E-05CD-4035-A32B-6E9ABAB931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7E7FB835-7624-F94C-9A35-D19C93BEE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459" y="960120"/>
            <a:ext cx="3865695" cy="4171278"/>
          </a:xfrm>
        </p:spPr>
        <p:txBody>
          <a:bodyPr>
            <a:normAutofit/>
          </a:bodyPr>
          <a:lstStyle/>
          <a:p>
            <a:pPr algn="r"/>
            <a:r>
              <a:rPr lang="pt-BR" sz="3400">
                <a:solidFill>
                  <a:schemeClr val="tx1"/>
                </a:solidFill>
              </a:rPr>
              <a:t> Princípio da</a:t>
            </a:r>
            <a:r>
              <a:rPr lang="pt-BR" sz="3400" b="1">
                <a:solidFill>
                  <a:schemeClr val="tx1"/>
                </a:solidFill>
              </a:rPr>
              <a:t> máxima efetividade do processo coletivo ou do ativismo judicial </a:t>
            </a:r>
            <a:r>
              <a:rPr lang="pt-BR" sz="3400">
                <a:solidFill>
                  <a:schemeClr val="tx1"/>
                </a:solidFill>
              </a:rPr>
              <a:t>(algumas aplicações práticas)</a:t>
            </a:r>
            <a:br>
              <a:rPr lang="pt-BR" sz="3400">
                <a:solidFill>
                  <a:schemeClr val="tx1"/>
                </a:solidFill>
              </a:rPr>
            </a:br>
            <a:endParaRPr lang="pt-BR" sz="3400">
              <a:solidFill>
                <a:schemeClr val="tx1"/>
              </a:solidFill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8B6AB33-DFE6-4FE4-94FE-C9E25424A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52263" y="1200150"/>
            <a:ext cx="0" cy="354397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531A73-EAC9-8F47-A4EA-7507F5C079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83164" y="960120"/>
            <a:ext cx="5511800" cy="4171278"/>
          </a:xfrm>
        </p:spPr>
        <p:txBody>
          <a:bodyPr>
            <a:normAutofit fontScale="92500" lnSpcReduction="10000"/>
          </a:bodyPr>
          <a:lstStyle/>
          <a:p>
            <a:r>
              <a:rPr lang="pt-BR" dirty="0"/>
              <a:t>1. Interpretação restritiva do princípio da demanda</a:t>
            </a:r>
          </a:p>
          <a:p>
            <a:r>
              <a:rPr lang="pt-BR" dirty="0"/>
              <a:t>2. Maior poder   instrutório</a:t>
            </a:r>
          </a:p>
          <a:p>
            <a:r>
              <a:rPr lang="pt-BR" dirty="0"/>
              <a:t>3. Flexibilização procedimental</a:t>
            </a:r>
          </a:p>
          <a:p>
            <a:r>
              <a:rPr lang="pt-BR" dirty="0"/>
              <a:t>4. Comunicação de ofício para ajuizamento pelo juiz (art. 7o LAPC e 139, </a:t>
            </a:r>
            <a:r>
              <a:rPr lang="pt-BR" dirty="0" err="1"/>
              <a:t>X</a:t>
            </a:r>
            <a:r>
              <a:rPr lang="pt-BR" dirty="0"/>
              <a:t>, CPC) → encaminhamento ao legitimado competente cópias para fins de propositura de ação aos legitimados (MP, DP, ou administração pública)</a:t>
            </a:r>
          </a:p>
          <a:p>
            <a:r>
              <a:rPr lang="pt-BR" dirty="0"/>
              <a:t>5. Remessa de peças de ofício às autoridades para aplicação de penas etc. (art. 15 da LACP)</a:t>
            </a:r>
          </a:p>
          <a:p>
            <a:r>
              <a:rPr lang="pt-BR" dirty="0"/>
              <a:t>6. Discricionariedade do juiz para fixação da indenização no caso do </a:t>
            </a:r>
            <a:r>
              <a:rPr lang="pt-BR" dirty="0" err="1"/>
              <a:t>fluid</a:t>
            </a:r>
            <a:r>
              <a:rPr lang="pt-BR" dirty="0"/>
              <a:t> </a:t>
            </a:r>
            <a:r>
              <a:rPr lang="pt-BR" dirty="0" err="1"/>
              <a:t>recovery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910547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984687B-789E-453B-921F-7804CCA6BA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0495A546-1866-442A-8EF9-B683FCB39C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20FC9B1F-EB6E-40D2-8261-0142E7326F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08DB0E74-FB47-4298-AF40-FAC8939F92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08813488-5B66-4FB7-A177-9B9B4658D6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235E4BF3-25DA-41E9-B880-A0DC6C1EF9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813C1F92-ED6B-4F19-9415-BFB5B5B5A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9E40EF46-D7B9-447E-ACB4-D789721994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23CAE24-12FF-43D7-A6C0-6AA792E3AB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B372F5DB-BF3F-4325-85B0-CDCE7A6A68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B25A9653-2959-449B-BA93-64D5656B1A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683D52E0-024E-49EA-B58E-AFCB54B93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B42DB067-C8BB-4763-B3AC-A1AFC1F94C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4BFADE60-883C-490B-8717-29178631E0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276CDC4A-1010-43AB-BD13-E9BC487D68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E6DA892F-7AE7-4A83-9BFB-D5FDBA16D9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2079130B-2394-449B-80DB-0B9946C7B6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12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F852A68-5FD2-4BD4-902A-37D580B798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2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1CD48066-FF17-425E-9EEC-795CD0CA40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374D862B-A8E1-4CB9-8529-077C6DBA5C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5A3B1A83-9C72-4407-A5BF-A9EAA5C4D1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C73AF399-B36E-419F-92C0-533EFBD935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D3B1469E-69ED-FC4E-B57B-7EC4DA565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477651"/>
            <a:ext cx="3756774" cy="4575659"/>
          </a:xfrm>
        </p:spPr>
        <p:txBody>
          <a:bodyPr anchor="t">
            <a:normAutofit/>
          </a:bodyPr>
          <a:lstStyle/>
          <a:p>
            <a:pPr algn="l"/>
            <a:r>
              <a:rPr lang="pt-BR" sz="5400">
                <a:solidFill>
                  <a:schemeClr val="accent1"/>
                </a:solidFill>
              </a:rPr>
              <a:t>Outras formas de tutela jurisdicional coletiva</a:t>
            </a:r>
          </a:p>
        </p:txBody>
      </p:sp>
      <p:sp>
        <p:nvSpPr>
          <p:cNvPr id="33" name="Isosceles Triangle 32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27553" y="1375241"/>
            <a:ext cx="175681" cy="166594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600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A6A90DD-6CB7-E34E-83E4-75A857CEA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39764" y="1477651"/>
            <a:ext cx="6160555" cy="4575660"/>
          </a:xfrm>
        </p:spPr>
        <p:txBody>
          <a:bodyPr anchor="t">
            <a:normAutofit/>
          </a:bodyPr>
          <a:lstStyle/>
          <a:p>
            <a:r>
              <a:rPr lang="pt-BR" dirty="0"/>
              <a:t>Ações  </a:t>
            </a:r>
            <a:r>
              <a:rPr lang="pt-BR"/>
              <a:t>pseudoindividuais</a:t>
            </a:r>
            <a:r>
              <a:rPr lang="pt-BR" dirty="0"/>
              <a:t> (</a:t>
            </a:r>
            <a:r>
              <a:rPr lang="pt-BR"/>
              <a:t>Kazuo</a:t>
            </a:r>
            <a:r>
              <a:rPr lang="pt-BR" dirty="0"/>
              <a:t> Watanabe) </a:t>
            </a:r>
          </a:p>
          <a:p>
            <a:r>
              <a:rPr lang="pt-BR" dirty="0"/>
              <a:t>Ações individuais com efeitos coletivos </a:t>
            </a:r>
          </a:p>
          <a:p>
            <a:r>
              <a:rPr lang="pt-BR" dirty="0"/>
              <a:t>Ações </a:t>
            </a:r>
            <a:r>
              <a:rPr lang="pt-BR"/>
              <a:t>pseudocoletivas</a:t>
            </a:r>
            <a:endParaRPr lang="pt-BR" dirty="0"/>
          </a:p>
          <a:p>
            <a:r>
              <a:rPr lang="pt-BR" dirty="0"/>
              <a:t>Sistema de precedentes do CPC/15</a:t>
            </a:r>
          </a:p>
        </p:txBody>
      </p:sp>
    </p:spTree>
    <p:extLst>
      <p:ext uri="{BB962C8B-B14F-4D97-AF65-F5344CB8AC3E}">
        <p14:creationId xmlns:p14="http://schemas.microsoft.com/office/powerpoint/2010/main" val="4794646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2366EBA-92FD-44AE-87A9-25E5135E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6920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37F5FC-01F7-4EB4-81E7-C27D917E95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4B0CFF10-4805-4BFA-961B-1F60DAEB94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BE054536-C03E-4857-B4AE-D687A58F9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FE33E51C-23D8-43F5-98C4-A2ED2C4C99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89E18891-DEB2-4CFD-A907-2868B2A910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0002C1BB-DB60-4314-A2FC-203E54D94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9B75BDFA-6D78-4FB1-9F21-5280855C49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0B632D6B-A327-41AB-BBCF-9A03AD2AB7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F514BBC5-1736-4813-BECB-5A6B6738E58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4A2C868-7AEC-4209-BFA3-7185B11D330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FF56CB70-2B25-4695-ADC8-6092D0D11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BA411BEF-2182-4458-B9AF-1634B5C2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3F27E63-3F11-4C85-AC72-1EE8508C4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68B589BA-F70F-4E0B-94B9-EEB83EDF3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D0B991D-CB0A-415F-8D77-A5565F66F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701E99DE-74F0-41D1-BBF4-5A57053BB6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C02EE40A-8F17-4182-9495-9506463B79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bg1">
                  <a:alpha val="3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924210CA-0A35-4127-925F-D4084B7DC39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DC13CEF1-DD2D-474C-B81C-820CEF3D9C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F889481A-8038-43E6-8EF1-A5F802CEDF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128BD14A-9093-4854-A73A-F666B2ED2D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2D884F4-76EC-4371-B903-E79CF191E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bg1">
                  <a:alpha val="3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7C462C46-EFB7-4580-9921-DFC346FCC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23665" y="0"/>
            <a:ext cx="10268336" cy="68692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13E83E59-DA12-A549-9006-7419566B21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0485" y="841375"/>
            <a:ext cx="6230857" cy="1230570"/>
          </a:xfrm>
        </p:spPr>
        <p:txBody>
          <a:bodyPr anchor="t">
            <a:normAutofit/>
          </a:bodyPr>
          <a:lstStyle/>
          <a:p>
            <a:pPr algn="l"/>
            <a:r>
              <a:rPr lang="pt-BR" sz="3600">
                <a:solidFill>
                  <a:schemeClr val="accent1"/>
                </a:solidFill>
              </a:rPr>
              <a:t>Terminologia</a:t>
            </a:r>
          </a:p>
        </p:txBody>
      </p:sp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B8B918B4-AB10-4E3A-916E-A9625586EA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797903" y="954813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0FAC2F-7DDD-7E44-93CB-FB95F30FA2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0487" y="2249046"/>
            <a:ext cx="6123783" cy="3802762"/>
          </a:xfrm>
        </p:spPr>
        <p:txBody>
          <a:bodyPr anchor="t">
            <a:normAutofit/>
          </a:bodyPr>
          <a:lstStyle/>
          <a:p>
            <a:r>
              <a:rPr lang="pt-BR" sz="1600" dirty="0"/>
              <a:t>Terminologia do CDC = difusos,  coletivos e individuais homogêneos</a:t>
            </a:r>
          </a:p>
          <a:p>
            <a:pPr marL="0" indent="0">
              <a:buNone/>
            </a:pPr>
            <a:endParaRPr lang="pt-BR" sz="1600" dirty="0"/>
          </a:p>
          <a:p>
            <a:r>
              <a:rPr lang="pt-BR" sz="1600" dirty="0"/>
              <a:t>Direitos coletivos em sentido amplo (abarcando as 3 espécies), direitos ,meta-individuais, </a:t>
            </a:r>
            <a:r>
              <a:rPr lang="pt-BR" sz="1600" dirty="0" err="1"/>
              <a:t>supra-individuais</a:t>
            </a:r>
            <a:r>
              <a:rPr lang="pt-BR" sz="1600" dirty="0"/>
              <a:t>, </a:t>
            </a:r>
            <a:r>
              <a:rPr lang="pt-BR" sz="1600" dirty="0" err="1"/>
              <a:t>pluri-individuais</a:t>
            </a:r>
            <a:r>
              <a:rPr lang="pt-BR" sz="1600" dirty="0"/>
              <a:t>, </a:t>
            </a:r>
            <a:r>
              <a:rPr lang="pt-BR" sz="1600" dirty="0" err="1"/>
              <a:t>transindividuais</a:t>
            </a:r>
            <a:endParaRPr lang="pt-BR" sz="1600" dirty="0"/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217336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CE3618-1D7A-4256-B2AF-9DB692996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D91A9185-A7D5-460B-98BC-0BF2EBD3E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8AFC1764-6516-4F77-BF30-B8ADB3C9F4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FCAFF9F9-F806-47EC-BCAC-9921E719FF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09D92491-36BD-4861-BA54-DD88E60898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23740E15-AB86-4E5C-A137-07E0DDC035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11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4" name="Freeform 9">
              <a:extLst>
                <a:ext uri="{FF2B5EF4-FFF2-40B4-BE49-F238E27FC236}">
                  <a16:creationId xmlns:a16="http://schemas.microsoft.com/office/drawing/2014/main" id="{BE097852-1F54-4EF0-A1BE-561272FCD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accent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5" name="Freeform 10">
              <a:extLst>
                <a:ext uri="{FF2B5EF4-FFF2-40B4-BE49-F238E27FC236}">
                  <a16:creationId xmlns:a16="http://schemas.microsoft.com/office/drawing/2014/main" id="{5C2DF1F9-21CC-430E-84C8-356C73C6FD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6" name="Freeform 11">
              <a:extLst>
                <a:ext uri="{FF2B5EF4-FFF2-40B4-BE49-F238E27FC236}">
                  <a16:creationId xmlns:a16="http://schemas.microsoft.com/office/drawing/2014/main" id="{7F11B45B-3EDE-4B6A-903B-0AE6E9DDF4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7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7" name="Freeform 12">
              <a:extLst>
                <a:ext uri="{FF2B5EF4-FFF2-40B4-BE49-F238E27FC236}">
                  <a16:creationId xmlns:a16="http://schemas.microsoft.com/office/drawing/2014/main" id="{F77FDDC5-477E-420D-B98F-42ABA24772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8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8" name="Freeform 13">
              <a:extLst>
                <a:ext uri="{FF2B5EF4-FFF2-40B4-BE49-F238E27FC236}">
                  <a16:creationId xmlns:a16="http://schemas.microsoft.com/office/drawing/2014/main" id="{A92C0474-B573-45C5-84C5-194CE1715F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14">
              <a:extLst>
                <a:ext uri="{FF2B5EF4-FFF2-40B4-BE49-F238E27FC236}">
                  <a16:creationId xmlns:a16="http://schemas.microsoft.com/office/drawing/2014/main" id="{2FBC62F8-64D0-4025-99AE-A04E291D90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6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15">
              <a:extLst>
                <a:ext uri="{FF2B5EF4-FFF2-40B4-BE49-F238E27FC236}">
                  <a16:creationId xmlns:a16="http://schemas.microsoft.com/office/drawing/2014/main" id="{7632F945-80B5-4575-A538-29495BF8F2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16">
              <a:extLst>
                <a:ext uri="{FF2B5EF4-FFF2-40B4-BE49-F238E27FC236}">
                  <a16:creationId xmlns:a16="http://schemas.microsoft.com/office/drawing/2014/main" id="{5562CC17-43D4-4E57-AE08-83952EE59D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accent1">
                  <a:alpha val="5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17">
              <a:extLst>
                <a:ext uri="{FF2B5EF4-FFF2-40B4-BE49-F238E27FC236}">
                  <a16:creationId xmlns:a16="http://schemas.microsoft.com/office/drawing/2014/main" id="{E1D78CFE-04CA-4101-AFCF-196940B2D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8">
              <a:extLst>
                <a:ext uri="{FF2B5EF4-FFF2-40B4-BE49-F238E27FC236}">
                  <a16:creationId xmlns:a16="http://schemas.microsoft.com/office/drawing/2014/main" id="{41F2A149-A64E-4690-B049-18C156A8E2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9">
              <a:extLst>
                <a:ext uri="{FF2B5EF4-FFF2-40B4-BE49-F238E27FC236}">
                  <a16:creationId xmlns:a16="http://schemas.microsoft.com/office/drawing/2014/main" id="{D9313C72-D62D-4416-A6AE-7EB7D6B54A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5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20">
              <a:extLst>
                <a:ext uri="{FF2B5EF4-FFF2-40B4-BE49-F238E27FC236}">
                  <a16:creationId xmlns:a16="http://schemas.microsoft.com/office/drawing/2014/main" id="{77B03BEA-76E5-4ECB-B9BB-D89D27509E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21">
              <a:extLst>
                <a:ext uri="{FF2B5EF4-FFF2-40B4-BE49-F238E27FC236}">
                  <a16:creationId xmlns:a16="http://schemas.microsoft.com/office/drawing/2014/main" id="{6AF6BECE-416D-4C3A-AD6F-68B08F3CA7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22">
              <a:extLst>
                <a:ext uri="{FF2B5EF4-FFF2-40B4-BE49-F238E27FC236}">
                  <a16:creationId xmlns:a16="http://schemas.microsoft.com/office/drawing/2014/main" id="{B9197E2A-A098-480D-A2A6-3F3B889EDA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4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5A493EDB-6C9E-483F-86A6-0F473E590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accent1">
                  <a:alpha val="3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E7FEBE6D-ADAD-6743-AF4A-5E3C5086C7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7374" y="1263404"/>
            <a:ext cx="8247189" cy="3115075"/>
          </a:xfrm>
        </p:spPr>
        <p:txBody>
          <a:bodyPr>
            <a:normAutofit/>
          </a:bodyPr>
          <a:lstStyle/>
          <a:p>
            <a:pPr algn="l"/>
            <a:r>
              <a:rPr lang="pt-BR" sz="7200" dirty="0">
                <a:solidFill>
                  <a:schemeClr val="accent1"/>
                </a:solidFill>
              </a:rPr>
              <a:t>Direitos Coletivos em sentido amplo</a:t>
            </a:r>
          </a:p>
        </p:txBody>
      </p:sp>
      <p:sp>
        <p:nvSpPr>
          <p:cNvPr id="4" name="Subtítulo 3">
            <a:extLst>
              <a:ext uri="{FF2B5EF4-FFF2-40B4-BE49-F238E27FC236}">
                <a16:creationId xmlns:a16="http://schemas.microsoft.com/office/drawing/2014/main" id="{2BCFE09A-9E82-C444-B7C2-3A0D75E241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37374" y="4560432"/>
            <a:ext cx="8300202" cy="1228171"/>
          </a:xfrm>
        </p:spPr>
        <p:txBody>
          <a:bodyPr>
            <a:normAutofit/>
          </a:bodyPr>
          <a:lstStyle/>
          <a:p>
            <a:pPr algn="l"/>
            <a:endParaRPr lang="pt-BR" sz="2400">
              <a:solidFill>
                <a:schemeClr val="tx1"/>
              </a:solidFill>
            </a:endParaRPr>
          </a:p>
        </p:txBody>
      </p:sp>
      <p:sp>
        <p:nvSpPr>
          <p:cNvPr id="32" name="Isosceles Triangle 31">
            <a:extLst>
              <a:ext uri="{FF2B5EF4-FFF2-40B4-BE49-F238E27FC236}">
                <a16:creationId xmlns:a16="http://schemas.microsoft.com/office/drawing/2014/main" id="{3F39476B-1A6D-47CB-AC7A-FB87EF003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1490253" y="3276595"/>
            <a:ext cx="300774" cy="259288"/>
          </a:xfrm>
          <a:prstGeom prst="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372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7">
            <a:extLst>
              <a:ext uri="{FF2B5EF4-FFF2-40B4-BE49-F238E27FC236}">
                <a16:creationId xmlns:a16="http://schemas.microsoft.com/office/drawing/2014/main" id="{7D490819-5666-421A-BA38-5BB7F760B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4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8" name="Group 9">
            <a:extLst>
              <a:ext uri="{FF2B5EF4-FFF2-40B4-BE49-F238E27FC236}">
                <a16:creationId xmlns:a16="http://schemas.microsoft.com/office/drawing/2014/main" id="{8FDFAB5E-BFB6-4290-9F06-1AD4E52A3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id="{14FA43FA-82AD-4E41-A5A7-32F0F9DAA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3C34A1E-706E-4DB7-891E-6FB476241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6E55BE0F-8EA7-4F30-B3FD-8F6DD29BA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C9F415B-574B-4647-BD72-F211EA3FA7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DD98CAF-1BC1-4BD6-AAD2-68EBF8D8B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F6CBDDA-3893-44B9-86D9-F1F38D4B5F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FEF4109-DC7B-4C15-9C2D-53A69A120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0DAA94-BB0A-4185-97AF-CB63182E8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114C7C3A-04DD-4CC1-A272-F2578FE23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4AA1C8D2-B988-4C8F-97B7-229630F2A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5621FCD-0E62-4332-965D-80FA0EF80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1E7C9B8-4AA1-43A1-A547-785A41395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1F4C519-3639-48B7-A720-466A40BF17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39AFA97-19A9-4DA4-A478-A3E31B83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01126FE-0E00-4313-BDE9-CF2C04D96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D31F0FA-D603-49E8-B72E-7665CF9A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8C24D97-A4EA-4764-AEE5-61C0892F6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6B724DA-22AE-4918-B782-3E7CD485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9F6E83DB-ADF8-409A-95CF-41BE0E028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C83EE84C-89F7-406E-959C-8E3518D3E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09B50F9-709E-4054-AD5F-814AD7459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40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B7BFAB3-7AF6-8244-BDC4-63A1DA01F8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960120"/>
            <a:ext cx="3988993" cy="4171278"/>
          </a:xfrm>
        </p:spPr>
        <p:txBody>
          <a:bodyPr>
            <a:normAutofit/>
          </a:bodyPr>
          <a:lstStyle/>
          <a:p>
            <a:pPr algn="l"/>
            <a:r>
              <a:rPr lang="pt-BR" sz="4600" dirty="0">
                <a:solidFill>
                  <a:schemeClr val="tx1"/>
                </a:solidFill>
              </a:rPr>
              <a:t>Definições legais</a:t>
            </a:r>
            <a:br>
              <a:rPr lang="pt-BR" sz="4600" dirty="0">
                <a:solidFill>
                  <a:schemeClr val="tx1"/>
                </a:solidFill>
              </a:rPr>
            </a:br>
            <a:r>
              <a:rPr lang="pt-BR" sz="4600" dirty="0">
                <a:solidFill>
                  <a:schemeClr val="tx1"/>
                </a:solidFill>
              </a:rPr>
              <a:t>(art. 81, parágrafo único, do CDC) 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988CB95-61D2-2A43-88EB-3A1699C999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960120"/>
            <a:ext cx="6281873" cy="4171278"/>
          </a:xfrm>
        </p:spPr>
        <p:txBody>
          <a:bodyPr>
            <a:normAutofit/>
          </a:bodyPr>
          <a:lstStyle/>
          <a:p>
            <a:r>
              <a:rPr lang="pt-BR" sz="1600" dirty="0"/>
              <a:t>  </a:t>
            </a:r>
            <a:r>
              <a:rPr lang="pt-BR" sz="1600" dirty="0" err="1"/>
              <a:t>I</a:t>
            </a:r>
            <a:r>
              <a:rPr lang="pt-BR" sz="1600" dirty="0"/>
              <a:t> - interesses ou direitos difusos, assim entendidos, para efeitos deste código, </a:t>
            </a:r>
            <a:r>
              <a:rPr lang="pt-BR" sz="1600" b="1" u="sng" dirty="0"/>
              <a:t>os </a:t>
            </a:r>
            <a:r>
              <a:rPr lang="pt-BR" sz="1600" b="1" u="sng" dirty="0" err="1"/>
              <a:t>transindividuais</a:t>
            </a:r>
            <a:r>
              <a:rPr lang="pt-BR" sz="1600" b="1" u="sng" dirty="0"/>
              <a:t>, de natureza indivisível,</a:t>
            </a:r>
            <a:r>
              <a:rPr lang="pt-BR" sz="1600" b="1" dirty="0"/>
              <a:t> </a:t>
            </a:r>
            <a:r>
              <a:rPr lang="pt-BR" sz="1600" dirty="0"/>
              <a:t>de que sejam titulares pessoas indeterminadas e ligadas por circunstâncias de fato;</a:t>
            </a:r>
          </a:p>
          <a:p>
            <a:r>
              <a:rPr lang="pt-BR" sz="1600" dirty="0"/>
              <a:t>  II - interesses ou direitos coletivos, assim entendidos, para efeitos deste código, os </a:t>
            </a:r>
            <a:r>
              <a:rPr lang="pt-BR" sz="1600" b="1" u="sng" dirty="0" err="1"/>
              <a:t>transindividuais</a:t>
            </a:r>
            <a:r>
              <a:rPr lang="pt-BR" sz="1600" b="1" u="sng" dirty="0"/>
              <a:t>, de natureza indivisível</a:t>
            </a:r>
            <a:r>
              <a:rPr lang="pt-BR" sz="1600" dirty="0"/>
              <a:t> de que seja titular grupo, categoria ou classe de pessoas ligadas entre si ou com a parte contrária por uma relação jurídica base;</a:t>
            </a:r>
          </a:p>
          <a:p>
            <a:r>
              <a:rPr lang="pt-BR" sz="1600" dirty="0"/>
              <a:t>  III - interesses ou direitos individuais homogêneos, assim entendidos os decorrentes de origem comum</a:t>
            </a:r>
          </a:p>
          <a:p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3709566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490819-5666-421A-BA38-5BB7F760B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4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FDFAB5E-BFB6-4290-9F06-1AD4E52A3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4FA43FA-82AD-4E41-A5A7-32F0F9DAA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3C34A1E-706E-4DB7-891E-6FB476241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6E55BE0F-8EA7-4F30-B3FD-8F6DD29BA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C9F415B-574B-4647-BD72-F211EA3FA7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DD98CAF-1BC1-4BD6-AAD2-68EBF8D8B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F6CBDDA-3893-44B9-86D9-F1F38D4B5F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FEF4109-DC7B-4C15-9C2D-53A69A120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0DAA94-BB0A-4185-97AF-CB63182E8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114C7C3A-04DD-4CC1-A272-F2578FE23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4AA1C8D2-B988-4C8F-97B7-229630F2A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5621FCD-0E62-4332-965D-80FA0EF80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1E7C9B8-4AA1-43A1-A547-785A41395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1F4C519-3639-48B7-A720-466A40BF17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39AFA97-19A9-4DA4-A478-A3E31B83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01126FE-0E00-4313-BDE9-CF2C04D96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D31F0FA-D603-49E8-B72E-7665CF9A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8C24D97-A4EA-4764-AEE5-61C0892F6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6B724DA-22AE-4918-B782-3E7CD485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9F6E83DB-ADF8-409A-95CF-41BE0E028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C83EE84C-89F7-406E-959C-8E3518D3E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09B50F9-709E-4054-AD5F-814AD7459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FACDF70C-9E84-724D-8903-5683DA2F6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960120"/>
            <a:ext cx="3988993" cy="4171278"/>
          </a:xfrm>
        </p:spPr>
        <p:txBody>
          <a:bodyPr>
            <a:normAutofit/>
          </a:bodyPr>
          <a:lstStyle/>
          <a:p>
            <a:pPr algn="l"/>
            <a:r>
              <a:rPr lang="pt-BR" sz="5400">
                <a:solidFill>
                  <a:schemeClr val="tx1"/>
                </a:solidFill>
              </a:rPr>
              <a:t>Direitos difusos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5E33E86-334A-0B40-9EB9-8523642C84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960120"/>
            <a:ext cx="6281873" cy="4171278"/>
          </a:xfrm>
        </p:spPr>
        <p:txBody>
          <a:bodyPr>
            <a:normAutofit/>
          </a:bodyPr>
          <a:lstStyle/>
          <a:p>
            <a:r>
              <a:rPr lang="pt-BR" sz="1600"/>
              <a:t> “os transindividuais, de natureza indivisível, de que sejam titulares pessoas indeterminadas e ligadas por circunstâncias de fato” (art. 81, parágrafo único, CDC)” </a:t>
            </a:r>
          </a:p>
        </p:txBody>
      </p:sp>
    </p:spTree>
    <p:extLst>
      <p:ext uri="{BB962C8B-B14F-4D97-AF65-F5344CB8AC3E}">
        <p14:creationId xmlns:p14="http://schemas.microsoft.com/office/powerpoint/2010/main" val="891192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487B9B-1F18-4BAD-87BB-DECED122E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723C408-36E0-E342-B5D5-BD3147819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251744"/>
            <a:ext cx="3489059" cy="4354513"/>
          </a:xfrm>
        </p:spPr>
        <p:txBody>
          <a:bodyPr>
            <a:normAutofit/>
          </a:bodyPr>
          <a:lstStyle/>
          <a:p>
            <a:pPr algn="r"/>
            <a:r>
              <a:rPr lang="pt-BR">
                <a:solidFill>
                  <a:schemeClr val="tx1"/>
                </a:solidFill>
              </a:rPr>
              <a:t>Direitos difusos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0CFCC8E5-9FDD-47FB-BE3E-C83C681C9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588603" y="3342776"/>
            <a:ext cx="200040" cy="172448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D18EF57-9998-824A-9E20-CD918D5EE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9869" y="803186"/>
            <a:ext cx="5724860" cy="5248622"/>
          </a:xfrm>
        </p:spPr>
        <p:txBody>
          <a:bodyPr>
            <a:normAutofit/>
          </a:bodyPr>
          <a:lstStyle/>
          <a:p>
            <a:r>
              <a:rPr lang="pt-BR" sz="1600" dirty="0"/>
              <a:t>“sejam titulares pessoas indeterminadas” → indeterminação dos sujeitos ou titulares  (</a:t>
            </a:r>
            <a:r>
              <a:rPr lang="pt-BR" sz="1600" u="sng" dirty="0"/>
              <a:t>indeterminabilidade absoluta</a:t>
            </a:r>
            <a:r>
              <a:rPr lang="pt-BR" sz="1600" dirty="0"/>
              <a:t>), impossibilidade de determinar os titulares por pertencer a coletividade (poucos? Muitos? Alguns?)</a:t>
            </a:r>
          </a:p>
          <a:p>
            <a:r>
              <a:rPr lang="pt-BR" sz="1600" dirty="0"/>
              <a:t>“ligadas por circunstância de fato” → ausência de relação jurídica</a:t>
            </a:r>
          </a:p>
          <a:p>
            <a:pPr marL="0" indent="0"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1898372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D490819-5666-421A-BA38-5BB7F760B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5454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FDFAB5E-BFB6-4290-9F06-1AD4E52A3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14FA43FA-82AD-4E41-A5A7-32F0F9DAA7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C3C34A1E-706E-4DB7-891E-6FB476241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6E55BE0F-8EA7-4F30-B3FD-8F6DD29BA27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3C9F415B-574B-4647-BD72-F211EA3FA7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CDD98CAF-1BC1-4BD6-AAD2-68EBF8D8B2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FF6CBDDA-3893-44B9-86D9-F1F38D4B5F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5FEF4109-DC7B-4C15-9C2D-53A69A120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140DAA94-BB0A-4185-97AF-CB63182E85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114C7C3A-04DD-4CC1-A272-F2578FE23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4AA1C8D2-B988-4C8F-97B7-229630F2AD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D5621FCD-0E62-4332-965D-80FA0EF809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D1E7C9B8-4AA1-43A1-A547-785A413952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01F4C519-3639-48B7-A720-466A40BF17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939AFA97-19A9-4DA4-A478-A3E31B83B4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901126FE-0E00-4313-BDE9-CF2C04D96B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1D31F0FA-D603-49E8-B72E-7665CF9A5D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rgbClr val="FFFFFF">
                  <a:alpha val="35000"/>
                </a:srgb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28C24D97-A4EA-4764-AEE5-61C0892F665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C6B724DA-22AE-4918-B782-3E7CD48583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9F6E83DB-ADF8-409A-95CF-41BE0E028F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C83EE84C-89F7-406E-959C-8E3518D3E4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09B50F9-709E-4054-AD5F-814AD7459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rgbClr val="FFFFFF">
                  <a:alpha val="35000"/>
                </a:srgb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BC2574CF-1D35-4994-87BD-5A3378E1A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57883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81775E-8841-4347-9409-EB070D150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7720" y="960120"/>
            <a:ext cx="3988993" cy="4171278"/>
          </a:xfrm>
        </p:spPr>
        <p:txBody>
          <a:bodyPr>
            <a:normAutofit/>
          </a:bodyPr>
          <a:lstStyle/>
          <a:p>
            <a:pPr algn="l"/>
            <a:r>
              <a:rPr lang="pt-BR" sz="5400">
                <a:solidFill>
                  <a:schemeClr val="tx1"/>
                </a:solidFill>
              </a:rPr>
              <a:t>Direitos Coletivos stricto sensu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CB3632-F2CF-784E-B940-C3338B0DD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8447" y="960120"/>
            <a:ext cx="6281873" cy="41712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sz="1600"/>
              <a:t>“os transindividuais, de natureza indivisível de que seja titular grupo, categoria ou classe de pessoas ligadas entre si ou com a parte contrária por uma relação jurídica base” (art. 81, parágrafo único, II, do CDC)</a:t>
            </a:r>
          </a:p>
        </p:txBody>
      </p:sp>
    </p:spTree>
    <p:extLst>
      <p:ext uri="{BB962C8B-B14F-4D97-AF65-F5344CB8AC3E}">
        <p14:creationId xmlns:p14="http://schemas.microsoft.com/office/powerpoint/2010/main" val="33510129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B487B9B-1F18-4BAD-87BB-DECED122E4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681775E-8841-4347-9409-EB070D150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8631" y="1251744"/>
            <a:ext cx="3489059" cy="4354513"/>
          </a:xfrm>
        </p:spPr>
        <p:txBody>
          <a:bodyPr>
            <a:normAutofit/>
          </a:bodyPr>
          <a:lstStyle/>
          <a:p>
            <a:pPr algn="r"/>
            <a:r>
              <a:rPr lang="pt-BR">
                <a:solidFill>
                  <a:schemeClr val="tx1"/>
                </a:solidFill>
              </a:rPr>
              <a:t>Direitos Coletivos stricto sensu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0CFCC8E5-9FDD-47FB-BE3E-C83C681C90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588603" y="3342776"/>
            <a:ext cx="200040" cy="172448"/>
          </a:xfrm>
          <a:prstGeom prst="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3CB3632-F2CF-784E-B940-C3338B0DD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19869" y="803186"/>
            <a:ext cx="5724860" cy="5248622"/>
          </a:xfrm>
        </p:spPr>
        <p:txBody>
          <a:bodyPr>
            <a:normAutofit/>
          </a:bodyPr>
          <a:lstStyle/>
          <a:p>
            <a:r>
              <a:rPr lang="pt-BR" sz="1600"/>
              <a:t>1. “Sejam titular grupo, titular grupo, categoria ou classe de pessoas” →    Sujeitos indetermináveis individualmente, mas determináveis por grupo (indeterminabilidade RELATIVA) </a:t>
            </a:r>
          </a:p>
          <a:p>
            <a:pPr marL="0" indent="0">
              <a:buNone/>
            </a:pPr>
            <a:endParaRPr lang="pt-BR" sz="1600"/>
          </a:p>
          <a:p>
            <a:r>
              <a:rPr lang="pt-BR" sz="1600"/>
              <a:t>2. “ligadas entre si ou com a parte contrária por uma relação jurídica base” →  União por circunstância jurídica entre os titulares do direito ou entre os titulares e o adversário)</a:t>
            </a:r>
          </a:p>
          <a:p>
            <a:pPr marL="0" indent="0">
              <a:buNone/>
            </a:pPr>
            <a:endParaRPr lang="pt-BR" sz="1600"/>
          </a:p>
        </p:txBody>
      </p:sp>
    </p:spTree>
    <p:extLst>
      <p:ext uri="{BB962C8B-B14F-4D97-AF65-F5344CB8AC3E}">
        <p14:creationId xmlns:p14="http://schemas.microsoft.com/office/powerpoint/2010/main" val="3930510571"/>
      </p:ext>
    </p:extLst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1413</Words>
  <Application>Microsoft Macintosh PowerPoint</Application>
  <PresentationFormat>Widescreen</PresentationFormat>
  <Paragraphs>132</Paragraphs>
  <Slides>29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4" baseType="lpstr">
      <vt:lpstr>Calibri</vt:lpstr>
      <vt:lpstr>Calibri Light</vt:lpstr>
      <vt:lpstr>Rockwell</vt:lpstr>
      <vt:lpstr>Wingdings</vt:lpstr>
      <vt:lpstr>Atlas</vt:lpstr>
      <vt:lpstr>Apresentação do PowerPoint</vt:lpstr>
      <vt:lpstr>Teoria Geral do Processo Coletivo</vt:lpstr>
      <vt:lpstr>Terminologia</vt:lpstr>
      <vt:lpstr>Direitos Coletivos em sentido amplo</vt:lpstr>
      <vt:lpstr>Definições legais (art. 81, parágrafo único, do CDC) </vt:lpstr>
      <vt:lpstr>Direitos difusos</vt:lpstr>
      <vt:lpstr>Direitos difusos</vt:lpstr>
      <vt:lpstr>Direitos Coletivos stricto sensu</vt:lpstr>
      <vt:lpstr>Direitos Coletivos stricto sensu</vt:lpstr>
      <vt:lpstr>Direitos Individuais Homogêneos</vt:lpstr>
      <vt:lpstr>Direitos Individuais Homogêneos</vt:lpstr>
      <vt:lpstr>Divisão fundamental </vt:lpstr>
      <vt:lpstr>Direitos “essencialmente coletivos” → Transindividualidade tutela de direitos coletivos (Teori Zavascki)   </vt:lpstr>
      <vt:lpstr>Direitos Acidentalmente Coletivos → tutela coletiva de direitos</vt:lpstr>
      <vt:lpstr>Litígios Coletivos</vt:lpstr>
      <vt:lpstr>Litígios envolvendo direitos difusos</vt:lpstr>
      <vt:lpstr>Litígios coletivos envolvendo direitos coletivos stricto sensu </vt:lpstr>
      <vt:lpstr>Litígios envolvendo direitos individuais homogêneos </vt:lpstr>
      <vt:lpstr> Tutela jurisdicional </vt:lpstr>
      <vt:lpstr>Problema do acesso à justiça  (Teoria da ação coletiva de Mancur Olson) </vt:lpstr>
      <vt:lpstr>Ondas renovarias “Acesso à Justiça” (Mauro Cappelletti e Bryant Garth  )  </vt:lpstr>
      <vt:lpstr>Evolução histórica</vt:lpstr>
      <vt:lpstr>Princípios do Processo Coletivo</vt:lpstr>
      <vt:lpstr>Princípio do devido processo legal coletivo </vt:lpstr>
      <vt:lpstr>Controle judicial da representatividade adequada?  </vt:lpstr>
      <vt:lpstr>Princípio da Obrigatoriedade</vt:lpstr>
      <vt:lpstr>Princípio da indisponibilidade mitigada ou regrada da ação coletiva (art. 9o LAP e 5o, § 3o, da LACP) </vt:lpstr>
      <vt:lpstr> Princípio da máxima efetividade do processo coletivo ou do ativismo judicial (algumas aplicações práticas) </vt:lpstr>
      <vt:lpstr>Outras formas de tutela jurisdicional coletiva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Rafael Campedelli Andrade</dc:creator>
  <cp:lastModifiedBy>Rafael Campedelli Andrade</cp:lastModifiedBy>
  <cp:revision>1</cp:revision>
  <dcterms:created xsi:type="dcterms:W3CDTF">2020-03-06T21:56:16Z</dcterms:created>
  <dcterms:modified xsi:type="dcterms:W3CDTF">2020-03-06T21:56:23Z</dcterms:modified>
</cp:coreProperties>
</file>