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3"/>
  </p:notesMasterIdLst>
  <p:handoutMasterIdLst>
    <p:handoutMasterId r:id="rId94"/>
  </p:handoutMasterIdLst>
  <p:sldIdLst>
    <p:sldId id="256" r:id="rId2"/>
    <p:sldId id="260" r:id="rId3"/>
    <p:sldId id="259" r:id="rId4"/>
    <p:sldId id="286" r:id="rId5"/>
    <p:sldId id="265" r:id="rId6"/>
    <p:sldId id="277" r:id="rId7"/>
    <p:sldId id="287" r:id="rId8"/>
    <p:sldId id="278" r:id="rId9"/>
    <p:sldId id="288" r:id="rId10"/>
    <p:sldId id="283" r:id="rId11"/>
    <p:sldId id="279" r:id="rId12"/>
    <p:sldId id="290" r:id="rId13"/>
    <p:sldId id="298" r:id="rId14"/>
    <p:sldId id="266" r:id="rId15"/>
    <p:sldId id="267" r:id="rId16"/>
    <p:sldId id="292" r:id="rId17"/>
    <p:sldId id="285" r:id="rId18"/>
    <p:sldId id="293" r:id="rId19"/>
    <p:sldId id="294" r:id="rId20"/>
    <p:sldId id="276" r:id="rId21"/>
    <p:sldId id="295" r:id="rId22"/>
    <p:sldId id="268" r:id="rId23"/>
    <p:sldId id="269" r:id="rId24"/>
    <p:sldId id="296" r:id="rId25"/>
    <p:sldId id="300" r:id="rId26"/>
    <p:sldId id="301" r:id="rId27"/>
    <p:sldId id="302" r:id="rId28"/>
    <p:sldId id="289" r:id="rId29"/>
    <p:sldId id="303" r:id="rId30"/>
    <p:sldId id="304" r:id="rId31"/>
    <p:sldId id="284" r:id="rId32"/>
    <p:sldId id="305" r:id="rId33"/>
    <p:sldId id="306" r:id="rId34"/>
    <p:sldId id="312" r:id="rId35"/>
    <p:sldId id="313" r:id="rId36"/>
    <p:sldId id="314" r:id="rId37"/>
    <p:sldId id="291" r:id="rId38"/>
    <p:sldId id="315" r:id="rId39"/>
    <p:sldId id="316" r:id="rId40"/>
    <p:sldId id="275" r:id="rId41"/>
    <p:sldId id="317" r:id="rId42"/>
    <p:sldId id="318" r:id="rId43"/>
    <p:sldId id="321" r:id="rId44"/>
    <p:sldId id="322" r:id="rId45"/>
    <p:sldId id="323" r:id="rId46"/>
    <p:sldId id="324" r:id="rId47"/>
    <p:sldId id="325" r:id="rId48"/>
    <p:sldId id="326" r:id="rId49"/>
    <p:sldId id="311" r:id="rId50"/>
    <p:sldId id="327" r:id="rId51"/>
    <p:sldId id="309" r:id="rId52"/>
    <p:sldId id="328" r:id="rId53"/>
    <p:sldId id="329" r:id="rId54"/>
    <p:sldId id="330" r:id="rId55"/>
    <p:sldId id="331" r:id="rId56"/>
    <p:sldId id="332" r:id="rId57"/>
    <p:sldId id="333" r:id="rId58"/>
    <p:sldId id="334" r:id="rId59"/>
    <p:sldId id="335" r:id="rId60"/>
    <p:sldId id="336" r:id="rId61"/>
    <p:sldId id="337" r:id="rId62"/>
    <p:sldId id="338" r:id="rId63"/>
    <p:sldId id="340" r:id="rId64"/>
    <p:sldId id="341" r:id="rId65"/>
    <p:sldId id="342" r:id="rId66"/>
    <p:sldId id="343" r:id="rId67"/>
    <p:sldId id="344" r:id="rId68"/>
    <p:sldId id="346" r:id="rId69"/>
    <p:sldId id="347" r:id="rId70"/>
    <p:sldId id="348" r:id="rId71"/>
    <p:sldId id="350" r:id="rId72"/>
    <p:sldId id="353" r:id="rId73"/>
    <p:sldId id="354" r:id="rId74"/>
    <p:sldId id="355" r:id="rId75"/>
    <p:sldId id="357" r:id="rId76"/>
    <p:sldId id="358" r:id="rId77"/>
    <p:sldId id="359" r:id="rId78"/>
    <p:sldId id="360" r:id="rId79"/>
    <p:sldId id="361" r:id="rId80"/>
    <p:sldId id="362" r:id="rId81"/>
    <p:sldId id="363" r:id="rId82"/>
    <p:sldId id="364" r:id="rId83"/>
    <p:sldId id="365" r:id="rId84"/>
    <p:sldId id="366" r:id="rId85"/>
    <p:sldId id="367" r:id="rId86"/>
    <p:sldId id="368" r:id="rId87"/>
    <p:sldId id="369" r:id="rId88"/>
    <p:sldId id="370" r:id="rId89"/>
    <p:sldId id="371" r:id="rId90"/>
    <p:sldId id="299" r:id="rId91"/>
    <p:sldId id="261" r:id="rId9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B0B"/>
    <a:srgbClr val="203315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notesMaster" Target="notesMasters/notesMaster1.xml"/><Relationship Id="rId98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handoutMaster" Target="handoutMasters/handoutMaster1.xml"/><Relationship Id="rId9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illá Roma" userId="6fe6f7038a9d7555" providerId="LiveId" clId="{CF658515-5A23-43DC-A240-63D868AB9CAC}"/>
    <pc:docChg chg="custSel addSld delSld modSld sldOrd">
      <pc:chgData name="Zillá Roma" userId="6fe6f7038a9d7555" providerId="LiveId" clId="{CF658515-5A23-43DC-A240-63D868AB9CAC}" dt="2020-10-07T21:59:10.717" v="567" actId="20577"/>
      <pc:docMkLst>
        <pc:docMk/>
      </pc:docMkLst>
      <pc:sldChg chg="modSp mod">
        <pc:chgData name="Zillá Roma" userId="6fe6f7038a9d7555" providerId="LiveId" clId="{CF658515-5A23-43DC-A240-63D868AB9CAC}" dt="2020-10-07T21:59:10.717" v="567" actId="20577"/>
        <pc:sldMkLst>
          <pc:docMk/>
          <pc:sldMk cId="3551477540" sldId="256"/>
        </pc:sldMkLst>
        <pc:spChg chg="mod">
          <ac:chgData name="Zillá Roma" userId="6fe6f7038a9d7555" providerId="LiveId" clId="{CF658515-5A23-43DC-A240-63D868AB9CAC}" dt="2020-10-07T21:59:10.717" v="567" actId="20577"/>
          <ac:spMkLst>
            <pc:docMk/>
            <pc:sldMk cId="3551477540" sldId="256"/>
            <ac:spMk id="2" creationId="{00000000-0000-0000-0000-000000000000}"/>
          </ac:spMkLst>
        </pc:spChg>
      </pc:sldChg>
      <pc:sldChg chg="del">
        <pc:chgData name="Zillá Roma" userId="6fe6f7038a9d7555" providerId="LiveId" clId="{CF658515-5A23-43DC-A240-63D868AB9CAC}" dt="2020-10-07T20:57:52.091" v="3" actId="47"/>
        <pc:sldMkLst>
          <pc:docMk/>
          <pc:sldMk cId="2859189856" sldId="257"/>
        </pc:sldMkLst>
      </pc:sldChg>
      <pc:sldChg chg="modSp add del mod">
        <pc:chgData name="Zillá Roma" userId="6fe6f7038a9d7555" providerId="LiveId" clId="{CF658515-5A23-43DC-A240-63D868AB9CAC}" dt="2020-10-07T21:15:14.014" v="26" actId="115"/>
        <pc:sldMkLst>
          <pc:docMk/>
          <pc:sldMk cId="1889419545" sldId="259"/>
        </pc:sldMkLst>
        <pc:spChg chg="mod">
          <ac:chgData name="Zillá Roma" userId="6fe6f7038a9d7555" providerId="LiveId" clId="{CF658515-5A23-43DC-A240-63D868AB9CAC}" dt="2020-10-07T21:15:14.014" v="26" actId="115"/>
          <ac:spMkLst>
            <pc:docMk/>
            <pc:sldMk cId="1889419545" sldId="259"/>
            <ac:spMk id="5" creationId="{00000000-0000-0000-0000-000000000000}"/>
          </ac:spMkLst>
        </pc:spChg>
      </pc:sldChg>
      <pc:sldChg chg="modSp add del mod ord">
        <pc:chgData name="Zillá Roma" userId="6fe6f7038a9d7555" providerId="LiveId" clId="{CF658515-5A23-43DC-A240-63D868AB9CAC}" dt="2020-10-07T21:14:14.104" v="22" actId="115"/>
        <pc:sldMkLst>
          <pc:docMk/>
          <pc:sldMk cId="2056732962" sldId="260"/>
        </pc:sldMkLst>
        <pc:spChg chg="mod">
          <ac:chgData name="Zillá Roma" userId="6fe6f7038a9d7555" providerId="LiveId" clId="{CF658515-5A23-43DC-A240-63D868AB9CAC}" dt="2020-10-07T21:14:14.104" v="22" actId="115"/>
          <ac:spMkLst>
            <pc:docMk/>
            <pc:sldMk cId="2056732962" sldId="260"/>
            <ac:spMk id="3" creationId="{00000000-0000-0000-0000-000000000000}"/>
          </ac:spMkLst>
        </pc:spChg>
      </pc:sldChg>
      <pc:sldChg chg="del">
        <pc:chgData name="Zillá Roma" userId="6fe6f7038a9d7555" providerId="LiveId" clId="{CF658515-5A23-43DC-A240-63D868AB9CAC}" dt="2020-10-07T21:06:45.272" v="13" actId="47"/>
        <pc:sldMkLst>
          <pc:docMk/>
          <pc:sldMk cId="4239626046" sldId="264"/>
        </pc:sldMkLst>
      </pc:sldChg>
      <pc:sldChg chg="modSp add del mod">
        <pc:chgData name="Zillá Roma" userId="6fe6f7038a9d7555" providerId="LiveId" clId="{CF658515-5A23-43DC-A240-63D868AB9CAC}" dt="2020-10-07T21:16:34.173" v="68" actId="20577"/>
        <pc:sldMkLst>
          <pc:docMk/>
          <pc:sldMk cId="1027142084" sldId="265"/>
        </pc:sldMkLst>
        <pc:spChg chg="mod">
          <ac:chgData name="Zillá Roma" userId="6fe6f7038a9d7555" providerId="LiveId" clId="{CF658515-5A23-43DC-A240-63D868AB9CAC}" dt="2020-10-07T21:16:34.173" v="68" actId="20577"/>
          <ac:spMkLst>
            <pc:docMk/>
            <pc:sldMk cId="1027142084" sldId="265"/>
            <ac:spMk id="5" creationId="{00000000-0000-0000-0000-000000000000}"/>
          </ac:spMkLst>
        </pc:spChg>
      </pc:sldChg>
      <pc:sldChg chg="add del">
        <pc:chgData name="Zillá Roma" userId="6fe6f7038a9d7555" providerId="LiveId" clId="{CF658515-5A23-43DC-A240-63D868AB9CAC}" dt="2020-10-07T21:06:19.708" v="12"/>
        <pc:sldMkLst>
          <pc:docMk/>
          <pc:sldMk cId="835780921" sldId="266"/>
        </pc:sldMkLst>
      </pc:sldChg>
      <pc:sldChg chg="add">
        <pc:chgData name="Zillá Roma" userId="6fe6f7038a9d7555" providerId="LiveId" clId="{CF658515-5A23-43DC-A240-63D868AB9CAC}" dt="2020-10-07T21:06:19.708" v="12"/>
        <pc:sldMkLst>
          <pc:docMk/>
          <pc:sldMk cId="181048254" sldId="267"/>
        </pc:sldMkLst>
      </pc:sldChg>
      <pc:sldChg chg="add del">
        <pc:chgData name="Zillá Roma" userId="6fe6f7038a9d7555" providerId="LiveId" clId="{CF658515-5A23-43DC-A240-63D868AB9CAC}" dt="2020-10-07T21:04:52.954" v="11"/>
        <pc:sldMkLst>
          <pc:docMk/>
          <pc:sldMk cId="2782666879" sldId="267"/>
        </pc:sldMkLst>
      </pc:sldChg>
      <pc:sldChg chg="add del">
        <pc:chgData name="Zillá Roma" userId="6fe6f7038a9d7555" providerId="LiveId" clId="{CF658515-5A23-43DC-A240-63D868AB9CAC}" dt="2020-10-07T21:04:52.954" v="11"/>
        <pc:sldMkLst>
          <pc:docMk/>
          <pc:sldMk cId="239660210" sldId="268"/>
        </pc:sldMkLst>
      </pc:sldChg>
      <pc:sldChg chg="modSp add mod">
        <pc:chgData name="Zillá Roma" userId="6fe6f7038a9d7555" providerId="LiveId" clId="{CF658515-5A23-43DC-A240-63D868AB9CAC}" dt="2020-10-07T21:25:08.556" v="109" actId="115"/>
        <pc:sldMkLst>
          <pc:docMk/>
          <pc:sldMk cId="2795233511" sldId="268"/>
        </pc:sldMkLst>
        <pc:spChg chg="mod">
          <ac:chgData name="Zillá Roma" userId="6fe6f7038a9d7555" providerId="LiveId" clId="{CF658515-5A23-43DC-A240-63D868AB9CAC}" dt="2020-10-07T21:25:08.556" v="109" actId="115"/>
          <ac:spMkLst>
            <pc:docMk/>
            <pc:sldMk cId="2795233511" sldId="268"/>
            <ac:spMk id="5" creationId="{00000000-0000-0000-0000-000000000000}"/>
          </ac:spMkLst>
        </pc:spChg>
      </pc:sldChg>
      <pc:sldChg chg="add del">
        <pc:chgData name="Zillá Roma" userId="6fe6f7038a9d7555" providerId="LiveId" clId="{CF658515-5A23-43DC-A240-63D868AB9CAC}" dt="2020-10-07T21:04:52.954" v="11"/>
        <pc:sldMkLst>
          <pc:docMk/>
          <pc:sldMk cId="807960147" sldId="269"/>
        </pc:sldMkLst>
      </pc:sldChg>
      <pc:sldChg chg="add">
        <pc:chgData name="Zillá Roma" userId="6fe6f7038a9d7555" providerId="LiveId" clId="{CF658515-5A23-43DC-A240-63D868AB9CAC}" dt="2020-10-07T21:06:19.708" v="12"/>
        <pc:sldMkLst>
          <pc:docMk/>
          <pc:sldMk cId="818957446" sldId="269"/>
        </pc:sldMkLst>
      </pc:sldChg>
      <pc:sldChg chg="add del">
        <pc:chgData name="Zillá Roma" userId="6fe6f7038a9d7555" providerId="LiveId" clId="{CF658515-5A23-43DC-A240-63D868AB9CAC}" dt="2020-10-07T21:04:52.954" v="11"/>
        <pc:sldMkLst>
          <pc:docMk/>
          <pc:sldMk cId="668467997" sldId="270"/>
        </pc:sldMkLst>
      </pc:sldChg>
      <pc:sldChg chg="add del">
        <pc:chgData name="Zillá Roma" userId="6fe6f7038a9d7555" providerId="LiveId" clId="{CF658515-5A23-43DC-A240-63D868AB9CAC}" dt="2020-10-07T21:26:05.059" v="154" actId="47"/>
        <pc:sldMkLst>
          <pc:docMk/>
          <pc:sldMk cId="2290158470" sldId="270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2875558797" sldId="275"/>
        </pc:sldMkLst>
      </pc:sldChg>
      <pc:sldChg chg="modSp add del mod">
        <pc:chgData name="Zillá Roma" userId="6fe6f7038a9d7555" providerId="LiveId" clId="{CF658515-5A23-43DC-A240-63D868AB9CAC}" dt="2020-10-07T21:24:28.374" v="107" actId="20577"/>
        <pc:sldMkLst>
          <pc:docMk/>
          <pc:sldMk cId="1040243126" sldId="276"/>
        </pc:sldMkLst>
        <pc:spChg chg="mod">
          <ac:chgData name="Zillá Roma" userId="6fe6f7038a9d7555" providerId="LiveId" clId="{CF658515-5A23-43DC-A240-63D868AB9CAC}" dt="2020-10-07T21:24:28.374" v="107" actId="20577"/>
          <ac:spMkLst>
            <pc:docMk/>
            <pc:sldMk cId="1040243126" sldId="276"/>
            <ac:spMk id="5" creationId="{00000000-0000-0000-0000-000000000000}"/>
          </ac:spMkLst>
        </pc:spChg>
      </pc:sldChg>
      <pc:sldChg chg="modSp add del mod">
        <pc:chgData name="Zillá Roma" userId="6fe6f7038a9d7555" providerId="LiveId" clId="{CF658515-5A23-43DC-A240-63D868AB9CAC}" dt="2020-10-07T21:17:00.505" v="72" actId="115"/>
        <pc:sldMkLst>
          <pc:docMk/>
          <pc:sldMk cId="2970509800" sldId="277"/>
        </pc:sldMkLst>
        <pc:spChg chg="mod">
          <ac:chgData name="Zillá Roma" userId="6fe6f7038a9d7555" providerId="LiveId" clId="{CF658515-5A23-43DC-A240-63D868AB9CAC}" dt="2020-10-07T21:17:00.505" v="72" actId="115"/>
          <ac:spMkLst>
            <pc:docMk/>
            <pc:sldMk cId="2970509800" sldId="277"/>
            <ac:spMk id="5" creationId="{00000000-0000-0000-0000-000000000000}"/>
          </ac:spMkLst>
        </pc:spChg>
      </pc:sldChg>
      <pc:sldChg chg="add del">
        <pc:chgData name="Zillá Roma" userId="6fe6f7038a9d7555" providerId="LiveId" clId="{CF658515-5A23-43DC-A240-63D868AB9CAC}" dt="2020-10-07T21:06:19.708" v="12"/>
        <pc:sldMkLst>
          <pc:docMk/>
          <pc:sldMk cId="2025596952" sldId="278"/>
        </pc:sldMkLst>
      </pc:sldChg>
      <pc:sldChg chg="modSp add del mod">
        <pc:chgData name="Zillá Roma" userId="6fe6f7038a9d7555" providerId="LiveId" clId="{CF658515-5A23-43DC-A240-63D868AB9CAC}" dt="2020-10-07T21:19:43.911" v="82" actId="20577"/>
        <pc:sldMkLst>
          <pc:docMk/>
          <pc:sldMk cId="4275191022" sldId="279"/>
        </pc:sldMkLst>
        <pc:spChg chg="mod">
          <ac:chgData name="Zillá Roma" userId="6fe6f7038a9d7555" providerId="LiveId" clId="{CF658515-5A23-43DC-A240-63D868AB9CAC}" dt="2020-10-07T21:19:43.911" v="82" actId="20577"/>
          <ac:spMkLst>
            <pc:docMk/>
            <pc:sldMk cId="4275191022" sldId="279"/>
            <ac:spMk id="5" creationId="{00000000-0000-0000-0000-000000000000}"/>
          </ac:spMkLst>
        </pc:spChg>
      </pc:sldChg>
      <pc:sldChg chg="add del">
        <pc:chgData name="Zillá Roma" userId="6fe6f7038a9d7555" providerId="LiveId" clId="{CF658515-5A23-43DC-A240-63D868AB9CAC}" dt="2020-10-07T21:19:46.527" v="83" actId="47"/>
        <pc:sldMkLst>
          <pc:docMk/>
          <pc:sldMk cId="732259036" sldId="280"/>
        </pc:sldMkLst>
      </pc:sldChg>
      <pc:sldChg chg="modSp add del mod">
        <pc:chgData name="Zillá Roma" userId="6fe6f7038a9d7555" providerId="LiveId" clId="{CF658515-5A23-43DC-A240-63D868AB9CAC}" dt="2020-10-07T21:16:52.564" v="70" actId="47"/>
        <pc:sldMkLst>
          <pc:docMk/>
          <pc:sldMk cId="4235951050" sldId="282"/>
        </pc:sldMkLst>
        <pc:spChg chg="mod">
          <ac:chgData name="Zillá Roma" userId="6fe6f7038a9d7555" providerId="LiveId" clId="{CF658515-5A23-43DC-A240-63D868AB9CAC}" dt="2020-10-07T21:16:50.757" v="69" actId="6549"/>
          <ac:spMkLst>
            <pc:docMk/>
            <pc:sldMk cId="4235951050" sldId="282"/>
            <ac:spMk id="5" creationId="{00000000-0000-0000-0000-000000000000}"/>
          </ac:spMkLst>
        </pc:spChg>
      </pc:sldChg>
      <pc:sldChg chg="add del">
        <pc:chgData name="Zillá Roma" userId="6fe6f7038a9d7555" providerId="LiveId" clId="{CF658515-5A23-43DC-A240-63D868AB9CAC}" dt="2020-10-07T21:06:19.708" v="12"/>
        <pc:sldMkLst>
          <pc:docMk/>
          <pc:sldMk cId="2730740707" sldId="283"/>
        </pc:sldMkLst>
      </pc:sldChg>
      <pc:sldChg chg="modSp add del mod">
        <pc:chgData name="Zillá Roma" userId="6fe6f7038a9d7555" providerId="LiveId" clId="{CF658515-5A23-43DC-A240-63D868AB9CAC}" dt="2020-10-07T21:30:32.446" v="295" actId="20577"/>
        <pc:sldMkLst>
          <pc:docMk/>
          <pc:sldMk cId="4071852717" sldId="284"/>
        </pc:sldMkLst>
        <pc:spChg chg="mod">
          <ac:chgData name="Zillá Roma" userId="6fe6f7038a9d7555" providerId="LiveId" clId="{CF658515-5A23-43DC-A240-63D868AB9CAC}" dt="2020-10-07T21:30:32.446" v="295" actId="20577"/>
          <ac:spMkLst>
            <pc:docMk/>
            <pc:sldMk cId="4071852717" sldId="284"/>
            <ac:spMk id="5" creationId="{00000000-0000-0000-0000-000000000000}"/>
          </ac:spMkLst>
        </pc:spChg>
      </pc:sldChg>
      <pc:sldChg chg="add del">
        <pc:chgData name="Zillá Roma" userId="6fe6f7038a9d7555" providerId="LiveId" clId="{CF658515-5A23-43DC-A240-63D868AB9CAC}" dt="2020-10-07T21:06:19.708" v="12"/>
        <pc:sldMkLst>
          <pc:docMk/>
          <pc:sldMk cId="2406976768" sldId="285"/>
        </pc:sldMkLst>
      </pc:sldChg>
      <pc:sldChg chg="modSp add del mod">
        <pc:chgData name="Zillá Roma" userId="6fe6f7038a9d7555" providerId="LiveId" clId="{CF658515-5A23-43DC-A240-63D868AB9CAC}" dt="2020-10-07T21:15:57.091" v="33" actId="20577"/>
        <pc:sldMkLst>
          <pc:docMk/>
          <pc:sldMk cId="1284009342" sldId="286"/>
        </pc:sldMkLst>
        <pc:spChg chg="mod">
          <ac:chgData name="Zillá Roma" userId="6fe6f7038a9d7555" providerId="LiveId" clId="{CF658515-5A23-43DC-A240-63D868AB9CAC}" dt="2020-10-07T21:15:57.091" v="33" actId="20577"/>
          <ac:spMkLst>
            <pc:docMk/>
            <pc:sldMk cId="1284009342" sldId="286"/>
            <ac:spMk id="5" creationId="{00000000-0000-0000-0000-000000000000}"/>
          </ac:spMkLst>
        </pc:spChg>
      </pc:sldChg>
      <pc:sldChg chg="modSp add del mod">
        <pc:chgData name="Zillá Roma" userId="6fe6f7038a9d7555" providerId="LiveId" clId="{CF658515-5A23-43DC-A240-63D868AB9CAC}" dt="2020-10-07T21:18:40.538" v="81" actId="115"/>
        <pc:sldMkLst>
          <pc:docMk/>
          <pc:sldMk cId="288112401" sldId="287"/>
        </pc:sldMkLst>
        <pc:spChg chg="mod">
          <ac:chgData name="Zillá Roma" userId="6fe6f7038a9d7555" providerId="LiveId" clId="{CF658515-5A23-43DC-A240-63D868AB9CAC}" dt="2020-10-07T21:18:40.538" v="81" actId="115"/>
          <ac:spMkLst>
            <pc:docMk/>
            <pc:sldMk cId="288112401" sldId="287"/>
            <ac:spMk id="5" creationId="{00000000-0000-0000-0000-000000000000}"/>
          </ac:spMkLst>
        </pc:spChg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203971100" sldId="288"/>
        </pc:sldMkLst>
      </pc:sldChg>
      <pc:sldChg chg="add del">
        <pc:chgData name="Zillá Roma" userId="6fe6f7038a9d7555" providerId="LiveId" clId="{CF658515-5A23-43DC-A240-63D868AB9CAC}" dt="2020-10-07T21:06:19.708" v="12"/>
        <pc:sldMkLst>
          <pc:docMk/>
          <pc:sldMk cId="4134447534" sldId="288"/>
        </pc:sldMkLst>
      </pc:sldChg>
      <pc:sldChg chg="modSp add del mod">
        <pc:chgData name="Zillá Roma" userId="6fe6f7038a9d7555" providerId="LiveId" clId="{CF658515-5A23-43DC-A240-63D868AB9CAC}" dt="2020-10-07T21:28:25.981" v="191" actId="20577"/>
        <pc:sldMkLst>
          <pc:docMk/>
          <pc:sldMk cId="4194792825" sldId="289"/>
        </pc:sldMkLst>
        <pc:spChg chg="mod">
          <ac:chgData name="Zillá Roma" userId="6fe6f7038a9d7555" providerId="LiveId" clId="{CF658515-5A23-43DC-A240-63D868AB9CAC}" dt="2020-10-07T21:28:25.981" v="191" actId="20577"/>
          <ac:spMkLst>
            <pc:docMk/>
            <pc:sldMk cId="4194792825" sldId="289"/>
            <ac:spMk id="5" creationId="{00000000-0000-0000-0000-000000000000}"/>
          </ac:spMkLst>
        </pc:spChg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1847988697" sldId="290"/>
        </pc:sldMkLst>
      </pc:sldChg>
      <pc:sldChg chg="modSp add del mod">
        <pc:chgData name="Zillá Roma" userId="6fe6f7038a9d7555" providerId="LiveId" clId="{CF658515-5A23-43DC-A240-63D868AB9CAC}" dt="2020-10-07T21:20:27.063" v="87" actId="20577"/>
        <pc:sldMkLst>
          <pc:docMk/>
          <pc:sldMk cId="3812164972" sldId="290"/>
        </pc:sldMkLst>
        <pc:spChg chg="mod">
          <ac:chgData name="Zillá Roma" userId="6fe6f7038a9d7555" providerId="LiveId" clId="{CF658515-5A23-43DC-A240-63D868AB9CAC}" dt="2020-10-07T21:20:27.063" v="87" actId="20577"/>
          <ac:spMkLst>
            <pc:docMk/>
            <pc:sldMk cId="3812164972" sldId="290"/>
            <ac:spMk id="7" creationId="{00000000-0000-0000-0000-000000000000}"/>
          </ac:spMkLst>
        </pc:spChg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939771095" sldId="291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1664209847" sldId="291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939771095" sldId="292"/>
        </pc:sldMkLst>
      </pc:sldChg>
      <pc:sldChg chg="add del">
        <pc:chgData name="Zillá Roma" userId="6fe6f7038a9d7555" providerId="LiveId" clId="{CF658515-5A23-43DC-A240-63D868AB9CAC}" dt="2020-10-07T21:06:19.708" v="12"/>
        <pc:sldMkLst>
          <pc:docMk/>
          <pc:sldMk cId="2369825937" sldId="292"/>
        </pc:sldMkLst>
      </pc:sldChg>
      <pc:sldChg chg="add del">
        <pc:chgData name="Zillá Roma" userId="6fe6f7038a9d7555" providerId="LiveId" clId="{CF658515-5A23-43DC-A240-63D868AB9CAC}" dt="2020-10-07T21:06:19.708" v="12"/>
        <pc:sldMkLst>
          <pc:docMk/>
          <pc:sldMk cId="2213760390" sldId="293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4174444263" sldId="293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1628562744" sldId="294"/>
        </pc:sldMkLst>
      </pc:sldChg>
      <pc:sldChg chg="modSp add del mod">
        <pc:chgData name="Zillá Roma" userId="6fe6f7038a9d7555" providerId="LiveId" clId="{CF658515-5A23-43DC-A240-63D868AB9CAC}" dt="2020-10-07T21:23:51.063" v="95" actId="20577"/>
        <pc:sldMkLst>
          <pc:docMk/>
          <pc:sldMk cId="2081114027" sldId="294"/>
        </pc:sldMkLst>
        <pc:spChg chg="mod">
          <ac:chgData name="Zillá Roma" userId="6fe6f7038a9d7555" providerId="LiveId" clId="{CF658515-5A23-43DC-A240-63D868AB9CAC}" dt="2020-10-07T21:23:51.063" v="95" actId="20577"/>
          <ac:spMkLst>
            <pc:docMk/>
            <pc:sldMk cId="2081114027" sldId="294"/>
            <ac:spMk id="5" creationId="{00000000-0000-0000-0000-000000000000}"/>
          </ac:spMkLst>
        </pc:spChg>
      </pc:sldChg>
      <pc:sldChg chg="add del">
        <pc:chgData name="Zillá Roma" userId="6fe6f7038a9d7555" providerId="LiveId" clId="{CF658515-5A23-43DC-A240-63D868AB9CAC}" dt="2020-10-07T21:06:19.708" v="12"/>
        <pc:sldMkLst>
          <pc:docMk/>
          <pc:sldMk cId="3192969144" sldId="295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3474272620" sldId="295"/>
        </pc:sldMkLst>
      </pc:sldChg>
      <pc:sldChg chg="modSp add del mod">
        <pc:chgData name="Zillá Roma" userId="6fe6f7038a9d7555" providerId="LiveId" clId="{CF658515-5A23-43DC-A240-63D868AB9CAC}" dt="2020-10-07T21:25:49.793" v="153" actId="27636"/>
        <pc:sldMkLst>
          <pc:docMk/>
          <pc:sldMk cId="1284265303" sldId="296"/>
        </pc:sldMkLst>
        <pc:spChg chg="mod">
          <ac:chgData name="Zillá Roma" userId="6fe6f7038a9d7555" providerId="LiveId" clId="{CF658515-5A23-43DC-A240-63D868AB9CAC}" dt="2020-10-07T21:25:49.793" v="153" actId="27636"/>
          <ac:spMkLst>
            <pc:docMk/>
            <pc:sldMk cId="1284265303" sldId="296"/>
            <ac:spMk id="5" creationId="{00000000-0000-0000-0000-000000000000}"/>
          </ac:spMkLst>
        </pc:spChg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1562995351" sldId="296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1386042821" sldId="297"/>
        </pc:sldMkLst>
      </pc:sldChg>
      <pc:sldChg chg="add del">
        <pc:chgData name="Zillá Roma" userId="6fe6f7038a9d7555" providerId="LiveId" clId="{CF658515-5A23-43DC-A240-63D868AB9CAC}" dt="2020-10-07T21:26:14.738" v="155" actId="47"/>
        <pc:sldMkLst>
          <pc:docMk/>
          <pc:sldMk cId="2894886127" sldId="297"/>
        </pc:sldMkLst>
      </pc:sldChg>
      <pc:sldChg chg="modSp add del mod">
        <pc:chgData name="Zillá Roma" userId="6fe6f7038a9d7555" providerId="LiveId" clId="{CF658515-5A23-43DC-A240-63D868AB9CAC}" dt="2020-10-07T21:21:18.043" v="88" actId="20577"/>
        <pc:sldMkLst>
          <pc:docMk/>
          <pc:sldMk cId="144233328" sldId="298"/>
        </pc:sldMkLst>
        <pc:spChg chg="mod">
          <ac:chgData name="Zillá Roma" userId="6fe6f7038a9d7555" providerId="LiveId" clId="{CF658515-5A23-43DC-A240-63D868AB9CAC}" dt="2020-10-07T21:21:18.043" v="88" actId="20577"/>
          <ac:spMkLst>
            <pc:docMk/>
            <pc:sldMk cId="144233328" sldId="298"/>
            <ac:spMk id="5" creationId="{00000000-0000-0000-0000-000000000000}"/>
          </ac:spMkLst>
        </pc:spChg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1386042821" sldId="298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2020983867" sldId="299"/>
        </pc:sldMkLst>
      </pc:sldChg>
      <pc:sldChg chg="add">
        <pc:chgData name="Zillá Roma" userId="6fe6f7038a9d7555" providerId="LiveId" clId="{CF658515-5A23-43DC-A240-63D868AB9CAC}" dt="2020-10-07T21:06:19.708" v="12"/>
        <pc:sldMkLst>
          <pc:docMk/>
          <pc:sldMk cId="2467876660" sldId="299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1572375307" sldId="300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1902087911" sldId="300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203971100" sldId="301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1572375307" sldId="301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970140973" sldId="302"/>
        </pc:sldMkLst>
      </pc:sldChg>
      <pc:sldChg chg="modSp add mod">
        <pc:chgData name="Zillá Roma" userId="6fe6f7038a9d7555" providerId="LiveId" clId="{CF658515-5A23-43DC-A240-63D868AB9CAC}" dt="2020-10-07T21:27:07.016" v="157" actId="115"/>
        <pc:sldMkLst>
          <pc:docMk/>
          <pc:sldMk cId="4087177698" sldId="302"/>
        </pc:sldMkLst>
        <pc:spChg chg="mod">
          <ac:chgData name="Zillá Roma" userId="6fe6f7038a9d7555" providerId="LiveId" clId="{CF658515-5A23-43DC-A240-63D868AB9CAC}" dt="2020-10-07T21:27:07.016" v="157" actId="115"/>
          <ac:spMkLst>
            <pc:docMk/>
            <pc:sldMk cId="4087177698" sldId="302"/>
            <ac:spMk id="5" creationId="{00000000-0000-0000-0000-000000000000}"/>
          </ac:spMkLst>
        </pc:spChg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674819122" sldId="303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2304565409" sldId="303"/>
        </pc:sldMkLst>
      </pc:sldChg>
      <pc:sldChg chg="modSp add mod">
        <pc:chgData name="Zillá Roma" userId="6fe6f7038a9d7555" providerId="LiveId" clId="{CF658515-5A23-43DC-A240-63D868AB9CAC}" dt="2020-10-07T21:30:16.181" v="271" actId="115"/>
        <pc:sldMkLst>
          <pc:docMk/>
          <pc:sldMk cId="2978649779" sldId="304"/>
        </pc:sldMkLst>
        <pc:spChg chg="mod">
          <ac:chgData name="Zillá Roma" userId="6fe6f7038a9d7555" providerId="LiveId" clId="{CF658515-5A23-43DC-A240-63D868AB9CAC}" dt="2020-10-07T21:30:16.181" v="271" actId="115"/>
          <ac:spMkLst>
            <pc:docMk/>
            <pc:sldMk cId="2978649779" sldId="304"/>
            <ac:spMk id="5" creationId="{00000000-0000-0000-0000-000000000000}"/>
          </ac:spMkLst>
        </pc:spChg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1847988697" sldId="305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2722306428" sldId="305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3559111277" sldId="306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4169032973" sldId="306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680323447" sldId="307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680323447" sldId="308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680323447" sldId="309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3993208652" sldId="309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595088903" sldId="310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1573500303" sldId="311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2465314982" sldId="311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4259170146" sldId="312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2706986673" sldId="313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3579832903" sldId="313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1002762896" sldId="314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3750326575" sldId="314"/>
        </pc:sldMkLst>
      </pc:sldChg>
      <pc:sldChg chg="modSp add mod">
        <pc:chgData name="Zillá Roma" userId="6fe6f7038a9d7555" providerId="LiveId" clId="{CF658515-5A23-43DC-A240-63D868AB9CAC}" dt="2020-10-07T21:33:17.823" v="353" actId="20577"/>
        <pc:sldMkLst>
          <pc:docMk/>
          <pc:sldMk cId="3490436981" sldId="315"/>
        </pc:sldMkLst>
        <pc:spChg chg="mod">
          <ac:chgData name="Zillá Roma" userId="6fe6f7038a9d7555" providerId="LiveId" clId="{CF658515-5A23-43DC-A240-63D868AB9CAC}" dt="2020-10-07T21:33:17.823" v="353" actId="20577"/>
          <ac:spMkLst>
            <pc:docMk/>
            <pc:sldMk cId="3490436981" sldId="315"/>
            <ac:spMk id="5" creationId="{00000000-0000-0000-0000-000000000000}"/>
          </ac:spMkLst>
        </pc:spChg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3974554236" sldId="315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1792395925" sldId="316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3603328705" sldId="316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1747076577" sldId="317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2614471929" sldId="317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3128061538" sldId="318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3389649452" sldId="318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2007568248" sldId="319"/>
        </pc:sldMkLst>
      </pc:sldChg>
      <pc:sldChg chg="add del">
        <pc:chgData name="Zillá Roma" userId="6fe6f7038a9d7555" providerId="LiveId" clId="{CF658515-5A23-43DC-A240-63D868AB9CAC}" dt="2020-10-07T21:35:40.383" v="354" actId="47"/>
        <pc:sldMkLst>
          <pc:docMk/>
          <pc:sldMk cId="2905250359" sldId="319"/>
        </pc:sldMkLst>
      </pc:sldChg>
      <pc:sldChg chg="add del">
        <pc:chgData name="Zillá Roma" userId="6fe6f7038a9d7555" providerId="LiveId" clId="{CF658515-5A23-43DC-A240-63D868AB9CAC}" dt="2020-10-07T21:35:55.811" v="355" actId="47"/>
        <pc:sldMkLst>
          <pc:docMk/>
          <pc:sldMk cId="467194478" sldId="320"/>
        </pc:sldMkLst>
      </pc:sldChg>
      <pc:sldChg chg="del">
        <pc:chgData name="Zillá Roma" userId="6fe6f7038a9d7555" providerId="LiveId" clId="{CF658515-5A23-43DC-A240-63D868AB9CAC}" dt="2020-10-07T21:04:43.021" v="9" actId="47"/>
        <pc:sldMkLst>
          <pc:docMk/>
          <pc:sldMk cId="2303484089" sldId="320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3868751051" sldId="321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3146525495" sldId="322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724952515" sldId="323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3243284940" sldId="324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2381139230" sldId="325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1044827669" sldId="326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3130771618" sldId="327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2312190277" sldId="328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1160257163" sldId="329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3594804163" sldId="330"/>
        </pc:sldMkLst>
      </pc:sldChg>
      <pc:sldChg chg="modSp add mod">
        <pc:chgData name="Zillá Roma" userId="6fe6f7038a9d7555" providerId="LiveId" clId="{CF658515-5A23-43DC-A240-63D868AB9CAC}" dt="2020-10-07T21:41:25.018" v="365" actId="20577"/>
        <pc:sldMkLst>
          <pc:docMk/>
          <pc:sldMk cId="396167094" sldId="331"/>
        </pc:sldMkLst>
        <pc:spChg chg="mod">
          <ac:chgData name="Zillá Roma" userId="6fe6f7038a9d7555" providerId="LiveId" clId="{CF658515-5A23-43DC-A240-63D868AB9CAC}" dt="2020-10-07T21:41:25.018" v="365" actId="20577"/>
          <ac:spMkLst>
            <pc:docMk/>
            <pc:sldMk cId="396167094" sldId="331"/>
            <ac:spMk id="5" creationId="{00000000-0000-0000-0000-000000000000}"/>
          </ac:spMkLst>
        </pc:spChg>
      </pc:sldChg>
      <pc:sldChg chg="modSp add mod">
        <pc:chgData name="Zillá Roma" userId="6fe6f7038a9d7555" providerId="LiveId" clId="{CF658515-5A23-43DC-A240-63D868AB9CAC}" dt="2020-10-07T21:42:13.199" v="366" actId="113"/>
        <pc:sldMkLst>
          <pc:docMk/>
          <pc:sldMk cId="665422840" sldId="332"/>
        </pc:sldMkLst>
        <pc:spChg chg="mod">
          <ac:chgData name="Zillá Roma" userId="6fe6f7038a9d7555" providerId="LiveId" clId="{CF658515-5A23-43DC-A240-63D868AB9CAC}" dt="2020-10-07T21:42:13.199" v="366" actId="113"/>
          <ac:spMkLst>
            <pc:docMk/>
            <pc:sldMk cId="665422840" sldId="332"/>
            <ac:spMk id="5" creationId="{00000000-0000-0000-0000-000000000000}"/>
          </ac:spMkLst>
        </pc:spChg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3435870905" sldId="333"/>
        </pc:sldMkLst>
      </pc:sldChg>
      <pc:sldChg chg="add">
        <pc:chgData name="Zillá Roma" userId="6fe6f7038a9d7555" providerId="LiveId" clId="{CF658515-5A23-43DC-A240-63D868AB9CAC}" dt="2020-10-07T21:09:47.741" v="14"/>
        <pc:sldMkLst>
          <pc:docMk/>
          <pc:sldMk cId="1057879118" sldId="334"/>
        </pc:sldMkLst>
      </pc:sldChg>
      <pc:sldChg chg="add">
        <pc:chgData name="Zillá Roma" userId="6fe6f7038a9d7555" providerId="LiveId" clId="{CF658515-5A23-43DC-A240-63D868AB9CAC}" dt="2020-10-07T21:11:19.162" v="15"/>
        <pc:sldMkLst>
          <pc:docMk/>
          <pc:sldMk cId="2682074331" sldId="335"/>
        </pc:sldMkLst>
      </pc:sldChg>
      <pc:sldChg chg="add">
        <pc:chgData name="Zillá Roma" userId="6fe6f7038a9d7555" providerId="LiveId" clId="{CF658515-5A23-43DC-A240-63D868AB9CAC}" dt="2020-10-07T21:11:19.162" v="15"/>
        <pc:sldMkLst>
          <pc:docMk/>
          <pc:sldMk cId="3629806840" sldId="336"/>
        </pc:sldMkLst>
      </pc:sldChg>
      <pc:sldChg chg="add">
        <pc:chgData name="Zillá Roma" userId="6fe6f7038a9d7555" providerId="LiveId" clId="{CF658515-5A23-43DC-A240-63D868AB9CAC}" dt="2020-10-07T21:11:19.162" v="15"/>
        <pc:sldMkLst>
          <pc:docMk/>
          <pc:sldMk cId="2843024653" sldId="337"/>
        </pc:sldMkLst>
      </pc:sldChg>
      <pc:sldChg chg="add">
        <pc:chgData name="Zillá Roma" userId="6fe6f7038a9d7555" providerId="LiveId" clId="{CF658515-5A23-43DC-A240-63D868AB9CAC}" dt="2020-10-07T21:11:19.162" v="15"/>
        <pc:sldMkLst>
          <pc:docMk/>
          <pc:sldMk cId="2102893177" sldId="338"/>
        </pc:sldMkLst>
      </pc:sldChg>
      <pc:sldChg chg="add del">
        <pc:chgData name="Zillá Roma" userId="6fe6f7038a9d7555" providerId="LiveId" clId="{CF658515-5A23-43DC-A240-63D868AB9CAC}" dt="2020-10-07T21:44:09.646" v="367" actId="47"/>
        <pc:sldMkLst>
          <pc:docMk/>
          <pc:sldMk cId="482315327" sldId="339"/>
        </pc:sldMkLst>
      </pc:sldChg>
      <pc:sldChg chg="modSp add mod">
        <pc:chgData name="Zillá Roma" userId="6fe6f7038a9d7555" providerId="LiveId" clId="{CF658515-5A23-43DC-A240-63D868AB9CAC}" dt="2020-10-07T21:44:27.297" v="368" actId="20577"/>
        <pc:sldMkLst>
          <pc:docMk/>
          <pc:sldMk cId="3682728490" sldId="340"/>
        </pc:sldMkLst>
        <pc:spChg chg="mod">
          <ac:chgData name="Zillá Roma" userId="6fe6f7038a9d7555" providerId="LiveId" clId="{CF658515-5A23-43DC-A240-63D868AB9CAC}" dt="2020-10-07T21:44:27.297" v="368" actId="20577"/>
          <ac:spMkLst>
            <pc:docMk/>
            <pc:sldMk cId="3682728490" sldId="340"/>
            <ac:spMk id="5" creationId="{00000000-0000-0000-0000-000000000000}"/>
          </ac:spMkLst>
        </pc:spChg>
      </pc:sldChg>
      <pc:sldChg chg="add">
        <pc:chgData name="Zillá Roma" userId="6fe6f7038a9d7555" providerId="LiveId" clId="{CF658515-5A23-43DC-A240-63D868AB9CAC}" dt="2020-10-07T21:11:19.162" v="15"/>
        <pc:sldMkLst>
          <pc:docMk/>
          <pc:sldMk cId="2030323542" sldId="341"/>
        </pc:sldMkLst>
      </pc:sldChg>
      <pc:sldChg chg="modSp add mod">
        <pc:chgData name="Zillá Roma" userId="6fe6f7038a9d7555" providerId="LiveId" clId="{CF658515-5A23-43DC-A240-63D868AB9CAC}" dt="2020-10-07T21:45:46.146" v="459" actId="313"/>
        <pc:sldMkLst>
          <pc:docMk/>
          <pc:sldMk cId="703456095" sldId="342"/>
        </pc:sldMkLst>
        <pc:spChg chg="mod">
          <ac:chgData name="Zillá Roma" userId="6fe6f7038a9d7555" providerId="LiveId" clId="{CF658515-5A23-43DC-A240-63D868AB9CAC}" dt="2020-10-07T21:45:46.146" v="459" actId="313"/>
          <ac:spMkLst>
            <pc:docMk/>
            <pc:sldMk cId="703456095" sldId="342"/>
            <ac:spMk id="5" creationId="{00000000-0000-0000-0000-000000000000}"/>
          </ac:spMkLst>
        </pc:spChg>
      </pc:sldChg>
      <pc:sldChg chg="add">
        <pc:chgData name="Zillá Roma" userId="6fe6f7038a9d7555" providerId="LiveId" clId="{CF658515-5A23-43DC-A240-63D868AB9CAC}" dt="2020-10-07T21:11:19.162" v="15"/>
        <pc:sldMkLst>
          <pc:docMk/>
          <pc:sldMk cId="1861686986" sldId="343"/>
        </pc:sldMkLst>
      </pc:sldChg>
      <pc:sldChg chg="add">
        <pc:chgData name="Zillá Roma" userId="6fe6f7038a9d7555" providerId="LiveId" clId="{CF658515-5A23-43DC-A240-63D868AB9CAC}" dt="2020-10-07T21:11:19.162" v="15"/>
        <pc:sldMkLst>
          <pc:docMk/>
          <pc:sldMk cId="1365265295" sldId="344"/>
        </pc:sldMkLst>
      </pc:sldChg>
      <pc:sldChg chg="add del">
        <pc:chgData name="Zillá Roma" userId="6fe6f7038a9d7555" providerId="LiveId" clId="{CF658515-5A23-43DC-A240-63D868AB9CAC}" dt="2020-10-07T21:47:21.523" v="460" actId="47"/>
        <pc:sldMkLst>
          <pc:docMk/>
          <pc:sldMk cId="600616654" sldId="345"/>
        </pc:sldMkLst>
      </pc:sldChg>
      <pc:sldChg chg="add">
        <pc:chgData name="Zillá Roma" userId="6fe6f7038a9d7555" providerId="LiveId" clId="{CF658515-5A23-43DC-A240-63D868AB9CAC}" dt="2020-10-07T21:11:19.162" v="15"/>
        <pc:sldMkLst>
          <pc:docMk/>
          <pc:sldMk cId="2059796393" sldId="346"/>
        </pc:sldMkLst>
      </pc:sldChg>
      <pc:sldChg chg="add">
        <pc:chgData name="Zillá Roma" userId="6fe6f7038a9d7555" providerId="LiveId" clId="{CF658515-5A23-43DC-A240-63D868AB9CAC}" dt="2020-10-07T21:11:19.162" v="15"/>
        <pc:sldMkLst>
          <pc:docMk/>
          <pc:sldMk cId="3014581976" sldId="347"/>
        </pc:sldMkLst>
      </pc:sldChg>
      <pc:sldChg chg="modSp add mod">
        <pc:chgData name="Zillá Roma" userId="6fe6f7038a9d7555" providerId="LiveId" clId="{CF658515-5A23-43DC-A240-63D868AB9CAC}" dt="2020-10-07T21:48:02.527" v="461" actId="113"/>
        <pc:sldMkLst>
          <pc:docMk/>
          <pc:sldMk cId="2459777662" sldId="348"/>
        </pc:sldMkLst>
        <pc:spChg chg="mod">
          <ac:chgData name="Zillá Roma" userId="6fe6f7038a9d7555" providerId="LiveId" clId="{CF658515-5A23-43DC-A240-63D868AB9CAC}" dt="2020-10-07T21:48:02.527" v="461" actId="113"/>
          <ac:spMkLst>
            <pc:docMk/>
            <pc:sldMk cId="2459777662" sldId="348"/>
            <ac:spMk id="7" creationId="{00000000-0000-0000-0000-000000000000}"/>
          </ac:spMkLst>
        </pc:spChg>
      </pc:sldChg>
      <pc:sldChg chg="modSp add del mod">
        <pc:chgData name="Zillá Roma" userId="6fe6f7038a9d7555" providerId="LiveId" clId="{CF658515-5A23-43DC-A240-63D868AB9CAC}" dt="2020-10-07T21:48:13.864" v="462" actId="47"/>
        <pc:sldMkLst>
          <pc:docMk/>
          <pc:sldMk cId="1197218557" sldId="349"/>
        </pc:sldMkLst>
        <pc:spChg chg="mod">
          <ac:chgData name="Zillá Roma" userId="6fe6f7038a9d7555" providerId="LiveId" clId="{CF658515-5A23-43DC-A240-63D868AB9CAC}" dt="2020-10-07T21:11:19.409" v="17" actId="27636"/>
          <ac:spMkLst>
            <pc:docMk/>
            <pc:sldMk cId="1197218557" sldId="349"/>
            <ac:spMk id="7" creationId="{00000000-0000-0000-0000-000000000000}"/>
          </ac:spMkLst>
        </pc:spChg>
      </pc:sldChg>
      <pc:sldChg chg="add">
        <pc:chgData name="Zillá Roma" userId="6fe6f7038a9d7555" providerId="LiveId" clId="{CF658515-5A23-43DC-A240-63D868AB9CAC}" dt="2020-10-07T21:11:19.162" v="15"/>
        <pc:sldMkLst>
          <pc:docMk/>
          <pc:sldMk cId="4083475832" sldId="350"/>
        </pc:sldMkLst>
      </pc:sldChg>
      <pc:sldChg chg="add del">
        <pc:chgData name="Zillá Roma" userId="6fe6f7038a9d7555" providerId="LiveId" clId="{CF658515-5A23-43DC-A240-63D868AB9CAC}" dt="2020-10-07T21:48:33.825" v="463" actId="47"/>
        <pc:sldMkLst>
          <pc:docMk/>
          <pc:sldMk cId="2144577556" sldId="351"/>
        </pc:sldMkLst>
      </pc:sldChg>
      <pc:sldChg chg="add del">
        <pc:chgData name="Zillá Roma" userId="6fe6f7038a9d7555" providerId="LiveId" clId="{CF658515-5A23-43DC-A240-63D868AB9CAC}" dt="2020-10-07T21:48:49.647" v="464" actId="47"/>
        <pc:sldMkLst>
          <pc:docMk/>
          <pc:sldMk cId="1962275562" sldId="352"/>
        </pc:sldMkLst>
      </pc:sldChg>
      <pc:sldChg chg="add">
        <pc:chgData name="Zillá Roma" userId="6fe6f7038a9d7555" providerId="LiveId" clId="{CF658515-5A23-43DC-A240-63D868AB9CAC}" dt="2020-10-07T21:13:20" v="18"/>
        <pc:sldMkLst>
          <pc:docMk/>
          <pc:sldMk cId="2452844259" sldId="353"/>
        </pc:sldMkLst>
      </pc:sldChg>
      <pc:sldChg chg="add">
        <pc:chgData name="Zillá Roma" userId="6fe6f7038a9d7555" providerId="LiveId" clId="{CF658515-5A23-43DC-A240-63D868AB9CAC}" dt="2020-10-07T21:13:20" v="18"/>
        <pc:sldMkLst>
          <pc:docMk/>
          <pc:sldMk cId="3860767180" sldId="354"/>
        </pc:sldMkLst>
      </pc:sldChg>
      <pc:sldChg chg="add">
        <pc:chgData name="Zillá Roma" userId="6fe6f7038a9d7555" providerId="LiveId" clId="{CF658515-5A23-43DC-A240-63D868AB9CAC}" dt="2020-10-07T21:13:20" v="18"/>
        <pc:sldMkLst>
          <pc:docMk/>
          <pc:sldMk cId="3101192106" sldId="355"/>
        </pc:sldMkLst>
      </pc:sldChg>
      <pc:sldChg chg="add del">
        <pc:chgData name="Zillá Roma" userId="6fe6f7038a9d7555" providerId="LiveId" clId="{CF658515-5A23-43DC-A240-63D868AB9CAC}" dt="2020-10-07T21:50:32.307" v="465" actId="47"/>
        <pc:sldMkLst>
          <pc:docMk/>
          <pc:sldMk cId="1500448710" sldId="356"/>
        </pc:sldMkLst>
      </pc:sldChg>
      <pc:sldChg chg="add">
        <pc:chgData name="Zillá Roma" userId="6fe6f7038a9d7555" providerId="LiveId" clId="{CF658515-5A23-43DC-A240-63D868AB9CAC}" dt="2020-10-07T21:13:20" v="18"/>
        <pc:sldMkLst>
          <pc:docMk/>
          <pc:sldMk cId="844786844" sldId="357"/>
        </pc:sldMkLst>
      </pc:sldChg>
      <pc:sldChg chg="modSp add mod">
        <pc:chgData name="Zillá Roma" userId="6fe6f7038a9d7555" providerId="LiveId" clId="{CF658515-5A23-43DC-A240-63D868AB9CAC}" dt="2020-10-07T21:51:24.246" v="469" actId="115"/>
        <pc:sldMkLst>
          <pc:docMk/>
          <pc:sldMk cId="2099697304" sldId="358"/>
        </pc:sldMkLst>
        <pc:spChg chg="mod">
          <ac:chgData name="Zillá Roma" userId="6fe6f7038a9d7555" providerId="LiveId" clId="{CF658515-5A23-43DC-A240-63D868AB9CAC}" dt="2020-10-07T21:51:24.246" v="469" actId="115"/>
          <ac:spMkLst>
            <pc:docMk/>
            <pc:sldMk cId="2099697304" sldId="358"/>
            <ac:spMk id="5" creationId="{00000000-0000-0000-0000-000000000000}"/>
          </ac:spMkLst>
        </pc:spChg>
      </pc:sldChg>
      <pc:sldChg chg="add">
        <pc:chgData name="Zillá Roma" userId="6fe6f7038a9d7555" providerId="LiveId" clId="{CF658515-5A23-43DC-A240-63D868AB9CAC}" dt="2020-10-07T21:13:20" v="18"/>
        <pc:sldMkLst>
          <pc:docMk/>
          <pc:sldMk cId="3140472095" sldId="359"/>
        </pc:sldMkLst>
      </pc:sldChg>
      <pc:sldChg chg="modSp add mod">
        <pc:chgData name="Zillá Roma" userId="6fe6f7038a9d7555" providerId="LiveId" clId="{CF658515-5A23-43DC-A240-63D868AB9CAC}" dt="2020-10-07T21:51:50.177" v="470" actId="113"/>
        <pc:sldMkLst>
          <pc:docMk/>
          <pc:sldMk cId="3776753803" sldId="360"/>
        </pc:sldMkLst>
        <pc:spChg chg="mod">
          <ac:chgData name="Zillá Roma" userId="6fe6f7038a9d7555" providerId="LiveId" clId="{CF658515-5A23-43DC-A240-63D868AB9CAC}" dt="2020-10-07T21:51:50.177" v="470" actId="113"/>
          <ac:spMkLst>
            <pc:docMk/>
            <pc:sldMk cId="3776753803" sldId="360"/>
            <ac:spMk id="5" creationId="{00000000-0000-0000-0000-000000000000}"/>
          </ac:spMkLst>
        </pc:spChg>
      </pc:sldChg>
      <pc:sldChg chg="add">
        <pc:chgData name="Zillá Roma" userId="6fe6f7038a9d7555" providerId="LiveId" clId="{CF658515-5A23-43DC-A240-63D868AB9CAC}" dt="2020-10-07T21:13:20" v="18"/>
        <pc:sldMkLst>
          <pc:docMk/>
          <pc:sldMk cId="2756942257" sldId="361"/>
        </pc:sldMkLst>
      </pc:sldChg>
      <pc:sldChg chg="modSp add mod">
        <pc:chgData name="Zillá Roma" userId="6fe6f7038a9d7555" providerId="LiveId" clId="{CF658515-5A23-43DC-A240-63D868AB9CAC}" dt="2020-10-07T21:53:25.592" v="526" actId="20577"/>
        <pc:sldMkLst>
          <pc:docMk/>
          <pc:sldMk cId="2843040181" sldId="362"/>
        </pc:sldMkLst>
        <pc:spChg chg="mod">
          <ac:chgData name="Zillá Roma" userId="6fe6f7038a9d7555" providerId="LiveId" clId="{CF658515-5A23-43DC-A240-63D868AB9CAC}" dt="2020-10-07T21:53:25.592" v="526" actId="20577"/>
          <ac:spMkLst>
            <pc:docMk/>
            <pc:sldMk cId="2843040181" sldId="362"/>
            <ac:spMk id="5" creationId="{00000000-0000-0000-0000-000000000000}"/>
          </ac:spMkLst>
        </pc:spChg>
      </pc:sldChg>
      <pc:sldChg chg="modSp add mod">
        <pc:chgData name="Zillá Roma" userId="6fe6f7038a9d7555" providerId="LiveId" clId="{CF658515-5A23-43DC-A240-63D868AB9CAC}" dt="2020-10-07T21:53:40.250" v="533" actId="20577"/>
        <pc:sldMkLst>
          <pc:docMk/>
          <pc:sldMk cId="3578496820" sldId="363"/>
        </pc:sldMkLst>
        <pc:spChg chg="mod">
          <ac:chgData name="Zillá Roma" userId="6fe6f7038a9d7555" providerId="LiveId" clId="{CF658515-5A23-43DC-A240-63D868AB9CAC}" dt="2020-10-07T21:53:40.250" v="533" actId="20577"/>
          <ac:spMkLst>
            <pc:docMk/>
            <pc:sldMk cId="3578496820" sldId="363"/>
            <ac:spMk id="5" creationId="{00000000-0000-0000-0000-000000000000}"/>
          </ac:spMkLst>
        </pc:spChg>
      </pc:sldChg>
      <pc:sldChg chg="add">
        <pc:chgData name="Zillá Roma" userId="6fe6f7038a9d7555" providerId="LiveId" clId="{CF658515-5A23-43DC-A240-63D868AB9CAC}" dt="2020-10-07T21:13:20" v="18"/>
        <pc:sldMkLst>
          <pc:docMk/>
          <pc:sldMk cId="2466994617" sldId="364"/>
        </pc:sldMkLst>
      </pc:sldChg>
      <pc:sldChg chg="add">
        <pc:chgData name="Zillá Roma" userId="6fe6f7038a9d7555" providerId="LiveId" clId="{CF658515-5A23-43DC-A240-63D868AB9CAC}" dt="2020-10-07T21:13:20" v="18"/>
        <pc:sldMkLst>
          <pc:docMk/>
          <pc:sldMk cId="2073912848" sldId="365"/>
        </pc:sldMkLst>
      </pc:sldChg>
      <pc:sldChg chg="modSp add mod">
        <pc:chgData name="Zillá Roma" userId="6fe6f7038a9d7555" providerId="LiveId" clId="{CF658515-5A23-43DC-A240-63D868AB9CAC}" dt="2020-10-07T21:55:06.999" v="539" actId="20577"/>
        <pc:sldMkLst>
          <pc:docMk/>
          <pc:sldMk cId="3417549599" sldId="366"/>
        </pc:sldMkLst>
        <pc:spChg chg="mod">
          <ac:chgData name="Zillá Roma" userId="6fe6f7038a9d7555" providerId="LiveId" clId="{CF658515-5A23-43DC-A240-63D868AB9CAC}" dt="2020-10-07T21:55:06.999" v="539" actId="20577"/>
          <ac:spMkLst>
            <pc:docMk/>
            <pc:sldMk cId="3417549599" sldId="366"/>
            <ac:spMk id="5" creationId="{00000000-0000-0000-0000-000000000000}"/>
          </ac:spMkLst>
        </pc:spChg>
      </pc:sldChg>
      <pc:sldChg chg="modSp add mod">
        <pc:chgData name="Zillá Roma" userId="6fe6f7038a9d7555" providerId="LiveId" clId="{CF658515-5A23-43DC-A240-63D868AB9CAC}" dt="2020-10-07T21:55:19.094" v="541" actId="115"/>
        <pc:sldMkLst>
          <pc:docMk/>
          <pc:sldMk cId="2828051199" sldId="367"/>
        </pc:sldMkLst>
        <pc:spChg chg="mod">
          <ac:chgData name="Zillá Roma" userId="6fe6f7038a9d7555" providerId="LiveId" clId="{CF658515-5A23-43DC-A240-63D868AB9CAC}" dt="2020-10-07T21:55:19.094" v="541" actId="115"/>
          <ac:spMkLst>
            <pc:docMk/>
            <pc:sldMk cId="2828051199" sldId="367"/>
            <ac:spMk id="5" creationId="{00000000-0000-0000-0000-000000000000}"/>
          </ac:spMkLst>
        </pc:spChg>
      </pc:sldChg>
      <pc:sldChg chg="modSp add mod">
        <pc:chgData name="Zillá Roma" userId="6fe6f7038a9d7555" providerId="LiveId" clId="{CF658515-5A23-43DC-A240-63D868AB9CAC}" dt="2020-10-07T21:55:47.253" v="547" actId="115"/>
        <pc:sldMkLst>
          <pc:docMk/>
          <pc:sldMk cId="36430162" sldId="368"/>
        </pc:sldMkLst>
        <pc:spChg chg="mod">
          <ac:chgData name="Zillá Roma" userId="6fe6f7038a9d7555" providerId="LiveId" clId="{CF658515-5A23-43DC-A240-63D868AB9CAC}" dt="2020-10-07T21:55:47.253" v="547" actId="115"/>
          <ac:spMkLst>
            <pc:docMk/>
            <pc:sldMk cId="36430162" sldId="368"/>
            <ac:spMk id="5" creationId="{00000000-0000-0000-0000-000000000000}"/>
          </ac:spMkLst>
        </pc:spChg>
      </pc:sldChg>
      <pc:sldChg chg="modSp add mod">
        <pc:chgData name="Zillá Roma" userId="6fe6f7038a9d7555" providerId="LiveId" clId="{CF658515-5A23-43DC-A240-63D868AB9CAC}" dt="2020-10-07T21:56:15.114" v="549" actId="114"/>
        <pc:sldMkLst>
          <pc:docMk/>
          <pc:sldMk cId="1553315218" sldId="369"/>
        </pc:sldMkLst>
        <pc:spChg chg="mod">
          <ac:chgData name="Zillá Roma" userId="6fe6f7038a9d7555" providerId="LiveId" clId="{CF658515-5A23-43DC-A240-63D868AB9CAC}" dt="2020-10-07T21:56:15.114" v="549" actId="114"/>
          <ac:spMkLst>
            <pc:docMk/>
            <pc:sldMk cId="1553315218" sldId="369"/>
            <ac:spMk id="5" creationId="{00000000-0000-0000-0000-000000000000}"/>
          </ac:spMkLst>
        </pc:spChg>
      </pc:sldChg>
      <pc:sldChg chg="modSp add mod">
        <pc:chgData name="Zillá Roma" userId="6fe6f7038a9d7555" providerId="LiveId" clId="{CF658515-5A23-43DC-A240-63D868AB9CAC}" dt="2020-10-07T21:56:25.781" v="551" actId="20577"/>
        <pc:sldMkLst>
          <pc:docMk/>
          <pc:sldMk cId="2585286338" sldId="370"/>
        </pc:sldMkLst>
        <pc:spChg chg="mod">
          <ac:chgData name="Zillá Roma" userId="6fe6f7038a9d7555" providerId="LiveId" clId="{CF658515-5A23-43DC-A240-63D868AB9CAC}" dt="2020-10-07T21:56:25.781" v="551" actId="20577"/>
          <ac:spMkLst>
            <pc:docMk/>
            <pc:sldMk cId="2585286338" sldId="370"/>
            <ac:spMk id="5" creationId="{00000000-0000-0000-0000-000000000000}"/>
          </ac:spMkLst>
        </pc:spChg>
      </pc:sldChg>
      <pc:sldChg chg="modSp add mod">
        <pc:chgData name="Zillá Roma" userId="6fe6f7038a9d7555" providerId="LiveId" clId="{CF658515-5A23-43DC-A240-63D868AB9CAC}" dt="2020-10-07T21:57:12.417" v="555" actId="20577"/>
        <pc:sldMkLst>
          <pc:docMk/>
          <pc:sldMk cId="1799466588" sldId="371"/>
        </pc:sldMkLst>
        <pc:spChg chg="mod">
          <ac:chgData name="Zillá Roma" userId="6fe6f7038a9d7555" providerId="LiveId" clId="{CF658515-5A23-43DC-A240-63D868AB9CAC}" dt="2020-10-07T21:57:12.417" v="555" actId="20577"/>
          <ac:spMkLst>
            <pc:docMk/>
            <pc:sldMk cId="1799466588" sldId="371"/>
            <ac:spMk id="5" creationId="{00000000-0000-0000-0000-000000000000}"/>
          </ac:spMkLst>
        </pc:spChg>
      </pc:sldChg>
      <pc:sldChg chg="modSp add del mod">
        <pc:chgData name="Zillá Roma" userId="6fe6f7038a9d7555" providerId="LiveId" clId="{CF658515-5A23-43DC-A240-63D868AB9CAC}" dt="2020-10-07T21:57:55.024" v="557" actId="47"/>
        <pc:sldMkLst>
          <pc:docMk/>
          <pc:sldMk cId="1640043992" sldId="372"/>
        </pc:sldMkLst>
        <pc:spChg chg="mod">
          <ac:chgData name="Zillá Roma" userId="6fe6f7038a9d7555" providerId="LiveId" clId="{CF658515-5A23-43DC-A240-63D868AB9CAC}" dt="2020-10-07T21:57:42.874" v="556" actId="20577"/>
          <ac:spMkLst>
            <pc:docMk/>
            <pc:sldMk cId="1640043992" sldId="372"/>
            <ac:spMk id="5" creationId="{00000000-0000-0000-0000-000000000000}"/>
          </ac:spMkLst>
        </pc:spChg>
      </pc:sldChg>
      <pc:sldChg chg="modSp add del mod">
        <pc:chgData name="Zillá Roma" userId="6fe6f7038a9d7555" providerId="LiveId" clId="{CF658515-5A23-43DC-A240-63D868AB9CAC}" dt="2020-10-07T21:58:16.226" v="559" actId="47"/>
        <pc:sldMkLst>
          <pc:docMk/>
          <pc:sldMk cId="3157214421" sldId="373"/>
        </pc:sldMkLst>
        <pc:spChg chg="mod">
          <ac:chgData name="Zillá Roma" userId="6fe6f7038a9d7555" providerId="LiveId" clId="{CF658515-5A23-43DC-A240-63D868AB9CAC}" dt="2020-10-07T21:58:14.914" v="558" actId="6549"/>
          <ac:spMkLst>
            <pc:docMk/>
            <pc:sldMk cId="3157214421" sldId="373"/>
            <ac:spMk id="5" creationId="{00000000-0000-0000-0000-000000000000}"/>
          </ac:spMkLst>
        </pc:spChg>
      </pc:sldChg>
      <pc:sldChg chg="add del">
        <pc:chgData name="Zillá Roma" userId="6fe6f7038a9d7555" providerId="LiveId" clId="{CF658515-5A23-43DC-A240-63D868AB9CAC}" dt="2020-10-07T21:58:26.731" v="560" actId="47"/>
        <pc:sldMkLst>
          <pc:docMk/>
          <pc:sldMk cId="4189024929" sldId="374"/>
        </pc:sldMkLst>
      </pc:sldChg>
      <pc:sldChg chg="add del">
        <pc:chgData name="Zillá Roma" userId="6fe6f7038a9d7555" providerId="LiveId" clId="{CF658515-5A23-43DC-A240-63D868AB9CAC}" dt="2020-10-07T21:58:32.478" v="561" actId="47"/>
        <pc:sldMkLst>
          <pc:docMk/>
          <pc:sldMk cId="392823278" sldId="37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5D4AE-68D2-4298-8345-1C93C3AA668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F3DBB3-BA4A-4C67-95AA-51D74BB6A7F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424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DE27C-1937-4580-914E-F46BBDC4D3AA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33334-9687-4DAB-A18D-0F7125980E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67177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14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102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99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144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11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38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489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60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240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875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35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99000" r="-19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0DAAD-BF0B-4314-8AB9-BB6D1C8775B0}" type="datetimeFigureOut">
              <a:rPr lang="pt-BR" smtClean="0"/>
              <a:t>07/10/2020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F909D-C32F-4C0A-9B03-6C53A73A20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332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hyperlink" Target="mailto:zilla.oliva@gmail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38151" y="570042"/>
            <a:ext cx="10284031" cy="5049513"/>
          </a:xfrm>
        </p:spPr>
        <p:txBody>
          <a:bodyPr anchor="t">
            <a:normAutofit fontScale="90000"/>
          </a:bodyPr>
          <a:lstStyle/>
          <a:p>
            <a: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TEORIA GERAL DOS RECURSOS </a:t>
            </a:r>
            <a:b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 PROCESSO CIVIL</a:t>
            </a:r>
            <a:br>
              <a:rPr lang="pt-BR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4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Profª</a:t>
            </a: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Zillá Oliva Roma</a:t>
            </a: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E-mail: </a:t>
            </a: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hlinkClick r:id="rId2"/>
              </a:rPr>
              <a:t>zilla.oliva@gmail.com</a:t>
            </a: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pt-B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07/10/2020</a:t>
            </a:r>
            <a:br>
              <a:rPr lang="pt-BR" sz="2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49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sz="27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br>
              <a:rPr lang="pt-BR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pt-BR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pt-BR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1477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51262" y="1188184"/>
            <a:ext cx="11329059" cy="5479816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1900" b="1" dirty="0">
                <a:latin typeface="Garamond" panose="02020404030301010803" pitchFamily="18" charset="0"/>
              </a:rPr>
              <a:t>Teto máximo </a:t>
            </a:r>
            <a:r>
              <a:rPr lang="pt-BR" sz="1900" dirty="0">
                <a:latin typeface="Garamond" panose="02020404030301010803" pitchFamily="18" charset="0"/>
              </a:rPr>
              <a:t>(§ 2º: 10/20%); </a:t>
            </a:r>
            <a:r>
              <a:rPr lang="pt-BR" sz="1900" b="1" dirty="0">
                <a:latin typeface="Garamond" panose="02020404030301010803" pitchFamily="18" charset="0"/>
              </a:rPr>
              <a:t>Fazenda Pública </a:t>
            </a:r>
            <a:r>
              <a:rPr lang="pt-BR" sz="1900" dirty="0">
                <a:latin typeface="Garamond" panose="02020404030301010803" pitchFamily="18" charset="0"/>
              </a:rPr>
              <a:t>como parte (§3º: faixas escalonadas): “Nas causas em que a Fazenda Pública for parte, a fixação dos honorários observará os critérios estabelecidos nos incisos I a IV do § 2</a:t>
            </a:r>
            <a:r>
              <a:rPr lang="pt-BR" sz="1900" u="sng" baseline="30000" dirty="0">
                <a:latin typeface="Garamond" panose="02020404030301010803" pitchFamily="18" charset="0"/>
              </a:rPr>
              <a:t>o</a:t>
            </a:r>
            <a:r>
              <a:rPr lang="pt-BR" sz="1900" dirty="0">
                <a:latin typeface="Garamond" panose="02020404030301010803" pitchFamily="18" charset="0"/>
              </a:rPr>
              <a:t> e os seguintes percentuais: I - </a:t>
            </a:r>
            <a:r>
              <a:rPr lang="pt-BR" sz="1900" b="1" dirty="0">
                <a:latin typeface="Garamond" panose="02020404030301010803" pitchFamily="18" charset="0"/>
              </a:rPr>
              <a:t>mínimo de dez e máximo de vinte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até 200 (duzentos) salários-mínimos; II - </a:t>
            </a:r>
            <a:r>
              <a:rPr lang="pt-BR" sz="1900" b="1" dirty="0">
                <a:latin typeface="Garamond" panose="02020404030301010803" pitchFamily="18" charset="0"/>
              </a:rPr>
              <a:t>mínimo de oito e máximo de dez por cento</a:t>
            </a:r>
            <a:r>
              <a:rPr lang="pt-BR" sz="1900" dirty="0">
                <a:latin typeface="Garamond" panose="02020404030301010803" pitchFamily="18" charset="0"/>
              </a:rPr>
              <a:t> sobre o valor da condenação ou do proveito econômico obtido acima de 200 (duzentos) salários-mínimos até 2.000 (dois mil) salários-mínimos; III - </a:t>
            </a:r>
            <a:r>
              <a:rPr lang="pt-BR" sz="1900" b="1" dirty="0">
                <a:latin typeface="Garamond" panose="02020404030301010803" pitchFamily="18" charset="0"/>
              </a:rPr>
              <a:t>mínimo de cinco e máximo de oito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acima de 2.000 (dois mil) salários-mínimos até 20.000 (vinte mil) salários-mínimos; IV - </a:t>
            </a:r>
            <a:r>
              <a:rPr lang="pt-BR" sz="1900" b="1" dirty="0">
                <a:latin typeface="Garamond" panose="02020404030301010803" pitchFamily="18" charset="0"/>
              </a:rPr>
              <a:t>mínimo de três e máximo de cinco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acima de 20.000 (vinte mil) salários-mínimos até 100.000 (cem mil) salários-mínimos; V - </a:t>
            </a:r>
            <a:r>
              <a:rPr lang="pt-BR" sz="1900" b="1" dirty="0">
                <a:latin typeface="Garamond" panose="02020404030301010803" pitchFamily="18" charset="0"/>
              </a:rPr>
              <a:t>mínimo de um e máximo de três por cento </a:t>
            </a:r>
            <a:r>
              <a:rPr lang="pt-BR" sz="1900" dirty="0">
                <a:latin typeface="Garamond" panose="02020404030301010803" pitchFamily="18" charset="0"/>
              </a:rPr>
              <a:t>sobre o valor da condenação ou do proveito econômico obtido acima de 100.000 (cem mil) salários-mínimos”</a:t>
            </a:r>
          </a:p>
          <a:p>
            <a:pPr algn="just">
              <a:lnSpc>
                <a:spcPct val="170000"/>
              </a:lnSpc>
            </a:pPr>
            <a:br>
              <a:rPr lang="pt-BR" sz="1900" dirty="0">
                <a:latin typeface="Garamond" panose="02020404030301010803" pitchFamily="18" charset="0"/>
              </a:rPr>
            </a:br>
            <a:endParaRPr lang="pt-BR" sz="19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740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70017" y="1342325"/>
            <a:ext cx="11174684" cy="5355359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Descabe</a:t>
            </a:r>
            <a:r>
              <a:rPr lang="pt-BR" sz="2300" dirty="0">
                <a:latin typeface="Garamond" panose="02020404030301010803" pitchFamily="18" charset="0"/>
              </a:rPr>
              <a:t> a fixação de honorários recursais previstos no artigo 85, § 11, do Código de Processo Civil de 2015, em sede de </a:t>
            </a:r>
            <a:r>
              <a:rPr lang="pt-BR" sz="2300" b="1" dirty="0">
                <a:latin typeface="Garamond" panose="02020404030301010803" pitchFamily="18" charset="0"/>
              </a:rPr>
              <a:t>declaratórios</a:t>
            </a:r>
            <a:r>
              <a:rPr lang="pt-BR" sz="2300" dirty="0">
                <a:latin typeface="Garamond" panose="02020404030301010803" pitchFamily="18" charset="0"/>
              </a:rPr>
              <a:t>, considerada a finalidade destes – aperfeiçoamento da prestação jurisdicional (</a:t>
            </a:r>
            <a:r>
              <a:rPr lang="pt-BR" sz="2300" b="1" dirty="0">
                <a:latin typeface="Garamond" panose="02020404030301010803" pitchFamily="18" charset="0"/>
              </a:rPr>
              <a:t>STJ, 2ª Turma, </a:t>
            </a:r>
            <a:r>
              <a:rPr lang="pt-BR" sz="2300" b="1" dirty="0" err="1">
                <a:latin typeface="Garamond" panose="02020404030301010803" pitchFamily="18" charset="0"/>
              </a:rPr>
              <a:t>AgInt</a:t>
            </a:r>
            <a:r>
              <a:rPr lang="pt-BR" sz="2300" b="1" dirty="0">
                <a:latin typeface="Garamond" panose="02020404030301010803" pitchFamily="18" charset="0"/>
              </a:rPr>
              <a:t> nos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1.586.389);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São indevidos honorários recursais no caso de </a:t>
            </a:r>
            <a:r>
              <a:rPr lang="pt-BR" sz="2300" b="1" dirty="0">
                <a:latin typeface="Garamond" panose="02020404030301010803" pitchFamily="18" charset="0"/>
              </a:rPr>
              <a:t>novos recursos para o mesmo grau de jurisdição </a:t>
            </a:r>
            <a:r>
              <a:rPr lang="pt-BR" sz="2300" dirty="0">
                <a:latin typeface="Garamond" panose="02020404030301010803" pitchFamily="18" charset="0"/>
              </a:rPr>
              <a:t>(</a:t>
            </a:r>
            <a:r>
              <a:rPr lang="pt-BR" sz="2300" b="1" dirty="0">
                <a:latin typeface="Garamond" panose="02020404030301010803" pitchFamily="18" charset="0"/>
              </a:rPr>
              <a:t>STJ, 2ª Turma,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AgRg</a:t>
            </a:r>
            <a:r>
              <a:rPr lang="pt-BR" sz="2300" b="1" dirty="0">
                <a:latin typeface="Garamond" panose="02020404030301010803" pitchFamily="18" charset="0"/>
              </a:rPr>
              <a:t> nos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1.461.914).</a:t>
            </a:r>
            <a:br>
              <a:rPr lang="pt-BR" sz="1800" dirty="0">
                <a:latin typeface="Garamond" panose="02020404030301010803" pitchFamily="18" charset="0"/>
              </a:rPr>
            </a:br>
            <a:br>
              <a:rPr lang="pt-BR" sz="1800" dirty="0">
                <a:latin typeface="Garamond" panose="02020404030301010803" pitchFamily="18" charset="0"/>
              </a:rPr>
            </a:br>
            <a:endParaRPr lang="pt-BR" sz="18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191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163638" y="1377950"/>
            <a:ext cx="9975417" cy="5355359"/>
          </a:xfrm>
        </p:spPr>
        <p:txBody>
          <a:bodyPr>
            <a:normAutofit/>
          </a:bodyPr>
          <a:lstStyle/>
          <a:p>
            <a:endParaRPr lang="pt-BR" dirty="0"/>
          </a:p>
          <a:p>
            <a:br>
              <a:rPr lang="pt-BR" dirty="0"/>
            </a:br>
            <a:br>
              <a:rPr lang="pt-BR" dirty="0"/>
            </a:b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12519" y="1245350"/>
            <a:ext cx="10901549" cy="56126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0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22515" y="1397750"/>
            <a:ext cx="11243954" cy="56126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Somente deve ser aplicado se for possível recorrer ou já houver recorribilidade a partir do início de sua vigência, </a:t>
            </a:r>
            <a:r>
              <a:rPr lang="pt-BR" sz="2300" b="1" dirty="0">
                <a:latin typeface="Garamond" panose="02020404030301010803" pitchFamily="18" charset="0"/>
              </a:rPr>
              <a:t>não se aplicando aos recursos já interpostos/pendentes de julgamento sob a égide do CPC/73</a:t>
            </a:r>
            <a:r>
              <a:rPr lang="pt-BR" sz="2300" dirty="0">
                <a:latin typeface="Garamond" panose="02020404030301010803" pitchFamily="18" charset="0"/>
              </a:rPr>
              <a:t>. Sendo a base da verba honorária a </a:t>
            </a:r>
            <a:r>
              <a:rPr lang="pt-BR" sz="2300" b="1" dirty="0">
                <a:latin typeface="Garamond" panose="02020404030301010803" pitchFamily="18" charset="0"/>
              </a:rPr>
              <a:t>causalidade</a:t>
            </a:r>
            <a:r>
              <a:rPr lang="pt-BR" sz="2300" dirty="0">
                <a:latin typeface="Garamond" panose="02020404030301010803" pitchFamily="18" charset="0"/>
              </a:rPr>
              <a:t>, é o ato de recorrer que acarreta a majoração. Assim, o marco temporal para a aplicação da lei é a interposição do recurso, não seu julgamento.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Enunciado administrativo n. 7 do STJ: </a:t>
            </a:r>
            <a:r>
              <a:rPr lang="pt-BR" sz="2300" dirty="0">
                <a:latin typeface="Garamond" panose="02020404030301010803" pitchFamily="18" charset="0"/>
              </a:rPr>
              <a:t>Somente nos recursos interpostos contra decisão publicada </a:t>
            </a:r>
            <a:r>
              <a:rPr lang="pt-BR" sz="2300" b="1" dirty="0">
                <a:latin typeface="Garamond" panose="02020404030301010803" pitchFamily="18" charset="0"/>
              </a:rPr>
              <a:t>a partir de 18 de março de 2016</a:t>
            </a:r>
            <a:r>
              <a:rPr lang="pt-BR" sz="2300" dirty="0">
                <a:latin typeface="Garamond" panose="02020404030301010803" pitchFamily="18" charset="0"/>
              </a:rPr>
              <a:t>, será possível o arbitramento de honorários sucumbenciais recursais, na forma do art. 85, § 11, do novo CPC. 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164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49383" y="1188184"/>
            <a:ext cx="11602194" cy="5622316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Fórum Permanente de Processualistas Civis </a:t>
            </a:r>
            <a:r>
              <a:rPr lang="pt-BR" sz="2200" dirty="0">
                <a:latin typeface="Garamond" panose="02020404030301010803" pitchFamily="18" charset="0"/>
              </a:rPr>
              <a:t>(São Paulo, de 18 a 20.03.2016)</a:t>
            </a:r>
            <a:r>
              <a:rPr lang="pt-BR" sz="2200" b="1" dirty="0">
                <a:latin typeface="Garamond" panose="02020404030301010803" pitchFamily="18" charset="0"/>
              </a:rPr>
              <a:t>: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Enunciado 241: </a:t>
            </a:r>
            <a:r>
              <a:rPr lang="pt-BR" sz="2200" dirty="0">
                <a:latin typeface="Garamond" panose="02020404030301010803" pitchFamily="18" charset="0"/>
              </a:rPr>
              <a:t>Os honorários de sucumbência recursal serão somados aos honorários pela sucumbência em primeiro grau, observados os limites legais.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Enunciado 242: </a:t>
            </a:r>
            <a:r>
              <a:rPr lang="pt-BR" sz="2200" dirty="0">
                <a:latin typeface="Garamond" panose="02020404030301010803" pitchFamily="18" charset="0"/>
              </a:rPr>
              <a:t>Os honorários de sucumbência recursal são devidos em decisão unipessoal ou colegiada.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Enunciado 243: </a:t>
            </a:r>
            <a:r>
              <a:rPr lang="pt-BR" sz="2200" dirty="0">
                <a:latin typeface="Garamond" panose="02020404030301010803" pitchFamily="18" charset="0"/>
              </a:rPr>
              <a:t>No caso de provimento do recurso de apelação, o tribunal redistribuirá os honorários fixados em primeiro grau e arbitrará os honorários de sucumbência recursal.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br>
              <a:rPr lang="pt-BR" sz="2200" dirty="0">
                <a:latin typeface="Garamond" panose="02020404030301010803" pitchFamily="18" charset="0"/>
              </a:rPr>
            </a:br>
            <a:endParaRPr lang="pt-BR" sz="22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33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70017" y="1354200"/>
            <a:ext cx="11162804" cy="5319733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3.1 Interposição na mesma relação processual</a:t>
            </a:r>
          </a:p>
          <a:p>
            <a:pPr algn="just"/>
            <a:endParaRPr lang="pt-BR" sz="23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Recurso é o remédio </a:t>
            </a:r>
            <a:r>
              <a:rPr lang="pt-BR" sz="2500" b="1" dirty="0">
                <a:latin typeface="Garamond" panose="02020404030301010803" pitchFamily="18" charset="0"/>
              </a:rPr>
              <a:t>voluntário </a:t>
            </a:r>
            <a:r>
              <a:rPr lang="pt-BR" sz="2500" dirty="0">
                <a:latin typeface="Garamond" panose="02020404030301010803" pitchFamily="18" charset="0"/>
              </a:rPr>
              <a:t>idôneo a ensejar, </a:t>
            </a:r>
            <a:r>
              <a:rPr lang="pt-BR" sz="2500" b="1" u="sng" dirty="0">
                <a:latin typeface="Garamond" panose="02020404030301010803" pitchFamily="18" charset="0"/>
              </a:rPr>
              <a:t>dentro do mesmo processo</a:t>
            </a:r>
            <a:r>
              <a:rPr lang="pt-BR" sz="2500" dirty="0">
                <a:latin typeface="Garamond" panose="02020404030301010803" pitchFamily="18" charset="0"/>
              </a:rPr>
              <a:t>, a </a:t>
            </a:r>
            <a:r>
              <a:rPr lang="pt-BR" sz="2500" b="1" dirty="0">
                <a:latin typeface="Garamond" panose="02020404030301010803" pitchFamily="18" charset="0"/>
              </a:rPr>
              <a:t>reforma</a:t>
            </a:r>
            <a:r>
              <a:rPr lang="pt-BR" sz="2500" dirty="0">
                <a:latin typeface="Garamond" panose="02020404030301010803" pitchFamily="18" charset="0"/>
              </a:rPr>
              <a:t>, a </a:t>
            </a:r>
            <a:r>
              <a:rPr lang="pt-BR" sz="2500" b="1" dirty="0">
                <a:latin typeface="Garamond" panose="02020404030301010803" pitchFamily="18" charset="0"/>
              </a:rPr>
              <a:t>invalidação</a:t>
            </a:r>
            <a:r>
              <a:rPr lang="pt-BR" sz="2500" dirty="0">
                <a:latin typeface="Garamond" panose="02020404030301010803" pitchFamily="18" charset="0"/>
              </a:rPr>
              <a:t>, o </a:t>
            </a:r>
            <a:r>
              <a:rPr lang="pt-BR" sz="2500" b="1" dirty="0">
                <a:latin typeface="Garamond" panose="02020404030301010803" pitchFamily="18" charset="0"/>
              </a:rPr>
              <a:t>esclarecimento </a:t>
            </a:r>
            <a:r>
              <a:rPr lang="pt-BR" sz="2500" dirty="0">
                <a:latin typeface="Garamond" panose="02020404030301010803" pitchFamily="18" charset="0"/>
              </a:rPr>
              <a:t>ou a </a:t>
            </a:r>
            <a:r>
              <a:rPr lang="pt-BR" sz="2500" b="1" dirty="0">
                <a:latin typeface="Garamond" panose="02020404030301010803" pitchFamily="18" charset="0"/>
              </a:rPr>
              <a:t>integração</a:t>
            </a:r>
            <a:r>
              <a:rPr lang="pt-BR" sz="2500" dirty="0">
                <a:latin typeface="Garamond" panose="02020404030301010803" pitchFamily="18" charset="0"/>
              </a:rPr>
              <a:t> da </a:t>
            </a:r>
            <a:r>
              <a:rPr lang="pt-BR" sz="2500" b="1" dirty="0">
                <a:latin typeface="Garamond" panose="02020404030301010803" pitchFamily="18" charset="0"/>
              </a:rPr>
              <a:t>decisão judicial </a:t>
            </a:r>
            <a:r>
              <a:rPr lang="pt-BR" sz="2500" dirty="0">
                <a:latin typeface="Garamond" panose="02020404030301010803" pitchFamily="18" charset="0"/>
              </a:rPr>
              <a:t>que se impugna (José Carlos Barbosa Moreira);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“</a:t>
            </a:r>
            <a:r>
              <a:rPr lang="pt-BR" sz="2500" b="1" dirty="0">
                <a:latin typeface="Garamond" panose="02020404030301010803" pitchFamily="18" charset="0"/>
              </a:rPr>
              <a:t>Meios de impugnação </a:t>
            </a:r>
            <a:r>
              <a:rPr lang="pt-BR" sz="2500" dirty="0">
                <a:latin typeface="Garamond" panose="02020404030301010803" pitchFamily="18" charset="0"/>
              </a:rPr>
              <a:t>de decisões judiciais” (gênero): </a:t>
            </a:r>
            <a:r>
              <a:rPr lang="pt-BR" sz="2500" b="1" dirty="0">
                <a:latin typeface="Garamond" panose="02020404030301010803" pitchFamily="18" charset="0"/>
              </a:rPr>
              <a:t>recursos e sucedâneos recursais </a:t>
            </a:r>
            <a:r>
              <a:rPr lang="pt-BR" sz="2500" dirty="0">
                <a:latin typeface="Garamond" panose="02020404030301010803" pitchFamily="18" charset="0"/>
              </a:rPr>
              <a:t>(medidas atípicas) </a:t>
            </a:r>
            <a:r>
              <a:rPr lang="pt-BR" sz="2500" b="1" dirty="0">
                <a:latin typeface="Garamond" panose="02020404030301010803" pitchFamily="18" charset="0"/>
              </a:rPr>
              <a:t>internos e externos </a:t>
            </a:r>
            <a:r>
              <a:rPr lang="pt-BR" sz="2500" dirty="0">
                <a:latin typeface="Garamond" panose="02020404030301010803" pitchFamily="18" charset="0"/>
              </a:rPr>
              <a:t>(ações autônomas de impugnação); 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Recursos: são interpostos na mesma relação jurídico processual</a:t>
            </a:r>
            <a:r>
              <a:rPr lang="pt-BR" sz="2500" dirty="0">
                <a:latin typeface="Garamond" panose="02020404030301010803" pitchFamily="18" charset="0"/>
              </a:rPr>
              <a:t>, prolongando-a.</a:t>
            </a:r>
            <a:endParaRPr lang="pt-BR" sz="23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780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75013" y="1377950"/>
            <a:ext cx="11210306" cy="5248481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3.2 A aptidão para retardar ou impedir a preclusão ou a coisa julgada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Justamente por serem interpostos numa mesma relação jurídico processual, os recursos </a:t>
            </a:r>
            <a:r>
              <a:rPr lang="pt-BR" sz="2300" b="1" dirty="0">
                <a:latin typeface="Garamond" panose="02020404030301010803" pitchFamily="18" charset="0"/>
              </a:rPr>
              <a:t>retardam ou impedem a preclusão e a coisa julgada</a:t>
            </a:r>
            <a:r>
              <a:rPr lang="pt-BR" sz="2300" dirty="0">
                <a:latin typeface="Garamond" panose="02020404030301010803" pitchFamily="18" charset="0"/>
              </a:rPr>
              <a:t>; ou seja, enquanto pendente um recurso, a decisão impugnada </a:t>
            </a:r>
            <a:r>
              <a:rPr lang="pt-BR" sz="2300" b="1" dirty="0">
                <a:latin typeface="Garamond" panose="02020404030301010803" pitchFamily="18" charset="0"/>
              </a:rPr>
              <a:t>não se torna definitiva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Preclusão: </a:t>
            </a:r>
            <a:r>
              <a:rPr lang="pt-BR" sz="2300" dirty="0">
                <a:latin typeface="Garamond" panose="02020404030301010803" pitchFamily="18" charset="0"/>
              </a:rPr>
              <a:t>“procedimento” significa uma série de atos concatenados para se alcançar determinado fim; o processo evolui por meio de atos tendencialmente contínuos; a preclusão é um instituto processual que visa garantir o prosseguimento da marcha processual, para se alcançar o fim visado (a satisfação de uma pretensão resistida);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 suspensão/interrupção da marcha processual deve ser excepcional;</a:t>
            </a:r>
          </a:p>
        </p:txBody>
      </p:sp>
    </p:spTree>
    <p:extLst>
      <p:ext uri="{BB962C8B-B14F-4D97-AF65-F5344CB8AC3E}">
        <p14:creationId xmlns:p14="http://schemas.microsoft.com/office/powerpoint/2010/main" val="181048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58140" y="1377950"/>
            <a:ext cx="11127179" cy="5248481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Preclusão: </a:t>
            </a:r>
            <a:r>
              <a:rPr lang="pt-BR" sz="2500" dirty="0" err="1">
                <a:latin typeface="Garamond" panose="02020404030301010803" pitchFamily="18" charset="0"/>
              </a:rPr>
              <a:t>consumativa</a:t>
            </a:r>
            <a:r>
              <a:rPr lang="pt-BR" sz="2500" dirty="0">
                <a:latin typeface="Garamond" panose="02020404030301010803" pitchFamily="18" charset="0"/>
              </a:rPr>
              <a:t>, lógica e temporal; a interposição de recurso impede a </a:t>
            </a:r>
            <a:r>
              <a:rPr lang="pt-BR" sz="2500" b="1" dirty="0">
                <a:latin typeface="Garamond" panose="02020404030301010803" pitchFamily="18" charset="0"/>
              </a:rPr>
              <a:t>preclusão temporal</a:t>
            </a:r>
            <a:r>
              <a:rPr lang="pt-BR" sz="2500" dirty="0">
                <a:latin typeface="Garamond" panose="02020404030301010803" pitchFamily="18" charset="0"/>
              </a:rPr>
              <a:t>: é o transcurso </a:t>
            </a:r>
            <a:r>
              <a:rPr lang="pt-BR" sz="2500" i="1" dirty="0">
                <a:latin typeface="Garamond" panose="02020404030301010803" pitchFamily="18" charset="0"/>
              </a:rPr>
              <a:t>in albis</a:t>
            </a:r>
            <a:r>
              <a:rPr lang="pt-BR" sz="2500" dirty="0">
                <a:latin typeface="Garamond" panose="02020404030301010803" pitchFamily="18" charset="0"/>
              </a:rPr>
              <a:t> do prazo para a prática de certo ato processual (art. 218, CPC: “Os atos processuais serão realizados nos prazos prescritos em lei”);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Se a decisão judicial atacada for uma decisão interlocutória, impede-se a preclusão temporal por meio da interposição do recurso adequado, no caso o agravo de instrumento (rol taxativo do art. 1.015 do CPC);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Preclusão elástica</a:t>
            </a:r>
            <a:r>
              <a:rPr lang="pt-BR" sz="2500" dirty="0">
                <a:latin typeface="Garamond" panose="02020404030301010803" pitchFamily="18" charset="0"/>
              </a:rPr>
              <a:t>: art. 1.009, § 1º, do CPC (“As questões resolvidas na fase de conhecimento, </a:t>
            </a:r>
            <a:r>
              <a:rPr lang="pt-BR" sz="2500" b="1" dirty="0">
                <a:latin typeface="Garamond" panose="02020404030301010803" pitchFamily="18" charset="0"/>
              </a:rPr>
              <a:t>se a decisão a seu respeito não comportar agravo de instrumento</a:t>
            </a:r>
            <a:r>
              <a:rPr lang="pt-BR" sz="2500" dirty="0">
                <a:latin typeface="Garamond" panose="02020404030301010803" pitchFamily="18" charset="0"/>
              </a:rPr>
              <a:t>, não são cobertas pela preclusão e devem ser </a:t>
            </a:r>
            <a:r>
              <a:rPr lang="pt-BR" sz="2500" b="1" dirty="0">
                <a:latin typeface="Garamond" panose="02020404030301010803" pitchFamily="18" charset="0"/>
              </a:rPr>
              <a:t>suscitadas em preliminar de apelação</a:t>
            </a:r>
            <a:r>
              <a:rPr lang="pt-BR" sz="2500" dirty="0">
                <a:latin typeface="Garamond" panose="02020404030301010803" pitchFamily="18" charset="0"/>
              </a:rPr>
              <a:t>, eventualmente interposta contra a decisão final, </a:t>
            </a:r>
            <a:r>
              <a:rPr lang="pt-BR" sz="2500" b="1" dirty="0">
                <a:latin typeface="Garamond" panose="02020404030301010803" pitchFamily="18" charset="0"/>
              </a:rPr>
              <a:t>ou nas contrarrazões</a:t>
            </a:r>
            <a:r>
              <a:rPr lang="pt-BR" sz="2500" dirty="0">
                <a:latin typeface="Garamond" panose="02020404030301010803" pitchFamily="18" charset="0"/>
              </a:rPr>
              <a:t>”); </a:t>
            </a:r>
          </a:p>
          <a:p>
            <a:endParaRPr lang="pt-BR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25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75012" y="1378184"/>
            <a:ext cx="11234057" cy="5248481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Se a decisão for uma sentença, impede-se o trânsito em julgado por meio da interposição de apelação (art. 1.009, CPC);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Mas a decisão impugnada pode não produzir seus regulares efeitos se o recurso interposto tiver efeito suspensivo automático (</a:t>
            </a:r>
            <a:r>
              <a:rPr lang="pt-BR" sz="2300" i="1" dirty="0" err="1">
                <a:latin typeface="Garamond" panose="02020404030301010803" pitchFamily="18" charset="0"/>
              </a:rPr>
              <a:t>ope</a:t>
            </a:r>
            <a:r>
              <a:rPr lang="pt-BR" sz="2300" i="1" dirty="0">
                <a:latin typeface="Garamond" panose="02020404030301010803" pitchFamily="18" charset="0"/>
              </a:rPr>
              <a:t> legis), </a:t>
            </a:r>
            <a:r>
              <a:rPr lang="pt-BR" sz="2300" dirty="0">
                <a:latin typeface="Garamond" panose="02020404030301010803" pitchFamily="18" charset="0"/>
              </a:rPr>
              <a:t>cf. art. 1.012 do CPC (“A apelação terá efeito suspensivo”),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dirty="0">
                <a:latin typeface="Garamond" panose="02020404030301010803" pitchFamily="18" charset="0"/>
              </a:rPr>
              <a:t>ou obtiver esse efeito junto ao julgador (</a:t>
            </a:r>
            <a:r>
              <a:rPr lang="pt-BR" sz="2300" i="1" dirty="0" err="1">
                <a:latin typeface="Garamond" panose="02020404030301010803" pitchFamily="18" charset="0"/>
              </a:rPr>
              <a:t>ope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i="1" dirty="0" err="1">
                <a:latin typeface="Garamond" panose="02020404030301010803" pitchFamily="18" charset="0"/>
              </a:rPr>
              <a:t>judicis</a:t>
            </a:r>
            <a:r>
              <a:rPr lang="pt-BR" sz="2300" dirty="0">
                <a:latin typeface="Garamond" panose="02020404030301010803" pitchFamily="18" charset="0"/>
              </a:rPr>
              <a:t>), cf. art. 995, § único, do CPC (“A eficácia da decisão recorrida poderá ser suspensa por decisão do relator, se da imediata produção de seus efeitos houver risco de dano grave, de difícil ou impossível reparação, e ficar demonstrada a probabilidade de provimento do recurso”); sem o efeito suspensivo do recurso, a decisão pode operar efeitos regularmente, mas de forma provisória, dada a possibilidade de reforma do julgado;</a:t>
            </a:r>
          </a:p>
        </p:txBody>
      </p:sp>
    </p:spTree>
    <p:extLst>
      <p:ext uri="{BB962C8B-B14F-4D97-AF65-F5344CB8AC3E}">
        <p14:creationId xmlns:p14="http://schemas.microsoft.com/office/powerpoint/2010/main" val="2406976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63138" y="1378184"/>
            <a:ext cx="11329059" cy="5378874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Coisa julgada: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formal </a:t>
            </a:r>
            <a:r>
              <a:rPr lang="pt-BR" sz="2300" dirty="0">
                <a:latin typeface="Garamond" panose="02020404030301010803" pitchFamily="18" charset="0"/>
              </a:rPr>
              <a:t>(sentenças terminativas, cf. art. 486 do CPC: “O pronunciamento judicial que não resolve o mérito não obsta a que a parte proponha de novo a ação”);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material</a:t>
            </a:r>
            <a:r>
              <a:rPr lang="pt-BR" sz="2300" dirty="0">
                <a:latin typeface="Garamond" panose="02020404030301010803" pitchFamily="18" charset="0"/>
              </a:rPr>
              <a:t>, cf. art. 502 do CPC: “Denomina-se coisa julgada material a autoridade que torna imutável e indiscutível a decisão de mérito não mais sujeita a recurso”.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Eficácia preclusiva da coisa julgada </a:t>
            </a:r>
            <a:r>
              <a:rPr lang="pt-BR" sz="2300" dirty="0">
                <a:latin typeface="Garamond" panose="02020404030301010803" pitchFamily="18" charset="0"/>
              </a:rPr>
              <a:t>(art. 508 do CPC: “Transitada em julgado a decisão de mérito, considerar-se-ão deduzidas e repelidas todas as alegações e as defesas que a parte poderia opor tanto ao acolhimento quanto à rejeição do pedido”)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s</a:t>
            </a:r>
            <a:r>
              <a:rPr lang="pt-BR" sz="2300" dirty="0">
                <a:latin typeface="Garamond" panose="02020404030301010803" pitchFamily="18" charset="0"/>
              </a:rPr>
              <a:t>egurança jurídica; pacificação social; </a:t>
            </a:r>
          </a:p>
        </p:txBody>
      </p:sp>
    </p:spTree>
    <p:extLst>
      <p:ext uri="{BB962C8B-B14F-4D97-AF65-F5344CB8AC3E}">
        <p14:creationId xmlns:p14="http://schemas.microsoft.com/office/powerpoint/2010/main" val="2213760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27516" y="1330684"/>
            <a:ext cx="11388435" cy="5378874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Por exemplo, em não sendo interposto o recurso de apelação contra uma sentença em 15 dias úteis (art. 1.003, § 5° e art. 219 do CPC), ocorre a </a:t>
            </a:r>
            <a:r>
              <a:rPr lang="pt-BR" sz="2300" b="1" dirty="0">
                <a:latin typeface="Garamond" panose="02020404030301010803" pitchFamily="18" charset="0"/>
              </a:rPr>
              <a:t>preclusão temporal </a:t>
            </a:r>
            <a:r>
              <a:rPr lang="pt-BR" sz="2300" dirty="0">
                <a:latin typeface="Garamond" panose="02020404030301010803" pitchFamily="18" charset="0"/>
              </a:rPr>
              <a:t>da prática desse ato processual; se não couber mais nenhum recurso, opera-se a </a:t>
            </a:r>
            <a:r>
              <a:rPr lang="pt-BR" sz="2300" b="1" dirty="0">
                <a:latin typeface="Garamond" panose="02020404030301010803" pitchFamily="18" charset="0"/>
              </a:rPr>
              <a:t>coisa julgada material </a:t>
            </a:r>
            <a:r>
              <a:rPr lang="pt-BR" sz="2300" dirty="0">
                <a:latin typeface="Garamond" panose="02020404030301010803" pitchFamily="18" charset="0"/>
              </a:rPr>
              <a:t>da decisão judicial, que somente poderá ser desconstituída por meio de </a:t>
            </a:r>
            <a:r>
              <a:rPr lang="pt-BR" sz="2300" b="1" dirty="0">
                <a:latin typeface="Garamond" panose="02020404030301010803" pitchFamily="18" charset="0"/>
              </a:rPr>
              <a:t>ação rescisória</a:t>
            </a:r>
            <a:r>
              <a:rPr lang="pt-BR" sz="2300" dirty="0">
                <a:latin typeface="Garamond" panose="02020404030301010803" pitchFamily="18" charset="0"/>
              </a:rPr>
              <a:t>, a ser ajuizada em até </a:t>
            </a:r>
            <a:r>
              <a:rPr lang="pt-BR" sz="2300" b="1" dirty="0">
                <a:latin typeface="Garamond" panose="02020404030301010803" pitchFamily="18" charset="0"/>
              </a:rPr>
              <a:t>2 anos do trânsito em julgado da última decisão </a:t>
            </a:r>
            <a:r>
              <a:rPr lang="pt-BR" sz="2300" dirty="0">
                <a:latin typeface="Garamond" panose="02020404030301010803" pitchFamily="18" charset="0"/>
              </a:rPr>
              <a:t>(art. 975 do CPC); passado esse prazo, a decisão se torna </a:t>
            </a:r>
            <a:r>
              <a:rPr lang="pt-BR" sz="2300" b="1" dirty="0">
                <a:latin typeface="Garamond" panose="02020404030301010803" pitchFamily="18" charset="0"/>
              </a:rPr>
              <a:t>coisa soberanamente julgada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 </a:t>
            </a:r>
            <a:r>
              <a:rPr lang="pt-BR" sz="2300" b="1" i="1" dirty="0">
                <a:latin typeface="Garamond" panose="02020404030301010803" pitchFamily="18" charset="0"/>
              </a:rPr>
              <a:t>Querela </a:t>
            </a:r>
            <a:r>
              <a:rPr lang="pt-BR" sz="2300" b="1" i="1" dirty="0" err="1">
                <a:latin typeface="Garamond" panose="02020404030301010803" pitchFamily="18" charset="0"/>
              </a:rPr>
              <a:t>nullitatis</a:t>
            </a:r>
            <a:r>
              <a:rPr lang="pt-BR" sz="2300" b="1" i="1" dirty="0">
                <a:latin typeface="Garamond" panose="02020404030301010803" pitchFamily="18" charset="0"/>
              </a:rPr>
              <a:t> </a:t>
            </a:r>
            <a:r>
              <a:rPr lang="pt-BR" sz="2300" b="1" i="1" dirty="0" err="1">
                <a:latin typeface="Garamond" panose="02020404030301010803" pitchFamily="18" charset="0"/>
              </a:rPr>
              <a:t>insanabilis</a:t>
            </a:r>
            <a:r>
              <a:rPr lang="pt-BR" sz="2300" b="1" i="1" dirty="0">
                <a:latin typeface="Garamond" panose="02020404030301010803" pitchFamily="18" charset="0"/>
              </a:rPr>
              <a:t> </a:t>
            </a:r>
            <a:r>
              <a:rPr lang="pt-BR" sz="2300" dirty="0">
                <a:latin typeface="Garamond" panose="02020404030301010803" pitchFamily="18" charset="0"/>
              </a:rPr>
              <a:t>(ação declaratória de inexistência/ineficácia da sentença): </a:t>
            </a:r>
            <a:r>
              <a:rPr lang="pt-BR" sz="2300" b="1" dirty="0">
                <a:latin typeface="Garamond" panose="02020404030301010803" pitchFamily="18" charset="0"/>
              </a:rPr>
              <a:t>vício grave </a:t>
            </a:r>
            <a:r>
              <a:rPr lang="pt-BR" sz="2300" dirty="0">
                <a:latin typeface="Garamond" panose="02020404030301010803" pitchFamily="18" charset="0"/>
              </a:rPr>
              <a:t>de forma que pode ser reconhecido a qualquer tempo (ausência de citação válida);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114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8143" y="1247559"/>
            <a:ext cx="11281560" cy="5479816"/>
          </a:xfrm>
        </p:spPr>
        <p:txBody>
          <a:bodyPr>
            <a:normAutofit fontScale="32500" lnSpcReduction="20000"/>
          </a:bodyPr>
          <a:lstStyle/>
          <a:p>
            <a:pPr marL="457200" indent="-457200">
              <a:lnSpc>
                <a:spcPct val="160000"/>
              </a:lnSpc>
              <a:spcBef>
                <a:spcPts val="0"/>
              </a:spcBef>
              <a:buAutoNum type="arabicPeriod"/>
            </a:pPr>
            <a:r>
              <a:rPr lang="pt-BR" sz="8000" b="1" dirty="0">
                <a:solidFill>
                  <a:srgbClr val="FF0000"/>
                </a:solidFill>
                <a:latin typeface="Garamond" panose="02020404030301010803" pitchFamily="18" charset="0"/>
              </a:rPr>
              <a:t>Introdução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b="1" dirty="0">
              <a:latin typeface="Garamond" panose="02020404030301010803" pitchFamily="18" charset="0"/>
            </a:endParaRPr>
          </a:p>
          <a:p>
            <a:pPr marL="571500" indent="-5715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400" dirty="0">
                <a:latin typeface="Garamond" panose="02020404030301010803" pitchFamily="18" charset="0"/>
              </a:rPr>
              <a:t>Ao longo do processo judicial, o magistrado profere diversas decisões, contra as quais as </a:t>
            </a:r>
            <a:r>
              <a:rPr lang="pt-BR" sz="7400" b="1" dirty="0">
                <a:latin typeface="Garamond" panose="02020404030301010803" pitchFamily="18" charset="0"/>
              </a:rPr>
              <a:t>partes</a:t>
            </a:r>
            <a:r>
              <a:rPr lang="pt-BR" sz="7400" dirty="0">
                <a:latin typeface="Garamond" panose="02020404030301010803" pitchFamily="18" charset="0"/>
              </a:rPr>
              <a:t>, o </a:t>
            </a:r>
            <a:r>
              <a:rPr lang="pt-BR" sz="7400" b="1" dirty="0">
                <a:latin typeface="Garamond" panose="02020404030301010803" pitchFamily="18" charset="0"/>
              </a:rPr>
              <a:t>Ministério Público </a:t>
            </a:r>
            <a:r>
              <a:rPr lang="pt-BR" sz="7400" dirty="0">
                <a:latin typeface="Garamond" panose="02020404030301010803" pitchFamily="18" charset="0"/>
              </a:rPr>
              <a:t>- como fiscal da ordem jurídica (</a:t>
            </a:r>
            <a:r>
              <a:rPr lang="pt-BR" sz="7400" i="1" dirty="0">
                <a:latin typeface="Garamond" panose="02020404030301010803" pitchFamily="18" charset="0"/>
              </a:rPr>
              <a:t>custos legis</a:t>
            </a:r>
            <a:r>
              <a:rPr lang="pt-BR" sz="7400" dirty="0">
                <a:latin typeface="Garamond" panose="02020404030301010803" pitchFamily="18" charset="0"/>
              </a:rPr>
              <a:t>) - e eventuais </a:t>
            </a:r>
            <a:r>
              <a:rPr lang="pt-BR" sz="7400" b="1" dirty="0">
                <a:latin typeface="Garamond" panose="02020404030301010803" pitchFamily="18" charset="0"/>
              </a:rPr>
              <a:t>terceiros</a:t>
            </a:r>
            <a:r>
              <a:rPr lang="pt-BR" sz="7400" dirty="0">
                <a:latin typeface="Garamond" panose="02020404030301010803" pitchFamily="18" charset="0"/>
              </a:rPr>
              <a:t> podem se insurgir: </a:t>
            </a:r>
            <a:r>
              <a:rPr lang="pt-BR" sz="7400" b="1" dirty="0">
                <a:latin typeface="Garamond" panose="02020404030301010803" pitchFamily="18" charset="0"/>
              </a:rPr>
              <a:t>voluntariedade</a:t>
            </a:r>
            <a:r>
              <a:rPr lang="pt-BR" sz="7400" dirty="0">
                <a:latin typeface="Garamond" panose="02020404030301010803" pitchFamily="18" charset="0"/>
              </a:rPr>
              <a:t>;</a:t>
            </a:r>
          </a:p>
          <a:p>
            <a:pPr marL="571500" indent="-5715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400" dirty="0">
                <a:latin typeface="Garamond" panose="02020404030301010803" pitchFamily="18" charset="0"/>
              </a:rPr>
              <a:t>Objetivo: </a:t>
            </a:r>
            <a:r>
              <a:rPr lang="pt-BR" sz="7400" b="1" dirty="0">
                <a:latin typeface="Garamond" panose="02020404030301010803" pitchFamily="18" charset="0"/>
              </a:rPr>
              <a:t>impugnar</a:t>
            </a:r>
            <a:r>
              <a:rPr lang="pt-BR" sz="7400" dirty="0">
                <a:latin typeface="Garamond" panose="02020404030301010803" pitchFamily="18" charset="0"/>
              </a:rPr>
              <a:t> uma decisão judicial em razão de</a:t>
            </a:r>
            <a:r>
              <a:rPr lang="pt-BR" sz="7400" b="1" dirty="0">
                <a:latin typeface="Garamond" panose="02020404030301010803" pitchFamily="18" charset="0"/>
              </a:rPr>
              <a:t> (i) </a:t>
            </a:r>
            <a:r>
              <a:rPr lang="pt-BR" sz="7400" i="1" dirty="0" err="1">
                <a:latin typeface="Garamond" panose="02020404030301010803" pitchFamily="18" charset="0"/>
              </a:rPr>
              <a:t>error</a:t>
            </a:r>
            <a:r>
              <a:rPr lang="pt-BR" sz="7400" i="1" dirty="0">
                <a:latin typeface="Garamond" panose="02020404030301010803" pitchFamily="18" charset="0"/>
              </a:rPr>
              <a:t> in procedendo; </a:t>
            </a:r>
            <a:r>
              <a:rPr lang="pt-BR" sz="7400" b="1" dirty="0">
                <a:latin typeface="Garamond" panose="02020404030301010803" pitchFamily="18" charset="0"/>
              </a:rPr>
              <a:t>(</a:t>
            </a:r>
            <a:r>
              <a:rPr lang="pt-BR" sz="7400" b="1" dirty="0" err="1">
                <a:latin typeface="Garamond" panose="02020404030301010803" pitchFamily="18" charset="0"/>
              </a:rPr>
              <a:t>ii</a:t>
            </a:r>
            <a:r>
              <a:rPr lang="pt-BR" sz="7400" b="1" dirty="0">
                <a:latin typeface="Garamond" panose="02020404030301010803" pitchFamily="18" charset="0"/>
              </a:rPr>
              <a:t>) </a:t>
            </a:r>
            <a:r>
              <a:rPr lang="pt-BR" sz="7400" i="1" dirty="0" err="1">
                <a:latin typeface="Garamond" panose="02020404030301010803" pitchFamily="18" charset="0"/>
              </a:rPr>
              <a:t>error</a:t>
            </a:r>
            <a:r>
              <a:rPr lang="pt-BR" sz="7400" i="1" dirty="0">
                <a:latin typeface="Garamond" panose="02020404030301010803" pitchFamily="18" charset="0"/>
              </a:rPr>
              <a:t> in </a:t>
            </a:r>
            <a:r>
              <a:rPr lang="pt-BR" sz="7400" i="1" dirty="0" err="1">
                <a:latin typeface="Garamond" panose="02020404030301010803" pitchFamily="18" charset="0"/>
              </a:rPr>
              <a:t>judicando</a:t>
            </a:r>
            <a:r>
              <a:rPr lang="pt-BR" sz="7400" i="1" dirty="0">
                <a:latin typeface="Garamond" panose="02020404030301010803" pitchFamily="18" charset="0"/>
              </a:rPr>
              <a:t>; </a:t>
            </a:r>
          </a:p>
          <a:p>
            <a:pPr marL="571500" indent="-5715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400" dirty="0">
                <a:latin typeface="Garamond" panose="02020404030301010803" pitchFamily="18" charset="0"/>
              </a:rPr>
              <a:t>Em regra, a interposição de um recurso pressupõe a </a:t>
            </a:r>
            <a:r>
              <a:rPr lang="pt-BR" sz="7400" b="1" dirty="0">
                <a:latin typeface="Garamond" panose="02020404030301010803" pitchFamily="18" charset="0"/>
              </a:rPr>
              <a:t>sucumbência</a:t>
            </a:r>
            <a:r>
              <a:rPr lang="pt-BR" sz="7400" dirty="0">
                <a:latin typeface="Garamond" panose="02020404030301010803" pitchFamily="18" charset="0"/>
              </a:rPr>
              <a:t>, ainda que parcial (é o </a:t>
            </a:r>
            <a:r>
              <a:rPr lang="pt-BR" sz="7400" b="1" u="sng" dirty="0">
                <a:latin typeface="Garamond" panose="02020404030301010803" pitchFamily="18" charset="0"/>
              </a:rPr>
              <a:t>prejuízo</a:t>
            </a:r>
            <a:r>
              <a:rPr lang="pt-BR" sz="7400" dirty="0">
                <a:latin typeface="Garamond" panose="02020404030301010803" pitchFamily="18" charset="0"/>
              </a:rPr>
              <a:t> que indica o </a:t>
            </a:r>
            <a:r>
              <a:rPr lang="pt-BR" sz="7400" b="1" u="sng" dirty="0">
                <a:latin typeface="Garamond" panose="02020404030301010803" pitchFamily="18" charset="0"/>
              </a:rPr>
              <a:t>interesse e a necessidade</a:t>
            </a:r>
            <a:r>
              <a:rPr lang="pt-BR" sz="7400" dirty="0">
                <a:latin typeface="Garamond" panose="02020404030301010803" pitchFamily="18" charset="0"/>
              </a:rPr>
              <a:t> de recorrer), salvo em relação aos embargos de declaração (omissão, contrariedade, obscuridade ou vício material, art. 1.022, CPC);</a:t>
            </a:r>
          </a:p>
        </p:txBody>
      </p:sp>
    </p:spTree>
    <p:extLst>
      <p:ext uri="{BB962C8B-B14F-4D97-AF65-F5344CB8AC3E}">
        <p14:creationId xmlns:p14="http://schemas.microsoft.com/office/powerpoint/2010/main" val="20567329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08770" y="1377950"/>
            <a:ext cx="11364686" cy="5450362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Relações jurídicas de trato continuado: </a:t>
            </a:r>
            <a:r>
              <a:rPr lang="pt-BR" sz="2500" dirty="0">
                <a:latin typeface="Garamond" panose="02020404030301010803" pitchFamily="18" charset="0"/>
              </a:rPr>
              <a:t>art. 505 do CPC (“Nenhum juiz decidirá novamente as questões já decididas relativas à mesma lide, salvo: I – se, tratando-se de relação jurídica de trato continuado, sobreveio </a:t>
            </a:r>
            <a:r>
              <a:rPr lang="pt-BR" sz="2500" b="1" dirty="0">
                <a:latin typeface="Garamond" panose="02020404030301010803" pitchFamily="18" charset="0"/>
              </a:rPr>
              <a:t>modificação no estado de fato ou de direito</a:t>
            </a:r>
            <a:r>
              <a:rPr lang="pt-BR" sz="2500" dirty="0">
                <a:latin typeface="Garamond" panose="02020404030301010803" pitchFamily="18" charset="0"/>
              </a:rPr>
              <a:t>, caso em que poderá a parte pedir a revisão o que foi estatuído na sentença”);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5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Relativização da coisa julgada: </a:t>
            </a:r>
            <a:r>
              <a:rPr lang="pt-BR" sz="2500" dirty="0">
                <a:latin typeface="Garamond" panose="02020404030301010803" pitchFamily="18" charset="0"/>
              </a:rPr>
              <a:t>ação de investigação de paternidade.</a:t>
            </a:r>
          </a:p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2431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605645" y="1306700"/>
            <a:ext cx="11364686" cy="54503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b="1" dirty="0">
                <a:latin typeface="Garamond" panose="02020404030301010803" pitchFamily="18" charset="0"/>
              </a:rPr>
              <a:t>a) </a:t>
            </a:r>
            <a:r>
              <a:rPr lang="pt-BR" sz="2100" dirty="0">
                <a:latin typeface="Garamond" panose="02020404030301010803" pitchFamily="18" charset="0"/>
              </a:rPr>
              <a:t>“Nas ações de investigação de paternidade, o STJ e STF admitem a relativização da coisa julgada quando, na demanda anterior, não foi possível a realização do exame de DNA, em observância ao princípio da </a:t>
            </a:r>
            <a:r>
              <a:rPr lang="pt-BR" sz="2100" b="1" dirty="0">
                <a:latin typeface="Garamond" panose="02020404030301010803" pitchFamily="18" charset="0"/>
              </a:rPr>
              <a:t>verdade real. </a:t>
            </a:r>
            <a:r>
              <a:rPr lang="pt-BR" sz="2100" dirty="0">
                <a:latin typeface="Garamond" panose="02020404030301010803" pitchFamily="18" charset="0"/>
              </a:rPr>
              <a:t>(</a:t>
            </a:r>
            <a:r>
              <a:rPr lang="pt-BR" sz="2100" b="1" dirty="0">
                <a:latin typeface="Garamond" panose="02020404030301010803" pitchFamily="18" charset="0"/>
              </a:rPr>
              <a:t>STJ, 3ª Turma, </a:t>
            </a:r>
            <a:r>
              <a:rPr lang="pt-BR" sz="2100" b="1" dirty="0" err="1">
                <a:latin typeface="Garamond" panose="02020404030301010803" pitchFamily="18" charset="0"/>
              </a:rPr>
              <a:t>AgInt</a:t>
            </a:r>
            <a:r>
              <a:rPr lang="pt-BR" sz="2100" b="1" dirty="0">
                <a:latin typeface="Garamond" panose="02020404030301010803" pitchFamily="18" charset="0"/>
              </a:rPr>
              <a:t> no </a:t>
            </a:r>
            <a:r>
              <a:rPr lang="pt-BR" sz="2100" b="1" dirty="0" err="1">
                <a:latin typeface="Garamond" panose="02020404030301010803" pitchFamily="18" charset="0"/>
              </a:rPr>
              <a:t>REsp</a:t>
            </a:r>
            <a:r>
              <a:rPr lang="pt-BR" sz="2100" b="1" dirty="0">
                <a:latin typeface="Garamond" panose="02020404030301010803" pitchFamily="18" charset="0"/>
              </a:rPr>
              <a:t> 1.417.628, Rel. Min. Marco Aurélio </a:t>
            </a:r>
            <a:r>
              <a:rPr lang="pt-BR" sz="2100" b="1" dirty="0" err="1">
                <a:latin typeface="Garamond" panose="02020404030301010803" pitchFamily="18" charset="0"/>
              </a:rPr>
              <a:t>Bellizze</a:t>
            </a:r>
            <a:r>
              <a:rPr lang="pt-BR" sz="2100" b="1" dirty="0">
                <a:latin typeface="Garamond" panose="02020404030301010803" pitchFamily="18" charset="0"/>
              </a:rPr>
              <a:t>, j. em 28/03/2017; RE 363.889, STF);</a:t>
            </a:r>
            <a:endParaRPr lang="pt-BR" sz="21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b="1" dirty="0">
                <a:latin typeface="Garamond" panose="02020404030301010803" pitchFamily="18" charset="0"/>
              </a:rPr>
              <a:t>b) </a:t>
            </a:r>
            <a:r>
              <a:rPr lang="pt-BR" sz="2100" dirty="0">
                <a:latin typeface="Garamond" panose="02020404030301010803" pitchFamily="18" charset="0"/>
              </a:rPr>
              <a:t>“A relativização da coisa julgada estabelecida em ação de investigação de paternidade – em que não foi possível determinar-se a efetiva existência de vínculo genético a unir as partes – </a:t>
            </a:r>
            <a:r>
              <a:rPr lang="pt-BR" sz="2100" b="1" dirty="0">
                <a:latin typeface="Garamond" panose="02020404030301010803" pitchFamily="18" charset="0"/>
              </a:rPr>
              <a:t>não se aplica </a:t>
            </a:r>
            <a:r>
              <a:rPr lang="pt-BR" sz="2100" dirty="0">
                <a:latin typeface="Garamond" panose="02020404030301010803" pitchFamily="18" charset="0"/>
              </a:rPr>
              <a:t>às hipóteses em que o reconhecimento do vínculo se deu, exclusivamente, pela </a:t>
            </a:r>
            <a:r>
              <a:rPr lang="pt-BR" sz="2100" b="1" dirty="0">
                <a:latin typeface="Garamond" panose="02020404030301010803" pitchFamily="18" charset="0"/>
              </a:rPr>
              <a:t>recusa</a:t>
            </a:r>
            <a:r>
              <a:rPr lang="pt-BR" sz="2100" dirty="0">
                <a:latin typeface="Garamond" panose="02020404030301010803" pitchFamily="18" charset="0"/>
              </a:rPr>
              <a:t> do investigado ou seus herdeiros em comparecer ao laboratório para a coleta do material biológico”. </a:t>
            </a:r>
            <a:r>
              <a:rPr lang="pt-BR" sz="2100" b="1" dirty="0">
                <a:latin typeface="Garamond" panose="02020404030301010803" pitchFamily="18" charset="0"/>
              </a:rPr>
              <a:t>(STJ, 3ª Turma, </a:t>
            </a:r>
            <a:r>
              <a:rPr lang="pt-BR" sz="2100" b="1" dirty="0" err="1">
                <a:latin typeface="Garamond" panose="02020404030301010803" pitchFamily="18" charset="0"/>
              </a:rPr>
              <a:t>REsp</a:t>
            </a:r>
            <a:r>
              <a:rPr lang="pt-BR" sz="2100" b="1" dirty="0">
                <a:latin typeface="Garamond" panose="02020404030301010803" pitchFamily="18" charset="0"/>
              </a:rPr>
              <a:t> 1.562.731, Rel. Min. Paulo de Tarso </a:t>
            </a:r>
            <a:r>
              <a:rPr lang="pt-BR" sz="2100" b="1" dirty="0" err="1">
                <a:latin typeface="Garamond" panose="02020404030301010803" pitchFamily="18" charset="0"/>
              </a:rPr>
              <a:t>Sanseverino</a:t>
            </a:r>
            <a:r>
              <a:rPr lang="pt-BR" sz="2100" b="1" dirty="0">
                <a:latin typeface="Garamond" panose="02020404030301010803" pitchFamily="18" charset="0"/>
              </a:rPr>
              <a:t>, j. em 09/05/2017); </a:t>
            </a:r>
            <a:endParaRPr lang="pt-BR" sz="21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100" dirty="0">
                <a:latin typeface="Garamond" panose="02020404030301010803" pitchFamily="18" charset="0"/>
              </a:rPr>
              <a:t> * Súmula 301 do STJ: “Em ação investigatória, a recusa do suposto pai a submeter-se ao exame de DNA induz presunção </a:t>
            </a:r>
            <a:r>
              <a:rPr lang="pt-BR" sz="2100" i="1" dirty="0">
                <a:latin typeface="Garamond" panose="02020404030301010803" pitchFamily="18" charset="0"/>
              </a:rPr>
              <a:t>juris tantum</a:t>
            </a:r>
            <a:r>
              <a:rPr lang="pt-BR" sz="2100" dirty="0">
                <a:latin typeface="Garamond" panose="02020404030301010803" pitchFamily="18" charset="0"/>
              </a:rPr>
              <a:t> de paternidade”.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dirty="0">
                <a:latin typeface="Garamond" panose="02020404030301010803" pitchFamily="18" charset="0"/>
              </a:rPr>
              <a:t> 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1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1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9691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80012" y="1354199"/>
            <a:ext cx="11519065" cy="5373175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3.3 Correção de erros de forma ou de conteúdo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i="1" dirty="0" err="1">
                <a:latin typeface="Garamond" panose="02020404030301010803" pitchFamily="18" charset="0"/>
              </a:rPr>
              <a:t>Error</a:t>
            </a:r>
            <a:r>
              <a:rPr lang="pt-BR" sz="2300" b="1" i="1" dirty="0">
                <a:latin typeface="Garamond" panose="02020404030301010803" pitchFamily="18" charset="0"/>
              </a:rPr>
              <a:t> in procedendo: </a:t>
            </a:r>
            <a:r>
              <a:rPr lang="pt-BR" sz="2300" dirty="0">
                <a:latin typeface="Garamond" panose="02020404030301010803" pitchFamily="18" charset="0"/>
              </a:rPr>
              <a:t>vício de </a:t>
            </a:r>
            <a:r>
              <a:rPr lang="pt-BR" sz="2300" b="1" dirty="0">
                <a:latin typeface="Garamond" panose="02020404030301010803" pitchFamily="18" charset="0"/>
              </a:rPr>
              <a:t>forma</a:t>
            </a:r>
            <a:r>
              <a:rPr lang="pt-BR" sz="2300" dirty="0">
                <a:latin typeface="Garamond" panose="02020404030301010803" pitchFamily="18" charset="0"/>
              </a:rPr>
              <a:t>; se reconhecido, implica a anulação da decisão impugnada, retornando os autos ao órgão judicial prolator para que nova decisão seja proferida;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i="1" dirty="0" err="1">
                <a:latin typeface="Garamond" panose="02020404030301010803" pitchFamily="18" charset="0"/>
              </a:rPr>
              <a:t>Error</a:t>
            </a:r>
            <a:r>
              <a:rPr lang="pt-BR" sz="2300" b="1" i="1" dirty="0">
                <a:latin typeface="Garamond" panose="02020404030301010803" pitchFamily="18" charset="0"/>
              </a:rPr>
              <a:t> in </a:t>
            </a:r>
            <a:r>
              <a:rPr lang="pt-BR" sz="2300" b="1" i="1" dirty="0" err="1">
                <a:latin typeface="Garamond" panose="02020404030301010803" pitchFamily="18" charset="0"/>
              </a:rPr>
              <a:t>judicando</a:t>
            </a:r>
            <a:r>
              <a:rPr lang="pt-BR" sz="2300" b="1" dirty="0">
                <a:latin typeface="Garamond" panose="02020404030301010803" pitchFamily="18" charset="0"/>
              </a:rPr>
              <a:t>: </a:t>
            </a:r>
            <a:r>
              <a:rPr lang="pt-BR" sz="2300" dirty="0">
                <a:latin typeface="Garamond" panose="02020404030301010803" pitchFamily="18" charset="0"/>
              </a:rPr>
              <a:t>vício de </a:t>
            </a:r>
            <a:r>
              <a:rPr lang="pt-BR" sz="2300" b="1" dirty="0">
                <a:latin typeface="Garamond" panose="02020404030301010803" pitchFamily="18" charset="0"/>
              </a:rPr>
              <a:t>conteúdo</a:t>
            </a:r>
            <a:r>
              <a:rPr lang="pt-BR" sz="2300" dirty="0">
                <a:latin typeface="Garamond" panose="02020404030301010803" pitchFamily="18" charset="0"/>
              </a:rPr>
              <a:t>; “injustiça da decisão”; se reconhecido, implica a reforma do teor do julgado, que substituirá a decisão impugnada;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Embargos de declaração: </a:t>
            </a:r>
            <a:r>
              <a:rPr lang="pt-BR" sz="2300" dirty="0">
                <a:latin typeface="Garamond" panose="02020404030301010803" pitchFamily="18" charset="0"/>
              </a:rPr>
              <a:t>função meramente integrativa ou esclarecedora; prequestionamento (art. 1.025, CPC/15 e o prequestionamento ficto: “</a:t>
            </a:r>
            <a:r>
              <a:rPr lang="pt-BR" sz="2300" b="1" u="sng" dirty="0">
                <a:latin typeface="Garamond" panose="02020404030301010803" pitchFamily="18" charset="0"/>
              </a:rPr>
              <a:t>Consideram-se incluídos no acórdão os elementos que o embargante suscitou, para fins de prequestionamento, ainda que os embargos de declaração sejam inadmitidos ou rejeitados</a:t>
            </a:r>
            <a:r>
              <a:rPr lang="pt-BR" sz="2300" dirty="0">
                <a:latin typeface="Garamond" panose="02020404030301010803" pitchFamily="18" charset="0"/>
              </a:rPr>
              <a:t>, caso o tribunal superior considere existentes erro, omissão, contradição ou obscuridade”);</a:t>
            </a:r>
          </a:p>
        </p:txBody>
      </p:sp>
    </p:spTree>
    <p:extLst>
      <p:ext uri="{BB962C8B-B14F-4D97-AF65-F5344CB8AC3E}">
        <p14:creationId xmlns:p14="http://schemas.microsoft.com/office/powerpoint/2010/main" val="2795233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61158" y="1472951"/>
            <a:ext cx="11269683" cy="5153481"/>
          </a:xfrm>
        </p:spPr>
        <p:txBody>
          <a:bodyPr>
            <a:normAutofit fontScale="25000" lnSpcReduction="20000"/>
          </a:bodyPr>
          <a:lstStyle/>
          <a:p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</a:rPr>
              <a:t>3.4 A impossibilidade, em regra, de inovação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10000" dirty="0">
                <a:latin typeface="Garamond" panose="02020404030301010803" pitchFamily="18" charset="0"/>
              </a:rPr>
              <a:t>Em regra, não se pode invocar em um recurso, deduzindo matérias não arguidas/ discutidas anteriormente no processo. </a:t>
            </a:r>
            <a:r>
              <a:rPr lang="pt-BR" sz="10000" b="1" dirty="0">
                <a:latin typeface="Garamond" panose="02020404030301010803" pitchFamily="18" charset="0"/>
              </a:rPr>
              <a:t>Exceções</a:t>
            </a:r>
            <a:r>
              <a:rPr lang="pt-BR" sz="10000" dirty="0">
                <a:latin typeface="Garamond" panose="02020404030301010803" pitchFamily="18" charset="0"/>
              </a:rPr>
              <a:t>: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10000" dirty="0"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pt-BR" sz="10000" b="1" dirty="0">
                <a:latin typeface="Garamond" panose="02020404030301010803" pitchFamily="18" charset="0"/>
              </a:rPr>
              <a:t>-art. 493, CPC: </a:t>
            </a:r>
            <a:r>
              <a:rPr lang="pt-BR" sz="10000" dirty="0">
                <a:latin typeface="Garamond" panose="02020404030301010803" pitchFamily="18" charset="0"/>
              </a:rPr>
              <a:t>“Se, depois da propositura da ação, algum </a:t>
            </a:r>
            <a:r>
              <a:rPr lang="pt-BR" sz="10000" b="1" dirty="0">
                <a:latin typeface="Garamond" panose="02020404030301010803" pitchFamily="18" charset="0"/>
              </a:rPr>
              <a:t>fato constitutivo, modificativo ou extintivo do direito </a:t>
            </a:r>
            <a:r>
              <a:rPr lang="pt-BR" sz="10000" dirty="0">
                <a:latin typeface="Garamond" panose="02020404030301010803" pitchFamily="18" charset="0"/>
              </a:rPr>
              <a:t>influir no julgamento do mérito, caberá ao juiz tomá-lo em consideração, de ofício ou a requerimento da parte, no momento de proferir a decisão. Parágrafo único. Se constatar de ofício o fato novo, o juiz ouvirá as partes sobre ele antes de decidir”.</a:t>
            </a:r>
          </a:p>
        </p:txBody>
      </p:sp>
    </p:spTree>
    <p:extLst>
      <p:ext uri="{BB962C8B-B14F-4D97-AF65-F5344CB8AC3E}">
        <p14:creationId xmlns:p14="http://schemas.microsoft.com/office/powerpoint/2010/main" val="8189574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605642" y="1461075"/>
            <a:ext cx="11150929" cy="515348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questões de ordem pública, cognoscíveis de ofício pelo magistrado: </a:t>
            </a:r>
            <a:r>
              <a:rPr lang="pt-BR" sz="2500" dirty="0">
                <a:latin typeface="Garamond" panose="02020404030301010803" pitchFamily="18" charset="0"/>
              </a:rPr>
              <a:t>decadência, prescrição, pressupostos processuais (de existência, de validade e negativos) e condições da ação (legitimidade e interesse);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art. 1.014, CPC: </a:t>
            </a:r>
            <a:r>
              <a:rPr lang="pt-BR" sz="2500" dirty="0">
                <a:latin typeface="Garamond" panose="02020404030301010803" pitchFamily="18" charset="0"/>
              </a:rPr>
              <a:t>“As </a:t>
            </a:r>
            <a:r>
              <a:rPr lang="pt-BR" sz="2500" b="1" dirty="0">
                <a:latin typeface="Garamond" panose="02020404030301010803" pitchFamily="18" charset="0"/>
              </a:rPr>
              <a:t>questões de fato </a:t>
            </a:r>
            <a:r>
              <a:rPr lang="pt-BR" sz="2500" dirty="0">
                <a:latin typeface="Garamond" panose="02020404030301010803" pitchFamily="18" charset="0"/>
              </a:rPr>
              <a:t>não propostas no juízo inferior poderão ser suscitadas na apelação, se a parte provar que deixou de fazê-lo por </a:t>
            </a:r>
            <a:r>
              <a:rPr lang="pt-BR" sz="2500" b="1" dirty="0">
                <a:latin typeface="Garamond" panose="02020404030301010803" pitchFamily="18" charset="0"/>
              </a:rPr>
              <a:t>motivo de força maior</a:t>
            </a:r>
            <a:r>
              <a:rPr lang="pt-BR" sz="2500" dirty="0">
                <a:latin typeface="Garamond" panose="02020404030301010803" pitchFamily="18" charset="0"/>
              </a:rPr>
              <a:t>”.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Recursos extremos (prequestionamento).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5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2653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15636" y="1378184"/>
            <a:ext cx="11329060" cy="5390751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</a:rPr>
              <a:t>4. O sistema de interposição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Em </a:t>
            </a:r>
            <a:r>
              <a:rPr lang="pt-BR" sz="2300" b="1" dirty="0">
                <a:latin typeface="Garamond" panose="02020404030301010803" pitchFamily="18" charset="0"/>
              </a:rPr>
              <a:t>regra</a:t>
            </a:r>
            <a:r>
              <a:rPr lang="pt-BR" sz="2300" dirty="0">
                <a:latin typeface="Garamond" panose="02020404030301010803" pitchFamily="18" charset="0"/>
              </a:rPr>
              <a:t>, os recursos são interpostos perante o </a:t>
            </a:r>
            <a:r>
              <a:rPr lang="pt-BR" sz="2300" b="1" dirty="0">
                <a:latin typeface="Garamond" panose="02020404030301010803" pitchFamily="18" charset="0"/>
              </a:rPr>
              <a:t>órgão judicial </a:t>
            </a:r>
            <a:r>
              <a:rPr lang="pt-BR" sz="2300" b="1" i="1" dirty="0">
                <a:latin typeface="Garamond" panose="02020404030301010803" pitchFamily="18" charset="0"/>
              </a:rPr>
              <a:t>a quo</a:t>
            </a:r>
            <a:r>
              <a:rPr lang="pt-BR" sz="2300" dirty="0">
                <a:latin typeface="Garamond" panose="02020404030301010803" pitchFamily="18" charset="0"/>
              </a:rPr>
              <a:t>, salvo o </a:t>
            </a:r>
            <a:r>
              <a:rPr lang="pt-BR" sz="2300" b="1" dirty="0">
                <a:latin typeface="Garamond" panose="02020404030301010803" pitchFamily="18" charset="0"/>
              </a:rPr>
              <a:t>agravo de instrumento</a:t>
            </a:r>
            <a:r>
              <a:rPr lang="pt-BR" sz="2300" dirty="0">
                <a:latin typeface="Garamond" panose="02020404030301010803" pitchFamily="18" charset="0"/>
              </a:rPr>
              <a:t>, que é interposto diretamente no Tribunal, </a:t>
            </a:r>
            <a:r>
              <a:rPr lang="pt-BR" sz="2300" b="1" dirty="0">
                <a:latin typeface="Garamond" panose="02020404030301010803" pitchFamily="18" charset="0"/>
              </a:rPr>
              <a:t>órgão judicial </a:t>
            </a:r>
            <a:r>
              <a:rPr lang="pt-BR" sz="2300" b="1" i="1" dirty="0">
                <a:latin typeface="Garamond" panose="02020404030301010803" pitchFamily="18" charset="0"/>
              </a:rPr>
              <a:t>ad quem</a:t>
            </a:r>
            <a:r>
              <a:rPr lang="pt-BR" sz="2300" i="1" dirty="0">
                <a:latin typeface="Garamond" panose="02020404030301010803" pitchFamily="18" charset="0"/>
              </a:rPr>
              <a:t>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Há, ainda, alguns recursos que são interpostos e julgados em um </a:t>
            </a:r>
            <a:r>
              <a:rPr lang="pt-BR" sz="2300" b="1" dirty="0">
                <a:latin typeface="Garamond" panose="02020404030301010803" pitchFamily="18" charset="0"/>
              </a:rPr>
              <a:t>mesmo órgão </a:t>
            </a:r>
            <a:r>
              <a:rPr lang="pt-BR" sz="2300" dirty="0">
                <a:latin typeface="Garamond" panose="02020404030301010803" pitchFamily="18" charset="0"/>
              </a:rPr>
              <a:t>(ED, art. 1.022 do CPC; embargos infringentes do art. 34 da Lei Federal n. 6.830/80);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CPC/73: o órgão </a:t>
            </a:r>
            <a:r>
              <a:rPr lang="pt-BR" sz="2300" i="1" dirty="0">
                <a:latin typeface="Garamond" panose="02020404030301010803" pitchFamily="18" charset="0"/>
              </a:rPr>
              <a:t>a quo </a:t>
            </a:r>
            <a:r>
              <a:rPr lang="pt-BR" sz="2300" dirty="0">
                <a:latin typeface="Garamond" panose="02020404030301010803" pitchFamily="18" charset="0"/>
              </a:rPr>
              <a:t>fazia o </a:t>
            </a:r>
            <a:r>
              <a:rPr lang="pt-BR" sz="2300" b="1" dirty="0">
                <a:latin typeface="Garamond" panose="02020404030301010803" pitchFamily="18" charset="0"/>
              </a:rPr>
              <a:t>juízo prévio de admissibilidade</a:t>
            </a:r>
            <a:r>
              <a:rPr lang="pt-BR" sz="2300" dirty="0">
                <a:latin typeface="Garamond" panose="02020404030301010803" pitchFamily="18" charset="0"/>
              </a:rPr>
              <a:t>. Art. 518: “Interposta a apelação, o juiz, </a:t>
            </a:r>
            <a:r>
              <a:rPr lang="pt-BR" sz="2300" b="1" dirty="0">
                <a:latin typeface="Garamond" panose="02020404030301010803" pitchFamily="18" charset="0"/>
              </a:rPr>
              <a:t>declarando os efeitos em que a recebe</a:t>
            </a:r>
            <a:r>
              <a:rPr lang="pt-BR" sz="2300" dirty="0">
                <a:latin typeface="Garamond" panose="02020404030301010803" pitchFamily="18" charset="0"/>
              </a:rPr>
              <a:t>, mandará dar vista ao apelado para responder. [...] § 2º Apresentada a resposta, é facultado ao juiz, em cinco dias, o </a:t>
            </a:r>
            <a:r>
              <a:rPr lang="pt-BR" sz="2300" b="1" dirty="0">
                <a:latin typeface="Garamond" panose="02020404030301010803" pitchFamily="18" charset="0"/>
              </a:rPr>
              <a:t>reexame dos pressupostos de admissibilidade do recurso</a:t>
            </a:r>
            <a:r>
              <a:rPr lang="pt-BR" sz="2300" dirty="0">
                <a:latin typeface="Garamond" panose="02020404030301010803" pitchFamily="18" charset="0"/>
              </a:rPr>
              <a:t>”;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42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4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0879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3756" y="1378184"/>
            <a:ext cx="11530941" cy="5390751"/>
          </a:xfrm>
        </p:spPr>
        <p:txBody>
          <a:bodyPr>
            <a:normAutofit/>
          </a:bodyPr>
          <a:lstStyle/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CPC/15: o órgão judicial </a:t>
            </a:r>
            <a:r>
              <a:rPr lang="pt-BR" sz="2300" i="1" dirty="0">
                <a:latin typeface="Garamond" panose="02020404030301010803" pitchFamily="18" charset="0"/>
              </a:rPr>
              <a:t>a quo </a:t>
            </a:r>
            <a:r>
              <a:rPr lang="pt-BR" sz="2300" dirty="0">
                <a:latin typeface="Garamond" panose="02020404030301010803" pitchFamily="18" charset="0"/>
              </a:rPr>
              <a:t>realiza apenas o </a:t>
            </a:r>
            <a:r>
              <a:rPr lang="pt-BR" sz="2300" b="1" dirty="0">
                <a:latin typeface="Garamond" panose="02020404030301010803" pitchFamily="18" charset="0"/>
              </a:rPr>
              <a:t>processamento</a:t>
            </a:r>
            <a:r>
              <a:rPr lang="pt-BR" sz="2300" dirty="0">
                <a:latin typeface="Garamond" panose="02020404030301010803" pitchFamily="18" charset="0"/>
              </a:rPr>
              <a:t> do recurso, cabendo tanto o juízo de admissibilidade, quanto o de mérito ao </a:t>
            </a:r>
            <a:r>
              <a:rPr lang="pt-BR" sz="2300" b="1" dirty="0">
                <a:latin typeface="Garamond" panose="02020404030301010803" pitchFamily="18" charset="0"/>
              </a:rPr>
              <a:t>órgão </a:t>
            </a:r>
            <a:r>
              <a:rPr lang="pt-BR" sz="2300" b="1" i="1" dirty="0">
                <a:latin typeface="Garamond" panose="02020404030301010803" pitchFamily="18" charset="0"/>
              </a:rPr>
              <a:t>ad quem</a:t>
            </a:r>
            <a:r>
              <a:rPr lang="pt-BR" sz="2300" i="1" dirty="0">
                <a:latin typeface="Garamond" panose="02020404030301010803" pitchFamily="18" charset="0"/>
              </a:rPr>
              <a:t>: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 art. 1.010, § 3º, CPC: “[...], os autos serão </a:t>
            </a:r>
            <a:r>
              <a:rPr lang="pt-BR" sz="2300" b="1" dirty="0">
                <a:latin typeface="Garamond" panose="02020404030301010803" pitchFamily="18" charset="0"/>
              </a:rPr>
              <a:t>remetidos ao tribunal </a:t>
            </a:r>
            <a:r>
              <a:rPr lang="pt-BR" sz="2300" dirty="0">
                <a:latin typeface="Garamond" panose="02020404030301010803" pitchFamily="18" charset="0"/>
              </a:rPr>
              <a:t>pelo juiz, </a:t>
            </a:r>
            <a:r>
              <a:rPr lang="pt-BR" sz="2300" b="1" dirty="0">
                <a:latin typeface="Garamond" panose="02020404030301010803" pitchFamily="18" charset="0"/>
              </a:rPr>
              <a:t>independentemente de juízo de admissibilidade</a:t>
            </a:r>
            <a:r>
              <a:rPr lang="pt-BR" sz="2300" dirty="0">
                <a:latin typeface="Garamond" panose="02020404030301010803" pitchFamily="18" charset="0"/>
              </a:rPr>
              <a:t>”. 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 art. 995, § único, CPC: “A eficácia da decisão recorrida poderá ser </a:t>
            </a:r>
            <a:r>
              <a:rPr lang="pt-BR" sz="2300" b="1" dirty="0">
                <a:latin typeface="Garamond" panose="02020404030301010803" pitchFamily="18" charset="0"/>
              </a:rPr>
              <a:t>suspensa por decisão do relator</a:t>
            </a:r>
            <a:r>
              <a:rPr lang="pt-BR" sz="2300" dirty="0">
                <a:latin typeface="Garamond" panose="02020404030301010803" pitchFamily="18" charset="0"/>
              </a:rPr>
              <a:t>, se da imediata produção de seus efeitos houver risco de dano grave, de difícil ou impossível reparação, e ficar demonstrada a probabilidade de provimento do recurso”.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711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8" y="1188184"/>
            <a:ext cx="11400312" cy="562849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1.012. “A apelação </a:t>
            </a:r>
            <a:r>
              <a:rPr lang="pt-BR" sz="2300" b="1" dirty="0">
                <a:latin typeface="Garamond" panose="02020404030301010803" pitchFamily="18" charset="0"/>
              </a:rPr>
              <a:t>terá efeito suspensivo</a:t>
            </a:r>
            <a:r>
              <a:rPr lang="pt-BR" sz="2300" dirty="0">
                <a:latin typeface="Garamond" panose="02020404030301010803" pitchFamily="18" charset="0"/>
              </a:rPr>
              <a:t>”. § 1º Além de outras hipóteses previstas em lei, começa a produzir efeitos imediatamente após a sua publicação a sentença que: [...]”. § 3º. “O </a:t>
            </a:r>
            <a:r>
              <a:rPr lang="pt-BR" sz="2300" b="1" dirty="0">
                <a:latin typeface="Garamond" panose="02020404030301010803" pitchFamily="18" charset="0"/>
              </a:rPr>
              <a:t>pedido de concessão de efeito suspensivo </a:t>
            </a:r>
            <a:r>
              <a:rPr lang="pt-BR" sz="2300" dirty="0">
                <a:latin typeface="Garamond" panose="02020404030301010803" pitchFamily="18" charset="0"/>
              </a:rPr>
              <a:t>nas hipóteses do § 1º poderá ser formulado por requerimento dirigido ao: I – </a:t>
            </a:r>
            <a:r>
              <a:rPr lang="pt-BR" sz="2300" b="1" dirty="0">
                <a:latin typeface="Garamond" panose="02020404030301010803" pitchFamily="18" charset="0"/>
              </a:rPr>
              <a:t>tribunal</a:t>
            </a:r>
            <a:r>
              <a:rPr lang="pt-BR" sz="2300" dirty="0">
                <a:latin typeface="Garamond" panose="02020404030301010803" pitchFamily="18" charset="0"/>
              </a:rPr>
              <a:t>, no período compreendido entre a interposição da apelação e sua distribuição, ficando o relator designado para seu exame </a:t>
            </a:r>
            <a:r>
              <a:rPr lang="pt-BR" sz="2300" b="1" u="sng" dirty="0">
                <a:latin typeface="Garamond" panose="02020404030301010803" pitchFamily="18" charset="0"/>
              </a:rPr>
              <a:t>prevento</a:t>
            </a:r>
            <a:r>
              <a:rPr lang="pt-BR" sz="2300" dirty="0">
                <a:latin typeface="Garamond" panose="02020404030301010803" pitchFamily="18" charset="0"/>
              </a:rPr>
              <a:t> para julgá-la; II – </a:t>
            </a:r>
            <a:r>
              <a:rPr lang="pt-BR" sz="2300" b="1" dirty="0">
                <a:latin typeface="Garamond" panose="02020404030301010803" pitchFamily="18" charset="0"/>
              </a:rPr>
              <a:t>relator,</a:t>
            </a:r>
            <a:r>
              <a:rPr lang="pt-BR" sz="2300" dirty="0">
                <a:latin typeface="Garamond" panose="02020404030301010803" pitchFamily="18" charset="0"/>
              </a:rPr>
              <a:t> se já distribuída a apelação”;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1.028, § 3º, CPC (recurso ordinário ao STJ e STF): “[...], os autos serão remetidos ao respectivo tribunal superior, </a:t>
            </a:r>
            <a:r>
              <a:rPr lang="pt-BR" sz="2300" b="1" dirty="0">
                <a:latin typeface="Garamond" panose="02020404030301010803" pitchFamily="18" charset="0"/>
              </a:rPr>
              <a:t>independentemente de juízo de admissibilidade</a:t>
            </a:r>
            <a:r>
              <a:rPr lang="pt-BR" sz="2300" dirty="0">
                <a:latin typeface="Garamond" panose="02020404030301010803" pitchFamily="18" charset="0"/>
              </a:rPr>
              <a:t>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1.030, § único, CPC (antes da LF 13.256/16): </a:t>
            </a:r>
            <a:r>
              <a:rPr lang="pt-BR" sz="2300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“A remessa de que trata o </a:t>
            </a:r>
            <a:r>
              <a:rPr lang="pt-BR" sz="2300" i="1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caput </a:t>
            </a:r>
            <a:r>
              <a:rPr lang="pt-BR" sz="2300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dar-se-á independentemente de juízo de admissibilidade”.</a:t>
            </a:r>
          </a:p>
        </p:txBody>
      </p:sp>
    </p:spTree>
    <p:extLst>
      <p:ext uri="{BB962C8B-B14F-4D97-AF65-F5344CB8AC3E}">
        <p14:creationId xmlns:p14="http://schemas.microsoft.com/office/powerpoint/2010/main" val="40871776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68136" y="1461075"/>
            <a:ext cx="11364686" cy="5628492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Realizando o juízo de admissibilidade, o órgão judicial </a:t>
            </a:r>
            <a:r>
              <a:rPr lang="pt-BR" sz="2300" i="1" dirty="0">
                <a:latin typeface="Garamond" panose="02020404030301010803" pitchFamily="18" charset="0"/>
              </a:rPr>
              <a:t>ad quem </a:t>
            </a:r>
            <a:r>
              <a:rPr lang="pt-BR" sz="2300" dirty="0">
                <a:latin typeface="Garamond" panose="02020404030301010803" pitchFamily="18" charset="0"/>
              </a:rPr>
              <a:t>conclui se há ou não </a:t>
            </a:r>
            <a:r>
              <a:rPr lang="pt-BR" sz="2300" b="1" dirty="0">
                <a:latin typeface="Garamond" panose="02020404030301010803" pitchFamily="18" charset="0"/>
              </a:rPr>
              <a:t>condições de o recurso ser conhecido</a:t>
            </a:r>
            <a:r>
              <a:rPr lang="pt-BR" sz="2300" dirty="0">
                <a:latin typeface="Garamond" panose="02020404030301010803" pitchFamily="18" charset="0"/>
              </a:rPr>
              <a:t>; não estando preenchidos os requisitos de admissibilidade recursal, o órgão judicial </a:t>
            </a:r>
            <a:r>
              <a:rPr lang="pt-BR" sz="2300" b="1" dirty="0">
                <a:latin typeface="Garamond" panose="02020404030301010803" pitchFamily="18" charset="0"/>
              </a:rPr>
              <a:t>não conhecerá do recurso, por decisão monocrática </a:t>
            </a:r>
            <a:r>
              <a:rPr lang="pt-BR" sz="2300" dirty="0">
                <a:latin typeface="Garamond" panose="02020404030301010803" pitchFamily="18" charset="0"/>
              </a:rPr>
              <a:t>(art. 932, inc. III, CPC); caso contrário, adentrará o mérito da causa; art. 932, § único (5 dias),</a:t>
            </a:r>
          </a:p>
        </p:txBody>
      </p:sp>
    </p:spTree>
    <p:extLst>
      <p:ext uri="{BB962C8B-B14F-4D97-AF65-F5344CB8AC3E}">
        <p14:creationId xmlns:p14="http://schemas.microsoft.com/office/powerpoint/2010/main" val="41947928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78131" y="1318575"/>
            <a:ext cx="11720944" cy="530785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5. Atos processuais sujeitos a recurso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b="1" dirty="0">
                <a:latin typeface="Garamond" panose="02020404030301010803" pitchFamily="18" charset="0"/>
              </a:rPr>
              <a:t>Pronunciamentos do juiz + conteúdo decisório (atribui alguma vantagem, material ou processual, a uma parte);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Art. 203. “Os pronunciamentos do juiz consistirão em </a:t>
            </a:r>
            <a:r>
              <a:rPr lang="pt-BR" sz="2500" b="1" dirty="0">
                <a:latin typeface="Garamond" panose="02020404030301010803" pitchFamily="18" charset="0"/>
              </a:rPr>
              <a:t>sentenças, decisões interlocutórias e despachos</a:t>
            </a:r>
            <a:r>
              <a:rPr lang="pt-BR" sz="2500" dirty="0">
                <a:latin typeface="Garamond" panose="02020404030301010803" pitchFamily="18" charset="0"/>
              </a:rPr>
              <a:t>. § 1º. Ressalvadas as disposições expressas dos procedimentos especiais, sentença é o pronunciamento por meio do qual o juiz, com fundamento nos arts. 485 e 487, </a:t>
            </a:r>
            <a:r>
              <a:rPr lang="pt-BR" sz="2500" b="1" dirty="0">
                <a:latin typeface="Garamond" panose="02020404030301010803" pitchFamily="18" charset="0"/>
              </a:rPr>
              <a:t>põe fim à fase cognitiva do procedimento comum, bem como extingue a execução.</a:t>
            </a:r>
            <a:r>
              <a:rPr lang="pt-BR" sz="2500" dirty="0">
                <a:latin typeface="Garamond" panose="02020404030301010803" pitchFamily="18" charset="0"/>
              </a:rPr>
              <a:t> </a:t>
            </a:r>
            <a:r>
              <a:rPr lang="pt-BR" sz="2500" dirty="0">
                <a:latin typeface="Garamond" panose="02020404030301010803" pitchFamily="18" charset="0"/>
                <a:sym typeface="Wingdings" panose="05000000000000000000" pitchFamily="2" charset="2"/>
              </a:rPr>
              <a:t> Apelação e ED;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0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819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98764" y="1461075"/>
            <a:ext cx="11234057" cy="5628492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b="1" dirty="0">
                <a:latin typeface="Garamond" panose="02020404030301010803" pitchFamily="18" charset="0"/>
              </a:rPr>
              <a:t>“O vencido nunca é convencido”: </a:t>
            </a:r>
            <a:r>
              <a:rPr lang="pt-BR" dirty="0">
                <a:latin typeface="Garamond" panose="02020404030301010803" pitchFamily="18" charset="0"/>
              </a:rPr>
              <a:t>a possibilidade de se recorrer de uma decisão configura hipótese de manifestação do exercício da </a:t>
            </a:r>
            <a:r>
              <a:rPr lang="pt-BR" b="1" dirty="0">
                <a:latin typeface="Garamond" panose="02020404030301010803" pitchFamily="18" charset="0"/>
              </a:rPr>
              <a:t>insatisfação </a:t>
            </a:r>
            <a:r>
              <a:rPr lang="pt-BR" dirty="0">
                <a:latin typeface="Garamond" panose="02020404030301010803" pitchFamily="18" charset="0"/>
              </a:rPr>
              <a:t>e do </a:t>
            </a:r>
            <a:r>
              <a:rPr lang="pt-BR" b="1" dirty="0">
                <a:latin typeface="Garamond" panose="02020404030301010803" pitchFamily="18" charset="0"/>
              </a:rPr>
              <a:t>inconformismo </a:t>
            </a:r>
            <a:r>
              <a:rPr lang="pt-BR" dirty="0">
                <a:latin typeface="Garamond" panose="02020404030301010803" pitchFamily="18" charset="0"/>
              </a:rPr>
              <a:t>com o conteúdo decisório, buscando-se do Poder Judiciário uma </a:t>
            </a:r>
            <a:r>
              <a:rPr lang="pt-BR" b="1" u="sng" dirty="0">
                <a:latin typeface="Garamond" panose="02020404030301010803" pitchFamily="18" charset="0"/>
              </a:rPr>
              <a:t>reanálise</a:t>
            </a:r>
            <a:r>
              <a:rPr lang="pt-BR" dirty="0">
                <a:latin typeface="Garamond" panose="02020404030301010803" pitchFamily="18" charset="0"/>
              </a:rPr>
              <a:t> do caso </a:t>
            </a:r>
            <a:r>
              <a:rPr lang="pt-BR" i="1" dirty="0">
                <a:latin typeface="Garamond" panose="02020404030301010803" pitchFamily="18" charset="0"/>
              </a:rPr>
              <a:t>sub judice;</a:t>
            </a:r>
            <a:endParaRPr lang="pt-BR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</a:rPr>
              <a:t>O sistema jurídico brasileiro adota, em regra, o modelo recursal, fruto de um ambiente democrático; é uma forma de controlar os atos judiciais (</a:t>
            </a:r>
            <a:r>
              <a:rPr lang="pt-BR" b="1" dirty="0">
                <a:latin typeface="Garamond" panose="02020404030301010803" pitchFamily="18" charset="0"/>
              </a:rPr>
              <a:t>fundamento político</a:t>
            </a:r>
            <a:r>
              <a:rPr lang="pt-BR" dirty="0"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</a:rPr>
              <a:t>Os recursos compõem o </a:t>
            </a:r>
            <a:r>
              <a:rPr lang="pt-BR" b="1" dirty="0">
                <a:latin typeface="Garamond" panose="02020404030301010803" pitchFamily="18" charset="0"/>
              </a:rPr>
              <a:t>sentido substancial do devido processo legal</a:t>
            </a:r>
            <a:r>
              <a:rPr lang="pt-BR" dirty="0">
                <a:latin typeface="Garamond" panose="02020404030301010803" pitchFamily="18" charset="0"/>
              </a:rPr>
              <a:t>: art. 5º, inc. LV, CF (“aos litigantes, em processo judicial ou administrativo, e aos acusados em geral são assegurados o </a:t>
            </a:r>
            <a:r>
              <a:rPr lang="pt-BR" b="1" u="sng" dirty="0">
                <a:latin typeface="Garamond" panose="02020404030301010803" pitchFamily="18" charset="0"/>
              </a:rPr>
              <a:t>contraditório e ampla defesa</a:t>
            </a:r>
            <a:r>
              <a:rPr lang="pt-BR" dirty="0">
                <a:latin typeface="Garamond" panose="02020404030301010803" pitchFamily="18" charset="0"/>
              </a:rPr>
              <a:t>, com os </a:t>
            </a:r>
            <a:r>
              <a:rPr lang="pt-BR" b="1" dirty="0">
                <a:latin typeface="Garamond" panose="02020404030301010803" pitchFamily="18" charset="0"/>
              </a:rPr>
              <a:t>meios e recursos</a:t>
            </a:r>
            <a:r>
              <a:rPr lang="pt-BR" dirty="0">
                <a:latin typeface="Garamond" panose="02020404030301010803" pitchFamily="18" charset="0"/>
              </a:rPr>
              <a:t> a ela inerentes”);</a:t>
            </a:r>
          </a:p>
        </p:txBody>
      </p:sp>
    </p:spTree>
    <p:extLst>
      <p:ext uri="{BB962C8B-B14F-4D97-AF65-F5344CB8AC3E}">
        <p14:creationId xmlns:p14="http://schemas.microsoft.com/office/powerpoint/2010/main" val="18894195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66256" y="843111"/>
            <a:ext cx="11732823" cy="5307858"/>
          </a:xfrm>
        </p:spPr>
        <p:txBody>
          <a:bodyPr>
            <a:noAutofit/>
          </a:bodyPr>
          <a:lstStyle/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203, § 2º. “</a:t>
            </a:r>
            <a:r>
              <a:rPr lang="pt-BR" sz="2300" b="1" dirty="0">
                <a:latin typeface="Garamond" panose="02020404030301010803" pitchFamily="18" charset="0"/>
              </a:rPr>
              <a:t>Decisão interlocutória </a:t>
            </a:r>
            <a:r>
              <a:rPr lang="pt-BR" sz="2300" dirty="0">
                <a:latin typeface="Garamond" panose="02020404030301010803" pitchFamily="18" charset="0"/>
              </a:rPr>
              <a:t>é todo pronunciamento judicial de natureza decisória que não se enquadre no § 1º”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atos judiciais com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conteúdo decisório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, que se prestam a resolver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questões incidentes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,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sem finalizar o processo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; recorríveis em separado (agravo de instrumento: rol taxativo do art. 1.015 do CPC + entendimento do STJ/interpretação extensiva) ou não (preliminar de razões ou contrarrazões de apelação, art. 1.009, § 1º, CPC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preclusão elástica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); ou ainda ED (art. 1.022, CPC: “Cabem embargos de declaração contra qualquer decisão judicial...”);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203, § 3º. São </a:t>
            </a:r>
            <a:r>
              <a:rPr lang="pt-BR" sz="2300" b="1" dirty="0">
                <a:latin typeface="Garamond" panose="02020404030301010803" pitchFamily="18" charset="0"/>
              </a:rPr>
              <a:t>despachos </a:t>
            </a:r>
            <a:r>
              <a:rPr lang="pt-BR" sz="2300" dirty="0">
                <a:latin typeface="Garamond" panose="02020404030301010803" pitchFamily="18" charset="0"/>
              </a:rPr>
              <a:t>todos os demais pronunciamentos do juiz praticados no processo, de ofício ou a requerimento da parte. Art. 1.001, CPC: “Dos despachos não cabe recurso”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Atos judiciais sem conteúdo decisório; mero andamento processual; deve-se aferir se da decisão poderá advir </a:t>
            </a:r>
            <a:r>
              <a:rPr lang="pt-BR" sz="2300" b="1" u="sng" dirty="0">
                <a:latin typeface="Garamond" panose="02020404030301010803" pitchFamily="18" charset="0"/>
                <a:sym typeface="Wingdings" panose="05000000000000000000" pitchFamily="2" charset="2"/>
              </a:rPr>
              <a:t>prejuízo.</a:t>
            </a:r>
            <a:endParaRPr lang="pt-BR" sz="2300" b="1" u="sng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6497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49382" y="1378184"/>
            <a:ext cx="11590317" cy="5479816"/>
          </a:xfrm>
        </p:spPr>
        <p:txBody>
          <a:bodyPr>
            <a:noAutofit/>
          </a:bodyPr>
          <a:lstStyle/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Decisões monocráticas do Relator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: 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- art. 932, CPC: “Incumbe ao relator: [...] III –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não conhecer de recurso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inadmissível, prejudicado ou que não tenha impugnado especificamente os fundamentos da decisão recorrida; IV –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negar provimento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a recurso que for contrário a: a) súmula do STF, STJ ou do próprio tribunal; b) acórdão proferido pelo STF ou STJ em julgamento de recursos repetitivos; c) entendimento firmado em incidente de resolução de demandas repetitivas ou de assunção de competência; V – depois de facultada a apresentação de contrarrazões,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dar provimento ao recurso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se a decisão recorrida for contrária a: [...]”;</a:t>
            </a:r>
          </a:p>
          <a:p>
            <a:pPr marL="342900"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1.021, CPC: “Contra decisão proferida pelo relator caberá </a:t>
            </a:r>
            <a:r>
              <a:rPr lang="pt-BR" sz="2300" b="1" dirty="0">
                <a:latin typeface="Garamond" panose="02020404030301010803" pitchFamily="18" charset="0"/>
              </a:rPr>
              <a:t>agravo interno </a:t>
            </a:r>
            <a:r>
              <a:rPr lang="pt-BR" sz="2300" dirty="0">
                <a:latin typeface="Garamond" panose="02020404030301010803" pitchFamily="18" charset="0"/>
              </a:rPr>
              <a:t>para o respectivo </a:t>
            </a:r>
            <a:r>
              <a:rPr lang="pt-BR" sz="2300" b="1" dirty="0">
                <a:latin typeface="Garamond" panose="02020404030301010803" pitchFamily="18" charset="0"/>
              </a:rPr>
              <a:t>órgão colegiado </a:t>
            </a:r>
            <a:r>
              <a:rPr lang="pt-BR" sz="2300" dirty="0">
                <a:latin typeface="Garamond" panose="02020404030301010803" pitchFamily="18" charset="0"/>
              </a:rPr>
              <a:t>[...]”; -&gt; decisão monocrática.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0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8527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32511" y="1295059"/>
            <a:ext cx="11649694" cy="5479816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204, CPC: “</a:t>
            </a:r>
            <a:r>
              <a:rPr lang="pt-BR" sz="2300" b="1" dirty="0">
                <a:latin typeface="Garamond" panose="02020404030301010803" pitchFamily="18" charset="0"/>
              </a:rPr>
              <a:t>Acórdão</a:t>
            </a:r>
            <a:r>
              <a:rPr lang="pt-BR" sz="2300" dirty="0">
                <a:latin typeface="Garamond" panose="02020404030301010803" pitchFamily="18" charset="0"/>
              </a:rPr>
              <a:t> é o </a:t>
            </a:r>
            <a:r>
              <a:rPr lang="pt-BR" sz="2300" b="1" dirty="0">
                <a:latin typeface="Garamond" panose="02020404030301010803" pitchFamily="18" charset="0"/>
              </a:rPr>
              <a:t>julgamento colegiado </a:t>
            </a:r>
            <a:r>
              <a:rPr lang="pt-BR" sz="2300" dirty="0">
                <a:latin typeface="Garamond" panose="02020404030301010803" pitchFamily="18" charset="0"/>
              </a:rPr>
              <a:t>proferido pelos tribunais”</a:t>
            </a:r>
            <a:r>
              <a:rPr lang="pt-BR" sz="2300" dirty="0">
                <a:latin typeface="Garamond" panose="02020404030301010803" pitchFamily="18" charset="0"/>
                <a:sym typeface="Wingdings"/>
              </a:rPr>
              <a:t></a:t>
            </a:r>
            <a:r>
              <a:rPr lang="pt-BR" sz="2300" dirty="0">
                <a:latin typeface="Garamond" panose="02020404030301010803" pitchFamily="18" charset="0"/>
              </a:rPr>
              <a:t> Cabem ED, </a:t>
            </a:r>
            <a:r>
              <a:rPr lang="pt-BR" sz="2300" dirty="0" err="1">
                <a:latin typeface="Garamond" panose="02020404030301010803" pitchFamily="18" charset="0"/>
              </a:rPr>
              <a:t>REsp</a:t>
            </a:r>
            <a:r>
              <a:rPr lang="pt-BR" sz="2300" dirty="0">
                <a:latin typeface="Garamond" panose="02020404030301010803" pitchFamily="18" charset="0"/>
              </a:rPr>
              <a:t>, RE ou RO.</a:t>
            </a:r>
          </a:p>
          <a:p>
            <a:pPr>
              <a:lnSpc>
                <a:spcPct val="100000"/>
              </a:lnSpc>
            </a:pPr>
            <a:endParaRPr lang="pt-BR" sz="26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lnSpc>
                <a:spcPct val="100000"/>
              </a:lnSpc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6. Juízo de admissibilidade e juízo de mérito dos recursos</a:t>
            </a:r>
          </a:p>
          <a:p>
            <a:pPr algn="just">
              <a:lnSpc>
                <a:spcPct val="150000"/>
              </a:lnSpc>
            </a:pPr>
            <a:endParaRPr lang="pt-BR" sz="23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Ação judicial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Pressupostos processuais (de existência, de validade, negativos) e condições da ação (art. 17, CPC: legitimidade e interesse);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Recurso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Requisitos de admissibilidade (ideia de economia processual);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São matéria de ordem pública, podendo/devendo ser analisados de ofício pelo magistrado;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9886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66257" y="1271075"/>
            <a:ext cx="11602193" cy="5355359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O não preenchimento desses pressupostos leva, em tese, ao não conhecimento do recurso; 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contudo: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art. 932, § único, CPC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: “Antes de considerar inadmissível o recurso, o relator concederá o prazo de 5 (cinco) dias ao recorrente para que seja sanado vício ou complementada a documentação exigível”; </a:t>
            </a: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art. 1.029, § 3º, CPC: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“O Supremo Tribunal Federal ou o Superior Tribunal de Justiça poderá desconsiderar vício formal de recurso tempestivo ou determinar sua correção, desde que não o repute grave”;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Princípio da primazia no julgamento do mérito (art. 4º) e dever de prevenção, corolário do princípio da cooperação (art. 6º) + indicar com precisão o que deve ser corrigido/complementado.</a:t>
            </a:r>
            <a:endParaRPr lang="pt-BR" sz="2300" b="1" dirty="0">
              <a:solidFill>
                <a:srgbClr val="203315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1112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61257" y="1389825"/>
            <a:ext cx="11602193" cy="5355359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“O prazo de 5 dias previsto no parágrafo único do art. 932 do CPC/2015 só se aplica aos casos em que seja necessário sanar </a:t>
            </a: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vícios formais</a:t>
            </a:r>
            <a:r>
              <a:rPr lang="pt-BR" sz="2300" b="1" dirty="0">
                <a:latin typeface="Garamond" panose="02020404030301010803" pitchFamily="18" charset="0"/>
              </a:rPr>
              <a:t>, como ausência de procuração ou de assinatura, e não à complementação da fundamentação</a:t>
            </a:r>
            <a:r>
              <a:rPr lang="pt-BR" sz="2300" dirty="0">
                <a:latin typeface="Garamond" panose="02020404030301010803" pitchFamily="18" charset="0"/>
              </a:rPr>
              <a:t>. </a:t>
            </a:r>
            <a:r>
              <a:rPr lang="pt-BR" sz="2300" b="1" dirty="0">
                <a:latin typeface="Garamond" panose="02020404030301010803" pitchFamily="18" charset="0"/>
              </a:rPr>
              <a:t>Assim, esse dispositivo não incide nos casos em que o recorrente não ataca todos os fundamentos da decisão recorrida. Isso porque, nesta hipótese, seria necessária a complementação das razões do recurso, o que não é permitido </a:t>
            </a:r>
            <a:r>
              <a:rPr lang="pt-BR" sz="2300" dirty="0">
                <a:latin typeface="Garamond" panose="02020404030301010803" pitchFamily="18" charset="0"/>
              </a:rPr>
              <a:t>(STF. 1ª Turma. ARE 953221 </a:t>
            </a:r>
            <a:r>
              <a:rPr lang="pt-BR" sz="2300" dirty="0" err="1">
                <a:latin typeface="Garamond" panose="02020404030301010803" pitchFamily="18" charset="0"/>
              </a:rPr>
              <a:t>AgR</a:t>
            </a:r>
            <a:r>
              <a:rPr lang="pt-BR" sz="2300" dirty="0">
                <a:latin typeface="Garamond" panose="02020404030301010803" pitchFamily="18" charset="0"/>
              </a:rPr>
              <a:t>/SP, Rel. Min. Luiz </a:t>
            </a:r>
            <a:r>
              <a:rPr lang="pt-BR" sz="2300" dirty="0" err="1">
                <a:latin typeface="Garamond" panose="02020404030301010803" pitchFamily="18" charset="0"/>
              </a:rPr>
              <a:t>Fux</a:t>
            </a:r>
            <a:r>
              <a:rPr lang="pt-BR" sz="2300" dirty="0">
                <a:latin typeface="Garamond" panose="02020404030301010803" pitchFamily="18" charset="0"/>
              </a:rPr>
              <a:t>, julgado em 7/6/2016)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PRECLUSÃO CONSUMATIVA.</a:t>
            </a: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Recurso descabido: </a:t>
            </a:r>
            <a:r>
              <a:rPr lang="pt-BR" sz="2300" b="1" dirty="0">
                <a:latin typeface="Garamond" panose="02020404030301010803" pitchFamily="18" charset="0"/>
              </a:rPr>
              <a:t>(i) </a:t>
            </a:r>
            <a:r>
              <a:rPr lang="pt-BR" sz="2300" dirty="0">
                <a:latin typeface="Garamond" panose="02020404030301010803" pitchFamily="18" charset="0"/>
              </a:rPr>
              <a:t>fungibilidade recursal; </a:t>
            </a:r>
            <a:r>
              <a:rPr lang="pt-BR" sz="2300" b="1" dirty="0">
                <a:latin typeface="Garamond" panose="02020404030301010803" pitchFamily="18" charset="0"/>
              </a:rPr>
              <a:t>(</a:t>
            </a:r>
            <a:r>
              <a:rPr lang="pt-BR" sz="2300" b="1" dirty="0" err="1">
                <a:latin typeface="Garamond" panose="02020404030301010803" pitchFamily="18" charset="0"/>
              </a:rPr>
              <a:t>ii</a:t>
            </a:r>
            <a:r>
              <a:rPr lang="pt-BR" sz="2300" b="1" dirty="0">
                <a:latin typeface="Garamond" panose="02020404030301010803" pitchFamily="18" charset="0"/>
              </a:rPr>
              <a:t>) </a:t>
            </a:r>
            <a:r>
              <a:rPr lang="pt-BR" sz="2300" dirty="0">
                <a:latin typeface="Garamond" panose="02020404030301010803" pitchFamily="18" charset="0"/>
              </a:rPr>
              <a:t>não conhecimento.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1701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61257" y="1389825"/>
            <a:ext cx="11602193" cy="535535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FPPC (Curitiba, 23 a 25/10/2015):</a:t>
            </a:r>
          </a:p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Enunciado 551 </a:t>
            </a:r>
            <a:r>
              <a:rPr lang="pt-BR" sz="2300" dirty="0">
                <a:latin typeface="Garamond" panose="02020404030301010803" pitchFamily="18" charset="0"/>
              </a:rPr>
              <a:t>(art. 932, parágrafo único; art. 6º; art. 10; art. 1.003, §6º): Cabe ao relator, antes de não conhecer do recurso por </a:t>
            </a: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intempestividade</a:t>
            </a:r>
            <a:r>
              <a:rPr lang="pt-BR" sz="2300" dirty="0">
                <a:latin typeface="Garamond" panose="02020404030301010803" pitchFamily="18" charset="0"/>
              </a:rPr>
              <a:t>, conceder o prazo de cinco dias úteis para que o recorrente prove qualquer causa de prorrogação, suspensão ou interrupção do prazo recursal a justificar a tempestividade do recurso. </a:t>
            </a:r>
          </a:p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FPPC (Salvador, 8 e 9/11/2013): </a:t>
            </a:r>
          </a:p>
          <a:p>
            <a:pPr algn="just">
              <a:lnSpc>
                <a:spcPct val="150000"/>
              </a:lnSpc>
            </a:pPr>
            <a:r>
              <a:rPr lang="pt-BR" sz="2300" b="1" dirty="0">
                <a:latin typeface="Garamond" panose="02020404030301010803" pitchFamily="18" charset="0"/>
              </a:rPr>
              <a:t>Enunciado 82: </a:t>
            </a:r>
            <a:r>
              <a:rPr lang="pt-BR" sz="2300" dirty="0">
                <a:latin typeface="Garamond" panose="02020404030301010803" pitchFamily="18" charset="0"/>
              </a:rPr>
              <a:t>É </a:t>
            </a:r>
            <a:r>
              <a:rPr lang="pt-BR" sz="2300" dirty="0">
                <a:solidFill>
                  <a:srgbClr val="FF0000"/>
                </a:solidFill>
                <a:latin typeface="Garamond" panose="02020404030301010803" pitchFamily="18" charset="0"/>
              </a:rPr>
              <a:t>dever do relator</a:t>
            </a:r>
            <a:r>
              <a:rPr lang="pt-BR" sz="2300" dirty="0">
                <a:latin typeface="Garamond" panose="02020404030301010803" pitchFamily="18" charset="0"/>
              </a:rPr>
              <a:t>, e não faculdade, conceder o prazo ao recorrente para sanar o vício ou complementar a documentação exigível, antes de inadmitir qualquer recurso, inclusive os excepcionais.</a:t>
            </a:r>
          </a:p>
          <a:p>
            <a:pPr algn="just">
              <a:lnSpc>
                <a:spcPct val="150000"/>
              </a:lnSpc>
            </a:pPr>
            <a:br>
              <a:rPr lang="pt-BR" sz="2300" dirty="0">
                <a:latin typeface="Garamond" panose="02020404030301010803" pitchFamily="18" charset="0"/>
              </a:rPr>
            </a:b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</a:pPr>
            <a:endParaRPr lang="pt-BR" sz="2300" dirty="0">
              <a:solidFill>
                <a:srgbClr val="203315"/>
              </a:solidFill>
              <a:latin typeface="Garamond" panose="02020404030301010803" pitchFamily="18" charset="0"/>
            </a:endParaRP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Juízo de mérito: provimento (anula ou reforma a decisão recorrida) ou desprovimento/</a:t>
            </a:r>
            <a:r>
              <a:rPr lang="pt-BR" sz="2300" dirty="0" err="1">
                <a:solidFill>
                  <a:srgbClr val="203315"/>
                </a:solidFill>
                <a:latin typeface="Garamond" panose="02020404030301010803" pitchFamily="18" charset="0"/>
              </a:rPr>
              <a:t>improvimento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 (mantém a decisão recorrida).</a:t>
            </a:r>
          </a:p>
          <a:p>
            <a:pPr algn="just">
              <a:lnSpc>
                <a:spcPct val="150000"/>
              </a:lnSpc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</a:pPr>
            <a:endParaRPr lang="pt-BR" sz="23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8329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46265" y="1354200"/>
            <a:ext cx="11067806" cy="5319733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7. Requisitos de admissibilidade dos recursos</a:t>
            </a:r>
          </a:p>
          <a:p>
            <a:pPr algn="just"/>
            <a:endParaRPr lang="pt-BR" sz="2800" b="1" dirty="0">
              <a:latin typeface="Garamond" panose="02020404030301010803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sz="2800" dirty="0">
                <a:latin typeface="Garamond" panose="02020404030301010803" pitchFamily="18" charset="0"/>
              </a:rPr>
              <a:t>José Carlos Barbosa Moreira: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pt-BR" sz="2800" dirty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pt-BR" sz="2800" b="1" dirty="0">
                <a:latin typeface="Garamond" panose="02020404030301010803" pitchFamily="18" charset="0"/>
              </a:rPr>
              <a:t>intrínsecos</a:t>
            </a:r>
            <a:r>
              <a:rPr lang="pt-BR" sz="2800" dirty="0">
                <a:latin typeface="Garamond" panose="02020404030301010803" pitchFamily="18" charset="0"/>
              </a:rPr>
              <a:t> (relacionam-se com a natureza da </a:t>
            </a:r>
            <a:r>
              <a:rPr lang="pt-BR" sz="2800" b="1" dirty="0">
                <a:latin typeface="Garamond" panose="02020404030301010803" pitchFamily="18" charset="0"/>
              </a:rPr>
              <a:t>decisão</a:t>
            </a:r>
            <a:r>
              <a:rPr lang="pt-BR" sz="2800" dirty="0">
                <a:latin typeface="Garamond" panose="02020404030301010803" pitchFamily="18" charset="0"/>
              </a:rPr>
              <a:t> e o </a:t>
            </a:r>
            <a:r>
              <a:rPr lang="pt-BR" sz="2800" b="1" dirty="0">
                <a:latin typeface="Garamond" panose="02020404030301010803" pitchFamily="18" charset="0"/>
              </a:rPr>
              <a:t>recurso</a:t>
            </a:r>
            <a:r>
              <a:rPr lang="pt-BR" sz="2800" dirty="0">
                <a:latin typeface="Garamond" panose="02020404030301010803" pitchFamily="18" charset="0"/>
              </a:rPr>
              <a:t> interposto); da SENTENÇA cabe APELAÇÃO (art. 1.009, CPC);</a:t>
            </a:r>
          </a:p>
          <a:p>
            <a:pPr marL="457200" indent="-457200" algn="just">
              <a:buFontTx/>
              <a:buChar char="-"/>
            </a:pPr>
            <a:r>
              <a:rPr lang="pt-BR" sz="2800" b="1" dirty="0">
                <a:latin typeface="Garamond" panose="02020404030301010803" pitchFamily="18" charset="0"/>
              </a:rPr>
              <a:t>extrínsecos</a:t>
            </a:r>
            <a:r>
              <a:rPr lang="pt-BR" sz="2800" dirty="0">
                <a:latin typeface="Garamond" panose="02020404030301010803" pitchFamily="18" charset="0"/>
              </a:rPr>
              <a:t> (não se relacionam ao conteúdo da decisão); aspectos formais; requisitos gerais a todos os recursos, podendo haver requisitos específicos em determinados recursos (prequestionamento no RE e </a:t>
            </a:r>
            <a:r>
              <a:rPr lang="pt-BR" sz="2800" dirty="0" err="1">
                <a:latin typeface="Garamond" panose="02020404030301010803" pitchFamily="18" charset="0"/>
              </a:rPr>
              <a:t>REsp</a:t>
            </a:r>
            <a:r>
              <a:rPr lang="pt-BR" sz="2800" dirty="0">
                <a:latin typeface="Garamond" panose="02020404030301010803" pitchFamily="18" charset="0"/>
              </a:rPr>
              <a:t>, repercussão geral no RE, cf. art. 102, § 3º, CF e art. 1.035 do CPC).</a:t>
            </a:r>
          </a:p>
        </p:txBody>
      </p:sp>
    </p:spTree>
    <p:extLst>
      <p:ext uri="{BB962C8B-B14F-4D97-AF65-F5344CB8AC3E}">
        <p14:creationId xmlns:p14="http://schemas.microsoft.com/office/powerpoint/2010/main" val="100276289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22515" y="1354200"/>
            <a:ext cx="11091556" cy="5319733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7.1 Requisitos intrínsecos</a:t>
            </a:r>
          </a:p>
          <a:p>
            <a:pPr marL="514350" indent="-51435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600" b="1" dirty="0">
                <a:solidFill>
                  <a:srgbClr val="111B0B"/>
                </a:solidFill>
                <a:latin typeface="Garamond" panose="02020404030301010803" pitchFamily="18" charset="0"/>
              </a:rPr>
              <a:t>Cabimento;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6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111B0B"/>
                </a:solidFill>
                <a:latin typeface="Garamond" panose="02020404030301010803" pitchFamily="18" charset="0"/>
              </a:rPr>
              <a:t>b) Legitimidade para recorrer;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6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111B0B"/>
                </a:solidFill>
                <a:latin typeface="Garamond" panose="02020404030301010803" pitchFamily="18" charset="0"/>
              </a:rPr>
              <a:t>c) Interesse recursal.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8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a) Cabimento: rol taxativo </a:t>
            </a:r>
            <a:r>
              <a:rPr lang="pt-BR" sz="2300" dirty="0">
                <a:latin typeface="Garamond" panose="02020404030301010803" pitchFamily="18" charset="0"/>
              </a:rPr>
              <a:t>(art. 994 do CPC e leis federais especiais/extravagantes, art. 22, inc. I, CF) + </a:t>
            </a:r>
            <a:r>
              <a:rPr lang="pt-BR" sz="2300" b="1" dirty="0">
                <a:latin typeface="Garamond" panose="02020404030301010803" pitchFamily="18" charset="0"/>
              </a:rPr>
              <a:t>adequado</a:t>
            </a:r>
            <a:r>
              <a:rPr lang="pt-BR" sz="2300" dirty="0">
                <a:latin typeface="Garamond" panose="02020404030301010803" pitchFamily="18" charset="0"/>
              </a:rPr>
              <a:t> a atacar a decisão; ou seja, </a:t>
            </a:r>
            <a:r>
              <a:rPr lang="pt-BR" sz="2300" b="1" dirty="0">
                <a:latin typeface="Garamond" panose="02020404030301010803" pitchFamily="18" charset="0"/>
              </a:rPr>
              <a:t>é recorrível</a:t>
            </a:r>
            <a:r>
              <a:rPr lang="pt-BR" sz="2300" dirty="0">
                <a:latin typeface="Garamond" panose="02020404030301010803" pitchFamily="18" charset="0"/>
              </a:rPr>
              <a:t>? Caso seja, </a:t>
            </a:r>
            <a:r>
              <a:rPr lang="pt-BR" sz="2300" b="1" dirty="0">
                <a:latin typeface="Garamond" panose="02020404030301010803" pitchFamily="18" charset="0"/>
              </a:rPr>
              <a:t>qual o recurso cabível</a:t>
            </a:r>
            <a:r>
              <a:rPr lang="pt-BR" sz="2300" dirty="0">
                <a:latin typeface="Garamond" panose="02020404030301010803" pitchFamily="18" charset="0"/>
              </a:rPr>
              <a:t>?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800" b="1" dirty="0">
              <a:solidFill>
                <a:srgbClr val="111B0B"/>
              </a:solidFill>
              <a:latin typeface="Garamond" panose="02020404030301010803" pitchFamily="18" charset="0"/>
            </a:endParaRPr>
          </a:p>
          <a:p>
            <a:pPr algn="just"/>
            <a:endParaRPr lang="pt-BR" sz="2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2098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08758" y="1377950"/>
            <a:ext cx="11566567" cy="548005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b) Legitimidade: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996, CPC. “O recurso pode ser interposto pela </a:t>
            </a:r>
            <a:r>
              <a:rPr lang="pt-BR" sz="2300" b="1" dirty="0">
                <a:latin typeface="Garamond" panose="02020404030301010803" pitchFamily="18" charset="0"/>
              </a:rPr>
              <a:t>parte vencida</a:t>
            </a:r>
            <a:r>
              <a:rPr lang="pt-BR" sz="2300" dirty="0">
                <a:latin typeface="Garamond" panose="02020404030301010803" pitchFamily="18" charset="0"/>
              </a:rPr>
              <a:t>, pelo </a:t>
            </a:r>
            <a:r>
              <a:rPr lang="pt-BR" sz="2300" b="1" dirty="0">
                <a:latin typeface="Garamond" panose="02020404030301010803" pitchFamily="18" charset="0"/>
              </a:rPr>
              <a:t>terceiro prejudicado </a:t>
            </a:r>
            <a:r>
              <a:rPr lang="pt-BR" sz="2300" dirty="0">
                <a:latin typeface="Garamond" panose="02020404030301010803" pitchFamily="18" charset="0"/>
              </a:rPr>
              <a:t>e pelo </a:t>
            </a:r>
            <a:r>
              <a:rPr lang="pt-BR" sz="2300" b="1" dirty="0">
                <a:latin typeface="Garamond" panose="02020404030301010803" pitchFamily="18" charset="0"/>
              </a:rPr>
              <a:t>Ministério Público</a:t>
            </a:r>
            <a:r>
              <a:rPr lang="pt-BR" sz="2300" dirty="0">
                <a:latin typeface="Garamond" panose="02020404030301010803" pitchFamily="18" charset="0"/>
              </a:rPr>
              <a:t>, como </a:t>
            </a:r>
            <a:r>
              <a:rPr lang="pt-BR" sz="2300" b="1" dirty="0">
                <a:latin typeface="Garamond" panose="02020404030301010803" pitchFamily="18" charset="0"/>
              </a:rPr>
              <a:t>parte ou como fiscal da ordem jurídica”</a:t>
            </a:r>
            <a:r>
              <a:rPr lang="pt-BR" sz="2300" dirty="0">
                <a:latin typeface="Garamond" panose="02020404030301010803" pitchFamily="18" charset="0"/>
              </a:rPr>
              <a:t>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Partes (autor e réu) e intervenientes </a:t>
            </a:r>
            <a:r>
              <a:rPr lang="pt-BR" sz="2300" dirty="0">
                <a:latin typeface="Garamond" panose="02020404030301010803" pitchFamily="18" charset="0"/>
              </a:rPr>
              <a:t>(denunciado, chamado ao processo e assistente litisconsorcial, cf. arts. 125, 130 e 124 do CPC); assistente simples fica subordinado à vontade do assistido (art. 122, CPC); </a:t>
            </a:r>
            <a:r>
              <a:rPr lang="pt-BR" sz="2300" i="1" dirty="0" err="1">
                <a:latin typeface="Garamond" panose="02020404030301010803" pitchFamily="18" charset="0"/>
              </a:rPr>
              <a:t>amicus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i="1" dirty="0" err="1">
                <a:latin typeface="Garamond" panose="02020404030301010803" pitchFamily="18" charset="0"/>
              </a:rPr>
              <a:t>curiae</a:t>
            </a:r>
            <a:r>
              <a:rPr lang="pt-BR" sz="2300" i="1" dirty="0">
                <a:latin typeface="Garamond" panose="02020404030301010803" pitchFamily="18" charset="0"/>
              </a:rPr>
              <a:t> </a:t>
            </a:r>
            <a:r>
              <a:rPr lang="pt-BR" sz="2300" dirty="0">
                <a:latin typeface="Garamond" panose="02020404030301010803" pitchFamily="18" charset="0"/>
              </a:rPr>
              <a:t>pode apenas opor ED e recorrer do julgamento de IRDR (art. 138, §§ 1º e 3º, CPC), salvo outros poderes conferidos pelo juízo;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Ministério Público: </a:t>
            </a:r>
            <a:r>
              <a:rPr lang="pt-BR" sz="2300" dirty="0">
                <a:latin typeface="Garamond" panose="02020404030301010803" pitchFamily="18" charset="0"/>
              </a:rPr>
              <a:t>como parte ou como fiscal da ordem jurídica (inclusive para alegar que não participou do processo e houve prejuízo em razão disso; art. 178 do CPC);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4369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44384" y="1377950"/>
            <a:ext cx="11471564" cy="5480050"/>
          </a:xfrm>
        </p:spPr>
        <p:txBody>
          <a:bodyPr>
            <a:normAutofit/>
          </a:bodyPr>
          <a:lstStyle/>
          <a:p>
            <a:pPr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b="1" dirty="0">
              <a:latin typeface="Garamond" panose="02020404030301010803" pitchFamily="18" charset="0"/>
            </a:endParaRPr>
          </a:p>
          <a:p>
            <a:pPr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Terceiro prejudicado: </a:t>
            </a:r>
            <a:r>
              <a:rPr lang="pt-BR" sz="2300" dirty="0">
                <a:latin typeface="Garamond" panose="02020404030301010803" pitchFamily="18" charset="0"/>
              </a:rPr>
              <a:t>art. 966, § único, CPC: “Cumpre ao terceiro demonstrar a possibilidade de a decisão sobre a relação jurídica submetida à apreciação judicial atingir direito de que se afirme titular ou que possa discutir em juízo como substituto processual”. </a:t>
            </a:r>
          </a:p>
          <a:p>
            <a:pPr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É aquele que tem </a:t>
            </a:r>
            <a:r>
              <a:rPr lang="pt-BR" sz="2300" b="1" dirty="0">
                <a:latin typeface="Garamond" panose="02020404030301010803" pitchFamily="18" charset="0"/>
              </a:rPr>
              <a:t>interesse jurídico </a:t>
            </a:r>
            <a:r>
              <a:rPr lang="pt-BR" sz="2300" dirty="0">
                <a:latin typeface="Garamond" panose="02020404030301010803" pitchFamily="18" charset="0"/>
              </a:rPr>
              <a:t>de que a decisão seja favorável a uma das partes, porque tem com ela uma </a:t>
            </a:r>
            <a:r>
              <a:rPr lang="pt-BR" sz="2300" b="1" dirty="0">
                <a:latin typeface="Garamond" panose="02020404030301010803" pitchFamily="18" charset="0"/>
              </a:rPr>
              <a:t>relação jurídica que</a:t>
            </a:r>
            <a:r>
              <a:rPr lang="pt-BR" sz="2300" dirty="0">
                <a:latin typeface="Garamond" panose="02020404030301010803" pitchFamily="18" charset="0"/>
              </a:rPr>
              <a:t>, conquanto distinta daquela discutida em juízo, </a:t>
            </a:r>
            <a:r>
              <a:rPr lang="pt-BR" sz="2300" b="1" dirty="0">
                <a:latin typeface="Garamond" panose="02020404030301010803" pitchFamily="18" charset="0"/>
              </a:rPr>
              <a:t>poderá ser atingida pelos efeitos reflexos da sentença </a:t>
            </a:r>
            <a:r>
              <a:rPr lang="pt-BR" sz="2300" dirty="0">
                <a:latin typeface="Garamond" panose="02020404030301010803" pitchFamily="18" charset="0"/>
              </a:rPr>
              <a:t>(x assistente simples: relação de subordinação).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395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68135" y="1354200"/>
            <a:ext cx="11305311" cy="5628492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Em regra, o reexame do processo e/ou da decisão judicial se dá por </a:t>
            </a:r>
            <a:r>
              <a:rPr lang="pt-BR" sz="2300" b="1" dirty="0">
                <a:latin typeface="Garamond" panose="02020404030301010803" pitchFamily="18" charset="0"/>
              </a:rPr>
              <a:t>órgão judicial distinto </a:t>
            </a:r>
            <a:r>
              <a:rPr lang="pt-BR" sz="2300" dirty="0">
                <a:latin typeface="Garamond" panose="02020404030301010803" pitchFamily="18" charset="0"/>
              </a:rPr>
              <a:t>daquele que proferiu a decisão impugnada. </a:t>
            </a:r>
            <a:r>
              <a:rPr lang="pt-BR" sz="2300" b="1" dirty="0">
                <a:latin typeface="Garamond" panose="02020404030301010803" pitchFamily="18" charset="0"/>
              </a:rPr>
              <a:t>Exceções: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embargos de declaração </a:t>
            </a:r>
            <a:r>
              <a:rPr lang="pt-BR" sz="2300" dirty="0">
                <a:latin typeface="Garamond" panose="02020404030301010803" pitchFamily="18" charset="0"/>
              </a:rPr>
              <a:t>(art. 1.022 do CPC);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embargos infringentes </a:t>
            </a:r>
            <a:r>
              <a:rPr lang="pt-BR" sz="2300" dirty="0">
                <a:latin typeface="Garamond" panose="02020404030301010803" pitchFamily="18" charset="0"/>
              </a:rPr>
              <a:t>(art. 34 da Lei Federal n. 6.830/80): “Das sentenças de primeira instância proferidas em execuções de valor igual ou inferior a 50 Obrigações Reajustáveis do Tesouro Nacional - ORTN, só se admitirão embargos infringentes e de declaração. [...] § 2º [...] serão deduzidos, no prazo de 10 (dez) dias </a:t>
            </a:r>
            <a:r>
              <a:rPr lang="pt-BR" sz="2300" b="1" dirty="0">
                <a:latin typeface="Garamond" panose="02020404030301010803" pitchFamily="18" charset="0"/>
              </a:rPr>
              <a:t>perante o mesmo Juízo </a:t>
            </a:r>
            <a:r>
              <a:rPr lang="pt-BR" sz="2300" dirty="0">
                <a:latin typeface="Garamond" panose="02020404030301010803" pitchFamily="18" charset="0"/>
              </a:rPr>
              <a:t>[...]”.</a:t>
            </a:r>
          </a:p>
        </p:txBody>
      </p:sp>
    </p:spTree>
    <p:extLst>
      <p:ext uri="{BB962C8B-B14F-4D97-AF65-F5344CB8AC3E}">
        <p14:creationId xmlns:p14="http://schemas.microsoft.com/office/powerpoint/2010/main" val="12840093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78634" y="1330684"/>
            <a:ext cx="11079817" cy="5378874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61257" y="1377950"/>
            <a:ext cx="11697195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Advogado (em nome próprio/em causa própria): capítulo da sentença referente aos honorários advocatícios sucumbenciais: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art. 23</a:t>
            </a:r>
            <a:r>
              <a:rPr lang="pt-BR" sz="2300" dirty="0">
                <a:latin typeface="Garamond" panose="02020404030301010803" pitchFamily="18" charset="0"/>
              </a:rPr>
              <a:t>, Lei Federal n. 8.906/94 (</a:t>
            </a:r>
            <a:r>
              <a:rPr lang="pt-BR" sz="2300" b="1" dirty="0">
                <a:latin typeface="Garamond" panose="02020404030301010803" pitchFamily="18" charset="0"/>
              </a:rPr>
              <a:t>Estatuto da OAB</a:t>
            </a:r>
            <a:r>
              <a:rPr lang="pt-BR" sz="2300" dirty="0">
                <a:latin typeface="Garamond" panose="02020404030301010803" pitchFamily="18" charset="0"/>
              </a:rPr>
              <a:t>). “</a:t>
            </a:r>
            <a:r>
              <a:rPr lang="pt-BR" sz="2300" b="1" dirty="0">
                <a:latin typeface="Garamond" panose="02020404030301010803" pitchFamily="18" charset="0"/>
              </a:rPr>
              <a:t>Os honorários </a:t>
            </a:r>
            <a:r>
              <a:rPr lang="pt-BR" sz="2300" dirty="0">
                <a:latin typeface="Garamond" panose="02020404030301010803" pitchFamily="18" charset="0"/>
              </a:rPr>
              <a:t>incluídos na condenação, por arbitramento ou sucumbência, </a:t>
            </a:r>
            <a:r>
              <a:rPr lang="pt-BR" sz="2300" b="1" dirty="0">
                <a:latin typeface="Garamond" panose="02020404030301010803" pitchFamily="18" charset="0"/>
              </a:rPr>
              <a:t>pertencem ao advogado</a:t>
            </a:r>
            <a:r>
              <a:rPr lang="pt-BR" sz="2300" dirty="0">
                <a:latin typeface="Garamond" panose="02020404030301010803" pitchFamily="18" charset="0"/>
              </a:rPr>
              <a:t>, tendo este </a:t>
            </a:r>
            <a:r>
              <a:rPr lang="pt-BR" sz="2300" b="1" dirty="0">
                <a:latin typeface="Garamond" panose="02020404030301010803" pitchFamily="18" charset="0"/>
              </a:rPr>
              <a:t>direito autônomo para executar a sentença nesta parte</a:t>
            </a:r>
            <a:r>
              <a:rPr lang="pt-BR" sz="2300" dirty="0">
                <a:latin typeface="Garamond" panose="02020404030301010803" pitchFamily="18" charset="0"/>
              </a:rPr>
              <a:t>, podendo requerer que o precatório, quando necessário, seja expedido em seu favor”. O </a:t>
            </a:r>
            <a:r>
              <a:rPr lang="pt-BR" sz="2300" b="1" dirty="0">
                <a:latin typeface="Garamond" panose="02020404030301010803" pitchFamily="18" charset="0"/>
              </a:rPr>
              <a:t>STJ</a:t>
            </a:r>
            <a:r>
              <a:rPr lang="pt-BR" sz="2300" dirty="0">
                <a:latin typeface="Garamond" panose="02020404030301010803" pitchFamily="18" charset="0"/>
              </a:rPr>
              <a:t> entende que a</a:t>
            </a:r>
            <a:r>
              <a:rPr lang="pt-BR" sz="2300" b="1" dirty="0">
                <a:latin typeface="Garamond" panose="02020404030301010803" pitchFamily="18" charset="0"/>
              </a:rPr>
              <a:t> legitimidade </a:t>
            </a:r>
            <a:r>
              <a:rPr lang="pt-BR" sz="2300" dirty="0">
                <a:latin typeface="Garamond" panose="02020404030301010803" pitchFamily="18" charset="0"/>
              </a:rPr>
              <a:t>para recorrer sobre o capítulo dos honorários é </a:t>
            </a:r>
            <a:r>
              <a:rPr lang="pt-BR" sz="2300" b="1" dirty="0">
                <a:latin typeface="Garamond" panose="02020404030301010803" pitchFamily="18" charset="0"/>
              </a:rPr>
              <a:t>concorrente</a:t>
            </a:r>
            <a:r>
              <a:rPr lang="pt-BR" sz="2300" dirty="0">
                <a:latin typeface="Garamond" panose="02020404030301010803" pitchFamily="18" charset="0"/>
              </a:rPr>
              <a:t> entre a parte e seu patrono;</a:t>
            </a:r>
          </a:p>
          <a:p>
            <a:pPr marL="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Quem não tem legitimidade recursal? O próprio juiz (a remessa necessária é condição de eficácia da sentença, cf. art. 496 do CPC, não sendo um recurso) e os serventuários da Justiça; </a:t>
            </a:r>
          </a:p>
        </p:txBody>
      </p:sp>
    </p:spTree>
    <p:extLst>
      <p:ext uri="{BB962C8B-B14F-4D97-AF65-F5344CB8AC3E}">
        <p14:creationId xmlns:p14="http://schemas.microsoft.com/office/powerpoint/2010/main" val="28755587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96883" y="1282950"/>
            <a:ext cx="11625945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c) Interesse recursal: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Por meio do recurso, o legitimado poderá obter </a:t>
            </a:r>
            <a:r>
              <a:rPr lang="pt-BR" sz="2300" b="1" dirty="0">
                <a:latin typeface="Garamond" panose="02020404030301010803" pitchFamily="18" charset="0"/>
              </a:rPr>
              <a:t>pronunciamento judicial mais favorável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  <a:r>
              <a:rPr lang="pt-BR" sz="2300" b="1" dirty="0">
                <a:latin typeface="Garamond" panose="02020404030301010803" pitchFamily="18" charset="0"/>
              </a:rPr>
              <a:t>sucumbência</a:t>
            </a:r>
            <a:r>
              <a:rPr lang="pt-BR" sz="2300" dirty="0">
                <a:latin typeface="Garamond" panose="02020404030301010803" pitchFamily="18" charset="0"/>
              </a:rPr>
              <a:t> do vencido, ainda que parcial; salvo ED;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João ajuíza ação de conhecimento de cunho condenatório contra o Estado de São Paulo buscando ser indenizado pelos danos morais supostamente sofridos em razão de conduta estatal. Requereu indenização de R$ 10.000,00. Por sentença, o magistrado arbitrou R$ 15.000,00. João poderia recorrer dessa decisão?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Sim</a:t>
            </a:r>
            <a:r>
              <a:rPr lang="pt-BR" sz="2300" dirty="0">
                <a:latin typeface="Garamond" panose="02020404030301010803" pitchFamily="18" charset="0"/>
              </a:rPr>
              <a:t>, para evitar eventual prejuízo em razão de ulterior anulação em razão de a sentença ter sido </a:t>
            </a:r>
            <a:r>
              <a:rPr lang="pt-BR" sz="2300" i="1" dirty="0">
                <a:latin typeface="Garamond" panose="02020404030301010803" pitchFamily="18" charset="0"/>
              </a:rPr>
              <a:t>ultra petita </a:t>
            </a:r>
            <a:r>
              <a:rPr lang="pt-BR" sz="2300" dirty="0">
                <a:latin typeface="Garamond" panose="02020404030301010803" pitchFamily="18" charset="0"/>
              </a:rPr>
              <a:t>(art. 492, CPC: “É vedado ao juiz [...] condenar a parte em </a:t>
            </a:r>
            <a:r>
              <a:rPr lang="pt-BR" sz="2300" b="1" dirty="0">
                <a:latin typeface="Garamond" panose="02020404030301010803" pitchFamily="18" charset="0"/>
              </a:rPr>
              <a:t>quantidade superior </a:t>
            </a:r>
            <a:r>
              <a:rPr lang="pt-BR" sz="2300" dirty="0">
                <a:latin typeface="Garamond" panose="02020404030301010803" pitchFamily="18" charset="0"/>
              </a:rPr>
              <a:t>ou em objeto diverso do que lhe foi demandado”);</a:t>
            </a:r>
            <a:endParaRPr lang="pt-BR" sz="2300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4719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8136" y="1377950"/>
            <a:ext cx="11412192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João ajuíza ação de conhecimento contra Pedro. O processo foi extinto sem a resolução do mérito (art. 485, CPC). Pedro poderia recorrer dessa decisão?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Sim</a:t>
            </a:r>
            <a:r>
              <a:rPr lang="pt-BR" sz="2300" dirty="0">
                <a:latin typeface="Garamond" panose="02020404030301010803" pitchFamily="18" charset="0"/>
              </a:rPr>
              <a:t>, porque, no caso, ocorreu apenas a </a:t>
            </a:r>
            <a:r>
              <a:rPr lang="pt-BR" sz="2300" b="1" dirty="0">
                <a:latin typeface="Garamond" panose="02020404030301010803" pitchFamily="18" charset="0"/>
              </a:rPr>
              <a:t>coisa julgada formal</a:t>
            </a:r>
            <a:r>
              <a:rPr lang="pt-BR" sz="2300" dirty="0">
                <a:latin typeface="Garamond" panose="02020404030301010803" pitchFamily="18" charset="0"/>
              </a:rPr>
              <a:t>, não impedindo que João ajuíze novamente a mesma ação, o que seria ruim para Pedro, que poderá ser demandado em juízo novamente. Assim, para ele, o melhor cenário seria a prolação de uma sentença de improcedência (com resolução do mérito, art. 487, CPC), para que a questão seja resolvida com </a:t>
            </a:r>
            <a:r>
              <a:rPr lang="pt-BR" sz="2300" dirty="0" err="1">
                <a:latin typeface="Garamond" panose="02020404030301010803" pitchFamily="18" charset="0"/>
              </a:rPr>
              <a:t>definitividade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0615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63138" y="1377950"/>
            <a:ext cx="11495314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Há interesse em recorrer de sentenças homologatórias de transação, reconhecimento jurídico do pedido ou renúncia ao direito em que se funda a ação?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A princípio não</a:t>
            </a:r>
            <a:r>
              <a:rPr lang="pt-BR" sz="2300" dirty="0">
                <a:latin typeface="Garamond" panose="02020404030301010803" pitchFamily="18" charset="0"/>
              </a:rPr>
              <a:t>, porque o juiz se limitou a homologar manifestação de vontade (transação, reconhecimento jurídico do pedido ou renúncia ao direito), havendo </a:t>
            </a:r>
            <a:r>
              <a:rPr lang="pt-BR" sz="2300" b="1" dirty="0">
                <a:latin typeface="Garamond" panose="02020404030301010803" pitchFamily="18" charset="0"/>
              </a:rPr>
              <a:t>preclusão lógica</a:t>
            </a:r>
            <a:r>
              <a:rPr lang="pt-BR" sz="2300" dirty="0">
                <a:latin typeface="Garamond" panose="02020404030301010803" pitchFamily="18" charset="0"/>
              </a:rPr>
              <a:t>. Poderá fazê-lo, no entanto, para alegar que a homologação </a:t>
            </a:r>
            <a:r>
              <a:rPr lang="pt-BR" sz="2300" b="1" dirty="0">
                <a:latin typeface="Garamond" panose="02020404030301010803" pitchFamily="18" charset="0"/>
              </a:rPr>
              <a:t>desbordou dos limites do acordo, do reconhecimento ou da renúncia.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7510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24395" y="1377950"/>
            <a:ext cx="11139053" cy="5236606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56263" y="1413575"/>
            <a:ext cx="11495314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Há interesse em recorrer quando o juiz acolhe um dos pedidos alternativos? Se o autor, na petição inicial, formulou pedidos alternativos, sem manifestar preferência por nenhum deles, o acolhimento de um deles pelo juiz não autorizará a interposição de recurso para o acolhimento do outro, porque não terá havido sucumbência. Mas, se houver formulação de um </a:t>
            </a:r>
            <a:r>
              <a:rPr lang="pt-BR" sz="2300" b="1" dirty="0">
                <a:latin typeface="Garamond" panose="02020404030301010803" pitchFamily="18" charset="0"/>
              </a:rPr>
              <a:t>pedido principal e um subsidiário, e o juiz acolher este em detrimento daquele, o autor terá interesse de recorrer</a:t>
            </a:r>
            <a:r>
              <a:rPr lang="pt-BR" sz="2300" dirty="0">
                <a:latin typeface="Garamond" panose="02020404030301010803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326, CPC. “É lícito formular mais de um pedido em </a:t>
            </a:r>
            <a:r>
              <a:rPr lang="pt-BR" sz="2300" b="1" dirty="0">
                <a:latin typeface="Garamond" panose="02020404030301010803" pitchFamily="18" charset="0"/>
              </a:rPr>
              <a:t>ordem subsidiária</a:t>
            </a:r>
            <a:r>
              <a:rPr lang="pt-BR" sz="2300" dirty="0">
                <a:latin typeface="Garamond" panose="02020404030301010803" pitchFamily="18" charset="0"/>
              </a:rPr>
              <a:t>, a fim de que o juiz conheça do posterior, quando não acolher o anterior. Parágrafo único. É lícito formular mais de um pedido, </a:t>
            </a:r>
            <a:r>
              <a:rPr lang="pt-BR" sz="2300" b="1" dirty="0">
                <a:latin typeface="Garamond" panose="02020404030301010803" pitchFamily="18" charset="0"/>
              </a:rPr>
              <a:t>alternativamente</a:t>
            </a:r>
            <a:r>
              <a:rPr lang="pt-BR" sz="2300" dirty="0">
                <a:latin typeface="Garamond" panose="02020404030301010803" pitchFamily="18" charset="0"/>
              </a:rPr>
              <a:t>, para que o juiz acolha um deles”.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52549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93766" y="1484824"/>
            <a:ext cx="11376561" cy="5373175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7.2 Requisitos extrínsecos</a:t>
            </a:r>
          </a:p>
          <a:p>
            <a:endParaRPr lang="pt-BR" sz="31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Tempestividade;</a:t>
            </a:r>
          </a:p>
          <a:p>
            <a:pPr marL="342900" indent="-342900" algn="just">
              <a:buAutoNum type="alphaLcParenR"/>
            </a:pPr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Preparo;</a:t>
            </a:r>
          </a:p>
          <a:p>
            <a:pPr marL="342900" indent="-342900" algn="just">
              <a:buAutoNum type="alphaLcParenR"/>
            </a:pPr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Regularidade formal;</a:t>
            </a:r>
          </a:p>
          <a:p>
            <a:pPr marL="342900" indent="-342900" algn="just">
              <a:buAutoNum type="alphaLcParenR"/>
            </a:pPr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Inexistência de fato impeditivo ou extintivo do direito de recorrer.</a:t>
            </a:r>
          </a:p>
        </p:txBody>
      </p:sp>
    </p:spTree>
    <p:extLst>
      <p:ext uri="{BB962C8B-B14F-4D97-AF65-F5344CB8AC3E}">
        <p14:creationId xmlns:p14="http://schemas.microsoft.com/office/powerpoint/2010/main" val="7249525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68135" y="1484824"/>
            <a:ext cx="11602192" cy="5373175"/>
          </a:xfrm>
        </p:spPr>
        <p:txBody>
          <a:bodyPr>
            <a:normAutofit lnSpcReduction="10000"/>
          </a:bodyPr>
          <a:lstStyle/>
          <a:p>
            <a:pPr marL="342900" indent="-342900" algn="just">
              <a:buAutoNum type="alphaLcParenR"/>
            </a:pPr>
            <a:r>
              <a:rPr lang="pt-BR" sz="2600" b="1" dirty="0">
                <a:latin typeface="Garamond" panose="02020404030301010803" pitchFamily="18" charset="0"/>
              </a:rPr>
              <a:t>Tempestividade: </a:t>
            </a:r>
          </a:p>
          <a:p>
            <a:pPr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b="1" dirty="0">
                <a:latin typeface="Garamond" panose="02020404030301010803" pitchFamily="18" charset="0"/>
              </a:rPr>
              <a:t>Prazo previsto em lei</a:t>
            </a:r>
            <a:r>
              <a:rPr lang="pt-BR" sz="2200" dirty="0">
                <a:latin typeface="Garamond" panose="02020404030301010803" pitchFamily="18" charset="0"/>
              </a:rPr>
              <a:t>: o CPC/15 </a:t>
            </a:r>
            <a:r>
              <a:rPr lang="pt-BR" sz="2200" b="1" dirty="0">
                <a:latin typeface="Garamond" panose="02020404030301010803" pitchFamily="18" charset="0"/>
              </a:rPr>
              <a:t>unificou os prazos recursais</a:t>
            </a:r>
            <a:r>
              <a:rPr lang="pt-BR" sz="2200" dirty="0">
                <a:latin typeface="Garamond" panose="02020404030301010803" pitchFamily="18" charset="0"/>
              </a:rPr>
              <a:t>, salvo em relação aos ED (art. 1.003, § 5º, CPC: “Excetuados os embargos de declaração, o prazo para interpor os recursos e para responder-lhes é de 15 [quinze] dias)”; art. 219: </a:t>
            </a:r>
            <a:r>
              <a:rPr lang="pt-BR" sz="2200" b="1" dirty="0">
                <a:latin typeface="Garamond" panose="02020404030301010803" pitchFamily="18" charset="0"/>
              </a:rPr>
              <a:t>dias úteis;</a:t>
            </a:r>
          </a:p>
          <a:p>
            <a:pPr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Art. 224, CPC: “Salvo disposição em contrário, os prazos serão contados </a:t>
            </a:r>
            <a:r>
              <a:rPr lang="pt-BR" sz="2200" b="1" dirty="0">
                <a:latin typeface="Garamond" panose="02020404030301010803" pitchFamily="18" charset="0"/>
              </a:rPr>
              <a:t>excluindo o dia do começo e incluindo o dia do vencimento</a:t>
            </a:r>
            <a:r>
              <a:rPr lang="pt-BR" sz="2200" dirty="0">
                <a:latin typeface="Garamond" panose="02020404030301010803" pitchFamily="18" charset="0"/>
              </a:rPr>
              <a:t>”. § 1º. Os dias do </a:t>
            </a:r>
            <a:r>
              <a:rPr lang="pt-BR" sz="2200" b="1" dirty="0">
                <a:latin typeface="Garamond" panose="02020404030301010803" pitchFamily="18" charset="0"/>
              </a:rPr>
              <a:t>começo</a:t>
            </a:r>
            <a:r>
              <a:rPr lang="pt-BR" sz="2200" dirty="0">
                <a:latin typeface="Garamond" panose="02020404030301010803" pitchFamily="18" charset="0"/>
              </a:rPr>
              <a:t> e do </a:t>
            </a:r>
            <a:r>
              <a:rPr lang="pt-BR" sz="2200" b="1" dirty="0">
                <a:latin typeface="Garamond" panose="02020404030301010803" pitchFamily="18" charset="0"/>
              </a:rPr>
              <a:t>vencimento</a:t>
            </a:r>
            <a:r>
              <a:rPr lang="pt-BR" sz="2200" dirty="0">
                <a:latin typeface="Garamond" panose="02020404030301010803" pitchFamily="18" charset="0"/>
              </a:rPr>
              <a:t> do prazo serão protraídos para o </a:t>
            </a:r>
            <a:r>
              <a:rPr lang="pt-BR" sz="2200" b="1" dirty="0">
                <a:latin typeface="Garamond" panose="02020404030301010803" pitchFamily="18" charset="0"/>
              </a:rPr>
              <a:t>primeiro dia útil seguinte</a:t>
            </a:r>
            <a:r>
              <a:rPr lang="pt-BR" sz="2200" dirty="0">
                <a:latin typeface="Garamond" panose="02020404030301010803" pitchFamily="18" charset="0"/>
              </a:rPr>
              <a:t>, se coincidirem com dia em que o expediente forense for </a:t>
            </a:r>
            <a:r>
              <a:rPr lang="pt-BR" sz="2200" b="1" dirty="0">
                <a:latin typeface="Garamond" panose="02020404030301010803" pitchFamily="18" charset="0"/>
              </a:rPr>
              <a:t>encerrado antes ou iniciado depois da hora normal ou houver indisponibilidade da comunicação eletrônica.</a:t>
            </a:r>
            <a:r>
              <a:rPr lang="pt-BR" sz="2200" dirty="0">
                <a:latin typeface="Garamond" panose="02020404030301010803" pitchFamily="18" charset="0"/>
              </a:rPr>
              <a:t> § 2º. Considera-se </a:t>
            </a:r>
            <a:r>
              <a:rPr lang="pt-BR" sz="2200" b="1" dirty="0">
                <a:latin typeface="Garamond" panose="02020404030301010803" pitchFamily="18" charset="0"/>
              </a:rPr>
              <a:t>data de publicação o primeiro dia útil seguinte ao da disponibilização da informação no DJE</a:t>
            </a:r>
            <a:r>
              <a:rPr lang="pt-BR" sz="2200" dirty="0">
                <a:latin typeface="Garamond" panose="02020404030301010803" pitchFamily="18" charset="0"/>
              </a:rPr>
              <a:t>. § 3º. </a:t>
            </a:r>
            <a:r>
              <a:rPr lang="pt-BR" sz="2200" b="1" dirty="0">
                <a:latin typeface="Garamond" panose="02020404030301010803" pitchFamily="18" charset="0"/>
              </a:rPr>
              <a:t>A contagem do prazo terá início no primeiro dia útil que seguir ao da publicação.”</a:t>
            </a:r>
          </a:p>
        </p:txBody>
      </p:sp>
    </p:spTree>
    <p:extLst>
      <p:ext uri="{BB962C8B-B14F-4D97-AF65-F5344CB8AC3E}">
        <p14:creationId xmlns:p14="http://schemas.microsoft.com/office/powerpoint/2010/main" val="32432849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58140" y="1484824"/>
            <a:ext cx="11412187" cy="5373175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Termo inicial, </a:t>
            </a:r>
            <a:r>
              <a:rPr lang="pt-BR" sz="2300" dirty="0">
                <a:latin typeface="Garamond" panose="02020404030301010803" pitchFamily="18" charset="0"/>
              </a:rPr>
              <a:t>art. 1.003 do CPC: “O prazo para interposição de recurso conta-se da data em que os advogados, a sociedade de advogados, a Advocacia Pública, a Defensoria Pública ou o Ministério Público são </a:t>
            </a:r>
            <a:r>
              <a:rPr lang="pt-BR" sz="2300" b="1" dirty="0">
                <a:latin typeface="Garamond" panose="02020404030301010803" pitchFamily="18" charset="0"/>
              </a:rPr>
              <a:t>intimados da decisão</a:t>
            </a:r>
            <a:r>
              <a:rPr lang="pt-BR" sz="2300" dirty="0">
                <a:latin typeface="Garamond" panose="02020404030301010803" pitchFamily="18" charset="0"/>
              </a:rPr>
              <a:t>”.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Prazo em dobro: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183, CPC: “A </a:t>
            </a:r>
            <a:r>
              <a:rPr lang="pt-BR" sz="2300" b="1" dirty="0">
                <a:latin typeface="Garamond" panose="02020404030301010803" pitchFamily="18" charset="0"/>
              </a:rPr>
              <a:t>União, os Estados, o Distrito Federal, os Municípios e suas respectivas autarquias e fundações de direito público </a:t>
            </a:r>
            <a:r>
              <a:rPr lang="pt-BR" sz="2300" dirty="0">
                <a:latin typeface="Garamond" panose="02020404030301010803" pitchFamily="18" charset="0"/>
              </a:rPr>
              <a:t>gozarão de </a:t>
            </a:r>
            <a:r>
              <a:rPr lang="pt-BR" sz="2300" b="1" dirty="0">
                <a:latin typeface="Garamond" panose="02020404030301010803" pitchFamily="18" charset="0"/>
              </a:rPr>
              <a:t>prazo em dobro </a:t>
            </a:r>
            <a:r>
              <a:rPr lang="pt-BR" sz="2300" dirty="0">
                <a:latin typeface="Garamond" panose="02020404030301010803" pitchFamily="18" charset="0"/>
              </a:rPr>
              <a:t>para todas as suas manifestações processuais, cuja contagem terá início </a:t>
            </a:r>
            <a:r>
              <a:rPr lang="pt-BR" sz="2300" b="1" dirty="0">
                <a:latin typeface="Garamond" panose="02020404030301010803" pitchFamily="18" charset="0"/>
              </a:rPr>
              <a:t>a partir da intimação pessoal</a:t>
            </a:r>
            <a:r>
              <a:rPr lang="pt-BR" sz="2300" dirty="0">
                <a:latin typeface="Garamond" panose="02020404030301010803" pitchFamily="18" charset="0"/>
              </a:rPr>
              <a:t>. § 1º. A intimação pessoal far-se-á por </a:t>
            </a:r>
            <a:r>
              <a:rPr lang="pt-BR" sz="2300" b="1" dirty="0">
                <a:latin typeface="Garamond" panose="02020404030301010803" pitchFamily="18" charset="0"/>
              </a:rPr>
              <a:t>carga, remessa ou meio eletrônico.</a:t>
            </a:r>
          </a:p>
        </p:txBody>
      </p:sp>
    </p:spTree>
    <p:extLst>
      <p:ext uri="{BB962C8B-B14F-4D97-AF65-F5344CB8AC3E}">
        <p14:creationId xmlns:p14="http://schemas.microsoft.com/office/powerpoint/2010/main" val="23811392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86890" y="1413574"/>
            <a:ext cx="11435937" cy="53731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180 do CPC: “O </a:t>
            </a:r>
            <a:r>
              <a:rPr lang="pt-BR" sz="2300" b="1" dirty="0">
                <a:latin typeface="Garamond" panose="02020404030301010803" pitchFamily="18" charset="0"/>
              </a:rPr>
              <a:t>Ministério Público </a:t>
            </a:r>
            <a:r>
              <a:rPr lang="pt-BR" sz="2300" dirty="0">
                <a:latin typeface="Garamond" panose="02020404030301010803" pitchFamily="18" charset="0"/>
              </a:rPr>
              <a:t>gozará de </a:t>
            </a:r>
            <a:r>
              <a:rPr lang="pt-BR" sz="2300" b="1" dirty="0">
                <a:latin typeface="Garamond" panose="02020404030301010803" pitchFamily="18" charset="0"/>
              </a:rPr>
              <a:t>prazo em dobro </a:t>
            </a:r>
            <a:r>
              <a:rPr lang="pt-BR" sz="2300" dirty="0">
                <a:latin typeface="Garamond" panose="02020404030301010803" pitchFamily="18" charset="0"/>
              </a:rPr>
              <a:t>para manifestar-se nos autos, que terá início a partir de sua intimação pessoal, nos termos do art. 183, § 1º;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186 do CPC: “A </a:t>
            </a:r>
            <a:r>
              <a:rPr lang="pt-BR" sz="2300" b="1" dirty="0">
                <a:latin typeface="Garamond" panose="02020404030301010803" pitchFamily="18" charset="0"/>
              </a:rPr>
              <a:t>Defensoria Pública </a:t>
            </a:r>
            <a:r>
              <a:rPr lang="pt-BR" sz="2300" dirty="0">
                <a:latin typeface="Garamond" panose="02020404030301010803" pitchFamily="18" charset="0"/>
              </a:rPr>
              <a:t>gozará de </a:t>
            </a:r>
            <a:r>
              <a:rPr lang="pt-BR" sz="2300" b="1" dirty="0">
                <a:latin typeface="Garamond" panose="02020404030301010803" pitchFamily="18" charset="0"/>
              </a:rPr>
              <a:t>prazo em dobro </a:t>
            </a:r>
            <a:r>
              <a:rPr lang="pt-BR" sz="2300" dirty="0">
                <a:latin typeface="Garamond" panose="02020404030301010803" pitchFamily="18" charset="0"/>
              </a:rPr>
              <a:t>para todas as suas manifestações processuais”. § 1º. O prazo tem início com a intimação pessoal do defensor público, nos termos do art. 183, § 1º; § 3º. “O disposto no </a:t>
            </a:r>
            <a:r>
              <a:rPr lang="pt-BR" sz="2300" i="1" dirty="0">
                <a:latin typeface="Garamond" panose="02020404030301010803" pitchFamily="18" charset="0"/>
              </a:rPr>
              <a:t>caput </a:t>
            </a:r>
            <a:r>
              <a:rPr lang="pt-BR" sz="2300" dirty="0">
                <a:latin typeface="Garamond" panose="02020404030301010803" pitchFamily="18" charset="0"/>
              </a:rPr>
              <a:t>aplica-se aos </a:t>
            </a:r>
            <a:r>
              <a:rPr lang="pt-BR" sz="2300" b="1" dirty="0">
                <a:latin typeface="Garamond" panose="02020404030301010803" pitchFamily="18" charset="0"/>
              </a:rPr>
              <a:t>escritórios de prática jurídica das faculdades de Direito reconhecidas na forma da lei</a:t>
            </a:r>
            <a:r>
              <a:rPr lang="pt-BR" sz="2300" dirty="0">
                <a:latin typeface="Garamond" panose="02020404030301010803" pitchFamily="18" charset="0"/>
              </a:rPr>
              <a:t> e às </a:t>
            </a:r>
            <a:r>
              <a:rPr lang="pt-BR" sz="2300" b="1" dirty="0">
                <a:latin typeface="Garamond" panose="02020404030301010803" pitchFamily="18" charset="0"/>
              </a:rPr>
              <a:t>entidades que prestam assistência jurídica gratuita em razão de convênios firmados com a Defensoria Pública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0448276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86890" y="1413574"/>
            <a:ext cx="11435937" cy="53731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art. 229 do CPC: “Os </a:t>
            </a:r>
            <a:r>
              <a:rPr lang="pt-BR" sz="2300" b="1" dirty="0">
                <a:latin typeface="Garamond" panose="02020404030301010803" pitchFamily="18" charset="0"/>
              </a:rPr>
              <a:t>litisconsortes que tiverem diferentes procuradores, de escritórios de advocacia distintos</a:t>
            </a:r>
            <a:r>
              <a:rPr lang="pt-BR" sz="2300" dirty="0">
                <a:latin typeface="Garamond" panose="02020404030301010803" pitchFamily="18" charset="0"/>
              </a:rPr>
              <a:t>, terão </a:t>
            </a:r>
            <a:r>
              <a:rPr lang="pt-BR" sz="2300" b="1" dirty="0">
                <a:latin typeface="Garamond" panose="02020404030301010803" pitchFamily="18" charset="0"/>
              </a:rPr>
              <a:t>prazos contados em dobro </a:t>
            </a:r>
            <a:r>
              <a:rPr lang="pt-BR" sz="2300" dirty="0">
                <a:latin typeface="Garamond" panose="02020404030301010803" pitchFamily="18" charset="0"/>
              </a:rPr>
              <a:t>para todas as suas manifestações, em qualquer juízo ou tribunal, independentemente de requerimento. § 1º. Cessa a contagem do prazo em dobro se, havendo apenas 2 (dois) réus, é oferecida defesa por apenas um deles. § 2º. Não se aplica o disposto no </a:t>
            </a:r>
            <a:r>
              <a:rPr lang="pt-BR" sz="2300" i="1" dirty="0">
                <a:latin typeface="Garamond" panose="02020404030301010803" pitchFamily="18" charset="0"/>
              </a:rPr>
              <a:t>caput </a:t>
            </a:r>
            <a:r>
              <a:rPr lang="pt-BR" sz="2300" dirty="0">
                <a:latin typeface="Garamond" panose="02020404030301010803" pitchFamily="18" charset="0"/>
              </a:rPr>
              <a:t>aos processos em </a:t>
            </a:r>
            <a:r>
              <a:rPr lang="pt-BR" sz="2300" b="1" dirty="0">
                <a:latin typeface="Garamond" panose="02020404030301010803" pitchFamily="18" charset="0"/>
              </a:rPr>
              <a:t>autos eletrônicos</a:t>
            </a:r>
            <a:r>
              <a:rPr lang="pt-BR" sz="2300" dirty="0">
                <a:latin typeface="Garamond" panose="02020404030301010803" pitchFamily="18" charset="0"/>
              </a:rPr>
              <a:t>”;</a:t>
            </a:r>
          </a:p>
        </p:txBody>
      </p:sp>
    </p:spTree>
    <p:extLst>
      <p:ext uri="{BB962C8B-B14F-4D97-AF65-F5344CB8AC3E}">
        <p14:creationId xmlns:p14="http://schemas.microsoft.com/office/powerpoint/2010/main" val="246531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32510" y="1164200"/>
            <a:ext cx="11424064" cy="5503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</a:rPr>
              <a:t>2. Conceito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Etimologicamente, “recurso” significa refluxo, refazer o curso, retomar o caminho ou correr para o lugar de onde veio;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É o meio idôneo para provocar o reexame de uma decisão judicial para que se obtenha a reforma </a:t>
            </a:r>
            <a:r>
              <a:rPr lang="pt-BR" sz="2300" i="1" dirty="0">
                <a:latin typeface="Garamond" panose="02020404030301010803" pitchFamily="18" charset="0"/>
              </a:rPr>
              <a:t>(</a:t>
            </a:r>
            <a:r>
              <a:rPr lang="pt-BR" sz="2300" i="1" dirty="0" err="1">
                <a:latin typeface="Garamond" panose="02020404030301010803" pitchFamily="18" charset="0"/>
              </a:rPr>
              <a:t>error</a:t>
            </a:r>
            <a:r>
              <a:rPr lang="pt-BR" sz="2300" i="1" dirty="0">
                <a:latin typeface="Garamond" panose="02020404030301010803" pitchFamily="18" charset="0"/>
              </a:rPr>
              <a:t> in </a:t>
            </a:r>
            <a:r>
              <a:rPr lang="pt-BR" sz="2300" i="1" dirty="0" err="1">
                <a:latin typeface="Garamond" panose="02020404030301010803" pitchFamily="18" charset="0"/>
              </a:rPr>
              <a:t>judicando</a:t>
            </a:r>
            <a:r>
              <a:rPr lang="pt-BR" sz="2300" dirty="0">
                <a:latin typeface="Garamond" panose="02020404030301010803" pitchFamily="18" charset="0"/>
              </a:rPr>
              <a:t>)</a:t>
            </a:r>
            <a:r>
              <a:rPr lang="pt-BR" sz="2300" i="1" dirty="0">
                <a:latin typeface="Garamond" panose="02020404030301010803" pitchFamily="18" charset="0"/>
              </a:rPr>
              <a:t>,</a:t>
            </a:r>
            <a:r>
              <a:rPr lang="pt-BR" sz="2300" dirty="0">
                <a:latin typeface="Garamond" panose="02020404030301010803" pitchFamily="18" charset="0"/>
              </a:rPr>
              <a:t> a invalidação </a:t>
            </a:r>
            <a:r>
              <a:rPr lang="pt-BR" sz="2300" i="1" dirty="0">
                <a:latin typeface="Garamond" panose="02020404030301010803" pitchFamily="18" charset="0"/>
              </a:rPr>
              <a:t>(</a:t>
            </a:r>
            <a:r>
              <a:rPr lang="pt-BR" sz="2300" i="1" dirty="0" err="1">
                <a:latin typeface="Garamond" panose="02020404030301010803" pitchFamily="18" charset="0"/>
              </a:rPr>
              <a:t>error</a:t>
            </a:r>
            <a:r>
              <a:rPr lang="pt-BR" sz="2300" i="1" dirty="0">
                <a:latin typeface="Garamond" panose="02020404030301010803" pitchFamily="18" charset="0"/>
              </a:rPr>
              <a:t> in procedendo</a:t>
            </a:r>
            <a:r>
              <a:rPr lang="pt-BR" sz="2300" dirty="0">
                <a:latin typeface="Garamond" panose="02020404030301010803" pitchFamily="18" charset="0"/>
              </a:rPr>
              <a:t>)</a:t>
            </a:r>
            <a:r>
              <a:rPr lang="pt-BR" sz="2300" i="1" dirty="0">
                <a:latin typeface="Garamond" panose="02020404030301010803" pitchFamily="18" charset="0"/>
              </a:rPr>
              <a:t>,</a:t>
            </a:r>
            <a:r>
              <a:rPr lang="pt-BR" sz="2300" dirty="0">
                <a:latin typeface="Garamond" panose="02020404030301010803" pitchFamily="18" charset="0"/>
              </a:rPr>
              <a:t> o esclarecimento ou a integração do julgado (embargos de declaração);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Não cabem contra </a:t>
            </a:r>
            <a:r>
              <a:rPr lang="pt-BR" sz="2300" b="1" u="sng" dirty="0">
                <a:latin typeface="Garamond" panose="02020404030301010803" pitchFamily="18" charset="0"/>
              </a:rPr>
              <a:t>decisões administrativas</a:t>
            </a:r>
            <a:r>
              <a:rPr lang="pt-BR" sz="2300" dirty="0">
                <a:latin typeface="Garamond" panose="02020404030301010803" pitchFamily="18" charset="0"/>
              </a:rPr>
              <a:t> tomadas pelo Judiciário (apenas judiciais):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000" dirty="0">
                <a:latin typeface="Garamond" panose="02020404030301010803" pitchFamily="18" charset="0"/>
              </a:rPr>
              <a:t>* Súmula 733 do STF: Não cabe recurso extraordinário contra decisão proferida no processamento de precatórios.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000" dirty="0">
                <a:latin typeface="Garamond" panose="02020404030301010803" pitchFamily="18" charset="0"/>
              </a:rPr>
              <a:t>* Súmula 637 do STF: Não cabe recurso extraordinário contra acórdão de Tribunal de Justiça que defere pedido de intervenção estadual em Município.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/>
            <a:endParaRPr lang="pt-BR" sz="1800" b="1" dirty="0">
              <a:latin typeface="Garamond" panose="02020404030301010803" pitchFamily="18" charset="0"/>
            </a:endParaRPr>
          </a:p>
          <a:p>
            <a:pPr algn="just"/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1420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73132" y="1484824"/>
            <a:ext cx="11697195" cy="5373175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Tempestividade do ato prematuro</a:t>
            </a:r>
            <a:r>
              <a:rPr lang="pt-BR" sz="2300" dirty="0">
                <a:latin typeface="Garamond" panose="02020404030301010803" pitchFamily="18" charset="0"/>
              </a:rPr>
              <a:t>, cf. art. 218, § 4º, CPC: “Será considerado tempestivo o </a:t>
            </a:r>
            <a:r>
              <a:rPr lang="pt-BR" sz="2300" b="1" dirty="0">
                <a:latin typeface="Garamond" panose="02020404030301010803" pitchFamily="18" charset="0"/>
              </a:rPr>
              <a:t>ato praticado antes do termo inicial do prazo</a:t>
            </a:r>
            <a:r>
              <a:rPr lang="pt-BR" sz="2300" dirty="0">
                <a:latin typeface="Garamond" panose="02020404030301010803" pitchFamily="18" charset="0"/>
              </a:rPr>
              <a:t>”; art. 1.024, § 5º: “Se os embargos de declaração forem rejeitados ou não alterarem a conclusão do julgamento anterior, o recurso interposto pela outra parte antes da publicação do julgamento dos embargos de declaração será processado e julgado </a:t>
            </a:r>
            <a:r>
              <a:rPr lang="pt-BR" sz="2300" b="1" dirty="0">
                <a:latin typeface="Garamond" panose="02020404030301010803" pitchFamily="18" charset="0"/>
              </a:rPr>
              <a:t>independentemente de ratificação</a:t>
            </a:r>
            <a:r>
              <a:rPr lang="pt-BR" sz="2300" dirty="0">
                <a:latin typeface="Garamond" panose="02020404030301010803" pitchFamily="18" charset="0"/>
              </a:rPr>
              <a:t>” x </a:t>
            </a:r>
            <a:r>
              <a:rPr lang="pt-BR" sz="2000" strike="sngStrike" dirty="0">
                <a:solidFill>
                  <a:srgbClr val="FF0000"/>
                </a:solidFill>
              </a:rPr>
              <a:t>Súmula 418-STJ: É inadmissível o recurso especial interposto antes da publicação do acórdão dos embargos de declaração, sem posterior ratificação.</a:t>
            </a:r>
            <a:endParaRPr lang="pt-BR" sz="2300" strike="sngStrike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Recurso encaminhado pelos </a:t>
            </a:r>
            <a:r>
              <a:rPr lang="pt-BR" sz="2300" b="1" dirty="0">
                <a:latin typeface="Garamond" panose="02020404030301010803" pitchFamily="18" charset="0"/>
              </a:rPr>
              <a:t>correios</a:t>
            </a:r>
            <a:r>
              <a:rPr lang="pt-BR" sz="2300" dirty="0">
                <a:latin typeface="Garamond" panose="02020404030301010803" pitchFamily="18" charset="0"/>
              </a:rPr>
              <a:t>, cf. art. 1.003, § 4º, CPC: “Para aferição da tempestividade do recurso remetido pelo correio, será considerada a data de interposição a data de postagem” x </a:t>
            </a:r>
            <a:r>
              <a:rPr lang="pt-BR" sz="2300" strike="sngStrike" dirty="0">
                <a:solidFill>
                  <a:srgbClr val="FF0000"/>
                </a:solidFill>
                <a:latin typeface="Garamond" panose="02020404030301010803" pitchFamily="18" charset="0"/>
              </a:rPr>
              <a:t>Súmula 216 do STJ: “</a:t>
            </a:r>
            <a:r>
              <a:rPr lang="pt-BR" sz="1800" strike="sngStrike" dirty="0">
                <a:solidFill>
                  <a:srgbClr val="FF0000"/>
                </a:solidFill>
              </a:rPr>
              <a:t>A tempestividade de recurso interposto no Superior Tribunal de Justiça é aferida pelo registro no protocolo da secretaria e não pela data da entrega na agência do correio”.</a:t>
            </a:r>
            <a:endParaRPr lang="pt-BR" sz="2300" strike="sngStrike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77161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9930" y="1259434"/>
            <a:ext cx="11930397" cy="5479815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Sentença disponibilizada no DJE dia 20/08/2018 (segunda feira). O réu apelou dia 12/09/2018. É tempestivo o recurso?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Decisão interlocutória disponibilizada no DJE dia 06/09/2018. A Fazenda Pública interpôs recurso de agravo de instrumento dia 23/10/2018. É tempestivo o recurso?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0" y="3360720"/>
            <a:ext cx="7964278" cy="324196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1423" y="3360720"/>
            <a:ext cx="3675222" cy="324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2086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1" y="1259199"/>
            <a:ext cx="11530942" cy="537317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b) Preparo: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São as </a:t>
            </a:r>
            <a:r>
              <a:rPr lang="pt-BR" sz="2300" b="1" dirty="0">
                <a:latin typeface="Garamond" panose="02020404030301010803" pitchFamily="18" charset="0"/>
              </a:rPr>
              <a:t>despesas com o processamento do recurso;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Recolhimento do </a:t>
            </a:r>
            <a:r>
              <a:rPr lang="pt-BR" sz="2300" b="1" dirty="0">
                <a:latin typeface="Garamond" panose="02020404030301010803" pitchFamily="18" charset="0"/>
              </a:rPr>
              <a:t>porte de remessa e retorno</a:t>
            </a:r>
            <a:r>
              <a:rPr lang="pt-BR" sz="2300" dirty="0">
                <a:latin typeface="Garamond" panose="02020404030301010803" pitchFamily="18" charset="0"/>
              </a:rPr>
              <a:t>: quando o recurso for apreciado por órgão judicial distinto, </a:t>
            </a:r>
            <a:r>
              <a:rPr lang="pt-BR" sz="2300" b="1" dirty="0">
                <a:latin typeface="Garamond" panose="02020404030301010803" pitchFamily="18" charset="0"/>
              </a:rPr>
              <a:t>salvo em sendo eletrônicos os autos</a:t>
            </a:r>
            <a:r>
              <a:rPr lang="pt-BR" sz="2300" dirty="0">
                <a:latin typeface="Garamond" panose="02020404030301010803" pitchFamily="18" charset="0"/>
              </a:rPr>
              <a:t>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Isenção legal: </a:t>
            </a:r>
            <a:r>
              <a:rPr lang="pt-BR" sz="2300" dirty="0">
                <a:latin typeface="Garamond" panose="02020404030301010803" pitchFamily="18" charset="0"/>
              </a:rPr>
              <a:t>1.007, § 1º: “São dispensados de preparo, inclusive porte de remessa e de retorno, os recursos interpostos pelo Ministério Público, pela União, pelo Distrito Federal, pelos Estados, pelos Municípios, e respectivas autarquias, e pelos que gozam de isenção legal”.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 ED não precisam </a:t>
            </a:r>
            <a:r>
              <a:rPr lang="pt-BR" sz="2300" dirty="0">
                <a:latin typeface="Garamond" panose="02020404030301010803" pitchFamily="18" charset="0"/>
              </a:rPr>
              <a:t>(fins meramente </a:t>
            </a:r>
            <a:r>
              <a:rPr lang="pt-BR" sz="2300" dirty="0" err="1">
                <a:latin typeface="Garamond" panose="02020404030301010803" pitchFamily="18" charset="0"/>
              </a:rPr>
              <a:t>aclaratórios</a:t>
            </a:r>
            <a:r>
              <a:rPr lang="pt-BR" sz="2300" dirty="0">
                <a:latin typeface="Garamond" panose="02020404030301010803" pitchFamily="18" charset="0"/>
              </a:rPr>
              <a:t> ou integrativos);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</a:t>
            </a:r>
            <a:r>
              <a:rPr lang="pt-BR" sz="2300" b="1" dirty="0">
                <a:latin typeface="Garamond" panose="02020404030301010803" pitchFamily="18" charset="0"/>
              </a:rPr>
              <a:t>Valor: </a:t>
            </a:r>
            <a:r>
              <a:rPr lang="pt-BR" sz="2300" dirty="0">
                <a:latin typeface="Garamond" panose="02020404030301010803" pitchFamily="18" charset="0"/>
              </a:rPr>
              <a:t>depende da legislação local; TJSP: Lei Estadual n. 11.608/03 (art. 4º, inc. II: 4% sobre o valor da causa como preparo da apelação e do recurso adesivo); 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1902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32509" y="1366074"/>
            <a:ext cx="11578443" cy="5373175"/>
          </a:xfrm>
        </p:spPr>
        <p:txBody>
          <a:bodyPr>
            <a:normAutofit fontScale="925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997, § 2º, CPC: “O recurso adesivo fica </a:t>
            </a:r>
            <a:r>
              <a:rPr lang="pt-BR" sz="2300" b="1" dirty="0">
                <a:latin typeface="Garamond" panose="02020404030301010803" pitchFamily="18" charset="0"/>
              </a:rPr>
              <a:t>subordinado ao recurso independente</a:t>
            </a:r>
            <a:r>
              <a:rPr lang="pt-BR" sz="2300" dirty="0">
                <a:latin typeface="Garamond" panose="02020404030301010803" pitchFamily="18" charset="0"/>
              </a:rPr>
              <a:t>, sendo-lhe aplicáveis as mesmas regras deste quanto aos requisitos de admissibilidade e julgamento no tribunal, salvo disposição legal diversa [...]”;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Falta de recolhimento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art. 1.007, § 4º, CPC: “O recorrente que não comprovar [...] o recolhimento do preparo [...] será intimado [...] para realizar o recolhimento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em dobro, sob pena de deserção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Recolhimento insuficiente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art. 1.007, § 2º, CPC: “A insuficiência no valor do preparo [...] implicará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deserção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 se o recorrente, intimado na pessoa de seu advogado,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não vier a supri-lo no prazo de 5 (cinco) dias”;</a:t>
            </a:r>
            <a:endParaRPr lang="pt-BR" sz="23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</a:t>
            </a:r>
            <a:r>
              <a:rPr lang="pt-BR" sz="2300" b="1" dirty="0" err="1">
                <a:latin typeface="Garamond" panose="02020404030301010803" pitchFamily="18" charset="0"/>
              </a:rPr>
              <a:t>Relevação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art.</a:t>
            </a:r>
            <a:r>
              <a:rPr lang="pt-BR" sz="2300" dirty="0">
                <a:latin typeface="Garamond" panose="02020404030301010803" pitchFamily="18" charset="0"/>
              </a:rPr>
              <a:t> 1.007, § 6º, CPC: “Provando o recorrente </a:t>
            </a:r>
            <a:r>
              <a:rPr lang="pt-BR" sz="2300" b="1" dirty="0">
                <a:latin typeface="Garamond" panose="02020404030301010803" pitchFamily="18" charset="0"/>
              </a:rPr>
              <a:t>justo impedimento</a:t>
            </a:r>
            <a:r>
              <a:rPr lang="pt-BR" sz="2300" dirty="0">
                <a:latin typeface="Garamond" panose="02020404030301010803" pitchFamily="18" charset="0"/>
              </a:rPr>
              <a:t>, o relator relevará a pena de deserção, por decisão irrecorrível, fixando-lhe prazo de 5 (cinco) dias para efetuar o preparo”;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25716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34391" y="1366074"/>
            <a:ext cx="11376561" cy="5373175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Em que momento se deve comprovar o preparo? No </a:t>
            </a:r>
            <a:r>
              <a:rPr lang="pt-BR" sz="2300" b="1" dirty="0">
                <a:latin typeface="Garamond" panose="02020404030301010803" pitchFamily="18" charset="0"/>
              </a:rPr>
              <a:t>ato de interposição do recurso</a:t>
            </a:r>
            <a:r>
              <a:rPr lang="pt-BR" sz="2300" dirty="0">
                <a:latin typeface="Garamond" panose="02020404030301010803" pitchFamily="18" charset="0"/>
              </a:rPr>
              <a:t>, cf. art. 1.007 do CPC: “No ato de interposição do recurso, o recorrente comprovará, quando exigido pela legislação pertinente, o respectivo </a:t>
            </a:r>
            <a:r>
              <a:rPr lang="pt-BR" sz="2300" b="1" dirty="0">
                <a:latin typeface="Garamond" panose="02020404030301010803" pitchFamily="18" charset="0"/>
              </a:rPr>
              <a:t>preparo, inclusive porte de remessa e de retorno, sob pena de deserção”.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Súmula 484 do STJ: Admite-se que o preparo seja efetuado no </a:t>
            </a:r>
            <a:r>
              <a:rPr lang="pt-BR" sz="2300" b="1" dirty="0">
                <a:latin typeface="Garamond" panose="02020404030301010803" pitchFamily="18" charset="0"/>
              </a:rPr>
              <a:t>primeiro dia útil subsequente</a:t>
            </a:r>
            <a:r>
              <a:rPr lang="pt-BR" sz="2300" dirty="0">
                <a:latin typeface="Garamond" panose="02020404030301010803" pitchFamily="18" charset="0"/>
              </a:rPr>
              <a:t>, quando a interposição do recurso ocorrer </a:t>
            </a:r>
            <a:r>
              <a:rPr lang="pt-BR" sz="2300" b="1" dirty="0">
                <a:latin typeface="Garamond" panose="02020404030301010803" pitchFamily="18" charset="0"/>
              </a:rPr>
              <a:t>após o encerramento do expediente bancário</a:t>
            </a:r>
            <a:r>
              <a:rPr lang="pt-BR" sz="2300" dirty="0">
                <a:latin typeface="Garamond" panose="020204040303010108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948041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30629" y="1199824"/>
            <a:ext cx="11887200" cy="537317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100" b="1" dirty="0">
                <a:latin typeface="Garamond" panose="02020404030301010803" pitchFamily="18" charset="0"/>
              </a:rPr>
              <a:t>c) Regularidade formal: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 em regra, </a:t>
            </a:r>
            <a:r>
              <a:rPr lang="pt-BR" sz="2100" b="1" dirty="0">
                <a:latin typeface="Garamond" panose="02020404030301010803" pitchFamily="18" charset="0"/>
              </a:rPr>
              <a:t>por escrito</a:t>
            </a:r>
            <a:r>
              <a:rPr lang="pt-BR" sz="2100" dirty="0">
                <a:latin typeface="Garamond" panose="02020404030301010803" pitchFamily="18" charset="0"/>
              </a:rPr>
              <a:t>; ED nos Juizados Especiais: </a:t>
            </a:r>
            <a:r>
              <a:rPr lang="pt-BR" sz="2100" b="1" dirty="0">
                <a:latin typeface="Garamond" panose="02020404030301010803" pitchFamily="18" charset="0"/>
              </a:rPr>
              <a:t>oralmente</a:t>
            </a:r>
            <a:r>
              <a:rPr lang="pt-BR" sz="2100" dirty="0">
                <a:latin typeface="Garamond" panose="02020404030301010803" pitchFamily="18" charset="0"/>
              </a:rPr>
              <a:t> (art. 49, Lei Federal n. 9.099/95), com sua </a:t>
            </a:r>
            <a:r>
              <a:rPr lang="pt-BR" sz="2100" b="1" dirty="0">
                <a:latin typeface="Garamond" panose="02020404030301010803" pitchFamily="18" charset="0"/>
              </a:rPr>
              <a:t>redução a termo</a:t>
            </a:r>
            <a:r>
              <a:rPr lang="pt-BR" sz="2100" dirty="0">
                <a:latin typeface="Garamond" panose="02020404030301010803" pitchFamily="18" charset="0"/>
              </a:rPr>
              <a:t>; art. 1º da LF 9.800/00: sistema de transmissão de dados e imagens tipo </a:t>
            </a:r>
            <a:r>
              <a:rPr lang="pt-BR" sz="2100" b="1" dirty="0">
                <a:latin typeface="Garamond" panose="02020404030301010803" pitchFamily="18" charset="0"/>
              </a:rPr>
              <a:t>fac-símile</a:t>
            </a:r>
            <a:r>
              <a:rPr lang="pt-BR" sz="2100" dirty="0">
                <a:latin typeface="Garamond" panose="02020404030301010803" pitchFamily="18" charset="0"/>
              </a:rPr>
              <a:t> ou outro similar (atos processuais que dependam de </a:t>
            </a:r>
            <a:r>
              <a:rPr lang="pt-BR" sz="2100" b="1" dirty="0">
                <a:latin typeface="Garamond" panose="02020404030301010803" pitchFamily="18" charset="0"/>
              </a:rPr>
              <a:t>petição escrita</a:t>
            </a:r>
            <a:r>
              <a:rPr lang="pt-BR" sz="2100" dirty="0">
                <a:latin typeface="Garamond" panose="02020404030301010803" pitchFamily="18" charset="0"/>
              </a:rPr>
              <a:t>; original: em 5 dias (art. 2º);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“A ordem jurídica não contempla a interposição de recurso via </a:t>
            </a:r>
            <a:r>
              <a:rPr lang="pt-BR" sz="2100" b="1" dirty="0">
                <a:latin typeface="Garamond" panose="02020404030301010803" pitchFamily="18" charset="0"/>
              </a:rPr>
              <a:t>e-mail</a:t>
            </a:r>
            <a:r>
              <a:rPr lang="pt-BR" sz="2100" dirty="0">
                <a:latin typeface="Garamond" panose="02020404030301010803" pitchFamily="18" charset="0"/>
              </a:rPr>
              <a:t>” (STF, 1ª Turma, HC 121.225/MG, Min. Marco Aurélio, j. 14/03/17); “[...] </a:t>
            </a:r>
            <a:r>
              <a:rPr lang="pt-BR" sz="2100" b="1" u="sng" dirty="0">
                <a:latin typeface="Garamond" panose="02020404030301010803" pitchFamily="18" charset="0"/>
              </a:rPr>
              <a:t>não se equipara ao fax</a:t>
            </a:r>
            <a:r>
              <a:rPr lang="pt-BR" sz="2100" dirty="0">
                <a:latin typeface="Garamond" panose="02020404030301010803" pitchFamily="18" charset="0"/>
              </a:rPr>
              <a:t>” (STJ, 1ª T, </a:t>
            </a:r>
            <a:r>
              <a:rPr lang="pt-BR" sz="2100" dirty="0" err="1">
                <a:latin typeface="Garamond" panose="02020404030301010803" pitchFamily="18" charset="0"/>
              </a:rPr>
              <a:t>AgRg</a:t>
            </a:r>
            <a:r>
              <a:rPr lang="pt-BR" sz="2100" dirty="0">
                <a:latin typeface="Garamond" panose="02020404030301010803" pitchFamily="18" charset="0"/>
              </a:rPr>
              <a:t> no </a:t>
            </a:r>
            <a:r>
              <a:rPr lang="pt-BR" sz="2100" dirty="0" err="1">
                <a:latin typeface="Garamond" panose="02020404030301010803" pitchFamily="18" charset="0"/>
              </a:rPr>
              <a:t>Resp</a:t>
            </a:r>
            <a:r>
              <a:rPr lang="pt-BR" sz="2100" dirty="0">
                <a:latin typeface="Garamond" panose="02020404030301010803" pitchFamily="18" charset="0"/>
              </a:rPr>
              <a:t> 1530651/SE, j. 27/09/2016);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as </a:t>
            </a:r>
            <a:r>
              <a:rPr lang="pt-BR" sz="2100" b="1" dirty="0">
                <a:latin typeface="Garamond" panose="02020404030301010803" pitchFamily="18" charset="0"/>
              </a:rPr>
              <a:t>razões devem acompanhar o recurso </a:t>
            </a:r>
            <a:r>
              <a:rPr lang="pt-BR" sz="2100" dirty="0">
                <a:latin typeface="Garamond" panose="02020404030301010803" pitchFamily="18" charset="0"/>
              </a:rPr>
              <a:t>(processo penal: há prazo para juntar as razões);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100" dirty="0">
                <a:latin typeface="Garamond" panose="02020404030301010803" pitchFamily="18" charset="0"/>
              </a:rPr>
              <a:t>as </a:t>
            </a:r>
            <a:r>
              <a:rPr lang="pt-BR" sz="2100" b="1" dirty="0">
                <a:latin typeface="Garamond" panose="02020404030301010803" pitchFamily="18" charset="0"/>
              </a:rPr>
              <a:t>razões devem ser juntadas em sua totalidade </a:t>
            </a:r>
            <a:r>
              <a:rPr lang="pt-BR" sz="2100" dirty="0">
                <a:latin typeface="Garamond" panose="02020404030301010803" pitchFamily="18" charset="0"/>
              </a:rPr>
              <a:t>(preclusão </a:t>
            </a:r>
            <a:r>
              <a:rPr lang="pt-BR" sz="2100" dirty="0" err="1">
                <a:latin typeface="Garamond" panose="02020404030301010803" pitchFamily="18" charset="0"/>
              </a:rPr>
              <a:t>consumativa</a:t>
            </a:r>
            <a:r>
              <a:rPr lang="pt-BR" sz="2100" dirty="0">
                <a:latin typeface="Garamond" panose="02020404030301010803" pitchFamily="18" charset="0"/>
              </a:rPr>
              <a:t>), salvo se houver alteração da sentença por meio de ED. </a:t>
            </a:r>
          </a:p>
        </p:txBody>
      </p:sp>
    </p:spTree>
    <p:extLst>
      <p:ext uri="{BB962C8B-B14F-4D97-AF65-F5344CB8AC3E}">
        <p14:creationId xmlns:p14="http://schemas.microsoft.com/office/powerpoint/2010/main" val="3961670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61259" y="1271074"/>
            <a:ext cx="11625944" cy="5373175"/>
          </a:xfrm>
        </p:spPr>
        <p:txBody>
          <a:bodyPr>
            <a:normAutofit lnSpcReduction="100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Assim, deve o recorrente, por exemplo, sob pena de inadmissibilidade de seu recurso: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a) </a:t>
            </a:r>
            <a:r>
              <a:rPr lang="pt-BR" sz="2200" dirty="0">
                <a:latin typeface="Garamond" panose="02020404030301010803" pitchFamily="18" charset="0"/>
              </a:rPr>
              <a:t>apresentar as suas </a:t>
            </a:r>
            <a:r>
              <a:rPr lang="pt-BR" sz="2200" b="1" dirty="0">
                <a:latin typeface="Garamond" panose="02020404030301010803" pitchFamily="18" charset="0"/>
              </a:rPr>
              <a:t>razões</a:t>
            </a:r>
            <a:r>
              <a:rPr lang="pt-BR" sz="2200" dirty="0">
                <a:latin typeface="Garamond" panose="02020404030301010803" pitchFamily="18" charset="0"/>
              </a:rPr>
              <a:t>, </a:t>
            </a:r>
            <a:r>
              <a:rPr lang="pt-BR" sz="2200" b="1" dirty="0">
                <a:latin typeface="Garamond" panose="02020404030301010803" pitchFamily="18" charset="0"/>
              </a:rPr>
              <a:t>impugnando especificamente os fundamentos da decisão recorrida </a:t>
            </a:r>
            <a:r>
              <a:rPr lang="pt-BR" sz="2200" dirty="0">
                <a:latin typeface="Garamond" panose="02020404030301010803" pitchFamily="18" charset="0"/>
              </a:rPr>
              <a:t>(art. 932, III, CPC);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b) </a:t>
            </a:r>
            <a:r>
              <a:rPr lang="pt-BR" sz="2200" dirty="0">
                <a:latin typeface="Garamond" panose="02020404030301010803" pitchFamily="18" charset="0"/>
              </a:rPr>
              <a:t>juntar as </a:t>
            </a:r>
            <a:r>
              <a:rPr lang="pt-BR" sz="2200" b="1" dirty="0">
                <a:latin typeface="Garamond" panose="02020404030301010803" pitchFamily="18" charset="0"/>
              </a:rPr>
              <a:t>peças obrigatórias no agravo de instrumento</a:t>
            </a:r>
            <a:r>
              <a:rPr lang="pt-BR" sz="2200" dirty="0">
                <a:latin typeface="Garamond" panose="02020404030301010803" pitchFamily="18" charset="0"/>
              </a:rPr>
              <a:t>, quando se tratar de processo em autos de papel;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c) </a:t>
            </a:r>
            <a:r>
              <a:rPr lang="pt-BR" sz="2200" dirty="0">
                <a:latin typeface="Garamond" panose="02020404030301010803" pitchFamily="18" charset="0"/>
              </a:rPr>
              <a:t>juntar, em caso de recurso especial fundado na divergência jurisprudencial, a </a:t>
            </a:r>
            <a:r>
              <a:rPr lang="pt-BR" sz="2200" b="1" dirty="0">
                <a:latin typeface="Garamond" panose="02020404030301010803" pitchFamily="18" charset="0"/>
              </a:rPr>
              <a:t>prova da divergência</a:t>
            </a:r>
            <a:r>
              <a:rPr lang="pt-BR" sz="2200" dirty="0">
                <a:latin typeface="Garamond" panose="02020404030301010803" pitchFamily="18" charset="0"/>
              </a:rPr>
              <a:t>, bem como demonstrar, com análise das circunstâncias da decisão recorrida e da decisão paradigma, a existência dessa divergência (art. 1.029, §10, CPC);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d) </a:t>
            </a:r>
            <a:r>
              <a:rPr lang="pt-BR" sz="2200" dirty="0">
                <a:latin typeface="Garamond" panose="02020404030301010803" pitchFamily="18" charset="0"/>
              </a:rPr>
              <a:t>Afirmar a existência de </a:t>
            </a:r>
            <a:r>
              <a:rPr lang="pt-BR" sz="2200" b="1" dirty="0">
                <a:latin typeface="Garamond" panose="02020404030301010803" pitchFamily="18" charset="0"/>
              </a:rPr>
              <a:t>repercussão geral</a:t>
            </a:r>
            <a:r>
              <a:rPr lang="pt-BR" sz="2200" dirty="0">
                <a:latin typeface="Garamond" panose="02020404030301010803" pitchFamily="18" charset="0"/>
              </a:rPr>
              <a:t> do recurso extraordinário;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e) </a:t>
            </a:r>
            <a:r>
              <a:rPr lang="pt-BR" sz="2200" dirty="0">
                <a:latin typeface="Garamond" panose="02020404030301010803" pitchFamily="18" charset="0"/>
              </a:rPr>
              <a:t>formular o </a:t>
            </a:r>
            <a:r>
              <a:rPr lang="pt-BR" sz="2200" b="1" dirty="0">
                <a:latin typeface="Garamond" panose="02020404030301010803" pitchFamily="18" charset="0"/>
              </a:rPr>
              <a:t>pedido recursal;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200" b="1" dirty="0">
                <a:latin typeface="Garamond" panose="02020404030301010803" pitchFamily="18" charset="0"/>
              </a:rPr>
              <a:t>f) </a:t>
            </a:r>
            <a:r>
              <a:rPr lang="pt-BR" sz="2200" dirty="0">
                <a:latin typeface="Garamond" panose="02020404030301010803" pitchFamily="18" charset="0"/>
              </a:rPr>
              <a:t>respeitar a </a:t>
            </a:r>
            <a:r>
              <a:rPr lang="pt-BR" sz="2200" b="1" dirty="0">
                <a:latin typeface="Garamond" panose="02020404030301010803" pitchFamily="18" charset="0"/>
              </a:rPr>
              <a:t>forma escrita </a:t>
            </a:r>
            <a:r>
              <a:rPr lang="pt-BR" sz="2200" dirty="0">
                <a:latin typeface="Garamond" panose="02020404030301010803" pitchFamily="18" charset="0"/>
              </a:rPr>
              <a:t>para interposição do recurso;</a:t>
            </a:r>
          </a:p>
        </p:txBody>
      </p:sp>
    </p:spTree>
    <p:extLst>
      <p:ext uri="{BB962C8B-B14F-4D97-AF65-F5344CB8AC3E}">
        <p14:creationId xmlns:p14="http://schemas.microsoft.com/office/powerpoint/2010/main" val="66542284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85009" y="1282949"/>
            <a:ext cx="11625944" cy="537317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d) Pressupostos negativos de admissibilidade (inexistência de fato impeditivo ou extintivo do direito de recorrer): </a:t>
            </a:r>
            <a:r>
              <a:rPr lang="pt-BR" sz="2300" dirty="0">
                <a:latin typeface="Garamond" panose="02020404030301010803" pitchFamily="18" charset="0"/>
              </a:rPr>
              <a:t>para o recurso ser admitido, </a:t>
            </a:r>
            <a:r>
              <a:rPr lang="pt-BR" sz="2300" b="1" dirty="0">
                <a:latin typeface="Garamond" panose="02020404030301010803" pitchFamily="18" charset="0"/>
              </a:rPr>
              <a:t>esses pressupostos não podem estar presentes</a:t>
            </a:r>
            <a:r>
              <a:rPr lang="pt-BR" sz="2300" dirty="0">
                <a:latin typeface="Garamond" panose="02020404030301010803" pitchFamily="18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renúncia e aquiescência: </a:t>
            </a:r>
            <a:r>
              <a:rPr lang="pt-BR" sz="2300" dirty="0">
                <a:latin typeface="Garamond" panose="02020404030301010803" pitchFamily="18" charset="0"/>
              </a:rPr>
              <a:t>sempre prévias à interposição e independem da anuência da outra parte;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art. 999: “A renúncia ao direito de recorrer independe da aceitação da outra parte”. A renúncia antecipa a preclusão ou a coisa julgada; </a:t>
            </a:r>
          </a:p>
        </p:txBody>
      </p:sp>
    </p:spTree>
    <p:extLst>
      <p:ext uri="{BB962C8B-B14F-4D97-AF65-F5344CB8AC3E}">
        <p14:creationId xmlns:p14="http://schemas.microsoft.com/office/powerpoint/2010/main" val="343587090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85009" y="1282949"/>
            <a:ext cx="11625944" cy="5373175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art. 1.000: “A parte que aceitar expressa ou tacitamente a decisão não poderá recorrer. § ú: Considera-se aceitação tácita a prática, sem nenhuma reserva, de ato incompatível com a vontade de recorrer”; aquiescência </a:t>
            </a:r>
            <a:r>
              <a:rPr lang="pt-BR" sz="2300" b="1" dirty="0">
                <a:latin typeface="Garamond" panose="02020404030301010803" pitchFamily="18" charset="0"/>
              </a:rPr>
              <a:t>tácita ou expressa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desistência: tácita ou expressa</a:t>
            </a:r>
            <a:r>
              <a:rPr lang="pt-BR" sz="2300" dirty="0">
                <a:latin typeface="Garamond" panose="02020404030301010803" pitchFamily="18" charset="0"/>
              </a:rPr>
              <a:t>; art. 998</a:t>
            </a:r>
            <a:r>
              <a:rPr lang="pt-BR" sz="2300" dirty="0">
                <a:latin typeface="Garamond" panose="02020404030301010803" pitchFamily="18" charset="0"/>
                <a:sym typeface="Wingdings"/>
              </a:rPr>
              <a:t>: “O recorrente poderá, a qualquer tempo, sem a anuência do recorrido ou dos litisconsortes, desistir do recurso”. A</a:t>
            </a:r>
            <a:r>
              <a:rPr lang="pt-BR" sz="2300" dirty="0">
                <a:latin typeface="Garamond" panose="02020404030301010803" pitchFamily="18" charset="0"/>
              </a:rPr>
              <a:t>pós a interposição; também independe da aceitação de outra parte; expressa ou tácita, desde que anterior ao julgamento do recurso.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5787911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0656" y="1378184"/>
            <a:ext cx="10854040" cy="5390751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8. Modo de interposição dos recursos - o recurso principal e o adesivo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997, CPC: “Cada parte interporá o recurso </a:t>
            </a:r>
            <a:r>
              <a:rPr lang="pt-BR" sz="2300" b="1" dirty="0">
                <a:latin typeface="Garamond" panose="02020404030301010803" pitchFamily="18" charset="0"/>
              </a:rPr>
              <a:t>independentemente</a:t>
            </a:r>
            <a:r>
              <a:rPr lang="pt-BR" sz="2300" dirty="0">
                <a:latin typeface="Garamond" panose="02020404030301010803" pitchFamily="18" charset="0"/>
              </a:rPr>
              <a:t>, no prazo e com observância das exigências legais”.</a:t>
            </a:r>
          </a:p>
          <a:p>
            <a:pPr marL="685800" indent="-6858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8.1 Processamento do recurso adesivo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 recurso adesivo não é uma espécie, mas </a:t>
            </a:r>
            <a:r>
              <a:rPr lang="pt-BR" sz="2300" b="1" dirty="0">
                <a:latin typeface="Garamond" panose="02020404030301010803" pitchFamily="18" charset="0"/>
              </a:rPr>
              <a:t>uma forma de interposição de alguns recursos </a:t>
            </a:r>
            <a:r>
              <a:rPr lang="pt-BR" sz="2300" dirty="0">
                <a:latin typeface="Garamond" panose="02020404030301010803" pitchFamily="18" charset="0"/>
              </a:rPr>
              <a:t>(apelação, recurso especial e extraordinário);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Requisitos: </a:t>
            </a:r>
            <a:r>
              <a:rPr lang="pt-BR" sz="2300" b="1" dirty="0">
                <a:latin typeface="Garamond" panose="02020404030301010803" pitchFamily="18" charset="0"/>
              </a:rPr>
              <a:t>(i) </a:t>
            </a:r>
            <a:r>
              <a:rPr lang="pt-BR" sz="2300" dirty="0">
                <a:latin typeface="Garamond" panose="02020404030301010803" pitchFamily="18" charset="0"/>
              </a:rPr>
              <a:t>que tenha havido </a:t>
            </a:r>
            <a:r>
              <a:rPr lang="pt-BR" sz="2300" b="1" dirty="0">
                <a:latin typeface="Garamond" panose="02020404030301010803" pitchFamily="18" charset="0"/>
              </a:rPr>
              <a:t>sucumbência recíproca </a:t>
            </a:r>
            <a:r>
              <a:rPr lang="pt-BR" sz="2300" dirty="0">
                <a:latin typeface="Garamond" panose="02020404030301010803" pitchFamily="18" charset="0"/>
              </a:rPr>
              <a:t>(nenhum dos litigantes obteve o melhor resultado possível); </a:t>
            </a:r>
            <a:r>
              <a:rPr lang="pt-BR" sz="2300" b="1" dirty="0">
                <a:latin typeface="Garamond" panose="02020404030301010803" pitchFamily="18" charset="0"/>
              </a:rPr>
              <a:t>(</a:t>
            </a:r>
            <a:r>
              <a:rPr lang="pt-BR" sz="2300" b="1" dirty="0" err="1">
                <a:latin typeface="Garamond" panose="02020404030301010803" pitchFamily="18" charset="0"/>
              </a:rPr>
              <a:t>ii</a:t>
            </a:r>
            <a:r>
              <a:rPr lang="pt-BR" sz="2300" b="1" dirty="0">
                <a:latin typeface="Garamond" panose="02020404030301010803" pitchFamily="18" charset="0"/>
              </a:rPr>
              <a:t>) </a:t>
            </a:r>
            <a:r>
              <a:rPr lang="pt-BR" sz="2300" dirty="0">
                <a:latin typeface="Garamond" panose="02020404030301010803" pitchFamily="18" charset="0"/>
              </a:rPr>
              <a:t>que tenha havido </a:t>
            </a:r>
            <a:r>
              <a:rPr lang="pt-BR" sz="2300" b="1" dirty="0">
                <a:latin typeface="Garamond" panose="02020404030301010803" pitchFamily="18" charset="0"/>
              </a:rPr>
              <a:t>recurso do adversário</a:t>
            </a:r>
            <a:r>
              <a:rPr lang="pt-BR" sz="2300" dirty="0">
                <a:latin typeface="Garamond" panose="02020404030301010803" pitchFamily="18" charset="0"/>
              </a:rPr>
              <a:t>. 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074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81891" y="1461075"/>
            <a:ext cx="11055927" cy="535535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3. Características dos recursos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Voluntariedade;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Expressa previsão </a:t>
            </a:r>
            <a:r>
              <a:rPr lang="pt-BR" sz="2300" dirty="0">
                <a:latin typeface="Garamond" panose="02020404030301010803" pitchFamily="18" charset="0"/>
              </a:rPr>
              <a:t>em </a:t>
            </a:r>
            <a:r>
              <a:rPr lang="pt-BR" sz="2300" b="1" dirty="0">
                <a:latin typeface="Garamond" panose="02020404030301010803" pitchFamily="18" charset="0"/>
              </a:rPr>
              <a:t>lei federal </a:t>
            </a:r>
            <a:r>
              <a:rPr lang="pt-BR" sz="2300" dirty="0">
                <a:latin typeface="Garamond" panose="02020404030301010803" pitchFamily="18" charset="0"/>
              </a:rPr>
              <a:t>(art. 22, inc. I, CF: “Compete privativamente à União legislar sobre: [...] </a:t>
            </a:r>
            <a:r>
              <a:rPr lang="pt-BR" sz="2300" b="1" u="sng" dirty="0">
                <a:latin typeface="Garamond" panose="02020404030301010803" pitchFamily="18" charset="0"/>
              </a:rPr>
              <a:t>direito processual</a:t>
            </a:r>
            <a:r>
              <a:rPr lang="pt-BR" sz="2300" dirty="0">
                <a:latin typeface="Garamond" panose="02020404030301010803" pitchFamily="18" charset="0"/>
              </a:rPr>
              <a:t>”);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Taxatividade</a:t>
            </a:r>
            <a:r>
              <a:rPr lang="pt-BR" sz="2300" dirty="0">
                <a:latin typeface="Garamond" panose="02020404030301010803" pitchFamily="18" charset="0"/>
              </a:rPr>
              <a:t> (art. 994 do CPC);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buAutoNum type="alphaLcParenR"/>
            </a:pPr>
            <a:r>
              <a:rPr lang="pt-BR" sz="2300" b="1" dirty="0">
                <a:latin typeface="Garamond" panose="02020404030301010803" pitchFamily="18" charset="0"/>
              </a:rPr>
              <a:t>Desenvolvimento</a:t>
            </a:r>
            <a:r>
              <a:rPr lang="pt-BR" sz="2300" dirty="0">
                <a:latin typeface="Garamond" panose="02020404030301010803" pitchFamily="18" charset="0"/>
              </a:rPr>
              <a:t> </a:t>
            </a:r>
            <a:r>
              <a:rPr lang="pt-BR" sz="2300" b="1" dirty="0">
                <a:latin typeface="Garamond" panose="02020404030301010803" pitchFamily="18" charset="0"/>
              </a:rPr>
              <a:t>no processo em que proferida a decisão impugnada </a:t>
            </a:r>
            <a:r>
              <a:rPr lang="pt-BR" sz="2300" dirty="0">
                <a:latin typeface="Garamond" panose="02020404030301010803" pitchFamily="18" charset="0"/>
              </a:rPr>
              <a:t>(</a:t>
            </a:r>
            <a:r>
              <a:rPr lang="pt-BR" sz="2300" dirty="0" err="1">
                <a:latin typeface="Garamond" panose="02020404030301010803" pitchFamily="18" charset="0"/>
              </a:rPr>
              <a:t>endoprocessual</a:t>
            </a:r>
            <a:r>
              <a:rPr lang="pt-BR" sz="2300" dirty="0">
                <a:latin typeface="Garamond" panose="02020404030301010803" pitchFamily="18" charset="0"/>
              </a:rPr>
              <a:t>);</a:t>
            </a:r>
          </a:p>
          <a:p>
            <a:pPr marL="457200" indent="-457200" algn="just">
              <a:lnSpc>
                <a:spcPct val="160000"/>
              </a:lnSpc>
              <a:spcBef>
                <a:spcPts val="0"/>
              </a:spcBef>
              <a:buAutoNum type="alphaLcParenR"/>
            </a:pPr>
            <a:r>
              <a:rPr lang="pt-BR" sz="2300" b="1" dirty="0" err="1">
                <a:latin typeface="Garamond" panose="02020404030301010803" pitchFamily="18" charset="0"/>
              </a:rPr>
              <a:t>Dialeticidade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algn="just"/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50980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1271075"/>
            <a:ext cx="11412187" cy="5628492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art. 997, § 1º. “Sendo </a:t>
            </a:r>
            <a:r>
              <a:rPr lang="pt-BR" sz="2200" b="1" dirty="0">
                <a:latin typeface="Garamond" panose="02020404030301010803" pitchFamily="18" charset="0"/>
              </a:rPr>
              <a:t>vencidos autor e réu</a:t>
            </a:r>
            <a:r>
              <a:rPr lang="pt-BR" sz="2200" dirty="0">
                <a:latin typeface="Garamond" panose="02020404030301010803" pitchFamily="18" charset="0"/>
              </a:rPr>
              <a:t>, </a:t>
            </a:r>
            <a:r>
              <a:rPr lang="pt-BR" sz="2200" b="1" dirty="0">
                <a:latin typeface="Garamond" panose="02020404030301010803" pitchFamily="18" charset="0"/>
              </a:rPr>
              <a:t>ao recurso </a:t>
            </a:r>
            <a:r>
              <a:rPr lang="pt-BR" sz="2200" dirty="0">
                <a:latin typeface="Garamond" panose="02020404030301010803" pitchFamily="18" charset="0"/>
              </a:rPr>
              <a:t>interposto por qualquer deles </a:t>
            </a:r>
            <a:r>
              <a:rPr lang="pt-BR" sz="2200" b="1" dirty="0">
                <a:latin typeface="Garamond" panose="02020404030301010803" pitchFamily="18" charset="0"/>
              </a:rPr>
              <a:t>poderá aderir o outro</a:t>
            </a:r>
            <a:r>
              <a:rPr lang="pt-BR" sz="2200" dirty="0">
                <a:latin typeface="Garamond" panose="02020404030301010803" pitchFamily="18" charset="0"/>
              </a:rPr>
              <a:t>. § 2º. O recurso adesivo fica </a:t>
            </a:r>
            <a:r>
              <a:rPr lang="pt-BR" sz="2200" b="1" dirty="0">
                <a:latin typeface="Garamond" panose="02020404030301010803" pitchFamily="18" charset="0"/>
              </a:rPr>
              <a:t>subordinado ao recurso independente</a:t>
            </a:r>
            <a:r>
              <a:rPr lang="pt-BR" sz="2200" dirty="0">
                <a:latin typeface="Garamond" panose="02020404030301010803" pitchFamily="18" charset="0"/>
              </a:rPr>
              <a:t>, sendo-lhe aplicáveis as </a:t>
            </a:r>
            <a:r>
              <a:rPr lang="pt-BR" sz="2200" b="1" dirty="0">
                <a:latin typeface="Garamond" panose="02020404030301010803" pitchFamily="18" charset="0"/>
              </a:rPr>
              <a:t>mesmas regras deste quanto aos requisitos de admissibilidade e julgamento no tribunal</a:t>
            </a:r>
            <a:r>
              <a:rPr lang="pt-BR" sz="2200" dirty="0">
                <a:latin typeface="Garamond" panose="02020404030301010803" pitchFamily="18" charset="0"/>
              </a:rPr>
              <a:t>, salvo disposição legal diversa, observado, ainda, o seguinte: I – será dirigido ao órgão perante o qual o recurso independente fora interposto, no prazo de que a parte dispõe para responder; II – será admissível na apelação, no recurso extraordinário e no recurso especial; III – não será conhecido, se houver desistência do recurso principal ou se for ele considerado inadmissível” (relação de subordinação e </a:t>
            </a:r>
            <a:r>
              <a:rPr lang="pt-BR" sz="2200" dirty="0" err="1">
                <a:latin typeface="Garamond" panose="02020404030301010803" pitchFamily="18" charset="0"/>
              </a:rPr>
              <a:t>acessoriedade</a:t>
            </a:r>
            <a:r>
              <a:rPr lang="pt-BR" sz="2200" dirty="0">
                <a:latin typeface="Garamond" panose="02020404030301010803" pitchFamily="18" charset="0"/>
              </a:rPr>
              <a:t>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no </a:t>
            </a:r>
            <a:r>
              <a:rPr lang="pt-BR" sz="2200" b="1" dirty="0">
                <a:latin typeface="Garamond" panose="02020404030301010803" pitchFamily="18" charset="0"/>
              </a:rPr>
              <a:t>prazo das contrarrazões</a:t>
            </a:r>
            <a:r>
              <a:rPr lang="pt-BR" sz="2200" dirty="0">
                <a:latin typeface="Garamond" panose="02020404030301010803" pitchFamily="18" charset="0"/>
              </a:rPr>
              <a:t>, mas em </a:t>
            </a:r>
            <a:r>
              <a:rPr lang="pt-BR" sz="2200" b="1" dirty="0">
                <a:latin typeface="Garamond" panose="02020404030301010803" pitchFamily="18" charset="0"/>
              </a:rPr>
              <a:t>peças distintas</a:t>
            </a:r>
            <a:r>
              <a:rPr lang="pt-BR" sz="2200" dirty="0">
                <a:latin typeface="Garamond" panose="02020404030301010803" pitchFamily="18" charset="0"/>
              </a:rPr>
              <a:t>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recebido o recurso adesivo, </a:t>
            </a:r>
            <a:r>
              <a:rPr lang="pt-BR" sz="2200" b="1" dirty="0">
                <a:latin typeface="Garamond" panose="02020404030301010803" pitchFamily="18" charset="0"/>
              </a:rPr>
              <a:t>o juiz intima a outra parte</a:t>
            </a:r>
            <a:r>
              <a:rPr lang="pt-BR" sz="2200" dirty="0">
                <a:latin typeface="Garamond" panose="02020404030301010803" pitchFamily="18" charset="0"/>
              </a:rPr>
              <a:t> para apresentar suas contrarrazões;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dirty="0">
                <a:latin typeface="Garamond" panose="02020404030301010803" pitchFamily="18" charset="0"/>
              </a:rPr>
              <a:t>quem apela pela forma principal não pode apelar na forma adesiva.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80684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15637" y="1271075"/>
            <a:ext cx="11412187" cy="5628492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Caso prático: </a:t>
            </a:r>
            <a:r>
              <a:rPr lang="pt-BR" sz="2300" dirty="0">
                <a:latin typeface="Garamond" panose="02020404030301010803" pitchFamily="18" charset="0"/>
              </a:rPr>
              <a:t>Bruna ajuíza em face de Marcela uma ação de cobrança do valor de R$ 30.000,00 e o juiz julga </a:t>
            </a:r>
            <a:r>
              <a:rPr lang="pt-BR" sz="2300" b="1" dirty="0">
                <a:latin typeface="Garamond" panose="02020404030301010803" pitchFamily="18" charset="0"/>
              </a:rPr>
              <a:t>parcialmente procedente </a:t>
            </a:r>
            <a:r>
              <a:rPr lang="pt-BR" sz="2300" dirty="0">
                <a:latin typeface="Garamond" panose="02020404030301010803" pitchFamily="18" charset="0"/>
              </a:rPr>
              <a:t>o pedido, condenando a ré a pagar à autora R$ 20.000,00.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houve, portanto, </a:t>
            </a:r>
            <a:r>
              <a:rPr lang="pt-BR" sz="2300" b="1" dirty="0">
                <a:latin typeface="Garamond" panose="02020404030301010803" pitchFamily="18" charset="0"/>
              </a:rPr>
              <a:t>sucumbência recíproca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intimadas, ambas poderão recorrer na </a:t>
            </a:r>
            <a:r>
              <a:rPr lang="pt-BR" sz="2300" b="1" dirty="0">
                <a:latin typeface="Garamond" panose="02020404030301010803" pitchFamily="18" charset="0"/>
              </a:rPr>
              <a:t>forma principal </a:t>
            </a:r>
            <a:r>
              <a:rPr lang="pt-BR" sz="2300" dirty="0">
                <a:latin typeface="Garamond" panose="02020404030301010803" pitchFamily="18" charset="0"/>
              </a:rPr>
              <a:t>(recursos autônomos/independentes);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contudo, pode ser que Bruna aceite o resultado, não recorrendo na forma principal, mas Marcela recorre;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se Bruna soubesse que Marcela interporia o recurso, também teria recorrido para tentar obter um resultado ainda mais favorável;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 lei processual lhe dá uma </a:t>
            </a:r>
            <a:r>
              <a:rPr lang="pt-BR" sz="2300" b="1" dirty="0">
                <a:latin typeface="Garamond" panose="02020404030301010803" pitchFamily="18" charset="0"/>
              </a:rPr>
              <a:t>segunda oportunidade de recorrer, sob a forma adesiva.  </a:t>
            </a:r>
          </a:p>
        </p:txBody>
      </p:sp>
    </p:spTree>
    <p:extLst>
      <p:ext uri="{BB962C8B-B14F-4D97-AF65-F5344CB8AC3E}">
        <p14:creationId xmlns:p14="http://schemas.microsoft.com/office/powerpoint/2010/main" val="284302465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1389825"/>
            <a:ext cx="11257808" cy="530785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4200" b="1" dirty="0">
                <a:solidFill>
                  <a:srgbClr val="FF0000"/>
                </a:solidFill>
                <a:latin typeface="Garamond" panose="02020404030301010803" pitchFamily="18" charset="0"/>
              </a:rPr>
              <a:t>9. Princípios fundamentais do direito recursal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4200" b="1" dirty="0">
                <a:solidFill>
                  <a:srgbClr val="FF0000"/>
                </a:solidFill>
                <a:latin typeface="Garamond" panose="02020404030301010803" pitchFamily="18" charset="0"/>
              </a:rPr>
              <a:t>9.1 Introdução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500" dirty="0">
                <a:latin typeface="Garamond" panose="02020404030301010803" pitchFamily="18" charset="0"/>
              </a:rPr>
              <a:t>Os princípios fundamentais do direito recursal têm a </a:t>
            </a:r>
            <a:r>
              <a:rPr lang="pt-BR" sz="3500" b="1" dirty="0">
                <a:latin typeface="Garamond" panose="02020404030301010803" pitchFamily="18" charset="0"/>
              </a:rPr>
              <a:t>função de orientação</a:t>
            </a:r>
            <a:r>
              <a:rPr lang="pt-BR" sz="3500" dirty="0">
                <a:latin typeface="Garamond" panose="02020404030301010803" pitchFamily="18" charset="0"/>
              </a:rPr>
              <a:t>, de modo a qualificar e empregar os recursos enquanto </a:t>
            </a:r>
            <a:r>
              <a:rPr lang="pt-BR" sz="3500" b="1" dirty="0">
                <a:latin typeface="Garamond" panose="02020404030301010803" pitchFamily="18" charset="0"/>
              </a:rPr>
              <a:t>institutos do processo civil</a:t>
            </a:r>
            <a:r>
              <a:rPr lang="pt-BR" sz="3500" dirty="0">
                <a:latin typeface="Garamond" panose="02020404030301010803" pitchFamily="18" charset="0"/>
              </a:rPr>
              <a:t>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endParaRPr lang="pt-BR" sz="42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4200" b="1" dirty="0">
                <a:solidFill>
                  <a:srgbClr val="FF0000"/>
                </a:solidFill>
                <a:latin typeface="Garamond" panose="02020404030301010803" pitchFamily="18" charset="0"/>
              </a:rPr>
              <a:t>9.2 Princípio da taxatividade</a:t>
            </a: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500" dirty="0">
                <a:latin typeface="Garamond" panose="02020404030301010803" pitchFamily="18" charset="0"/>
              </a:rPr>
              <a:t>somente é recurso se estiver previsto expressamente em </a:t>
            </a:r>
            <a:r>
              <a:rPr lang="pt-BR" sz="3500" b="1" dirty="0">
                <a:latin typeface="Garamond" panose="02020404030301010803" pitchFamily="18" charset="0"/>
              </a:rPr>
              <a:t>lei federal </a:t>
            </a:r>
            <a:r>
              <a:rPr lang="pt-BR" sz="3500" dirty="0">
                <a:latin typeface="Garamond" panose="02020404030301010803" pitchFamily="18" charset="0"/>
              </a:rPr>
              <a:t>(rol legal é </a:t>
            </a:r>
            <a:r>
              <a:rPr lang="pt-BR" sz="3500" i="1" dirty="0" err="1">
                <a:latin typeface="Garamond" panose="02020404030301010803" pitchFamily="18" charset="0"/>
              </a:rPr>
              <a:t>numerus</a:t>
            </a:r>
            <a:r>
              <a:rPr lang="pt-BR" sz="3500" i="1" dirty="0">
                <a:latin typeface="Garamond" panose="02020404030301010803" pitchFamily="18" charset="0"/>
              </a:rPr>
              <a:t> </a:t>
            </a:r>
            <a:r>
              <a:rPr lang="pt-BR" sz="3500" i="1" dirty="0" err="1">
                <a:latin typeface="Garamond" panose="02020404030301010803" pitchFamily="18" charset="0"/>
              </a:rPr>
              <a:t>clausus</a:t>
            </a:r>
            <a:r>
              <a:rPr lang="pt-BR" sz="3500" dirty="0">
                <a:latin typeface="Garamond" panose="02020404030301010803" pitchFamily="18" charset="0"/>
              </a:rPr>
              <a:t>)</a:t>
            </a:r>
            <a:r>
              <a:rPr lang="pt-BR" sz="3500" dirty="0">
                <a:latin typeface="Garamond" panose="02020404030301010803" pitchFamily="18" charset="0"/>
                <a:sym typeface="Wingdings" panose="05000000000000000000" pitchFamily="2" charset="2"/>
              </a:rPr>
              <a:t> art. 994 do CPC e leis especiais federais (6.830/80, 7.347/85, 9.099/95, etc);</a:t>
            </a:r>
            <a:endParaRPr lang="pt-BR" sz="35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500" dirty="0">
                <a:latin typeface="Garamond" panose="02020404030301010803" pitchFamily="18" charset="0"/>
              </a:rPr>
              <a:t>não se admite a criação de recurso por outro ente federado que não a União (art. 22, inc. I, CF), nem por meio de negócio processual (art. 190, CPC), nem sua previsão apenas em regimento interno de tribunal.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  <a:p>
            <a:pPr algn="just">
              <a:lnSpc>
                <a:spcPct val="16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89317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03761" y="1354200"/>
            <a:ext cx="11340935" cy="5319733"/>
          </a:xfrm>
        </p:spPr>
        <p:txBody>
          <a:bodyPr>
            <a:normAutofit fontScale="92500" lnSpcReduction="10000"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9.3 Princípio da singularidade, unicidade ou </a:t>
            </a:r>
            <a:r>
              <a:rPr lang="pt-BR" sz="2800" b="1" dirty="0" err="1">
                <a:solidFill>
                  <a:srgbClr val="FF0000"/>
                </a:solidFill>
                <a:latin typeface="Garamond" panose="02020404030301010803" pitchFamily="18" charset="0"/>
              </a:rPr>
              <a:t>unirrecorribilidade</a:t>
            </a:r>
            <a:endParaRPr lang="pt-BR" sz="28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em regra, não é possível a </a:t>
            </a:r>
            <a:r>
              <a:rPr lang="pt-BR" sz="2500" b="1" dirty="0">
                <a:latin typeface="Garamond" panose="02020404030301010803" pitchFamily="18" charset="0"/>
              </a:rPr>
              <a:t>utilização simultânea de dois recursos contra a mesma decisão</a:t>
            </a:r>
            <a:r>
              <a:rPr lang="pt-BR" sz="2500" dirty="0">
                <a:latin typeface="Garamond" panose="02020404030301010803" pitchFamily="18" charset="0"/>
              </a:rPr>
              <a:t>, havendo, </a:t>
            </a:r>
            <a:r>
              <a:rPr lang="pt-BR" sz="2500" b="1" dirty="0">
                <a:latin typeface="Garamond" panose="02020404030301010803" pitchFamily="18" charset="0"/>
              </a:rPr>
              <a:t>para cada decisão, um recurso adequado (“adequação da via eleita”); ex.: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500" b="1" dirty="0">
              <a:latin typeface="Garamond" panose="02020404030301010803" pitchFamily="18" charset="0"/>
            </a:endParaRP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as </a:t>
            </a:r>
            <a:r>
              <a:rPr lang="pt-BR" sz="2500" b="1" dirty="0">
                <a:latin typeface="Garamond" panose="02020404030301010803" pitchFamily="18" charset="0"/>
              </a:rPr>
              <a:t>decisões interlocutórias </a:t>
            </a:r>
            <a:r>
              <a:rPr lang="pt-BR" sz="2500" dirty="0">
                <a:latin typeface="Garamond" panose="02020404030301010803" pitchFamily="18" charset="0"/>
              </a:rPr>
              <a:t>previstas no </a:t>
            </a:r>
            <a:r>
              <a:rPr lang="pt-BR" sz="2500" b="1" dirty="0">
                <a:latin typeface="Garamond" panose="02020404030301010803" pitchFamily="18" charset="0"/>
              </a:rPr>
              <a:t>art. 1.015 do CPC</a:t>
            </a:r>
            <a:r>
              <a:rPr lang="pt-BR" sz="2500" dirty="0">
                <a:latin typeface="Garamond" panose="02020404030301010803" pitchFamily="18" charset="0"/>
              </a:rPr>
              <a:t>, cabe o </a:t>
            </a:r>
            <a:r>
              <a:rPr lang="pt-BR" sz="2500" b="1" dirty="0">
                <a:latin typeface="Garamond" panose="02020404030301010803" pitchFamily="18" charset="0"/>
              </a:rPr>
              <a:t>agravo de instrumento (rol taxativo?);</a:t>
            </a:r>
          </a:p>
          <a:p>
            <a:pPr algn="just"/>
            <a:r>
              <a:rPr lang="pt-BR" sz="2500" b="1" dirty="0">
                <a:latin typeface="Garamond" panose="02020404030301010803" pitchFamily="18" charset="0"/>
              </a:rPr>
              <a:t>- </a:t>
            </a:r>
            <a:r>
              <a:rPr lang="pt-BR" sz="2500" dirty="0">
                <a:latin typeface="Garamond" panose="02020404030301010803" pitchFamily="18" charset="0"/>
              </a:rPr>
              <a:t>contra as </a:t>
            </a:r>
            <a:r>
              <a:rPr lang="pt-BR" sz="2500" b="1" dirty="0">
                <a:latin typeface="Garamond" panose="02020404030301010803" pitchFamily="18" charset="0"/>
              </a:rPr>
              <a:t>sentenças, </a:t>
            </a:r>
            <a:r>
              <a:rPr lang="pt-BR" sz="2500" dirty="0">
                <a:latin typeface="Garamond" panose="02020404030301010803" pitchFamily="18" charset="0"/>
              </a:rPr>
              <a:t>a</a:t>
            </a:r>
            <a:r>
              <a:rPr lang="pt-BR" sz="2500" b="1" dirty="0">
                <a:latin typeface="Garamond" panose="02020404030301010803" pitchFamily="18" charset="0"/>
              </a:rPr>
              <a:t> apelação (art. 1.009, CPC); </a:t>
            </a: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</a:t>
            </a:r>
            <a:r>
              <a:rPr lang="pt-BR" sz="2500" b="1" dirty="0">
                <a:latin typeface="Garamond" panose="02020404030301010803" pitchFamily="18" charset="0"/>
              </a:rPr>
              <a:t>decisões monocráticas do relator</a:t>
            </a:r>
            <a:r>
              <a:rPr lang="pt-BR" sz="2500" dirty="0">
                <a:latin typeface="Garamond" panose="02020404030301010803" pitchFamily="18" charset="0"/>
              </a:rPr>
              <a:t>, </a:t>
            </a:r>
            <a:r>
              <a:rPr lang="pt-BR" sz="2500" b="1" dirty="0">
                <a:latin typeface="Garamond" panose="02020404030301010803" pitchFamily="18" charset="0"/>
              </a:rPr>
              <a:t>agravo interno (art. 1.021, CPC)</a:t>
            </a:r>
            <a:r>
              <a:rPr lang="pt-BR" sz="2500" dirty="0">
                <a:latin typeface="Garamond" panose="02020404030301010803" pitchFamily="18" charset="0"/>
              </a:rPr>
              <a:t>; </a:t>
            </a: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</a:t>
            </a:r>
            <a:r>
              <a:rPr lang="pt-BR" sz="2500" b="1" dirty="0">
                <a:latin typeface="Garamond" panose="02020404030301010803" pitchFamily="18" charset="0"/>
              </a:rPr>
              <a:t>acórdãos</a:t>
            </a:r>
            <a:r>
              <a:rPr lang="pt-BR" sz="2500" dirty="0">
                <a:latin typeface="Garamond" panose="02020404030301010803" pitchFamily="18" charset="0"/>
              </a:rPr>
              <a:t> que se enquadrem nas hipóteses do </a:t>
            </a:r>
            <a:r>
              <a:rPr lang="pt-BR" sz="2500" b="1" dirty="0">
                <a:latin typeface="Garamond" panose="02020404030301010803" pitchFamily="18" charset="0"/>
              </a:rPr>
              <a:t>art. 102, inc. III, da CF, RE</a:t>
            </a:r>
            <a:r>
              <a:rPr lang="pt-BR" sz="2500" dirty="0">
                <a:latin typeface="Garamond" panose="02020404030301010803" pitchFamily="18" charset="0"/>
              </a:rPr>
              <a:t>; </a:t>
            </a:r>
          </a:p>
          <a:p>
            <a:pPr algn="just"/>
            <a:r>
              <a:rPr lang="pt-BR" sz="2500" dirty="0">
                <a:latin typeface="Garamond" panose="02020404030301010803" pitchFamily="18" charset="0"/>
              </a:rPr>
              <a:t>- contra </a:t>
            </a:r>
            <a:r>
              <a:rPr lang="pt-BR" sz="2500" b="1" dirty="0">
                <a:latin typeface="Garamond" panose="02020404030301010803" pitchFamily="18" charset="0"/>
              </a:rPr>
              <a:t>acórdãos nas hipóteses do art. 105, inc. III, CF, </a:t>
            </a:r>
            <a:r>
              <a:rPr lang="pt-BR" sz="2500" b="1" dirty="0" err="1">
                <a:latin typeface="Garamond" panose="02020404030301010803" pitchFamily="18" charset="0"/>
              </a:rPr>
              <a:t>REsp.</a:t>
            </a:r>
            <a:r>
              <a:rPr lang="pt-BR" sz="2500" b="1" dirty="0">
                <a:latin typeface="Garamond" panose="02020404030301010803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5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no caso, </a:t>
            </a:r>
            <a:r>
              <a:rPr lang="pt-BR" sz="2500" b="1" dirty="0">
                <a:latin typeface="Garamond" panose="02020404030301010803" pitchFamily="18" charset="0"/>
              </a:rPr>
              <a:t>o último recurso não será admitido (regra implícita); </a:t>
            </a:r>
          </a:p>
        </p:txBody>
      </p:sp>
    </p:spTree>
    <p:extLst>
      <p:ext uri="{BB962C8B-B14F-4D97-AF65-F5344CB8AC3E}">
        <p14:creationId xmlns:p14="http://schemas.microsoft.com/office/powerpoint/2010/main" val="368272849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31275" y="1354200"/>
            <a:ext cx="10782795" cy="5319733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latin typeface="Garamond" panose="02020404030301010803" pitchFamily="18" charset="0"/>
              </a:rPr>
              <a:t>Mas cabe a interposição de um único recurso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latin typeface="Garamond" panose="02020404030301010803" pitchFamily="18" charset="0"/>
              </a:rPr>
              <a:t>para impugnar mais de uma decisão?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O juiz profere uma decisão e, antes do término do prazo recursal, profere outra, podendo a parte, num único recurso, impugnar ambas, desde que esse mesmo recurso seja adequado a combater as duas decisões;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O caso do art. 1.009, § 1º, do CPC (preclusão elástica): “As questões resolvidas na fase de conhecimento, se a decisão a seu respeito não comportar agravo de instrumento, não são cobertas pela preclusão e devem ser suscitadas em preliminar de apelação, eventualmente interposta contra a decisão final, ou nas contrarrazões”;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O caso do agravo de instrumento e o pedido de reconsideração;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500" dirty="0">
                <a:latin typeface="Garamond" panose="02020404030301010803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3032354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31275" y="1354200"/>
            <a:ext cx="10782795" cy="5319733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Exceções: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   Despacho denegatório de RE/</a:t>
            </a:r>
            <a:r>
              <a:rPr lang="pt-BR" sz="2300" dirty="0" err="1">
                <a:latin typeface="Garamond" panose="02020404030301010803" pitchFamily="18" charset="0"/>
              </a:rPr>
              <a:t>REsp</a:t>
            </a:r>
            <a:r>
              <a:rPr lang="pt-BR" sz="2300" dirty="0">
                <a:latin typeface="Garamond" panose="02020404030301010803" pitchFamily="18" charset="0"/>
              </a:rPr>
              <a:t> (agravo interno e agravo em RE/</a:t>
            </a:r>
            <a:r>
              <a:rPr lang="pt-BR" sz="2300" dirty="0" err="1">
                <a:latin typeface="Garamond" panose="02020404030301010803" pitchFamily="18" charset="0"/>
              </a:rPr>
              <a:t>REsp</a:t>
            </a:r>
            <a:r>
              <a:rPr lang="pt-BR" sz="2300" dirty="0"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acórdãos objetivamente complexos (</a:t>
            </a:r>
            <a:r>
              <a:rPr lang="pt-BR" sz="2300" b="1" dirty="0">
                <a:latin typeface="Garamond" panose="02020404030301010803" pitchFamily="18" charset="0"/>
              </a:rPr>
              <a:t>mais de um capítulo</a:t>
            </a:r>
            <a:r>
              <a:rPr lang="pt-BR" sz="2300" dirty="0">
                <a:latin typeface="Garamond" panose="02020404030301010803" pitchFamily="18" charset="0"/>
              </a:rPr>
              <a:t>):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(matéria infraconstitucional) e RE (matéria constitucional)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art. 1.031, CPC: “Na hipótese de interposição conjunta de recurso extraordinário e recurso especial, os autos serão remetidos ao </a:t>
            </a:r>
            <a:r>
              <a:rPr lang="pt-BR" sz="2300" b="1" dirty="0">
                <a:latin typeface="Garamond" panose="02020404030301010803" pitchFamily="18" charset="0"/>
                <a:sym typeface="Wingdings" panose="05000000000000000000" pitchFamily="2" charset="2"/>
              </a:rPr>
              <a:t>Superior Tribunal de Justiça”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.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ED</a:t>
            </a:r>
            <a:r>
              <a:rPr lang="pt-BR" sz="2300" dirty="0">
                <a:latin typeface="Garamond" panose="02020404030301010803" pitchFamily="18" charset="0"/>
              </a:rPr>
              <a:t> (esclarecimento/integração) </a:t>
            </a:r>
            <a:r>
              <a:rPr lang="pt-BR" sz="2300" b="1" dirty="0">
                <a:latin typeface="Garamond" panose="02020404030301010803" pitchFamily="18" charset="0"/>
              </a:rPr>
              <a:t>+ outro recurso </a:t>
            </a:r>
            <a:r>
              <a:rPr lang="pt-BR" sz="2300" dirty="0">
                <a:latin typeface="Garamond" panose="02020404030301010803" pitchFamily="18" charset="0"/>
              </a:rPr>
              <a:t>(apelação, agravo de instrumento, etc);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parcial concessão da segurança em MS de competência originária do Tribunal</a:t>
            </a:r>
            <a:r>
              <a:rPr lang="pt-BR" sz="2300" dirty="0">
                <a:latin typeface="Garamond" panose="02020404030301010803" pitchFamily="18" charset="0"/>
              </a:rPr>
              <a:t>: </a:t>
            </a:r>
            <a:r>
              <a:rPr lang="pt-BR" sz="2300" b="1" dirty="0">
                <a:latin typeface="Garamond" panose="02020404030301010803" pitchFamily="18" charset="0"/>
              </a:rPr>
              <a:t>RO</a:t>
            </a:r>
            <a:r>
              <a:rPr lang="pt-BR" sz="2300" dirty="0">
                <a:latin typeface="Garamond" panose="02020404030301010803" pitchFamily="18" charset="0"/>
              </a:rPr>
              <a:t> do capítulo em que houve a </a:t>
            </a:r>
            <a:r>
              <a:rPr lang="pt-BR" sz="2300" b="1" dirty="0">
                <a:latin typeface="Garamond" panose="02020404030301010803" pitchFamily="18" charset="0"/>
              </a:rPr>
              <a:t>denegação </a:t>
            </a:r>
            <a:r>
              <a:rPr lang="pt-BR" sz="2300" dirty="0">
                <a:latin typeface="Garamond" panose="02020404030301010803" pitchFamily="18" charset="0"/>
              </a:rPr>
              <a:t>e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/RE</a:t>
            </a:r>
            <a:r>
              <a:rPr lang="pt-BR" sz="2300" dirty="0">
                <a:latin typeface="Garamond" panose="02020404030301010803" pitchFamily="18" charset="0"/>
              </a:rPr>
              <a:t> do capítulo que </a:t>
            </a:r>
            <a:r>
              <a:rPr lang="pt-BR" sz="2300" b="1" dirty="0">
                <a:latin typeface="Garamond" panose="02020404030301010803" pitchFamily="18" charset="0"/>
              </a:rPr>
              <a:t>concedeu a ordem;</a:t>
            </a:r>
          </a:p>
        </p:txBody>
      </p:sp>
    </p:spTree>
    <p:extLst>
      <p:ext uri="{BB962C8B-B14F-4D97-AF65-F5344CB8AC3E}">
        <p14:creationId xmlns:p14="http://schemas.microsoft.com/office/powerpoint/2010/main" val="70345609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75014" y="1354200"/>
            <a:ext cx="11186556" cy="5379109"/>
          </a:xfrm>
        </p:spPr>
        <p:txBody>
          <a:bodyPr>
            <a:normAutofit fontScale="925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em regra, o juiz concede a </a:t>
            </a:r>
            <a:r>
              <a:rPr lang="pt-BR" sz="2300" b="1" dirty="0">
                <a:latin typeface="Garamond" panose="02020404030301010803" pitchFamily="18" charset="0"/>
              </a:rPr>
              <a:t>tutela provisória de urgência de natureza antecipada </a:t>
            </a:r>
            <a:r>
              <a:rPr lang="pt-BR" sz="2300" dirty="0">
                <a:latin typeface="Garamond" panose="02020404030301010803" pitchFamily="18" charset="0"/>
              </a:rPr>
              <a:t>antes da sentença, mas </a:t>
            </a:r>
            <a:r>
              <a:rPr lang="pt-BR" sz="2300" b="1" dirty="0">
                <a:latin typeface="Garamond" panose="02020404030301010803" pitchFamily="18" charset="0"/>
              </a:rPr>
              <a:t>pode ocorrer de concedê-la no bojo da sentença</a:t>
            </a:r>
            <a:r>
              <a:rPr lang="pt-BR" sz="2300" dirty="0">
                <a:latin typeface="Garamond" panose="02020404030301010803" pitchFamily="18" charset="0"/>
              </a:rPr>
              <a:t>; neste último caso, sabendo que o art. 1.015, inc. I, do CPC, prevê que cabe agravo de instrumento contra decisão sobre tutela provisória, </a:t>
            </a:r>
            <a:r>
              <a:rPr lang="pt-BR" sz="2300" b="1" dirty="0">
                <a:latin typeface="Garamond" panose="02020404030301010803" pitchFamily="18" charset="0"/>
              </a:rPr>
              <a:t>qual o recurso cabível</a:t>
            </a:r>
            <a:r>
              <a:rPr lang="pt-BR" sz="2300" dirty="0">
                <a:latin typeface="Garamond" panose="02020404030301010803" pitchFamily="18" charset="0"/>
              </a:rPr>
              <a:t>?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1.009, CPC: “</a:t>
            </a:r>
            <a:r>
              <a:rPr lang="pt-BR" sz="2300" b="1" dirty="0">
                <a:latin typeface="Garamond" panose="02020404030301010803" pitchFamily="18" charset="0"/>
              </a:rPr>
              <a:t>Da sentença cabe apelação</a:t>
            </a:r>
            <a:r>
              <a:rPr lang="pt-BR" sz="2300" dirty="0">
                <a:latin typeface="Garamond" panose="02020404030301010803" pitchFamily="18" charset="0"/>
              </a:rPr>
              <a:t>. [...] § 3º. O disposto no </a:t>
            </a:r>
            <a:r>
              <a:rPr lang="pt-BR" sz="2300" i="1" dirty="0">
                <a:latin typeface="Garamond" panose="02020404030301010803" pitchFamily="18" charset="0"/>
              </a:rPr>
              <a:t>caput </a:t>
            </a:r>
            <a:r>
              <a:rPr lang="pt-BR" sz="2300" dirty="0">
                <a:latin typeface="Garamond" panose="02020404030301010803" pitchFamily="18" charset="0"/>
              </a:rPr>
              <a:t>deste artigo aplica-se </a:t>
            </a:r>
            <a:r>
              <a:rPr lang="pt-BR" sz="2300" b="1" dirty="0">
                <a:latin typeface="Garamond" panose="02020404030301010803" pitchFamily="18" charset="0"/>
              </a:rPr>
              <a:t>mesmo quando as questões mencionadas no art. 1.015 integrarem capítulo da sentença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1.013, § 5º, CPC: “O capítulo da sentença que confirma, concede ou revoga a tutela provisória é impugnável na </a:t>
            </a:r>
            <a:r>
              <a:rPr lang="pt-BR" sz="2300" b="1" dirty="0">
                <a:latin typeface="Garamond" panose="02020404030301010803" pitchFamily="18" charset="0"/>
              </a:rPr>
              <a:t>apelação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art. 1.012 do CPC: “Além de outras hipóteses previstas em lei, </a:t>
            </a:r>
            <a:r>
              <a:rPr lang="pt-BR" sz="2300" b="1" dirty="0">
                <a:latin typeface="Garamond" panose="02020404030301010803" pitchFamily="18" charset="0"/>
              </a:rPr>
              <a:t>começa a produzir efeitos imediatamente após a sua publicação a sentença que</a:t>
            </a:r>
            <a:r>
              <a:rPr lang="pt-BR" sz="2300" dirty="0">
                <a:latin typeface="Garamond" panose="02020404030301010803" pitchFamily="18" charset="0"/>
              </a:rPr>
              <a:t>: [...] V – confirma, concede ou revoga </a:t>
            </a:r>
            <a:r>
              <a:rPr lang="pt-BR" sz="2300" b="1" dirty="0">
                <a:latin typeface="Garamond" panose="02020404030301010803" pitchFamily="18" charset="0"/>
              </a:rPr>
              <a:t>tutela provisória</a:t>
            </a:r>
            <a:r>
              <a:rPr lang="pt-BR" sz="2300" dirty="0">
                <a:latin typeface="Garamond" panose="02020404030301010803" pitchFamily="18" charset="0"/>
              </a:rPr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186168698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0" y="1437325"/>
            <a:ext cx="11578441" cy="530785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9.4 Princípio da fungibilidade dos recursos</a:t>
            </a:r>
          </a:p>
          <a:p>
            <a:pPr marL="685800" indent="-68580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8400" b="1" dirty="0">
              <a:solidFill>
                <a:srgbClr val="FF0000"/>
              </a:solidFill>
              <a:latin typeface="Garamond" panose="02020404030301010803" pitchFamily="18" charset="0"/>
              <a:sym typeface="Wingdings" panose="05000000000000000000" pitchFamily="2" charset="2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permite a conversão de um recurso em outro no caso de equívoco da parte, desde que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(i)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 não haja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erro grosseiro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(não é possível controvérsia sobre o tema),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(</a:t>
            </a:r>
            <a:r>
              <a:rPr lang="pt-BR" sz="8800" b="1" dirty="0" err="1">
                <a:latin typeface="Garamond" panose="02020404030301010803" pitchFamily="18" charset="0"/>
                <a:sym typeface="Wingdings" panose="05000000000000000000" pitchFamily="2" charset="2"/>
              </a:rPr>
              <a:t>ii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)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haja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dúvida objetiva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quanto ao cabimento recursal e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(</a:t>
            </a:r>
            <a:r>
              <a:rPr lang="pt-BR" sz="8800" b="1" dirty="0" err="1">
                <a:latin typeface="Garamond" panose="02020404030301010803" pitchFamily="18" charset="0"/>
                <a:sym typeface="Wingdings" panose="05000000000000000000" pitchFamily="2" charset="2"/>
              </a:rPr>
              <a:t>iii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)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não tenha havido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preclusão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(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art. 1.003, § 5º, CPC: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“Excetuados os embargos de declaração, o prazo para interpor os recursos e para responder-lhes é de 15 (quinze) dias”);</a:t>
            </a:r>
            <a:endParaRPr lang="pt-BR" sz="8800" b="1" dirty="0">
              <a:latin typeface="Garamond" panose="02020404030301010803" pitchFamily="18" charset="0"/>
              <a:sym typeface="Wingdings" panose="05000000000000000000" pitchFamily="2" charset="2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princípios da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instrumentalidade das formas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, da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boa-fé processual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e da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primazia da decisão de mérito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; 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critério da doutrina: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dúvida objetiva, razoavelmente aceita 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a partir de </a:t>
            </a:r>
            <a:r>
              <a:rPr lang="pt-BR" sz="8800" b="1" dirty="0">
                <a:latin typeface="Garamond" panose="02020404030301010803" pitchFamily="18" charset="0"/>
                <a:sym typeface="Wingdings" panose="05000000000000000000" pitchFamily="2" charset="2"/>
              </a:rPr>
              <a:t>elementos objetivos</a:t>
            </a:r>
            <a:r>
              <a:rPr lang="pt-BR" sz="8800" dirty="0">
                <a:latin typeface="Garamond" panose="02020404030301010803" pitchFamily="18" charset="0"/>
                <a:sym typeface="Wingdings" panose="05000000000000000000" pitchFamily="2" charset="2"/>
              </a:rPr>
              <a:t>, como a equivocidade de texto da lei, divergências doutrinárias ou jurisprudenciais;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7600" dirty="0">
              <a:latin typeface="Garamond" panose="02020404030301010803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6526529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91886" y="1461075"/>
            <a:ext cx="11245932" cy="5355359"/>
          </a:xfrm>
        </p:spPr>
        <p:txBody>
          <a:bodyPr>
            <a:normAutofit/>
          </a:bodyPr>
          <a:lstStyle/>
          <a:p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</a:rPr>
              <a:t>9.5 Princípio da proibição da </a:t>
            </a:r>
            <a:r>
              <a:rPr lang="pt-BR" sz="3100" b="1" i="1" dirty="0">
                <a:solidFill>
                  <a:srgbClr val="FF0000"/>
                </a:solidFill>
                <a:latin typeface="Garamond" panose="02020404030301010803" pitchFamily="18" charset="0"/>
              </a:rPr>
              <a:t>reformatio in pejus</a:t>
            </a:r>
          </a:p>
          <a:p>
            <a:endParaRPr lang="pt-BR" sz="31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o julgamento do recurso não pode agravar a situação do recorrente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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 ou a melhora ou a mantém (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princípio implícito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Barbosa Moreira: 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a)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se o interesse recursal é pressuposto de admissibilidade recursal, seria verdadeira contradição imaginar que para o recorrente possa advir qualquer utilidade de pronunciamento que lhe é desfavorável;</a:t>
            </a:r>
            <a:r>
              <a:rPr lang="pt-BR" sz="2300" b="1" dirty="0">
                <a:solidFill>
                  <a:srgbClr val="203315"/>
                </a:solidFill>
                <a:latin typeface="Garamond" panose="02020404030301010803" pitchFamily="18" charset="0"/>
              </a:rPr>
              <a:t> b) </a:t>
            </a: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se nem mesmo por provocação do apelante poderia o tribunal reformar a decisão para pior, menos ainda se concebe que pudesse fazê-lo sem tal provocação (de ofício). </a:t>
            </a:r>
          </a:p>
        </p:txBody>
      </p:sp>
    </p:spTree>
    <p:extLst>
      <p:ext uri="{BB962C8B-B14F-4D97-AF65-F5344CB8AC3E}">
        <p14:creationId xmlns:p14="http://schemas.microsoft.com/office/powerpoint/2010/main" val="205979639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34391" y="1377950"/>
            <a:ext cx="11198429" cy="5355359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se um dos litigantes parcialmente vencidos impugnar a decisão, a parte que lhe foi favorável poderá transitar normalmente em julgado, não sendo lícito ao órgão judicial </a:t>
            </a:r>
            <a:r>
              <a:rPr lang="pt-BR" sz="2300" i="1" dirty="0">
                <a:latin typeface="Garamond" panose="02020404030301010803" pitchFamily="18" charset="0"/>
              </a:rPr>
              <a:t>ad quem </a:t>
            </a:r>
            <a:r>
              <a:rPr lang="pt-BR" sz="2300" dirty="0">
                <a:latin typeface="Garamond" panose="02020404030301010803" pitchFamily="18" charset="0"/>
              </a:rPr>
              <a:t>exercer sobre ela atividade cognitiva;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observação: é possível a majoração dos honorários advocatícios na instância recursal (art. 85, §11); sendo possível que o recorrente tenha sua situação piorada com o julgamento do recurso (no caso, não quanto ao mérito);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princípio do </a:t>
            </a:r>
            <a:r>
              <a:rPr lang="pt-BR" sz="2300" b="1" dirty="0">
                <a:latin typeface="Garamond" panose="02020404030301010803" pitchFamily="18" charset="0"/>
              </a:rPr>
              <a:t>dispositivo</a:t>
            </a:r>
            <a:r>
              <a:rPr lang="pt-BR" sz="2300" dirty="0">
                <a:latin typeface="Garamond" panose="02020404030301010803" pitchFamily="18" charset="0"/>
              </a:rPr>
              <a:t> e da </a:t>
            </a:r>
            <a:r>
              <a:rPr lang="pt-BR" sz="2300" b="1" dirty="0">
                <a:latin typeface="Garamond" panose="02020404030301010803" pitchFamily="18" charset="0"/>
              </a:rPr>
              <a:t>congruência</a:t>
            </a:r>
            <a:r>
              <a:rPr lang="pt-BR" sz="2300" dirty="0">
                <a:latin typeface="Garamond" panose="02020404030301010803" pitchFamily="18" charset="0"/>
              </a:rPr>
              <a:t> (o julgador se vincula ao pedido formulado pelas partes);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exceção: questões de ordem pública, </a:t>
            </a:r>
            <a:r>
              <a:rPr lang="pt-BR" sz="2300" b="1" dirty="0">
                <a:latin typeface="Garamond" panose="02020404030301010803" pitchFamily="18" charset="0"/>
              </a:rPr>
              <a:t>cognoscíveis de ofício pelo juízo</a:t>
            </a:r>
            <a:r>
              <a:rPr lang="pt-BR" sz="2300" dirty="0">
                <a:latin typeface="Garamond" panose="02020404030301010803" pitchFamily="18" charset="0"/>
              </a:rPr>
              <a:t> (prescrição, decadência, ausência de pressuposto processual ou condição da ação, etc);</a:t>
            </a:r>
          </a:p>
        </p:txBody>
      </p:sp>
    </p:spTree>
    <p:extLst>
      <p:ext uri="{BB962C8B-B14F-4D97-AF65-F5344CB8AC3E}">
        <p14:creationId xmlns:p14="http://schemas.microsoft.com/office/powerpoint/2010/main" val="3014581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10641" y="1271075"/>
            <a:ext cx="11067802" cy="5355359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f) Legitimidade e interesse recursal </a:t>
            </a:r>
            <a:r>
              <a:rPr lang="pt-BR" sz="2300" dirty="0">
                <a:latin typeface="Garamond" panose="02020404030301010803" pitchFamily="18" charset="0"/>
              </a:rPr>
              <a:t>(Súmula 99 do STJ: O Ministério Público tem legitimidade para recorrer no processo em que oficiou como </a:t>
            </a:r>
            <a:r>
              <a:rPr lang="pt-BR" sz="2300" b="1" u="sng" dirty="0">
                <a:latin typeface="Garamond" panose="02020404030301010803" pitchFamily="18" charset="0"/>
              </a:rPr>
              <a:t>fiscal da lei</a:t>
            </a:r>
            <a:r>
              <a:rPr lang="pt-BR" sz="2300" dirty="0">
                <a:latin typeface="Garamond" panose="02020404030301010803" pitchFamily="18" charset="0"/>
              </a:rPr>
              <a:t>, ainda que não haja recurso da parte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latin typeface="Garamond" panose="02020404030301010803" pitchFamily="18" charset="0"/>
              </a:rPr>
              <a:t>art. 996, CPC: “O recurso pode ser interposto pela parte vencida, pelo terceiro prejudicado e pelo Ministério Público, como parte ou como fiscal da ordem jurídica”; art. 178, CPC: interesse público/social, de incapaz, litígios coletivos pela posse de terra rural/urbana);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g) Prazo</a:t>
            </a:r>
            <a:r>
              <a:rPr lang="pt-BR" sz="2300" dirty="0">
                <a:latin typeface="Garamond" panose="02020404030301010803" pitchFamily="18" charset="0"/>
              </a:rPr>
              <a:t> (art. 1.003, § 5º, CPC: </a:t>
            </a:r>
            <a:r>
              <a:rPr lang="pt-BR" b="1" u="sng" dirty="0"/>
              <a:t>15 dias</a:t>
            </a:r>
            <a:r>
              <a:rPr lang="pt-BR" sz="2300" dirty="0">
                <a:latin typeface="Garamond" panose="02020404030301010803" pitchFamily="18" charset="0"/>
              </a:rPr>
              <a:t>; art. 219, CPC: nos prazos processuais em dias, computam-se apenas os </a:t>
            </a:r>
            <a:r>
              <a:rPr lang="pt-BR" sz="2300" b="1" u="sng" dirty="0">
                <a:latin typeface="Garamond" panose="02020404030301010803" pitchFamily="18" charset="0"/>
              </a:rPr>
              <a:t>dias úteis</a:t>
            </a:r>
            <a:r>
              <a:rPr lang="pt-BR" sz="2300" dirty="0">
                <a:latin typeface="Garamond" panose="02020404030301010803" pitchFamily="18" charset="0"/>
              </a:rPr>
              <a:t>); art. 229, CPC: </a:t>
            </a:r>
            <a:r>
              <a:rPr lang="pt-BR" sz="2300" b="1" u="sng" dirty="0">
                <a:latin typeface="Garamond" panose="02020404030301010803" pitchFamily="18" charset="0"/>
              </a:rPr>
              <a:t>litisconsortes</a:t>
            </a:r>
            <a:r>
              <a:rPr lang="pt-BR" sz="2300" dirty="0">
                <a:latin typeface="Garamond" panose="02020404030301010803" pitchFamily="18" charset="0"/>
              </a:rPr>
              <a:t>; Súmula 641 do STF: Não se conta em dobro o prazo para recorrer, quanto só um dos litisconsortes haja sucumbido.</a:t>
            </a:r>
          </a:p>
          <a:p>
            <a:pPr marL="457200" indent="-457200" algn="just">
              <a:buAutoNum type="alphaLcParenR"/>
            </a:pPr>
            <a:endParaRPr lang="pt-BR" sz="23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1240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78634" y="1330684"/>
            <a:ext cx="11079817" cy="5378874"/>
          </a:xfrm>
        </p:spPr>
        <p:txBody>
          <a:bodyPr>
            <a:normAutofit/>
          </a:bodyPr>
          <a:lstStyle/>
          <a:p>
            <a:pPr marL="342900" indent="-342900" algn="just">
              <a:buFontTx/>
              <a:buChar char="-"/>
            </a:pPr>
            <a:endParaRPr lang="pt-BR" dirty="0"/>
          </a:p>
          <a:p>
            <a:pPr marL="342900" indent="-342900" algn="just">
              <a:buFontTx/>
              <a:buChar char="-"/>
            </a:pPr>
            <a:endParaRPr lang="pt-BR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63638" y="1377950"/>
            <a:ext cx="10794814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130630" y="1328475"/>
            <a:ext cx="11566566" cy="548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b="1" dirty="0">
              <a:latin typeface="Garamond" panose="02020404030301010803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Teoria da causa madura e o princípio da vedação da </a:t>
            </a:r>
            <a:r>
              <a:rPr lang="pt-BR" sz="2300" b="1" i="1" dirty="0">
                <a:latin typeface="Garamond" panose="02020404030301010803" pitchFamily="18" charset="0"/>
              </a:rPr>
              <a:t>reformatio in pejus</a:t>
            </a:r>
            <a:r>
              <a:rPr lang="pt-BR" sz="2300" dirty="0">
                <a:latin typeface="Garamond" panose="02020404030301010803" pitchFamily="18" charset="0"/>
              </a:rPr>
              <a:t>: art. 1.013, § 3º, CPC: “Se o processo estiver em condições de imediato julgamento, </a:t>
            </a:r>
            <a:r>
              <a:rPr lang="pt-BR" sz="2300" b="1" dirty="0">
                <a:latin typeface="Garamond" panose="02020404030301010803" pitchFamily="18" charset="0"/>
              </a:rPr>
              <a:t>o tribunal </a:t>
            </a: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deve </a:t>
            </a:r>
            <a:r>
              <a:rPr lang="pt-BR" sz="2300" b="1" dirty="0">
                <a:latin typeface="Garamond" panose="02020404030301010803" pitchFamily="18" charset="0"/>
              </a:rPr>
              <a:t>decidir desde logo o mérito</a:t>
            </a:r>
            <a:r>
              <a:rPr lang="pt-BR" sz="2300" dirty="0">
                <a:latin typeface="Garamond" panose="02020404030301010803" pitchFamily="18" charset="0"/>
              </a:rPr>
              <a:t> quando: I – </a:t>
            </a:r>
            <a:r>
              <a:rPr lang="pt-BR" sz="2300" b="1" dirty="0">
                <a:latin typeface="Garamond" panose="02020404030301010803" pitchFamily="18" charset="0"/>
              </a:rPr>
              <a:t>reformar sentença fundada no art. 485</a:t>
            </a:r>
            <a:r>
              <a:rPr lang="pt-BR" sz="2300" dirty="0">
                <a:latin typeface="Garamond" panose="02020404030301010803" pitchFamily="18" charset="0"/>
              </a:rPr>
              <a:t>; II – decretar a </a:t>
            </a:r>
            <a:r>
              <a:rPr lang="pt-BR" sz="2300" b="1" dirty="0">
                <a:latin typeface="Garamond" panose="02020404030301010803" pitchFamily="18" charset="0"/>
              </a:rPr>
              <a:t>nulidade</a:t>
            </a:r>
            <a:r>
              <a:rPr lang="pt-BR" sz="2300" dirty="0">
                <a:latin typeface="Garamond" panose="02020404030301010803" pitchFamily="18" charset="0"/>
              </a:rPr>
              <a:t> da sentença por não ser ela congruente; III – constatar a </a:t>
            </a:r>
            <a:r>
              <a:rPr lang="pt-BR" sz="2300" b="1" dirty="0">
                <a:latin typeface="Garamond" panose="02020404030301010803" pitchFamily="18" charset="0"/>
              </a:rPr>
              <a:t>omissão no exame de um dos pedidos, hipótese em que poderá julgá-lo</a:t>
            </a:r>
            <a:r>
              <a:rPr lang="pt-BR" sz="2300" dirty="0">
                <a:latin typeface="Garamond" panose="02020404030301010803" pitchFamily="18" charset="0"/>
              </a:rPr>
              <a:t>; IV – decretar a nulidade de sentença por falta de fundamentação. § 4º. Quando reformar sentença que reconheça a </a:t>
            </a:r>
            <a:r>
              <a:rPr lang="pt-BR" sz="2300" b="1" dirty="0">
                <a:latin typeface="Garamond" panose="02020404030301010803" pitchFamily="18" charset="0"/>
              </a:rPr>
              <a:t>decadência ou a prescrição</a:t>
            </a:r>
            <a:r>
              <a:rPr lang="pt-BR" sz="2300" dirty="0">
                <a:latin typeface="Garamond" panose="02020404030301010803" pitchFamily="18" charset="0"/>
              </a:rPr>
              <a:t>, </a:t>
            </a:r>
            <a:r>
              <a:rPr lang="pt-BR" sz="2300" b="1" dirty="0">
                <a:latin typeface="Garamond" panose="02020404030301010803" pitchFamily="18" charset="0"/>
              </a:rPr>
              <a:t>o tribunal, se possível, julgará o mérito, examinando as demais questões, sem determinar o retorno do processo ao juízo de primeiro grau</a:t>
            </a:r>
            <a:r>
              <a:rPr lang="pt-BR" sz="2300" dirty="0">
                <a:latin typeface="Garamond" panose="02020404030301010803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45977766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902387" y="1377950"/>
            <a:ext cx="10782932" cy="5248481"/>
          </a:xfrm>
        </p:spPr>
        <p:txBody>
          <a:bodyPr>
            <a:normAutofit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Garamond" panose="02020404030301010803" pitchFamily="18" charset="0"/>
              </a:rPr>
              <a:t>9.6 Princípio do duplo grau de jurisdição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implícito na CF </a:t>
            </a:r>
            <a:r>
              <a:rPr lang="pt-BR" sz="2300" dirty="0">
                <a:latin typeface="Garamond" panose="02020404030301010803" pitchFamily="18" charset="0"/>
              </a:rPr>
              <a:t>(ampla defesa e Tribunais com competência recursal) e </a:t>
            </a:r>
            <a:r>
              <a:rPr lang="pt-BR" sz="2300" b="1" dirty="0">
                <a:latin typeface="Garamond" panose="02020404030301010803" pitchFamily="18" charset="0"/>
              </a:rPr>
              <a:t>explícito no art. 8º, 2, </a:t>
            </a:r>
            <a:r>
              <a:rPr lang="pt-BR" sz="2300" b="1" i="1" dirty="0">
                <a:latin typeface="Garamond" panose="02020404030301010803" pitchFamily="18" charset="0"/>
              </a:rPr>
              <a:t>h, </a:t>
            </a:r>
            <a:r>
              <a:rPr lang="pt-BR" sz="2300" b="1" dirty="0">
                <a:latin typeface="Garamond" panose="02020404030301010803" pitchFamily="18" charset="0"/>
              </a:rPr>
              <a:t>da CADH</a:t>
            </a:r>
            <a:r>
              <a:rPr lang="pt-BR" sz="2300" dirty="0">
                <a:latin typeface="Garamond" panose="02020404030301010803" pitchFamily="18" charset="0"/>
              </a:rPr>
              <a:t> (Decreto n. 678/92): 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“Garantias Judiciais. 2. Toda pessoa acusada de um delito tem direito a que se presuma sua inocência, enquanto não for legalmente comprovada sua culpa. Durante o processo, toda pessoa tem direito, em plena igualdade, às seguintes garantias mínimas: h) </a:t>
            </a:r>
            <a:r>
              <a:rPr lang="pt-BR" sz="2300" b="1" dirty="0">
                <a:latin typeface="Garamond" panose="02020404030301010803" pitchFamily="18" charset="0"/>
              </a:rPr>
              <a:t>Direito de recorrer </a:t>
            </a:r>
            <a:r>
              <a:rPr lang="pt-BR" sz="2300" dirty="0">
                <a:latin typeface="Garamond" panose="02020404030301010803" pitchFamily="18" charset="0"/>
              </a:rPr>
              <a:t>da sentença a juiz ou tribunal superior”.</a:t>
            </a: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  <a:p>
            <a:pPr algn="just"/>
            <a:endParaRPr lang="pt-BR" sz="26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47583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0656" y="1378184"/>
            <a:ext cx="10854040" cy="539075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3400" b="1" dirty="0">
                <a:solidFill>
                  <a:srgbClr val="FF0000"/>
                </a:solidFill>
                <a:latin typeface="Garamond" panose="02020404030301010803" pitchFamily="18" charset="0"/>
              </a:rPr>
              <a:t>10. Efeitos dos recursos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pt-BR" sz="3400" b="1" dirty="0">
                <a:solidFill>
                  <a:srgbClr val="FF0000"/>
                </a:solidFill>
                <a:latin typeface="Garamond" panose="02020404030301010803" pitchFamily="18" charset="0"/>
              </a:rPr>
              <a:t>10.1 Introdução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são as </a:t>
            </a:r>
            <a:r>
              <a:rPr lang="pt-BR" sz="3300" b="1" dirty="0">
                <a:latin typeface="Garamond" panose="02020404030301010803" pitchFamily="18" charset="0"/>
              </a:rPr>
              <a:t>consequências</a:t>
            </a:r>
            <a:r>
              <a:rPr lang="pt-BR" sz="3300" dirty="0">
                <a:latin typeface="Garamond" panose="02020404030301010803" pitchFamily="18" charset="0"/>
              </a:rPr>
              <a:t> que o processo sofre com a </a:t>
            </a:r>
            <a:r>
              <a:rPr lang="pt-BR" sz="3300" b="1" dirty="0">
                <a:latin typeface="Garamond" panose="02020404030301010803" pitchFamily="18" charset="0"/>
              </a:rPr>
              <a:t>interposição do recurso</a:t>
            </a:r>
            <a:r>
              <a:rPr lang="pt-BR" sz="3300" dirty="0">
                <a:latin typeface="Garamond" panose="02020404030301010803" pitchFamily="18" charset="0"/>
              </a:rPr>
              <a:t>;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não decorrem da vontade das partes ou do juiz, em regra, mas sim de </a:t>
            </a:r>
            <a:r>
              <a:rPr lang="pt-BR" sz="3300" b="1" dirty="0">
                <a:latin typeface="Garamond" panose="02020404030301010803" pitchFamily="18" charset="0"/>
              </a:rPr>
              <a:t>determinação legal</a:t>
            </a:r>
            <a:r>
              <a:rPr lang="pt-BR" sz="3300" dirty="0">
                <a:latin typeface="Garamond" panose="02020404030301010803" pitchFamily="18" charset="0"/>
              </a:rPr>
              <a:t>;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matéria de </a:t>
            </a:r>
            <a:r>
              <a:rPr lang="pt-BR" sz="3300" b="1" dirty="0">
                <a:latin typeface="Garamond" panose="02020404030301010803" pitchFamily="18" charset="0"/>
              </a:rPr>
              <a:t>ordem pública</a:t>
            </a:r>
            <a:r>
              <a:rPr lang="pt-BR" sz="3300" dirty="0">
                <a:latin typeface="Garamond" panose="02020404030301010803" pitchFamily="18" charset="0"/>
              </a:rPr>
              <a:t>, não sujeita, portanto, à preclusão;</a:t>
            </a:r>
          </a:p>
          <a:p>
            <a:pPr marL="457200" indent="-4572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300" dirty="0">
                <a:latin typeface="Garamond" panose="02020404030301010803" pitchFamily="18" charset="0"/>
              </a:rPr>
              <a:t>assim, o julgador que tenha, por equívoco, atribuído a determinado recurso efeitos de que ele seja desprovido deverá retratar-se, afastando-os</a:t>
            </a:r>
            <a:r>
              <a:rPr lang="pt-BR" sz="3300" b="1" dirty="0">
                <a:latin typeface="Garamond" panose="02020404030301010803" pitchFamily="18" charset="0"/>
              </a:rPr>
              <a:t>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sz="42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60000"/>
              </a:lnSpc>
              <a:spcBef>
                <a:spcPts val="0"/>
              </a:spcBef>
              <a:buFontTx/>
              <a:buChar char="-"/>
            </a:pPr>
            <a:endParaRPr lang="pt-BR" sz="4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84425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15636" y="1294825"/>
            <a:ext cx="11317185" cy="562849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10.2 Efeito devolutivo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consiste na aptidão que todo recurso tem de </a:t>
            </a:r>
            <a:r>
              <a:rPr lang="pt-BR" sz="2300" b="1" dirty="0">
                <a:latin typeface="Garamond" panose="02020404030301010803" pitchFamily="18" charset="0"/>
              </a:rPr>
              <a:t>devolver</a:t>
            </a:r>
            <a:r>
              <a:rPr lang="pt-BR" sz="2300" dirty="0">
                <a:latin typeface="Garamond" panose="02020404030301010803" pitchFamily="18" charset="0"/>
              </a:rPr>
              <a:t> ao conhecimento do órgão </a:t>
            </a:r>
            <a:r>
              <a:rPr lang="pt-BR" sz="2300" i="1" dirty="0">
                <a:latin typeface="Garamond" panose="02020404030301010803" pitchFamily="18" charset="0"/>
              </a:rPr>
              <a:t>ad quem </a:t>
            </a:r>
            <a:r>
              <a:rPr lang="pt-BR" sz="2300" b="1" dirty="0">
                <a:latin typeface="Garamond" panose="02020404030301010803" pitchFamily="18" charset="0"/>
              </a:rPr>
              <a:t>o conhecimento da matéria impugnada;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todos os recursos são dotados de efeito devolutivo </a:t>
            </a:r>
            <a:r>
              <a:rPr lang="pt-BR" sz="2300" dirty="0">
                <a:latin typeface="Garamond" panose="02020404030301010803" pitchFamily="18" charset="0"/>
              </a:rPr>
              <a:t>(é de sua essência);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aspectos fundamentais da </a:t>
            </a:r>
            <a:r>
              <a:rPr lang="pt-BR" sz="2300" b="1" dirty="0" err="1">
                <a:latin typeface="Garamond" panose="02020404030301010803" pitchFamily="18" charset="0"/>
              </a:rPr>
              <a:t>devolutividade</a:t>
            </a:r>
            <a:r>
              <a:rPr lang="pt-BR" sz="2300" dirty="0">
                <a:latin typeface="Garamond" panose="02020404030301010803" pitchFamily="18" charset="0"/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extensão do efeito devolutivo (dimensão horizontal)</a:t>
            </a:r>
            <a:r>
              <a:rPr lang="pt-BR" sz="2300" dirty="0">
                <a:latin typeface="Garamond" panose="02020404030301010803" pitchFamily="18" charset="0"/>
              </a:rPr>
              <a:t>: no recurso, a parte menciona a extensão das matérias que pretende que sejam reexaminadas; </a:t>
            </a:r>
            <a:r>
              <a:rPr lang="pt-BR" sz="2300" b="1" i="1" dirty="0">
                <a:latin typeface="Garamond" panose="02020404030301010803" pitchFamily="18" charset="0"/>
              </a:rPr>
              <a:t>tantum </a:t>
            </a:r>
            <a:r>
              <a:rPr lang="pt-BR" sz="2300" b="1" i="1" dirty="0" err="1">
                <a:latin typeface="Garamond" panose="02020404030301010803" pitchFamily="18" charset="0"/>
              </a:rPr>
              <a:t>devolutum</a:t>
            </a:r>
            <a:r>
              <a:rPr lang="pt-BR" sz="2300" b="1" i="1" dirty="0">
                <a:latin typeface="Garamond" panose="02020404030301010803" pitchFamily="18" charset="0"/>
              </a:rPr>
              <a:t> quantum </a:t>
            </a:r>
            <a:r>
              <a:rPr lang="pt-BR" sz="2300" b="1" i="1" dirty="0" err="1">
                <a:latin typeface="Garamond" panose="02020404030301010803" pitchFamily="18" charset="0"/>
              </a:rPr>
              <a:t>appellatum</a:t>
            </a:r>
            <a:r>
              <a:rPr lang="pt-BR" sz="2300" dirty="0">
                <a:latin typeface="Garamond" panose="02020404030301010803" pitchFamily="18" charset="0"/>
              </a:rPr>
              <a:t>, é um limite ao julgador, que somente poderá reexaminar o que foi contestado no recurso (inércia jurisdicional), salvo matérias de ordem pública; art. 1.013 do CPC: "A apelação devolverá ao tribunal o conhecimento da matéria impugnada“;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1500" dirty="0">
                <a:latin typeface="Garamond" panose="02020404030301010803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500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1500" dirty="0">
              <a:latin typeface="Garamond" panose="02020404030301010803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15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76718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71898" y="1341915"/>
            <a:ext cx="10877798" cy="5391401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b="1" dirty="0">
              <a:latin typeface="Garamond" panose="02020404030301010803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b="1" dirty="0">
                <a:latin typeface="Garamond" panose="02020404030301010803" pitchFamily="18" charset="0"/>
              </a:rPr>
              <a:t>Profundidade do efeito devolutivo (dimensão vertical): </a:t>
            </a:r>
            <a:r>
              <a:rPr lang="pt-BR" sz="2300" dirty="0">
                <a:latin typeface="Garamond" panose="02020404030301010803" pitchFamily="18" charset="0"/>
              </a:rPr>
              <a:t>art. 1.013, § 1°, CPC: "Serão, porém, objeto de apreciação e julgamento pelo tribunal todas as questões suscitadas e discutidas no processo, ainda que não tenham sido solucionadas, desde que relativas ao capítulo impugnado. § 2°. Quando o pedido ou a defesa tiver mais de um fundamento e o juiz acolher apenas um deles, a apelação devolverá ao tribunal o conhecimento das demais“;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 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Não diz respeito às pretensões formuladas, mas aos fundamentos que a embasam;</a:t>
            </a:r>
          </a:p>
          <a:p>
            <a:pPr marL="285750" indent="-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19210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03762" y="1461075"/>
            <a:ext cx="11329060" cy="5628492"/>
          </a:xfrm>
        </p:spPr>
        <p:txBody>
          <a:bodyPr>
            <a:noAutofit/>
          </a:bodyPr>
          <a:lstStyle/>
          <a:p>
            <a:pPr marL="28575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200" b="1" dirty="0">
                <a:latin typeface="Garamond" panose="02020404030301010803" pitchFamily="18" charset="0"/>
              </a:rPr>
              <a:t>efeito devolutivo e o art. 1.013, § 3°, do CPC: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o efeito adquire maior amplitude com o art. 1.013, § 3º, CPC (teoria da causa madura); 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por exemplo, o juiz extingue o processo sem resolução do mérito, ao verificar a ausência de citação válida (art. 485, inc. IV, CPC). O autor apela e o Tribunal, entendendo ter havido citação válida, pode adentrar diretamente o mérito se não for necessária a produção de provas em primeira instância; ou ainda, se o juiz proferiu uma sentença </a:t>
            </a:r>
            <a:r>
              <a:rPr lang="pt-BR" sz="2200" i="1" dirty="0">
                <a:latin typeface="Garamond" panose="02020404030301010803" pitchFamily="18" charset="0"/>
              </a:rPr>
              <a:t>extra petita, </a:t>
            </a:r>
            <a:r>
              <a:rPr lang="pt-BR" sz="2200" dirty="0">
                <a:latin typeface="Garamond" panose="02020404030301010803" pitchFamily="18" charset="0"/>
              </a:rPr>
              <a:t>sendo parte da decisão de natureza distinta da requerida;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no caso, a apelação devolve ao conhecimento do tribunal o mérito que poderia ter sido apreciado pelo juízo de origem, mas não foi, estando o tribunal livre para acolher/rejeitar a pretensão;</a:t>
            </a:r>
          </a:p>
          <a:p>
            <a:pPr marL="28575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200" dirty="0">
                <a:latin typeface="Garamond" panose="02020404030301010803" pitchFamily="18" charset="0"/>
              </a:rPr>
              <a:t> independe de pedido do recorrente;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78684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25631" y="1164200"/>
            <a:ext cx="11673444" cy="547410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</a:rPr>
              <a:t>10.3 Efeito suspensivo: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art. 995, CPC. “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Os recursos não impedem a eficácia da decisão, salvo disposição legal ou decisão judicial em sentido diverso. 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§ ú. A eficácia da decisão recorrida poderá ser suspensa por decisão do relator, se da imediata produção de seus efeitos houver risco de dano grave, de difícil ou impossível reparação, e ficar demonstrada a probabilidade de provimento do recurso”;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art. 1.012, CPC. “A </a:t>
            </a:r>
            <a:r>
              <a:rPr lang="pt-BR" sz="7600" b="1" u="sng" dirty="0">
                <a:solidFill>
                  <a:srgbClr val="111B0B"/>
                </a:solidFill>
                <a:latin typeface="Garamond" panose="02020404030301010803" pitchFamily="18" charset="0"/>
              </a:rPr>
              <a:t>apelação terá efeito suspensivo.</a:t>
            </a:r>
            <a:r>
              <a:rPr lang="pt-BR" sz="7600" dirty="0">
                <a:solidFill>
                  <a:srgbClr val="111B0B"/>
                </a:solidFill>
                <a:latin typeface="Garamond" panose="02020404030301010803" pitchFamily="18" charset="0"/>
              </a:rPr>
              <a:t> § 1º Além de outras hipóteses previstas em lei, começa a produzir efeitos imediatamente após a sua publicação a sentença que: [...] II – condena a pagar alimentos; [...] V – confirma, concede ou revoga tutela provisória [...]. § 3º O pedido de concessão de efeito suspensivo nas hipóteses do § 1º poderá ser formulado por requerimento dirigido ao: I – tribunal, no período compreendido entre a interposição da apelação e sua distribuição, fixando o relator designado para seu exame prevento para julgá-la; II – relator, se já distribuída a apelação. § 4º Nas hipóteses do § 1º, a eficácia da sentença poderá ser suspensa pelo relator se o apelante demonstrar a probabilidade de provimento do recurso ou se, sendo relevante a fundamentação, houver risco de dano grave ou de difícil reparação”;</a:t>
            </a:r>
          </a:p>
        </p:txBody>
      </p:sp>
    </p:spTree>
    <p:extLst>
      <p:ext uri="{BB962C8B-B14F-4D97-AF65-F5344CB8AC3E}">
        <p14:creationId xmlns:p14="http://schemas.microsoft.com/office/powerpoint/2010/main" val="209969730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51256" y="1461074"/>
            <a:ext cx="10984675" cy="5539425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i="1" dirty="0">
                <a:latin typeface="Garamond" panose="02020404030301010803" pitchFamily="18" charset="0"/>
              </a:rPr>
              <a:t> </a:t>
            </a:r>
            <a:r>
              <a:rPr lang="pt-BR" sz="2300" b="1" i="1" dirty="0" err="1">
                <a:latin typeface="Garamond" panose="02020404030301010803" pitchFamily="18" charset="0"/>
              </a:rPr>
              <a:t>ope</a:t>
            </a:r>
            <a:r>
              <a:rPr lang="pt-BR" sz="2300" b="1" i="1" dirty="0">
                <a:latin typeface="Garamond" panose="02020404030301010803" pitchFamily="18" charset="0"/>
              </a:rPr>
              <a:t> legis, </a:t>
            </a:r>
            <a:r>
              <a:rPr lang="pt-BR" sz="2300" dirty="0">
                <a:latin typeface="Garamond" panose="02020404030301010803" pitchFamily="18" charset="0"/>
              </a:rPr>
              <a:t>salvo previsão legal; </a:t>
            </a:r>
            <a:r>
              <a:rPr lang="pt-BR" sz="2300" b="1" dirty="0">
                <a:latin typeface="Garamond" panose="02020404030301010803" pitchFamily="18" charset="0"/>
              </a:rPr>
              <a:t>x </a:t>
            </a:r>
            <a:r>
              <a:rPr lang="pt-BR" sz="2300" b="1" i="1" dirty="0" err="1">
                <a:latin typeface="Garamond" panose="02020404030301010803" pitchFamily="18" charset="0"/>
              </a:rPr>
              <a:t>ope</a:t>
            </a:r>
            <a:r>
              <a:rPr lang="pt-BR" sz="2300" b="1" i="1" dirty="0">
                <a:latin typeface="Garamond" panose="02020404030301010803" pitchFamily="18" charset="0"/>
              </a:rPr>
              <a:t> </a:t>
            </a:r>
            <a:r>
              <a:rPr lang="pt-BR" sz="2300" b="1" i="1" dirty="0" err="1">
                <a:latin typeface="Garamond" panose="02020404030301010803" pitchFamily="18" charset="0"/>
              </a:rPr>
              <a:t>judicis</a:t>
            </a:r>
            <a:r>
              <a:rPr lang="pt-BR" sz="2300" b="1" i="1" dirty="0">
                <a:latin typeface="Garamond" panose="02020404030301010803" pitchFamily="18" charset="0"/>
              </a:rPr>
              <a:t>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1.019, inc. I, CPC: “Recebido o agravo de instrumento no tribunal e distribuído imediatamente, [...], o relator, no prazo de 5 (cinco) dias: I – poderá atribuir efeito suspensivo ao recurso [...], comunicando ao juiz sua decisão”;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art. 1.026, § 1º. “A eficácia da decisão monocrática ou colegiada poderá ser suspensa pelo respectivo juiz ou relator se demonstrada a probabilidade de provimento do recurso ou, sendo relevante a fundamentação, se houver risco de dano grave ou de difícil reparação”.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2000" dirty="0"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47209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0" y="1484825"/>
            <a:ext cx="11340935" cy="5307858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000" dirty="0">
                <a:latin typeface="Garamond" panose="02020404030301010803" pitchFamily="18" charset="0"/>
              </a:rPr>
              <a:t>art. 1.029, § 5º. “O pedido de concessão de </a:t>
            </a:r>
            <a:r>
              <a:rPr lang="pt-BR" sz="2000" b="1" dirty="0">
                <a:latin typeface="Garamond" panose="02020404030301010803" pitchFamily="18" charset="0"/>
              </a:rPr>
              <a:t>efeito suspensivo a recurso extraordinário ou a recurso especial</a:t>
            </a:r>
            <a:r>
              <a:rPr lang="pt-BR" sz="2000" dirty="0">
                <a:latin typeface="Garamond" panose="02020404030301010803" pitchFamily="18" charset="0"/>
              </a:rPr>
              <a:t> poderá ser formulado por requerimento dirigido: I– ao tribunal superior respectivo, no período compreendido entre a publicação da decisão de admissão do recurso e sua distribuição, ficando o relator designado para seu exame prevento para julgá-lo; II– ao relator, se já distribuído o recurso; III– ao presidente ou vice-presidente do tribunal recorrido, no período compreendido entre a interposição do recurso e a publicação da decisão de admissão do recurso, assim como no caso de o recurso ter sido sobrestado [...].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000" b="1" dirty="0">
                <a:solidFill>
                  <a:srgbClr val="111B0B"/>
                </a:solidFill>
                <a:latin typeface="Garamond" panose="02020404030301010803" pitchFamily="18" charset="0"/>
              </a:rPr>
              <a:t>a decisão não será cumprida até o julgamento do recurso; no caso da apelação, suspende-se a decisão proferida durante o prazo de interposição do recurso; </a:t>
            </a:r>
            <a:r>
              <a:rPr lang="pt-BR" sz="2000" dirty="0">
                <a:latin typeface="Garamond" panose="02020404030301010803" pitchFamily="18" charset="0"/>
              </a:rPr>
              <a:t>impede a execução apenas da parte impugnada? A sentença é composta por capítulos, em que se analisa cada pedido formulado pelo autor; se houver apelação parcial, os capítulos independentes transitarão em julgado, podendo ser executados desde logo; </a:t>
            </a:r>
          </a:p>
          <a:p>
            <a:pPr algn="just">
              <a:lnSpc>
                <a:spcPct val="15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75380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356260" y="1484825"/>
            <a:ext cx="11340935" cy="5307858"/>
          </a:xfrm>
        </p:spPr>
        <p:txBody>
          <a:bodyPr>
            <a:normAutofit lnSpcReduction="10000"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diferente é a situação em que os outros capítulos da sentença são dependentes da parte impugnada; por exemplo, em ação de anulação de contrato de compra e venda cumulada com reintegração de posse do imóvel alienado, há manifesta relação de </a:t>
            </a:r>
            <a:r>
              <a:rPr lang="pt-BR" sz="2300" dirty="0" err="1">
                <a:latin typeface="Garamond" panose="02020404030301010803" pitchFamily="18" charset="0"/>
              </a:rPr>
              <a:t>prejudicialidade</a:t>
            </a:r>
            <a:r>
              <a:rPr lang="pt-BR" sz="2300" dirty="0">
                <a:latin typeface="Garamond" panose="02020404030301010803" pitchFamily="18" charset="0"/>
              </a:rPr>
              <a:t> entre as duas pretensões, pois o juiz só irá deferir a pretensão possessória se anular o contrato. Ora, se ele acolher as duas pretensões, e ó réu só apelar do pedido anulatório, não será possível executar a reintegração de posse, porque o acolhimento do recurso repercutirá sobre a segunda decisão (efeito expansivo);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b="1" dirty="0">
                <a:latin typeface="Garamond" panose="02020404030301010803" pitchFamily="18" charset="0"/>
              </a:rPr>
              <a:t>litisconsórcio: </a:t>
            </a:r>
            <a:r>
              <a:rPr lang="pt-BR" sz="2300" dirty="0">
                <a:latin typeface="Garamond" panose="02020404030301010803" pitchFamily="18" charset="0"/>
              </a:rPr>
              <a:t>se apenas um recorrer, a suspensão da eficácia da decisão se dará em relação a todos ou apenas ao litisconsorte recorrente? Se for unitário, o recurso de um beneficia todos, se for simples, analisa-se se a matéria alegada é comum a todos ou se tem natureza pessoal;</a:t>
            </a:r>
          </a:p>
          <a:p>
            <a:pPr algn="just">
              <a:lnSpc>
                <a:spcPct val="150000"/>
              </a:lnSpc>
            </a:pPr>
            <a:endParaRPr lang="pt-B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942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700644" y="1211700"/>
            <a:ext cx="11044051" cy="5616612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lnSpc>
                <a:spcPct val="170000"/>
              </a:lnSpc>
              <a:spcBef>
                <a:spcPts val="0"/>
              </a:spcBef>
              <a:buFont typeface="Wingdings"/>
              <a:buChar char="à"/>
            </a:pPr>
            <a:r>
              <a:rPr lang="pt-BR" sz="10400" b="1" dirty="0">
                <a:solidFill>
                  <a:srgbClr val="FF0000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Honorários advocatícios recursais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9200" dirty="0">
              <a:latin typeface="Garamond" panose="02020404030301010803" pitchFamily="18" charset="0"/>
              <a:sym typeface="Wingdings" panose="05000000000000000000" pitchFamily="2" charset="2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pt-BR" sz="9200" dirty="0">
                <a:latin typeface="Garamond" panose="02020404030301010803" pitchFamily="18" charset="0"/>
                <a:sym typeface="Wingdings" panose="05000000000000000000" pitchFamily="2" charset="2"/>
              </a:rPr>
              <a:t>Art. 85, § 11, do CPC: “</a:t>
            </a:r>
            <a:r>
              <a:rPr lang="pt-BR" sz="9200" dirty="0">
                <a:latin typeface="Garamond" panose="02020404030301010803" pitchFamily="18" charset="0"/>
              </a:rPr>
              <a:t>O </a:t>
            </a:r>
            <a:r>
              <a:rPr lang="pt-BR" sz="9200" b="1" u="sng" dirty="0">
                <a:latin typeface="Garamond" panose="02020404030301010803" pitchFamily="18" charset="0"/>
              </a:rPr>
              <a:t>tribunal</a:t>
            </a:r>
            <a:r>
              <a:rPr lang="pt-BR" sz="9200" dirty="0">
                <a:latin typeface="Garamond" panose="02020404030301010803" pitchFamily="18" charset="0"/>
              </a:rPr>
              <a:t>,</a:t>
            </a:r>
            <a:r>
              <a:rPr lang="pt-BR" sz="9200" b="1" dirty="0">
                <a:latin typeface="Garamond" panose="02020404030301010803" pitchFamily="18" charset="0"/>
              </a:rPr>
              <a:t> </a:t>
            </a:r>
            <a:r>
              <a:rPr lang="pt-BR" sz="9200" dirty="0">
                <a:latin typeface="Garamond" panose="02020404030301010803" pitchFamily="18" charset="0"/>
              </a:rPr>
              <a:t>ao julgar recurso, </a:t>
            </a:r>
            <a:r>
              <a:rPr lang="pt-BR" sz="9200" b="1" dirty="0">
                <a:latin typeface="Garamond" panose="02020404030301010803" pitchFamily="18" charset="0"/>
              </a:rPr>
              <a:t>majorará</a:t>
            </a:r>
            <a:r>
              <a:rPr lang="pt-BR" sz="9200" dirty="0">
                <a:latin typeface="Garamond" panose="02020404030301010803" pitchFamily="18" charset="0"/>
              </a:rPr>
              <a:t> os </a:t>
            </a:r>
            <a:r>
              <a:rPr lang="pt-BR" sz="9200" b="1" dirty="0">
                <a:latin typeface="Garamond" panose="02020404030301010803" pitchFamily="18" charset="0"/>
              </a:rPr>
              <a:t>honorários fixados anteriormente </a:t>
            </a:r>
            <a:r>
              <a:rPr lang="pt-BR" sz="9200" dirty="0">
                <a:latin typeface="Garamond" panose="02020404030301010803" pitchFamily="18" charset="0"/>
              </a:rPr>
              <a:t>levando em conta o trabalho adicional realizado em grau recursal, observando, conforme o caso, o disposto nos §§ 2º a 6º, sendo vedado ao tribunal, no cômputo geral da fixação de honorários devidos ao advogado do vencedor, ultrapassar os respectivos limites estabelecidos nos §§ 2º e 3º para a fase de conhecimento”.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endParaRPr lang="pt-BR" sz="9200" dirty="0"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</a:pPr>
            <a:r>
              <a:rPr lang="pt-BR" sz="9200" b="1" dirty="0" err="1">
                <a:latin typeface="Garamond" panose="02020404030301010803" pitchFamily="18" charset="0"/>
              </a:rPr>
              <a:t>AgInt</a:t>
            </a:r>
            <a:r>
              <a:rPr lang="pt-BR" sz="9200" b="1" dirty="0">
                <a:latin typeface="Garamond" panose="02020404030301010803" pitchFamily="18" charset="0"/>
              </a:rPr>
              <a:t> no </a:t>
            </a:r>
            <a:r>
              <a:rPr lang="pt-BR" sz="9200" b="1" dirty="0" err="1">
                <a:latin typeface="Garamond" panose="02020404030301010803" pitchFamily="18" charset="0"/>
              </a:rPr>
              <a:t>AREsp</a:t>
            </a:r>
            <a:r>
              <a:rPr lang="pt-BR" sz="9200" b="1" dirty="0">
                <a:latin typeface="Garamond" panose="02020404030301010803" pitchFamily="18" charset="0"/>
              </a:rPr>
              <a:t> 370.579 (STJ): remunerar</a:t>
            </a:r>
            <a:r>
              <a:rPr lang="pt-BR" sz="9200" dirty="0">
                <a:latin typeface="Garamond" panose="02020404030301010803" pitchFamily="18" charset="0"/>
              </a:rPr>
              <a:t> o trabalho adicional do advogado (justa remuneração) + </a:t>
            </a:r>
            <a:r>
              <a:rPr lang="pt-BR" sz="9200" b="1" dirty="0">
                <a:latin typeface="Garamond" panose="02020404030301010803" pitchFamily="18" charset="0"/>
              </a:rPr>
              <a:t>desestimular </a:t>
            </a:r>
            <a:r>
              <a:rPr lang="pt-BR" sz="9200" dirty="0">
                <a:latin typeface="Garamond" panose="02020404030301010803" pitchFamily="18" charset="0"/>
              </a:rPr>
              <a:t>a interposição de recursos;</a:t>
            </a:r>
          </a:p>
        </p:txBody>
      </p:sp>
    </p:spTree>
    <p:extLst>
      <p:ext uri="{BB962C8B-B14F-4D97-AF65-F5344CB8AC3E}">
        <p14:creationId xmlns:p14="http://schemas.microsoft.com/office/powerpoint/2010/main" val="202559695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15636" y="1484825"/>
            <a:ext cx="11281559" cy="5307858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quando o juiz julga improcedente a pretensão do autor, revogam-se as liminares eventualmente concedidas; a interposição de apelação, em que pese ser dotada de efeito suspensivo automático em regra, não possui o condão de prolongar o efeito da liminar [cabe pedido de tutela provisória]; o efeito suspensivo apenas impede a execução provisória da sentença;</a:t>
            </a:r>
          </a:p>
        </p:txBody>
      </p:sp>
    </p:spTree>
    <p:extLst>
      <p:ext uri="{BB962C8B-B14F-4D97-AF65-F5344CB8AC3E}">
        <p14:creationId xmlns:p14="http://schemas.microsoft.com/office/powerpoint/2010/main" val="284304018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1294825"/>
            <a:ext cx="11305309" cy="530785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pt-BR" sz="3100" b="1" dirty="0">
                <a:solidFill>
                  <a:srgbClr val="FF0000"/>
                </a:solidFill>
                <a:latin typeface="Garamond" panose="02020404030301010803" pitchFamily="18" charset="0"/>
                <a:sym typeface="Wingdings" panose="05000000000000000000" pitchFamily="2" charset="2"/>
              </a:rPr>
              <a:t>10.4 Efeito translativo: 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é a aptidão que os recursos, em geral, têm de permitir ao órgão </a:t>
            </a:r>
            <a:r>
              <a:rPr lang="pt-BR" i="1" dirty="0">
                <a:latin typeface="Garamond" panose="02020404030301010803" pitchFamily="18" charset="0"/>
                <a:sym typeface="Wingdings" panose="05000000000000000000" pitchFamily="2" charset="2"/>
              </a:rPr>
              <a:t>ad quem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examinar de ofício matérias de ordem pública, conhecendo-as ainda que não integrem o objeto do recurso;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podem ser conhecidas pelo juízo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independentemente de arguição 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(prescrição, decadência, ausência de condições da ação ou de pressupostos processuais);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dimensão vertical do efeito devolutivo;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todos os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recursos comuns/ordinários são dotados de efeito translativo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, diferentemente dos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recursos especial e extraordinário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, nos quais o tribunal se limita a conhecer apenas as 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matérias </a:t>
            </a:r>
            <a:r>
              <a:rPr lang="pt-BR" b="1" dirty="0" err="1">
                <a:latin typeface="Garamond" panose="02020404030301010803" pitchFamily="18" charset="0"/>
                <a:sym typeface="Wingdings" panose="05000000000000000000" pitchFamily="2" charset="2"/>
              </a:rPr>
              <a:t>prequestionadas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 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anteriormente (“</a:t>
            </a:r>
            <a:r>
              <a:rPr lang="pt-BR" b="1" dirty="0">
                <a:latin typeface="Garamond" panose="02020404030301010803" pitchFamily="18" charset="0"/>
                <a:sym typeface="Wingdings" panose="05000000000000000000" pitchFamily="2" charset="2"/>
              </a:rPr>
              <a:t>causa decidida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” dos arts. 102, III e 105, III, CF); há decisões do STJ, no entanto, no sentido de que, se o 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REsp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foi admitido, superando a barreira do conhecimento, é possível o exame de matérias de ordem pública que não tenham sido suscitadas (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EDcl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no 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AgRg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no Ag 1.185.325/RJ, j. 22/01/2011, Rel. Celso Limongi; </a:t>
            </a:r>
            <a:r>
              <a:rPr lang="pt-BR" dirty="0" err="1">
                <a:latin typeface="Garamond" panose="02020404030301010803" pitchFamily="18" charset="0"/>
                <a:sym typeface="Wingdings" panose="05000000000000000000" pitchFamily="2" charset="2"/>
              </a:rPr>
              <a:t>AgRg</a:t>
            </a:r>
            <a:r>
              <a:rPr lang="pt-BR" dirty="0">
                <a:latin typeface="Garamond" panose="02020404030301010803" pitchFamily="18" charset="0"/>
                <a:sym typeface="Wingdings" panose="05000000000000000000" pitchFamily="2" charset="2"/>
              </a:rPr>
              <a:t> no Ag 1.368.327/RS, Rel. Min. Sidnei Beneti, j. em 22/03/2011);</a:t>
            </a:r>
          </a:p>
        </p:txBody>
      </p:sp>
    </p:spTree>
    <p:extLst>
      <p:ext uri="{BB962C8B-B14F-4D97-AF65-F5344CB8AC3E}">
        <p14:creationId xmlns:p14="http://schemas.microsoft.com/office/powerpoint/2010/main" val="357849682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85786" y="1235684"/>
            <a:ext cx="11028283" cy="5479816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10.5 Efeito expansivo: </a:t>
            </a:r>
          </a:p>
          <a:p>
            <a:pPr marL="342900"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ocorre quando a eficácia do recurso ultrapassa os limites objetivos ou subjetivos previamente estabelecidos pelo recorrente, a despeito da vedação da decisão </a:t>
            </a:r>
            <a:r>
              <a:rPr lang="pt-BR" sz="2300" i="1" dirty="0">
                <a:latin typeface="Garamond" panose="02020404030301010803" pitchFamily="18" charset="0"/>
              </a:rPr>
              <a:t>ultra petita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 possibilita que o resultado do recurso se estenda a litigantes que não tenham recorrido (efeito expansivo subjetivo) ou a pretensões que não o integrem (efeito expansivo objetivo);</a:t>
            </a:r>
          </a:p>
          <a:p>
            <a:pPr marL="342900" lvl="0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a) Efeito expansivo objetivo: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interno, </a:t>
            </a:r>
            <a:r>
              <a:rPr lang="pt-BR" sz="2300" dirty="0">
                <a:latin typeface="Garamond" panose="02020404030301010803" pitchFamily="18" charset="0"/>
              </a:rPr>
              <a:t>art. 1.013, § 1º, CPC: questões relativas ao capítulo impugnado; § 2º: o autor ou réu usou mais de um fundamento e apenas um foi analisado ou acolhido; §§3º e 4º: causa madura, sem a pecha de supressão de instância ou atrito ao duplo grau de jurisdição;</a:t>
            </a:r>
          </a:p>
        </p:txBody>
      </p:sp>
    </p:spTree>
    <p:extLst>
      <p:ext uri="{BB962C8B-B14F-4D97-AF65-F5344CB8AC3E}">
        <p14:creationId xmlns:p14="http://schemas.microsoft.com/office/powerpoint/2010/main" val="246699461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10641" y="1259434"/>
            <a:ext cx="11162804" cy="547981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 </a:t>
            </a:r>
            <a:r>
              <a:rPr lang="pt-BR" sz="2300" b="1" dirty="0">
                <a:latin typeface="Garamond" panose="02020404030301010803" pitchFamily="18" charset="0"/>
              </a:rPr>
              <a:t>externo: </a:t>
            </a:r>
            <a:r>
              <a:rPr lang="pt-BR" sz="2300" dirty="0">
                <a:latin typeface="Garamond" panose="02020404030301010803" pitchFamily="18" charset="0"/>
              </a:rPr>
              <a:t>ocorre quando há pedidos interdependentes, que mantêm entre si relação de </a:t>
            </a:r>
            <a:r>
              <a:rPr lang="pt-BR" sz="2300" dirty="0" err="1">
                <a:latin typeface="Garamond" panose="02020404030301010803" pitchFamily="18" charset="0"/>
              </a:rPr>
              <a:t>prejudicialidade</a:t>
            </a:r>
            <a:r>
              <a:rPr lang="pt-BR" sz="2300" dirty="0">
                <a:latin typeface="Garamond" panose="02020404030301010803" pitchFamily="18" charset="0"/>
              </a:rPr>
              <a:t>;  ação de paternidade cumulada com alimentos: o réu recorre da procedência do pedido declaratório de paternidade; o acolhimento do recurso afetará também a pretensão condenatória a alimentos, já que guardam relação de </a:t>
            </a:r>
            <a:r>
              <a:rPr lang="pt-BR" sz="2300" dirty="0" err="1">
                <a:latin typeface="Garamond" panose="02020404030301010803" pitchFamily="18" charset="0"/>
              </a:rPr>
              <a:t>prejudicialidade</a:t>
            </a:r>
            <a:r>
              <a:rPr lang="pt-BR" sz="2300" dirty="0">
                <a:latin typeface="Garamond" panose="02020404030301010803" pitchFamily="18" charset="0"/>
              </a:rPr>
              <a:t> entre si; ou quando o julgamento do recurso atinge outros atos não impugnados (provimento do AI atinge os atos processuais posteriores)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latin typeface="Garamond" panose="02020404030301010803" pitchFamily="18" charset="0"/>
              </a:rPr>
              <a:t>b) Efeito expansivo subjetivo: 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r>
              <a:rPr lang="pt-BR" sz="2300" dirty="0">
                <a:latin typeface="Garamond" panose="02020404030301010803" pitchFamily="18" charset="0"/>
              </a:rPr>
              <a:t>-</a:t>
            </a:r>
            <a:r>
              <a:rPr lang="pt-BR" sz="2300" b="1" dirty="0">
                <a:latin typeface="Garamond" panose="02020404030301010803" pitchFamily="18" charset="0"/>
              </a:rPr>
              <a:t> </a:t>
            </a:r>
            <a:r>
              <a:rPr lang="pt-BR" sz="2300" dirty="0">
                <a:latin typeface="Garamond" panose="02020404030301010803" pitchFamily="18" charset="0"/>
              </a:rPr>
              <a:t>litisconsórcio: o recurso interposto por um litisconsorte pode beneficiar os que não recorreram (unitário ou, sendo simples, as matérias alegadas pelo recorrente forem comuns aos demais); </a:t>
            </a:r>
            <a:endParaRPr lang="pt-BR" sz="23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91284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34391" y="1378184"/>
            <a:ext cx="11162804" cy="5479816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pt-BR" sz="2300" dirty="0">
                <a:latin typeface="Garamond" panose="02020404030301010803" pitchFamily="18" charset="0"/>
              </a:rPr>
              <a:t>se em ação de indenização ajuizada por vítima de acidente de trânsito em face daquele que dirigia o veículo e de seu proprietário houver a condenação de ambos, acolhido o recurso interposto somente por este, para alegar inexistência de dano ou culpa exclusiva da vítima, o corréu haverá de se beneficiar, uma vez que a matéria alegada é comum.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endParaRPr lang="pt-BR" sz="2300" dirty="0">
              <a:latin typeface="Garamond" panose="02020404030301010803" pitchFamily="18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</a:pPr>
            <a:br>
              <a:rPr lang="pt-BR" sz="2300" dirty="0">
                <a:latin typeface="Garamond" panose="02020404030301010803" pitchFamily="18" charset="0"/>
              </a:rPr>
            </a:br>
            <a:endParaRPr lang="pt-BR" sz="23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54959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1033140" y="1413575"/>
            <a:ext cx="10438411" cy="5319733"/>
          </a:xfrm>
        </p:spPr>
        <p:txBody>
          <a:bodyPr>
            <a:normAutofit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10.6 Efeito regressivo</a:t>
            </a:r>
          </a:p>
          <a:p>
            <a:endParaRPr lang="pt-BR" sz="26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 é a aptidão que alguns recursos têm de permitir ao órgão </a:t>
            </a:r>
            <a:r>
              <a:rPr lang="pt-BR" sz="2500" i="1" dirty="0">
                <a:latin typeface="Garamond" panose="02020404030301010803" pitchFamily="18" charset="0"/>
              </a:rPr>
              <a:t>a quo </a:t>
            </a:r>
            <a:r>
              <a:rPr lang="pt-BR" sz="2500" dirty="0">
                <a:latin typeface="Garamond" panose="02020404030301010803" pitchFamily="18" charset="0"/>
              </a:rPr>
              <a:t>reconsiderar a decisão proferida, exercendo </a:t>
            </a:r>
            <a:r>
              <a:rPr lang="pt-BR" sz="2500" b="1" u="sng" dirty="0">
                <a:latin typeface="Garamond" panose="02020404030301010803" pitchFamily="18" charset="0"/>
              </a:rPr>
              <a:t>juízo de retratação</a:t>
            </a:r>
            <a:r>
              <a:rPr lang="pt-BR" sz="2500" dirty="0">
                <a:latin typeface="Garamond" panose="02020404030301010803" pitchFamily="18" charset="0"/>
              </a:rPr>
              <a:t>;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 agravo de instrumento e agravo interno sempre possuem o efeito regressivo;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 a apelação, em regra, não tem esse efeito, salvo: </a:t>
            </a:r>
          </a:p>
        </p:txBody>
      </p:sp>
    </p:spTree>
    <p:extLst>
      <p:ext uri="{BB962C8B-B14F-4D97-AF65-F5344CB8AC3E}">
        <p14:creationId xmlns:p14="http://schemas.microsoft.com/office/powerpoint/2010/main" val="282805119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831275" y="1354200"/>
            <a:ext cx="10782795" cy="531973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>
                <a:latin typeface="Garamond" panose="02020404030301010803" pitchFamily="18" charset="0"/>
              </a:rPr>
              <a:t>- </a:t>
            </a:r>
            <a:r>
              <a:rPr lang="pt-BR" b="1" u="sng" dirty="0">
                <a:latin typeface="Garamond" panose="02020404030301010803" pitchFamily="18" charset="0"/>
              </a:rPr>
              <a:t>art. 485</a:t>
            </a:r>
            <a:r>
              <a:rPr lang="pt-BR" dirty="0">
                <a:latin typeface="Garamond" panose="02020404030301010803" pitchFamily="18" charset="0"/>
              </a:rPr>
              <a:t>, § 7º, CPC: “Interposta a apelação em qualquer dos casos de que tratam os incisos deste artigo, o juiz terá 5 (cinco) dias para retratar-se;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>
                <a:latin typeface="Garamond" panose="02020404030301010803" pitchFamily="18" charset="0"/>
              </a:rPr>
              <a:t>- </a:t>
            </a:r>
            <a:r>
              <a:rPr lang="pt-BR" b="1" u="sng" dirty="0">
                <a:latin typeface="Garamond" panose="02020404030301010803" pitchFamily="18" charset="0"/>
              </a:rPr>
              <a:t>art. 332,</a:t>
            </a:r>
            <a:r>
              <a:rPr lang="pt-BR" dirty="0">
                <a:latin typeface="Garamond" panose="02020404030301010803" pitchFamily="18" charset="0"/>
              </a:rPr>
              <a:t> § 3º, CPC: “Interposta a apelação, o juiz poderá retratar-se em 5 (cinco) dias” (improcedência liminar do pedido);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pt-BR" dirty="0">
                <a:latin typeface="Garamond" panose="02020404030301010803" pitchFamily="18" charset="0"/>
              </a:rPr>
              <a:t>- </a:t>
            </a:r>
            <a:r>
              <a:rPr lang="pt-BR" b="1" u="sng" dirty="0">
                <a:latin typeface="Garamond" panose="02020404030301010803" pitchFamily="18" charset="0"/>
              </a:rPr>
              <a:t>art. 331</a:t>
            </a:r>
            <a:r>
              <a:rPr lang="pt-BR" dirty="0">
                <a:latin typeface="Garamond" panose="02020404030301010803" pitchFamily="18" charset="0"/>
              </a:rPr>
              <a:t>, CPC: “Indeferida a petição inicial, o autor poderá apelar, facultado ao juiz, no prazo de 5 (cinco) dias, retratar-se”. </a:t>
            </a:r>
          </a:p>
        </p:txBody>
      </p:sp>
    </p:spTree>
    <p:extLst>
      <p:ext uri="{BB962C8B-B14F-4D97-AF65-F5344CB8AC3E}">
        <p14:creationId xmlns:p14="http://schemas.microsoft.com/office/powerpoint/2010/main" val="3643016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51262" y="1354200"/>
            <a:ext cx="11162809" cy="5503800"/>
          </a:xfrm>
        </p:spPr>
        <p:txBody>
          <a:bodyPr>
            <a:normAutofit fontScale="70000" lnSpcReduction="20000"/>
          </a:bodyPr>
          <a:lstStyle/>
          <a:p>
            <a:r>
              <a:rPr lang="pt-BR" sz="3700" b="1" dirty="0">
                <a:solidFill>
                  <a:srgbClr val="FF0000"/>
                </a:solidFill>
                <a:latin typeface="Garamond" panose="02020404030301010803" pitchFamily="18" charset="0"/>
              </a:rPr>
              <a:t>10.7 Efeito substitutivo: a decisão do órgão </a:t>
            </a:r>
            <a:r>
              <a:rPr lang="pt-BR" sz="3700" b="1" i="1" dirty="0">
                <a:solidFill>
                  <a:srgbClr val="FF0000"/>
                </a:solidFill>
                <a:latin typeface="Garamond" panose="02020404030301010803" pitchFamily="18" charset="0"/>
              </a:rPr>
              <a:t>ad quem, </a:t>
            </a:r>
            <a:r>
              <a:rPr lang="pt-BR" sz="3700" b="1" dirty="0">
                <a:solidFill>
                  <a:srgbClr val="FF0000"/>
                </a:solidFill>
                <a:latin typeface="Garamond" panose="02020404030301010803" pitchFamily="18" charset="0"/>
              </a:rPr>
              <a:t>em regra, substitui a do órgão </a:t>
            </a:r>
            <a:r>
              <a:rPr lang="pt-BR" sz="3700" b="1" i="1" dirty="0">
                <a:solidFill>
                  <a:srgbClr val="FF0000"/>
                </a:solidFill>
                <a:latin typeface="Garamond" panose="02020404030301010803" pitchFamily="18" charset="0"/>
              </a:rPr>
              <a:t>a quo</a:t>
            </a:r>
          </a:p>
          <a:p>
            <a:endParaRPr lang="pt-BR" sz="2800" b="1" i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100" dirty="0">
                <a:latin typeface="Garamond" panose="02020404030301010803" pitchFamily="18" charset="0"/>
              </a:rPr>
              <a:t> art. 1.008 do CPC: “O julgamento proferido pelo tribunal substituirá a decisão impugnada no que tiver sido objeto de recurso”;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3100" dirty="0">
                <a:latin typeface="Garamond" panose="02020404030301010803" pitchFamily="18" charset="0"/>
              </a:rPr>
              <a:t> quando o órgão </a:t>
            </a:r>
            <a:r>
              <a:rPr lang="pt-BR" sz="3100" i="1" dirty="0">
                <a:latin typeface="Garamond" panose="02020404030301010803" pitchFamily="18" charset="0"/>
              </a:rPr>
              <a:t>ad quem </a:t>
            </a:r>
            <a:r>
              <a:rPr lang="pt-BR" sz="3100" dirty="0">
                <a:latin typeface="Garamond" panose="02020404030301010803" pitchFamily="18" charset="0"/>
              </a:rPr>
              <a:t>examina o recurso, surgem as seguintes hipóteses: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3100" dirty="0">
                <a:latin typeface="Garamond" panose="02020404030301010803" pitchFamily="18" charset="0"/>
              </a:rPr>
              <a:t>- não conhecimento do recurso (a decisão do órgão </a:t>
            </a:r>
            <a:r>
              <a:rPr lang="pt-BR" sz="3100" i="1" dirty="0">
                <a:latin typeface="Garamond" panose="02020404030301010803" pitchFamily="18" charset="0"/>
              </a:rPr>
              <a:t>a quo </a:t>
            </a:r>
            <a:r>
              <a:rPr lang="pt-BR" sz="3100" dirty="0">
                <a:latin typeface="Garamond" panose="02020404030301010803" pitchFamily="18" charset="0"/>
              </a:rPr>
              <a:t>prevalece);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3100" dirty="0">
                <a:latin typeface="Garamond" panose="02020404030301010803" pitchFamily="18" charset="0"/>
              </a:rPr>
              <a:t>- conhece do recurso apenas para anular a decisão, determinando o retorno dos autos para que seja proferida uma outra;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sz="3100" dirty="0">
                <a:latin typeface="Garamond" panose="02020404030301010803" pitchFamily="18" charset="0"/>
              </a:rPr>
              <a:t>- conhecer do recurso para lhe negar provimento (a decisão anterior se mantém) ou lhe dar provimento (a decisão é reformada); nesses casos, a decisão do </a:t>
            </a:r>
            <a:r>
              <a:rPr lang="pt-BR" sz="3100" i="1" dirty="0">
                <a:latin typeface="Garamond" panose="02020404030301010803" pitchFamily="18" charset="0"/>
              </a:rPr>
              <a:t>órgão ad quem </a:t>
            </a:r>
            <a:r>
              <a:rPr lang="pt-BR" sz="3100" dirty="0">
                <a:latin typeface="Garamond" panose="02020404030301010803" pitchFamily="18" charset="0"/>
              </a:rPr>
              <a:t>substitui a do órgão </a:t>
            </a:r>
            <a:r>
              <a:rPr lang="pt-BR" sz="3100" i="1" dirty="0">
                <a:latin typeface="Garamond" panose="02020404030301010803" pitchFamily="18" charset="0"/>
              </a:rPr>
              <a:t>a quo</a:t>
            </a:r>
            <a:r>
              <a:rPr lang="pt-BR" sz="3100" dirty="0">
                <a:latin typeface="Garamond" panose="02020404030301010803" pitchFamily="18" charset="0"/>
              </a:rPr>
              <a:t>, de modo que o que deverá ser cumprido é o acórdão.</a:t>
            </a:r>
          </a:p>
        </p:txBody>
      </p:sp>
    </p:spTree>
    <p:extLst>
      <p:ext uri="{BB962C8B-B14F-4D97-AF65-F5344CB8AC3E}">
        <p14:creationId xmlns:p14="http://schemas.microsoft.com/office/powerpoint/2010/main" val="155331521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510635" y="1330450"/>
            <a:ext cx="11245935" cy="5319733"/>
          </a:xfrm>
        </p:spPr>
        <p:txBody>
          <a:bodyPr>
            <a:normAutofit fontScale="92500" lnSpcReduction="20000"/>
          </a:bodyPr>
          <a:lstStyle/>
          <a:p>
            <a:r>
              <a:rPr lang="pt-BR" sz="2600" b="1" dirty="0">
                <a:solidFill>
                  <a:srgbClr val="FF0000"/>
                </a:solidFill>
                <a:latin typeface="Garamond" panose="02020404030301010803" pitchFamily="18" charset="0"/>
              </a:rPr>
              <a:t>10.8 Efeito ativo:</a:t>
            </a:r>
          </a:p>
          <a:p>
            <a:endParaRPr lang="pt-BR" sz="28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“efeito suspensivo-ativo”;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Típico do agravo de instrumento</a:t>
            </a:r>
            <a:r>
              <a:rPr lang="pt-BR" sz="25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500" dirty="0">
                <a:latin typeface="Garamond" panose="02020404030301010803" pitchFamily="18" charset="0"/>
              </a:rPr>
              <a:t>art. 1.019, inc. I, CPC: “Recebido o agravo de instrumento no tribunal e distribuído imediatamente, [...], o relator, no prazo de 5 (cinco) dias: I – poderá [...] deferir, em antecipação de tutela, total ou parcialmente, a pretensão recursal, comunicando ao juiz sua decisão”;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designa a possibilidade de o relator, liminarmente, conceder a tutela antecipada da pretensão recursal, concedendo a medida que foi negada pela primeira instância;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500" dirty="0">
                <a:latin typeface="Garamond" panose="02020404030301010803" pitchFamily="18" charset="0"/>
              </a:rPr>
              <a:t>Se o juiz </a:t>
            </a:r>
            <a:r>
              <a:rPr lang="pt-BR" sz="2500" i="1" dirty="0">
                <a:latin typeface="Garamond" panose="02020404030301010803" pitchFamily="18" charset="0"/>
              </a:rPr>
              <a:t>a quo </a:t>
            </a:r>
            <a:r>
              <a:rPr lang="pt-BR" sz="2500" dirty="0">
                <a:latin typeface="Garamond" panose="02020404030301010803" pitchFamily="18" charset="0"/>
              </a:rPr>
              <a:t>não concedeu a liminar, o recorrente pode postular o efeito ativo/suspensivo ativo, que corresponde à tutela antecipada da pretensão recursal, para que seja deferida a liminar negada em primeira instância;</a:t>
            </a:r>
          </a:p>
        </p:txBody>
      </p:sp>
    </p:spTree>
    <p:extLst>
      <p:ext uri="{BB962C8B-B14F-4D97-AF65-F5344CB8AC3E}">
        <p14:creationId xmlns:p14="http://schemas.microsoft.com/office/powerpoint/2010/main" val="258528633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439387" y="1377950"/>
            <a:ext cx="11245932" cy="5248481"/>
          </a:xfrm>
        </p:spPr>
        <p:txBody>
          <a:bodyPr>
            <a:noAutofit/>
          </a:bodyPr>
          <a:lstStyle/>
          <a:p>
            <a:pPr algn="just" fontAlgn="base">
              <a:lnSpc>
                <a:spcPct val="150000"/>
              </a:lnSpc>
              <a:spcBef>
                <a:spcPts val="0"/>
              </a:spcBef>
            </a:pPr>
            <a:r>
              <a:rPr lang="pt-BR" sz="2300" b="1" dirty="0">
                <a:solidFill>
                  <a:srgbClr val="FF0000"/>
                </a:solidFill>
                <a:latin typeface="Garamond" panose="02020404030301010803" pitchFamily="18" charset="0"/>
              </a:rPr>
              <a:t>10.9 Efeito interruptivo:</a:t>
            </a:r>
          </a:p>
          <a:p>
            <a:pPr algn="just" fontAlgn="base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solidFill>
                  <a:srgbClr val="203315"/>
                </a:solidFill>
                <a:latin typeface="Garamond" panose="02020404030301010803" pitchFamily="18" charset="0"/>
              </a:rPr>
              <a:t>os</a:t>
            </a:r>
            <a:r>
              <a:rPr lang="pt-BR" sz="2300" dirty="0">
                <a:latin typeface="Garamond" panose="02020404030301010803" pitchFamily="18" charset="0"/>
              </a:rPr>
              <a:t> ED têm efeito interruptivo do prazo para a interposição de outros recursos eventualmente cabíveis contra a decisão para qualquer das partes;</a:t>
            </a: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os prazos começam  do zero novamente, a partir da intimação da decisão proferida nos ED;</a:t>
            </a: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aplica-se a todos os capítulos da decisão recorrida;</a:t>
            </a:r>
          </a:p>
          <a:p>
            <a:pPr marL="342900" indent="-342900" algn="just" fontAlgn="base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aplica-se mesmo se os ED não forem conhecidos, salvo se forem opostos intempestivamente.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latin typeface="Garamond" panose="02020404030301010803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pt-BR" sz="23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466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605642" y="1247325"/>
            <a:ext cx="10984675" cy="5616612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São </a:t>
            </a:r>
            <a:r>
              <a:rPr lang="pt-BR" sz="2300" b="1" dirty="0">
                <a:latin typeface="Garamond" panose="02020404030301010803" pitchFamily="18" charset="0"/>
              </a:rPr>
              <a:t>indevidos</a:t>
            </a:r>
            <a:r>
              <a:rPr lang="pt-BR" sz="2300" dirty="0">
                <a:latin typeface="Garamond" panose="02020404030301010803" pitchFamily="18" charset="0"/>
              </a:rPr>
              <a:t> em processos cujos </a:t>
            </a:r>
            <a:r>
              <a:rPr lang="pt-BR" sz="2300" b="1" dirty="0">
                <a:latin typeface="Garamond" panose="02020404030301010803" pitchFamily="18" charset="0"/>
              </a:rPr>
              <a:t>ritos expressamente excluam </a:t>
            </a:r>
            <a:r>
              <a:rPr lang="pt-BR" sz="2300" dirty="0">
                <a:latin typeface="Garamond" panose="02020404030301010803" pitchFamily="18" charset="0"/>
              </a:rPr>
              <a:t>a condenação em honorários sucumbenciais </a:t>
            </a:r>
            <a:r>
              <a:rPr lang="pt-BR" sz="2300" b="1" dirty="0">
                <a:latin typeface="Garamond" panose="02020404030301010803" pitchFamily="18" charset="0"/>
              </a:rPr>
              <a:t>(</a:t>
            </a:r>
            <a:r>
              <a:rPr lang="pt-BR" sz="2300" b="1" dirty="0" err="1">
                <a:latin typeface="Garamond" panose="02020404030301010803" pitchFamily="18" charset="0"/>
              </a:rPr>
              <a:t>AgR</a:t>
            </a:r>
            <a:r>
              <a:rPr lang="pt-BR" sz="2300" b="1" dirty="0">
                <a:latin typeface="Garamond" panose="02020404030301010803" pitchFamily="18" charset="0"/>
              </a:rPr>
              <a:t> no ARE 961.571, STF, 1ª Turma)</a:t>
            </a:r>
            <a:r>
              <a:rPr lang="pt-BR" sz="2300" dirty="0">
                <a:latin typeface="Garamond" panose="02020404030301010803" pitchFamily="18" charset="0"/>
                <a:sym typeface="Wingdings" panose="05000000000000000000" pitchFamily="2" charset="2"/>
              </a:rPr>
              <a:t> </a:t>
            </a:r>
            <a:r>
              <a:rPr lang="pt-BR" sz="2300" dirty="0">
                <a:latin typeface="Garamond" panose="02020404030301010803" pitchFamily="18" charset="0"/>
              </a:rPr>
              <a:t>art. 25 da Lei Federal n. 12.016/09; Súmula 512 do STF: Não cabe condenação em honorários de advogado na ação de </a:t>
            </a:r>
            <a:r>
              <a:rPr lang="pt-BR" sz="2300" b="1" dirty="0">
                <a:latin typeface="Garamond" panose="02020404030301010803" pitchFamily="18" charset="0"/>
              </a:rPr>
              <a:t>mandado de segurança</a:t>
            </a:r>
            <a:r>
              <a:rPr lang="pt-BR" sz="2300" dirty="0">
                <a:latin typeface="Garamond" panose="02020404030301010803" pitchFamily="18" charset="0"/>
              </a:rPr>
              <a:t>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Não cabe a majoração dos honorários advocatícios, nos termos do § 11 do art. 85 do CPC/2015, quando o recurso é oriundo de </a:t>
            </a:r>
            <a:r>
              <a:rPr lang="pt-BR" sz="2300" b="1" dirty="0">
                <a:latin typeface="Garamond" panose="02020404030301010803" pitchFamily="18" charset="0"/>
              </a:rPr>
              <a:t>decisão interlocutória sem a prévia fixação de honorários</a:t>
            </a:r>
            <a:r>
              <a:rPr lang="pt-BR" sz="2300" dirty="0">
                <a:latin typeface="Garamond" panose="02020404030301010803" pitchFamily="18" charset="0"/>
              </a:rPr>
              <a:t> (</a:t>
            </a:r>
            <a:r>
              <a:rPr lang="pt-BR" sz="2300" b="1" dirty="0">
                <a:latin typeface="Garamond" panose="02020404030301010803" pitchFamily="18" charset="0"/>
              </a:rPr>
              <a:t>STJ, 3ª Turma, </a:t>
            </a:r>
            <a:r>
              <a:rPr lang="pt-BR" sz="2300" b="1" dirty="0" err="1">
                <a:latin typeface="Garamond" panose="02020404030301010803" pitchFamily="18" charset="0"/>
              </a:rPr>
              <a:t>EDcl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AgInt</a:t>
            </a:r>
            <a:r>
              <a:rPr lang="pt-BR" sz="2300" b="1" dirty="0">
                <a:latin typeface="Garamond" panose="02020404030301010803" pitchFamily="18" charset="0"/>
              </a:rPr>
              <a:t> no </a:t>
            </a:r>
            <a:r>
              <a:rPr lang="pt-BR" sz="2300" b="1" dirty="0" err="1">
                <a:latin typeface="Garamond" panose="02020404030301010803" pitchFamily="18" charset="0"/>
              </a:rPr>
              <a:t>REsp</a:t>
            </a:r>
            <a:r>
              <a:rPr lang="pt-BR" sz="2300" b="1" dirty="0">
                <a:latin typeface="Garamond" panose="02020404030301010803" pitchFamily="18" charset="0"/>
              </a:rPr>
              <a:t> 1.456.140</a:t>
            </a:r>
            <a:r>
              <a:rPr lang="pt-BR" sz="2300" dirty="0">
                <a:latin typeface="Garamond" panose="02020404030301010803" pitchFamily="18" charset="0"/>
              </a:rPr>
              <a:t>);</a:t>
            </a: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t-BR" sz="2300" dirty="0">
                <a:latin typeface="Garamond" panose="02020404030301010803" pitchFamily="18" charset="0"/>
              </a:rPr>
              <a:t>STF: cabíveis </a:t>
            </a:r>
            <a:r>
              <a:rPr lang="pt-BR" sz="2300" b="1" dirty="0">
                <a:latin typeface="Garamond" panose="02020404030301010803" pitchFamily="18" charset="0"/>
              </a:rPr>
              <a:t>mesmo se não forem apresentadas contrarrazões/contraminuta </a:t>
            </a:r>
            <a:r>
              <a:rPr lang="pt-BR" sz="2300" dirty="0">
                <a:latin typeface="Garamond" panose="02020404030301010803" pitchFamily="18" charset="0"/>
              </a:rPr>
              <a:t>pelo advogado da parte recorrida (</a:t>
            </a:r>
            <a:r>
              <a:rPr lang="pt-BR" sz="2300" b="1" dirty="0" err="1">
                <a:latin typeface="Garamond" panose="02020404030301010803" pitchFamily="18" charset="0"/>
              </a:rPr>
              <a:t>Agr</a:t>
            </a:r>
            <a:r>
              <a:rPr lang="pt-BR" sz="2300" b="1" dirty="0">
                <a:latin typeface="Garamond" panose="02020404030301010803" pitchFamily="18" charset="0"/>
              </a:rPr>
              <a:t> em AO 2063; </a:t>
            </a:r>
            <a:r>
              <a:rPr lang="pt-BR" sz="2300" b="1" dirty="0" err="1">
                <a:latin typeface="Garamond" panose="02020404030301010803" pitchFamily="18" charset="0"/>
              </a:rPr>
              <a:t>AgR</a:t>
            </a:r>
            <a:r>
              <a:rPr lang="pt-BR" sz="2300" b="1" dirty="0">
                <a:latin typeface="Garamond" panose="02020404030301010803" pitchFamily="18" charset="0"/>
              </a:rPr>
              <a:t> em </a:t>
            </a:r>
            <a:r>
              <a:rPr lang="it-IT" sz="2300" b="1" dirty="0">
                <a:latin typeface="Garamond" panose="02020404030301010803" pitchFamily="18" charset="0"/>
              </a:rPr>
              <a:t>AI 864.689, 1ª Turma)</a:t>
            </a:r>
            <a:r>
              <a:rPr lang="it-IT" sz="2300" dirty="0">
                <a:latin typeface="Garamond" panose="02020404030301010803" pitchFamily="18" charset="0"/>
              </a:rPr>
              <a:t>;</a:t>
            </a: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  <a:p>
            <a:pPr marL="342900" indent="-342900" algn="just">
              <a:lnSpc>
                <a:spcPct val="17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pt-BR" sz="23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4753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8135" y="1306934"/>
            <a:ext cx="11435938" cy="5479816"/>
          </a:xfrm>
        </p:spPr>
        <p:txBody>
          <a:bodyPr>
            <a:normAutofit fontScale="85000" lnSpcReduction="10000"/>
          </a:bodyPr>
          <a:lstStyle/>
          <a:p>
            <a:r>
              <a:rPr lang="pt-BR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Referências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pt-BR" b="1" dirty="0">
              <a:latin typeface="Garamond" panose="02020404030301010803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DIDIER JUNIOR, </a:t>
            </a:r>
            <a:r>
              <a:rPr lang="pt-BR" b="1" dirty="0" err="1">
                <a:latin typeface="Garamond" panose="02020404030301010803" pitchFamily="18" charset="0"/>
              </a:rPr>
              <a:t>Fredie</a:t>
            </a:r>
            <a:r>
              <a:rPr lang="pt-BR" b="1" dirty="0">
                <a:latin typeface="Garamond" panose="02020404030301010803" pitchFamily="18" charset="0"/>
              </a:rPr>
              <a:t>; CUNHA, Leonardo Carneiro da. </a:t>
            </a:r>
            <a:r>
              <a:rPr lang="pt-BR" b="1" i="1" dirty="0">
                <a:latin typeface="Garamond" panose="02020404030301010803" pitchFamily="18" charset="0"/>
              </a:rPr>
              <a:t>Curso de direito processual civil</a:t>
            </a:r>
            <a:r>
              <a:rPr lang="pt-BR" b="1" dirty="0">
                <a:latin typeface="Garamond" panose="02020404030301010803" pitchFamily="18" charset="0"/>
              </a:rPr>
              <a:t>, 15. ed. Salvador: </a:t>
            </a:r>
            <a:r>
              <a:rPr lang="pt-BR" b="1" dirty="0" err="1">
                <a:latin typeface="Garamond" panose="02020404030301010803" pitchFamily="18" charset="0"/>
              </a:rPr>
              <a:t>JusPodivm</a:t>
            </a:r>
            <a:r>
              <a:rPr lang="pt-BR" b="1" dirty="0">
                <a:latin typeface="Garamond" panose="02020404030301010803" pitchFamily="18" charset="0"/>
              </a:rPr>
              <a:t>, 2018. 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DONIZETTI, </a:t>
            </a:r>
            <a:r>
              <a:rPr lang="pt-BR" b="1" dirty="0" err="1">
                <a:latin typeface="Garamond" panose="02020404030301010803" pitchFamily="18" charset="0"/>
              </a:rPr>
              <a:t>Elpídio</a:t>
            </a:r>
            <a:r>
              <a:rPr lang="pt-BR" b="1" dirty="0">
                <a:latin typeface="Garamond" panose="02020404030301010803" pitchFamily="18" charset="0"/>
              </a:rPr>
              <a:t>. </a:t>
            </a:r>
            <a:r>
              <a:rPr lang="pt-BR" b="1" i="1" dirty="0">
                <a:latin typeface="Garamond" panose="02020404030301010803" pitchFamily="18" charset="0"/>
              </a:rPr>
              <a:t>Curso didático de direito processual civil</a:t>
            </a:r>
            <a:r>
              <a:rPr lang="pt-BR" b="1" dirty="0">
                <a:latin typeface="Garamond" panose="02020404030301010803" pitchFamily="18" charset="0"/>
              </a:rPr>
              <a:t>, 20. ed. São Paulo: Atlas, 2017.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GONÇALVES, Marcus Vinicius Rios. </a:t>
            </a:r>
            <a:r>
              <a:rPr lang="pt-BR" b="1" i="1" dirty="0">
                <a:latin typeface="Garamond" panose="02020404030301010803" pitchFamily="18" charset="0"/>
              </a:rPr>
              <a:t>Direito processual civil</a:t>
            </a:r>
            <a:r>
              <a:rPr lang="pt-BR" b="1" dirty="0">
                <a:latin typeface="Garamond" panose="02020404030301010803" pitchFamily="18" charset="0"/>
              </a:rPr>
              <a:t>, 9. ed. São Paulo: Saraiva, 2018.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MANCUSO, Rodolfo de Camargo. </a:t>
            </a:r>
            <a:r>
              <a:rPr lang="pt-BR" b="1" i="1" dirty="0">
                <a:latin typeface="Garamond" panose="02020404030301010803" pitchFamily="18" charset="0"/>
              </a:rPr>
              <a:t>Teoria geral do processo</a:t>
            </a:r>
            <a:r>
              <a:rPr lang="pt-BR" b="1" dirty="0">
                <a:latin typeface="Garamond" panose="02020404030301010803" pitchFamily="18" charset="0"/>
              </a:rPr>
              <a:t>. São Paulo: Forense, 2018.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NEVES, Daniel Amorim Assumpção. </a:t>
            </a:r>
            <a:r>
              <a:rPr lang="pt-BR" b="1" i="1" dirty="0">
                <a:latin typeface="Garamond" panose="02020404030301010803" pitchFamily="18" charset="0"/>
              </a:rPr>
              <a:t>Manual de direito processual civil</a:t>
            </a:r>
            <a:r>
              <a:rPr lang="pt-BR" b="1" dirty="0">
                <a:latin typeface="Garamond" panose="02020404030301010803" pitchFamily="18" charset="0"/>
              </a:rPr>
              <a:t>, 10. ed. Salvador: </a:t>
            </a:r>
            <a:r>
              <a:rPr lang="pt-BR" b="1" dirty="0" err="1">
                <a:latin typeface="Garamond" panose="02020404030301010803" pitchFamily="18" charset="0"/>
              </a:rPr>
              <a:t>JusPodivm</a:t>
            </a:r>
            <a:r>
              <a:rPr lang="pt-BR" b="1" dirty="0">
                <a:latin typeface="Garamond" panose="02020404030301010803" pitchFamily="18" charset="0"/>
              </a:rPr>
              <a:t>, 2018.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pt-BR" b="1" dirty="0">
                <a:latin typeface="Garamond" panose="02020404030301010803" pitchFamily="18" charset="0"/>
              </a:rPr>
              <a:t>SICA, Heitor Vitor Mendonça. Recorribilidade das interlocutórias e sistema de preclusões no novo CPC – Primeiras impressões. In: GRINOVER, Ada Pellegrini et al. </a:t>
            </a:r>
            <a:r>
              <a:rPr lang="pt-BR" b="1" i="1" dirty="0">
                <a:latin typeface="Garamond" panose="02020404030301010803" pitchFamily="18" charset="0"/>
              </a:rPr>
              <a:t>O novo código de processo civil: </a:t>
            </a:r>
            <a:r>
              <a:rPr lang="pt-BR" b="1" dirty="0">
                <a:latin typeface="Garamond" panose="02020404030301010803" pitchFamily="18" charset="0"/>
              </a:rPr>
              <a:t>questões controvertidas. São Paulo: Atlas, 2015.</a:t>
            </a:r>
          </a:p>
        </p:txBody>
      </p:sp>
    </p:spTree>
    <p:extLst>
      <p:ext uri="{BB962C8B-B14F-4D97-AF65-F5344CB8AC3E}">
        <p14:creationId xmlns:p14="http://schemas.microsoft.com/office/powerpoint/2010/main" val="246787666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63782" y="321309"/>
            <a:ext cx="9666514" cy="4761359"/>
          </a:xfrm>
        </p:spPr>
        <p:txBody>
          <a:bodyPr>
            <a:noAutofit/>
          </a:bodyPr>
          <a:lstStyle/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Obrigada!</a:t>
            </a:r>
          </a:p>
          <a:p>
            <a:endParaRPr lang="pt-BR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E-mail: </a:t>
            </a:r>
            <a:r>
              <a:rPr lang="pt-BR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2"/>
              </a:rPr>
              <a:t>zilla.oliva@gmail.com</a:t>
            </a:r>
            <a:endParaRPr lang="pt-BR" sz="4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pt-BR" sz="43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/>
            <a:endParaRPr lang="pt-BR" sz="4300" dirty="0">
              <a:latin typeface="+mj-lt"/>
            </a:endParaRPr>
          </a:p>
          <a:p>
            <a:pPr algn="just"/>
            <a:br>
              <a:rPr lang="pt-BR" sz="4300" dirty="0">
                <a:solidFill>
                  <a:srgbClr val="C00000"/>
                </a:solidFill>
                <a:latin typeface="+mj-lt"/>
              </a:rPr>
            </a:br>
            <a:endParaRPr lang="pt-BR" sz="4300" b="1" dirty="0">
              <a:solidFill>
                <a:srgbClr val="002060"/>
              </a:solidFill>
              <a:latin typeface="+mj-lt"/>
            </a:endParaRPr>
          </a:p>
          <a:p>
            <a:pPr algn="just"/>
            <a:endParaRPr lang="pt-BR" sz="43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01463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4477</TotalTime>
  <Words>10916</Words>
  <Application>Microsoft Office PowerPoint</Application>
  <PresentationFormat>Widescreen</PresentationFormat>
  <Paragraphs>401</Paragraphs>
  <Slides>91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91</vt:i4>
      </vt:variant>
    </vt:vector>
  </HeadingPairs>
  <TitlesOfParts>
    <vt:vector size="97" baseType="lpstr">
      <vt:lpstr>Arial</vt:lpstr>
      <vt:lpstr>Calibri</vt:lpstr>
      <vt:lpstr>Calibri Light</vt:lpstr>
      <vt:lpstr>Garamond</vt:lpstr>
      <vt:lpstr>Wingdings</vt:lpstr>
      <vt:lpstr>Tema do Office</vt:lpstr>
      <vt:lpstr>TEORIA GERAL DOS RECURSOS  NO PROCESSO CIVIL   Profª. Zillá Oliva Roma E-mail: zilla.oliva@gmail.com   07/10/2020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ALFABETIZAÇÃO ECOLÓGICA</dc:title>
  <dc:creator>user</dc:creator>
  <cp:lastModifiedBy>Zillá Roma</cp:lastModifiedBy>
  <cp:revision>347</cp:revision>
  <dcterms:created xsi:type="dcterms:W3CDTF">2016-06-28T23:19:20Z</dcterms:created>
  <dcterms:modified xsi:type="dcterms:W3CDTF">2020-10-07T21:59:18Z</dcterms:modified>
</cp:coreProperties>
</file>