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39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097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436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6724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281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2547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329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668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197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92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44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97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68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5131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884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48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43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0075ADB-DA7C-400C-8F81-8CDF0DBCE075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EB9A9-9789-4484-93DE-F03494C30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507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jsp.jus.br/Download/SecaoDireitoPublico/Pdf/Cadip/Judicializacao-da-Saude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DIREITO À VIDA E À SAÚDE DE CRIANÇAS E ADOLESCENTES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GUSTAVO SAMUEL DA SILVA SANTOS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9887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Tema 106 – repetitivo STJ </a:t>
            </a:r>
          </a:p>
          <a:p>
            <a:r>
              <a:rPr lang="pt-BR" dirty="0"/>
              <a:t>A concessão dos medicamentos não incorporados em atos normativos do SUS exige a presença cumulativa dos seguintes requisitos: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i) Comprovação, por meio de laudo médico fundamentado e circunstanciado expedido por médico que assiste o paciente, da imprescindibilidade ou necessidade do medicamento, assim como da ineficácia, para o tratamento da moléstia, dos fármacos fornecidos pelo SUS;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err="1"/>
              <a:t>ii</a:t>
            </a:r>
            <a:r>
              <a:rPr lang="pt-BR" dirty="0"/>
              <a:t>) incapacidade financeira de arcar com o custo do medicamento prescrito;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err="1"/>
              <a:t>iii</a:t>
            </a:r>
            <a:r>
              <a:rPr lang="pt-BR" dirty="0"/>
              <a:t>) existência de registro do medicamento na ANVISA, observados os usos autorizados pela agência.</a:t>
            </a:r>
          </a:p>
        </p:txBody>
      </p:sp>
    </p:spTree>
    <p:extLst>
      <p:ext uri="{BB962C8B-B14F-4D97-AF65-F5344CB8AC3E}">
        <p14:creationId xmlns:p14="http://schemas.microsoft.com/office/powerpoint/2010/main" val="188722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Tema 500 – STF</a:t>
            </a:r>
          </a:p>
          <a:p>
            <a:r>
              <a:rPr lang="pt-BR" dirty="0"/>
              <a:t>1. O Estado não pode ser obrigado a fornecer medicamentos experimentais. 2. A ausência de registro na ANVISA impede, como regra geral, o fornecimento de medicamento por decisão judicial. 3. É possível, excepcionalmente, a concessão judicial de medicamento sem registro sanitário, em caso de mora </a:t>
            </a:r>
            <a:r>
              <a:rPr lang="pt-BR" dirty="0" err="1"/>
              <a:t>irrazoável</a:t>
            </a:r>
            <a:r>
              <a:rPr lang="pt-BR" dirty="0"/>
              <a:t> da ANVISA em apreciar o pedido (prazo superior ao previsto na Lei nº 13.411/2016), quando preenchidos três requisitos: (i) a existência de pedido de registro do medicamento no Brasil (salvo no caso de medicamentos órfãos para doenças raras e ultrarraras);(</a:t>
            </a:r>
            <a:r>
              <a:rPr lang="pt-BR" dirty="0" err="1"/>
              <a:t>ii</a:t>
            </a:r>
            <a:r>
              <a:rPr lang="pt-BR" dirty="0"/>
              <a:t>) a existência de registro do medicamento em renomadas agências de regulação no exterior; e (</a:t>
            </a:r>
            <a:r>
              <a:rPr lang="pt-BR" dirty="0" err="1"/>
              <a:t>iii</a:t>
            </a:r>
            <a:r>
              <a:rPr lang="pt-BR" dirty="0"/>
              <a:t>) a inexistência de substituto terapêutico com registro no Brasil. 4. As ações que demandem fornecimento de medicamentos sem registro na ANVISA deverão necessariamente ser propostas em face da União.</a:t>
            </a:r>
          </a:p>
        </p:txBody>
      </p:sp>
    </p:spTree>
    <p:extLst>
      <p:ext uri="{BB962C8B-B14F-4D97-AF65-F5344CB8AC3E}">
        <p14:creationId xmlns:p14="http://schemas.microsoft.com/office/powerpoint/2010/main" val="230886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SALVO CONDUTO PARA PLANTIO DE MACONHA MEDICINAL:</a:t>
            </a:r>
          </a:p>
          <a:p>
            <a:r>
              <a:rPr lang="pt-BR" dirty="0"/>
              <a:t>"Havendo conflito entre os bens jurídicos tutelados pelos artigos 28 (posse de drogas) e 33 (tráfico), ambos da Lei nº 11.343/06, em contraponto ao direito à saúde e à própria dignidade da pessoa humana, há que prevalecer estes últimos</a:t>
            </a:r>
            <a:r>
              <a:rPr lang="pt-BR" dirty="0" smtClean="0"/>
              <a:t>".</a:t>
            </a:r>
          </a:p>
          <a:p>
            <a:r>
              <a:rPr lang="pt-BR" dirty="0"/>
              <a:t>"a fim de que possam cultivar, em seu domicílio, a planta </a:t>
            </a:r>
            <a:r>
              <a:rPr lang="pt-BR" dirty="0" err="1"/>
              <a:t>cannabis</a:t>
            </a:r>
            <a:r>
              <a:rPr lang="pt-BR" dirty="0"/>
              <a:t> sativa, com finalidade única e exclusiva de produzir o óleo terapêutico utilizado para o tratamento da sua filha, nos termos de sua prescrição médica".</a:t>
            </a:r>
          </a:p>
        </p:txBody>
      </p:sp>
    </p:spTree>
    <p:extLst>
      <p:ext uri="{BB962C8B-B14F-4D97-AF65-F5344CB8AC3E}">
        <p14:creationId xmlns:p14="http://schemas.microsoft.com/office/powerpoint/2010/main" val="1622681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RECOMENDAÇÃO DE MATERIAL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JUDICIALIZAÇÃO DA SAÚDE  - FORNECIMENTO DE MEDICAMENTOS PELO PODER PÚBLICO – CADIP TJSP – DISPONÍVEL EM </a:t>
            </a:r>
            <a:r>
              <a:rPr lang="pt-BR" dirty="0" smtClean="0">
                <a:hlinkClick r:id="rId2"/>
              </a:rPr>
              <a:t>https://www.tjsp.jus.br/Download/SecaoDireitoPublico/Pdf/Cadip/Judicializacao-da-Saude.pdf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2477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441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CONSTITUIÇÃO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Art. 227. É dever da família, da sociedade e do Estado assegurar à criança, ao adolescente e ao jovem, com absoluta prioridade, o direito à vida, à saúde, à alimentação, à educação, ao lazer, à profissionalização, à cultura, à dignidade, ao respeito, à liberdade e à convivência familiar e comunitária, além de colocá-los a salvo de toda forma de negligência, discriminação, exploração, violência, crueldade e opressão. (EC no  65/2010)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624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§ 1o O Estado promoverá programas de assistência integral à saúde da criança, do adolescente e do jovem, admitida a participação de entidades não governamentais, mediante políticas específicas e obedecendo aos seguintes preceitos:</a:t>
            </a:r>
          </a:p>
          <a:p>
            <a:r>
              <a:rPr lang="pt-BR" dirty="0" smtClean="0"/>
              <a:t>I–aplicação de percentual dos recursos públicos destinados à saúde na assistência materno-infantil;</a:t>
            </a:r>
          </a:p>
          <a:p>
            <a:r>
              <a:rPr lang="pt-BR" dirty="0" smtClean="0"/>
              <a:t>II – criação de programas de prevenção e atendimento especializado para as pessoas portadoras de deficiência física, sensorial ou mental, bem como de integração social do adolescente e do jovem portador de deficiência, mediante o treinamento para o trabalho e a convivência, e a facilitação do acesso aos bens e serviços coletivos, com a eliminação de obstáculos arquitetônicos e de todas as formas de discriminação.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Art. 196. A saúde é direito de todos e dever do Estado, garantido mediante políticas sociais e econômicas que visem à redução do risco de doença e de  </a:t>
            </a:r>
            <a:r>
              <a:rPr lang="pt-BR" dirty="0" err="1" smtClean="0"/>
              <a:t>gravos</a:t>
            </a:r>
            <a:r>
              <a:rPr lang="pt-BR" dirty="0" smtClean="0"/>
              <a:t> e ao acesso universal e igualitário às ações e serviços para sua promoção, proteção e recuperação.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099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ESTATUTO DA CRIANÇA E ADOLESCENTE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 Art. 7º A criança e o adolescente têm direito a proteção à vida e à saúde, mediante a efetivação de políticas sociais públicas que permitam o nascimento e o desenvolvimento sadio e harmonioso, em condições dignas de existência.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§ 2 </a:t>
            </a:r>
            <a:r>
              <a:rPr lang="pt-BR" u="sng" baseline="30000" dirty="0"/>
              <a:t>o </a:t>
            </a:r>
            <a:r>
              <a:rPr lang="pt-BR" dirty="0"/>
              <a:t>Os profissionais de saúde de referência da gestante garantirão sua vinculação, no último trimestre da gestação, ao estabelecimento em que será realizado o parto, garantido o direito de opção da mulher.</a:t>
            </a:r>
          </a:p>
        </p:txBody>
      </p:sp>
    </p:spTree>
    <p:extLst>
      <p:ext uri="{BB962C8B-B14F-4D97-AF65-F5344CB8AC3E}">
        <p14:creationId xmlns:p14="http://schemas.microsoft.com/office/powerpoint/2010/main" val="389377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§ 3 </a:t>
            </a:r>
            <a:r>
              <a:rPr lang="pt-BR" u="sng" baseline="30000" dirty="0"/>
              <a:t>o </a:t>
            </a:r>
            <a:r>
              <a:rPr lang="pt-BR" dirty="0"/>
              <a:t>Os serviços de saúde onde o parto for realizado assegurarão às mulheres e aos seus filhos recém-nascidos alta hospitalar responsável e </a:t>
            </a:r>
            <a:r>
              <a:rPr lang="pt-BR" dirty="0" err="1"/>
              <a:t>contrarreferência</a:t>
            </a:r>
            <a:r>
              <a:rPr lang="pt-BR" dirty="0"/>
              <a:t> na atenção </a:t>
            </a:r>
            <a:r>
              <a:rPr lang="pt-BR" b="1" dirty="0"/>
              <a:t>primária</a:t>
            </a:r>
            <a:r>
              <a:rPr lang="pt-BR" dirty="0"/>
              <a:t>, bem como o acesso a outros serviços e a grupos de apoio à </a:t>
            </a:r>
            <a:r>
              <a:rPr lang="pt-BR" dirty="0" smtClean="0"/>
              <a:t>amamentação</a:t>
            </a:r>
          </a:p>
          <a:p>
            <a:r>
              <a:rPr lang="pt-BR" dirty="0"/>
              <a:t>§ 6 </a:t>
            </a:r>
            <a:r>
              <a:rPr lang="pt-BR" u="sng" baseline="30000" dirty="0"/>
              <a:t>o </a:t>
            </a:r>
            <a:r>
              <a:rPr lang="pt-BR" dirty="0"/>
              <a:t>A gestante e a parturiente têm direito a 1 (um) acompanhante de sua preferência durante o período do pré-natal, do trabalho de parto e do pós-parto imediato</a:t>
            </a:r>
            <a:r>
              <a:rPr lang="pt-BR" dirty="0" smtClean="0"/>
              <a:t>.</a:t>
            </a:r>
          </a:p>
          <a:p>
            <a:r>
              <a:rPr lang="pt-BR" dirty="0"/>
              <a:t>§ 10.  Incumbe ao poder público garantir, à gestante e à mulher com filho na primeira infância que se encontrem sob custódia em unidade de privação de liberdade, ambiência que atenda às normas sanitárias e assistenciais do Sistema Único de Saúde para o acolhimento do filho, em articulação com o sistema de ensino competente, visando ao desenvolvimento integral da criança</a:t>
            </a:r>
          </a:p>
        </p:txBody>
      </p:sp>
    </p:spTree>
    <p:extLst>
      <p:ext uri="{BB962C8B-B14F-4D97-AF65-F5344CB8AC3E}">
        <p14:creationId xmlns:p14="http://schemas.microsoft.com/office/powerpoint/2010/main" val="294749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 Art. 11.  É assegurado acesso integral às linhas de cuidado voltadas à saúde da criança e do adolescente, por intermédio do Sistema Único de Saúde, observado o princípio da </a:t>
            </a:r>
            <a:r>
              <a:rPr lang="pt-BR" b="1" dirty="0"/>
              <a:t>equidade</a:t>
            </a:r>
            <a:r>
              <a:rPr lang="pt-BR" dirty="0"/>
              <a:t> no acesso a ações e serviços para promoção, proteção e recuperação da </a:t>
            </a:r>
            <a:r>
              <a:rPr lang="pt-BR" dirty="0" smtClean="0"/>
              <a:t>saúde</a:t>
            </a:r>
          </a:p>
          <a:p>
            <a:r>
              <a:rPr lang="pt-BR" dirty="0"/>
              <a:t>§ 2 </a:t>
            </a:r>
            <a:r>
              <a:rPr lang="pt-BR" u="sng" baseline="30000" dirty="0"/>
              <a:t>o </a:t>
            </a:r>
            <a:r>
              <a:rPr lang="pt-BR" dirty="0"/>
              <a:t>Incumbe ao poder público fornecer gratuitamente, àqueles que necessitarem, medicamentos, órteses, próteses e outras tecnologias </a:t>
            </a:r>
            <a:r>
              <a:rPr lang="pt-BR" dirty="0" err="1"/>
              <a:t>assistivas</a:t>
            </a:r>
            <a:r>
              <a:rPr lang="pt-BR" dirty="0"/>
              <a:t> relativas ao tratamento, habilitação ou reabilitação para crianças e adolescentes, de acordo com as linhas de cuidado voltadas às suas necessidades específicas</a:t>
            </a:r>
          </a:p>
        </p:txBody>
      </p:sp>
    </p:spTree>
    <p:extLst>
      <p:ext uri="{BB962C8B-B14F-4D97-AF65-F5344CB8AC3E}">
        <p14:creationId xmlns:p14="http://schemas.microsoft.com/office/powerpoint/2010/main" val="290917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§ 1 </a:t>
            </a:r>
            <a:r>
              <a:rPr lang="pt-BR" u="sng" baseline="30000" dirty="0"/>
              <a:t>o </a:t>
            </a:r>
            <a:r>
              <a:rPr lang="pt-BR" dirty="0"/>
              <a:t>É obrigatória a vacinação das crianças nos casos recomendados pelas autoridades sanitárias</a:t>
            </a:r>
            <a:r>
              <a:rPr lang="pt-BR" dirty="0" smtClean="0"/>
              <a:t>.</a:t>
            </a:r>
          </a:p>
          <a:p>
            <a:r>
              <a:rPr lang="pt-BR" dirty="0"/>
              <a:t>§ 5 </a:t>
            </a:r>
            <a:r>
              <a:rPr lang="pt-BR" strike="sngStrike" dirty="0"/>
              <a:t>º </a:t>
            </a:r>
            <a:r>
              <a:rPr lang="pt-BR" dirty="0"/>
              <a:t>É obrigatória a aplicação a todas as crianças, nos seus primeiros dezoito meses de vida, de protocolo ou outro instrumento construído com a finalidade de facilitar a detecção, em consulta pediátrica de acompanhamento da criança, de risco para o seu desenvolvimento psíquico.</a:t>
            </a:r>
          </a:p>
        </p:txBody>
      </p:sp>
    </p:spTree>
    <p:extLst>
      <p:ext uri="{BB962C8B-B14F-4D97-AF65-F5344CB8AC3E}">
        <p14:creationId xmlns:p14="http://schemas.microsoft.com/office/powerpoint/2010/main" val="3221447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DECISÕES JUDICIAIS IMPORTANTES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HC 268459/2014 – STJ – TRANSFUSÃO DE SANGUE E CRENÇA RELIGIOSA DOS PAIS:</a:t>
            </a:r>
          </a:p>
          <a:p>
            <a:r>
              <a:rPr lang="pt-BR" dirty="0" smtClean="0"/>
              <a:t>STJ DECIDIU NO CASO QUE MESMO COM A RECUSA DOS PAIS, O MÉDICO DEVE AGIR PARA SALVAR A VIDA DA CRIANÇA – QUE AINDA NÃO TEM DISCERNIMENTO PARA DECIDIR SOBRE TRATAMENTO DE SAÚDE E RELIGIÃO. </a:t>
            </a:r>
          </a:p>
          <a:p>
            <a:r>
              <a:rPr lang="pt-BR" dirty="0" smtClean="0"/>
              <a:t>PAIS QUE LEVAM A CRIANÇA ATÉ O HOSPITAL PARA SER CUIDADA E SE RECUSA A CONSENTIR NA TRANSFUSÃO? LIBERDADE RELIGIOSA. NÃO HÁ CONDUTA TÍPICA, JÁ QUE FIZERAM TUDO QUE PODIAM PARA PROTEGER A CRIANÇA, DENTRO DE SUAS CRENÇAS.</a:t>
            </a:r>
          </a:p>
          <a:p>
            <a:r>
              <a:rPr lang="pt-BR" dirty="0" smtClean="0"/>
              <a:t>E NO CASO DE ADOLESCENTE?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8003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663</Words>
  <Application>Microsoft Office PowerPoint</Application>
  <PresentationFormat>Widescreen</PresentationFormat>
  <Paragraphs>32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Íon</vt:lpstr>
      <vt:lpstr>DIREITO À VIDA E À SAÚDE DE CRIANÇAS E ADOLESCENTES</vt:lpstr>
      <vt:lpstr>CONSTITUIÇÃO FEDERAL</vt:lpstr>
      <vt:lpstr>Apresentação do PowerPoint</vt:lpstr>
      <vt:lpstr>Apresentação do PowerPoint</vt:lpstr>
      <vt:lpstr>ESTATUTO DA CRIANÇA E ADOLESCENTE</vt:lpstr>
      <vt:lpstr>Apresentação do PowerPoint</vt:lpstr>
      <vt:lpstr>Apresentação do PowerPoint</vt:lpstr>
      <vt:lpstr>Apresentação do PowerPoint</vt:lpstr>
      <vt:lpstr>DECISÕES JUDICIAIS IMPORTANTES</vt:lpstr>
      <vt:lpstr>Apresentação do PowerPoint</vt:lpstr>
      <vt:lpstr>Apresentação do PowerPoint</vt:lpstr>
      <vt:lpstr>Apresentação do PowerPoint</vt:lpstr>
      <vt:lpstr>RECOMENDAÇÃO DE MATERIAL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À VIDA E À SAÚDE DE CRIANÇAS E ADOLESCENTES</dc:title>
  <dc:creator>Usuario</dc:creator>
  <cp:lastModifiedBy>Usuario</cp:lastModifiedBy>
  <cp:revision>5</cp:revision>
  <dcterms:created xsi:type="dcterms:W3CDTF">2021-05-10T13:52:18Z</dcterms:created>
  <dcterms:modified xsi:type="dcterms:W3CDTF">2021-05-10T14:35:36Z</dcterms:modified>
</cp:coreProperties>
</file>