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1" r:id="rId1"/>
  </p:sldMasterIdLst>
  <p:notesMasterIdLst>
    <p:notesMasterId r:id="rId79"/>
  </p:notesMasterIdLst>
  <p:handoutMasterIdLst>
    <p:handoutMasterId r:id="rId80"/>
  </p:handoutMasterIdLst>
  <p:sldIdLst>
    <p:sldId id="288" r:id="rId2"/>
    <p:sldId id="536" r:id="rId3"/>
    <p:sldId id="647" r:id="rId4"/>
    <p:sldId id="648" r:id="rId5"/>
    <p:sldId id="649" r:id="rId6"/>
    <p:sldId id="650" r:id="rId7"/>
    <p:sldId id="651" r:id="rId8"/>
    <p:sldId id="707" r:id="rId9"/>
    <p:sldId id="708" r:id="rId10"/>
    <p:sldId id="709" r:id="rId11"/>
    <p:sldId id="710" r:id="rId12"/>
    <p:sldId id="734" r:id="rId13"/>
    <p:sldId id="653" r:id="rId14"/>
    <p:sldId id="654" r:id="rId15"/>
    <p:sldId id="711" r:id="rId16"/>
    <p:sldId id="655" r:id="rId17"/>
    <p:sldId id="656" r:id="rId18"/>
    <p:sldId id="663" r:id="rId19"/>
    <p:sldId id="664" r:id="rId20"/>
    <p:sldId id="665" r:id="rId21"/>
    <p:sldId id="666" r:id="rId22"/>
    <p:sldId id="667" r:id="rId23"/>
    <p:sldId id="712" r:id="rId24"/>
    <p:sldId id="713" r:id="rId25"/>
    <p:sldId id="721" r:id="rId26"/>
    <p:sldId id="715" r:id="rId27"/>
    <p:sldId id="716" r:id="rId28"/>
    <p:sldId id="717" r:id="rId29"/>
    <p:sldId id="718" r:id="rId30"/>
    <p:sldId id="719" r:id="rId31"/>
    <p:sldId id="720" r:id="rId32"/>
    <p:sldId id="722" r:id="rId33"/>
    <p:sldId id="723" r:id="rId34"/>
    <p:sldId id="724" r:id="rId35"/>
    <p:sldId id="725" r:id="rId36"/>
    <p:sldId id="726" r:id="rId37"/>
    <p:sldId id="727" r:id="rId38"/>
    <p:sldId id="728" r:id="rId39"/>
    <p:sldId id="729" r:id="rId40"/>
    <p:sldId id="730" r:id="rId41"/>
    <p:sldId id="731" r:id="rId42"/>
    <p:sldId id="732" r:id="rId43"/>
    <p:sldId id="733" r:id="rId44"/>
    <p:sldId id="668" r:id="rId45"/>
    <p:sldId id="669" r:id="rId46"/>
    <p:sldId id="670" r:id="rId47"/>
    <p:sldId id="671" r:id="rId48"/>
    <p:sldId id="672" r:id="rId49"/>
    <p:sldId id="673" r:id="rId50"/>
    <p:sldId id="674" r:id="rId51"/>
    <p:sldId id="600" r:id="rId52"/>
    <p:sldId id="547" r:id="rId53"/>
    <p:sldId id="607" r:id="rId54"/>
    <p:sldId id="542" r:id="rId55"/>
    <p:sldId id="543" r:id="rId56"/>
    <p:sldId id="535" r:id="rId57"/>
    <p:sldId id="540" r:id="rId58"/>
    <p:sldId id="541" r:id="rId59"/>
    <p:sldId id="453" r:id="rId60"/>
    <p:sldId id="534" r:id="rId61"/>
    <p:sldId id="544" r:id="rId62"/>
    <p:sldId id="455" r:id="rId63"/>
    <p:sldId id="621" r:id="rId64"/>
    <p:sldId id="622" r:id="rId65"/>
    <p:sldId id="623" r:id="rId66"/>
    <p:sldId id="624" r:id="rId67"/>
    <p:sldId id="625" r:id="rId68"/>
    <p:sldId id="626" r:id="rId69"/>
    <p:sldId id="456" r:id="rId70"/>
    <p:sldId id="458" r:id="rId71"/>
    <p:sldId id="454" r:id="rId72"/>
    <p:sldId id="459" r:id="rId73"/>
    <p:sldId id="612" r:id="rId74"/>
    <p:sldId id="675" r:id="rId75"/>
    <p:sldId id="676" r:id="rId76"/>
    <p:sldId id="677" r:id="rId77"/>
    <p:sldId id="678" r:id="rId78"/>
  </p:sldIdLst>
  <p:sldSz cx="9144000" cy="6858000" type="screen4x3"/>
  <p:notesSz cx="7099300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070">
          <p15:clr>
            <a:srgbClr val="A4A3A4"/>
          </p15:clr>
        </p15:guide>
        <p15:guide id="2" pos="215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fael Negreiros Dantas Lima" initials="RNDL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showAnimation="0" useTimings="0">
    <p:present/>
    <p:sldRg st="1" end="89"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ECFF"/>
    <a:srgbClr val="FF9966"/>
    <a:srgbClr val="660033"/>
    <a:srgbClr val="FFFF00"/>
    <a:srgbClr val="993300"/>
    <a:srgbClr val="00CC66"/>
    <a:srgbClr val="666633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8088" autoAdjust="0"/>
    <p:restoredTop sz="94494" autoAdjust="0"/>
  </p:normalViewPr>
  <p:slideViewPr>
    <p:cSldViewPr>
      <p:cViewPr>
        <p:scale>
          <a:sx n="70" d="100"/>
          <a:sy n="70" d="100"/>
        </p:scale>
        <p:origin x="-2022" y="-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82"/>
    </p:cViewPr>
  </p:sorterViewPr>
  <p:notesViewPr>
    <p:cSldViewPr>
      <p:cViewPr varScale="1">
        <p:scale>
          <a:sx n="38" d="100"/>
          <a:sy n="38" d="100"/>
        </p:scale>
        <p:origin x="-1536" y="-78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presProps" Target="presProps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handoutMaster" Target="handoutMasters/handoutMaster1.xml"/><Relationship Id="rId85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75925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82" tIns="47741" rIns="95482" bIns="47741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3376" y="1"/>
            <a:ext cx="3075925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82" tIns="47741" rIns="95482" bIns="4774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4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2883"/>
            <a:ext cx="3075925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82" tIns="47741" rIns="95482" bIns="47741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4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3376" y="9722883"/>
            <a:ext cx="3075925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82" tIns="47741" rIns="95482" bIns="4774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72186FBA-3471-4F70-AEAD-93D021F4362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0514782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9214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5482" tIns="47741" rIns="95482" bIns="47741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37219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4026665" y="0"/>
            <a:ext cx="3079214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5482" tIns="47741" rIns="95482" bIns="4774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6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3775" y="800100"/>
            <a:ext cx="5119688" cy="38401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7221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451" y="4880610"/>
            <a:ext cx="5210978" cy="4560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5482" tIns="47741" rIns="95482" bIns="477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137222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61220"/>
            <a:ext cx="3079214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5482" tIns="47741" rIns="95482" bIns="47741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37223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6665" y="9761220"/>
            <a:ext cx="3079214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5482" tIns="47741" rIns="95482" bIns="4774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15EC5C24-01A8-4DCD-9FE7-4FB77AA4417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1270542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edondar Retângulo em um Canto Diagonal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pt-BR">
              <a:solidFill>
                <a:srgbClr val="1C1C1C"/>
              </a:solidFill>
            </a:endParaRPr>
          </a:p>
        </p:txBody>
      </p:sp>
      <p:sp>
        <p:nvSpPr>
          <p:cNvPr id="11" name="Espaço Reservado para Número de Slide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9E0A662F-7D93-4F76-9896-CA5C3AFEBD56}" type="slidenum">
              <a:rPr lang="pt-BR" altLang="pt-BR" smtClean="0">
                <a:solidFill>
                  <a:srgbClr val="1C1C1C"/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srgbClr val="1C1C1C"/>
              </a:solidFill>
            </a:endParaRPr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pt-BR">
              <a:solidFill>
                <a:srgbClr val="1C1C1C"/>
              </a:solidFill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7A33BCB-B467-4592-9F7A-530EA4D2C319}" type="slidenum">
              <a:rPr lang="pt-BR" altLang="pt-BR" smtClean="0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F023032-EF06-4B89-A753-9F45B1D0A640}" type="slidenum">
              <a:rPr lang="pt-BR" altLang="pt-BR" smtClean="0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ítulo, texto e clip-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lip-art 3"/>
          <p:cNvSpPr>
            <a:spLocks noGrp="1"/>
          </p:cNvSpPr>
          <p:nvPr>
            <p:ph type="clipArt"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endParaRPr lang="pt-BR" noProof="0" smtClean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321286-F3A9-4651-A741-0DE9375B2772}" type="slidenum">
              <a:rPr lang="pt-BR" altLang="pt-BR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663947"/>
      </p:ext>
    </p:extLst>
  </p:cSld>
  <p:clrMapOvr>
    <a:masterClrMapping/>
  </p:clrMapOvr>
  <p:transition>
    <p:comb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6EE31E6-FC5F-41D2-BB8D-2846ED296DDE}" type="slidenum">
              <a:rPr lang="pt-BR" altLang="pt-BR" smtClean="0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986AC7AE-9FCE-43BD-BB9C-006E1F857E59}" type="slidenum">
              <a:rPr lang="pt-BR" altLang="pt-BR" smtClean="0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srgbClr val="000000"/>
              </a:solidFill>
            </a:endParaRPr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pPr>
              <a:defRPr/>
            </a:pPr>
            <a:fld id="{F80F1981-C4E3-47BD-95A5-12CCF29C0CDF}" type="slidenum">
              <a:rPr lang="pt-BR" altLang="pt-BR" smtClean="0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srgbClr val="000000"/>
              </a:solidFill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pPr>
              <a:defRPr/>
            </a:pPr>
            <a:fld id="{066B4526-59B6-431D-A05D-2FC59873E77E}" type="slidenum">
              <a:rPr lang="pt-BR" altLang="pt-BR" smtClean="0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F131DB7-F273-4CC2-A7FD-A757B283AB6E}" type="slidenum">
              <a:rPr lang="pt-BR" altLang="pt-BR" smtClean="0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srgbClr val="000000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1DD0248-2ED4-46C6-BE40-3D141C1B62F9}" type="slidenum">
              <a:rPr lang="pt-BR" altLang="pt-BR" smtClean="0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9" name="Espaço Reservado para Data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2F952B89-039C-4425-A781-9880A8BA9A32}" type="slidenum">
              <a:rPr lang="pt-BR" altLang="pt-BR" smtClean="0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srgbClr val="000000"/>
              </a:solidFill>
            </a:endParaRPr>
          </a:p>
        </p:txBody>
      </p:sp>
      <p:sp>
        <p:nvSpPr>
          <p:cNvPr id="11" name="Espaço Reservado para Rodapé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3" name="Espaço Reservado para Imagem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pt-B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 no ícone para adicionar uma imagem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5DB845B2-5E68-4B34-A4A3-6C9FE9A7BBC5}" type="slidenum">
              <a:rPr lang="pt-BR" altLang="pt-BR" smtClean="0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srgbClr val="000000"/>
              </a:solidFill>
            </a:endParaRPr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edondar Retângulo em um Canto Diagonal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396C9740-62E1-416B-9C53-ADE51F57A7E8}" type="slidenum">
              <a:rPr lang="pt-BR" altLang="pt-BR" smtClean="0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srgbClr val="000000"/>
              </a:solidFill>
            </a:endParaRPr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282" r:id="rId1"/>
    <p:sldLayoutId id="2147484283" r:id="rId2"/>
    <p:sldLayoutId id="2147484284" r:id="rId3"/>
    <p:sldLayoutId id="2147484285" r:id="rId4"/>
    <p:sldLayoutId id="2147484286" r:id="rId5"/>
    <p:sldLayoutId id="2147484287" r:id="rId6"/>
    <p:sldLayoutId id="2147484288" r:id="rId7"/>
    <p:sldLayoutId id="2147484289" r:id="rId8"/>
    <p:sldLayoutId id="2147484290" r:id="rId9"/>
    <p:sldLayoutId id="2147484291" r:id="rId10"/>
    <p:sldLayoutId id="2147484292" r:id="rId11"/>
    <p:sldLayoutId id="2147484293" r:id="rId12"/>
  </p:sldLayoutIdLst>
  <p:transition>
    <p:comb/>
  </p:transition>
  <p:timing>
    <p:tnLst>
      <p:par>
        <p:cTn id="1" dur="indefinite" restart="never" nodeType="tmRoot"/>
      </p:par>
    </p:tnLst>
  </p:timing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 eaLnBrk="1" hangingPunct="1">
              <a:defRPr/>
            </a:pPr>
            <a:r>
              <a:rPr lang="pt-BR" sz="2200" b="1" dirty="0" smtClean="0">
                <a:solidFill>
                  <a:srgbClr val="FFC000"/>
                </a:solidFill>
              </a:rPr>
              <a:t>Curso de formação de Defensoras e Defensores </a:t>
            </a:r>
            <a:r>
              <a:rPr lang="pt-BR" sz="2200" b="1" dirty="0" err="1" smtClean="0">
                <a:solidFill>
                  <a:srgbClr val="FFC000"/>
                </a:solidFill>
              </a:rPr>
              <a:t>Públic@s</a:t>
            </a:r>
            <a:r>
              <a:rPr lang="pt-BR" sz="2200" b="1" dirty="0">
                <a:solidFill>
                  <a:srgbClr val="FFC000"/>
                </a:solidFill>
              </a:rPr>
              <a:t/>
            </a:r>
            <a:br>
              <a:rPr lang="pt-BR" sz="2200" b="1" dirty="0">
                <a:solidFill>
                  <a:srgbClr val="FFC000"/>
                </a:solidFill>
              </a:rPr>
            </a:br>
            <a:r>
              <a:rPr lang="pt-BR" sz="2200" b="1" dirty="0">
                <a:solidFill>
                  <a:srgbClr val="FFC000"/>
                </a:solidFill>
              </a:rPr>
              <a:t/>
            </a:r>
            <a:br>
              <a:rPr lang="pt-BR" sz="2200" b="1" dirty="0">
                <a:solidFill>
                  <a:srgbClr val="FFC000"/>
                </a:solidFill>
              </a:rPr>
            </a:br>
            <a:endParaRPr lang="pt-BR" sz="2200" b="1" dirty="0" smtClean="0">
              <a:solidFill>
                <a:srgbClr val="FFC000"/>
              </a:solidFill>
            </a:endParaRPr>
          </a:p>
          <a:p>
            <a:pPr algn="ctr" eaLnBrk="1" hangingPunct="1">
              <a:defRPr/>
            </a:pPr>
            <a:endParaRPr lang="pt-BR" sz="2200" b="1" dirty="0">
              <a:solidFill>
                <a:srgbClr val="FFC000"/>
              </a:solidFill>
            </a:endParaRPr>
          </a:p>
          <a:p>
            <a:pPr algn="ctr" eaLnBrk="1" hangingPunct="1">
              <a:defRPr/>
            </a:pPr>
            <a:r>
              <a:rPr lang="pt-BR" sz="2200" b="1" dirty="0">
                <a:solidFill>
                  <a:srgbClr val="FFC000"/>
                </a:solidFill>
              </a:rPr>
              <a:t>DIREITO </a:t>
            </a:r>
            <a:r>
              <a:rPr lang="pt-BR" sz="2200" b="1" dirty="0" smtClean="0">
                <a:solidFill>
                  <a:srgbClr val="FFC000"/>
                </a:solidFill>
              </a:rPr>
              <a:t>CIVIL</a:t>
            </a:r>
          </a:p>
          <a:p>
            <a:pPr algn="ctr" eaLnBrk="1" hangingPunct="1">
              <a:defRPr/>
            </a:pPr>
            <a:r>
              <a:rPr lang="pt-BR" sz="2200" b="1" dirty="0" smtClean="0">
                <a:solidFill>
                  <a:srgbClr val="FFC000"/>
                </a:solidFill>
              </a:rPr>
              <a:t>Parte geral</a:t>
            </a:r>
            <a:endParaRPr lang="pt-BR" sz="2200" b="1" dirty="0">
              <a:solidFill>
                <a:srgbClr val="FFC000"/>
              </a:solidFill>
            </a:endParaRPr>
          </a:p>
          <a:p>
            <a:pPr algn="ctr" eaLnBrk="1" hangingPunct="1">
              <a:defRPr/>
            </a:pPr>
            <a:endParaRPr lang="pt-BR" sz="2200" b="1" dirty="0">
              <a:solidFill>
                <a:schemeClr val="accent2"/>
              </a:solidFill>
            </a:endParaRPr>
          </a:p>
          <a:p>
            <a:pPr algn="ctr" eaLnBrk="1" hangingPunct="1">
              <a:defRPr/>
            </a:pPr>
            <a:endParaRPr lang="pt-BR" sz="2200" b="1" dirty="0">
              <a:solidFill>
                <a:schemeClr val="accent2"/>
              </a:solidFill>
            </a:endParaRPr>
          </a:p>
          <a:p>
            <a:pPr algn="ctr" eaLnBrk="1" hangingPunct="1">
              <a:defRPr/>
            </a:pPr>
            <a:endParaRPr lang="pt-BR" sz="2200" b="1" dirty="0">
              <a:solidFill>
                <a:schemeClr val="accent2"/>
              </a:solidFill>
            </a:endParaRPr>
          </a:p>
          <a:p>
            <a:pPr algn="ctr" eaLnBrk="1" hangingPunct="1">
              <a:defRPr/>
            </a:pPr>
            <a:r>
              <a:rPr lang="pt-BR" sz="2200" b="1" dirty="0" smtClean="0">
                <a:solidFill>
                  <a:schemeClr val="bg1"/>
                </a:solidFill>
              </a:rPr>
              <a:t>Daniella Bonilha de Carvalho</a:t>
            </a:r>
            <a:endParaRPr lang="pt-BR" sz="2200" b="1" dirty="0">
              <a:solidFill>
                <a:schemeClr val="bg1"/>
              </a:solidFill>
            </a:endParaRPr>
          </a:p>
          <a:p>
            <a:pPr marL="457200" indent="-457200" eaLnBrk="1" hangingPunct="1">
              <a:buFontTx/>
              <a:buAutoNum type="arabicParenR"/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  <a:p>
            <a:pPr marL="457200" indent="-457200" eaLnBrk="1" hangingPunct="1">
              <a:buFontTx/>
              <a:buAutoNum type="arabicParenR"/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  <a:p>
            <a:pPr marL="457200" indent="-457200" eaLnBrk="1" hangingPunct="1">
              <a:buFontTx/>
              <a:buAutoNum type="arabicParenR"/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  <a:p>
            <a:pPr marL="457200" indent="-457200" eaLnBrk="1" hangingPunct="1">
              <a:buFontTx/>
              <a:buAutoNum type="arabicParenR"/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  <a:p>
            <a:pPr marL="457200" indent="-457200" eaLnBrk="1" hangingPunct="1">
              <a:buFontTx/>
              <a:buAutoNum type="arabicParenR"/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  <a:p>
            <a:pPr marL="457200" indent="-457200" eaLnBrk="1" hangingPunct="1">
              <a:buFontTx/>
              <a:buAutoNum type="arabicParenR"/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  <a:p>
            <a:pPr marL="457200" indent="-457200" eaLnBrk="1" hangingPunct="1">
              <a:buFontTx/>
              <a:buAutoNum type="arabicParenR"/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  <a:p>
            <a:pPr eaLnBrk="1" hangingPunct="1">
              <a:defRPr/>
            </a:pPr>
            <a:r>
              <a:rPr lang="pt-BR" sz="1000" b="1" dirty="0">
                <a:solidFill>
                  <a:schemeClr val="accent2"/>
                </a:solidFill>
                <a:latin typeface="Arial" charset="0"/>
              </a:rPr>
              <a:t/>
            </a:r>
            <a:br>
              <a:rPr lang="pt-BR" sz="1000" b="1" dirty="0">
                <a:solidFill>
                  <a:schemeClr val="accent2"/>
                </a:solidFill>
                <a:latin typeface="Arial" charset="0"/>
              </a:rPr>
            </a:b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67544" y="332656"/>
            <a:ext cx="8352928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>
                <a:solidFill>
                  <a:srgbClr val="CCECFF"/>
                </a:solidFill>
              </a:rPr>
              <a:t>2. Modificação de direitos:</a:t>
            </a:r>
            <a:r>
              <a:rPr lang="pt-BR" sz="2000" dirty="0" smtClean="0">
                <a:solidFill>
                  <a:srgbClr val="CCECFF"/>
                </a:solidFill>
              </a:rPr>
              <a:t> </a:t>
            </a:r>
            <a:r>
              <a:rPr lang="pt-BR" sz="2000" dirty="0" smtClean="0"/>
              <a:t>Diante da prática de atos ou a ocorrência de fatos jurídicos que impliquem a modificação de direitos. A modificação pode se dar no </a:t>
            </a:r>
            <a:r>
              <a:rPr lang="pt-BR" sz="2000" b="1" dirty="0" smtClean="0"/>
              <a:t>conteúdo ou objeto </a:t>
            </a:r>
            <a:r>
              <a:rPr lang="pt-BR" sz="2000" dirty="0" smtClean="0"/>
              <a:t>das relações jurídicas (objetiva) ou ainda no que se refere aos seus </a:t>
            </a:r>
            <a:r>
              <a:rPr lang="pt-BR" sz="2000" b="1" dirty="0" smtClean="0"/>
              <a:t>titulares</a:t>
            </a:r>
            <a:r>
              <a:rPr lang="pt-BR" sz="2000" dirty="0" smtClean="0"/>
              <a:t> (subjetiva). </a:t>
            </a:r>
            <a:endParaRPr lang="pt-BR" sz="2000" b="1" dirty="0" smtClean="0">
              <a:solidFill>
                <a:srgbClr val="CCECFF"/>
              </a:solidFill>
            </a:endParaRPr>
          </a:p>
          <a:p>
            <a:pPr algn="just"/>
            <a:endParaRPr lang="pt-BR" sz="2000" b="1" dirty="0">
              <a:solidFill>
                <a:srgbClr val="CCECFF"/>
              </a:solidFill>
            </a:endParaRPr>
          </a:p>
          <a:p>
            <a:pPr algn="just"/>
            <a:r>
              <a:rPr lang="pt-BR" sz="2000" b="1" dirty="0" smtClean="0">
                <a:solidFill>
                  <a:srgbClr val="CCECFF"/>
                </a:solidFill>
              </a:rPr>
              <a:t>3. Conservação de direitos:</a:t>
            </a:r>
            <a:r>
              <a:rPr lang="pt-BR" sz="2000" dirty="0" smtClean="0">
                <a:solidFill>
                  <a:srgbClr val="CCECFF"/>
                </a:solidFill>
              </a:rPr>
              <a:t> </a:t>
            </a:r>
            <a:r>
              <a:rPr lang="pt-BR" sz="2000" dirty="0" smtClean="0"/>
              <a:t>Os atos jurídicos podem ser destinados ao resguardo ou defesa de direitos, quando </a:t>
            </a:r>
            <a:r>
              <a:rPr lang="pt-BR" sz="2000" dirty="0" smtClean="0"/>
              <a:t>ameaçados ou já lesionados. </a:t>
            </a:r>
            <a:r>
              <a:rPr lang="pt-BR" sz="2000" dirty="0" smtClean="0"/>
              <a:t>Eles podem se desdobrar em:</a:t>
            </a:r>
          </a:p>
          <a:p>
            <a:pPr algn="just"/>
            <a:endParaRPr lang="pt-BR" sz="2000" b="1" dirty="0"/>
          </a:p>
          <a:p>
            <a:pPr marL="457200" indent="-457200" algn="just">
              <a:buAutoNum type="alphaLcParenR"/>
            </a:pPr>
            <a:r>
              <a:rPr lang="pt-BR" sz="2000" b="1" u="sng" dirty="0" smtClean="0"/>
              <a:t>Atos de conservação</a:t>
            </a:r>
            <a:r>
              <a:rPr lang="pt-BR" sz="2000" b="1" dirty="0" smtClean="0"/>
              <a:t>:</a:t>
            </a:r>
            <a:r>
              <a:rPr lang="pt-BR" sz="2000" dirty="0" smtClean="0"/>
              <a:t> praticados pelo titular do direito para </a:t>
            </a:r>
            <a:r>
              <a:rPr lang="pt-BR" sz="2000" b="1" u="sng" dirty="0" smtClean="0"/>
              <a:t>evitar</a:t>
            </a:r>
            <a:r>
              <a:rPr lang="pt-BR" sz="2000" dirty="0" smtClean="0"/>
              <a:t> o perecimento, turbação ou esbulho do seu direito. Ex. ações cautelares. </a:t>
            </a:r>
          </a:p>
          <a:p>
            <a:pPr marL="457200" indent="-457200" algn="just">
              <a:buAutoNum type="alphaLcParenR"/>
            </a:pPr>
            <a:r>
              <a:rPr lang="pt-BR" sz="2000" b="1" dirty="0" smtClean="0"/>
              <a:t>Atos de defesa do direito lesado: </a:t>
            </a:r>
            <a:r>
              <a:rPr lang="pt-BR" sz="2000" dirty="0" smtClean="0"/>
              <a:t>tendo </a:t>
            </a:r>
            <a:r>
              <a:rPr lang="pt-BR" sz="2000" b="1" u="sng" dirty="0" smtClean="0"/>
              <a:t>já ocorrido a lesão </a:t>
            </a:r>
            <a:r>
              <a:rPr lang="pt-BR" sz="2000" dirty="0" smtClean="0"/>
              <a:t>ao direito, o ajuizamento de ações, à luz do direito de ação, previsto na CF (art. 5º, XXXV). </a:t>
            </a:r>
          </a:p>
          <a:p>
            <a:pPr marL="457200" indent="-457200" algn="just">
              <a:buAutoNum type="alphaLcParenR"/>
            </a:pPr>
            <a:r>
              <a:rPr lang="pt-BR" sz="2000" b="1" dirty="0" smtClean="0"/>
              <a:t>Atos de defesa preventiva:</a:t>
            </a:r>
            <a:r>
              <a:rPr lang="pt-BR" sz="2000" dirty="0" smtClean="0"/>
              <a:t> antes da violação, e diante de uma ameaça incontroversa, é possível ajuizar procedimentos próprios. Ex. interdito proibitório (art. 1210. O </a:t>
            </a:r>
            <a:r>
              <a:rPr lang="pt-BR" sz="2000" dirty="0"/>
              <a:t>possuidor tem direito a ser mantido na posse em caso de turbação, restituído no de esbulho, e segurado de violência iminente, </a:t>
            </a:r>
            <a:r>
              <a:rPr lang="pt-BR" sz="2000" u="sng" dirty="0"/>
              <a:t>se tiver justo receio de ser </a:t>
            </a:r>
            <a:r>
              <a:rPr lang="pt-BR" sz="2000" u="sng" dirty="0" smtClean="0"/>
              <a:t>molestado</a:t>
            </a:r>
            <a:r>
              <a:rPr lang="pt-BR" sz="2000" dirty="0" smtClean="0"/>
              <a:t>).</a:t>
            </a:r>
            <a:endParaRPr lang="pt-BR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1451196580"/>
      </p:ext>
    </p:extLst>
  </p:cSld>
  <p:clrMapOvr>
    <a:masterClrMapping/>
  </p:clrMapOvr>
  <p:transition>
    <p:comb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67544" y="476672"/>
            <a:ext cx="8208912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2000" b="1" dirty="0" smtClean="0"/>
          </a:p>
          <a:p>
            <a:pPr algn="just"/>
            <a:r>
              <a:rPr lang="pt-BR" sz="2000" b="1" dirty="0" smtClean="0"/>
              <a:t>d) Autotutela:</a:t>
            </a:r>
            <a:r>
              <a:rPr lang="pt-BR" sz="2000" dirty="0" smtClean="0"/>
              <a:t> ocorrida a violação, excepcionalmente, a ordem jurídica admite a prática de autotutela. Ex. Desforço incontinenti. Art. 1210, §1º, CCB:</a:t>
            </a:r>
            <a:r>
              <a:rPr lang="pt-BR" sz="2000" dirty="0"/>
              <a:t> O possuidor turbado, ou esbulhado, poderá manter-se ou restituir-se </a:t>
            </a:r>
            <a:r>
              <a:rPr lang="pt-BR" sz="2000" b="1" u="sng" dirty="0"/>
              <a:t>por sua própria força</a:t>
            </a:r>
            <a:r>
              <a:rPr lang="pt-BR" sz="2000" dirty="0"/>
              <a:t>, contanto que o </a:t>
            </a:r>
            <a:r>
              <a:rPr lang="pt-BR" sz="2000" b="1" dirty="0"/>
              <a:t>faça logo</a:t>
            </a:r>
            <a:r>
              <a:rPr lang="pt-BR" sz="2000" dirty="0"/>
              <a:t>; os atos de defesa, ou de desforço, </a:t>
            </a:r>
            <a:r>
              <a:rPr lang="pt-BR" sz="2000" b="1" u="sng" dirty="0"/>
              <a:t>não podem ir além do indispensável </a:t>
            </a:r>
            <a:r>
              <a:rPr lang="pt-BR" sz="2000" dirty="0"/>
              <a:t>à manutenção, ou restituição da posse</a:t>
            </a:r>
            <a:r>
              <a:rPr lang="pt-BR" sz="2000" dirty="0" smtClean="0"/>
              <a:t>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b="1" dirty="0" smtClean="0">
                <a:solidFill>
                  <a:srgbClr val="CCECFF"/>
                </a:solidFill>
              </a:rPr>
              <a:t>4. Extinção de direitos:</a:t>
            </a:r>
            <a:r>
              <a:rPr lang="pt-BR" sz="2000" dirty="0" smtClean="0">
                <a:solidFill>
                  <a:srgbClr val="CCECFF"/>
                </a:solidFill>
              </a:rPr>
              <a:t> </a:t>
            </a:r>
            <a:r>
              <a:rPr lang="pt-BR" sz="2000" dirty="0" smtClean="0"/>
              <a:t>Os fatos e atos jurídicos podem levar à extinção de direitos. Ex. renúncia da dívida; decadência; falecimento do titular. </a:t>
            </a:r>
            <a:endParaRPr lang="pt-BR" sz="2000" b="1" dirty="0" smtClean="0"/>
          </a:p>
          <a:p>
            <a:pPr algn="just"/>
            <a:endParaRPr lang="pt-BR" sz="2000" b="1" dirty="0"/>
          </a:p>
          <a:p>
            <a:pPr algn="just"/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3787080988"/>
      </p:ext>
    </p:extLst>
  </p:cSld>
  <p:clrMapOvr>
    <a:masterClrMapping/>
  </p:clrMapOvr>
  <p:transition>
    <p:comb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83568" y="260648"/>
            <a:ext cx="806489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u="sng" dirty="0" smtClean="0">
                <a:solidFill>
                  <a:srgbClr val="FFC000"/>
                </a:solidFill>
              </a:rPr>
              <a:t>Classificação dos Fatos jurídicos  em sentido amplo</a:t>
            </a:r>
          </a:p>
          <a:p>
            <a:endParaRPr lang="pt-BR" sz="2000" b="1" dirty="0" smtClean="0">
              <a:solidFill>
                <a:srgbClr val="FFC000"/>
              </a:solidFill>
            </a:endParaRPr>
          </a:p>
          <a:p>
            <a:endParaRPr lang="pt-BR" sz="2000" b="1" dirty="0">
              <a:solidFill>
                <a:srgbClr val="FFC000"/>
              </a:solidFill>
            </a:endParaRPr>
          </a:p>
          <a:p>
            <a:pPr algn="just"/>
            <a:endParaRPr lang="pt-BR" sz="2000" dirty="0">
              <a:solidFill>
                <a:srgbClr val="FFFFFF"/>
              </a:solidFill>
            </a:endParaRPr>
          </a:p>
          <a:p>
            <a:pPr algn="just"/>
            <a:endParaRPr lang="pt-BR" sz="2000" dirty="0">
              <a:solidFill>
                <a:srgbClr val="FFFFFF"/>
              </a:solidFill>
            </a:endParaRPr>
          </a:p>
          <a:p>
            <a:endParaRPr lang="pt-BR" sz="2000" dirty="0">
              <a:solidFill>
                <a:srgbClr val="FFC000"/>
              </a:solidFill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1278725"/>
              </p:ext>
            </p:extLst>
          </p:nvPr>
        </p:nvGraphicFramePr>
        <p:xfrm>
          <a:off x="683568" y="1230144"/>
          <a:ext cx="7873578" cy="4226287"/>
        </p:xfrm>
        <a:graphic>
          <a:graphicData uri="http://schemas.openxmlformats.org/drawingml/2006/table">
            <a:tbl>
              <a:tblPr/>
              <a:tblGrid>
                <a:gridCol w="1323754"/>
                <a:gridCol w="1627115"/>
                <a:gridCol w="2095943"/>
                <a:gridCol w="2826766"/>
              </a:tblGrid>
              <a:tr h="833360">
                <a:tc rowSpan="3"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endParaRPr lang="pt-BR" dirty="0" smtClean="0"/>
                    </a:p>
                    <a:p>
                      <a:endParaRPr lang="pt-BR" dirty="0" smtClean="0"/>
                    </a:p>
                    <a:p>
                      <a:r>
                        <a:rPr lang="pt-BR" dirty="0" smtClean="0"/>
                        <a:t>Fatos naturais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  <a:alpha val="74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pt-BR" dirty="0" smtClean="0"/>
                        <a:t>   </a:t>
                      </a:r>
                    </a:p>
                    <a:p>
                      <a:r>
                        <a:rPr lang="pt-BR" dirty="0" smtClean="0"/>
                        <a:t>                           Ordinários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83336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pt-BR" dirty="0" smtClean="0"/>
                    </a:p>
                    <a:p>
                      <a:r>
                        <a:rPr lang="pt-BR" dirty="0" smtClean="0"/>
                        <a:t>                        Extraordinários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09652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 smtClean="0"/>
                    </a:p>
                    <a:p>
                      <a:r>
                        <a:rPr lang="pt-BR" dirty="0" smtClean="0"/>
                        <a:t>Fatos humanos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 smtClean="0"/>
                    </a:p>
                    <a:p>
                      <a:r>
                        <a:rPr lang="pt-BR" dirty="0" smtClean="0"/>
                        <a:t>Lícitos (ato jurídico </a:t>
                      </a:r>
                      <a:r>
                        <a:rPr lang="pt-BR" i="1" dirty="0" smtClean="0"/>
                        <a:t>lato sensu</a:t>
                      </a:r>
                      <a:r>
                        <a:rPr lang="pt-BR" i="0" dirty="0" smtClean="0"/>
                        <a:t>)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Ato jurídico </a:t>
                      </a:r>
                      <a:r>
                        <a:rPr lang="pt-BR" i="1" dirty="0" err="1" smtClean="0"/>
                        <a:t>strictu</a:t>
                      </a:r>
                      <a:r>
                        <a:rPr lang="pt-BR" i="1" baseline="0" dirty="0" smtClean="0"/>
                        <a:t> sensu</a:t>
                      </a:r>
                      <a:r>
                        <a:rPr lang="pt-BR" i="0" baseline="0" dirty="0" smtClean="0"/>
                        <a:t>;</a:t>
                      </a:r>
                    </a:p>
                    <a:p>
                      <a:endParaRPr lang="pt-BR" i="0" baseline="0" dirty="0" smtClean="0"/>
                    </a:p>
                    <a:p>
                      <a:r>
                        <a:rPr lang="pt-BR" i="0" baseline="0" dirty="0" smtClean="0"/>
                        <a:t>Negócio jurídico;</a:t>
                      </a:r>
                    </a:p>
                    <a:p>
                      <a:endParaRPr lang="pt-BR" i="0" baseline="0" dirty="0" smtClean="0"/>
                    </a:p>
                    <a:p>
                      <a:r>
                        <a:rPr lang="pt-BR" i="0" baseline="0" dirty="0" smtClean="0"/>
                        <a:t>Ato-fato jurídico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6527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      </a:t>
                      </a:r>
                    </a:p>
                    <a:p>
                      <a:r>
                        <a:rPr lang="pt-BR" dirty="0" smtClean="0"/>
                        <a:t>          Ilícitos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827584" y="1844824"/>
            <a:ext cx="11521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1800" dirty="0" smtClean="0">
              <a:solidFill>
                <a:srgbClr val="FFFFFF"/>
              </a:solidFill>
              <a:latin typeface="Rockwell"/>
            </a:endParaRPr>
          </a:p>
          <a:p>
            <a:endParaRPr lang="pt-BR" sz="1800" dirty="0">
              <a:solidFill>
                <a:srgbClr val="FFFFFF"/>
              </a:solidFill>
              <a:latin typeface="Rockwell"/>
            </a:endParaRPr>
          </a:p>
          <a:p>
            <a:r>
              <a:rPr lang="pt-BR" sz="1800" dirty="0" smtClean="0">
                <a:solidFill>
                  <a:srgbClr val="FFFFFF"/>
                </a:solidFill>
                <a:latin typeface="Rockwell"/>
              </a:rPr>
              <a:t>Fatos jurídicos</a:t>
            </a:r>
            <a:endParaRPr lang="pt-BR" sz="1800" dirty="0">
              <a:solidFill>
                <a:srgbClr val="FFFFFF"/>
              </a:solidFill>
              <a:latin typeface="Rockwell"/>
            </a:endParaRPr>
          </a:p>
        </p:txBody>
      </p:sp>
    </p:spTree>
    <p:extLst>
      <p:ext uri="{BB962C8B-B14F-4D97-AF65-F5344CB8AC3E}">
        <p14:creationId xmlns:p14="http://schemas.microsoft.com/office/powerpoint/2010/main" val="138087412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67544" y="260648"/>
            <a:ext cx="8496944" cy="71711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2000" b="1" u="sng" dirty="0" smtClean="0">
              <a:solidFill>
                <a:srgbClr val="FFC000"/>
              </a:solidFill>
            </a:endParaRPr>
          </a:p>
          <a:p>
            <a:pPr algn="just"/>
            <a:r>
              <a:rPr lang="pt-BR" sz="2000" b="1" u="sng" dirty="0" smtClean="0">
                <a:solidFill>
                  <a:srgbClr val="FFC000"/>
                </a:solidFill>
              </a:rPr>
              <a:t>Categorias do Fato </a:t>
            </a:r>
            <a:r>
              <a:rPr lang="pt-BR" sz="2000" b="1" u="sng" dirty="0">
                <a:solidFill>
                  <a:srgbClr val="FFC000"/>
                </a:solidFill>
              </a:rPr>
              <a:t>J</a:t>
            </a:r>
            <a:r>
              <a:rPr lang="pt-BR" sz="2000" b="1" u="sng" dirty="0" smtClean="0">
                <a:solidFill>
                  <a:srgbClr val="FFC000"/>
                </a:solidFill>
              </a:rPr>
              <a:t>urídico em sentido amplo</a:t>
            </a:r>
          </a:p>
          <a:p>
            <a:pPr algn="just"/>
            <a:endParaRPr lang="pt-BR" sz="2000" b="1" dirty="0">
              <a:solidFill>
                <a:srgbClr val="FFC000"/>
              </a:solidFill>
            </a:endParaRPr>
          </a:p>
          <a:p>
            <a:pPr algn="just"/>
            <a:r>
              <a:rPr lang="pt-BR" sz="2000" b="1" dirty="0" smtClean="0">
                <a:solidFill>
                  <a:srgbClr val="FFC000"/>
                </a:solidFill>
              </a:rPr>
              <a:t>1. Fato jurídico em sentido estrito: </a:t>
            </a:r>
            <a:r>
              <a:rPr lang="pt-BR" sz="2000" dirty="0" smtClean="0"/>
              <a:t>todo </a:t>
            </a:r>
            <a:r>
              <a:rPr lang="pt-BR" sz="2000" u="sng" dirty="0" smtClean="0">
                <a:solidFill>
                  <a:srgbClr val="FFC000"/>
                </a:solidFill>
              </a:rPr>
              <a:t>acontecimento natural</a:t>
            </a:r>
            <a:r>
              <a:rPr lang="pt-BR" sz="2000" dirty="0" smtClean="0"/>
              <a:t>, que </a:t>
            </a:r>
            <a:r>
              <a:rPr lang="pt-BR" sz="2000" dirty="0" smtClean="0">
                <a:solidFill>
                  <a:srgbClr val="FFFFFF"/>
                </a:solidFill>
              </a:rPr>
              <a:t>independente da atuação humana, está apto a produzir efeitos na órbita jurídica.  </a:t>
            </a:r>
          </a:p>
          <a:p>
            <a:pPr algn="just"/>
            <a:endParaRPr lang="pt-BR" sz="2000" b="1" u="sng" dirty="0" smtClean="0">
              <a:solidFill>
                <a:srgbClr val="FFFFFF"/>
              </a:solidFill>
            </a:endParaRPr>
          </a:p>
          <a:p>
            <a:pPr algn="just"/>
            <a:r>
              <a:rPr lang="pt-BR" sz="2000" b="1" u="sng" dirty="0" smtClean="0">
                <a:solidFill>
                  <a:srgbClr val="FFFFFF"/>
                </a:solidFill>
              </a:rPr>
              <a:t>1.1. Fato jurídico natural ordinário:</a:t>
            </a:r>
            <a:r>
              <a:rPr lang="pt-BR" sz="2000" dirty="0" smtClean="0">
                <a:solidFill>
                  <a:srgbClr val="FFFFFF"/>
                </a:solidFill>
              </a:rPr>
              <a:t> é o evento natural previsível e comum de ocorrer. </a:t>
            </a:r>
          </a:p>
          <a:p>
            <a:pPr algn="just"/>
            <a:r>
              <a:rPr lang="pt-BR" sz="2000" dirty="0" smtClean="0">
                <a:solidFill>
                  <a:srgbClr val="FFFFFF"/>
                </a:solidFill>
              </a:rPr>
              <a:t>Ex. uma chuva em alto-mar é fato natural, estranho para o direito</a:t>
            </a:r>
            <a:r>
              <a:rPr lang="pt-BR" sz="2000" dirty="0">
                <a:solidFill>
                  <a:srgbClr val="FFFFFF"/>
                </a:solidFill>
              </a:rPr>
              <a:t>. </a:t>
            </a:r>
            <a:r>
              <a:rPr lang="pt-BR" sz="2000" dirty="0" smtClean="0">
                <a:solidFill>
                  <a:srgbClr val="FFFFFF"/>
                </a:solidFill>
              </a:rPr>
              <a:t>Agora, se esta mesma </a:t>
            </a:r>
            <a:r>
              <a:rPr lang="pt-BR" sz="2000" dirty="0">
                <a:solidFill>
                  <a:srgbClr val="FFFFFF"/>
                </a:solidFill>
              </a:rPr>
              <a:t>chuva ocorrer em zona urbana, causando prejuízos a determinado imóvel, objeto de contrato de seguro, </a:t>
            </a:r>
            <a:r>
              <a:rPr lang="pt-BR" sz="2000" dirty="0" smtClean="0">
                <a:solidFill>
                  <a:srgbClr val="FFFFFF"/>
                </a:solidFill>
              </a:rPr>
              <a:t>a precipitação </a:t>
            </a:r>
            <a:r>
              <a:rPr lang="pt-BR" sz="2000" dirty="0">
                <a:solidFill>
                  <a:srgbClr val="FFFFFF"/>
                </a:solidFill>
              </a:rPr>
              <a:t>passa a ser um fato jurídico. A seguradora passa a ser devedora da indenização estipulada no contrato de seguro. A partir do fato jurídico (chuva), surgem efeitos obrigacionais entre as partes. </a:t>
            </a:r>
            <a:r>
              <a:rPr lang="pt-BR" sz="2000" dirty="0" smtClean="0">
                <a:solidFill>
                  <a:srgbClr val="FFFFFF"/>
                </a:solidFill>
              </a:rPr>
              <a:t>Ex. 2. Decurso do tempo – aquisição (usucapião) ou extinção (prescrição). </a:t>
            </a:r>
            <a:endParaRPr lang="pt-BR" sz="2000" dirty="0">
              <a:solidFill>
                <a:srgbClr val="CCECFF"/>
              </a:solidFill>
            </a:endParaRPr>
          </a:p>
          <a:p>
            <a:pPr algn="just"/>
            <a:endParaRPr lang="pt-BR" sz="2000" dirty="0" smtClean="0">
              <a:solidFill>
                <a:srgbClr val="FFFFFF"/>
              </a:solidFill>
            </a:endParaRPr>
          </a:p>
          <a:p>
            <a:pPr algn="just"/>
            <a:r>
              <a:rPr lang="pt-BR" sz="2000" b="1" u="sng" dirty="0" smtClean="0">
                <a:solidFill>
                  <a:srgbClr val="FFFFFF"/>
                </a:solidFill>
              </a:rPr>
              <a:t>1.2. Fato jurídico natural extraordinário</a:t>
            </a:r>
            <a:r>
              <a:rPr lang="pt-BR" sz="2000" b="1" dirty="0" smtClean="0">
                <a:solidFill>
                  <a:srgbClr val="FFFFFF"/>
                </a:solidFill>
              </a:rPr>
              <a:t>:</a:t>
            </a:r>
            <a:r>
              <a:rPr lang="pt-BR" sz="2000" dirty="0" smtClean="0">
                <a:solidFill>
                  <a:srgbClr val="FFFFFF"/>
                </a:solidFill>
              </a:rPr>
              <a:t> evento decorrente da natureza, por vezes, imprevisível ou inevitável, como o caso fortuito (evento imprevisível) e força maior (evento previsível, mas inevitável). Ex. art. 734, CCB (contrato de transporte – afasta a responsabilidade). </a:t>
            </a:r>
          </a:p>
          <a:p>
            <a:pPr algn="just"/>
            <a:endParaRPr lang="pt-BR" sz="2000" b="1" dirty="0">
              <a:solidFill>
                <a:srgbClr val="FFFFFF"/>
              </a:solidFill>
            </a:endParaRPr>
          </a:p>
          <a:p>
            <a:pPr algn="just"/>
            <a:endParaRPr lang="pt-BR" sz="2000" b="1" dirty="0">
              <a:solidFill>
                <a:srgbClr val="CC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2000697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683568" y="260648"/>
            <a:ext cx="7992888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>
                <a:solidFill>
                  <a:srgbClr val="FFC000"/>
                </a:solidFill>
              </a:rPr>
              <a:t>2. Fato jurídico humano:</a:t>
            </a:r>
            <a:r>
              <a:rPr lang="pt-BR" sz="2000" dirty="0">
                <a:solidFill>
                  <a:srgbClr val="CCECFF"/>
                </a:solidFill>
              </a:rPr>
              <a:t> </a:t>
            </a:r>
            <a:r>
              <a:rPr lang="pt-BR" sz="2000" dirty="0"/>
              <a:t>tem como denominador comum a presença da vontade humana (elemento volitivo), incluindo os fatos lícitos e ilícitos. </a:t>
            </a:r>
          </a:p>
          <a:p>
            <a:pPr algn="just"/>
            <a:endParaRPr lang="pt-BR" sz="2000" b="1" dirty="0">
              <a:solidFill>
                <a:srgbClr val="CCECFF"/>
              </a:solidFill>
            </a:endParaRPr>
          </a:p>
          <a:p>
            <a:pPr algn="just"/>
            <a:r>
              <a:rPr lang="pt-BR" sz="2000" b="1" u="sng" dirty="0"/>
              <a:t>2.1. Ato jurídico em sentido amplo ou </a:t>
            </a:r>
            <a:r>
              <a:rPr lang="pt-BR" sz="2000" b="1" i="1" u="sng" dirty="0"/>
              <a:t>lato sensu</a:t>
            </a:r>
            <a:r>
              <a:rPr lang="pt-BR" sz="2000" dirty="0"/>
              <a:t>: denomina-se ato voluntário. </a:t>
            </a:r>
            <a:r>
              <a:rPr lang="pt-BR" sz="2000" dirty="0" smtClean="0"/>
              <a:t>Subdivide-se em (i) ato jurídico em sentido estrito (não negocial) e (</a:t>
            </a:r>
            <a:r>
              <a:rPr lang="pt-BR" sz="2000" dirty="0" err="1" smtClean="0"/>
              <a:t>ii</a:t>
            </a:r>
            <a:r>
              <a:rPr lang="pt-BR" sz="2000" dirty="0" smtClean="0"/>
              <a:t>) negócio jurídico. </a:t>
            </a:r>
            <a:endParaRPr lang="pt-BR" sz="2000" dirty="0"/>
          </a:p>
          <a:p>
            <a:pPr algn="just"/>
            <a:r>
              <a:rPr lang="pt-BR" sz="2000" b="1" u="sng" dirty="0" smtClean="0"/>
              <a:t>2.2</a:t>
            </a:r>
            <a:r>
              <a:rPr lang="pt-BR" sz="2000" b="1" u="sng" dirty="0"/>
              <a:t>. Ato ilícito</a:t>
            </a:r>
            <a:r>
              <a:rPr lang="pt-BR" sz="2000" b="1" dirty="0"/>
              <a:t>:</a:t>
            </a:r>
            <a:r>
              <a:rPr lang="pt-BR" sz="2000" dirty="0"/>
              <a:t> conduta que está em desacordo com o ordenamento jurídico. </a:t>
            </a:r>
            <a:r>
              <a:rPr lang="pt-BR" sz="2000" dirty="0" smtClean="0"/>
              <a:t>Obs. Será estudado em aula autônoma. </a:t>
            </a:r>
          </a:p>
          <a:p>
            <a:pPr algn="just"/>
            <a:endParaRPr lang="pt-BR" sz="2000" b="1" dirty="0" smtClean="0">
              <a:solidFill>
                <a:srgbClr val="CCECFF"/>
              </a:solidFill>
            </a:endParaRPr>
          </a:p>
          <a:p>
            <a:pPr algn="just"/>
            <a:endParaRPr lang="pt-BR" sz="1800" b="1" dirty="0">
              <a:solidFill>
                <a:srgbClr val="CCECFF"/>
              </a:solidFill>
            </a:endParaRPr>
          </a:p>
          <a:p>
            <a:pPr algn="just"/>
            <a:r>
              <a:rPr lang="pt-BR" sz="2000" b="1" dirty="0" smtClean="0">
                <a:solidFill>
                  <a:srgbClr val="FFC000"/>
                </a:solidFill>
              </a:rPr>
              <a:t>3. Ato-fato jurídico:</a:t>
            </a:r>
            <a:r>
              <a:rPr lang="pt-BR" sz="2000" dirty="0" smtClean="0">
                <a:solidFill>
                  <a:srgbClr val="FFC000"/>
                </a:solidFill>
              </a:rPr>
              <a:t> </a:t>
            </a:r>
            <a:r>
              <a:rPr lang="pt-BR" sz="2000" dirty="0" smtClean="0"/>
              <a:t>o ato humano é substância deste fato jurídico, mas </a:t>
            </a:r>
            <a:r>
              <a:rPr lang="pt-BR" sz="2000" b="1" dirty="0" smtClean="0"/>
              <a:t>não importa para a norma se houve, ou não, intenção de praticá-lo</a:t>
            </a:r>
            <a:r>
              <a:rPr lang="pt-BR" sz="2000" dirty="0" smtClean="0"/>
              <a:t>. </a:t>
            </a:r>
            <a:r>
              <a:rPr lang="pt-BR" sz="2000" dirty="0" smtClean="0">
                <a:solidFill>
                  <a:srgbClr val="CCECFF"/>
                </a:solidFill>
              </a:rPr>
              <a:t>A vontade humana (elemento psíquico) é irrelevante, para a sua configuração, sendo indiscutível a deflagração de efeitos.</a:t>
            </a:r>
            <a:endParaRPr lang="pt-BR" sz="2000" dirty="0">
              <a:solidFill>
                <a:srgbClr val="CCECFF"/>
              </a:solidFill>
            </a:endParaRPr>
          </a:p>
          <a:p>
            <a:pPr algn="just"/>
            <a:endParaRPr lang="pt-BR" sz="2000" b="1" u="sng" dirty="0" smtClean="0">
              <a:solidFill>
                <a:srgbClr val="FFC000"/>
              </a:solidFill>
            </a:endParaRPr>
          </a:p>
          <a:p>
            <a:pPr algn="just"/>
            <a:r>
              <a:rPr lang="pt-BR" sz="2000" dirty="0" smtClean="0"/>
              <a:t>Ex. criança compra um sorvete. O art. 166, CCB prevê que o negócio jurídico celebrado por pessoa absolutamente incapaz é nulo. Enquadra-se, pela aceitação social, este ato como um ato-fato jurídico, à medida que tal comportamento produz efeitos independente da vontade consciente do agente. 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24763391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39552" y="332656"/>
            <a:ext cx="8208912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u="sng" dirty="0">
                <a:solidFill>
                  <a:srgbClr val="FFC000"/>
                </a:solidFill>
              </a:rPr>
              <a:t>Classificação dos atos jurídicos em sentido amplo (</a:t>
            </a:r>
            <a:r>
              <a:rPr lang="pt-BR" sz="2000" b="1" i="1" u="sng" dirty="0">
                <a:solidFill>
                  <a:srgbClr val="FFC000"/>
                </a:solidFill>
              </a:rPr>
              <a:t>lato sensu</a:t>
            </a:r>
            <a:r>
              <a:rPr lang="pt-BR" sz="2000" b="1" u="sng" dirty="0">
                <a:solidFill>
                  <a:srgbClr val="FFC000"/>
                </a:solidFill>
              </a:rPr>
              <a:t>)</a:t>
            </a:r>
          </a:p>
          <a:p>
            <a:pPr algn="just"/>
            <a:endParaRPr lang="pt-BR" sz="2000" b="1" i="1" u="sng" dirty="0">
              <a:solidFill>
                <a:srgbClr val="FFC000"/>
              </a:solidFill>
            </a:endParaRPr>
          </a:p>
          <a:p>
            <a:pPr algn="just"/>
            <a:r>
              <a:rPr lang="pt-BR" sz="2000" b="1" dirty="0">
                <a:solidFill>
                  <a:srgbClr val="CCECFF"/>
                </a:solidFill>
              </a:rPr>
              <a:t>a) Ato jurídico em sentido estrito (</a:t>
            </a:r>
            <a:r>
              <a:rPr lang="pt-BR" sz="2000" b="1" i="1" dirty="0" err="1">
                <a:solidFill>
                  <a:srgbClr val="CCECFF"/>
                </a:solidFill>
              </a:rPr>
              <a:t>strictu</a:t>
            </a:r>
            <a:r>
              <a:rPr lang="pt-BR" sz="2000" b="1" i="1" dirty="0">
                <a:solidFill>
                  <a:srgbClr val="CCECFF"/>
                </a:solidFill>
              </a:rPr>
              <a:t> sensu</a:t>
            </a:r>
            <a:r>
              <a:rPr lang="pt-BR" sz="2000" b="1" dirty="0">
                <a:solidFill>
                  <a:srgbClr val="CCECFF"/>
                </a:solidFill>
              </a:rPr>
              <a:t>): </a:t>
            </a:r>
            <a:r>
              <a:rPr lang="pt-BR" sz="2000" dirty="0" smtClean="0"/>
              <a:t>simples manifestação de vontade, </a:t>
            </a:r>
            <a:r>
              <a:rPr lang="pt-BR" sz="2000" b="1" u="sng" dirty="0" smtClean="0"/>
              <a:t>sem conteúdo negocial</a:t>
            </a:r>
            <a:r>
              <a:rPr lang="pt-BR" sz="2000" dirty="0" smtClean="0"/>
              <a:t>, que determina a produção de efeitos legalmente previstos. Esta espécie de ato jurídico lícito apenas </a:t>
            </a:r>
            <a:r>
              <a:rPr lang="pt-BR" sz="2000" b="1" dirty="0" smtClean="0"/>
              <a:t>concretiza o pressuposto fático contido na norma jurídica</a:t>
            </a:r>
            <a:r>
              <a:rPr lang="pt-BR" sz="2000" dirty="0" smtClean="0"/>
              <a:t>. </a:t>
            </a:r>
            <a:endParaRPr lang="pt-BR" sz="2000" dirty="0"/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Os efeitos da manifestação de vontade estão predeterminados em lei. O titular deseja aqueles efeitos, mas </a:t>
            </a:r>
            <a:r>
              <a:rPr lang="pt-BR" sz="2000" b="1" u="sng" dirty="0"/>
              <a:t>não poderá modificá-los</a:t>
            </a:r>
            <a:r>
              <a:rPr lang="pt-BR" sz="2000" dirty="0"/>
              <a:t>, já que previstos legalmente. Os efeitos são normativos, não podendo deles dispor. </a:t>
            </a:r>
            <a:r>
              <a:rPr lang="pt-BR" sz="2000" b="1" u="sng" dirty="0" smtClean="0"/>
              <a:t>A </a:t>
            </a:r>
            <a:r>
              <a:rPr lang="pt-BR" sz="2000" b="1" u="sng" dirty="0"/>
              <a:t>vontade humana é aderente aos efeitos previstos na lei.</a:t>
            </a:r>
            <a:r>
              <a:rPr lang="pt-BR" sz="2000" dirty="0"/>
              <a:t>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>
                <a:solidFill>
                  <a:srgbClr val="CCECFF"/>
                </a:solidFill>
              </a:rPr>
              <a:t>Art. 185, CCB. “Aos atos jurídicos lícitos, que não sejam negócios jurídicos, aplicam-se, no que couber, as disposições do Título anterior”.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>
                <a:solidFill>
                  <a:srgbClr val="FFC000"/>
                </a:solidFill>
              </a:rPr>
              <a:t>Ex. Reconhecimento de filhos</a:t>
            </a:r>
            <a:r>
              <a:rPr lang="pt-BR" sz="2000" dirty="0"/>
              <a:t>. </a:t>
            </a:r>
            <a:r>
              <a:rPr lang="pt-BR" sz="2000" dirty="0" smtClean="0"/>
              <a:t>Art</a:t>
            </a:r>
            <a:r>
              <a:rPr lang="pt-BR" sz="2000" dirty="0"/>
              <a:t>. 1.613. São </a:t>
            </a:r>
            <a:r>
              <a:rPr lang="pt-BR" sz="2000" u="sng" dirty="0"/>
              <a:t>ineficazes a condição e o termo</a:t>
            </a:r>
            <a:r>
              <a:rPr lang="pt-BR" sz="2000" dirty="0"/>
              <a:t> apostos ao ato de reconhecimento do filho.</a:t>
            </a:r>
          </a:p>
        </p:txBody>
      </p:sp>
    </p:spTree>
    <p:extLst>
      <p:ext uri="{BB962C8B-B14F-4D97-AF65-F5344CB8AC3E}">
        <p14:creationId xmlns:p14="http://schemas.microsoft.com/office/powerpoint/2010/main" val="2959167998"/>
      </p:ext>
    </p:extLst>
  </p:cSld>
  <p:clrMapOvr>
    <a:masterClrMapping/>
  </p:clrMapOvr>
  <p:transition>
    <p:comb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67544" y="332656"/>
            <a:ext cx="8352928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>
                <a:solidFill>
                  <a:srgbClr val="FFC000"/>
                </a:solidFill>
              </a:rPr>
              <a:t>Ex</a:t>
            </a:r>
            <a:r>
              <a:rPr lang="pt-BR" sz="2000" dirty="0">
                <a:solidFill>
                  <a:srgbClr val="FFC000"/>
                </a:solidFill>
              </a:rPr>
              <a:t>. 2. Ocupação de um imóvel como tomada de </a:t>
            </a:r>
            <a:r>
              <a:rPr lang="pt-BR" sz="2000" dirty="0" smtClean="0">
                <a:solidFill>
                  <a:srgbClr val="FFC000"/>
                </a:solidFill>
              </a:rPr>
              <a:t>posse. </a:t>
            </a:r>
            <a:r>
              <a:rPr lang="pt-BR" sz="2000" dirty="0" smtClean="0"/>
              <a:t>Quando a pessoa passa a exercer a posse de um imóvel que estava desocupado, destituído de função social, a manutenção do bem e a prática de atos como se proprietário fosse acarretará na repercussão de efeitos jurídicos previstos na própria norma, independente da vontade manifestada pelas partes (proprietário ou possuidor).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>
                <a:solidFill>
                  <a:srgbClr val="FFC000"/>
                </a:solidFill>
              </a:rPr>
              <a:t>Ex</a:t>
            </a:r>
            <a:r>
              <a:rPr lang="pt-BR" sz="2000" dirty="0">
                <a:solidFill>
                  <a:srgbClr val="FFC000"/>
                </a:solidFill>
              </a:rPr>
              <a:t>. 3. Fixação do domicílio</a:t>
            </a:r>
            <a:r>
              <a:rPr lang="pt-BR" sz="2000" dirty="0"/>
              <a:t>. </a:t>
            </a:r>
            <a:r>
              <a:rPr lang="pt-BR" sz="2000" dirty="0" smtClean="0"/>
              <a:t>Quando uma pessoa estabelece residência em determinado local , com ânimo de ficar, fixa ali o seu domicílio civil, a despeito de não haver emitido declaração de vontade. A fixação do domicílio resulta da previsão legal.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O processo de formação do ato jurídico em sentido estrito é mais simplificado que o do negócio jurídico, por dispender um complexo ciclo cognitivo-deliberativo. De modo geral, os atos jurídicos </a:t>
            </a:r>
            <a:r>
              <a:rPr lang="pt-BR" sz="2000" i="1" dirty="0" err="1" smtClean="0"/>
              <a:t>strictu</a:t>
            </a:r>
            <a:r>
              <a:rPr lang="pt-BR" sz="2000" i="1" dirty="0" smtClean="0"/>
              <a:t> sensu</a:t>
            </a:r>
            <a:r>
              <a:rPr lang="pt-BR" sz="2000" dirty="0" smtClean="0"/>
              <a:t> traduzem simples comportamentos humanos, diferentemente das manifestações declarativas de vontade formadoras dos negócios jurídicos. </a:t>
            </a:r>
          </a:p>
          <a:p>
            <a:pPr algn="just"/>
            <a:endParaRPr lang="pt-BR" sz="2000" dirty="0"/>
          </a:p>
          <a:p>
            <a:pPr algn="just"/>
            <a:endParaRPr lang="pt-BR" sz="20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55114668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 dirty="0">
              <a:solidFill>
                <a:srgbClr val="FFFFFF"/>
              </a:solidFill>
            </a:endParaRPr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198445" y="228600"/>
            <a:ext cx="8686800" cy="6407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just" eaLnBrk="1" hangingPunct="1">
              <a:defRPr/>
            </a:pPr>
            <a:endParaRPr lang="pt-BR" sz="2000" b="1" dirty="0">
              <a:solidFill>
                <a:srgbClr val="9CBEBD"/>
              </a:solidFill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198445" y="228600"/>
            <a:ext cx="86868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pt-BR" sz="2000" b="1" dirty="0">
              <a:solidFill>
                <a:srgbClr val="CCECFF"/>
              </a:solidFill>
            </a:endParaRPr>
          </a:p>
          <a:p>
            <a:pPr algn="just"/>
            <a:r>
              <a:rPr lang="pt-BR" sz="2000" b="1" dirty="0">
                <a:solidFill>
                  <a:srgbClr val="CCECFF"/>
                </a:solidFill>
              </a:rPr>
              <a:t>B</a:t>
            </a:r>
            <a:r>
              <a:rPr lang="pt-BR" sz="2000" b="1" dirty="0" smtClean="0">
                <a:solidFill>
                  <a:srgbClr val="CCECFF"/>
                </a:solidFill>
              </a:rPr>
              <a:t>) </a:t>
            </a:r>
            <a:r>
              <a:rPr lang="pt-BR" sz="2000" b="1" dirty="0">
                <a:solidFill>
                  <a:srgbClr val="CCECFF"/>
                </a:solidFill>
              </a:rPr>
              <a:t>Negócio jurídico:</a:t>
            </a:r>
            <a:r>
              <a:rPr lang="pt-BR" sz="2000" dirty="0">
                <a:solidFill>
                  <a:srgbClr val="CCECFF"/>
                </a:solidFill>
              </a:rPr>
              <a:t> </a:t>
            </a:r>
            <a:r>
              <a:rPr lang="pt-BR" sz="2000" dirty="0"/>
              <a:t>É o fato jurídico com </a:t>
            </a:r>
            <a:r>
              <a:rPr lang="pt-BR" sz="2000" b="1" u="sng" dirty="0">
                <a:solidFill>
                  <a:srgbClr val="FFC000"/>
                </a:solidFill>
              </a:rPr>
              <a:t>elemento volitivo</a:t>
            </a:r>
            <a:r>
              <a:rPr lang="pt-BR" sz="2000" dirty="0"/>
              <a:t>, visando a regular direitos e deveres específicos </a:t>
            </a:r>
            <a:r>
              <a:rPr lang="pt-BR" sz="2000" b="1" dirty="0">
                <a:solidFill>
                  <a:srgbClr val="FFC000"/>
                </a:solidFill>
              </a:rPr>
              <a:t>de acordo com os interesses das partes envolvidas</a:t>
            </a:r>
            <a:r>
              <a:rPr lang="pt-BR" sz="2000" dirty="0"/>
              <a:t>. Diante de uma composição das vontades, há a </a:t>
            </a:r>
            <a:r>
              <a:rPr lang="pt-BR" sz="2000" b="1" dirty="0">
                <a:solidFill>
                  <a:srgbClr val="FFC000"/>
                </a:solidFill>
              </a:rPr>
              <a:t>criação de um instituto jurídico próprio, visando a regular direitos e deveres. 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b="1" dirty="0">
                <a:solidFill>
                  <a:srgbClr val="CCECFF"/>
                </a:solidFill>
              </a:rPr>
              <a:t>O negócio jurídico constitui o </a:t>
            </a:r>
            <a:r>
              <a:rPr lang="pt-BR" sz="2000" b="1" dirty="0" smtClean="0">
                <a:solidFill>
                  <a:srgbClr val="CCECFF"/>
                </a:solidFill>
              </a:rPr>
              <a:t>principal instrumento de </a:t>
            </a:r>
            <a:r>
              <a:rPr lang="pt-BR" sz="2000" b="1" dirty="0">
                <a:solidFill>
                  <a:srgbClr val="CCECFF"/>
                </a:solidFill>
              </a:rPr>
              <a:t>exercício da autonomia privada, da liberdade </a:t>
            </a:r>
            <a:r>
              <a:rPr lang="pt-BR" sz="2000" b="1" dirty="0" smtClean="0">
                <a:solidFill>
                  <a:srgbClr val="CCECFF"/>
                </a:solidFill>
              </a:rPr>
              <a:t>negocial.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Houve uma </a:t>
            </a:r>
            <a:r>
              <a:rPr lang="pt-BR" sz="2000" b="1" dirty="0" smtClean="0">
                <a:solidFill>
                  <a:srgbClr val="FFC000"/>
                </a:solidFill>
              </a:rPr>
              <a:t>verdadeira transformação </a:t>
            </a:r>
            <a:r>
              <a:rPr lang="pt-BR" sz="2000" dirty="0" smtClean="0"/>
              <a:t>no modo de visualizar as obrigações, os contratos, o casamento, e sobretudo os negócios jurídicos, diante das </a:t>
            </a:r>
            <a:r>
              <a:rPr lang="pt-BR" sz="2000" b="1" dirty="0" smtClean="0">
                <a:solidFill>
                  <a:srgbClr val="FFC000"/>
                </a:solidFill>
              </a:rPr>
              <a:t>alterações sociais e econômicas</a:t>
            </a:r>
            <a:r>
              <a:rPr lang="pt-BR" sz="2000" dirty="0" smtClean="0"/>
              <a:t>. Os negócios, então concebidos à luz do </a:t>
            </a:r>
            <a:r>
              <a:rPr lang="pt-BR" sz="2000" b="1" i="1" dirty="0" smtClean="0">
                <a:solidFill>
                  <a:srgbClr val="FFC000"/>
                </a:solidFill>
              </a:rPr>
              <a:t>pacta sunt servanda</a:t>
            </a:r>
            <a:r>
              <a:rPr lang="pt-BR" sz="2000" dirty="0" smtClean="0">
                <a:solidFill>
                  <a:srgbClr val="FFC000"/>
                </a:solidFill>
              </a:rPr>
              <a:t>,  não existe mais</a:t>
            </a:r>
            <a:r>
              <a:rPr lang="pt-BR" sz="2000" dirty="0" smtClean="0"/>
              <a:t>, à medida que os </a:t>
            </a:r>
            <a:r>
              <a:rPr lang="pt-BR" sz="2000" b="1" dirty="0" smtClean="0">
                <a:solidFill>
                  <a:srgbClr val="FFC000"/>
                </a:solidFill>
              </a:rPr>
              <a:t>princípios da função social e da boa-fé objetiva </a:t>
            </a:r>
            <a:r>
              <a:rPr lang="pt-BR" sz="2000" dirty="0" smtClean="0"/>
              <a:t>trouxeram uma nova forma de interpretar os contratos.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A autonomia privada passa a conter limites. 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18475404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11560" y="434729"/>
            <a:ext cx="8136904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u="sng" dirty="0" smtClean="0">
                <a:solidFill>
                  <a:srgbClr val="FFC000"/>
                </a:solidFill>
              </a:rPr>
              <a:t>Algumas classificações do Negócio Jurídico</a:t>
            </a:r>
          </a:p>
          <a:p>
            <a:pPr algn="just"/>
            <a:endParaRPr lang="pt-BR" sz="2000" b="1" u="sng" dirty="0">
              <a:solidFill>
                <a:srgbClr val="FFC000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1) Quanto à manifestação de vontade das partes: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1.1. </a:t>
            </a:r>
            <a:r>
              <a:rPr lang="pt-BR" sz="2000" u="sng" dirty="0" smtClean="0"/>
              <a:t>Negócios unilaterais</a:t>
            </a:r>
            <a:r>
              <a:rPr lang="pt-BR" sz="2000" dirty="0" smtClean="0"/>
              <a:t>: a declaração de vontade emana de apenas uma pessoa. Ex. Testamento</a:t>
            </a:r>
            <a:r>
              <a:rPr lang="pt-BR" sz="2000" dirty="0"/>
              <a:t>;</a:t>
            </a:r>
            <a:r>
              <a:rPr lang="pt-BR" sz="2000" dirty="0" smtClean="0"/>
              <a:t> renúncia a um crédito; promessa de recompensa.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1.2. </a:t>
            </a:r>
            <a:r>
              <a:rPr lang="pt-BR" sz="2000" u="sng" dirty="0" smtClean="0"/>
              <a:t>Negócios bilaterais</a:t>
            </a:r>
            <a:r>
              <a:rPr lang="pt-BR" sz="2000" dirty="0" smtClean="0"/>
              <a:t>: há duas manifestações de vontade coincidentes sobre o objeto ou o bem jurídico tutelado. Ex. contrato.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1.3. </a:t>
            </a:r>
            <a:r>
              <a:rPr lang="pt-BR" sz="2000" u="sng" dirty="0" smtClean="0"/>
              <a:t>Negócios plurilaterais</a:t>
            </a:r>
            <a:r>
              <a:rPr lang="pt-BR" sz="2000" dirty="0" smtClean="0"/>
              <a:t>: envolvem mais de duas partes, com interesses coincidentes no plano jurídico. Ex. contrato de sociedade entre várias pessoas.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2)  Quanto às vantagens patrimoniais para as partes:</a:t>
            </a:r>
          </a:p>
          <a:p>
            <a:pPr algn="just"/>
            <a:endParaRPr lang="pt-BR" sz="2000" b="1" u="sng" dirty="0">
              <a:solidFill>
                <a:srgbClr val="FFC000"/>
              </a:solidFill>
            </a:endParaRPr>
          </a:p>
          <a:p>
            <a:pPr algn="just"/>
            <a:r>
              <a:rPr lang="pt-BR" sz="2000" dirty="0" smtClean="0"/>
              <a:t>2.1. </a:t>
            </a:r>
            <a:r>
              <a:rPr lang="pt-BR" sz="2000" u="sng" dirty="0" smtClean="0"/>
              <a:t>Negócios gratuitos</a:t>
            </a:r>
            <a:r>
              <a:rPr lang="pt-BR" sz="2000" dirty="0" smtClean="0"/>
              <a:t>: são os atos de liberalidade que conferem vantagens sem impor a obrigação de uma contraprestação pelo beneficiário. Ex. doação pura.  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1239461456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39552" y="404664"/>
            <a:ext cx="8208912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>
                <a:solidFill>
                  <a:srgbClr val="FFFFFF"/>
                </a:solidFill>
              </a:rPr>
              <a:t>2.2. </a:t>
            </a:r>
            <a:r>
              <a:rPr lang="pt-BR" sz="2000" u="sng" dirty="0" smtClean="0">
                <a:solidFill>
                  <a:srgbClr val="FFFFFF"/>
                </a:solidFill>
              </a:rPr>
              <a:t>Negócios onerosos:</a:t>
            </a:r>
            <a:r>
              <a:rPr lang="pt-BR" sz="2000" dirty="0" smtClean="0">
                <a:solidFill>
                  <a:srgbClr val="FFFFFF"/>
                </a:solidFill>
              </a:rPr>
              <a:t> são negócios que envolvem sacrifícios e vantagens patrimoniais para as duas ou mais partes. </a:t>
            </a:r>
            <a:r>
              <a:rPr lang="pt-BR" sz="2000" dirty="0" err="1" smtClean="0">
                <a:solidFill>
                  <a:srgbClr val="FFFFFF"/>
                </a:solidFill>
              </a:rPr>
              <a:t>Ex</a:t>
            </a:r>
            <a:r>
              <a:rPr lang="pt-BR" sz="2000" dirty="0" smtClean="0">
                <a:solidFill>
                  <a:srgbClr val="FFFFFF"/>
                </a:solidFill>
              </a:rPr>
              <a:t> contrato de locação. </a:t>
            </a:r>
          </a:p>
          <a:p>
            <a:pPr algn="just"/>
            <a:endParaRPr lang="pt-BR" sz="2000" dirty="0" smtClean="0">
              <a:solidFill>
                <a:srgbClr val="FFFFFF"/>
              </a:solidFill>
            </a:endParaRPr>
          </a:p>
          <a:p>
            <a:pPr algn="just"/>
            <a:endParaRPr lang="pt-BR" sz="2000" dirty="0">
              <a:solidFill>
                <a:srgbClr val="FFFF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3) Quanto aos efeitos:</a:t>
            </a:r>
          </a:p>
          <a:p>
            <a:pPr algn="just"/>
            <a:endParaRPr lang="pt-BR" sz="2000" dirty="0" smtClean="0">
              <a:solidFill>
                <a:srgbClr val="FFFFFF"/>
              </a:solidFill>
            </a:endParaRPr>
          </a:p>
          <a:p>
            <a:pPr algn="just"/>
            <a:r>
              <a:rPr lang="pt-BR" sz="2000" dirty="0" smtClean="0">
                <a:solidFill>
                  <a:srgbClr val="FFFFFF"/>
                </a:solidFill>
              </a:rPr>
              <a:t>3.1.</a:t>
            </a:r>
            <a:r>
              <a:rPr lang="pt-BR" sz="2000" u="sng" dirty="0" smtClean="0">
                <a:solidFill>
                  <a:srgbClr val="FFFFFF"/>
                </a:solidFill>
              </a:rPr>
              <a:t> Negócios </a:t>
            </a:r>
            <a:r>
              <a:rPr lang="pt-BR" sz="2000" i="1" u="sng" dirty="0" err="1" smtClean="0">
                <a:solidFill>
                  <a:srgbClr val="FFFFFF"/>
                </a:solidFill>
              </a:rPr>
              <a:t>inter</a:t>
            </a:r>
            <a:r>
              <a:rPr lang="pt-BR" sz="2000" i="1" u="sng" dirty="0" smtClean="0">
                <a:solidFill>
                  <a:srgbClr val="FFFFFF"/>
                </a:solidFill>
              </a:rPr>
              <a:t> vivos</a:t>
            </a:r>
            <a:r>
              <a:rPr lang="pt-BR" sz="2000" u="sng" dirty="0" smtClean="0">
                <a:solidFill>
                  <a:srgbClr val="FFFFFF"/>
                </a:solidFill>
              </a:rPr>
              <a:t>:</a:t>
            </a:r>
            <a:r>
              <a:rPr lang="pt-BR" sz="2000" dirty="0" smtClean="0">
                <a:solidFill>
                  <a:srgbClr val="FFFFFF"/>
                </a:solidFill>
              </a:rPr>
              <a:t> são aqueles destinados a produzir efeitos durante a vida dos negociantes ou interessados. Ex. casamento. </a:t>
            </a:r>
          </a:p>
          <a:p>
            <a:pPr algn="just"/>
            <a:endParaRPr lang="pt-BR" sz="2000" dirty="0">
              <a:solidFill>
                <a:srgbClr val="FFFFFF"/>
              </a:solidFill>
            </a:endParaRPr>
          </a:p>
          <a:p>
            <a:pPr algn="just"/>
            <a:r>
              <a:rPr lang="pt-BR" sz="2000" dirty="0" smtClean="0">
                <a:solidFill>
                  <a:srgbClr val="FFFFFF"/>
                </a:solidFill>
              </a:rPr>
              <a:t>3.2. </a:t>
            </a:r>
            <a:r>
              <a:rPr lang="pt-BR" sz="2000" u="sng" dirty="0" smtClean="0">
                <a:solidFill>
                  <a:srgbClr val="FFFFFF"/>
                </a:solidFill>
              </a:rPr>
              <a:t>Negócios </a:t>
            </a:r>
            <a:r>
              <a:rPr lang="pt-BR" sz="2000" i="1" u="sng" dirty="0" smtClean="0">
                <a:solidFill>
                  <a:srgbClr val="FFFFFF"/>
                </a:solidFill>
              </a:rPr>
              <a:t>causa mortis</a:t>
            </a:r>
            <a:r>
              <a:rPr lang="pt-BR" sz="2000" i="1" dirty="0" smtClean="0">
                <a:solidFill>
                  <a:srgbClr val="FFFFFF"/>
                </a:solidFill>
              </a:rPr>
              <a:t>:</a:t>
            </a:r>
            <a:r>
              <a:rPr lang="pt-BR" sz="2000" dirty="0" smtClean="0">
                <a:solidFill>
                  <a:srgbClr val="FFFFFF"/>
                </a:solidFill>
              </a:rPr>
              <a:t> aqueles cujos efeitos só ocorrem após a morte de determinada pessoa. Ex. testamento. </a:t>
            </a:r>
          </a:p>
          <a:p>
            <a:pPr algn="just"/>
            <a:endParaRPr lang="pt-BR" sz="2000" dirty="0">
              <a:solidFill>
                <a:srgbClr val="FFFFFF"/>
              </a:solidFill>
            </a:endParaRPr>
          </a:p>
          <a:p>
            <a:pPr algn="just"/>
            <a:endParaRPr lang="pt-BR" sz="2000" dirty="0" smtClean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4) Quanto à necessidade ou não formalidades: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4.1. </a:t>
            </a:r>
            <a:r>
              <a:rPr lang="pt-BR" sz="2000" u="sng" dirty="0" smtClean="0"/>
              <a:t>Negócios solenes</a:t>
            </a:r>
            <a:r>
              <a:rPr lang="pt-BR" sz="2000" dirty="0" smtClean="0"/>
              <a:t>: aqueles que obedecem a uma forma prevista em lei para a sua validade e aperfeiçoamento. Ex. testamento público e casamento. </a:t>
            </a:r>
          </a:p>
          <a:p>
            <a:pPr algn="just"/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1227795542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7171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indent="0" algn="just">
              <a:buNone/>
            </a:pPr>
            <a:r>
              <a:rPr lang="pt-BR" sz="2000" b="1" dirty="0" smtClean="0">
                <a:solidFill>
                  <a:srgbClr val="FFC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Aulas 9 e 10 </a:t>
            </a:r>
            <a:r>
              <a:rPr lang="pt-BR" sz="2000" b="1" dirty="0">
                <a:solidFill>
                  <a:srgbClr val="FFC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– Pontos do edital VII Concurso DPE/SP:</a:t>
            </a:r>
          </a:p>
          <a:p>
            <a:pPr marL="0" indent="0" algn="just">
              <a:buNone/>
            </a:pPr>
            <a:endParaRPr lang="pt-BR" sz="2000" b="1" dirty="0">
              <a:solidFill>
                <a:srgbClr val="FFC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endParaRPr lang="pt-BR" sz="2000" dirty="0" smtClean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r>
              <a:rPr lang="pt-BR" sz="2000" dirty="0" smtClean="0">
                <a:ea typeface="Tahoma" panose="020B0604030504040204" pitchFamily="34" charset="0"/>
                <a:cs typeface="Tahoma" panose="020B0604030504040204" pitchFamily="34" charset="0"/>
              </a:rPr>
              <a:t>Fatos </a:t>
            </a:r>
            <a:r>
              <a:rPr lang="pt-BR" sz="2000" dirty="0">
                <a:ea typeface="Tahoma" panose="020B0604030504040204" pitchFamily="34" charset="0"/>
                <a:cs typeface="Tahoma" panose="020B0604030504040204" pitchFamily="34" charset="0"/>
              </a:rPr>
              <a:t>jurídicos. Fatos e fatos juridicamente qualificados. Classificação. Aquisição, modificação e extinção de situações jurídicas. Atos jurídicos. Autonomia privada. Conceito, elementos e modalidades. Negócio jurídico. Conceito e classificação. Vontade e autonomia privada. Existência, validade e eficácia. Defeitos dos negócios jurídicos. Modificação, conservação e extinção dos negócios jurídicos. </a:t>
            </a:r>
            <a:endParaRPr lang="pt-BR" altLang="pt-BR" sz="2400" b="1" dirty="0" smtClean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000" b="1" dirty="0">
                <a:solidFill>
                  <a:schemeClr val="accent2"/>
                </a:solidFill>
                <a:latin typeface="Arial" panose="020B0604020202020204" pitchFamily="34" charset="0"/>
              </a:rPr>
              <a:t/>
            </a:r>
            <a:br>
              <a:rPr lang="pt-BR" altLang="pt-BR" sz="1000" b="1" dirty="0">
                <a:solidFill>
                  <a:schemeClr val="accent2"/>
                </a:solidFill>
                <a:latin typeface="Arial" panose="020B0604020202020204" pitchFamily="34" charset="0"/>
              </a:rPr>
            </a:br>
            <a:endParaRPr lang="pt-BR" altLang="pt-BR" sz="1000" b="1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11560" y="404664"/>
            <a:ext cx="820891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>
                <a:solidFill>
                  <a:srgbClr val="FFFFFF"/>
                </a:solidFill>
              </a:rPr>
              <a:t>4.2. </a:t>
            </a:r>
            <a:r>
              <a:rPr lang="pt-BR" sz="2000" u="sng" dirty="0" smtClean="0">
                <a:solidFill>
                  <a:srgbClr val="FFFFFF"/>
                </a:solidFill>
              </a:rPr>
              <a:t>Negócios não solenes:</a:t>
            </a:r>
            <a:r>
              <a:rPr lang="pt-BR" sz="2000" dirty="0" smtClean="0">
                <a:solidFill>
                  <a:srgbClr val="FFFFFF"/>
                </a:solidFill>
              </a:rPr>
              <a:t> aqueles que admitem forma livre (regra geral), em sintonia com o princípio da operabilidade (art. 107, CCB). Ex. compra e venda de bens móveis. </a:t>
            </a:r>
          </a:p>
          <a:p>
            <a:pPr algn="just"/>
            <a:endParaRPr lang="pt-BR" sz="2000" dirty="0">
              <a:solidFill>
                <a:srgbClr val="FFFFFF"/>
              </a:solidFill>
            </a:endParaRPr>
          </a:p>
          <a:p>
            <a:pPr algn="just"/>
            <a:endParaRPr lang="pt-BR" sz="2000" dirty="0" smtClean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5) Quanto à autonomia: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/>
              <a:t>5.1. </a:t>
            </a:r>
            <a:r>
              <a:rPr lang="pt-BR" sz="2000" u="sng" dirty="0" smtClean="0"/>
              <a:t>Negócios principais</a:t>
            </a:r>
            <a:r>
              <a:rPr lang="pt-BR" sz="2000" dirty="0" smtClean="0"/>
              <a:t>: são aqueles que não dependem de qualquer outro negócio jurídico para terem existência e validade. Ex. contrato de locação. 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/>
              <a:t>5.2. </a:t>
            </a:r>
            <a:r>
              <a:rPr lang="pt-BR" sz="2000" u="sng" dirty="0" smtClean="0"/>
              <a:t>Negócios acessórios</a:t>
            </a:r>
            <a:r>
              <a:rPr lang="pt-BR" sz="2000" dirty="0" smtClean="0"/>
              <a:t>: sua existência está subordinada a outro negócio jurídico (principal). Ex. contrato de fiança, vinculado ao contrato de locação. </a:t>
            </a:r>
          </a:p>
          <a:p>
            <a:pPr algn="just"/>
            <a:endParaRPr lang="pt-BR" sz="2000" dirty="0"/>
          </a:p>
          <a:p>
            <a:pPr algn="just"/>
            <a:endParaRPr lang="pt-BR" sz="2000" dirty="0" smtClean="0"/>
          </a:p>
        </p:txBody>
      </p:sp>
    </p:spTree>
    <p:extLst>
      <p:ext uri="{BB962C8B-B14F-4D97-AF65-F5344CB8AC3E}">
        <p14:creationId xmlns:p14="http://schemas.microsoft.com/office/powerpoint/2010/main" val="3385441501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11560" y="332656"/>
            <a:ext cx="8208912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u="sng" dirty="0" smtClean="0">
                <a:solidFill>
                  <a:srgbClr val="FFC000"/>
                </a:solidFill>
              </a:rPr>
              <a:t>Planos do negócio jurídico</a:t>
            </a:r>
          </a:p>
          <a:p>
            <a:endParaRPr lang="pt-BR" sz="2000" b="1" u="sng" dirty="0">
              <a:solidFill>
                <a:srgbClr val="CCECFF"/>
              </a:solidFill>
            </a:endParaRPr>
          </a:p>
          <a:p>
            <a:pPr algn="just"/>
            <a:r>
              <a:rPr lang="pt-BR" sz="2000" b="1" dirty="0" smtClean="0">
                <a:solidFill>
                  <a:srgbClr val="CCECFF"/>
                </a:solidFill>
              </a:rPr>
              <a:t>1) Plano da existência: </a:t>
            </a:r>
            <a:r>
              <a:rPr lang="pt-BR" sz="2000" dirty="0" smtClean="0"/>
              <a:t>nele estão os </a:t>
            </a:r>
            <a:r>
              <a:rPr lang="pt-BR" sz="2000" b="1" u="sng" dirty="0" smtClean="0"/>
              <a:t>PRESSUPOSTOS</a:t>
            </a:r>
            <a:r>
              <a:rPr lang="pt-BR" sz="2000" dirty="0" smtClean="0"/>
              <a:t> para um negócio jurídico (elementos essenciais). 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Neste plano há apenas </a:t>
            </a:r>
            <a:r>
              <a:rPr lang="pt-BR" sz="2000" b="1" dirty="0" smtClean="0"/>
              <a:t>SUBSTANTIVOS</a:t>
            </a:r>
            <a:r>
              <a:rPr lang="pt-BR" sz="2000" dirty="0" smtClean="0"/>
              <a:t> sem qualquer qualificação, e são eles: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*AGENTE (parte)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*OBJETO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*FORMA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*VONTADE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Não havendo algum desses elementos, o negócio é inexistente.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A lei não prevê esses pressupostos. 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1394550900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39552" y="332656"/>
            <a:ext cx="828092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>
                <a:solidFill>
                  <a:srgbClr val="CCECFF"/>
                </a:solidFill>
              </a:rPr>
              <a:t>2) Plano de validade:</a:t>
            </a:r>
            <a:r>
              <a:rPr lang="pt-BR" sz="2000" dirty="0" smtClean="0">
                <a:solidFill>
                  <a:srgbClr val="CCECFF"/>
                </a:solidFill>
              </a:rPr>
              <a:t> </a:t>
            </a:r>
            <a:r>
              <a:rPr lang="pt-BR" sz="2000" dirty="0"/>
              <a:t>a</a:t>
            </a:r>
            <a:r>
              <a:rPr lang="pt-BR" sz="2000" dirty="0" smtClean="0"/>
              <a:t> norma qualifica os pressupostos de existência, transmudando-os para </a:t>
            </a:r>
            <a:r>
              <a:rPr lang="pt-BR" sz="2000" b="1" u="sng" dirty="0" smtClean="0"/>
              <a:t>REQUISITOS DE VALIDADE</a:t>
            </a:r>
            <a:r>
              <a:rPr lang="pt-BR" sz="2000" dirty="0" smtClean="0"/>
              <a:t>, quais sejam: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*AGENTE </a:t>
            </a:r>
            <a:r>
              <a:rPr lang="pt-BR" sz="2000" dirty="0" smtClean="0">
                <a:solidFill>
                  <a:srgbClr val="FFC000"/>
                </a:solidFill>
              </a:rPr>
              <a:t>CAPAZ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*OBJETO </a:t>
            </a:r>
            <a:r>
              <a:rPr lang="pt-BR" sz="2000" dirty="0" smtClean="0">
                <a:solidFill>
                  <a:srgbClr val="FFC000"/>
                </a:solidFill>
              </a:rPr>
              <a:t>LÍCITO, </a:t>
            </a:r>
            <a:r>
              <a:rPr lang="pt-BR" sz="2000" dirty="0" smtClean="0">
                <a:solidFill>
                  <a:srgbClr val="FFC000"/>
                </a:solidFill>
              </a:rPr>
              <a:t>POSSÍVEL, </a:t>
            </a:r>
            <a:r>
              <a:rPr lang="pt-BR" sz="2000" dirty="0" smtClean="0">
                <a:solidFill>
                  <a:srgbClr val="FFC000"/>
                </a:solidFill>
              </a:rPr>
              <a:t>DETERMINADO OU DETERMINÁVEL</a:t>
            </a:r>
          </a:p>
          <a:p>
            <a:pPr algn="just"/>
            <a:endParaRPr lang="pt-BR" sz="2000" dirty="0">
              <a:solidFill>
                <a:srgbClr val="FFC000"/>
              </a:solidFill>
            </a:endParaRPr>
          </a:p>
          <a:p>
            <a:pPr algn="just"/>
            <a:r>
              <a:rPr lang="pt-BR" sz="2000" dirty="0" smtClean="0"/>
              <a:t>*FORMA </a:t>
            </a:r>
            <a:r>
              <a:rPr lang="pt-BR" sz="2000" dirty="0" smtClean="0">
                <a:solidFill>
                  <a:srgbClr val="FFC000"/>
                </a:solidFill>
              </a:rPr>
              <a:t>PRESCRITA E NÃO DEFESA EM LEI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*</a:t>
            </a:r>
            <a:r>
              <a:rPr lang="pt-BR" sz="2000" dirty="0"/>
              <a:t>VONTADE </a:t>
            </a:r>
            <a:r>
              <a:rPr lang="pt-BR" sz="2000" dirty="0">
                <a:solidFill>
                  <a:srgbClr val="FFC000"/>
                </a:solidFill>
              </a:rPr>
              <a:t>LIVRE, SEM VÍCIOS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Com exceção da “vontade livre, sem vícios”, os outros requisitos estão expressamente previstos no art. 104, CCB. </a:t>
            </a:r>
            <a:endParaRPr lang="pt-BR" sz="2000" dirty="0"/>
          </a:p>
          <a:p>
            <a:pPr algn="just"/>
            <a:endParaRPr lang="pt-BR" sz="2000" dirty="0" smtClean="0">
              <a:solidFill>
                <a:srgbClr val="FFFFFF"/>
              </a:solidFill>
            </a:endParaRPr>
          </a:p>
          <a:p>
            <a:pPr algn="just"/>
            <a:r>
              <a:rPr lang="pt-BR" sz="2000" dirty="0" smtClean="0">
                <a:solidFill>
                  <a:srgbClr val="FFFFFF"/>
                </a:solidFill>
              </a:rPr>
              <a:t>Tal elemento está inserido tanto na capacidade do agente, quanto na licitude do objeto do negócio. </a:t>
            </a:r>
            <a:endParaRPr lang="pt-BR" sz="2000" dirty="0">
              <a:solidFill>
                <a:srgbClr val="FFFFFF"/>
              </a:solidFill>
            </a:endParaRPr>
          </a:p>
          <a:p>
            <a:pPr algn="just"/>
            <a:endParaRPr lang="pt-BR" sz="2000" dirty="0" smtClean="0">
              <a:solidFill>
                <a:srgbClr val="FFFFFF"/>
              </a:solidFill>
            </a:endParaRPr>
          </a:p>
          <a:p>
            <a:pPr algn="just"/>
            <a:r>
              <a:rPr lang="pt-BR" sz="2000" dirty="0" smtClean="0">
                <a:solidFill>
                  <a:srgbClr val="FFFFFF"/>
                </a:solidFill>
              </a:rPr>
              <a:t>Desobedecido qualquer um dos requisitos, estará caracterizada a invalidade do negócio jurídico. </a:t>
            </a:r>
            <a:endParaRPr lang="pt-BR" sz="2000" dirty="0">
              <a:solidFill>
                <a:srgbClr val="FFFFFF"/>
              </a:solidFill>
            </a:endParaRPr>
          </a:p>
          <a:p>
            <a:pPr algn="just"/>
            <a:r>
              <a:rPr lang="pt-BR" sz="2000" dirty="0" smtClean="0">
                <a:solidFill>
                  <a:srgbClr val="FFFFFF"/>
                </a:solidFill>
              </a:rPr>
              <a:t> </a:t>
            </a:r>
            <a:endParaRPr lang="pt-BR" sz="2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3915601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67544" y="476672"/>
            <a:ext cx="8208912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>
                <a:solidFill>
                  <a:srgbClr val="FFC000"/>
                </a:solidFill>
              </a:rPr>
              <a:t>Requisitos de validade:</a:t>
            </a:r>
          </a:p>
          <a:p>
            <a:pPr algn="just"/>
            <a:endParaRPr lang="pt-BR" sz="2000" b="1" dirty="0">
              <a:solidFill>
                <a:srgbClr val="CCECFF"/>
              </a:solidFill>
            </a:endParaRPr>
          </a:p>
          <a:p>
            <a:pPr algn="just"/>
            <a:r>
              <a:rPr lang="pt-BR" sz="2000" b="1" dirty="0" smtClean="0">
                <a:solidFill>
                  <a:srgbClr val="CCECFF"/>
                </a:solidFill>
              </a:rPr>
              <a:t>(i) Capacidade do agente:</a:t>
            </a:r>
            <a:r>
              <a:rPr lang="pt-BR" sz="2000" dirty="0" smtClean="0"/>
              <a:t> como todo negócio jurídico traz como conteúdo uma declaração de vontade, a capacidade das partes é indispensável para a sua validade. </a:t>
            </a:r>
          </a:p>
          <a:p>
            <a:pPr algn="just"/>
            <a:endParaRPr lang="pt-BR" sz="2000" b="1" dirty="0" smtClean="0"/>
          </a:p>
          <a:p>
            <a:pPr algn="just"/>
            <a:r>
              <a:rPr lang="pt-BR" sz="2000" b="1" dirty="0" smtClean="0"/>
              <a:t>*Artigos 3º/4º, CCB: absoluta e relativamente incapazes. </a:t>
            </a:r>
          </a:p>
          <a:p>
            <a:pPr algn="just"/>
            <a:endParaRPr lang="pt-BR" sz="2000" b="1" dirty="0"/>
          </a:p>
          <a:p>
            <a:pPr algn="just"/>
            <a:r>
              <a:rPr lang="pt-BR" sz="2000" dirty="0" smtClean="0"/>
              <a:t>Além da capacidade geral, exige-se, para certos atos, a denominada “legitimação”. Ex. Pessoa casada maior e plenamente capaz não poderá vender um imóvel sem a outorga do seu cônjuge, salvo se casada no regime de separação absoluta de bens, sob pena do negócio ser anulável. Artigos 1647 e 1648, CCB. </a:t>
            </a:r>
          </a:p>
          <a:p>
            <a:pPr algn="just"/>
            <a:endParaRPr lang="pt-BR" sz="2000" b="1" dirty="0" smtClean="0">
              <a:solidFill>
                <a:srgbClr val="CCECFF"/>
              </a:solidFill>
            </a:endParaRPr>
          </a:p>
          <a:p>
            <a:pPr algn="just"/>
            <a:r>
              <a:rPr lang="pt-BR" sz="2000" b="1" dirty="0" smtClean="0">
                <a:solidFill>
                  <a:srgbClr val="CCECFF"/>
                </a:solidFill>
              </a:rPr>
              <a:t>(</a:t>
            </a:r>
            <a:r>
              <a:rPr lang="pt-BR" sz="2000" b="1" dirty="0" err="1" smtClean="0">
                <a:solidFill>
                  <a:srgbClr val="CCECFF"/>
                </a:solidFill>
              </a:rPr>
              <a:t>ii</a:t>
            </a:r>
            <a:r>
              <a:rPr lang="pt-BR" sz="2000" b="1" dirty="0" smtClean="0">
                <a:solidFill>
                  <a:srgbClr val="CCECFF"/>
                </a:solidFill>
              </a:rPr>
              <a:t>) Objeto lícito, possível, determinado ou determinável</a:t>
            </a:r>
          </a:p>
          <a:p>
            <a:pPr algn="just"/>
            <a:endParaRPr lang="pt-BR" sz="2000" b="1" dirty="0"/>
          </a:p>
          <a:p>
            <a:pPr algn="just"/>
            <a:r>
              <a:rPr lang="pt-BR" sz="2000" dirty="0" smtClean="0"/>
              <a:t>Objeto lícito, nos limites impostos pela lei, não contrário aos bons costumes, à ordem pública, à boa-fé e à função social ou econômica de um instituto. 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978457239"/>
      </p:ext>
    </p:extLst>
  </p:cSld>
  <p:clrMapOvr>
    <a:masterClrMapping/>
  </p:clrMapOvr>
  <p:transition>
    <p:comb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67544" y="332656"/>
            <a:ext cx="8352928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/>
              <a:t>E se intrínseco ao negócio jurídico o abuso de direito?</a:t>
            </a:r>
            <a:r>
              <a:rPr lang="pt-BR" sz="2000" dirty="0" smtClean="0"/>
              <a:t> De acordo com o art. 187, CCB, isso justificaria, por si só, a declaração de nulidade do ato. </a:t>
            </a:r>
          </a:p>
          <a:p>
            <a:pPr algn="just"/>
            <a:endParaRPr lang="pt-BR" sz="2000" b="1" dirty="0"/>
          </a:p>
          <a:p>
            <a:pPr algn="just"/>
            <a:r>
              <a:rPr lang="pt-BR" sz="2000" b="1" dirty="0" smtClean="0"/>
              <a:t>E se o negócio for imoral?</a:t>
            </a:r>
            <a:r>
              <a:rPr lang="pt-BR" sz="2000" dirty="0" smtClean="0"/>
              <a:t> Como aferir a moralidade parte de uma subjetividade e variabilidade, há grande dificuldade em se detectar eventual imoralidade do ato. Desta forma, o julgador deve apropriar-se das regras interpretativas, previstas na lei, para aferir a moralidade. </a:t>
            </a:r>
          </a:p>
          <a:p>
            <a:pPr algn="just"/>
            <a:endParaRPr lang="pt-BR" sz="2000" b="1" dirty="0"/>
          </a:p>
          <a:p>
            <a:pPr algn="just"/>
            <a:r>
              <a:rPr lang="pt-BR" sz="2000" dirty="0" smtClean="0"/>
              <a:t>Além disso, </a:t>
            </a:r>
            <a:r>
              <a:rPr lang="pt-BR" sz="2000" b="1" dirty="0" smtClean="0"/>
              <a:t>o objeto deve ser possível no plano fático</a:t>
            </a:r>
            <a:r>
              <a:rPr lang="pt-BR" sz="2000" dirty="0" smtClean="0"/>
              <a:t>. A </a:t>
            </a:r>
            <a:r>
              <a:rPr lang="pt-BR" sz="2000" dirty="0" smtClean="0"/>
              <a:t>possibilidade </a:t>
            </a:r>
            <a:r>
              <a:rPr lang="pt-BR" sz="2000" dirty="0" smtClean="0"/>
              <a:t>pode ser física ou jurídica. A impossibilidade </a:t>
            </a:r>
            <a:r>
              <a:rPr lang="pt-BR" sz="2000" b="1" dirty="0" smtClean="0"/>
              <a:t>física</a:t>
            </a:r>
            <a:r>
              <a:rPr lang="pt-BR" sz="2000" dirty="0" smtClean="0"/>
              <a:t> está presente quando a prestação for </a:t>
            </a:r>
            <a:r>
              <a:rPr lang="pt-BR" sz="2000" u="sng" dirty="0" smtClean="0"/>
              <a:t>absolutamente inviabilizada </a:t>
            </a:r>
            <a:r>
              <a:rPr lang="pt-BR" sz="2000" dirty="0" smtClean="0"/>
              <a:t>(ex. contrato de compra e venda de cavalos alados). E será </a:t>
            </a:r>
            <a:r>
              <a:rPr lang="pt-BR" sz="2000" b="1" dirty="0" smtClean="0"/>
              <a:t>jurídica</a:t>
            </a:r>
            <a:r>
              <a:rPr lang="pt-BR" sz="2000" dirty="0" smtClean="0"/>
              <a:t> quando a lei vedar o seu conteúdo.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b="1" dirty="0" smtClean="0"/>
              <a:t>O objeto deve ser determinado ou, ao menos, determinável. </a:t>
            </a:r>
            <a:r>
              <a:rPr lang="pt-BR" sz="2000" dirty="0" smtClean="0"/>
              <a:t>Todo objeto deve conter elementos mínimos de individualização que permitam caracterizá-lo. Na obrigação de dar coisa incerta, o objeto é ainda pendente de determinação (ato de concentração) – </a:t>
            </a:r>
            <a:r>
              <a:rPr lang="pt-BR" sz="2000" dirty="0" err="1" smtClean="0"/>
              <a:t>arts</a:t>
            </a:r>
            <a:r>
              <a:rPr lang="pt-BR" sz="2000" dirty="0" smtClean="0"/>
              <a:t>. 243 e 244, CCB. Mesmo assim, não há que se falar em invalidade do negócio jurídico.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96643761"/>
      </p:ext>
    </p:extLst>
  </p:cSld>
  <p:clrMapOvr>
    <a:masterClrMapping/>
  </p:clrMapOvr>
  <p:transition>
    <p:comb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67544" y="404664"/>
            <a:ext cx="835292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2000" b="1" dirty="0" smtClean="0">
              <a:solidFill>
                <a:srgbClr val="CCECFF"/>
              </a:solidFill>
            </a:endParaRPr>
          </a:p>
          <a:p>
            <a:pPr algn="just"/>
            <a:r>
              <a:rPr lang="pt-BR" sz="2000" b="1" dirty="0" smtClean="0">
                <a:solidFill>
                  <a:srgbClr val="CCECFF"/>
                </a:solidFill>
              </a:rPr>
              <a:t>(</a:t>
            </a:r>
            <a:r>
              <a:rPr lang="pt-BR" sz="2000" b="1" dirty="0" err="1" smtClean="0">
                <a:solidFill>
                  <a:srgbClr val="CCECFF"/>
                </a:solidFill>
              </a:rPr>
              <a:t>iii</a:t>
            </a:r>
            <a:r>
              <a:rPr lang="pt-BR" sz="2000" b="1" dirty="0" smtClean="0">
                <a:solidFill>
                  <a:srgbClr val="CCECFF"/>
                </a:solidFill>
              </a:rPr>
              <a:t>) Vontade livre, sem vícios:</a:t>
            </a:r>
          </a:p>
          <a:p>
            <a:pPr algn="just"/>
            <a:endParaRPr lang="pt-BR" sz="2000" b="1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/>
              <a:t>A vontade (elemento volitivo) consiste no aspecto basilar do negócio jurídico. Ela que diferencia o negócio, enquadrado dentro dos fatos humanos, fatos jurígenos e atos jurídicos, dos fatos naturais ou </a:t>
            </a:r>
            <a:r>
              <a:rPr lang="pt-BR" sz="2000" i="1" dirty="0" err="1" smtClean="0"/>
              <a:t>strictu</a:t>
            </a:r>
            <a:r>
              <a:rPr lang="pt-BR" sz="2000" i="1" dirty="0" smtClean="0"/>
              <a:t> sensu</a:t>
            </a:r>
            <a:r>
              <a:rPr lang="pt-BR" sz="2000" dirty="0" smtClean="0"/>
              <a:t>. </a:t>
            </a:r>
            <a:r>
              <a:rPr lang="pt-BR" sz="2000" dirty="0" smtClean="0">
                <a:solidFill>
                  <a:srgbClr val="CCECFF"/>
                </a:solidFill>
              </a:rPr>
              <a:t>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O consentimento pode ser </a:t>
            </a:r>
            <a:r>
              <a:rPr lang="pt-BR" sz="2000" b="1" dirty="0" smtClean="0"/>
              <a:t>expresso</a:t>
            </a:r>
            <a:r>
              <a:rPr lang="pt-BR" sz="2000" dirty="0" smtClean="0"/>
              <a:t> – escrito ou verbal, </a:t>
            </a:r>
            <a:r>
              <a:rPr lang="pt-BR" sz="2000" b="1" dirty="0" smtClean="0"/>
              <a:t>ou tácito </a:t>
            </a:r>
            <a:r>
              <a:rPr lang="pt-BR" sz="2000" dirty="0" smtClean="0"/>
              <a:t>– resultante de um comportamento do contratante, que importe em anuência. 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A manifestação ou declaração de vontade há que ser livre e não estar impregnada de malícia (má-fé). Inclusive, os vícios do negócio jurídico, previstos pela lei, atacam a liberdade de manifestação da vontade ou a boa-fé, levando o ordenamento a reagir cominando a pena de anulabilidade. </a:t>
            </a:r>
            <a:endParaRPr lang="pt-BR" sz="2000" dirty="0"/>
          </a:p>
          <a:p>
            <a:pPr algn="just"/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931315311"/>
      </p:ext>
    </p:extLst>
  </p:cSld>
  <p:clrMapOvr>
    <a:masterClrMapping/>
  </p:clrMapOvr>
  <p:transition>
    <p:comb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39552" y="332656"/>
            <a:ext cx="828092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u="sng" dirty="0" smtClean="0">
                <a:solidFill>
                  <a:srgbClr val="FFC000"/>
                </a:solidFill>
              </a:rPr>
              <a:t>Regras de interpretação do negócio jurídico</a:t>
            </a:r>
          </a:p>
          <a:p>
            <a:pPr algn="just"/>
            <a:endParaRPr lang="pt-BR" sz="2000" dirty="0" smtClean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/>
              <a:t>Se a vontade é o elemento central do negócio  jurídico, ela deve ser interpretada. Desta forma, o Código Civil estabeleceu regras de interpretação (artigos 109-116), dividindo-as entre (i) regra principal (de ouro) e (</a:t>
            </a:r>
            <a:r>
              <a:rPr lang="pt-BR" sz="2000" dirty="0" err="1" smtClean="0"/>
              <a:t>ii</a:t>
            </a:r>
            <a:r>
              <a:rPr lang="pt-BR" sz="2000" dirty="0" smtClean="0"/>
              <a:t>) regras acessórias (combinantes).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b="1" dirty="0" smtClean="0">
                <a:solidFill>
                  <a:srgbClr val="FFC000"/>
                </a:solidFill>
              </a:rPr>
              <a:t>(i) Regra principal (de ouro): boa-fé objetiva. </a:t>
            </a:r>
          </a:p>
          <a:p>
            <a:pPr algn="just"/>
            <a:endParaRPr lang="pt-BR" sz="2000" b="1" dirty="0" smtClean="0"/>
          </a:p>
          <a:p>
            <a:pPr algn="just"/>
            <a:r>
              <a:rPr lang="pt-BR" sz="2000" dirty="0" smtClean="0"/>
              <a:t>É a regra central de interpretação de todo e qualquer negócio jurídico. Nunca é afastada, devendo estar presente mesmo com a utilização das regras acessórias. A interpretação se dá pelo comportamento. </a:t>
            </a:r>
          </a:p>
          <a:p>
            <a:pPr algn="just"/>
            <a:endParaRPr lang="pt-BR" sz="2000" dirty="0">
              <a:solidFill>
                <a:srgbClr val="FFC000"/>
              </a:solidFill>
            </a:endParaRPr>
          </a:p>
          <a:p>
            <a:pPr algn="just"/>
            <a:r>
              <a:rPr lang="pt-BR" sz="2000" b="1" dirty="0" smtClean="0">
                <a:solidFill>
                  <a:srgbClr val="FFC000"/>
                </a:solidFill>
              </a:rPr>
              <a:t>(</a:t>
            </a:r>
            <a:r>
              <a:rPr lang="pt-BR" sz="2000" b="1" dirty="0" err="1" smtClean="0">
                <a:solidFill>
                  <a:srgbClr val="FFC000"/>
                </a:solidFill>
              </a:rPr>
              <a:t>ii</a:t>
            </a:r>
            <a:r>
              <a:rPr lang="pt-BR" sz="2000" b="1" dirty="0" smtClean="0">
                <a:solidFill>
                  <a:srgbClr val="FFC000"/>
                </a:solidFill>
              </a:rPr>
              <a:t>) Regras acessórias (combinantes):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a) </a:t>
            </a:r>
            <a:r>
              <a:rPr lang="pt-BR" sz="2000" u="sng" dirty="0" smtClean="0"/>
              <a:t>Interpretação dos negócios solenes</a:t>
            </a:r>
            <a:r>
              <a:rPr lang="pt-BR" sz="2000" dirty="0" smtClean="0"/>
              <a:t>: de acordo com a regra geral, os negócios se formam pela simples vontade. </a:t>
            </a:r>
            <a:r>
              <a:rPr lang="pt-BR" sz="2000" dirty="0" smtClean="0">
                <a:solidFill>
                  <a:srgbClr val="FFC000"/>
                </a:solidFill>
              </a:rPr>
              <a:t>Os negócios serão solenes ou formais nos casos previstos em lei ou pela vontade dos contratantes</a:t>
            </a:r>
            <a:r>
              <a:rPr lang="pt-BR" sz="2000" dirty="0" smtClean="0"/>
              <a:t>. </a:t>
            </a:r>
            <a:r>
              <a:rPr lang="pt-BR" sz="2000" u="sng" dirty="0" smtClean="0"/>
              <a:t>Nesses casos, a solenidade integra a substância do ato</a:t>
            </a:r>
            <a:r>
              <a:rPr lang="pt-BR" sz="2000" dirty="0" smtClean="0"/>
              <a:t>.  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674792563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39552" y="260648"/>
            <a:ext cx="8352928" cy="71711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Art. 109, CCB: “No negócio jurídico celebrado com a cláusula de não valer sem instrumento público, este é da </a:t>
            </a:r>
            <a:r>
              <a:rPr lang="pt-BR" sz="2000" u="sng" dirty="0" smtClean="0">
                <a:solidFill>
                  <a:srgbClr val="CCECFF"/>
                </a:solidFill>
              </a:rPr>
              <a:t>substância do ato</a:t>
            </a:r>
            <a:r>
              <a:rPr lang="pt-BR" sz="2000" dirty="0" smtClean="0">
                <a:solidFill>
                  <a:srgbClr val="CCECFF"/>
                </a:solidFill>
              </a:rPr>
              <a:t>”. 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/>
              <a:t>Ex. Negócios jurídicos imobiliários – exigem celebração por escritura pública.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Exceção nos negócios jurídicos imobiliários: art. 108, CCB (isenta a escritura pública se o valor do imóvel não exceder 30 salários mínimos). Homenagem à função social dos contratos.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b) </a:t>
            </a:r>
            <a:r>
              <a:rPr lang="pt-BR" sz="2000" u="sng" dirty="0" smtClean="0"/>
              <a:t>Reserva mental</a:t>
            </a:r>
            <a:r>
              <a:rPr lang="pt-BR" sz="2000" dirty="0" smtClean="0"/>
              <a:t>: é o </a:t>
            </a:r>
            <a:r>
              <a:rPr lang="pt-BR" sz="2000" b="1" dirty="0" smtClean="0"/>
              <a:t>propósito íntimo </a:t>
            </a:r>
            <a:r>
              <a:rPr lang="pt-BR" sz="2000" dirty="0" smtClean="0"/>
              <a:t>de </a:t>
            </a:r>
            <a:r>
              <a:rPr lang="pt-BR" sz="2000" b="1" dirty="0" smtClean="0"/>
              <a:t>não cumprir </a:t>
            </a:r>
            <a:r>
              <a:rPr lang="pt-BR" sz="2000" dirty="0" smtClean="0"/>
              <a:t>a declaração de vontade expressada. A pessoa declara algo que não pretende cumprir.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Art. 110, CCB: “A manifestação de vontade </a:t>
            </a:r>
            <a:r>
              <a:rPr lang="pt-BR" sz="2000" b="1" u="sng" dirty="0" smtClean="0">
                <a:solidFill>
                  <a:srgbClr val="CCECFF"/>
                </a:solidFill>
              </a:rPr>
              <a:t>subsiste</a:t>
            </a:r>
            <a:r>
              <a:rPr lang="pt-BR" sz="2000" dirty="0" smtClean="0">
                <a:solidFill>
                  <a:srgbClr val="CCECFF"/>
                </a:solidFill>
              </a:rPr>
              <a:t> </a:t>
            </a:r>
            <a:r>
              <a:rPr lang="pt-BR" sz="2000" u="sng" dirty="0" smtClean="0">
                <a:solidFill>
                  <a:srgbClr val="CCECFF"/>
                </a:solidFill>
              </a:rPr>
              <a:t>ainda que o seu autor haja feito a reserva mental de não querer o que manifestou</a:t>
            </a:r>
            <a:r>
              <a:rPr lang="pt-BR" sz="2000" dirty="0" smtClean="0">
                <a:solidFill>
                  <a:srgbClr val="CCECFF"/>
                </a:solidFill>
              </a:rPr>
              <a:t>, </a:t>
            </a:r>
            <a:r>
              <a:rPr lang="pt-BR" sz="2000" b="1" dirty="0" smtClean="0">
                <a:solidFill>
                  <a:srgbClr val="CCECFF"/>
                </a:solidFill>
              </a:rPr>
              <a:t>salvo se dela o destinatário tinha conhecimento”. </a:t>
            </a:r>
          </a:p>
          <a:p>
            <a:pPr algn="just"/>
            <a:endParaRPr lang="pt-BR" sz="2000" dirty="0" smtClean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/>
              <a:t>Se o destinatário tinha conhecimento, o negocio seria simulado, e, portanto, nulo. </a:t>
            </a:r>
            <a:endParaRPr lang="pt-BR" sz="2000" dirty="0"/>
          </a:p>
          <a:p>
            <a:pPr algn="just"/>
            <a:endParaRPr lang="pt-BR" sz="2000" dirty="0" smtClean="0"/>
          </a:p>
          <a:p>
            <a:pPr algn="just"/>
            <a:endParaRPr lang="pt-BR" sz="2000" dirty="0"/>
          </a:p>
          <a:p>
            <a:pPr algn="just"/>
            <a:endParaRPr lang="pt-BR" sz="2000" dirty="0" smtClean="0"/>
          </a:p>
        </p:txBody>
      </p:sp>
    </p:spTree>
    <p:extLst>
      <p:ext uri="{BB962C8B-B14F-4D97-AF65-F5344CB8AC3E}">
        <p14:creationId xmlns:p14="http://schemas.microsoft.com/office/powerpoint/2010/main" val="4120270650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83568" y="260648"/>
            <a:ext cx="8136904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c) </a:t>
            </a:r>
            <a:r>
              <a:rPr lang="pt-BR" sz="2000" u="sng" dirty="0" smtClean="0"/>
              <a:t>Interpretação dos negócios pelo silêncio:</a:t>
            </a:r>
            <a:r>
              <a:rPr lang="pt-BR" sz="2000" dirty="0" smtClean="0"/>
              <a:t> </a:t>
            </a:r>
            <a:endParaRPr lang="pt-BR" sz="2000" dirty="0" smtClean="0">
              <a:solidFill>
                <a:srgbClr val="CCECFF"/>
              </a:solidFill>
            </a:endParaRP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Art. 111, CCB: “O silêncio importa </a:t>
            </a:r>
            <a:r>
              <a:rPr lang="pt-BR" sz="2000" b="1" u="sng" dirty="0" smtClean="0">
                <a:solidFill>
                  <a:srgbClr val="CCECFF"/>
                </a:solidFill>
              </a:rPr>
              <a:t>anuência</a:t>
            </a:r>
            <a:r>
              <a:rPr lang="pt-BR" sz="2000" dirty="0" smtClean="0">
                <a:solidFill>
                  <a:srgbClr val="CCECFF"/>
                </a:solidFill>
              </a:rPr>
              <a:t> quando as </a:t>
            </a:r>
            <a:r>
              <a:rPr lang="pt-BR" sz="2000" u="sng" dirty="0" smtClean="0">
                <a:solidFill>
                  <a:srgbClr val="CCECFF"/>
                </a:solidFill>
              </a:rPr>
              <a:t>circunstâncias ou os usos o autorizarem</a:t>
            </a:r>
            <a:r>
              <a:rPr lang="pt-BR" sz="2000" dirty="0" smtClean="0">
                <a:solidFill>
                  <a:srgbClr val="CCECFF"/>
                </a:solidFill>
              </a:rPr>
              <a:t>, e </a:t>
            </a:r>
            <a:r>
              <a:rPr lang="pt-BR" sz="2000" u="sng" dirty="0" smtClean="0">
                <a:solidFill>
                  <a:srgbClr val="CCECFF"/>
                </a:solidFill>
              </a:rPr>
              <a:t>não for necessária </a:t>
            </a:r>
            <a:r>
              <a:rPr lang="pt-BR" sz="2000" dirty="0" smtClean="0">
                <a:solidFill>
                  <a:srgbClr val="CCECFF"/>
                </a:solidFill>
              </a:rPr>
              <a:t>a declaração de vontade </a:t>
            </a:r>
            <a:r>
              <a:rPr lang="pt-BR" sz="2000" u="sng" dirty="0" smtClean="0">
                <a:solidFill>
                  <a:srgbClr val="CCECFF"/>
                </a:solidFill>
              </a:rPr>
              <a:t>expressa</a:t>
            </a:r>
            <a:r>
              <a:rPr lang="pt-BR" sz="2000" dirty="0" smtClean="0">
                <a:solidFill>
                  <a:srgbClr val="CCECFF"/>
                </a:solidFill>
              </a:rPr>
              <a:t>”.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/>
              <a:t>Ex. Doação: os usos e circunstâncias não autorizam fazer doação pelo silêncio, mas é possível aceitá-la com o silêncio.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d) </a:t>
            </a:r>
            <a:r>
              <a:rPr lang="pt-BR" sz="2000" u="sng" dirty="0" smtClean="0"/>
              <a:t>Interpretação da vontade:</a:t>
            </a:r>
          </a:p>
          <a:p>
            <a:pPr algn="just"/>
            <a:endParaRPr lang="pt-BR" sz="2000" u="sng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Art. 112, CCB: “Nas declarações de vontade </a:t>
            </a:r>
            <a:r>
              <a:rPr lang="pt-BR" sz="2000" b="1" u="sng" dirty="0" smtClean="0">
                <a:solidFill>
                  <a:srgbClr val="CCECFF"/>
                </a:solidFill>
              </a:rPr>
              <a:t>se atenderá mais à intenção</a:t>
            </a:r>
            <a:r>
              <a:rPr lang="pt-BR" sz="2000" dirty="0" smtClean="0">
                <a:solidFill>
                  <a:srgbClr val="CCECFF"/>
                </a:solidFill>
              </a:rPr>
              <a:t> nelas consubstanciada </a:t>
            </a:r>
            <a:r>
              <a:rPr lang="pt-BR" sz="2000" b="1" u="sng" dirty="0" smtClean="0">
                <a:solidFill>
                  <a:srgbClr val="CCECFF"/>
                </a:solidFill>
              </a:rPr>
              <a:t>do que ao sentido literal</a:t>
            </a:r>
            <a:r>
              <a:rPr lang="pt-BR" sz="2000" b="1" dirty="0" smtClean="0">
                <a:solidFill>
                  <a:srgbClr val="CCECFF"/>
                </a:solidFill>
              </a:rPr>
              <a:t> </a:t>
            </a:r>
            <a:r>
              <a:rPr lang="pt-BR" sz="2000" dirty="0" smtClean="0">
                <a:solidFill>
                  <a:srgbClr val="CCECFF"/>
                </a:solidFill>
              </a:rPr>
              <a:t>da linguagem”. 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/>
              <a:t>Ex. Quero doar um bem para a pessoa que salvou o meu filho e pronuncio outro nome. Extraindo a real intenção do doador, evidente que o bem será doado àquele que agiu para salvar a vida de seu filho. 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4031307935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539552" y="332656"/>
            <a:ext cx="8208912" cy="71711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/>
              <a:t>e) </a:t>
            </a:r>
            <a:r>
              <a:rPr lang="pt-BR" sz="2000" u="sng" dirty="0" smtClean="0"/>
              <a:t>Interpretação restritiva</a:t>
            </a:r>
          </a:p>
          <a:p>
            <a:pPr algn="just"/>
            <a:endParaRPr lang="pt-BR" sz="2000" u="sng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Art. 114, CCB: “Os negócios jurídicos </a:t>
            </a:r>
            <a:r>
              <a:rPr lang="pt-BR" sz="2000" u="sng" dirty="0" smtClean="0">
                <a:solidFill>
                  <a:srgbClr val="CCECFF"/>
                </a:solidFill>
              </a:rPr>
              <a:t>benéficos e a renúncia </a:t>
            </a:r>
            <a:r>
              <a:rPr lang="pt-BR" sz="2000" dirty="0" smtClean="0">
                <a:solidFill>
                  <a:srgbClr val="CCECFF"/>
                </a:solidFill>
              </a:rPr>
              <a:t>interpretam-se restritivamente”.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/>
              <a:t>Súmula 214, STJ: “O fiador da locação não responde por obrigações resultantes de aditamento ao qual não anuiu”. 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Ex. fiadora de um contrato de locação não anuiu à transação realizada entre locadora e locatária, com novos termos contratuais que impactavam a forma de pagamento dos alugueis. Não pode responder, portanto.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f) </a:t>
            </a:r>
            <a:r>
              <a:rPr lang="pt-BR" sz="2000" u="sng" dirty="0" smtClean="0"/>
              <a:t>Interpretação do autocontrato</a:t>
            </a:r>
            <a:r>
              <a:rPr lang="pt-BR" sz="2000" dirty="0" smtClean="0"/>
              <a:t> (contrato consigo mesmo): a mesma pessoa figura em ambos os polos de uma mesma relação negocial. De um lado em nome próprio, e do outro em nome alheio, por força da representação.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Art. 117, CCB: “Salvo se o permitir a lei ou o representado, é anulável o negócio jurídico que o representante, no seu interesse ou por conta de outrem, celebrar consigo mesmo”. </a:t>
            </a:r>
          </a:p>
          <a:p>
            <a:pPr algn="just"/>
            <a:endParaRPr lang="pt-BR" sz="2000" dirty="0"/>
          </a:p>
          <a:p>
            <a:pPr algn="just"/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676401702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>
              <a:solidFill>
                <a:srgbClr val="FFFFFF"/>
              </a:solidFill>
            </a:endParaRPr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640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t"/>
          <a:lstStyle/>
          <a:p>
            <a:pPr algn="just"/>
            <a:r>
              <a:rPr lang="pt-BR" altLang="pt-BR" sz="2200" b="1" u="sng" dirty="0" smtClean="0">
                <a:solidFill>
                  <a:srgbClr val="FFC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Teoria Geral do Fato Jurídico</a:t>
            </a:r>
          </a:p>
          <a:p>
            <a:pPr algn="just"/>
            <a:endParaRPr lang="pt-BR" b="1" dirty="0">
              <a:solidFill>
                <a:srgbClr val="FFC000"/>
              </a:solidFill>
              <a:latin typeface="Rockwell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pt-BR" sz="2000" dirty="0" smtClean="0">
                <a:solidFill>
                  <a:srgbClr val="FFFFFF"/>
                </a:solidFill>
              </a:rPr>
              <a:t>FATO =  Qualquer ocorrência que interessa ou não ao Direito.</a:t>
            </a:r>
          </a:p>
          <a:p>
            <a:pPr algn="just"/>
            <a:endParaRPr lang="pt-BR" sz="2000" dirty="0">
              <a:solidFill>
                <a:srgbClr val="FFFFFF"/>
              </a:solidFill>
            </a:endParaRPr>
          </a:p>
          <a:p>
            <a:pPr algn="just"/>
            <a:r>
              <a:rPr lang="pt-BR" sz="2000" dirty="0" smtClean="0">
                <a:solidFill>
                  <a:srgbClr val="FFFFFF"/>
                </a:solidFill>
              </a:rPr>
              <a:t>FATO JURÍDICO = acontecimento, por vezes, emanado da </a:t>
            </a:r>
            <a:r>
              <a:rPr lang="pt-BR" sz="2000" b="1" dirty="0" smtClean="0">
                <a:solidFill>
                  <a:srgbClr val="FFFFFF"/>
                </a:solidFill>
              </a:rPr>
              <a:t>natureza ou da pessoa humana</a:t>
            </a:r>
            <a:r>
              <a:rPr lang="pt-BR" sz="2000" dirty="0" smtClean="0">
                <a:solidFill>
                  <a:srgbClr val="FFFFFF"/>
                </a:solidFill>
              </a:rPr>
              <a:t>, relevante para o mundo jurídico, </a:t>
            </a:r>
            <a:r>
              <a:rPr lang="pt-BR" sz="2000" b="1" dirty="0" smtClean="0">
                <a:solidFill>
                  <a:srgbClr val="FFFFFF"/>
                </a:solidFill>
              </a:rPr>
              <a:t>apto a produzir efeitos jurídicos. </a:t>
            </a:r>
          </a:p>
          <a:p>
            <a:pPr algn="just"/>
            <a:endParaRPr lang="pt-BR" sz="2000" dirty="0" smtClean="0">
              <a:solidFill>
                <a:srgbClr val="FFFFFF"/>
              </a:solidFill>
            </a:endParaRPr>
          </a:p>
          <a:p>
            <a:pPr algn="just"/>
            <a:r>
              <a:rPr lang="pt-BR" sz="2000" b="1" u="sng" dirty="0" smtClean="0">
                <a:solidFill>
                  <a:srgbClr val="FFFFFF"/>
                </a:solidFill>
              </a:rPr>
              <a:t>Pontes de Miranda:</a:t>
            </a:r>
            <a:r>
              <a:rPr lang="pt-BR" sz="2000" dirty="0" smtClean="0">
                <a:solidFill>
                  <a:srgbClr val="FFFFFF"/>
                </a:solidFill>
              </a:rPr>
              <a:t> o mundo fático abrange o mundo jurídico.</a:t>
            </a:r>
          </a:p>
          <a:p>
            <a:pPr algn="just"/>
            <a:endParaRPr lang="pt-BR" sz="2000" dirty="0">
              <a:solidFill>
                <a:srgbClr val="FFFFFF"/>
              </a:solidFill>
            </a:endParaRPr>
          </a:p>
          <a:p>
            <a:pPr algn="just"/>
            <a:endParaRPr lang="pt-BR" sz="2000" dirty="0">
              <a:solidFill>
                <a:srgbClr val="FFFFFF"/>
              </a:solidFill>
            </a:endParaRPr>
          </a:p>
          <a:p>
            <a:pPr algn="just"/>
            <a:endParaRPr lang="pt-BR" sz="2000" dirty="0" smtClean="0">
              <a:solidFill>
                <a:srgbClr val="FFFFFF"/>
              </a:solidFill>
            </a:endParaRPr>
          </a:p>
          <a:p>
            <a:pPr algn="just"/>
            <a:endParaRPr lang="pt-BR" sz="2000" dirty="0">
              <a:solidFill>
                <a:srgbClr val="FFFFFF"/>
              </a:solidFill>
            </a:endParaRPr>
          </a:p>
          <a:p>
            <a:pPr algn="just"/>
            <a:endParaRPr lang="pt-BR" sz="2000" dirty="0">
              <a:solidFill>
                <a:srgbClr val="FFFFFF"/>
              </a:solidFill>
            </a:endParaRPr>
          </a:p>
          <a:p>
            <a:pPr algn="just"/>
            <a:endParaRPr lang="pt-BR" sz="2000" dirty="0">
              <a:solidFill>
                <a:srgbClr val="FFFFFF"/>
              </a:solidFill>
            </a:endParaRPr>
          </a:p>
          <a:p>
            <a:pPr algn="just"/>
            <a:r>
              <a:rPr lang="pt-BR" sz="2200" dirty="0" smtClean="0">
                <a:solidFill>
                  <a:srgbClr val="FFC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endParaRPr lang="pt-BR" sz="2200" dirty="0">
              <a:solidFill>
                <a:srgbClr val="FFC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have esquerda 2"/>
          <p:cNvSpPr/>
          <p:nvPr/>
        </p:nvSpPr>
        <p:spPr>
          <a:xfrm>
            <a:off x="228600" y="4005064"/>
            <a:ext cx="77724" cy="172819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FFFFFF"/>
              </a:solidFill>
            </a:endParaRPr>
          </a:p>
        </p:txBody>
      </p:sp>
      <p:sp>
        <p:nvSpPr>
          <p:cNvPr id="2" name="Elipse 1"/>
          <p:cNvSpPr/>
          <p:nvPr/>
        </p:nvSpPr>
        <p:spPr>
          <a:xfrm>
            <a:off x="2071602" y="4149080"/>
            <a:ext cx="4392488" cy="25202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Elipse 3"/>
          <p:cNvSpPr/>
          <p:nvPr/>
        </p:nvSpPr>
        <p:spPr>
          <a:xfrm>
            <a:off x="3847060" y="4977172"/>
            <a:ext cx="1668527" cy="15121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4191000" y="5229200"/>
            <a:ext cx="1317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800" b="1" dirty="0" smtClean="0"/>
              <a:t>Mundo Jurídico</a:t>
            </a:r>
            <a:endParaRPr lang="pt-BR" sz="1800" b="1" dirty="0"/>
          </a:p>
        </p:txBody>
      </p:sp>
      <p:sp>
        <p:nvSpPr>
          <p:cNvPr id="6" name="CaixaDeTexto 5"/>
          <p:cNvSpPr txBox="1"/>
          <p:nvPr/>
        </p:nvSpPr>
        <p:spPr>
          <a:xfrm>
            <a:off x="2267744" y="4977172"/>
            <a:ext cx="1296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800" b="1" dirty="0" smtClean="0"/>
              <a:t>Mundo dos fatos</a:t>
            </a:r>
            <a:endParaRPr lang="pt-BR" sz="1800" b="1" dirty="0"/>
          </a:p>
        </p:txBody>
      </p:sp>
    </p:spTree>
    <p:extLst>
      <p:ext uri="{BB962C8B-B14F-4D97-AF65-F5344CB8AC3E}">
        <p14:creationId xmlns:p14="http://schemas.microsoft.com/office/powerpoint/2010/main" val="3146335158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11560" y="404664"/>
            <a:ext cx="792088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>
                <a:solidFill>
                  <a:srgbClr val="FFC000"/>
                </a:solidFill>
              </a:rPr>
              <a:t>Questão TRT 14ª Região</a:t>
            </a:r>
          </a:p>
          <a:p>
            <a:pPr algn="just"/>
            <a:endParaRPr lang="pt-BR" sz="2000" b="1" dirty="0">
              <a:solidFill>
                <a:srgbClr val="FFFFFF"/>
              </a:solidFill>
            </a:endParaRPr>
          </a:p>
          <a:p>
            <a:pPr algn="just"/>
            <a:r>
              <a:rPr lang="pt-BR" sz="2000" dirty="0" smtClean="0"/>
              <a:t>I. No </a:t>
            </a:r>
            <a:r>
              <a:rPr lang="pt-BR" sz="2000" dirty="0"/>
              <a:t>ato jurídico em sentido estrito, a emissão da vontade do agente e sua respectiva conformidade com a lei elevam a plano superior, para o fim de produção do efeito reconhecido pela ordem jurídica, o elemento volitivo. </a:t>
            </a:r>
            <a:endParaRPr lang="pt-BR" sz="2000" dirty="0" smtClean="0"/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II. O depoimento de um cego não pode ser admitido como prova de celebração de um ato </a:t>
            </a:r>
            <a:r>
              <a:rPr lang="pt-BR" sz="2000" dirty="0" smtClean="0"/>
              <a:t>jurídico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III. O silêncio pode ser fato gerador de um negócio jurídico</a:t>
            </a:r>
            <a:r>
              <a:rPr lang="pt-BR" sz="2000" dirty="0" smtClean="0"/>
              <a:t>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IV. O testamento é um negócio jurídico unilateral não </a:t>
            </a:r>
            <a:r>
              <a:rPr lang="pt-BR" sz="2000" dirty="0" err="1"/>
              <a:t>receptício</a:t>
            </a:r>
            <a:r>
              <a:rPr lang="pt-BR" sz="2000" dirty="0"/>
              <a:t>.</a:t>
            </a:r>
          </a:p>
          <a:p>
            <a:pPr algn="just"/>
            <a:r>
              <a:rPr lang="pt-BR" sz="2000" dirty="0"/>
              <a:t> </a:t>
            </a:r>
          </a:p>
          <a:p>
            <a:pPr algn="just"/>
            <a:r>
              <a:rPr lang="pt-BR" sz="2000" dirty="0"/>
              <a:t>a) Há apenas uma proposição verdadeira.</a:t>
            </a:r>
          </a:p>
          <a:p>
            <a:pPr algn="just"/>
            <a:r>
              <a:rPr lang="pt-BR" sz="2000" dirty="0"/>
              <a:t>b) Há apenas duas proposições verdadeiras.</a:t>
            </a:r>
          </a:p>
          <a:p>
            <a:pPr algn="just"/>
            <a:r>
              <a:rPr lang="pt-BR" sz="2000" dirty="0"/>
              <a:t>c) Há apenas três proposições verdadeiras.</a:t>
            </a:r>
          </a:p>
          <a:p>
            <a:pPr algn="just"/>
            <a:r>
              <a:rPr lang="pt-BR" sz="2000" dirty="0"/>
              <a:t>d) Todas as proposições são verdadeiras.</a:t>
            </a:r>
          </a:p>
          <a:p>
            <a:pPr algn="just"/>
            <a:r>
              <a:rPr lang="pt-BR" sz="2000" dirty="0"/>
              <a:t>e) Todas as proposições são falsas.</a:t>
            </a:r>
          </a:p>
          <a:p>
            <a:pPr algn="just"/>
            <a:endParaRPr lang="pt-BR" sz="20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197890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539552" y="404664"/>
            <a:ext cx="8352928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>
                <a:solidFill>
                  <a:srgbClr val="FFC000"/>
                </a:solidFill>
              </a:rPr>
              <a:t>Gabarito da Questão </a:t>
            </a:r>
            <a:r>
              <a:rPr lang="pt-BR" sz="2000" b="1" dirty="0">
                <a:solidFill>
                  <a:srgbClr val="FFC000"/>
                </a:solidFill>
              </a:rPr>
              <a:t>TRT 14ª Região</a:t>
            </a:r>
          </a:p>
          <a:p>
            <a:pPr algn="just"/>
            <a:endParaRPr lang="pt-BR" sz="2000" b="1" dirty="0">
              <a:solidFill>
                <a:srgbClr val="FFFFFF"/>
              </a:solidFill>
            </a:endParaRPr>
          </a:p>
          <a:p>
            <a:pPr algn="just"/>
            <a:r>
              <a:rPr lang="pt-BR" sz="2000" dirty="0"/>
              <a:t>I. No ato jurídico em sentido estrito, a emissão da vontade do agente e sua respectiva conformidade com a lei elevam a plano superior, para o fim de produção do efeito reconhecido pela ordem jurídica, o elemento volitivo.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II. O depoimento de um cego não pode ser admitido como prova de celebração de um ato jurídico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>
                <a:solidFill>
                  <a:srgbClr val="FFC000"/>
                </a:solidFill>
              </a:rPr>
              <a:t>III. O silêncio pode ser fato gerador de um negócio jurídico.</a:t>
            </a:r>
          </a:p>
          <a:p>
            <a:pPr algn="just"/>
            <a:endParaRPr lang="pt-BR" sz="2000" dirty="0">
              <a:solidFill>
                <a:srgbClr val="FFC000"/>
              </a:solidFill>
            </a:endParaRPr>
          </a:p>
          <a:p>
            <a:pPr algn="just"/>
            <a:r>
              <a:rPr lang="pt-BR" sz="2000" dirty="0">
                <a:solidFill>
                  <a:srgbClr val="FFC000"/>
                </a:solidFill>
              </a:rPr>
              <a:t>IV. O testamento é um negócio jurídico unilateral não </a:t>
            </a:r>
            <a:r>
              <a:rPr lang="pt-BR" sz="2000" dirty="0" err="1">
                <a:solidFill>
                  <a:srgbClr val="FFC000"/>
                </a:solidFill>
              </a:rPr>
              <a:t>receptício</a:t>
            </a:r>
            <a:r>
              <a:rPr lang="pt-BR" sz="2000" dirty="0">
                <a:solidFill>
                  <a:srgbClr val="FFC000"/>
                </a:solidFill>
              </a:rPr>
              <a:t>.</a:t>
            </a:r>
          </a:p>
          <a:p>
            <a:pPr algn="just"/>
            <a:r>
              <a:rPr lang="pt-BR" sz="2000" dirty="0"/>
              <a:t> </a:t>
            </a:r>
          </a:p>
          <a:p>
            <a:pPr algn="just"/>
            <a:r>
              <a:rPr lang="pt-BR" sz="2000" dirty="0"/>
              <a:t>a) Há apenas uma proposição verdadeira.</a:t>
            </a:r>
          </a:p>
          <a:p>
            <a:pPr algn="just"/>
            <a:r>
              <a:rPr lang="pt-BR" sz="2000" b="1" dirty="0">
                <a:solidFill>
                  <a:srgbClr val="FFC000"/>
                </a:solidFill>
              </a:rPr>
              <a:t>b) Há apenas duas proposições verdadeiras.</a:t>
            </a:r>
          </a:p>
          <a:p>
            <a:pPr algn="just"/>
            <a:r>
              <a:rPr lang="pt-BR" sz="2000" dirty="0"/>
              <a:t>c) Há apenas três proposições verdadeiras.</a:t>
            </a:r>
          </a:p>
          <a:p>
            <a:pPr algn="just"/>
            <a:r>
              <a:rPr lang="pt-BR" sz="2000" dirty="0"/>
              <a:t>d) Todas as proposições são verdadeiras.</a:t>
            </a:r>
          </a:p>
          <a:p>
            <a:pPr algn="just"/>
            <a:r>
              <a:rPr lang="pt-BR" sz="2000" dirty="0"/>
              <a:t>e) Todas as proposições são falsas.</a:t>
            </a:r>
          </a:p>
          <a:p>
            <a:endParaRPr lang="pt-BR" sz="2000" dirty="0">
              <a:solidFill>
                <a:srgbClr val="CC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40102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67544" y="404664"/>
            <a:ext cx="828092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solidFill>
                  <a:srgbClr val="CCECFF"/>
                </a:solidFill>
              </a:rPr>
              <a:t>(</a:t>
            </a:r>
            <a:r>
              <a:rPr lang="pt-BR" sz="2000" b="1" dirty="0" err="1" smtClean="0">
                <a:solidFill>
                  <a:srgbClr val="CCECFF"/>
                </a:solidFill>
              </a:rPr>
              <a:t>iv</a:t>
            </a:r>
            <a:r>
              <a:rPr lang="pt-BR" sz="2000" b="1" dirty="0" smtClean="0">
                <a:solidFill>
                  <a:srgbClr val="CCECFF"/>
                </a:solidFill>
              </a:rPr>
              <a:t>) Forma prescrita ou não defesa em lei:</a:t>
            </a:r>
            <a:r>
              <a:rPr lang="pt-BR" sz="2000" dirty="0" smtClean="0">
                <a:solidFill>
                  <a:srgbClr val="CCECFF"/>
                </a:solidFill>
              </a:rPr>
              <a:t> </a:t>
            </a:r>
          </a:p>
          <a:p>
            <a:pPr algn="just"/>
            <a:endParaRPr lang="pt-BR" sz="2000" b="1" dirty="0"/>
          </a:p>
          <a:p>
            <a:pPr algn="just"/>
            <a:r>
              <a:rPr lang="pt-BR" sz="2000" dirty="0" smtClean="0"/>
              <a:t>Via de regra, a validade da declaração de vontade não depende de forma especial, senão quando a lei expressamente a exigir. Os negócios são, ordinariamente, informais – </a:t>
            </a:r>
            <a:r>
              <a:rPr lang="pt-BR" sz="2000" b="1" u="sng" dirty="0" smtClean="0"/>
              <a:t>princípio da liberdade das formas</a:t>
            </a:r>
            <a:r>
              <a:rPr lang="pt-BR" sz="2000" dirty="0" smtClean="0"/>
              <a:t>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Excepcionalmente, em busca de atribuir maior segurança jurídica a certas relações, a lei prevê formalidades relacionadas à manifestação de vontade.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*</a:t>
            </a:r>
            <a:r>
              <a:rPr lang="pt-BR" sz="2000" b="1" u="sng" dirty="0" smtClean="0"/>
              <a:t>Formalidade</a:t>
            </a:r>
            <a:r>
              <a:rPr lang="pt-BR" sz="2000" dirty="0" smtClean="0"/>
              <a:t>: qualquer exigência apontada pela lei. </a:t>
            </a:r>
            <a:r>
              <a:rPr lang="pt-BR" sz="2000" dirty="0" smtClean="0"/>
              <a:t>Ex</a:t>
            </a:r>
            <a:r>
              <a:rPr lang="pt-BR" sz="2000" dirty="0" smtClean="0"/>
              <a:t>. forma escrita – GÊNERO</a:t>
            </a:r>
            <a:r>
              <a:rPr lang="pt-BR" sz="2000" dirty="0" smtClean="0"/>
              <a:t>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*</a:t>
            </a:r>
            <a:r>
              <a:rPr lang="pt-BR" sz="2000" b="1" u="sng" dirty="0"/>
              <a:t>Solenidade</a:t>
            </a:r>
            <a:r>
              <a:rPr lang="pt-BR" sz="2000" dirty="0"/>
              <a:t>: necessidade de ato público (escritura pública) – ESPÉCIE.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Na prática, contudo, pouco importa a diferença entre os conceitos, tendo em vista que, tanto o desrespeito à forma, como a não observância da solenidade, acarretará a nulidade do ato.  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66962622"/>
      </p:ext>
    </p:extLst>
  </p:cSld>
  <p:clrMapOvr>
    <a:masterClrMapping/>
  </p:clrMapOvr>
  <p:transition>
    <p:comb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67544" y="404664"/>
            <a:ext cx="828092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u="sng" dirty="0" smtClean="0">
                <a:solidFill>
                  <a:srgbClr val="FFC000"/>
                </a:solidFill>
              </a:rPr>
              <a:t>Elementos acidentais do negócio jurídico</a:t>
            </a:r>
          </a:p>
          <a:p>
            <a:pPr algn="just"/>
            <a:endParaRPr lang="pt-BR" sz="2000" b="1" dirty="0" smtClean="0"/>
          </a:p>
          <a:p>
            <a:pPr algn="just"/>
            <a:r>
              <a:rPr lang="pt-BR" sz="2000" dirty="0" smtClean="0"/>
              <a:t>Os elementos acidentais não estão no plano de sua existência ou validade, mas no da eficácia. </a:t>
            </a:r>
            <a:r>
              <a:rPr lang="pt-BR" sz="2000" b="1" dirty="0" smtClean="0"/>
              <a:t>Contudo, em alguns casos, sua presença pode gerar a nulidade do negócio jurídico, situando-se no plano da validade. </a:t>
            </a:r>
            <a:endParaRPr lang="pt-BR" sz="2000" b="1" dirty="0"/>
          </a:p>
          <a:p>
            <a:pPr algn="just"/>
            <a:endParaRPr lang="pt-BR" sz="2000" dirty="0" smtClean="0">
              <a:solidFill>
                <a:srgbClr val="CCECFF"/>
              </a:solidFill>
            </a:endParaRPr>
          </a:p>
          <a:p>
            <a:pPr algn="just"/>
            <a:r>
              <a:rPr lang="pt-BR" sz="2000" b="1" dirty="0" smtClean="0">
                <a:solidFill>
                  <a:srgbClr val="FFC000"/>
                </a:solidFill>
              </a:rPr>
              <a:t>a) </a:t>
            </a:r>
            <a:r>
              <a:rPr lang="pt-BR" sz="2000" b="1" u="sng" dirty="0" smtClean="0">
                <a:solidFill>
                  <a:srgbClr val="FFC000"/>
                </a:solidFill>
              </a:rPr>
              <a:t>Condição</a:t>
            </a:r>
            <a:r>
              <a:rPr lang="pt-BR" sz="2000" b="1" dirty="0" smtClean="0">
                <a:solidFill>
                  <a:srgbClr val="FFC000"/>
                </a:solidFill>
              </a:rPr>
              <a:t>: </a:t>
            </a:r>
            <a:r>
              <a:rPr lang="pt-BR" sz="2000" dirty="0" smtClean="0"/>
              <a:t>Derivando </a:t>
            </a:r>
            <a:r>
              <a:rPr lang="pt-BR" sz="2000" b="1" dirty="0" smtClean="0"/>
              <a:t>exclusivamente da vontade das partes</a:t>
            </a:r>
            <a:r>
              <a:rPr lang="pt-BR" sz="2000" dirty="0" smtClean="0"/>
              <a:t>, faz o mesmo depender de </a:t>
            </a:r>
            <a:r>
              <a:rPr lang="pt-BR" sz="2000" b="1" dirty="0" smtClean="0">
                <a:solidFill>
                  <a:srgbClr val="FFC000"/>
                </a:solidFill>
              </a:rPr>
              <a:t>um evento futuro e incerto</a:t>
            </a:r>
            <a:r>
              <a:rPr lang="pt-BR" sz="2000" dirty="0" smtClean="0"/>
              <a:t>. </a:t>
            </a:r>
          </a:p>
          <a:p>
            <a:pPr algn="just"/>
            <a:endParaRPr lang="pt-BR" sz="2000" dirty="0" smtClean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Art. 121, CCB: “Considerando-se condição a cláusula que, derivando, exclusivamente da vontade das partes, subordina o efeito do negócio jurídico a evento futuro e incerto”. 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/>
              <a:t>São proibidas todas as condições que privarem de todo o efeito o negócio jurídico (</a:t>
            </a:r>
            <a:r>
              <a:rPr lang="pt-BR" sz="2000" b="1" u="sng" dirty="0" smtClean="0"/>
              <a:t>condições perplexas</a:t>
            </a:r>
            <a:r>
              <a:rPr lang="pt-BR" sz="2000" dirty="0" smtClean="0"/>
              <a:t>) ou que sujeitam o mesmo à vontade de somente uma das partes (</a:t>
            </a:r>
            <a:r>
              <a:rPr lang="pt-BR" sz="2000" b="1" u="sng" dirty="0" smtClean="0"/>
              <a:t>condições puramente </a:t>
            </a:r>
            <a:r>
              <a:rPr lang="pt-BR" sz="2000" b="1" u="sng" dirty="0" err="1" smtClean="0"/>
              <a:t>potestativas</a:t>
            </a:r>
            <a:r>
              <a:rPr lang="pt-BR" sz="2000" dirty="0" smtClean="0"/>
              <a:t>). Nos dois casos, o negócio pode ser tido por nulo. Art. 122, CCB.  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681460977"/>
      </p:ext>
    </p:extLst>
  </p:cSld>
  <p:clrMapOvr>
    <a:masterClrMapping/>
  </p:clrMapOvr>
  <p:transition>
    <p:comb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67544" y="404664"/>
            <a:ext cx="828092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As </a:t>
            </a:r>
            <a:r>
              <a:rPr lang="pt-BR" sz="2000" b="1" u="sng" dirty="0" smtClean="0"/>
              <a:t>condições física e juridicamente impossíveis</a:t>
            </a:r>
            <a:r>
              <a:rPr lang="pt-BR" sz="2000" b="1" dirty="0" smtClean="0"/>
              <a:t> </a:t>
            </a:r>
            <a:r>
              <a:rPr lang="pt-BR" sz="2000" dirty="0" smtClean="0"/>
              <a:t>invalidam o negócio celebrado, quando tiverem efeitos suspensivos (art. 123, I, CCB). E ainda, invalidam o negócio por nulidade as </a:t>
            </a:r>
            <a:r>
              <a:rPr lang="pt-BR" sz="2000" b="1" u="sng" dirty="0" smtClean="0"/>
              <a:t>condições ilícitas ou de fazer coisa ilícita</a:t>
            </a:r>
            <a:r>
              <a:rPr lang="pt-BR" sz="2000" dirty="0" smtClean="0"/>
              <a:t>, bem como as </a:t>
            </a:r>
            <a:r>
              <a:rPr lang="pt-BR" sz="2000" b="1" u="sng" dirty="0" smtClean="0"/>
              <a:t>incompreensíveis ou contraditórias</a:t>
            </a:r>
            <a:r>
              <a:rPr lang="pt-BR" sz="2000" dirty="0" smtClean="0"/>
              <a:t> (art. 123, II e III, CCB).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b="1" dirty="0" smtClean="0">
                <a:solidFill>
                  <a:srgbClr val="CCECFF"/>
                </a:solidFill>
              </a:rPr>
              <a:t>I) Quanto à licitude: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*Condições lícitas: aquelas que estão de acordo com o ordenamento jurídico. Não geram invalidade do negócio jurídico. Ex. </a:t>
            </a:r>
            <a:r>
              <a:rPr lang="pt-BR" sz="2000" dirty="0" smtClean="0"/>
              <a:t>doação de um automóvel quando ele completar 20.000 km de rodagem.</a:t>
            </a:r>
            <a:endParaRPr lang="pt-BR" sz="2000" dirty="0" smtClean="0"/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*Condições ilícitas: contrariam a lei, ordem pública ou os bons costumes, gerando a nulidade do negócio. Ex. doação dependente de um crime a ser praticado pelo donatário. </a:t>
            </a:r>
          </a:p>
          <a:p>
            <a:pPr algn="just"/>
            <a:endParaRPr lang="pt-BR" sz="2000" dirty="0"/>
          </a:p>
          <a:p>
            <a:pPr algn="just"/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1022930879"/>
      </p:ext>
    </p:extLst>
  </p:cSld>
  <p:clrMapOvr>
    <a:masterClrMapping/>
  </p:clrMapOvr>
  <p:transition>
    <p:comb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5536" y="188640"/>
            <a:ext cx="8352928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900" b="1" dirty="0" smtClean="0">
                <a:solidFill>
                  <a:srgbClr val="CCECFF"/>
                </a:solidFill>
              </a:rPr>
              <a:t>II) Quanto à possibilidade:</a:t>
            </a:r>
          </a:p>
          <a:p>
            <a:pPr algn="just"/>
            <a:endParaRPr lang="pt-BR" sz="1900" b="1" dirty="0" smtClean="0">
              <a:solidFill>
                <a:srgbClr val="CCECFF"/>
              </a:solidFill>
            </a:endParaRPr>
          </a:p>
          <a:p>
            <a:pPr algn="just"/>
            <a:r>
              <a:rPr lang="pt-BR" sz="1900" dirty="0" smtClean="0"/>
              <a:t>*</a:t>
            </a:r>
            <a:r>
              <a:rPr lang="pt-BR" sz="1900" b="1" u="sng" dirty="0" smtClean="0"/>
              <a:t>Condições possíveis</a:t>
            </a:r>
            <a:r>
              <a:rPr lang="pt-BR" sz="1900" dirty="0" smtClean="0"/>
              <a:t>: aquelas que podem ser cumpridas, física ou juridicamente, não invalidando o negócio. Ex. venda subordinada a uma viagem do comprador à Europa. </a:t>
            </a:r>
          </a:p>
          <a:p>
            <a:pPr algn="just"/>
            <a:endParaRPr lang="pt-BR" sz="1900" dirty="0"/>
          </a:p>
          <a:p>
            <a:pPr algn="just"/>
            <a:r>
              <a:rPr lang="pt-BR" sz="1900" dirty="0" smtClean="0"/>
              <a:t>*</a:t>
            </a:r>
            <a:r>
              <a:rPr lang="pt-BR" sz="1900" b="1" u="sng" dirty="0" smtClean="0"/>
              <a:t>Condições impossíveis</a:t>
            </a:r>
            <a:r>
              <a:rPr lang="pt-BR" sz="1900" dirty="0" smtClean="0"/>
              <a:t>: aquelas que não podem ser cumpridas, gerando a nulidade absoluta do contrato. ex. venda subordinada a uma viagem do comprador ao planeta Marte. </a:t>
            </a:r>
          </a:p>
          <a:p>
            <a:pPr algn="just"/>
            <a:endParaRPr lang="pt-BR" sz="1900" dirty="0"/>
          </a:p>
          <a:p>
            <a:pPr algn="just"/>
            <a:r>
              <a:rPr lang="pt-BR" sz="1900" b="1" dirty="0" smtClean="0">
                <a:solidFill>
                  <a:srgbClr val="CCECFF"/>
                </a:solidFill>
              </a:rPr>
              <a:t>III) Quanto à origem:</a:t>
            </a:r>
          </a:p>
          <a:p>
            <a:pPr algn="just"/>
            <a:endParaRPr lang="pt-BR" sz="1900" b="1" dirty="0" smtClean="0">
              <a:solidFill>
                <a:srgbClr val="CCECFF"/>
              </a:solidFill>
            </a:endParaRPr>
          </a:p>
          <a:p>
            <a:pPr algn="just"/>
            <a:r>
              <a:rPr lang="pt-BR" sz="1900" dirty="0" smtClean="0"/>
              <a:t>*</a:t>
            </a:r>
            <a:r>
              <a:rPr lang="pt-BR" sz="1900" b="1" u="sng" dirty="0" smtClean="0"/>
              <a:t>Condições causais</a:t>
            </a:r>
            <a:r>
              <a:rPr lang="pt-BR" sz="1900" dirty="0" smtClean="0"/>
              <a:t>: aquelas que têm origem em </a:t>
            </a:r>
            <a:r>
              <a:rPr lang="pt-BR" sz="1900" u="sng" dirty="0" smtClean="0"/>
              <a:t>eventos da natureza</a:t>
            </a:r>
            <a:r>
              <a:rPr lang="pt-BR" sz="1900" dirty="0" smtClean="0"/>
              <a:t>. Ex. alguém se compromete a vender um bem a outrem caso chova. </a:t>
            </a:r>
          </a:p>
          <a:p>
            <a:pPr algn="just"/>
            <a:endParaRPr lang="pt-BR" sz="1900" dirty="0"/>
          </a:p>
          <a:p>
            <a:pPr algn="just"/>
            <a:r>
              <a:rPr lang="pt-BR" sz="1900" dirty="0" smtClean="0"/>
              <a:t>*</a:t>
            </a:r>
            <a:r>
              <a:rPr lang="pt-BR" sz="1900" b="1" u="sng" dirty="0" smtClean="0"/>
              <a:t>Condições </a:t>
            </a:r>
            <a:r>
              <a:rPr lang="pt-BR" sz="1900" b="1" u="sng" dirty="0" err="1" smtClean="0"/>
              <a:t>potestativas</a:t>
            </a:r>
            <a:r>
              <a:rPr lang="pt-BR" sz="1900" dirty="0" smtClean="0"/>
              <a:t>: aquelas que </a:t>
            </a:r>
            <a:r>
              <a:rPr lang="pt-BR" sz="1900" u="sng" dirty="0" smtClean="0"/>
              <a:t>dependem da vontade humana</a:t>
            </a:r>
            <a:r>
              <a:rPr lang="pt-BR" sz="1900" dirty="0" smtClean="0"/>
              <a:t>:</a:t>
            </a:r>
          </a:p>
          <a:p>
            <a:pPr algn="just"/>
            <a:endParaRPr lang="pt-BR" sz="1900" dirty="0"/>
          </a:p>
          <a:p>
            <a:pPr marL="342900" indent="-342900" algn="just">
              <a:buFontTx/>
              <a:buChar char="-"/>
            </a:pPr>
            <a:r>
              <a:rPr lang="pt-BR" sz="1900" dirty="0" smtClean="0"/>
              <a:t>Simplesmente </a:t>
            </a:r>
            <a:r>
              <a:rPr lang="pt-BR" sz="1900" dirty="0" err="1" smtClean="0"/>
              <a:t>potestativas</a:t>
            </a:r>
            <a:r>
              <a:rPr lang="pt-BR" sz="1900" dirty="0" smtClean="0"/>
              <a:t>: dependem da vontade das duas </a:t>
            </a:r>
            <a:r>
              <a:rPr lang="pt-BR" sz="1900" dirty="0" smtClean="0"/>
              <a:t>partes</a:t>
            </a:r>
            <a:r>
              <a:rPr lang="pt-BR" sz="1900" dirty="0" smtClean="0"/>
              <a:t>, sendo lícitas. Alguém institui uma liberalidade a favor de outrem. </a:t>
            </a:r>
          </a:p>
          <a:p>
            <a:pPr algn="just"/>
            <a:endParaRPr lang="pt-BR" sz="1900" dirty="0" smtClean="0"/>
          </a:p>
          <a:p>
            <a:pPr algn="just"/>
            <a:r>
              <a:rPr lang="pt-BR" sz="1900" dirty="0" smtClean="0"/>
              <a:t>- Puramente </a:t>
            </a:r>
            <a:r>
              <a:rPr lang="pt-BR" sz="1900" dirty="0" err="1" smtClean="0"/>
              <a:t>potestativas</a:t>
            </a:r>
            <a:r>
              <a:rPr lang="pt-BR" sz="1900" dirty="0" smtClean="0"/>
              <a:t>: dependem da vontade unilateral, sujeitando ao puro arbítrio de uma das partes. Ex. dou o veículo, se eu quiser. </a:t>
            </a:r>
          </a:p>
        </p:txBody>
      </p:sp>
    </p:spTree>
    <p:extLst>
      <p:ext uri="{BB962C8B-B14F-4D97-AF65-F5344CB8AC3E}">
        <p14:creationId xmlns:p14="http://schemas.microsoft.com/office/powerpoint/2010/main" val="1031596763"/>
      </p:ext>
    </p:extLst>
  </p:cSld>
  <p:clrMapOvr>
    <a:masterClrMapping/>
  </p:clrMapOvr>
  <p:transition>
    <p:comb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5536" y="332656"/>
            <a:ext cx="8568952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>
                <a:solidFill>
                  <a:srgbClr val="CCECFF"/>
                </a:solidFill>
              </a:rPr>
              <a:t>IV) Quanto aos efeitos da condição:</a:t>
            </a:r>
          </a:p>
          <a:p>
            <a:pPr algn="just"/>
            <a:endParaRPr lang="pt-BR" sz="2000" b="1" dirty="0"/>
          </a:p>
          <a:p>
            <a:pPr algn="just"/>
            <a:r>
              <a:rPr lang="pt-BR" sz="2000" dirty="0" smtClean="0"/>
              <a:t>*</a:t>
            </a:r>
            <a:r>
              <a:rPr lang="pt-BR" sz="2000" u="sng" dirty="0" smtClean="0"/>
              <a:t>Condições suspensivas</a:t>
            </a:r>
            <a:r>
              <a:rPr lang="pt-BR" sz="2000" dirty="0" smtClean="0"/>
              <a:t>: enquanto não se verificarem, impedem que o negócio gere efeitos. Ex. venda a contento de vinho. Enquanto não há a aprovação, a venda está suspensa.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>
                <a:solidFill>
                  <a:srgbClr val="FFC000"/>
                </a:solidFill>
              </a:rPr>
              <a:t>Enquanto não se verifica a condição, o negócio é ainda </a:t>
            </a:r>
            <a:r>
              <a:rPr lang="pt-BR" sz="2000" b="1" u="sng" dirty="0" smtClean="0">
                <a:solidFill>
                  <a:srgbClr val="FFC000"/>
                </a:solidFill>
              </a:rPr>
              <a:t>pendente</a:t>
            </a:r>
            <a:r>
              <a:rPr lang="pt-BR" sz="2000" dirty="0" smtClean="0">
                <a:solidFill>
                  <a:srgbClr val="FFC000"/>
                </a:solidFill>
              </a:rPr>
              <a:t>. </a:t>
            </a:r>
            <a:r>
              <a:rPr lang="pt-BR" sz="2000" dirty="0" smtClean="0"/>
              <a:t>Diante do preenchimento da condição, tem-se o </a:t>
            </a:r>
            <a:r>
              <a:rPr lang="pt-BR" sz="2000" u="sng" dirty="0" smtClean="0">
                <a:solidFill>
                  <a:srgbClr val="FFC000"/>
                </a:solidFill>
              </a:rPr>
              <a:t>i</a:t>
            </a:r>
            <a:r>
              <a:rPr lang="pt-BR" sz="2000" b="1" u="sng" dirty="0" smtClean="0">
                <a:solidFill>
                  <a:srgbClr val="FFC000"/>
                </a:solidFill>
              </a:rPr>
              <a:t>mplemento</a:t>
            </a:r>
            <a:r>
              <a:rPr lang="pt-BR" sz="2000" dirty="0" smtClean="0"/>
              <a:t>. Não realizada a condição, há a </a:t>
            </a:r>
            <a:r>
              <a:rPr lang="pt-BR" sz="2000" b="1" u="sng" dirty="0" smtClean="0">
                <a:solidFill>
                  <a:srgbClr val="FFC000"/>
                </a:solidFill>
              </a:rPr>
              <a:t>frustração</a:t>
            </a:r>
            <a:r>
              <a:rPr lang="pt-BR" sz="2000" dirty="0" smtClean="0"/>
              <a:t>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*</a:t>
            </a:r>
            <a:r>
              <a:rPr lang="pt-BR" sz="2000" u="sng" dirty="0" smtClean="0"/>
              <a:t>Condições resolutivas</a:t>
            </a:r>
            <a:r>
              <a:rPr lang="pt-BR" sz="2000" dirty="0" smtClean="0"/>
              <a:t>: enquanto não se verificarem, não trazem qualquer consequência para o negócio, </a:t>
            </a:r>
            <a:r>
              <a:rPr lang="pt-BR" sz="2000" b="1" dirty="0" smtClean="0"/>
              <a:t>vigorando o mesmo</a:t>
            </a:r>
            <a:r>
              <a:rPr lang="pt-BR" sz="2000" dirty="0" smtClean="0"/>
              <a:t>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Art. 127, CCB: “Se for resolutiva a condição, enquanto </a:t>
            </a:r>
            <a:r>
              <a:rPr lang="pt-BR" sz="2000" u="sng" dirty="0" smtClean="0"/>
              <a:t>esta se não realizar, vigorará o negócio jurídico</a:t>
            </a:r>
            <a:r>
              <a:rPr lang="pt-BR" sz="2000" dirty="0" smtClean="0"/>
              <a:t>, podendo exercer-se desde a conclusão deste o direito por ele estabelecido”.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Ex. alienação fiduciária em garantia. Financiamento de veículo com o banco. A garantia oferecida é o próprio bem financiado. Transferência da propriedade ao credor até o pagamento da dívida. Adimplida a obrigação, o bem retorna ao patrimônio do devedor. 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954639098"/>
      </p:ext>
    </p:extLst>
  </p:cSld>
  <p:clrMapOvr>
    <a:masterClrMapping/>
  </p:clrMapOvr>
  <p:transition>
    <p:comb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67544" y="332656"/>
            <a:ext cx="8424936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2000" b="1" dirty="0" smtClean="0">
              <a:solidFill>
                <a:srgbClr val="FFC000"/>
              </a:solidFill>
            </a:endParaRPr>
          </a:p>
          <a:p>
            <a:pPr algn="just"/>
            <a:r>
              <a:rPr lang="pt-BR" sz="2000" b="1" dirty="0" smtClean="0">
                <a:solidFill>
                  <a:srgbClr val="FFC000"/>
                </a:solidFill>
              </a:rPr>
              <a:t>b) Termo:</a:t>
            </a:r>
            <a:r>
              <a:rPr lang="pt-BR" sz="2000" dirty="0" smtClean="0">
                <a:solidFill>
                  <a:srgbClr val="FFC000"/>
                </a:solidFill>
              </a:rPr>
              <a:t> </a:t>
            </a:r>
            <a:r>
              <a:rPr lang="pt-BR" sz="2000" dirty="0" smtClean="0"/>
              <a:t>faz com que a </a:t>
            </a:r>
            <a:r>
              <a:rPr lang="pt-BR" sz="2000" b="1" dirty="0" smtClean="0"/>
              <a:t>eficácia do negócio jurídico fique subordinada </a:t>
            </a:r>
            <a:r>
              <a:rPr lang="pt-BR" sz="2000" dirty="0" smtClean="0"/>
              <a:t>à ocorrência de </a:t>
            </a:r>
            <a:r>
              <a:rPr lang="pt-BR" sz="2000" b="1" dirty="0" smtClean="0">
                <a:solidFill>
                  <a:srgbClr val="FFC000"/>
                </a:solidFill>
              </a:rPr>
              <a:t>evento futuro e certo</a:t>
            </a:r>
            <a:r>
              <a:rPr lang="pt-BR" sz="2000" dirty="0" smtClean="0"/>
              <a:t>. </a:t>
            </a:r>
          </a:p>
          <a:p>
            <a:pPr algn="just"/>
            <a:endParaRPr lang="pt-BR" sz="2000" b="1" dirty="0"/>
          </a:p>
          <a:p>
            <a:pPr algn="just"/>
            <a:r>
              <a:rPr lang="pt-BR" sz="2000" b="1" dirty="0" smtClean="0"/>
              <a:t>*Termo inicial (</a:t>
            </a:r>
            <a:r>
              <a:rPr lang="pt-BR" sz="2000" b="1" i="1" dirty="0" smtClean="0"/>
              <a:t>dies a quo</a:t>
            </a:r>
            <a:r>
              <a:rPr lang="pt-BR" sz="2000" b="1" dirty="0" smtClean="0"/>
              <a:t>):</a:t>
            </a:r>
            <a:r>
              <a:rPr lang="pt-BR" sz="2000" dirty="0" smtClean="0"/>
              <a:t> início dos efeitos negociais. 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b="1" dirty="0" smtClean="0"/>
              <a:t>*Termo final (</a:t>
            </a:r>
            <a:r>
              <a:rPr lang="pt-BR" sz="2000" b="1" i="1" dirty="0" smtClean="0"/>
              <a:t>dies ad quem)</a:t>
            </a:r>
            <a:r>
              <a:rPr lang="pt-BR" sz="2000" dirty="0" smtClean="0"/>
              <a:t>: fim </a:t>
            </a:r>
            <a:r>
              <a:rPr lang="pt-BR" sz="2000" dirty="0" smtClean="0"/>
              <a:t>das</a:t>
            </a:r>
            <a:r>
              <a:rPr lang="pt-BR" sz="2000" dirty="0" smtClean="0"/>
              <a:t> </a:t>
            </a:r>
            <a:r>
              <a:rPr lang="pt-BR" sz="2000" dirty="0" smtClean="0"/>
              <a:t>consequências derivadas do negócio. </a:t>
            </a:r>
          </a:p>
          <a:p>
            <a:pPr algn="just"/>
            <a:endParaRPr lang="pt-BR" sz="2000" b="1" dirty="0"/>
          </a:p>
          <a:p>
            <a:pPr algn="just"/>
            <a:r>
              <a:rPr lang="pt-BR" sz="2000" b="1" dirty="0" smtClean="0"/>
              <a:t>*Prazo:</a:t>
            </a:r>
            <a:r>
              <a:rPr lang="pt-BR" sz="2000" dirty="0" smtClean="0"/>
              <a:t> lapso temporal que se tem entre o termo inicial e final. </a:t>
            </a:r>
          </a:p>
          <a:p>
            <a:pPr algn="just"/>
            <a:endParaRPr lang="pt-BR" sz="2000" dirty="0"/>
          </a:p>
          <a:p>
            <a:pPr algn="just"/>
            <a:endParaRPr lang="pt-BR" sz="2000" dirty="0" smtClean="0"/>
          </a:p>
          <a:p>
            <a:pPr algn="just"/>
            <a:endParaRPr lang="pt-BR" sz="2000" dirty="0"/>
          </a:p>
          <a:p>
            <a:pPr algn="just"/>
            <a:endParaRPr lang="pt-BR" sz="2000" dirty="0" smtClean="0"/>
          </a:p>
          <a:p>
            <a:pPr algn="just"/>
            <a:endParaRPr lang="pt-BR" sz="2000" dirty="0"/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Art. 131, CCB: “O termo inicial </a:t>
            </a:r>
            <a:r>
              <a:rPr lang="pt-BR" sz="2000" b="1" u="sng" dirty="0" smtClean="0">
                <a:solidFill>
                  <a:srgbClr val="CCECFF"/>
                </a:solidFill>
              </a:rPr>
              <a:t>suspende o exercício</a:t>
            </a:r>
            <a:r>
              <a:rPr lang="pt-BR" sz="2000" dirty="0" smtClean="0">
                <a:solidFill>
                  <a:srgbClr val="CCECFF"/>
                </a:solidFill>
              </a:rPr>
              <a:t>, </a:t>
            </a:r>
            <a:r>
              <a:rPr lang="pt-BR" sz="2000" b="1" dirty="0" smtClean="0">
                <a:solidFill>
                  <a:srgbClr val="CCECFF"/>
                </a:solidFill>
              </a:rPr>
              <a:t>mas não a aquisição do direito</a:t>
            </a:r>
            <a:r>
              <a:rPr lang="pt-BR" sz="2000" dirty="0" smtClean="0">
                <a:solidFill>
                  <a:srgbClr val="CCECFF"/>
                </a:solidFill>
              </a:rPr>
              <a:t>”.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/>
              <a:t>Ou seja, a pessoa já tem o direito, não podendo, no entanto, exercê-lo. </a:t>
            </a:r>
          </a:p>
          <a:p>
            <a:pPr algn="just"/>
            <a:endParaRPr lang="pt-BR" sz="2000" dirty="0" smtClean="0"/>
          </a:p>
        </p:txBody>
      </p:sp>
      <p:sp>
        <p:nvSpPr>
          <p:cNvPr id="3" name="Retângulo 2"/>
          <p:cNvSpPr/>
          <p:nvPr/>
        </p:nvSpPr>
        <p:spPr>
          <a:xfrm>
            <a:off x="385408" y="3783743"/>
            <a:ext cx="8424936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CaixaDeTexto 3"/>
          <p:cNvSpPr txBox="1"/>
          <p:nvPr/>
        </p:nvSpPr>
        <p:spPr>
          <a:xfrm>
            <a:off x="467544" y="3950406"/>
            <a:ext cx="81369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/>
              <a:t>  Termo </a:t>
            </a:r>
            <a:r>
              <a:rPr lang="pt-BR" sz="2000" dirty="0"/>
              <a:t>inicial </a:t>
            </a:r>
            <a:r>
              <a:rPr lang="pt-BR" sz="2000" dirty="0" smtClean="0"/>
              <a:t>------------------- </a:t>
            </a:r>
            <a:r>
              <a:rPr lang="pt-BR" sz="2000" dirty="0"/>
              <a:t>prazo </a:t>
            </a:r>
            <a:r>
              <a:rPr lang="pt-BR" sz="2000" dirty="0" smtClean="0"/>
              <a:t>------------------------- </a:t>
            </a:r>
            <a:r>
              <a:rPr lang="pt-BR" sz="2000" dirty="0"/>
              <a:t>Termo final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28233873"/>
      </p:ext>
    </p:extLst>
  </p:cSld>
  <p:clrMapOvr>
    <a:masterClrMapping/>
  </p:clrMapOvr>
  <p:transition>
    <p:comb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467544" y="404664"/>
            <a:ext cx="8424936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2000" b="1" dirty="0" smtClean="0">
              <a:solidFill>
                <a:srgbClr val="CCECFF"/>
              </a:solidFill>
            </a:endParaRPr>
          </a:p>
          <a:p>
            <a:pPr algn="just"/>
            <a:r>
              <a:rPr lang="pt-BR" sz="2000" b="1" dirty="0" smtClean="0">
                <a:solidFill>
                  <a:srgbClr val="CCECFF"/>
                </a:solidFill>
              </a:rPr>
              <a:t>I) Quanto à origem: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*</a:t>
            </a:r>
            <a:r>
              <a:rPr lang="pt-BR" sz="2000" u="sng" dirty="0" smtClean="0"/>
              <a:t>Termo legal</a:t>
            </a:r>
            <a:r>
              <a:rPr lang="pt-BR" sz="2000" dirty="0" smtClean="0"/>
              <a:t>: fixado pela norma jurídica. Ex. o termo inicial para a atuação de um inventariante ocorre quando este assume o compromisso.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*</a:t>
            </a:r>
            <a:r>
              <a:rPr lang="pt-BR" sz="2000" u="sng" dirty="0" smtClean="0"/>
              <a:t>Termo convencional</a:t>
            </a:r>
            <a:r>
              <a:rPr lang="pt-BR" sz="2000" dirty="0" smtClean="0"/>
              <a:t>: fixado pelas partes. Ex. termos inicial e final de um contrato de locação.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b="1" dirty="0" smtClean="0">
                <a:solidFill>
                  <a:srgbClr val="CCECFF"/>
                </a:solidFill>
              </a:rPr>
              <a:t>II) Determinabilidade</a:t>
            </a:r>
          </a:p>
          <a:p>
            <a:pPr algn="just"/>
            <a:endParaRPr lang="pt-BR" sz="2000" b="1" dirty="0"/>
          </a:p>
          <a:p>
            <a:pPr algn="just"/>
            <a:r>
              <a:rPr lang="pt-BR" sz="2000" dirty="0" smtClean="0"/>
              <a:t>*</a:t>
            </a:r>
            <a:r>
              <a:rPr lang="pt-BR" sz="2000" u="sng" dirty="0" smtClean="0"/>
              <a:t>Termo certo ou determinado</a:t>
            </a:r>
            <a:r>
              <a:rPr lang="pt-BR" sz="2000" dirty="0" smtClean="0"/>
              <a:t>: sabe-se quando o evento ocorrerá. Ex. fim do contrato de locação celebrado por prazo determinado de 30 meses.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*</a:t>
            </a:r>
            <a:r>
              <a:rPr lang="pt-BR" sz="2000" u="sng" dirty="0" smtClean="0"/>
              <a:t>Termo incerto ou indeterminado</a:t>
            </a:r>
            <a:r>
              <a:rPr lang="pt-BR" sz="2000" dirty="0" smtClean="0"/>
              <a:t>: sabe-se que o evento ocorrerá, mas não quando. Ex. morte de determinada pessoa.  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795313542"/>
      </p:ext>
    </p:extLst>
  </p:cSld>
  <p:clrMapOvr>
    <a:masterClrMapping/>
  </p:clrMapOvr>
  <p:transition>
    <p:comb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67544" y="73349"/>
            <a:ext cx="8424936" cy="6801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2000" b="1" dirty="0" smtClean="0">
              <a:solidFill>
                <a:srgbClr val="CCECFF"/>
              </a:solidFill>
            </a:endParaRPr>
          </a:p>
          <a:p>
            <a:pPr algn="just"/>
            <a:endParaRPr lang="pt-BR" sz="2000" b="1" dirty="0" smtClean="0">
              <a:solidFill>
                <a:srgbClr val="FFC000"/>
              </a:solidFill>
            </a:endParaRPr>
          </a:p>
          <a:p>
            <a:pPr algn="just"/>
            <a:endParaRPr lang="pt-BR" sz="2000" b="1" dirty="0">
              <a:solidFill>
                <a:srgbClr val="FFC000"/>
              </a:solidFill>
            </a:endParaRPr>
          </a:p>
          <a:p>
            <a:pPr algn="just"/>
            <a:endParaRPr lang="pt-BR" sz="2000" b="1" dirty="0" smtClean="0">
              <a:solidFill>
                <a:srgbClr val="FFC000"/>
              </a:solidFill>
            </a:endParaRPr>
          </a:p>
          <a:p>
            <a:pPr algn="just"/>
            <a:endParaRPr lang="pt-BR" sz="2000" b="1" dirty="0">
              <a:solidFill>
                <a:srgbClr val="FFC000"/>
              </a:solidFill>
            </a:endParaRPr>
          </a:p>
          <a:p>
            <a:pPr algn="just"/>
            <a:endParaRPr lang="pt-BR" sz="2000" b="1" dirty="0" smtClean="0">
              <a:solidFill>
                <a:srgbClr val="FFC000"/>
              </a:solidFill>
            </a:endParaRPr>
          </a:p>
          <a:p>
            <a:pPr algn="just"/>
            <a:endParaRPr lang="pt-BR" sz="2000" b="1" dirty="0">
              <a:solidFill>
                <a:srgbClr val="FFC000"/>
              </a:solidFill>
            </a:endParaRPr>
          </a:p>
          <a:p>
            <a:pPr algn="just"/>
            <a:endParaRPr lang="pt-BR" sz="2000" b="1" dirty="0">
              <a:solidFill>
                <a:srgbClr val="FFC000"/>
              </a:solidFill>
            </a:endParaRPr>
          </a:p>
          <a:p>
            <a:pPr algn="just"/>
            <a:r>
              <a:rPr lang="pt-BR" sz="1600" b="1" dirty="0" smtClean="0">
                <a:solidFill>
                  <a:schemeClr val="bg1"/>
                </a:solidFill>
              </a:rPr>
              <a:t>*Ambos permitem a prática de atos de conservação do direito. </a:t>
            </a:r>
            <a:endParaRPr lang="pt-BR" sz="1600" b="1" dirty="0">
              <a:solidFill>
                <a:schemeClr val="bg1"/>
              </a:solidFill>
            </a:endParaRPr>
          </a:p>
          <a:p>
            <a:pPr algn="just"/>
            <a:endParaRPr lang="pt-BR" sz="2000" b="1" dirty="0" smtClean="0">
              <a:solidFill>
                <a:srgbClr val="FFC000"/>
              </a:solidFill>
            </a:endParaRPr>
          </a:p>
          <a:p>
            <a:pPr algn="just"/>
            <a:r>
              <a:rPr lang="pt-BR" sz="2000" b="1" dirty="0" smtClean="0">
                <a:solidFill>
                  <a:srgbClr val="FFC000"/>
                </a:solidFill>
              </a:rPr>
              <a:t>c) Encargo ou modo</a:t>
            </a:r>
            <a:r>
              <a:rPr lang="pt-BR" sz="2000" dirty="0" smtClean="0">
                <a:solidFill>
                  <a:srgbClr val="FFC000"/>
                </a:solidFill>
              </a:rPr>
              <a:t>: </a:t>
            </a:r>
            <a:r>
              <a:rPr lang="pt-BR" sz="2000" dirty="0" smtClean="0"/>
              <a:t>traz um </a:t>
            </a:r>
            <a:r>
              <a:rPr lang="pt-BR" sz="2000" b="1" dirty="0" smtClean="0"/>
              <a:t>ônus vinculado com uma liberalidade</a:t>
            </a:r>
            <a:r>
              <a:rPr lang="pt-BR" sz="2000" dirty="0" smtClean="0"/>
              <a:t>. É comum na doação, testamento ou legado. O negócio gratuito vem acompanhado de um ônus.</a:t>
            </a:r>
          </a:p>
          <a:p>
            <a:pPr algn="just"/>
            <a:endParaRPr lang="pt-BR" sz="2000" b="1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Art. 136, CCB: “O encargo </a:t>
            </a:r>
            <a:r>
              <a:rPr lang="pt-BR" sz="2000" b="1" dirty="0" smtClean="0">
                <a:solidFill>
                  <a:srgbClr val="CCECFF"/>
                </a:solidFill>
              </a:rPr>
              <a:t>não suspende a aquisição nem o exercício </a:t>
            </a:r>
            <a:r>
              <a:rPr lang="pt-BR" sz="2000" dirty="0" smtClean="0">
                <a:solidFill>
                  <a:srgbClr val="CCECFF"/>
                </a:solidFill>
              </a:rPr>
              <a:t>do direito, </a:t>
            </a:r>
            <a:r>
              <a:rPr lang="pt-BR" sz="2000" u="sng" dirty="0" smtClean="0">
                <a:solidFill>
                  <a:srgbClr val="CCECFF"/>
                </a:solidFill>
              </a:rPr>
              <a:t>salvo quando expressamente imposto no negócio jurídico, pelo disponente</a:t>
            </a:r>
            <a:r>
              <a:rPr lang="pt-BR" sz="2000" dirty="0" smtClean="0">
                <a:solidFill>
                  <a:srgbClr val="CCECFF"/>
                </a:solidFill>
              </a:rPr>
              <a:t>, como condição suspensiva”.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Ex. uma pessoa doa um terreno a outrem para que o donatário construa em parte dele um </a:t>
            </a:r>
            <a:r>
              <a:rPr lang="pt-BR" sz="2000" dirty="0" smtClean="0"/>
              <a:t>asilo em determinado período de tempo. </a:t>
            </a:r>
            <a:r>
              <a:rPr lang="pt-BR" sz="2000" dirty="0" smtClean="0"/>
              <a:t>O donatário já recebe o terreno, e caso não seja feita a construção em prazo fixado pelo doador, caberá a revogação da doação. 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7477546"/>
              </p:ext>
            </p:extLst>
          </p:nvPr>
        </p:nvGraphicFramePr>
        <p:xfrm>
          <a:off x="611560" y="260648"/>
          <a:ext cx="8136904" cy="21829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8452"/>
                <a:gridCol w="4068452"/>
              </a:tblGrid>
              <a:tr h="1018161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Condição suspensiva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600" dirty="0" smtClean="0"/>
                        <a:t>- </a:t>
                      </a:r>
                      <a:r>
                        <a:rPr lang="pt-BR" sz="1600" b="1" dirty="0" smtClean="0"/>
                        <a:t>Suspende </a:t>
                      </a:r>
                      <a:r>
                        <a:rPr lang="pt-BR" sz="1600" b="0" dirty="0" smtClean="0"/>
                        <a:t>o </a:t>
                      </a:r>
                      <a:r>
                        <a:rPr lang="pt-BR" sz="1600" b="0" u="sng" dirty="0" smtClean="0"/>
                        <a:t>exercício</a:t>
                      </a:r>
                      <a:r>
                        <a:rPr lang="pt-BR" sz="1600" b="0" u="sng" baseline="0" dirty="0" smtClean="0"/>
                        <a:t> e a aquisição </a:t>
                      </a:r>
                      <a:r>
                        <a:rPr lang="pt-BR" sz="1600" b="0" baseline="0" dirty="0" smtClean="0"/>
                        <a:t>do direito;</a:t>
                      </a:r>
                    </a:p>
                    <a:p>
                      <a:pPr algn="just"/>
                      <a:r>
                        <a:rPr lang="pt-BR" sz="1600" b="0" dirty="0" smtClean="0"/>
                        <a:t>- Subordina a eficácia do negócio a evento</a:t>
                      </a:r>
                      <a:r>
                        <a:rPr lang="pt-BR" sz="1600" b="0" baseline="0" dirty="0" smtClean="0"/>
                        <a:t> futuro </a:t>
                      </a:r>
                      <a:r>
                        <a:rPr lang="pt-BR" sz="1600" b="1" baseline="0" dirty="0" smtClean="0"/>
                        <a:t>e incerto</a:t>
                      </a:r>
                      <a:r>
                        <a:rPr lang="pt-BR" sz="1600" b="0" baseline="0" dirty="0" smtClean="0"/>
                        <a:t>. </a:t>
                      </a:r>
                      <a:endParaRPr lang="pt-BR" sz="1600" b="0" dirty="0"/>
                    </a:p>
                  </a:txBody>
                  <a:tcPr/>
                </a:tc>
              </a:tr>
              <a:tr h="1116124">
                <a:tc>
                  <a:txBody>
                    <a:bodyPr/>
                    <a:lstStyle/>
                    <a:p>
                      <a:r>
                        <a:rPr lang="pt-BR" sz="1600" b="1" dirty="0" smtClean="0"/>
                        <a:t>Termo</a:t>
                      </a:r>
                      <a:r>
                        <a:rPr lang="pt-BR" sz="1600" b="1" baseline="0" dirty="0" smtClean="0"/>
                        <a:t> inicial</a:t>
                      </a:r>
                      <a:endParaRPr lang="pt-B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600" dirty="0" smtClean="0"/>
                        <a:t>- Suspende</a:t>
                      </a:r>
                      <a:r>
                        <a:rPr lang="pt-BR" sz="1600" baseline="0" dirty="0" smtClean="0"/>
                        <a:t> o exercício, </a:t>
                      </a:r>
                      <a:r>
                        <a:rPr lang="pt-BR" sz="1600" b="1" u="sng" baseline="0" dirty="0" smtClean="0"/>
                        <a:t>mas não a aquisição</a:t>
                      </a:r>
                      <a:r>
                        <a:rPr lang="pt-BR" sz="1600" b="1" baseline="0" dirty="0" smtClean="0"/>
                        <a:t> </a:t>
                      </a:r>
                      <a:r>
                        <a:rPr lang="pt-BR" sz="1600" baseline="0" dirty="0" smtClean="0"/>
                        <a:t>do direito;</a:t>
                      </a:r>
                    </a:p>
                    <a:p>
                      <a:pPr algn="just"/>
                      <a:r>
                        <a:rPr lang="pt-BR" sz="1600" dirty="0" smtClean="0"/>
                        <a:t>- Subordina a eficácia do negócio</a:t>
                      </a:r>
                      <a:r>
                        <a:rPr lang="pt-BR" sz="1600" baseline="0" dirty="0" smtClean="0"/>
                        <a:t> a evento futuro e </a:t>
                      </a:r>
                      <a:r>
                        <a:rPr lang="pt-BR" sz="1600" b="1" baseline="0" dirty="0" smtClean="0"/>
                        <a:t>certo</a:t>
                      </a:r>
                      <a:r>
                        <a:rPr lang="pt-BR" sz="1600" baseline="0" dirty="0" smtClean="0"/>
                        <a:t>. </a:t>
                      </a:r>
                      <a:endParaRPr lang="pt-BR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4886197"/>
      </p:ext>
    </p:extLst>
  </p:cSld>
  <p:clrMapOvr>
    <a:masterClrMapping/>
  </p:clrMapOvr>
  <p:transition>
    <p:comb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39552" y="476672"/>
            <a:ext cx="8352928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000" b="1" dirty="0" smtClean="0">
              <a:solidFill>
                <a:srgbClr val="FFC000"/>
              </a:solidFill>
            </a:endParaRPr>
          </a:p>
          <a:p>
            <a:r>
              <a:rPr lang="pt-BR" sz="2000" b="1" dirty="0" smtClean="0">
                <a:solidFill>
                  <a:srgbClr val="FFC000"/>
                </a:solidFill>
              </a:rPr>
              <a:t>O que faz um determinado acontecimento ser um fato jurídico?</a:t>
            </a:r>
          </a:p>
          <a:p>
            <a:endParaRPr lang="pt-BR" sz="2000" b="1" dirty="0">
              <a:solidFill>
                <a:srgbClr val="FFC000"/>
              </a:solidFill>
            </a:endParaRPr>
          </a:p>
          <a:p>
            <a:pPr algn="just"/>
            <a:r>
              <a:rPr lang="pt-BR" sz="2000" dirty="0" smtClean="0"/>
              <a:t>A previsão normativa. </a:t>
            </a:r>
            <a:r>
              <a:rPr lang="pt-BR" sz="2000" dirty="0"/>
              <a:t>A</a:t>
            </a:r>
            <a:r>
              <a:rPr lang="pt-BR" sz="2000" dirty="0" smtClean="0"/>
              <a:t> norma qualifica um ato banal como um ato jurídico. </a:t>
            </a:r>
          </a:p>
          <a:p>
            <a:endParaRPr lang="pt-BR" sz="2000" dirty="0" smtClean="0">
              <a:solidFill>
                <a:srgbClr val="FFC000"/>
              </a:solidFill>
            </a:endParaRPr>
          </a:p>
          <a:p>
            <a:endParaRPr lang="pt-BR" sz="2000" dirty="0">
              <a:solidFill>
                <a:srgbClr val="FFC000"/>
              </a:solidFill>
            </a:endParaRPr>
          </a:p>
          <a:p>
            <a:endParaRPr lang="pt-BR" sz="2000" dirty="0" smtClean="0">
              <a:solidFill>
                <a:srgbClr val="FFC000"/>
              </a:solidFill>
            </a:endParaRPr>
          </a:p>
          <a:p>
            <a:endParaRPr lang="pt-BR" sz="2000" dirty="0">
              <a:solidFill>
                <a:srgbClr val="FFC000"/>
              </a:solidFill>
            </a:endParaRPr>
          </a:p>
          <a:p>
            <a:endParaRPr lang="pt-BR" sz="2000" dirty="0" smtClean="0"/>
          </a:p>
          <a:p>
            <a:r>
              <a:rPr lang="pt-BR" sz="2000" dirty="0" smtClean="0"/>
              <a:t>*Concreção: materialização do acontecimento previsto na norma. </a:t>
            </a:r>
          </a:p>
          <a:p>
            <a:endParaRPr lang="pt-BR" sz="2000" dirty="0"/>
          </a:p>
          <a:p>
            <a:r>
              <a:rPr lang="pt-BR" sz="2000" dirty="0" smtClean="0"/>
              <a:t>**</a:t>
            </a:r>
            <a:r>
              <a:rPr lang="pt-BR" sz="2000" dirty="0" err="1" smtClean="0"/>
              <a:t>Juridicização</a:t>
            </a:r>
            <a:r>
              <a:rPr lang="pt-BR" sz="2000" dirty="0" smtClean="0"/>
              <a:t>: o acontecimento previsto na norma se tornou um fato jurídico. </a:t>
            </a:r>
            <a:endParaRPr lang="pt-BR" sz="2000" dirty="0"/>
          </a:p>
          <a:p>
            <a:endParaRPr lang="pt-BR" sz="2000" dirty="0" smtClean="0"/>
          </a:p>
          <a:p>
            <a:r>
              <a:rPr lang="pt-BR" sz="2000" dirty="0" smtClean="0"/>
              <a:t>Ex. Norma que tipificou o </a:t>
            </a:r>
            <a:r>
              <a:rPr lang="pt-BR" sz="2000" i="1" dirty="0" err="1" smtClean="0"/>
              <a:t>bulling</a:t>
            </a:r>
            <a:r>
              <a:rPr lang="pt-BR" sz="2000" dirty="0" smtClean="0"/>
              <a:t>. Tornou um fato que já existia (e que era desinteressante para o direito) em um fato jurídico. </a:t>
            </a:r>
            <a:endParaRPr lang="pt-BR" sz="2000" dirty="0"/>
          </a:p>
        </p:txBody>
      </p:sp>
      <p:sp>
        <p:nvSpPr>
          <p:cNvPr id="3" name="Fluxograma: Processo 2"/>
          <p:cNvSpPr/>
          <p:nvPr/>
        </p:nvSpPr>
        <p:spPr>
          <a:xfrm>
            <a:off x="539552" y="2348880"/>
            <a:ext cx="1944216" cy="682337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Fluxograma: Processo 3"/>
          <p:cNvSpPr/>
          <p:nvPr/>
        </p:nvSpPr>
        <p:spPr>
          <a:xfrm>
            <a:off x="2627784" y="2348880"/>
            <a:ext cx="1944216" cy="682337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Concreção </a:t>
            </a:r>
            <a:endParaRPr lang="pt-BR" sz="1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Fluxograma: Processo 4"/>
          <p:cNvSpPr/>
          <p:nvPr/>
        </p:nvSpPr>
        <p:spPr>
          <a:xfrm>
            <a:off x="4716016" y="2348878"/>
            <a:ext cx="1944216" cy="682337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Incidência</a:t>
            </a:r>
            <a:endParaRPr lang="pt-BR" sz="1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Fluxograma: Processo 5"/>
          <p:cNvSpPr/>
          <p:nvPr/>
        </p:nvSpPr>
        <p:spPr>
          <a:xfrm>
            <a:off x="6804248" y="2348879"/>
            <a:ext cx="1944216" cy="682337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8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Juridicização</a:t>
            </a:r>
            <a:endParaRPr lang="pt-BR" sz="1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539552" y="2348880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800" b="1" dirty="0" smtClean="0"/>
              <a:t>Previsão     normativa</a:t>
            </a:r>
            <a:endParaRPr lang="pt-BR" sz="1800" b="1" dirty="0"/>
          </a:p>
        </p:txBody>
      </p:sp>
    </p:spTree>
    <p:extLst>
      <p:ext uri="{BB962C8B-B14F-4D97-AF65-F5344CB8AC3E}">
        <p14:creationId xmlns:p14="http://schemas.microsoft.com/office/powerpoint/2010/main" val="2270040970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39552" y="332656"/>
            <a:ext cx="820891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>
                <a:solidFill>
                  <a:srgbClr val="FFC000"/>
                </a:solidFill>
              </a:rPr>
              <a:t>Questão: 183º Magistratura SP – VUNESP.</a:t>
            </a:r>
          </a:p>
          <a:p>
            <a:pPr algn="just"/>
            <a:endParaRPr lang="pt-BR" sz="2000" b="1" dirty="0"/>
          </a:p>
          <a:p>
            <a:pPr algn="just"/>
            <a:r>
              <a:rPr lang="pt-BR" sz="2000" dirty="0"/>
              <a:t>Assinale a alternativa correta</a:t>
            </a:r>
            <a:r>
              <a:rPr lang="pt-BR" sz="2000" dirty="0" smtClean="0"/>
              <a:t>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(A) - </a:t>
            </a:r>
            <a:r>
              <a:rPr lang="pt-BR" sz="2000" dirty="0"/>
              <a:t>São vedadas as condições que sujeitam o efeito do negócio jurídico ao arbítrio de uma das partes, somente nas relações de consumo</a:t>
            </a:r>
            <a:r>
              <a:rPr lang="pt-BR" sz="2000" dirty="0" smtClean="0"/>
              <a:t>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(B) - As condições contraditórias são consideradas inexistentes, mantendo-se íntegro o negócio jurídico que lhe é subordinado</a:t>
            </a:r>
            <a:r>
              <a:rPr lang="pt-BR" sz="2000" dirty="0" smtClean="0"/>
              <a:t>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(C) - O titular de direito eventual pode praticar os atos destinados a conservá-lo, nos casos de condição suspensiva ou resolutiva</a:t>
            </a:r>
            <a:r>
              <a:rPr lang="pt-BR" sz="2000" dirty="0" smtClean="0"/>
              <a:t>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(D) - O implemento de condição resolutiva sempre extingue, para todos os efeitos, o direito a que ela se opõe</a:t>
            </a:r>
            <a:r>
              <a:rPr lang="pt-BR" sz="2000" dirty="0" smtClean="0"/>
              <a:t>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(E) - O termo inicial suspende a aquisição do direito.</a:t>
            </a:r>
          </a:p>
          <a:p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920653117"/>
      </p:ext>
    </p:extLst>
  </p:cSld>
  <p:clrMapOvr>
    <a:masterClrMapping/>
  </p:clrMapOvr>
  <p:transition>
    <p:comb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39552" y="332656"/>
            <a:ext cx="820891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>
                <a:solidFill>
                  <a:srgbClr val="FFC000"/>
                </a:solidFill>
              </a:rPr>
              <a:t>Gabarito da Questão: </a:t>
            </a:r>
            <a:r>
              <a:rPr lang="pt-BR" sz="2000" b="1" dirty="0">
                <a:solidFill>
                  <a:srgbClr val="FFC000"/>
                </a:solidFill>
              </a:rPr>
              <a:t>183º Magistratura SP – VUNESP.</a:t>
            </a:r>
          </a:p>
          <a:p>
            <a:pPr algn="just"/>
            <a:endParaRPr lang="pt-BR" sz="2000" b="1" dirty="0"/>
          </a:p>
          <a:p>
            <a:pPr algn="just"/>
            <a:r>
              <a:rPr lang="pt-BR" sz="2000" dirty="0"/>
              <a:t>Assinale a alternativa correta.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(A) - São vedadas as condições que sujeitam o efeito do negócio jurídico ao arbítrio de uma das partes, somente nas relações de consumo.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(B) - As condições contraditórias são consideradas inexistentes, mantendo-se íntegro o negócio jurídico que lhe é subordinado.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>
                <a:solidFill>
                  <a:srgbClr val="FFC000"/>
                </a:solidFill>
              </a:rPr>
              <a:t>(C) - O titular de direito eventual pode praticar os atos destinados a conservá-lo, nos casos de condição suspensiva ou resolutiva.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(D) - O implemento de condição resolutiva sempre extingue, para todos os efeitos, o direito a que ela se opõe.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(E) - O termo inicial suspende a aquisição do direito.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27809438"/>
      </p:ext>
    </p:extLst>
  </p:cSld>
  <p:clrMapOvr>
    <a:masterClrMapping/>
  </p:clrMapOvr>
  <p:transition>
    <p:comb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67544" y="137730"/>
            <a:ext cx="8280920" cy="72019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900" b="1" dirty="0">
                <a:solidFill>
                  <a:srgbClr val="FFC000"/>
                </a:solidFill>
              </a:rPr>
              <a:t>Questão: </a:t>
            </a:r>
            <a:r>
              <a:rPr lang="pt-BR" sz="1900" b="1" dirty="0" smtClean="0">
                <a:solidFill>
                  <a:srgbClr val="FFC000"/>
                </a:solidFill>
              </a:rPr>
              <a:t>MP/PR 2011</a:t>
            </a:r>
            <a:endParaRPr lang="pt-BR" sz="1900" b="1" dirty="0">
              <a:solidFill>
                <a:srgbClr val="FFC000"/>
              </a:solidFill>
            </a:endParaRPr>
          </a:p>
          <a:p>
            <a:pPr algn="just"/>
            <a:endParaRPr lang="pt-BR" sz="1900" b="1" dirty="0"/>
          </a:p>
          <a:p>
            <a:pPr algn="just"/>
            <a:r>
              <a:rPr lang="pt-BR" sz="1900" b="1" dirty="0"/>
              <a:t>Acerca dos negócios jurídicos, assinale a alternativa correta</a:t>
            </a:r>
            <a:r>
              <a:rPr lang="pt-BR" sz="1900" b="1" dirty="0" smtClean="0"/>
              <a:t>:</a:t>
            </a:r>
          </a:p>
          <a:p>
            <a:pPr algn="just"/>
            <a:endParaRPr lang="pt-BR" sz="1900" dirty="0"/>
          </a:p>
          <a:p>
            <a:pPr algn="just"/>
            <a:r>
              <a:rPr lang="pt-BR" sz="1900" b="1" dirty="0"/>
              <a:t>a)</a:t>
            </a:r>
            <a:r>
              <a:rPr lang="pt-BR" sz="1900" dirty="0"/>
              <a:t> subordinar a eficácia de um negócio jurídico a uma condição suspensiva significa afirmar que, enquanto esta não se realizar, não se terá adquirido o direito subjetivo a que visa o negócio</a:t>
            </a:r>
            <a:r>
              <a:rPr lang="pt-BR" sz="1900" dirty="0" smtClean="0"/>
              <a:t>.</a:t>
            </a:r>
          </a:p>
          <a:p>
            <a:pPr algn="just"/>
            <a:endParaRPr lang="pt-BR" sz="1900" dirty="0"/>
          </a:p>
          <a:p>
            <a:pPr algn="just"/>
            <a:r>
              <a:rPr lang="pt-BR" sz="1900" b="1" dirty="0"/>
              <a:t>b)</a:t>
            </a:r>
            <a:r>
              <a:rPr lang="pt-BR" sz="1900" dirty="0"/>
              <a:t> o termo sempre suspende a aquisição do direito subjetivo, de modo que, enquanto o evento futuro e certo ali previsto não se realizar, não se aperfeiçoa o direito a que visa o negócio</a:t>
            </a:r>
            <a:r>
              <a:rPr lang="pt-BR" sz="1900" dirty="0" smtClean="0"/>
              <a:t>.</a:t>
            </a:r>
          </a:p>
          <a:p>
            <a:pPr algn="just"/>
            <a:endParaRPr lang="pt-BR" sz="1900" dirty="0"/>
          </a:p>
          <a:p>
            <a:pPr algn="just"/>
            <a:r>
              <a:rPr lang="pt-BR" sz="1900" b="1" dirty="0"/>
              <a:t>c)</a:t>
            </a:r>
            <a:r>
              <a:rPr lang="pt-BR" sz="1900" dirty="0"/>
              <a:t> a regra que impõe a interpretação dos negócios jurídicos à luz da boa-fé significa que se deve perscrutar a vontade real do declarante, uma vez que a norma está a tratar da boa-fé subjetiva</a:t>
            </a:r>
            <a:r>
              <a:rPr lang="pt-BR" sz="1900" dirty="0" smtClean="0"/>
              <a:t>.</a:t>
            </a:r>
          </a:p>
          <a:p>
            <a:pPr algn="just"/>
            <a:endParaRPr lang="pt-BR" sz="1900" dirty="0"/>
          </a:p>
          <a:p>
            <a:pPr algn="just"/>
            <a:r>
              <a:rPr lang="pt-BR" sz="1900" b="1" dirty="0"/>
              <a:t>d)</a:t>
            </a:r>
            <a:r>
              <a:rPr lang="pt-BR" sz="1900" dirty="0"/>
              <a:t> a reserva mental é uma modalidade de simulação e, como tal, é hipótese de anulabilidade dos negócios jurídicos</a:t>
            </a:r>
            <a:r>
              <a:rPr lang="pt-BR" sz="1900" dirty="0" smtClean="0"/>
              <a:t>.</a:t>
            </a:r>
          </a:p>
          <a:p>
            <a:pPr algn="just"/>
            <a:endParaRPr lang="pt-BR" sz="1900" dirty="0"/>
          </a:p>
          <a:p>
            <a:pPr algn="just"/>
            <a:r>
              <a:rPr lang="pt-BR" sz="1900" b="1" dirty="0"/>
              <a:t>e)</a:t>
            </a:r>
            <a:r>
              <a:rPr lang="pt-BR" sz="1900" dirty="0"/>
              <a:t> somente os negócios jurídicos comutativos podem ser anulados por coação, não sendo viável pretender, sob esse fundamento, obter a anulação de negócios jurídicos benéficos.</a:t>
            </a:r>
          </a:p>
          <a:p>
            <a:pPr algn="just"/>
            <a:endParaRPr lang="pt-BR" sz="2000" b="1" dirty="0"/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6573865"/>
      </p:ext>
    </p:extLst>
  </p:cSld>
  <p:clrMapOvr>
    <a:masterClrMapping/>
  </p:clrMapOvr>
  <p:transition>
    <p:comb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47269" y="188640"/>
            <a:ext cx="8352928" cy="68941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900" b="1" dirty="0" smtClean="0">
                <a:solidFill>
                  <a:srgbClr val="FFC000"/>
                </a:solidFill>
              </a:rPr>
              <a:t>Gabarito da Questão</a:t>
            </a:r>
            <a:r>
              <a:rPr lang="pt-BR" sz="1900" b="1" dirty="0">
                <a:solidFill>
                  <a:srgbClr val="FFC000"/>
                </a:solidFill>
              </a:rPr>
              <a:t>: MP/PR 2011</a:t>
            </a:r>
          </a:p>
          <a:p>
            <a:pPr algn="just"/>
            <a:endParaRPr lang="pt-BR" sz="1900" b="1" dirty="0"/>
          </a:p>
          <a:p>
            <a:pPr algn="just"/>
            <a:r>
              <a:rPr lang="pt-BR" sz="1900" b="1" dirty="0"/>
              <a:t>Acerca dos negócios jurídicos, assinale a alternativa correta:</a:t>
            </a:r>
          </a:p>
          <a:p>
            <a:pPr algn="just"/>
            <a:endParaRPr lang="pt-BR" sz="1900" dirty="0"/>
          </a:p>
          <a:p>
            <a:pPr algn="just"/>
            <a:r>
              <a:rPr lang="pt-BR" sz="1900" b="1" dirty="0">
                <a:solidFill>
                  <a:srgbClr val="FFC000"/>
                </a:solidFill>
              </a:rPr>
              <a:t>a)</a:t>
            </a:r>
            <a:r>
              <a:rPr lang="pt-BR" sz="1900" dirty="0">
                <a:solidFill>
                  <a:srgbClr val="FFC000"/>
                </a:solidFill>
              </a:rPr>
              <a:t> subordinar a eficácia de um negócio jurídico a uma condição suspensiva significa afirmar que, enquanto esta não se realizar, não se terá adquirido o direito subjetivo a que visa o negócio.</a:t>
            </a:r>
          </a:p>
          <a:p>
            <a:pPr algn="just"/>
            <a:endParaRPr lang="pt-BR" sz="1900" dirty="0"/>
          </a:p>
          <a:p>
            <a:pPr algn="just"/>
            <a:r>
              <a:rPr lang="pt-BR" sz="1900" b="1" dirty="0"/>
              <a:t>b)</a:t>
            </a:r>
            <a:r>
              <a:rPr lang="pt-BR" sz="1900" dirty="0"/>
              <a:t> o termo sempre suspende a aquisição do direito subjetivo, de modo que, enquanto o evento futuro e certo ali previsto não se realizar, não se aperfeiçoa o direito a que visa o negócio.</a:t>
            </a:r>
          </a:p>
          <a:p>
            <a:pPr algn="just"/>
            <a:endParaRPr lang="pt-BR" sz="1900" dirty="0"/>
          </a:p>
          <a:p>
            <a:pPr algn="just"/>
            <a:r>
              <a:rPr lang="pt-BR" sz="1900" b="1" dirty="0"/>
              <a:t>c)</a:t>
            </a:r>
            <a:r>
              <a:rPr lang="pt-BR" sz="1900" dirty="0"/>
              <a:t> a regra que impõe a interpretação dos negócios jurídicos à luz da boa-fé significa que se deve perscrutar a vontade real do declarante, uma vez que a norma está a tratar da boa-fé subjetiva.</a:t>
            </a:r>
          </a:p>
          <a:p>
            <a:pPr algn="just"/>
            <a:endParaRPr lang="pt-BR" sz="1900" dirty="0"/>
          </a:p>
          <a:p>
            <a:pPr algn="just"/>
            <a:r>
              <a:rPr lang="pt-BR" sz="1900" b="1" dirty="0"/>
              <a:t>d)</a:t>
            </a:r>
            <a:r>
              <a:rPr lang="pt-BR" sz="1900" dirty="0"/>
              <a:t> a reserva mental é uma modalidade de simulação e, como tal, é hipótese de anulabilidade dos negócios jurídicos.</a:t>
            </a:r>
          </a:p>
          <a:p>
            <a:pPr algn="just"/>
            <a:endParaRPr lang="pt-BR" sz="1900" dirty="0"/>
          </a:p>
          <a:p>
            <a:pPr algn="just"/>
            <a:r>
              <a:rPr lang="pt-BR" sz="1900" b="1" dirty="0"/>
              <a:t>e)</a:t>
            </a:r>
            <a:r>
              <a:rPr lang="pt-BR" sz="1900" dirty="0"/>
              <a:t> somente os negócios jurídicos comutativos podem ser anulados por coação, não sendo viável pretender, sob esse fundamento, obter a anulação de negócios jurídicos benéficos.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03357637"/>
      </p:ext>
    </p:extLst>
  </p:cSld>
  <p:clrMapOvr>
    <a:masterClrMapping/>
  </p:clrMapOvr>
  <p:transition>
    <p:comb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11560" y="332656"/>
            <a:ext cx="82809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/>
              <a:t>O Código Civil adotou o sistema binário de invalidade, submetida a regimes jurídicos diferenciados:</a:t>
            </a:r>
          </a:p>
          <a:p>
            <a:pPr algn="just"/>
            <a:endParaRPr lang="pt-BR" sz="2000" dirty="0" smtClean="0"/>
          </a:p>
          <a:p>
            <a:pPr marL="514350" indent="-514350" algn="just">
              <a:buAutoNum type="romanLcParenBoth"/>
            </a:pPr>
            <a:endParaRPr lang="pt-BR" sz="2000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7269857"/>
              </p:ext>
            </p:extLst>
          </p:nvPr>
        </p:nvGraphicFramePr>
        <p:xfrm>
          <a:off x="611560" y="1196752"/>
          <a:ext cx="8064896" cy="53029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32448"/>
                <a:gridCol w="4032448"/>
              </a:tblGrid>
              <a:tr h="3600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chemeClr val="bg1"/>
                          </a:solidFill>
                          <a:effectLst/>
                        </a:rPr>
                        <a:t>Nulidade (invalidade absoluta)</a:t>
                      </a:r>
                      <a:endParaRPr lang="pt-BR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chemeClr val="bg1"/>
                          </a:solidFill>
                          <a:effectLst/>
                        </a:rPr>
                        <a:t>Anulabilidade (invalidade relativa)</a:t>
                      </a:r>
                      <a:endParaRPr lang="pt-BR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3204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Por força de lei (ope legis)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Por decisão judicial (</a:t>
                      </a:r>
                      <a:r>
                        <a:rPr lang="pt-BR" sz="1600" dirty="0" err="1">
                          <a:effectLst/>
                        </a:rPr>
                        <a:t>ope</a:t>
                      </a:r>
                      <a:r>
                        <a:rPr lang="pt-BR" sz="1600" dirty="0">
                          <a:effectLst/>
                        </a:rPr>
                        <a:t> </a:t>
                      </a:r>
                      <a:r>
                        <a:rPr lang="pt-BR" sz="1600" dirty="0" err="1">
                          <a:effectLst/>
                        </a:rPr>
                        <a:t>judicis</a:t>
                      </a:r>
                      <a:r>
                        <a:rPr lang="pt-BR" sz="1600" dirty="0">
                          <a:effectLst/>
                        </a:rPr>
                        <a:t>)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8615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Não produz qualquer efeito jurídico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Produz efeitos jurídicos até que sobrevenha a decisão judicial anulatória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9396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Interesse público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Interesse privado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8615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Pode o juiz conhecer de ofício e o MP suscitar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Não pode ser conhecido de ofício pelo juiz ou provocado pelo MP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8615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Não admite convalidação (embora admita conversão substancial)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Admite convalidação pelos interessados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18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Ação meramente declaratória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Ação (</a:t>
                      </a:r>
                      <a:r>
                        <a:rPr lang="pt-BR" sz="1600" dirty="0" err="1">
                          <a:effectLst/>
                        </a:rPr>
                        <a:t>des</a:t>
                      </a:r>
                      <a:r>
                        <a:rPr lang="pt-BR" sz="1600" dirty="0">
                          <a:effectLst/>
                        </a:rPr>
                        <a:t>)constitutiva - ação anulatória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8615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Imprescritível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 Prazos decadenciais para a propositura da ação anulatória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4043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Hipóteses de cabimento: art. 166-167, CC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Hipóteses de cabimento: art. 171, CCB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2276858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5536" y="332656"/>
            <a:ext cx="8424936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>
                <a:solidFill>
                  <a:srgbClr val="CCECFF"/>
                </a:solidFill>
              </a:rPr>
              <a:t>Quais as hipóteses de nulidade e de anulabilidade</a:t>
            </a:r>
            <a:r>
              <a:rPr lang="pt-BR" sz="2000" b="1" dirty="0" smtClean="0">
                <a:solidFill>
                  <a:srgbClr val="CCECFF"/>
                </a:solidFill>
              </a:rPr>
              <a:t>?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u="sng" dirty="0">
                <a:solidFill>
                  <a:srgbClr val="CCECFF"/>
                </a:solidFill>
              </a:rPr>
              <a:t>Nulidade: art. 166/167, </a:t>
            </a:r>
            <a:r>
              <a:rPr lang="pt-BR" sz="2000" u="sng" dirty="0" smtClean="0">
                <a:solidFill>
                  <a:srgbClr val="CCECFF"/>
                </a:solidFill>
              </a:rPr>
              <a:t>CC</a:t>
            </a:r>
          </a:p>
          <a:p>
            <a:pPr algn="just"/>
            <a:endParaRPr lang="pt-BR" sz="2000" dirty="0" smtClean="0"/>
          </a:p>
          <a:p>
            <a:r>
              <a:rPr lang="pt-BR" sz="2000" dirty="0"/>
              <a:t>Art. 166, CC: “É nulo o negócio jurídico quando: I - celebrado por pessoa </a:t>
            </a:r>
            <a:r>
              <a:rPr lang="pt-BR" sz="2000" b="1" dirty="0">
                <a:solidFill>
                  <a:srgbClr val="FFC000"/>
                </a:solidFill>
              </a:rPr>
              <a:t>absolutamente incapaz</a:t>
            </a:r>
            <a:r>
              <a:rPr lang="pt-BR" sz="2000" dirty="0"/>
              <a:t>; II - for </a:t>
            </a:r>
            <a:r>
              <a:rPr lang="pt-BR" sz="2000" b="1" dirty="0">
                <a:solidFill>
                  <a:srgbClr val="FFC000"/>
                </a:solidFill>
              </a:rPr>
              <a:t>ilícito, impossível ou indeterminável</a:t>
            </a:r>
            <a:r>
              <a:rPr lang="pt-BR" sz="2000" dirty="0">
                <a:solidFill>
                  <a:srgbClr val="FFC000"/>
                </a:solidFill>
              </a:rPr>
              <a:t> </a:t>
            </a:r>
            <a:r>
              <a:rPr lang="pt-BR" sz="2000" dirty="0"/>
              <a:t>o seu objeto; III - </a:t>
            </a:r>
            <a:r>
              <a:rPr lang="pt-BR" sz="2000" dirty="0">
                <a:solidFill>
                  <a:srgbClr val="FFC000"/>
                </a:solidFill>
              </a:rPr>
              <a:t>o </a:t>
            </a:r>
            <a:r>
              <a:rPr lang="pt-BR" sz="2000" b="1" dirty="0">
                <a:solidFill>
                  <a:srgbClr val="FFC000"/>
                </a:solidFill>
              </a:rPr>
              <a:t>motivo</a:t>
            </a:r>
            <a:r>
              <a:rPr lang="pt-BR" sz="2000" dirty="0">
                <a:solidFill>
                  <a:srgbClr val="FFC000"/>
                </a:solidFill>
              </a:rPr>
              <a:t> determinante </a:t>
            </a:r>
            <a:r>
              <a:rPr lang="pt-BR" sz="2000" b="1" dirty="0">
                <a:solidFill>
                  <a:srgbClr val="FFC000"/>
                </a:solidFill>
              </a:rPr>
              <a:t>comum a ambas as partes, for ilícito</a:t>
            </a:r>
            <a:r>
              <a:rPr lang="pt-BR" sz="2000" dirty="0"/>
              <a:t>; IV - </a:t>
            </a:r>
            <a:r>
              <a:rPr lang="pt-BR" sz="2000" dirty="0">
                <a:solidFill>
                  <a:srgbClr val="FFC000"/>
                </a:solidFill>
              </a:rPr>
              <a:t>não revestir a </a:t>
            </a:r>
            <a:r>
              <a:rPr lang="pt-BR" sz="2000" b="1" dirty="0">
                <a:solidFill>
                  <a:srgbClr val="FFC000"/>
                </a:solidFill>
              </a:rPr>
              <a:t>forma prescrita em lei</a:t>
            </a:r>
            <a:r>
              <a:rPr lang="pt-BR" sz="2000" dirty="0"/>
              <a:t>; V - for </a:t>
            </a:r>
            <a:r>
              <a:rPr lang="pt-BR" sz="2000" b="1" dirty="0">
                <a:solidFill>
                  <a:srgbClr val="FFC000"/>
                </a:solidFill>
              </a:rPr>
              <a:t>preterida alguma solenidade</a:t>
            </a:r>
            <a:r>
              <a:rPr lang="pt-BR" sz="2000" dirty="0">
                <a:solidFill>
                  <a:srgbClr val="FFC000"/>
                </a:solidFill>
              </a:rPr>
              <a:t> </a:t>
            </a:r>
            <a:r>
              <a:rPr lang="pt-BR" sz="2000" dirty="0"/>
              <a:t>que a lei considere essencial para a sua validade; VI - tiver por </a:t>
            </a:r>
            <a:r>
              <a:rPr lang="pt-BR" sz="2000" dirty="0">
                <a:solidFill>
                  <a:srgbClr val="FFC000"/>
                </a:solidFill>
              </a:rPr>
              <a:t>objetivo </a:t>
            </a:r>
            <a:r>
              <a:rPr lang="pt-BR" sz="2000" b="1" dirty="0">
                <a:solidFill>
                  <a:srgbClr val="FFC000"/>
                </a:solidFill>
              </a:rPr>
              <a:t>fraudar lei</a:t>
            </a:r>
            <a:r>
              <a:rPr lang="pt-BR" sz="2000" dirty="0">
                <a:solidFill>
                  <a:srgbClr val="FFC000"/>
                </a:solidFill>
              </a:rPr>
              <a:t> imperativa</a:t>
            </a:r>
            <a:r>
              <a:rPr lang="pt-BR" sz="2000" dirty="0"/>
              <a:t>; VII - a </a:t>
            </a:r>
            <a:r>
              <a:rPr lang="pt-BR" sz="2000" b="1" dirty="0">
                <a:solidFill>
                  <a:srgbClr val="FFC000"/>
                </a:solidFill>
              </a:rPr>
              <a:t>lei taxativamente o declarar nulo ou proibir-lhe</a:t>
            </a:r>
            <a:r>
              <a:rPr lang="pt-BR" sz="2000" dirty="0">
                <a:solidFill>
                  <a:srgbClr val="FFC000"/>
                </a:solidFill>
              </a:rPr>
              <a:t> </a:t>
            </a:r>
            <a:r>
              <a:rPr lang="pt-BR" sz="2000" dirty="0"/>
              <a:t>a prática, sem cominar sanção</a:t>
            </a:r>
            <a:r>
              <a:rPr lang="pt-BR" sz="2000" dirty="0" smtClean="0"/>
              <a:t>”.</a:t>
            </a:r>
          </a:p>
          <a:p>
            <a:endParaRPr lang="pt-BR" sz="2000" dirty="0"/>
          </a:p>
          <a:p>
            <a:r>
              <a:rPr lang="pt-BR" sz="2000" dirty="0"/>
              <a:t>Art. 167. “</a:t>
            </a:r>
            <a:r>
              <a:rPr lang="pt-BR" sz="2000" b="1" dirty="0">
                <a:solidFill>
                  <a:srgbClr val="FFC000"/>
                </a:solidFill>
              </a:rPr>
              <a:t>É nulo o negócio jurídico simulado</a:t>
            </a:r>
            <a:r>
              <a:rPr lang="pt-BR" sz="2000" dirty="0"/>
              <a:t>, mas subsistirá o que se dissimulou, se válido for na substância e na forma</a:t>
            </a:r>
            <a:r>
              <a:rPr lang="pt-BR" sz="2000" b="1" dirty="0"/>
              <a:t>.</a:t>
            </a:r>
            <a:r>
              <a:rPr lang="pt-BR" sz="2000" dirty="0"/>
              <a:t> </a:t>
            </a:r>
            <a:endParaRPr lang="pt-BR" sz="2000" dirty="0" smtClean="0"/>
          </a:p>
          <a:p>
            <a:pPr algn="just"/>
            <a:endParaRPr lang="pt-BR" sz="2000" dirty="0" smtClean="0"/>
          </a:p>
          <a:p>
            <a:pPr algn="just"/>
            <a:r>
              <a:rPr lang="pt-BR" sz="2000" u="sng" dirty="0" smtClean="0">
                <a:solidFill>
                  <a:srgbClr val="CCECFF"/>
                </a:solidFill>
              </a:rPr>
              <a:t>Anulabilidade</a:t>
            </a:r>
            <a:r>
              <a:rPr lang="pt-BR" sz="2000" u="sng" dirty="0">
                <a:solidFill>
                  <a:srgbClr val="CCECFF"/>
                </a:solidFill>
              </a:rPr>
              <a:t>: art. 171, CC</a:t>
            </a:r>
            <a:r>
              <a:rPr lang="pt-BR" sz="2000" dirty="0"/>
              <a:t>. 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As </a:t>
            </a:r>
            <a:r>
              <a:rPr lang="pt-BR" sz="2000" dirty="0"/>
              <a:t>invalidades absolutas e relativas decorrem do descumprimento dos requisitos do art. 104, CC. </a:t>
            </a:r>
          </a:p>
          <a:p>
            <a:pPr algn="just"/>
            <a:endParaRPr lang="pt-BR" sz="2000" dirty="0" smtClean="0"/>
          </a:p>
          <a:p>
            <a:pPr algn="just"/>
            <a:endParaRPr lang="pt-BR" sz="2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7501744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39552" y="332656"/>
            <a:ext cx="8352928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>
                <a:solidFill>
                  <a:srgbClr val="FFC000"/>
                </a:solidFill>
              </a:rPr>
              <a:t>DICA: </a:t>
            </a:r>
            <a:r>
              <a:rPr lang="pt-BR" sz="2000" dirty="0"/>
              <a:t>As </a:t>
            </a:r>
            <a:r>
              <a:rPr lang="pt-BR" sz="2000" b="1" dirty="0">
                <a:solidFill>
                  <a:srgbClr val="FFC000"/>
                </a:solidFill>
              </a:rPr>
              <a:t>hipóteses de anulabilidade</a:t>
            </a:r>
            <a:r>
              <a:rPr lang="pt-BR" sz="2000" dirty="0">
                <a:solidFill>
                  <a:srgbClr val="FFC000"/>
                </a:solidFill>
              </a:rPr>
              <a:t> </a:t>
            </a:r>
            <a:r>
              <a:rPr lang="pt-BR" sz="2000" dirty="0"/>
              <a:t>são somente duas. Portanto, todas as demais serão de nulidade: </a:t>
            </a:r>
            <a:r>
              <a:rPr lang="pt-BR" sz="2000" b="1" dirty="0">
                <a:solidFill>
                  <a:srgbClr val="FFC000"/>
                </a:solidFill>
              </a:rPr>
              <a:t>incapacidade relativa do agente e defeito do negócio jurídico. </a:t>
            </a:r>
            <a:endParaRPr lang="pt-BR" sz="2000" dirty="0">
              <a:solidFill>
                <a:srgbClr val="FFC000"/>
              </a:solidFill>
            </a:endParaRP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Art. 171, CC: “Além dos casos expressamente declarados na lei, é anulável o negocio jurídico: I - por </a:t>
            </a:r>
            <a:r>
              <a:rPr lang="pt-BR" sz="2000" u="sng" dirty="0"/>
              <a:t>incapacidade relativa</a:t>
            </a:r>
            <a:r>
              <a:rPr lang="pt-BR" sz="2000" dirty="0"/>
              <a:t> do agente; II - </a:t>
            </a:r>
            <a:r>
              <a:rPr lang="pt-BR" sz="2000" u="sng" dirty="0"/>
              <a:t>por vício</a:t>
            </a:r>
            <a:r>
              <a:rPr lang="pt-BR" sz="2000" dirty="0"/>
              <a:t> resultante de erro, dolo, coação, estado de perigo, lesão ou fraude contra credores”. </a:t>
            </a:r>
            <a:endParaRPr lang="pt-BR" sz="2000" dirty="0" smtClean="0"/>
          </a:p>
          <a:p>
            <a:pPr algn="just"/>
            <a:endParaRPr lang="pt-BR" sz="2000" dirty="0" smtClean="0"/>
          </a:p>
          <a:p>
            <a:pPr algn="just"/>
            <a:r>
              <a:rPr lang="pt-BR" sz="2000" b="1" dirty="0" smtClean="0">
                <a:solidFill>
                  <a:srgbClr val="FFC000"/>
                </a:solidFill>
              </a:rPr>
              <a:t>Prazos decadenciais para as ações anulatórias:</a:t>
            </a:r>
          </a:p>
          <a:p>
            <a:pPr algn="just"/>
            <a:endParaRPr lang="pt-BR" sz="2000" b="1" dirty="0"/>
          </a:p>
          <a:p>
            <a:pPr algn="just"/>
            <a:r>
              <a:rPr lang="pt-BR" sz="2000" dirty="0"/>
              <a:t>Art. 178, CC: ”É </a:t>
            </a:r>
            <a:r>
              <a:rPr lang="pt-BR" sz="2000" b="1" dirty="0"/>
              <a:t>de </a:t>
            </a:r>
            <a:r>
              <a:rPr lang="pt-BR" sz="2000" b="1" dirty="0">
                <a:solidFill>
                  <a:srgbClr val="CCECFF"/>
                </a:solidFill>
              </a:rPr>
              <a:t>quatro anos o prazo da decadência</a:t>
            </a:r>
            <a:r>
              <a:rPr lang="pt-BR" sz="2000" dirty="0">
                <a:solidFill>
                  <a:srgbClr val="CCECFF"/>
                </a:solidFill>
              </a:rPr>
              <a:t> </a:t>
            </a:r>
            <a:r>
              <a:rPr lang="pt-BR" sz="2000" dirty="0"/>
              <a:t>para pleitear-se a anulação do negócio jurídico, contado: I - no caso </a:t>
            </a:r>
            <a:r>
              <a:rPr lang="pt-BR" sz="2000" b="1" u="sng" dirty="0"/>
              <a:t>de </a:t>
            </a:r>
            <a:r>
              <a:rPr lang="pt-BR" sz="2000" b="1" u="sng" dirty="0">
                <a:solidFill>
                  <a:srgbClr val="CCECFF"/>
                </a:solidFill>
              </a:rPr>
              <a:t>coação</a:t>
            </a:r>
            <a:r>
              <a:rPr lang="pt-BR" sz="2000" dirty="0">
                <a:solidFill>
                  <a:srgbClr val="CCECFF"/>
                </a:solidFill>
              </a:rPr>
              <a:t>, do </a:t>
            </a:r>
            <a:r>
              <a:rPr lang="pt-BR" sz="2000" b="1" u="sng" dirty="0">
                <a:solidFill>
                  <a:srgbClr val="CCECFF"/>
                </a:solidFill>
              </a:rPr>
              <a:t>dia em que ela cessar</a:t>
            </a:r>
            <a:r>
              <a:rPr lang="pt-BR" sz="2000" dirty="0"/>
              <a:t>; II - no de </a:t>
            </a:r>
            <a:r>
              <a:rPr lang="pt-BR" sz="2000" b="1" u="sng" dirty="0">
                <a:solidFill>
                  <a:srgbClr val="CCECFF"/>
                </a:solidFill>
              </a:rPr>
              <a:t>erro, dolo, fraude contra credores, estado de perigo ou lesão</a:t>
            </a:r>
            <a:r>
              <a:rPr lang="pt-BR" sz="2000" dirty="0"/>
              <a:t>, do dia em que se </a:t>
            </a:r>
            <a:r>
              <a:rPr lang="pt-BR" sz="2000" b="1" u="sng" dirty="0">
                <a:solidFill>
                  <a:srgbClr val="CCECFF"/>
                </a:solidFill>
              </a:rPr>
              <a:t>realizou</a:t>
            </a:r>
            <a:r>
              <a:rPr lang="pt-BR" sz="2000" dirty="0">
                <a:solidFill>
                  <a:srgbClr val="CCECFF"/>
                </a:solidFill>
              </a:rPr>
              <a:t> o negócio jurídico</a:t>
            </a:r>
            <a:r>
              <a:rPr lang="pt-BR" sz="2000" dirty="0"/>
              <a:t>”. </a:t>
            </a:r>
            <a:endParaRPr lang="pt-BR" sz="2000" dirty="0" smtClean="0"/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Exceção: coação para casamento, o prazo de 4 anos começa a fluir a partir da data da sua celebração.</a:t>
            </a:r>
            <a:endParaRPr lang="pt-BR" sz="2000" dirty="0"/>
          </a:p>
          <a:p>
            <a:pPr algn="just"/>
            <a:endParaRPr lang="pt-BR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135827215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11560" y="260648"/>
            <a:ext cx="828092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>
                <a:solidFill>
                  <a:srgbClr val="CCECFF"/>
                </a:solidFill>
              </a:rPr>
              <a:t>É possível que a lei crie outras hipóteses de ação anulatória com </a:t>
            </a:r>
            <a:r>
              <a:rPr lang="pt-BR" sz="2000" b="1" dirty="0" smtClean="0">
                <a:solidFill>
                  <a:srgbClr val="CCECFF"/>
                </a:solidFill>
              </a:rPr>
              <a:t>prazos </a:t>
            </a:r>
            <a:r>
              <a:rPr lang="pt-BR" sz="2000" b="1" dirty="0" smtClean="0">
                <a:solidFill>
                  <a:srgbClr val="CCECFF"/>
                </a:solidFill>
              </a:rPr>
              <a:t>diferenciados:</a:t>
            </a:r>
          </a:p>
          <a:p>
            <a:pPr algn="just"/>
            <a:endParaRPr lang="pt-BR" sz="2000" b="1" dirty="0">
              <a:solidFill>
                <a:srgbClr val="CCECFF"/>
              </a:solidFill>
            </a:endParaRPr>
          </a:p>
          <a:p>
            <a:pPr algn="just"/>
            <a:r>
              <a:rPr lang="pt-BR" sz="2000" dirty="0"/>
              <a:t>Art. 550, CC. “A </a:t>
            </a:r>
            <a:r>
              <a:rPr lang="pt-BR" sz="2000" u="sng" dirty="0"/>
              <a:t>doação do cônjuge adúltero</a:t>
            </a:r>
            <a:r>
              <a:rPr lang="pt-BR" sz="2000" dirty="0"/>
              <a:t> ao seu cúmplice pode ser anulada pelo outro cônjuge, ou por seus herdeiros necessários, </a:t>
            </a:r>
            <a:r>
              <a:rPr lang="pt-BR" sz="2000" b="1" dirty="0">
                <a:solidFill>
                  <a:srgbClr val="FFC000"/>
                </a:solidFill>
              </a:rPr>
              <a:t>até dois anos depois de dissolvida a sociedade conjugal”. </a:t>
            </a:r>
            <a:endParaRPr lang="pt-BR" sz="2000" dirty="0">
              <a:solidFill>
                <a:srgbClr val="FFC000"/>
              </a:solidFill>
            </a:endParaRPr>
          </a:p>
          <a:p>
            <a:endParaRPr lang="pt-BR" sz="2000" dirty="0" smtClean="0"/>
          </a:p>
          <a:p>
            <a:pPr algn="just"/>
            <a:r>
              <a:rPr lang="pt-BR" sz="2000" dirty="0" smtClean="0"/>
              <a:t>O legislador </a:t>
            </a:r>
            <a:r>
              <a:rPr lang="pt-BR" sz="2000" dirty="0" smtClean="0"/>
              <a:t>optou por prever uma regra geral: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Art. 179, CC: “Quando a lei dispuser que determinado </a:t>
            </a:r>
            <a:r>
              <a:rPr lang="pt-BR" sz="2000" b="1" dirty="0"/>
              <a:t>ato é anulável, </a:t>
            </a:r>
            <a:r>
              <a:rPr lang="pt-BR" sz="2000" b="1" dirty="0">
                <a:solidFill>
                  <a:srgbClr val="FFC000"/>
                </a:solidFill>
              </a:rPr>
              <a:t>sem estabelecer prazo</a:t>
            </a:r>
            <a:r>
              <a:rPr lang="pt-BR" sz="2000" dirty="0">
                <a:solidFill>
                  <a:srgbClr val="FFC000"/>
                </a:solidFill>
              </a:rPr>
              <a:t> </a:t>
            </a:r>
            <a:r>
              <a:rPr lang="pt-BR" sz="2000" dirty="0"/>
              <a:t>para pleitear-se a anulação, </a:t>
            </a:r>
            <a:r>
              <a:rPr lang="pt-BR" sz="2000" b="1" u="sng" dirty="0">
                <a:solidFill>
                  <a:srgbClr val="FFC000"/>
                </a:solidFill>
              </a:rPr>
              <a:t>será este de dois anos, a contar da data da conclusão do ato</a:t>
            </a:r>
            <a:r>
              <a:rPr lang="pt-BR" sz="2000" dirty="0" smtClean="0">
                <a:solidFill>
                  <a:srgbClr val="FFC000"/>
                </a:solidFill>
              </a:rPr>
              <a:t>”.</a:t>
            </a:r>
          </a:p>
          <a:p>
            <a:pPr algn="just"/>
            <a:endParaRPr lang="pt-BR" sz="2000" dirty="0">
              <a:solidFill>
                <a:srgbClr val="FFC000"/>
              </a:solidFill>
            </a:endParaRPr>
          </a:p>
          <a:p>
            <a:pPr algn="just"/>
            <a:r>
              <a:rPr lang="pt-BR" sz="2000" dirty="0" smtClean="0"/>
              <a:t>Ex. </a:t>
            </a:r>
            <a:r>
              <a:rPr lang="pt-BR" sz="2000" dirty="0"/>
              <a:t>Art. 496, CC: “É </a:t>
            </a:r>
            <a:r>
              <a:rPr lang="pt-BR" sz="2000" u="sng" dirty="0"/>
              <a:t>anulável a venda de ascendente a descendente</a:t>
            </a:r>
            <a:r>
              <a:rPr lang="pt-BR" sz="2000" dirty="0"/>
              <a:t>, </a:t>
            </a:r>
            <a:r>
              <a:rPr lang="pt-BR" sz="2000" b="1" dirty="0"/>
              <a:t>salvo</a:t>
            </a:r>
            <a:r>
              <a:rPr lang="pt-BR" sz="2000" dirty="0"/>
              <a:t> se os outros descendentes e o cônjuge do alienante </a:t>
            </a:r>
            <a:r>
              <a:rPr lang="pt-BR" sz="2000" b="1" dirty="0"/>
              <a:t>expressamente houverem consentido</a:t>
            </a:r>
            <a:r>
              <a:rPr lang="pt-BR" sz="2000" dirty="0"/>
              <a:t>. Parágrafo único: Em ambos os casos, dispensa-se o consentimento do cônjuge se o regime de bens for o da separação </a:t>
            </a:r>
            <a:r>
              <a:rPr lang="pt-BR" sz="2000" dirty="0" smtClean="0"/>
              <a:t>obrigatória”. </a:t>
            </a:r>
            <a:endParaRPr lang="pt-BR" sz="2000" dirty="0"/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577748785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02825" y="332656"/>
            <a:ext cx="8424936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u="sng" dirty="0" smtClean="0">
                <a:solidFill>
                  <a:srgbClr val="FFC000"/>
                </a:solidFill>
              </a:rPr>
              <a:t>Aproveitamento da vontade</a:t>
            </a:r>
          </a:p>
          <a:p>
            <a:pPr algn="just"/>
            <a:endParaRPr lang="pt-BR" sz="2000" b="1" u="sng" dirty="0"/>
          </a:p>
          <a:p>
            <a:pPr algn="just"/>
            <a:r>
              <a:rPr lang="pt-BR" sz="2000" b="1" dirty="0" smtClean="0"/>
              <a:t>Possibilidade de prestigiar a vontade </a:t>
            </a:r>
            <a:r>
              <a:rPr lang="pt-BR" sz="2000" b="1" u="sng" dirty="0" smtClean="0"/>
              <a:t>mesmo quando o negócio é inválido</a:t>
            </a:r>
            <a:r>
              <a:rPr lang="pt-BR" sz="2000" dirty="0" smtClean="0"/>
              <a:t>. Tal instituto se consubstancia por meio de três institutos: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b="1" dirty="0" smtClean="0"/>
              <a:t>a) </a:t>
            </a:r>
            <a:r>
              <a:rPr lang="pt-BR" sz="2000" b="1" u="sng" dirty="0" smtClean="0"/>
              <a:t>Ratificação</a:t>
            </a:r>
            <a:r>
              <a:rPr lang="pt-BR" sz="2000" b="1" dirty="0" smtClean="0"/>
              <a:t>:</a:t>
            </a:r>
            <a:r>
              <a:rPr lang="pt-BR" sz="2000" dirty="0" smtClean="0"/>
              <a:t> equivale </a:t>
            </a:r>
            <a:r>
              <a:rPr lang="pt-BR" sz="2000" dirty="0"/>
              <a:t>a sanar, confirmar a vontade. </a:t>
            </a:r>
            <a:r>
              <a:rPr lang="pt-BR" sz="2000" dirty="0">
                <a:solidFill>
                  <a:srgbClr val="FFC000"/>
                </a:solidFill>
              </a:rPr>
              <a:t>Ela é exclusiva para os negócios anuláveis. </a:t>
            </a:r>
            <a:endParaRPr lang="pt-BR" sz="2000" u="sng" dirty="0" smtClean="0">
              <a:solidFill>
                <a:srgbClr val="FFC000"/>
              </a:solidFill>
            </a:endParaRPr>
          </a:p>
          <a:p>
            <a:pPr algn="just"/>
            <a:endParaRPr lang="pt-BR" sz="2000" dirty="0" smtClean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Art. 172, CCB: “O negócio anulável pode ser confirmado pelas partes, salvo direito de terceiro”.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Ex. negócio celebrado por agente relativamente incapaz. Ao atingir a maioridade, ele pode ratificar o negócio.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b="1" dirty="0" smtClean="0"/>
              <a:t>b) </a:t>
            </a:r>
            <a:r>
              <a:rPr lang="pt-BR" sz="2000" b="1" u="sng" dirty="0" smtClean="0"/>
              <a:t>Redução parcial</a:t>
            </a:r>
            <a:r>
              <a:rPr lang="pt-BR" sz="2000" b="1" dirty="0" smtClean="0"/>
              <a:t>: </a:t>
            </a:r>
            <a:r>
              <a:rPr lang="pt-BR" sz="2000" dirty="0" smtClean="0"/>
              <a:t>estabelece que, se um determinado negócio contém duas ou </a:t>
            </a:r>
            <a:r>
              <a:rPr lang="pt-BR" sz="2000" dirty="0" smtClean="0"/>
              <a:t>mais </a:t>
            </a:r>
            <a:r>
              <a:rPr lang="pt-BR" sz="2000" dirty="0" smtClean="0"/>
              <a:t>declarações de vontade, e uma delas for inválida, é possível aproveitar a parte válida. </a:t>
            </a:r>
            <a:r>
              <a:rPr lang="pt-BR" sz="2000" b="1" dirty="0" smtClean="0"/>
              <a:t>Isolamento da invalidade</a:t>
            </a:r>
            <a:r>
              <a:rPr lang="pt-BR" sz="2000" dirty="0" smtClean="0"/>
              <a:t>. </a:t>
            </a:r>
            <a:r>
              <a:rPr lang="pt-BR" sz="2000" dirty="0" smtClean="0">
                <a:solidFill>
                  <a:srgbClr val="FFC000"/>
                </a:solidFill>
              </a:rPr>
              <a:t>Pode ser </a:t>
            </a:r>
            <a:r>
              <a:rPr lang="pt-BR" sz="2000" dirty="0" smtClean="0">
                <a:solidFill>
                  <a:srgbClr val="FFC000"/>
                </a:solidFill>
              </a:rPr>
              <a:t>aplicada </a:t>
            </a:r>
            <a:r>
              <a:rPr lang="pt-BR" sz="2000" dirty="0" smtClean="0">
                <a:solidFill>
                  <a:srgbClr val="FFC000"/>
                </a:solidFill>
              </a:rPr>
              <a:t>tanto para os negócios reputados nulos, como anuláveis. </a:t>
            </a:r>
          </a:p>
          <a:p>
            <a:pPr algn="just"/>
            <a:endParaRPr lang="pt-BR" sz="2000" u="sng" dirty="0" smtClean="0"/>
          </a:p>
          <a:p>
            <a:pPr algn="just"/>
            <a:endParaRPr lang="pt-BR" sz="2000" u="sng" dirty="0"/>
          </a:p>
          <a:p>
            <a:pPr algn="just"/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892009065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11560" y="332656"/>
            <a:ext cx="8208912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>
                <a:solidFill>
                  <a:srgbClr val="CCECFF"/>
                </a:solidFill>
              </a:rPr>
              <a:t>A</a:t>
            </a:r>
            <a:r>
              <a:rPr lang="pt-BR" sz="2000" b="1" dirty="0" smtClean="0">
                <a:solidFill>
                  <a:srgbClr val="CCECFF"/>
                </a:solidFill>
              </a:rPr>
              <a:t>rt</a:t>
            </a:r>
            <a:r>
              <a:rPr lang="pt-BR" sz="2000" b="1" dirty="0">
                <a:solidFill>
                  <a:srgbClr val="CCECFF"/>
                </a:solidFill>
              </a:rPr>
              <a:t>. 184, CC</a:t>
            </a:r>
            <a:r>
              <a:rPr lang="pt-BR" sz="2000" dirty="0">
                <a:solidFill>
                  <a:srgbClr val="CCECFF"/>
                </a:solidFill>
              </a:rPr>
              <a:t> - “Respeitada a intenção das partes, </a:t>
            </a:r>
            <a:r>
              <a:rPr lang="pt-BR" sz="2000" b="1" dirty="0">
                <a:solidFill>
                  <a:srgbClr val="CCECFF"/>
                </a:solidFill>
              </a:rPr>
              <a:t>a invalidade parcial de um negócio jurídico não o prejudicará na parte válida</a:t>
            </a:r>
            <a:r>
              <a:rPr lang="pt-BR" sz="2000" dirty="0">
                <a:solidFill>
                  <a:srgbClr val="CCECFF"/>
                </a:solidFill>
              </a:rPr>
              <a:t>, </a:t>
            </a:r>
            <a:r>
              <a:rPr lang="pt-BR" sz="2000" b="1" dirty="0">
                <a:solidFill>
                  <a:srgbClr val="CCECFF"/>
                </a:solidFill>
              </a:rPr>
              <a:t>se esta for </a:t>
            </a:r>
            <a:r>
              <a:rPr lang="pt-BR" sz="2000" b="1" u="sng" dirty="0">
                <a:solidFill>
                  <a:srgbClr val="CCECFF"/>
                </a:solidFill>
              </a:rPr>
              <a:t>separável</a:t>
            </a:r>
            <a:r>
              <a:rPr lang="pt-BR" sz="2000" dirty="0">
                <a:solidFill>
                  <a:srgbClr val="CCECFF"/>
                </a:solidFill>
              </a:rPr>
              <a:t>; a </a:t>
            </a:r>
            <a:r>
              <a:rPr lang="pt-BR" sz="2000" b="1" dirty="0">
                <a:solidFill>
                  <a:srgbClr val="CCECFF"/>
                </a:solidFill>
              </a:rPr>
              <a:t>invalidade da obrigação principal implica a das obrigações acessórias</a:t>
            </a:r>
            <a:r>
              <a:rPr lang="pt-BR" sz="2000" dirty="0">
                <a:solidFill>
                  <a:srgbClr val="CCECFF"/>
                </a:solidFill>
              </a:rPr>
              <a:t>, mas a destas não induz a da obrigação principal”. </a:t>
            </a:r>
            <a:endParaRPr lang="pt-BR" sz="2000" dirty="0" smtClean="0">
              <a:solidFill>
                <a:srgbClr val="CCECFF"/>
              </a:solidFill>
            </a:endParaRP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/>
              <a:t>Ex. contrato de plano de saúde. É comum que, dentre os termos contratuais, haja cláusula limitadora do tempo de internação hospitalar. Esta cláusula é abusiva, portanto, nula. Mas o contrato inteiro será reputado nulo? Não, somente será invalidada a cláusula abusiva. </a:t>
            </a:r>
          </a:p>
          <a:p>
            <a:pPr algn="just"/>
            <a:endParaRPr lang="pt-BR" sz="2000" dirty="0"/>
          </a:p>
          <a:p>
            <a:r>
              <a:rPr lang="pt-BR" sz="2000" b="1" dirty="0"/>
              <a:t>Súmula 302, STJ:</a:t>
            </a:r>
            <a:r>
              <a:rPr lang="pt-BR" sz="2000" dirty="0"/>
              <a:t> “É abusiva a cláusula contratual de plano de saúde que limita no tempo a internação hospitalar do segurado”. </a:t>
            </a:r>
          </a:p>
          <a:p>
            <a:r>
              <a:rPr lang="pt-BR" sz="2000" dirty="0"/>
              <a:t> </a:t>
            </a:r>
          </a:p>
          <a:p>
            <a:pPr algn="just"/>
            <a:r>
              <a:rPr lang="pt-BR" sz="2000" b="1" dirty="0" smtClean="0"/>
              <a:t>c) </a:t>
            </a:r>
            <a:r>
              <a:rPr lang="pt-BR" sz="2000" b="1" u="sng" dirty="0" smtClean="0"/>
              <a:t>Conversão substancial:</a:t>
            </a:r>
            <a:r>
              <a:rPr lang="pt-BR" sz="2000" b="1" dirty="0" smtClean="0"/>
              <a:t> </a:t>
            </a:r>
            <a:r>
              <a:rPr lang="pt-BR" sz="2000" dirty="0" smtClean="0">
                <a:solidFill>
                  <a:srgbClr val="FFC000"/>
                </a:solidFill>
              </a:rPr>
              <a:t>somente admitida para os negócios nulos.</a:t>
            </a:r>
            <a:r>
              <a:rPr lang="pt-BR" sz="2000" dirty="0" smtClean="0"/>
              <a:t> Somente haverá conversão substancial </a:t>
            </a:r>
            <a:r>
              <a:rPr lang="pt-BR" sz="2000" b="1" dirty="0" smtClean="0"/>
              <a:t>por meio de decisão judicial.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>
                <a:solidFill>
                  <a:srgbClr val="FFC000"/>
                </a:solidFill>
              </a:rPr>
              <a:t>Quando um negócio for </a:t>
            </a:r>
            <a:r>
              <a:rPr lang="pt-BR" sz="2000" b="1" dirty="0">
                <a:solidFill>
                  <a:srgbClr val="FFC000"/>
                </a:solidFill>
              </a:rPr>
              <a:t>nulo por</a:t>
            </a:r>
            <a:r>
              <a:rPr lang="pt-BR" sz="2000" dirty="0">
                <a:solidFill>
                  <a:srgbClr val="FFC000"/>
                </a:solidFill>
              </a:rPr>
              <a:t> </a:t>
            </a:r>
            <a:r>
              <a:rPr lang="pt-BR" sz="2000" b="1" u="sng" dirty="0" smtClean="0">
                <a:solidFill>
                  <a:srgbClr val="FFC000"/>
                </a:solidFill>
              </a:rPr>
              <a:t>VÍCIO DE FORMA OU DE OBJETO</a:t>
            </a:r>
            <a:r>
              <a:rPr lang="pt-BR" sz="2000" b="1" dirty="0" smtClean="0">
                <a:solidFill>
                  <a:srgbClr val="FFC000"/>
                </a:solidFill>
              </a:rPr>
              <a:t>, </a:t>
            </a:r>
            <a:r>
              <a:rPr lang="pt-BR" sz="2000" b="1" dirty="0">
                <a:solidFill>
                  <a:srgbClr val="FFC000"/>
                </a:solidFill>
              </a:rPr>
              <a:t>admite-se a conversão substancial. </a:t>
            </a:r>
            <a:r>
              <a:rPr lang="pt-BR" sz="2000" dirty="0">
                <a:solidFill>
                  <a:srgbClr val="FFC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50708146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3"/>
          <p:cNvSpPr>
            <a:spLocks noGrp="1" noChangeArrowheads="1"/>
          </p:cNvSpPr>
          <p:nvPr>
            <p:ph idx="1"/>
          </p:nvPr>
        </p:nvSpPr>
        <p:spPr>
          <a:xfrm>
            <a:off x="468313" y="476250"/>
            <a:ext cx="8207375" cy="59436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altLang="pt-BR" sz="2000" b="1" dirty="0" smtClean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Conceito de fato jurídico:</a:t>
            </a:r>
            <a:r>
              <a:rPr lang="pt-BR" altLang="pt-BR" sz="2000" dirty="0" smtClean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altLang="pt-BR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acontecimento reputado relevante pelo mundo jurídico, e qualificado pela norma, </a:t>
            </a:r>
            <a:r>
              <a:rPr lang="pt-BR" altLang="pt-BR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passando </a:t>
            </a:r>
            <a:r>
              <a:rPr lang="pt-BR" altLang="pt-BR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ter aptidão de produzir efeitos aquisitivos, </a:t>
            </a:r>
            <a:r>
              <a:rPr lang="pt-BR" altLang="pt-BR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modificativos, conservativos </a:t>
            </a:r>
            <a:r>
              <a:rPr lang="pt-BR" altLang="pt-BR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ou extintivos de direitos. </a:t>
            </a:r>
          </a:p>
          <a:p>
            <a:pPr marL="0" indent="0" algn="just">
              <a:buNone/>
            </a:pPr>
            <a:endParaRPr lang="pt-BR" altLang="pt-BR" sz="2000" dirty="0">
              <a:solidFill>
                <a:srgbClr val="FFC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r>
              <a:rPr lang="pt-BR" altLang="pt-BR" sz="2200" b="1" dirty="0" smtClean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Para Pontes de Miranda os fatos jurídicos </a:t>
            </a:r>
            <a:r>
              <a:rPr lang="pt-BR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“são </a:t>
            </a:r>
            <a:r>
              <a:rPr lang="pt-B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 fatos, ou complexos de fatos, sobre os quais </a:t>
            </a:r>
            <a:r>
              <a:rPr lang="pt-BR" sz="2000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incidiu a regra jurídica</a:t>
            </a:r>
            <a:r>
              <a:rPr lang="pt-B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 portanto, o fato de que </a:t>
            </a:r>
            <a:r>
              <a:rPr lang="pt-BR" sz="2000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dimana, agora, ou talvez mais tarde, talvez condicionalmente</a:t>
            </a:r>
            <a:r>
              <a:rPr lang="pt-B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pt-B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ou talvez nunca dimane eficácia jurídica</a:t>
            </a:r>
            <a:r>
              <a:rPr lang="pt-B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” </a:t>
            </a:r>
            <a:r>
              <a:rPr lang="pt-BR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0" indent="0" algn="just">
              <a:buNone/>
            </a:pPr>
            <a:endParaRPr lang="pt-BR" altLang="pt-BR" sz="2000" dirty="0">
              <a:solidFill>
                <a:srgbClr val="FFC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r>
              <a:rPr lang="pt-BR" altLang="pt-BR" sz="2000" b="1" dirty="0" smtClean="0">
                <a:solidFill>
                  <a:srgbClr val="CCEC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 fato jurídico tem potencialidade de produção de efeitos jurídicos, mas não, necessariamente, produzirá. </a:t>
            </a:r>
          </a:p>
          <a:p>
            <a:pPr marL="0" indent="0" algn="just">
              <a:buNone/>
            </a:pPr>
            <a:endParaRPr lang="pt-BR" altLang="pt-BR" sz="2000" dirty="0">
              <a:solidFill>
                <a:srgbClr val="FFC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r>
              <a:rPr lang="pt-BR" altLang="pt-BR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Para um fato jurídico existir, a </a:t>
            </a:r>
            <a:r>
              <a:rPr lang="pt-BR" altLang="pt-BR" sz="2000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norma jurídica deve incidir</a:t>
            </a:r>
            <a:r>
              <a:rPr lang="pt-BR" altLang="pt-BR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sobre o </a:t>
            </a:r>
            <a:r>
              <a:rPr lang="pt-BR" altLang="pt-BR" sz="2000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suporte fático</a:t>
            </a:r>
            <a:r>
              <a:rPr lang="pt-BR" altLang="pt-BR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Contudo, entre a existência e a produção de efeitos do fato jurídico, há um caminho que passa pela validade. </a:t>
            </a:r>
          </a:p>
          <a:p>
            <a:pPr marL="0" indent="0" algn="just">
              <a:buNone/>
            </a:pPr>
            <a:endParaRPr lang="pt-BR" altLang="pt-B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r>
              <a:rPr lang="pt-BR" altLang="pt-BR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Pontes de Miranda, inspirado nos alemães, inovou ao discorrer sobre os diferentes planos do mundo jurídico. </a:t>
            </a:r>
          </a:p>
        </p:txBody>
      </p:sp>
    </p:spTree>
    <p:extLst>
      <p:ext uri="{BB962C8B-B14F-4D97-AF65-F5344CB8AC3E}">
        <p14:creationId xmlns:p14="http://schemas.microsoft.com/office/powerpoint/2010/main" val="3444363595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11560" y="116632"/>
            <a:ext cx="828092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>
                <a:solidFill>
                  <a:srgbClr val="CCECFF"/>
                </a:solidFill>
              </a:rPr>
              <a:t>Art. 170, CC: “Se, porém, o </a:t>
            </a:r>
            <a:r>
              <a:rPr lang="pt-BR" sz="2000" b="1" dirty="0">
                <a:solidFill>
                  <a:srgbClr val="CCECFF"/>
                </a:solidFill>
              </a:rPr>
              <a:t>negócio jurídico nulo</a:t>
            </a:r>
            <a:r>
              <a:rPr lang="pt-BR" sz="2000" dirty="0">
                <a:solidFill>
                  <a:srgbClr val="CCECFF"/>
                </a:solidFill>
              </a:rPr>
              <a:t> contiver os </a:t>
            </a:r>
            <a:r>
              <a:rPr lang="pt-BR" sz="2000" b="1" u="sng" dirty="0">
                <a:solidFill>
                  <a:srgbClr val="CCECFF"/>
                </a:solidFill>
              </a:rPr>
              <a:t>requisitos de outro</a:t>
            </a:r>
            <a:r>
              <a:rPr lang="pt-BR" sz="2000" dirty="0">
                <a:solidFill>
                  <a:srgbClr val="CCECFF"/>
                </a:solidFill>
              </a:rPr>
              <a:t>, </a:t>
            </a:r>
            <a:r>
              <a:rPr lang="pt-BR" sz="2000" b="1" dirty="0">
                <a:solidFill>
                  <a:srgbClr val="CCECFF"/>
                </a:solidFill>
              </a:rPr>
              <a:t>subsistirá este quando o fim</a:t>
            </a:r>
            <a:r>
              <a:rPr lang="pt-BR" sz="2000" dirty="0">
                <a:solidFill>
                  <a:srgbClr val="CCECFF"/>
                </a:solidFill>
              </a:rPr>
              <a:t> a que visavam as partes permitir supor que </a:t>
            </a:r>
            <a:r>
              <a:rPr lang="pt-BR" sz="2000" b="1" dirty="0">
                <a:solidFill>
                  <a:srgbClr val="CCECFF"/>
                </a:solidFill>
              </a:rPr>
              <a:t>o teriam querido, se houvessem previsto a nulidade</a:t>
            </a:r>
            <a:r>
              <a:rPr lang="pt-BR" sz="2000" dirty="0">
                <a:solidFill>
                  <a:srgbClr val="CCECFF"/>
                </a:solidFill>
              </a:rPr>
              <a:t>”.</a:t>
            </a:r>
          </a:p>
          <a:p>
            <a:endParaRPr lang="pt-BR" dirty="0">
              <a:solidFill>
                <a:srgbClr val="FFFFFF"/>
              </a:solidFill>
            </a:endParaRPr>
          </a:p>
          <a:p>
            <a:r>
              <a:rPr lang="pt-BR" sz="2000" dirty="0" smtClean="0"/>
              <a:t>*</a:t>
            </a:r>
            <a:r>
              <a:rPr lang="pt-BR" sz="2000" b="1" dirty="0" smtClean="0"/>
              <a:t>Requisitos para a conversão substancial:</a:t>
            </a:r>
          </a:p>
          <a:p>
            <a:pPr algn="just"/>
            <a:endParaRPr lang="pt-BR" sz="2000" b="1" dirty="0"/>
          </a:p>
          <a:p>
            <a:pPr marL="514350" indent="-514350" algn="just">
              <a:buAutoNum type="romanLcParenBoth"/>
            </a:pPr>
            <a:r>
              <a:rPr lang="pt-BR" sz="2000" dirty="0" smtClean="0"/>
              <a:t>Requisito de </a:t>
            </a:r>
            <a:r>
              <a:rPr lang="pt-BR" sz="2000" b="1" dirty="0" smtClean="0"/>
              <a:t>ordem subjetiva</a:t>
            </a:r>
            <a:r>
              <a:rPr lang="pt-BR" sz="2000" dirty="0" smtClean="0"/>
              <a:t>: existência de </a:t>
            </a:r>
            <a:r>
              <a:rPr lang="pt-BR" sz="2000" b="1" dirty="0" smtClean="0"/>
              <a:t>vontade válida, manifestada em negócio nulo pela forma ou pelo objeto. </a:t>
            </a:r>
          </a:p>
          <a:p>
            <a:pPr marL="514350" indent="-514350" algn="just">
              <a:buAutoNum type="romanLcParenBoth"/>
            </a:pPr>
            <a:endParaRPr lang="pt-BR" sz="2000" dirty="0"/>
          </a:p>
          <a:p>
            <a:pPr marL="514350" indent="-514350" algn="just">
              <a:buAutoNum type="romanLcParenBoth"/>
            </a:pPr>
            <a:r>
              <a:rPr lang="pt-BR" sz="2000" dirty="0" smtClean="0"/>
              <a:t>Requisito de </a:t>
            </a:r>
            <a:r>
              <a:rPr lang="pt-BR" sz="2000" b="1" dirty="0" smtClean="0"/>
              <a:t>ordem objetiva</a:t>
            </a:r>
            <a:r>
              <a:rPr lang="pt-BR" sz="2000" dirty="0" smtClean="0"/>
              <a:t>: é preciso que </a:t>
            </a:r>
            <a:r>
              <a:rPr lang="pt-BR" sz="2000" b="1" dirty="0" smtClean="0"/>
              <a:t>exista outra categoria jurídica válida na forma e no objeto</a:t>
            </a:r>
            <a:r>
              <a:rPr lang="pt-BR" sz="2000" dirty="0" smtClean="0"/>
              <a:t>, apta ao recebimento da vontade. </a:t>
            </a:r>
            <a:endParaRPr lang="pt-BR" sz="2000" dirty="0"/>
          </a:p>
          <a:p>
            <a:pPr algn="just"/>
            <a:endParaRPr lang="pt-BR" sz="2000" dirty="0"/>
          </a:p>
          <a:p>
            <a:pPr algn="just"/>
            <a:r>
              <a:rPr lang="pt-BR" sz="2000" dirty="0" smtClean="0">
                <a:solidFill>
                  <a:srgbClr val="FFC000"/>
                </a:solidFill>
              </a:rPr>
              <a:t>O que se tem na conversão substancial é uma </a:t>
            </a:r>
            <a:r>
              <a:rPr lang="pt-BR" sz="2000" b="1" dirty="0" smtClean="0">
                <a:solidFill>
                  <a:srgbClr val="FFC000"/>
                </a:solidFill>
              </a:rPr>
              <a:t>mudança de categoria</a:t>
            </a:r>
            <a:r>
              <a:rPr lang="pt-BR" sz="2000" dirty="0" smtClean="0">
                <a:solidFill>
                  <a:srgbClr val="FFC000"/>
                </a:solidFill>
              </a:rPr>
              <a:t>.</a:t>
            </a:r>
          </a:p>
          <a:p>
            <a:pPr algn="just"/>
            <a:endParaRPr lang="pt-BR" sz="2000" dirty="0"/>
          </a:p>
          <a:p>
            <a:pPr algn="just"/>
            <a:r>
              <a:rPr lang="pt-BR" sz="1900" dirty="0" smtClean="0"/>
              <a:t>Ex</a:t>
            </a:r>
            <a:r>
              <a:rPr lang="pt-BR" sz="1900" dirty="0" smtClean="0"/>
              <a:t>. Testamento público nulo por vício de forma. Há um defeito formal. Há incontroversa demonstração de vontade que aqueles bens devem ser destinados para determinada pessoa. Transporta-se para outra categoria – testamento particular, que não tem solenidade. Aproveita-se a vontade. </a:t>
            </a:r>
          </a:p>
        </p:txBody>
      </p:sp>
    </p:spTree>
    <p:extLst>
      <p:ext uri="{BB962C8B-B14F-4D97-AF65-F5344CB8AC3E}">
        <p14:creationId xmlns:p14="http://schemas.microsoft.com/office/powerpoint/2010/main" val="1692405726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>
              <a:solidFill>
                <a:srgbClr val="000000"/>
              </a:solidFill>
            </a:endParaRPr>
          </a:p>
        </p:txBody>
      </p:sp>
      <p:sp>
        <p:nvSpPr>
          <p:cNvPr id="7171" name="Rectangle 7"/>
          <p:cNvSpPr>
            <a:spLocks noChangeArrowheads="1"/>
          </p:cNvSpPr>
          <p:nvPr/>
        </p:nvSpPr>
        <p:spPr bwMode="auto">
          <a:xfrm>
            <a:off x="228600" y="228600"/>
            <a:ext cx="8686800" cy="617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4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endParaRPr lang="pt-BR" altLang="pt-BR" sz="2400" b="1" dirty="0" smtClean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marL="457200" indent="-457200" algn="ctr" eaLnBrk="1" hangingPunct="1">
              <a:spcBef>
                <a:spcPct val="0"/>
              </a:spcBef>
              <a:buClrTx/>
              <a:buSzTx/>
              <a:buFontTx/>
              <a:buAutoNum type="arabicParenR"/>
            </a:pPr>
            <a:endParaRPr lang="pt-BR" altLang="pt-BR" sz="24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4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000" b="1" dirty="0">
                <a:solidFill>
                  <a:srgbClr val="FFCF01"/>
                </a:solidFill>
                <a:latin typeface="Arial" panose="020B0604020202020204" pitchFamily="34" charset="0"/>
              </a:rPr>
              <a:t/>
            </a:r>
            <a:br>
              <a:rPr lang="pt-BR" altLang="pt-BR" sz="1000" b="1" dirty="0">
                <a:solidFill>
                  <a:srgbClr val="FFCF01"/>
                </a:solidFill>
                <a:latin typeface="Arial" panose="020B0604020202020204" pitchFamily="34" charset="0"/>
              </a:rPr>
            </a:br>
            <a:endParaRPr lang="pt-BR" altLang="pt-BR" sz="1000" b="1" dirty="0">
              <a:solidFill>
                <a:srgbClr val="FFCF01"/>
              </a:solidFill>
              <a:latin typeface="Arial" panose="020B0604020202020204" pitchFamily="34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395536" y="228600"/>
            <a:ext cx="8519864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>
                <a:solidFill>
                  <a:srgbClr val="FFC000"/>
                </a:solidFill>
              </a:rPr>
              <a:t>Questão TJ/MT 2014:</a:t>
            </a:r>
          </a:p>
          <a:p>
            <a:pPr algn="just"/>
            <a:endParaRPr lang="pt-BR" sz="2000" b="1" dirty="0"/>
          </a:p>
          <a:p>
            <a:pPr algn="just"/>
            <a:r>
              <a:rPr lang="pt-BR" sz="2000" dirty="0"/>
              <a:t>Assinale a alternativa </a:t>
            </a:r>
            <a:r>
              <a:rPr lang="pt-BR" sz="2000" dirty="0" smtClean="0"/>
              <a:t>CORRETA: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a) São </a:t>
            </a:r>
            <a:r>
              <a:rPr lang="pt-BR" sz="2000" dirty="0"/>
              <a:t>causas de anulabilidade dos atos jurídicos, dentre outras, a incapacidade absoluta do agente, a ausência de observação à forma prescrita em lei e a simulação.  </a:t>
            </a:r>
            <a:endParaRPr lang="pt-BR" sz="2000" dirty="0" smtClean="0"/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b) São </a:t>
            </a:r>
            <a:r>
              <a:rPr lang="pt-BR" sz="2000" dirty="0"/>
              <a:t>características dos atos nulos: serem convalidáveis, estarem sujeitos a prazo prescricional e darem ensejo ao surgimento de </a:t>
            </a:r>
            <a:r>
              <a:rPr lang="pt-BR" sz="2000" dirty="0" smtClean="0"/>
              <a:t>direito </a:t>
            </a:r>
            <a:r>
              <a:rPr lang="pt-BR" sz="2000" dirty="0" err="1" smtClean="0"/>
              <a:t>potestativo</a:t>
            </a:r>
            <a:r>
              <a:rPr lang="pt-BR" sz="2000" dirty="0" smtClean="0"/>
              <a:t>.</a:t>
            </a:r>
            <a:r>
              <a:rPr lang="pt-BR" sz="2000" dirty="0"/>
              <a:t> </a:t>
            </a:r>
            <a:endParaRPr lang="pt-BR" sz="2000" dirty="0" smtClean="0"/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c) O </a:t>
            </a:r>
            <a:r>
              <a:rPr lang="pt-BR" sz="2000" dirty="0"/>
              <a:t>sistema geral de invalidade dos negócios jurídicos, previsto no Código Civil em vigor, é aplicável aos atos jurídicos stricto sensu. </a:t>
            </a:r>
            <a:br>
              <a:rPr lang="pt-BR" sz="2000" dirty="0"/>
            </a:br>
            <a:endParaRPr lang="pt-BR" sz="2000" dirty="0"/>
          </a:p>
          <a:p>
            <a:pPr algn="just"/>
            <a:r>
              <a:rPr lang="pt-BR" sz="2000" dirty="0" smtClean="0"/>
              <a:t>d) A </a:t>
            </a:r>
            <a:r>
              <a:rPr lang="pt-BR" sz="2000" dirty="0"/>
              <a:t>conversibilidade dos negócios jurídicos (art. 170, CC) exige apenas elementos objetivos.  </a:t>
            </a:r>
            <a:endParaRPr lang="pt-BR" sz="2000" dirty="0" smtClean="0"/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e) Apenas </a:t>
            </a:r>
            <a:r>
              <a:rPr lang="pt-BR" sz="2000" dirty="0"/>
              <a:t>a simulação absoluta é causa de nulidade absoluta sob a égide do Código Civil em vigor.</a:t>
            </a:r>
          </a:p>
          <a:p>
            <a:pPr algn="just"/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1464444280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13"/>
          <p:cNvSpPr>
            <a:spLocks noGrp="1" noChangeArrowheads="1"/>
          </p:cNvSpPr>
          <p:nvPr>
            <p:ph idx="1"/>
          </p:nvPr>
        </p:nvSpPr>
        <p:spPr>
          <a:xfrm>
            <a:off x="468313" y="260350"/>
            <a:ext cx="8207375" cy="61595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BR" altLang="pt-BR" sz="2200" b="1" dirty="0" smtClean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Gabarito </a:t>
            </a:r>
            <a:r>
              <a:rPr lang="pt-BR" altLang="pt-BR" sz="2000" b="1" dirty="0" smtClean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Questão </a:t>
            </a:r>
            <a:r>
              <a:rPr lang="pt-BR" altLang="pt-BR" sz="20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TJ/MT 2014:</a:t>
            </a:r>
          </a:p>
          <a:p>
            <a:pPr marL="0" indent="0" algn="just">
              <a:buNone/>
            </a:pPr>
            <a:endParaRPr lang="pt-BR" altLang="pt-B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r>
              <a:rPr lang="pt-BR" altLang="pt-B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Assinale a alternativa CORRETA:</a:t>
            </a:r>
          </a:p>
          <a:p>
            <a:pPr marL="0" indent="0" algn="just">
              <a:buNone/>
            </a:pPr>
            <a:endParaRPr lang="pt-BR" altLang="pt-B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r>
              <a:rPr lang="pt-BR" altLang="pt-B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a) São causas de anulabilidade dos atos jurídicos, dentre outras, a incapacidade absoluta do agente, a ausência de observação à forma prescrita em lei e a simulação.  </a:t>
            </a:r>
          </a:p>
          <a:p>
            <a:pPr marL="0" indent="0" algn="just">
              <a:buNone/>
            </a:pPr>
            <a:endParaRPr lang="pt-BR" altLang="pt-B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r>
              <a:rPr lang="pt-BR" altLang="pt-B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b) São características dos atos nulos: serem convalidáveis, estarem sujeitos a prazo prescricional e darem ensejo ao surgimento de direito </a:t>
            </a:r>
            <a:r>
              <a:rPr lang="pt-BR" altLang="pt-BR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potestativo</a:t>
            </a:r>
            <a:r>
              <a:rPr lang="pt-BR" altLang="pt-B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</a:p>
          <a:p>
            <a:pPr marL="0" indent="0" algn="just">
              <a:buNone/>
            </a:pPr>
            <a:endParaRPr lang="pt-BR" altLang="pt-B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r>
              <a:rPr lang="pt-BR" altLang="pt-BR" sz="2000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c) O sistema geral de invalidade dos negócios jurídicos, previsto no Código Civil em vigor, é aplicável aos atos jurídicos stricto se</a:t>
            </a:r>
            <a:r>
              <a:rPr lang="pt-BR" altLang="pt-B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nsu. </a:t>
            </a:r>
            <a:br>
              <a:rPr lang="pt-BR" altLang="pt-B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pt-BR" altLang="pt-B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r>
              <a:rPr lang="pt-BR" altLang="pt-B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d) A conversibilidade dos negócios jurídicos (art. 170, CC) exige apenas elementos objetivos.  </a:t>
            </a:r>
          </a:p>
          <a:p>
            <a:pPr marL="0" indent="0" algn="just">
              <a:buNone/>
            </a:pPr>
            <a:endParaRPr lang="pt-BR" altLang="pt-B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r>
              <a:rPr lang="pt-BR" altLang="pt-B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e) Apenas a simulação absoluta é causa de nulidade absoluta sob a égide do Código Civil em vigor.</a:t>
            </a:r>
          </a:p>
          <a:p>
            <a:pPr marL="0" indent="0" algn="just">
              <a:buNone/>
            </a:pPr>
            <a:endParaRPr lang="pt-BR" altLang="pt-BR" sz="2000" b="1" dirty="0" smtClean="0">
              <a:solidFill>
                <a:srgbClr val="CCEC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endParaRPr lang="pt-BR" altLang="pt-BR" sz="2200" b="1" dirty="0" smtClean="0">
              <a:solidFill>
                <a:srgbClr val="FFC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endParaRPr lang="pt-BR" altLang="pt-BR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13"/>
          <p:cNvSpPr>
            <a:spLocks noGrp="1" noChangeArrowheads="1"/>
          </p:cNvSpPr>
          <p:nvPr>
            <p:ph idx="1"/>
          </p:nvPr>
        </p:nvSpPr>
        <p:spPr>
          <a:xfrm>
            <a:off x="467544" y="260648"/>
            <a:ext cx="8207375" cy="61595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BR" altLang="pt-BR" sz="2000" b="1" u="sng" dirty="0" smtClean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Defeitos do negócio jurídico</a:t>
            </a:r>
          </a:p>
          <a:p>
            <a:pPr marL="0" indent="0" algn="just">
              <a:buNone/>
            </a:pPr>
            <a:endParaRPr lang="pt-BR" altLang="pt-BR" sz="2000" u="sng" dirty="0">
              <a:solidFill>
                <a:srgbClr val="FFC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r>
              <a:rPr lang="pt-BR" altLang="pt-BR" sz="2000" b="1" dirty="0" smtClean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1) Erro ou ignorância:</a:t>
            </a:r>
            <a:r>
              <a:rPr lang="pt-BR" altLang="pt-BR" sz="2000" dirty="0" smtClean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altLang="pt-BR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trata-se de engano fático, falsa percepção em relação a uma </a:t>
            </a:r>
            <a:r>
              <a:rPr lang="pt-BR" altLang="pt-BR" sz="2000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pessoa, ao objeto, ou a um direito</a:t>
            </a:r>
            <a:r>
              <a:rPr lang="pt-BR" altLang="pt-BR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que acomete a vontade de uma das partes que celebrou o negócio jurídico. Basicamente, quando alguém analisa mal os elementos centrais de um negócio. </a:t>
            </a:r>
          </a:p>
          <a:p>
            <a:pPr marL="0" indent="0" algn="just">
              <a:buNone/>
            </a:pPr>
            <a:endParaRPr lang="pt-BR" altLang="pt-BR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 eaLnBrk="1" hangingPunct="1">
              <a:buNone/>
            </a:pPr>
            <a:r>
              <a:rPr lang="pt-BR" altLang="pt-BR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Dica: </a:t>
            </a:r>
            <a:r>
              <a:rPr lang="pt-BR" altLang="pt-BR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 erro o agente se engana sozinho. </a:t>
            </a:r>
          </a:p>
          <a:p>
            <a:pPr marL="0" indent="0" algn="just" eaLnBrk="1" hangingPunct="1">
              <a:buNone/>
            </a:pPr>
            <a:endParaRPr lang="pt-BR" altLang="pt-BR" sz="2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 eaLnBrk="1" hangingPunct="1">
              <a:buNone/>
            </a:pPr>
            <a:r>
              <a:rPr lang="pt-BR" altLang="pt-BR" sz="2000" b="1" dirty="0" smtClean="0">
                <a:solidFill>
                  <a:srgbClr val="CCEC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Art. 138, CCB:</a:t>
            </a:r>
            <a:r>
              <a:rPr lang="pt-BR" altLang="pt-BR" sz="2000" dirty="0" smtClean="0">
                <a:solidFill>
                  <a:srgbClr val="CCEC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“São anuláveis os negócios jurídicos, quando as declarações de vontade emanarem de </a:t>
            </a:r>
            <a:r>
              <a:rPr lang="pt-BR" altLang="pt-BR" sz="2000" b="1" u="sng" dirty="0" smtClean="0">
                <a:solidFill>
                  <a:srgbClr val="CCEC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erro substancial </a:t>
            </a:r>
            <a:r>
              <a:rPr lang="pt-BR" altLang="pt-BR" sz="2000" dirty="0" smtClean="0">
                <a:solidFill>
                  <a:srgbClr val="CCEC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que poderia ser percebido por pessoa de diligência normal, em face das circunstâncias do negócio”. </a:t>
            </a:r>
            <a:endParaRPr lang="pt-BR" altLang="pt-BR" sz="2000" b="1" dirty="0">
              <a:solidFill>
                <a:srgbClr val="CCEC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 eaLnBrk="1" hangingPunct="1">
              <a:buNone/>
            </a:pPr>
            <a:endParaRPr lang="pt-BR" altLang="pt-BR" sz="2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 eaLnBrk="1" hangingPunct="1">
              <a:buNone/>
            </a:pPr>
            <a:r>
              <a:rPr lang="pt-BR" altLang="pt-BR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Vê-se que os negócios celebrados com erro são anuláveis, desde que o erro seja </a:t>
            </a:r>
            <a:r>
              <a:rPr lang="pt-BR" altLang="pt-BR" sz="2000" b="1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substancial</a:t>
            </a:r>
            <a:r>
              <a:rPr lang="pt-BR" altLang="pt-BR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ou seja, ele deve recair sobre os elementos essenciais do negócio. </a:t>
            </a:r>
          </a:p>
          <a:p>
            <a:pPr marL="0" indent="0" algn="just" eaLnBrk="1" hangingPunct="1">
              <a:buNone/>
            </a:pPr>
            <a:endParaRPr lang="pt-BR" altLang="pt-BR" sz="27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 eaLnBrk="1" hangingPunct="1">
              <a:buNone/>
            </a:pPr>
            <a:r>
              <a:rPr lang="pt-BR" altLang="pt-BR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Ex. pessoa compra um relógio de bronze, achando que era de ouro. Se ela soubesse, não teria comprado. </a:t>
            </a:r>
          </a:p>
          <a:p>
            <a:pPr marL="0" indent="0" algn="just" eaLnBrk="1" hangingPunct="1">
              <a:buNone/>
            </a:pPr>
            <a:endParaRPr lang="pt-BR" altLang="pt-B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 eaLnBrk="1" hangingPunct="1">
              <a:buNone/>
            </a:pPr>
            <a:endParaRPr lang="pt-BR" altLang="pt-B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 eaLnBrk="1" hangingPunct="1">
              <a:buNone/>
            </a:pPr>
            <a:endParaRPr lang="pt-BR" altLang="pt-BR" sz="2000" dirty="0" smtClean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 eaLnBrk="1" hangingPunct="1">
              <a:buNone/>
            </a:pPr>
            <a:endParaRPr lang="pt-BR" altLang="pt-BR" sz="2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 eaLnBrk="1" hangingPunct="1">
              <a:buNone/>
            </a:pPr>
            <a:endParaRPr lang="pt-BR" altLang="pt-BR" sz="2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7547470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7171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6212160"/>
          </a:xfrm>
          <a:prstGeom prst="rect">
            <a:avLst/>
          </a:prstGeom>
          <a:noFill/>
          <a:ln>
            <a:noFill/>
          </a:ln>
          <a:extLst/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lang="pt-BR" altLang="pt-BR" b="1" dirty="0" smtClean="0">
              <a:solidFill>
                <a:schemeClr val="bg1"/>
              </a:solidFill>
            </a:endParaRPr>
          </a:p>
          <a:p>
            <a:pPr algn="ctr" eaLnBrk="1" hangingPunct="1">
              <a:defRPr/>
            </a:pPr>
            <a:endParaRPr lang="pt-BR" altLang="pt-BR" b="1" dirty="0" smtClean="0">
              <a:solidFill>
                <a:srgbClr val="FFC000"/>
              </a:solidFill>
            </a:endParaRPr>
          </a:p>
          <a:p>
            <a:pPr algn="ctr" eaLnBrk="1" hangingPunct="1">
              <a:defRPr/>
            </a:pPr>
            <a:endParaRPr lang="pt-BR" altLang="pt-BR" b="1" dirty="0" smtClean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 eaLnBrk="1" hangingPunct="1">
              <a:defRPr/>
            </a:pPr>
            <a:endParaRPr lang="pt-BR" altLang="pt-BR" b="1" dirty="0" smtClean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pPr algn="ctr" eaLnBrk="1" hangingPunct="1">
              <a:defRPr/>
            </a:pPr>
            <a:endParaRPr lang="pt-BR" altLang="pt-BR" b="1" dirty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pPr algn="ctr" eaLnBrk="1" hangingPunct="1">
              <a:defRPr/>
            </a:pPr>
            <a:endParaRPr lang="pt-BR" altLang="pt-BR" sz="1000" b="1" dirty="0" smtClean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467544" y="457200"/>
            <a:ext cx="8064896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just" eaLnBrk="1" hangingPunct="1">
              <a:buNone/>
            </a:pPr>
            <a:r>
              <a:rPr lang="pt-BR" altLang="pt-BR" sz="2000" dirty="0">
                <a:ea typeface="Tahoma" panose="020B0604030504040204" pitchFamily="34" charset="0"/>
                <a:cs typeface="Tahoma" panose="020B0604030504040204" pitchFamily="34" charset="0"/>
              </a:rPr>
              <a:t>À luz do princípio da confiança, adotado pelo CCB/02, não mais interessa se o erro é escusável (justificável), diante da valorização da eticidade. </a:t>
            </a:r>
            <a:r>
              <a:rPr lang="pt-BR" altLang="pt-BR" sz="2000" b="1" dirty="0">
                <a:ea typeface="Tahoma" panose="020B0604030504040204" pitchFamily="34" charset="0"/>
                <a:cs typeface="Tahoma" panose="020B0604030504040204" pitchFamily="34" charset="0"/>
              </a:rPr>
              <a:t>Ou seja, presente a falsa noção relevante, merecerá o negócio a anulabilidade. </a:t>
            </a:r>
            <a:endParaRPr lang="pt-BR" altLang="pt-BR" sz="2000" b="1" dirty="0" smtClean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 eaLnBrk="1" hangingPunct="1">
              <a:buNone/>
            </a:pPr>
            <a:endParaRPr lang="pt-BR" altLang="pt-BR" sz="2000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 eaLnBrk="1" hangingPunct="1">
              <a:buNone/>
            </a:pPr>
            <a:r>
              <a:rPr lang="pt-BR" altLang="pt-BR" sz="2000" b="1" dirty="0" smtClean="0">
                <a:solidFill>
                  <a:srgbClr val="CCECFF"/>
                </a:solidFill>
                <a:ea typeface="Tahoma" panose="020B0604030504040204" pitchFamily="34" charset="0"/>
                <a:cs typeface="Tahoma" panose="020B0604030504040204" pitchFamily="34" charset="0"/>
              </a:rPr>
              <a:t>Enunciado 12, Jornada de Direito Civil: “Na sistemática do art. 138, é irrelevante ser ou não escusável o erro, porque o dispositivo adota o princípio da confiança”.</a:t>
            </a:r>
            <a:endParaRPr lang="pt-BR" altLang="pt-BR" sz="2000" b="1" dirty="0">
              <a:solidFill>
                <a:srgbClr val="CCECFF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 eaLnBrk="1" hangingPunct="1">
              <a:buNone/>
            </a:pPr>
            <a:r>
              <a:rPr lang="pt-BR" altLang="pt-BR" sz="2000" dirty="0">
                <a:solidFill>
                  <a:srgbClr val="CCECFF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pt-BR" altLang="pt-BR" sz="2000" dirty="0" smtClean="0">
              <a:solidFill>
                <a:srgbClr val="CCECFF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 eaLnBrk="1" hangingPunct="1">
              <a:buNone/>
            </a:pPr>
            <a:r>
              <a:rPr lang="pt-BR" altLang="pt-BR" sz="2000" dirty="0" smtClean="0">
                <a:ea typeface="Tahoma" panose="020B0604030504040204" pitchFamily="34" charset="0"/>
                <a:cs typeface="Tahoma" panose="020B0604030504040204" pitchFamily="34" charset="0"/>
              </a:rPr>
              <a:t>A </a:t>
            </a:r>
            <a:r>
              <a:rPr lang="pt-BR" altLang="pt-BR" sz="2000" dirty="0" err="1" smtClean="0">
                <a:ea typeface="Tahoma" panose="020B0604030504040204" pitchFamily="34" charset="0"/>
                <a:cs typeface="Tahoma" panose="020B0604030504040204" pitchFamily="34" charset="0"/>
              </a:rPr>
              <a:t>escusabilidade</a:t>
            </a:r>
            <a:r>
              <a:rPr lang="pt-BR" altLang="pt-BR" sz="2000" dirty="0" smtClean="0">
                <a:ea typeface="Tahoma" panose="020B0604030504040204" pitchFamily="34" charset="0"/>
                <a:cs typeface="Tahoma" panose="020B0604030504040204" pitchFamily="34" charset="0"/>
              </a:rPr>
              <a:t> deve ser analisada à luz do princípio da boa-fé objetiva. </a:t>
            </a:r>
            <a:endParaRPr lang="pt-BR" altLang="pt-BR" sz="2000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 eaLnBrk="1" hangingPunct="1">
              <a:buNone/>
            </a:pPr>
            <a:endParaRPr lang="pt-BR" altLang="pt-BR" sz="2000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pt-BR" sz="2000" dirty="0" smtClean="0"/>
              <a:t>O CCB/02 passou a reconhecer a possibilidade de o erro de direito anular um determinado negócio, desde que preenchidos alguns requisitos.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>
                <a:solidFill>
                  <a:srgbClr val="CCECFF"/>
                </a:solidFill>
              </a:rPr>
              <a:t>Art. 139, III, CC: “O erro é substancial quando: III </a:t>
            </a:r>
            <a:r>
              <a:rPr lang="pt-BR" sz="2000" b="1" dirty="0">
                <a:solidFill>
                  <a:srgbClr val="CCECFF"/>
                </a:solidFill>
              </a:rPr>
              <a:t>- sendo de direito</a:t>
            </a:r>
            <a:r>
              <a:rPr lang="pt-BR" sz="2000" dirty="0">
                <a:solidFill>
                  <a:srgbClr val="CCECFF"/>
                </a:solidFill>
              </a:rPr>
              <a:t>, e não implicando recusa à aplicação da lei, </a:t>
            </a:r>
            <a:r>
              <a:rPr lang="pt-BR" sz="2000" b="1" dirty="0">
                <a:solidFill>
                  <a:srgbClr val="CCECFF"/>
                </a:solidFill>
              </a:rPr>
              <a:t>for o motivo único ou principal</a:t>
            </a:r>
            <a:r>
              <a:rPr lang="pt-BR" sz="2000" dirty="0">
                <a:solidFill>
                  <a:srgbClr val="CCECFF"/>
                </a:solidFill>
              </a:rPr>
              <a:t> do negócio jurídico”. 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7171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>
            <a:noFill/>
          </a:ln>
          <a:extLst/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lang="pt-BR" altLang="pt-BR" b="1" dirty="0" smtClean="0">
              <a:solidFill>
                <a:schemeClr val="bg1"/>
              </a:solidFill>
            </a:endParaRPr>
          </a:p>
          <a:p>
            <a:pPr algn="ctr" eaLnBrk="1" hangingPunct="1">
              <a:defRPr/>
            </a:pPr>
            <a:endParaRPr lang="pt-BR" altLang="pt-BR" b="1" dirty="0" smtClean="0">
              <a:solidFill>
                <a:srgbClr val="FFC000"/>
              </a:solidFill>
            </a:endParaRPr>
          </a:p>
          <a:p>
            <a:pPr algn="ctr" eaLnBrk="1" hangingPunct="1">
              <a:defRPr/>
            </a:pPr>
            <a:endParaRPr lang="pt-BR" altLang="pt-BR" b="1" dirty="0" smtClean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eaLnBrk="1" hangingPunct="1">
              <a:defRPr/>
            </a:pPr>
            <a:endParaRPr lang="pt-BR" dirty="0">
              <a:solidFill>
                <a:schemeClr val="bg2">
                  <a:lumMod val="10000"/>
                  <a:lumOff val="90000"/>
                </a:schemeClr>
              </a:solidFill>
            </a:endParaRPr>
          </a:p>
          <a:p>
            <a:pPr eaLnBrk="1" hangingPunct="1">
              <a:defRPr/>
            </a:pPr>
            <a:endParaRPr lang="pt-BR" dirty="0" smtClean="0">
              <a:solidFill>
                <a:schemeClr val="bg2">
                  <a:lumMod val="10000"/>
                  <a:lumOff val="90000"/>
                </a:schemeClr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228600" y="228600"/>
            <a:ext cx="8519864" cy="6555641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pt-BR" sz="2000" dirty="0" smtClean="0"/>
              <a:t>Há um aparente conflito  com a norma inserta no </a:t>
            </a:r>
            <a:r>
              <a:rPr lang="pt-BR" sz="2000" b="1" u="sng" dirty="0" smtClean="0"/>
              <a:t>art. 3º, LINDB</a:t>
            </a:r>
            <a:r>
              <a:rPr lang="pt-BR" sz="2000" dirty="0" smtClean="0"/>
              <a:t>, que traz o </a:t>
            </a:r>
            <a:r>
              <a:rPr lang="pt-BR" sz="2000" b="1" u="sng" dirty="0" smtClean="0"/>
              <a:t>princípio da obrigatoriedade</a:t>
            </a:r>
            <a:r>
              <a:rPr lang="pt-BR" sz="2000" dirty="0" smtClean="0"/>
              <a:t>, pelo qual ninguém pode deixar de cumprir a lei alegando não conhecê-la.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Deve prevalecer o CCB quando se depara com casos envolvendo o ato jurídico com finalidade específica. Aplica-se, portanto, o critério da especialidade.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Exemplo: Uma pessoa comprou um imóvel no município de Petrópolis/RJ para construir uma casa de veraneio. Após realizar a escritura, deu entrada no projeto de construção na Prefeitura, contudo, havia lei municipal que delimitava a área adquirida como </a:t>
            </a:r>
            <a:r>
              <a:rPr lang="pt-BR" sz="2000" i="1" dirty="0" smtClean="0"/>
              <a:t>non </a:t>
            </a:r>
            <a:r>
              <a:rPr lang="pt-BR" sz="2000" i="1" dirty="0" err="1" smtClean="0"/>
              <a:t>aedificandi</a:t>
            </a:r>
            <a:r>
              <a:rPr lang="pt-BR" sz="2000" dirty="0" smtClean="0"/>
              <a:t>, proibindo, portanto, qualquer construção. Nesse caso, o adquirente ajuizou ação de nulidade do contrato de compra e venda, pois, por erro de direito, ao desconhecer a lei, haveria vício de vontade no negócio.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Prevê o art. 139, CCB que o erro é substancial quando: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I – interessar à natureza do negócio, ao objeto principal ou a alguma das qualidades a ele essenciais. Ex. compra bijuteria, achando tratar-se de ouro. 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 eaLnBrk="1" hangingPunct="1">
              <a:defRPr/>
            </a:pP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609600" y="692696"/>
            <a:ext cx="806685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/>
              <a:t>II) Disser respeito à identidade ou à qualidade essencial da pessoa a quem se refira a declaração de vontade, desde que tenha influído nesta de modo relevante. Ex. erro essencial sobre a pessoa do cônjuge (art. 1557, CCB).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b="1" u="sng" dirty="0" smtClean="0">
                <a:solidFill>
                  <a:srgbClr val="CCECFF"/>
                </a:solidFill>
              </a:rPr>
              <a:t>Erro acidental</a:t>
            </a:r>
            <a:r>
              <a:rPr lang="pt-BR" sz="2000" b="1" dirty="0" smtClean="0">
                <a:solidFill>
                  <a:srgbClr val="CCECFF"/>
                </a:solidFill>
              </a:rPr>
              <a:t>:</a:t>
            </a:r>
          </a:p>
          <a:p>
            <a:pPr algn="just"/>
            <a:endParaRPr lang="pt-BR" sz="2000" b="1" dirty="0">
              <a:solidFill>
                <a:srgbClr val="CCECFF"/>
              </a:solidFill>
            </a:endParaRPr>
          </a:p>
          <a:p>
            <a:pPr algn="just"/>
            <a:r>
              <a:rPr lang="pt-BR" sz="2000" b="1" dirty="0" smtClean="0">
                <a:solidFill>
                  <a:srgbClr val="CCECFF"/>
                </a:solidFill>
              </a:rPr>
              <a:t>Art. 142, CCB: </a:t>
            </a:r>
            <a:r>
              <a:rPr lang="pt-BR" sz="2000" dirty="0" smtClean="0">
                <a:solidFill>
                  <a:srgbClr val="CCECFF"/>
                </a:solidFill>
              </a:rPr>
              <a:t>“O erro de indicação da pessoa ou da coisa, a que se referir a declaração de vontade, não viciará o negócio quando, por seu contexto e pelas circunstâncias, se puder identificar a coisa ou pessoa cogitada”.</a:t>
            </a:r>
            <a:r>
              <a:rPr lang="pt-BR" sz="2000" dirty="0" smtClean="0"/>
              <a:t> </a:t>
            </a:r>
          </a:p>
          <a:p>
            <a:pPr algn="just"/>
            <a:endParaRPr lang="pt-BR" sz="2000" b="1" dirty="0"/>
          </a:p>
          <a:p>
            <a:pPr algn="just"/>
            <a:r>
              <a:rPr lang="pt-BR" sz="2000" dirty="0" smtClean="0"/>
              <a:t>O erro acidental não anulará o negócio jurídico.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Para viciar o negócio, o erro deve ser </a:t>
            </a:r>
            <a:r>
              <a:rPr lang="pt-BR" sz="2000" dirty="0" smtClean="0">
                <a:solidFill>
                  <a:srgbClr val="FFC000"/>
                </a:solidFill>
              </a:rPr>
              <a:t>(i) principal (substancial); (</a:t>
            </a:r>
            <a:r>
              <a:rPr lang="pt-BR" sz="2000" dirty="0" err="1" smtClean="0">
                <a:solidFill>
                  <a:srgbClr val="FFC000"/>
                </a:solidFill>
              </a:rPr>
              <a:t>ii</a:t>
            </a:r>
            <a:r>
              <a:rPr lang="pt-BR" sz="2000" dirty="0" smtClean="0">
                <a:solidFill>
                  <a:srgbClr val="FFC000"/>
                </a:solidFill>
              </a:rPr>
              <a:t>) real (a parte deve sofrer prejuízo) e (</a:t>
            </a:r>
            <a:r>
              <a:rPr lang="pt-BR" sz="2000" dirty="0" err="1" smtClean="0">
                <a:solidFill>
                  <a:srgbClr val="FFC000"/>
                </a:solidFill>
              </a:rPr>
              <a:t>iii</a:t>
            </a:r>
            <a:r>
              <a:rPr lang="pt-BR" sz="2000" dirty="0" smtClean="0">
                <a:solidFill>
                  <a:srgbClr val="FFC000"/>
                </a:solidFill>
              </a:rPr>
              <a:t>) escusável</a:t>
            </a:r>
            <a:r>
              <a:rPr lang="pt-BR" sz="2000" dirty="0" smtClean="0"/>
              <a:t>, sob o ponto de vista do princípio da boa-fé objetiva (confiança). </a:t>
            </a:r>
          </a:p>
          <a:p>
            <a:pPr algn="just"/>
            <a:r>
              <a:rPr lang="pt-BR" sz="2000" dirty="0" smtClean="0"/>
              <a:t> </a:t>
            </a:r>
            <a:endParaRPr lang="pt-BR" sz="2000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400" b="1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400" b="1" dirty="0">
              <a:solidFill>
                <a:srgbClr val="FFC000"/>
              </a:solidFill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400" b="1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2400" b="1" dirty="0">
                <a:solidFill>
                  <a:schemeClr val="accent2"/>
                </a:solidFill>
              </a:rPr>
              <a:t> </a:t>
            </a:r>
            <a:endParaRPr lang="pt-BR" altLang="pt-BR" sz="10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462279" y="188640"/>
            <a:ext cx="799288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altLang="pt-BR" sz="2000" b="1" dirty="0" smtClean="0">
                <a:solidFill>
                  <a:srgbClr val="FFC000"/>
                </a:solidFill>
              </a:rPr>
              <a:t>2) Dolo:</a:t>
            </a:r>
            <a:r>
              <a:rPr lang="pt-BR" altLang="pt-BR" sz="2000" dirty="0" smtClean="0">
                <a:solidFill>
                  <a:srgbClr val="FFC000"/>
                </a:solidFill>
              </a:rPr>
              <a:t> </a:t>
            </a:r>
            <a:r>
              <a:rPr lang="pt-BR" altLang="pt-BR" sz="2000" dirty="0" smtClean="0"/>
              <a:t>artifício ardiloso empregado para induzir alguém em erro, com intuito de benefício próprio. </a:t>
            </a:r>
          </a:p>
          <a:p>
            <a:pPr algn="just"/>
            <a:endParaRPr lang="pt-BR" altLang="pt-BR" sz="2000" dirty="0">
              <a:solidFill>
                <a:srgbClr val="CCECFF"/>
              </a:solidFill>
            </a:endParaRPr>
          </a:p>
          <a:p>
            <a:pPr algn="just"/>
            <a:r>
              <a:rPr lang="pt-BR" altLang="pt-BR" sz="2000" dirty="0" smtClean="0">
                <a:solidFill>
                  <a:srgbClr val="CCECFF"/>
                </a:solidFill>
              </a:rPr>
              <a:t>Art. 145, CCB: “São os negócios jurídicos anuláveis por dolo, quando este for a sua causa”.</a:t>
            </a:r>
            <a:r>
              <a:rPr lang="pt-BR" altLang="pt-BR" sz="2000" b="1" dirty="0" smtClean="0">
                <a:solidFill>
                  <a:srgbClr val="FFC000"/>
                </a:solidFill>
              </a:rPr>
              <a:t> </a:t>
            </a:r>
          </a:p>
          <a:p>
            <a:pPr algn="just"/>
            <a:endParaRPr lang="pt-BR" altLang="pt-BR" sz="2000" b="1" dirty="0"/>
          </a:p>
          <a:p>
            <a:pPr algn="just"/>
            <a:r>
              <a:rPr lang="pt-BR" altLang="pt-BR" sz="2000" dirty="0" smtClean="0"/>
              <a:t>Para viciar o negócio jurídico, o dolo deve ser </a:t>
            </a:r>
            <a:r>
              <a:rPr lang="pt-BR" altLang="pt-BR" sz="2000" b="1" u="sng" dirty="0" smtClean="0"/>
              <a:t>principal ou essencial</a:t>
            </a:r>
            <a:r>
              <a:rPr lang="pt-BR" altLang="pt-BR" sz="2000" b="1" dirty="0" smtClean="0"/>
              <a:t>,</a:t>
            </a:r>
            <a:r>
              <a:rPr lang="pt-BR" altLang="pt-BR" sz="2000" dirty="0" smtClean="0"/>
              <a:t> ou seja, uma das partes utiliza artifícios maliciosos para levar a outra a praticar um ato </a:t>
            </a:r>
            <a:r>
              <a:rPr lang="pt-BR" altLang="pt-BR" sz="2000" b="1" dirty="0" smtClean="0"/>
              <a:t>que não praticaria normalmente</a:t>
            </a:r>
            <a:r>
              <a:rPr lang="pt-BR" altLang="pt-BR" sz="2000" dirty="0" smtClean="0"/>
              <a:t>. </a:t>
            </a:r>
          </a:p>
          <a:p>
            <a:pPr algn="just"/>
            <a:endParaRPr lang="pt-BR" altLang="pt-BR" sz="2000" dirty="0"/>
          </a:p>
          <a:p>
            <a:pPr algn="just"/>
            <a:r>
              <a:rPr lang="pt-BR" altLang="pt-BR" sz="2000" dirty="0" smtClean="0"/>
              <a:t>Além disso, o dolo </a:t>
            </a:r>
            <a:r>
              <a:rPr lang="pt-BR" altLang="pt-BR" sz="2000" b="1" u="sng" dirty="0" smtClean="0"/>
              <a:t>deve ser real</a:t>
            </a:r>
            <a:r>
              <a:rPr lang="pt-BR" altLang="pt-BR" sz="2000" dirty="0" smtClean="0"/>
              <a:t>, gerando prejuízo para a parte enganada – </a:t>
            </a:r>
            <a:r>
              <a:rPr lang="pt-BR" altLang="pt-BR" sz="2000" b="1" i="1" u="sng" dirty="0" err="1" smtClean="0"/>
              <a:t>dolus</a:t>
            </a:r>
            <a:r>
              <a:rPr lang="pt-BR" altLang="pt-BR" sz="2000" b="1" i="1" u="sng" dirty="0" smtClean="0"/>
              <a:t> </a:t>
            </a:r>
            <a:r>
              <a:rPr lang="pt-BR" altLang="pt-BR" sz="2000" b="1" i="1" u="sng" dirty="0" err="1" smtClean="0"/>
              <a:t>malus</a:t>
            </a:r>
            <a:r>
              <a:rPr lang="pt-BR" altLang="pt-BR" sz="2000" dirty="0" smtClean="0"/>
              <a:t>. </a:t>
            </a:r>
          </a:p>
          <a:p>
            <a:pPr algn="just"/>
            <a:endParaRPr lang="pt-BR" altLang="pt-BR" sz="2000" dirty="0"/>
          </a:p>
          <a:p>
            <a:pPr algn="just"/>
            <a:r>
              <a:rPr lang="pt-BR" altLang="pt-BR" sz="2000" dirty="0" smtClean="0">
                <a:solidFill>
                  <a:srgbClr val="CCECFF"/>
                </a:solidFill>
              </a:rPr>
              <a:t>Art. 146, CCB: “O </a:t>
            </a:r>
            <a:r>
              <a:rPr lang="pt-BR" altLang="pt-BR" sz="2000" b="1" u="sng" dirty="0" smtClean="0">
                <a:solidFill>
                  <a:srgbClr val="CCECFF"/>
                </a:solidFill>
              </a:rPr>
              <a:t>dolo acidental </a:t>
            </a:r>
            <a:r>
              <a:rPr lang="pt-BR" altLang="pt-BR" sz="2000" dirty="0" smtClean="0">
                <a:solidFill>
                  <a:srgbClr val="CCECFF"/>
                </a:solidFill>
              </a:rPr>
              <a:t>só obriga à satisfação das perdas e danos, e é acidental quando, a seu despeito, </a:t>
            </a:r>
            <a:r>
              <a:rPr lang="pt-BR" altLang="pt-BR" sz="2000" b="1" dirty="0" smtClean="0">
                <a:solidFill>
                  <a:srgbClr val="CCECFF"/>
                </a:solidFill>
              </a:rPr>
              <a:t>o negócio seria realizado, embora por outro modo</a:t>
            </a:r>
            <a:r>
              <a:rPr lang="pt-BR" altLang="pt-BR" sz="2000" dirty="0" smtClean="0">
                <a:solidFill>
                  <a:srgbClr val="CCECFF"/>
                </a:solidFill>
              </a:rPr>
              <a:t>”. </a:t>
            </a:r>
          </a:p>
          <a:p>
            <a:pPr algn="just"/>
            <a:endParaRPr lang="pt-BR" altLang="pt-BR" sz="2000" dirty="0" smtClean="0">
              <a:solidFill>
                <a:srgbClr val="CCECFF"/>
              </a:solidFill>
            </a:endParaRPr>
          </a:p>
          <a:p>
            <a:pPr algn="just"/>
            <a:r>
              <a:rPr lang="pt-BR" altLang="pt-BR" sz="2000" dirty="0" smtClean="0"/>
              <a:t>O </a:t>
            </a:r>
            <a:r>
              <a:rPr lang="pt-BR" altLang="pt-BR" sz="2000" b="1" u="sng" dirty="0" smtClean="0"/>
              <a:t>dolo acidental não é causa do ato</a:t>
            </a:r>
            <a:r>
              <a:rPr lang="pt-BR" altLang="pt-BR" sz="2000" dirty="0" smtClean="0"/>
              <a:t>. Assim, o negócio seria celebrado de qualquer jeito, presente ou não o artifício malicioso. O dolo acidental não se resolve no plano da validade, mas no da eficácia, gerando o dever de reparar o dano. </a:t>
            </a:r>
            <a:endParaRPr lang="pt-BR" altLang="pt-BR" sz="2000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2291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pt-BR" altLang="pt-BR" sz="2400" b="1" dirty="0" smtClean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pt-BR" altLang="pt-BR" sz="10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228600" y="620688"/>
            <a:ext cx="8519864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>
                <a:solidFill>
                  <a:srgbClr val="CCECFF"/>
                </a:solidFill>
              </a:rPr>
              <a:t>O dolo </a:t>
            </a:r>
            <a:r>
              <a:rPr lang="pt-BR" sz="2000" b="1" dirty="0">
                <a:solidFill>
                  <a:srgbClr val="CCECFF"/>
                </a:solidFill>
              </a:rPr>
              <a:t>precisa ser realizado sempre pela contraparte ou é possível dolo realizado por terceiro? </a:t>
            </a:r>
            <a:endParaRPr lang="pt-BR" sz="2000" b="1" dirty="0" smtClean="0">
              <a:solidFill>
                <a:srgbClr val="CCECFF"/>
              </a:solidFill>
            </a:endParaRP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O </a:t>
            </a:r>
            <a:r>
              <a:rPr lang="pt-BR" sz="2000" dirty="0"/>
              <a:t>dolo de terceiro pode </a:t>
            </a:r>
            <a:r>
              <a:rPr lang="pt-BR" sz="2000" u="sng" dirty="0">
                <a:solidFill>
                  <a:srgbClr val="FFC000"/>
                </a:solidFill>
              </a:rPr>
              <a:t>tornar o negócio anulável quando a parte que dele se beneficia sabia ou deveria saber</a:t>
            </a:r>
            <a:r>
              <a:rPr lang="pt-BR" sz="2000" dirty="0"/>
              <a:t>. Se a parte que se beneficia não sabia e não deveria saber, o dolo de terceiro não torna o negócio anulável. </a:t>
            </a:r>
            <a:r>
              <a:rPr lang="pt-BR" sz="2000" dirty="0" smtClean="0"/>
              <a:t>(art. 148, CCB).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Tendo conhecimento o contratante ou negociante beneficiado, haverá dolo essencial. Não havendo tal conhecimento, o dolo é acidental. </a:t>
            </a:r>
          </a:p>
          <a:p>
            <a:pPr algn="just"/>
            <a:endParaRPr lang="pt-BR" sz="2000" dirty="0"/>
          </a:p>
          <a:p>
            <a:pPr algn="just"/>
            <a:endParaRPr lang="pt-BR" sz="2000" dirty="0" smtClean="0"/>
          </a:p>
          <a:p>
            <a:pPr algn="just"/>
            <a:endParaRPr lang="pt-BR" sz="2000" dirty="0"/>
          </a:p>
          <a:p>
            <a:pPr algn="just"/>
            <a:endParaRPr lang="pt-BR" sz="2000" dirty="0" smtClean="0"/>
          </a:p>
          <a:p>
            <a:pPr algn="just"/>
            <a:endParaRPr lang="pt-BR" sz="2000" dirty="0"/>
          </a:p>
          <a:p>
            <a:pPr algn="just"/>
            <a:endParaRPr lang="pt-BR" sz="2000" dirty="0" smtClean="0"/>
          </a:p>
          <a:p>
            <a:pPr algn="just"/>
            <a:endParaRPr lang="pt-BR" sz="2000" dirty="0"/>
          </a:p>
          <a:p>
            <a:pPr algn="just"/>
            <a:endParaRPr lang="pt-BR" sz="2000" dirty="0" smtClean="0"/>
          </a:p>
          <a:p>
            <a:pPr algn="just"/>
            <a:endParaRPr lang="pt-BR" sz="2000" dirty="0"/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2579700"/>
              </p:ext>
            </p:extLst>
          </p:nvPr>
        </p:nvGraphicFramePr>
        <p:xfrm>
          <a:off x="609600" y="4077072"/>
          <a:ext cx="7850832" cy="22322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5416"/>
                <a:gridCol w="3925416"/>
              </a:tblGrid>
              <a:tr h="1116124">
                <a:tc>
                  <a:txBody>
                    <a:bodyPr/>
                    <a:lstStyle/>
                    <a:p>
                      <a:pPr algn="just"/>
                      <a:r>
                        <a:rPr lang="pt-BR" b="0" dirty="0" smtClean="0"/>
                        <a:t>Se</a:t>
                      </a:r>
                      <a:r>
                        <a:rPr lang="pt-BR" b="0" baseline="0" dirty="0" smtClean="0"/>
                        <a:t> a parte a quem aproveita </a:t>
                      </a:r>
                      <a:r>
                        <a:rPr lang="pt-BR" b="1" u="sng" baseline="0" dirty="0" smtClean="0"/>
                        <a:t>tinha ciência</a:t>
                      </a:r>
                      <a:endParaRPr lang="pt-BR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b="0" dirty="0" smtClean="0"/>
                        <a:t>O negócio </a:t>
                      </a:r>
                      <a:r>
                        <a:rPr lang="pt-BR" b="1" dirty="0" smtClean="0"/>
                        <a:t>é anulável</a:t>
                      </a:r>
                      <a:endParaRPr lang="pt-BR" b="1" dirty="0"/>
                    </a:p>
                  </a:txBody>
                  <a:tcPr/>
                </a:tc>
              </a:tr>
              <a:tr h="1116124">
                <a:tc>
                  <a:txBody>
                    <a:bodyPr/>
                    <a:lstStyle/>
                    <a:p>
                      <a:pPr algn="just"/>
                      <a:r>
                        <a:rPr lang="pt-BR" b="0" dirty="0" smtClean="0"/>
                        <a:t>Se a parte a quem aproveita </a:t>
                      </a:r>
                      <a:r>
                        <a:rPr lang="pt-BR" b="1" u="sng" dirty="0" smtClean="0"/>
                        <a:t>não tinha ciência</a:t>
                      </a:r>
                      <a:endParaRPr lang="pt-BR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b="0" dirty="0" smtClean="0"/>
                        <a:t>O negócio </a:t>
                      </a:r>
                      <a:r>
                        <a:rPr lang="pt-BR" b="1" dirty="0" smtClean="0"/>
                        <a:t>não</a:t>
                      </a:r>
                      <a:r>
                        <a:rPr lang="pt-BR" b="0" dirty="0" smtClean="0"/>
                        <a:t> é anulável, mas o lesado pode pedir</a:t>
                      </a:r>
                      <a:r>
                        <a:rPr lang="pt-BR" b="0" baseline="0" dirty="0" smtClean="0"/>
                        <a:t> </a:t>
                      </a:r>
                      <a:r>
                        <a:rPr lang="pt-BR" b="1" baseline="0" dirty="0" smtClean="0"/>
                        <a:t>perdas e danos ao autor do dolo. </a:t>
                      </a:r>
                      <a:endParaRPr lang="pt-BR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 eaLnBrk="1" hangingPunct="1">
              <a:defRPr/>
            </a:pP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609600" y="620688"/>
            <a:ext cx="792284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>
                <a:solidFill>
                  <a:srgbClr val="FFC000"/>
                </a:solidFill>
              </a:rPr>
              <a:t>E se o dolo advém do representante da parte?</a:t>
            </a:r>
          </a:p>
          <a:p>
            <a:pPr algn="just"/>
            <a:endParaRPr lang="pt-BR" sz="2000" b="1" dirty="0">
              <a:solidFill>
                <a:srgbClr val="CCECFF"/>
              </a:solidFill>
            </a:endParaRPr>
          </a:p>
          <a:p>
            <a:pPr algn="just"/>
            <a:r>
              <a:rPr lang="pt-BR" sz="2000" dirty="0"/>
              <a:t>O dolo do representante é o dolo da própria parte, afinal ele atua por ela. </a:t>
            </a:r>
          </a:p>
          <a:p>
            <a:pPr algn="just"/>
            <a:endParaRPr lang="pt-BR" sz="2000" dirty="0" smtClean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Art. 149, CCB: “O dolo do </a:t>
            </a:r>
            <a:r>
              <a:rPr lang="pt-BR" sz="2000" b="1" u="sng" dirty="0" smtClean="0">
                <a:solidFill>
                  <a:srgbClr val="CCECFF"/>
                </a:solidFill>
              </a:rPr>
              <a:t>representante legal </a:t>
            </a:r>
            <a:r>
              <a:rPr lang="pt-BR" sz="2000" dirty="0" smtClean="0">
                <a:solidFill>
                  <a:srgbClr val="CCECFF"/>
                </a:solidFill>
              </a:rPr>
              <a:t>de uma das partes só obriga o representado a responder civilmente </a:t>
            </a:r>
            <a:r>
              <a:rPr lang="pt-BR" sz="2000" b="1" u="sng" dirty="0" smtClean="0">
                <a:solidFill>
                  <a:srgbClr val="CCECFF"/>
                </a:solidFill>
              </a:rPr>
              <a:t>até a importância do proveito que teve</a:t>
            </a:r>
            <a:r>
              <a:rPr lang="pt-BR" sz="2000" dirty="0" smtClean="0">
                <a:solidFill>
                  <a:srgbClr val="CCECFF"/>
                </a:solidFill>
              </a:rPr>
              <a:t>; se, porém, o dolo for do </a:t>
            </a:r>
            <a:r>
              <a:rPr lang="pt-BR" sz="2000" b="1" u="sng" dirty="0" smtClean="0">
                <a:solidFill>
                  <a:srgbClr val="CCECFF"/>
                </a:solidFill>
              </a:rPr>
              <a:t>representante convencional</a:t>
            </a:r>
            <a:r>
              <a:rPr lang="pt-BR" sz="2000" dirty="0" smtClean="0">
                <a:solidFill>
                  <a:srgbClr val="CCECFF"/>
                </a:solidFill>
              </a:rPr>
              <a:t>, o representado </a:t>
            </a:r>
            <a:r>
              <a:rPr lang="pt-BR" sz="2000" b="1" u="sng" dirty="0" smtClean="0">
                <a:solidFill>
                  <a:srgbClr val="CCECFF"/>
                </a:solidFill>
              </a:rPr>
              <a:t>responderá solidariamente com ele por perdas e danos</a:t>
            </a:r>
            <a:r>
              <a:rPr lang="pt-BR" sz="2000" dirty="0" smtClean="0">
                <a:solidFill>
                  <a:srgbClr val="CCECFF"/>
                </a:solidFill>
              </a:rPr>
              <a:t>”. </a:t>
            </a:r>
          </a:p>
          <a:p>
            <a:pPr algn="just"/>
            <a:endParaRPr lang="pt-BR" sz="2000" dirty="0">
              <a:solidFill>
                <a:srgbClr val="FFC000"/>
              </a:solidFill>
            </a:endParaRPr>
          </a:p>
          <a:p>
            <a:pPr algn="just"/>
            <a:r>
              <a:rPr lang="pt-BR" sz="2000" b="1" dirty="0" smtClean="0">
                <a:solidFill>
                  <a:srgbClr val="FFC000"/>
                </a:solidFill>
              </a:rPr>
              <a:t>Classificação do dolo quanto ao seu conteúdo: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*</a:t>
            </a:r>
            <a:r>
              <a:rPr lang="pt-BR" sz="2000" i="1" dirty="0" err="1" smtClean="0"/>
              <a:t>Dolus</a:t>
            </a:r>
            <a:r>
              <a:rPr lang="pt-BR" sz="2000" i="1" dirty="0" smtClean="0"/>
              <a:t> </a:t>
            </a:r>
            <a:r>
              <a:rPr lang="pt-BR" sz="2000" i="1" dirty="0" err="1" smtClean="0"/>
              <a:t>bonus</a:t>
            </a:r>
            <a:r>
              <a:rPr lang="pt-BR" sz="2000" i="1" dirty="0" smtClean="0"/>
              <a:t>:</a:t>
            </a:r>
            <a:r>
              <a:rPr lang="pt-BR" sz="2000" dirty="0" smtClean="0"/>
              <a:t> é o dolo tolerável, aceito socialmente. São os exageros feitos nos meios comerciais em relação às qualidades de um bem à venda. Esta modalidade de dolo não é passível de anulação, desde que não venha a enganar o consumidor, mediante publicidade enganosa. Ex. espelho colocado em loja, que emagrece. 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3"/>
          <p:cNvSpPr>
            <a:spLocks noGrp="1" noChangeArrowheads="1"/>
          </p:cNvSpPr>
          <p:nvPr>
            <p:ph idx="1"/>
          </p:nvPr>
        </p:nvSpPr>
        <p:spPr>
          <a:xfrm>
            <a:off x="251521" y="188640"/>
            <a:ext cx="8712968" cy="623121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pt-BR" altLang="pt-BR" sz="2000" u="sng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r>
              <a:rPr lang="pt-BR" altLang="pt-BR" sz="2000" b="1" u="sng" dirty="0" smtClean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Planos do mundo jurídico</a:t>
            </a:r>
          </a:p>
          <a:p>
            <a:pPr marL="0" indent="0" algn="just">
              <a:buNone/>
            </a:pPr>
            <a:endParaRPr lang="pt-BR" altLang="pt-BR" sz="2000" b="1" u="sng" dirty="0" smtClean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r>
              <a:rPr lang="pt-BR" altLang="pt-BR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 planos são independentes, de modo que os elementos informadores devem ser interpretados autonomamente em cada um deles. </a:t>
            </a:r>
          </a:p>
          <a:p>
            <a:pPr marL="0" indent="0" algn="just">
              <a:buNone/>
            </a:pPr>
            <a:endParaRPr lang="pt-BR" altLang="pt-B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r>
              <a:rPr lang="pt-BR" altLang="pt-BR" sz="2000" b="1" dirty="0" smtClean="0">
                <a:solidFill>
                  <a:srgbClr val="CCEC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(i) Plano da existência:</a:t>
            </a:r>
            <a:r>
              <a:rPr lang="pt-BR" altLang="pt-BR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altLang="pt-BR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plano do SER (ontológico).</a:t>
            </a:r>
          </a:p>
          <a:p>
            <a:pPr marL="0" indent="0" algn="just">
              <a:buNone/>
            </a:pPr>
            <a:endParaRPr lang="pt-BR" altLang="pt-BR" sz="2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r>
              <a:rPr lang="pt-BR" altLang="pt-BR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Neste plano avalia-se o preenchimento dos </a:t>
            </a:r>
            <a:r>
              <a:rPr lang="pt-BR" altLang="pt-BR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PRESSUPOSTOS</a:t>
            </a:r>
            <a:r>
              <a:rPr lang="pt-BR" altLang="pt-BR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(elementos estruturais)</a:t>
            </a:r>
          </a:p>
          <a:p>
            <a:pPr marL="0" indent="0" algn="just">
              <a:buNone/>
            </a:pPr>
            <a:endParaRPr lang="pt-BR" altLang="pt-B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r>
              <a:rPr lang="pt-BR" altLang="pt-BR" sz="2000" b="1" dirty="0" smtClean="0">
                <a:solidFill>
                  <a:srgbClr val="CCEC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pt-BR" altLang="pt-BR" sz="2000" b="1" dirty="0" err="1" smtClean="0">
                <a:solidFill>
                  <a:srgbClr val="CCEC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</a:t>
            </a:r>
            <a:r>
              <a:rPr lang="pt-BR" altLang="pt-BR" sz="2000" b="1" dirty="0" smtClean="0">
                <a:solidFill>
                  <a:srgbClr val="CCEC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Plano da validade:</a:t>
            </a:r>
            <a:r>
              <a:rPr lang="pt-BR" altLang="pt-BR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plano NORMATIVO (da norma jurídica).</a:t>
            </a:r>
          </a:p>
          <a:p>
            <a:pPr marL="0" indent="0" algn="just">
              <a:buNone/>
            </a:pPr>
            <a:endParaRPr lang="pt-BR" altLang="pt-BR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r>
              <a:rPr lang="pt-BR" altLang="pt-BR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Neste plano avalia-se os</a:t>
            </a:r>
            <a:r>
              <a:rPr lang="pt-BR" altLang="pt-BR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REQUISITOS </a:t>
            </a:r>
            <a:r>
              <a:rPr lang="pt-BR" altLang="pt-BR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(elementos essenciais). </a:t>
            </a:r>
            <a:endParaRPr lang="pt-BR" altLang="pt-BR" sz="2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endParaRPr lang="pt-BR" altLang="pt-BR" sz="2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r>
              <a:rPr lang="pt-BR" altLang="pt-BR" sz="2000" b="1" dirty="0" smtClean="0">
                <a:solidFill>
                  <a:srgbClr val="CCEC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pt-BR" altLang="pt-BR" sz="2000" b="1" dirty="0" err="1" smtClean="0">
                <a:solidFill>
                  <a:srgbClr val="CCEC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iii</a:t>
            </a:r>
            <a:r>
              <a:rPr lang="pt-BR" altLang="pt-BR" sz="2000" b="1" dirty="0" smtClean="0">
                <a:solidFill>
                  <a:srgbClr val="CCEC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Plano da eficácia:</a:t>
            </a:r>
            <a:r>
              <a:rPr lang="pt-BR" altLang="pt-BR" sz="2000" dirty="0" smtClean="0">
                <a:solidFill>
                  <a:srgbClr val="CCEC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altLang="pt-BR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Plano de CONTROLE DE EFEITOS. </a:t>
            </a:r>
          </a:p>
          <a:p>
            <a:pPr marL="0" indent="0" algn="just">
              <a:buNone/>
            </a:pPr>
            <a:endParaRPr lang="pt-BR" altLang="pt-BR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r>
              <a:rPr lang="pt-BR" altLang="pt-BR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Neste plano afere-se os </a:t>
            </a:r>
            <a:r>
              <a:rPr lang="pt-BR" altLang="pt-BR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FATORES DE CONTROLE </a:t>
            </a:r>
            <a:r>
              <a:rPr lang="pt-BR" altLang="pt-BR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(elementos acidentais)</a:t>
            </a:r>
            <a:endParaRPr lang="pt-BR" altLang="pt-B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endParaRPr lang="pt-BR" altLang="pt-B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2258770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3315" name="Rectangle 7"/>
          <p:cNvSpPr>
            <a:spLocks noChangeArrowheads="1"/>
          </p:cNvSpPr>
          <p:nvPr/>
        </p:nvSpPr>
        <p:spPr bwMode="auto">
          <a:xfrm>
            <a:off x="199571" y="235857"/>
            <a:ext cx="8686800" cy="594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None/>
            </a:pPr>
            <a:endParaRPr lang="pt-BR" altLang="pt-BR" sz="24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None/>
            </a:pPr>
            <a:endParaRPr lang="pt-BR" altLang="pt-BR" sz="24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None/>
            </a:pPr>
            <a:endParaRPr lang="pt-BR" altLang="pt-BR" sz="24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617555" y="391501"/>
            <a:ext cx="7850832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/>
              <a:t>*</a:t>
            </a:r>
            <a:r>
              <a:rPr lang="pt-BR" sz="2000" i="1" dirty="0" err="1"/>
              <a:t>Dolus</a:t>
            </a:r>
            <a:r>
              <a:rPr lang="pt-BR" sz="2000" i="1" dirty="0"/>
              <a:t> </a:t>
            </a:r>
            <a:r>
              <a:rPr lang="pt-BR" sz="2000" i="1" dirty="0" err="1" smtClean="0"/>
              <a:t>malus</a:t>
            </a:r>
            <a:r>
              <a:rPr lang="pt-BR" sz="2000" i="1" dirty="0"/>
              <a:t>:</a:t>
            </a:r>
            <a:r>
              <a:rPr lang="pt-BR" sz="2000" dirty="0"/>
              <a:t> </a:t>
            </a:r>
            <a:r>
              <a:rPr lang="pt-BR" sz="2000" dirty="0" smtClean="0"/>
              <a:t>este consiste em artifício malicioso com o objetivo de enganar alguém e lhe causar prejuízo. Este pode ser apontado como vício do negócio, gerando sua anulabilidade. </a:t>
            </a:r>
          </a:p>
          <a:p>
            <a:pPr algn="just"/>
            <a:endParaRPr lang="pt-BR" sz="2000" dirty="0"/>
          </a:p>
          <a:p>
            <a:pPr algn="just"/>
            <a:endParaRPr lang="pt-BR" sz="2000" b="1" dirty="0" smtClean="0"/>
          </a:p>
          <a:p>
            <a:pPr algn="just"/>
            <a:r>
              <a:rPr lang="pt-BR" sz="2000" b="1" dirty="0" smtClean="0">
                <a:solidFill>
                  <a:srgbClr val="FFC000"/>
                </a:solidFill>
              </a:rPr>
              <a:t>3) Coação:</a:t>
            </a:r>
            <a:r>
              <a:rPr lang="pt-BR" sz="2000" dirty="0" smtClean="0">
                <a:solidFill>
                  <a:srgbClr val="FFC000"/>
                </a:solidFill>
              </a:rPr>
              <a:t> </a:t>
            </a:r>
            <a:r>
              <a:rPr lang="pt-BR" sz="2000" b="1" dirty="0" smtClean="0"/>
              <a:t>pressão física ou psíquica </a:t>
            </a:r>
            <a:r>
              <a:rPr lang="pt-BR" sz="2000" dirty="0" smtClean="0"/>
              <a:t>exercida sobre a outra parte, </a:t>
            </a:r>
            <a:r>
              <a:rPr lang="pt-BR" sz="2000" b="1" dirty="0" smtClean="0"/>
              <a:t>visando obrigá-lo a assumir uma obrigação </a:t>
            </a:r>
            <a:r>
              <a:rPr lang="pt-BR" sz="2000" dirty="0" smtClean="0"/>
              <a:t>que não lhe interessa.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Dois tipos de coação: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u="sng" dirty="0" smtClean="0"/>
              <a:t>3.1. Coação física (vis absoluta):</a:t>
            </a:r>
            <a:r>
              <a:rPr lang="pt-BR" sz="2000" dirty="0" smtClean="0"/>
              <a:t> trata-se de uma </a:t>
            </a:r>
            <a:r>
              <a:rPr lang="pt-BR" sz="2000" b="1" dirty="0" smtClean="0"/>
              <a:t>atuação externa</a:t>
            </a:r>
            <a:r>
              <a:rPr lang="pt-BR" sz="2000" dirty="0" smtClean="0"/>
              <a:t>, que </a:t>
            </a:r>
            <a:r>
              <a:rPr lang="pt-BR" sz="2000" b="1" u="sng" dirty="0" smtClean="0"/>
              <a:t>substitui a vontade </a:t>
            </a:r>
            <a:r>
              <a:rPr lang="pt-BR" sz="2000" dirty="0" smtClean="0"/>
              <a:t>do declarante.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A doutrina trata a coação física tanto como motivo de nulidade absoluta, como de inexistência do negócio jurídico.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Ex. Uma venda celebrada à pessoa hipnotizada. </a:t>
            </a:r>
          </a:p>
          <a:p>
            <a:pPr algn="just"/>
            <a:endParaRPr lang="pt-BR" sz="2000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3315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>
            <a:noFill/>
          </a:ln>
          <a:extLst/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endParaRPr lang="pt-BR" altLang="pt-BR" b="1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395536" y="228600"/>
            <a:ext cx="8519864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/>
              <a:t>3.2. </a:t>
            </a:r>
            <a:r>
              <a:rPr lang="pt-BR" sz="2000" u="sng" dirty="0" smtClean="0"/>
              <a:t>Coação moral ou psíquica (vis compulsiva)</a:t>
            </a:r>
          </a:p>
          <a:p>
            <a:endParaRPr lang="pt-BR" sz="2000" u="sng" dirty="0"/>
          </a:p>
          <a:p>
            <a:pPr algn="just"/>
            <a:r>
              <a:rPr lang="pt-BR" sz="2000" dirty="0" smtClean="0"/>
              <a:t>É a ameaça ou o temor de um mal atual ou iminente, sério, idôneo, dirigido contra a o próprio declarante, o seu patrimônio ou alguém de sua família.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Art. 151, CCB. “A coação, para viciar a declaração de vontade, há de ser tal que incuta ao paciente fundado temor de dano iminente e considerável à sua pessoa, à sua família, ou aos seus bens”.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Trata-se de causa de anulabilidade.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Para tanto, </a:t>
            </a:r>
            <a:r>
              <a:rPr lang="pt-BR" sz="2000" b="1" dirty="0" smtClean="0"/>
              <a:t>o juiz deve levar em conta as circunstâncias pessoais do declarante</a:t>
            </a:r>
            <a:r>
              <a:rPr lang="pt-BR" sz="2000" dirty="0" smtClean="0"/>
              <a:t>, afastando-se, com isso, a ideia de “homem médio”.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Art. 152, CC: “No apreciar a coação, </a:t>
            </a:r>
            <a:r>
              <a:rPr lang="pt-BR" sz="2000" u="sng" dirty="0"/>
              <a:t>ter-se-ão em conta o sexo, a idade, a condição, a saúde, o temperamento do paciente e todas as demais circunstâncias</a:t>
            </a:r>
            <a:r>
              <a:rPr lang="pt-BR" sz="2000" dirty="0"/>
              <a:t> que possam influir na gravidade dela”. </a:t>
            </a:r>
          </a:p>
          <a:p>
            <a:pPr algn="just"/>
            <a:endParaRPr lang="pt-BR" sz="2000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 eaLnBrk="1" hangingPunct="1">
              <a:defRPr/>
            </a:pPr>
            <a:endParaRPr lang="pt-BR" sz="1800" dirty="0" smtClean="0">
              <a:solidFill>
                <a:schemeClr val="bg1"/>
              </a:solidFill>
              <a:latin typeface="Arial" charset="0"/>
              <a:sym typeface="Wingdings" panose="05000000000000000000" pitchFamily="2" charset="2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228600" y="228600"/>
            <a:ext cx="868680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750" cap="all" dirty="0" smtClean="0"/>
              <a:t>“RESPONSABILIDADE </a:t>
            </a:r>
            <a:r>
              <a:rPr lang="pt-BR" sz="1750" cap="all" dirty="0"/>
              <a:t>CIVIL. </a:t>
            </a:r>
            <a:r>
              <a:rPr lang="pt-BR" sz="1750" cap="all" dirty="0">
                <a:solidFill>
                  <a:srgbClr val="FFC000"/>
                </a:solidFill>
              </a:rPr>
              <a:t>DOAÇÃO. COAÇÃO MORAL EXERCIDA POR DISCURSO RELIGIOSO. </a:t>
            </a:r>
            <a:r>
              <a:rPr lang="pt-BR" sz="1750" cap="all" dirty="0"/>
              <a:t>AMEAÇA DE MAL INJUSTO. </a:t>
            </a:r>
            <a:r>
              <a:rPr lang="pt-BR" sz="1750" cap="all" dirty="0">
                <a:solidFill>
                  <a:srgbClr val="FFC000"/>
                </a:solidFill>
              </a:rPr>
              <a:t>PROMESSA DE GRAÇAS DIVINAS. CONDIÇAO PSIQUIÁTRICA PRÉ-EXISTENTE.</a:t>
            </a:r>
            <a:r>
              <a:rPr lang="pt-BR" sz="1750" cap="all" dirty="0"/>
              <a:t> COOPTAÇAO DA VONTADE. DANO MORAL CONFIGURADO. INDENIZAÇÃO </a:t>
            </a:r>
            <a:r>
              <a:rPr lang="pt-BR" sz="1750" cap="all" dirty="0" smtClean="0"/>
              <a:t>ARBITRADA. </a:t>
            </a:r>
            <a:r>
              <a:rPr lang="pt-BR" sz="1750" dirty="0" smtClean="0"/>
              <a:t>1</a:t>
            </a:r>
            <a:r>
              <a:rPr lang="pt-BR" sz="1750" dirty="0"/>
              <a:t>. ANÁLISE DO ARTIGO 152 DO CÓDIGO CIVIL. </a:t>
            </a:r>
            <a:r>
              <a:rPr lang="pt-BR" sz="1750" dirty="0">
                <a:solidFill>
                  <a:srgbClr val="FFC000"/>
                </a:solidFill>
              </a:rPr>
              <a:t>CRITÉRIOS PARA AVALIAR A COAÇÃO</a:t>
            </a:r>
            <a:r>
              <a:rPr lang="pt-BR" sz="1750" dirty="0"/>
              <a:t>. A prova dos autos revelou que a autora estava passando por grandes dificuldades em sua vida afetiva (separação litigiosa), profissional (divisão da empresa que construiu junto com seu ex-marido), e psicológica (foi internada por surto maníaco, e diagnosticada com transtorno afetivo bipolar). Por conta disso, foi buscar orientação religiosa e espiritual junto à Igreja Universal do Reino de Deus. Apegou-se à vivência religiosa com fervor, comparecia diariamente aos cultos e participava de forma ativa da vida da Igreja. Ou seja, </a:t>
            </a:r>
            <a:r>
              <a:rPr lang="pt-BR" sz="1750" dirty="0">
                <a:solidFill>
                  <a:srgbClr val="FFC000"/>
                </a:solidFill>
              </a:rPr>
              <a:t>à vista dos critérios valorativos da coação, nos termos do art. 152 do Código Civil, ficou claramente demonstrada sua vulnerabilidade psicológica e emocional, criando um contexto de fragilidade que favoreceu a cooptação da vontade pelo discurso </a:t>
            </a:r>
            <a:r>
              <a:rPr lang="pt-BR" sz="1750" dirty="0" smtClean="0">
                <a:solidFill>
                  <a:srgbClr val="FFC000"/>
                </a:solidFill>
              </a:rPr>
              <a:t>religioso</a:t>
            </a:r>
            <a:r>
              <a:rPr lang="pt-BR" sz="1750" dirty="0" smtClean="0"/>
              <a:t>. 2</a:t>
            </a:r>
            <a:r>
              <a:rPr lang="pt-BR" sz="1750" dirty="0"/>
              <a:t>. ANÁLISE DOS ARTIGOS 151 E 153 DO CÓDIGO CIVIL. PROVA DA COAÇÃO MORAL. Segundo consta da prova testemunhal e digital, </a:t>
            </a:r>
            <a:r>
              <a:rPr lang="pt-BR" sz="1750" dirty="0">
                <a:solidFill>
                  <a:srgbClr val="FFC000"/>
                </a:solidFill>
              </a:rPr>
              <a:t>a autora sofreu coação moral da Igreja que, mediante atuação de seus prepostos, desafiava os fiéis a fazerem doações, fazia promessa de graças divinas, e ameaçava-lhes de sofrer mal injusto caso não o fizessem.</a:t>
            </a:r>
            <a:r>
              <a:rPr lang="pt-BR" sz="1750" dirty="0"/>
              <a:t> No caso dos autos, o ato ilícito praticado pela Igreja materializou-se no abuso de direito de obter doações, mediante coação moral. Assim agindo, </a:t>
            </a:r>
            <a:r>
              <a:rPr lang="pt-BR" sz="1750" dirty="0">
                <a:solidFill>
                  <a:srgbClr val="FFC000"/>
                </a:solidFill>
              </a:rPr>
              <a:t>violou os direitos da dignidade da autora e lhe casou danos morais. </a:t>
            </a:r>
            <a:r>
              <a:rPr lang="pt-BR" sz="1750" dirty="0"/>
              <a:t>Compensação arbitrada em R$20.000,00 (vinte mil reais), à vista das circunstâncias do caso </a:t>
            </a:r>
            <a:r>
              <a:rPr lang="pt-BR" sz="1750" dirty="0" smtClean="0"/>
              <a:t>concreto. (...)” – </a:t>
            </a:r>
            <a:r>
              <a:rPr lang="pt-BR" sz="1750" b="1" dirty="0" smtClean="0">
                <a:solidFill>
                  <a:srgbClr val="FFC000"/>
                </a:solidFill>
              </a:rPr>
              <a:t>(TJRS, </a:t>
            </a:r>
            <a:r>
              <a:rPr lang="pt-BR" sz="1750" b="1" dirty="0" err="1" smtClean="0">
                <a:solidFill>
                  <a:srgbClr val="FFC000"/>
                </a:solidFill>
              </a:rPr>
              <a:t>ApCív</a:t>
            </a:r>
            <a:r>
              <a:rPr lang="pt-BR" sz="1750" b="1" dirty="0" smtClean="0">
                <a:solidFill>
                  <a:srgbClr val="FFC000"/>
                </a:solidFill>
              </a:rPr>
              <a:t>. 583443-30.2010.8.21.7000, 9ª Câmara Cível, Rel. Des. Iris Helena Medeiros, D.J. 26.01.2011).</a:t>
            </a:r>
            <a:endParaRPr lang="pt-BR" sz="175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539552" y="476672"/>
            <a:ext cx="8424936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A </a:t>
            </a:r>
            <a:r>
              <a:rPr lang="pt-BR" sz="2000" b="1" u="sng" dirty="0" smtClean="0"/>
              <a:t>coação exercida por terceiro </a:t>
            </a:r>
            <a:r>
              <a:rPr lang="pt-BR" sz="2000" dirty="0" smtClean="0"/>
              <a:t>também </a:t>
            </a:r>
            <a:r>
              <a:rPr lang="pt-BR" sz="2000" b="1" u="sng" dirty="0" smtClean="0"/>
              <a:t>gera a anulabilidade </a:t>
            </a:r>
            <a:r>
              <a:rPr lang="pt-BR" sz="2000" dirty="0" smtClean="0"/>
              <a:t>do negócio, se o contratante beneficiado </a:t>
            </a:r>
            <a:r>
              <a:rPr lang="pt-BR" sz="2000" b="1" dirty="0" smtClean="0">
                <a:solidFill>
                  <a:srgbClr val="FFC000"/>
                </a:solidFill>
              </a:rPr>
              <a:t>dela tivesse ou devesse ter conhecimento</a:t>
            </a:r>
            <a:r>
              <a:rPr lang="pt-BR" sz="2000" dirty="0" smtClean="0"/>
              <a:t>, respondendo ambos solidariamente por perdas e danos. Art. 154, CCB.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b="1" dirty="0" smtClean="0"/>
              <a:t>Não configuram coação</a:t>
            </a:r>
            <a:r>
              <a:rPr lang="pt-BR" sz="2000" dirty="0" smtClean="0"/>
              <a:t>, de acordo com o art. 153, CCB:</a:t>
            </a:r>
          </a:p>
          <a:p>
            <a:pPr algn="just"/>
            <a:endParaRPr lang="pt-BR" sz="2000" dirty="0"/>
          </a:p>
          <a:p>
            <a:pPr marL="457200" indent="-457200" algn="just">
              <a:buAutoNum type="alphaLcParenR"/>
            </a:pPr>
            <a:r>
              <a:rPr lang="pt-BR" sz="2000" dirty="0" smtClean="0"/>
              <a:t>A ameaça decorrente do </a:t>
            </a:r>
            <a:r>
              <a:rPr lang="pt-BR" sz="2000" b="1" dirty="0" smtClean="0"/>
              <a:t>exercício normal de um direito</a:t>
            </a:r>
            <a:r>
              <a:rPr lang="pt-BR" sz="2000" dirty="0" smtClean="0"/>
              <a:t>. Ex. ameaça de protesto de um título em cartório, sendo existente e devida a dívida.</a:t>
            </a:r>
          </a:p>
          <a:p>
            <a:pPr marL="457200" indent="-457200" algn="just">
              <a:buAutoNum type="alphaLcParenR"/>
            </a:pPr>
            <a:endParaRPr lang="pt-BR" sz="2000" dirty="0" smtClean="0"/>
          </a:p>
          <a:p>
            <a:pPr marL="457200" indent="-457200" algn="just">
              <a:buAutoNum type="alphaLcParenR"/>
            </a:pPr>
            <a:r>
              <a:rPr lang="pt-BR" sz="2000" dirty="0" smtClean="0"/>
              <a:t>O </a:t>
            </a:r>
            <a:r>
              <a:rPr lang="pt-BR" sz="2000" b="1" dirty="0" smtClean="0"/>
              <a:t>mero temor reverencial</a:t>
            </a:r>
            <a:r>
              <a:rPr lang="pt-BR" sz="2000" dirty="0" smtClean="0"/>
              <a:t>: baseia-se no respeito, hierarquia. Comum nas relações familiares. Ex. casar-se com alguém com receio de desapontar o seu pai.  </a:t>
            </a:r>
            <a:endParaRPr lang="pt-BR" sz="2000" dirty="0"/>
          </a:p>
          <a:p>
            <a:endParaRPr lang="pt-BR" dirty="0" smtClean="0"/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90620661"/>
      </p:ext>
    </p:extLst>
  </p:cSld>
  <p:clrMapOvr>
    <a:masterClrMapping/>
  </p:clrMapOvr>
  <p:transition>
    <p:comb/>
  </p:transition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39552" y="404664"/>
            <a:ext cx="8280920" cy="6632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900" b="1" dirty="0" smtClean="0">
                <a:solidFill>
                  <a:srgbClr val="FFC000"/>
                </a:solidFill>
              </a:rPr>
              <a:t>4) Estado de perigo:</a:t>
            </a:r>
            <a:r>
              <a:rPr lang="pt-BR" sz="1900" dirty="0" smtClean="0">
                <a:solidFill>
                  <a:srgbClr val="FFC000"/>
                </a:solidFill>
              </a:rPr>
              <a:t> </a:t>
            </a:r>
            <a:r>
              <a:rPr lang="pt-BR" sz="1900" dirty="0" smtClean="0"/>
              <a:t>quando alguém assume uma prestação </a:t>
            </a:r>
            <a:r>
              <a:rPr lang="pt-BR" sz="1900" b="1" dirty="0" smtClean="0"/>
              <a:t>excessivamente onerosa para salvar-se ou salvar alguém de sua família</a:t>
            </a:r>
            <a:r>
              <a:rPr lang="pt-BR" sz="1900" dirty="0" smtClean="0"/>
              <a:t>, diante de uma situação de </a:t>
            </a:r>
            <a:r>
              <a:rPr lang="pt-BR" sz="1900" b="1" u="sng" dirty="0" smtClean="0"/>
              <a:t>risco conhecido da parte contrária</a:t>
            </a:r>
            <a:r>
              <a:rPr lang="pt-BR" sz="1900" dirty="0" smtClean="0"/>
              <a:t>. </a:t>
            </a:r>
          </a:p>
          <a:p>
            <a:pPr algn="just"/>
            <a:endParaRPr lang="pt-BR" sz="1900" b="1" dirty="0">
              <a:solidFill>
                <a:srgbClr val="CCECFF"/>
              </a:solidFill>
            </a:endParaRPr>
          </a:p>
          <a:p>
            <a:pPr algn="just"/>
            <a:r>
              <a:rPr lang="pt-BR" sz="1900" b="1" dirty="0" smtClean="0">
                <a:solidFill>
                  <a:srgbClr val="CCECFF"/>
                </a:solidFill>
              </a:rPr>
              <a:t>Art. 156, CCB:</a:t>
            </a:r>
            <a:r>
              <a:rPr lang="pt-BR" sz="1900" dirty="0" smtClean="0">
                <a:solidFill>
                  <a:srgbClr val="CCECFF"/>
                </a:solidFill>
              </a:rPr>
              <a:t> “Configura-se o estado de perigo quando alguém, premido da necessidade de salvar-se, ou a pessoa de sua família, de grave dano conhecido pela outra parte, assume obrigação excessivamente onerosa”. </a:t>
            </a:r>
          </a:p>
          <a:p>
            <a:pPr algn="just"/>
            <a:endParaRPr lang="pt-BR" sz="1900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/>
              <a:t>(a</a:t>
            </a:r>
            <a:r>
              <a:rPr lang="pt-BR" sz="2000" dirty="0"/>
              <a:t>) </a:t>
            </a:r>
            <a:r>
              <a:rPr lang="pt-BR" sz="2000" u="sng" dirty="0"/>
              <a:t>Elemento </a:t>
            </a:r>
            <a:r>
              <a:rPr lang="pt-BR" sz="2000" dirty="0" smtClean="0"/>
              <a:t>objetivo: </a:t>
            </a:r>
            <a:r>
              <a:rPr lang="pt-BR" sz="2000" b="1" dirty="0" smtClean="0"/>
              <a:t>onerosidade </a:t>
            </a:r>
            <a:r>
              <a:rPr lang="pt-BR" sz="2000" b="1" dirty="0"/>
              <a:t>excessiva</a:t>
            </a:r>
            <a:r>
              <a:rPr lang="pt-BR" sz="2000" dirty="0"/>
              <a:t>. 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(</a:t>
            </a:r>
            <a:r>
              <a:rPr lang="pt-BR" sz="2000" dirty="0"/>
              <a:t>b) </a:t>
            </a:r>
            <a:r>
              <a:rPr lang="pt-BR" sz="2000" u="sng" dirty="0"/>
              <a:t>Elemento subjetivo</a:t>
            </a:r>
            <a:r>
              <a:rPr lang="pt-BR" sz="2000" dirty="0"/>
              <a:t>: </a:t>
            </a:r>
            <a:r>
              <a:rPr lang="pt-BR" sz="2000" dirty="0" smtClean="0"/>
              <a:t>conhecimento da situação de risco que atinge o declarante. </a:t>
            </a:r>
            <a:r>
              <a:rPr lang="pt-BR" sz="2000" b="1" dirty="0"/>
              <a:t>Dolo de aproveitamento. </a:t>
            </a:r>
            <a:endParaRPr lang="pt-BR" sz="2000" dirty="0"/>
          </a:p>
          <a:p>
            <a:pPr algn="just"/>
            <a:endParaRPr lang="pt-BR" sz="1900" dirty="0" smtClean="0">
              <a:solidFill>
                <a:srgbClr val="CCECFF"/>
              </a:solidFill>
            </a:endParaRPr>
          </a:p>
          <a:p>
            <a:pPr algn="just"/>
            <a:r>
              <a:rPr lang="pt-BR" sz="2000" dirty="0"/>
              <a:t>Ex. cheque-caução no hospital. A pessoa só está assumindo aquela prestação para salvar-se ou salvar alguém da família. O estado de consciência do contratante caracteriza o dolo de aproveitamento. </a:t>
            </a:r>
          </a:p>
          <a:p>
            <a:pPr algn="just"/>
            <a:endParaRPr lang="pt-BR" sz="1900" dirty="0" smtClean="0">
              <a:solidFill>
                <a:srgbClr val="CCECFF"/>
              </a:solidFill>
            </a:endParaRPr>
          </a:p>
          <a:p>
            <a:pPr algn="just"/>
            <a:r>
              <a:rPr lang="pt-BR" sz="1900" dirty="0" smtClean="0">
                <a:solidFill>
                  <a:srgbClr val="CCECFF"/>
                </a:solidFill>
              </a:rPr>
              <a:t>A equidade deve acompanhar o juiz no momento de se determinar ou não a configuração do estado de perigo para obstar que contratantes não utilizem tal vício como álibi para a posterior anulação do negócio. </a:t>
            </a:r>
          </a:p>
          <a:p>
            <a:pPr algn="just"/>
            <a:endParaRPr lang="pt-BR" sz="1900" b="1" dirty="0">
              <a:solidFill>
                <a:srgbClr val="CCECFF"/>
              </a:solidFill>
            </a:endParaRPr>
          </a:p>
          <a:p>
            <a:pPr algn="just"/>
            <a:endParaRPr lang="pt-BR" sz="1900" b="1" dirty="0"/>
          </a:p>
        </p:txBody>
      </p:sp>
    </p:spTree>
    <p:extLst>
      <p:ext uri="{BB962C8B-B14F-4D97-AF65-F5344CB8AC3E}">
        <p14:creationId xmlns:p14="http://schemas.microsoft.com/office/powerpoint/2010/main" val="4118300834"/>
      </p:ext>
    </p:extLst>
  </p:cSld>
  <p:clrMapOvr>
    <a:masterClrMapping/>
  </p:clrMapOvr>
  <p:transition>
    <p:comb/>
  </p:transition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67544" y="40916"/>
            <a:ext cx="8280920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800" b="1" dirty="0" smtClean="0">
                <a:solidFill>
                  <a:srgbClr val="FFC000"/>
                </a:solidFill>
              </a:rPr>
              <a:t>Questão: MPPR/2004:</a:t>
            </a:r>
            <a:r>
              <a:rPr lang="pt-BR" sz="1800" dirty="0" smtClean="0"/>
              <a:t> Assinale </a:t>
            </a:r>
            <a:r>
              <a:rPr lang="pt-BR" sz="1800" dirty="0"/>
              <a:t>a alternativa </a:t>
            </a:r>
            <a:r>
              <a:rPr lang="pt-BR" sz="1800" b="1" dirty="0"/>
              <a:t>incorreta: </a:t>
            </a:r>
            <a:endParaRPr lang="pt-BR" sz="1800" b="1" dirty="0" smtClean="0"/>
          </a:p>
          <a:p>
            <a:pPr algn="just"/>
            <a:endParaRPr lang="pt-BR" sz="1800" dirty="0" smtClean="0"/>
          </a:p>
          <a:p>
            <a:pPr algn="just"/>
            <a:r>
              <a:rPr lang="pt-BR" sz="1800" dirty="0" smtClean="0"/>
              <a:t>a) A </a:t>
            </a:r>
            <a:r>
              <a:rPr lang="pt-BR" sz="1800" dirty="0"/>
              <a:t>coação, para viciar a declaração da vontade, há de ser tal que incuta ao paciente fundado temor de dano iminente e considerável à sua pessoa, à sua família, ou aos seus bens. Se disser respeito a pessoa não pertencente à família do paciente, o juiz, com base nas circunstâncias, decidirá se houve coação</a:t>
            </a:r>
            <a:r>
              <a:rPr lang="pt-BR" sz="1800" dirty="0" smtClean="0"/>
              <a:t>;</a:t>
            </a:r>
          </a:p>
          <a:p>
            <a:pPr algn="just"/>
            <a:endParaRPr lang="pt-BR" sz="1800" dirty="0"/>
          </a:p>
          <a:p>
            <a:pPr algn="just"/>
            <a:r>
              <a:rPr lang="pt-BR" sz="1800" dirty="0" smtClean="0"/>
              <a:t>b</a:t>
            </a:r>
            <a:r>
              <a:rPr lang="pt-BR" sz="1800" dirty="0"/>
              <a:t>) A anulabilidade do negócio jurídico, quando pronunciada de ofício, terá efeito antes de julgada por sentença. Só os interessados a podem alegar, e aproveita exclusivamente aos que a alegarem, salvo o caso de solidariedade ou indivisibilidade; </a:t>
            </a:r>
            <a:endParaRPr lang="pt-BR" sz="1800" dirty="0" smtClean="0"/>
          </a:p>
          <a:p>
            <a:pPr algn="just"/>
            <a:endParaRPr lang="pt-BR" sz="1800" dirty="0"/>
          </a:p>
          <a:p>
            <a:pPr algn="just"/>
            <a:r>
              <a:rPr lang="pt-BR" sz="1800" dirty="0" smtClean="0"/>
              <a:t>c</a:t>
            </a:r>
            <a:r>
              <a:rPr lang="pt-BR" sz="1800" dirty="0"/>
              <a:t>) Configura-se o estado de perigo quando alguém, premido da necessidade de salvar-se, ou a pessoa de sua família, de grave dano conhecido pela outra parte, assume obrigação excessivamente onerosa. Tratando-se de pessoa não pertencente à família do declarante, o juiz decidirá segundo as circunstâncias; </a:t>
            </a:r>
            <a:endParaRPr lang="pt-BR" sz="1800" dirty="0" smtClean="0"/>
          </a:p>
          <a:p>
            <a:pPr algn="just"/>
            <a:endParaRPr lang="pt-BR" sz="1800" dirty="0"/>
          </a:p>
          <a:p>
            <a:pPr algn="just"/>
            <a:r>
              <a:rPr lang="pt-BR" sz="1800" dirty="0" smtClean="0"/>
              <a:t>d</a:t>
            </a:r>
            <a:r>
              <a:rPr lang="pt-BR" sz="1800" dirty="0"/>
              <a:t>) O menor, entre dezesseis e dezoito anos, não pode, para eximir-se de uma obrigação, invocar a sua idade se dolosamente a ocultou quando inquirido pela outra parte, ou se, no ato de obrigar-se, declarou-se maior; </a:t>
            </a:r>
            <a:endParaRPr lang="pt-BR" sz="1800" dirty="0" smtClean="0"/>
          </a:p>
          <a:p>
            <a:pPr algn="just"/>
            <a:endParaRPr lang="pt-BR" sz="1800" dirty="0"/>
          </a:p>
          <a:p>
            <a:pPr algn="just"/>
            <a:r>
              <a:rPr lang="pt-BR" sz="1800" dirty="0" smtClean="0"/>
              <a:t>e</a:t>
            </a:r>
            <a:r>
              <a:rPr lang="pt-BR" sz="1800" dirty="0"/>
              <a:t>) O dolo do representante legal de uma das partes só obriga o representado a responder civilmente até a importância do proveito que teve; se, porém, o dolo for do representante convencional, o representado responderá solidariamente com ele por perdas e danos.</a:t>
            </a:r>
            <a:endParaRPr lang="pt-BR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6879888"/>
      </p:ext>
    </p:extLst>
  </p:cSld>
  <p:clrMapOvr>
    <a:masterClrMapping/>
  </p:clrMapOvr>
  <p:transition>
    <p:comb/>
  </p:transition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64955" y="22527"/>
            <a:ext cx="8352928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800" b="1" dirty="0">
                <a:solidFill>
                  <a:srgbClr val="FFC000"/>
                </a:solidFill>
              </a:rPr>
              <a:t>Questão: MPPR/2004:</a:t>
            </a:r>
            <a:r>
              <a:rPr lang="pt-BR" sz="1800" dirty="0"/>
              <a:t> Assinale a alternativa </a:t>
            </a:r>
            <a:r>
              <a:rPr lang="pt-BR" sz="1800" b="1" dirty="0"/>
              <a:t>incorreta: </a:t>
            </a:r>
          </a:p>
          <a:p>
            <a:pPr algn="just"/>
            <a:endParaRPr lang="pt-BR" sz="1800" dirty="0"/>
          </a:p>
          <a:p>
            <a:pPr algn="just"/>
            <a:r>
              <a:rPr lang="pt-BR" sz="1800" dirty="0"/>
              <a:t>a) A coação, para viciar a declaração da vontade, há de ser tal que incuta ao paciente fundado temor de dano iminente e considerável à sua pessoa, à sua família, ou aos seus bens. Se disser respeito a pessoa não pertencente à família do paciente, o juiz, com base nas circunstâncias, decidirá se houve coação;</a:t>
            </a:r>
          </a:p>
          <a:p>
            <a:pPr algn="just"/>
            <a:endParaRPr lang="pt-BR" sz="1800" dirty="0"/>
          </a:p>
          <a:p>
            <a:pPr algn="just"/>
            <a:r>
              <a:rPr lang="pt-BR" sz="1800" dirty="0">
                <a:solidFill>
                  <a:srgbClr val="FFC000"/>
                </a:solidFill>
              </a:rPr>
              <a:t>b) A anulabilidade do negócio jurídico, quando pronunciada de ofício, terá efeito antes de julgada por sentença. Só os interessados a podem alegar, e aproveita exclusivamente aos que a alegarem, salvo o caso de solidariedade ou indivisibilidade</a:t>
            </a:r>
            <a:r>
              <a:rPr lang="pt-BR" sz="1800" dirty="0"/>
              <a:t>; </a:t>
            </a:r>
          </a:p>
          <a:p>
            <a:pPr algn="just"/>
            <a:endParaRPr lang="pt-BR" sz="1800" dirty="0"/>
          </a:p>
          <a:p>
            <a:pPr algn="just"/>
            <a:r>
              <a:rPr lang="pt-BR" sz="1800" dirty="0"/>
              <a:t>c) Configura-se o estado de perigo quando alguém, premido da necessidade de salvar-se, ou a pessoa de sua família, de grave dano conhecido pela outra parte, assume obrigação excessivamente onerosa. Tratando-se de pessoa não pertencente à família do declarante, o juiz decidirá segundo as circunstâncias; </a:t>
            </a:r>
          </a:p>
          <a:p>
            <a:pPr algn="just"/>
            <a:endParaRPr lang="pt-BR" sz="1800" dirty="0"/>
          </a:p>
          <a:p>
            <a:pPr algn="just"/>
            <a:r>
              <a:rPr lang="pt-BR" sz="1800" dirty="0"/>
              <a:t>d) O menor, entre dezesseis e dezoito anos, não pode, para eximir-se de uma obrigação, invocar a sua idade se dolosamente a ocultou quando inquirido pela outra parte, ou se, no ato de obrigar-se, declarou-se maior; </a:t>
            </a:r>
          </a:p>
          <a:p>
            <a:pPr algn="just"/>
            <a:endParaRPr lang="pt-BR" sz="1800" dirty="0"/>
          </a:p>
          <a:p>
            <a:pPr algn="just"/>
            <a:r>
              <a:rPr lang="pt-BR" sz="1800" dirty="0"/>
              <a:t>e) O dolo do representante legal de uma das partes só obriga o representado a responder civilmente até a importância do proveito que teve; se, porém, o dolo for do representante convencional, o representado responderá solidariamente com ele por perdas e danos.</a:t>
            </a:r>
            <a:endParaRPr lang="pt-BR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297181"/>
      </p:ext>
    </p:extLst>
  </p:cSld>
  <p:clrMapOvr>
    <a:masterClrMapping/>
  </p:clrMapOvr>
  <p:transition>
    <p:comb/>
  </p:transition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39552" y="188640"/>
            <a:ext cx="8352928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>
                <a:solidFill>
                  <a:srgbClr val="FFC000"/>
                </a:solidFill>
              </a:rPr>
              <a:t>5) Lesão</a:t>
            </a:r>
            <a:r>
              <a:rPr lang="pt-BR" sz="2000" dirty="0" smtClean="0">
                <a:solidFill>
                  <a:srgbClr val="FFC000"/>
                </a:solidFill>
              </a:rPr>
              <a:t>: </a:t>
            </a:r>
          </a:p>
          <a:p>
            <a:pPr algn="just"/>
            <a:endParaRPr lang="pt-BR" sz="2000" dirty="0">
              <a:solidFill>
                <a:srgbClr val="FFC000"/>
              </a:solidFill>
            </a:endParaRPr>
          </a:p>
          <a:p>
            <a:pPr algn="just"/>
            <a:r>
              <a:rPr lang="pt-BR" sz="2000" dirty="0">
                <a:solidFill>
                  <a:srgbClr val="CCECFF"/>
                </a:solidFill>
              </a:rPr>
              <a:t>Art. 157, CC: “Ocorre a lesão quando uma </a:t>
            </a:r>
            <a:r>
              <a:rPr lang="pt-BR" sz="2000" b="1" dirty="0">
                <a:solidFill>
                  <a:srgbClr val="CCECFF"/>
                </a:solidFill>
              </a:rPr>
              <a:t>pessoa, </a:t>
            </a:r>
            <a:r>
              <a:rPr lang="pt-BR" sz="2000" b="1" u="sng" dirty="0">
                <a:solidFill>
                  <a:srgbClr val="CCECFF"/>
                </a:solidFill>
              </a:rPr>
              <a:t>sob premente necessidade, ou por inexperiência</a:t>
            </a:r>
            <a:r>
              <a:rPr lang="pt-BR" sz="2000" dirty="0">
                <a:solidFill>
                  <a:srgbClr val="CCECFF"/>
                </a:solidFill>
              </a:rPr>
              <a:t>, se obriga a </a:t>
            </a:r>
            <a:r>
              <a:rPr lang="pt-BR" sz="2000" b="1" u="sng" dirty="0">
                <a:solidFill>
                  <a:srgbClr val="CCECFF"/>
                </a:solidFill>
              </a:rPr>
              <a:t>prestação manifestamente desproporcional</a:t>
            </a:r>
            <a:r>
              <a:rPr lang="pt-BR" sz="2000" dirty="0">
                <a:solidFill>
                  <a:srgbClr val="CCECFF"/>
                </a:solidFill>
              </a:rPr>
              <a:t> ao valor da prestação oposta”.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O instituto é composto por dois requisitos: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(a) </a:t>
            </a:r>
            <a:r>
              <a:rPr lang="pt-BR" sz="2000" u="sng" dirty="0" smtClean="0"/>
              <a:t>Índole </a:t>
            </a:r>
            <a:r>
              <a:rPr lang="pt-BR" sz="2000" u="sng" dirty="0"/>
              <a:t>objetiva</a:t>
            </a:r>
            <a:r>
              <a:rPr lang="pt-BR" sz="2000" dirty="0"/>
              <a:t>: onerosidade excessiva ou desproporção das </a:t>
            </a:r>
            <a:r>
              <a:rPr lang="pt-BR" sz="2000" dirty="0" smtClean="0"/>
              <a:t>prestações</a:t>
            </a:r>
            <a:r>
              <a:rPr lang="pt-BR" sz="2000" dirty="0"/>
              <a:t> </a:t>
            </a:r>
            <a:r>
              <a:rPr lang="pt-BR" sz="2000" dirty="0" smtClean="0"/>
              <a:t>(</a:t>
            </a:r>
            <a:r>
              <a:rPr lang="pt-BR" sz="2000" b="1" dirty="0" smtClean="0"/>
              <a:t>ao tempo da celebração do negócio</a:t>
            </a:r>
            <a:r>
              <a:rPr lang="pt-BR" sz="2000" dirty="0" smtClean="0"/>
              <a:t>)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(b) </a:t>
            </a:r>
            <a:r>
              <a:rPr lang="pt-BR" sz="2000" u="sng" dirty="0"/>
              <a:t>Índole subjetiva</a:t>
            </a:r>
            <a:r>
              <a:rPr lang="pt-BR" sz="2000" dirty="0"/>
              <a:t>: premente </a:t>
            </a:r>
            <a:r>
              <a:rPr lang="pt-BR" sz="2000" b="1" dirty="0"/>
              <a:t>necessidade ou inexperiência</a:t>
            </a:r>
            <a:r>
              <a:rPr lang="pt-BR" sz="2000" dirty="0"/>
              <a:t>. </a:t>
            </a:r>
            <a:endParaRPr lang="pt-BR" sz="2000" dirty="0" smtClean="0"/>
          </a:p>
          <a:p>
            <a:pPr algn="just"/>
            <a:endParaRPr lang="pt-BR" sz="2000" dirty="0"/>
          </a:p>
          <a:p>
            <a:pPr algn="just"/>
            <a:r>
              <a:rPr lang="pt-BR" sz="2000" b="1" u="sng" dirty="0"/>
              <a:t>Não é necessário que a outra parte conheça </a:t>
            </a:r>
            <a:r>
              <a:rPr lang="pt-BR" sz="2000" dirty="0"/>
              <a:t>esta premente necessidade ou inexperiência. 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De acordo com </a:t>
            </a:r>
            <a:r>
              <a:rPr lang="pt-BR" sz="2000" b="1" dirty="0" smtClean="0"/>
              <a:t>Maria Helena Diniz</a:t>
            </a:r>
            <a:r>
              <a:rPr lang="pt-BR" sz="2000" dirty="0" smtClean="0"/>
              <a:t>, “o instituto da lesão visa proteger o contratante que se encontra em posição de inferioridade, ante o prejuízo por ele sofrido na conclusão do contrato, devido à desproporção existente entre as prestações das duas partes” (</a:t>
            </a:r>
            <a:r>
              <a:rPr lang="pt-BR" sz="2000" i="1" dirty="0" smtClean="0"/>
              <a:t>Curso de direito civil..</a:t>
            </a:r>
            <a:r>
              <a:rPr lang="pt-BR" sz="2000" dirty="0" smtClean="0"/>
              <a:t>, 2002, p. 399). 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399526010"/>
      </p:ext>
    </p:extLst>
  </p:cSld>
  <p:clrMapOvr>
    <a:masterClrMapping/>
  </p:clrMapOvr>
  <p:transition>
    <p:comb/>
  </p:transition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467544" y="332656"/>
            <a:ext cx="8352928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dirty="0">
                <a:solidFill>
                  <a:srgbClr val="CCECFF"/>
                </a:solidFill>
              </a:rPr>
              <a:t>§1º. Aprecia-se a </a:t>
            </a:r>
            <a:r>
              <a:rPr lang="pt-BR" sz="2000" b="1" dirty="0">
                <a:solidFill>
                  <a:srgbClr val="CCECFF"/>
                </a:solidFill>
              </a:rPr>
              <a:t>desproporção das prestações segundo os valores vigentes ao tempo em que foi celebrado</a:t>
            </a:r>
            <a:r>
              <a:rPr lang="pt-BR" sz="2000" dirty="0">
                <a:solidFill>
                  <a:srgbClr val="CCECFF"/>
                </a:solidFill>
              </a:rPr>
              <a:t> o negócio jurídico. </a:t>
            </a:r>
          </a:p>
          <a:p>
            <a:pPr marL="0" indent="0" algn="just">
              <a:buNone/>
            </a:pPr>
            <a:endParaRPr lang="pt-BR" altLang="pt-BR" sz="2000" dirty="0" smtClean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r>
              <a:rPr lang="pt-BR" altLang="pt-BR" sz="2000" dirty="0" smtClean="0">
                <a:ea typeface="Tahoma" panose="020B0604030504040204" pitchFamily="34" charset="0"/>
                <a:cs typeface="Tahoma" panose="020B0604030504040204" pitchFamily="34" charset="0"/>
              </a:rPr>
              <a:t>Este dispositivo está coerente com a teoria da </a:t>
            </a:r>
            <a:r>
              <a:rPr lang="pt-BR" altLang="pt-BR" sz="2000" dirty="0" err="1" smtClean="0">
                <a:ea typeface="Tahoma" panose="020B0604030504040204" pitchFamily="34" charset="0"/>
                <a:cs typeface="Tahoma" panose="020B0604030504040204" pitchFamily="34" charset="0"/>
              </a:rPr>
              <a:t>ontognoseologia</a:t>
            </a:r>
            <a:r>
              <a:rPr lang="pt-BR" altLang="pt-BR" sz="2000" dirty="0" smtClean="0">
                <a:ea typeface="Tahoma" panose="020B0604030504040204" pitchFamily="34" charset="0"/>
                <a:cs typeface="Tahoma" panose="020B0604030504040204" pitchFamily="34" charset="0"/>
              </a:rPr>
              <a:t> jurídica de Miguel </a:t>
            </a:r>
            <a:r>
              <a:rPr lang="pt-BR" altLang="pt-BR" sz="2000" dirty="0" err="1" smtClean="0">
                <a:ea typeface="Tahoma" panose="020B0604030504040204" pitchFamily="34" charset="0"/>
                <a:cs typeface="Tahoma" panose="020B0604030504040204" pitchFamily="34" charset="0"/>
              </a:rPr>
              <a:t>Reale</a:t>
            </a:r>
            <a:r>
              <a:rPr lang="pt-BR" altLang="pt-BR" sz="2000" dirty="0"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altLang="pt-BR" sz="2000" dirty="0" smtClean="0">
                <a:ea typeface="Tahoma" panose="020B0604030504040204" pitchFamily="34" charset="0"/>
                <a:cs typeface="Tahoma" panose="020B0604030504040204" pitchFamily="34" charset="0"/>
              </a:rPr>
              <a:t>ao ressaltar os valores vigentes ao tempo da celebração do contrato enquanto norte para o intérprete. </a:t>
            </a:r>
          </a:p>
          <a:p>
            <a:pPr marL="0" indent="0" algn="just">
              <a:buNone/>
            </a:pPr>
            <a:endParaRPr lang="pt-BR" altLang="pt-BR" sz="2000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r>
              <a:rPr lang="pt-BR" altLang="pt-BR" sz="2000" dirty="0" smtClean="0">
                <a:ea typeface="Tahoma" panose="020B0604030504040204" pitchFamily="34" charset="0"/>
                <a:cs typeface="Tahoma" panose="020B0604030504040204" pitchFamily="34" charset="0"/>
              </a:rPr>
              <a:t>O §2º do art. 157, CCB consagra o princípio da conservação contratual e a função social do contrato, ao dispor:</a:t>
            </a:r>
          </a:p>
          <a:p>
            <a:pPr marL="0" indent="0" algn="just">
              <a:buNone/>
            </a:pPr>
            <a:endParaRPr lang="pt-BR" altLang="pt-BR" sz="2000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pt-BR" sz="2000" dirty="0">
                <a:solidFill>
                  <a:srgbClr val="CCECFF"/>
                </a:solidFill>
              </a:rPr>
              <a:t>§2º. </a:t>
            </a:r>
            <a:r>
              <a:rPr lang="pt-BR" sz="2000" b="1" dirty="0">
                <a:solidFill>
                  <a:srgbClr val="CCECFF"/>
                </a:solidFill>
              </a:rPr>
              <a:t>Não se decretará</a:t>
            </a:r>
            <a:r>
              <a:rPr lang="pt-BR" sz="2000" dirty="0">
                <a:solidFill>
                  <a:srgbClr val="CCECFF"/>
                </a:solidFill>
              </a:rPr>
              <a:t> a anulação do negócio, se for </a:t>
            </a:r>
            <a:r>
              <a:rPr lang="pt-BR" sz="2000" b="1" dirty="0">
                <a:solidFill>
                  <a:srgbClr val="CCECFF"/>
                </a:solidFill>
              </a:rPr>
              <a:t>oferecido suplemento suficiente, ou se a parte favorecida concordar com a redução</a:t>
            </a:r>
            <a:r>
              <a:rPr lang="pt-BR" sz="2000" dirty="0">
                <a:solidFill>
                  <a:srgbClr val="CCECFF"/>
                </a:solidFill>
              </a:rPr>
              <a:t> do proveito. </a:t>
            </a:r>
          </a:p>
          <a:p>
            <a:pPr marL="0" indent="0" algn="just">
              <a:buNone/>
            </a:pPr>
            <a:endParaRPr lang="pt-BR" altLang="pt-BR" sz="2000" dirty="0" smtClean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r>
              <a:rPr lang="pt-BR" altLang="pt-BR" sz="2000" dirty="0" smtClean="0">
                <a:ea typeface="Tahoma" panose="020B0604030504040204" pitchFamily="34" charset="0"/>
                <a:cs typeface="Tahoma" panose="020B0604030504040204" pitchFamily="34" charset="0"/>
              </a:rPr>
              <a:t>Desta forma, é plenamente possível que a parte lesada ingresse diretamente com uma ação fundada na lesão para pleitear a revisão do negócio e não a sua anulabilidade. </a:t>
            </a:r>
            <a:endParaRPr lang="pt-BR" altLang="pt-BR" sz="2000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endParaRPr lang="pt-BR" altLang="pt-BR" sz="2000" dirty="0" smtClean="0"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5823078"/>
      </p:ext>
    </p:extLst>
  </p:cSld>
  <p:clrMapOvr>
    <a:masterClrMapping/>
  </p:clrMapOvr>
  <p:transition>
    <p:comb/>
  </p:transition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640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t"/>
          <a:lstStyle/>
          <a:p>
            <a:pPr marL="0" indent="0" algn="just">
              <a:buNone/>
            </a:pPr>
            <a:r>
              <a:rPr lang="pt-BR" altLang="pt-BR" sz="2000" dirty="0" smtClean="0">
                <a:ea typeface="Tahoma" panose="020B0604030504040204" pitchFamily="34" charset="0"/>
                <a:cs typeface="Tahoma" panose="020B0604030504040204" pitchFamily="34" charset="0"/>
              </a:rPr>
              <a:t>A vulnerabilidade contratual pode ser aferida na celebração de contratos de adesão, os quais impõem ao contratante mais vulnerável os termos negociais sem prévia discussão para sua anuência. </a:t>
            </a:r>
          </a:p>
          <a:p>
            <a:pPr marL="0" indent="0" algn="just">
              <a:buNone/>
            </a:pPr>
            <a:endParaRPr lang="pt-BR" altLang="pt-BR" sz="2000" dirty="0" smtClean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r>
              <a:rPr lang="pt-BR" altLang="pt-BR" sz="2000" dirty="0" smtClean="0">
                <a:ea typeface="Tahoma" panose="020B0604030504040204" pitchFamily="34" charset="0"/>
                <a:cs typeface="Tahoma" panose="020B0604030504040204" pitchFamily="34" charset="0"/>
              </a:rPr>
              <a:t>O conceito de inexperiência pode ser objeto de diversas linhas interpretativas. Ao extrair do instituto da hipossuficiência, prevista no art. 6º, VIII, CDC, é possível se fazer uma analogia, interpretando o conceito de inexperiência sob os aspectos econômico, financeiro, político, social, técnico. </a:t>
            </a:r>
            <a:endParaRPr lang="pt-BR" altLang="pt-BR" sz="2000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defRPr/>
            </a:pPr>
            <a:endParaRPr lang="pt-BR" sz="2000" dirty="0" smtClean="0">
              <a:solidFill>
                <a:srgbClr val="CCECFF"/>
              </a:solidFill>
            </a:endParaRPr>
          </a:p>
          <a:p>
            <a:pPr algn="just" eaLnBrk="1" hangingPunct="1">
              <a:defRPr/>
            </a:pPr>
            <a:r>
              <a:rPr lang="pt-BR" sz="2000" b="1" dirty="0" smtClean="0">
                <a:solidFill>
                  <a:srgbClr val="CCECFF"/>
                </a:solidFill>
              </a:rPr>
              <a:t>Enunciado 410, V Jornada: </a:t>
            </a:r>
            <a:r>
              <a:rPr lang="pt-BR" sz="2000" dirty="0" smtClean="0">
                <a:solidFill>
                  <a:srgbClr val="CCECFF"/>
                </a:solidFill>
              </a:rPr>
              <a:t>“A inexperiência a que se refere o art. 157 não deve necessariamente significar imaturidade ou desconhecimento em relação à prática de negócios jurídicos em geral, podendo ocorrer também quando o lesado, ainda que estipule contratos costumeiramente, não tenha o conhecimento específico sobre o negócio em causa”.</a:t>
            </a:r>
          </a:p>
          <a:p>
            <a:pPr algn="just" eaLnBrk="1" hangingPunct="1">
              <a:defRPr/>
            </a:pPr>
            <a:endParaRPr lang="pt-BR" sz="2000" dirty="0">
              <a:solidFill>
                <a:srgbClr val="FFC000"/>
              </a:solidFill>
            </a:endParaRPr>
          </a:p>
          <a:p>
            <a:pPr algn="just" eaLnBrk="1" hangingPunct="1">
              <a:defRPr/>
            </a:pPr>
            <a:r>
              <a:rPr lang="pt-BR" sz="2000" b="1" dirty="0" smtClean="0">
                <a:solidFill>
                  <a:srgbClr val="FFC000"/>
                </a:solidFill>
              </a:rPr>
              <a:t>Obs. A lesão não exige dolo de aproveitamento, ou seja, benefício patrimonial ao agente. </a:t>
            </a:r>
            <a:endParaRPr lang="pt-BR" sz="2000" b="1" dirty="0">
              <a:solidFill>
                <a:srgbClr val="FFC000"/>
              </a:solidFill>
            </a:endParaRPr>
          </a:p>
        </p:txBody>
      </p:sp>
      <p:sp>
        <p:nvSpPr>
          <p:cNvPr id="18436" name="Rectangle 1"/>
          <p:cNvSpPr>
            <a:spLocks noChangeArrowheads="1"/>
          </p:cNvSpPr>
          <p:nvPr/>
        </p:nvSpPr>
        <p:spPr bwMode="auto">
          <a:xfrm>
            <a:off x="0" y="-187325"/>
            <a:ext cx="18415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pt-BR" sz="2400"/>
              <a:t/>
            </a:r>
            <a:br>
              <a:rPr lang="en-US" altLang="pt-BR" sz="2400"/>
            </a:br>
            <a:endParaRPr lang="en-US" altLang="pt-BR" sz="240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11560" y="260648"/>
            <a:ext cx="8352928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2000" dirty="0" smtClean="0">
              <a:solidFill>
                <a:srgbClr val="FFFFFF"/>
              </a:solidFill>
            </a:endParaRPr>
          </a:p>
          <a:p>
            <a:pPr algn="just"/>
            <a:r>
              <a:rPr lang="pt-BR" sz="2000" dirty="0" smtClean="0">
                <a:solidFill>
                  <a:srgbClr val="FFFFFF"/>
                </a:solidFill>
              </a:rPr>
              <a:t>Ordinariamente, para que um ato jurídico surta efeitos é preciso que ele exista e seja válido.</a:t>
            </a:r>
          </a:p>
          <a:p>
            <a:pPr algn="just"/>
            <a:endParaRPr lang="pt-BR" sz="2000" dirty="0">
              <a:solidFill>
                <a:srgbClr val="FFFFFF"/>
              </a:solidFill>
            </a:endParaRPr>
          </a:p>
          <a:p>
            <a:pPr algn="just"/>
            <a:r>
              <a:rPr lang="pt-BR" sz="2000" dirty="0" smtClean="0">
                <a:solidFill>
                  <a:srgbClr val="FFFFFF"/>
                </a:solidFill>
              </a:rPr>
              <a:t>Mas é possível ter eficácia independente da validade. O ordenamento pode emprestar efeitos a um ato jurídico inválido – ex. casamento putativo.</a:t>
            </a:r>
          </a:p>
          <a:p>
            <a:endParaRPr lang="pt-BR" sz="2000" dirty="0">
              <a:solidFill>
                <a:srgbClr val="FFFF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Art. 1561, CCB: Embora </a:t>
            </a:r>
            <a:r>
              <a:rPr lang="pt-BR" sz="2000" b="1" u="sng" dirty="0">
                <a:solidFill>
                  <a:srgbClr val="CCECFF"/>
                </a:solidFill>
              </a:rPr>
              <a:t>anulável ou mesmo nulo</a:t>
            </a:r>
            <a:r>
              <a:rPr lang="pt-BR" sz="2000" dirty="0">
                <a:solidFill>
                  <a:srgbClr val="CCECFF"/>
                </a:solidFill>
              </a:rPr>
              <a:t>, se </a:t>
            </a:r>
            <a:r>
              <a:rPr lang="pt-BR" sz="2000" b="1" dirty="0">
                <a:solidFill>
                  <a:srgbClr val="CCECFF"/>
                </a:solidFill>
              </a:rPr>
              <a:t>contraído de boa-fé por ambos os cônjuges, o casamento, em relação a estes como aos filhos, produz todos os efeitos </a:t>
            </a:r>
            <a:r>
              <a:rPr lang="pt-BR" sz="2000" dirty="0">
                <a:solidFill>
                  <a:srgbClr val="CCECFF"/>
                </a:solidFill>
              </a:rPr>
              <a:t>até o dia da sentença anulatória</a:t>
            </a:r>
            <a:r>
              <a:rPr lang="pt-BR" sz="2000" dirty="0" smtClean="0">
                <a:solidFill>
                  <a:srgbClr val="CCECFF"/>
                </a:solidFill>
              </a:rPr>
              <a:t>.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FFFFFF"/>
                </a:solidFill>
              </a:rPr>
              <a:t>O único plano que é </a:t>
            </a:r>
            <a:r>
              <a:rPr lang="pt-BR" sz="2000" dirty="0" err="1" smtClean="0">
                <a:solidFill>
                  <a:srgbClr val="FFFFFF"/>
                </a:solidFill>
              </a:rPr>
              <a:t>pré-judicial</a:t>
            </a:r>
            <a:r>
              <a:rPr lang="pt-BR" sz="2000" dirty="0" smtClean="0">
                <a:solidFill>
                  <a:srgbClr val="FFFFFF"/>
                </a:solidFill>
              </a:rPr>
              <a:t> é o plano da existência. O negócio inexistente jamais será eficaz, pois ele é o nada jurídico. </a:t>
            </a:r>
            <a:br>
              <a:rPr lang="pt-BR" sz="2000" dirty="0" smtClean="0">
                <a:solidFill>
                  <a:srgbClr val="FFFFFF"/>
                </a:solidFill>
              </a:rPr>
            </a:br>
            <a:r>
              <a:rPr lang="pt-BR" dirty="0" smtClean="0">
                <a:solidFill>
                  <a:srgbClr val="FFFFFF"/>
                </a:solidFill>
              </a:rPr>
              <a:t/>
            </a:r>
            <a:br>
              <a:rPr lang="pt-BR" dirty="0" smtClean="0">
                <a:solidFill>
                  <a:srgbClr val="FFFFFF"/>
                </a:solidFill>
              </a:rPr>
            </a:br>
            <a:endParaRPr lang="pt-BR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8719588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20483" name="Rectangle 7"/>
          <p:cNvSpPr>
            <a:spLocks noChangeArrowheads="1"/>
          </p:cNvSpPr>
          <p:nvPr/>
        </p:nvSpPr>
        <p:spPr bwMode="auto">
          <a:xfrm>
            <a:off x="228600" y="228600"/>
            <a:ext cx="8686800" cy="617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indent="0" algn="just" eaLnBrk="1" hangingPunct="1">
              <a:buNone/>
              <a:defRPr/>
            </a:pPr>
            <a:r>
              <a:rPr lang="en-GB" altLang="pt-BR" sz="2000" b="1" dirty="0" smtClean="0">
                <a:solidFill>
                  <a:srgbClr val="FFC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6) </a:t>
            </a:r>
            <a:r>
              <a:rPr lang="en-GB" altLang="pt-BR" sz="2000" b="1" dirty="0" err="1" smtClean="0">
                <a:solidFill>
                  <a:srgbClr val="FFC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Fraude</a:t>
            </a:r>
            <a:r>
              <a:rPr lang="en-GB" altLang="pt-BR" sz="2000" b="1" dirty="0" smtClean="0">
                <a:solidFill>
                  <a:srgbClr val="FFC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contra </a:t>
            </a:r>
            <a:r>
              <a:rPr lang="en-GB" altLang="pt-BR" sz="2000" b="1" dirty="0" err="1" smtClean="0">
                <a:solidFill>
                  <a:srgbClr val="FFC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credores</a:t>
            </a:r>
            <a:r>
              <a:rPr lang="en-GB" altLang="pt-BR" sz="2000" b="1" dirty="0" smtClean="0">
                <a:solidFill>
                  <a:srgbClr val="FFC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:</a:t>
            </a:r>
            <a:r>
              <a:rPr lang="en-GB" altLang="pt-BR" sz="2000" dirty="0" smtClean="0">
                <a:solidFill>
                  <a:srgbClr val="FFC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dirty="0" err="1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atuação</a:t>
            </a:r>
            <a:r>
              <a:rPr lang="en-GB" altLang="pt-BR" sz="2000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dirty="0" err="1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maliciosa</a:t>
            </a:r>
            <a:r>
              <a:rPr lang="en-GB" altLang="pt-BR" sz="2000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 do </a:t>
            </a:r>
            <a:r>
              <a:rPr lang="en-GB" altLang="pt-BR" sz="2000" dirty="0" err="1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devedor</a:t>
            </a:r>
            <a:r>
              <a:rPr lang="en-GB" altLang="pt-BR" sz="2000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, que, </a:t>
            </a:r>
            <a:r>
              <a:rPr lang="en-GB" altLang="pt-BR" sz="2000" dirty="0" err="1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em</a:t>
            </a:r>
            <a:r>
              <a:rPr lang="en-GB" altLang="pt-BR" sz="2000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b="1" u="sng" dirty="0" err="1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estado</a:t>
            </a:r>
            <a:r>
              <a:rPr lang="en-GB" altLang="pt-BR" sz="2000" b="1" u="sng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 de </a:t>
            </a:r>
            <a:r>
              <a:rPr lang="en-GB" altLang="pt-BR" sz="2000" b="1" u="sng" dirty="0" err="1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insolvência</a:t>
            </a:r>
            <a:r>
              <a:rPr lang="en-GB" altLang="pt-BR" sz="2000" b="1" u="sng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b="1" u="sng" dirty="0" err="1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ou</a:t>
            </a:r>
            <a:r>
              <a:rPr lang="en-GB" altLang="pt-BR" sz="2000" b="1" u="sng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b="1" u="sng" dirty="0" err="1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na</a:t>
            </a:r>
            <a:r>
              <a:rPr lang="en-GB" altLang="pt-BR" sz="2000" b="1" u="sng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b="1" u="sng" dirty="0" err="1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iminência</a:t>
            </a:r>
            <a:r>
              <a:rPr lang="en-GB" altLang="pt-BR" sz="2000" b="1" u="sng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de </a:t>
            </a:r>
            <a:r>
              <a:rPr lang="en-GB" altLang="pt-BR" sz="2000" dirty="0" err="1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assim</a:t>
            </a:r>
            <a:r>
              <a:rPr lang="en-GB" altLang="pt-BR" sz="2000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dirty="0" err="1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tornar</a:t>
            </a:r>
            <a:r>
              <a:rPr lang="en-GB" altLang="pt-BR" sz="2000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-se, </a:t>
            </a:r>
            <a:r>
              <a:rPr lang="en-GB" altLang="pt-BR" sz="2000" b="1" u="sng" dirty="0" err="1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dispõe</a:t>
            </a:r>
            <a:r>
              <a:rPr lang="en-GB" altLang="pt-BR" sz="2000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 de maneira </a:t>
            </a:r>
            <a:r>
              <a:rPr lang="en-GB" altLang="pt-BR" sz="2000" dirty="0" err="1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gratuita</a:t>
            </a:r>
            <a:r>
              <a:rPr lang="en-GB" altLang="pt-BR" sz="2000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dirty="0" err="1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ou</a:t>
            </a:r>
            <a:r>
              <a:rPr lang="en-GB" altLang="pt-BR" sz="2000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dirty="0" err="1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onerosa</a:t>
            </a:r>
            <a:r>
              <a:rPr lang="en-GB" altLang="pt-BR" sz="2000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b="1" u="sng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o </a:t>
            </a:r>
            <a:r>
              <a:rPr lang="en-GB" altLang="pt-BR" sz="2000" b="1" u="sng" dirty="0" err="1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seu</a:t>
            </a:r>
            <a:r>
              <a:rPr lang="en-GB" altLang="pt-BR" sz="2000" b="1" u="sng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b="1" u="sng" dirty="0" err="1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patrimônio</a:t>
            </a:r>
            <a:r>
              <a:rPr lang="en-GB" altLang="pt-BR" sz="2000" b="1" u="sng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para </a:t>
            </a:r>
            <a:r>
              <a:rPr lang="en-GB" altLang="pt-BR" sz="2000" b="1" u="sng" dirty="0" err="1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afastar</a:t>
            </a:r>
            <a:r>
              <a:rPr lang="en-GB" altLang="pt-BR" sz="2000" b="1" u="sng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-se da possibilidade de </a:t>
            </a:r>
            <a:r>
              <a:rPr lang="en-GB" altLang="pt-BR" sz="2000" b="1" u="sng" dirty="0" err="1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seus</a:t>
            </a:r>
            <a:r>
              <a:rPr lang="en-GB" altLang="pt-BR" sz="2000" b="1" u="sng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 bens </a:t>
            </a:r>
            <a:r>
              <a:rPr lang="en-GB" altLang="pt-BR" sz="2000" b="1" u="sng" dirty="0" err="1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responderem</a:t>
            </a:r>
            <a:r>
              <a:rPr lang="en-GB" altLang="pt-BR" sz="2000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dirty="0" err="1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por</a:t>
            </a:r>
            <a:r>
              <a:rPr lang="en-GB" altLang="pt-BR" sz="2000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dirty="0" err="1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obrigações</a:t>
            </a:r>
            <a:r>
              <a:rPr lang="en-GB" altLang="pt-BR" sz="2000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dirty="0" err="1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assumidas</a:t>
            </a:r>
            <a:r>
              <a:rPr lang="en-GB" altLang="pt-BR" sz="2000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dirty="0" err="1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em</a:t>
            </a:r>
            <a:r>
              <a:rPr lang="en-GB" altLang="pt-BR" sz="2000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dirty="0" err="1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momento</a:t>
            </a:r>
            <a:r>
              <a:rPr lang="en-GB" altLang="pt-BR" sz="2000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 anterior. </a:t>
            </a:r>
          </a:p>
          <a:p>
            <a:pPr marL="0" indent="0" algn="just" eaLnBrk="1" hangingPunct="1">
              <a:buNone/>
              <a:defRPr/>
            </a:pPr>
            <a:endParaRPr lang="en-GB" altLang="pt-BR" sz="2000" dirty="0"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 algn="just" eaLnBrk="1" hangingPunct="1">
              <a:buNone/>
              <a:defRPr/>
            </a:pPr>
            <a:r>
              <a:rPr lang="en-GB" altLang="pt-BR" sz="2000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Ex. “A” tem </a:t>
            </a:r>
            <a:r>
              <a:rPr lang="en-GB" altLang="pt-BR" sz="2000" dirty="0" err="1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conhecimento</a:t>
            </a:r>
            <a:r>
              <a:rPr lang="en-GB" altLang="pt-BR" sz="2000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 da </a:t>
            </a:r>
            <a:r>
              <a:rPr lang="en-GB" altLang="pt-BR" sz="2000" dirty="0" err="1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iminência</a:t>
            </a:r>
            <a:r>
              <a:rPr lang="en-GB" altLang="pt-BR" sz="2000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 do </a:t>
            </a:r>
            <a:r>
              <a:rPr lang="en-GB" altLang="pt-BR" sz="2000" dirty="0" err="1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vencimento</a:t>
            </a:r>
            <a:r>
              <a:rPr lang="en-GB" altLang="pt-BR" sz="2000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 de </a:t>
            </a:r>
            <a:r>
              <a:rPr lang="en-GB" altLang="pt-BR" sz="2000" dirty="0" err="1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dívidas</a:t>
            </a:r>
            <a:r>
              <a:rPr lang="en-GB" altLang="pt-BR" sz="2000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dirty="0" err="1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em</a:t>
            </a:r>
            <a:r>
              <a:rPr lang="en-GB" altLang="pt-BR" sz="2000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dirty="0" err="1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relação</a:t>
            </a:r>
            <a:r>
              <a:rPr lang="en-GB" altLang="pt-BR" sz="2000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 a </a:t>
            </a:r>
            <a:r>
              <a:rPr lang="en-GB" altLang="pt-BR" sz="2000" dirty="0" err="1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vários</a:t>
            </a:r>
            <a:r>
              <a:rPr lang="en-GB" altLang="pt-BR" sz="2000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dirty="0" err="1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credores</a:t>
            </a:r>
            <a:r>
              <a:rPr lang="en-GB" altLang="pt-BR" sz="2000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, e </a:t>
            </a:r>
            <a:r>
              <a:rPr lang="en-GB" altLang="pt-BR" sz="2000" dirty="0" err="1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então</a:t>
            </a:r>
            <a:r>
              <a:rPr lang="en-GB" altLang="pt-BR" sz="2000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dirty="0" err="1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vende</a:t>
            </a:r>
            <a:r>
              <a:rPr lang="en-GB" altLang="pt-BR" sz="2000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 a “B” </a:t>
            </a:r>
            <a:r>
              <a:rPr lang="en-GB" altLang="pt-BR" sz="2000" dirty="0" err="1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imóvel</a:t>
            </a:r>
            <a:r>
              <a:rPr lang="en-GB" altLang="pt-BR" sz="2000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 do </a:t>
            </a:r>
            <a:r>
              <a:rPr lang="en-GB" altLang="pt-BR" sz="2000" dirty="0" err="1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seu</a:t>
            </a:r>
            <a:r>
              <a:rPr lang="en-GB" altLang="pt-BR" sz="2000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dirty="0" err="1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patrimônio</a:t>
            </a:r>
            <a:r>
              <a:rPr lang="en-GB" altLang="pt-BR" sz="2000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. </a:t>
            </a:r>
            <a:r>
              <a:rPr lang="en-GB" altLang="pt-BR" sz="2000" dirty="0" err="1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Havendo</a:t>
            </a:r>
            <a:r>
              <a:rPr lang="en-GB" altLang="pt-BR" sz="2000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dirty="0" err="1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deste</a:t>
            </a:r>
            <a:r>
              <a:rPr lang="en-GB" altLang="pt-BR" sz="2000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dirty="0" err="1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conhecimento</a:t>
            </a:r>
            <a:r>
              <a:rPr lang="en-GB" altLang="pt-BR" sz="2000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 do </a:t>
            </a:r>
            <a:r>
              <a:rPr lang="en-GB" altLang="pt-BR" sz="2000" dirty="0" err="1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estado</a:t>
            </a:r>
            <a:r>
              <a:rPr lang="en-GB" altLang="pt-BR" sz="2000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 de </a:t>
            </a:r>
            <a:r>
              <a:rPr lang="en-GB" altLang="pt-BR" sz="2000" dirty="0" err="1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insolvência</a:t>
            </a:r>
            <a:r>
              <a:rPr lang="en-GB" altLang="pt-BR" sz="2000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 de “A”, </a:t>
            </a:r>
            <a:r>
              <a:rPr lang="en-GB" altLang="pt-BR" sz="2000" dirty="0" err="1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estará</a:t>
            </a:r>
            <a:r>
              <a:rPr lang="en-GB" altLang="pt-BR" sz="2000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dirty="0" err="1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configurado</a:t>
            </a:r>
            <a:r>
              <a:rPr lang="en-GB" altLang="pt-BR" sz="2000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 o </a:t>
            </a:r>
            <a:r>
              <a:rPr lang="en-GB" altLang="pt-BR" sz="2000" dirty="0" err="1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vício</a:t>
            </a:r>
            <a:r>
              <a:rPr lang="en-GB" altLang="pt-BR" sz="2000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 social. </a:t>
            </a:r>
          </a:p>
          <a:p>
            <a:pPr marL="0" indent="0" algn="just" eaLnBrk="1" hangingPunct="1">
              <a:buNone/>
              <a:defRPr/>
            </a:pPr>
            <a:endParaRPr lang="en-GB" altLang="pt-BR" sz="2000" dirty="0" smtClean="0"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 algn="just" eaLnBrk="1" hangingPunct="1">
              <a:buNone/>
              <a:defRPr/>
            </a:pPr>
            <a:r>
              <a:rPr lang="en-GB" altLang="pt-BR" sz="2000" dirty="0" smtClean="0">
                <a:solidFill>
                  <a:srgbClr val="CCECFF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Art. 158, CCB. “</a:t>
            </a:r>
            <a:r>
              <a:rPr lang="pt-BR" sz="2000" dirty="0" smtClean="0">
                <a:solidFill>
                  <a:srgbClr val="CCECFF"/>
                </a:solidFill>
              </a:rPr>
              <a:t>Os </a:t>
            </a:r>
            <a:r>
              <a:rPr lang="pt-BR" sz="2000" dirty="0">
                <a:solidFill>
                  <a:srgbClr val="CCECFF"/>
                </a:solidFill>
              </a:rPr>
              <a:t>negócios de </a:t>
            </a:r>
            <a:r>
              <a:rPr lang="pt-BR" sz="2000" u="sng" dirty="0">
                <a:solidFill>
                  <a:srgbClr val="CCECFF"/>
                </a:solidFill>
              </a:rPr>
              <a:t>transmissão gratuita de bens ou remissão de dívidas</a:t>
            </a:r>
            <a:r>
              <a:rPr lang="pt-BR" sz="2000" dirty="0">
                <a:solidFill>
                  <a:srgbClr val="CCECFF"/>
                </a:solidFill>
              </a:rPr>
              <a:t>, se os praticar o devedor já insolvente, ou por eles reduzido à insolvência, ainda que o ignore</a:t>
            </a:r>
            <a:r>
              <a:rPr lang="pt-BR" sz="2000" dirty="0" smtClean="0">
                <a:solidFill>
                  <a:srgbClr val="CCECFF"/>
                </a:solidFill>
              </a:rPr>
              <a:t>, </a:t>
            </a:r>
            <a:r>
              <a:rPr lang="pt-BR" sz="2000" b="1" dirty="0" smtClean="0">
                <a:solidFill>
                  <a:srgbClr val="CCECFF"/>
                </a:solidFill>
              </a:rPr>
              <a:t>poderão ser anulados pelos credores quirografários como lesivos dos seus direitos</a:t>
            </a:r>
            <a:r>
              <a:rPr lang="pt-BR" sz="2000" dirty="0" smtClean="0">
                <a:solidFill>
                  <a:srgbClr val="CCECFF"/>
                </a:solidFill>
              </a:rPr>
              <a:t>”. </a:t>
            </a:r>
          </a:p>
          <a:p>
            <a:pPr marL="0" indent="0" algn="just" eaLnBrk="1" hangingPunct="1">
              <a:buNone/>
              <a:defRPr/>
            </a:pPr>
            <a:endParaRPr lang="pt-BR" altLang="pt-BR" sz="2000" dirty="0"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 algn="just" eaLnBrk="1" hangingPunct="1">
              <a:buNone/>
              <a:defRPr/>
            </a:pPr>
            <a:r>
              <a:rPr lang="pt-BR" altLang="pt-BR" sz="2000" b="1" u="sng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Prazo decadencial</a:t>
            </a:r>
            <a:r>
              <a:rPr lang="pt-BR" altLang="pt-BR" sz="2000" b="1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pt-BR" altLang="pt-BR" sz="2000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para os credores quirografários prejudicados proporem a ação anulatória (</a:t>
            </a:r>
            <a:r>
              <a:rPr lang="pt-BR" altLang="pt-BR" sz="2000" b="1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Ação Pauliana ou Revocatória</a:t>
            </a:r>
            <a:r>
              <a:rPr lang="pt-BR" altLang="pt-BR" sz="2000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): </a:t>
            </a:r>
            <a:r>
              <a:rPr lang="pt-BR" altLang="pt-BR" sz="2000" dirty="0" smtClean="0">
                <a:solidFill>
                  <a:srgbClr val="FFC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4 anos contados da celebração do negócio fraudulento. </a:t>
            </a:r>
            <a:endParaRPr lang="en-GB" altLang="pt-BR" sz="2000" dirty="0" smtClean="0">
              <a:solidFill>
                <a:srgbClr val="FFC000"/>
              </a:solidFill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228600"/>
            <a:ext cx="8686800" cy="6872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t"/>
          <a:lstStyle/>
          <a:p>
            <a:pPr algn="just" eaLnBrk="1" hangingPunct="1">
              <a:defRPr/>
            </a:pPr>
            <a:r>
              <a:rPr lang="pt-BR" sz="2000" b="1" u="sng" dirty="0" smtClean="0">
                <a:solidFill>
                  <a:srgbClr val="CCECFF"/>
                </a:solidFill>
                <a:ea typeface="Tahoma" panose="020B0604030504040204" pitchFamily="34" charset="0"/>
                <a:cs typeface="Tahoma" panose="020B0604030504040204" pitchFamily="34" charset="0"/>
              </a:rPr>
              <a:t>Elementos da fraude pauliana</a:t>
            </a:r>
            <a:r>
              <a:rPr lang="pt-BR" sz="2000" dirty="0" smtClean="0"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algn="just" eaLnBrk="1" hangingPunct="1">
              <a:defRPr/>
            </a:pPr>
            <a:endParaRPr lang="pt-BR" sz="2000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defRPr/>
            </a:pPr>
            <a:r>
              <a:rPr lang="pt-BR" sz="2000" dirty="0" smtClean="0">
                <a:ea typeface="Tahoma" panose="020B0604030504040204" pitchFamily="34" charset="0"/>
                <a:cs typeface="Tahoma" panose="020B0604030504040204" pitchFamily="34" charset="0"/>
              </a:rPr>
              <a:t>(i) Elemento objetivo: atuação em prejuízo dos credores para esvaziar seu patrimônio (</a:t>
            </a:r>
            <a:r>
              <a:rPr lang="pt-BR" sz="2000" i="1" dirty="0" smtClean="0">
                <a:ea typeface="Tahoma" panose="020B0604030504040204" pitchFamily="34" charset="0"/>
                <a:cs typeface="Tahoma" panose="020B0604030504040204" pitchFamily="34" charset="0"/>
              </a:rPr>
              <a:t>eventos </a:t>
            </a:r>
            <a:r>
              <a:rPr lang="pt-BR" sz="2000" i="1" dirty="0" err="1" smtClean="0">
                <a:ea typeface="Tahoma" panose="020B0604030504040204" pitchFamily="34" charset="0"/>
                <a:cs typeface="Tahoma" panose="020B0604030504040204" pitchFamily="34" charset="0"/>
              </a:rPr>
              <a:t>damni</a:t>
            </a:r>
            <a:r>
              <a:rPr lang="pt-BR" sz="2000" dirty="0" smtClean="0">
                <a:ea typeface="Tahoma" panose="020B0604030504040204" pitchFamily="34" charset="0"/>
                <a:cs typeface="Tahoma" panose="020B0604030504040204" pitchFamily="34" charset="0"/>
              </a:rPr>
              <a:t>). </a:t>
            </a:r>
          </a:p>
          <a:p>
            <a:pPr algn="just" eaLnBrk="1" hangingPunct="1">
              <a:defRPr/>
            </a:pPr>
            <a:endParaRPr lang="pt-BR" sz="2000" dirty="0" smtClean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defRPr/>
            </a:pPr>
            <a:r>
              <a:rPr lang="pt-BR" sz="2000" dirty="0" smtClean="0"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pt-BR" sz="2000" dirty="0" err="1" smtClean="0">
                <a:ea typeface="Tahoma" panose="020B0604030504040204" pitchFamily="34" charset="0"/>
                <a:cs typeface="Tahoma" panose="020B0604030504040204" pitchFamily="34" charset="0"/>
              </a:rPr>
              <a:t>ii</a:t>
            </a:r>
            <a:r>
              <a:rPr lang="pt-BR" sz="2000" dirty="0" smtClean="0">
                <a:ea typeface="Tahoma" panose="020B0604030504040204" pitchFamily="34" charset="0"/>
                <a:cs typeface="Tahoma" panose="020B0604030504040204" pitchFamily="34" charset="0"/>
              </a:rPr>
              <a:t>) Elemento subjetivo: intenção de prejudicar credores. Conluio fraudulento (</a:t>
            </a:r>
            <a:r>
              <a:rPr lang="pt-BR" sz="2000" i="1" dirty="0" err="1" smtClean="0">
                <a:ea typeface="Tahoma" panose="020B0604030504040204" pitchFamily="34" charset="0"/>
                <a:cs typeface="Tahoma" panose="020B0604030504040204" pitchFamily="34" charset="0"/>
              </a:rPr>
              <a:t>concilium</a:t>
            </a:r>
            <a:r>
              <a:rPr lang="pt-BR" sz="2000" i="1" dirty="0" smtClean="0">
                <a:ea typeface="Tahoma" panose="020B0604030504040204" pitchFamily="34" charset="0"/>
                <a:cs typeface="Tahoma" panose="020B0604030504040204" pitchFamily="34" charset="0"/>
              </a:rPr>
              <a:t> fraudis</a:t>
            </a:r>
            <a:r>
              <a:rPr lang="pt-BR" sz="2000" dirty="0" smtClean="0">
                <a:ea typeface="Tahoma" panose="020B0604030504040204" pitchFamily="34" charset="0"/>
                <a:cs typeface="Tahoma" panose="020B0604030504040204" pitchFamily="34" charset="0"/>
              </a:rPr>
              <a:t>). </a:t>
            </a:r>
          </a:p>
          <a:p>
            <a:pPr algn="just" eaLnBrk="1" hangingPunct="1">
              <a:defRPr/>
            </a:pPr>
            <a:endParaRPr lang="pt-BR" sz="2000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defRPr/>
            </a:pPr>
            <a:r>
              <a:rPr lang="pt-BR" sz="2000" dirty="0" smtClean="0">
                <a:ea typeface="Tahoma" panose="020B0604030504040204" pitchFamily="34" charset="0"/>
                <a:cs typeface="Tahoma" panose="020B0604030504040204" pitchFamily="34" charset="0"/>
              </a:rPr>
              <a:t>Para que o negócio seja anulado, portanto, necessária a presença da </a:t>
            </a:r>
            <a:r>
              <a:rPr lang="pt-BR" sz="2000" b="1" dirty="0" smtClean="0">
                <a:ea typeface="Tahoma" panose="020B0604030504040204" pitchFamily="34" charset="0"/>
                <a:cs typeface="Tahoma" panose="020B0604030504040204" pitchFamily="34" charset="0"/>
              </a:rPr>
              <a:t>colusão</a:t>
            </a:r>
            <a:r>
              <a:rPr lang="pt-BR" sz="2000" dirty="0" smtClean="0">
                <a:ea typeface="Tahoma" panose="020B0604030504040204" pitchFamily="34" charset="0"/>
                <a:cs typeface="Tahoma" panose="020B0604030504040204" pitchFamily="34" charset="0"/>
              </a:rPr>
              <a:t>, conluio fraudulento entre aquele que dispõe o bem e aquele que o adquire; e o </a:t>
            </a:r>
            <a:r>
              <a:rPr lang="pt-BR" sz="2000" b="1" dirty="0" smtClean="0">
                <a:ea typeface="Tahoma" panose="020B0604030504040204" pitchFamily="34" charset="0"/>
                <a:cs typeface="Tahoma" panose="020B0604030504040204" pitchFamily="34" charset="0"/>
              </a:rPr>
              <a:t>prejuízo causado ao credor</a:t>
            </a:r>
            <a:r>
              <a:rPr lang="pt-BR" sz="2000" dirty="0" smtClean="0"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</a:p>
          <a:p>
            <a:pPr algn="just" eaLnBrk="1" hangingPunct="1">
              <a:defRPr/>
            </a:pPr>
            <a:endParaRPr lang="pt-BR" sz="2000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defRPr/>
            </a:pPr>
            <a:r>
              <a:rPr lang="pt-BR" sz="2000" dirty="0" smtClean="0">
                <a:solidFill>
                  <a:srgbClr val="FFC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Contudo, para os casos de disposição gratuita de bens, ou de remissão de dívidas, o art. 158, CCB dispensa a presença do elemento subjetivo, bastando o evento danoso ao credor. </a:t>
            </a:r>
          </a:p>
          <a:p>
            <a:pPr algn="just" eaLnBrk="1" hangingPunct="1">
              <a:defRPr/>
            </a:pPr>
            <a:endParaRPr lang="pt-BR" sz="2000" dirty="0">
              <a:solidFill>
                <a:srgbClr val="CCECFF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defRPr/>
            </a:pPr>
            <a:r>
              <a:rPr lang="pt-BR" sz="2000" b="1" dirty="0" smtClean="0">
                <a:solidFill>
                  <a:srgbClr val="CCECFF"/>
                </a:solidFill>
                <a:ea typeface="Tahoma" panose="020B0604030504040204" pitchFamily="34" charset="0"/>
                <a:cs typeface="Tahoma" panose="020B0604030504040204" pitchFamily="34" charset="0"/>
              </a:rPr>
              <a:t>Art. 159, CC:</a:t>
            </a:r>
            <a:r>
              <a:rPr lang="pt-BR" sz="2000" dirty="0" smtClean="0">
                <a:solidFill>
                  <a:srgbClr val="CCECFF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“Serão igualmente anuláveis os contratos onerosos do devedor insolvente, quando </a:t>
            </a:r>
            <a:r>
              <a:rPr lang="pt-BR" sz="2000" b="1" u="sng" dirty="0" smtClean="0">
                <a:solidFill>
                  <a:srgbClr val="CCECFF"/>
                </a:solidFill>
                <a:ea typeface="Tahoma" panose="020B0604030504040204" pitchFamily="34" charset="0"/>
                <a:cs typeface="Tahoma" panose="020B0604030504040204" pitchFamily="34" charset="0"/>
              </a:rPr>
              <a:t>a insolvência for notória</a:t>
            </a:r>
            <a:r>
              <a:rPr lang="pt-BR" sz="2000" dirty="0" smtClean="0">
                <a:solidFill>
                  <a:srgbClr val="CCECFF"/>
                </a:solidFill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pt-BR" sz="2000" b="1" u="sng" dirty="0" smtClean="0">
                <a:solidFill>
                  <a:srgbClr val="CCECFF"/>
                </a:solidFill>
                <a:ea typeface="Tahoma" panose="020B0604030504040204" pitchFamily="34" charset="0"/>
                <a:cs typeface="Tahoma" panose="020B0604030504040204" pitchFamily="34" charset="0"/>
              </a:rPr>
              <a:t>ou houver motivo para ser conhecida do outro contratante</a:t>
            </a:r>
            <a:r>
              <a:rPr lang="pt-BR" sz="2000" dirty="0" smtClean="0">
                <a:solidFill>
                  <a:srgbClr val="CCECFF"/>
                </a:solidFill>
                <a:ea typeface="Tahoma" panose="020B0604030504040204" pitchFamily="34" charset="0"/>
                <a:cs typeface="Tahoma" panose="020B0604030504040204" pitchFamily="34" charset="0"/>
              </a:rPr>
              <a:t>”. </a:t>
            </a:r>
          </a:p>
          <a:p>
            <a:pPr algn="just" eaLnBrk="1" hangingPunct="1">
              <a:defRPr/>
            </a:pPr>
            <a:endParaRPr lang="pt-BR" sz="2000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defRPr/>
            </a:pPr>
            <a:r>
              <a:rPr lang="pt-BR" sz="2000" dirty="0" smtClean="0">
                <a:ea typeface="Tahoma" panose="020B0604030504040204" pitchFamily="34" charset="0"/>
                <a:cs typeface="Tahoma" panose="020B0604030504040204" pitchFamily="34" charset="0"/>
              </a:rPr>
              <a:t>Trata-se de uma presunção relativa do </a:t>
            </a:r>
            <a:r>
              <a:rPr lang="pt-BR" sz="2000" i="1" dirty="0" err="1" smtClean="0">
                <a:ea typeface="Tahoma" panose="020B0604030504040204" pitchFamily="34" charset="0"/>
                <a:cs typeface="Tahoma" panose="020B0604030504040204" pitchFamily="34" charset="0"/>
              </a:rPr>
              <a:t>conslium</a:t>
            </a:r>
            <a:r>
              <a:rPr lang="pt-BR" sz="2000" i="1" dirty="0" smtClean="0">
                <a:ea typeface="Tahoma" panose="020B0604030504040204" pitchFamily="34" charset="0"/>
                <a:cs typeface="Tahoma" panose="020B0604030504040204" pitchFamily="34" charset="0"/>
              </a:rPr>
              <a:t> fraudis</a:t>
            </a:r>
            <a:r>
              <a:rPr lang="pt-BR" sz="2000" dirty="0"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sz="2000" dirty="0" smtClean="0">
                <a:ea typeface="Tahoma" panose="020B0604030504040204" pitchFamily="34" charset="0"/>
                <a:cs typeface="Tahoma" panose="020B0604030504040204" pitchFamily="34" charset="0"/>
              </a:rPr>
              <a:t>a caracterizar o vício social.  </a:t>
            </a:r>
          </a:p>
          <a:p>
            <a:pPr algn="just" eaLnBrk="1" hangingPunct="1">
              <a:defRPr/>
            </a:pPr>
            <a:endParaRPr lang="pt-BR" sz="2000" dirty="0">
              <a:solidFill>
                <a:schemeClr val="bg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228600"/>
            <a:ext cx="8686800" cy="6512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t"/>
          <a:lstStyle/>
          <a:p>
            <a:pPr algn="just" eaLnBrk="1" hangingPunct="1">
              <a:defRPr/>
            </a:pPr>
            <a:r>
              <a:rPr lang="pt-BR" sz="2000" b="1" dirty="0" smtClean="0">
                <a:solidFill>
                  <a:srgbClr val="CCECFF"/>
                </a:solidFill>
                <a:ea typeface="Tahoma" panose="020B0604030504040204" pitchFamily="34" charset="0"/>
                <a:cs typeface="Tahoma" panose="020B0604030504040204" pitchFamily="34" charset="0"/>
              </a:rPr>
              <a:t>Art. 164, CCB:</a:t>
            </a:r>
            <a:r>
              <a:rPr lang="pt-BR" sz="2000" dirty="0" smtClean="0">
                <a:solidFill>
                  <a:srgbClr val="CCECFF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“Presumem-se, porém, de boa-fé e valem os negócios ordinários indispensáveis à manutenção de estabelecimento mercantil, rural, ou industrial, ou à subsistência do devedor e de sua família”. </a:t>
            </a:r>
          </a:p>
          <a:p>
            <a:pPr algn="just" eaLnBrk="1" hangingPunct="1">
              <a:defRPr/>
            </a:pPr>
            <a:endParaRPr lang="pt-BR" sz="2000" b="1" dirty="0">
              <a:solidFill>
                <a:srgbClr val="CCECFF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defRPr/>
            </a:pPr>
            <a:r>
              <a:rPr lang="pt-BR" sz="2000" dirty="0" smtClean="0">
                <a:ea typeface="Tahoma" panose="020B0604030504040204" pitchFamily="34" charset="0"/>
                <a:cs typeface="Tahoma" panose="020B0604030504040204" pitchFamily="34" charset="0"/>
              </a:rPr>
              <a:t>O dispositivo traz como conteúdo a função social da empresa e o estatuto jurídico do patrimônio mínimo. </a:t>
            </a:r>
          </a:p>
          <a:p>
            <a:pPr algn="just" eaLnBrk="1" hangingPunct="1">
              <a:defRPr/>
            </a:pPr>
            <a:endParaRPr lang="pt-BR" sz="2000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defRPr/>
            </a:pPr>
            <a:r>
              <a:rPr lang="pt-BR" sz="2000" b="1" dirty="0" smtClean="0">
                <a:ea typeface="Tahoma" panose="020B0604030504040204" pitchFamily="34" charset="0"/>
                <a:cs typeface="Tahoma" panose="020B0604030504040204" pitchFamily="34" charset="0"/>
              </a:rPr>
              <a:t>A sentença da ação anulatória tem natureza </a:t>
            </a:r>
            <a:r>
              <a:rPr lang="pt-BR" sz="2000" b="1" u="sng" dirty="0" smtClean="0">
                <a:ea typeface="Tahoma" panose="020B0604030504040204" pitchFamily="34" charset="0"/>
                <a:cs typeface="Tahoma" panose="020B0604030504040204" pitchFamily="34" charset="0"/>
              </a:rPr>
              <a:t>constitutiva negativa</a:t>
            </a:r>
            <a:r>
              <a:rPr lang="pt-BR" sz="2000" b="1" dirty="0" smtClean="0">
                <a:ea typeface="Tahoma" panose="020B0604030504040204" pitchFamily="34" charset="0"/>
                <a:cs typeface="Tahoma" panose="020B0604030504040204" pitchFamily="34" charset="0"/>
              </a:rPr>
              <a:t>, gerando a anulabilidade do negócio jurídico celebrado. </a:t>
            </a:r>
          </a:p>
          <a:p>
            <a:pPr algn="just" eaLnBrk="1" hangingPunct="1">
              <a:defRPr/>
            </a:pPr>
            <a:endParaRPr lang="pt-BR" sz="2000" b="1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defRPr/>
            </a:pPr>
            <a:endParaRPr lang="pt-BR" sz="2000" b="1" dirty="0" smtClean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defRPr/>
            </a:pPr>
            <a:endParaRPr lang="pt-BR" sz="2000" b="1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defRPr/>
            </a:pPr>
            <a:endParaRPr lang="pt-BR" sz="2000" b="1" dirty="0" smtClean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defRPr/>
            </a:pPr>
            <a:endParaRPr lang="pt-BR" sz="2000" b="1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defRPr/>
            </a:pPr>
            <a:r>
              <a:rPr lang="pt-BR" sz="2000" b="1" dirty="0" smtClean="0">
                <a:ea typeface="Tahoma" panose="020B0604030504040204" pitchFamily="34" charset="0"/>
                <a:cs typeface="Tahoma" panose="020B0604030504040204" pitchFamily="34" charset="0"/>
              </a:rPr>
              <a:t>---------------------------------- XXX -------------------------------------</a:t>
            </a:r>
          </a:p>
          <a:p>
            <a:pPr algn="just" eaLnBrk="1" hangingPunct="1">
              <a:defRPr/>
            </a:pPr>
            <a:endParaRPr lang="pt-BR" sz="2000" b="1" dirty="0" smtClean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defRPr/>
            </a:pPr>
            <a:endParaRPr lang="pt-BR" sz="2000" b="1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defRPr/>
            </a:pPr>
            <a:endParaRPr lang="pt-BR" sz="2000" b="1" dirty="0" smtClean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defRPr/>
            </a:pPr>
            <a:endParaRPr lang="pt-BR" sz="2000" b="1" dirty="0"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54201" y="260648"/>
            <a:ext cx="7848872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eaLnBrk="1" hangingPunct="1">
              <a:defRPr/>
            </a:pPr>
            <a:endParaRPr lang="pt-BR" sz="2000" b="1" u="sng" dirty="0" smtClean="0">
              <a:solidFill>
                <a:srgbClr val="FFC000"/>
              </a:solidFill>
            </a:endParaRPr>
          </a:p>
          <a:p>
            <a:pPr algn="just" eaLnBrk="1" hangingPunct="1">
              <a:defRPr/>
            </a:pPr>
            <a:r>
              <a:rPr lang="pt-BR" sz="2000" b="1" u="sng" dirty="0" smtClean="0">
                <a:solidFill>
                  <a:srgbClr val="FFC000"/>
                </a:solidFill>
              </a:rPr>
              <a:t>Simulação</a:t>
            </a:r>
            <a:r>
              <a:rPr lang="pt-BR" sz="2000" dirty="0" smtClean="0">
                <a:solidFill>
                  <a:srgbClr val="FFC000"/>
                </a:solidFill>
              </a:rPr>
              <a:t>: </a:t>
            </a:r>
            <a:r>
              <a:rPr lang="pt-BR" sz="2000" dirty="0" smtClean="0"/>
              <a:t>consiste em uma modalidade de vício social do negócio jurídico, mas que causa a sua </a:t>
            </a:r>
            <a:r>
              <a:rPr lang="pt-BR" sz="2000" b="1" dirty="0" smtClean="0"/>
              <a:t>nulidade.</a:t>
            </a:r>
            <a:r>
              <a:rPr lang="pt-BR" sz="2000" dirty="0" smtClean="0"/>
              <a:t> </a:t>
            </a:r>
          </a:p>
          <a:p>
            <a:pPr algn="just" eaLnBrk="1" hangingPunct="1">
              <a:defRPr/>
            </a:pPr>
            <a:endParaRPr lang="pt-BR" sz="2000" b="1" u="sng" dirty="0"/>
          </a:p>
          <a:p>
            <a:pPr algn="just" eaLnBrk="1" hangingPunct="1">
              <a:defRPr/>
            </a:pPr>
            <a:r>
              <a:rPr lang="pt-BR" sz="2000" dirty="0" smtClean="0"/>
              <a:t>Na simulação há um desacordo entre a vontade declarada ou manifestada e a vontade interna. Há uma discrepância entre a essência e a aparência. </a:t>
            </a:r>
          </a:p>
          <a:p>
            <a:pPr algn="just" eaLnBrk="1" hangingPunct="1">
              <a:defRPr/>
            </a:pPr>
            <a:endParaRPr lang="pt-BR" sz="2000" dirty="0" smtClean="0">
              <a:solidFill>
                <a:srgbClr val="CCECFF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defRPr/>
            </a:pPr>
            <a:r>
              <a:rPr lang="pt-BR" sz="2000" dirty="0" smtClean="0">
                <a:ea typeface="Tahoma" panose="020B0604030504040204" pitchFamily="34" charset="0"/>
                <a:cs typeface="Tahoma" panose="020B0604030504040204" pitchFamily="34" charset="0"/>
              </a:rPr>
              <a:t>Ela pode ser alegada tanto pelas partes, quanto por terceiros que não fazem parte do negócio. </a:t>
            </a:r>
          </a:p>
          <a:p>
            <a:pPr algn="just" eaLnBrk="1" hangingPunct="1">
              <a:defRPr/>
            </a:pPr>
            <a:endParaRPr lang="pt-BR" sz="2000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defRPr/>
            </a:pPr>
            <a:r>
              <a:rPr lang="pt-BR" sz="2000" b="1" dirty="0" smtClean="0">
                <a:solidFill>
                  <a:srgbClr val="CCECFF"/>
                </a:solidFill>
                <a:ea typeface="Tahoma" panose="020B0604030504040204" pitchFamily="34" charset="0"/>
                <a:cs typeface="Tahoma" panose="020B0604030504040204" pitchFamily="34" charset="0"/>
              </a:rPr>
              <a:t>Enunciado 294, IV Jornada: “</a:t>
            </a:r>
            <a:r>
              <a:rPr lang="pt-BR" sz="2000" dirty="0" smtClean="0">
                <a:solidFill>
                  <a:srgbClr val="CCECFF"/>
                </a:solidFill>
              </a:rPr>
              <a:t>Sendo </a:t>
            </a:r>
            <a:r>
              <a:rPr lang="pt-BR" sz="2000" dirty="0">
                <a:solidFill>
                  <a:srgbClr val="CCECFF"/>
                </a:solidFill>
              </a:rPr>
              <a:t>a simulação uma causa de nulidade do negócio jurídico, pode ser alegada por uma das partes contra a </a:t>
            </a:r>
            <a:r>
              <a:rPr lang="pt-BR" sz="2000" dirty="0" smtClean="0">
                <a:solidFill>
                  <a:srgbClr val="CCECFF"/>
                </a:solidFill>
              </a:rPr>
              <a:t>outra”. </a:t>
            </a:r>
            <a:endParaRPr lang="pt-BR" sz="2000" b="1" dirty="0">
              <a:solidFill>
                <a:srgbClr val="CCECFF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defRPr/>
            </a:pPr>
            <a:endParaRPr lang="pt-BR" sz="2000" dirty="0" smtClean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defRPr/>
            </a:pPr>
            <a:r>
              <a:rPr lang="pt-BR" sz="2000" dirty="0" smtClean="0">
                <a:ea typeface="Tahoma" panose="020B0604030504040204" pitchFamily="34" charset="0"/>
                <a:cs typeface="Tahoma" panose="020B0604030504040204" pitchFamily="34" charset="0"/>
              </a:rPr>
              <a:t>A respeito do tema, havia um entendimento de que os simuladores não poderiam alegar o vício um contra o outro, pois ninguém pode se beneficiar da própria torpeza. Contudo, a regra, por ser de ordem pública, não mais prevalece.</a:t>
            </a:r>
          </a:p>
        </p:txBody>
      </p:sp>
    </p:spTree>
    <p:extLst>
      <p:ext uri="{BB962C8B-B14F-4D97-AF65-F5344CB8AC3E}">
        <p14:creationId xmlns:p14="http://schemas.microsoft.com/office/powerpoint/2010/main" val="1065439890"/>
      </p:ext>
    </p:extLst>
  </p:cSld>
  <p:clrMapOvr>
    <a:masterClrMapping/>
  </p:clrMapOvr>
  <p:transition>
    <p:comb/>
  </p:transition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67544" y="332656"/>
            <a:ext cx="8424936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/>
              <a:t>O art. 167, CCB reconhece a nulidade absoluta do negócio simulado, mas prevê que subsistirá o que se dissimulou, se válido for na substância e na forma – </a:t>
            </a:r>
            <a:r>
              <a:rPr lang="pt-BR" sz="2000" b="1" dirty="0" smtClean="0"/>
              <a:t>Simulação relativa</a:t>
            </a:r>
            <a:r>
              <a:rPr lang="pt-BR" sz="2000" dirty="0" smtClean="0"/>
              <a:t>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Na simulação relativa encontram-se dois negócios: um aparente (simulado) e um escondido (dissimulado).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b="1" dirty="0" smtClean="0">
                <a:solidFill>
                  <a:srgbClr val="CCECFF"/>
                </a:solidFill>
              </a:rPr>
              <a:t>Enunciado 153, Jornada: </a:t>
            </a:r>
            <a:r>
              <a:rPr lang="pt-BR" sz="2000" dirty="0" smtClean="0">
                <a:solidFill>
                  <a:srgbClr val="CCECFF"/>
                </a:solidFill>
              </a:rPr>
              <a:t>“Na simulação relativa, o negócio simulado (aparente) é nulo, mas o dissimulado será válido se não ofender a lei nem causar prejuízo a terceiros”. </a:t>
            </a:r>
          </a:p>
          <a:p>
            <a:pPr algn="just"/>
            <a:endParaRPr lang="pt-BR" sz="2000" b="1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/>
              <a:t>Ex. Um proprietário cede um imóvel a outrem celebrando, na aparência, um contrato de comodato. Mas, de forma obscura, é cobrado aluguel, havendo, na verdade, um contrato de locação.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Nesse caso, o comodato é inválido, mas a locação é válida, desde que não ofenda a lei ou os direitos de terceiros, e preencha os requisitos de validade. </a:t>
            </a:r>
            <a:r>
              <a:rPr lang="pt-BR" sz="2000" b="1" dirty="0" smtClean="0"/>
              <a:t>Busca-se, assim, a conservação do negócio, à luz da autonomia privada. 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88021699"/>
      </p:ext>
    </p:extLst>
  </p:cSld>
  <p:clrMapOvr>
    <a:masterClrMapping/>
  </p:clrMapOvr>
  <p:transition>
    <p:comb/>
  </p:transition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39552" y="332656"/>
            <a:ext cx="828092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/>
              <a:t>O art. 167, §1º, ao prever as hipóteses de simulação, traz um rol meramente exemplificativo:</a:t>
            </a:r>
          </a:p>
          <a:p>
            <a:endParaRPr lang="pt-BR" sz="2000" dirty="0"/>
          </a:p>
          <a:p>
            <a:r>
              <a:rPr lang="pt-BR" sz="2000" dirty="0" smtClean="0"/>
              <a:t>I) Negócios que aparentarem conferir ou transmitir direitos </a:t>
            </a:r>
            <a:r>
              <a:rPr lang="pt-BR" sz="2000" b="1" dirty="0" smtClean="0"/>
              <a:t>a pessoas diversas </a:t>
            </a:r>
            <a:r>
              <a:rPr lang="pt-BR" sz="2000" dirty="0" smtClean="0"/>
              <a:t>daquelas as quais realmente se conferem ou transmitem;</a:t>
            </a:r>
          </a:p>
          <a:p>
            <a:endParaRPr lang="pt-BR" sz="2000" dirty="0" smtClean="0"/>
          </a:p>
          <a:p>
            <a:r>
              <a:rPr lang="pt-BR" sz="2000" dirty="0" smtClean="0"/>
              <a:t>II) Negócios que contiverem </a:t>
            </a:r>
            <a:r>
              <a:rPr lang="pt-BR" sz="2000" b="1" dirty="0" smtClean="0"/>
              <a:t>declaração, confissão, condição ou cláusula não verdadeira</a:t>
            </a:r>
            <a:r>
              <a:rPr lang="pt-BR" sz="2000" dirty="0" smtClean="0"/>
              <a:t>;</a:t>
            </a:r>
          </a:p>
          <a:p>
            <a:endParaRPr lang="pt-BR" sz="2000" dirty="0"/>
          </a:p>
          <a:p>
            <a:r>
              <a:rPr lang="pt-BR" sz="2000" dirty="0" smtClean="0"/>
              <a:t>III) Negócios </a:t>
            </a:r>
            <a:r>
              <a:rPr lang="pt-BR" sz="2000" b="1" dirty="0" smtClean="0"/>
              <a:t>cujos instrumentos particulares forem antedatados ou pós-datados. </a:t>
            </a:r>
          </a:p>
          <a:p>
            <a:endParaRPr lang="pt-BR" sz="2000" dirty="0"/>
          </a:p>
          <a:p>
            <a:r>
              <a:rPr lang="pt-BR" sz="2000" dirty="0" smtClean="0"/>
              <a:t>O art. 167, §2º </a:t>
            </a:r>
            <a:r>
              <a:rPr lang="pt-BR" sz="2000" b="1" dirty="0" smtClean="0"/>
              <a:t>ressalva os direitos de terceiros de boa-fé </a:t>
            </a:r>
            <a:r>
              <a:rPr lang="pt-BR" sz="2000" dirty="0" smtClean="0"/>
              <a:t>em face dos contratantes do negócio jurídico simulado, à luz do princípio da boa-fé objetiva. </a:t>
            </a:r>
          </a:p>
        </p:txBody>
      </p:sp>
    </p:spTree>
    <p:extLst>
      <p:ext uri="{BB962C8B-B14F-4D97-AF65-F5344CB8AC3E}">
        <p14:creationId xmlns:p14="http://schemas.microsoft.com/office/powerpoint/2010/main" val="226567005"/>
      </p:ext>
    </p:extLst>
  </p:cSld>
  <p:clrMapOvr>
    <a:masterClrMapping/>
  </p:clrMapOvr>
  <p:transition>
    <p:comb/>
  </p:transition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39552" y="332656"/>
            <a:ext cx="8208912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>
                <a:solidFill>
                  <a:srgbClr val="FFC000"/>
                </a:solidFill>
              </a:rPr>
              <a:t>Questão – DPE/BA (2016): </a:t>
            </a:r>
            <a:r>
              <a:rPr lang="pt-BR" sz="2000" dirty="0" smtClean="0"/>
              <a:t>Hugo</a:t>
            </a:r>
            <a:r>
              <a:rPr lang="pt-BR" sz="2000" dirty="0"/>
              <a:t>, ao descobrir que sua filha precisava de uma cirurgia de urgência, emite ao hospital, por exigência deste, um cheque </a:t>
            </a:r>
            <a:r>
              <a:rPr lang="pt-BR" sz="2000" dirty="0" smtClean="0"/>
              <a:t>no valor </a:t>
            </a:r>
            <a:r>
              <a:rPr lang="pt-BR" sz="2000" dirty="0"/>
              <a:t>de cem mil reais. Após a realização do procedimento, Hugo descobriu que o valor comumente cobrado para a mesma </a:t>
            </a:r>
            <a:r>
              <a:rPr lang="pt-BR" sz="2000" dirty="0" smtClean="0"/>
              <a:t>cirurgia é </a:t>
            </a:r>
            <a:r>
              <a:rPr lang="pt-BR" sz="2000" dirty="0"/>
              <a:t>de sete mil reais. Agora, está sendo cobrado pelo cheque emitido e, não tendo a mínima condição de arcar com </a:t>
            </a:r>
            <a:r>
              <a:rPr lang="pt-BR" sz="2000" dirty="0" smtClean="0"/>
              <a:t>o pagamento </a:t>
            </a:r>
            <a:r>
              <a:rPr lang="pt-BR" sz="2000" dirty="0"/>
              <a:t>da cártula, procura a Defensoria Pública de sua cidade. Diante desta situação, é possível buscar judicialmente </a:t>
            </a:r>
            <a:r>
              <a:rPr lang="pt-BR" sz="2000" dirty="0" smtClean="0"/>
              <a:t>a anulação </a:t>
            </a:r>
            <a:r>
              <a:rPr lang="pt-BR" sz="2000" dirty="0"/>
              <a:t>do negócio com a alegação de vício do consentimento chamado </a:t>
            </a:r>
            <a:r>
              <a:rPr lang="pt-BR" sz="2000" dirty="0" smtClean="0"/>
              <a:t>de: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(</a:t>
            </a:r>
            <a:r>
              <a:rPr lang="pt-BR" sz="2000" dirty="0"/>
              <a:t>A) dolo.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(</a:t>
            </a:r>
            <a:r>
              <a:rPr lang="pt-BR" sz="2000" dirty="0"/>
              <a:t>B) coação.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(</a:t>
            </a:r>
            <a:r>
              <a:rPr lang="pt-BR" sz="2000" dirty="0"/>
              <a:t>C) erro substancial.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(</a:t>
            </a:r>
            <a:r>
              <a:rPr lang="pt-BR" sz="2000" dirty="0"/>
              <a:t>D) lesão.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(</a:t>
            </a:r>
            <a:r>
              <a:rPr lang="pt-BR" sz="2000" dirty="0"/>
              <a:t>E) estado de perigo.</a:t>
            </a:r>
          </a:p>
        </p:txBody>
      </p:sp>
    </p:spTree>
    <p:extLst>
      <p:ext uri="{BB962C8B-B14F-4D97-AF65-F5344CB8AC3E}">
        <p14:creationId xmlns:p14="http://schemas.microsoft.com/office/powerpoint/2010/main" val="908356521"/>
      </p:ext>
    </p:extLst>
  </p:cSld>
  <p:clrMapOvr>
    <a:masterClrMapping/>
  </p:clrMapOvr>
  <p:transition>
    <p:comb/>
  </p:transition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67544" y="188640"/>
            <a:ext cx="792088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>
                <a:solidFill>
                  <a:srgbClr val="FFC000"/>
                </a:solidFill>
              </a:rPr>
              <a:t>Gabarito da Questão </a:t>
            </a:r>
            <a:r>
              <a:rPr lang="pt-BR" sz="2000" b="1" dirty="0">
                <a:solidFill>
                  <a:srgbClr val="FFC000"/>
                </a:solidFill>
              </a:rPr>
              <a:t>– DPE/BA (2016): </a:t>
            </a:r>
            <a:r>
              <a:rPr lang="pt-BR" sz="2000" dirty="0"/>
              <a:t>Hugo, ao descobrir que sua filha precisava de uma cirurgia de urgência, emite ao hospital, por exigência deste, um cheque no valor de cem mil reais. Após a realização do procedimento, Hugo descobriu que o valor comumente cobrado para a mesma cirurgia é de sete mil reais. Agora, está sendo cobrado pelo cheque emitido e, não tendo a mínima condição de arcar com o pagamento da cártula, procura a Defensoria Pública de sua cidade. Diante desta situação, é possível buscar judicialmente a anulação do negócio com a alegação de vício do consentimento chamado de: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(A) dolo.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(B) coação.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(C) erro substancial.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(D) lesão.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>
                <a:solidFill>
                  <a:srgbClr val="FFC000"/>
                </a:solidFill>
              </a:rPr>
              <a:t>(E) estado de perigo.</a:t>
            </a:r>
          </a:p>
        </p:txBody>
      </p:sp>
    </p:spTree>
    <p:extLst>
      <p:ext uri="{BB962C8B-B14F-4D97-AF65-F5344CB8AC3E}">
        <p14:creationId xmlns:p14="http://schemas.microsoft.com/office/powerpoint/2010/main" val="3325635857"/>
      </p:ext>
    </p:extLst>
  </p:cSld>
  <p:clrMapOvr>
    <a:masterClrMapping/>
  </p:clrMapOvr>
  <p:transition>
    <p:comb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67544" y="404664"/>
            <a:ext cx="842493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2000" b="1" dirty="0" smtClean="0">
              <a:solidFill>
                <a:srgbClr val="FFC000"/>
              </a:solidFill>
            </a:endParaRPr>
          </a:p>
          <a:p>
            <a:pPr algn="just"/>
            <a:r>
              <a:rPr lang="pt-BR" sz="2000" b="1" dirty="0" smtClean="0">
                <a:solidFill>
                  <a:srgbClr val="FFC000"/>
                </a:solidFill>
              </a:rPr>
              <a:t>Efeitos aquisitivos, modificativos, conservativos e extintivos do Fato Jurídico</a:t>
            </a:r>
          </a:p>
          <a:p>
            <a:pPr algn="just"/>
            <a:endParaRPr lang="pt-BR" sz="2000" b="1" dirty="0">
              <a:solidFill>
                <a:srgbClr val="CCECFF"/>
              </a:solidFill>
            </a:endParaRPr>
          </a:p>
          <a:p>
            <a:pPr algn="just"/>
            <a:r>
              <a:rPr lang="pt-BR" sz="2000" b="1" dirty="0" smtClean="0">
                <a:solidFill>
                  <a:srgbClr val="CCECFF"/>
                </a:solidFill>
              </a:rPr>
              <a:t>1. Aquisição de direitos:</a:t>
            </a:r>
            <a:r>
              <a:rPr lang="pt-BR" sz="2000" dirty="0" smtClean="0">
                <a:solidFill>
                  <a:srgbClr val="CCECFF"/>
                </a:solidFill>
              </a:rPr>
              <a:t> </a:t>
            </a:r>
            <a:r>
              <a:rPr lang="pt-BR" sz="2000" dirty="0" smtClean="0"/>
              <a:t>ocorre a aquisição quando se dá a sua conjunção com seu titular. </a:t>
            </a:r>
            <a:r>
              <a:rPr lang="pt-BR" sz="2000" u="sng" dirty="0" smtClean="0"/>
              <a:t>Surge a propriedade quando o bem se subordina a um </a:t>
            </a:r>
            <a:r>
              <a:rPr lang="pt-BR" sz="2000" i="1" u="sng" dirty="0" smtClean="0"/>
              <a:t>dominus</a:t>
            </a:r>
            <a:r>
              <a:rPr lang="pt-BR" sz="2000" i="1" dirty="0" smtClean="0"/>
              <a:t>. </a:t>
            </a:r>
          </a:p>
          <a:p>
            <a:pPr algn="just"/>
            <a:endParaRPr lang="pt-BR" sz="2000" dirty="0" smtClean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O CCB/16 previa em seu art. 74: “Na aquisição dos direitos se observarão estas regras: I – adquirem-se os direitos mediante ato do adquirente ou por intermédio de outrem; II – pode uma pessoa adquiri-los para si ou para terceiros; </a:t>
            </a:r>
            <a:r>
              <a:rPr lang="pt-BR" sz="2000" b="1" dirty="0" smtClean="0">
                <a:solidFill>
                  <a:srgbClr val="CCECFF"/>
                </a:solidFill>
              </a:rPr>
              <a:t>III – dizem-se atuais os direitos completamente adquiridos e futuros os cuja aquisição não se acabou de operar”.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Diante do silêncio do CCB/02, os conceitos legais mencionados ainda podem ser utilizados, pois consagrados pela doutrina. </a:t>
            </a:r>
          </a:p>
          <a:p>
            <a:pPr algn="just"/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897394242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67544" y="332656"/>
            <a:ext cx="828092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Diferentes conceitos para “direitos futuros”: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u="sng" dirty="0" smtClean="0">
                <a:solidFill>
                  <a:srgbClr val="FFC000"/>
                </a:solidFill>
              </a:rPr>
              <a:t>*Expectativa de direito:</a:t>
            </a:r>
            <a:r>
              <a:rPr lang="pt-BR" sz="2000" dirty="0" smtClean="0">
                <a:solidFill>
                  <a:srgbClr val="FFC000"/>
                </a:solidFill>
              </a:rPr>
              <a:t> </a:t>
            </a:r>
            <a:r>
              <a:rPr lang="pt-BR" sz="2000" dirty="0" smtClean="0"/>
              <a:t>mera </a:t>
            </a:r>
            <a:r>
              <a:rPr lang="pt-BR" sz="2000" b="1" dirty="0" smtClean="0"/>
              <a:t>possibilidade de sua aquisição</a:t>
            </a:r>
            <a:r>
              <a:rPr lang="pt-BR" sz="2000" dirty="0" smtClean="0"/>
              <a:t>, uma vez que não foi incorporado ainda ao patrimônio jurídico da pessoa. Ex. fase de tratativas para a celebração de um contrato.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u="sng" dirty="0" smtClean="0">
                <a:solidFill>
                  <a:srgbClr val="FFC000"/>
                </a:solidFill>
              </a:rPr>
              <a:t>*Direito eventual:</a:t>
            </a:r>
            <a:r>
              <a:rPr lang="pt-BR" sz="2000" dirty="0" smtClean="0">
                <a:solidFill>
                  <a:srgbClr val="FFC000"/>
                </a:solidFill>
              </a:rPr>
              <a:t> </a:t>
            </a:r>
            <a:r>
              <a:rPr lang="pt-BR" sz="2000" b="1" dirty="0" smtClean="0"/>
              <a:t>o interesse do titular ainda não se encontra completo</a:t>
            </a:r>
            <a:r>
              <a:rPr lang="pt-BR" sz="2000" dirty="0" smtClean="0"/>
              <a:t>, pelo fato de </a:t>
            </a:r>
            <a:r>
              <a:rPr lang="pt-BR" sz="2000" b="1" dirty="0" smtClean="0"/>
              <a:t>não se terem realizados todos os elementos básicos exigidos  pela norma</a:t>
            </a:r>
            <a:r>
              <a:rPr lang="pt-BR" sz="2000" dirty="0" smtClean="0"/>
              <a:t>. Ex. Direito à sucessão legítima. Embora protegido pelo ordenamento, só se consolida com a morte do autor da herança.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u="sng" dirty="0" smtClean="0">
                <a:solidFill>
                  <a:srgbClr val="FFC000"/>
                </a:solidFill>
              </a:rPr>
              <a:t>*Direito condicional:</a:t>
            </a:r>
            <a:r>
              <a:rPr lang="pt-BR" sz="2000" dirty="0" smtClean="0">
                <a:solidFill>
                  <a:srgbClr val="FFC000"/>
                </a:solidFill>
              </a:rPr>
              <a:t> </a:t>
            </a:r>
            <a:r>
              <a:rPr lang="pt-BR" sz="2000" dirty="0" smtClean="0"/>
              <a:t>somente </a:t>
            </a:r>
            <a:r>
              <a:rPr lang="pt-BR" sz="2000" b="1" dirty="0" smtClean="0"/>
              <a:t>se perfaz se ocorrer determinado acontecimento futuro e incerto</a:t>
            </a:r>
            <a:r>
              <a:rPr lang="pt-BR" sz="2000" dirty="0" smtClean="0"/>
              <a:t>. Ex. promessa de cessão de direitos autorais, caso determinada obra alcance a 10ª edição. Se o livro não tiver sucesso, o direito ficará limitado ao advento da condição. </a:t>
            </a:r>
            <a:endParaRPr lang="pt-BR" sz="2000" u="sng" dirty="0"/>
          </a:p>
        </p:txBody>
      </p:sp>
    </p:spTree>
    <p:extLst>
      <p:ext uri="{BB962C8B-B14F-4D97-AF65-F5344CB8AC3E}">
        <p14:creationId xmlns:p14="http://schemas.microsoft.com/office/powerpoint/2010/main" val="2517733903"/>
      </p:ext>
    </p:extLst>
  </p:cSld>
  <p:clrMapOvr>
    <a:masterClrMapping/>
  </p:clrMapOvr>
  <p:transition>
    <p:comb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undição">
  <a:themeElements>
    <a:clrScheme name="Adjacência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Fundição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undiçã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c:\Arquivos de programas\Microsoft Office2\Templates\Presentation Designs\Blends.pot</Template>
  <TotalTime>40238</TotalTime>
  <Words>10460</Words>
  <Application>Microsoft Office PowerPoint</Application>
  <PresentationFormat>Apresentação na tela (4:3)</PresentationFormat>
  <Paragraphs>888</Paragraphs>
  <Slides>77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77</vt:i4>
      </vt:variant>
    </vt:vector>
  </HeadingPairs>
  <TitlesOfParts>
    <vt:vector size="78" baseType="lpstr">
      <vt:lpstr>Fundição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Ministério Público - RS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Controle Externo</dc:title>
  <dc:creator>PGJ001</dc:creator>
  <cp:lastModifiedBy>Daniella</cp:lastModifiedBy>
  <cp:revision>1131</cp:revision>
  <cp:lastPrinted>2015-09-01T16:56:40Z</cp:lastPrinted>
  <dcterms:created xsi:type="dcterms:W3CDTF">2002-06-18T12:30:57Z</dcterms:created>
  <dcterms:modified xsi:type="dcterms:W3CDTF">2016-09-12T19:53:31Z</dcterms:modified>
</cp:coreProperties>
</file>