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1" r:id="rId1"/>
  </p:sldMasterIdLst>
  <p:notesMasterIdLst>
    <p:notesMasterId r:id="rId87"/>
  </p:notesMasterIdLst>
  <p:handoutMasterIdLst>
    <p:handoutMasterId r:id="rId88"/>
  </p:handoutMasterIdLst>
  <p:sldIdLst>
    <p:sldId id="288" r:id="rId2"/>
    <p:sldId id="536" r:id="rId3"/>
    <p:sldId id="647" r:id="rId4"/>
    <p:sldId id="648" r:id="rId5"/>
    <p:sldId id="649" r:id="rId6"/>
    <p:sldId id="650" r:id="rId7"/>
    <p:sldId id="651" r:id="rId8"/>
    <p:sldId id="652" r:id="rId9"/>
    <p:sldId id="653" r:id="rId10"/>
    <p:sldId id="654" r:id="rId11"/>
    <p:sldId id="655" r:id="rId12"/>
    <p:sldId id="656" r:id="rId13"/>
    <p:sldId id="657" r:id="rId14"/>
    <p:sldId id="658" r:id="rId15"/>
    <p:sldId id="659" r:id="rId16"/>
    <p:sldId id="660" r:id="rId17"/>
    <p:sldId id="661" r:id="rId18"/>
    <p:sldId id="662" r:id="rId19"/>
    <p:sldId id="663" r:id="rId20"/>
    <p:sldId id="664" r:id="rId21"/>
    <p:sldId id="665" r:id="rId22"/>
    <p:sldId id="666" r:id="rId23"/>
    <p:sldId id="667" r:id="rId24"/>
    <p:sldId id="668" r:id="rId25"/>
    <p:sldId id="669" r:id="rId26"/>
    <p:sldId id="670" r:id="rId27"/>
    <p:sldId id="671" r:id="rId28"/>
    <p:sldId id="672" r:id="rId29"/>
    <p:sldId id="673" r:id="rId30"/>
    <p:sldId id="674" r:id="rId31"/>
    <p:sldId id="600" r:id="rId32"/>
    <p:sldId id="547" r:id="rId33"/>
    <p:sldId id="607" r:id="rId34"/>
    <p:sldId id="542" r:id="rId35"/>
    <p:sldId id="543" r:id="rId36"/>
    <p:sldId id="535" r:id="rId37"/>
    <p:sldId id="540" r:id="rId38"/>
    <p:sldId id="541" r:id="rId39"/>
    <p:sldId id="453" r:id="rId40"/>
    <p:sldId id="534" r:id="rId41"/>
    <p:sldId id="544" r:id="rId42"/>
    <p:sldId id="455" r:id="rId43"/>
    <p:sldId id="621" r:id="rId44"/>
    <p:sldId id="622" r:id="rId45"/>
    <p:sldId id="623" r:id="rId46"/>
    <p:sldId id="624" r:id="rId47"/>
    <p:sldId id="625" r:id="rId48"/>
    <p:sldId id="626" r:id="rId49"/>
    <p:sldId id="456" r:id="rId50"/>
    <p:sldId id="458" r:id="rId51"/>
    <p:sldId id="454" r:id="rId52"/>
    <p:sldId id="459" r:id="rId53"/>
    <p:sldId id="612" r:id="rId54"/>
    <p:sldId id="675" r:id="rId55"/>
    <p:sldId id="676" r:id="rId56"/>
    <p:sldId id="677" r:id="rId57"/>
    <p:sldId id="678" r:id="rId58"/>
    <p:sldId id="679" r:id="rId59"/>
    <p:sldId id="680" r:id="rId60"/>
    <p:sldId id="681" r:id="rId61"/>
    <p:sldId id="682" r:id="rId62"/>
    <p:sldId id="683" r:id="rId63"/>
    <p:sldId id="684" r:id="rId64"/>
    <p:sldId id="685" r:id="rId65"/>
    <p:sldId id="686" r:id="rId66"/>
    <p:sldId id="687" r:id="rId67"/>
    <p:sldId id="688" r:id="rId68"/>
    <p:sldId id="689" r:id="rId69"/>
    <p:sldId id="690" r:id="rId70"/>
    <p:sldId id="691" r:id="rId71"/>
    <p:sldId id="692" r:id="rId72"/>
    <p:sldId id="693" r:id="rId73"/>
    <p:sldId id="694" r:id="rId74"/>
    <p:sldId id="695" r:id="rId75"/>
    <p:sldId id="696" r:id="rId76"/>
    <p:sldId id="697" r:id="rId77"/>
    <p:sldId id="698" r:id="rId78"/>
    <p:sldId id="699" r:id="rId79"/>
    <p:sldId id="700" r:id="rId80"/>
    <p:sldId id="701" r:id="rId81"/>
    <p:sldId id="702" r:id="rId82"/>
    <p:sldId id="703" r:id="rId83"/>
    <p:sldId id="704" r:id="rId84"/>
    <p:sldId id="705" r:id="rId85"/>
    <p:sldId id="706" r:id="rId86"/>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070">
          <p15:clr>
            <a:srgbClr val="A4A3A4"/>
          </p15:clr>
        </p15:guide>
        <p15:guide id="2" pos="215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ael Negreiros Dantas Lima" initials="RNDL"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showAnimation="0" useTimings="0">
    <p:present/>
    <p:sldRg st="1" end="89"/>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ECFF"/>
    <a:srgbClr val="660033"/>
    <a:srgbClr val="FFFF00"/>
    <a:srgbClr val="993300"/>
    <a:srgbClr val="00CC66"/>
    <a:srgbClr val="666633"/>
    <a:srgbClr val="FF99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88" autoAdjust="0"/>
    <p:restoredTop sz="94494" autoAdjust="0"/>
  </p:normalViewPr>
  <p:slideViewPr>
    <p:cSldViewPr>
      <p:cViewPr>
        <p:scale>
          <a:sx n="70" d="100"/>
          <a:sy n="70" d="100"/>
        </p:scale>
        <p:origin x="-2022"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950"/>
    </p:cViewPr>
  </p:sorterViewPr>
  <p:notesViewPr>
    <p:cSldViewPr>
      <p:cViewPr varScale="1">
        <p:scale>
          <a:sx n="38" d="100"/>
          <a:sy n="38" d="100"/>
        </p:scale>
        <p:origin x="-1536" y="-78"/>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handoutMaster" Target="handoutMasters/handout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1"/>
            <a:ext cx="3075925" cy="511731"/>
          </a:xfrm>
          <a:prstGeom prst="rect">
            <a:avLst/>
          </a:prstGeom>
          <a:noFill/>
          <a:ln w="9525">
            <a:noFill/>
            <a:miter lim="800000"/>
            <a:headEnd/>
            <a:tailEnd/>
          </a:ln>
          <a:effectLst/>
        </p:spPr>
        <p:txBody>
          <a:bodyPr vert="horz" wrap="square" lIns="95482" tIns="47741" rIns="95482" bIns="47741" numCol="1" anchor="t" anchorCtr="0" compatLnSpc="1">
            <a:prstTxWarp prst="textNoShape">
              <a:avLst/>
            </a:prstTxWarp>
          </a:bodyPr>
          <a:lstStyle>
            <a:lvl1pPr eaLnBrk="1" hangingPunct="1">
              <a:defRPr sz="1300"/>
            </a:lvl1pPr>
          </a:lstStyle>
          <a:p>
            <a:pPr>
              <a:defRPr/>
            </a:pPr>
            <a:endParaRPr lang="pt-BR"/>
          </a:p>
        </p:txBody>
      </p:sp>
      <p:sp>
        <p:nvSpPr>
          <p:cNvPr id="103427" name="Rectangle 3"/>
          <p:cNvSpPr>
            <a:spLocks noGrp="1" noChangeArrowheads="1"/>
          </p:cNvSpPr>
          <p:nvPr>
            <p:ph type="dt" sz="quarter" idx="1"/>
          </p:nvPr>
        </p:nvSpPr>
        <p:spPr bwMode="auto">
          <a:xfrm>
            <a:off x="4023376" y="1"/>
            <a:ext cx="3075925" cy="511731"/>
          </a:xfrm>
          <a:prstGeom prst="rect">
            <a:avLst/>
          </a:prstGeom>
          <a:noFill/>
          <a:ln w="9525">
            <a:noFill/>
            <a:miter lim="800000"/>
            <a:headEnd/>
            <a:tailEnd/>
          </a:ln>
          <a:effectLst/>
        </p:spPr>
        <p:txBody>
          <a:bodyPr vert="horz" wrap="square" lIns="95482" tIns="47741" rIns="95482" bIns="47741" numCol="1" anchor="t" anchorCtr="0" compatLnSpc="1">
            <a:prstTxWarp prst="textNoShape">
              <a:avLst/>
            </a:prstTxWarp>
          </a:bodyPr>
          <a:lstStyle>
            <a:lvl1pPr algn="r" eaLnBrk="1" hangingPunct="1">
              <a:defRPr sz="1300"/>
            </a:lvl1pPr>
          </a:lstStyle>
          <a:p>
            <a:pPr>
              <a:defRPr/>
            </a:pPr>
            <a:endParaRPr lang="pt-BR"/>
          </a:p>
        </p:txBody>
      </p:sp>
      <p:sp>
        <p:nvSpPr>
          <p:cNvPr id="103428" name="Rectangle 4"/>
          <p:cNvSpPr>
            <a:spLocks noGrp="1" noChangeArrowheads="1"/>
          </p:cNvSpPr>
          <p:nvPr>
            <p:ph type="ftr" sz="quarter" idx="2"/>
          </p:nvPr>
        </p:nvSpPr>
        <p:spPr bwMode="auto">
          <a:xfrm>
            <a:off x="0" y="9722883"/>
            <a:ext cx="3075925" cy="511730"/>
          </a:xfrm>
          <a:prstGeom prst="rect">
            <a:avLst/>
          </a:prstGeom>
          <a:noFill/>
          <a:ln w="9525">
            <a:noFill/>
            <a:miter lim="800000"/>
            <a:headEnd/>
            <a:tailEnd/>
          </a:ln>
          <a:effectLst/>
        </p:spPr>
        <p:txBody>
          <a:bodyPr vert="horz" wrap="square" lIns="95482" tIns="47741" rIns="95482" bIns="47741" numCol="1" anchor="b" anchorCtr="0" compatLnSpc="1">
            <a:prstTxWarp prst="textNoShape">
              <a:avLst/>
            </a:prstTxWarp>
          </a:bodyPr>
          <a:lstStyle>
            <a:lvl1pPr eaLnBrk="1" hangingPunct="1">
              <a:defRPr sz="1300"/>
            </a:lvl1pPr>
          </a:lstStyle>
          <a:p>
            <a:pPr>
              <a:defRPr/>
            </a:pPr>
            <a:endParaRPr lang="pt-BR"/>
          </a:p>
        </p:txBody>
      </p:sp>
      <p:sp>
        <p:nvSpPr>
          <p:cNvPr id="103429" name="Rectangle 5"/>
          <p:cNvSpPr>
            <a:spLocks noGrp="1" noChangeArrowheads="1"/>
          </p:cNvSpPr>
          <p:nvPr>
            <p:ph type="sldNum" sz="quarter" idx="3"/>
          </p:nvPr>
        </p:nvSpPr>
        <p:spPr bwMode="auto">
          <a:xfrm>
            <a:off x="4023376" y="9722883"/>
            <a:ext cx="3075925" cy="511730"/>
          </a:xfrm>
          <a:prstGeom prst="rect">
            <a:avLst/>
          </a:prstGeom>
          <a:noFill/>
          <a:ln w="9525">
            <a:noFill/>
            <a:miter lim="800000"/>
            <a:headEnd/>
            <a:tailEnd/>
          </a:ln>
          <a:effectLst/>
        </p:spPr>
        <p:txBody>
          <a:bodyPr vert="horz" wrap="square" lIns="95482" tIns="47741" rIns="95482" bIns="47741" numCol="1" anchor="b" anchorCtr="0" compatLnSpc="1">
            <a:prstTxWarp prst="textNoShape">
              <a:avLst/>
            </a:prstTxWarp>
          </a:bodyPr>
          <a:lstStyle>
            <a:lvl1pPr algn="r" eaLnBrk="1" hangingPunct="1">
              <a:defRPr sz="1300"/>
            </a:lvl1pPr>
          </a:lstStyle>
          <a:p>
            <a:pPr>
              <a:defRPr/>
            </a:pPr>
            <a:fld id="{72186FBA-3471-4F70-AEAD-93D021F4362D}" type="slidenum">
              <a:rPr lang="pt-BR" altLang="pt-BR"/>
              <a:pPr>
                <a:defRPr/>
              </a:pPr>
              <a:t>‹nº›</a:t>
            </a:fld>
            <a:endParaRPr lang="pt-BR" altLang="pt-BR"/>
          </a:p>
        </p:txBody>
      </p:sp>
    </p:spTree>
    <p:extLst>
      <p:ext uri="{BB962C8B-B14F-4D97-AF65-F5344CB8AC3E}">
        <p14:creationId xmlns:p14="http://schemas.microsoft.com/office/powerpoint/2010/main" val="3051478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1026"/>
          <p:cNvSpPr>
            <a:spLocks noGrp="1" noChangeArrowheads="1"/>
          </p:cNvSpPr>
          <p:nvPr>
            <p:ph type="hdr" sz="quarter"/>
          </p:nvPr>
        </p:nvSpPr>
        <p:spPr bwMode="auto">
          <a:xfrm>
            <a:off x="0" y="0"/>
            <a:ext cx="3079214" cy="48006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lvl1pPr eaLnBrk="1" hangingPunct="1">
              <a:defRPr sz="1300"/>
            </a:lvl1pPr>
          </a:lstStyle>
          <a:p>
            <a:pPr>
              <a:defRPr/>
            </a:pPr>
            <a:endParaRPr lang="pt-BR"/>
          </a:p>
        </p:txBody>
      </p:sp>
      <p:sp>
        <p:nvSpPr>
          <p:cNvPr id="137219" name="Rectangle 1027"/>
          <p:cNvSpPr>
            <a:spLocks noGrp="1" noChangeArrowheads="1"/>
          </p:cNvSpPr>
          <p:nvPr>
            <p:ph type="dt" idx="1"/>
          </p:nvPr>
        </p:nvSpPr>
        <p:spPr bwMode="auto">
          <a:xfrm>
            <a:off x="4026665" y="0"/>
            <a:ext cx="3079214" cy="48006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lvl1pPr algn="r" eaLnBrk="1" hangingPunct="1">
              <a:defRPr sz="1300"/>
            </a:lvl1pPr>
          </a:lstStyle>
          <a:p>
            <a:pPr>
              <a:defRPr/>
            </a:pPr>
            <a:endParaRPr lang="pt-BR"/>
          </a:p>
        </p:txBody>
      </p:sp>
      <p:sp>
        <p:nvSpPr>
          <p:cNvPr id="3076" name="Rectangle 1028"/>
          <p:cNvSpPr>
            <a:spLocks noGrp="1" noRot="1" noChangeAspect="1" noChangeArrowheads="1" noTextEdit="1"/>
          </p:cNvSpPr>
          <p:nvPr>
            <p:ph type="sldImg" idx="2"/>
          </p:nvPr>
        </p:nvSpPr>
        <p:spPr bwMode="auto">
          <a:xfrm>
            <a:off x="993775" y="800100"/>
            <a:ext cx="5119688" cy="38401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21" name="Rectangle 1029"/>
          <p:cNvSpPr>
            <a:spLocks noGrp="1" noChangeArrowheads="1"/>
          </p:cNvSpPr>
          <p:nvPr>
            <p:ph type="body" sz="quarter" idx="3"/>
          </p:nvPr>
        </p:nvSpPr>
        <p:spPr bwMode="auto">
          <a:xfrm>
            <a:off x="947451" y="4880610"/>
            <a:ext cx="5210978" cy="456057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137222" name="Rectangle 1030"/>
          <p:cNvSpPr>
            <a:spLocks noGrp="1" noChangeArrowheads="1"/>
          </p:cNvSpPr>
          <p:nvPr>
            <p:ph type="ftr" sz="quarter" idx="4"/>
          </p:nvPr>
        </p:nvSpPr>
        <p:spPr bwMode="auto">
          <a:xfrm>
            <a:off x="0" y="9761220"/>
            <a:ext cx="3079214" cy="480060"/>
          </a:xfrm>
          <a:prstGeom prst="rect">
            <a:avLst/>
          </a:prstGeom>
          <a:noFill/>
          <a:ln w="9525">
            <a:noFill/>
            <a:miter lim="800000"/>
            <a:headEnd/>
            <a:tailEnd/>
          </a:ln>
          <a:effectLst/>
        </p:spPr>
        <p:txBody>
          <a:bodyPr vert="horz" wrap="none" lIns="95482" tIns="47741" rIns="95482" bIns="47741" numCol="1" anchor="b" anchorCtr="0" compatLnSpc="1">
            <a:prstTxWarp prst="textNoShape">
              <a:avLst/>
            </a:prstTxWarp>
          </a:bodyPr>
          <a:lstStyle>
            <a:lvl1pPr eaLnBrk="1" hangingPunct="1">
              <a:defRPr sz="1300"/>
            </a:lvl1pPr>
          </a:lstStyle>
          <a:p>
            <a:pPr>
              <a:defRPr/>
            </a:pPr>
            <a:endParaRPr lang="pt-BR"/>
          </a:p>
        </p:txBody>
      </p:sp>
      <p:sp>
        <p:nvSpPr>
          <p:cNvPr id="137223" name="Rectangle 1031"/>
          <p:cNvSpPr>
            <a:spLocks noGrp="1" noChangeArrowheads="1"/>
          </p:cNvSpPr>
          <p:nvPr>
            <p:ph type="sldNum" sz="quarter" idx="5"/>
          </p:nvPr>
        </p:nvSpPr>
        <p:spPr bwMode="auto">
          <a:xfrm>
            <a:off x="4026665" y="9761220"/>
            <a:ext cx="3079214" cy="480060"/>
          </a:xfrm>
          <a:prstGeom prst="rect">
            <a:avLst/>
          </a:prstGeom>
          <a:noFill/>
          <a:ln w="9525">
            <a:noFill/>
            <a:miter lim="800000"/>
            <a:headEnd/>
            <a:tailEnd/>
          </a:ln>
          <a:effectLst/>
        </p:spPr>
        <p:txBody>
          <a:bodyPr vert="horz" wrap="none" lIns="95482" tIns="47741" rIns="95482" bIns="47741" numCol="1" anchor="b" anchorCtr="0" compatLnSpc="1">
            <a:prstTxWarp prst="textNoShape">
              <a:avLst/>
            </a:prstTxWarp>
          </a:bodyPr>
          <a:lstStyle>
            <a:lvl1pPr algn="r" eaLnBrk="1" hangingPunct="1">
              <a:defRPr sz="1300"/>
            </a:lvl1pPr>
          </a:lstStyle>
          <a:p>
            <a:pPr>
              <a:defRPr/>
            </a:pPr>
            <a:fld id="{15EC5C24-01A8-4DCD-9FE7-4FB77AA44174}" type="slidenum">
              <a:rPr lang="pt-BR" altLang="pt-BR"/>
              <a:pPr>
                <a:defRPr/>
              </a:pPr>
              <a:t>‹nº›</a:t>
            </a:fld>
            <a:endParaRPr lang="pt-BR" altLang="pt-BR"/>
          </a:p>
        </p:txBody>
      </p:sp>
    </p:spTree>
    <p:extLst>
      <p:ext uri="{BB962C8B-B14F-4D97-AF65-F5344CB8AC3E}">
        <p14:creationId xmlns:p14="http://schemas.microsoft.com/office/powerpoint/2010/main" val="2127054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Arredondar Retângulo em um Canto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ítulo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pt-BR" smtClean="0"/>
              <a:t>Clique para editar o título mestre</a:t>
            </a:r>
            <a:endParaRPr kumimoji="0" lang="en-US"/>
          </a:p>
        </p:txBody>
      </p:sp>
      <p:sp>
        <p:nvSpPr>
          <p:cNvPr id="9" name="Subtítulo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10" name="Espaço Reservado para Data 9"/>
          <p:cNvSpPr>
            <a:spLocks noGrp="1"/>
          </p:cNvSpPr>
          <p:nvPr>
            <p:ph type="dt" sz="half" idx="10"/>
          </p:nvPr>
        </p:nvSpPr>
        <p:spPr>
          <a:xfrm>
            <a:off x="5562600" y="6509004"/>
            <a:ext cx="3002280" cy="274320"/>
          </a:xfrm>
        </p:spPr>
        <p:txBody>
          <a:bodyPr vert="horz" rtlCol="0"/>
          <a:lstStyle>
            <a:extLst/>
          </a:lstStyle>
          <a:p>
            <a:pPr>
              <a:defRPr/>
            </a:pPr>
            <a:endParaRPr lang="pt-BR">
              <a:solidFill>
                <a:srgbClr val="1C1C1C"/>
              </a:solidFill>
            </a:endParaRPr>
          </a:p>
        </p:txBody>
      </p:sp>
      <p:sp>
        <p:nvSpPr>
          <p:cNvPr id="11" name="Espaço Reservado para Número de Slid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9E0A662F-7D93-4F76-9896-CA5C3AFEBD56}" type="slidenum">
              <a:rPr lang="pt-BR" altLang="pt-BR" smtClean="0">
                <a:solidFill>
                  <a:srgbClr val="1C1C1C"/>
                </a:solidFill>
              </a:rPr>
              <a:pPr>
                <a:defRPr/>
              </a:pPr>
              <a:t>‹nº›</a:t>
            </a:fld>
            <a:endParaRPr lang="pt-BR" altLang="pt-BR">
              <a:solidFill>
                <a:srgbClr val="1C1C1C"/>
              </a:solidFill>
            </a:endParaRPr>
          </a:p>
        </p:txBody>
      </p:sp>
      <p:sp>
        <p:nvSpPr>
          <p:cNvPr id="12" name="Espaço Reservado para Rodapé 11"/>
          <p:cNvSpPr>
            <a:spLocks noGrp="1"/>
          </p:cNvSpPr>
          <p:nvPr>
            <p:ph type="ftr" sz="quarter" idx="12"/>
          </p:nvPr>
        </p:nvSpPr>
        <p:spPr>
          <a:xfrm>
            <a:off x="1600200" y="6509004"/>
            <a:ext cx="3907464" cy="274320"/>
          </a:xfrm>
        </p:spPr>
        <p:txBody>
          <a:bodyPr vert="horz" rtlCol="0"/>
          <a:lstStyle>
            <a:extLst/>
          </a:lstStyle>
          <a:p>
            <a:pPr>
              <a:defRPr/>
            </a:pPr>
            <a:endParaRPr lang="pt-BR">
              <a:solidFill>
                <a:srgbClr val="1C1C1C"/>
              </a:solidFill>
            </a:endParaRPr>
          </a:p>
        </p:txBody>
      </p:sp>
    </p:spTree>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67A33BCB-B467-4592-9F7A-530EA4D2C319}"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lvl1pPr algn="l">
              <a:defRPr/>
            </a:lvl1pPr>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7F023032-EF06-4B89-A753-9F45B1D0A640}"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2754663947"/>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26EE31E6-FC5F-41D2-BB8D-2846ED296DDE}"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7" name="Retângulo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8" name="Espaço Reservado para Data 7"/>
          <p:cNvSpPr>
            <a:spLocks noGrp="1"/>
          </p:cNvSpPr>
          <p:nvPr>
            <p:ph type="dt" sz="half" idx="10"/>
          </p:nvPr>
        </p:nvSpPr>
        <p:spPr>
          <a:xfrm>
            <a:off x="5562600" y="6513670"/>
            <a:ext cx="3002280" cy="274320"/>
          </a:xfrm>
        </p:spPr>
        <p:txBody>
          <a:bodyPr vert="horz" rtlCol="0"/>
          <a:lstStyle>
            <a:extLst/>
          </a:lstStyle>
          <a:p>
            <a:pPr>
              <a:defRPr/>
            </a:pPr>
            <a:endParaRPr lang="pt-BR">
              <a:solidFill>
                <a:srgbClr val="000000"/>
              </a:solidFill>
            </a:endParaRPr>
          </a:p>
        </p:txBody>
      </p:sp>
      <p:sp>
        <p:nvSpPr>
          <p:cNvPr id="9" name="Espaço Reservado para Número de Slid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986AC7AE-9FCE-43BD-BB9C-006E1F857E59}" type="slidenum">
              <a:rPr lang="pt-BR" altLang="pt-BR" smtClean="0">
                <a:solidFill>
                  <a:srgbClr val="000000"/>
                </a:solidFill>
              </a:rPr>
              <a:pPr>
                <a:defRPr/>
              </a:pPr>
              <a:t>‹nº›</a:t>
            </a:fld>
            <a:endParaRPr lang="pt-BR" altLang="pt-BR">
              <a:solidFill>
                <a:srgbClr val="000000"/>
              </a:solidFill>
            </a:endParaRPr>
          </a:p>
        </p:txBody>
      </p:sp>
      <p:sp>
        <p:nvSpPr>
          <p:cNvPr id="10" name="Espaço Reservado para Rodapé 9"/>
          <p:cNvSpPr>
            <a:spLocks noGrp="1"/>
          </p:cNvSpPr>
          <p:nvPr>
            <p:ph type="ftr" sz="quarter" idx="12"/>
          </p:nvPr>
        </p:nvSpPr>
        <p:spPr>
          <a:xfrm>
            <a:off x="1600200" y="6513670"/>
            <a:ext cx="3907464" cy="274320"/>
          </a:xfrm>
        </p:spPr>
        <p:txBody>
          <a:bodyPr vert="horz" rtlCol="0"/>
          <a:lstStyle>
            <a:extLst/>
          </a:lstStyle>
          <a:p>
            <a:pPr>
              <a:defRPr/>
            </a:pPr>
            <a:endParaRPr lang="pt-BR">
              <a:solidFill>
                <a:srgbClr val="000000"/>
              </a:solidFill>
            </a:endParaRPr>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pPr>
              <a:defRPr/>
            </a:pPr>
            <a:endParaRPr lang="pt-BR">
              <a:solidFill>
                <a:srgbClr val="000000"/>
              </a:solidFill>
            </a:endParaRPr>
          </a:p>
        </p:txBody>
      </p:sp>
      <p:sp>
        <p:nvSpPr>
          <p:cNvPr id="6" name="Espaço Reservado para Rodapé 5"/>
          <p:cNvSpPr>
            <a:spLocks noGrp="1"/>
          </p:cNvSpPr>
          <p:nvPr>
            <p:ph type="ftr" sz="quarter" idx="11"/>
          </p:nvPr>
        </p:nvSpPr>
        <p:spPr/>
        <p:txBody>
          <a:bodyPr/>
          <a:lstStyle>
            <a:extLst/>
          </a:lstStyle>
          <a:p>
            <a:pPr>
              <a:defRPr/>
            </a:pPr>
            <a:endParaRPr lang="pt-BR">
              <a:solidFill>
                <a:srgbClr val="000000"/>
              </a:solidFill>
            </a:endParaRPr>
          </a:p>
        </p:txBody>
      </p:sp>
      <p:sp>
        <p:nvSpPr>
          <p:cNvPr id="7" name="Espaço Reservado para Número de Slide 6"/>
          <p:cNvSpPr>
            <a:spLocks noGrp="1"/>
          </p:cNvSpPr>
          <p:nvPr>
            <p:ph type="sldNum" sz="quarter" idx="12"/>
          </p:nvPr>
        </p:nvSpPr>
        <p:spPr>
          <a:xfrm>
            <a:off x="8641080" y="6514568"/>
            <a:ext cx="464288" cy="274320"/>
          </a:xfrm>
        </p:spPr>
        <p:txBody>
          <a:bodyPr/>
          <a:lstStyle>
            <a:extLst/>
          </a:lstStyle>
          <a:p>
            <a:pPr>
              <a:defRPr/>
            </a:pPr>
            <a:fld id="{F80F1981-C4E3-47BD-95A5-12CCF29C0CDF}" type="slidenum">
              <a:rPr lang="pt-BR" altLang="pt-BR" smtClean="0">
                <a:solidFill>
                  <a:srgbClr val="000000"/>
                </a:solidFill>
              </a:rPr>
              <a:pPr>
                <a:defRPr/>
              </a:pPr>
              <a:t>‹nº›</a:t>
            </a:fld>
            <a:endParaRPr lang="pt-BR" altLang="pt-BR">
              <a:solidFill>
                <a:srgbClr val="000000"/>
              </a:solidFill>
            </a:endParaRPr>
          </a:p>
        </p:txBody>
      </p:sp>
      <p:sp>
        <p:nvSpPr>
          <p:cNvPr id="10" name="Retângulo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Retângulo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tângulo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ítulo 1"/>
          <p:cNvSpPr>
            <a:spLocks noGrp="1"/>
          </p:cNvSpPr>
          <p:nvPr>
            <p:ph type="title"/>
          </p:nvPr>
        </p:nvSpPr>
        <p:spPr>
          <a:xfrm>
            <a:off x="457200" y="251948"/>
            <a:ext cx="8229600" cy="1143000"/>
          </a:xfrm>
        </p:spPr>
        <p:txBody>
          <a:bodyPr anchor="b"/>
          <a:lstStyle>
            <a:lvl1pPr>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pPr>
              <a:defRPr/>
            </a:pPr>
            <a:endParaRPr lang="pt-BR">
              <a:solidFill>
                <a:srgbClr val="000000"/>
              </a:solidFill>
            </a:endParaRPr>
          </a:p>
        </p:txBody>
      </p:sp>
      <p:sp>
        <p:nvSpPr>
          <p:cNvPr id="8" name="Espaço Reservado para Rodapé 7"/>
          <p:cNvSpPr>
            <a:spLocks noGrp="1"/>
          </p:cNvSpPr>
          <p:nvPr>
            <p:ph type="ftr" sz="quarter" idx="11"/>
          </p:nvPr>
        </p:nvSpPr>
        <p:spPr/>
        <p:txBody>
          <a:bodyPr/>
          <a:lstStyle>
            <a:extLst/>
          </a:lstStyle>
          <a:p>
            <a:pPr>
              <a:defRPr/>
            </a:pPr>
            <a:endParaRPr lang="pt-BR">
              <a:solidFill>
                <a:srgbClr val="000000"/>
              </a:solidFill>
            </a:endParaRPr>
          </a:p>
        </p:txBody>
      </p:sp>
      <p:sp>
        <p:nvSpPr>
          <p:cNvPr id="9" name="Espaço Reservado para Número de Slide 8"/>
          <p:cNvSpPr>
            <a:spLocks noGrp="1"/>
          </p:cNvSpPr>
          <p:nvPr>
            <p:ph type="sldNum" sz="quarter" idx="12"/>
          </p:nvPr>
        </p:nvSpPr>
        <p:spPr>
          <a:xfrm>
            <a:off x="8641080" y="6514568"/>
            <a:ext cx="464288" cy="274320"/>
          </a:xfrm>
        </p:spPr>
        <p:txBody>
          <a:bodyPr/>
          <a:lstStyle>
            <a:extLst/>
          </a:lstStyle>
          <a:p>
            <a:pPr>
              <a:defRPr/>
            </a:pPr>
            <a:fld id="{066B4526-59B6-431D-A05D-2FC59873E77E}"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53218"/>
            <a:ext cx="8229600" cy="1143000"/>
          </a:xfrm>
        </p:spPr>
        <p:txBody>
          <a:bodyPr/>
          <a:lstStyle>
            <a:extLst/>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extLst/>
          </a:lstStyle>
          <a:p>
            <a:pPr>
              <a:defRPr/>
            </a:pPr>
            <a:endParaRPr lang="pt-BR">
              <a:solidFill>
                <a:srgbClr val="000000"/>
              </a:solidFill>
            </a:endParaRPr>
          </a:p>
        </p:txBody>
      </p:sp>
      <p:sp>
        <p:nvSpPr>
          <p:cNvPr id="4" name="Espaço Reservado para Rodapé 3"/>
          <p:cNvSpPr>
            <a:spLocks noGrp="1"/>
          </p:cNvSpPr>
          <p:nvPr>
            <p:ph type="ftr" sz="quarter" idx="11"/>
          </p:nvPr>
        </p:nvSpPr>
        <p:spPr/>
        <p:txBody>
          <a:bodyPr/>
          <a:lstStyle>
            <a:extLst/>
          </a:lstStyle>
          <a:p>
            <a:pPr>
              <a:defRPr/>
            </a:pPr>
            <a:endParaRPr lang="pt-BR">
              <a:solidFill>
                <a:srgbClr val="000000"/>
              </a:solidFill>
            </a:endParaRPr>
          </a:p>
        </p:txBody>
      </p:sp>
      <p:sp>
        <p:nvSpPr>
          <p:cNvPr id="5" name="Espaço Reservado para Número de Slide 4"/>
          <p:cNvSpPr>
            <a:spLocks noGrp="1"/>
          </p:cNvSpPr>
          <p:nvPr>
            <p:ph type="sldNum" sz="quarter" idx="12"/>
          </p:nvPr>
        </p:nvSpPr>
        <p:spPr/>
        <p:txBody>
          <a:bodyPr/>
          <a:lstStyle>
            <a:extLst/>
          </a:lstStyle>
          <a:p>
            <a:pPr>
              <a:defRPr/>
            </a:pPr>
            <a:fld id="{3F131DB7-F273-4CC2-A7FD-A757B283AB6E}" type="slidenum">
              <a:rPr lang="pt-BR" altLang="pt-BR" smtClean="0">
                <a:solidFill>
                  <a:srgbClr val="000000"/>
                </a:solidFill>
              </a:rPr>
              <a:pPr>
                <a:defRPr/>
              </a:pPr>
              <a:t>‹nº›</a:t>
            </a:fld>
            <a:endParaRPr lang="pt-BR" altLang="pt-BR">
              <a:solidFill>
                <a:srgbClr val="000000"/>
              </a:solidFill>
            </a:endParaRPr>
          </a:p>
        </p:txBody>
      </p:sp>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pPr>
              <a:defRPr/>
            </a:pPr>
            <a:endParaRPr lang="pt-BR">
              <a:solidFill>
                <a:srgbClr val="000000"/>
              </a:solidFill>
            </a:endParaRPr>
          </a:p>
        </p:txBody>
      </p:sp>
      <p:sp>
        <p:nvSpPr>
          <p:cNvPr id="3" name="Espaço Reservado para Rodapé 2"/>
          <p:cNvSpPr>
            <a:spLocks noGrp="1"/>
          </p:cNvSpPr>
          <p:nvPr>
            <p:ph type="ftr" sz="quarter" idx="11"/>
          </p:nvPr>
        </p:nvSpPr>
        <p:spPr/>
        <p:txBody>
          <a:bodyPr/>
          <a:lstStyle>
            <a:extLst/>
          </a:lstStyle>
          <a:p>
            <a:pPr>
              <a:defRPr/>
            </a:pPr>
            <a:endParaRPr lang="pt-BR">
              <a:solidFill>
                <a:srgbClr val="000000"/>
              </a:solidFill>
            </a:endParaRPr>
          </a:p>
        </p:txBody>
      </p:sp>
      <p:sp>
        <p:nvSpPr>
          <p:cNvPr id="4" name="Espaço Reservado para Número de Slide 3"/>
          <p:cNvSpPr>
            <a:spLocks noGrp="1"/>
          </p:cNvSpPr>
          <p:nvPr>
            <p:ph type="sldNum" sz="quarter" idx="12"/>
          </p:nvPr>
        </p:nvSpPr>
        <p:spPr/>
        <p:txBody>
          <a:bodyPr/>
          <a:lstStyle>
            <a:extLst/>
          </a:lstStyle>
          <a:p>
            <a:pPr>
              <a:defRPr/>
            </a:pPr>
            <a:fld id="{81DD0248-2ED4-46C6-BE40-3D141C1B62F9}"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2"/>
      </p:bgRef>
    </p:bg>
    <p:spTree>
      <p:nvGrpSpPr>
        <p:cNvPr id="1" name=""/>
        <p:cNvGrpSpPr/>
        <p:nvPr/>
      </p:nvGrpSpPr>
      <p:grpSpPr>
        <a:xfrm>
          <a:off x="0" y="0"/>
          <a:ext cx="0" cy="0"/>
          <a:chOff x="0" y="0"/>
          <a:chExt cx="0" cy="0"/>
        </a:xfrm>
      </p:grpSpPr>
      <p:sp>
        <p:nvSpPr>
          <p:cNvPr id="8" name="Retângulo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4963136" y="304800"/>
            <a:ext cx="3931920" cy="762000"/>
          </a:xfrm>
        </p:spPr>
        <p:txBody>
          <a:bodyPr anchor="b"/>
          <a:lstStyle>
            <a:lvl1pPr marL="0" algn="r">
              <a:buNone/>
              <a:defRPr sz="2000" b="1"/>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9" name="Espaço Reservado para Data 8"/>
          <p:cNvSpPr>
            <a:spLocks noGrp="1"/>
          </p:cNvSpPr>
          <p:nvPr>
            <p:ph type="dt" sz="half" idx="10"/>
          </p:nvPr>
        </p:nvSpPr>
        <p:spPr>
          <a:xfrm>
            <a:off x="5562600" y="6513670"/>
            <a:ext cx="3002280" cy="274320"/>
          </a:xfrm>
        </p:spPr>
        <p:txBody>
          <a:bodyPr vert="horz" rtlCol="0"/>
          <a:lstStyle>
            <a:extLst/>
          </a:lstStyle>
          <a:p>
            <a:pPr>
              <a:defRPr/>
            </a:pPr>
            <a:endParaRPr lang="pt-BR">
              <a:solidFill>
                <a:srgbClr val="000000"/>
              </a:solidFill>
            </a:endParaRPr>
          </a:p>
        </p:txBody>
      </p:sp>
      <p:sp>
        <p:nvSpPr>
          <p:cNvPr id="10" name="Espaço Reservado para Número de Slid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2F952B89-039C-4425-A781-9880A8BA9A32}" type="slidenum">
              <a:rPr lang="pt-BR" altLang="pt-BR" smtClean="0">
                <a:solidFill>
                  <a:srgbClr val="000000"/>
                </a:solidFill>
              </a:rPr>
              <a:pPr>
                <a:defRPr/>
              </a:pPr>
              <a:t>‹nº›</a:t>
            </a:fld>
            <a:endParaRPr lang="pt-BR" altLang="pt-BR">
              <a:solidFill>
                <a:srgbClr val="000000"/>
              </a:solidFill>
            </a:endParaRPr>
          </a:p>
        </p:txBody>
      </p:sp>
      <p:sp>
        <p:nvSpPr>
          <p:cNvPr id="11" name="Espaço Reservado para Rodapé 10"/>
          <p:cNvSpPr>
            <a:spLocks noGrp="1"/>
          </p:cNvSpPr>
          <p:nvPr>
            <p:ph type="ftr" sz="quarter" idx="12"/>
          </p:nvPr>
        </p:nvSpPr>
        <p:spPr>
          <a:xfrm>
            <a:off x="1600200" y="6513670"/>
            <a:ext cx="3907464" cy="274320"/>
          </a:xfrm>
        </p:spPr>
        <p:txBody>
          <a:bodyPr vert="horz" rtlCol="0"/>
          <a:lstStyle>
            <a:extLst/>
          </a:lstStyle>
          <a:p>
            <a:pPr>
              <a:defRPr/>
            </a:pPr>
            <a:endParaRPr lang="pt-BR">
              <a:solidFill>
                <a:srgbClr val="000000"/>
              </a:solidFill>
            </a:endParaRPr>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040443" y="4724400"/>
            <a:ext cx="5486400" cy="664536"/>
          </a:xfrm>
        </p:spPr>
        <p:txBody>
          <a:bodyPr anchor="b"/>
          <a:lstStyle>
            <a:lvl1pPr marL="0" algn="r">
              <a:buNone/>
              <a:defRPr sz="2000" b="1"/>
            </a:lvl1pPr>
            <a:extLst/>
          </a:lstStyle>
          <a:p>
            <a:r>
              <a:rPr kumimoji="0" lang="pt-BR" smtClean="0"/>
              <a:t>Clique para editar o título mestre</a:t>
            </a:r>
            <a:endParaRPr kumimoji="0" lang="en-US"/>
          </a:p>
        </p:txBody>
      </p:sp>
      <p:sp>
        <p:nvSpPr>
          <p:cNvPr id="4" name="Espaço Reservado para Texto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sp>
        <p:nvSpPr>
          <p:cNvPr id="13" name="Espaço Reservado para Imagem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pt-BR" smtClean="0">
                <a:solidFill>
                  <a:schemeClr val="lt1"/>
                </a:solidFill>
                <a:latin typeface="+mn-lt"/>
                <a:ea typeface="+mn-ea"/>
                <a:cs typeface="+mn-cs"/>
              </a:rPr>
              <a:t>Clique no ícone para adicionar uma imagem</a:t>
            </a:r>
            <a:endParaRPr kumimoji="0" lang="en-US" dirty="0">
              <a:solidFill>
                <a:schemeClr val="lt1"/>
              </a:solidFill>
              <a:latin typeface="+mn-lt"/>
              <a:ea typeface="+mn-ea"/>
              <a:cs typeface="+mn-cs"/>
            </a:endParaRPr>
          </a:p>
        </p:txBody>
      </p:sp>
      <p:sp>
        <p:nvSpPr>
          <p:cNvPr id="8" name="Espaço Reservado para Data 7"/>
          <p:cNvSpPr>
            <a:spLocks noGrp="1"/>
          </p:cNvSpPr>
          <p:nvPr>
            <p:ph type="dt" sz="half" idx="10"/>
          </p:nvPr>
        </p:nvSpPr>
        <p:spPr>
          <a:xfrm>
            <a:off x="5562600" y="6509004"/>
            <a:ext cx="3002280" cy="274320"/>
          </a:xfrm>
        </p:spPr>
        <p:txBody>
          <a:bodyPr vert="horz" rtlCol="0"/>
          <a:lstStyle>
            <a:extLst/>
          </a:lstStyle>
          <a:p>
            <a:pPr>
              <a:defRPr/>
            </a:pPr>
            <a:endParaRPr lang="pt-BR">
              <a:solidFill>
                <a:srgbClr val="000000"/>
              </a:solidFill>
            </a:endParaRPr>
          </a:p>
        </p:txBody>
      </p:sp>
      <p:sp>
        <p:nvSpPr>
          <p:cNvPr id="9" name="Espaço Reservado para Número de Slid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5DB845B2-5E68-4B34-A4A3-6C9FE9A7BBC5}" type="slidenum">
              <a:rPr lang="pt-BR" altLang="pt-BR" smtClean="0">
                <a:solidFill>
                  <a:srgbClr val="000000"/>
                </a:solidFill>
              </a:rPr>
              <a:pPr>
                <a:defRPr/>
              </a:pPr>
              <a:t>‹nº›</a:t>
            </a:fld>
            <a:endParaRPr lang="pt-BR" altLang="pt-BR">
              <a:solidFill>
                <a:srgbClr val="000000"/>
              </a:solidFill>
            </a:endParaRPr>
          </a:p>
        </p:txBody>
      </p:sp>
      <p:sp>
        <p:nvSpPr>
          <p:cNvPr id="10" name="Espaço Reservado para Rodapé 9"/>
          <p:cNvSpPr>
            <a:spLocks noGrp="1"/>
          </p:cNvSpPr>
          <p:nvPr>
            <p:ph type="ftr" sz="quarter" idx="12"/>
          </p:nvPr>
        </p:nvSpPr>
        <p:spPr>
          <a:xfrm>
            <a:off x="1600200" y="6509004"/>
            <a:ext cx="3907464" cy="274320"/>
          </a:xfrm>
        </p:spPr>
        <p:txBody>
          <a:bodyPr vert="horz" rtlCol="0"/>
          <a:lstStyle>
            <a:extLst/>
          </a:lstStyle>
          <a:p>
            <a:pPr>
              <a:defRPr/>
            </a:pPr>
            <a:endParaRPr 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edondar Retângulo em um Canto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ço Reservado para Rodapé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pt-BR">
              <a:solidFill>
                <a:srgbClr val="000000"/>
              </a:solidFill>
            </a:endParaRPr>
          </a:p>
        </p:txBody>
      </p:sp>
      <p:sp>
        <p:nvSpPr>
          <p:cNvPr id="14" name="Espaço Reservado para Data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endParaRPr lang="pt-BR">
              <a:solidFill>
                <a:srgbClr val="000000"/>
              </a:solidFill>
            </a:endParaRPr>
          </a:p>
        </p:txBody>
      </p:sp>
      <p:sp>
        <p:nvSpPr>
          <p:cNvPr id="23" name="Espaço Reservado para Número de Slid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396C9740-62E1-416B-9C53-ADE51F57A7E8}" type="slidenum">
              <a:rPr lang="pt-BR" altLang="pt-BR" smtClean="0">
                <a:solidFill>
                  <a:srgbClr val="000000"/>
                </a:solidFill>
              </a:rPr>
              <a:pPr>
                <a:defRPr/>
              </a:pPr>
              <a:t>‹nº›</a:t>
            </a:fld>
            <a:endParaRPr lang="pt-BR" altLang="pt-BR">
              <a:solidFill>
                <a:srgbClr val="000000"/>
              </a:solidFill>
            </a:endParaRPr>
          </a:p>
        </p:txBody>
      </p:sp>
      <p:sp>
        <p:nvSpPr>
          <p:cNvPr id="22" name="Espaço Reservado para Título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dk1" tx1="lt1" bg2="dk2" tx2="lt2" accent1="accent1" accent2="accent2" accent3="accent3" accent4="accent4" accent5="accent5" accent6="accent6" hlink="hlink" folHlink="folHlink"/>
  <p:sldLayoutIdLst>
    <p:sldLayoutId id="2147484282" r:id="rId1"/>
    <p:sldLayoutId id="2147484283" r:id="rId2"/>
    <p:sldLayoutId id="2147484284" r:id="rId3"/>
    <p:sldLayoutId id="2147484285" r:id="rId4"/>
    <p:sldLayoutId id="2147484286" r:id="rId5"/>
    <p:sldLayoutId id="2147484287" r:id="rId6"/>
    <p:sldLayoutId id="2147484288" r:id="rId7"/>
    <p:sldLayoutId id="2147484289" r:id="rId8"/>
    <p:sldLayoutId id="2147484290" r:id="rId9"/>
    <p:sldLayoutId id="2147484291" r:id="rId10"/>
    <p:sldLayoutId id="2147484292" r:id="rId11"/>
    <p:sldLayoutId id="2147484293" r:id="rId12"/>
  </p:sldLayoutIdLst>
  <p:transition>
    <p:comb/>
  </p:transition>
  <p:timing>
    <p:tnLst>
      <p:par>
        <p:cTn id="1" dur="indefinite" restart="never" nodeType="tmRoot"/>
      </p:par>
    </p:tnLst>
  </p:timing>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www.jusbrasil.com.br/legislacao/111983995/c%C3%B3digo-civil-lei-10406-02" TargetMode="External"/><Relationship Id="rId2" Type="http://schemas.openxmlformats.org/officeDocument/2006/relationships/hyperlink" Target="http://www.jusbrasil.com.br/topicos/10708944/artigo-335-da-lei-n-10406-de-10-de-janeiro-de-2002"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r>
              <a:rPr lang="pt-BR" sz="2200" b="1" dirty="0" smtClean="0">
                <a:solidFill>
                  <a:srgbClr val="FFC000"/>
                </a:solidFill>
              </a:rPr>
              <a:t>Curso de formação de Defensoras e Defensores </a:t>
            </a:r>
            <a:r>
              <a:rPr lang="pt-BR" sz="2200" b="1" dirty="0" err="1" smtClean="0">
                <a:solidFill>
                  <a:srgbClr val="FFC000"/>
                </a:solidFill>
              </a:rPr>
              <a:t>Públic@s</a:t>
            </a:r>
            <a:r>
              <a:rPr lang="pt-BR" sz="2200" b="1" dirty="0">
                <a:solidFill>
                  <a:srgbClr val="FFC000"/>
                </a:solidFill>
              </a:rPr>
              <a:t/>
            </a:r>
            <a:br>
              <a:rPr lang="pt-BR" sz="2200" b="1" dirty="0">
                <a:solidFill>
                  <a:srgbClr val="FFC000"/>
                </a:solidFill>
              </a:rPr>
            </a:br>
            <a:r>
              <a:rPr lang="pt-BR" sz="2200" b="1" dirty="0">
                <a:solidFill>
                  <a:srgbClr val="FFC000"/>
                </a:solidFill>
              </a:rPr>
              <a:t/>
            </a:r>
            <a:br>
              <a:rPr lang="pt-BR" sz="2200" b="1" dirty="0">
                <a:solidFill>
                  <a:srgbClr val="FFC000"/>
                </a:solidFill>
              </a:rPr>
            </a:br>
            <a:endParaRPr lang="pt-BR" sz="2200" b="1" dirty="0" smtClean="0">
              <a:solidFill>
                <a:srgbClr val="FFC000"/>
              </a:solidFill>
            </a:endParaRPr>
          </a:p>
          <a:p>
            <a:pPr algn="ctr" eaLnBrk="1" hangingPunct="1">
              <a:defRPr/>
            </a:pPr>
            <a:endParaRPr lang="pt-BR" sz="2200" b="1" dirty="0">
              <a:solidFill>
                <a:srgbClr val="FFC000"/>
              </a:solidFill>
            </a:endParaRPr>
          </a:p>
          <a:p>
            <a:pPr algn="ctr" eaLnBrk="1" hangingPunct="1">
              <a:defRPr/>
            </a:pPr>
            <a:r>
              <a:rPr lang="pt-BR" sz="2200" b="1" dirty="0">
                <a:solidFill>
                  <a:srgbClr val="FFC000"/>
                </a:solidFill>
              </a:rPr>
              <a:t>DIREITO </a:t>
            </a:r>
            <a:r>
              <a:rPr lang="pt-BR" sz="2200" b="1" dirty="0" smtClean="0">
                <a:solidFill>
                  <a:srgbClr val="FFC000"/>
                </a:solidFill>
              </a:rPr>
              <a:t>CIVIL</a:t>
            </a:r>
          </a:p>
          <a:p>
            <a:pPr algn="ctr" eaLnBrk="1" hangingPunct="1">
              <a:defRPr/>
            </a:pPr>
            <a:r>
              <a:rPr lang="pt-BR" sz="2200" b="1" dirty="0" smtClean="0">
                <a:solidFill>
                  <a:srgbClr val="FFC000"/>
                </a:solidFill>
              </a:rPr>
              <a:t>Parte geral</a:t>
            </a:r>
            <a:endParaRPr lang="pt-BR" sz="2200" b="1" dirty="0">
              <a:solidFill>
                <a:srgbClr val="FFC000"/>
              </a:solidFill>
            </a:endParaRPr>
          </a:p>
          <a:p>
            <a:pPr algn="ctr" eaLnBrk="1" hangingPunct="1">
              <a:defRPr/>
            </a:pPr>
            <a:endParaRPr lang="pt-BR" sz="2200" b="1" dirty="0">
              <a:solidFill>
                <a:schemeClr val="accent2"/>
              </a:solidFill>
            </a:endParaRPr>
          </a:p>
          <a:p>
            <a:pPr algn="ctr" eaLnBrk="1" hangingPunct="1">
              <a:defRPr/>
            </a:pPr>
            <a:endParaRPr lang="pt-BR" sz="2200" b="1" dirty="0">
              <a:solidFill>
                <a:schemeClr val="accent2"/>
              </a:solidFill>
            </a:endParaRPr>
          </a:p>
          <a:p>
            <a:pPr algn="ctr" eaLnBrk="1" hangingPunct="1">
              <a:defRPr/>
            </a:pPr>
            <a:endParaRPr lang="pt-BR" sz="2200" b="1" dirty="0">
              <a:solidFill>
                <a:schemeClr val="accent2"/>
              </a:solidFill>
            </a:endParaRPr>
          </a:p>
          <a:p>
            <a:pPr algn="ctr" eaLnBrk="1" hangingPunct="1">
              <a:defRPr/>
            </a:pPr>
            <a:r>
              <a:rPr lang="pt-BR" sz="2200" b="1" dirty="0" smtClean="0">
                <a:solidFill>
                  <a:schemeClr val="bg1"/>
                </a:solidFill>
              </a:rPr>
              <a:t>Daniella Bonilha de Carvalho</a:t>
            </a:r>
            <a:endParaRPr lang="pt-BR" sz="2200" b="1" dirty="0">
              <a:solidFill>
                <a:schemeClr val="bg1"/>
              </a:solidFill>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eaLnBrk="1" hangingPunct="1">
              <a:defRPr/>
            </a:pPr>
            <a:r>
              <a:rPr lang="pt-BR" sz="1000" b="1" dirty="0">
                <a:solidFill>
                  <a:schemeClr val="accent2"/>
                </a:solidFill>
                <a:latin typeface="Arial" charset="0"/>
              </a:rPr>
              <a:t/>
            </a:r>
            <a:br>
              <a:rPr lang="pt-BR" sz="1000" b="1" dirty="0">
                <a:solidFill>
                  <a:schemeClr val="accent2"/>
                </a:solidFill>
                <a:latin typeface="Arial" charset="0"/>
              </a:rPr>
            </a:br>
            <a:endParaRPr lang="pt-BR" sz="1000" b="1" dirty="0">
              <a:solidFill>
                <a:schemeClr val="accent2"/>
              </a:solidFill>
              <a:latin typeface="Arial" charset="0"/>
            </a:endParaRPr>
          </a:p>
        </p:txBody>
      </p:sp>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683568" y="260648"/>
            <a:ext cx="7992888" cy="6463308"/>
          </a:xfrm>
          <a:prstGeom prst="rect">
            <a:avLst/>
          </a:prstGeom>
          <a:noFill/>
        </p:spPr>
        <p:txBody>
          <a:bodyPr wrap="square" rtlCol="0">
            <a:spAutoFit/>
          </a:bodyPr>
          <a:lstStyle/>
          <a:p>
            <a:pPr algn="just"/>
            <a:r>
              <a:rPr lang="pt-BR" sz="2000" b="1" dirty="0">
                <a:solidFill>
                  <a:srgbClr val="FFC000"/>
                </a:solidFill>
              </a:rPr>
              <a:t>Evolução no Brasil</a:t>
            </a:r>
          </a:p>
          <a:p>
            <a:pPr algn="just"/>
            <a:endParaRPr lang="pt-BR" sz="2000" b="1" dirty="0">
              <a:solidFill>
                <a:srgbClr val="FFFFFF"/>
              </a:solidFill>
            </a:endParaRPr>
          </a:p>
          <a:p>
            <a:pPr algn="just"/>
            <a:r>
              <a:rPr lang="pt-BR" sz="2000" b="1" dirty="0">
                <a:solidFill>
                  <a:srgbClr val="CCECFF"/>
                </a:solidFill>
              </a:rPr>
              <a:t>- Código Comercial de 1850: art. 131. </a:t>
            </a:r>
          </a:p>
          <a:p>
            <a:pPr algn="just"/>
            <a:endParaRPr lang="pt-BR" sz="2000" dirty="0">
              <a:solidFill>
                <a:srgbClr val="FFFFFF"/>
              </a:solidFill>
            </a:endParaRPr>
          </a:p>
          <a:p>
            <a:pPr algn="just"/>
            <a:r>
              <a:rPr lang="pt-BR" sz="2000" dirty="0">
                <a:solidFill>
                  <a:srgbClr val="FFFFFF"/>
                </a:solidFill>
              </a:rPr>
              <a:t>“</a:t>
            </a:r>
            <a:r>
              <a:rPr lang="pt-BR" sz="2000" i="1" dirty="0">
                <a:solidFill>
                  <a:srgbClr val="FFFFFF"/>
                </a:solidFill>
              </a:rPr>
              <a:t>Sendo necessário interpretar as cláusulas do contrato, </a:t>
            </a:r>
            <a:r>
              <a:rPr lang="pt-BR" sz="2000" b="1" i="1" dirty="0">
                <a:solidFill>
                  <a:srgbClr val="FFFFFF"/>
                </a:solidFill>
              </a:rPr>
              <a:t>a interpretação</a:t>
            </a:r>
            <a:r>
              <a:rPr lang="pt-BR" sz="2000" i="1" dirty="0">
                <a:solidFill>
                  <a:srgbClr val="FFFFFF"/>
                </a:solidFill>
              </a:rPr>
              <a:t>, além das regras sobreditas, será regulada sob as seguintes bases: a </a:t>
            </a:r>
            <a:r>
              <a:rPr lang="pt-BR" sz="2000" b="1" i="1" dirty="0">
                <a:solidFill>
                  <a:srgbClr val="FFFFFF"/>
                </a:solidFill>
              </a:rPr>
              <a:t>inteligência simples e adequada, que for mais conforme a boa-fé, e ao verdadeiro espírito e natureza do contrato</a:t>
            </a:r>
            <a:r>
              <a:rPr lang="pt-BR" sz="2000" i="1" dirty="0">
                <a:solidFill>
                  <a:srgbClr val="FFFFFF"/>
                </a:solidFill>
              </a:rPr>
              <a:t>, deverá sempre prevalecer a rigorosa e restrita significação das palavras</a:t>
            </a:r>
            <a:r>
              <a:rPr lang="pt-BR" sz="2000" dirty="0">
                <a:solidFill>
                  <a:srgbClr val="FFFFFF"/>
                </a:solidFill>
              </a:rPr>
              <a:t>”.</a:t>
            </a:r>
          </a:p>
          <a:p>
            <a:pPr algn="just"/>
            <a:endParaRPr lang="pt-BR" sz="2000" b="1" dirty="0">
              <a:solidFill>
                <a:srgbClr val="CCECFF"/>
              </a:solidFill>
            </a:endParaRPr>
          </a:p>
          <a:p>
            <a:pPr algn="just"/>
            <a:r>
              <a:rPr lang="pt-BR" sz="2000" b="1" dirty="0" smtClean="0">
                <a:solidFill>
                  <a:srgbClr val="CCECFF"/>
                </a:solidFill>
              </a:rPr>
              <a:t>- Código Civil de 1916</a:t>
            </a:r>
          </a:p>
          <a:p>
            <a:pPr algn="just"/>
            <a:r>
              <a:rPr lang="pt-BR" sz="2000" dirty="0" smtClean="0">
                <a:solidFill>
                  <a:srgbClr val="FFFFFF"/>
                </a:solidFill>
              </a:rPr>
              <a:t>A maior parte dos dispositivos que faziam alusão ao princípio tratava apenas sob seu aspecto subjetivo. </a:t>
            </a:r>
          </a:p>
          <a:p>
            <a:pPr algn="just"/>
            <a:endParaRPr lang="pt-BR" sz="2000" dirty="0">
              <a:solidFill>
                <a:srgbClr val="FFFFFF"/>
              </a:solidFill>
            </a:endParaRPr>
          </a:p>
          <a:p>
            <a:pPr algn="just"/>
            <a:r>
              <a:rPr lang="pt-BR" sz="2000" b="1" dirty="0" smtClean="0">
                <a:solidFill>
                  <a:srgbClr val="CCECFF"/>
                </a:solidFill>
              </a:rPr>
              <a:t>- Constituição de 1988</a:t>
            </a:r>
          </a:p>
          <a:p>
            <a:pPr algn="just"/>
            <a:r>
              <a:rPr lang="pt-BR" sz="2000" dirty="0" smtClean="0">
                <a:solidFill>
                  <a:srgbClr val="FFFFFF"/>
                </a:solidFill>
              </a:rPr>
              <a:t>Significativa mudança dentro do capítulo da Ordem Econômica – art. 170: </a:t>
            </a:r>
            <a:r>
              <a:rPr lang="pt-BR" sz="1800" dirty="0" smtClean="0">
                <a:solidFill>
                  <a:srgbClr val="FFFFFF"/>
                </a:solidFill>
              </a:rPr>
              <a:t>“</a:t>
            </a:r>
            <a:r>
              <a:rPr lang="pt-BR" sz="1800" i="1" dirty="0" smtClean="0">
                <a:solidFill>
                  <a:srgbClr val="FFFFFF"/>
                </a:solidFill>
              </a:rPr>
              <a:t>A </a:t>
            </a:r>
            <a:r>
              <a:rPr lang="pt-BR" sz="1800" i="1" dirty="0">
                <a:solidFill>
                  <a:srgbClr val="FFFFFF"/>
                </a:solidFill>
              </a:rPr>
              <a:t>ordem econômica, fundada na valorização do trabalho humano e na livre iniciativa, tem por fim assegurar a todos existência digna, conforme os ditames da justiça social, observados os princípios: ... V – defesa do consumidor</a:t>
            </a:r>
            <a:r>
              <a:rPr lang="pt-BR" sz="1800" i="1" dirty="0" smtClean="0">
                <a:solidFill>
                  <a:srgbClr val="FFFFFF"/>
                </a:solidFill>
              </a:rPr>
              <a:t>”.</a:t>
            </a:r>
          </a:p>
        </p:txBody>
      </p:sp>
    </p:spTree>
    <p:extLst>
      <p:ext uri="{BB962C8B-B14F-4D97-AF65-F5344CB8AC3E}">
        <p14:creationId xmlns:p14="http://schemas.microsoft.com/office/powerpoint/2010/main" val="224763391"/>
      </p:ext>
    </p:extLst>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683568" y="260648"/>
            <a:ext cx="8208912" cy="6186309"/>
          </a:xfrm>
          <a:prstGeom prst="rect">
            <a:avLst/>
          </a:prstGeom>
          <a:noFill/>
        </p:spPr>
        <p:txBody>
          <a:bodyPr wrap="square" rtlCol="0">
            <a:spAutoFit/>
          </a:bodyPr>
          <a:lstStyle/>
          <a:p>
            <a:pPr algn="just"/>
            <a:r>
              <a:rPr lang="pt-BR" sz="2000" b="1" dirty="0">
                <a:solidFill>
                  <a:srgbClr val="CCECFF"/>
                </a:solidFill>
              </a:rPr>
              <a:t>- Lei 8078/90 – Código de Defesa do Consumidor:</a:t>
            </a:r>
            <a:r>
              <a:rPr lang="pt-BR" sz="2000" dirty="0">
                <a:solidFill>
                  <a:srgbClr val="FFFFFF"/>
                </a:solidFill>
              </a:rPr>
              <a:t> tendência de se positivar princípios de direito, como, por exemplo, a boa-fé objetiva.</a:t>
            </a:r>
          </a:p>
          <a:p>
            <a:pPr algn="just"/>
            <a:endParaRPr lang="pt-BR" sz="2000" dirty="0">
              <a:solidFill>
                <a:srgbClr val="FFFFFF"/>
              </a:solidFill>
            </a:endParaRPr>
          </a:p>
          <a:p>
            <a:pPr algn="just"/>
            <a:r>
              <a:rPr lang="pt-BR" sz="1800" dirty="0">
                <a:solidFill>
                  <a:srgbClr val="FFFFFF"/>
                </a:solidFill>
              </a:rPr>
              <a:t>Art. 4º, III - harmonização dos interesses dos participantes das relações de consumo e compatibilização da proteção do consumidor com a necessidade de desenvolvimento econômico e tecnológico, de modo a viabilizar os princípios nos quais se funda a ordem econômica (art. 170, da Constituição Federal), sempre </a:t>
            </a:r>
            <a:r>
              <a:rPr lang="pt-BR" sz="1800" b="1" dirty="0">
                <a:solidFill>
                  <a:srgbClr val="FFC000"/>
                </a:solidFill>
              </a:rPr>
              <a:t>com base na boa‑fé e equilíbrio nas relações entre consumidores e fornecedores</a:t>
            </a:r>
            <a:r>
              <a:rPr lang="pt-BR" sz="1800" b="1" dirty="0" smtClean="0">
                <a:solidFill>
                  <a:srgbClr val="FFC000"/>
                </a:solidFill>
              </a:rPr>
              <a:t>.</a:t>
            </a:r>
            <a:endParaRPr lang="pt-BR" sz="1800" dirty="0" smtClean="0">
              <a:solidFill>
                <a:srgbClr val="FFFFFF"/>
              </a:solidFill>
            </a:endParaRPr>
          </a:p>
          <a:p>
            <a:pPr algn="just"/>
            <a:endParaRPr lang="pt-BR" sz="1800" dirty="0">
              <a:solidFill>
                <a:srgbClr val="FFFFFF"/>
              </a:solidFill>
            </a:endParaRPr>
          </a:p>
          <a:p>
            <a:pPr algn="just"/>
            <a:r>
              <a:rPr lang="pt-BR" sz="1800" dirty="0" smtClean="0">
                <a:solidFill>
                  <a:srgbClr val="FFFFFF"/>
                </a:solidFill>
              </a:rPr>
              <a:t>Art</a:t>
            </a:r>
            <a:r>
              <a:rPr lang="pt-BR" sz="1800" dirty="0">
                <a:solidFill>
                  <a:srgbClr val="FFFFFF"/>
                </a:solidFill>
              </a:rPr>
              <a:t>. 51. </a:t>
            </a:r>
            <a:r>
              <a:rPr lang="pt-BR" sz="1800" b="1" u="sng" dirty="0">
                <a:solidFill>
                  <a:srgbClr val="FFFFFF"/>
                </a:solidFill>
              </a:rPr>
              <a:t>São nulas de pleno direito</a:t>
            </a:r>
            <a:r>
              <a:rPr lang="pt-BR" sz="1800" dirty="0">
                <a:solidFill>
                  <a:srgbClr val="FFFFFF"/>
                </a:solidFill>
              </a:rPr>
              <a:t>, entre outras, as cláusulas contratuais relativas ao fornecimento de produtos e serviços </a:t>
            </a:r>
            <a:r>
              <a:rPr lang="pt-BR" sz="1800" dirty="0" smtClean="0">
                <a:solidFill>
                  <a:srgbClr val="FFFFFF"/>
                </a:solidFill>
              </a:rPr>
              <a:t>que: IV </a:t>
            </a:r>
            <a:r>
              <a:rPr lang="pt-BR" sz="1800" dirty="0">
                <a:solidFill>
                  <a:srgbClr val="FFFFFF"/>
                </a:solidFill>
              </a:rPr>
              <a:t>‑ estabeleçam obrigações consideradas </a:t>
            </a:r>
            <a:r>
              <a:rPr lang="pt-BR" sz="1800" b="1" dirty="0">
                <a:solidFill>
                  <a:srgbClr val="FFC000"/>
                </a:solidFill>
              </a:rPr>
              <a:t>iníquas, abusivas, que coloquem o consumidor em desvantagem exagerada, ou sejam incompatíveis com a boa‑fé ou a </a:t>
            </a:r>
            <a:r>
              <a:rPr lang="pt-BR" sz="1800" b="1" dirty="0" err="1">
                <a:solidFill>
                  <a:srgbClr val="FFC000"/>
                </a:solidFill>
              </a:rPr>
              <a:t>eqüidade</a:t>
            </a:r>
            <a:r>
              <a:rPr lang="pt-BR" sz="1800" b="1" dirty="0">
                <a:solidFill>
                  <a:srgbClr val="FFC000"/>
                </a:solidFill>
              </a:rPr>
              <a:t>.</a:t>
            </a:r>
          </a:p>
          <a:p>
            <a:endParaRPr lang="pt-BR" b="1" dirty="0" smtClean="0">
              <a:solidFill>
                <a:srgbClr val="CCECFF"/>
              </a:solidFill>
            </a:endParaRPr>
          </a:p>
          <a:p>
            <a:pPr algn="just"/>
            <a:r>
              <a:rPr lang="pt-BR" sz="2000" b="1" dirty="0" smtClean="0">
                <a:solidFill>
                  <a:srgbClr val="CCECFF"/>
                </a:solidFill>
              </a:rPr>
              <a:t>- Código Civil de 2002</a:t>
            </a:r>
          </a:p>
          <a:p>
            <a:pPr algn="just"/>
            <a:endParaRPr lang="pt-BR" sz="2000" dirty="0" smtClean="0">
              <a:solidFill>
                <a:srgbClr val="FFFFFF"/>
              </a:solidFill>
            </a:endParaRPr>
          </a:p>
          <a:p>
            <a:pPr algn="just"/>
            <a:r>
              <a:rPr lang="pt-BR" sz="2000" dirty="0" smtClean="0">
                <a:solidFill>
                  <a:srgbClr val="FFFFFF"/>
                </a:solidFill>
              </a:rPr>
              <a:t>Positivou o princípio da boa-fé objetiva – art. 422: </a:t>
            </a:r>
            <a:r>
              <a:rPr lang="pt-BR" sz="1800" i="1" dirty="0">
                <a:solidFill>
                  <a:srgbClr val="FFFFFF"/>
                </a:solidFill>
              </a:rPr>
              <a:t>“Os contratantes são obrigados a guardar, assim na </a:t>
            </a:r>
            <a:r>
              <a:rPr lang="pt-BR" sz="1800" i="1" u="sng" dirty="0">
                <a:solidFill>
                  <a:srgbClr val="FFFFFF"/>
                </a:solidFill>
              </a:rPr>
              <a:t>conclusão do contrato, como em sua execução, os princípios de probidade e boa‑fé</a:t>
            </a:r>
            <a:r>
              <a:rPr lang="pt-BR" sz="1800" i="1" dirty="0" smtClean="0">
                <a:solidFill>
                  <a:srgbClr val="FFFFFF"/>
                </a:solidFill>
              </a:rPr>
              <a:t>”.</a:t>
            </a:r>
          </a:p>
        </p:txBody>
      </p:sp>
    </p:spTree>
    <p:extLst>
      <p:ext uri="{BB962C8B-B14F-4D97-AF65-F5344CB8AC3E}">
        <p14:creationId xmlns:p14="http://schemas.microsoft.com/office/powerpoint/2010/main" val="2755114668"/>
      </p:ext>
    </p:extLst>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dirty="0">
              <a:solidFill>
                <a:srgbClr val="FFFFFF"/>
              </a:solidFill>
            </a:endParaRPr>
          </a:p>
        </p:txBody>
      </p:sp>
      <p:sp>
        <p:nvSpPr>
          <p:cNvPr id="141319" name="Rectangle 7"/>
          <p:cNvSpPr>
            <a:spLocks noChangeArrowheads="1"/>
          </p:cNvSpPr>
          <p:nvPr/>
        </p:nvSpPr>
        <p:spPr bwMode="auto">
          <a:xfrm>
            <a:off x="198445" y="228600"/>
            <a:ext cx="8686800" cy="6407696"/>
          </a:xfrm>
          <a:prstGeom prst="rect">
            <a:avLst/>
          </a:prstGeom>
          <a:noFill/>
          <a:ln w="9525">
            <a:noFill/>
            <a:miter lim="800000"/>
            <a:headEnd/>
            <a:tailEnd/>
          </a:ln>
          <a:effectLst/>
        </p:spPr>
        <p:txBody>
          <a:bodyPr anchor="b"/>
          <a:lstStyle/>
          <a:p>
            <a:pPr algn="just" eaLnBrk="1" hangingPunct="1">
              <a:defRPr/>
            </a:pPr>
            <a:endParaRPr lang="pt-BR" sz="2000" b="1" dirty="0">
              <a:solidFill>
                <a:srgbClr val="9CBEBD"/>
              </a:solidFill>
            </a:endParaRPr>
          </a:p>
        </p:txBody>
      </p:sp>
      <p:sp>
        <p:nvSpPr>
          <p:cNvPr id="3" name="Retângulo 2"/>
          <p:cNvSpPr/>
          <p:nvPr/>
        </p:nvSpPr>
        <p:spPr>
          <a:xfrm>
            <a:off x="198445" y="228600"/>
            <a:ext cx="8686800" cy="6555641"/>
          </a:xfrm>
          <a:prstGeom prst="rect">
            <a:avLst/>
          </a:prstGeom>
        </p:spPr>
        <p:txBody>
          <a:bodyPr wrap="square">
            <a:spAutoFit/>
          </a:bodyPr>
          <a:lstStyle/>
          <a:p>
            <a:pPr algn="just"/>
            <a:r>
              <a:rPr lang="pt-BR" sz="2000" b="1" u="sng" dirty="0">
                <a:solidFill>
                  <a:srgbClr val="FFC000"/>
                </a:solidFill>
              </a:rPr>
              <a:t>Conceito de boa-fé</a:t>
            </a:r>
          </a:p>
          <a:p>
            <a:pPr algn="just"/>
            <a:endParaRPr lang="pt-BR" sz="2000" i="1" dirty="0">
              <a:solidFill>
                <a:srgbClr val="FFFFFF"/>
              </a:solidFill>
            </a:endParaRPr>
          </a:p>
          <a:p>
            <a:pPr algn="just"/>
            <a:r>
              <a:rPr lang="pt-BR" sz="2000" dirty="0">
                <a:solidFill>
                  <a:srgbClr val="FFFFFF"/>
                </a:solidFill>
              </a:rPr>
              <a:t>*Acepção </a:t>
            </a:r>
            <a:r>
              <a:rPr lang="pt-BR" sz="2000" b="1" dirty="0">
                <a:solidFill>
                  <a:srgbClr val="FFFFFF"/>
                </a:solidFill>
              </a:rPr>
              <a:t>SUBJETIVA</a:t>
            </a:r>
            <a:r>
              <a:rPr lang="pt-BR" sz="2000" dirty="0">
                <a:solidFill>
                  <a:srgbClr val="FFFFFF"/>
                </a:solidFill>
              </a:rPr>
              <a:t>: estado de espírito, consciência, (</a:t>
            </a:r>
            <a:r>
              <a:rPr lang="pt-BR" sz="2000" dirty="0" err="1">
                <a:solidFill>
                  <a:srgbClr val="FFFFFF"/>
                </a:solidFill>
              </a:rPr>
              <a:t>des</a:t>
            </a:r>
            <a:r>
              <a:rPr lang="pt-BR" sz="2000" dirty="0">
                <a:solidFill>
                  <a:srgbClr val="FFFFFF"/>
                </a:solidFill>
              </a:rPr>
              <a:t>)conhecimento de uma situação psicológica. Tal estado estaria ligado à noção de erro (falsa percepção da realidade), ou seja, </a:t>
            </a:r>
            <a:r>
              <a:rPr lang="pt-BR" sz="2000" dirty="0">
                <a:solidFill>
                  <a:srgbClr val="FFC000"/>
                </a:solidFill>
              </a:rPr>
              <a:t>apenas o erro escusável é apto a revelar a boa-fé subjetiva</a:t>
            </a:r>
            <a:r>
              <a:rPr lang="pt-BR" sz="2000" dirty="0">
                <a:solidFill>
                  <a:srgbClr val="FFFFFF"/>
                </a:solidFill>
              </a:rPr>
              <a:t> – quando o sujeito ignora o caráter ilícito de seu ato. </a:t>
            </a:r>
          </a:p>
          <a:p>
            <a:pPr algn="just"/>
            <a:endParaRPr lang="pt-BR" sz="2000" dirty="0">
              <a:solidFill>
                <a:srgbClr val="FFFFFF"/>
              </a:solidFill>
            </a:endParaRPr>
          </a:p>
          <a:p>
            <a:pPr algn="just"/>
            <a:r>
              <a:rPr lang="pt-BR" sz="2000" dirty="0">
                <a:solidFill>
                  <a:srgbClr val="FFFFFF"/>
                </a:solidFill>
              </a:rPr>
              <a:t>*Acepção </a:t>
            </a:r>
            <a:r>
              <a:rPr lang="pt-BR" sz="2000" b="1" dirty="0">
                <a:solidFill>
                  <a:srgbClr val="FFFFFF"/>
                </a:solidFill>
              </a:rPr>
              <a:t>OBJETIVA</a:t>
            </a:r>
            <a:r>
              <a:rPr lang="pt-BR" sz="2000" dirty="0">
                <a:solidFill>
                  <a:srgbClr val="FFFFFF"/>
                </a:solidFill>
              </a:rPr>
              <a:t>: </a:t>
            </a:r>
            <a:r>
              <a:rPr lang="pt-BR" sz="2000" dirty="0">
                <a:solidFill>
                  <a:srgbClr val="FFC000"/>
                </a:solidFill>
              </a:rPr>
              <a:t>norma de conduta </a:t>
            </a:r>
            <a:r>
              <a:rPr lang="pt-BR" sz="2000" dirty="0">
                <a:solidFill>
                  <a:srgbClr val="FFFFFF"/>
                </a:solidFill>
              </a:rPr>
              <a:t>que determina como o sujeito deve agir. </a:t>
            </a:r>
            <a:r>
              <a:rPr lang="pt-BR" sz="2000" dirty="0" smtClean="0">
                <a:solidFill>
                  <a:srgbClr val="FFFFFF"/>
                </a:solidFill>
              </a:rPr>
              <a:t>Dentro da acepção </a:t>
            </a:r>
            <a:r>
              <a:rPr lang="pt-BR" sz="2000" u="sng" dirty="0" smtClean="0">
                <a:solidFill>
                  <a:srgbClr val="FFFFFF"/>
                </a:solidFill>
              </a:rPr>
              <a:t>objetiva</a:t>
            </a:r>
            <a:r>
              <a:rPr lang="pt-BR" sz="2000" dirty="0" smtClean="0">
                <a:solidFill>
                  <a:srgbClr val="FFFFFF"/>
                </a:solidFill>
              </a:rPr>
              <a:t>:</a:t>
            </a:r>
          </a:p>
          <a:p>
            <a:pPr algn="just"/>
            <a:endParaRPr lang="pt-BR" sz="2000" dirty="0">
              <a:solidFill>
                <a:srgbClr val="FFFFFF"/>
              </a:solidFill>
            </a:endParaRPr>
          </a:p>
          <a:p>
            <a:pPr algn="just"/>
            <a:r>
              <a:rPr lang="pt-BR" sz="2000" dirty="0" smtClean="0">
                <a:solidFill>
                  <a:srgbClr val="CCECFF"/>
                </a:solidFill>
              </a:rPr>
              <a:t>(i) Aspecto negativo: </a:t>
            </a:r>
            <a:r>
              <a:rPr lang="pt-BR" sz="2000" dirty="0" smtClean="0">
                <a:solidFill>
                  <a:srgbClr val="FFFFFF"/>
                </a:solidFill>
              </a:rPr>
              <a:t>as partes </a:t>
            </a:r>
            <a:r>
              <a:rPr lang="pt-BR" sz="2000" u="sng" dirty="0" smtClean="0">
                <a:solidFill>
                  <a:srgbClr val="FFFFFF"/>
                </a:solidFill>
              </a:rPr>
              <a:t>devem cumprir o contrato com lealdade.</a:t>
            </a:r>
            <a:r>
              <a:rPr lang="pt-BR" sz="2000" dirty="0" smtClean="0">
                <a:solidFill>
                  <a:srgbClr val="FFFFFF"/>
                </a:solidFill>
              </a:rPr>
              <a:t> </a:t>
            </a:r>
          </a:p>
          <a:p>
            <a:pPr algn="just"/>
            <a:endParaRPr lang="pt-BR" sz="2000" dirty="0">
              <a:solidFill>
                <a:srgbClr val="CCECFF"/>
              </a:solidFill>
            </a:endParaRPr>
          </a:p>
          <a:p>
            <a:pPr algn="just"/>
            <a:r>
              <a:rPr lang="pt-BR" sz="2000" dirty="0" smtClean="0">
                <a:solidFill>
                  <a:srgbClr val="CCECFF"/>
                </a:solidFill>
              </a:rPr>
              <a:t>(</a:t>
            </a:r>
            <a:r>
              <a:rPr lang="pt-BR" sz="2000" dirty="0" err="1" smtClean="0">
                <a:solidFill>
                  <a:srgbClr val="CCECFF"/>
                </a:solidFill>
              </a:rPr>
              <a:t>ii</a:t>
            </a:r>
            <a:r>
              <a:rPr lang="pt-BR" sz="2000" dirty="0" smtClean="0">
                <a:solidFill>
                  <a:srgbClr val="CCECFF"/>
                </a:solidFill>
              </a:rPr>
              <a:t>) Aspecto positivo: </a:t>
            </a:r>
            <a:r>
              <a:rPr lang="pt-BR" sz="2000" dirty="0" smtClean="0">
                <a:solidFill>
                  <a:srgbClr val="FFFFFF"/>
                </a:solidFill>
              </a:rPr>
              <a:t>diz respeito à </a:t>
            </a:r>
            <a:r>
              <a:rPr lang="pt-BR" sz="2000" u="sng" dirty="0" smtClean="0">
                <a:solidFill>
                  <a:srgbClr val="FFFFFF"/>
                </a:solidFill>
              </a:rPr>
              <a:t>obrigação de cooperação</a:t>
            </a:r>
            <a:r>
              <a:rPr lang="pt-BR" sz="2000" dirty="0" smtClean="0">
                <a:solidFill>
                  <a:srgbClr val="FFFFFF"/>
                </a:solidFill>
              </a:rPr>
              <a:t> entre as partes para que o contrato seja cumprido de forma adequada. Ex. O Banco é obrigado a informar o cliente a respeito das cláusulas contratuais. </a:t>
            </a:r>
            <a:endParaRPr lang="pt-BR" sz="2000" dirty="0" smtClean="0">
              <a:solidFill>
                <a:srgbClr val="CCECFF"/>
              </a:solidFill>
            </a:endParaRPr>
          </a:p>
          <a:p>
            <a:pPr algn="just"/>
            <a:endParaRPr lang="pt-BR" sz="2000" dirty="0">
              <a:solidFill>
                <a:srgbClr val="FFFFFF"/>
              </a:solidFill>
            </a:endParaRPr>
          </a:p>
          <a:p>
            <a:pPr algn="just"/>
            <a:r>
              <a:rPr lang="pt-BR" sz="2000" dirty="0" smtClean="0">
                <a:solidFill>
                  <a:srgbClr val="CCECFF"/>
                </a:solidFill>
              </a:rPr>
              <a:t>Trata-se </a:t>
            </a:r>
            <a:r>
              <a:rPr lang="pt-BR" sz="2000" dirty="0">
                <a:solidFill>
                  <a:srgbClr val="CCECFF"/>
                </a:solidFill>
              </a:rPr>
              <a:t>de um </a:t>
            </a:r>
            <a:r>
              <a:rPr lang="pt-BR" sz="2000" i="1" dirty="0">
                <a:solidFill>
                  <a:srgbClr val="CCECFF"/>
                </a:solidFill>
              </a:rPr>
              <a:t>standard</a:t>
            </a:r>
            <a:r>
              <a:rPr lang="pt-BR" sz="2000" dirty="0">
                <a:solidFill>
                  <a:srgbClr val="CCECFF"/>
                </a:solidFill>
              </a:rPr>
              <a:t> jurídico, um parâmetro de comportamento em que as atitudes das </a:t>
            </a:r>
            <a:r>
              <a:rPr lang="pt-BR" sz="2000" dirty="0" smtClean="0">
                <a:solidFill>
                  <a:srgbClr val="CCECFF"/>
                </a:solidFill>
              </a:rPr>
              <a:t>partes (negativas e positivas) </a:t>
            </a:r>
            <a:r>
              <a:rPr lang="pt-BR" sz="2000" dirty="0">
                <a:solidFill>
                  <a:srgbClr val="CCECFF"/>
                </a:solidFill>
              </a:rPr>
              <a:t>são valoradas de acordo com a lealdade, probidade e honestidade. </a:t>
            </a:r>
            <a:endParaRPr lang="pt-BR" sz="2000" b="1" dirty="0">
              <a:solidFill>
                <a:srgbClr val="CCECFF"/>
              </a:solidFill>
            </a:endParaRPr>
          </a:p>
          <a:p>
            <a:endParaRPr lang="pt-BR" sz="2000" b="1" dirty="0">
              <a:solidFill>
                <a:srgbClr val="FFC000"/>
              </a:solidFill>
            </a:endParaRPr>
          </a:p>
        </p:txBody>
      </p:sp>
    </p:spTree>
    <p:extLst>
      <p:ext uri="{BB962C8B-B14F-4D97-AF65-F5344CB8AC3E}">
        <p14:creationId xmlns:p14="http://schemas.microsoft.com/office/powerpoint/2010/main" val="218475404"/>
      </p:ext>
    </p:extLst>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5940088"/>
          </a:xfrm>
          <a:prstGeom prst="rect">
            <a:avLst/>
          </a:prstGeom>
          <a:noFill/>
        </p:spPr>
        <p:txBody>
          <a:bodyPr wrap="square" rtlCol="0">
            <a:spAutoFit/>
          </a:bodyPr>
          <a:lstStyle/>
          <a:p>
            <a:pPr algn="just"/>
            <a:endParaRPr lang="pt-BR" sz="2000" b="1" dirty="0" smtClean="0">
              <a:solidFill>
                <a:srgbClr val="FFC000"/>
              </a:solidFill>
            </a:endParaRPr>
          </a:p>
          <a:p>
            <a:pPr algn="just"/>
            <a:r>
              <a:rPr lang="pt-BR" sz="2000" b="1" dirty="0" smtClean="0">
                <a:solidFill>
                  <a:srgbClr val="FFC000"/>
                </a:solidFill>
              </a:rPr>
              <a:t>É </a:t>
            </a:r>
            <a:r>
              <a:rPr lang="pt-BR" sz="2000" b="1" dirty="0">
                <a:solidFill>
                  <a:srgbClr val="FFC000"/>
                </a:solidFill>
              </a:rPr>
              <a:t>possível sustentar que privilegiar o princípio da boa-fé significaria afastar por completo o princípio da autonomia da vontade contratual?</a:t>
            </a:r>
          </a:p>
          <a:p>
            <a:pPr algn="just"/>
            <a:endParaRPr lang="pt-BR" sz="2000" b="1" dirty="0">
              <a:solidFill>
                <a:srgbClr val="FFC000"/>
              </a:solidFill>
            </a:endParaRPr>
          </a:p>
          <a:p>
            <a:pPr algn="just"/>
            <a:r>
              <a:rPr lang="pt-BR" sz="2000" dirty="0">
                <a:solidFill>
                  <a:srgbClr val="FFFFFF"/>
                </a:solidFill>
              </a:rPr>
              <a:t>O princípio da autonomia contratual </a:t>
            </a:r>
            <a:r>
              <a:rPr lang="pt-BR" sz="2000" u="sng" dirty="0">
                <a:solidFill>
                  <a:srgbClr val="FFFFFF"/>
                </a:solidFill>
              </a:rPr>
              <a:t>só deixará de ser aplicado diante da colidência com a boa-fé objetiva</a:t>
            </a:r>
            <a:r>
              <a:rPr lang="pt-BR" sz="2000" dirty="0">
                <a:solidFill>
                  <a:srgbClr val="FFFFFF"/>
                </a:solidFill>
              </a:rPr>
              <a:t>. Esta, na verdade, indicará a medida sobre a qual poderá ser aplicada a liberdade contratual. Diante de um desequilíbrio contratual, injusto, </a:t>
            </a:r>
            <a:r>
              <a:rPr lang="pt-BR" sz="2000" u="sng" dirty="0">
                <a:solidFill>
                  <a:srgbClr val="FFFFFF"/>
                </a:solidFill>
              </a:rPr>
              <a:t>a boa-fé atuará visando restabelecer o equilíbrio entre as partes. </a:t>
            </a:r>
          </a:p>
          <a:p>
            <a:pPr algn="just"/>
            <a:endParaRPr lang="pt-BR" sz="2000" b="1" dirty="0" smtClean="0">
              <a:solidFill>
                <a:srgbClr val="FFC000"/>
              </a:solidFill>
            </a:endParaRPr>
          </a:p>
          <a:p>
            <a:pPr algn="just"/>
            <a:r>
              <a:rPr lang="pt-BR" sz="2000" dirty="0" smtClean="0">
                <a:solidFill>
                  <a:srgbClr val="FFFFFF"/>
                </a:solidFill>
              </a:rPr>
              <a:t>A boa-fé, </a:t>
            </a:r>
            <a:r>
              <a:rPr lang="pt-BR" sz="2000" dirty="0">
                <a:solidFill>
                  <a:srgbClr val="FFFFFF"/>
                </a:solidFill>
              </a:rPr>
              <a:t>como princípio </a:t>
            </a:r>
            <a:r>
              <a:rPr lang="pt-BR" sz="2000" dirty="0" smtClean="0">
                <a:solidFill>
                  <a:srgbClr val="FFFFFF"/>
                </a:solidFill>
              </a:rPr>
              <a:t>contratual, </a:t>
            </a:r>
            <a:r>
              <a:rPr lang="pt-BR" sz="2000" dirty="0">
                <a:solidFill>
                  <a:srgbClr val="FFFFFF"/>
                </a:solidFill>
              </a:rPr>
              <a:t>implica numa </a:t>
            </a:r>
            <a:r>
              <a:rPr lang="pt-BR" sz="2000" b="1" dirty="0">
                <a:solidFill>
                  <a:srgbClr val="FFFFFF"/>
                </a:solidFill>
              </a:rPr>
              <a:t>superação do individualismo da mera autonomia da vontade</a:t>
            </a:r>
            <a:r>
              <a:rPr lang="pt-BR" sz="2000" dirty="0">
                <a:solidFill>
                  <a:srgbClr val="FFFFFF"/>
                </a:solidFill>
              </a:rPr>
              <a:t> concebida na perspectiva tradicional dos contratos e </a:t>
            </a:r>
            <a:r>
              <a:rPr lang="pt-BR" sz="2000" u="sng" dirty="0" smtClean="0">
                <a:solidFill>
                  <a:srgbClr val="FFFFFF"/>
                </a:solidFill>
              </a:rPr>
              <a:t>na </a:t>
            </a:r>
            <a:r>
              <a:rPr lang="pt-BR" sz="2000" u="sng" dirty="0">
                <a:solidFill>
                  <a:srgbClr val="FFFFFF"/>
                </a:solidFill>
              </a:rPr>
              <a:t>reconstrução das relações contratuais sob uma </a:t>
            </a:r>
            <a:r>
              <a:rPr lang="pt-BR" sz="2000" b="1" u="sng" dirty="0">
                <a:solidFill>
                  <a:srgbClr val="FFFFFF"/>
                </a:solidFill>
              </a:rPr>
              <a:t>ótica da valorização do indivíduo </a:t>
            </a:r>
            <a:r>
              <a:rPr lang="pt-BR" sz="2000" b="1" dirty="0">
                <a:solidFill>
                  <a:srgbClr val="FFFFFF"/>
                </a:solidFill>
              </a:rPr>
              <a:t>enquanto ser humano</a:t>
            </a:r>
            <a:r>
              <a:rPr lang="pt-BR" sz="2000" dirty="0">
                <a:solidFill>
                  <a:srgbClr val="FFFFFF"/>
                </a:solidFill>
              </a:rPr>
              <a:t>, onde a sua inserção na comunidade socialmente solidária é mecanismo de sua realização</a:t>
            </a:r>
            <a:r>
              <a:rPr lang="pt-BR" sz="2000" dirty="0" smtClean="0">
                <a:solidFill>
                  <a:srgbClr val="FFFFFF"/>
                </a:solidFill>
              </a:rPr>
              <a:t>.</a:t>
            </a:r>
          </a:p>
          <a:p>
            <a:pPr algn="just"/>
            <a:endParaRPr lang="pt-BR" sz="2000" dirty="0" smtClean="0">
              <a:solidFill>
                <a:srgbClr val="CCECFF"/>
              </a:solidFill>
            </a:endParaRPr>
          </a:p>
          <a:p>
            <a:pPr algn="just"/>
            <a:endParaRPr lang="pt-BR" sz="2000" dirty="0">
              <a:solidFill>
                <a:srgbClr val="FFFFFF"/>
              </a:solidFill>
            </a:endParaRPr>
          </a:p>
        </p:txBody>
      </p:sp>
    </p:spTree>
    <p:extLst>
      <p:ext uri="{BB962C8B-B14F-4D97-AF65-F5344CB8AC3E}">
        <p14:creationId xmlns:p14="http://schemas.microsoft.com/office/powerpoint/2010/main" val="4160900903"/>
      </p:ext>
    </p:extLst>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260648"/>
            <a:ext cx="8352928" cy="6494085"/>
          </a:xfrm>
          <a:prstGeom prst="rect">
            <a:avLst/>
          </a:prstGeom>
          <a:noFill/>
        </p:spPr>
        <p:txBody>
          <a:bodyPr wrap="square" rtlCol="0">
            <a:spAutoFit/>
          </a:bodyPr>
          <a:lstStyle/>
          <a:p>
            <a:pPr algn="just"/>
            <a:r>
              <a:rPr lang="pt-BR" sz="2000" b="1" u="sng" dirty="0">
                <a:solidFill>
                  <a:srgbClr val="FFC000"/>
                </a:solidFill>
              </a:rPr>
              <a:t>Funções da Boa-fé objetiva</a:t>
            </a:r>
            <a:endParaRPr lang="pt-BR" sz="2000" dirty="0">
              <a:solidFill>
                <a:srgbClr val="FFC000"/>
              </a:solidFill>
            </a:endParaRPr>
          </a:p>
          <a:p>
            <a:pPr algn="just"/>
            <a:endParaRPr lang="pt-BR" sz="2000" b="1" dirty="0" smtClean="0">
              <a:solidFill>
                <a:srgbClr val="CCECFF"/>
              </a:solidFill>
            </a:endParaRPr>
          </a:p>
          <a:p>
            <a:pPr algn="just"/>
            <a:r>
              <a:rPr lang="pt-BR" sz="2000" b="1" dirty="0" smtClean="0">
                <a:solidFill>
                  <a:srgbClr val="CCECFF"/>
                </a:solidFill>
              </a:rPr>
              <a:t>1) Função restritiva (controladora) de Direitos</a:t>
            </a:r>
          </a:p>
          <a:p>
            <a:pPr algn="just"/>
            <a:r>
              <a:rPr lang="pt-BR" sz="2000" dirty="0" smtClean="0">
                <a:solidFill>
                  <a:srgbClr val="FFFFFF"/>
                </a:solidFill>
              </a:rPr>
              <a:t>A boa-fé assume a função de </a:t>
            </a:r>
            <a:r>
              <a:rPr lang="pt-BR" sz="2000" u="sng" dirty="0" smtClean="0">
                <a:solidFill>
                  <a:srgbClr val="FFFFFF"/>
                </a:solidFill>
              </a:rPr>
              <a:t>vedar condutas contrárias ao mandamento de agir com lealdade  e probidade</a:t>
            </a:r>
            <a:r>
              <a:rPr lang="pt-BR" sz="2000" dirty="0" smtClean="0">
                <a:solidFill>
                  <a:srgbClr val="FFFFFF"/>
                </a:solidFill>
              </a:rPr>
              <a:t>. </a:t>
            </a:r>
          </a:p>
          <a:p>
            <a:pPr algn="just"/>
            <a:endParaRPr lang="pt-BR" sz="2000" dirty="0">
              <a:solidFill>
                <a:srgbClr val="FFFFFF"/>
              </a:solidFill>
            </a:endParaRPr>
          </a:p>
          <a:p>
            <a:pPr algn="just"/>
            <a:r>
              <a:rPr lang="pt-BR" sz="2000" b="1" dirty="0" smtClean="0">
                <a:solidFill>
                  <a:srgbClr val="FFC000"/>
                </a:solidFill>
              </a:rPr>
              <a:t>A função restritiva da boa-fé assemelha-se com a figura do abuso de direito?</a:t>
            </a:r>
          </a:p>
          <a:p>
            <a:pPr algn="just"/>
            <a:r>
              <a:rPr lang="pt-BR" sz="2000" dirty="0" smtClean="0">
                <a:solidFill>
                  <a:srgbClr val="FFFFFF"/>
                </a:solidFill>
              </a:rPr>
              <a:t>O abuso ocorre diante do </a:t>
            </a:r>
            <a:r>
              <a:rPr lang="pt-BR" sz="2000" b="1" dirty="0" smtClean="0">
                <a:solidFill>
                  <a:srgbClr val="FFFFFF"/>
                </a:solidFill>
              </a:rPr>
              <a:t>desvio da função social do direito</a:t>
            </a:r>
            <a:r>
              <a:rPr lang="pt-BR" sz="2000" dirty="0" smtClean="0">
                <a:solidFill>
                  <a:srgbClr val="FFFFFF"/>
                </a:solidFill>
              </a:rPr>
              <a:t>. A função restritiva da boa-fé tende a ter um efeito mais amplo, </a:t>
            </a:r>
            <a:r>
              <a:rPr lang="pt-BR" sz="2000" u="sng" dirty="0" smtClean="0">
                <a:solidFill>
                  <a:srgbClr val="FFFFFF"/>
                </a:solidFill>
              </a:rPr>
              <a:t>alcançando situações que estão além do abuso de direito</a:t>
            </a:r>
            <a:r>
              <a:rPr lang="pt-BR" sz="2000" dirty="0" smtClean="0">
                <a:solidFill>
                  <a:srgbClr val="FFFFFF"/>
                </a:solidFill>
              </a:rPr>
              <a:t>, ao exigir um padrão leal e honesto da conduta. </a:t>
            </a:r>
          </a:p>
          <a:p>
            <a:pPr algn="just"/>
            <a:endParaRPr lang="pt-BR" sz="2000" dirty="0" smtClean="0">
              <a:solidFill>
                <a:srgbClr val="FFFFFF"/>
              </a:solidFill>
            </a:endParaRPr>
          </a:p>
          <a:p>
            <a:pPr algn="just"/>
            <a:r>
              <a:rPr lang="pt-BR" sz="2000" dirty="0" smtClean="0">
                <a:solidFill>
                  <a:srgbClr val="FFFFFF"/>
                </a:solidFill>
              </a:rPr>
              <a:t>Exemplo: adimplemento substancial. Não se pode alegar, a princípio, que aquele que exige rescisão de um contrato que foi substancialmente adimplido, age com abuso de direito. Por outro lado, à luz dos deveres da cooperação e probidade, inerentes à boa-fé, é possível afastar tal pleito. </a:t>
            </a:r>
          </a:p>
          <a:p>
            <a:pPr algn="just"/>
            <a:endParaRPr lang="pt-BR" sz="2000" dirty="0">
              <a:solidFill>
                <a:srgbClr val="FFFFFF"/>
              </a:solidFill>
            </a:endParaRPr>
          </a:p>
          <a:p>
            <a:r>
              <a:rPr lang="pt-BR" sz="1800" b="1" dirty="0" smtClean="0">
                <a:solidFill>
                  <a:srgbClr val="CCECFF"/>
                </a:solidFill>
              </a:rPr>
              <a:t>Tal função pode vir a considerar nula de pleno direito cláusula contratual  que contrarie a lealdade e cooperação. </a:t>
            </a:r>
          </a:p>
        </p:txBody>
      </p:sp>
    </p:spTree>
    <p:extLst>
      <p:ext uri="{BB962C8B-B14F-4D97-AF65-F5344CB8AC3E}">
        <p14:creationId xmlns:p14="http://schemas.microsoft.com/office/powerpoint/2010/main" val="1152048892"/>
      </p:ext>
    </p:extLst>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83568" y="260648"/>
            <a:ext cx="8136904" cy="6555641"/>
          </a:xfrm>
          <a:prstGeom prst="rect">
            <a:avLst/>
          </a:prstGeom>
          <a:noFill/>
        </p:spPr>
        <p:txBody>
          <a:bodyPr wrap="square" rtlCol="0">
            <a:spAutoFit/>
          </a:bodyPr>
          <a:lstStyle/>
          <a:p>
            <a:r>
              <a:rPr lang="pt-BR" sz="2000" b="1" dirty="0">
                <a:solidFill>
                  <a:srgbClr val="CCECFF"/>
                </a:solidFill>
              </a:rPr>
              <a:t>2</a:t>
            </a:r>
            <a:r>
              <a:rPr lang="pt-BR" sz="2000" b="1" dirty="0" smtClean="0">
                <a:solidFill>
                  <a:srgbClr val="CCECFF"/>
                </a:solidFill>
              </a:rPr>
              <a:t>) Função interpretativa </a:t>
            </a:r>
          </a:p>
          <a:p>
            <a:pPr algn="just"/>
            <a:endParaRPr lang="pt-BR" sz="2000" b="1" dirty="0">
              <a:solidFill>
                <a:srgbClr val="CCECFF"/>
              </a:solidFill>
            </a:endParaRPr>
          </a:p>
          <a:p>
            <a:pPr algn="just"/>
            <a:r>
              <a:rPr lang="pt-BR" sz="1900" dirty="0" smtClean="0">
                <a:solidFill>
                  <a:srgbClr val="FFFFFF"/>
                </a:solidFill>
              </a:rPr>
              <a:t>Indica a forma como o intérprete irá pautar-se para extrair o sentido adequado no exame contratual, fundado na observância da boa-fé nas relações jurídicas negociais. </a:t>
            </a:r>
            <a:r>
              <a:rPr lang="pt-BR" sz="1900" dirty="0" smtClean="0">
                <a:solidFill>
                  <a:srgbClr val="FFC000"/>
                </a:solidFill>
              </a:rPr>
              <a:t>A boa-fé objetiva é um referencial hermenêutico pautado no vetor da eticidade.</a:t>
            </a:r>
          </a:p>
          <a:p>
            <a:pPr algn="just"/>
            <a:endParaRPr lang="pt-BR" sz="1900" dirty="0">
              <a:solidFill>
                <a:srgbClr val="FFFFFF"/>
              </a:solidFill>
            </a:endParaRPr>
          </a:p>
          <a:p>
            <a:pPr algn="just"/>
            <a:r>
              <a:rPr lang="pt-BR" sz="1900" dirty="0" smtClean="0">
                <a:solidFill>
                  <a:srgbClr val="FFFFFF"/>
                </a:solidFill>
              </a:rPr>
              <a:t>Deparando-se o intérprete com cláusula contratual que contenha </a:t>
            </a:r>
            <a:r>
              <a:rPr lang="pt-BR" sz="1900" u="sng" dirty="0" smtClean="0">
                <a:solidFill>
                  <a:srgbClr val="FFFFFF"/>
                </a:solidFill>
              </a:rPr>
              <a:t>mais de um sentido</a:t>
            </a:r>
            <a:r>
              <a:rPr lang="pt-BR" sz="1900" dirty="0" smtClean="0">
                <a:solidFill>
                  <a:srgbClr val="FFFFFF"/>
                </a:solidFill>
              </a:rPr>
              <a:t>, deve-se prevalecer o entendimento que melhor represente a lealdade e honestidade das partes.  </a:t>
            </a:r>
          </a:p>
          <a:p>
            <a:pPr algn="just"/>
            <a:endParaRPr lang="pt-BR" sz="1900" dirty="0" smtClean="0">
              <a:solidFill>
                <a:srgbClr val="FFFFFF"/>
              </a:solidFill>
            </a:endParaRPr>
          </a:p>
          <a:p>
            <a:pPr algn="just"/>
            <a:r>
              <a:rPr lang="pt-BR" sz="1900" dirty="0" smtClean="0">
                <a:solidFill>
                  <a:srgbClr val="FFFFFF"/>
                </a:solidFill>
              </a:rPr>
              <a:t>O artigo 113, CCB </a:t>
            </a:r>
            <a:r>
              <a:rPr lang="pt-BR" sz="1900" dirty="0">
                <a:solidFill>
                  <a:srgbClr val="FFFFFF"/>
                </a:solidFill>
              </a:rPr>
              <a:t>é norma cogente, que não pode ser afastada pela vontade das partes, pois, é dever jurídico imposto aos contratantes, que deverão comporta-se, obrigatoriamente, </a:t>
            </a:r>
            <a:r>
              <a:rPr lang="pt-BR" sz="1900" dirty="0" smtClean="0">
                <a:solidFill>
                  <a:srgbClr val="FFFFFF"/>
                </a:solidFill>
              </a:rPr>
              <a:t>segundo </a:t>
            </a:r>
            <a:r>
              <a:rPr lang="pt-BR" sz="1900" dirty="0">
                <a:solidFill>
                  <a:srgbClr val="FFFFFF"/>
                </a:solidFill>
              </a:rPr>
              <a:t>os ditames da boa-fé</a:t>
            </a:r>
            <a:r>
              <a:rPr lang="pt-BR" sz="1900" dirty="0" smtClean="0">
                <a:solidFill>
                  <a:srgbClr val="FFFFFF"/>
                </a:solidFill>
              </a:rPr>
              <a:t>.</a:t>
            </a:r>
          </a:p>
          <a:p>
            <a:pPr algn="just"/>
            <a:endParaRPr lang="pt-BR" sz="1900" dirty="0">
              <a:solidFill>
                <a:srgbClr val="FFFFFF"/>
              </a:solidFill>
            </a:endParaRPr>
          </a:p>
          <a:p>
            <a:pPr algn="just"/>
            <a:r>
              <a:rPr lang="pt-BR" sz="1900" b="1" dirty="0" smtClean="0">
                <a:solidFill>
                  <a:srgbClr val="FFC000"/>
                </a:solidFill>
              </a:rPr>
              <a:t>Enunciado 27</a:t>
            </a:r>
            <a:r>
              <a:rPr lang="pt-BR" sz="1900" b="1" dirty="0">
                <a:solidFill>
                  <a:srgbClr val="FFC000"/>
                </a:solidFill>
              </a:rPr>
              <a:t> </a:t>
            </a:r>
            <a:r>
              <a:rPr lang="pt-BR" sz="1900" b="1" dirty="0" smtClean="0">
                <a:solidFill>
                  <a:srgbClr val="FFC000"/>
                </a:solidFill>
              </a:rPr>
              <a:t>das Jornadas de Direito Civil</a:t>
            </a:r>
          </a:p>
          <a:p>
            <a:pPr algn="just"/>
            <a:endParaRPr lang="pt-BR" sz="1900" dirty="0">
              <a:solidFill>
                <a:srgbClr val="FFFFFF"/>
              </a:solidFill>
            </a:endParaRPr>
          </a:p>
          <a:p>
            <a:pPr algn="just"/>
            <a:r>
              <a:rPr lang="pt-BR" sz="1900" dirty="0" smtClean="0">
                <a:solidFill>
                  <a:srgbClr val="FFFFFF"/>
                </a:solidFill>
              </a:rPr>
              <a:t>O </a:t>
            </a:r>
            <a:r>
              <a:rPr lang="pt-BR" sz="1900" dirty="0">
                <a:solidFill>
                  <a:srgbClr val="FFFFFF"/>
                </a:solidFill>
              </a:rPr>
              <a:t>intérprete analisará as circunstâncias do caso concreto e a finalidade econômico-social do contrato (NEGREIROS, 2006, p.136), as quais desencadearam a manifestação de vontade dos </a:t>
            </a:r>
            <a:r>
              <a:rPr lang="pt-BR" sz="1900" dirty="0" smtClean="0">
                <a:solidFill>
                  <a:srgbClr val="FFFFFF"/>
                </a:solidFill>
              </a:rPr>
              <a:t>contratantes. Para, então, determinar </a:t>
            </a:r>
            <a:r>
              <a:rPr lang="pt-BR" sz="1900" dirty="0">
                <a:solidFill>
                  <a:srgbClr val="FFFFFF"/>
                </a:solidFill>
              </a:rPr>
              <a:t>a solução adequada ao caso, </a:t>
            </a:r>
            <a:r>
              <a:rPr lang="pt-BR" sz="1900" dirty="0" smtClean="0">
                <a:solidFill>
                  <a:srgbClr val="FFC000"/>
                </a:solidFill>
              </a:rPr>
              <a:t>à luz da boa-fé </a:t>
            </a:r>
            <a:r>
              <a:rPr lang="pt-BR" sz="1900" dirty="0">
                <a:solidFill>
                  <a:srgbClr val="FFC000"/>
                </a:solidFill>
              </a:rPr>
              <a:t>objetiva, visando a não frustrar a legítima expectativa da outra parte.</a:t>
            </a:r>
          </a:p>
        </p:txBody>
      </p:sp>
    </p:spTree>
    <p:extLst>
      <p:ext uri="{BB962C8B-B14F-4D97-AF65-F5344CB8AC3E}">
        <p14:creationId xmlns:p14="http://schemas.microsoft.com/office/powerpoint/2010/main" val="4290466192"/>
      </p:ext>
    </p:extLst>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539552" y="332656"/>
            <a:ext cx="8208912" cy="6247864"/>
          </a:xfrm>
          <a:prstGeom prst="rect">
            <a:avLst/>
          </a:prstGeom>
          <a:noFill/>
        </p:spPr>
        <p:txBody>
          <a:bodyPr wrap="square" rtlCol="0">
            <a:spAutoFit/>
          </a:bodyPr>
          <a:lstStyle/>
          <a:p>
            <a:r>
              <a:rPr lang="pt-BR" sz="2000" b="1" dirty="0" smtClean="0">
                <a:solidFill>
                  <a:srgbClr val="CCECFF"/>
                </a:solidFill>
              </a:rPr>
              <a:t>3) Função integrativa</a:t>
            </a:r>
          </a:p>
          <a:p>
            <a:endParaRPr lang="pt-BR" sz="2000" b="1" dirty="0">
              <a:solidFill>
                <a:srgbClr val="FFFFFF"/>
              </a:solidFill>
            </a:endParaRPr>
          </a:p>
          <a:p>
            <a:pPr algn="just"/>
            <a:r>
              <a:rPr lang="pt-BR" sz="2000" dirty="0" smtClean="0">
                <a:solidFill>
                  <a:srgbClr val="FFFFFF"/>
                </a:solidFill>
              </a:rPr>
              <a:t>Fonte criadora de novos deveres (anexos) de conduta, a serem observados em toda relação jurídica obrigacional. O contrato passa a ser compreendido enquanto relação jurídica </a:t>
            </a:r>
            <a:r>
              <a:rPr lang="pt-BR" sz="2000" b="1" dirty="0" smtClean="0">
                <a:solidFill>
                  <a:srgbClr val="FFFFFF"/>
                </a:solidFill>
              </a:rPr>
              <a:t>complexa e dinâmica</a:t>
            </a:r>
            <a:r>
              <a:rPr lang="pt-BR" sz="2000" dirty="0" smtClean="0">
                <a:solidFill>
                  <a:srgbClr val="FFFFFF"/>
                </a:solidFill>
              </a:rPr>
              <a:t>, já que passa a ser formado pela </a:t>
            </a:r>
            <a:r>
              <a:rPr lang="pt-BR" sz="2000" u="sng" dirty="0" smtClean="0">
                <a:solidFill>
                  <a:srgbClr val="FFFFFF"/>
                </a:solidFill>
              </a:rPr>
              <a:t>obrigação principal</a:t>
            </a:r>
            <a:r>
              <a:rPr lang="pt-BR" sz="2000" dirty="0" smtClean="0">
                <a:solidFill>
                  <a:srgbClr val="FFFFFF"/>
                </a:solidFill>
              </a:rPr>
              <a:t>, acrescido dos </a:t>
            </a:r>
            <a:r>
              <a:rPr lang="pt-BR" sz="2000" u="sng" dirty="0" smtClean="0">
                <a:solidFill>
                  <a:srgbClr val="FFFFFF"/>
                </a:solidFill>
              </a:rPr>
              <a:t>deveres anexos</a:t>
            </a:r>
            <a:r>
              <a:rPr lang="pt-BR" sz="2000" dirty="0" smtClean="0">
                <a:solidFill>
                  <a:srgbClr val="FFFFFF"/>
                </a:solidFill>
              </a:rPr>
              <a:t> da boa-fé objetiva. </a:t>
            </a:r>
          </a:p>
          <a:p>
            <a:pPr algn="just"/>
            <a:endParaRPr lang="pt-BR" sz="2000" dirty="0">
              <a:solidFill>
                <a:srgbClr val="FFFFFF"/>
              </a:solidFill>
            </a:endParaRPr>
          </a:p>
          <a:p>
            <a:pPr algn="just"/>
            <a:r>
              <a:rPr lang="pt-BR" sz="2000" dirty="0">
                <a:solidFill>
                  <a:srgbClr val="FFFFFF"/>
                </a:solidFill>
              </a:rPr>
              <a:t>Assim, o contrato não envolve, tão somente, a obrigação de </a:t>
            </a:r>
            <a:r>
              <a:rPr lang="pt-BR" sz="2000" dirty="0" smtClean="0">
                <a:solidFill>
                  <a:srgbClr val="FFFFFF"/>
                </a:solidFill>
              </a:rPr>
              <a:t>prestar, mas</a:t>
            </a:r>
            <a:r>
              <a:rPr lang="pt-BR" sz="2000" dirty="0">
                <a:solidFill>
                  <a:srgbClr val="FFFFFF"/>
                </a:solidFill>
              </a:rPr>
              <a:t>, também, uma </a:t>
            </a:r>
            <a:r>
              <a:rPr lang="pt-BR" sz="2000" i="1" dirty="0">
                <a:solidFill>
                  <a:srgbClr val="FFFFFF"/>
                </a:solidFill>
              </a:rPr>
              <a:t>obrigação de conduta </a:t>
            </a:r>
            <a:r>
              <a:rPr lang="pt-BR" sz="2000" dirty="0">
                <a:solidFill>
                  <a:srgbClr val="FFFFFF"/>
                </a:solidFill>
              </a:rPr>
              <a:t>(MARQUES, </a:t>
            </a:r>
            <a:r>
              <a:rPr lang="pt-BR" sz="2000" dirty="0" smtClean="0">
                <a:solidFill>
                  <a:srgbClr val="FFFFFF"/>
                </a:solidFill>
              </a:rPr>
              <a:t>2006, p.218) dos </a:t>
            </a:r>
            <a:r>
              <a:rPr lang="pt-BR" sz="2000" dirty="0">
                <a:solidFill>
                  <a:srgbClr val="FFFFFF"/>
                </a:solidFill>
              </a:rPr>
              <a:t>contratantes visando a garantir o adimplemento da obrigação</a:t>
            </a:r>
            <a:r>
              <a:rPr lang="pt-BR" sz="2000" dirty="0" smtClean="0">
                <a:solidFill>
                  <a:srgbClr val="FFFFFF"/>
                </a:solidFill>
              </a:rPr>
              <a:t>.</a:t>
            </a:r>
          </a:p>
          <a:p>
            <a:pPr algn="just"/>
            <a:endParaRPr lang="pt-BR" sz="2000" dirty="0">
              <a:solidFill>
                <a:srgbClr val="FFFFFF"/>
              </a:solidFill>
            </a:endParaRPr>
          </a:p>
          <a:p>
            <a:pPr algn="just"/>
            <a:r>
              <a:rPr lang="pt-BR" sz="2000" b="1" dirty="0" smtClean="0">
                <a:solidFill>
                  <a:srgbClr val="FFC000"/>
                </a:solidFill>
              </a:rPr>
              <a:t>O que seriam os deveres anexos de conduta?</a:t>
            </a:r>
          </a:p>
          <a:p>
            <a:pPr algn="just"/>
            <a:endParaRPr lang="pt-BR" sz="2000" b="1" dirty="0">
              <a:solidFill>
                <a:srgbClr val="FFC000"/>
              </a:solidFill>
            </a:endParaRPr>
          </a:p>
          <a:p>
            <a:pPr algn="just"/>
            <a:r>
              <a:rPr lang="pt-BR" sz="2000" i="1" dirty="0" smtClean="0">
                <a:solidFill>
                  <a:srgbClr val="FFFFFF"/>
                </a:solidFill>
              </a:rPr>
              <a:t>“[...] </a:t>
            </a:r>
            <a:r>
              <a:rPr lang="pt-BR" sz="2000" i="1" dirty="0">
                <a:solidFill>
                  <a:srgbClr val="FFFFFF"/>
                </a:solidFill>
              </a:rPr>
              <a:t>o conteúdo do contrato </a:t>
            </a:r>
            <a:r>
              <a:rPr lang="pt-BR" sz="2000" i="1" dirty="0" smtClean="0">
                <a:solidFill>
                  <a:srgbClr val="FFFFFF"/>
                </a:solidFill>
              </a:rPr>
              <a:t>amplia-se, por </a:t>
            </a:r>
            <a:r>
              <a:rPr lang="pt-BR" sz="2000" i="1" dirty="0">
                <a:solidFill>
                  <a:srgbClr val="FFFFFF"/>
                </a:solidFill>
              </a:rPr>
              <a:t>força da </a:t>
            </a:r>
            <a:r>
              <a:rPr lang="pt-BR" sz="2000" i="1" dirty="0" smtClean="0">
                <a:solidFill>
                  <a:srgbClr val="FFFFFF"/>
                </a:solidFill>
              </a:rPr>
              <a:t>boa-fé, para </a:t>
            </a:r>
            <a:r>
              <a:rPr lang="pt-BR" sz="2000" i="1" dirty="0">
                <a:solidFill>
                  <a:srgbClr val="FFFFFF"/>
                </a:solidFill>
              </a:rPr>
              <a:t>além </a:t>
            </a:r>
            <a:r>
              <a:rPr lang="pt-BR" sz="2000" i="1" dirty="0" smtClean="0">
                <a:solidFill>
                  <a:srgbClr val="FFFFFF"/>
                </a:solidFill>
              </a:rPr>
              <a:t>das obrigações </a:t>
            </a:r>
            <a:r>
              <a:rPr lang="pt-BR" sz="2000" i="1" dirty="0">
                <a:solidFill>
                  <a:srgbClr val="FFFFFF"/>
                </a:solidFill>
              </a:rPr>
              <a:t>estritamente contratuais. Ao lado das obrigações que </a:t>
            </a:r>
            <a:r>
              <a:rPr lang="pt-BR" sz="2000" i="1" dirty="0" smtClean="0">
                <a:solidFill>
                  <a:srgbClr val="FFFFFF"/>
                </a:solidFill>
              </a:rPr>
              <a:t>não existiriam </a:t>
            </a:r>
            <a:r>
              <a:rPr lang="pt-BR" sz="2000" i="1" dirty="0">
                <a:solidFill>
                  <a:srgbClr val="FFFFFF"/>
                </a:solidFill>
              </a:rPr>
              <a:t>fora do contrato, </a:t>
            </a:r>
            <a:r>
              <a:rPr lang="pt-BR" sz="2000" i="1" dirty="0">
                <a:solidFill>
                  <a:srgbClr val="FFC000"/>
                </a:solidFill>
              </a:rPr>
              <a:t>a </a:t>
            </a:r>
            <a:r>
              <a:rPr lang="pt-BR" sz="2000" i="1" dirty="0" smtClean="0">
                <a:solidFill>
                  <a:srgbClr val="FFC000"/>
                </a:solidFill>
              </a:rPr>
              <a:t>boa-fé passou </a:t>
            </a:r>
            <a:r>
              <a:rPr lang="pt-BR" sz="2000" i="1" dirty="0">
                <a:solidFill>
                  <a:srgbClr val="FFC000"/>
                </a:solidFill>
              </a:rPr>
              <a:t>a incluir no contexto</a:t>
            </a:r>
          </a:p>
          <a:p>
            <a:pPr algn="just"/>
            <a:r>
              <a:rPr lang="pt-BR" sz="2000" i="1" dirty="0">
                <a:solidFill>
                  <a:srgbClr val="FFC000"/>
                </a:solidFill>
              </a:rPr>
              <a:t>contratual o dever geral de não causar dano, em todas as suas </a:t>
            </a:r>
            <a:r>
              <a:rPr lang="pt-BR" sz="2000" i="1" dirty="0" smtClean="0">
                <a:solidFill>
                  <a:srgbClr val="FFC000"/>
                </a:solidFill>
              </a:rPr>
              <a:t>múltiplas especificações</a:t>
            </a:r>
            <a:r>
              <a:rPr lang="pt-BR" sz="2000" i="1" dirty="0">
                <a:solidFill>
                  <a:srgbClr val="FFC000"/>
                </a:solidFill>
              </a:rPr>
              <a:t>. </a:t>
            </a:r>
            <a:r>
              <a:rPr lang="pt-BR" sz="2000" i="1" dirty="0">
                <a:solidFill>
                  <a:srgbClr val="FFFFFF"/>
                </a:solidFill>
              </a:rPr>
              <a:t>Este campo de atuação dos deveres </a:t>
            </a:r>
            <a:r>
              <a:rPr lang="pt-BR" sz="2000" i="1" dirty="0" smtClean="0">
                <a:solidFill>
                  <a:srgbClr val="FFFFFF"/>
                </a:solidFill>
              </a:rPr>
              <a:t>instrumentais</a:t>
            </a:r>
            <a:r>
              <a:rPr lang="pt-BR" sz="2000" dirty="0" smtClean="0">
                <a:solidFill>
                  <a:srgbClr val="FFFFFF"/>
                </a:solidFill>
              </a:rPr>
              <a:t>”. (</a:t>
            </a:r>
            <a:r>
              <a:rPr lang="pt-BR" sz="2000" dirty="0">
                <a:solidFill>
                  <a:srgbClr val="FFFFFF"/>
                </a:solidFill>
              </a:rPr>
              <a:t>NEGREIROS, 2006, p.155156).</a:t>
            </a:r>
            <a:endParaRPr lang="pt-BR" sz="2000" dirty="0">
              <a:solidFill>
                <a:srgbClr val="FFC000"/>
              </a:solidFill>
            </a:endParaRPr>
          </a:p>
        </p:txBody>
      </p:sp>
    </p:spTree>
    <p:extLst>
      <p:ext uri="{BB962C8B-B14F-4D97-AF65-F5344CB8AC3E}">
        <p14:creationId xmlns:p14="http://schemas.microsoft.com/office/powerpoint/2010/main" val="1034935218"/>
      </p:ext>
    </p:extLst>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404664"/>
            <a:ext cx="7920880" cy="5324535"/>
          </a:xfrm>
          <a:prstGeom prst="rect">
            <a:avLst/>
          </a:prstGeom>
          <a:noFill/>
        </p:spPr>
        <p:txBody>
          <a:bodyPr wrap="square" rtlCol="0">
            <a:spAutoFit/>
          </a:bodyPr>
          <a:lstStyle/>
          <a:p>
            <a:pPr algn="just"/>
            <a:r>
              <a:rPr lang="pt-BR" sz="2000" dirty="0" smtClean="0">
                <a:solidFill>
                  <a:srgbClr val="FFFFFF"/>
                </a:solidFill>
              </a:rPr>
              <a:t>Os deveres  anexos acabam por </a:t>
            </a:r>
            <a:r>
              <a:rPr lang="pt-BR" sz="2000" u="sng" dirty="0" smtClean="0">
                <a:solidFill>
                  <a:srgbClr val="FFFFFF"/>
                </a:solidFill>
              </a:rPr>
              <a:t>mitigar a autonomia privada</a:t>
            </a:r>
            <a:r>
              <a:rPr lang="pt-BR" sz="2000" dirty="0" smtClean="0">
                <a:solidFill>
                  <a:srgbClr val="FFFFFF"/>
                </a:solidFill>
              </a:rPr>
              <a:t>, ao estabelecer </a:t>
            </a:r>
            <a:r>
              <a:rPr lang="pt-BR" sz="2000" dirty="0" smtClean="0">
                <a:solidFill>
                  <a:srgbClr val="FFC000"/>
                </a:solidFill>
              </a:rPr>
              <a:t>deveres de conduta que nortearão o comportamento das partes, nas fases </a:t>
            </a:r>
            <a:r>
              <a:rPr lang="pt-BR" sz="2000" dirty="0" err="1" smtClean="0">
                <a:solidFill>
                  <a:srgbClr val="FFC000"/>
                </a:solidFill>
              </a:rPr>
              <a:t>pré</a:t>
            </a:r>
            <a:r>
              <a:rPr lang="pt-BR" sz="2000" dirty="0" smtClean="0">
                <a:solidFill>
                  <a:srgbClr val="FFC000"/>
                </a:solidFill>
              </a:rPr>
              <a:t>-contratual, contratual e pós-contratual.</a:t>
            </a:r>
            <a:r>
              <a:rPr lang="pt-BR" sz="2000" dirty="0" smtClean="0">
                <a:solidFill>
                  <a:srgbClr val="FFFFFF"/>
                </a:solidFill>
              </a:rPr>
              <a:t> </a:t>
            </a:r>
          </a:p>
          <a:p>
            <a:pPr algn="just"/>
            <a:endParaRPr lang="pt-BR" sz="2000" dirty="0">
              <a:solidFill>
                <a:srgbClr val="FFFFFF"/>
              </a:solidFill>
            </a:endParaRPr>
          </a:p>
          <a:p>
            <a:pPr algn="just"/>
            <a:r>
              <a:rPr lang="pt-BR" sz="2000" dirty="0" smtClean="0">
                <a:solidFill>
                  <a:srgbClr val="FFFFFF"/>
                </a:solidFill>
              </a:rPr>
              <a:t>Eles </a:t>
            </a:r>
            <a:r>
              <a:rPr lang="pt-BR" sz="2000" dirty="0">
                <a:solidFill>
                  <a:srgbClr val="FFFFFF"/>
                </a:solidFill>
              </a:rPr>
              <a:t>devem ser observados pelos contratantes, sob pena de quebra da boa-fé </a:t>
            </a:r>
            <a:r>
              <a:rPr lang="pt-BR" sz="2000" dirty="0" smtClean="0">
                <a:solidFill>
                  <a:srgbClr val="FFFFFF"/>
                </a:solidFill>
              </a:rPr>
              <a:t>objetiva, o que acarretaria na denominada </a:t>
            </a:r>
            <a:r>
              <a:rPr lang="pt-BR" sz="2000" b="1" u="sng" dirty="0" smtClean="0">
                <a:solidFill>
                  <a:srgbClr val="FFC000"/>
                </a:solidFill>
              </a:rPr>
              <a:t>“violação positiva do contrato</a:t>
            </a:r>
            <a:r>
              <a:rPr lang="pt-BR" sz="2000" b="1" dirty="0" smtClean="0">
                <a:solidFill>
                  <a:srgbClr val="FFC000"/>
                </a:solidFill>
              </a:rPr>
              <a:t>” </a:t>
            </a:r>
            <a:r>
              <a:rPr lang="pt-BR" sz="2000" dirty="0" smtClean="0">
                <a:solidFill>
                  <a:srgbClr val="FFFFFF"/>
                </a:solidFill>
              </a:rPr>
              <a:t>(cumprimento da obrigação principal e descumprimento dos deveres anexos). </a:t>
            </a:r>
          </a:p>
          <a:p>
            <a:pPr algn="just"/>
            <a:endParaRPr lang="pt-BR" sz="2000" dirty="0">
              <a:solidFill>
                <a:srgbClr val="FFFFFF"/>
              </a:solidFill>
            </a:endParaRPr>
          </a:p>
          <a:p>
            <a:pPr algn="just"/>
            <a:r>
              <a:rPr lang="pt-BR" sz="2000" dirty="0">
                <a:solidFill>
                  <a:srgbClr val="FFFFFF"/>
                </a:solidFill>
              </a:rPr>
              <a:t>Os contratantes devem </a:t>
            </a:r>
            <a:r>
              <a:rPr lang="pt-BR" sz="2000" u="sng" dirty="0">
                <a:solidFill>
                  <a:srgbClr val="FFC000"/>
                </a:solidFill>
              </a:rPr>
              <a:t>cooperar entre si, agir com </a:t>
            </a:r>
            <a:r>
              <a:rPr lang="pt-BR" sz="2000" u="sng" dirty="0" smtClean="0">
                <a:solidFill>
                  <a:srgbClr val="FFC000"/>
                </a:solidFill>
              </a:rPr>
              <a:t>lealdade</a:t>
            </a:r>
            <a:r>
              <a:rPr lang="pt-BR" sz="2000" dirty="0" smtClean="0">
                <a:solidFill>
                  <a:srgbClr val="FFFFFF"/>
                </a:solidFill>
              </a:rPr>
              <a:t> para </a:t>
            </a:r>
            <a:r>
              <a:rPr lang="pt-BR" sz="2000" dirty="0">
                <a:solidFill>
                  <a:srgbClr val="FFFFFF"/>
                </a:solidFill>
              </a:rPr>
              <a:t>que o negócio jurídico obtenha êxito, ou seja, "</a:t>
            </a:r>
            <a:r>
              <a:rPr lang="pt-BR" sz="2000" i="1" dirty="0">
                <a:solidFill>
                  <a:srgbClr val="FFFFFF"/>
                </a:solidFill>
              </a:rPr>
              <a:t>colaborar durante </a:t>
            </a:r>
            <a:r>
              <a:rPr lang="pt-BR" sz="2000" i="1" dirty="0" smtClean="0">
                <a:solidFill>
                  <a:srgbClr val="FFFFFF"/>
                </a:solidFill>
              </a:rPr>
              <a:t>a execução </a:t>
            </a:r>
            <a:r>
              <a:rPr lang="pt-BR" sz="2000" i="1" dirty="0">
                <a:solidFill>
                  <a:srgbClr val="FFFFFF"/>
                </a:solidFill>
              </a:rPr>
              <a:t>do contrato, conforme o paradigma da </a:t>
            </a:r>
            <a:r>
              <a:rPr lang="pt-BR" sz="2000" i="1" dirty="0" smtClean="0">
                <a:solidFill>
                  <a:srgbClr val="FFFFFF"/>
                </a:solidFill>
              </a:rPr>
              <a:t>boa-fé objetiva</a:t>
            </a:r>
            <a:r>
              <a:rPr lang="pt-BR" sz="2000" i="1" dirty="0">
                <a:solidFill>
                  <a:srgbClr val="FFFFFF"/>
                </a:solidFill>
              </a:rPr>
              <a:t>" </a:t>
            </a:r>
            <a:r>
              <a:rPr lang="pt-BR" sz="2000" dirty="0">
                <a:solidFill>
                  <a:srgbClr val="FFFFFF"/>
                </a:solidFill>
              </a:rPr>
              <a:t>(MARQUES, 2006, p.233), através do respeito aos deveres </a:t>
            </a:r>
            <a:r>
              <a:rPr lang="pt-BR" sz="2000" dirty="0" smtClean="0">
                <a:solidFill>
                  <a:srgbClr val="FFFFFF"/>
                </a:solidFill>
              </a:rPr>
              <a:t>anexos, visando </a:t>
            </a:r>
            <a:r>
              <a:rPr lang="pt-BR" sz="2000" dirty="0">
                <a:solidFill>
                  <a:srgbClr val="FFFFFF"/>
                </a:solidFill>
              </a:rPr>
              <a:t>ao correto adimplemento da obrigação. </a:t>
            </a:r>
            <a:endParaRPr lang="pt-BR" sz="2000" dirty="0" smtClean="0">
              <a:solidFill>
                <a:srgbClr val="FFFFFF"/>
              </a:solidFill>
            </a:endParaRPr>
          </a:p>
          <a:p>
            <a:pPr algn="just"/>
            <a:endParaRPr lang="pt-BR" sz="2000" dirty="0">
              <a:solidFill>
                <a:srgbClr val="FFFFFF"/>
              </a:solidFill>
            </a:endParaRPr>
          </a:p>
          <a:p>
            <a:pPr algn="just"/>
            <a:r>
              <a:rPr lang="pt-BR" sz="2000" dirty="0" smtClean="0">
                <a:solidFill>
                  <a:srgbClr val="FFFFFF"/>
                </a:solidFill>
              </a:rPr>
              <a:t>Rol exemplificativo dos deveres anexos: cooperação, lealdade, informação (ou transparência)</a:t>
            </a:r>
            <a:endParaRPr lang="pt-BR" sz="2000" dirty="0">
              <a:solidFill>
                <a:srgbClr val="FFFFFF"/>
              </a:solidFill>
            </a:endParaRPr>
          </a:p>
        </p:txBody>
      </p:sp>
    </p:spTree>
    <p:extLst>
      <p:ext uri="{BB962C8B-B14F-4D97-AF65-F5344CB8AC3E}">
        <p14:creationId xmlns:p14="http://schemas.microsoft.com/office/powerpoint/2010/main" val="2019587740"/>
      </p:ext>
    </p:extLst>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539552" y="404664"/>
            <a:ext cx="8352928" cy="6370975"/>
          </a:xfrm>
          <a:prstGeom prst="rect">
            <a:avLst/>
          </a:prstGeom>
          <a:noFill/>
        </p:spPr>
        <p:txBody>
          <a:bodyPr wrap="square" rtlCol="0">
            <a:spAutoFit/>
          </a:bodyPr>
          <a:lstStyle/>
          <a:p>
            <a:r>
              <a:rPr lang="pt-BR" sz="2000" b="1" u="sng" dirty="0" smtClean="0">
                <a:solidFill>
                  <a:srgbClr val="FFC000"/>
                </a:solidFill>
              </a:rPr>
              <a:t>Figuras parcelares da boa-fé objetiva</a:t>
            </a:r>
          </a:p>
          <a:p>
            <a:endParaRPr lang="pt-BR" sz="2000" b="1" u="sng" dirty="0">
              <a:solidFill>
                <a:srgbClr val="FFC000"/>
              </a:solidFill>
            </a:endParaRPr>
          </a:p>
          <a:p>
            <a:r>
              <a:rPr lang="pt-BR" sz="2000" b="1" dirty="0" smtClean="0">
                <a:solidFill>
                  <a:srgbClr val="CCECFF"/>
                </a:solidFill>
              </a:rPr>
              <a:t>1) </a:t>
            </a:r>
            <a:r>
              <a:rPr lang="pt-BR" sz="2000" b="1" i="1" dirty="0" err="1" smtClean="0">
                <a:solidFill>
                  <a:srgbClr val="CCECFF"/>
                </a:solidFill>
              </a:rPr>
              <a:t>Venire</a:t>
            </a:r>
            <a:r>
              <a:rPr lang="pt-BR" sz="2000" b="1" i="1" dirty="0" smtClean="0">
                <a:solidFill>
                  <a:srgbClr val="CCECFF"/>
                </a:solidFill>
              </a:rPr>
              <a:t> contra </a:t>
            </a:r>
            <a:r>
              <a:rPr lang="pt-BR" sz="2000" b="1" i="1" dirty="0" err="1" smtClean="0">
                <a:solidFill>
                  <a:srgbClr val="CCECFF"/>
                </a:solidFill>
              </a:rPr>
              <a:t>factum</a:t>
            </a:r>
            <a:r>
              <a:rPr lang="pt-BR" sz="2000" b="1" i="1" dirty="0" smtClean="0">
                <a:solidFill>
                  <a:srgbClr val="CCECFF"/>
                </a:solidFill>
              </a:rPr>
              <a:t> </a:t>
            </a:r>
            <a:r>
              <a:rPr lang="pt-BR" sz="2000" b="1" i="1" dirty="0" err="1" smtClean="0">
                <a:solidFill>
                  <a:srgbClr val="CCECFF"/>
                </a:solidFill>
              </a:rPr>
              <a:t>proprium</a:t>
            </a:r>
            <a:endParaRPr lang="pt-BR" sz="2000" dirty="0" smtClean="0">
              <a:solidFill>
                <a:srgbClr val="CCECFF"/>
              </a:solidFill>
            </a:endParaRPr>
          </a:p>
          <a:p>
            <a:endParaRPr lang="pt-BR" sz="2000" b="1" dirty="0" smtClean="0">
              <a:solidFill>
                <a:srgbClr val="CCECFF"/>
              </a:solidFill>
            </a:endParaRPr>
          </a:p>
          <a:p>
            <a:pPr algn="just"/>
            <a:r>
              <a:rPr lang="pt-BR" sz="2000" dirty="0" smtClean="0">
                <a:solidFill>
                  <a:srgbClr val="FFFFFF"/>
                </a:solidFill>
              </a:rPr>
              <a:t>A expressão traduz o </a:t>
            </a:r>
            <a:r>
              <a:rPr lang="pt-BR" sz="2000" u="sng" dirty="0" smtClean="0">
                <a:solidFill>
                  <a:srgbClr val="FFFFFF"/>
                </a:solidFill>
              </a:rPr>
              <a:t>exercício de uma posição jurídica em contradição com o comportamento assumido anteriormente pelo próprio titular </a:t>
            </a:r>
            <a:r>
              <a:rPr lang="pt-BR" sz="2000" dirty="0" smtClean="0">
                <a:solidFill>
                  <a:srgbClr val="FFFFFF"/>
                </a:solidFill>
              </a:rPr>
              <a:t>do direito. Isoladamente, os dois comportamentos seriam lícitos, mas o exercício do segundo viola a boa-fé objetiva decorrente da expectativa criada pelo primeiro. “Expectativas desleais”.</a:t>
            </a:r>
          </a:p>
          <a:p>
            <a:pPr algn="just"/>
            <a:endParaRPr lang="pt-BR" sz="2000" dirty="0">
              <a:solidFill>
                <a:srgbClr val="FFFFFF"/>
              </a:solidFill>
            </a:endParaRPr>
          </a:p>
          <a:p>
            <a:pPr algn="just"/>
            <a:r>
              <a:rPr lang="pt-BR" sz="2000" dirty="0" smtClean="0">
                <a:solidFill>
                  <a:srgbClr val="FFFFFF"/>
                </a:solidFill>
              </a:rPr>
              <a:t>Pressupostos: a) Conduta inicial; b) Legítima confiança da outra parte; 3) Comportamento contraditório; d) Dano ou potencial dano a partir da contradição.</a:t>
            </a:r>
          </a:p>
          <a:p>
            <a:pPr algn="just"/>
            <a:endParaRPr lang="pt-BR" sz="2000" dirty="0" smtClean="0">
              <a:solidFill>
                <a:srgbClr val="FFFFFF"/>
              </a:solidFill>
            </a:endParaRPr>
          </a:p>
          <a:p>
            <a:pPr algn="just"/>
            <a:r>
              <a:rPr lang="pt-BR" sz="2000" dirty="0" smtClean="0">
                <a:solidFill>
                  <a:srgbClr val="CCECFF"/>
                </a:solidFill>
              </a:rPr>
              <a:t>Enunciado </a:t>
            </a:r>
            <a:r>
              <a:rPr lang="pt-BR" sz="2000" dirty="0">
                <a:solidFill>
                  <a:srgbClr val="CCECFF"/>
                </a:solidFill>
              </a:rPr>
              <a:t>362 do CJF: </a:t>
            </a:r>
            <a:r>
              <a:rPr lang="pt-BR" sz="2000" dirty="0" smtClean="0">
                <a:solidFill>
                  <a:srgbClr val="CCECFF"/>
                </a:solidFill>
              </a:rPr>
              <a:t>“a </a:t>
            </a:r>
            <a:r>
              <a:rPr lang="pt-BR" sz="2000" dirty="0">
                <a:solidFill>
                  <a:srgbClr val="CCECFF"/>
                </a:solidFill>
              </a:rPr>
              <a:t>vedação do comportamento contraditório funda-se na proteção da confiança, tal como se extrai dos </a:t>
            </a:r>
            <a:r>
              <a:rPr lang="pt-BR" sz="2000" dirty="0" err="1">
                <a:solidFill>
                  <a:srgbClr val="CCECFF"/>
                </a:solidFill>
              </a:rPr>
              <a:t>arts</a:t>
            </a:r>
            <a:r>
              <a:rPr lang="pt-BR" sz="2000" dirty="0">
                <a:solidFill>
                  <a:srgbClr val="CCECFF"/>
                </a:solidFill>
              </a:rPr>
              <a:t>. 187 e </a:t>
            </a:r>
            <a:r>
              <a:rPr lang="pt-BR" sz="2000" dirty="0" smtClean="0">
                <a:solidFill>
                  <a:srgbClr val="CCECFF"/>
                </a:solidFill>
              </a:rPr>
              <a:t>422”. </a:t>
            </a:r>
          </a:p>
          <a:p>
            <a:pPr algn="just"/>
            <a:endParaRPr lang="pt-BR" sz="2000" dirty="0">
              <a:solidFill>
                <a:srgbClr val="CCECFF"/>
              </a:solidFill>
            </a:endParaRPr>
          </a:p>
          <a:p>
            <a:pPr algn="just"/>
            <a:r>
              <a:rPr lang="pt-BR" sz="2000" dirty="0">
                <a:solidFill>
                  <a:srgbClr val="CCECFF"/>
                </a:solidFill>
              </a:rPr>
              <a:t>S</a:t>
            </a:r>
            <a:r>
              <a:rPr lang="pt-BR" sz="2000" dirty="0" smtClean="0">
                <a:solidFill>
                  <a:srgbClr val="CCECFF"/>
                </a:solidFill>
              </a:rPr>
              <a:t>úmula </a:t>
            </a:r>
            <a:r>
              <a:rPr lang="pt-BR" sz="2000" dirty="0">
                <a:solidFill>
                  <a:srgbClr val="CCECFF"/>
                </a:solidFill>
              </a:rPr>
              <a:t>370 do STJ – “caracteriza dano moral a apresentação antecipada de cheque pré-datado”. </a:t>
            </a:r>
          </a:p>
        </p:txBody>
      </p:sp>
    </p:spTree>
    <p:extLst>
      <p:ext uri="{BB962C8B-B14F-4D97-AF65-F5344CB8AC3E}">
        <p14:creationId xmlns:p14="http://schemas.microsoft.com/office/powerpoint/2010/main" val="1091230636"/>
      </p:ext>
    </p:extLst>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404664"/>
            <a:ext cx="8136904" cy="5632311"/>
          </a:xfrm>
          <a:prstGeom prst="rect">
            <a:avLst/>
          </a:prstGeom>
          <a:noFill/>
        </p:spPr>
        <p:txBody>
          <a:bodyPr wrap="square" rtlCol="0">
            <a:spAutoFit/>
          </a:bodyPr>
          <a:lstStyle/>
          <a:p>
            <a:pPr algn="just"/>
            <a:r>
              <a:rPr lang="pt-BR" sz="2000" dirty="0" smtClean="0">
                <a:solidFill>
                  <a:srgbClr val="FFFFFF"/>
                </a:solidFill>
              </a:rPr>
              <a:t>“PROMESSA </a:t>
            </a:r>
            <a:r>
              <a:rPr lang="pt-BR" sz="2000" dirty="0">
                <a:solidFill>
                  <a:srgbClr val="FFFFFF"/>
                </a:solidFill>
              </a:rPr>
              <a:t>DE COMPRA E VENDA. CONSENTIMENTO DA MULHER. ATOS POSTERIORES. </a:t>
            </a:r>
            <a:r>
              <a:rPr lang="pt-BR" sz="2000" b="1" dirty="0">
                <a:solidFill>
                  <a:srgbClr val="FFC000"/>
                </a:solidFill>
              </a:rPr>
              <a:t>" VENIRE CONTRA FACTUM PROPRIUM "</a:t>
            </a:r>
            <a:r>
              <a:rPr lang="pt-BR" sz="2000" dirty="0">
                <a:solidFill>
                  <a:srgbClr val="FFFFFF"/>
                </a:solidFill>
              </a:rPr>
              <a:t>. BOA-FE. PREPARO. FERIAS. 1. TENDO A PARTE PROTOCOLADO SEU RECURSO E, DEPOIS DISSO, RECOLHIDO A IMPORTANCIA RELATIVA AO PREPARO, TUDO NO PERIODO DE FERIAS FORENSES, NÃO SE PODE DIZER QUE DESCUMPRIU O DISPOSTO NO ARTIGO 511 DO CPC. VOTOS VENCIDOS. </a:t>
            </a:r>
            <a:r>
              <a:rPr lang="pt-BR" sz="2000" dirty="0">
                <a:solidFill>
                  <a:srgbClr val="FFC000"/>
                </a:solidFill>
              </a:rPr>
              <a:t>2</a:t>
            </a:r>
            <a:r>
              <a:rPr lang="pt-BR" sz="2000" u="sng" dirty="0">
                <a:solidFill>
                  <a:srgbClr val="FFC000"/>
                </a:solidFill>
              </a:rPr>
              <a:t>. A MULHER QUE DEIXA DE ASSINAR O CONTRATO DE PROMESSA DE COMPRA E VENDA JUNTAMENTE COM O MARIDO, MAS DEPOIS DISSO, EM JUIZO, EXPRESSAMENTE ADMITE A EXISTENCIA E VALIDADE DO CONTRATO, FUNDAMENTO PARA A DENUNCIAÇÃO DE OUTRA LIDE, E NADA IMPUGNA CONTRA A EXECUÇÃO DO CONTRATO DURANTE MAIS DE 17 ANOS, TEMPO EM QUE OS PROMISSARIOS COMPRADORES EXERCERAM PACIFICAMENTE A POSSE SOBRE O IMOVEL, NÃO PODE DEPOIS SE OPOR AO PEDIDO DE FORNECIMENTO DE ESCRITURA DEFINITIVA</a:t>
            </a:r>
            <a:r>
              <a:rPr lang="pt-BR" sz="2000" dirty="0">
                <a:solidFill>
                  <a:srgbClr val="FFC000"/>
                </a:solidFill>
              </a:rPr>
              <a:t>. </a:t>
            </a:r>
            <a:r>
              <a:rPr lang="pt-BR" sz="2000" dirty="0">
                <a:solidFill>
                  <a:srgbClr val="FFFFFF"/>
                </a:solidFill>
              </a:rPr>
              <a:t>DOUTRINA DOS ATOS PROPRIOS. ART. 132 DO CC. 3. RECURSO CONHECIDO E </a:t>
            </a:r>
            <a:r>
              <a:rPr lang="pt-BR" sz="2000" dirty="0" smtClean="0">
                <a:solidFill>
                  <a:srgbClr val="FFFFFF"/>
                </a:solidFill>
              </a:rPr>
              <a:t>PROVIDO”. (STJ, </a:t>
            </a:r>
            <a:r>
              <a:rPr lang="pt-BR" sz="2000" dirty="0" err="1">
                <a:solidFill>
                  <a:srgbClr val="FFFFFF"/>
                </a:solidFill>
              </a:rPr>
              <a:t>REsp</a:t>
            </a:r>
            <a:r>
              <a:rPr lang="pt-BR" sz="2000" dirty="0">
                <a:solidFill>
                  <a:srgbClr val="FFFFFF"/>
                </a:solidFill>
              </a:rPr>
              <a:t> 95539 / </a:t>
            </a:r>
            <a:r>
              <a:rPr lang="pt-BR" sz="2000" dirty="0" smtClean="0">
                <a:solidFill>
                  <a:srgbClr val="FFFFFF"/>
                </a:solidFill>
              </a:rPr>
              <a:t>SP, 4ª Turma, </a:t>
            </a:r>
            <a:r>
              <a:rPr lang="pt-BR" sz="2000" dirty="0" err="1" smtClean="0">
                <a:solidFill>
                  <a:srgbClr val="FFFFFF"/>
                </a:solidFill>
              </a:rPr>
              <a:t>Min.Rel</a:t>
            </a:r>
            <a:r>
              <a:rPr lang="pt-BR" sz="2000" dirty="0" smtClean="0">
                <a:solidFill>
                  <a:srgbClr val="FFFFFF"/>
                </a:solidFill>
              </a:rPr>
              <a:t>. Ruy Rosado de Aguiar, D.J. 03/09/1996)</a:t>
            </a:r>
            <a:endParaRPr lang="pt-BR" sz="2000" dirty="0">
              <a:solidFill>
                <a:srgbClr val="FFFFFF"/>
              </a:solidFill>
            </a:endParaRPr>
          </a:p>
        </p:txBody>
      </p:sp>
    </p:spTree>
    <p:extLst>
      <p:ext uri="{BB962C8B-B14F-4D97-AF65-F5344CB8AC3E}">
        <p14:creationId xmlns:p14="http://schemas.microsoft.com/office/powerpoint/2010/main" val="1239461456"/>
      </p:ext>
    </p:extLst>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marL="0" indent="0" algn="just">
              <a:buNone/>
            </a:pPr>
            <a:r>
              <a:rPr lang="pt-BR" sz="2000" b="1" dirty="0" smtClean="0">
                <a:solidFill>
                  <a:srgbClr val="FFC000"/>
                </a:solidFill>
                <a:ea typeface="Tahoma" panose="020B0604030504040204" pitchFamily="34" charset="0"/>
                <a:cs typeface="Tahoma" panose="020B0604030504040204" pitchFamily="34" charset="0"/>
              </a:rPr>
              <a:t>Aula </a:t>
            </a:r>
            <a:r>
              <a:rPr lang="pt-BR" sz="2000" b="1" dirty="0" smtClean="0">
                <a:solidFill>
                  <a:srgbClr val="FFC000"/>
                </a:solidFill>
                <a:ea typeface="Tahoma" panose="020B0604030504040204" pitchFamily="34" charset="0"/>
                <a:cs typeface="Tahoma" panose="020B0604030504040204" pitchFamily="34" charset="0"/>
              </a:rPr>
              <a:t>4 </a:t>
            </a:r>
            <a:r>
              <a:rPr lang="pt-BR" sz="2000" b="1" dirty="0">
                <a:solidFill>
                  <a:srgbClr val="FFC000"/>
                </a:solidFill>
                <a:ea typeface="Tahoma" panose="020B0604030504040204" pitchFamily="34" charset="0"/>
                <a:cs typeface="Tahoma" panose="020B0604030504040204" pitchFamily="34" charset="0"/>
              </a:rPr>
              <a:t>– Pontos do edital VII Concurso DPE/SP:</a:t>
            </a:r>
          </a:p>
          <a:p>
            <a:pPr marL="0" indent="0" algn="just">
              <a:buNone/>
            </a:pPr>
            <a:endParaRPr lang="pt-BR" sz="2000" b="1" dirty="0">
              <a:solidFill>
                <a:srgbClr val="FFC000"/>
              </a:solidFill>
              <a:ea typeface="Tahoma" panose="020B0604030504040204" pitchFamily="34" charset="0"/>
              <a:cs typeface="Tahoma" panose="020B0604030504040204" pitchFamily="34" charset="0"/>
            </a:endParaRPr>
          </a:p>
          <a:p>
            <a:pPr marL="0" indent="0" algn="just">
              <a:buNone/>
            </a:pPr>
            <a:r>
              <a:rPr lang="pt-BR" sz="2000" dirty="0" smtClean="0">
                <a:ea typeface="Tahoma" panose="020B0604030504040204" pitchFamily="34" charset="0"/>
                <a:cs typeface="Tahoma" panose="020B0604030504040204" pitchFamily="34" charset="0"/>
              </a:rPr>
              <a:t>1. </a:t>
            </a:r>
            <a:r>
              <a:rPr lang="pt-BR" sz="2000" dirty="0">
                <a:ea typeface="Tahoma" panose="020B0604030504040204" pitchFamily="34" charset="0"/>
                <a:cs typeface="Tahoma" panose="020B0604030504040204" pitchFamily="34" charset="0"/>
              </a:rPr>
              <a:t>Histórico de tramitação e aprovação do Código Civil de 2002. Base filosófica do Código Civil de 2002: O Culturalismo de Miguel </a:t>
            </a:r>
            <a:r>
              <a:rPr lang="pt-BR" sz="2000" dirty="0" err="1">
                <a:ea typeface="Tahoma" panose="020B0604030504040204" pitchFamily="34" charset="0"/>
                <a:cs typeface="Tahoma" panose="020B0604030504040204" pitchFamily="34" charset="0"/>
              </a:rPr>
              <a:t>Reale</a:t>
            </a:r>
            <a:r>
              <a:rPr lang="pt-BR" sz="2000" dirty="0">
                <a:ea typeface="Tahoma" panose="020B0604030504040204" pitchFamily="34" charset="0"/>
                <a:cs typeface="Tahoma" panose="020B0604030504040204" pitchFamily="34" charset="0"/>
              </a:rPr>
              <a:t>. Teoria Tridimensional do Direito. Fontes e modelos de Direito. Princípios informativos do Código Civil de 2002.</a:t>
            </a:r>
          </a:p>
          <a:p>
            <a:pPr marL="0" indent="0" algn="just">
              <a:buNone/>
            </a:pPr>
            <a:endParaRPr lang="pt-BR" sz="2000" dirty="0">
              <a:ea typeface="Tahoma" panose="020B0604030504040204" pitchFamily="34" charset="0"/>
              <a:cs typeface="Tahoma" panose="020B0604030504040204" pitchFamily="34" charset="0"/>
            </a:endParaRPr>
          </a:p>
          <a:p>
            <a:pPr marL="0" indent="0" algn="just">
              <a:buNone/>
            </a:pPr>
            <a:r>
              <a:rPr lang="pt-BR" sz="2000" dirty="0" smtClean="0">
                <a:ea typeface="Tahoma" panose="020B0604030504040204" pitchFamily="34" charset="0"/>
                <a:cs typeface="Tahoma" panose="020B0604030504040204" pitchFamily="34" charset="0"/>
              </a:rPr>
              <a:t>2. </a:t>
            </a:r>
            <a:r>
              <a:rPr lang="pt-BR" sz="2000" dirty="0">
                <a:ea typeface="Tahoma" panose="020B0604030504040204" pitchFamily="34" charset="0"/>
                <a:cs typeface="Tahoma" panose="020B0604030504040204" pitchFamily="34" charset="0"/>
              </a:rPr>
              <a:t>Boa-fé. Conceito, espécies, funções e aplicabilidade nas relações privadas. </a:t>
            </a:r>
          </a:p>
          <a:p>
            <a:pPr marL="0" indent="0" algn="just">
              <a:buNone/>
            </a:pPr>
            <a:endParaRPr lang="pt-BR" sz="2000" dirty="0" smtClean="0">
              <a:ea typeface="Tahoma" panose="020B0604030504040204" pitchFamily="34" charset="0"/>
              <a:cs typeface="Tahoma" panose="020B0604030504040204" pitchFamily="34" charset="0"/>
            </a:endParaRPr>
          </a:p>
          <a:p>
            <a:pPr marL="0" indent="0" algn="just">
              <a:buNone/>
            </a:pPr>
            <a:r>
              <a:rPr lang="pt-BR" sz="2000" dirty="0">
                <a:ea typeface="Tahoma" panose="020B0604030504040204" pitchFamily="34" charset="0"/>
                <a:cs typeface="Tahoma" panose="020B0604030504040204" pitchFamily="34" charset="0"/>
              </a:rPr>
              <a:t>3</a:t>
            </a:r>
            <a:r>
              <a:rPr lang="pt-BR" sz="2000" dirty="0" smtClean="0">
                <a:ea typeface="Tahoma" panose="020B0604030504040204" pitchFamily="34" charset="0"/>
                <a:cs typeface="Tahoma" panose="020B0604030504040204" pitchFamily="34" charset="0"/>
              </a:rPr>
              <a:t>. Aplicação </a:t>
            </a:r>
            <a:r>
              <a:rPr lang="pt-BR" sz="2000" dirty="0">
                <a:ea typeface="Tahoma" panose="020B0604030504040204" pitchFamily="34" charset="0"/>
                <a:cs typeface="Tahoma" panose="020B0604030504040204" pitchFamily="34" charset="0"/>
              </a:rPr>
              <a:t>direta da Constituição nas </a:t>
            </a:r>
            <a:r>
              <a:rPr lang="pt-BR" sz="2000" dirty="0" smtClean="0">
                <a:ea typeface="Tahoma" panose="020B0604030504040204" pitchFamily="34" charset="0"/>
                <a:cs typeface="Tahoma" panose="020B0604030504040204" pitchFamily="34" charset="0"/>
              </a:rPr>
              <a:t>relações privadas</a:t>
            </a:r>
            <a:r>
              <a:rPr lang="pt-BR" sz="2000" dirty="0">
                <a:ea typeface="Tahoma" panose="020B0604030504040204" pitchFamily="34" charset="0"/>
                <a:cs typeface="Tahoma" panose="020B0604030504040204" pitchFamily="34" charset="0"/>
              </a:rPr>
              <a:t>. </a:t>
            </a:r>
            <a:endParaRPr lang="pt-BR" sz="2000" dirty="0" smtClean="0">
              <a:ea typeface="Tahoma" panose="020B0604030504040204" pitchFamily="34" charset="0"/>
              <a:cs typeface="Tahoma" panose="020B0604030504040204" pitchFamily="34" charset="0"/>
            </a:endParaRPr>
          </a:p>
          <a:p>
            <a:pPr marL="0" indent="0" algn="just">
              <a:buNone/>
            </a:pPr>
            <a:endParaRPr lang="pt-BR" sz="2000" dirty="0" smtClean="0">
              <a:ea typeface="Tahoma" panose="020B0604030504040204" pitchFamily="34" charset="0"/>
              <a:cs typeface="Tahoma" panose="020B0604030504040204" pitchFamily="34" charset="0"/>
            </a:endParaRPr>
          </a:p>
          <a:p>
            <a:pPr marL="0" indent="0" algn="just">
              <a:buNone/>
            </a:pPr>
            <a:r>
              <a:rPr lang="pt-BR" sz="2000" dirty="0">
                <a:ea typeface="Tahoma" panose="020B0604030504040204" pitchFamily="34" charset="0"/>
                <a:cs typeface="Tahoma" panose="020B0604030504040204" pitchFamily="34" charset="0"/>
              </a:rPr>
              <a:t>4</a:t>
            </a:r>
            <a:r>
              <a:rPr lang="pt-BR" sz="2000" dirty="0" smtClean="0">
                <a:ea typeface="Tahoma" panose="020B0604030504040204" pitchFamily="34" charset="0"/>
                <a:cs typeface="Tahoma" panose="020B0604030504040204" pitchFamily="34" charset="0"/>
              </a:rPr>
              <a:t>. Proteção </a:t>
            </a:r>
            <a:r>
              <a:rPr lang="pt-BR" sz="2000" dirty="0">
                <a:ea typeface="Tahoma" panose="020B0604030504040204" pitchFamily="34" charset="0"/>
                <a:cs typeface="Tahoma" panose="020B0604030504040204" pitchFamily="34" charset="0"/>
              </a:rPr>
              <a:t>dos grupos sociais vulneráveis no âmbito do Direito Privado </a:t>
            </a:r>
          </a:p>
          <a:p>
            <a:pPr marL="0" indent="0" algn="just">
              <a:buNone/>
            </a:pPr>
            <a:endParaRPr lang="pt-BR" altLang="pt-BR" sz="2000" b="1" dirty="0">
              <a:ea typeface="Tahoma" panose="020B0604030504040204" pitchFamily="34" charset="0"/>
              <a:cs typeface="Tahoma" panose="020B0604030504040204" pitchFamily="34" charset="0"/>
            </a:endParaRPr>
          </a:p>
          <a:p>
            <a:pPr marL="0" indent="0" algn="just">
              <a:buNone/>
            </a:pPr>
            <a:r>
              <a:rPr lang="pt-BR" sz="2000" dirty="0">
                <a:ea typeface="Tahoma" panose="020B0604030504040204" pitchFamily="34" charset="0"/>
                <a:cs typeface="Tahoma" panose="020B0604030504040204" pitchFamily="34" charset="0"/>
              </a:rPr>
              <a:t>5</a:t>
            </a:r>
            <a:r>
              <a:rPr lang="pt-BR" sz="2000" dirty="0" smtClean="0">
                <a:ea typeface="Tahoma" panose="020B0604030504040204" pitchFamily="34" charset="0"/>
                <a:cs typeface="Tahoma" panose="020B0604030504040204" pitchFamily="34" charset="0"/>
              </a:rPr>
              <a:t>. </a:t>
            </a:r>
            <a:r>
              <a:rPr lang="pt-BR" sz="2000" dirty="0">
                <a:ea typeface="Tahoma" panose="020B0604030504040204" pitchFamily="34" charset="0"/>
                <a:cs typeface="Tahoma" panose="020B0604030504040204" pitchFamily="34" charset="0"/>
              </a:rPr>
              <a:t>Lei de Introdução às normas do Direito Brasileiro. </a:t>
            </a:r>
          </a:p>
          <a:p>
            <a:pPr algn="ctr" eaLnBrk="1" hangingPunct="1">
              <a:spcBef>
                <a:spcPct val="0"/>
              </a:spcBef>
              <a:buClrTx/>
              <a:buSzTx/>
              <a:buNone/>
            </a:pPr>
            <a:endParaRPr lang="pt-BR" altLang="pt-BR" sz="2400" b="1" dirty="0">
              <a:solidFill>
                <a:schemeClr val="bg1"/>
              </a:solidFill>
              <a:latin typeface="Arial" panose="020B0604020202020204" pitchFamily="34" charset="0"/>
            </a:endParaRPr>
          </a:p>
          <a:p>
            <a:pPr algn="ctr" eaLnBrk="1" hangingPunct="1">
              <a:spcBef>
                <a:spcPct val="0"/>
              </a:spcBef>
              <a:buClrTx/>
              <a:buSzTx/>
              <a:buFontTx/>
              <a:buNone/>
            </a:pPr>
            <a:endParaRPr lang="pt-BR" altLang="pt-BR" sz="2400" b="1" dirty="0">
              <a:solidFill>
                <a:schemeClr val="bg1"/>
              </a:solidFill>
              <a:latin typeface="Arial" panose="020B0604020202020204" pitchFamily="34" charset="0"/>
            </a:endParaRPr>
          </a:p>
          <a:p>
            <a:pPr algn="ctr" eaLnBrk="1" hangingPunct="1">
              <a:spcBef>
                <a:spcPct val="0"/>
              </a:spcBef>
              <a:buClrTx/>
              <a:buSzTx/>
              <a:buFontTx/>
              <a:buNone/>
            </a:pPr>
            <a:r>
              <a:rPr lang="pt-BR" altLang="pt-BR" sz="1000" b="1" dirty="0">
                <a:solidFill>
                  <a:schemeClr val="accent2"/>
                </a:solidFill>
                <a:latin typeface="Arial" panose="020B0604020202020204" pitchFamily="34" charset="0"/>
              </a:rPr>
              <a:t/>
            </a:r>
            <a:br>
              <a:rPr lang="pt-BR" altLang="pt-BR" sz="1000" b="1" dirty="0">
                <a:solidFill>
                  <a:schemeClr val="accent2"/>
                </a:solidFill>
                <a:latin typeface="Arial" panose="020B0604020202020204" pitchFamily="34" charset="0"/>
              </a:rPr>
            </a:br>
            <a:endParaRPr lang="pt-BR" altLang="pt-BR" sz="1000" b="1" dirty="0">
              <a:solidFill>
                <a:schemeClr val="accent2"/>
              </a:solidFill>
              <a:latin typeface="Arial" panose="020B0604020202020204" pitchFamily="34" charset="0"/>
            </a:endParaRPr>
          </a:p>
        </p:txBody>
      </p:sp>
    </p:spTree>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04664"/>
            <a:ext cx="8208912" cy="6247864"/>
          </a:xfrm>
          <a:prstGeom prst="rect">
            <a:avLst/>
          </a:prstGeom>
          <a:noFill/>
        </p:spPr>
        <p:txBody>
          <a:bodyPr wrap="square" rtlCol="0">
            <a:spAutoFit/>
          </a:bodyPr>
          <a:lstStyle/>
          <a:p>
            <a:pPr algn="just"/>
            <a:r>
              <a:rPr lang="pt-BR" sz="2000" b="1" dirty="0" smtClean="0">
                <a:solidFill>
                  <a:srgbClr val="CCECFF"/>
                </a:solidFill>
              </a:rPr>
              <a:t>2) </a:t>
            </a:r>
            <a:r>
              <a:rPr lang="pt-BR" sz="2000" b="1" i="1" dirty="0" err="1" smtClean="0">
                <a:solidFill>
                  <a:srgbClr val="CCECFF"/>
                </a:solidFill>
              </a:rPr>
              <a:t>Supressio</a:t>
            </a:r>
            <a:r>
              <a:rPr lang="pt-BR" sz="2000" b="1" dirty="0" smtClean="0">
                <a:solidFill>
                  <a:srgbClr val="CCECFF"/>
                </a:solidFill>
              </a:rPr>
              <a:t>  e </a:t>
            </a:r>
            <a:r>
              <a:rPr lang="pt-BR" sz="2000" b="1" i="1" dirty="0" err="1" smtClean="0">
                <a:solidFill>
                  <a:srgbClr val="CCECFF"/>
                </a:solidFill>
              </a:rPr>
              <a:t>Surrectio</a:t>
            </a:r>
            <a:endParaRPr lang="pt-BR" sz="2000" b="1" i="1" dirty="0" smtClean="0">
              <a:solidFill>
                <a:srgbClr val="CCECFF"/>
              </a:solidFill>
            </a:endParaRPr>
          </a:p>
          <a:p>
            <a:pPr algn="just"/>
            <a:endParaRPr lang="pt-BR" sz="2000" b="1" i="1" dirty="0">
              <a:solidFill>
                <a:srgbClr val="CCECFF"/>
              </a:solidFill>
            </a:endParaRPr>
          </a:p>
          <a:p>
            <a:pPr algn="just"/>
            <a:r>
              <a:rPr lang="pt-BR" sz="2000" dirty="0">
                <a:solidFill>
                  <a:srgbClr val="FFFFFF"/>
                </a:solidFill>
              </a:rPr>
              <a:t>As duas figuras – </a:t>
            </a:r>
            <a:r>
              <a:rPr lang="pt-BR" sz="2000" i="1" dirty="0" err="1">
                <a:solidFill>
                  <a:srgbClr val="FFFFFF"/>
                </a:solidFill>
              </a:rPr>
              <a:t>supressio</a:t>
            </a:r>
            <a:r>
              <a:rPr lang="pt-BR" sz="2000" i="1" dirty="0">
                <a:solidFill>
                  <a:srgbClr val="FFFFFF"/>
                </a:solidFill>
              </a:rPr>
              <a:t> e </a:t>
            </a:r>
            <a:r>
              <a:rPr lang="pt-BR" sz="2000" i="1" dirty="0" err="1">
                <a:solidFill>
                  <a:srgbClr val="FFFFFF"/>
                </a:solidFill>
              </a:rPr>
              <a:t>surrectio</a:t>
            </a:r>
            <a:r>
              <a:rPr lang="pt-BR" sz="2000" dirty="0">
                <a:solidFill>
                  <a:srgbClr val="FFFFFF"/>
                </a:solidFill>
              </a:rPr>
              <a:t> – são dois lados da mesma moeda. </a:t>
            </a:r>
            <a:endParaRPr lang="pt-BR" sz="2000" dirty="0" smtClean="0">
              <a:solidFill>
                <a:srgbClr val="FFFFFF"/>
              </a:solidFill>
            </a:endParaRPr>
          </a:p>
          <a:p>
            <a:pPr algn="just"/>
            <a:endParaRPr lang="pt-BR" sz="2000" i="1" u="sng" dirty="0" smtClean="0">
              <a:solidFill>
                <a:srgbClr val="CCECFF"/>
              </a:solidFill>
            </a:endParaRPr>
          </a:p>
          <a:p>
            <a:pPr algn="just"/>
            <a:r>
              <a:rPr lang="pt-BR" sz="2000" i="1" u="sng" dirty="0" err="1" smtClean="0">
                <a:solidFill>
                  <a:srgbClr val="CCECFF"/>
                </a:solidFill>
              </a:rPr>
              <a:t>Supressio</a:t>
            </a:r>
            <a:r>
              <a:rPr lang="pt-BR" sz="2000" dirty="0" smtClean="0">
                <a:solidFill>
                  <a:srgbClr val="CCECFF"/>
                </a:solidFill>
              </a:rPr>
              <a:t>:</a:t>
            </a:r>
            <a:r>
              <a:rPr lang="pt-BR" sz="2000" dirty="0" smtClean="0">
                <a:solidFill>
                  <a:srgbClr val="FFFFFF"/>
                </a:solidFill>
              </a:rPr>
              <a:t> é a </a:t>
            </a:r>
            <a:r>
              <a:rPr lang="pt-BR" sz="2000" u="sng" dirty="0" smtClean="0">
                <a:solidFill>
                  <a:srgbClr val="FFFFFF"/>
                </a:solidFill>
              </a:rPr>
              <a:t>situação do direito que deixou de ser exercitado, de forma prolongada</a:t>
            </a:r>
            <a:r>
              <a:rPr lang="pt-BR" sz="2000" dirty="0" smtClean="0">
                <a:solidFill>
                  <a:srgbClr val="FFFFFF"/>
                </a:solidFill>
              </a:rPr>
              <a:t>, não podendo mais sê-lo, sob pena de contrariar a boa-fé, </a:t>
            </a:r>
            <a:r>
              <a:rPr lang="pt-BR" sz="2000" u="sng" dirty="0" smtClean="0">
                <a:solidFill>
                  <a:srgbClr val="FFFFFF"/>
                </a:solidFill>
              </a:rPr>
              <a:t>ao iludir a parte contrária de que o direito não seria mais exercido. </a:t>
            </a:r>
          </a:p>
          <a:p>
            <a:pPr algn="just"/>
            <a:endParaRPr lang="pt-BR" sz="2000" dirty="0">
              <a:solidFill>
                <a:srgbClr val="FFFFFF"/>
              </a:solidFill>
            </a:endParaRPr>
          </a:p>
          <a:p>
            <a:pPr algn="just"/>
            <a:r>
              <a:rPr lang="pt-BR" sz="2000" dirty="0" smtClean="0">
                <a:solidFill>
                  <a:srgbClr val="FFFFFF"/>
                </a:solidFill>
              </a:rPr>
              <a:t>Assemelha-se com o </a:t>
            </a:r>
            <a:r>
              <a:rPr lang="pt-BR" sz="2000" i="1" dirty="0" err="1" smtClean="0">
                <a:solidFill>
                  <a:srgbClr val="FFFFFF"/>
                </a:solidFill>
              </a:rPr>
              <a:t>venire</a:t>
            </a:r>
            <a:r>
              <a:rPr lang="pt-BR" sz="2000" i="1" dirty="0" smtClean="0">
                <a:solidFill>
                  <a:srgbClr val="FFFFFF"/>
                </a:solidFill>
              </a:rPr>
              <a:t> contra </a:t>
            </a:r>
            <a:r>
              <a:rPr lang="pt-BR" sz="2000" i="1" dirty="0" err="1" smtClean="0">
                <a:solidFill>
                  <a:srgbClr val="FFFFFF"/>
                </a:solidFill>
              </a:rPr>
              <a:t>factum</a:t>
            </a:r>
            <a:r>
              <a:rPr lang="pt-BR" sz="2000" i="1" dirty="0" smtClean="0">
                <a:solidFill>
                  <a:srgbClr val="FFFFFF"/>
                </a:solidFill>
              </a:rPr>
              <a:t> </a:t>
            </a:r>
            <a:r>
              <a:rPr lang="pt-BR" sz="2000" i="1" dirty="0" err="1" smtClean="0">
                <a:solidFill>
                  <a:srgbClr val="FFFFFF"/>
                </a:solidFill>
              </a:rPr>
              <a:t>proprium</a:t>
            </a:r>
            <a:r>
              <a:rPr lang="pt-BR" sz="2000" i="1" dirty="0" smtClean="0">
                <a:solidFill>
                  <a:srgbClr val="FFFFFF"/>
                </a:solidFill>
              </a:rPr>
              <a:t>, </a:t>
            </a:r>
            <a:r>
              <a:rPr lang="pt-BR" sz="2000" dirty="0" smtClean="0">
                <a:solidFill>
                  <a:srgbClr val="FFFFFF"/>
                </a:solidFill>
              </a:rPr>
              <a:t>contudo, na </a:t>
            </a:r>
            <a:r>
              <a:rPr lang="pt-BR" sz="2000" i="1" dirty="0" err="1" smtClean="0">
                <a:solidFill>
                  <a:srgbClr val="FFFFFF"/>
                </a:solidFill>
              </a:rPr>
              <a:t>supressio</a:t>
            </a:r>
            <a:r>
              <a:rPr lang="pt-BR" sz="2000" dirty="0" smtClean="0">
                <a:solidFill>
                  <a:srgbClr val="FFFFFF"/>
                </a:solidFill>
              </a:rPr>
              <a:t> as expectativas são projetadas </a:t>
            </a:r>
            <a:r>
              <a:rPr lang="pt-BR" sz="2000" u="sng" dirty="0" smtClean="0">
                <a:solidFill>
                  <a:srgbClr val="FFFFFF"/>
                </a:solidFill>
              </a:rPr>
              <a:t>apenas pela injustificada inércia do titular por considerável decurso de tempo</a:t>
            </a:r>
            <a:r>
              <a:rPr lang="pt-BR" sz="2000" dirty="0" smtClean="0">
                <a:solidFill>
                  <a:srgbClr val="FFFFFF"/>
                </a:solidFill>
              </a:rPr>
              <a:t>, diante de indícios de que o direito não seria mais exercido. </a:t>
            </a:r>
          </a:p>
          <a:p>
            <a:pPr algn="just"/>
            <a:endParaRPr lang="pt-BR" sz="2000" dirty="0">
              <a:solidFill>
                <a:srgbClr val="FFFFFF"/>
              </a:solidFill>
            </a:endParaRPr>
          </a:p>
          <a:p>
            <a:pPr algn="just"/>
            <a:r>
              <a:rPr lang="pt-BR" sz="2000" i="1" u="sng" dirty="0" err="1" smtClean="0">
                <a:solidFill>
                  <a:srgbClr val="CCECFF"/>
                </a:solidFill>
              </a:rPr>
              <a:t>Surrectio</a:t>
            </a:r>
            <a:r>
              <a:rPr lang="pt-BR" sz="2000" i="1" u="sng" dirty="0" smtClean="0">
                <a:solidFill>
                  <a:srgbClr val="CCECFF"/>
                </a:solidFill>
              </a:rPr>
              <a:t>: </a:t>
            </a:r>
            <a:r>
              <a:rPr lang="pt-BR" sz="2000" u="sng" dirty="0" smtClean="0">
                <a:solidFill>
                  <a:srgbClr val="FFFFFF"/>
                </a:solidFill>
              </a:rPr>
              <a:t>O exercício continuado de uma situação jurídica implica nova fonte de direito subjetivo</a:t>
            </a:r>
            <a:r>
              <a:rPr lang="pt-BR" sz="2000" dirty="0" smtClean="0">
                <a:solidFill>
                  <a:srgbClr val="FFFFFF"/>
                </a:solidFill>
              </a:rPr>
              <a:t>, estabilizando-se tal situação para o futuro (adquire-se um direito subjetivo). </a:t>
            </a:r>
            <a:endParaRPr lang="pt-BR" sz="2000" i="1" u="sng" dirty="0">
              <a:solidFill>
                <a:srgbClr val="CCECFF"/>
              </a:solidFill>
            </a:endParaRPr>
          </a:p>
          <a:p>
            <a:pPr algn="just"/>
            <a:r>
              <a:rPr lang="pt-BR" sz="2000" dirty="0" smtClean="0">
                <a:solidFill>
                  <a:srgbClr val="CCECFF"/>
                </a:solidFill>
              </a:rPr>
              <a:t>Ex. Art. 330, CCB: “O pagamento </a:t>
            </a:r>
            <a:r>
              <a:rPr lang="pt-BR" sz="2000" u="sng" dirty="0" smtClean="0">
                <a:solidFill>
                  <a:srgbClr val="CCECFF"/>
                </a:solidFill>
              </a:rPr>
              <a:t>reiteradamente</a:t>
            </a:r>
            <a:r>
              <a:rPr lang="pt-BR" sz="2000" dirty="0" smtClean="0">
                <a:solidFill>
                  <a:srgbClr val="CCECFF"/>
                </a:solidFill>
              </a:rPr>
              <a:t> feito em </a:t>
            </a:r>
            <a:r>
              <a:rPr lang="pt-BR" sz="2000" u="sng" dirty="0" smtClean="0">
                <a:solidFill>
                  <a:srgbClr val="CCECFF"/>
                </a:solidFill>
              </a:rPr>
              <a:t>outro local </a:t>
            </a:r>
            <a:r>
              <a:rPr lang="pt-BR" sz="2000" dirty="0" smtClean="0">
                <a:solidFill>
                  <a:srgbClr val="CCECFF"/>
                </a:solidFill>
              </a:rPr>
              <a:t>faz </a:t>
            </a:r>
            <a:r>
              <a:rPr lang="pt-BR" sz="2000" u="sng" dirty="0" smtClean="0">
                <a:solidFill>
                  <a:srgbClr val="CCECFF"/>
                </a:solidFill>
              </a:rPr>
              <a:t>presumir renúncia </a:t>
            </a:r>
            <a:r>
              <a:rPr lang="pt-BR" sz="2000" dirty="0" smtClean="0">
                <a:solidFill>
                  <a:srgbClr val="CCECFF"/>
                </a:solidFill>
              </a:rPr>
              <a:t>do credor relativamente ao previsto no contrato”.</a:t>
            </a:r>
            <a:endParaRPr lang="pt-BR" sz="2000" dirty="0">
              <a:solidFill>
                <a:srgbClr val="FFFFFF"/>
              </a:solidFill>
            </a:endParaRPr>
          </a:p>
        </p:txBody>
      </p:sp>
    </p:spTree>
    <p:extLst>
      <p:ext uri="{BB962C8B-B14F-4D97-AF65-F5344CB8AC3E}">
        <p14:creationId xmlns:p14="http://schemas.microsoft.com/office/powerpoint/2010/main" val="1227795542"/>
      </p:ext>
    </p:extLst>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404664"/>
            <a:ext cx="8208912" cy="4278094"/>
          </a:xfrm>
          <a:prstGeom prst="rect">
            <a:avLst/>
          </a:prstGeom>
          <a:noFill/>
        </p:spPr>
        <p:txBody>
          <a:bodyPr wrap="square" rtlCol="0">
            <a:spAutoFit/>
          </a:bodyPr>
          <a:lstStyle/>
          <a:p>
            <a:pPr algn="just"/>
            <a:endParaRPr lang="pt-BR" sz="1800" dirty="0" smtClean="0">
              <a:solidFill>
                <a:srgbClr val="FFFFFF"/>
              </a:solidFill>
            </a:endParaRPr>
          </a:p>
          <a:p>
            <a:pPr algn="just"/>
            <a:r>
              <a:rPr lang="pt-BR" sz="2000" b="1" u="sng" dirty="0" smtClean="0">
                <a:solidFill>
                  <a:srgbClr val="FFC000"/>
                </a:solidFill>
              </a:rPr>
              <a:t>Jurisprudência:</a:t>
            </a:r>
          </a:p>
          <a:p>
            <a:pPr algn="just"/>
            <a:endParaRPr lang="pt-BR" sz="1800" b="1" dirty="0">
              <a:solidFill>
                <a:srgbClr val="FFFFFF"/>
              </a:solidFill>
            </a:endParaRPr>
          </a:p>
          <a:p>
            <a:pPr algn="just"/>
            <a:endParaRPr lang="pt-BR" sz="1800" b="1" dirty="0">
              <a:solidFill>
                <a:srgbClr val="FFFFFF"/>
              </a:solidFill>
            </a:endParaRPr>
          </a:p>
          <a:p>
            <a:pPr algn="just"/>
            <a:endParaRPr lang="pt-BR" sz="1800" dirty="0" smtClean="0">
              <a:solidFill>
                <a:srgbClr val="FFFFFF"/>
              </a:solidFill>
            </a:endParaRPr>
          </a:p>
          <a:p>
            <a:pPr algn="just"/>
            <a:r>
              <a:rPr lang="pt-BR" sz="2000" dirty="0" smtClean="0">
                <a:solidFill>
                  <a:srgbClr val="FFFFFF"/>
                </a:solidFill>
              </a:rPr>
              <a:t>“CONDOMÍNIO</a:t>
            </a:r>
            <a:r>
              <a:rPr lang="pt-BR" sz="2000" dirty="0">
                <a:solidFill>
                  <a:srgbClr val="FFFFFF"/>
                </a:solidFill>
              </a:rPr>
              <a:t>. Área comum. Prescrição. </a:t>
            </a:r>
            <a:r>
              <a:rPr lang="pt-BR" sz="2000" u="sng" dirty="0">
                <a:solidFill>
                  <a:srgbClr val="FFFFFF"/>
                </a:solidFill>
              </a:rPr>
              <a:t>Boa-fé. Área destinada a corredor, que perdeu sua finalidade com a alteração do projeto e veio a ser ocupada com exclusividade por alguns condôminos, com a concordância dos demais</a:t>
            </a:r>
            <a:r>
              <a:rPr lang="pt-BR" sz="2000" dirty="0">
                <a:solidFill>
                  <a:srgbClr val="FFFFFF"/>
                </a:solidFill>
              </a:rPr>
              <a:t>. </a:t>
            </a:r>
            <a:r>
              <a:rPr lang="pt-BR" sz="2000" dirty="0">
                <a:solidFill>
                  <a:srgbClr val="FFC000"/>
                </a:solidFill>
              </a:rPr>
              <a:t>Consolidada a situação há mais de vinte anos sobre área não indispensável à existência do condomínio, é de ser mantido o </a:t>
            </a:r>
            <a:r>
              <a:rPr lang="pt-BR" sz="2000" dirty="0" err="1">
                <a:solidFill>
                  <a:srgbClr val="FFC000"/>
                </a:solidFill>
              </a:rPr>
              <a:t>statu</a:t>
            </a:r>
            <a:r>
              <a:rPr lang="pt-BR" sz="2000" dirty="0">
                <a:solidFill>
                  <a:srgbClr val="FFC000"/>
                </a:solidFill>
              </a:rPr>
              <a:t> quo. Aplicação do princípio da boa-fé (</a:t>
            </a:r>
            <a:r>
              <a:rPr lang="pt-BR" sz="2000" dirty="0" err="1">
                <a:solidFill>
                  <a:srgbClr val="FFC000"/>
                </a:solidFill>
              </a:rPr>
              <a:t>suppressio</a:t>
            </a:r>
            <a:r>
              <a:rPr lang="pt-BR" sz="2000" dirty="0">
                <a:solidFill>
                  <a:srgbClr val="FFC000"/>
                </a:solidFill>
              </a:rPr>
              <a:t>). </a:t>
            </a:r>
            <a:r>
              <a:rPr lang="pt-BR" sz="2000" dirty="0">
                <a:solidFill>
                  <a:srgbClr val="FFFFFF"/>
                </a:solidFill>
              </a:rPr>
              <a:t>Recurso conhecido e </a:t>
            </a:r>
            <a:r>
              <a:rPr lang="pt-BR" sz="2000" dirty="0" smtClean="0">
                <a:solidFill>
                  <a:srgbClr val="FFFFFF"/>
                </a:solidFill>
              </a:rPr>
              <a:t>provido”. (STJ, </a:t>
            </a:r>
            <a:r>
              <a:rPr lang="pt-BR" sz="2000" dirty="0" err="1" smtClean="0">
                <a:solidFill>
                  <a:srgbClr val="FFFFFF"/>
                </a:solidFill>
              </a:rPr>
              <a:t>Resp</a:t>
            </a:r>
            <a:r>
              <a:rPr lang="pt-BR" sz="2000" dirty="0" smtClean="0">
                <a:solidFill>
                  <a:srgbClr val="FFFFFF"/>
                </a:solidFill>
              </a:rPr>
              <a:t> 214680/SP, 4ª Turma, Min. Rel. Ruy Rosado de Aguiar, DJ: 10/08/1999). </a:t>
            </a:r>
          </a:p>
          <a:p>
            <a:pPr algn="just"/>
            <a:endParaRPr lang="pt-BR" sz="2000" dirty="0" smtClean="0">
              <a:solidFill>
                <a:srgbClr val="FFFFFF"/>
              </a:solidFill>
            </a:endParaRPr>
          </a:p>
        </p:txBody>
      </p:sp>
    </p:spTree>
    <p:extLst>
      <p:ext uri="{BB962C8B-B14F-4D97-AF65-F5344CB8AC3E}">
        <p14:creationId xmlns:p14="http://schemas.microsoft.com/office/powerpoint/2010/main" val="3385441501"/>
      </p:ext>
    </p:extLst>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332656"/>
            <a:ext cx="8208912" cy="6309420"/>
          </a:xfrm>
          <a:prstGeom prst="rect">
            <a:avLst/>
          </a:prstGeom>
          <a:noFill/>
        </p:spPr>
        <p:txBody>
          <a:bodyPr wrap="square" rtlCol="0">
            <a:spAutoFit/>
          </a:bodyPr>
          <a:lstStyle/>
          <a:p>
            <a:pPr algn="just"/>
            <a:r>
              <a:rPr lang="pt-BR" sz="1900" dirty="0">
                <a:solidFill>
                  <a:srgbClr val="FFFFFF"/>
                </a:solidFill>
              </a:rPr>
              <a:t>APELAÇÃO CÍVEL. AÇÃO DE CONSIGNAÇÃO EMPAGAMENTO FUNDAMENTADA NO ARTIGO </a:t>
            </a:r>
            <a:r>
              <a:rPr lang="pt-BR" sz="1900" dirty="0">
                <a:solidFill>
                  <a:srgbClr val="FFFFFF"/>
                </a:solidFill>
                <a:hlinkClick r:id="rId2" tooltip="Artigo 335 da Lei nº 10.406 de 10 de Janeiro de 2002"/>
              </a:rPr>
              <a:t>335</a:t>
            </a:r>
            <a:r>
              <a:rPr lang="pt-BR" sz="1900" dirty="0">
                <a:solidFill>
                  <a:srgbClr val="FFFFFF"/>
                </a:solidFill>
              </a:rPr>
              <a:t>,I, DO </a:t>
            </a:r>
            <a:r>
              <a:rPr lang="pt-BR" sz="1900" dirty="0">
                <a:solidFill>
                  <a:srgbClr val="FFFFFF"/>
                </a:solidFill>
                <a:hlinkClick r:id="rId3" tooltip="LEI No 10.406, DE 10 DE JANEIRO DE 2002."/>
              </a:rPr>
              <a:t>CC</a:t>
            </a:r>
            <a:r>
              <a:rPr lang="pt-BR" sz="1900" dirty="0">
                <a:solidFill>
                  <a:srgbClr val="FFFFFF"/>
                </a:solidFill>
              </a:rPr>
              <a:t>. RECUSA INJUSTA DE RECEBIMENTO DO PAGAMENTO. </a:t>
            </a:r>
            <a:r>
              <a:rPr lang="pt-BR" sz="1900" b="1" dirty="0">
                <a:solidFill>
                  <a:srgbClr val="FFC000"/>
                </a:solidFill>
              </a:rPr>
              <a:t>BOA-FÉ OBJETIVA. SUPRESSIO E SURRECTIO. REVISIONAL DE ALUGUEL. MULTA MORATÓRIA DE 10%. </a:t>
            </a:r>
            <a:r>
              <a:rPr lang="pt-BR" sz="1900" dirty="0">
                <a:solidFill>
                  <a:srgbClr val="FFFFFF"/>
                </a:solidFill>
              </a:rPr>
              <a:t>APLICAÇÃO DA SÚMULA 61 DO TJRJ. HONORÁRIOS ADVOCATÍCIOS CONTRATUAIS. CABIMENTO. REFORMA DA SENTENÇA. 1. É incontroversa a recusa do pagamento. Os documentos juntados aos autos evidenciam que os aluguéis estavam sendo pagos até o dia 05 de cada mês, sem o acréscimo de juros e multa. Todos os boletos bancários, emitidos pelo próprio locador, constam como data de vencimento os dias 04 ou 05 de cada mês. 2. </a:t>
            </a:r>
            <a:r>
              <a:rPr lang="pt-BR" sz="1900" b="1" dirty="0">
                <a:solidFill>
                  <a:srgbClr val="FFC000"/>
                </a:solidFill>
              </a:rPr>
              <a:t>Aplicação do princípio da boa-fé objetiva que rege as relações contratuais, tendo o locador incutido no locatário a legítima esperança de que receberia o pagamento do aluguel, sem a cobrança de encargos moratórios, até o dia 05 de cada </a:t>
            </a:r>
            <a:r>
              <a:rPr lang="pt-BR" sz="1900" b="1" dirty="0" smtClean="0">
                <a:solidFill>
                  <a:srgbClr val="FFC000"/>
                </a:solidFill>
              </a:rPr>
              <a:t>mês</a:t>
            </a:r>
            <a:r>
              <a:rPr lang="pt-BR" sz="1900" dirty="0" smtClean="0">
                <a:solidFill>
                  <a:srgbClr val="FFFFFF"/>
                </a:solidFill>
              </a:rPr>
              <a:t>. 3</a:t>
            </a:r>
            <a:r>
              <a:rPr lang="pt-BR" sz="1900" dirty="0">
                <a:solidFill>
                  <a:srgbClr val="FFFFFF"/>
                </a:solidFill>
              </a:rPr>
              <a:t>. A Súmula 61 deste Tribunal de Justiça dispõe que não é considerada abusiva em contrato de locação a cláusula que comina multa no valor de até 10% (dez por cento</a:t>
            </a:r>
            <a:r>
              <a:rPr lang="pt-BR" sz="1900" dirty="0" smtClean="0">
                <a:solidFill>
                  <a:srgbClr val="FFFFFF"/>
                </a:solidFill>
              </a:rPr>
              <a:t>). 4</a:t>
            </a:r>
            <a:r>
              <a:rPr lang="pt-BR" sz="1900" dirty="0">
                <a:solidFill>
                  <a:srgbClr val="FFFFFF"/>
                </a:solidFill>
              </a:rPr>
              <a:t>. A cláusula 3ª é clara no sentido de que só incidirão os honorários na hipótese de procedimento </a:t>
            </a:r>
            <a:r>
              <a:rPr lang="pt-BR" sz="1900" dirty="0" smtClean="0">
                <a:solidFill>
                  <a:srgbClr val="FFFFFF"/>
                </a:solidFill>
              </a:rPr>
              <a:t>judicial. PARCIAL </a:t>
            </a:r>
            <a:r>
              <a:rPr lang="pt-BR" sz="1900" dirty="0">
                <a:solidFill>
                  <a:srgbClr val="FFFFFF"/>
                </a:solidFill>
              </a:rPr>
              <a:t>PROVIMENTO DO PRIMEIRO RECURSO. PREJUDICADO O SEGUNDO.</a:t>
            </a:r>
          </a:p>
          <a:p>
            <a:endParaRPr lang="pt-BR" dirty="0">
              <a:solidFill>
                <a:srgbClr val="FFFFFF"/>
              </a:solidFill>
            </a:endParaRPr>
          </a:p>
        </p:txBody>
      </p:sp>
    </p:spTree>
    <p:extLst>
      <p:ext uri="{BB962C8B-B14F-4D97-AF65-F5344CB8AC3E}">
        <p14:creationId xmlns:p14="http://schemas.microsoft.com/office/powerpoint/2010/main" val="1394550900"/>
      </p:ext>
    </p:extLst>
  </p:cSld>
  <p:clrMapOvr>
    <a:masterClrMapping/>
  </p:clrMapOvr>
  <p:transition>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6001643"/>
          </a:xfrm>
          <a:prstGeom prst="rect">
            <a:avLst/>
          </a:prstGeom>
          <a:noFill/>
        </p:spPr>
        <p:txBody>
          <a:bodyPr wrap="square" rtlCol="0">
            <a:spAutoFit/>
          </a:bodyPr>
          <a:lstStyle/>
          <a:p>
            <a:pPr algn="just"/>
            <a:r>
              <a:rPr lang="pt-BR" sz="2000" b="1" dirty="0" smtClean="0">
                <a:solidFill>
                  <a:srgbClr val="CCECFF"/>
                </a:solidFill>
              </a:rPr>
              <a:t>3) </a:t>
            </a:r>
            <a:r>
              <a:rPr lang="pt-BR" sz="2000" b="1" i="1" dirty="0" err="1" smtClean="0">
                <a:solidFill>
                  <a:srgbClr val="CCECFF"/>
                </a:solidFill>
              </a:rPr>
              <a:t>Duty</a:t>
            </a:r>
            <a:r>
              <a:rPr lang="pt-BR" sz="2000" b="1" i="1" dirty="0" smtClean="0">
                <a:solidFill>
                  <a:srgbClr val="CCECFF"/>
                </a:solidFill>
              </a:rPr>
              <a:t> </a:t>
            </a:r>
            <a:r>
              <a:rPr lang="pt-BR" sz="2000" b="1" i="1" dirty="0" err="1" smtClean="0">
                <a:solidFill>
                  <a:srgbClr val="CCECFF"/>
                </a:solidFill>
              </a:rPr>
              <a:t>to</a:t>
            </a:r>
            <a:r>
              <a:rPr lang="pt-BR" sz="2000" b="1" i="1" dirty="0" smtClean="0">
                <a:solidFill>
                  <a:srgbClr val="CCECFF"/>
                </a:solidFill>
              </a:rPr>
              <a:t> </a:t>
            </a:r>
            <a:r>
              <a:rPr lang="pt-BR" sz="2000" b="1" i="1" dirty="0" err="1" smtClean="0">
                <a:solidFill>
                  <a:srgbClr val="CCECFF"/>
                </a:solidFill>
              </a:rPr>
              <a:t>mitigate</a:t>
            </a:r>
            <a:r>
              <a:rPr lang="pt-BR" sz="2000" b="1" i="1" dirty="0" smtClean="0">
                <a:solidFill>
                  <a:srgbClr val="CCECFF"/>
                </a:solidFill>
              </a:rPr>
              <a:t> </a:t>
            </a:r>
            <a:r>
              <a:rPr lang="pt-BR" sz="2000" b="1" i="1" dirty="0" err="1" smtClean="0">
                <a:solidFill>
                  <a:srgbClr val="CCECFF"/>
                </a:solidFill>
              </a:rPr>
              <a:t>the</a:t>
            </a:r>
            <a:r>
              <a:rPr lang="pt-BR" sz="2000" b="1" i="1" dirty="0" smtClean="0">
                <a:solidFill>
                  <a:srgbClr val="CCECFF"/>
                </a:solidFill>
              </a:rPr>
              <a:t> </a:t>
            </a:r>
            <a:r>
              <a:rPr lang="pt-BR" sz="2000" b="1" i="1" dirty="0" err="1" smtClean="0">
                <a:solidFill>
                  <a:srgbClr val="CCECFF"/>
                </a:solidFill>
              </a:rPr>
              <a:t>loss</a:t>
            </a:r>
            <a:r>
              <a:rPr lang="pt-BR" sz="2000" b="1" i="1" dirty="0" smtClean="0">
                <a:solidFill>
                  <a:srgbClr val="CCECFF"/>
                </a:solidFill>
              </a:rPr>
              <a:t> </a:t>
            </a:r>
            <a:r>
              <a:rPr lang="pt-BR" sz="2000" b="1" dirty="0" smtClean="0">
                <a:solidFill>
                  <a:srgbClr val="CCECFF"/>
                </a:solidFill>
              </a:rPr>
              <a:t>(dever de mitigar o próprio prejuízo)</a:t>
            </a:r>
            <a:endParaRPr lang="pt-BR" sz="2000" b="1" dirty="0">
              <a:solidFill>
                <a:srgbClr val="CCECFF"/>
              </a:solidFill>
            </a:endParaRPr>
          </a:p>
          <a:p>
            <a:endParaRPr lang="pt-BR" dirty="0" smtClean="0">
              <a:solidFill>
                <a:srgbClr val="FFFFFF"/>
              </a:solidFill>
            </a:endParaRPr>
          </a:p>
          <a:p>
            <a:pPr algn="just"/>
            <a:r>
              <a:rPr lang="pt-BR" sz="2000" dirty="0" smtClean="0">
                <a:solidFill>
                  <a:srgbClr val="FFFFFF"/>
                </a:solidFill>
              </a:rPr>
              <a:t>Significa que </a:t>
            </a:r>
            <a:r>
              <a:rPr lang="pt-BR" sz="2000" u="sng" dirty="0" smtClean="0">
                <a:solidFill>
                  <a:srgbClr val="FFFFFF"/>
                </a:solidFill>
              </a:rPr>
              <a:t>o credor deve adotar as medidas céleres e adequadas para que o dano do devedor não seja agravado</a:t>
            </a:r>
            <a:r>
              <a:rPr lang="pt-BR" sz="2000" dirty="0" smtClean="0">
                <a:solidFill>
                  <a:srgbClr val="FFFFFF"/>
                </a:solidFill>
              </a:rPr>
              <a:t>. </a:t>
            </a:r>
          </a:p>
          <a:p>
            <a:pPr algn="just"/>
            <a:endParaRPr lang="pt-BR" sz="2000" dirty="0" smtClean="0">
              <a:solidFill>
                <a:srgbClr val="FFFFFF"/>
              </a:solidFill>
            </a:endParaRPr>
          </a:p>
          <a:p>
            <a:pPr algn="just"/>
            <a:r>
              <a:rPr lang="pt-BR" sz="2000" dirty="0">
                <a:solidFill>
                  <a:srgbClr val="FFFFFF"/>
                </a:solidFill>
              </a:rPr>
              <a:t>A</a:t>
            </a:r>
            <a:r>
              <a:rPr lang="pt-BR" sz="2000" dirty="0" smtClean="0">
                <a:solidFill>
                  <a:srgbClr val="FFFFFF"/>
                </a:solidFill>
              </a:rPr>
              <a:t> </a:t>
            </a:r>
            <a:r>
              <a:rPr lang="pt-BR" sz="2000" dirty="0">
                <a:solidFill>
                  <a:srgbClr val="FFFFFF"/>
                </a:solidFill>
              </a:rPr>
              <a:t>parte a que a perda aproveita não pode permanecer deliberadamente inerte diante do dano, </a:t>
            </a:r>
            <a:r>
              <a:rPr lang="pt-BR" sz="2000" u="sng" dirty="0">
                <a:solidFill>
                  <a:srgbClr val="FFFFFF"/>
                </a:solidFill>
              </a:rPr>
              <a:t>pois a sua inércia imporá gravame desnecessário e evitável ao patrimônio da </a:t>
            </a:r>
            <a:r>
              <a:rPr lang="pt-BR" sz="2000" u="sng" dirty="0" smtClean="0">
                <a:solidFill>
                  <a:srgbClr val="FFFFFF"/>
                </a:solidFill>
              </a:rPr>
              <a:t>outra parte</a:t>
            </a:r>
            <a:r>
              <a:rPr lang="pt-BR" sz="2000" dirty="0" smtClean="0">
                <a:solidFill>
                  <a:srgbClr val="FFFFFF"/>
                </a:solidFill>
              </a:rPr>
              <a:t>, </a:t>
            </a:r>
            <a:r>
              <a:rPr lang="pt-BR" sz="2000" dirty="0">
                <a:solidFill>
                  <a:srgbClr val="FFFFFF"/>
                </a:solidFill>
              </a:rPr>
              <a:t>circunstância que infringe os deveres de cooperação e lealdade</a:t>
            </a:r>
            <a:r>
              <a:rPr lang="pt-BR" sz="2000" dirty="0" smtClean="0">
                <a:solidFill>
                  <a:srgbClr val="FFFFFF"/>
                </a:solidFill>
              </a:rPr>
              <a:t>.</a:t>
            </a:r>
          </a:p>
          <a:p>
            <a:pPr algn="just"/>
            <a:endParaRPr lang="pt-BR" sz="2000" dirty="0">
              <a:solidFill>
                <a:srgbClr val="FFFFFF"/>
              </a:solidFill>
            </a:endParaRPr>
          </a:p>
          <a:p>
            <a:pPr algn="just"/>
            <a:r>
              <a:rPr lang="pt-BR" sz="2000" dirty="0" smtClean="0">
                <a:solidFill>
                  <a:srgbClr val="FFFFFF"/>
                </a:solidFill>
              </a:rPr>
              <a:t>Ex. Locador que queda inerte diante do inadimplemento do locatário por longo período e deixa o débito alcançar montante exorbitante, levando o devedor em situação de alto endividamento e na iminência do despejo. </a:t>
            </a:r>
          </a:p>
          <a:p>
            <a:pPr algn="just"/>
            <a:endParaRPr lang="pt-BR" sz="2000" dirty="0">
              <a:solidFill>
                <a:srgbClr val="FFFFFF"/>
              </a:solidFill>
            </a:endParaRPr>
          </a:p>
          <a:p>
            <a:pPr algn="just"/>
            <a:r>
              <a:rPr lang="pt-BR" sz="2000" dirty="0">
                <a:solidFill>
                  <a:srgbClr val="CCECFF"/>
                </a:solidFill>
              </a:rPr>
              <a:t>Enunciado 169 CJF: “Art.422: o princípio da boa fé objetiva deve levar o credor a evitar o agravamento do próprio prejuízo”. </a:t>
            </a:r>
          </a:p>
          <a:p>
            <a:pPr algn="just"/>
            <a:r>
              <a:rPr lang="pt-BR" sz="2000" dirty="0" smtClean="0">
                <a:solidFill>
                  <a:srgbClr val="FFFFFF"/>
                </a:solidFill>
              </a:rPr>
              <a:t> </a:t>
            </a:r>
            <a:endParaRPr lang="pt-BR" sz="2000" dirty="0">
              <a:solidFill>
                <a:srgbClr val="FFFFFF"/>
              </a:solidFill>
            </a:endParaRPr>
          </a:p>
        </p:txBody>
      </p:sp>
    </p:spTree>
    <p:extLst>
      <p:ext uri="{BB962C8B-B14F-4D97-AF65-F5344CB8AC3E}">
        <p14:creationId xmlns:p14="http://schemas.microsoft.com/office/powerpoint/2010/main" val="3603915601"/>
      </p:ext>
    </p:extLst>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332656"/>
            <a:ext cx="8280920" cy="6824945"/>
          </a:xfrm>
          <a:prstGeom prst="rect">
            <a:avLst/>
          </a:prstGeom>
          <a:noFill/>
        </p:spPr>
        <p:txBody>
          <a:bodyPr wrap="square" rtlCol="0">
            <a:spAutoFit/>
          </a:bodyPr>
          <a:lstStyle/>
          <a:p>
            <a:pPr algn="just"/>
            <a:r>
              <a:rPr lang="pt-BR" sz="1750" dirty="0" smtClean="0">
                <a:solidFill>
                  <a:srgbClr val="FFFFFF"/>
                </a:solidFill>
              </a:rPr>
              <a:t>“DIREITO </a:t>
            </a:r>
            <a:r>
              <a:rPr lang="pt-BR" sz="1750" dirty="0">
                <a:solidFill>
                  <a:srgbClr val="FFFFFF"/>
                </a:solidFill>
              </a:rPr>
              <a:t>CIVIL. CONTRATOS. BOA-FÉ OBJETIVA. STANDARD ÉTICO-JURÍDICO. OBSERVÂNCIA PELAS PARTES CONTRATANTES. </a:t>
            </a:r>
            <a:r>
              <a:rPr lang="pt-BR" sz="1750" dirty="0">
                <a:solidFill>
                  <a:srgbClr val="FFC000"/>
                </a:solidFill>
              </a:rPr>
              <a:t>DEVERES ANEXOS. DUTY TO MITIGATE THE LOSS. DEVER DE MITIGAR O PRÓPRIO PREJUÍZO. INÉRCIA DO CREDOR. AGRAVAMENTO DO DANO.</a:t>
            </a:r>
            <a:r>
              <a:rPr lang="pt-BR" sz="1750" dirty="0">
                <a:solidFill>
                  <a:srgbClr val="FFFFFF"/>
                </a:solidFill>
              </a:rPr>
              <a:t> INADIMPLEMENTO CONTRATUAL. RECURSO IMPROVIDO. 1. Boa-fé objetiva. Standard ético-jurídico. Observância pelos contratantes em todas as fases. Condutas pautadas pela probidade, cooperação e lealdade. 2. Relações obrigacionais. Atuação das partes. Preservação dos direitos dos contratantes na consecução dos fins. Impossibilidade de violação aos preceitos éticos insertos no ordenamento jurídico. </a:t>
            </a:r>
            <a:r>
              <a:rPr lang="pt-BR" sz="1750" dirty="0">
                <a:solidFill>
                  <a:srgbClr val="FFC000"/>
                </a:solidFill>
              </a:rPr>
              <a:t>3. Preceito decorrente da boa-fé objetiva. </a:t>
            </a:r>
            <a:r>
              <a:rPr lang="pt-BR" sz="1750" dirty="0" err="1">
                <a:solidFill>
                  <a:srgbClr val="FFC000"/>
                </a:solidFill>
              </a:rPr>
              <a:t>Duty</a:t>
            </a:r>
            <a:r>
              <a:rPr lang="pt-BR" sz="1750" dirty="0">
                <a:solidFill>
                  <a:srgbClr val="FFC000"/>
                </a:solidFill>
              </a:rPr>
              <a:t> </a:t>
            </a:r>
            <a:r>
              <a:rPr lang="pt-BR" sz="1750" dirty="0" err="1">
                <a:solidFill>
                  <a:srgbClr val="FFC000"/>
                </a:solidFill>
              </a:rPr>
              <a:t>to</a:t>
            </a:r>
            <a:r>
              <a:rPr lang="pt-BR" sz="1750" dirty="0">
                <a:solidFill>
                  <a:srgbClr val="FFC000"/>
                </a:solidFill>
              </a:rPr>
              <a:t> </a:t>
            </a:r>
            <a:r>
              <a:rPr lang="pt-BR" sz="1750" dirty="0" err="1">
                <a:solidFill>
                  <a:srgbClr val="FFC000"/>
                </a:solidFill>
              </a:rPr>
              <a:t>mitigate</a:t>
            </a:r>
            <a:r>
              <a:rPr lang="pt-BR" sz="1750" dirty="0">
                <a:solidFill>
                  <a:srgbClr val="FFC000"/>
                </a:solidFill>
              </a:rPr>
              <a:t> </a:t>
            </a:r>
            <a:r>
              <a:rPr lang="pt-BR" sz="1750" dirty="0" err="1">
                <a:solidFill>
                  <a:srgbClr val="FFC000"/>
                </a:solidFill>
              </a:rPr>
              <a:t>the</a:t>
            </a:r>
            <a:r>
              <a:rPr lang="pt-BR" sz="1750" dirty="0">
                <a:solidFill>
                  <a:srgbClr val="FFC000"/>
                </a:solidFill>
              </a:rPr>
              <a:t> </a:t>
            </a:r>
            <a:r>
              <a:rPr lang="pt-BR" sz="1750" dirty="0" err="1">
                <a:solidFill>
                  <a:srgbClr val="FFC000"/>
                </a:solidFill>
              </a:rPr>
              <a:t>loss</a:t>
            </a:r>
            <a:r>
              <a:rPr lang="pt-BR" sz="1750" dirty="0">
                <a:solidFill>
                  <a:srgbClr val="FFC000"/>
                </a:solidFill>
              </a:rPr>
              <a:t>: o dever de mitigar o próprio prejuízo. Os contratantes devem tomar as medidas necessárias e possíveis para que o dano não seja agravado. A parte a que a perda aproveita não pode permanecer deliberadamente inerte diante do dano. Agravamento do prejuízo, em razão da inércia do credor. Infringência aos deveres de cooperação e lealdade</a:t>
            </a:r>
            <a:r>
              <a:rPr lang="pt-BR" sz="1750" dirty="0">
                <a:solidFill>
                  <a:srgbClr val="FFFFFF"/>
                </a:solidFill>
              </a:rPr>
              <a:t>. 4. Lição da doutrinadora </a:t>
            </a:r>
            <a:r>
              <a:rPr lang="pt-BR" sz="1750" dirty="0" err="1">
                <a:solidFill>
                  <a:srgbClr val="FFFFFF"/>
                </a:solidFill>
              </a:rPr>
              <a:t>Véra</a:t>
            </a:r>
            <a:r>
              <a:rPr lang="pt-BR" sz="1750" dirty="0">
                <a:solidFill>
                  <a:srgbClr val="FFFFFF"/>
                </a:solidFill>
              </a:rPr>
              <a:t> Maria Jacob de </a:t>
            </a:r>
            <a:r>
              <a:rPr lang="pt-BR" sz="1750" dirty="0" err="1">
                <a:solidFill>
                  <a:srgbClr val="FFFFFF"/>
                </a:solidFill>
              </a:rPr>
              <a:t>Fradera</a:t>
            </a:r>
            <a:r>
              <a:rPr lang="pt-BR" sz="1750" dirty="0">
                <a:solidFill>
                  <a:srgbClr val="FFFFFF"/>
                </a:solidFill>
              </a:rPr>
              <a:t>. Descuido com o dever de mitigar o prejuízo sofrido. </a:t>
            </a:r>
            <a:r>
              <a:rPr lang="pt-BR" sz="1750" u="sng" dirty="0">
                <a:solidFill>
                  <a:srgbClr val="FFFFFF"/>
                </a:solidFill>
              </a:rPr>
              <a:t>O fato de ter deixado o devedor na posse do imóvel por quase 7 (sete) anos, sem que este cumprisse com o seu dever contratual (pagamento das prestações relativas ao contrato de compra e venda), evidencia a ausência de zelo com o patrimônio do credor, com o consequente agravamento significativo das perdas, uma vez que a realização mais célere dos atos de defesa possessória diminuiriam a extensão do dano</a:t>
            </a:r>
            <a:r>
              <a:rPr lang="pt-BR" sz="1750" dirty="0">
                <a:solidFill>
                  <a:srgbClr val="FFFFFF"/>
                </a:solidFill>
              </a:rPr>
              <a:t>. 5. Violação ao princípio da boa-fé objetiva. Caracterização de inadimplemento contratual a justificar a penalidade imposta pela Corte originária, (exclusão de um ano de ressarcimento). 6. Recurso improvido</a:t>
            </a:r>
            <a:r>
              <a:rPr lang="pt-BR" sz="1750" dirty="0" smtClean="0">
                <a:solidFill>
                  <a:srgbClr val="FFFFFF"/>
                </a:solidFill>
              </a:rPr>
              <a:t>.”  </a:t>
            </a:r>
            <a:r>
              <a:rPr lang="pt-BR" sz="1750" b="1" dirty="0" smtClean="0">
                <a:solidFill>
                  <a:srgbClr val="002060"/>
                </a:solidFill>
              </a:rPr>
              <a:t>(STJ, </a:t>
            </a:r>
            <a:r>
              <a:rPr lang="pt-BR" sz="1750" b="1" dirty="0" err="1" smtClean="0">
                <a:solidFill>
                  <a:srgbClr val="002060"/>
                </a:solidFill>
              </a:rPr>
              <a:t>REsp</a:t>
            </a:r>
            <a:r>
              <a:rPr lang="pt-BR" sz="1750" b="1" dirty="0" smtClean="0">
                <a:solidFill>
                  <a:srgbClr val="002060"/>
                </a:solidFill>
              </a:rPr>
              <a:t> 758518/PR, 3ª Turma, Min. Rel. Vasco Della </a:t>
            </a:r>
            <a:r>
              <a:rPr lang="pt-BR" sz="1750" b="1" dirty="0" err="1" smtClean="0">
                <a:solidFill>
                  <a:srgbClr val="002060"/>
                </a:solidFill>
              </a:rPr>
              <a:t>Giustina</a:t>
            </a:r>
            <a:r>
              <a:rPr lang="pt-BR" sz="1750" b="1" dirty="0" smtClean="0">
                <a:solidFill>
                  <a:srgbClr val="002060"/>
                </a:solidFill>
              </a:rPr>
              <a:t>, D.J. 17/06/2010)</a:t>
            </a:r>
            <a:endParaRPr lang="pt-BR" sz="1750" b="1" dirty="0">
              <a:solidFill>
                <a:srgbClr val="002060"/>
              </a:solidFill>
            </a:endParaRPr>
          </a:p>
        </p:txBody>
      </p:sp>
    </p:spTree>
    <p:extLst>
      <p:ext uri="{BB962C8B-B14F-4D97-AF65-F5344CB8AC3E}">
        <p14:creationId xmlns:p14="http://schemas.microsoft.com/office/powerpoint/2010/main" val="3412276858"/>
      </p:ext>
    </p:extLst>
  </p:cSld>
  <p:clrMapOvr>
    <a:masterClrMapping/>
  </p:clrMapOvr>
  <p:transition>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332656"/>
            <a:ext cx="8424936" cy="6247864"/>
          </a:xfrm>
          <a:prstGeom prst="rect">
            <a:avLst/>
          </a:prstGeom>
          <a:noFill/>
        </p:spPr>
        <p:txBody>
          <a:bodyPr wrap="square" rtlCol="0">
            <a:spAutoFit/>
          </a:bodyPr>
          <a:lstStyle/>
          <a:p>
            <a:r>
              <a:rPr lang="pt-BR" sz="2000" b="1" dirty="0" smtClean="0">
                <a:solidFill>
                  <a:srgbClr val="CCECFF"/>
                </a:solidFill>
              </a:rPr>
              <a:t>4) Adimplemento substancial</a:t>
            </a:r>
          </a:p>
          <a:p>
            <a:pPr algn="just"/>
            <a:endParaRPr lang="pt-BR" sz="2000" b="1" dirty="0">
              <a:solidFill>
                <a:srgbClr val="FFFFFF"/>
              </a:solidFill>
            </a:endParaRPr>
          </a:p>
          <a:p>
            <a:pPr algn="just"/>
            <a:r>
              <a:rPr lang="pt-BR" sz="2000" dirty="0" smtClean="0">
                <a:solidFill>
                  <a:srgbClr val="FFFFFF"/>
                </a:solidFill>
              </a:rPr>
              <a:t>Diante do cumprimento de substancial parcela do contrato pelo devedor, não tendo suportado adimplir pequena parte da obrigação, é possível questionar o exercício do direito </a:t>
            </a:r>
            <a:r>
              <a:rPr lang="pt-BR" sz="2000" dirty="0" err="1" smtClean="0">
                <a:solidFill>
                  <a:srgbClr val="FFFFFF"/>
                </a:solidFill>
              </a:rPr>
              <a:t>potestativo</a:t>
            </a:r>
            <a:r>
              <a:rPr lang="pt-BR" sz="2000" dirty="0" smtClean="0">
                <a:solidFill>
                  <a:srgbClr val="FFFFFF"/>
                </a:solidFill>
              </a:rPr>
              <a:t> do credor, qual seja, a resolução contratual. </a:t>
            </a:r>
            <a:r>
              <a:rPr lang="pt-BR" sz="2000" dirty="0" smtClean="0">
                <a:solidFill>
                  <a:srgbClr val="CCECFF"/>
                </a:solidFill>
              </a:rPr>
              <a:t> </a:t>
            </a:r>
          </a:p>
          <a:p>
            <a:pPr algn="just"/>
            <a:endParaRPr lang="pt-BR" sz="2000" dirty="0">
              <a:solidFill>
                <a:srgbClr val="CCECFF"/>
              </a:solidFill>
            </a:endParaRPr>
          </a:p>
          <a:p>
            <a:pPr algn="just"/>
            <a:r>
              <a:rPr lang="pt-BR" sz="2000" dirty="0">
                <a:solidFill>
                  <a:srgbClr val="CCECFF"/>
                </a:solidFill>
              </a:rPr>
              <a:t>Enunciado 361 do CJF: </a:t>
            </a:r>
            <a:r>
              <a:rPr lang="pt-BR" sz="2000" dirty="0" smtClean="0">
                <a:solidFill>
                  <a:srgbClr val="CCECFF"/>
                </a:solidFill>
              </a:rPr>
              <a:t>“</a:t>
            </a:r>
            <a:r>
              <a:rPr lang="pt-BR" sz="2000" dirty="0" err="1" smtClean="0">
                <a:solidFill>
                  <a:srgbClr val="CCECFF"/>
                </a:solidFill>
              </a:rPr>
              <a:t>Arts</a:t>
            </a:r>
            <a:r>
              <a:rPr lang="pt-BR" sz="2000" dirty="0">
                <a:solidFill>
                  <a:srgbClr val="CCECFF"/>
                </a:solidFill>
              </a:rPr>
              <a:t>. 421, 422 e 475: o adimplemento substancial decorre dos princípios gerais contratuais, de modo a fazer preponderar a função social do contrato e o princípio da boa fé objetiva, balizando a aplicação do art. </a:t>
            </a:r>
            <a:r>
              <a:rPr lang="pt-BR" sz="2000" dirty="0" smtClean="0">
                <a:solidFill>
                  <a:srgbClr val="CCECFF"/>
                </a:solidFill>
              </a:rPr>
              <a:t>475”.</a:t>
            </a:r>
          </a:p>
          <a:p>
            <a:pPr algn="just"/>
            <a:r>
              <a:rPr lang="pt-BR" sz="2000" dirty="0" smtClean="0">
                <a:solidFill>
                  <a:srgbClr val="CCECFF"/>
                </a:solidFill>
              </a:rPr>
              <a:t> </a:t>
            </a:r>
          </a:p>
          <a:p>
            <a:pPr algn="just"/>
            <a:r>
              <a:rPr lang="pt-BR" sz="2000" b="1" u="sng" dirty="0" smtClean="0">
                <a:solidFill>
                  <a:srgbClr val="CCECFF"/>
                </a:solidFill>
              </a:rPr>
              <a:t>Teses da DPE/SP:</a:t>
            </a:r>
          </a:p>
          <a:p>
            <a:pPr algn="just"/>
            <a:endParaRPr lang="pt-BR" sz="2000" b="1" u="sng" dirty="0">
              <a:solidFill>
                <a:srgbClr val="CCECFF"/>
              </a:solidFill>
            </a:endParaRPr>
          </a:p>
          <a:p>
            <a:pPr algn="just"/>
            <a:r>
              <a:rPr lang="pt-BR" sz="2000" dirty="0">
                <a:solidFill>
                  <a:srgbClr val="FFFFFF"/>
                </a:solidFill>
              </a:rPr>
              <a:t>Súmula: </a:t>
            </a:r>
            <a:r>
              <a:rPr lang="pt-BR" sz="2000" dirty="0" smtClean="0">
                <a:solidFill>
                  <a:srgbClr val="FFFFFF"/>
                </a:solidFill>
              </a:rPr>
              <a:t>“Nas </a:t>
            </a:r>
            <a:r>
              <a:rPr lang="pt-BR" sz="2000" dirty="0">
                <a:solidFill>
                  <a:srgbClr val="FFFFFF"/>
                </a:solidFill>
              </a:rPr>
              <a:t>obrigações de </a:t>
            </a:r>
            <a:r>
              <a:rPr lang="pt-BR" sz="2000" u="sng" dirty="0">
                <a:solidFill>
                  <a:srgbClr val="FFFFFF"/>
                </a:solidFill>
              </a:rPr>
              <a:t>trato sucessivo</a:t>
            </a:r>
            <a:r>
              <a:rPr lang="pt-BR" sz="2000" dirty="0">
                <a:solidFill>
                  <a:srgbClr val="FFFFFF"/>
                </a:solidFill>
              </a:rPr>
              <a:t> admite-se a alegação da </a:t>
            </a:r>
            <a:r>
              <a:rPr lang="pt-BR" sz="2000" dirty="0">
                <a:solidFill>
                  <a:srgbClr val="FFC000"/>
                </a:solidFill>
              </a:rPr>
              <a:t>teoria do adimplemento substancial </a:t>
            </a:r>
            <a:r>
              <a:rPr lang="pt-BR" sz="2000" dirty="0">
                <a:solidFill>
                  <a:srgbClr val="FFFFFF"/>
                </a:solidFill>
              </a:rPr>
              <a:t>quando se verificar que ocorreu, por parte do devedor, o cumprimento de </a:t>
            </a:r>
            <a:r>
              <a:rPr lang="pt-BR" sz="2000" dirty="0">
                <a:solidFill>
                  <a:srgbClr val="FFC000"/>
                </a:solidFill>
              </a:rPr>
              <a:t>mais de 85% das prestações contratadas</a:t>
            </a:r>
            <a:r>
              <a:rPr lang="pt-BR" sz="2000" dirty="0">
                <a:solidFill>
                  <a:srgbClr val="FFFFFF"/>
                </a:solidFill>
              </a:rPr>
              <a:t>,  afastando-se,  </a:t>
            </a:r>
            <a:r>
              <a:rPr lang="pt-BR" sz="2000" dirty="0" err="1">
                <a:solidFill>
                  <a:srgbClr val="FFFFFF"/>
                </a:solidFill>
              </a:rPr>
              <a:t>dessarte</a:t>
            </a:r>
            <a:r>
              <a:rPr lang="pt-BR" sz="2000" dirty="0">
                <a:solidFill>
                  <a:srgbClr val="FFFFFF"/>
                </a:solidFill>
              </a:rPr>
              <a:t>,  o  pedido  de  rescisão  </a:t>
            </a:r>
            <a:r>
              <a:rPr lang="pt-BR" sz="2000" dirty="0" smtClean="0">
                <a:solidFill>
                  <a:srgbClr val="FFFFFF"/>
                </a:solidFill>
              </a:rPr>
              <a:t>contratual”. </a:t>
            </a:r>
            <a:r>
              <a:rPr lang="pt-BR" sz="2000" dirty="0">
                <a:solidFill>
                  <a:srgbClr val="FFFFFF"/>
                </a:solidFill>
              </a:rPr>
              <a:t>(tese 18/09</a:t>
            </a:r>
            <a:r>
              <a:rPr lang="pt-BR" sz="2000" dirty="0" smtClean="0">
                <a:solidFill>
                  <a:srgbClr val="FFFFFF"/>
                </a:solidFill>
              </a:rPr>
              <a:t>). </a:t>
            </a:r>
            <a:endParaRPr lang="pt-BR" sz="2000" dirty="0">
              <a:solidFill>
                <a:srgbClr val="CCECFF"/>
              </a:solidFill>
            </a:endParaRPr>
          </a:p>
          <a:p>
            <a:pPr algn="just"/>
            <a:endParaRPr lang="pt-BR" sz="2000" dirty="0">
              <a:solidFill>
                <a:srgbClr val="FFFFFF"/>
              </a:solidFill>
            </a:endParaRPr>
          </a:p>
        </p:txBody>
      </p:sp>
    </p:spTree>
    <p:extLst>
      <p:ext uri="{BB962C8B-B14F-4D97-AF65-F5344CB8AC3E}">
        <p14:creationId xmlns:p14="http://schemas.microsoft.com/office/powerpoint/2010/main" val="2497501744"/>
      </p:ext>
    </p:extLst>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352928" cy="6678751"/>
          </a:xfrm>
          <a:prstGeom prst="rect">
            <a:avLst/>
          </a:prstGeom>
          <a:noFill/>
        </p:spPr>
        <p:txBody>
          <a:bodyPr wrap="square" rtlCol="0">
            <a:spAutoFit/>
          </a:bodyPr>
          <a:lstStyle/>
          <a:p>
            <a:pPr algn="just"/>
            <a:r>
              <a:rPr lang="pt-BR" sz="2000" dirty="0" smtClean="0">
                <a:solidFill>
                  <a:srgbClr val="FFFFFF"/>
                </a:solidFill>
              </a:rPr>
              <a:t>Súmula</a:t>
            </a:r>
            <a:r>
              <a:rPr lang="pt-BR" sz="2000" dirty="0">
                <a:solidFill>
                  <a:srgbClr val="FFFFFF"/>
                </a:solidFill>
              </a:rPr>
              <a:t>: </a:t>
            </a:r>
            <a:r>
              <a:rPr lang="pt-BR" sz="2000" dirty="0" smtClean="0">
                <a:solidFill>
                  <a:srgbClr val="FFFFFF"/>
                </a:solidFill>
              </a:rPr>
              <a:t>“É </a:t>
            </a:r>
            <a:r>
              <a:rPr lang="pt-BR" sz="2000" dirty="0">
                <a:solidFill>
                  <a:srgbClr val="FFFFFF"/>
                </a:solidFill>
              </a:rPr>
              <a:t>aplicável a </a:t>
            </a:r>
            <a:r>
              <a:rPr lang="pt-BR" sz="2000" dirty="0">
                <a:solidFill>
                  <a:srgbClr val="FFC000"/>
                </a:solidFill>
              </a:rPr>
              <a:t>teoria do adimplemento substancial </a:t>
            </a:r>
            <a:r>
              <a:rPr lang="pt-BR" sz="2000" dirty="0">
                <a:solidFill>
                  <a:srgbClr val="FFFFFF"/>
                </a:solidFill>
              </a:rPr>
              <a:t>para a manutenção dos contratos de plano de saúde, </a:t>
            </a:r>
            <a:r>
              <a:rPr lang="pt-BR" sz="2000" dirty="0">
                <a:solidFill>
                  <a:srgbClr val="FFC000"/>
                </a:solidFill>
              </a:rPr>
              <a:t>ainda que transcorrido o prazo de 60 dias do inadimplemento </a:t>
            </a:r>
            <a:r>
              <a:rPr lang="pt-BR" sz="2000" dirty="0">
                <a:solidFill>
                  <a:srgbClr val="FFFFFF"/>
                </a:solidFill>
              </a:rPr>
              <a:t>e mesmo  que  tenha  ocorrido  a  regular  notificação  do  cliente,  desde  que  não  haja  reincidência ou </a:t>
            </a:r>
            <a:r>
              <a:rPr lang="pt-BR" sz="2000" dirty="0" smtClean="0">
                <a:solidFill>
                  <a:srgbClr val="FFFFFF"/>
                </a:solidFill>
              </a:rPr>
              <a:t>má-fé”. </a:t>
            </a:r>
            <a:r>
              <a:rPr lang="pt-BR" sz="2000" dirty="0">
                <a:solidFill>
                  <a:srgbClr val="FFFFFF"/>
                </a:solidFill>
              </a:rPr>
              <a:t>(tese </a:t>
            </a:r>
            <a:r>
              <a:rPr lang="pt-BR" sz="2000" dirty="0" smtClean="0">
                <a:solidFill>
                  <a:srgbClr val="FFFFFF"/>
                </a:solidFill>
              </a:rPr>
              <a:t>03/10</a:t>
            </a:r>
            <a:r>
              <a:rPr lang="pt-BR" sz="2000" dirty="0">
                <a:solidFill>
                  <a:srgbClr val="FFFFFF"/>
                </a:solidFill>
              </a:rPr>
              <a:t>) </a:t>
            </a:r>
            <a:endParaRPr lang="pt-BR" sz="2000" dirty="0" smtClean="0">
              <a:solidFill>
                <a:srgbClr val="FFFFFF"/>
              </a:solidFill>
            </a:endParaRPr>
          </a:p>
          <a:p>
            <a:pPr algn="just"/>
            <a:endParaRPr lang="pt-BR" sz="2000" dirty="0" smtClean="0">
              <a:solidFill>
                <a:srgbClr val="FFFFFF"/>
              </a:solidFill>
            </a:endParaRPr>
          </a:p>
          <a:p>
            <a:pPr algn="just"/>
            <a:r>
              <a:rPr lang="pt-BR" sz="2000" b="1" dirty="0" smtClean="0">
                <a:solidFill>
                  <a:srgbClr val="FFC000"/>
                </a:solidFill>
              </a:rPr>
              <a:t>Jurisprudência:</a:t>
            </a:r>
            <a:endParaRPr lang="pt-BR" sz="2000" b="1" dirty="0">
              <a:solidFill>
                <a:srgbClr val="FFC000"/>
              </a:solidFill>
            </a:endParaRPr>
          </a:p>
          <a:p>
            <a:r>
              <a:rPr lang="pt-BR" dirty="0">
                <a:solidFill>
                  <a:srgbClr val="FFFFFF"/>
                </a:solidFill>
              </a:rPr>
              <a:t> </a:t>
            </a:r>
            <a:endParaRPr lang="pt-BR" dirty="0" smtClean="0">
              <a:solidFill>
                <a:srgbClr val="FFFFFF"/>
              </a:solidFill>
            </a:endParaRPr>
          </a:p>
          <a:p>
            <a:pPr algn="just"/>
            <a:r>
              <a:rPr lang="pt-BR" sz="2000" dirty="0" smtClean="0">
                <a:solidFill>
                  <a:srgbClr val="FFFFFF"/>
                </a:solidFill>
              </a:rPr>
              <a:t>“ALIENAÇÃO </a:t>
            </a:r>
            <a:r>
              <a:rPr lang="pt-BR" sz="2000" dirty="0">
                <a:solidFill>
                  <a:srgbClr val="FFFFFF"/>
                </a:solidFill>
              </a:rPr>
              <a:t>FÍDUCIÁRIA. Busca e apreensão. </a:t>
            </a:r>
            <a:r>
              <a:rPr lang="pt-BR" sz="2000" dirty="0">
                <a:solidFill>
                  <a:srgbClr val="FFC000"/>
                </a:solidFill>
              </a:rPr>
              <a:t>Falta da última prestação. Adimplemento substancial. </a:t>
            </a:r>
            <a:r>
              <a:rPr lang="pt-BR" sz="2000" dirty="0">
                <a:solidFill>
                  <a:srgbClr val="FFFFFF"/>
                </a:solidFill>
              </a:rPr>
              <a:t>O cumprimento do contrato de financiamento, com a falta apenas da última prestação, </a:t>
            </a:r>
            <a:r>
              <a:rPr lang="pt-BR" sz="2000" dirty="0">
                <a:solidFill>
                  <a:srgbClr val="FFC000"/>
                </a:solidFill>
              </a:rPr>
              <a:t>não autoriza o credor a lançar mão da ação de busca e apreensão, em lugar da cobrança da parcela faltante.</a:t>
            </a:r>
            <a:r>
              <a:rPr lang="pt-BR" sz="2000" dirty="0">
                <a:solidFill>
                  <a:srgbClr val="FFFFFF"/>
                </a:solidFill>
              </a:rPr>
              <a:t> O adimplemento substancial do contrato pelo devedor não autoriza ao credor a propositura de ação para a extinção do contrato, salvo se demonstrada a perda do interesse na continuidade da execução, que não é o caso. Na espécie, ainda houve a consignação judicial do valor da última parcela. Não atende à exigência da boa-fé objetiva a atitude do credor que desconhece esses fatos e promove a busca e apreensão, com pedido liminar de reintegração de posse. Recurso não </a:t>
            </a:r>
            <a:r>
              <a:rPr lang="pt-BR" sz="2000" dirty="0" smtClean="0">
                <a:solidFill>
                  <a:srgbClr val="FFFFFF"/>
                </a:solidFill>
              </a:rPr>
              <a:t>conhecido”.  </a:t>
            </a:r>
            <a:endParaRPr lang="pt-BR" sz="2000" dirty="0">
              <a:solidFill>
                <a:srgbClr val="FFFFFF"/>
              </a:solidFill>
            </a:endParaRPr>
          </a:p>
          <a:p>
            <a:endParaRPr lang="pt-BR" dirty="0">
              <a:solidFill>
                <a:srgbClr val="FFFFFF"/>
              </a:solidFill>
            </a:endParaRPr>
          </a:p>
        </p:txBody>
      </p:sp>
    </p:spTree>
    <p:extLst>
      <p:ext uri="{BB962C8B-B14F-4D97-AF65-F5344CB8AC3E}">
        <p14:creationId xmlns:p14="http://schemas.microsoft.com/office/powerpoint/2010/main" val="135827215"/>
      </p:ext>
    </p:extLst>
  </p:cSld>
  <p:clrMapOvr>
    <a:masterClrMapping/>
  </p:clrMapOvr>
  <p:transition>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260648"/>
            <a:ext cx="8280920" cy="6555641"/>
          </a:xfrm>
          <a:prstGeom prst="rect">
            <a:avLst/>
          </a:prstGeom>
          <a:noFill/>
        </p:spPr>
        <p:txBody>
          <a:bodyPr wrap="square" rtlCol="0">
            <a:spAutoFit/>
          </a:bodyPr>
          <a:lstStyle/>
          <a:p>
            <a:r>
              <a:rPr lang="pt-BR" sz="2000" b="1" dirty="0" smtClean="0">
                <a:solidFill>
                  <a:srgbClr val="CCECFF"/>
                </a:solidFill>
              </a:rPr>
              <a:t>5) </a:t>
            </a:r>
            <a:r>
              <a:rPr lang="pt-BR" sz="2000" b="1" i="1" dirty="0" smtClean="0">
                <a:solidFill>
                  <a:srgbClr val="CCECFF"/>
                </a:solidFill>
              </a:rPr>
              <a:t>Tu </a:t>
            </a:r>
            <a:r>
              <a:rPr lang="pt-BR" sz="2000" b="1" i="1" dirty="0" err="1" smtClean="0">
                <a:solidFill>
                  <a:srgbClr val="CCECFF"/>
                </a:solidFill>
              </a:rPr>
              <a:t>quoque</a:t>
            </a:r>
            <a:endParaRPr lang="pt-BR" sz="2000" b="1" i="1" dirty="0" smtClean="0">
              <a:solidFill>
                <a:srgbClr val="CCECFF"/>
              </a:solidFill>
            </a:endParaRPr>
          </a:p>
          <a:p>
            <a:endParaRPr lang="pt-BR" sz="2000" b="1" i="1" dirty="0">
              <a:solidFill>
                <a:srgbClr val="CCECFF"/>
              </a:solidFill>
            </a:endParaRPr>
          </a:p>
          <a:p>
            <a:pPr algn="just"/>
            <a:r>
              <a:rPr lang="pt-BR" sz="2000" dirty="0" smtClean="0">
                <a:solidFill>
                  <a:srgbClr val="FFFFFF"/>
                </a:solidFill>
              </a:rPr>
              <a:t>Aquele que viola determinada norma jurídica não poderá exigir os seus direitos com base na norma violada, sob pena de abuso. </a:t>
            </a:r>
          </a:p>
          <a:p>
            <a:pPr algn="just"/>
            <a:endParaRPr lang="pt-BR" sz="2000" dirty="0" smtClean="0">
              <a:solidFill>
                <a:srgbClr val="CCECFF"/>
              </a:solidFill>
            </a:endParaRPr>
          </a:p>
          <a:p>
            <a:pPr algn="just"/>
            <a:r>
              <a:rPr lang="pt-BR" sz="2000" dirty="0" smtClean="0">
                <a:solidFill>
                  <a:srgbClr val="CCECFF"/>
                </a:solidFill>
              </a:rPr>
              <a:t>Art</a:t>
            </a:r>
            <a:r>
              <a:rPr lang="pt-BR" sz="2000" dirty="0">
                <a:solidFill>
                  <a:srgbClr val="CCECFF"/>
                </a:solidFill>
              </a:rPr>
              <a:t>. 476. Nos contratos bilaterais, nenhum dos contratantes, antes de cumprida a sua obrigação, pode exigir o implemento da do outro</a:t>
            </a:r>
            <a:r>
              <a:rPr lang="pt-BR" sz="2000" dirty="0" smtClean="0">
                <a:solidFill>
                  <a:srgbClr val="CCECFF"/>
                </a:solidFill>
              </a:rPr>
              <a:t>.</a:t>
            </a:r>
          </a:p>
          <a:p>
            <a:pPr algn="just"/>
            <a:endParaRPr lang="pt-BR" sz="2000" dirty="0">
              <a:solidFill>
                <a:srgbClr val="CCECFF"/>
              </a:solidFill>
            </a:endParaRPr>
          </a:p>
          <a:p>
            <a:pPr algn="just"/>
            <a:r>
              <a:rPr lang="pt-BR" sz="2000" dirty="0">
                <a:solidFill>
                  <a:srgbClr val="CCECFF"/>
                </a:solidFill>
              </a:rPr>
              <a:t>Art. 150, CC. Se ambas as partes procederem com dolo, nenhuma pode alegá-lo para anular o negócio, ou reclamar indenização.</a:t>
            </a:r>
          </a:p>
          <a:p>
            <a:pPr algn="just"/>
            <a:endParaRPr lang="pt-BR" sz="2000" dirty="0" smtClean="0">
              <a:solidFill>
                <a:srgbClr val="CCECFF"/>
              </a:solidFill>
            </a:endParaRPr>
          </a:p>
          <a:p>
            <a:pPr algn="just"/>
            <a:r>
              <a:rPr lang="pt-BR" sz="2000" dirty="0">
                <a:solidFill>
                  <a:srgbClr val="CCECFF"/>
                </a:solidFill>
              </a:rPr>
              <a:t>S</a:t>
            </a:r>
            <a:r>
              <a:rPr lang="pt-BR" sz="2000" dirty="0" smtClean="0">
                <a:solidFill>
                  <a:srgbClr val="CCECFF"/>
                </a:solidFill>
              </a:rPr>
              <a:t>úmula </a:t>
            </a:r>
            <a:r>
              <a:rPr lang="pt-BR" sz="2000" dirty="0">
                <a:solidFill>
                  <a:srgbClr val="CCECFF"/>
                </a:solidFill>
              </a:rPr>
              <a:t>385 do </a:t>
            </a:r>
            <a:r>
              <a:rPr lang="pt-BR" sz="2000" dirty="0" smtClean="0">
                <a:solidFill>
                  <a:srgbClr val="CCECFF"/>
                </a:solidFill>
              </a:rPr>
              <a:t>STJ: “Da </a:t>
            </a:r>
            <a:r>
              <a:rPr lang="pt-BR" sz="2000" dirty="0">
                <a:solidFill>
                  <a:srgbClr val="CCECFF"/>
                </a:solidFill>
              </a:rPr>
              <a:t>anotação irregular em cadastro de proteção ao crédito, não cabe indenização por dano moral, quando preexistente legítima inscrição, ressalvado o direito ao cancelamento</a:t>
            </a:r>
            <a:r>
              <a:rPr lang="pt-BR" sz="2000" dirty="0" smtClean="0">
                <a:solidFill>
                  <a:srgbClr val="CCECFF"/>
                </a:solidFill>
              </a:rPr>
              <a:t>”.</a:t>
            </a:r>
          </a:p>
          <a:p>
            <a:pPr algn="just"/>
            <a:endParaRPr lang="pt-BR" sz="2000" dirty="0">
              <a:solidFill>
                <a:srgbClr val="CCECFF"/>
              </a:solidFill>
            </a:endParaRPr>
          </a:p>
          <a:p>
            <a:pPr algn="just"/>
            <a:r>
              <a:rPr lang="pt-BR" sz="2000" dirty="0" smtClean="0">
                <a:solidFill>
                  <a:srgbClr val="FFFFFF"/>
                </a:solidFill>
              </a:rPr>
              <a:t>Parte da doutrina critica a aplicação indevida do instituto na súmula, por entender que tal dispositivo atenta contra a proporcionalidade. O fato de alguém ter incorrido previamente em inadimplemento não pode servir de justificativa para que o credor negative seu nome de forma irresponsável, constrangendo o devedor, e destituindo-o de exercer o direito de pleitear indenização por danos morais. </a:t>
            </a:r>
            <a:endParaRPr lang="pt-BR" sz="2000" dirty="0">
              <a:solidFill>
                <a:srgbClr val="FFFFFF"/>
              </a:solidFill>
            </a:endParaRPr>
          </a:p>
        </p:txBody>
      </p:sp>
    </p:spTree>
    <p:extLst>
      <p:ext uri="{BB962C8B-B14F-4D97-AF65-F5344CB8AC3E}">
        <p14:creationId xmlns:p14="http://schemas.microsoft.com/office/powerpoint/2010/main" val="577748785"/>
      </p:ext>
    </p:extLst>
  </p:cSld>
  <p:clrMapOvr>
    <a:masterClrMapping/>
  </p:clrMapOvr>
  <p:transition>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424936" cy="6309420"/>
          </a:xfrm>
          <a:prstGeom prst="rect">
            <a:avLst/>
          </a:prstGeom>
          <a:noFill/>
        </p:spPr>
        <p:txBody>
          <a:bodyPr wrap="square" rtlCol="0">
            <a:spAutoFit/>
          </a:bodyPr>
          <a:lstStyle/>
          <a:p>
            <a:pPr algn="just"/>
            <a:endParaRPr lang="pt-BR" sz="2000" dirty="0" smtClean="0">
              <a:solidFill>
                <a:srgbClr val="FFFFFF"/>
              </a:solidFill>
            </a:endParaRPr>
          </a:p>
          <a:p>
            <a:pPr algn="just"/>
            <a:r>
              <a:rPr lang="pt-BR" sz="2000" dirty="0" smtClean="0">
                <a:solidFill>
                  <a:srgbClr val="FFFFFF"/>
                </a:solidFill>
              </a:rPr>
              <a:t>“</a:t>
            </a:r>
            <a:r>
              <a:rPr lang="pt-BR" sz="2000" dirty="0">
                <a:solidFill>
                  <a:srgbClr val="FFFFFF"/>
                </a:solidFill>
              </a:rPr>
              <a:t>DIREITO CIVIL. RECURSO ESPECIAL. </a:t>
            </a:r>
            <a:r>
              <a:rPr lang="pt-BR" sz="2000" dirty="0">
                <a:solidFill>
                  <a:srgbClr val="FFC000"/>
                </a:solidFill>
              </a:rPr>
              <a:t>PACTUAÇÃO, POR ACORDO DE VONTADES, DE DISTRATO</a:t>
            </a:r>
            <a:r>
              <a:rPr lang="pt-BR" sz="2000" dirty="0">
                <a:solidFill>
                  <a:srgbClr val="FFFFFF"/>
                </a:solidFill>
              </a:rPr>
              <a:t>. RECALCITRÂNCIA DA DEVEDORA EM ASSINAR O INSTRUMENTO CONTRATUAL. </a:t>
            </a:r>
            <a:r>
              <a:rPr lang="pt-BR" sz="2000" dirty="0">
                <a:solidFill>
                  <a:srgbClr val="FFC000"/>
                </a:solidFill>
              </a:rPr>
              <a:t>ARGUIÇAO DE VÍCIO DE FORMA PELA PARTE QUE DEU CAUSA AO VÍCIO</a:t>
            </a:r>
            <a:r>
              <a:rPr lang="pt-BR" sz="2000" dirty="0">
                <a:solidFill>
                  <a:srgbClr val="FFFFFF"/>
                </a:solidFill>
              </a:rPr>
              <a:t>. IMPOSSIBILIDADE. AUFERIMENTO DE VANTAGEM IGNORANDO A EXTINÇÃO DO CONTRATO. DESCABIMENTO. </a:t>
            </a:r>
            <a:r>
              <a:rPr lang="pt-BR" sz="2000" u="sng" dirty="0">
                <a:solidFill>
                  <a:srgbClr val="FFFFFF"/>
                </a:solidFill>
              </a:rPr>
              <a:t>1. É incontroverso que o imóvel não estava na posse da locatária e as partes pactuaram distrato, tendo sido redigido o instrumento, todavia a ré locadora se recusou a assiná-lo, não podendo suscitar depois a inobservância ao paralelismo das formas para a extinção contratual</a:t>
            </a:r>
            <a:r>
              <a:rPr lang="pt-BR" sz="2000" dirty="0">
                <a:solidFill>
                  <a:srgbClr val="FFFFFF"/>
                </a:solidFill>
              </a:rPr>
              <a:t>. É que os institutos ligados à boa-fé objetiva, notadamente a </a:t>
            </a:r>
            <a:r>
              <a:rPr lang="pt-BR" sz="2000" b="1" dirty="0">
                <a:solidFill>
                  <a:srgbClr val="FFC000"/>
                </a:solidFill>
              </a:rPr>
              <a:t>proibição do </a:t>
            </a:r>
            <a:r>
              <a:rPr lang="pt-BR" sz="2000" b="1" dirty="0" err="1">
                <a:solidFill>
                  <a:srgbClr val="FFC000"/>
                </a:solidFill>
              </a:rPr>
              <a:t>venire</a:t>
            </a:r>
            <a:r>
              <a:rPr lang="pt-BR" sz="2000" b="1" dirty="0">
                <a:solidFill>
                  <a:srgbClr val="FFC000"/>
                </a:solidFill>
              </a:rPr>
              <a:t> contra </a:t>
            </a:r>
            <a:r>
              <a:rPr lang="pt-BR" sz="2000" b="1" dirty="0" err="1">
                <a:solidFill>
                  <a:srgbClr val="FFC000"/>
                </a:solidFill>
              </a:rPr>
              <a:t>factum</a:t>
            </a:r>
            <a:r>
              <a:rPr lang="pt-BR" sz="2000" b="1" dirty="0">
                <a:solidFill>
                  <a:srgbClr val="FFC000"/>
                </a:solidFill>
              </a:rPr>
              <a:t> </a:t>
            </a:r>
            <a:r>
              <a:rPr lang="pt-BR" sz="2000" b="1" dirty="0" err="1">
                <a:solidFill>
                  <a:srgbClr val="FFC000"/>
                </a:solidFill>
              </a:rPr>
              <a:t>proprium</a:t>
            </a:r>
            <a:r>
              <a:rPr lang="pt-BR" sz="2000" b="1" dirty="0">
                <a:solidFill>
                  <a:srgbClr val="FFC000"/>
                </a:solidFill>
              </a:rPr>
              <a:t>, a </a:t>
            </a:r>
            <a:r>
              <a:rPr lang="pt-BR" sz="2000" b="1" dirty="0" err="1">
                <a:solidFill>
                  <a:srgbClr val="FFC000"/>
                </a:solidFill>
              </a:rPr>
              <a:t>supressio</a:t>
            </a:r>
            <a:r>
              <a:rPr lang="pt-BR" sz="2000" b="1" dirty="0">
                <a:solidFill>
                  <a:srgbClr val="FFC000"/>
                </a:solidFill>
              </a:rPr>
              <a:t>, a </a:t>
            </a:r>
            <a:r>
              <a:rPr lang="pt-BR" sz="2000" b="1" dirty="0" err="1">
                <a:solidFill>
                  <a:srgbClr val="FFC000"/>
                </a:solidFill>
              </a:rPr>
              <a:t>surrectio</a:t>
            </a:r>
            <a:r>
              <a:rPr lang="pt-BR" sz="2000" b="1" dirty="0">
                <a:solidFill>
                  <a:srgbClr val="FFC000"/>
                </a:solidFill>
              </a:rPr>
              <a:t> e o tu </a:t>
            </a:r>
            <a:r>
              <a:rPr lang="pt-BR" sz="2000" b="1" dirty="0" err="1">
                <a:solidFill>
                  <a:srgbClr val="FFC000"/>
                </a:solidFill>
              </a:rPr>
              <a:t>quoque</a:t>
            </a:r>
            <a:r>
              <a:rPr lang="pt-BR" sz="2000" dirty="0">
                <a:solidFill>
                  <a:srgbClr val="FFFFFF"/>
                </a:solidFill>
              </a:rPr>
              <a:t>, repelem atos que atentem contra a boa-fé </a:t>
            </a:r>
            <a:r>
              <a:rPr lang="pt-BR" sz="2000" dirty="0" err="1">
                <a:solidFill>
                  <a:srgbClr val="FFFFFF"/>
                </a:solidFill>
              </a:rPr>
              <a:t>óbjetiva</a:t>
            </a:r>
            <a:r>
              <a:rPr lang="pt-BR" sz="2000" dirty="0">
                <a:solidFill>
                  <a:srgbClr val="FFFFFF"/>
                </a:solidFill>
              </a:rPr>
              <a:t>. 2. Destarte, </a:t>
            </a:r>
            <a:r>
              <a:rPr lang="pt-BR" sz="2000" u="sng" dirty="0">
                <a:solidFill>
                  <a:srgbClr val="FFFFFF"/>
                </a:solidFill>
              </a:rPr>
              <a:t>não pode a locadora alegar nulidade da avença (distrato), buscando manter o contrato rompido, e ainda obstar a devolução dos valores desembolsados pela locatária, ao argumento de que a lei exige forma para conferir validade à avença</a:t>
            </a:r>
            <a:r>
              <a:rPr lang="pt-BR" sz="2000" dirty="0">
                <a:solidFill>
                  <a:srgbClr val="FFFFFF"/>
                </a:solidFill>
              </a:rPr>
              <a:t>. 3. Recurso especial não provido”. (STJ, </a:t>
            </a:r>
            <a:r>
              <a:rPr lang="pt-BR" sz="2000" dirty="0" err="1">
                <a:solidFill>
                  <a:srgbClr val="FFFFFF"/>
                </a:solidFill>
              </a:rPr>
              <a:t>REsp</a:t>
            </a:r>
            <a:r>
              <a:rPr lang="pt-BR" sz="2000" dirty="0">
                <a:solidFill>
                  <a:srgbClr val="FFFFFF"/>
                </a:solidFill>
              </a:rPr>
              <a:t> 1040606 / ES, 4ª Turma, Min. Rel. </a:t>
            </a:r>
            <a:r>
              <a:rPr lang="pt-BR" sz="2000" dirty="0" err="1">
                <a:solidFill>
                  <a:srgbClr val="FFFFFF"/>
                </a:solidFill>
              </a:rPr>
              <a:t>Luis</a:t>
            </a:r>
            <a:r>
              <a:rPr lang="pt-BR" sz="2000" dirty="0">
                <a:solidFill>
                  <a:srgbClr val="FFFFFF"/>
                </a:solidFill>
              </a:rPr>
              <a:t> Felipe Salomão, DJ: 24/04/2012)</a:t>
            </a:r>
          </a:p>
          <a:p>
            <a:endParaRPr lang="pt-BR" dirty="0">
              <a:solidFill>
                <a:srgbClr val="FFFFFF"/>
              </a:solidFill>
            </a:endParaRPr>
          </a:p>
        </p:txBody>
      </p:sp>
    </p:spTree>
    <p:extLst>
      <p:ext uri="{BB962C8B-B14F-4D97-AF65-F5344CB8AC3E}">
        <p14:creationId xmlns:p14="http://schemas.microsoft.com/office/powerpoint/2010/main" val="892009065"/>
      </p:ext>
    </p:extLst>
  </p:cSld>
  <p:clrMapOvr>
    <a:masterClrMapping/>
  </p:clrMapOvr>
  <p:transition>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332656"/>
            <a:ext cx="8208912" cy="6555641"/>
          </a:xfrm>
          <a:prstGeom prst="rect">
            <a:avLst/>
          </a:prstGeom>
          <a:noFill/>
        </p:spPr>
        <p:txBody>
          <a:bodyPr wrap="square" rtlCol="0">
            <a:spAutoFit/>
          </a:bodyPr>
          <a:lstStyle/>
          <a:p>
            <a:pPr algn="just"/>
            <a:r>
              <a:rPr lang="pt-BR" sz="2000" b="1" dirty="0" smtClean="0">
                <a:solidFill>
                  <a:srgbClr val="FFC000"/>
                </a:solidFill>
              </a:rPr>
              <a:t>Aplicação do princípio da boa-fé objetiva no CDC e CCB/2002</a:t>
            </a:r>
          </a:p>
          <a:p>
            <a:pPr algn="just"/>
            <a:endParaRPr lang="pt-BR" sz="2000" dirty="0">
              <a:solidFill>
                <a:srgbClr val="FFFFFF"/>
              </a:solidFill>
            </a:endParaRPr>
          </a:p>
          <a:p>
            <a:pPr algn="just"/>
            <a:r>
              <a:rPr lang="pt-BR" sz="2000" dirty="0" smtClean="0">
                <a:solidFill>
                  <a:srgbClr val="FFFFFF"/>
                </a:solidFill>
              </a:rPr>
              <a:t>A boa-fé objetiva, </a:t>
            </a:r>
            <a:r>
              <a:rPr lang="pt-BR" sz="2000" dirty="0">
                <a:solidFill>
                  <a:srgbClr val="FFFFFF"/>
                </a:solidFill>
              </a:rPr>
              <a:t>nas relações de </a:t>
            </a:r>
            <a:r>
              <a:rPr lang="pt-BR" sz="2000" dirty="0" smtClean="0">
                <a:solidFill>
                  <a:srgbClr val="FFFFFF"/>
                </a:solidFill>
              </a:rPr>
              <a:t>consumo, passou a configurar-se como</a:t>
            </a:r>
            <a:r>
              <a:rPr lang="pt-BR" sz="2000" dirty="0">
                <a:solidFill>
                  <a:srgbClr val="FFFFFF"/>
                </a:solidFill>
              </a:rPr>
              <a:t> </a:t>
            </a:r>
            <a:r>
              <a:rPr lang="pt-BR" sz="2000" dirty="0" smtClean="0">
                <a:solidFill>
                  <a:srgbClr val="FFFFFF"/>
                </a:solidFill>
              </a:rPr>
              <a:t>instrumento </a:t>
            </a:r>
            <a:r>
              <a:rPr lang="pt-BR" sz="2000" dirty="0">
                <a:solidFill>
                  <a:srgbClr val="FFFFFF"/>
                </a:solidFill>
              </a:rPr>
              <a:t>de proteção ao consumidor e de reequilíbrio das relações jurídicas </a:t>
            </a:r>
            <a:r>
              <a:rPr lang="pt-BR" sz="2000" dirty="0" smtClean="0">
                <a:solidFill>
                  <a:srgbClr val="FFFFFF"/>
                </a:solidFill>
              </a:rPr>
              <a:t>não-paritárias.</a:t>
            </a:r>
          </a:p>
          <a:p>
            <a:pPr algn="just"/>
            <a:endParaRPr lang="pt-BR" sz="2000" dirty="0">
              <a:solidFill>
                <a:srgbClr val="FFFFFF"/>
              </a:solidFill>
            </a:endParaRPr>
          </a:p>
          <a:p>
            <a:pPr algn="just"/>
            <a:r>
              <a:rPr lang="pt-BR" sz="2000" dirty="0" smtClean="0">
                <a:solidFill>
                  <a:srgbClr val="FFFFFF"/>
                </a:solidFill>
              </a:rPr>
              <a:t>Com o </a:t>
            </a:r>
            <a:r>
              <a:rPr lang="pt-BR" sz="2000" dirty="0">
                <a:solidFill>
                  <a:srgbClr val="FFFFFF"/>
                </a:solidFill>
              </a:rPr>
              <a:t>advento do Código Civil de 2002, </a:t>
            </a:r>
            <a:r>
              <a:rPr lang="pt-BR" sz="2000" dirty="0" smtClean="0">
                <a:solidFill>
                  <a:srgbClr val="FFFFFF"/>
                </a:solidFill>
              </a:rPr>
              <a:t>a cláusula </a:t>
            </a:r>
            <a:r>
              <a:rPr lang="pt-BR" sz="2000" dirty="0">
                <a:solidFill>
                  <a:srgbClr val="FFFFFF"/>
                </a:solidFill>
              </a:rPr>
              <a:t>geral da </a:t>
            </a:r>
            <a:r>
              <a:rPr lang="pt-BR" sz="2000" dirty="0" smtClean="0">
                <a:solidFill>
                  <a:srgbClr val="FFFFFF"/>
                </a:solidFill>
              </a:rPr>
              <a:t>boa-fé objetiva </a:t>
            </a:r>
            <a:r>
              <a:rPr lang="pt-BR" sz="2000" dirty="0">
                <a:solidFill>
                  <a:srgbClr val="FFFFFF"/>
                </a:solidFill>
              </a:rPr>
              <a:t>foi introduzida </a:t>
            </a:r>
            <a:r>
              <a:rPr lang="pt-BR" sz="2000" dirty="0" smtClean="0">
                <a:solidFill>
                  <a:srgbClr val="FFFFFF"/>
                </a:solidFill>
              </a:rPr>
              <a:t>no ordenamento </a:t>
            </a:r>
            <a:r>
              <a:rPr lang="pt-BR" sz="2000" dirty="0">
                <a:solidFill>
                  <a:srgbClr val="FFFFFF"/>
                </a:solidFill>
              </a:rPr>
              <a:t>jurídico </a:t>
            </a:r>
            <a:r>
              <a:rPr lang="pt-BR" sz="2000" dirty="0" smtClean="0">
                <a:solidFill>
                  <a:srgbClr val="FFFFFF"/>
                </a:solidFill>
              </a:rPr>
              <a:t>brasileiro de forma inaugural, </a:t>
            </a:r>
            <a:r>
              <a:rPr lang="pt-BR" sz="2000" dirty="0">
                <a:solidFill>
                  <a:srgbClr val="FFFFFF"/>
                </a:solidFill>
              </a:rPr>
              <a:t>com o objetivo de regular as relações jurídicas paritárias, independentemente, </a:t>
            </a:r>
            <a:r>
              <a:rPr lang="pt-BR" sz="2000" dirty="0" smtClean="0">
                <a:solidFill>
                  <a:srgbClr val="FFFFFF"/>
                </a:solidFill>
              </a:rPr>
              <a:t>da vulnerabilidade </a:t>
            </a:r>
            <a:r>
              <a:rPr lang="pt-BR" sz="2000" dirty="0">
                <a:solidFill>
                  <a:srgbClr val="FFFFFF"/>
                </a:solidFill>
              </a:rPr>
              <a:t>de uma das </a:t>
            </a:r>
            <a:r>
              <a:rPr lang="pt-BR" sz="2000" dirty="0" smtClean="0">
                <a:solidFill>
                  <a:srgbClr val="FFFFFF"/>
                </a:solidFill>
              </a:rPr>
              <a:t>partes.</a:t>
            </a:r>
          </a:p>
          <a:p>
            <a:pPr algn="just"/>
            <a:endParaRPr lang="pt-BR" sz="2000" dirty="0">
              <a:solidFill>
                <a:srgbClr val="FFFFFF"/>
              </a:solidFill>
            </a:endParaRPr>
          </a:p>
          <a:p>
            <a:pPr algn="just"/>
            <a:r>
              <a:rPr lang="pt-BR" sz="2000" dirty="0" smtClean="0">
                <a:solidFill>
                  <a:srgbClr val="FFFFFF"/>
                </a:solidFill>
              </a:rPr>
              <a:t>O princípio previsto </a:t>
            </a:r>
            <a:r>
              <a:rPr lang="pt-BR" sz="2000" dirty="0">
                <a:solidFill>
                  <a:srgbClr val="FFFFFF"/>
                </a:solidFill>
              </a:rPr>
              <a:t>no artigo 422 do Código Civil ganha contornos distintos d</a:t>
            </a:r>
            <a:r>
              <a:rPr lang="pt-BR" sz="2000" dirty="0" smtClean="0">
                <a:solidFill>
                  <a:srgbClr val="FFFFFF"/>
                </a:solidFill>
              </a:rPr>
              <a:t>a jurisprudência anterior </a:t>
            </a:r>
            <a:r>
              <a:rPr lang="pt-BR" sz="2000" dirty="0">
                <a:solidFill>
                  <a:srgbClr val="FFFFFF"/>
                </a:solidFill>
              </a:rPr>
              <a:t>ao Código Civil de 2002, qual seja: proteção </a:t>
            </a:r>
            <a:r>
              <a:rPr lang="pt-BR" sz="2000" dirty="0" smtClean="0">
                <a:solidFill>
                  <a:srgbClr val="FFFFFF"/>
                </a:solidFill>
              </a:rPr>
              <a:t>dos consumidores</a:t>
            </a:r>
            <a:r>
              <a:rPr lang="pt-BR" sz="2000" dirty="0">
                <a:solidFill>
                  <a:srgbClr val="FFFFFF"/>
                </a:solidFill>
              </a:rPr>
              <a:t>, devido </a:t>
            </a:r>
            <a:r>
              <a:rPr lang="pt-BR" sz="2000" dirty="0" smtClean="0">
                <a:solidFill>
                  <a:srgbClr val="FFFFFF"/>
                </a:solidFill>
              </a:rPr>
              <a:t>à desigualdade </a:t>
            </a:r>
            <a:r>
              <a:rPr lang="pt-BR" sz="2000" dirty="0">
                <a:solidFill>
                  <a:srgbClr val="FFFFFF"/>
                </a:solidFill>
              </a:rPr>
              <a:t>das partes contratantes, visando ao reequilíbrio contratual.</a:t>
            </a:r>
          </a:p>
          <a:p>
            <a:pPr algn="just"/>
            <a:endParaRPr lang="pt-BR" sz="2000" dirty="0" smtClean="0">
              <a:solidFill>
                <a:srgbClr val="FFFFFF"/>
              </a:solidFill>
            </a:endParaRPr>
          </a:p>
          <a:p>
            <a:pPr algn="just"/>
            <a:r>
              <a:rPr lang="pt-BR" sz="2000" dirty="0" smtClean="0">
                <a:solidFill>
                  <a:srgbClr val="FFFFFF"/>
                </a:solidFill>
              </a:rPr>
              <a:t>Nas relações jurídicas reguladas pelo Código Civil, a boa-fé não pretende resguardar uma das partes, mas exige de ambas uma atuação honesta, cooperativa e leal, impondo deveres de conduta, condicionados pela função social e econômica do negócio jurídico. </a:t>
            </a:r>
          </a:p>
          <a:p>
            <a:pPr algn="just"/>
            <a:endParaRPr lang="pt-BR" sz="2000" dirty="0" smtClean="0">
              <a:solidFill>
                <a:srgbClr val="FFFFFF"/>
              </a:solidFill>
            </a:endParaRPr>
          </a:p>
        </p:txBody>
      </p:sp>
    </p:spTree>
    <p:extLst>
      <p:ext uri="{BB962C8B-B14F-4D97-AF65-F5344CB8AC3E}">
        <p14:creationId xmlns:p14="http://schemas.microsoft.com/office/powerpoint/2010/main" val="750708146"/>
      </p:ext>
    </p:extLst>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solidFill>
                <a:srgbClr val="FFFFFF"/>
              </a:solidFill>
            </a:endParaRPr>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t"/>
          <a:lstStyle/>
          <a:p>
            <a:pPr algn="just"/>
            <a:r>
              <a:rPr lang="pt-BR" altLang="pt-BR" sz="2200" b="1" dirty="0" smtClean="0">
                <a:solidFill>
                  <a:srgbClr val="FFC000"/>
                </a:solidFill>
                <a:ea typeface="Tahoma" panose="020B0604030504040204" pitchFamily="34" charset="0"/>
                <a:cs typeface="Tahoma" panose="020B0604030504040204" pitchFamily="34" charset="0"/>
              </a:rPr>
              <a:t>5. Base </a:t>
            </a:r>
            <a:r>
              <a:rPr lang="pt-BR" altLang="pt-BR" sz="2200" b="1" dirty="0">
                <a:solidFill>
                  <a:srgbClr val="FFC000"/>
                </a:solidFill>
                <a:ea typeface="Tahoma" panose="020B0604030504040204" pitchFamily="34" charset="0"/>
                <a:cs typeface="Tahoma" panose="020B0604030504040204" pitchFamily="34" charset="0"/>
              </a:rPr>
              <a:t>filosófica do Código Civil de 2002: O Culturalismo </a:t>
            </a:r>
            <a:r>
              <a:rPr lang="pt-BR" altLang="pt-BR" sz="2200" b="1" dirty="0" smtClean="0">
                <a:solidFill>
                  <a:srgbClr val="FFC000"/>
                </a:solidFill>
                <a:ea typeface="Tahoma" panose="020B0604030504040204" pitchFamily="34" charset="0"/>
                <a:cs typeface="Tahoma" panose="020B0604030504040204" pitchFamily="34" charset="0"/>
              </a:rPr>
              <a:t>de Miguel </a:t>
            </a:r>
            <a:r>
              <a:rPr lang="pt-BR" altLang="pt-BR" sz="2200" b="1" dirty="0" err="1">
                <a:solidFill>
                  <a:srgbClr val="FFC000"/>
                </a:solidFill>
                <a:ea typeface="Tahoma" panose="020B0604030504040204" pitchFamily="34" charset="0"/>
                <a:cs typeface="Tahoma" panose="020B0604030504040204" pitchFamily="34" charset="0"/>
              </a:rPr>
              <a:t>Reale</a:t>
            </a:r>
            <a:r>
              <a:rPr lang="pt-BR" altLang="pt-BR" sz="2200" b="1" dirty="0">
                <a:solidFill>
                  <a:srgbClr val="FFC000"/>
                </a:solidFill>
                <a:ea typeface="Tahoma" panose="020B0604030504040204" pitchFamily="34" charset="0"/>
                <a:cs typeface="Tahoma" panose="020B0604030504040204" pitchFamily="34" charset="0"/>
              </a:rPr>
              <a:t>. Teoria Tridimensional do Direito</a:t>
            </a:r>
            <a:r>
              <a:rPr lang="pt-BR" altLang="pt-BR" sz="2200" b="1" dirty="0" smtClean="0">
                <a:solidFill>
                  <a:srgbClr val="FFC000"/>
                </a:solidFill>
                <a:ea typeface="Tahoma" panose="020B0604030504040204" pitchFamily="34" charset="0"/>
                <a:cs typeface="Tahoma" panose="020B0604030504040204" pitchFamily="34" charset="0"/>
              </a:rPr>
              <a:t>.</a:t>
            </a:r>
          </a:p>
          <a:p>
            <a:pPr algn="just"/>
            <a:endParaRPr lang="pt-BR" b="1" dirty="0">
              <a:solidFill>
                <a:srgbClr val="FFC000"/>
              </a:solidFill>
              <a:latin typeface="Rockwell"/>
              <a:ea typeface="Tahoma" panose="020B0604030504040204" pitchFamily="34" charset="0"/>
              <a:cs typeface="Tahoma" panose="020B0604030504040204" pitchFamily="34" charset="0"/>
            </a:endParaRPr>
          </a:p>
          <a:p>
            <a:pPr algn="just"/>
            <a:r>
              <a:rPr lang="pt-BR" sz="2000" dirty="0">
                <a:solidFill>
                  <a:srgbClr val="2F2B20"/>
                </a:solidFill>
              </a:rPr>
              <a:t>Miguel </a:t>
            </a:r>
            <a:r>
              <a:rPr lang="pt-BR" sz="2000" dirty="0" err="1">
                <a:solidFill>
                  <a:srgbClr val="2F2B20"/>
                </a:solidFill>
              </a:rPr>
              <a:t>Reale</a:t>
            </a:r>
            <a:r>
              <a:rPr lang="pt-BR" sz="2000" dirty="0">
                <a:solidFill>
                  <a:srgbClr val="2F2B20"/>
                </a:solidFill>
              </a:rPr>
              <a:t> criou a sua própria teoria do conhecimento e da essência jurídica, a </a:t>
            </a:r>
            <a:r>
              <a:rPr lang="pt-BR" sz="2000" b="1" i="1" dirty="0" err="1">
                <a:solidFill>
                  <a:srgbClr val="2F2B20"/>
                </a:solidFill>
              </a:rPr>
              <a:t>ontognoseologia</a:t>
            </a:r>
            <a:r>
              <a:rPr lang="pt-BR" sz="2000" b="1" i="1" dirty="0">
                <a:solidFill>
                  <a:srgbClr val="2F2B20"/>
                </a:solidFill>
              </a:rPr>
              <a:t> jurídica</a:t>
            </a:r>
            <a:r>
              <a:rPr lang="pt-BR" sz="2000" dirty="0">
                <a:solidFill>
                  <a:srgbClr val="2F2B20"/>
                </a:solidFill>
              </a:rPr>
              <a:t>, em que se busca o </a:t>
            </a:r>
            <a:r>
              <a:rPr lang="pt-BR" sz="2000" u="sng" dirty="0">
                <a:solidFill>
                  <a:srgbClr val="2F2B20"/>
                </a:solidFill>
              </a:rPr>
              <a:t>papel do direito nos enfoque subjetivo e objetivo</a:t>
            </a:r>
            <a:r>
              <a:rPr lang="pt-BR" sz="2000" dirty="0">
                <a:solidFill>
                  <a:srgbClr val="2F2B20"/>
                </a:solidFill>
              </a:rPr>
              <a:t>, baseando-se em </a:t>
            </a:r>
            <a:r>
              <a:rPr lang="pt-BR" sz="2000" b="1" dirty="0">
                <a:solidFill>
                  <a:srgbClr val="2F2B20"/>
                </a:solidFill>
              </a:rPr>
              <a:t>duas subteorias</a:t>
            </a:r>
            <a:r>
              <a:rPr lang="pt-BR" sz="2000" dirty="0">
                <a:solidFill>
                  <a:srgbClr val="2F2B20"/>
                </a:solidFill>
              </a:rPr>
              <a:t>: o </a:t>
            </a:r>
            <a:r>
              <a:rPr lang="pt-BR" sz="2000" b="1" i="1" dirty="0">
                <a:solidFill>
                  <a:srgbClr val="2F2B20"/>
                </a:solidFill>
              </a:rPr>
              <a:t>culturalismo jurídico</a:t>
            </a:r>
            <a:r>
              <a:rPr lang="pt-BR" sz="2000" i="1" dirty="0">
                <a:solidFill>
                  <a:srgbClr val="2F2B20"/>
                </a:solidFill>
              </a:rPr>
              <a:t> </a:t>
            </a:r>
            <a:r>
              <a:rPr lang="pt-BR" sz="2000" dirty="0">
                <a:solidFill>
                  <a:srgbClr val="2F2B20"/>
                </a:solidFill>
              </a:rPr>
              <a:t>e a </a:t>
            </a:r>
            <a:r>
              <a:rPr lang="pt-BR" sz="2000" b="1" i="1" dirty="0">
                <a:solidFill>
                  <a:srgbClr val="2F2B20"/>
                </a:solidFill>
              </a:rPr>
              <a:t>teoria tridimensional do direito</a:t>
            </a:r>
            <a:r>
              <a:rPr lang="pt-BR" sz="2000" b="1" dirty="0">
                <a:solidFill>
                  <a:srgbClr val="2F2B20"/>
                </a:solidFill>
              </a:rPr>
              <a:t>. </a:t>
            </a:r>
            <a:endParaRPr lang="pt-BR" sz="2000" b="1" dirty="0" smtClean="0">
              <a:solidFill>
                <a:srgbClr val="2F2B20"/>
              </a:solidFill>
            </a:endParaRPr>
          </a:p>
          <a:p>
            <a:pPr algn="just"/>
            <a:endParaRPr lang="pt-BR" sz="2000" b="1" dirty="0">
              <a:solidFill>
                <a:srgbClr val="FFFFFF"/>
              </a:solidFill>
            </a:endParaRPr>
          </a:p>
          <a:p>
            <a:pPr algn="just"/>
            <a:endParaRPr lang="pt-BR" sz="2000" u="sng" dirty="0" smtClean="0">
              <a:solidFill>
                <a:srgbClr val="FFFFFF"/>
              </a:solidFill>
            </a:endParaRPr>
          </a:p>
          <a:p>
            <a:pPr algn="just"/>
            <a:r>
              <a:rPr lang="pt-BR" sz="2000" b="1" u="sng" dirty="0" err="1" smtClean="0">
                <a:solidFill>
                  <a:srgbClr val="CCECFF"/>
                </a:solidFill>
              </a:rPr>
              <a:t>Ontognoseologia</a:t>
            </a:r>
            <a:r>
              <a:rPr lang="pt-BR" sz="2000" b="1" dirty="0" smtClean="0">
                <a:solidFill>
                  <a:srgbClr val="FFFFFF"/>
                </a:solidFill>
              </a:rPr>
              <a:t>     </a:t>
            </a:r>
          </a:p>
          <a:p>
            <a:pPr algn="just"/>
            <a:endParaRPr lang="pt-BR" sz="2000" b="1" u="sng" dirty="0">
              <a:solidFill>
                <a:srgbClr val="FFFFFF"/>
              </a:solidFill>
            </a:endParaRPr>
          </a:p>
          <a:p>
            <a:pPr algn="just"/>
            <a:r>
              <a:rPr lang="pt-BR" sz="2000" dirty="0" smtClean="0">
                <a:solidFill>
                  <a:srgbClr val="FFFFFF"/>
                </a:solidFill>
              </a:rPr>
              <a:t>    </a:t>
            </a:r>
            <a:r>
              <a:rPr lang="pt-BR" sz="2000" u="sng" dirty="0" smtClean="0">
                <a:solidFill>
                  <a:srgbClr val="FFFFFF"/>
                </a:solidFill>
              </a:rPr>
              <a:t>Culturalismo jurídico </a:t>
            </a:r>
            <a:r>
              <a:rPr lang="pt-BR" sz="2000" dirty="0" smtClean="0">
                <a:solidFill>
                  <a:srgbClr val="FFFFFF"/>
                </a:solidFill>
              </a:rPr>
              <a:t>(aspecto SUBJETIVO): história, cultura e experiência, sob o ponto de vista do julgador</a:t>
            </a:r>
            <a:endParaRPr lang="pt-BR" sz="2000" dirty="0">
              <a:solidFill>
                <a:srgbClr val="FFFFFF"/>
              </a:solidFill>
            </a:endParaRPr>
          </a:p>
          <a:p>
            <a:pPr algn="just"/>
            <a:r>
              <a:rPr lang="pt-BR" sz="2000" dirty="0" smtClean="0">
                <a:solidFill>
                  <a:srgbClr val="FFFFFF"/>
                </a:solidFill>
              </a:rPr>
              <a:t>                              </a:t>
            </a:r>
          </a:p>
          <a:p>
            <a:pPr algn="just"/>
            <a:r>
              <a:rPr lang="pt-BR" sz="2000" dirty="0" smtClean="0">
                <a:solidFill>
                  <a:srgbClr val="FFFFFF"/>
                </a:solidFill>
              </a:rPr>
              <a:t>    </a:t>
            </a:r>
            <a:r>
              <a:rPr lang="pt-BR" sz="2000" u="sng" dirty="0" smtClean="0">
                <a:solidFill>
                  <a:srgbClr val="FFFFFF"/>
                </a:solidFill>
              </a:rPr>
              <a:t>Teoria tridimensional do direito </a:t>
            </a:r>
            <a:r>
              <a:rPr lang="pt-BR" sz="2000" dirty="0" smtClean="0">
                <a:solidFill>
                  <a:srgbClr val="FFFFFF"/>
                </a:solidFill>
              </a:rPr>
              <a:t>(aspecto OBJETIVO): Direito é FATO, VALOR E NORMA. </a:t>
            </a:r>
          </a:p>
          <a:p>
            <a:pPr algn="just"/>
            <a:endParaRPr lang="pt-BR" sz="2000" dirty="0">
              <a:solidFill>
                <a:srgbClr val="FFFFFF"/>
              </a:solidFill>
            </a:endParaRPr>
          </a:p>
          <a:p>
            <a:pPr algn="just"/>
            <a:endParaRPr lang="pt-BR" sz="2000" dirty="0">
              <a:solidFill>
                <a:srgbClr val="FFFFFF"/>
              </a:solidFill>
            </a:endParaRPr>
          </a:p>
          <a:p>
            <a:pPr algn="just"/>
            <a:r>
              <a:rPr lang="pt-BR" sz="2200" dirty="0" smtClean="0">
                <a:solidFill>
                  <a:srgbClr val="FFC000"/>
                </a:solidFill>
                <a:ea typeface="Tahoma" panose="020B0604030504040204" pitchFamily="34" charset="0"/>
                <a:cs typeface="Tahoma" panose="020B0604030504040204" pitchFamily="34" charset="0"/>
              </a:rPr>
              <a:t>  </a:t>
            </a:r>
            <a:endParaRPr lang="pt-BR" sz="2200" dirty="0">
              <a:solidFill>
                <a:srgbClr val="FFC000"/>
              </a:solidFill>
              <a:ea typeface="Tahoma" panose="020B0604030504040204" pitchFamily="34" charset="0"/>
              <a:cs typeface="Tahoma" panose="020B0604030504040204" pitchFamily="34" charset="0"/>
            </a:endParaRPr>
          </a:p>
        </p:txBody>
      </p:sp>
      <p:sp>
        <p:nvSpPr>
          <p:cNvPr id="3" name="Chave esquerda 2"/>
          <p:cNvSpPr/>
          <p:nvPr/>
        </p:nvSpPr>
        <p:spPr>
          <a:xfrm>
            <a:off x="228600" y="4005064"/>
            <a:ext cx="77724" cy="172819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rgbClr val="FFFFFF"/>
              </a:solidFill>
            </a:endParaRPr>
          </a:p>
        </p:txBody>
      </p:sp>
    </p:spTree>
    <p:extLst>
      <p:ext uri="{BB962C8B-B14F-4D97-AF65-F5344CB8AC3E}">
        <p14:creationId xmlns:p14="http://schemas.microsoft.com/office/powerpoint/2010/main" val="3146335158"/>
      </p:ext>
    </p:extLst>
  </p:cSld>
  <p:clrMapOvr>
    <a:masterClrMapping/>
  </p:clrMapOvr>
  <p:transition>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260648"/>
            <a:ext cx="8280920" cy="6309420"/>
          </a:xfrm>
          <a:prstGeom prst="rect">
            <a:avLst/>
          </a:prstGeom>
          <a:noFill/>
        </p:spPr>
        <p:txBody>
          <a:bodyPr wrap="square" rtlCol="0">
            <a:spAutoFit/>
          </a:bodyPr>
          <a:lstStyle/>
          <a:p>
            <a:pPr algn="just"/>
            <a:r>
              <a:rPr lang="pt-BR" sz="2000" dirty="0" smtClean="0">
                <a:solidFill>
                  <a:srgbClr val="FFFFFF"/>
                </a:solidFill>
              </a:rPr>
              <a:t>O campo </a:t>
            </a:r>
            <a:r>
              <a:rPr lang="pt-BR" sz="2000" dirty="0">
                <a:solidFill>
                  <a:srgbClr val="FFFFFF"/>
                </a:solidFill>
              </a:rPr>
              <a:t>de atuação </a:t>
            </a:r>
            <a:r>
              <a:rPr lang="pt-BR" sz="2000" dirty="0" smtClean="0">
                <a:solidFill>
                  <a:srgbClr val="FFFFFF"/>
                </a:solidFill>
              </a:rPr>
              <a:t>da </a:t>
            </a:r>
            <a:r>
              <a:rPr lang="pt-BR" sz="2000" dirty="0">
                <a:solidFill>
                  <a:srgbClr val="FFFFFF"/>
                </a:solidFill>
              </a:rPr>
              <a:t>boa-fé objetiva </a:t>
            </a:r>
            <a:r>
              <a:rPr lang="pt-BR" sz="2000" dirty="0" smtClean="0">
                <a:solidFill>
                  <a:srgbClr val="FFFFFF"/>
                </a:solidFill>
              </a:rPr>
              <a:t>diferencia-se entre os diplomas normativos - CDC e </a:t>
            </a:r>
            <a:r>
              <a:rPr lang="pt-BR" sz="2000" dirty="0">
                <a:solidFill>
                  <a:srgbClr val="FFFFFF"/>
                </a:solidFill>
              </a:rPr>
              <a:t>Código Civil de </a:t>
            </a:r>
            <a:r>
              <a:rPr lang="pt-BR" sz="2000" dirty="0" smtClean="0">
                <a:solidFill>
                  <a:srgbClr val="FFFFFF"/>
                </a:solidFill>
              </a:rPr>
              <a:t>2002 -, evidenciando-se que a boa-fé objetiva visa </a:t>
            </a:r>
            <a:r>
              <a:rPr lang="pt-BR" sz="2000" dirty="0">
                <a:solidFill>
                  <a:srgbClr val="FFFFFF"/>
                </a:solidFill>
              </a:rPr>
              <a:t>"assegurar que as partes colaborarão mutuamente para a consecução dos fins perseguidos com o contrato" (TEPEDINO; SCHREIBER, 2005, p.226), sendo necessário para tanto, que </a:t>
            </a:r>
            <a:r>
              <a:rPr lang="pt-BR" sz="2000" b="1" dirty="0">
                <a:solidFill>
                  <a:srgbClr val="FFC000"/>
                </a:solidFill>
              </a:rPr>
              <a:t>o intérprete, através da hermenêutica</a:t>
            </a:r>
            <a:r>
              <a:rPr lang="pt-BR" sz="2000" dirty="0">
                <a:solidFill>
                  <a:srgbClr val="FFFFFF"/>
                </a:solidFill>
              </a:rPr>
              <a:t>, preencha o conteúdo da referida cláusula geral, seja nas </a:t>
            </a:r>
            <a:r>
              <a:rPr lang="pt-BR" sz="2000" b="1" dirty="0">
                <a:solidFill>
                  <a:srgbClr val="FFC000"/>
                </a:solidFill>
              </a:rPr>
              <a:t>relações paritárias ou não-paritárias</a:t>
            </a:r>
            <a:r>
              <a:rPr lang="pt-BR" sz="2000" dirty="0">
                <a:solidFill>
                  <a:srgbClr val="FFFFFF"/>
                </a:solidFill>
              </a:rPr>
              <a:t>, no intuito de se determinar os contornos dogmáticos do princípio da boa-fé objetiva, notadamente, suas </a:t>
            </a:r>
            <a:r>
              <a:rPr lang="pt-BR" sz="2000" b="1" dirty="0">
                <a:solidFill>
                  <a:srgbClr val="FFC000"/>
                </a:solidFill>
              </a:rPr>
              <a:t>funções, deveres anexos e limites</a:t>
            </a:r>
            <a:r>
              <a:rPr lang="pt-BR" sz="2000" dirty="0">
                <a:solidFill>
                  <a:srgbClr val="FFFFFF"/>
                </a:solidFill>
              </a:rPr>
              <a:t>, viabilizando assim sua aplicação diante do caso concreto</a:t>
            </a:r>
            <a:r>
              <a:rPr lang="pt-BR" sz="2000" dirty="0" smtClean="0">
                <a:solidFill>
                  <a:srgbClr val="FFFFFF"/>
                </a:solidFill>
              </a:rPr>
              <a:t>.</a:t>
            </a:r>
          </a:p>
          <a:p>
            <a:pPr algn="just"/>
            <a:endParaRPr lang="pt-BR" sz="2000" dirty="0">
              <a:solidFill>
                <a:srgbClr val="FFFFFF"/>
              </a:solidFill>
            </a:endParaRPr>
          </a:p>
          <a:p>
            <a:pPr algn="just"/>
            <a:r>
              <a:rPr lang="pt-BR" sz="2000" dirty="0" smtClean="0">
                <a:solidFill>
                  <a:srgbClr val="FFFFFF"/>
                </a:solidFill>
              </a:rPr>
              <a:t>A releitura do direito contratual, à luz da boa-fé objetiva, está em consonância com o Direito Civil Constitucional, que fundado nos valores axiológicos da Constituição, em especial, a dignidade da pessoa humana e a solidariedade social, visa tutelar o interesse coletivo. Tal quebra de paradigma impacta no processo de interpretação contratual, por meio da relativização da autonomia privada</a:t>
            </a:r>
            <a:r>
              <a:rPr lang="pt-BR" sz="2000" smtClean="0">
                <a:solidFill>
                  <a:srgbClr val="FFFFFF"/>
                </a:solidFill>
              </a:rPr>
              <a:t>, norteando </a:t>
            </a:r>
            <a:r>
              <a:rPr lang="pt-BR" sz="2000" dirty="0" smtClean="0">
                <a:solidFill>
                  <a:srgbClr val="FFFFFF"/>
                </a:solidFill>
              </a:rPr>
              <a:t>as condutas das partes, sob o prisma da lealdade, probidade, cooperação.</a:t>
            </a:r>
            <a:endParaRPr lang="pt-BR" sz="2000" dirty="0">
              <a:solidFill>
                <a:srgbClr val="FFFFFF"/>
              </a:solidFill>
            </a:endParaRPr>
          </a:p>
          <a:p>
            <a:endParaRPr lang="pt-BR" dirty="0">
              <a:solidFill>
                <a:srgbClr val="FFFFFF"/>
              </a:solidFill>
            </a:endParaRPr>
          </a:p>
        </p:txBody>
      </p:sp>
    </p:spTree>
    <p:extLst>
      <p:ext uri="{BB962C8B-B14F-4D97-AF65-F5344CB8AC3E}">
        <p14:creationId xmlns:p14="http://schemas.microsoft.com/office/powerpoint/2010/main" val="1692405726"/>
      </p:ext>
    </p:extLst>
  </p:cSld>
  <p:clrMapOvr>
    <a:masterClrMapping/>
  </p:clrMapOvr>
  <p:transition>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solidFill>
                <a:srgbClr val="000000"/>
              </a:solidFill>
            </a:endParaRPr>
          </a:p>
        </p:txBody>
      </p:sp>
      <p:sp>
        <p:nvSpPr>
          <p:cNvPr id="7171" name="Rectangle 7"/>
          <p:cNvSpPr>
            <a:spLocks noChangeArrowheads="1"/>
          </p:cNvSpPr>
          <p:nvPr/>
        </p:nvSpPr>
        <p:spPr bwMode="auto">
          <a:xfrm>
            <a:off x="228600" y="228600"/>
            <a:ext cx="86868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pt-BR" altLang="pt-BR" sz="2400" b="1" dirty="0">
              <a:solidFill>
                <a:srgbClr val="FFFFFF"/>
              </a:solidFill>
              <a:latin typeface="Arial" panose="020B0604020202020204" pitchFamily="34" charset="0"/>
            </a:endParaRPr>
          </a:p>
          <a:p>
            <a:pPr algn="ctr" eaLnBrk="1" hangingPunct="1">
              <a:spcBef>
                <a:spcPct val="0"/>
              </a:spcBef>
              <a:buClrTx/>
              <a:buSzTx/>
              <a:buFont typeface="Wingdings" panose="05000000000000000000" pitchFamily="2" charset="2"/>
              <a:buNone/>
            </a:pPr>
            <a:endParaRPr lang="pt-BR" altLang="pt-BR" sz="2400" b="1" dirty="0" smtClean="0">
              <a:solidFill>
                <a:srgbClr val="FFFFFF"/>
              </a:solidFill>
              <a:latin typeface="Arial" panose="020B0604020202020204" pitchFamily="34" charset="0"/>
            </a:endParaRPr>
          </a:p>
          <a:p>
            <a:pPr marL="457200" indent="-457200" algn="ctr" eaLnBrk="1" hangingPunct="1">
              <a:spcBef>
                <a:spcPct val="0"/>
              </a:spcBef>
              <a:buClrTx/>
              <a:buSzTx/>
              <a:buFontTx/>
              <a:buAutoNum type="arabicParenR"/>
            </a:pPr>
            <a:endParaRPr lang="pt-BR" altLang="pt-BR" sz="2400" b="1" dirty="0">
              <a:solidFill>
                <a:srgbClr val="FFFFFF"/>
              </a:solidFill>
              <a:latin typeface="Arial" panose="020B0604020202020204" pitchFamily="34" charset="0"/>
            </a:endParaRPr>
          </a:p>
          <a:p>
            <a:pPr algn="ctr" eaLnBrk="1" hangingPunct="1">
              <a:spcBef>
                <a:spcPct val="0"/>
              </a:spcBef>
              <a:buClrTx/>
              <a:buSzTx/>
              <a:buFontTx/>
              <a:buNone/>
            </a:pPr>
            <a:endParaRPr lang="pt-BR" altLang="pt-BR" sz="2400" b="1" dirty="0">
              <a:solidFill>
                <a:srgbClr val="FFFFFF"/>
              </a:solidFill>
              <a:latin typeface="Arial" panose="020B0604020202020204" pitchFamily="34" charset="0"/>
            </a:endParaRPr>
          </a:p>
          <a:p>
            <a:pPr algn="ctr" eaLnBrk="1" hangingPunct="1">
              <a:spcBef>
                <a:spcPct val="0"/>
              </a:spcBef>
              <a:buClrTx/>
              <a:buSzTx/>
              <a:buFontTx/>
              <a:buNone/>
            </a:pPr>
            <a:r>
              <a:rPr lang="pt-BR" altLang="pt-BR" sz="1000" b="1" dirty="0">
                <a:solidFill>
                  <a:srgbClr val="FFCF01"/>
                </a:solidFill>
                <a:latin typeface="Arial" panose="020B0604020202020204" pitchFamily="34" charset="0"/>
              </a:rPr>
              <a:t/>
            </a:r>
            <a:br>
              <a:rPr lang="pt-BR" altLang="pt-BR" sz="1000" b="1" dirty="0">
                <a:solidFill>
                  <a:srgbClr val="FFCF01"/>
                </a:solidFill>
                <a:latin typeface="Arial" panose="020B0604020202020204" pitchFamily="34" charset="0"/>
              </a:rPr>
            </a:br>
            <a:endParaRPr lang="pt-BR" altLang="pt-BR" sz="1000" b="1" dirty="0">
              <a:solidFill>
                <a:srgbClr val="FFCF01"/>
              </a:solidFill>
              <a:latin typeface="Arial" panose="020B0604020202020204" pitchFamily="34" charset="0"/>
            </a:endParaRPr>
          </a:p>
        </p:txBody>
      </p:sp>
      <p:sp>
        <p:nvSpPr>
          <p:cNvPr id="2" name="CaixaDeTexto 1"/>
          <p:cNvSpPr txBox="1"/>
          <p:nvPr/>
        </p:nvSpPr>
        <p:spPr>
          <a:xfrm>
            <a:off x="395536" y="228600"/>
            <a:ext cx="8519864" cy="6863417"/>
          </a:xfrm>
          <a:prstGeom prst="rect">
            <a:avLst/>
          </a:prstGeom>
          <a:noFill/>
        </p:spPr>
        <p:txBody>
          <a:bodyPr wrap="square" rtlCol="0">
            <a:spAutoFit/>
          </a:bodyPr>
          <a:lstStyle/>
          <a:p>
            <a:pPr algn="just"/>
            <a:r>
              <a:rPr lang="pt-BR" sz="2000" b="1" dirty="0" smtClean="0">
                <a:solidFill>
                  <a:srgbClr val="FFC000"/>
                </a:solidFill>
              </a:rPr>
              <a:t>Incidência direta dos direitos fundamentais nas relações privadas (eficácia horizontal)</a:t>
            </a:r>
          </a:p>
          <a:p>
            <a:pPr algn="just"/>
            <a:endParaRPr lang="pt-BR" sz="2000" b="1" dirty="0"/>
          </a:p>
          <a:p>
            <a:pPr algn="just"/>
            <a:r>
              <a:rPr lang="pt-BR" sz="2000" dirty="0" smtClean="0"/>
              <a:t>A </a:t>
            </a:r>
            <a:r>
              <a:rPr lang="pt-BR" sz="2000" dirty="0"/>
              <a:t>incidência dos direitos fundamentais deve ser estendida às relações entre particulares, </a:t>
            </a:r>
            <a:r>
              <a:rPr lang="pt-BR" sz="2000" u="sng" dirty="0"/>
              <a:t>independentemente de intermediação legislativa</a:t>
            </a:r>
            <a:r>
              <a:rPr lang="pt-BR" sz="2000" dirty="0"/>
              <a:t>. Se os direitos fundamentais não são adequadamente protegidos pelo legislador nas relações </a:t>
            </a:r>
            <a:r>
              <a:rPr lang="pt-BR" sz="2000" dirty="0" smtClean="0"/>
              <a:t>privadas, </a:t>
            </a:r>
            <a:r>
              <a:rPr lang="pt-BR" sz="2000" dirty="0"/>
              <a:t>as normas constitucionais que os consagram podem ser diretamente invocadas, produzindo efeitos também nesse </a:t>
            </a:r>
            <a:r>
              <a:rPr lang="pt-BR" sz="2000" dirty="0" smtClean="0"/>
              <a:t>âmbito. As </a:t>
            </a:r>
            <a:r>
              <a:rPr lang="pt-BR" sz="2000" dirty="0"/>
              <a:t>normas constitucionais têm aplicação imediata, nos termos do art. 5º, §1º, CF. </a:t>
            </a:r>
          </a:p>
          <a:p>
            <a:pPr algn="just"/>
            <a:endParaRPr lang="pt-BR" sz="2000" dirty="0"/>
          </a:p>
          <a:p>
            <a:pPr algn="just"/>
            <a:r>
              <a:rPr lang="pt-BR" sz="2000" dirty="0" smtClean="0"/>
              <a:t>As normas de proteção da pessoa (direitos fundamentais), previstas na Constituição, sempre foram dirigidas para o legislador e Estado, contudo, tal entendimento restritivo não deve prevalecer, à medida que a dignidade da pessoa humana deve ser assegurada em todos os âmbito da vida, inclusive, nas relações particulares. </a:t>
            </a:r>
          </a:p>
          <a:p>
            <a:pPr algn="just"/>
            <a:endParaRPr lang="pt-BR" sz="2000" dirty="0"/>
          </a:p>
          <a:p>
            <a:pPr algn="just"/>
            <a:r>
              <a:rPr lang="pt-BR" sz="2000" dirty="0" smtClean="0"/>
              <a:t>Importante frisar que há certas </a:t>
            </a:r>
            <a:r>
              <a:rPr lang="pt-BR" sz="2000" dirty="0"/>
              <a:t>especificidades nessa aplicação, que não ocorre da mesma forma e com a mesma intensidade que nas relações entre o Estado e o particular, tendo em vista a exigência de ponderação entre os direitos fundamentais e a autonomia </a:t>
            </a:r>
            <a:r>
              <a:rPr lang="pt-BR" sz="2000" dirty="0" smtClean="0"/>
              <a:t>privada.</a:t>
            </a:r>
          </a:p>
          <a:p>
            <a:pPr algn="just"/>
            <a:endParaRPr lang="pt-BR" sz="2000" dirty="0"/>
          </a:p>
        </p:txBody>
      </p:sp>
    </p:spTree>
    <p:extLst>
      <p:ext uri="{BB962C8B-B14F-4D97-AF65-F5344CB8AC3E}">
        <p14:creationId xmlns:p14="http://schemas.microsoft.com/office/powerpoint/2010/main" val="1464444280"/>
      </p:ext>
    </p:extLst>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62" name="Rectangle 13"/>
          <p:cNvSpPr>
            <a:spLocks noGrp="1" noChangeArrowheads="1"/>
          </p:cNvSpPr>
          <p:nvPr>
            <p:ph idx="1"/>
          </p:nvPr>
        </p:nvSpPr>
        <p:spPr>
          <a:xfrm>
            <a:off x="468313" y="260350"/>
            <a:ext cx="8207375" cy="6159500"/>
          </a:xfrm>
        </p:spPr>
        <p:txBody>
          <a:bodyPr>
            <a:normAutofit lnSpcReduction="10000"/>
          </a:bodyPr>
          <a:lstStyle/>
          <a:p>
            <a:pPr marL="0" indent="0" algn="just">
              <a:buNone/>
            </a:pPr>
            <a:endParaRPr lang="pt-BR" altLang="pt-BR" sz="2200" b="1" dirty="0">
              <a:solidFill>
                <a:srgbClr val="CCECFF"/>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dirty="0">
                <a:latin typeface="Tahoma" panose="020B0604030504040204" pitchFamily="34" charset="0"/>
                <a:ea typeface="Tahoma" panose="020B0604030504040204" pitchFamily="34" charset="0"/>
                <a:cs typeface="Tahoma" panose="020B0604030504040204" pitchFamily="34" charset="0"/>
              </a:rPr>
              <a:t>RE 201.819/RJ: Caso da associação dos compositores. Direito à ampla defesa do associado que fora excluído do quadro da associação.  </a:t>
            </a:r>
          </a:p>
          <a:p>
            <a:pPr marL="0" indent="0" algn="just">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dirty="0">
                <a:latin typeface="Tahoma" panose="020B0604030504040204" pitchFamily="34" charset="0"/>
                <a:ea typeface="Tahoma" panose="020B0604030504040204" pitchFamily="34" charset="0"/>
                <a:cs typeface="Tahoma" panose="020B0604030504040204" pitchFamily="34" charset="0"/>
              </a:rPr>
              <a:t>Art. 1336, §2º e art. 1337, CCB: preveem os requisitos legais para a aplicação da multa ao condômino antissocial. Não dispõem que todo o procedimento deverá obedecer o devido processo legal. Aplicando-se, porém, a eficácia horizontal dos direitos fundamentais, tal garantia deve ser consagrada. </a:t>
            </a:r>
            <a:endParaRPr lang="pt-BR" altLang="pt-BR" sz="2000"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b="1" dirty="0" smtClean="0">
                <a:solidFill>
                  <a:srgbClr val="CCECFF"/>
                </a:solidFill>
                <a:latin typeface="Tahoma" panose="020B0604030504040204" pitchFamily="34" charset="0"/>
                <a:ea typeface="Tahoma" panose="020B0604030504040204" pitchFamily="34" charset="0"/>
                <a:cs typeface="Tahoma" panose="020B0604030504040204" pitchFamily="34" charset="0"/>
              </a:rPr>
              <a:t>Enunciado </a:t>
            </a:r>
            <a:r>
              <a:rPr lang="pt-BR" altLang="pt-BR" sz="2000" b="1" dirty="0">
                <a:solidFill>
                  <a:srgbClr val="CCECFF"/>
                </a:solidFill>
                <a:latin typeface="Tahoma" panose="020B0604030504040204" pitchFamily="34" charset="0"/>
                <a:ea typeface="Tahoma" panose="020B0604030504040204" pitchFamily="34" charset="0"/>
                <a:cs typeface="Tahoma" panose="020B0604030504040204" pitchFamily="34" charset="0"/>
              </a:rPr>
              <a:t>92-CJF: </a:t>
            </a:r>
            <a:r>
              <a:rPr lang="pt-BR" altLang="pt-BR" sz="2000" b="1" dirty="0" smtClean="0">
                <a:solidFill>
                  <a:srgbClr val="CCECFF"/>
                </a:solidFill>
                <a:latin typeface="Tahoma" panose="020B0604030504040204" pitchFamily="34" charset="0"/>
                <a:ea typeface="Tahoma" panose="020B0604030504040204" pitchFamily="34" charset="0"/>
                <a:cs typeface="Tahoma" panose="020B0604030504040204" pitchFamily="34" charset="0"/>
              </a:rPr>
              <a:t>“Art</a:t>
            </a:r>
            <a:r>
              <a:rPr lang="pt-BR" altLang="pt-BR" sz="2000" b="1" dirty="0">
                <a:solidFill>
                  <a:srgbClr val="CCECFF"/>
                </a:solidFill>
                <a:latin typeface="Tahoma" panose="020B0604030504040204" pitchFamily="34" charset="0"/>
                <a:ea typeface="Tahoma" panose="020B0604030504040204" pitchFamily="34" charset="0"/>
                <a:cs typeface="Tahoma" panose="020B0604030504040204" pitchFamily="34" charset="0"/>
              </a:rPr>
              <a:t>. 1.337: As sanções do art. 1.337 do novo Código Civil não podem ser aplicadas sem que se garanta direito de defesa ao condômino </a:t>
            </a:r>
            <a:r>
              <a:rPr lang="pt-BR" altLang="pt-BR" sz="2000" b="1" dirty="0" smtClean="0">
                <a:solidFill>
                  <a:srgbClr val="CCECFF"/>
                </a:solidFill>
                <a:latin typeface="Tahoma" panose="020B0604030504040204" pitchFamily="34" charset="0"/>
                <a:ea typeface="Tahoma" panose="020B0604030504040204" pitchFamily="34" charset="0"/>
                <a:cs typeface="Tahoma" panose="020B0604030504040204" pitchFamily="34" charset="0"/>
              </a:rPr>
              <a:t>nocivo”.</a:t>
            </a:r>
          </a:p>
          <a:p>
            <a:pPr marL="0" indent="0" algn="just">
              <a:buNone/>
            </a:pPr>
            <a:endParaRPr lang="pt-BR" altLang="pt-BR" sz="2000" b="1" dirty="0">
              <a:solidFill>
                <a:srgbClr val="CCECFF"/>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b="1" dirty="0" smtClean="0">
                <a:solidFill>
                  <a:srgbClr val="FFC000"/>
                </a:solidFill>
                <a:latin typeface="Tahoma" panose="020B0604030504040204" pitchFamily="34" charset="0"/>
                <a:ea typeface="Tahoma" panose="020B0604030504040204" pitchFamily="34" charset="0"/>
                <a:cs typeface="Tahoma" panose="020B0604030504040204" pitchFamily="34" charset="0"/>
              </a:rPr>
              <a:t>O que são direitos sociais?</a:t>
            </a:r>
          </a:p>
          <a:p>
            <a:pPr marL="0" indent="0" algn="just">
              <a:buNone/>
            </a:pPr>
            <a:endParaRPr lang="pt-BR" altLang="pt-BR" sz="2000" b="1" dirty="0">
              <a:solidFill>
                <a:srgbClr val="CCECFF"/>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sz="2000" dirty="0">
                <a:latin typeface="Tahoma" panose="020B0604030504040204" pitchFamily="34" charset="0"/>
                <a:ea typeface="Tahoma" panose="020B0604030504040204" pitchFamily="34" charset="0"/>
                <a:cs typeface="Tahoma" panose="020B0604030504040204" pitchFamily="34" charset="0"/>
              </a:rPr>
              <a:t>São direitos fundamentais que conferem ao seu titular o poder de exigir do Estado – ou mesmo da sociedade (eficácia horizontal) – prestações (em regra, positivas) destinadas a </a:t>
            </a:r>
            <a:r>
              <a:rPr lang="pt-BR" sz="2000" b="1" dirty="0">
                <a:latin typeface="Tahoma" panose="020B0604030504040204" pitchFamily="34" charset="0"/>
                <a:ea typeface="Tahoma" panose="020B0604030504040204" pitchFamily="34" charset="0"/>
                <a:cs typeface="Tahoma" panose="020B0604030504040204" pitchFamily="34" charset="0"/>
              </a:rPr>
              <a:t>assegurar condições materiais mínimas de sobrevivência</a:t>
            </a:r>
            <a:r>
              <a:rPr lang="pt-BR" sz="2000" dirty="0">
                <a:latin typeface="Tahoma" panose="020B0604030504040204" pitchFamily="34" charset="0"/>
                <a:ea typeface="Tahoma" panose="020B0604030504040204" pitchFamily="34" charset="0"/>
                <a:cs typeface="Tahoma" panose="020B0604030504040204" pitchFamily="34" charset="0"/>
              </a:rPr>
              <a:t>, para a superação de desigualdades fáticas e situações ofensivas à dignidade da pessoa humana.</a:t>
            </a:r>
          </a:p>
          <a:p>
            <a:pPr marL="0" indent="0" algn="just">
              <a:buNone/>
            </a:pPr>
            <a:endParaRPr lang="pt-BR" altLang="pt-BR" sz="2000" b="1" dirty="0" smtClean="0">
              <a:solidFill>
                <a:srgbClr val="CCECFF"/>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t-BR" altLang="pt-BR" sz="2200" b="1" dirty="0" smtClean="0">
              <a:solidFill>
                <a:srgbClr val="FFC000"/>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t-BR" altLang="pt-BR" sz="2000" dirty="0" smtClean="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62" name="Rectangle 13"/>
          <p:cNvSpPr>
            <a:spLocks noGrp="1" noChangeArrowheads="1"/>
          </p:cNvSpPr>
          <p:nvPr>
            <p:ph idx="1"/>
          </p:nvPr>
        </p:nvSpPr>
        <p:spPr>
          <a:xfrm>
            <a:off x="467544" y="260648"/>
            <a:ext cx="8207375" cy="6159500"/>
          </a:xfrm>
        </p:spPr>
        <p:txBody>
          <a:bodyPr>
            <a:normAutofit fontScale="40000" lnSpcReduction="20000"/>
          </a:bodyPr>
          <a:lstStyle/>
          <a:p>
            <a:pPr marL="0" indent="0" algn="just">
              <a:buNone/>
            </a:pPr>
            <a:endParaRPr lang="pt-BR" altLang="pt-BR" sz="29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marL="0" indent="0" algn="just">
              <a:lnSpc>
                <a:spcPct val="110000"/>
              </a:lnSpc>
              <a:buNone/>
            </a:pPr>
            <a:r>
              <a:rPr lang="pt-BR" sz="5000" dirty="0" smtClean="0">
                <a:latin typeface="Tahoma" panose="020B0604030504040204" pitchFamily="34" charset="0"/>
                <a:ea typeface="Tahoma" panose="020B0604030504040204" pitchFamily="34" charset="0"/>
                <a:cs typeface="Tahoma" panose="020B0604030504040204" pitchFamily="34" charset="0"/>
              </a:rPr>
              <a:t>Os </a:t>
            </a:r>
            <a:r>
              <a:rPr lang="pt-BR" sz="5000" dirty="0">
                <a:latin typeface="Tahoma" panose="020B0604030504040204" pitchFamily="34" charset="0"/>
                <a:ea typeface="Tahoma" panose="020B0604030504040204" pitchFamily="34" charset="0"/>
                <a:cs typeface="Tahoma" panose="020B0604030504040204" pitchFamily="34" charset="0"/>
              </a:rPr>
              <a:t>direitos sociais conferem direitos subjetivos a seus titulares em face dos destinatários, sendo plenamente exigíveis e </a:t>
            </a:r>
            <a:r>
              <a:rPr lang="pt-BR" sz="5000" dirty="0" smtClean="0">
                <a:latin typeface="Tahoma" panose="020B0604030504040204" pitchFamily="34" charset="0"/>
                <a:ea typeface="Tahoma" panose="020B0604030504040204" pitchFamily="34" charset="0"/>
                <a:cs typeface="Tahoma" panose="020B0604030504040204" pitchFamily="34" charset="0"/>
              </a:rPr>
              <a:t>“judiciáveis”, </a:t>
            </a:r>
            <a:r>
              <a:rPr lang="pt-BR" sz="5000" dirty="0">
                <a:latin typeface="Tahoma" panose="020B0604030504040204" pitchFamily="34" charset="0"/>
                <a:ea typeface="Tahoma" panose="020B0604030504040204" pitchFamily="34" charset="0"/>
                <a:cs typeface="Tahoma" panose="020B0604030504040204" pitchFamily="34" charset="0"/>
              </a:rPr>
              <a:t>estando superada a concepção de simples “normas programáticas”, de baixa efetividade, típica da perspectiva tradicional da separação estanque dos poderes – ou, pior ainda, de meras recomendações ou preceitos morais com eficácia ético-política meramente diretiva.</a:t>
            </a:r>
          </a:p>
          <a:p>
            <a:pPr marL="0" indent="0" algn="just">
              <a:lnSpc>
                <a:spcPct val="110000"/>
              </a:lnSpc>
              <a:buNone/>
            </a:pPr>
            <a:endParaRPr lang="pt-BR" altLang="pt-BR" sz="50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marL="0" indent="0" algn="just">
              <a:lnSpc>
                <a:spcPct val="110000"/>
              </a:lnSpc>
              <a:buNone/>
            </a:pPr>
            <a:r>
              <a:rPr lang="pt-BR" altLang="pt-BR" sz="5000" b="1" dirty="0" smtClean="0">
                <a:solidFill>
                  <a:srgbClr val="FFC000"/>
                </a:solidFill>
                <a:latin typeface="Tahoma" panose="020B0604030504040204" pitchFamily="34" charset="0"/>
                <a:ea typeface="Tahoma" panose="020B0604030504040204" pitchFamily="34" charset="0"/>
                <a:cs typeface="Tahoma" panose="020B0604030504040204" pitchFamily="34" charset="0"/>
              </a:rPr>
              <a:t>É </a:t>
            </a:r>
            <a:r>
              <a:rPr lang="pt-BR" altLang="pt-BR" sz="5000" b="1" dirty="0">
                <a:solidFill>
                  <a:srgbClr val="FFC000"/>
                </a:solidFill>
                <a:latin typeface="Tahoma" panose="020B0604030504040204" pitchFamily="34" charset="0"/>
                <a:ea typeface="Tahoma" panose="020B0604030504040204" pitchFamily="34" charset="0"/>
                <a:cs typeface="Tahoma" panose="020B0604030504040204" pitchFamily="34" charset="0"/>
              </a:rPr>
              <a:t>possível defender a tese da eficácia horizontal dos direitos sociais?</a:t>
            </a:r>
          </a:p>
          <a:p>
            <a:pPr marL="0" indent="0" algn="just">
              <a:lnSpc>
                <a:spcPct val="110000"/>
              </a:lnSpc>
              <a:buNone/>
            </a:pPr>
            <a:endParaRPr lang="pt-BR" altLang="pt-BR" sz="5000" b="1" dirty="0">
              <a:latin typeface="Tahoma" panose="020B0604030504040204" pitchFamily="34" charset="0"/>
              <a:ea typeface="Tahoma" panose="020B0604030504040204" pitchFamily="34" charset="0"/>
              <a:cs typeface="Tahoma" panose="020B0604030504040204" pitchFamily="34" charset="0"/>
            </a:endParaRPr>
          </a:p>
          <a:p>
            <a:pPr marL="0" indent="0" algn="just">
              <a:lnSpc>
                <a:spcPct val="110000"/>
              </a:lnSpc>
              <a:buNone/>
            </a:pPr>
            <a:r>
              <a:rPr lang="pt-BR" altLang="pt-BR" sz="5000" dirty="0" smtClean="0">
                <a:latin typeface="Tahoma" panose="020B0604030504040204" pitchFamily="34" charset="0"/>
                <a:ea typeface="Tahoma" panose="020B0604030504040204" pitchFamily="34" charset="0"/>
                <a:cs typeface="Tahoma" panose="020B0604030504040204" pitchFamily="34" charset="0"/>
              </a:rPr>
              <a:t>Constitucionalistas </a:t>
            </a:r>
            <a:r>
              <a:rPr lang="pt-BR" altLang="pt-BR" sz="5000" dirty="0">
                <a:latin typeface="Tahoma" panose="020B0604030504040204" pitchFamily="34" charset="0"/>
                <a:ea typeface="Tahoma" panose="020B0604030504040204" pitchFamily="34" charset="0"/>
                <a:cs typeface="Tahoma" panose="020B0604030504040204" pitchFamily="34" charset="0"/>
              </a:rPr>
              <a:t>passaram a defender esta tese: Paulo Bonavides, Ingo </a:t>
            </a:r>
            <a:r>
              <a:rPr lang="pt-BR" altLang="pt-BR" sz="5000" dirty="0" err="1">
                <a:latin typeface="Tahoma" panose="020B0604030504040204" pitchFamily="34" charset="0"/>
                <a:ea typeface="Tahoma" panose="020B0604030504040204" pitchFamily="34" charset="0"/>
                <a:cs typeface="Tahoma" panose="020B0604030504040204" pitchFamily="34" charset="0"/>
              </a:rPr>
              <a:t>Sarlet</a:t>
            </a:r>
            <a:r>
              <a:rPr lang="pt-BR" altLang="pt-BR" sz="5000" dirty="0">
                <a:latin typeface="Tahoma" panose="020B0604030504040204" pitchFamily="34" charset="0"/>
                <a:ea typeface="Tahoma" panose="020B0604030504040204" pitchFamily="34" charset="0"/>
                <a:cs typeface="Tahoma" panose="020B0604030504040204" pitchFamily="34" charset="0"/>
              </a:rPr>
              <a:t>, </a:t>
            </a:r>
            <a:r>
              <a:rPr lang="pt-BR" altLang="pt-BR" sz="5000" dirty="0" err="1">
                <a:latin typeface="Tahoma" panose="020B0604030504040204" pitchFamily="34" charset="0"/>
                <a:ea typeface="Tahoma" panose="020B0604030504040204" pitchFamily="34" charset="0"/>
                <a:cs typeface="Tahoma" panose="020B0604030504040204" pitchFamily="34" charset="0"/>
              </a:rPr>
              <a:t>Dirley</a:t>
            </a:r>
            <a:r>
              <a:rPr lang="pt-BR" altLang="pt-BR" sz="5000" dirty="0">
                <a:latin typeface="Tahoma" panose="020B0604030504040204" pitchFamily="34" charset="0"/>
                <a:ea typeface="Tahoma" panose="020B0604030504040204" pitchFamily="34" charset="0"/>
                <a:cs typeface="Tahoma" panose="020B0604030504040204" pitchFamily="34" charset="0"/>
              </a:rPr>
              <a:t> Junior, dentre outros. </a:t>
            </a:r>
          </a:p>
          <a:p>
            <a:pPr marL="0" indent="0" algn="just">
              <a:lnSpc>
                <a:spcPct val="110000"/>
              </a:lnSpc>
              <a:buNone/>
            </a:pPr>
            <a:endParaRPr lang="pt-BR" altLang="pt-BR" sz="5000" dirty="0">
              <a:latin typeface="Tahoma" panose="020B0604030504040204" pitchFamily="34" charset="0"/>
              <a:ea typeface="Tahoma" panose="020B0604030504040204" pitchFamily="34" charset="0"/>
              <a:cs typeface="Tahoma" panose="020B0604030504040204" pitchFamily="34" charset="0"/>
            </a:endParaRPr>
          </a:p>
          <a:p>
            <a:pPr marL="0" indent="0" algn="just">
              <a:lnSpc>
                <a:spcPct val="110000"/>
              </a:lnSpc>
              <a:buNone/>
            </a:pPr>
            <a:r>
              <a:rPr lang="pt-BR" altLang="pt-BR" sz="5000" dirty="0">
                <a:latin typeface="Tahoma" panose="020B0604030504040204" pitchFamily="34" charset="0"/>
                <a:ea typeface="Tahoma" panose="020B0604030504040204" pitchFamily="34" charset="0"/>
                <a:cs typeface="Tahoma" panose="020B0604030504040204" pitchFamily="34" charset="0"/>
              </a:rPr>
              <a:t>Rol enumerativo mínimo dos direitos sociais - art. 6º, CF: “São direitos sociais </a:t>
            </a:r>
            <a:r>
              <a:rPr lang="pt-BR" altLang="pt-BR" sz="5000" dirty="0">
                <a:solidFill>
                  <a:srgbClr val="CCECFF"/>
                </a:solidFill>
                <a:latin typeface="Tahoma" panose="020B0604030504040204" pitchFamily="34" charset="0"/>
                <a:ea typeface="Tahoma" panose="020B0604030504040204" pitchFamily="34" charset="0"/>
                <a:cs typeface="Tahoma" panose="020B0604030504040204" pitchFamily="34" charset="0"/>
              </a:rPr>
              <a:t>a </a:t>
            </a:r>
            <a:r>
              <a:rPr lang="pt-BR" altLang="pt-BR" sz="5000" b="1" dirty="0">
                <a:solidFill>
                  <a:srgbClr val="CCECFF"/>
                </a:solidFill>
                <a:latin typeface="Tahoma" panose="020B0604030504040204" pitchFamily="34" charset="0"/>
                <a:ea typeface="Tahoma" panose="020B0604030504040204" pitchFamily="34" charset="0"/>
                <a:cs typeface="Tahoma" panose="020B0604030504040204" pitchFamily="34" charset="0"/>
              </a:rPr>
              <a:t>educação, a saúde, a alimentação, o trabalho, a moradia, o transporte, o lazer, a segurança, a previdência social, a proteção à maternidade e à infância, a assistência aos desamparados</a:t>
            </a:r>
            <a:r>
              <a:rPr lang="pt-BR" altLang="pt-BR" sz="5000" dirty="0">
                <a:latin typeface="Tahoma" panose="020B0604030504040204" pitchFamily="34" charset="0"/>
                <a:ea typeface="Tahoma" panose="020B0604030504040204" pitchFamily="34" charset="0"/>
                <a:cs typeface="Tahoma" panose="020B0604030504040204" pitchFamily="34" charset="0"/>
              </a:rPr>
              <a:t>, na forma desta Constituição”.</a:t>
            </a:r>
          </a:p>
          <a:p>
            <a:pPr marL="0" indent="0" algn="just">
              <a:buNone/>
            </a:pPr>
            <a:endParaRPr lang="pt-BR" altLang="pt-BR" sz="50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endParaRPr lang="pt-BR" altLang="pt-BR" sz="5000" dirty="0" smtClean="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endParaRPr lang="pt-BR" altLang="pt-BR" sz="27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000" dirty="0" smtClean="0">
                <a:latin typeface="Tahoma" panose="020B0604030504040204" pitchFamily="34" charset="0"/>
                <a:ea typeface="Tahoma" panose="020B0604030504040204" pitchFamily="34" charset="0"/>
                <a:cs typeface="Tahoma" panose="020B0604030504040204" pitchFamily="34" charset="0"/>
              </a:rPr>
              <a:t> </a:t>
            </a:r>
          </a:p>
          <a:p>
            <a:pPr marL="0" indent="0" algn="just" eaLnBrk="1" hangingPunct="1">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endParaRPr lang="pt-BR" altLang="pt-BR" sz="20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endParaRPr lang="pt-BR" altLang="pt-BR"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endParaRPr lang="pt-BR" altLang="pt-BR"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17547470"/>
      </p:ext>
    </p:extLst>
  </p:cSld>
  <p:clrMapOvr>
    <a:masterClrMapping/>
  </p:clrMapOvr>
  <p:transition>
    <p:comb/>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621216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algn="ctr" eaLnBrk="1" hangingPunct="1">
              <a:defRPr/>
            </a:pPr>
            <a:endParaRPr lang="pt-BR" altLang="pt-BR" b="1" dirty="0" smtClean="0">
              <a:solidFill>
                <a:schemeClr val="accent2"/>
              </a:solidFill>
              <a:latin typeface="Arial" panose="020B0604020202020204" pitchFamily="34" charset="0"/>
            </a:endParaRPr>
          </a:p>
          <a:p>
            <a:pPr algn="ctr" eaLnBrk="1" hangingPunct="1">
              <a:defRPr/>
            </a:pPr>
            <a:endParaRPr lang="pt-BR" altLang="pt-BR" b="1" dirty="0">
              <a:solidFill>
                <a:schemeClr val="accent2"/>
              </a:solidFill>
              <a:latin typeface="Arial" panose="020B0604020202020204" pitchFamily="34" charset="0"/>
            </a:endParaRPr>
          </a:p>
          <a:p>
            <a:pPr algn="ctr" eaLnBrk="1" hangingPunct="1">
              <a:defRPr/>
            </a:pPr>
            <a:endParaRPr lang="pt-BR" altLang="pt-BR" sz="1000" b="1" dirty="0" smtClean="0">
              <a:solidFill>
                <a:schemeClr val="accent2"/>
              </a:solidFill>
              <a:latin typeface="Arial" panose="020B0604020202020204" pitchFamily="34" charset="0"/>
            </a:endParaRPr>
          </a:p>
        </p:txBody>
      </p:sp>
      <p:sp>
        <p:nvSpPr>
          <p:cNvPr id="2" name="CaixaDeTexto 1"/>
          <p:cNvSpPr txBox="1"/>
          <p:nvPr/>
        </p:nvSpPr>
        <p:spPr>
          <a:xfrm>
            <a:off x="467544" y="457200"/>
            <a:ext cx="8064896" cy="7848302"/>
          </a:xfrm>
          <a:prstGeom prst="rect">
            <a:avLst/>
          </a:prstGeom>
          <a:noFill/>
        </p:spPr>
        <p:txBody>
          <a:bodyPr wrap="square" rtlCol="0">
            <a:spAutoFit/>
          </a:bodyPr>
          <a:lstStyle/>
          <a:p>
            <a:pPr marL="0" indent="0" algn="just">
              <a:buNone/>
            </a:pPr>
            <a:r>
              <a:rPr lang="pt-BR" altLang="pt-BR" sz="2000" dirty="0">
                <a:ea typeface="Tahoma" panose="020B0604030504040204" pitchFamily="34" charset="0"/>
                <a:cs typeface="Tahoma" panose="020B0604030504040204" pitchFamily="34" charset="0"/>
              </a:rPr>
              <a:t>Os direitos socais passaram a ser contemplados nas constituições modernas, </a:t>
            </a:r>
            <a:r>
              <a:rPr lang="pt-BR" altLang="pt-BR" sz="2000" dirty="0" smtClean="0">
                <a:ea typeface="Tahoma" panose="020B0604030504040204" pitchFamily="34" charset="0"/>
                <a:cs typeface="Tahoma" panose="020B0604030504040204" pitchFamily="34" charset="0"/>
              </a:rPr>
              <a:t>constituindo</a:t>
            </a:r>
            <a:r>
              <a:rPr lang="pt-BR" altLang="pt-BR" sz="2000" dirty="0">
                <a:ea typeface="Tahoma" panose="020B0604030504040204" pitchFamily="34" charset="0"/>
                <a:cs typeface="Tahoma" panose="020B0604030504040204" pitchFamily="34" charset="0"/>
              </a:rPr>
              <a:t>, muitas vezes, os principais planos e investimentos do Estado, aplicados por meio de políticas públicas, propostas legislativas e intervenção judicial. </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r>
              <a:rPr lang="pt-BR" altLang="pt-BR" sz="2000" dirty="0">
                <a:ea typeface="Tahoma" panose="020B0604030504040204" pitchFamily="34" charset="0"/>
                <a:cs typeface="Tahoma" panose="020B0604030504040204" pitchFamily="34" charset="0"/>
              </a:rPr>
              <a:t>A concretização dos direitos sociais, portanto, configura ônus dos Poderes Executivo, Legislativo e Judiciário. </a:t>
            </a:r>
          </a:p>
          <a:p>
            <a:pPr marL="0" indent="0" algn="just" eaLnBrk="1" hangingPunct="1">
              <a:buNone/>
            </a:pPr>
            <a:endParaRPr lang="pt-BR" altLang="pt-BR" sz="2000" dirty="0">
              <a:ea typeface="Tahoma" panose="020B0604030504040204" pitchFamily="34" charset="0"/>
              <a:cs typeface="Tahoma" panose="020B0604030504040204" pitchFamily="34" charset="0"/>
            </a:endParaRPr>
          </a:p>
          <a:p>
            <a:pPr marL="0" indent="0" algn="just" eaLnBrk="1" hangingPunct="1">
              <a:buNone/>
            </a:pPr>
            <a:r>
              <a:rPr lang="pt-BR" altLang="pt-BR" sz="2000" dirty="0" smtClean="0">
                <a:ea typeface="Tahoma" panose="020B0604030504040204" pitchFamily="34" charset="0"/>
                <a:cs typeface="Tahoma" panose="020B0604030504040204" pitchFamily="34" charset="0"/>
              </a:rPr>
              <a:t>Contudo</a:t>
            </a:r>
            <a:r>
              <a:rPr lang="pt-BR" altLang="pt-BR" sz="2000" dirty="0">
                <a:ea typeface="Tahoma" panose="020B0604030504040204" pitchFamily="34" charset="0"/>
                <a:cs typeface="Tahoma" panose="020B0604030504040204" pitchFamily="34" charset="0"/>
              </a:rPr>
              <a:t>, não se trata de atribuição exclusiva do Estado, à medida que se confundindo com garantias constitucionais, os direitos sociais devem ter aplicação imediata. </a:t>
            </a:r>
            <a:r>
              <a:rPr lang="pt-BR" altLang="pt-BR" sz="2000" b="1" dirty="0">
                <a:ea typeface="Tahoma" panose="020B0604030504040204" pitchFamily="34" charset="0"/>
                <a:cs typeface="Tahoma" panose="020B0604030504040204" pitchFamily="34" charset="0"/>
              </a:rPr>
              <a:t>Ora, o cumprimento da Constituição Federal cabe a todos, Estado e sociedade, surtindo efeitos, inclusive, nas relações entre particulares, o que justifica a eficácia horizontal dos direitos sociais. </a:t>
            </a:r>
            <a:endParaRPr lang="pt-BR" altLang="pt-BR" sz="2000" b="1" dirty="0" smtClean="0">
              <a:ea typeface="Tahoma" panose="020B0604030504040204" pitchFamily="34" charset="0"/>
              <a:cs typeface="Tahoma" panose="020B0604030504040204" pitchFamily="34" charset="0"/>
            </a:endParaRPr>
          </a:p>
          <a:p>
            <a:pPr marL="0" indent="0" algn="just" eaLnBrk="1" hangingPunct="1">
              <a:buNone/>
            </a:pPr>
            <a:endParaRPr lang="pt-BR" altLang="pt-BR" sz="2000" b="1" dirty="0">
              <a:ea typeface="Tahoma" panose="020B0604030504040204" pitchFamily="34" charset="0"/>
              <a:cs typeface="Tahoma" panose="020B0604030504040204" pitchFamily="34" charset="0"/>
            </a:endParaRPr>
          </a:p>
          <a:p>
            <a:pPr algn="just" eaLnBrk="1" hangingPunct="1"/>
            <a:r>
              <a:rPr lang="pt-BR" sz="2000" b="1" dirty="0" smtClean="0">
                <a:solidFill>
                  <a:srgbClr val="FFC000"/>
                </a:solidFill>
              </a:rPr>
              <a:t>Ex</a:t>
            </a:r>
            <a:r>
              <a:rPr lang="pt-BR" sz="2000" b="1" dirty="0">
                <a:solidFill>
                  <a:srgbClr val="FFC000"/>
                </a:solidFill>
              </a:rPr>
              <a:t>. 1. Direito social à saúde.</a:t>
            </a:r>
            <a:r>
              <a:rPr lang="pt-BR" sz="2000" b="1" dirty="0"/>
              <a:t> </a:t>
            </a:r>
            <a:r>
              <a:rPr lang="pt-BR" sz="2000" b="1" dirty="0">
                <a:solidFill>
                  <a:srgbClr val="FFC000"/>
                </a:solidFill>
              </a:rPr>
              <a:t>Súmula 302, STJ. “É abusiva a cláusula contratual de plano de saúde que </a:t>
            </a:r>
            <a:r>
              <a:rPr lang="pt-BR" sz="2000" b="1" u="sng" dirty="0">
                <a:solidFill>
                  <a:srgbClr val="FFC000"/>
                </a:solidFill>
              </a:rPr>
              <a:t>limita no tempo a internação hospitalar</a:t>
            </a:r>
            <a:r>
              <a:rPr lang="pt-BR" sz="2000" b="1" dirty="0">
                <a:solidFill>
                  <a:srgbClr val="FFC000"/>
                </a:solidFill>
              </a:rPr>
              <a:t> do segurado</a:t>
            </a:r>
            <a:r>
              <a:rPr lang="pt-BR" sz="2000" b="1" dirty="0" smtClean="0">
                <a:solidFill>
                  <a:srgbClr val="FFC000"/>
                </a:solidFill>
              </a:rPr>
              <a:t>”</a:t>
            </a:r>
          </a:p>
          <a:p>
            <a:pPr algn="just" eaLnBrk="1" hangingPunct="1"/>
            <a:endParaRPr lang="pt-BR" sz="2000" b="1" dirty="0"/>
          </a:p>
          <a:p>
            <a:pPr algn="just" eaLnBrk="1" hangingPunct="1"/>
            <a:r>
              <a:rPr lang="pt-BR" sz="2000" dirty="0" smtClean="0"/>
              <a:t>A cláusula abusiva imposta ao plano de saúde privado violaria o direito à saúde. </a:t>
            </a:r>
            <a:endParaRPr lang="pt-BR" sz="2000" dirty="0"/>
          </a:p>
          <a:p>
            <a:pPr marL="0" indent="0" algn="just" eaLnBrk="1" hangingPunct="1">
              <a:buNone/>
            </a:pPr>
            <a:endParaRPr lang="pt-BR" altLang="pt-BR" sz="2000" dirty="0">
              <a:ea typeface="Tahoma" panose="020B0604030504040204" pitchFamily="34" charset="0"/>
              <a:cs typeface="Tahoma" panose="020B0604030504040204" pitchFamily="34" charset="0"/>
            </a:endParaRPr>
          </a:p>
          <a:p>
            <a:pPr algn="just"/>
            <a:r>
              <a:rPr lang="pt-BR" sz="2000" dirty="0" smtClean="0">
                <a:solidFill>
                  <a:schemeClr val="bg1"/>
                </a:solidFill>
              </a:rPr>
              <a:t>. </a:t>
            </a:r>
          </a:p>
          <a:p>
            <a:pPr algn="just"/>
            <a:endParaRPr lang="pt-BR" sz="2200" dirty="0" smtClean="0">
              <a:solidFill>
                <a:schemeClr val="bg1"/>
              </a:solidFill>
            </a:endParaRPr>
          </a:p>
          <a:p>
            <a:pPr marL="342900" indent="-342900" algn="just">
              <a:buFontTx/>
              <a:buChar char="-"/>
            </a:pPr>
            <a:endParaRPr lang="pt-BR" sz="2200" dirty="0">
              <a:solidFill>
                <a:schemeClr val="bg1"/>
              </a:solidFill>
            </a:endParaRPr>
          </a:p>
        </p:txBody>
      </p:sp>
    </p:spTree>
  </p:cSld>
  <p:clrMapOvr>
    <a:masterClrMapping/>
  </p:clrMapOvr>
  <p:transition>
    <p:comb/>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594360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eaLnBrk="1" hangingPunct="1">
              <a:defRPr/>
            </a:pPr>
            <a:endParaRPr lang="pt-BR" dirty="0">
              <a:solidFill>
                <a:schemeClr val="bg2">
                  <a:lumMod val="10000"/>
                  <a:lumOff val="90000"/>
                </a:schemeClr>
              </a:solidFill>
            </a:endParaRPr>
          </a:p>
          <a:p>
            <a:pPr eaLnBrk="1" hangingPunct="1">
              <a:defRPr/>
            </a:pPr>
            <a:endParaRPr lang="pt-BR" dirty="0" smtClean="0">
              <a:solidFill>
                <a:schemeClr val="bg2">
                  <a:lumMod val="10000"/>
                  <a:lumOff val="90000"/>
                </a:schemeClr>
              </a:solidFill>
            </a:endParaRPr>
          </a:p>
        </p:txBody>
      </p:sp>
      <p:sp>
        <p:nvSpPr>
          <p:cNvPr id="2" name="Retângulo 1"/>
          <p:cNvSpPr/>
          <p:nvPr/>
        </p:nvSpPr>
        <p:spPr>
          <a:xfrm>
            <a:off x="228600" y="228600"/>
            <a:ext cx="8519864" cy="5016758"/>
          </a:xfrm>
          <a:prstGeom prst="rect">
            <a:avLst/>
          </a:prstGeom>
        </p:spPr>
        <p:txBody>
          <a:bodyPr wrap="square" anchor="t">
            <a:spAutoFit/>
          </a:bodyPr>
          <a:lstStyle/>
          <a:p>
            <a:r>
              <a:rPr lang="pt-BR" sz="2000" b="1" dirty="0">
                <a:solidFill>
                  <a:srgbClr val="FFC000"/>
                </a:solidFill>
              </a:rPr>
              <a:t>Ex. 2. Sumula 364, STJ: “O conceito de impenhorabilidade de bem de família abrange também o imóvel pertencente a pessoas solteiras, separadas e viúvas”. </a:t>
            </a:r>
            <a:endParaRPr lang="pt-BR" sz="2000" b="1" dirty="0" smtClean="0">
              <a:solidFill>
                <a:srgbClr val="FFC000"/>
              </a:solidFill>
            </a:endParaRPr>
          </a:p>
          <a:p>
            <a:endParaRPr lang="pt-BR" sz="2000" b="1" dirty="0">
              <a:solidFill>
                <a:srgbClr val="FFC000"/>
              </a:solidFill>
            </a:endParaRPr>
          </a:p>
          <a:p>
            <a:r>
              <a:rPr lang="pt-BR" sz="2000" dirty="0"/>
              <a:t>As pessoas sozinhas estão protegidas pela impenhorabilidade do bem de família, pois têm o direito social à moradia. </a:t>
            </a:r>
            <a:endParaRPr lang="pt-BR" sz="2000" dirty="0" smtClean="0"/>
          </a:p>
          <a:p>
            <a:pPr algn="just"/>
            <a:endParaRPr lang="pt-BR" sz="2000" dirty="0">
              <a:solidFill>
                <a:srgbClr val="FFC000"/>
              </a:solidFill>
            </a:endParaRPr>
          </a:p>
          <a:p>
            <a:pPr algn="just"/>
            <a:r>
              <a:rPr lang="pt-BR" sz="2000" b="1" dirty="0" smtClean="0">
                <a:solidFill>
                  <a:srgbClr val="FFC000"/>
                </a:solidFill>
              </a:rPr>
              <a:t>Ex. 3. Ação de obrigação de fazer em face do Município e da empresa concessionária) diante do iminente risco de reintegração de posse. Atendimento provisório (empresa) e definitivo (Município).</a:t>
            </a:r>
          </a:p>
          <a:p>
            <a:pPr algn="just"/>
            <a:endParaRPr lang="pt-BR" sz="2000" b="1" dirty="0"/>
          </a:p>
          <a:p>
            <a:pPr algn="just"/>
            <a:r>
              <a:rPr lang="pt-BR" sz="2000" dirty="0" smtClean="0"/>
              <a:t>Reconhecimento do direito à moradia enquanto um pressuposto para se exercitar o mínimo existencial. Direito social exercido perante a empresa que quedou inerte por tanto tempo. </a:t>
            </a:r>
            <a:endParaRPr lang="pt-BR" sz="2000" b="1" dirty="0"/>
          </a:p>
          <a:p>
            <a:endParaRPr lang="pt-BR" sz="2000" b="1" dirty="0"/>
          </a:p>
        </p:txBody>
      </p:sp>
    </p:spTree>
  </p:cSld>
  <p:clrMapOvr>
    <a:masterClrMapping/>
  </p:clrMapOvr>
  <p:transition>
    <p:comb/>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b="1" dirty="0">
              <a:solidFill>
                <a:schemeClr val="bg1"/>
              </a:solidFill>
            </a:endParaRPr>
          </a:p>
        </p:txBody>
      </p:sp>
      <p:sp>
        <p:nvSpPr>
          <p:cNvPr id="4" name="CaixaDeTexto 3"/>
          <p:cNvSpPr txBox="1"/>
          <p:nvPr/>
        </p:nvSpPr>
        <p:spPr>
          <a:xfrm>
            <a:off x="609600" y="692696"/>
            <a:ext cx="8066856" cy="5663089"/>
          </a:xfrm>
          <a:prstGeom prst="rect">
            <a:avLst/>
          </a:prstGeom>
          <a:noFill/>
        </p:spPr>
        <p:txBody>
          <a:bodyPr wrap="square" rtlCol="0">
            <a:spAutoFit/>
          </a:bodyPr>
          <a:lstStyle/>
          <a:p>
            <a:pPr algn="just"/>
            <a:r>
              <a:rPr lang="pt-BR" sz="2000" b="1" dirty="0" smtClean="0">
                <a:solidFill>
                  <a:srgbClr val="FFC000"/>
                </a:solidFill>
              </a:rPr>
              <a:t>Interpretação das normas de direito civil e a técnica do diálogo das fontes</a:t>
            </a:r>
          </a:p>
          <a:p>
            <a:pPr algn="just"/>
            <a:endParaRPr lang="pt-BR" sz="2000" b="1" dirty="0">
              <a:solidFill>
                <a:srgbClr val="FFC000"/>
              </a:solidFill>
            </a:endParaRPr>
          </a:p>
          <a:p>
            <a:pPr algn="just"/>
            <a:r>
              <a:rPr lang="pt-BR" sz="2000" dirty="0" smtClean="0"/>
              <a:t>Vive-se hoje um momento de explosão legislativa, causada, em parte, pela ineficiência e estagnação dos códigos menos porosos, que não acompanharam as mudanças sociais. O diálogo das fontes surge como um norte neste contexto tão complexo e difuso. </a:t>
            </a:r>
          </a:p>
          <a:p>
            <a:pPr algn="just"/>
            <a:r>
              <a:rPr lang="pt-BR" sz="2000" dirty="0" smtClean="0"/>
              <a:t> </a:t>
            </a:r>
          </a:p>
          <a:p>
            <a:pPr algn="just"/>
            <a:r>
              <a:rPr lang="pt-BR" sz="2000" dirty="0" smtClean="0"/>
              <a:t>A tentativa inaugural se deu no âmbito das relações obrigacionais, entre o Código Civil e o CDC. Aproximação </a:t>
            </a:r>
            <a:r>
              <a:rPr lang="pt-BR" sz="2000" dirty="0" err="1" smtClean="0"/>
              <a:t>principiológica</a:t>
            </a:r>
            <a:r>
              <a:rPr lang="pt-BR" sz="2000" dirty="0" smtClean="0"/>
              <a:t>: boa-fé objetiva e função social. </a:t>
            </a:r>
          </a:p>
          <a:p>
            <a:pPr algn="just"/>
            <a:endParaRPr lang="pt-BR" sz="2000" dirty="0"/>
          </a:p>
          <a:p>
            <a:pPr algn="just"/>
            <a:r>
              <a:rPr lang="pt-BR" sz="2000" b="1" dirty="0" smtClean="0">
                <a:solidFill>
                  <a:srgbClr val="CCECFF"/>
                </a:solidFill>
              </a:rPr>
              <a:t>Enunciado 167, CJF: “Com o advento do Código Civil de 2002, houve forte aproximação </a:t>
            </a:r>
            <a:r>
              <a:rPr lang="pt-BR" sz="2000" b="1" dirty="0" err="1" smtClean="0">
                <a:solidFill>
                  <a:srgbClr val="CCECFF"/>
                </a:solidFill>
              </a:rPr>
              <a:t>principiológica</a:t>
            </a:r>
            <a:r>
              <a:rPr lang="pt-BR" sz="2000" b="1" dirty="0" smtClean="0">
                <a:solidFill>
                  <a:srgbClr val="CCECFF"/>
                </a:solidFill>
              </a:rPr>
              <a:t> entre esse Código e o Código de Defesa do Consumidor no que respeita à regulação contratual, uma vez que ambos são incorporadores de uma nova teoria geral dos contratos”. </a:t>
            </a:r>
          </a:p>
          <a:p>
            <a:pPr algn="just"/>
            <a:endParaRPr lang="pt-BR" sz="2200" dirty="0"/>
          </a:p>
        </p:txBody>
      </p:sp>
    </p:spTree>
  </p:cSld>
  <p:clrMapOvr>
    <a:masterClrMapping/>
  </p:clrMapOvr>
  <p:transition>
    <p:comb/>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7"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pt-BR" altLang="pt-BR" sz="2400" b="1" dirty="0">
              <a:solidFill>
                <a:schemeClr val="bg1"/>
              </a:solidFill>
            </a:endParaRPr>
          </a:p>
          <a:p>
            <a:pPr algn="ctr" eaLnBrk="1" hangingPunct="1">
              <a:spcBef>
                <a:spcPct val="0"/>
              </a:spcBef>
              <a:buClrTx/>
              <a:buSzTx/>
              <a:buFontTx/>
              <a:buNone/>
            </a:pPr>
            <a:endParaRPr lang="pt-BR" altLang="pt-BR" sz="2400" b="1" dirty="0">
              <a:solidFill>
                <a:srgbClr val="FFC000"/>
              </a:solidFill>
            </a:endParaRPr>
          </a:p>
          <a:p>
            <a:pPr algn="ctr" eaLnBrk="1" hangingPunct="1">
              <a:spcBef>
                <a:spcPct val="0"/>
              </a:spcBef>
              <a:buClrTx/>
              <a:buSzTx/>
              <a:buFontTx/>
              <a:buNone/>
            </a:pPr>
            <a:endParaRPr lang="pt-BR" altLang="pt-BR" sz="2400" b="1" dirty="0">
              <a:solidFill>
                <a:schemeClr val="bg1"/>
              </a:solidFill>
              <a:latin typeface="Arial" panose="020B0604020202020204" pitchFamily="34" charset="0"/>
            </a:endParaRPr>
          </a:p>
          <a:p>
            <a:pPr algn="ctr" eaLnBrk="1" hangingPunct="1">
              <a:spcBef>
                <a:spcPct val="0"/>
              </a:spcBef>
              <a:buClrTx/>
              <a:buSzTx/>
              <a:buFontTx/>
              <a:buNone/>
            </a:pPr>
            <a:r>
              <a:rPr lang="pt-BR" altLang="pt-BR" sz="2400" b="1" dirty="0">
                <a:solidFill>
                  <a:schemeClr val="accent2"/>
                </a:solidFill>
              </a:rPr>
              <a:t> </a:t>
            </a:r>
            <a:endParaRPr lang="pt-BR" altLang="pt-BR" sz="1000" b="1" dirty="0">
              <a:solidFill>
                <a:schemeClr val="bg1"/>
              </a:solidFill>
              <a:latin typeface="Arial" panose="020B0604020202020204" pitchFamily="34" charset="0"/>
            </a:endParaRPr>
          </a:p>
        </p:txBody>
      </p:sp>
      <p:sp>
        <p:nvSpPr>
          <p:cNvPr id="2" name="Retângulo 1"/>
          <p:cNvSpPr/>
          <p:nvPr/>
        </p:nvSpPr>
        <p:spPr>
          <a:xfrm>
            <a:off x="462279" y="498392"/>
            <a:ext cx="7992888" cy="5324535"/>
          </a:xfrm>
          <a:prstGeom prst="rect">
            <a:avLst/>
          </a:prstGeom>
        </p:spPr>
        <p:txBody>
          <a:bodyPr wrap="square">
            <a:spAutoFit/>
          </a:bodyPr>
          <a:lstStyle/>
          <a:p>
            <a:pPr algn="just"/>
            <a:r>
              <a:rPr lang="pt-BR" altLang="pt-BR" sz="2000" b="1" dirty="0" smtClean="0">
                <a:solidFill>
                  <a:srgbClr val="CCECFF"/>
                </a:solidFill>
              </a:rPr>
              <a:t>Flávio </a:t>
            </a:r>
            <a:r>
              <a:rPr lang="pt-BR" altLang="pt-BR" sz="2000" b="1" dirty="0" err="1" smtClean="0">
                <a:solidFill>
                  <a:srgbClr val="CCECFF"/>
                </a:solidFill>
              </a:rPr>
              <a:t>Tartuce</a:t>
            </a:r>
            <a:r>
              <a:rPr lang="pt-BR" altLang="pt-BR" sz="2000" b="1" dirty="0" smtClean="0">
                <a:solidFill>
                  <a:srgbClr val="CCECFF"/>
                </a:solidFill>
              </a:rPr>
              <a:t> desenvolveu algumas premissas para aplicação do diálogo das fontes:</a:t>
            </a:r>
          </a:p>
          <a:p>
            <a:pPr algn="just"/>
            <a:endParaRPr lang="pt-BR" altLang="pt-BR" sz="2000" dirty="0" smtClean="0"/>
          </a:p>
          <a:p>
            <a:pPr marL="457200" indent="-457200" algn="just">
              <a:buAutoNum type="arabicParenR"/>
            </a:pPr>
            <a:r>
              <a:rPr lang="pt-BR" altLang="pt-BR" sz="2000" dirty="0" smtClean="0"/>
              <a:t>O diálogo das fontes não pode trazer ao consumidor uma situação de desvantagem em relação à situação em que o CDC poderia trazer caso fosse aplicado de forma isolada. </a:t>
            </a:r>
          </a:p>
          <a:p>
            <a:pPr marL="457200" indent="-457200" algn="just">
              <a:buAutoNum type="arabicParenR"/>
            </a:pPr>
            <a:endParaRPr lang="pt-BR" altLang="pt-BR" sz="2000" dirty="0" smtClean="0"/>
          </a:p>
          <a:p>
            <a:pPr marL="457200" indent="-457200" algn="just">
              <a:buAutoNum type="arabicParenR"/>
            </a:pPr>
            <a:r>
              <a:rPr lang="pt-BR" altLang="pt-BR" sz="2000" dirty="0" smtClean="0"/>
              <a:t>O CDC</a:t>
            </a:r>
            <a:r>
              <a:rPr lang="pt-BR" altLang="pt-BR" sz="2000" dirty="0"/>
              <a:t> é</a:t>
            </a:r>
            <a:r>
              <a:rPr lang="pt-BR" altLang="pt-BR" sz="2000" dirty="0" smtClean="0"/>
              <a:t> norma de ordem pública e interesse social; mas o Código Civil também traz normas com tal </a:t>
            </a:r>
            <a:r>
              <a:rPr lang="pt-BR" altLang="pt-BR" sz="2000" i="1" dirty="0" smtClean="0"/>
              <a:t>status</a:t>
            </a:r>
            <a:r>
              <a:rPr lang="pt-BR" altLang="pt-BR" sz="2000" dirty="0" smtClean="0"/>
              <a:t>, em especial aquelas que mantém relação com a função social. </a:t>
            </a:r>
          </a:p>
          <a:p>
            <a:pPr marL="457200" indent="-457200" algn="just">
              <a:buAutoNum type="arabicParenR"/>
            </a:pPr>
            <a:endParaRPr lang="pt-BR" altLang="pt-BR" sz="2000" dirty="0"/>
          </a:p>
          <a:p>
            <a:pPr marL="457200" indent="-457200" algn="just">
              <a:buAutoNum type="arabicParenR"/>
            </a:pPr>
            <a:r>
              <a:rPr lang="pt-BR" altLang="pt-BR" sz="2000" dirty="0" smtClean="0"/>
              <a:t>Adoção dos critérios para as situações de antinomias ou conflitos de normas – hierárquico, especialidade, cronológica. </a:t>
            </a:r>
          </a:p>
          <a:p>
            <a:pPr marL="457200" indent="-457200" algn="just">
              <a:buAutoNum type="arabicParenR"/>
            </a:pPr>
            <a:endParaRPr lang="pt-BR" altLang="pt-BR" sz="2000" dirty="0"/>
          </a:p>
          <a:p>
            <a:pPr marL="457200" indent="-457200" algn="just">
              <a:buAutoNum type="arabicParenR"/>
            </a:pPr>
            <a:r>
              <a:rPr lang="pt-BR" altLang="pt-BR" sz="2000" dirty="0" smtClean="0"/>
              <a:t>Aplicação dos princípios constitucionais, em especial, a proteção à dignidade humana e solidariedade social.  Diálogo com a CF.</a:t>
            </a:r>
            <a:endParaRPr lang="pt-BR" altLang="pt-BR" sz="2000" dirty="0"/>
          </a:p>
          <a:p>
            <a:pPr algn="just"/>
            <a:endParaRPr lang="pt-BR" altLang="pt-BR" sz="2000" dirty="0" smtClean="0"/>
          </a:p>
        </p:txBody>
      </p:sp>
    </p:spTree>
  </p:cSld>
  <p:clrMapOvr>
    <a:masterClrMapping/>
  </p:clrMapOvr>
  <p:transition>
    <p:comb/>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2291"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pt-BR" altLang="pt-BR" sz="2400" b="1" dirty="0" smtClean="0">
              <a:solidFill>
                <a:schemeClr val="bg1"/>
              </a:solidFill>
              <a:latin typeface="Arial" panose="020B0604020202020204" pitchFamily="34" charset="0"/>
            </a:endParaRPr>
          </a:p>
          <a:p>
            <a:pPr>
              <a:spcBef>
                <a:spcPct val="0"/>
              </a:spcBef>
              <a:buClrTx/>
              <a:buSzTx/>
              <a:buFontTx/>
              <a:buNone/>
            </a:pPr>
            <a:endParaRPr lang="pt-BR" altLang="pt-BR" sz="1000" b="1" dirty="0">
              <a:solidFill>
                <a:schemeClr val="bg1"/>
              </a:solidFill>
              <a:latin typeface="Arial" panose="020B0604020202020204" pitchFamily="34" charset="0"/>
            </a:endParaRPr>
          </a:p>
        </p:txBody>
      </p:sp>
      <p:sp>
        <p:nvSpPr>
          <p:cNvPr id="3" name="CaixaDeTexto 2"/>
          <p:cNvSpPr txBox="1"/>
          <p:nvPr/>
        </p:nvSpPr>
        <p:spPr>
          <a:xfrm>
            <a:off x="683568" y="620688"/>
            <a:ext cx="7632848" cy="5940088"/>
          </a:xfrm>
          <a:prstGeom prst="rect">
            <a:avLst/>
          </a:prstGeom>
          <a:noFill/>
        </p:spPr>
        <p:txBody>
          <a:bodyPr wrap="square" rtlCol="0">
            <a:spAutoFit/>
          </a:bodyPr>
          <a:lstStyle/>
          <a:p>
            <a:pPr algn="just"/>
            <a:r>
              <a:rPr lang="pt-BR" sz="2000" b="1" u="sng" dirty="0" smtClean="0">
                <a:solidFill>
                  <a:srgbClr val="CCECFF"/>
                </a:solidFill>
              </a:rPr>
              <a:t>Exemplos práticos:  </a:t>
            </a:r>
          </a:p>
          <a:p>
            <a:pPr algn="just"/>
            <a:endParaRPr lang="pt-BR" sz="2000" dirty="0">
              <a:solidFill>
                <a:srgbClr val="CCECFF"/>
              </a:solidFill>
            </a:endParaRPr>
          </a:p>
          <a:p>
            <a:pPr algn="just"/>
            <a:r>
              <a:rPr lang="pt-BR" sz="2000" b="1" dirty="0" smtClean="0">
                <a:solidFill>
                  <a:srgbClr val="CCECFF"/>
                </a:solidFill>
              </a:rPr>
              <a:t>1)Revisão judicial dos contratos por fatos supervenientes. </a:t>
            </a:r>
          </a:p>
          <a:p>
            <a:pPr algn="just"/>
            <a:r>
              <a:rPr lang="pt-BR" sz="2000" dirty="0" smtClean="0"/>
              <a:t>O Código Civil consagra a revisão contratual diante de uma imprevisibilidade somada a uma onerosidade excessiva (art. 317 e 478).</a:t>
            </a:r>
          </a:p>
          <a:p>
            <a:pPr algn="just"/>
            <a:endParaRPr lang="pt-BR" sz="2000" dirty="0">
              <a:solidFill>
                <a:srgbClr val="CCECFF"/>
              </a:solidFill>
            </a:endParaRPr>
          </a:p>
          <a:p>
            <a:pPr algn="just"/>
            <a:r>
              <a:rPr lang="pt-BR" sz="2000" dirty="0" smtClean="0">
                <a:solidFill>
                  <a:srgbClr val="CCECFF"/>
                </a:solidFill>
              </a:rPr>
              <a:t>Art. 317. “Quando, por motivos imprevisíveis, sobrevier desproporção manifesta entre o valo da prestação devida e o do momento de sua execução, </a:t>
            </a:r>
            <a:r>
              <a:rPr lang="pt-BR" sz="2000" b="1" dirty="0" smtClean="0">
                <a:solidFill>
                  <a:srgbClr val="CCECFF"/>
                </a:solidFill>
              </a:rPr>
              <a:t>poderá o juiz corrigi-lo, a pedido da parte, de modo que assegure, quanto possível, o valor real da prestação</a:t>
            </a:r>
            <a:r>
              <a:rPr lang="pt-BR" sz="2000" dirty="0" smtClean="0">
                <a:solidFill>
                  <a:srgbClr val="CCECFF"/>
                </a:solidFill>
              </a:rPr>
              <a:t>”.</a:t>
            </a:r>
            <a:endParaRPr lang="pt-BR" sz="2000" dirty="0">
              <a:solidFill>
                <a:srgbClr val="CCECFF"/>
              </a:solidFill>
            </a:endParaRPr>
          </a:p>
          <a:p>
            <a:pPr algn="just"/>
            <a:endParaRPr lang="pt-BR" sz="2000" dirty="0" smtClean="0">
              <a:solidFill>
                <a:srgbClr val="CCECFF"/>
              </a:solidFill>
            </a:endParaRPr>
          </a:p>
          <a:p>
            <a:pPr algn="just"/>
            <a:r>
              <a:rPr lang="pt-BR" sz="2000" dirty="0" smtClean="0">
                <a:solidFill>
                  <a:srgbClr val="CCECFF"/>
                </a:solidFill>
              </a:rPr>
              <a:t>Art. 478. “Nos contratos de </a:t>
            </a:r>
            <a:r>
              <a:rPr lang="pt-BR" sz="2000" b="1" dirty="0" smtClean="0">
                <a:solidFill>
                  <a:srgbClr val="CCECFF"/>
                </a:solidFill>
              </a:rPr>
              <a:t>execução continuada ou diferida</a:t>
            </a:r>
            <a:r>
              <a:rPr lang="pt-BR" sz="2000" dirty="0" smtClean="0">
                <a:solidFill>
                  <a:srgbClr val="CCECFF"/>
                </a:solidFill>
              </a:rPr>
              <a:t>, se a prestação de uma das partes se </a:t>
            </a:r>
            <a:r>
              <a:rPr lang="pt-BR" sz="2000" b="1" dirty="0" smtClean="0">
                <a:solidFill>
                  <a:srgbClr val="CCECFF"/>
                </a:solidFill>
              </a:rPr>
              <a:t>tornar excessivamente onerosa, com extrema vantagem para a outra</a:t>
            </a:r>
            <a:r>
              <a:rPr lang="pt-BR" sz="2000" dirty="0" smtClean="0">
                <a:solidFill>
                  <a:srgbClr val="CCECFF"/>
                </a:solidFill>
              </a:rPr>
              <a:t>, em virtude de </a:t>
            </a:r>
            <a:r>
              <a:rPr lang="pt-BR" sz="2000" b="1" dirty="0" smtClean="0">
                <a:solidFill>
                  <a:srgbClr val="CCECFF"/>
                </a:solidFill>
              </a:rPr>
              <a:t>acontecimentos extraordinários e imprevisíveis</a:t>
            </a:r>
            <a:r>
              <a:rPr lang="pt-BR" sz="2000" dirty="0" smtClean="0">
                <a:solidFill>
                  <a:srgbClr val="CCECFF"/>
                </a:solidFill>
              </a:rPr>
              <a:t>, poderá o devedor pedir a resolução do contrato. Os efeitos da sentença que a decretar retroagirão à data da citação”.</a:t>
            </a:r>
            <a:endParaRPr lang="pt-BR" sz="2000" dirty="0">
              <a:solidFill>
                <a:srgbClr val="CCECFF"/>
              </a:solidFill>
            </a:endParaRPr>
          </a:p>
        </p:txBody>
      </p:sp>
    </p:spTree>
  </p:cSld>
  <p:clrMapOvr>
    <a:masterClrMapping/>
  </p:clrMapOvr>
  <p:transition>
    <p:comb/>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dirty="0">
              <a:solidFill>
                <a:schemeClr val="bg1"/>
              </a:solidFill>
            </a:endParaRPr>
          </a:p>
        </p:txBody>
      </p:sp>
      <p:sp>
        <p:nvSpPr>
          <p:cNvPr id="2" name="CaixaDeTexto 1"/>
          <p:cNvSpPr txBox="1"/>
          <p:nvPr/>
        </p:nvSpPr>
        <p:spPr>
          <a:xfrm>
            <a:off x="609600" y="620688"/>
            <a:ext cx="7922840" cy="5324535"/>
          </a:xfrm>
          <a:prstGeom prst="rect">
            <a:avLst/>
          </a:prstGeom>
          <a:noFill/>
        </p:spPr>
        <p:txBody>
          <a:bodyPr wrap="square" rtlCol="0">
            <a:spAutoFit/>
          </a:bodyPr>
          <a:lstStyle/>
          <a:p>
            <a:pPr algn="just"/>
            <a:r>
              <a:rPr lang="pt-BR" sz="2000" dirty="0" smtClean="0"/>
              <a:t>O CDC, por sua vez, consagra a revisão contratual por simples onerosidade excessiva, </a:t>
            </a:r>
            <a:r>
              <a:rPr lang="pt-BR" sz="2000" b="1" dirty="0" smtClean="0"/>
              <a:t>dispensando a prova de eventos imprevisíveis. </a:t>
            </a:r>
          </a:p>
          <a:p>
            <a:pPr algn="just"/>
            <a:endParaRPr lang="pt-BR" sz="2000" b="1" dirty="0" smtClean="0">
              <a:solidFill>
                <a:schemeClr val="bg1"/>
              </a:solidFill>
            </a:endParaRPr>
          </a:p>
          <a:p>
            <a:pPr algn="just"/>
            <a:r>
              <a:rPr lang="pt-BR" sz="2000" dirty="0" smtClean="0">
                <a:solidFill>
                  <a:srgbClr val="CCECFF"/>
                </a:solidFill>
              </a:rPr>
              <a:t>Art. 6º: “São direitos básicos do consumidor: V – a modificação das cláusulas contratuais que estabeleçam prestações desproporcionais ou sua revisão em razão de fatos supervenientes que as tornem excessivamente onerosas”. </a:t>
            </a:r>
          </a:p>
          <a:p>
            <a:pPr algn="just"/>
            <a:endParaRPr lang="pt-BR" sz="2000" b="1" dirty="0">
              <a:solidFill>
                <a:schemeClr val="bg1"/>
              </a:solidFill>
            </a:endParaRPr>
          </a:p>
          <a:p>
            <a:pPr algn="just"/>
            <a:r>
              <a:rPr lang="pt-BR" sz="2000" dirty="0" smtClean="0"/>
              <a:t>O Enunciado 175, III Jornada de Direito Civil visa tornar mais funcional a revisão do contrato civil, aproximando tal instituto do Código Civil ao do CDC, em um verdadeiro diálogo de conexão.</a:t>
            </a:r>
          </a:p>
          <a:p>
            <a:pPr algn="just"/>
            <a:endParaRPr lang="pt-BR" sz="2000" dirty="0">
              <a:solidFill>
                <a:srgbClr val="CCECFF"/>
              </a:solidFill>
            </a:endParaRPr>
          </a:p>
          <a:p>
            <a:pPr algn="just"/>
            <a:r>
              <a:rPr lang="pt-BR" sz="2000" dirty="0" smtClean="0">
                <a:solidFill>
                  <a:srgbClr val="CCECFF"/>
                </a:solidFill>
              </a:rPr>
              <a:t>“Art</a:t>
            </a:r>
            <a:r>
              <a:rPr lang="pt-BR" sz="2000" dirty="0">
                <a:solidFill>
                  <a:srgbClr val="CCECFF"/>
                </a:solidFill>
              </a:rPr>
              <a:t>. 478: A menção à imprevisibilidade e à </a:t>
            </a:r>
            <a:r>
              <a:rPr lang="pt-BR" sz="2000" dirty="0" err="1">
                <a:solidFill>
                  <a:srgbClr val="CCECFF"/>
                </a:solidFill>
              </a:rPr>
              <a:t>extraordinariedade</a:t>
            </a:r>
            <a:r>
              <a:rPr lang="pt-BR" sz="2000" dirty="0">
                <a:solidFill>
                  <a:srgbClr val="CCECFF"/>
                </a:solidFill>
              </a:rPr>
              <a:t>, insertas no art. 478 do Código Civil, </a:t>
            </a:r>
            <a:r>
              <a:rPr lang="pt-BR" sz="2000" b="1" dirty="0">
                <a:solidFill>
                  <a:srgbClr val="CCECFF"/>
                </a:solidFill>
              </a:rPr>
              <a:t>deve ser interpretada não somente em relação ao fato que gere o desequilíbrio, mas também em relação às </a:t>
            </a:r>
            <a:r>
              <a:rPr lang="pt-BR" sz="2000" b="1" dirty="0" smtClean="0">
                <a:solidFill>
                  <a:srgbClr val="CCECFF"/>
                </a:solidFill>
              </a:rPr>
              <a:t>consequências </a:t>
            </a:r>
            <a:r>
              <a:rPr lang="pt-BR" sz="2000" b="1" dirty="0">
                <a:solidFill>
                  <a:srgbClr val="CCECFF"/>
                </a:solidFill>
              </a:rPr>
              <a:t>que ele </a:t>
            </a:r>
            <a:r>
              <a:rPr lang="pt-BR" sz="2000" b="1" dirty="0" smtClean="0">
                <a:solidFill>
                  <a:srgbClr val="CCECFF"/>
                </a:solidFill>
              </a:rPr>
              <a:t>produz</a:t>
            </a:r>
            <a:r>
              <a:rPr lang="pt-BR" sz="2000" dirty="0" smtClean="0">
                <a:solidFill>
                  <a:srgbClr val="CCECFF"/>
                </a:solidFill>
              </a:rPr>
              <a:t>”.</a:t>
            </a:r>
            <a:endParaRPr lang="pt-BR" sz="2000" b="1" dirty="0" smtClean="0">
              <a:solidFill>
                <a:srgbClr val="CCECFF"/>
              </a:solidFill>
            </a:endParaRPr>
          </a:p>
        </p:txBody>
      </p:sp>
    </p:spTree>
  </p:cSld>
  <p:clrMapOvr>
    <a:masterClrMapping/>
  </p:clrMapOvr>
  <p:transition>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76672"/>
            <a:ext cx="8352928" cy="6247864"/>
          </a:xfrm>
          <a:prstGeom prst="rect">
            <a:avLst/>
          </a:prstGeom>
          <a:noFill/>
        </p:spPr>
        <p:txBody>
          <a:bodyPr wrap="square" rtlCol="0">
            <a:spAutoFit/>
          </a:bodyPr>
          <a:lstStyle/>
          <a:p>
            <a:r>
              <a:rPr lang="pt-BR" sz="2000" b="1" u="sng" dirty="0" smtClean="0">
                <a:solidFill>
                  <a:srgbClr val="FFC000"/>
                </a:solidFill>
              </a:rPr>
              <a:t>1. CULTURALISMO: enfoque jurídico no aspecto subjetivo</a:t>
            </a:r>
          </a:p>
          <a:p>
            <a:endParaRPr lang="pt-BR" sz="2000" dirty="0">
              <a:solidFill>
                <a:srgbClr val="FFFFFF"/>
              </a:solidFill>
            </a:endParaRPr>
          </a:p>
          <a:p>
            <a:r>
              <a:rPr lang="pt-BR" sz="2000" dirty="0" smtClean="0">
                <a:solidFill>
                  <a:srgbClr val="2F2B20"/>
                </a:solidFill>
              </a:rPr>
              <a:t>Três conceitos orientarão as decisões: </a:t>
            </a:r>
            <a:r>
              <a:rPr lang="pt-BR" sz="2000" dirty="0" smtClean="0">
                <a:solidFill>
                  <a:srgbClr val="CCECFF"/>
                </a:solidFill>
              </a:rPr>
              <a:t>CULTURA, HISTÓRIA e EXPERIÊNCIA.</a:t>
            </a:r>
          </a:p>
          <a:p>
            <a:endParaRPr lang="pt-BR" sz="2000" dirty="0" smtClean="0">
              <a:solidFill>
                <a:srgbClr val="FFFFFF"/>
              </a:solidFill>
            </a:endParaRPr>
          </a:p>
          <a:p>
            <a:r>
              <a:rPr lang="pt-BR" sz="2000" dirty="0" smtClean="0">
                <a:solidFill>
                  <a:srgbClr val="2F2B20"/>
                </a:solidFill>
              </a:rPr>
              <a:t>O julgador leva ao caso prático a sua </a:t>
            </a:r>
            <a:r>
              <a:rPr lang="pt-BR" sz="2000" b="1" u="sng" dirty="0" smtClean="0">
                <a:solidFill>
                  <a:srgbClr val="2F2B20"/>
                </a:solidFill>
              </a:rPr>
              <a:t>história</a:t>
            </a:r>
            <a:r>
              <a:rPr lang="pt-BR" sz="2000" b="1" dirty="0" smtClean="0">
                <a:solidFill>
                  <a:srgbClr val="2F2B20"/>
                </a:solidFill>
              </a:rPr>
              <a:t> de vida, a sua </a:t>
            </a:r>
            <a:r>
              <a:rPr lang="pt-BR" sz="2000" b="1" u="sng" dirty="0" smtClean="0">
                <a:solidFill>
                  <a:srgbClr val="2F2B20"/>
                </a:solidFill>
              </a:rPr>
              <a:t>cultura</a:t>
            </a:r>
            <a:r>
              <a:rPr lang="pt-BR" sz="2000" b="1" dirty="0" smtClean="0">
                <a:solidFill>
                  <a:srgbClr val="2F2B20"/>
                </a:solidFill>
              </a:rPr>
              <a:t> e as </a:t>
            </a:r>
            <a:r>
              <a:rPr lang="pt-BR" sz="2000" b="1" u="sng" dirty="0" smtClean="0">
                <a:solidFill>
                  <a:srgbClr val="2F2B20"/>
                </a:solidFill>
              </a:rPr>
              <a:t>experiências</a:t>
            </a:r>
            <a:r>
              <a:rPr lang="pt-BR" sz="2000" b="1" dirty="0" smtClean="0">
                <a:solidFill>
                  <a:srgbClr val="2F2B20"/>
                </a:solidFill>
              </a:rPr>
              <a:t> pessoais.  </a:t>
            </a:r>
          </a:p>
          <a:p>
            <a:endParaRPr lang="pt-BR" sz="2000" b="1" dirty="0">
              <a:solidFill>
                <a:srgbClr val="2F2B20"/>
              </a:solidFill>
            </a:endParaRPr>
          </a:p>
          <a:p>
            <a:r>
              <a:rPr lang="pt-BR" sz="2000" dirty="0" smtClean="0">
                <a:solidFill>
                  <a:srgbClr val="2F2B20"/>
                </a:solidFill>
              </a:rPr>
              <a:t>Os acontecimentos que repercutiram na sociedade também influirão nos futuros posicionamentos jurisprudenciais (</a:t>
            </a:r>
            <a:r>
              <a:rPr lang="pt-BR" sz="2000" b="1" dirty="0" smtClean="0">
                <a:solidFill>
                  <a:srgbClr val="2F2B20"/>
                </a:solidFill>
              </a:rPr>
              <a:t>valoração ideológica</a:t>
            </a:r>
            <a:r>
              <a:rPr lang="pt-BR" sz="2000" dirty="0" smtClean="0">
                <a:solidFill>
                  <a:srgbClr val="2F2B20"/>
                </a:solidFill>
              </a:rPr>
              <a:t>). </a:t>
            </a:r>
            <a:endParaRPr lang="pt-BR" sz="2000" dirty="0">
              <a:solidFill>
                <a:srgbClr val="2F2B20"/>
              </a:solidFill>
            </a:endParaRPr>
          </a:p>
          <a:p>
            <a:endParaRPr lang="pt-BR" sz="2000" dirty="0" smtClean="0">
              <a:solidFill>
                <a:srgbClr val="FFFFFF"/>
              </a:solidFill>
            </a:endParaRPr>
          </a:p>
          <a:p>
            <a:r>
              <a:rPr lang="pt-BR" sz="2000" b="1" u="sng" dirty="0" smtClean="0">
                <a:solidFill>
                  <a:srgbClr val="FFC000"/>
                </a:solidFill>
              </a:rPr>
              <a:t>2. TEORIA TRIDIMENSIONAL: Direito é FATO, VALOR E NORMA.</a:t>
            </a:r>
          </a:p>
          <a:p>
            <a:endParaRPr lang="pt-BR" sz="2000" b="1" u="sng" dirty="0">
              <a:solidFill>
                <a:srgbClr val="FFC000"/>
              </a:solidFill>
            </a:endParaRPr>
          </a:p>
          <a:p>
            <a:r>
              <a:rPr lang="pt-BR" sz="2000" dirty="0" smtClean="0">
                <a:solidFill>
                  <a:sysClr val="windowText" lastClr="000000"/>
                </a:solidFill>
              </a:rPr>
              <a:t>Na análise dos institutos jurídicos, o magistrado deve mergulhar </a:t>
            </a:r>
            <a:r>
              <a:rPr lang="pt-BR" sz="2000" dirty="0">
                <a:solidFill>
                  <a:sysClr val="windowText" lastClr="000000"/>
                </a:solidFill>
              </a:rPr>
              <a:t>nos </a:t>
            </a:r>
            <a:r>
              <a:rPr lang="pt-BR" sz="2000" u="sng" dirty="0">
                <a:solidFill>
                  <a:sysClr val="windowText" lastClr="000000"/>
                </a:solidFill>
              </a:rPr>
              <a:t>fatos</a:t>
            </a:r>
            <a:r>
              <a:rPr lang="pt-BR" sz="2000" dirty="0">
                <a:solidFill>
                  <a:sysClr val="windowText" lastClr="000000"/>
                </a:solidFill>
              </a:rPr>
              <a:t>  que margeiam a situação; </a:t>
            </a:r>
            <a:r>
              <a:rPr lang="pt-BR" sz="2000" dirty="0" smtClean="0">
                <a:solidFill>
                  <a:sysClr val="windowText" lastClr="000000"/>
                </a:solidFill>
              </a:rPr>
              <a:t>para então</a:t>
            </a:r>
            <a:r>
              <a:rPr lang="pt-BR" sz="2000" dirty="0">
                <a:solidFill>
                  <a:sysClr val="windowText" lastClr="000000"/>
                </a:solidFill>
              </a:rPr>
              <a:t>, segundo os seus </a:t>
            </a:r>
            <a:r>
              <a:rPr lang="pt-BR" sz="2000" u="sng" dirty="0">
                <a:solidFill>
                  <a:sysClr val="windowText" lastClr="000000"/>
                </a:solidFill>
              </a:rPr>
              <a:t>valores</a:t>
            </a:r>
            <a:r>
              <a:rPr lang="pt-BR" sz="2000" dirty="0">
                <a:solidFill>
                  <a:sysClr val="windowText" lastClr="000000"/>
                </a:solidFill>
              </a:rPr>
              <a:t>, decorrentes da sua </a:t>
            </a:r>
            <a:r>
              <a:rPr lang="pt-BR" sz="2000" u="sng" dirty="0">
                <a:solidFill>
                  <a:sysClr val="windowText" lastClr="000000"/>
                </a:solidFill>
              </a:rPr>
              <a:t>experiência</a:t>
            </a:r>
            <a:r>
              <a:rPr lang="pt-BR" sz="2000" dirty="0">
                <a:solidFill>
                  <a:sysClr val="windowText" lastClr="000000"/>
                </a:solidFill>
              </a:rPr>
              <a:t>, </a:t>
            </a:r>
            <a:r>
              <a:rPr lang="pt-BR" sz="2000" dirty="0" smtClean="0">
                <a:solidFill>
                  <a:sysClr val="windowText" lastClr="000000"/>
                </a:solidFill>
              </a:rPr>
              <a:t>aplicar </a:t>
            </a:r>
            <a:r>
              <a:rPr lang="pt-BR" sz="2000" dirty="0">
                <a:solidFill>
                  <a:sysClr val="windowText" lastClr="000000"/>
                </a:solidFill>
              </a:rPr>
              <a:t>a </a:t>
            </a:r>
            <a:r>
              <a:rPr lang="pt-BR" sz="2000" u="sng" dirty="0">
                <a:solidFill>
                  <a:sysClr val="windowText" lastClr="000000"/>
                </a:solidFill>
              </a:rPr>
              <a:t>NORMA</a:t>
            </a:r>
            <a:r>
              <a:rPr lang="pt-BR" sz="2000" dirty="0">
                <a:solidFill>
                  <a:sysClr val="windowText" lastClr="000000"/>
                </a:solidFill>
              </a:rPr>
              <a:t>. </a:t>
            </a:r>
            <a:endParaRPr lang="pt-BR" sz="2000" dirty="0" smtClean="0">
              <a:solidFill>
                <a:sysClr val="windowText" lastClr="000000"/>
              </a:solidFill>
            </a:endParaRPr>
          </a:p>
          <a:p>
            <a:endParaRPr lang="pt-BR" sz="2000" dirty="0">
              <a:solidFill>
                <a:sysClr val="windowText" lastClr="000000"/>
              </a:solidFill>
            </a:endParaRPr>
          </a:p>
          <a:p>
            <a:r>
              <a:rPr lang="pt-BR" sz="2000" dirty="0" smtClean="0">
                <a:solidFill>
                  <a:sysClr val="windowText" lastClr="000000"/>
                </a:solidFill>
              </a:rPr>
              <a:t>Fato, valor e norma serão fundamentais para apontar o caminho para fins de aplicação do direito. </a:t>
            </a:r>
            <a:endParaRPr lang="pt-BR" sz="2000" dirty="0">
              <a:solidFill>
                <a:sysClr val="windowText" lastClr="000000"/>
              </a:solidFill>
            </a:endParaRPr>
          </a:p>
          <a:p>
            <a:endParaRPr lang="pt-BR" sz="2000" dirty="0">
              <a:solidFill>
                <a:srgbClr val="2F2B20"/>
              </a:solidFill>
            </a:endParaRPr>
          </a:p>
        </p:txBody>
      </p:sp>
    </p:spTree>
    <p:extLst>
      <p:ext uri="{BB962C8B-B14F-4D97-AF65-F5344CB8AC3E}">
        <p14:creationId xmlns:p14="http://schemas.microsoft.com/office/powerpoint/2010/main" val="2270040970"/>
      </p:ext>
    </p:extLst>
  </p:cSld>
  <p:clrMapOvr>
    <a:masterClrMapping/>
  </p:clrMapOvr>
  <p:transition>
    <p:comb/>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3315" name="Rectangle 7"/>
          <p:cNvSpPr>
            <a:spLocks noChangeArrowheads="1"/>
          </p:cNvSpPr>
          <p:nvPr/>
        </p:nvSpPr>
        <p:spPr bwMode="auto">
          <a:xfrm>
            <a:off x="199571" y="235857"/>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None/>
            </a:pPr>
            <a:endParaRPr lang="pt-BR" altLang="pt-BR" sz="2400" dirty="0">
              <a:solidFill>
                <a:schemeClr val="bg1"/>
              </a:solidFill>
              <a:latin typeface="Arial" panose="020B0604020202020204" pitchFamily="34" charset="0"/>
            </a:endParaRPr>
          </a:p>
          <a:p>
            <a:pPr>
              <a:spcBef>
                <a:spcPct val="0"/>
              </a:spcBef>
              <a:buClrTx/>
              <a:buSzTx/>
              <a:buNone/>
            </a:pPr>
            <a:endParaRPr lang="pt-BR" altLang="pt-BR" sz="2400" dirty="0">
              <a:solidFill>
                <a:schemeClr val="bg1"/>
              </a:solidFill>
              <a:latin typeface="Arial" panose="020B0604020202020204" pitchFamily="34" charset="0"/>
            </a:endParaRPr>
          </a:p>
          <a:p>
            <a:pPr>
              <a:spcBef>
                <a:spcPct val="0"/>
              </a:spcBef>
              <a:buClrTx/>
              <a:buSzTx/>
              <a:buNone/>
            </a:pPr>
            <a:endParaRPr lang="pt-BR" altLang="pt-BR" sz="2400" dirty="0">
              <a:solidFill>
                <a:schemeClr val="bg1"/>
              </a:solidFill>
              <a:latin typeface="Arial" panose="020B0604020202020204" pitchFamily="34" charset="0"/>
            </a:endParaRPr>
          </a:p>
        </p:txBody>
      </p:sp>
      <p:sp>
        <p:nvSpPr>
          <p:cNvPr id="2" name="CaixaDeTexto 1"/>
          <p:cNvSpPr txBox="1"/>
          <p:nvPr/>
        </p:nvSpPr>
        <p:spPr>
          <a:xfrm>
            <a:off x="609600" y="457200"/>
            <a:ext cx="7850832" cy="6555641"/>
          </a:xfrm>
          <a:prstGeom prst="rect">
            <a:avLst/>
          </a:prstGeom>
          <a:noFill/>
        </p:spPr>
        <p:txBody>
          <a:bodyPr wrap="square" rtlCol="0">
            <a:spAutoFit/>
          </a:bodyPr>
          <a:lstStyle/>
          <a:p>
            <a:pPr algn="just"/>
            <a:r>
              <a:rPr lang="pt-BR" sz="2000" b="1" dirty="0" smtClean="0">
                <a:solidFill>
                  <a:srgbClr val="CCECFF"/>
                </a:solidFill>
              </a:rPr>
              <a:t>2) Contrato de transporte de passageiros</a:t>
            </a:r>
            <a:endParaRPr lang="pt-BR" sz="2000" dirty="0" smtClean="0">
              <a:solidFill>
                <a:srgbClr val="CCECFF"/>
              </a:solidFill>
            </a:endParaRPr>
          </a:p>
          <a:p>
            <a:pPr algn="just"/>
            <a:endParaRPr lang="pt-BR" sz="2000" b="1" dirty="0"/>
          </a:p>
          <a:p>
            <a:pPr algn="just"/>
            <a:r>
              <a:rPr lang="pt-BR" sz="2000" dirty="0" smtClean="0"/>
              <a:t>Na maioria das vezes é um contrato de consumo, eis que a pessoa transportada é a destinatária final de um serviço oferecido por uma empresa. Aplica-se o CDC, o que não afasta a incidência das regras especiais previstas no Código Civil (</a:t>
            </a:r>
            <a:r>
              <a:rPr lang="pt-BR" sz="2000" dirty="0" err="1" smtClean="0"/>
              <a:t>arts</a:t>
            </a:r>
            <a:r>
              <a:rPr lang="pt-BR" sz="2000" dirty="0" smtClean="0"/>
              <a:t>. 730 – 742)</a:t>
            </a:r>
          </a:p>
          <a:p>
            <a:pPr algn="just"/>
            <a:endParaRPr lang="pt-BR" sz="2000" dirty="0">
              <a:solidFill>
                <a:srgbClr val="CCECFF"/>
              </a:solidFill>
            </a:endParaRPr>
          </a:p>
          <a:p>
            <a:pPr algn="just"/>
            <a:r>
              <a:rPr lang="pt-BR" sz="2000" dirty="0" smtClean="0">
                <a:solidFill>
                  <a:srgbClr val="CCECFF"/>
                </a:solidFill>
              </a:rPr>
              <a:t>Enunciado 369, IV, Jornada de Direito Civil: “</a:t>
            </a:r>
            <a:r>
              <a:rPr lang="pt-BR" sz="2000" dirty="0">
                <a:solidFill>
                  <a:srgbClr val="CCECFF"/>
                </a:solidFill>
              </a:rPr>
              <a:t>Diante do preceito constante no art. 732 do Código Civil, </a:t>
            </a:r>
            <a:r>
              <a:rPr lang="pt-BR" sz="2000" b="1" dirty="0" err="1">
                <a:solidFill>
                  <a:srgbClr val="CCECFF"/>
                </a:solidFill>
              </a:rPr>
              <a:t>teleologicamente</a:t>
            </a:r>
            <a:r>
              <a:rPr lang="pt-BR" sz="2000" b="1" dirty="0">
                <a:solidFill>
                  <a:srgbClr val="CCECFF"/>
                </a:solidFill>
              </a:rPr>
              <a:t> e em uma visão constitucional de unidade do sistema</a:t>
            </a:r>
            <a:r>
              <a:rPr lang="pt-BR" sz="2000" dirty="0">
                <a:solidFill>
                  <a:srgbClr val="CCECFF"/>
                </a:solidFill>
              </a:rPr>
              <a:t>, quando o contrato de transporte constituir uma relação de consumo, </a:t>
            </a:r>
            <a:r>
              <a:rPr lang="pt-BR" sz="2000" b="1" dirty="0">
                <a:solidFill>
                  <a:srgbClr val="CCECFF"/>
                </a:solidFill>
              </a:rPr>
              <a:t>aplicam-se as normas do Código de Defesa do Consumidor que forem mais benéficas a </a:t>
            </a:r>
            <a:r>
              <a:rPr lang="pt-BR" sz="2000" b="1" dirty="0" smtClean="0">
                <a:solidFill>
                  <a:srgbClr val="CCECFF"/>
                </a:solidFill>
              </a:rPr>
              <a:t>este</a:t>
            </a:r>
            <a:r>
              <a:rPr lang="pt-BR" sz="2000" dirty="0" smtClean="0">
                <a:solidFill>
                  <a:srgbClr val="CCECFF"/>
                </a:solidFill>
              </a:rPr>
              <a:t>”.</a:t>
            </a:r>
            <a:r>
              <a:rPr lang="pt-BR" sz="2000" dirty="0" smtClean="0"/>
              <a:t> </a:t>
            </a:r>
          </a:p>
          <a:p>
            <a:pPr algn="just"/>
            <a:endParaRPr lang="pt-BR" sz="2000" dirty="0">
              <a:solidFill>
                <a:srgbClr val="CCECFF"/>
              </a:solidFill>
            </a:endParaRPr>
          </a:p>
          <a:p>
            <a:pPr algn="just"/>
            <a:r>
              <a:rPr lang="pt-BR" sz="2000" b="1" dirty="0" smtClean="0">
                <a:solidFill>
                  <a:srgbClr val="CCECFF"/>
                </a:solidFill>
              </a:rPr>
              <a:t>3) Diálogo entre o direito material e o direito processual</a:t>
            </a:r>
          </a:p>
          <a:p>
            <a:pPr algn="just"/>
            <a:endParaRPr lang="pt-BR" sz="2000" b="1" dirty="0"/>
          </a:p>
          <a:p>
            <a:pPr algn="just"/>
            <a:r>
              <a:rPr lang="pt-BR" sz="2000" dirty="0" smtClean="0"/>
              <a:t>O NCPC intensificou a possibilidade de diálogos com a legislação material, ao adotar um sistema aberto e constitucionalizado. A valorização da boa-fé objetiva processual, ao privilegiar condutas leais e cooperativas, possibilita a aplicação concomitante entre CPC e CCB. </a:t>
            </a:r>
            <a:endParaRPr lang="pt-BR" sz="2000" dirty="0"/>
          </a:p>
        </p:txBody>
      </p:sp>
    </p:spTree>
  </p:cSld>
  <p:clrMapOvr>
    <a:masterClrMapping/>
  </p:clrMapOvr>
  <p:transition>
    <p:comb/>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3315" name="Rectangle 7"/>
          <p:cNvSpPr>
            <a:spLocks noChangeArrowheads="1"/>
          </p:cNvSpPr>
          <p:nvPr/>
        </p:nvSpPr>
        <p:spPr bwMode="auto">
          <a:xfrm>
            <a:off x="228600" y="457200"/>
            <a:ext cx="8686800" cy="594360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endParaRPr lang="pt-BR" altLang="pt-BR" b="1" dirty="0">
              <a:solidFill>
                <a:schemeClr val="accent2"/>
              </a:solidFill>
              <a:latin typeface="Arial" panose="020B0604020202020204" pitchFamily="34" charset="0"/>
            </a:endParaRPr>
          </a:p>
        </p:txBody>
      </p:sp>
      <p:sp>
        <p:nvSpPr>
          <p:cNvPr id="3" name="CaixaDeTexto 2"/>
          <p:cNvSpPr txBox="1"/>
          <p:nvPr/>
        </p:nvSpPr>
        <p:spPr>
          <a:xfrm>
            <a:off x="395536" y="228600"/>
            <a:ext cx="8519864" cy="3785652"/>
          </a:xfrm>
          <a:prstGeom prst="rect">
            <a:avLst/>
          </a:prstGeom>
          <a:noFill/>
        </p:spPr>
        <p:txBody>
          <a:bodyPr wrap="square" rtlCol="0">
            <a:spAutoFit/>
          </a:bodyPr>
          <a:lstStyle/>
          <a:p>
            <a:r>
              <a:rPr lang="pt-BR" sz="2000" b="1" dirty="0" smtClean="0">
                <a:solidFill>
                  <a:srgbClr val="CCECFF"/>
                </a:solidFill>
              </a:rPr>
              <a:t>4) Constitucionalização do </a:t>
            </a:r>
            <a:r>
              <a:rPr lang="pt-BR" sz="2000" b="1" dirty="0">
                <a:solidFill>
                  <a:srgbClr val="CCECFF"/>
                </a:solidFill>
              </a:rPr>
              <a:t>D</a:t>
            </a:r>
            <a:r>
              <a:rPr lang="pt-BR" sz="2000" b="1" dirty="0" smtClean="0">
                <a:solidFill>
                  <a:srgbClr val="CCECFF"/>
                </a:solidFill>
              </a:rPr>
              <a:t>ireito Civil</a:t>
            </a:r>
          </a:p>
          <a:p>
            <a:endParaRPr lang="pt-BR" sz="2000" b="1" dirty="0"/>
          </a:p>
          <a:p>
            <a:pPr algn="just"/>
            <a:r>
              <a:rPr lang="pt-BR" sz="2000" dirty="0" smtClean="0"/>
              <a:t>Consiste em verdadeiro diálogo entre o Código Civil e a Constituição, extraindo desta a proteção da dignidade da pessoa humana. </a:t>
            </a:r>
          </a:p>
          <a:p>
            <a:pPr algn="just"/>
            <a:endParaRPr lang="pt-BR" sz="2000" dirty="0"/>
          </a:p>
          <a:p>
            <a:pPr algn="just"/>
            <a:r>
              <a:rPr lang="pt-BR" sz="2000" dirty="0" smtClean="0"/>
              <a:t>Para tanto, deve-se reconhecer a eficácia horizontal dos direitos fundamentais, à medida que as normas que consagram a pessoa humana devem se aplicadas imediatamente em todas as relações , inclusive, nas particulares. </a:t>
            </a:r>
          </a:p>
          <a:p>
            <a:pPr algn="just"/>
            <a:endParaRPr lang="pt-BR" sz="2000" dirty="0"/>
          </a:p>
          <a:p>
            <a:pPr algn="just"/>
            <a:r>
              <a:rPr lang="pt-BR" sz="2000" b="1" dirty="0" smtClean="0">
                <a:solidFill>
                  <a:srgbClr val="CCECFF"/>
                </a:solidFill>
              </a:rPr>
              <a:t>Conclui-se que a técnica do diálogo das fontes privilegia um sistema unitário, com permanentes diálogos interdisciplinares. </a:t>
            </a:r>
            <a:endParaRPr lang="pt-BR" sz="2000" b="1" dirty="0">
              <a:solidFill>
                <a:srgbClr val="CCECFF"/>
              </a:solidFill>
            </a:endParaRPr>
          </a:p>
        </p:txBody>
      </p:sp>
    </p:spTree>
  </p:cSld>
  <p:clrMapOvr>
    <a:masterClrMapping/>
  </p:clrMapOvr>
  <p:transition>
    <p:comb/>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sz="1800" dirty="0" smtClean="0">
              <a:solidFill>
                <a:schemeClr val="bg1"/>
              </a:solidFill>
              <a:latin typeface="Arial" charset="0"/>
              <a:sym typeface="Wingdings" panose="05000000000000000000" pitchFamily="2" charset="2"/>
            </a:endParaRPr>
          </a:p>
        </p:txBody>
      </p:sp>
      <p:sp>
        <p:nvSpPr>
          <p:cNvPr id="2" name="CaixaDeTexto 1"/>
          <p:cNvSpPr txBox="1"/>
          <p:nvPr/>
        </p:nvSpPr>
        <p:spPr>
          <a:xfrm>
            <a:off x="971600" y="908720"/>
            <a:ext cx="7272808" cy="3785652"/>
          </a:xfrm>
          <a:prstGeom prst="rect">
            <a:avLst/>
          </a:prstGeom>
          <a:noFill/>
        </p:spPr>
        <p:txBody>
          <a:bodyPr wrap="square" rtlCol="0">
            <a:spAutoFit/>
          </a:bodyPr>
          <a:lstStyle/>
          <a:p>
            <a:pPr algn="just"/>
            <a:r>
              <a:rPr lang="pt-BR" sz="2000" b="1" dirty="0" smtClean="0">
                <a:solidFill>
                  <a:srgbClr val="CCECFF"/>
                </a:solidFill>
              </a:rPr>
              <a:t>Procuradoria PR/2007</a:t>
            </a:r>
            <a:r>
              <a:rPr lang="pt-BR" sz="2000" dirty="0" smtClean="0">
                <a:solidFill>
                  <a:srgbClr val="CCECFF"/>
                </a:solidFill>
              </a:rPr>
              <a:t>: Qual  a característica do regime dos direitos fundamentais em foco, quando se decide que um indivíduo não pode ser sumária ou arbitrariamente  excluído dos quadros associativos de entidade não estatal a que estava associado?</a:t>
            </a:r>
          </a:p>
          <a:p>
            <a:pPr algn="just"/>
            <a:endParaRPr lang="pt-BR" sz="2000" dirty="0"/>
          </a:p>
          <a:p>
            <a:pPr marL="457200" indent="-457200" algn="just">
              <a:buAutoNum type="alphaLcParenBoth"/>
            </a:pPr>
            <a:r>
              <a:rPr lang="pt-BR" sz="2000" dirty="0" smtClean="0"/>
              <a:t>Impossibilidade de restrição</a:t>
            </a:r>
          </a:p>
          <a:p>
            <a:pPr marL="457200" indent="-457200" algn="just">
              <a:buAutoNum type="alphaLcParenBoth"/>
            </a:pPr>
            <a:r>
              <a:rPr lang="pt-BR" sz="2000" dirty="0" smtClean="0"/>
              <a:t>Irrenunciabilidade</a:t>
            </a:r>
          </a:p>
          <a:p>
            <a:pPr marL="457200" indent="-457200" algn="just">
              <a:buAutoNum type="alphaLcParenBoth"/>
            </a:pPr>
            <a:r>
              <a:rPr lang="pt-BR" sz="2000" dirty="0" smtClean="0"/>
              <a:t>Universalidade</a:t>
            </a:r>
          </a:p>
          <a:p>
            <a:pPr marL="457200" indent="-457200" algn="just">
              <a:buAutoNum type="alphaLcParenBoth"/>
            </a:pPr>
            <a:r>
              <a:rPr lang="pt-BR" sz="2000" dirty="0" smtClean="0"/>
              <a:t>Economicidade</a:t>
            </a:r>
          </a:p>
          <a:p>
            <a:pPr marL="457200" indent="-457200" algn="just">
              <a:buAutoNum type="alphaLcParenBoth"/>
            </a:pPr>
            <a:r>
              <a:rPr lang="pt-BR" sz="2000" dirty="0" smtClean="0"/>
              <a:t>Eficácia irradiante ou horizontal</a:t>
            </a:r>
          </a:p>
          <a:p>
            <a:pPr marL="457200" indent="-457200" algn="just">
              <a:buAutoNum type="alphaLcParenBoth"/>
            </a:pPr>
            <a:endParaRPr lang="pt-BR" sz="2000" dirty="0">
              <a:solidFill>
                <a:schemeClr val="bg1"/>
              </a:solidFill>
            </a:endParaRPr>
          </a:p>
        </p:txBody>
      </p:sp>
    </p:spTree>
  </p:cSld>
  <p:clrMapOvr>
    <a:masterClrMapping/>
  </p:clrMapOvr>
  <p:transition>
    <p:comb/>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539552" y="476672"/>
            <a:ext cx="8424936" cy="4647426"/>
          </a:xfrm>
          <a:prstGeom prst="rect">
            <a:avLst/>
          </a:prstGeom>
          <a:noFill/>
        </p:spPr>
        <p:txBody>
          <a:bodyPr wrap="square" rtlCol="0">
            <a:spAutoFit/>
          </a:bodyPr>
          <a:lstStyle/>
          <a:p>
            <a:pPr algn="just"/>
            <a:r>
              <a:rPr lang="pt-BR" sz="2000" b="1" dirty="0">
                <a:solidFill>
                  <a:srgbClr val="CCECFF"/>
                </a:solidFill>
              </a:rPr>
              <a:t>Procuradoria PR/2007</a:t>
            </a:r>
            <a:r>
              <a:rPr lang="pt-BR" sz="2000" dirty="0">
                <a:solidFill>
                  <a:srgbClr val="CCECFF"/>
                </a:solidFill>
              </a:rPr>
              <a:t>: Qual  a característica do regime dos direitos fundamentais em foco, quando se decide que um indivíduo </a:t>
            </a:r>
            <a:r>
              <a:rPr lang="pt-BR" sz="2000" b="1" dirty="0">
                <a:solidFill>
                  <a:srgbClr val="FFC000"/>
                </a:solidFill>
              </a:rPr>
              <a:t>não pode ser sumária ou arbitrariamente </a:t>
            </a:r>
            <a:r>
              <a:rPr lang="pt-BR" sz="2000" b="1" dirty="0" smtClean="0">
                <a:solidFill>
                  <a:srgbClr val="FFC000"/>
                </a:solidFill>
              </a:rPr>
              <a:t>excluído</a:t>
            </a:r>
            <a:r>
              <a:rPr lang="pt-BR" sz="2000" dirty="0" smtClean="0">
                <a:solidFill>
                  <a:schemeClr val="bg1"/>
                </a:solidFill>
              </a:rPr>
              <a:t> </a:t>
            </a:r>
            <a:r>
              <a:rPr lang="pt-BR" sz="2000" dirty="0">
                <a:solidFill>
                  <a:srgbClr val="CCECFF"/>
                </a:solidFill>
              </a:rPr>
              <a:t>dos quadros associativos de entidade não estatal a que estava associado?</a:t>
            </a:r>
          </a:p>
          <a:p>
            <a:pPr algn="just"/>
            <a:endParaRPr lang="pt-BR" sz="2000" dirty="0">
              <a:solidFill>
                <a:schemeClr val="bg1"/>
              </a:solidFill>
            </a:endParaRPr>
          </a:p>
          <a:p>
            <a:pPr marL="457200" indent="-457200" algn="just">
              <a:buAutoNum type="alphaLcParenBoth"/>
            </a:pPr>
            <a:r>
              <a:rPr lang="pt-BR" sz="2000" dirty="0"/>
              <a:t>Impossibilidade de restrição</a:t>
            </a:r>
          </a:p>
          <a:p>
            <a:pPr marL="457200" indent="-457200" algn="just">
              <a:buAutoNum type="alphaLcParenBoth"/>
            </a:pPr>
            <a:r>
              <a:rPr lang="pt-BR" sz="2000" dirty="0"/>
              <a:t>Irrenunciabilidade</a:t>
            </a:r>
          </a:p>
          <a:p>
            <a:pPr marL="457200" indent="-457200" algn="just">
              <a:buAutoNum type="alphaLcParenBoth"/>
            </a:pPr>
            <a:r>
              <a:rPr lang="pt-BR" sz="2000" dirty="0"/>
              <a:t>Universalidade</a:t>
            </a:r>
          </a:p>
          <a:p>
            <a:pPr marL="457200" indent="-457200" algn="just">
              <a:buAutoNum type="alphaLcParenBoth"/>
            </a:pPr>
            <a:r>
              <a:rPr lang="pt-BR" sz="2000" dirty="0"/>
              <a:t>Economicidade</a:t>
            </a:r>
          </a:p>
          <a:p>
            <a:pPr marL="457200" indent="-457200" algn="just">
              <a:buAutoNum type="alphaLcParenBoth"/>
            </a:pPr>
            <a:r>
              <a:rPr lang="pt-BR" sz="2000" dirty="0">
                <a:solidFill>
                  <a:srgbClr val="FFC000"/>
                </a:solidFill>
              </a:rPr>
              <a:t>Eficácia irradiante ou horizontal</a:t>
            </a:r>
          </a:p>
          <a:p>
            <a:endParaRPr lang="pt-BR" dirty="0"/>
          </a:p>
          <a:p>
            <a:endParaRPr lang="pt-BR" dirty="0" smtClean="0"/>
          </a:p>
          <a:p>
            <a:endParaRPr lang="pt-BR" dirty="0"/>
          </a:p>
          <a:p>
            <a:endParaRPr lang="pt-BR" dirty="0"/>
          </a:p>
        </p:txBody>
      </p:sp>
    </p:spTree>
    <p:extLst>
      <p:ext uri="{BB962C8B-B14F-4D97-AF65-F5344CB8AC3E}">
        <p14:creationId xmlns:p14="http://schemas.microsoft.com/office/powerpoint/2010/main" val="2290620661"/>
      </p:ext>
    </p:extLst>
  </p:cSld>
  <p:clrMapOvr>
    <a:masterClrMapping/>
  </p:clrMapOvr>
  <p:transition>
    <p:comb/>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04664"/>
            <a:ext cx="8280920" cy="6232475"/>
          </a:xfrm>
          <a:prstGeom prst="rect">
            <a:avLst/>
          </a:prstGeom>
          <a:noFill/>
        </p:spPr>
        <p:txBody>
          <a:bodyPr wrap="square" rtlCol="0">
            <a:spAutoFit/>
          </a:bodyPr>
          <a:lstStyle/>
          <a:p>
            <a:pPr algn="just"/>
            <a:r>
              <a:rPr lang="pt-BR" sz="1900" b="1" dirty="0" smtClean="0">
                <a:solidFill>
                  <a:srgbClr val="CCECFF"/>
                </a:solidFill>
              </a:rPr>
              <a:t>Magistratura PR/2008 - </a:t>
            </a:r>
            <a:r>
              <a:rPr lang="pt-BR" sz="1900" dirty="0" smtClean="0">
                <a:solidFill>
                  <a:srgbClr val="CCECFF"/>
                </a:solidFill>
              </a:rPr>
              <a:t>Assinale a alternativa correta:</a:t>
            </a:r>
          </a:p>
          <a:p>
            <a:pPr algn="just"/>
            <a:endParaRPr lang="pt-BR" sz="1900" dirty="0" smtClean="0"/>
          </a:p>
          <a:p>
            <a:pPr algn="just"/>
            <a:r>
              <a:rPr lang="pt-BR" sz="1900" dirty="0"/>
              <a:t>A) A doutrina da constitucionalização do Direito Civil preconiza uma diferenciação radical entre os direitos da personalidade e o princípio constitucional da dignidade da pessoa humana, em especial no seu âmbito de aplicação, uma vez que essa distinção seria fundante da dicotomia entre Direito Privado e Direito Público.</a:t>
            </a:r>
          </a:p>
          <a:p>
            <a:pPr algn="just"/>
            <a:endParaRPr lang="pt-BR" sz="1900" dirty="0" smtClean="0"/>
          </a:p>
          <a:p>
            <a:pPr algn="just"/>
            <a:r>
              <a:rPr lang="pt-BR" sz="1900" dirty="0"/>
              <a:t>B) É pacífico na doutrina o entendimento sobre a impossibilidade de se admitir colisão entre direitos da personalidade, de modo que, ainda que realizados em sua máxima extensão, um direito da personalidade jamais implicará em negação ou, mesmo, em restrição aos demais direitos da personalidade.</a:t>
            </a:r>
          </a:p>
          <a:p>
            <a:endParaRPr lang="pt-BR" sz="1900" dirty="0" smtClean="0"/>
          </a:p>
          <a:p>
            <a:r>
              <a:rPr lang="pt-BR" sz="1900" dirty="0"/>
              <a:t>C) A vedação legal à limitação voluntária de exercício dos direitos da personalidade revela que esses direitos, mesmo quanto ao seu exercício, não se submetem ao princípio da autonomia privada</a:t>
            </a:r>
            <a:r>
              <a:rPr lang="pt-BR" sz="1900" dirty="0" smtClean="0"/>
              <a:t>.</a:t>
            </a:r>
          </a:p>
          <a:p>
            <a:endParaRPr lang="pt-BR" sz="1900" dirty="0"/>
          </a:p>
          <a:p>
            <a:r>
              <a:rPr lang="pt-BR" sz="1900" dirty="0"/>
              <a:t>D) É possível afirmar, mesmo à luz da doutrina que preconiza a constitucionalização do Direito Civil, que nem todo direito fundamental é direito da personalidade</a:t>
            </a:r>
            <a:r>
              <a:rPr lang="pt-BR" sz="1900" dirty="0" smtClean="0"/>
              <a:t>.</a:t>
            </a:r>
            <a:endParaRPr lang="pt-BR" sz="1900" dirty="0"/>
          </a:p>
        </p:txBody>
      </p:sp>
    </p:spTree>
    <p:extLst>
      <p:ext uri="{BB962C8B-B14F-4D97-AF65-F5344CB8AC3E}">
        <p14:creationId xmlns:p14="http://schemas.microsoft.com/office/powerpoint/2010/main" val="4118300834"/>
      </p:ext>
    </p:extLst>
  </p:cSld>
  <p:clrMapOvr>
    <a:masterClrMapping/>
  </p:clrMapOvr>
  <p:transition>
    <p:comb/>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280920" cy="6863417"/>
          </a:xfrm>
          <a:prstGeom prst="rect">
            <a:avLst/>
          </a:prstGeom>
          <a:noFill/>
        </p:spPr>
        <p:txBody>
          <a:bodyPr wrap="square" rtlCol="0">
            <a:spAutoFit/>
          </a:bodyPr>
          <a:lstStyle/>
          <a:p>
            <a:pPr algn="just"/>
            <a:r>
              <a:rPr lang="pt-BR" sz="2000" b="1" dirty="0">
                <a:solidFill>
                  <a:srgbClr val="CCECFF"/>
                </a:solidFill>
              </a:rPr>
              <a:t>Magistratura PR/2008 - </a:t>
            </a:r>
            <a:r>
              <a:rPr lang="pt-BR" sz="2000" dirty="0">
                <a:solidFill>
                  <a:srgbClr val="CCECFF"/>
                </a:solidFill>
              </a:rPr>
              <a:t>Assinale a alternativa correta:</a:t>
            </a:r>
          </a:p>
          <a:p>
            <a:pPr algn="just"/>
            <a:endParaRPr lang="pt-BR" sz="2000" dirty="0"/>
          </a:p>
          <a:p>
            <a:pPr algn="just"/>
            <a:r>
              <a:rPr lang="pt-BR" sz="2000" dirty="0"/>
              <a:t>A) A doutrina da constitucionalização do Direito Civil preconiza uma diferenciação radical entre os direitos da personalidade e o princípio constitucional da dignidade da pessoa humana, em especial no seu âmbito de aplicação, uma vez que essa distinção seria fundante da dicotomia entre Direito Privado e Direito Público.</a:t>
            </a:r>
          </a:p>
          <a:p>
            <a:pPr algn="just"/>
            <a:endParaRPr lang="pt-BR" sz="2000" dirty="0"/>
          </a:p>
          <a:p>
            <a:pPr algn="just"/>
            <a:r>
              <a:rPr lang="pt-BR" sz="2000" dirty="0"/>
              <a:t>B) É pacífico na doutrina o entendimento sobre a impossibilidade de se admitir colisão entre direitos da personalidade, de modo que, ainda que realizados em sua máxima extensão, um direito da personalidade jamais implicará em negação ou, mesmo, em restrição aos demais direitos da personalidade.</a:t>
            </a:r>
          </a:p>
          <a:p>
            <a:pPr algn="just"/>
            <a:endParaRPr lang="pt-BR" sz="2000" dirty="0"/>
          </a:p>
          <a:p>
            <a:pPr algn="just"/>
            <a:r>
              <a:rPr lang="pt-BR" sz="2000" dirty="0"/>
              <a:t>C) A vedação legal à limitação voluntária de exercício dos direitos da personalidade revela que esses direitos, mesmo quanto ao seu exercício, não se submetem ao princípio da autonomia privada.</a:t>
            </a:r>
          </a:p>
          <a:p>
            <a:pPr algn="just"/>
            <a:endParaRPr lang="pt-BR" sz="2000" dirty="0"/>
          </a:p>
          <a:p>
            <a:pPr algn="just"/>
            <a:r>
              <a:rPr lang="pt-BR" sz="2000" dirty="0">
                <a:solidFill>
                  <a:srgbClr val="FFC000"/>
                </a:solidFill>
              </a:rPr>
              <a:t>D) É possível afirmar, mesmo à luz da doutrina que preconiza a constitucionalização do Direito Civil, que nem todo direito fundamental é direito da personalidade</a:t>
            </a:r>
            <a:r>
              <a:rPr lang="pt-BR" sz="2000" dirty="0"/>
              <a:t>.</a:t>
            </a:r>
          </a:p>
          <a:p>
            <a:pPr algn="just"/>
            <a:endParaRPr lang="pt-BR" sz="2000" dirty="0">
              <a:solidFill>
                <a:schemeClr val="bg1"/>
              </a:solidFill>
            </a:endParaRPr>
          </a:p>
        </p:txBody>
      </p:sp>
    </p:spTree>
    <p:extLst>
      <p:ext uri="{BB962C8B-B14F-4D97-AF65-F5344CB8AC3E}">
        <p14:creationId xmlns:p14="http://schemas.microsoft.com/office/powerpoint/2010/main" val="586879888"/>
      </p:ext>
    </p:extLst>
  </p:cSld>
  <p:clrMapOvr>
    <a:masterClrMapping/>
  </p:clrMapOvr>
  <p:transition>
    <p:comb/>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4955" y="404664"/>
            <a:ext cx="8352928" cy="6524863"/>
          </a:xfrm>
          <a:prstGeom prst="rect">
            <a:avLst/>
          </a:prstGeom>
          <a:noFill/>
        </p:spPr>
        <p:txBody>
          <a:bodyPr wrap="square" rtlCol="0">
            <a:spAutoFit/>
          </a:bodyPr>
          <a:lstStyle/>
          <a:p>
            <a:pPr algn="just"/>
            <a:r>
              <a:rPr lang="pt-BR" sz="1900" b="1" dirty="0">
                <a:solidFill>
                  <a:srgbClr val="CCECFF"/>
                </a:solidFill>
              </a:rPr>
              <a:t>(Procurador do Município de </a:t>
            </a:r>
            <a:r>
              <a:rPr lang="pt-BR" sz="1900" b="1" dirty="0" smtClean="0">
                <a:solidFill>
                  <a:srgbClr val="CCECFF"/>
                </a:solidFill>
              </a:rPr>
              <a:t>Diadema - </a:t>
            </a:r>
            <a:r>
              <a:rPr lang="pt-BR" sz="1900" b="1" dirty="0">
                <a:solidFill>
                  <a:srgbClr val="CCECFF"/>
                </a:solidFill>
              </a:rPr>
              <a:t>2008</a:t>
            </a:r>
            <a:r>
              <a:rPr lang="pt-BR" sz="1900" b="1" dirty="0" smtClean="0">
                <a:solidFill>
                  <a:srgbClr val="CCECFF"/>
                </a:solidFill>
              </a:rPr>
              <a:t>) - </a:t>
            </a:r>
            <a:r>
              <a:rPr lang="pt-BR" sz="1900" b="1" dirty="0">
                <a:solidFill>
                  <a:srgbClr val="CCECFF"/>
                </a:solidFill>
              </a:rPr>
              <a:t>Quanto à teoria da aplicação horizontal dos direitos fundamentais, analise os itens:</a:t>
            </a:r>
            <a:br>
              <a:rPr lang="pt-BR" sz="1900" b="1" dirty="0">
                <a:solidFill>
                  <a:srgbClr val="CCECFF"/>
                </a:solidFill>
              </a:rPr>
            </a:br>
            <a:endParaRPr lang="pt-BR" sz="1900" b="1" dirty="0" smtClean="0">
              <a:solidFill>
                <a:srgbClr val="CCECFF"/>
              </a:solidFill>
            </a:endParaRPr>
          </a:p>
          <a:p>
            <a:pPr algn="just"/>
            <a:r>
              <a:rPr lang="pt-BR" sz="1900" dirty="0" smtClean="0"/>
              <a:t>I </a:t>
            </a:r>
            <a:r>
              <a:rPr lang="pt-BR" sz="1900" dirty="0"/>
              <a:t>– A teoria da aplicação horizontal dos direitos fundamentais analisa a possibilidade do particular, não somente o Poder Público, ser o destinatário direto das obrigações decorrentes desses direitos fundamentais;</a:t>
            </a:r>
            <a:br>
              <a:rPr lang="pt-BR" sz="1900" dirty="0"/>
            </a:br>
            <a:endParaRPr lang="pt-BR" sz="1900" dirty="0" smtClean="0"/>
          </a:p>
          <a:p>
            <a:pPr algn="just"/>
            <a:r>
              <a:rPr lang="pt-BR" sz="1900" dirty="0" smtClean="0"/>
              <a:t>II </a:t>
            </a:r>
            <a:r>
              <a:rPr lang="pt-BR" sz="1900" dirty="0"/>
              <a:t>– O Brasil adotou, como discurso majoritário e influenciado pelo direito constitucional português, a não incidência dos direitos fundamentais no âmbito das relações privadas;</a:t>
            </a:r>
            <a:br>
              <a:rPr lang="pt-BR" sz="1900" dirty="0"/>
            </a:br>
            <a:endParaRPr lang="pt-BR" sz="1900" dirty="0" smtClean="0"/>
          </a:p>
          <a:p>
            <a:pPr algn="just"/>
            <a:r>
              <a:rPr lang="pt-BR" sz="1900" dirty="0" smtClean="0"/>
              <a:t>III </a:t>
            </a:r>
            <a:r>
              <a:rPr lang="pt-BR" sz="1900" dirty="0"/>
              <a:t>– O indivíduo que é expulso de cooperativa sem a observância da ampla defesa, visto que esse direito não está garantido pelo estatuto, sendo respeitado todo o normativo interno da entidade, não pode pleitear a anulação do ato perante o Poder Judiciário, visto que o indivíduo pactuou com o estatuto quando se filiou à cooperativa, sabendo que esse direito fundamental não era garantido;</a:t>
            </a:r>
            <a:br>
              <a:rPr lang="pt-BR" sz="1900" dirty="0"/>
            </a:br>
            <a:endParaRPr lang="pt-BR" sz="1900" dirty="0" smtClean="0"/>
          </a:p>
          <a:p>
            <a:pPr algn="just"/>
            <a:r>
              <a:rPr lang="pt-BR" sz="1900" dirty="0" smtClean="0"/>
              <a:t>IV </a:t>
            </a:r>
            <a:r>
              <a:rPr lang="pt-BR" sz="1900" dirty="0"/>
              <a:t>– Aplicação direta e imediata do efeito externo dos direitos fundamentais tem por objetivo impedir que o indivíduo saia de uma condição de liberdades frente ao Estado e caia em uma relação de servidão com os entes privados</a:t>
            </a:r>
            <a:r>
              <a:rPr lang="pt-BR" sz="1900" dirty="0" smtClean="0"/>
              <a:t>.</a:t>
            </a:r>
          </a:p>
        </p:txBody>
      </p:sp>
    </p:spTree>
    <p:extLst>
      <p:ext uri="{BB962C8B-B14F-4D97-AF65-F5344CB8AC3E}">
        <p14:creationId xmlns:p14="http://schemas.microsoft.com/office/powerpoint/2010/main" val="362297181"/>
      </p:ext>
    </p:extLst>
  </p:cSld>
  <p:clrMapOvr>
    <a:masterClrMapping/>
  </p:clrMapOvr>
  <p:transition>
    <p:comb/>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352928" cy="5940088"/>
          </a:xfrm>
          <a:prstGeom prst="rect">
            <a:avLst/>
          </a:prstGeom>
          <a:noFill/>
        </p:spPr>
        <p:txBody>
          <a:bodyPr wrap="square" rtlCol="0">
            <a:spAutoFit/>
          </a:bodyPr>
          <a:lstStyle/>
          <a:p>
            <a:pPr algn="just"/>
            <a:r>
              <a:rPr lang="pt-BR" sz="2000" b="1" dirty="0" smtClean="0">
                <a:solidFill>
                  <a:srgbClr val="FFC000"/>
                </a:solidFill>
              </a:rPr>
              <a:t>Gabarito da questão: </a:t>
            </a:r>
          </a:p>
          <a:p>
            <a:pPr algn="just"/>
            <a:endParaRPr lang="pt-BR" sz="2000" b="1" dirty="0" smtClean="0"/>
          </a:p>
          <a:p>
            <a:pPr algn="just"/>
            <a:r>
              <a:rPr lang="pt-BR" sz="2000" dirty="0" smtClean="0"/>
              <a:t>Está </a:t>
            </a:r>
            <a:r>
              <a:rPr lang="pt-BR" sz="2000" dirty="0"/>
              <a:t>(ao) correta (s) apenas a (s) assertiva (s</a:t>
            </a:r>
            <a:r>
              <a:rPr lang="pt-BR" sz="2000" dirty="0" smtClean="0"/>
              <a:t>):</a:t>
            </a:r>
          </a:p>
          <a:p>
            <a:pPr algn="just"/>
            <a:r>
              <a:rPr lang="pt-BR" sz="2000" dirty="0"/>
              <a:t/>
            </a:r>
            <a:br>
              <a:rPr lang="pt-BR" sz="2000" dirty="0"/>
            </a:br>
            <a:r>
              <a:rPr lang="pt-BR" sz="2000" dirty="0"/>
              <a:t>a) I e II; </a:t>
            </a:r>
            <a:r>
              <a:rPr lang="pt-BR" sz="2000" dirty="0" smtClean="0"/>
              <a:t>b</a:t>
            </a:r>
            <a:r>
              <a:rPr lang="pt-BR" sz="2000" dirty="0"/>
              <a:t>) I e </a:t>
            </a:r>
            <a:r>
              <a:rPr lang="pt-BR" sz="2000" dirty="0" smtClean="0"/>
              <a:t>II; </a:t>
            </a:r>
            <a:r>
              <a:rPr lang="pt-BR" sz="2000" dirty="0" smtClean="0">
                <a:solidFill>
                  <a:srgbClr val="FFC000"/>
                </a:solidFill>
              </a:rPr>
              <a:t>c</a:t>
            </a:r>
            <a:r>
              <a:rPr lang="pt-BR" sz="2000" dirty="0">
                <a:solidFill>
                  <a:srgbClr val="FFC000"/>
                </a:solidFill>
              </a:rPr>
              <a:t>) I e IV</a:t>
            </a:r>
            <a:r>
              <a:rPr lang="pt-BR" sz="2000" dirty="0"/>
              <a:t>;</a:t>
            </a:r>
            <a:br>
              <a:rPr lang="pt-BR" sz="2000" dirty="0"/>
            </a:br>
            <a:r>
              <a:rPr lang="pt-BR" sz="2000" dirty="0"/>
              <a:t>d) </a:t>
            </a:r>
            <a:r>
              <a:rPr lang="pt-BR" sz="2000" dirty="0" smtClean="0"/>
              <a:t>II; e</a:t>
            </a:r>
            <a:r>
              <a:rPr lang="pt-BR" sz="2000" dirty="0"/>
              <a:t>) III</a:t>
            </a:r>
            <a:r>
              <a:rPr lang="pt-BR" sz="2000" dirty="0" smtClean="0"/>
              <a:t>.</a:t>
            </a:r>
          </a:p>
          <a:p>
            <a:pPr algn="just"/>
            <a:endParaRPr lang="pt-BR" sz="2000" dirty="0">
              <a:solidFill>
                <a:schemeClr val="bg1"/>
              </a:solidFill>
            </a:endParaRPr>
          </a:p>
          <a:p>
            <a:pPr algn="just"/>
            <a:r>
              <a:rPr lang="pt-BR" sz="2000" b="1" dirty="0" smtClean="0">
                <a:solidFill>
                  <a:srgbClr val="FFC000"/>
                </a:solidFill>
              </a:rPr>
              <a:t>Assertivas corretas:</a:t>
            </a:r>
          </a:p>
          <a:p>
            <a:pPr algn="just"/>
            <a:endParaRPr lang="pt-BR" sz="2000" dirty="0">
              <a:solidFill>
                <a:schemeClr val="bg1"/>
              </a:solidFill>
            </a:endParaRPr>
          </a:p>
          <a:p>
            <a:pPr algn="just"/>
            <a:r>
              <a:rPr lang="pt-BR" sz="2000" dirty="0"/>
              <a:t>I – A teoria da </a:t>
            </a:r>
            <a:r>
              <a:rPr lang="pt-BR" sz="2000" u="sng" dirty="0"/>
              <a:t>aplicação horizontal dos direitos fundamentais </a:t>
            </a:r>
            <a:r>
              <a:rPr lang="pt-BR" sz="2000" dirty="0"/>
              <a:t>analisa a possibilidade do particular, </a:t>
            </a:r>
            <a:r>
              <a:rPr lang="pt-BR" sz="2000" dirty="0">
                <a:solidFill>
                  <a:srgbClr val="FFC000"/>
                </a:solidFill>
              </a:rPr>
              <a:t>não somente o Poder Público, ser o destinatário direto das obrigações </a:t>
            </a:r>
            <a:r>
              <a:rPr lang="pt-BR" sz="2000" dirty="0"/>
              <a:t>decorrentes desses direitos </a:t>
            </a:r>
            <a:r>
              <a:rPr lang="pt-BR" sz="2000" dirty="0" smtClean="0"/>
              <a:t>fundamentais; </a:t>
            </a:r>
          </a:p>
          <a:p>
            <a:pPr algn="just"/>
            <a:endParaRPr lang="pt-BR" sz="2000" dirty="0">
              <a:solidFill>
                <a:schemeClr val="bg1"/>
              </a:solidFill>
            </a:endParaRPr>
          </a:p>
          <a:p>
            <a:pPr algn="just"/>
            <a:r>
              <a:rPr lang="pt-BR" sz="2000" dirty="0"/>
              <a:t>IV – Aplicação direta e imediata do efeito externo dos direitos fundamentais tem por </a:t>
            </a:r>
            <a:r>
              <a:rPr lang="pt-BR" sz="2000" dirty="0">
                <a:solidFill>
                  <a:srgbClr val="FFC000"/>
                </a:solidFill>
              </a:rPr>
              <a:t>objetivo impedir que o indivíduo saia de uma condição de liberdades frente ao Estado e caia em uma relação de servidão com os entes privados.</a:t>
            </a:r>
          </a:p>
          <a:p>
            <a:pPr algn="just"/>
            <a:endParaRPr lang="pt-BR" sz="2000" dirty="0">
              <a:solidFill>
                <a:schemeClr val="bg1"/>
              </a:solidFill>
            </a:endParaRPr>
          </a:p>
        </p:txBody>
      </p:sp>
    </p:spTree>
    <p:extLst>
      <p:ext uri="{BB962C8B-B14F-4D97-AF65-F5344CB8AC3E}">
        <p14:creationId xmlns:p14="http://schemas.microsoft.com/office/powerpoint/2010/main" val="2399526010"/>
      </p:ext>
    </p:extLst>
  </p:cSld>
  <p:clrMapOvr>
    <a:masterClrMapping/>
  </p:clrMapOvr>
  <p:transition>
    <p:comb/>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467544" y="332656"/>
            <a:ext cx="8352928" cy="6309420"/>
          </a:xfrm>
          <a:prstGeom prst="rect">
            <a:avLst/>
          </a:prstGeom>
        </p:spPr>
        <p:txBody>
          <a:bodyPr wrap="square">
            <a:spAutoFit/>
          </a:bodyPr>
          <a:lstStyle/>
          <a:p>
            <a:pPr marL="0" indent="0" algn="just">
              <a:buNone/>
            </a:pPr>
            <a:r>
              <a:rPr lang="pt-BR" sz="2000" b="1" dirty="0">
                <a:solidFill>
                  <a:srgbClr val="FFC000"/>
                </a:solidFill>
                <a:ea typeface="Tahoma" panose="020B0604030504040204" pitchFamily="34" charset="0"/>
                <a:cs typeface="Tahoma" panose="020B0604030504040204" pitchFamily="34" charset="0"/>
              </a:rPr>
              <a:t>Proteção dos grupos sociais vulneráveis no âmbito do Direito Privado </a:t>
            </a:r>
          </a:p>
          <a:p>
            <a:pPr marL="0" indent="0" algn="just">
              <a:buNone/>
            </a:pPr>
            <a:endParaRPr lang="pt-BR" altLang="pt-BR" dirty="0" smtClean="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A orientação de matriz liberal assentada sobre toda a evolução histórica da modernidade, revelando, por sua vez, uma clara orientação político-ideológica, firmou por muito tempo a ideia de que </a:t>
            </a:r>
            <a:r>
              <a:rPr lang="pt-BR" altLang="pt-BR" sz="2000" b="1" dirty="0" smtClean="0">
                <a:ea typeface="Tahoma" panose="020B0604030504040204" pitchFamily="34" charset="0"/>
                <a:cs typeface="Tahoma" panose="020B0604030504040204" pitchFamily="34" charset="0"/>
              </a:rPr>
              <a:t>todos são iguais em direitos e deveres, sendo, portanto, submetidos ao mesmo direito. </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Tal paradigma individualista </a:t>
            </a:r>
            <a:r>
              <a:rPr lang="pt-BR" altLang="pt-BR" sz="2000" b="1" dirty="0" smtClean="0">
                <a:ea typeface="Tahoma" panose="020B0604030504040204" pitchFamily="34" charset="0"/>
                <a:cs typeface="Tahoma" panose="020B0604030504040204" pitchFamily="34" charset="0"/>
              </a:rPr>
              <a:t>rejeitava a vulnerabilidade </a:t>
            </a:r>
            <a:r>
              <a:rPr lang="pt-BR" altLang="pt-BR" sz="2000" dirty="0" smtClean="0">
                <a:ea typeface="Tahoma" panose="020B0604030504040204" pitchFamily="34" charset="0"/>
                <a:cs typeface="Tahoma" panose="020B0604030504040204" pitchFamily="34" charset="0"/>
              </a:rPr>
              <a:t>de indivíduos e grupos ou </a:t>
            </a:r>
            <a:r>
              <a:rPr lang="pt-BR" altLang="pt-BR" sz="2000" b="1" dirty="0" smtClean="0">
                <a:ea typeface="Tahoma" panose="020B0604030504040204" pitchFamily="34" charset="0"/>
                <a:cs typeface="Tahoma" panose="020B0604030504040204" pitchFamily="34" charset="0"/>
              </a:rPr>
              <a:t>ainda a identificação de um não sujeito </a:t>
            </a:r>
            <a:r>
              <a:rPr lang="pt-BR" altLang="pt-BR" sz="2000" dirty="0" smtClean="0">
                <a:ea typeface="Tahoma" panose="020B0604030504040204" pitchFamily="34" charset="0"/>
                <a:cs typeface="Tahoma" panose="020B0604030504040204" pitchFamily="34" charset="0"/>
              </a:rPr>
              <a:t>nas hipóteses de escravidão de humanos, como no Brasil se estabeleceu em razão do critério de raça (</a:t>
            </a:r>
            <a:r>
              <a:rPr lang="pt-BR" altLang="pt-BR" sz="2000" dirty="0" err="1" smtClean="0">
                <a:ea typeface="Tahoma" panose="020B0604030504040204" pitchFamily="34" charset="0"/>
                <a:cs typeface="Tahoma" panose="020B0604030504040204" pitchFamily="34" charset="0"/>
              </a:rPr>
              <a:t>Ianni</a:t>
            </a:r>
            <a:r>
              <a:rPr lang="pt-BR" altLang="pt-BR" sz="2000" dirty="0" smtClean="0">
                <a:ea typeface="Tahoma" panose="020B0604030504040204" pitchFamily="34" charset="0"/>
                <a:cs typeface="Tahoma" panose="020B0604030504040204" pitchFamily="34" charset="0"/>
              </a:rPr>
              <a:t>, Octavio. </a:t>
            </a:r>
            <a:r>
              <a:rPr lang="pt-BR" altLang="pt-BR" sz="2000" i="1" dirty="0" smtClean="0">
                <a:ea typeface="Tahoma" panose="020B0604030504040204" pitchFamily="34" charset="0"/>
                <a:cs typeface="Tahoma" panose="020B0604030504040204" pitchFamily="34" charset="0"/>
              </a:rPr>
              <a:t>Raças e classes sociais no Brasil, </a:t>
            </a:r>
            <a:r>
              <a:rPr lang="pt-BR" altLang="pt-BR" sz="2000" dirty="0" smtClean="0">
                <a:ea typeface="Tahoma" panose="020B0604030504040204" pitchFamily="34" charset="0"/>
                <a:cs typeface="Tahoma" panose="020B0604030504040204" pitchFamily="34" charset="0"/>
              </a:rPr>
              <a:t>Cia das Letras, 2012 – p. 80). </a:t>
            </a:r>
          </a:p>
          <a:p>
            <a:pPr marL="0" indent="0" algn="just">
              <a:buNone/>
            </a:pPr>
            <a:endParaRPr lang="pt-BR" altLang="pt-BR" sz="2000" dirty="0" smtClean="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Hoje, o direito privado, com a </a:t>
            </a:r>
            <a:r>
              <a:rPr lang="pt-BR" altLang="pt-BR" sz="2000" b="1" dirty="0" smtClean="0">
                <a:ea typeface="Tahoma" panose="020B0604030504040204" pitchFamily="34" charset="0"/>
                <a:cs typeface="Tahoma" panose="020B0604030504040204" pitchFamily="34" charset="0"/>
              </a:rPr>
              <a:t>tendência de prestigiar os direitos humanos, passa por um processo de reconstrução, agora norteado </a:t>
            </a:r>
            <a:r>
              <a:rPr lang="pt-BR" altLang="pt-BR" sz="2000" b="1" dirty="0" smtClean="0">
                <a:ea typeface="Tahoma" panose="020B0604030504040204" pitchFamily="34" charset="0"/>
                <a:cs typeface="Tahoma" panose="020B0604030504040204" pitchFamily="34" charset="0"/>
              </a:rPr>
              <a:t>pela </a:t>
            </a:r>
            <a:r>
              <a:rPr lang="pt-BR" altLang="pt-BR" sz="2000" b="1" dirty="0" smtClean="0">
                <a:ea typeface="Tahoma" panose="020B0604030504040204" pitchFamily="34" charset="0"/>
                <a:cs typeface="Tahoma" panose="020B0604030504040204" pitchFamily="34" charset="0"/>
              </a:rPr>
              <a:t>solidariedade</a:t>
            </a:r>
            <a:r>
              <a:rPr lang="pt-BR" altLang="pt-BR" sz="2000" dirty="0" smtClean="0">
                <a:ea typeface="Tahoma" panose="020B0604030504040204" pitchFamily="34" charset="0"/>
                <a:cs typeface="Tahoma" panose="020B0604030504040204" pitchFamily="34" charset="0"/>
              </a:rPr>
              <a:t>. O interesse passa a ser voltado para o coletivo, corpo social, ou seja, o direito privado passa a ter uma função social. </a:t>
            </a:r>
          </a:p>
        </p:txBody>
      </p:sp>
    </p:spTree>
    <p:extLst>
      <p:ext uri="{BB962C8B-B14F-4D97-AF65-F5344CB8AC3E}">
        <p14:creationId xmlns:p14="http://schemas.microsoft.com/office/powerpoint/2010/main" val="3125823078"/>
      </p:ext>
    </p:extLst>
  </p:cSld>
  <p:clrMapOvr>
    <a:masterClrMapping/>
  </p:clrMapOvr>
  <p:transition>
    <p:comb/>
  </p:transition>
</p:sld>
</file>

<file path=ppt/slides/slide4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6400800"/>
          </a:xfrm>
          <a:prstGeom prst="rect">
            <a:avLst/>
          </a:prstGeom>
          <a:noFill/>
          <a:ln w="9525">
            <a:noFill/>
            <a:miter lim="800000"/>
            <a:headEnd/>
            <a:tailEnd/>
          </a:ln>
          <a:effectLst/>
        </p:spPr>
        <p:txBody>
          <a:bodyPr anchor="t"/>
          <a:lstStyle/>
          <a:p>
            <a:pPr marL="0" indent="0" algn="just">
              <a:buNone/>
            </a:pPr>
            <a:endParaRPr lang="pt-BR" altLang="pt-BR" sz="2000" dirty="0" smtClean="0">
              <a:ea typeface="Tahoma" panose="020B0604030504040204" pitchFamily="34" charset="0"/>
              <a:cs typeface="Tahoma" panose="020B0604030504040204" pitchFamily="34" charset="0"/>
            </a:endParaRPr>
          </a:p>
          <a:p>
            <a:pPr marL="0" indent="0" algn="just">
              <a:buNone/>
            </a:pPr>
            <a:r>
              <a:rPr lang="pt-BR" altLang="pt-BR" sz="2000" dirty="0">
                <a:ea typeface="Tahoma" panose="020B0604030504040204" pitchFamily="34" charset="0"/>
                <a:cs typeface="Tahoma" panose="020B0604030504040204" pitchFamily="34" charset="0"/>
              </a:rPr>
              <a:t>O</a:t>
            </a:r>
            <a:r>
              <a:rPr lang="pt-BR" altLang="pt-BR" sz="2000" dirty="0" smtClean="0">
                <a:ea typeface="Tahoma" panose="020B0604030504040204" pitchFamily="34" charset="0"/>
                <a:cs typeface="Tahoma" panose="020B0604030504040204" pitchFamily="34" charset="0"/>
              </a:rPr>
              <a:t> </a:t>
            </a:r>
            <a:r>
              <a:rPr lang="pt-BR" altLang="pt-BR" sz="2000" dirty="0" smtClean="0">
                <a:ea typeface="Tahoma" panose="020B0604030504040204" pitchFamily="34" charset="0"/>
                <a:cs typeface="Tahoma" panose="020B0604030504040204" pitchFamily="34" charset="0"/>
              </a:rPr>
              <a:t>Brasil, no século XX, com a CLT (1942), o Projeto do Código Civil de 2002 (1975), o Estatuto da Criança e do Adolescente (1990) e o Código de Defesa do Consumidor (1990), passou a preocupar-se com a </a:t>
            </a:r>
            <a:r>
              <a:rPr lang="pt-BR" altLang="pt-BR" sz="2000" b="1" dirty="0" smtClean="0">
                <a:ea typeface="Tahoma" panose="020B0604030504040204" pitchFamily="34" charset="0"/>
                <a:cs typeface="Tahoma" panose="020B0604030504040204" pitchFamily="34" charset="0"/>
              </a:rPr>
              <a:t>igualdade dos sujeitos no âmbito das relações privadas</a:t>
            </a:r>
            <a:r>
              <a:rPr lang="pt-BR" altLang="pt-BR" sz="2000" dirty="0" smtClean="0">
                <a:ea typeface="Tahoma" panose="020B0604030504040204" pitchFamily="34" charset="0"/>
                <a:cs typeface="Tahoma" panose="020B0604030504040204" pitchFamily="34" charset="0"/>
              </a:rPr>
              <a:t>, seja no contexto do trabalho, família, ou consumo. </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Outro efeito: Fragmentação e explosão legislativa do direito privado (microssistemas). </a:t>
            </a:r>
            <a:endParaRPr lang="pt-BR" altLang="pt-BR" sz="2000" dirty="0">
              <a:ea typeface="Tahoma" panose="020B0604030504040204" pitchFamily="34" charset="0"/>
              <a:cs typeface="Tahoma" panose="020B0604030504040204" pitchFamily="34" charset="0"/>
            </a:endParaRPr>
          </a:p>
          <a:p>
            <a:pPr marL="0" indent="0" algn="just">
              <a:buNone/>
            </a:pPr>
            <a:endParaRPr lang="pt-BR" altLang="pt-BR" sz="2000" dirty="0" smtClean="0">
              <a:ea typeface="Tahoma" panose="020B0604030504040204" pitchFamily="34" charset="0"/>
              <a:cs typeface="Tahoma" panose="020B0604030504040204" pitchFamily="34" charset="0"/>
            </a:endParaRPr>
          </a:p>
          <a:p>
            <a:pPr marL="0" indent="0" algn="just">
              <a:buNone/>
            </a:pPr>
            <a:r>
              <a:rPr lang="pt-BR" altLang="pt-BR" sz="2000" dirty="0" smtClean="0">
                <a:solidFill>
                  <a:srgbClr val="FFC000"/>
                </a:solidFill>
                <a:ea typeface="Tahoma" panose="020B0604030504040204" pitchFamily="34" charset="0"/>
                <a:cs typeface="Tahoma" panose="020B0604030504040204" pitchFamily="34" charset="0"/>
              </a:rPr>
              <a:t>O jurista italiano Natalino </a:t>
            </a:r>
            <a:r>
              <a:rPr lang="pt-BR" altLang="pt-BR" sz="2000" dirty="0" err="1" smtClean="0">
                <a:solidFill>
                  <a:srgbClr val="FFC000"/>
                </a:solidFill>
                <a:ea typeface="Tahoma" panose="020B0604030504040204" pitchFamily="34" charset="0"/>
                <a:cs typeface="Tahoma" panose="020B0604030504040204" pitchFamily="34" charset="0"/>
              </a:rPr>
              <a:t>Irti</a:t>
            </a:r>
            <a:r>
              <a:rPr lang="pt-BR" altLang="pt-BR" sz="2000" dirty="0" smtClean="0">
                <a:ea typeface="Tahoma" panose="020B0604030504040204" pitchFamily="34" charset="0"/>
                <a:cs typeface="Tahoma" panose="020B0604030504040204" pitchFamily="34" charset="0"/>
              </a:rPr>
              <a:t>, ao tratar dos efeitos desta fragmentação, apontou uma </a:t>
            </a:r>
            <a:r>
              <a:rPr lang="pt-BR" altLang="pt-BR" sz="2000" dirty="0" smtClean="0">
                <a:solidFill>
                  <a:srgbClr val="FFC000"/>
                </a:solidFill>
                <a:ea typeface="Tahoma" panose="020B0604030504040204" pitchFamily="34" charset="0"/>
                <a:cs typeface="Tahoma" panose="020B0604030504040204" pitchFamily="34" charset="0"/>
              </a:rPr>
              <a:t>“fuga do Código Civil” para leis especiais </a:t>
            </a:r>
            <a:r>
              <a:rPr lang="pt-BR" altLang="pt-BR" sz="2000" dirty="0" smtClean="0">
                <a:ea typeface="Tahoma" panose="020B0604030504040204" pitchFamily="34" charset="0"/>
                <a:cs typeface="Tahoma" panose="020B0604030504040204" pitchFamily="34" charset="0"/>
              </a:rPr>
              <a:t>tutelares dos diferentes </a:t>
            </a:r>
            <a:r>
              <a:rPr lang="pt-BR" altLang="pt-BR" sz="2000" i="1" dirty="0" smtClean="0">
                <a:ea typeface="Tahoma" panose="020B0604030504040204" pitchFamily="34" charset="0"/>
                <a:cs typeface="Tahoma" panose="020B0604030504040204" pitchFamily="34" charset="0"/>
              </a:rPr>
              <a:t>status</a:t>
            </a:r>
            <a:r>
              <a:rPr lang="pt-BR" altLang="pt-BR" sz="2000" dirty="0" smtClean="0">
                <a:ea typeface="Tahoma" panose="020B0604030504040204" pitchFamily="34" charset="0"/>
                <a:cs typeface="Tahoma" panose="020B0604030504040204" pitchFamily="34" charset="0"/>
              </a:rPr>
              <a:t> do sujeito de direitos (crianças, idosos, índios, estrangeiros, consumidores, trabalhadores, </a:t>
            </a:r>
            <a:r>
              <a:rPr lang="pt-BR" altLang="pt-BR" sz="2000" dirty="0" err="1" smtClean="0">
                <a:ea typeface="Tahoma" panose="020B0604030504040204" pitchFamily="34" charset="0"/>
                <a:cs typeface="Tahoma" panose="020B0604030504040204" pitchFamily="34" charset="0"/>
              </a:rPr>
              <a:t>etc</a:t>
            </a:r>
            <a:r>
              <a:rPr lang="pt-BR" altLang="pt-BR" sz="2000" dirty="0" smtClean="0">
                <a:ea typeface="Tahoma" panose="020B0604030504040204" pitchFamily="34" charset="0"/>
                <a:cs typeface="Tahoma" panose="020B0604030504040204" pitchFamily="34" charset="0"/>
              </a:rPr>
              <a:t>), ficando o Código Civil com uma função residual. </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Passa a haver uma preocupação com a função social do próprio direito privado no “jogo das solidariedades sociais”. </a:t>
            </a:r>
            <a:endParaRPr lang="pt-BR" altLang="pt-BR" sz="2000" dirty="0">
              <a:ea typeface="Tahoma" panose="020B0604030504040204" pitchFamily="34" charset="0"/>
              <a:cs typeface="Tahoma" panose="020B0604030504040204" pitchFamily="34" charset="0"/>
            </a:endParaRPr>
          </a:p>
          <a:p>
            <a:pPr eaLnBrk="1" hangingPunct="1">
              <a:defRPr/>
            </a:pPr>
            <a:endParaRPr lang="pt-BR" sz="2000" b="1" dirty="0">
              <a:solidFill>
                <a:srgbClr val="FFC000"/>
              </a:solidFill>
            </a:endParaRPr>
          </a:p>
        </p:txBody>
      </p:sp>
      <p:sp>
        <p:nvSpPr>
          <p:cNvPr id="18436" name="Rectangle 1"/>
          <p:cNvSpPr>
            <a:spLocks noChangeArrowheads="1"/>
          </p:cNvSpPr>
          <p:nvPr/>
        </p:nvSpPr>
        <p:spPr bwMode="auto">
          <a:xfrm>
            <a:off x="0" y="-187325"/>
            <a:ext cx="1841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r>
              <a:rPr lang="en-US" altLang="pt-BR" sz="2400"/>
              <a:t/>
            </a:r>
            <a:br>
              <a:rPr lang="en-US" altLang="pt-BR" sz="2400"/>
            </a:br>
            <a:endParaRPr lang="en-US" altLang="pt-BR" sz="2400"/>
          </a:p>
        </p:txBody>
      </p:sp>
    </p:spTree>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idx="1"/>
          </p:nvPr>
        </p:nvSpPr>
        <p:spPr>
          <a:xfrm>
            <a:off x="468313" y="476250"/>
            <a:ext cx="8207375" cy="5943600"/>
          </a:xfrm>
        </p:spPr>
        <p:txBody>
          <a:bodyPr>
            <a:normAutofit fontScale="92500"/>
          </a:bodyPr>
          <a:lstStyle/>
          <a:p>
            <a:pPr algn="just"/>
            <a:endPar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1º) O magistrado julgará de acordo com a sua </a:t>
            </a:r>
            <a:r>
              <a:rPr lang="pt-BR" altLang="pt-BR" sz="22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CULTURA, </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bem como do meio social (elementos culturais e valorativos). Ganha destaque o </a:t>
            </a:r>
            <a:r>
              <a:rPr lang="pt-BR" altLang="pt-BR" sz="22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VALOR </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como elemento formador do direito. </a:t>
            </a:r>
          </a:p>
          <a:p>
            <a:pPr algn="just"/>
            <a:endParaRPr lang="pt-BR" altLang="pt-BR" sz="2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2º) Tudo dependerá da </a:t>
            </a:r>
            <a:r>
              <a:rPr lang="pt-BR" altLang="pt-BR" sz="22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HISTÓRIA </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do </a:t>
            </a:r>
            <a:r>
              <a:rPr lang="pt-BR" altLang="pt-BR" sz="2200" u="sng" dirty="0" smtClean="0">
                <a:solidFill>
                  <a:schemeClr val="bg1"/>
                </a:solidFill>
                <a:latin typeface="Tahoma" panose="020B0604030504040204" pitchFamily="34" charset="0"/>
                <a:ea typeface="Tahoma" panose="020B0604030504040204" pitchFamily="34" charset="0"/>
                <a:cs typeface="Tahoma" panose="020B0604030504040204" pitchFamily="34" charset="0"/>
              </a:rPr>
              <a:t>processo</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 dos </a:t>
            </a:r>
            <a:r>
              <a:rPr lang="pt-BR" altLang="pt-BR" sz="2200" u="sng" dirty="0" smtClean="0">
                <a:solidFill>
                  <a:schemeClr val="bg1"/>
                </a:solidFill>
                <a:latin typeface="Tahoma" panose="020B0604030504040204" pitchFamily="34" charset="0"/>
                <a:ea typeface="Tahoma" panose="020B0604030504040204" pitchFamily="34" charset="0"/>
                <a:cs typeface="Tahoma" panose="020B0604030504040204" pitchFamily="34" charset="0"/>
              </a:rPr>
              <a:t>institutos</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 jurídicos a ele relacionados, e das </a:t>
            </a:r>
            <a:r>
              <a:rPr lang="pt-BR" altLang="pt-BR" sz="2200" u="sng" dirty="0" smtClean="0">
                <a:solidFill>
                  <a:schemeClr val="bg1"/>
                </a:solidFill>
                <a:latin typeface="Tahoma" panose="020B0604030504040204" pitchFamily="34" charset="0"/>
                <a:ea typeface="Tahoma" panose="020B0604030504040204" pitchFamily="34" charset="0"/>
                <a:cs typeface="Tahoma" panose="020B0604030504040204" pitchFamily="34" charset="0"/>
              </a:rPr>
              <a:t>partes</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 que integram a lide. Ganha relevo o </a:t>
            </a:r>
            <a:r>
              <a:rPr lang="pt-BR" altLang="pt-BR" sz="22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FATO</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 como elemento formador do direito. </a:t>
            </a:r>
          </a:p>
          <a:p>
            <a:pPr algn="just"/>
            <a:endParaRPr lang="pt-BR" altLang="pt-BR" sz="2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Por fim, a </a:t>
            </a:r>
            <a:r>
              <a:rPr lang="pt-BR" altLang="pt-BR" sz="22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EXPERIÊNCIA </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do aplicador do direito, que reúne FATO e VALOR, simbioticamente, visa à aplicação da </a:t>
            </a:r>
            <a:r>
              <a:rPr lang="pt-BR" altLang="pt-BR" sz="22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NORMA</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 Este é o elemento central da </a:t>
            </a:r>
            <a:r>
              <a:rPr lang="pt-BR" altLang="pt-BR" sz="2200" i="1" dirty="0" err="1" smtClean="0">
                <a:solidFill>
                  <a:schemeClr val="bg1"/>
                </a:solidFill>
                <a:latin typeface="Tahoma" panose="020B0604030504040204" pitchFamily="34" charset="0"/>
                <a:ea typeface="Tahoma" panose="020B0604030504040204" pitchFamily="34" charset="0"/>
                <a:cs typeface="Tahoma" panose="020B0604030504040204" pitchFamily="34" charset="0"/>
              </a:rPr>
              <a:t>ontognoseologia</a:t>
            </a:r>
            <a:r>
              <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p>
          <a:p>
            <a:pPr algn="just"/>
            <a:endPar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pt-BR" sz="2200" i="1" dirty="0">
                <a:latin typeface="Tahoma" panose="020B0604030504040204" pitchFamily="34" charset="0"/>
                <a:ea typeface="Tahoma" panose="020B0604030504040204" pitchFamily="34" charset="0"/>
                <a:cs typeface="Tahoma" panose="020B0604030504040204" pitchFamily="34" charset="0"/>
              </a:rPr>
              <a:t>A visão </a:t>
            </a:r>
            <a:r>
              <a:rPr lang="pt-BR" sz="2200" i="1" dirty="0" err="1">
                <a:latin typeface="Tahoma" panose="020B0604030504040204" pitchFamily="34" charset="0"/>
                <a:ea typeface="Tahoma" panose="020B0604030504040204" pitchFamily="34" charset="0"/>
                <a:cs typeface="Tahoma" panose="020B0604030504040204" pitchFamily="34" charset="0"/>
              </a:rPr>
              <a:t>realeana</a:t>
            </a:r>
            <a:r>
              <a:rPr lang="pt-BR" sz="2200" i="1" dirty="0">
                <a:latin typeface="Tahoma" panose="020B0604030504040204" pitchFamily="34" charset="0"/>
                <a:ea typeface="Tahoma" panose="020B0604030504040204" pitchFamily="34" charset="0"/>
                <a:cs typeface="Tahoma" panose="020B0604030504040204" pitchFamily="34" charset="0"/>
              </a:rPr>
              <a:t> </a:t>
            </a:r>
            <a:r>
              <a:rPr lang="pt-BR" sz="2200" dirty="0">
                <a:latin typeface="Tahoma" panose="020B0604030504040204" pitchFamily="34" charset="0"/>
                <a:ea typeface="Tahoma" panose="020B0604030504040204" pitchFamily="34" charset="0"/>
                <a:cs typeface="Tahoma" panose="020B0604030504040204" pitchFamily="34" charset="0"/>
              </a:rPr>
              <a:t>é de três subsistemas: dos fatos, dos valores e das normas. O sistema é aberto e dinâmico, em constantes diálogos. Privilegia-se a ideia de interação, de visão unitária do sistema, prevalecendo a constatação de que, muitas vezes, a norma não é suficiente.</a:t>
            </a:r>
            <a:endParaRPr lang="pt-BR" altLang="pt-BR" sz="22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44363595"/>
      </p:ext>
    </p:extLst>
  </p:cSld>
  <p:clrMapOvr>
    <a:masterClrMapping/>
  </p:clrMapOvr>
  <p:transition>
    <p:comb/>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20483" name="Rectangle 7"/>
          <p:cNvSpPr>
            <a:spLocks noChangeArrowheads="1"/>
          </p:cNvSpPr>
          <p:nvPr/>
        </p:nvSpPr>
        <p:spPr bwMode="auto">
          <a:xfrm>
            <a:off x="228600" y="228600"/>
            <a:ext cx="86868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marL="0" indent="0" algn="just" eaLnBrk="1" hangingPunct="1">
              <a:buNone/>
              <a:defRPr/>
            </a:pPr>
            <a:r>
              <a:rPr lang="en-GB" altLang="pt-BR" sz="2000" dirty="0" smtClean="0">
                <a:ea typeface="Arial Unicode MS" panose="020B0604020202020204" pitchFamily="34" charset="-128"/>
                <a:cs typeface="Arial Unicode MS" panose="020B0604020202020204" pitchFamily="34" charset="-128"/>
              </a:rPr>
              <a:t>A </a:t>
            </a:r>
            <a:r>
              <a:rPr lang="en-GB" altLang="pt-BR" sz="2000" dirty="0" err="1" smtClean="0">
                <a:ea typeface="Arial Unicode MS" panose="020B0604020202020204" pitchFamily="34" charset="-128"/>
                <a:cs typeface="Arial Unicode MS" panose="020B0604020202020204" pitchFamily="34" charset="-128"/>
              </a:rPr>
              <a:t>respeito</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tema</a:t>
            </a:r>
            <a:r>
              <a:rPr lang="en-GB" altLang="pt-BR" sz="2000" dirty="0" smtClean="0">
                <a:ea typeface="Arial Unicode MS" panose="020B0604020202020204" pitchFamily="34" charset="-128"/>
                <a:cs typeface="Arial Unicode MS" panose="020B0604020202020204" pitchFamily="34" charset="-128"/>
              </a:rPr>
              <a:t>, </a:t>
            </a:r>
            <a:r>
              <a:rPr lang="en-GB" altLang="pt-BR" sz="2000" dirty="0" smtClean="0">
                <a:solidFill>
                  <a:srgbClr val="FFC000"/>
                </a:solidFill>
                <a:ea typeface="Arial Unicode MS" panose="020B0604020202020204" pitchFamily="34" charset="-128"/>
                <a:cs typeface="Arial Unicode MS" panose="020B0604020202020204" pitchFamily="34" charset="-128"/>
              </a:rPr>
              <a:t>Alvino Lima </a:t>
            </a:r>
            <a:r>
              <a:rPr lang="en-GB" altLang="pt-BR" sz="2000" dirty="0" err="1" smtClean="0">
                <a:ea typeface="Arial Unicode MS" panose="020B0604020202020204" pitchFamily="34" charset="-128"/>
                <a:cs typeface="Arial Unicode MS" panose="020B0604020202020204" pitchFamily="34" charset="-128"/>
              </a:rPr>
              <a:t>reflete</a:t>
            </a:r>
            <a:r>
              <a:rPr lang="en-GB" altLang="pt-BR" sz="2000" dirty="0" smtClean="0">
                <a:ea typeface="Arial Unicode MS" panose="020B0604020202020204" pitchFamily="34" charset="-128"/>
                <a:cs typeface="Arial Unicode MS" panose="020B0604020202020204" pitchFamily="34" charset="-128"/>
              </a:rPr>
              <a:t>: </a:t>
            </a:r>
          </a:p>
          <a:p>
            <a:pPr marL="0" indent="0" algn="just" eaLnBrk="1" hangingPunct="1">
              <a:buNone/>
              <a:defRPr/>
            </a:pPr>
            <a:endParaRPr lang="en-GB" altLang="pt-BR" sz="2000" dirty="0">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dirty="0" smtClean="0">
                <a:ea typeface="Arial Unicode MS" panose="020B0604020202020204" pitchFamily="34" charset="-128"/>
                <a:cs typeface="Arial Unicode MS" panose="020B0604020202020204" pitchFamily="34" charset="-128"/>
              </a:rPr>
              <a:t>“</a:t>
            </a:r>
            <a:r>
              <a:rPr lang="en-GB" altLang="pt-BR" sz="2000" i="1" dirty="0" smtClean="0">
                <a:ea typeface="Arial Unicode MS" panose="020B0604020202020204" pitchFamily="34" charset="-128"/>
                <a:cs typeface="Arial Unicode MS" panose="020B0604020202020204" pitchFamily="34" charset="-128"/>
              </a:rPr>
              <a:t>(…) A </a:t>
            </a:r>
            <a:r>
              <a:rPr lang="en-GB" altLang="pt-BR" sz="2000" i="1" dirty="0" err="1" smtClean="0">
                <a:ea typeface="Arial Unicode MS" panose="020B0604020202020204" pitchFamily="34" charset="-128"/>
                <a:cs typeface="Arial Unicode MS" panose="020B0604020202020204" pitchFamily="34" charset="-128"/>
              </a:rPr>
              <a:t>concepção</a:t>
            </a:r>
            <a:r>
              <a:rPr lang="en-GB" altLang="pt-BR" sz="2000" i="1" dirty="0" smtClean="0">
                <a:ea typeface="Arial Unicode MS" panose="020B0604020202020204" pitchFamily="34" charset="-128"/>
                <a:cs typeface="Arial Unicode MS" panose="020B0604020202020204" pitchFamily="34" charset="-128"/>
              </a:rPr>
              <a:t> social do </a:t>
            </a:r>
            <a:r>
              <a:rPr lang="en-GB" altLang="pt-BR" sz="2000" i="1" dirty="0" err="1" smtClean="0">
                <a:ea typeface="Arial Unicode MS" panose="020B0604020202020204" pitchFamily="34" charset="-128"/>
                <a:cs typeface="Arial Unicode MS" panose="020B0604020202020204" pitchFamily="34" charset="-128"/>
              </a:rPr>
              <a:t>direito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tomado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como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ponto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primacial</a:t>
            </a:r>
            <a:r>
              <a:rPr lang="en-GB" altLang="pt-BR" sz="2000" i="1" dirty="0" smtClean="0">
                <a:ea typeface="Arial Unicode MS" panose="020B0604020202020204" pitchFamily="34" charset="-128"/>
                <a:cs typeface="Arial Unicode MS" panose="020B0604020202020204" pitchFamily="34" charset="-128"/>
              </a:rPr>
              <a:t> da </a:t>
            </a:r>
            <a:r>
              <a:rPr lang="en-GB" altLang="pt-BR" sz="2000" i="1" dirty="0" err="1" smtClean="0">
                <a:ea typeface="Arial Unicode MS" panose="020B0604020202020204" pitchFamily="34" charset="-128"/>
                <a:cs typeface="Arial Unicode MS" panose="020B0604020202020204" pitchFamily="34" charset="-128"/>
              </a:rPr>
              <a:t>sociedade</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os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seus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interesses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fixa</a:t>
            </a:r>
            <a:r>
              <a:rPr lang="en-GB" altLang="pt-BR" sz="2000" i="1" dirty="0" smtClean="0">
                <a:solidFill>
                  <a:srgbClr val="FFC000"/>
                </a:solidFill>
                <a:ea typeface="Arial Unicode MS" panose="020B0604020202020204" pitchFamily="34" charset="-128"/>
                <a:cs typeface="Arial Unicode MS" panose="020B0604020202020204" pitchFamily="34" charset="-128"/>
              </a:rPr>
              <a:t> o </a:t>
            </a:r>
            <a:r>
              <a:rPr lang="en-GB" altLang="pt-BR" sz="2000" i="1" dirty="0" err="1" smtClean="0">
                <a:solidFill>
                  <a:srgbClr val="FFC000"/>
                </a:solidFill>
                <a:ea typeface="Arial Unicode MS" panose="020B0604020202020204" pitchFamily="34" charset="-128"/>
                <a:cs typeface="Arial Unicode MS" panose="020B0604020202020204" pitchFamily="34" charset="-128"/>
              </a:rPr>
              <a:t>indivíduo</a:t>
            </a:r>
            <a:r>
              <a:rPr lang="en-GB" altLang="pt-BR" sz="2000" i="1" dirty="0" smtClean="0">
                <a:solidFill>
                  <a:srgbClr val="FFC000"/>
                </a:solidFill>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como</a:t>
            </a:r>
            <a:r>
              <a:rPr lang="en-GB" altLang="pt-BR" sz="2000" i="1" dirty="0" smtClean="0">
                <a:solidFill>
                  <a:srgbClr val="FFC000"/>
                </a:solidFill>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ser</a:t>
            </a:r>
            <a:r>
              <a:rPr lang="en-GB" altLang="pt-BR" sz="2000" i="1" dirty="0" smtClean="0">
                <a:solidFill>
                  <a:srgbClr val="FFC000"/>
                </a:solidFill>
                <a:ea typeface="Arial Unicode MS" panose="020B0604020202020204" pitchFamily="34" charset="-128"/>
                <a:cs typeface="Arial Unicode MS" panose="020B0604020202020204" pitchFamily="34" charset="-128"/>
              </a:rPr>
              <a:t> social, </a:t>
            </a:r>
            <a:r>
              <a:rPr lang="en-GB" altLang="pt-BR" sz="2000" i="1" dirty="0" err="1" smtClean="0">
                <a:solidFill>
                  <a:srgbClr val="FFC000"/>
                </a:solidFill>
                <a:ea typeface="Arial Unicode MS" panose="020B0604020202020204" pitchFamily="34" charset="-128"/>
                <a:cs typeface="Arial Unicode MS" panose="020B0604020202020204" pitchFamily="34" charset="-128"/>
              </a:rPr>
              <a:t>unidade</a:t>
            </a:r>
            <a:r>
              <a:rPr lang="en-GB" altLang="pt-BR" sz="2000" i="1" dirty="0" smtClean="0">
                <a:solidFill>
                  <a:srgbClr val="FFC000"/>
                </a:solidFill>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componente</a:t>
            </a:r>
            <a:r>
              <a:rPr lang="en-GB" altLang="pt-BR" sz="2000" i="1" dirty="0" smtClean="0">
                <a:solidFill>
                  <a:srgbClr val="FFC000"/>
                </a:solidFill>
                <a:ea typeface="Arial Unicode MS" panose="020B0604020202020204" pitchFamily="34" charset="-128"/>
                <a:cs typeface="Arial Unicode MS" panose="020B0604020202020204" pitchFamily="34" charset="-128"/>
              </a:rPr>
              <a:t> do </a:t>
            </a:r>
            <a:r>
              <a:rPr lang="en-GB" altLang="pt-BR" sz="2000" i="1" dirty="0" err="1" smtClean="0">
                <a:solidFill>
                  <a:srgbClr val="FFC000"/>
                </a:solidFill>
                <a:ea typeface="Arial Unicode MS" panose="020B0604020202020204" pitchFamily="34" charset="-128"/>
                <a:cs typeface="Arial Unicode MS" panose="020B0604020202020204" pitchFamily="34" charset="-128"/>
              </a:rPr>
              <a:t>todo</a:t>
            </a:r>
            <a:r>
              <a:rPr lang="en-GB" altLang="pt-BR" sz="2000" i="1" dirty="0" smtClean="0">
                <a:solidFill>
                  <a:srgbClr val="FFC000"/>
                </a:solidFill>
                <a:ea typeface="Arial Unicode MS" panose="020B0604020202020204" pitchFamily="34" charset="-128"/>
                <a:cs typeface="Arial Unicode MS" panose="020B0604020202020204" pitchFamily="34" charset="-128"/>
              </a:rPr>
              <a:t> e </a:t>
            </a:r>
            <a:r>
              <a:rPr lang="en-GB" altLang="pt-BR" sz="2000" i="1" dirty="0" err="1" smtClean="0">
                <a:solidFill>
                  <a:srgbClr val="FFC000"/>
                </a:solidFill>
                <a:ea typeface="Arial Unicode MS" panose="020B0604020202020204" pitchFamily="34" charset="-128"/>
                <a:cs typeface="Arial Unicode MS" panose="020B0604020202020204" pitchFamily="34" charset="-128"/>
              </a:rPr>
              <a:t>cujos</a:t>
            </a:r>
            <a:r>
              <a:rPr lang="en-GB" altLang="pt-BR" sz="2000" i="1" dirty="0" smtClean="0">
                <a:solidFill>
                  <a:srgbClr val="FFC000"/>
                </a:solidFill>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direitos</a:t>
            </a:r>
            <a:r>
              <a:rPr lang="en-GB" altLang="pt-BR" sz="2000" i="1" dirty="0" smtClean="0">
                <a:solidFill>
                  <a:srgbClr val="FFC000"/>
                </a:solidFill>
                <a:ea typeface="Arial Unicode MS" panose="020B0604020202020204" pitchFamily="34" charset="-128"/>
                <a:cs typeface="Arial Unicode MS" panose="020B0604020202020204" pitchFamily="34" charset="-128"/>
              </a:rPr>
              <a:t> se </a:t>
            </a:r>
            <a:r>
              <a:rPr lang="en-GB" altLang="pt-BR" sz="2000" i="1" dirty="0" err="1" smtClean="0">
                <a:solidFill>
                  <a:srgbClr val="FFC000"/>
                </a:solidFill>
                <a:ea typeface="Arial Unicode MS" panose="020B0604020202020204" pitchFamily="34" charset="-128"/>
                <a:cs typeface="Arial Unicode MS" panose="020B0604020202020204" pitchFamily="34" charset="-128"/>
              </a:rPr>
              <a:t>realizam</a:t>
            </a:r>
            <a:r>
              <a:rPr lang="en-GB" altLang="pt-BR" sz="2000" i="1" dirty="0" smtClean="0">
                <a:solidFill>
                  <a:srgbClr val="FFC000"/>
                </a:solidFill>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em</a:t>
            </a:r>
            <a:r>
              <a:rPr lang="en-GB" altLang="pt-BR" sz="2000" i="1" dirty="0" smtClean="0">
                <a:solidFill>
                  <a:srgbClr val="FFC000"/>
                </a:solidFill>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função</a:t>
            </a:r>
            <a:r>
              <a:rPr lang="en-GB" altLang="pt-BR" sz="2000" i="1" dirty="0" smtClean="0">
                <a:solidFill>
                  <a:srgbClr val="FFC000"/>
                </a:solidFill>
                <a:ea typeface="Arial Unicode MS" panose="020B0604020202020204" pitchFamily="34" charset="-128"/>
                <a:cs typeface="Arial Unicode MS" panose="020B0604020202020204" pitchFamily="34" charset="-128"/>
              </a:rPr>
              <a:t> de </a:t>
            </a:r>
            <a:r>
              <a:rPr lang="en-GB" altLang="pt-BR" sz="2000" i="1" dirty="0" err="1" smtClean="0">
                <a:solidFill>
                  <a:srgbClr val="FFC000"/>
                </a:solidFill>
                <a:ea typeface="Arial Unicode MS" panose="020B0604020202020204" pitchFamily="34" charset="-128"/>
                <a:cs typeface="Arial Unicode MS" panose="020B0604020202020204" pitchFamily="34" charset="-128"/>
              </a:rPr>
              <a:t>sua</a:t>
            </a:r>
            <a:r>
              <a:rPr lang="en-GB" altLang="pt-BR" sz="2000" i="1" dirty="0" smtClean="0">
                <a:solidFill>
                  <a:srgbClr val="FFC000"/>
                </a:solidFill>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própria</a:t>
            </a:r>
            <a:r>
              <a:rPr lang="en-GB" altLang="pt-BR" sz="2000" i="1" dirty="0" smtClean="0">
                <a:solidFill>
                  <a:srgbClr val="FFC000"/>
                </a:solidFill>
                <a:ea typeface="Arial Unicode MS" panose="020B0604020202020204" pitchFamily="34" charset="-128"/>
                <a:cs typeface="Arial Unicode MS" panose="020B0604020202020204" pitchFamily="34" charset="-128"/>
              </a:rPr>
              <a:t> </a:t>
            </a:r>
            <a:r>
              <a:rPr lang="en-GB" altLang="pt-BR" sz="2000" i="1" dirty="0" err="1" smtClean="0">
                <a:solidFill>
                  <a:srgbClr val="FFC000"/>
                </a:solidFill>
                <a:ea typeface="Arial Unicode MS" panose="020B0604020202020204" pitchFamily="34" charset="-128"/>
                <a:cs typeface="Arial Unicode MS" panose="020B0604020202020204" pitchFamily="34" charset="-128"/>
              </a:rPr>
              <a:t>missão</a:t>
            </a:r>
            <a:r>
              <a:rPr lang="en-GB" altLang="pt-BR" sz="2000" i="1" dirty="0" smtClean="0">
                <a:solidFill>
                  <a:srgbClr val="FFC000"/>
                </a:solidFill>
                <a:ea typeface="Arial Unicode MS" panose="020B0604020202020204" pitchFamily="34" charset="-128"/>
                <a:cs typeface="Arial Unicode MS" panose="020B0604020202020204" pitchFamily="34" charset="-128"/>
              </a:rPr>
              <a:t>.</a:t>
            </a:r>
            <a:r>
              <a:rPr lang="en-GB" altLang="pt-BR" sz="2000" i="1" dirty="0" smtClean="0">
                <a:ea typeface="Arial Unicode MS" panose="020B0604020202020204" pitchFamily="34" charset="-128"/>
                <a:cs typeface="Arial Unicode MS" panose="020B0604020202020204" pitchFamily="34" charset="-128"/>
              </a:rPr>
              <a:t> (…) </a:t>
            </a:r>
            <a:r>
              <a:rPr lang="en-GB" altLang="pt-BR" sz="2000" i="1" dirty="0" err="1" smtClean="0">
                <a:ea typeface="Arial Unicode MS" panose="020B0604020202020204" pitchFamily="34" charset="-128"/>
                <a:cs typeface="Arial Unicode MS" panose="020B0604020202020204" pitchFamily="34" charset="-128"/>
              </a:rPr>
              <a:t>Os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direitos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são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pois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conferidos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tendo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como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razão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última</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ou</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primeira</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como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diz</a:t>
            </a:r>
            <a:r>
              <a:rPr lang="en-GB" altLang="pt-BR" sz="2000" i="1" dirty="0" smtClean="0">
                <a:ea typeface="Arial Unicode MS" panose="020B0604020202020204" pitchFamily="34" charset="-128"/>
                <a:cs typeface="Arial Unicode MS" panose="020B0604020202020204" pitchFamily="34" charset="-128"/>
              </a:rPr>
              <a:t> Josserand, a </a:t>
            </a:r>
            <a:r>
              <a:rPr lang="en-GB" altLang="pt-BR" sz="2000" i="1" dirty="0" err="1" smtClean="0">
                <a:ea typeface="Arial Unicode MS" panose="020B0604020202020204" pitchFamily="34" charset="-128"/>
                <a:cs typeface="Arial Unicode MS" panose="020B0604020202020204" pitchFamily="34" charset="-128"/>
              </a:rPr>
              <a:t>ordem</a:t>
            </a:r>
            <a:r>
              <a:rPr lang="en-GB" altLang="pt-BR" sz="2000" i="1" dirty="0" smtClean="0">
                <a:ea typeface="Arial Unicode MS" panose="020B0604020202020204" pitchFamily="34" charset="-128"/>
                <a:cs typeface="Arial Unicode MS" panose="020B0604020202020204" pitchFamily="34" charset="-128"/>
              </a:rPr>
              <a:t> e a </a:t>
            </a:r>
            <a:r>
              <a:rPr lang="en-GB" altLang="pt-BR" sz="2000" i="1" dirty="0" err="1" smtClean="0">
                <a:ea typeface="Arial Unicode MS" panose="020B0604020202020204" pitchFamily="34" charset="-128"/>
                <a:cs typeface="Arial Unicode MS" panose="020B0604020202020204" pitchFamily="34" charset="-128"/>
              </a:rPr>
              <a:t>utilidade</a:t>
            </a:r>
            <a:r>
              <a:rPr lang="en-GB" altLang="pt-BR" sz="2000" i="1" dirty="0" smtClean="0">
                <a:ea typeface="Arial Unicode MS" panose="020B0604020202020204" pitchFamily="34" charset="-128"/>
                <a:cs typeface="Arial Unicode MS" panose="020B0604020202020204" pitchFamily="34" charset="-128"/>
              </a:rPr>
              <a:t> social; </a:t>
            </a:r>
            <a:r>
              <a:rPr lang="en-GB" altLang="pt-BR" sz="2000" i="1" dirty="0" err="1" smtClean="0">
                <a:ea typeface="Arial Unicode MS" panose="020B0604020202020204" pitchFamily="34" charset="-128"/>
                <a:cs typeface="Arial Unicode MS" panose="020B0604020202020204" pitchFamily="34" charset="-128"/>
              </a:rPr>
              <a:t>eles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são</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os</a:t>
            </a:r>
            <a:r>
              <a:rPr lang="en-GB" altLang="pt-BR" sz="2000" i="1" dirty="0" smtClean="0">
                <a:ea typeface="Arial Unicode MS" panose="020B0604020202020204" pitchFamily="34" charset="-128"/>
                <a:cs typeface="Arial Unicode MS" panose="020B0604020202020204" pitchFamily="34" charset="-128"/>
              </a:rPr>
              <a:t> </a:t>
            </a:r>
            <a:r>
              <a:rPr lang="en-GB" altLang="pt-BR" sz="2000" i="1" dirty="0" err="1" smtClean="0">
                <a:ea typeface="Arial Unicode MS" panose="020B0604020202020204" pitchFamily="34" charset="-128"/>
                <a:cs typeface="Arial Unicode MS" panose="020B0604020202020204" pitchFamily="34" charset="-128"/>
              </a:rPr>
              <a:t>meios</a:t>
            </a:r>
            <a:r>
              <a:rPr lang="en-GB" altLang="pt-BR" sz="2000" i="1" dirty="0" smtClean="0">
                <a:ea typeface="Arial Unicode MS" panose="020B0604020202020204" pitchFamily="34" charset="-128"/>
                <a:cs typeface="Arial Unicode MS" panose="020B0604020202020204" pitchFamily="34" charset="-128"/>
              </a:rPr>
              <a:t> que </a:t>
            </a:r>
            <a:r>
              <a:rPr lang="en-GB" altLang="pt-BR" sz="2000" i="1" dirty="0" err="1" smtClean="0">
                <a:ea typeface="Arial Unicode MS" panose="020B0604020202020204" pitchFamily="34" charset="-128"/>
                <a:cs typeface="Arial Unicode MS" panose="020B0604020202020204" pitchFamily="34" charset="-128"/>
              </a:rPr>
              <a:t>devem</a:t>
            </a:r>
            <a:r>
              <a:rPr lang="en-GB" altLang="pt-BR" sz="2000" i="1" dirty="0" smtClean="0">
                <a:ea typeface="Arial Unicode MS" panose="020B0604020202020204" pitchFamily="34" charset="-128"/>
                <a:cs typeface="Arial Unicode MS" panose="020B0604020202020204" pitchFamily="34" charset="-128"/>
              </a:rPr>
              <a:t> tender para </a:t>
            </a:r>
            <a:r>
              <a:rPr lang="en-GB" altLang="pt-BR" sz="2000" i="1" dirty="0" err="1" smtClean="0">
                <a:ea typeface="Arial Unicode MS" panose="020B0604020202020204" pitchFamily="34" charset="-128"/>
                <a:cs typeface="Arial Unicode MS" panose="020B0604020202020204" pitchFamily="34" charset="-128"/>
              </a:rPr>
              <a:t>estes</a:t>
            </a:r>
            <a:r>
              <a:rPr lang="en-GB" altLang="pt-BR" sz="2000" i="1" dirty="0" smtClean="0">
                <a:ea typeface="Arial Unicode MS" panose="020B0604020202020204" pitchFamily="34" charset="-128"/>
                <a:cs typeface="Arial Unicode MS" panose="020B0604020202020204" pitchFamily="34" charset="-128"/>
              </a:rPr>
              <a:t> fins </a:t>
            </a:r>
            <a:r>
              <a:rPr lang="en-GB" altLang="pt-BR" sz="2000" i="1" dirty="0" err="1" smtClean="0">
                <a:ea typeface="Arial Unicode MS" panose="020B0604020202020204" pitchFamily="34" charset="-128"/>
                <a:cs typeface="Arial Unicode MS" panose="020B0604020202020204" pitchFamily="34" charset="-128"/>
              </a:rPr>
              <a:t>externos</a:t>
            </a:r>
            <a:r>
              <a:rPr lang="en-GB" altLang="pt-BR" sz="2000" i="1" dirty="0" smtClean="0">
                <a:ea typeface="Arial Unicode MS" panose="020B0604020202020204" pitchFamily="34" charset="-128"/>
                <a:cs typeface="Arial Unicode MS" panose="020B0604020202020204" pitchFamily="34" charset="-128"/>
              </a:rPr>
              <a:t>.</a:t>
            </a:r>
            <a:r>
              <a:rPr lang="en-GB" altLang="pt-BR" sz="2000" dirty="0" smtClean="0">
                <a:ea typeface="Arial Unicode MS" panose="020B0604020202020204" pitchFamily="34" charset="-128"/>
                <a:cs typeface="Arial Unicode MS" panose="020B0604020202020204" pitchFamily="34" charset="-128"/>
              </a:rPr>
              <a:t>” (LIMA, Alvino. Da </a:t>
            </a:r>
            <a:r>
              <a:rPr lang="en-GB" altLang="pt-BR" sz="2000" dirty="0" err="1" smtClean="0">
                <a:ea typeface="Arial Unicode MS" panose="020B0604020202020204" pitchFamily="34" charset="-128"/>
                <a:cs typeface="Arial Unicode MS" panose="020B0604020202020204" pitchFamily="34" charset="-128"/>
              </a:rPr>
              <a:t>influência</a:t>
            </a:r>
            <a:r>
              <a:rPr lang="en-GB" altLang="pt-BR" sz="2000" dirty="0" smtClean="0">
                <a:ea typeface="Arial Unicode MS" panose="020B0604020202020204" pitchFamily="34" charset="-128"/>
                <a:cs typeface="Arial Unicode MS" panose="020B0604020202020204" pitchFamily="34" charset="-128"/>
              </a:rPr>
              <a:t>, no </a:t>
            </a:r>
            <a:r>
              <a:rPr lang="en-GB" altLang="pt-BR" sz="2000" dirty="0" err="1" smtClean="0">
                <a:ea typeface="Arial Unicode MS" panose="020B0604020202020204" pitchFamily="34" charset="-128"/>
                <a:cs typeface="Arial Unicode MS" panose="020B0604020202020204" pitchFamily="34" charset="-128"/>
              </a:rPr>
              <a:t>direito</a:t>
            </a:r>
            <a:r>
              <a:rPr lang="en-GB" altLang="pt-BR" sz="2000" dirty="0" smtClean="0">
                <a:ea typeface="Arial Unicode MS" panose="020B0604020202020204" pitchFamily="34" charset="-128"/>
                <a:cs typeface="Arial Unicode MS" panose="020B0604020202020204" pitchFamily="34" charset="-128"/>
              </a:rPr>
              <a:t> civil, do </a:t>
            </a:r>
            <a:r>
              <a:rPr lang="en-GB" altLang="pt-BR" sz="2000" dirty="0" err="1" smtClean="0">
                <a:ea typeface="Arial Unicode MS" panose="020B0604020202020204" pitchFamily="34" charset="-128"/>
                <a:cs typeface="Arial Unicode MS" panose="020B0604020202020204" pitchFamily="34" charset="-128"/>
              </a:rPr>
              <a:t>movimento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socializador</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direito</a:t>
            </a:r>
            <a:r>
              <a:rPr lang="en-GB" altLang="pt-BR" sz="2000" dirty="0" smtClean="0">
                <a:ea typeface="Arial Unicode MS" panose="020B0604020202020204" pitchFamily="34" charset="-128"/>
                <a:cs typeface="Arial Unicode MS" panose="020B0604020202020204" pitchFamily="34" charset="-128"/>
              </a:rPr>
              <a:t>. P. 20-21).</a:t>
            </a:r>
          </a:p>
          <a:p>
            <a:pPr marL="0" indent="0" algn="just" eaLnBrk="1" hangingPunct="1">
              <a:buNone/>
              <a:defRPr/>
            </a:pPr>
            <a:endParaRPr lang="en-GB" altLang="pt-BR" sz="2000" dirty="0" smtClean="0">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dirty="0" smtClean="0">
                <a:ea typeface="Arial Unicode MS" panose="020B0604020202020204" pitchFamily="34" charset="-128"/>
                <a:cs typeface="Arial Unicode MS" panose="020B0604020202020204" pitchFamily="34" charset="-128"/>
              </a:rPr>
              <a:t>Desta forma, com o </a:t>
            </a:r>
            <a:r>
              <a:rPr lang="en-GB" altLang="pt-BR" sz="2000" dirty="0" err="1" smtClean="0">
                <a:ea typeface="Arial Unicode MS" panose="020B0604020202020204" pitchFamily="34" charset="-128"/>
                <a:cs typeface="Arial Unicode MS" panose="020B0604020202020204" pitchFamily="34" charset="-128"/>
              </a:rPr>
              <a:t>diálogo</a:t>
            </a:r>
            <a:r>
              <a:rPr lang="en-GB" altLang="pt-BR" sz="2000" dirty="0" smtClean="0">
                <a:ea typeface="Arial Unicode MS" panose="020B0604020202020204" pitchFamily="34" charset="-128"/>
                <a:cs typeface="Arial Unicode MS" panose="020B0604020202020204" pitchFamily="34" charset="-128"/>
              </a:rPr>
              <a:t> das </a:t>
            </a:r>
            <a:r>
              <a:rPr lang="en-GB" altLang="pt-BR" sz="2000" dirty="0" err="1" smtClean="0">
                <a:ea typeface="Arial Unicode MS" panose="020B0604020202020204" pitchFamily="34" charset="-128"/>
                <a:cs typeface="Arial Unicode MS" panose="020B0604020202020204" pitchFamily="34" charset="-128"/>
              </a:rPr>
              <a:t>fontes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legislativas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irradiadas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pelos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valores</a:t>
            </a:r>
            <a:r>
              <a:rPr lang="en-GB" altLang="pt-BR" sz="2000" dirty="0" smtClean="0">
                <a:ea typeface="Arial Unicode MS" panose="020B0604020202020204" pitchFamily="34" charset="-128"/>
                <a:cs typeface="Arial Unicode MS" panose="020B0604020202020204" pitchFamily="34" charset="-128"/>
              </a:rPr>
              <a:t> da </a:t>
            </a:r>
            <a:r>
              <a:rPr lang="en-GB" altLang="pt-BR" sz="2000" dirty="0" err="1" smtClean="0">
                <a:ea typeface="Arial Unicode MS" panose="020B0604020202020204" pitchFamily="34" charset="-128"/>
                <a:cs typeface="Arial Unicode MS" panose="020B0604020202020204" pitchFamily="34" charset="-128"/>
              </a:rPr>
              <a:t>Constituição</a:t>
            </a:r>
            <a:r>
              <a:rPr lang="en-GB" altLang="pt-BR" sz="2000" dirty="0" smtClean="0">
                <a:ea typeface="Arial Unicode MS" panose="020B0604020202020204" pitchFamily="34" charset="-128"/>
                <a:cs typeface="Arial Unicode MS" panose="020B0604020202020204" pitchFamily="34" charset="-128"/>
              </a:rPr>
              <a:t> Federal de 1988, </a:t>
            </a:r>
            <a:r>
              <a:rPr lang="en-GB" altLang="pt-BR" sz="2000" dirty="0" err="1" smtClean="0">
                <a:ea typeface="Arial Unicode MS" panose="020B0604020202020204" pitchFamily="34" charset="-128"/>
                <a:cs typeface="Arial Unicode MS" panose="020B0604020202020204" pitchFamily="34" charset="-128"/>
              </a:rPr>
              <a:t>busca</a:t>
            </a:r>
            <a:r>
              <a:rPr lang="en-GB" altLang="pt-BR" sz="2000" dirty="0" smtClean="0">
                <a:ea typeface="Arial Unicode MS" panose="020B0604020202020204" pitchFamily="34" charset="-128"/>
                <a:cs typeface="Arial Unicode MS" panose="020B0604020202020204" pitchFamily="34" charset="-128"/>
              </a:rPr>
              <a:t>-se um </a:t>
            </a:r>
            <a:r>
              <a:rPr lang="en-GB" altLang="pt-BR" sz="2000" dirty="0" err="1" smtClean="0">
                <a:ea typeface="Arial Unicode MS" panose="020B0604020202020204" pitchFamily="34" charset="-128"/>
                <a:cs typeface="Arial Unicode MS" panose="020B0604020202020204" pitchFamily="34" charset="-128"/>
              </a:rPr>
              <a:t>contexto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mais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coletivo</a:t>
            </a:r>
            <a:r>
              <a:rPr lang="en-GB" altLang="pt-BR" sz="2000" dirty="0" smtClean="0">
                <a:ea typeface="Arial Unicode MS" panose="020B0604020202020204" pitchFamily="34" charset="-128"/>
                <a:cs typeface="Arial Unicode MS" panose="020B0604020202020204" pitchFamily="34" charset="-128"/>
              </a:rPr>
              <a:t> e </a:t>
            </a:r>
            <a:r>
              <a:rPr lang="en-GB" altLang="pt-BR" sz="2000" dirty="0" err="1" smtClean="0">
                <a:ea typeface="Arial Unicode MS" panose="020B0604020202020204" pitchFamily="34" charset="-128"/>
                <a:cs typeface="Arial Unicode MS" panose="020B0604020202020204" pitchFamily="34" charset="-128"/>
              </a:rPr>
              <a:t>menos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egoístico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visando</a:t>
            </a:r>
            <a:r>
              <a:rPr lang="en-GB" altLang="pt-BR" sz="2000" dirty="0" smtClean="0">
                <a:ea typeface="Arial Unicode MS" panose="020B0604020202020204" pitchFamily="34" charset="-128"/>
                <a:cs typeface="Arial Unicode MS" panose="020B0604020202020204" pitchFamily="34" charset="-128"/>
              </a:rPr>
              <a:t> um </a:t>
            </a:r>
            <a:r>
              <a:rPr lang="en-GB" altLang="pt-BR" sz="2000" dirty="0" err="1" smtClean="0">
                <a:ea typeface="Arial Unicode MS" panose="020B0604020202020204" pitchFamily="34" charset="-128"/>
                <a:cs typeface="Arial Unicode MS" panose="020B0604020202020204" pitchFamily="34" charset="-128"/>
              </a:rPr>
              <a:t>direito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privado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justo</a:t>
            </a:r>
            <a:r>
              <a:rPr lang="en-GB" altLang="pt-BR" sz="2000" dirty="0" smtClean="0">
                <a:ea typeface="Arial Unicode MS" panose="020B0604020202020204" pitchFamily="34" charset="-128"/>
                <a:cs typeface="Arial Unicode MS" panose="020B0604020202020204" pitchFamily="34" charset="-128"/>
              </a:rPr>
              <a:t>, que </a:t>
            </a:r>
            <a:r>
              <a:rPr lang="en-GB" altLang="pt-BR" sz="2000" dirty="0" err="1" smtClean="0">
                <a:ea typeface="Arial Unicode MS" panose="020B0604020202020204" pitchFamily="34" charset="-128"/>
                <a:cs typeface="Arial Unicode MS" panose="020B0604020202020204" pitchFamily="34" charset="-128"/>
              </a:rPr>
              <a:t>almeja</a:t>
            </a:r>
            <a:r>
              <a:rPr lang="en-GB" altLang="pt-BR" sz="2000" dirty="0" smtClean="0">
                <a:ea typeface="Arial Unicode MS" panose="020B0604020202020204" pitchFamily="34" charset="-128"/>
                <a:cs typeface="Arial Unicode MS" panose="020B0604020202020204" pitchFamily="34" charset="-128"/>
              </a:rPr>
              <a:t> um </a:t>
            </a:r>
            <a:r>
              <a:rPr lang="en-GB" altLang="pt-BR" sz="2000" dirty="0" err="1" smtClean="0">
                <a:ea typeface="Arial Unicode MS" panose="020B0604020202020204" pitchFamily="34" charset="-128"/>
                <a:cs typeface="Arial Unicode MS" panose="020B0604020202020204" pitchFamily="34" charset="-128"/>
              </a:rPr>
              <a:t>convívio</a:t>
            </a:r>
            <a:r>
              <a:rPr lang="en-GB" altLang="pt-BR" sz="2000" dirty="0" smtClean="0">
                <a:ea typeface="Arial Unicode MS" panose="020B0604020202020204" pitchFamily="34" charset="-128"/>
                <a:cs typeface="Arial Unicode MS" panose="020B0604020202020204" pitchFamily="34" charset="-128"/>
              </a:rPr>
              <a:t> social </a:t>
            </a:r>
            <a:r>
              <a:rPr lang="en-GB" altLang="pt-BR" sz="2000" dirty="0" err="1" smtClean="0">
                <a:ea typeface="Arial Unicode MS" panose="020B0604020202020204" pitchFamily="34" charset="-128"/>
                <a:cs typeface="Arial Unicode MS" panose="020B0604020202020204" pitchFamily="34" charset="-128"/>
              </a:rPr>
              <a:t>solidário</a:t>
            </a:r>
            <a:r>
              <a:rPr lang="en-GB" altLang="pt-BR" sz="2000" dirty="0" smtClean="0">
                <a:ea typeface="Arial Unicode MS" panose="020B0604020202020204" pitchFamily="34" charset="-128"/>
                <a:cs typeface="Arial Unicode MS" panose="020B0604020202020204" pitchFamily="34" charset="-128"/>
              </a:rPr>
              <a:t>, no </a:t>
            </a:r>
            <a:r>
              <a:rPr lang="en-GB" altLang="pt-BR" sz="2000" dirty="0" err="1" smtClean="0">
                <a:ea typeface="Arial Unicode MS" panose="020B0604020202020204" pitchFamily="34" charset="-128"/>
                <a:cs typeface="Arial Unicode MS" panose="020B0604020202020204" pitchFamily="34" charset="-128"/>
              </a:rPr>
              <a:t>âmbito</a:t>
            </a:r>
            <a:r>
              <a:rPr lang="en-GB" altLang="pt-BR" sz="2000" dirty="0" smtClean="0">
                <a:ea typeface="Arial Unicode MS" panose="020B0604020202020204" pitchFamily="34" charset="-128"/>
                <a:cs typeface="Arial Unicode MS" panose="020B0604020202020204" pitchFamily="34" charset="-128"/>
              </a:rPr>
              <a:t>, inclusive, das </a:t>
            </a:r>
            <a:r>
              <a:rPr lang="en-GB" altLang="pt-BR" sz="2000" dirty="0" err="1" smtClean="0">
                <a:ea typeface="Arial Unicode MS" panose="020B0604020202020204" pitchFamily="34" charset="-128"/>
                <a:cs typeface="Arial Unicode MS" panose="020B0604020202020204" pitchFamily="34" charset="-128"/>
              </a:rPr>
              <a:t>relações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privadas</a:t>
            </a:r>
            <a:r>
              <a:rPr lang="en-GB" altLang="pt-BR" sz="2000" dirty="0" smtClean="0">
                <a:ea typeface="Arial Unicode MS" panose="020B0604020202020204" pitchFamily="34" charset="-128"/>
                <a:cs typeface="Arial Unicode MS" panose="020B0604020202020204" pitchFamily="34" charset="-128"/>
              </a:rPr>
              <a:t>. </a:t>
            </a:r>
          </a:p>
          <a:p>
            <a:pPr marL="0" indent="0" algn="just" eaLnBrk="1" hangingPunct="1">
              <a:buNone/>
              <a:defRPr/>
            </a:pPr>
            <a:endParaRPr lang="en-GB" altLang="pt-BR" sz="2000" dirty="0">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b="1" dirty="0" smtClean="0">
                <a:solidFill>
                  <a:srgbClr val="FFC000"/>
                </a:solidFill>
                <a:ea typeface="Arial Unicode MS" panose="020B0604020202020204" pitchFamily="34" charset="-128"/>
                <a:cs typeface="Arial Unicode MS" panose="020B0604020202020204" pitchFamily="34" charset="-128"/>
              </a:rPr>
              <a:t>O </a:t>
            </a:r>
            <a:r>
              <a:rPr lang="en-GB" altLang="pt-BR" sz="2000" b="1" dirty="0" err="1" smtClean="0">
                <a:solidFill>
                  <a:srgbClr val="FFC000"/>
                </a:solidFill>
                <a:ea typeface="Arial Unicode MS" panose="020B0604020202020204" pitchFamily="34" charset="-128"/>
                <a:cs typeface="Arial Unicode MS" panose="020B0604020202020204" pitchFamily="34" charset="-128"/>
              </a:rPr>
              <a:t>reconhecimento</a:t>
            </a:r>
            <a:r>
              <a:rPr lang="en-GB" altLang="pt-BR" sz="2000" b="1" dirty="0" smtClean="0">
                <a:solidFill>
                  <a:srgbClr val="FFC000"/>
                </a:solidFill>
                <a:ea typeface="Arial Unicode MS" panose="020B0604020202020204" pitchFamily="34" charset="-128"/>
                <a:cs typeface="Arial Unicode MS" panose="020B0604020202020204" pitchFamily="34" charset="-128"/>
              </a:rPr>
              <a:t> da </a:t>
            </a:r>
            <a:r>
              <a:rPr lang="en-GB" altLang="pt-BR" sz="2000" b="1" dirty="0" err="1" smtClean="0">
                <a:solidFill>
                  <a:srgbClr val="FFC000"/>
                </a:solidFill>
                <a:ea typeface="Arial Unicode MS" panose="020B0604020202020204" pitchFamily="34" charset="-128"/>
                <a:cs typeface="Arial Unicode MS" panose="020B0604020202020204" pitchFamily="34" charset="-128"/>
              </a:rPr>
              <a:t>diferença</a:t>
            </a:r>
            <a:r>
              <a:rPr lang="en-GB" altLang="pt-BR" sz="2000" b="1" dirty="0" smtClean="0">
                <a:solidFill>
                  <a:srgbClr val="FFC000"/>
                </a:solidFill>
                <a:ea typeface="Arial Unicode MS" panose="020B0604020202020204" pitchFamily="34" charset="-128"/>
                <a:cs typeface="Arial Unicode MS" panose="020B0604020202020204" pitchFamily="34" charset="-128"/>
              </a:rPr>
              <a:t> </a:t>
            </a:r>
            <a:r>
              <a:rPr lang="en-GB" altLang="pt-BR" sz="2000" b="1" dirty="0" err="1" smtClean="0">
                <a:solidFill>
                  <a:srgbClr val="FFC000"/>
                </a:solidFill>
                <a:ea typeface="Arial Unicode MS" panose="020B0604020202020204" pitchFamily="34" charset="-128"/>
                <a:cs typeface="Arial Unicode MS" panose="020B0604020202020204" pitchFamily="34" charset="-128"/>
              </a:rPr>
              <a:t>consiste</a:t>
            </a:r>
            <a:r>
              <a:rPr lang="en-GB" altLang="pt-BR" sz="2000" b="1" dirty="0" smtClean="0">
                <a:solidFill>
                  <a:srgbClr val="FFC000"/>
                </a:solidFill>
                <a:ea typeface="Arial Unicode MS" panose="020B0604020202020204" pitchFamily="34" charset="-128"/>
                <a:cs typeface="Arial Unicode MS" panose="020B0604020202020204" pitchFamily="34" charset="-128"/>
              </a:rPr>
              <a:t> </a:t>
            </a:r>
            <a:r>
              <a:rPr lang="en-GB" altLang="pt-BR" sz="2000" b="1" dirty="0" err="1" smtClean="0">
                <a:solidFill>
                  <a:srgbClr val="FFC000"/>
                </a:solidFill>
                <a:ea typeface="Arial Unicode MS" panose="020B0604020202020204" pitchFamily="34" charset="-128"/>
                <a:cs typeface="Arial Unicode MS" panose="020B0604020202020204" pitchFamily="34" charset="-128"/>
              </a:rPr>
              <a:t>em</a:t>
            </a:r>
            <a:r>
              <a:rPr lang="en-GB" altLang="pt-BR" sz="2000" b="1" dirty="0" smtClean="0">
                <a:solidFill>
                  <a:srgbClr val="FFC000"/>
                </a:solidFill>
                <a:ea typeface="Arial Unicode MS" panose="020B0604020202020204" pitchFamily="34" charset="-128"/>
                <a:cs typeface="Arial Unicode MS" panose="020B0604020202020204" pitchFamily="34" charset="-128"/>
              </a:rPr>
              <a:t> um </a:t>
            </a:r>
            <a:r>
              <a:rPr lang="en-GB" altLang="pt-BR" sz="2000" b="1" dirty="0" err="1" smtClean="0">
                <a:solidFill>
                  <a:srgbClr val="FFC000"/>
                </a:solidFill>
                <a:ea typeface="Arial Unicode MS" panose="020B0604020202020204" pitchFamily="34" charset="-128"/>
                <a:cs typeface="Arial Unicode MS" panose="020B0604020202020204" pitchFamily="34" charset="-128"/>
              </a:rPr>
              <a:t>elemento</a:t>
            </a:r>
            <a:r>
              <a:rPr lang="en-GB" altLang="pt-BR" sz="2000" b="1" dirty="0" smtClean="0">
                <a:solidFill>
                  <a:srgbClr val="FFC000"/>
                </a:solidFill>
                <a:ea typeface="Arial Unicode MS" panose="020B0604020202020204" pitchFamily="34" charset="-128"/>
                <a:cs typeface="Arial Unicode MS" panose="020B0604020202020204" pitchFamily="34" charset="-128"/>
              </a:rPr>
              <a:t> fundamental do novo </a:t>
            </a:r>
            <a:r>
              <a:rPr lang="en-GB" altLang="pt-BR" sz="2000" b="1" dirty="0" err="1" smtClean="0">
                <a:solidFill>
                  <a:srgbClr val="FFC000"/>
                </a:solidFill>
                <a:ea typeface="Arial Unicode MS" panose="020B0604020202020204" pitchFamily="34" charset="-128"/>
                <a:cs typeface="Arial Unicode MS" panose="020B0604020202020204" pitchFamily="34" charset="-128"/>
              </a:rPr>
              <a:t>direito</a:t>
            </a:r>
            <a:r>
              <a:rPr lang="en-GB" altLang="pt-BR" sz="2000" b="1" dirty="0" smtClean="0">
                <a:solidFill>
                  <a:srgbClr val="FFC000"/>
                </a:solidFill>
                <a:ea typeface="Arial Unicode MS" panose="020B0604020202020204" pitchFamily="34" charset="-128"/>
                <a:cs typeface="Arial Unicode MS" panose="020B0604020202020204" pitchFamily="34" charset="-128"/>
              </a:rPr>
              <a:t> </a:t>
            </a:r>
            <a:r>
              <a:rPr lang="en-GB" altLang="pt-BR" sz="2000" b="1" dirty="0" err="1" smtClean="0">
                <a:solidFill>
                  <a:srgbClr val="FFC000"/>
                </a:solidFill>
                <a:ea typeface="Arial Unicode MS" panose="020B0604020202020204" pitchFamily="34" charset="-128"/>
                <a:cs typeface="Arial Unicode MS" panose="020B0604020202020204" pitchFamily="34" charset="-128"/>
              </a:rPr>
              <a:t>privado</a:t>
            </a:r>
            <a:r>
              <a:rPr lang="en-GB" altLang="pt-BR" sz="2000" dirty="0" smtClean="0">
                <a:ea typeface="Arial Unicode MS" panose="020B0604020202020204" pitchFamily="34" charset="-128"/>
                <a:cs typeface="Arial Unicode MS" panose="020B0604020202020204" pitchFamily="34" charset="-128"/>
              </a:rPr>
              <a:t>, que , </a:t>
            </a:r>
            <a:r>
              <a:rPr lang="en-GB" altLang="pt-BR" sz="2000" dirty="0" err="1" smtClean="0">
                <a:ea typeface="Arial Unicode MS" panose="020B0604020202020204" pitchFamily="34" charset="-128"/>
                <a:cs typeface="Arial Unicode MS" panose="020B0604020202020204" pitchFamily="34" charset="-128"/>
              </a:rPr>
              <a:t>diferentemente</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direito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privado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moderno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deixa</a:t>
            </a:r>
            <a:r>
              <a:rPr lang="en-GB" altLang="pt-BR" sz="2000" dirty="0" smtClean="0">
                <a:ea typeface="Arial Unicode MS" panose="020B0604020202020204" pitchFamily="34" charset="-128"/>
                <a:cs typeface="Arial Unicode MS" panose="020B0604020202020204" pitchFamily="34" charset="-128"/>
              </a:rPr>
              <a:t> de </a:t>
            </a:r>
            <a:r>
              <a:rPr lang="en-GB" altLang="pt-BR" sz="2000" dirty="0" err="1" smtClean="0">
                <a:ea typeface="Arial Unicode MS" panose="020B0604020202020204" pitchFamily="34" charset="-128"/>
                <a:cs typeface="Arial Unicode MS" panose="020B0604020202020204" pitchFamily="34" charset="-128"/>
              </a:rPr>
              <a:t>embasar</a:t>
            </a:r>
            <a:r>
              <a:rPr lang="en-GB" altLang="pt-BR" sz="2000" dirty="0" smtClean="0">
                <a:ea typeface="Arial Unicode MS" panose="020B0604020202020204" pitchFamily="34" charset="-128"/>
                <a:cs typeface="Arial Unicode MS" panose="020B0604020202020204" pitchFamily="34" charset="-128"/>
              </a:rPr>
              <a:t> a </a:t>
            </a:r>
            <a:r>
              <a:rPr lang="en-GB" altLang="pt-BR" sz="2000" dirty="0" err="1" smtClean="0">
                <a:ea typeface="Arial Unicode MS" panose="020B0604020202020204" pitchFamily="34" charset="-128"/>
                <a:cs typeface="Arial Unicode MS" panose="020B0604020202020204" pitchFamily="34" charset="-128"/>
              </a:rPr>
              <a:t>sua</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construção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na</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igualdade</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abstratamente</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concebida</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fundada</a:t>
            </a:r>
            <a:r>
              <a:rPr lang="en-GB" altLang="pt-BR" sz="2000" dirty="0" smtClean="0">
                <a:ea typeface="Arial Unicode MS" panose="020B0604020202020204" pitchFamily="34" charset="-128"/>
                <a:cs typeface="Arial Unicode MS" panose="020B0604020202020204" pitchFamily="34" charset="-128"/>
              </a:rPr>
              <a:t> no </a:t>
            </a:r>
            <a:r>
              <a:rPr lang="en-GB" altLang="pt-BR" sz="2000" dirty="0" err="1" smtClean="0">
                <a:ea typeface="Arial Unicode MS" panose="020B0604020202020204" pitchFamily="34" charset="-128"/>
                <a:cs typeface="Arial Unicode MS" panose="020B0604020202020204" pitchFamily="34" charset="-128"/>
              </a:rPr>
              <a:t>modelo</a:t>
            </a:r>
            <a:r>
              <a:rPr lang="en-GB" altLang="pt-BR" sz="2000" dirty="0" smtClean="0">
                <a:ea typeface="Arial Unicode MS" panose="020B0604020202020204" pitchFamily="34" charset="-128"/>
                <a:cs typeface="Arial Unicode MS" panose="020B0604020202020204" pitchFamily="34" charset="-128"/>
              </a:rPr>
              <a:t> da </a:t>
            </a:r>
            <a:r>
              <a:rPr lang="en-GB" altLang="pt-BR" sz="2000" dirty="0" err="1" smtClean="0">
                <a:ea typeface="Arial Unicode MS" panose="020B0604020202020204" pitchFamily="34" charset="-128"/>
                <a:cs typeface="Arial Unicode MS" panose="020B0604020202020204" pitchFamily="34" charset="-128"/>
              </a:rPr>
              <a:t>pessoa</a:t>
            </a:r>
            <a:r>
              <a:rPr lang="en-GB" altLang="pt-BR" sz="2000" dirty="0" smtClean="0">
                <a:ea typeface="Arial Unicode MS" panose="020B0604020202020204" pitchFamily="34" charset="-128"/>
                <a:cs typeface="Arial Unicode MS" panose="020B0604020202020204" pitchFamily="34" charset="-128"/>
              </a:rPr>
              <a:t> livre, </a:t>
            </a:r>
            <a:r>
              <a:rPr lang="en-GB" altLang="pt-BR" sz="2000" dirty="0" err="1" smtClean="0">
                <a:ea typeface="Arial Unicode MS" panose="020B0604020202020204" pitchFamily="34" charset="-128"/>
                <a:cs typeface="Arial Unicode MS" panose="020B0604020202020204" pitchFamily="34" charset="-128"/>
              </a:rPr>
              <a:t>autônoma</a:t>
            </a:r>
            <a:r>
              <a:rPr lang="en-GB" altLang="pt-BR" sz="2000" dirty="0" smtClean="0">
                <a:ea typeface="Arial Unicode MS" panose="020B0604020202020204" pitchFamily="34" charset="-128"/>
                <a:cs typeface="Arial Unicode MS" panose="020B0604020202020204" pitchFamily="34" charset="-128"/>
              </a:rPr>
              <a:t> e </a:t>
            </a:r>
            <a:r>
              <a:rPr lang="en-GB" altLang="pt-BR" sz="2000" dirty="0" err="1" smtClean="0">
                <a:ea typeface="Arial Unicode MS" panose="020B0604020202020204" pitchFamily="34" charset="-128"/>
                <a:cs typeface="Arial Unicode MS" panose="020B0604020202020204" pitchFamily="34" charset="-128"/>
              </a:rPr>
              <a:t>plenamente</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capaz</a:t>
            </a:r>
            <a:r>
              <a:rPr lang="en-GB" altLang="pt-BR" sz="2000" dirty="0" smtClean="0">
                <a:ea typeface="Arial Unicode MS" panose="020B0604020202020204" pitchFamily="34" charset="-128"/>
                <a:cs typeface="Arial Unicode MS" panose="020B0604020202020204" pitchFamily="34" charset="-128"/>
              </a:rPr>
              <a:t>. </a:t>
            </a:r>
          </a:p>
          <a:p>
            <a:pPr marL="0" indent="0" algn="just" eaLnBrk="1" hangingPunct="1">
              <a:buNone/>
              <a:defRPr/>
            </a:pPr>
            <a:endParaRPr lang="en-GB" altLang="pt-BR" sz="2000" dirty="0" smtClean="0">
              <a:ea typeface="Arial Unicode MS" panose="020B0604020202020204" pitchFamily="34" charset="-128"/>
              <a:cs typeface="Arial Unicode MS" panose="020B0604020202020204" pitchFamily="34" charset="-128"/>
            </a:endParaRPr>
          </a:p>
        </p:txBody>
      </p:sp>
    </p:spTree>
  </p:cSld>
  <p:clrMapOvr>
    <a:masterClrMapping/>
  </p:clrMapOvr>
  <p:transition>
    <p:comb/>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228600"/>
            <a:ext cx="8686800" cy="6872808"/>
          </a:xfrm>
          <a:prstGeom prst="rect">
            <a:avLst/>
          </a:prstGeom>
          <a:noFill/>
          <a:ln w="9525">
            <a:noFill/>
            <a:miter lim="800000"/>
            <a:headEnd/>
            <a:tailEnd/>
          </a:ln>
          <a:effectLst/>
        </p:spPr>
        <p:txBody>
          <a:bodyPr anchor="t"/>
          <a:lstStyle/>
          <a:p>
            <a:pPr algn="just" eaLnBrk="1" hangingPunct="1">
              <a:defRPr/>
            </a:pPr>
            <a:r>
              <a:rPr lang="pt-BR" sz="2000" dirty="0" smtClean="0">
                <a:ea typeface="Tahoma" panose="020B0604030504040204" pitchFamily="34" charset="0"/>
                <a:cs typeface="Tahoma" panose="020B0604030504040204" pitchFamily="34" charset="0"/>
              </a:rPr>
              <a:t>Diante deste movimento, os institutos jurídicos passam a ser moldados sob outro paradigma. </a:t>
            </a:r>
            <a:r>
              <a:rPr lang="pt-BR" sz="2000" u="sng" dirty="0" smtClean="0">
                <a:ea typeface="Tahoma" panose="020B0604030504040204" pitchFamily="34" charset="0"/>
                <a:cs typeface="Tahoma" panose="020B0604030504040204" pitchFamily="34" charset="0"/>
              </a:rPr>
              <a:t>Deixa-se de proteger a propriedade e a posse abstratamente; mas condiciona-se a sua proteção, segundo o atendimento de sua função social</a:t>
            </a:r>
            <a:r>
              <a:rPr lang="pt-BR" sz="2000" dirty="0" smtClean="0">
                <a:ea typeface="Tahoma" panose="020B0604030504040204" pitchFamily="34" charset="0"/>
                <a:cs typeface="Tahoma" panose="020B0604030504040204" pitchFamily="34" charset="0"/>
              </a:rPr>
              <a:t>. Da mesma forma, não se estrutura a família por vínculos exclusivamente jurídicos ou biológicos, mas a partir das relações de afeto e cuidado.   </a:t>
            </a:r>
          </a:p>
          <a:p>
            <a:pPr algn="just" eaLnBrk="1" hangingPunct="1">
              <a:defRPr/>
            </a:pPr>
            <a:endParaRPr lang="pt-BR" sz="2000" dirty="0" smtClean="0">
              <a:solidFill>
                <a:srgbClr val="FFC000"/>
              </a:solidFill>
              <a:ea typeface="Tahoma" panose="020B0604030504040204" pitchFamily="34" charset="0"/>
              <a:cs typeface="Tahoma" panose="020B0604030504040204" pitchFamily="34" charset="0"/>
            </a:endParaRPr>
          </a:p>
          <a:p>
            <a:pPr algn="just" eaLnBrk="1" hangingPunct="1">
              <a:defRPr/>
            </a:pPr>
            <a:r>
              <a:rPr lang="pt-BR" sz="2000" b="1" dirty="0" smtClean="0">
                <a:solidFill>
                  <a:srgbClr val="FFC000"/>
                </a:solidFill>
                <a:ea typeface="Tahoma" panose="020B0604030504040204" pitchFamily="34" charset="0"/>
                <a:cs typeface="Tahoma" panose="020B0604030504040204" pitchFamily="34" charset="0"/>
              </a:rPr>
              <a:t>Pluralismo como valor</a:t>
            </a:r>
            <a:endParaRPr lang="pt-BR" sz="2000" b="1" dirty="0">
              <a:solidFill>
                <a:srgbClr val="FFC000"/>
              </a:solidFill>
              <a:ea typeface="Tahoma" panose="020B0604030504040204" pitchFamily="34" charset="0"/>
              <a:cs typeface="Tahoma" panose="020B0604030504040204" pitchFamily="34" charset="0"/>
            </a:endParaRPr>
          </a:p>
          <a:p>
            <a:pPr algn="just" eaLnBrk="1" hangingPunct="1">
              <a:defRPr/>
            </a:pPr>
            <a:endParaRPr lang="pt-BR" sz="2000" dirty="0" smtClean="0">
              <a:solidFill>
                <a:schemeClr val="bg1"/>
              </a:solidFill>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Para compreender esta faceta do novo direito privado, norteado pela Constituição Federal, deve-se destacar o </a:t>
            </a:r>
            <a:r>
              <a:rPr lang="pt-BR" sz="2000" b="1" dirty="0" smtClean="0">
                <a:ea typeface="Tahoma" panose="020B0604030504040204" pitchFamily="34" charset="0"/>
                <a:cs typeface="Tahoma" panose="020B0604030504040204" pitchFamily="34" charset="0"/>
              </a:rPr>
              <a:t>princípio do pluralismo, expressamente previsto no art. 1º, V, CF</a:t>
            </a:r>
            <a:r>
              <a:rPr lang="pt-BR" sz="2000" dirty="0" smtClean="0">
                <a:ea typeface="Tahoma" panose="020B0604030504040204" pitchFamily="34" charset="0"/>
                <a:cs typeface="Tahoma" panose="020B0604030504040204" pitchFamily="34" charset="0"/>
              </a:rPr>
              <a:t>. Tal valor normativo desafia o direito, à medida que exige do intérprete </a:t>
            </a:r>
            <a:r>
              <a:rPr lang="pt-BR" sz="2000" b="1" dirty="0" smtClean="0">
                <a:ea typeface="Tahoma" panose="020B0604030504040204" pitchFamily="34" charset="0"/>
                <a:cs typeface="Tahoma" panose="020B0604030504040204" pitchFamily="34" charset="0"/>
              </a:rPr>
              <a:t>avaliar a igualdade sob as acepções formal e material.</a:t>
            </a:r>
            <a:r>
              <a:rPr lang="pt-BR" sz="2000" dirty="0" smtClean="0">
                <a:ea typeface="Tahoma" panose="020B0604030504040204" pitchFamily="34" charset="0"/>
                <a:cs typeface="Tahoma" panose="020B0604030504040204" pitchFamily="34" charset="0"/>
              </a:rPr>
              <a:t> Na CF o princípio da igualdade não é simples direito subjetivo individual, mas cânone interpretativo e pressuposto de aplicação de todos os outros direitos, vinculando os órgãos e poderes públicos e particulares. </a:t>
            </a:r>
          </a:p>
          <a:p>
            <a:pPr algn="just" eaLnBrk="1" hangingPunct="1">
              <a:defRPr/>
            </a:pPr>
            <a:r>
              <a:rPr lang="pt-BR" sz="2000" dirty="0" smtClean="0">
                <a:solidFill>
                  <a:srgbClr val="FFC000"/>
                </a:solidFill>
                <a:ea typeface="Tahoma" panose="020B0604030504040204" pitchFamily="34" charset="0"/>
                <a:cs typeface="Tahoma" panose="020B0604030504040204" pitchFamily="34" charset="0"/>
              </a:rPr>
              <a:t>Exemplo: crianças com deficiência. Art. 208, III, CF – preferência na rede regular de ensino. Novo paradigma: educação inclusiva, direito de todas as crianças, inclusive, daquelas que não têm deficiência. Direito à pluralidade no ensino. </a:t>
            </a:r>
            <a:endParaRPr lang="pt-BR" sz="2000" dirty="0">
              <a:solidFill>
                <a:srgbClr val="FFC000"/>
              </a:solidFill>
              <a:ea typeface="Tahoma" panose="020B0604030504040204" pitchFamily="34" charset="0"/>
              <a:cs typeface="Tahoma" panose="020B0604030504040204" pitchFamily="34" charset="0"/>
            </a:endParaRPr>
          </a:p>
          <a:p>
            <a:pPr algn="just" eaLnBrk="1" hangingPunct="1">
              <a:defRPr/>
            </a:pPr>
            <a:endParaRPr lang="pt-BR" sz="2000" dirty="0" smtClean="0">
              <a:solidFill>
                <a:schemeClr val="bg1"/>
              </a:solidFill>
              <a:ea typeface="Tahoma" panose="020B0604030504040204" pitchFamily="34" charset="0"/>
              <a:cs typeface="Tahoma" panose="020B0604030504040204" pitchFamily="34" charset="0"/>
            </a:endParaRPr>
          </a:p>
          <a:p>
            <a:pPr algn="just" eaLnBrk="1" hangingPunct="1">
              <a:defRPr/>
            </a:pPr>
            <a:endParaRPr lang="pt-BR" sz="2000" dirty="0">
              <a:solidFill>
                <a:schemeClr val="bg1"/>
              </a:solidFill>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228600"/>
            <a:ext cx="8686800" cy="6512768"/>
          </a:xfrm>
          <a:prstGeom prst="rect">
            <a:avLst/>
          </a:prstGeom>
          <a:noFill/>
          <a:ln w="9525">
            <a:noFill/>
            <a:miter lim="800000"/>
            <a:headEnd/>
            <a:tailEnd/>
          </a:ln>
          <a:effectLst/>
        </p:spPr>
        <p:txBody>
          <a:bodyPr anchor="t"/>
          <a:lstStyle/>
          <a:p>
            <a:pPr algn="just" eaLnBrk="1" hangingPunct="1">
              <a:defRPr/>
            </a:pPr>
            <a:r>
              <a:rPr lang="pt-BR" sz="2000" dirty="0" smtClean="0">
                <a:solidFill>
                  <a:srgbClr val="FFC000"/>
                </a:solidFill>
                <a:ea typeface="Tahoma" panose="020B0604030504040204" pitchFamily="34" charset="0"/>
                <a:cs typeface="Tahoma" panose="020B0604030504040204" pitchFamily="34" charset="0"/>
              </a:rPr>
              <a:t>Claudia Lima Marques e Bruno Miragem </a:t>
            </a:r>
            <a:r>
              <a:rPr lang="pt-BR" sz="2000" dirty="0" smtClean="0">
                <a:ea typeface="Tahoma" panose="020B0604030504040204" pitchFamily="34" charset="0"/>
                <a:cs typeface="Tahoma" panose="020B0604030504040204" pitchFamily="34" charset="0"/>
              </a:rPr>
              <a:t>afirmam que “a vulnerabilidade  é mais um </a:t>
            </a:r>
            <a:r>
              <a:rPr lang="pt-BR" sz="2000" u="sng" dirty="0" smtClean="0">
                <a:ea typeface="Tahoma" panose="020B0604030504040204" pitchFamily="34" charset="0"/>
                <a:cs typeface="Tahoma" panose="020B0604030504040204" pitchFamily="34" charset="0"/>
              </a:rPr>
              <a:t>estado da pessoa</a:t>
            </a:r>
            <a:r>
              <a:rPr lang="pt-BR" sz="2000" dirty="0" smtClean="0">
                <a:ea typeface="Tahoma" panose="020B0604030504040204" pitchFamily="34" charset="0"/>
                <a:cs typeface="Tahoma" panose="020B0604030504040204" pitchFamily="34" charset="0"/>
              </a:rPr>
              <a:t>, um </a:t>
            </a:r>
            <a:r>
              <a:rPr lang="pt-BR" sz="2000" u="sng" dirty="0" smtClean="0">
                <a:ea typeface="Tahoma" panose="020B0604030504040204" pitchFamily="34" charset="0"/>
                <a:cs typeface="Tahoma" panose="020B0604030504040204" pitchFamily="34" charset="0"/>
              </a:rPr>
              <a:t>estado inerente de risco ou um sinal de confrontação excessiva de interesses </a:t>
            </a:r>
            <a:r>
              <a:rPr lang="pt-BR" sz="2000" dirty="0" smtClean="0">
                <a:ea typeface="Tahoma" panose="020B0604030504040204" pitchFamily="34" charset="0"/>
                <a:cs typeface="Tahoma" panose="020B0604030504040204" pitchFamily="34" charset="0"/>
              </a:rPr>
              <a:t>identificado no mercado, é uma situação </a:t>
            </a:r>
            <a:r>
              <a:rPr lang="pt-BR" sz="2000" u="sng" dirty="0" smtClean="0">
                <a:ea typeface="Tahoma" panose="020B0604030504040204" pitchFamily="34" charset="0"/>
                <a:cs typeface="Tahoma" panose="020B0604030504040204" pitchFamily="34" charset="0"/>
              </a:rPr>
              <a:t>permanente ou provisória</a:t>
            </a:r>
            <a:r>
              <a:rPr lang="pt-BR" sz="2000" dirty="0" smtClean="0">
                <a:ea typeface="Tahoma" panose="020B0604030504040204" pitchFamily="34" charset="0"/>
                <a:cs typeface="Tahoma" panose="020B0604030504040204" pitchFamily="34" charset="0"/>
              </a:rPr>
              <a:t>, </a:t>
            </a:r>
            <a:r>
              <a:rPr lang="pt-BR" sz="2000" u="sng" dirty="0" smtClean="0">
                <a:ea typeface="Tahoma" panose="020B0604030504040204" pitchFamily="34" charset="0"/>
                <a:cs typeface="Tahoma" panose="020B0604030504040204" pitchFamily="34" charset="0"/>
              </a:rPr>
              <a:t>individual ou coletiva</a:t>
            </a:r>
            <a:r>
              <a:rPr lang="pt-BR" sz="2000" dirty="0" smtClean="0">
                <a:ea typeface="Tahoma" panose="020B0604030504040204" pitchFamily="34" charset="0"/>
                <a:cs typeface="Tahoma" panose="020B0604030504040204" pitchFamily="34" charset="0"/>
              </a:rPr>
              <a:t>, que fragiliza, enfraquece o sujeito de direitos, </a:t>
            </a:r>
            <a:r>
              <a:rPr lang="pt-BR" sz="2000" dirty="0" smtClean="0">
                <a:solidFill>
                  <a:srgbClr val="FFC000"/>
                </a:solidFill>
                <a:ea typeface="Tahoma" panose="020B0604030504040204" pitchFamily="34" charset="0"/>
                <a:cs typeface="Tahoma" panose="020B0604030504040204" pitchFamily="34" charset="0"/>
              </a:rPr>
              <a:t>desequilibrando a relação</a:t>
            </a:r>
            <a:r>
              <a:rPr lang="pt-BR" sz="2000" dirty="0" smtClean="0">
                <a:ea typeface="Tahoma" panose="020B0604030504040204" pitchFamily="34" charset="0"/>
                <a:cs typeface="Tahoma" panose="020B0604030504040204" pitchFamily="34" charset="0"/>
              </a:rPr>
              <a:t>”. (MARQUES, </a:t>
            </a:r>
            <a:r>
              <a:rPr lang="pt-BR" sz="2000" dirty="0" err="1" smtClean="0">
                <a:ea typeface="Tahoma" panose="020B0604030504040204" pitchFamily="34" charset="0"/>
                <a:cs typeface="Tahoma" panose="020B0604030504040204" pitchFamily="34" charset="0"/>
              </a:rPr>
              <a:t>Cluadia</a:t>
            </a:r>
            <a:r>
              <a:rPr lang="pt-BR" sz="2000" dirty="0" smtClean="0">
                <a:ea typeface="Tahoma" panose="020B0604030504040204" pitchFamily="34" charset="0"/>
                <a:cs typeface="Tahoma" panose="020B0604030504040204" pitchFamily="34" charset="0"/>
              </a:rPr>
              <a:t> Lima e MIRAGEM, Bruno. </a:t>
            </a:r>
            <a:r>
              <a:rPr lang="pt-BR" sz="2000" i="1" dirty="0" smtClean="0">
                <a:ea typeface="Tahoma" panose="020B0604030504040204" pitchFamily="34" charset="0"/>
                <a:cs typeface="Tahoma" panose="020B0604030504040204" pitchFamily="34" charset="0"/>
              </a:rPr>
              <a:t>O novo direito privado e a proteção dos vulneráveis</a:t>
            </a:r>
            <a:r>
              <a:rPr lang="pt-BR" sz="2000" dirty="0" smtClean="0">
                <a:ea typeface="Tahoma" panose="020B0604030504040204" pitchFamily="34" charset="0"/>
                <a:cs typeface="Tahoma" panose="020B0604030504040204" pitchFamily="34" charset="0"/>
              </a:rPr>
              <a:t> – 2.ed. – SP: RT, 2014 – p. 120).</a:t>
            </a:r>
          </a:p>
          <a:p>
            <a:pPr algn="just" eaLnBrk="1" hangingPunct="1">
              <a:defRPr/>
            </a:pPr>
            <a:endParaRPr lang="pt-BR" sz="2000" dirty="0">
              <a:solidFill>
                <a:srgbClr val="FFC000"/>
              </a:solidFill>
              <a:ea typeface="Tahoma" panose="020B0604030504040204" pitchFamily="34" charset="0"/>
              <a:cs typeface="Tahoma" panose="020B0604030504040204" pitchFamily="34" charset="0"/>
            </a:endParaRPr>
          </a:p>
          <a:p>
            <a:pPr algn="just" eaLnBrk="1" hangingPunct="1">
              <a:defRPr/>
            </a:pPr>
            <a:r>
              <a:rPr lang="pt-BR" sz="2000" b="1" dirty="0" smtClean="0">
                <a:solidFill>
                  <a:srgbClr val="FFC000"/>
                </a:solidFill>
                <a:ea typeface="Tahoma" panose="020B0604030504040204" pitchFamily="34" charset="0"/>
                <a:cs typeface="Tahoma" panose="020B0604030504040204" pitchFamily="34" charset="0"/>
              </a:rPr>
              <a:t>1) A proteção da criança e do adolescente</a:t>
            </a:r>
          </a:p>
          <a:p>
            <a:pPr algn="just" eaLnBrk="1" hangingPunct="1">
              <a:defRPr/>
            </a:pPr>
            <a:endParaRPr lang="pt-BR" sz="2000" dirty="0" smtClean="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A criança é um exemplo de um sujeito de direitos vulnerável. Afirma a </a:t>
            </a:r>
            <a:r>
              <a:rPr lang="pt-BR" sz="2000" dirty="0" smtClean="0">
                <a:solidFill>
                  <a:srgbClr val="FFC000"/>
                </a:solidFill>
                <a:ea typeface="Tahoma" panose="020B0604030504040204" pitchFamily="34" charset="0"/>
                <a:cs typeface="Tahoma" panose="020B0604030504040204" pitchFamily="34" charset="0"/>
              </a:rPr>
              <a:t>Declaração dos Direitos da Criança da ONU </a:t>
            </a:r>
            <a:r>
              <a:rPr lang="pt-BR" sz="2000" dirty="0" smtClean="0">
                <a:ea typeface="Tahoma" panose="020B0604030504040204" pitchFamily="34" charset="0"/>
                <a:cs typeface="Tahoma" panose="020B0604030504040204" pitchFamily="34" charset="0"/>
              </a:rPr>
              <a:t>que: </a:t>
            </a:r>
            <a:r>
              <a:rPr lang="pt-BR" sz="2000" i="1" dirty="0" smtClean="0">
                <a:ea typeface="Tahoma" panose="020B0604030504040204" pitchFamily="34" charset="0"/>
                <a:cs typeface="Tahoma" panose="020B0604030504040204" pitchFamily="34" charset="0"/>
              </a:rPr>
              <a:t>“a criança , por motivo de sua falta de maturidade física e intelectual, tem necessidade de uma proteção e cuidados especiais, nomeadamente de proteção jurídica adequada, tanto antes com depois do nascimento”</a:t>
            </a:r>
            <a:r>
              <a:rPr lang="pt-BR" sz="2000" dirty="0" smtClean="0">
                <a:ea typeface="Tahoma" panose="020B0604030504040204" pitchFamily="34" charset="0"/>
                <a:cs typeface="Tahoma" panose="020B0604030504040204" pitchFamily="34" charset="0"/>
              </a:rPr>
              <a:t>. </a:t>
            </a:r>
          </a:p>
          <a:p>
            <a:pPr algn="just" eaLnBrk="1" hangingPunct="1">
              <a:defRPr/>
            </a:pPr>
            <a:endParaRPr lang="pt-BR" sz="2000" dirty="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A necessidade de garantir uma proteção especial à criança foi apresentada em diversos instrumentos internacionais, estatutos e organizações nacionais e internacionais que se dedicam ao tema. </a:t>
            </a:r>
          </a:p>
          <a:p>
            <a:pPr algn="just" eaLnBrk="1" hangingPunct="1">
              <a:defRPr/>
            </a:pPr>
            <a:r>
              <a:rPr lang="pt-BR" sz="2000" dirty="0" smtClean="0">
                <a:ea typeface="Tahoma" panose="020B0604030504040204" pitchFamily="34" charset="0"/>
                <a:cs typeface="Tahoma" panose="020B0604030504040204" pitchFamily="34" charset="0"/>
              </a:rPr>
              <a:t> </a:t>
            </a:r>
            <a:endParaRPr lang="pt-BR" sz="2000" dirty="0">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54201" y="260648"/>
            <a:ext cx="7848872" cy="7171194"/>
          </a:xfrm>
          <a:prstGeom prst="rect">
            <a:avLst/>
          </a:prstGeom>
          <a:noFill/>
        </p:spPr>
        <p:txBody>
          <a:bodyPr wrap="square" rtlCol="0">
            <a:spAutoFit/>
          </a:bodyPr>
          <a:lstStyle/>
          <a:p>
            <a:pPr algn="just" eaLnBrk="1" hangingPunct="1">
              <a:defRPr/>
            </a:pPr>
            <a:r>
              <a:rPr lang="pt-BR" sz="2000" dirty="0" smtClean="0">
                <a:ea typeface="Tahoma" panose="020B0604030504040204" pitchFamily="34" charset="0"/>
                <a:cs typeface="Tahoma" panose="020B0604030504040204" pitchFamily="34" charset="0"/>
              </a:rPr>
              <a:t>A proteção à criança e ao adolescente </a:t>
            </a:r>
            <a:r>
              <a:rPr lang="pt-BR" sz="2000" dirty="0">
                <a:ea typeface="Tahoma" panose="020B0604030504040204" pitchFamily="34" charset="0"/>
                <a:cs typeface="Tahoma" panose="020B0604030504040204" pitchFamily="34" charset="0"/>
              </a:rPr>
              <a:t>aparece </a:t>
            </a:r>
            <a:r>
              <a:rPr lang="pt-BR" sz="2000" dirty="0" smtClean="0">
                <a:ea typeface="Tahoma" panose="020B0604030504040204" pitchFamily="34" charset="0"/>
                <a:cs typeface="Tahoma" panose="020B0604030504040204" pitchFamily="34" charset="0"/>
              </a:rPr>
              <a:t>sob dois aspectos, </a:t>
            </a:r>
            <a:r>
              <a:rPr lang="pt-BR" sz="2000" dirty="0">
                <a:ea typeface="Tahoma" panose="020B0604030504040204" pitchFamily="34" charset="0"/>
                <a:cs typeface="Tahoma" panose="020B0604030504040204" pitchFamily="34" charset="0"/>
              </a:rPr>
              <a:t>uma direta (proteção da criança e adolescente </a:t>
            </a:r>
            <a:r>
              <a:rPr lang="pt-BR" sz="2000" u="sng" dirty="0">
                <a:ea typeface="Tahoma" panose="020B0604030504040204" pitchFamily="34" charset="0"/>
                <a:cs typeface="Tahoma" panose="020B0604030504040204" pitchFamily="34" charset="0"/>
              </a:rPr>
              <a:t>como sujeito</a:t>
            </a:r>
            <a:r>
              <a:rPr lang="pt-BR" sz="2000" dirty="0">
                <a:ea typeface="Tahoma" panose="020B0604030504040204" pitchFamily="34" charset="0"/>
                <a:cs typeface="Tahoma" panose="020B0604030504040204" pitchFamily="34" charset="0"/>
              </a:rPr>
              <a:t>), que encontra legislação própria no ECA e CCB e uma indireta, enquanto </a:t>
            </a:r>
            <a:r>
              <a:rPr lang="pt-BR" sz="2000" u="sng" dirty="0">
                <a:ea typeface="Tahoma" panose="020B0604030504040204" pitchFamily="34" charset="0"/>
                <a:cs typeface="Tahoma" panose="020B0604030504040204" pitchFamily="34" charset="0"/>
              </a:rPr>
              <a:t>igualdade de direitos na família </a:t>
            </a:r>
            <a:r>
              <a:rPr lang="pt-BR" sz="2000" dirty="0">
                <a:ea typeface="Tahoma" panose="020B0604030504040204" pitchFamily="34" charset="0"/>
                <a:cs typeface="Tahoma" panose="020B0604030504040204" pitchFamily="34" charset="0"/>
              </a:rPr>
              <a:t>(art. 227, §6º, CF</a:t>
            </a:r>
            <a:r>
              <a:rPr lang="pt-BR" sz="2000" dirty="0" smtClean="0">
                <a:ea typeface="Tahoma" panose="020B0604030504040204" pitchFamily="34" charset="0"/>
                <a:cs typeface="Tahoma" panose="020B0604030504040204" pitchFamily="34" charset="0"/>
              </a:rPr>
              <a:t>).</a:t>
            </a:r>
          </a:p>
          <a:p>
            <a:pPr algn="just" eaLnBrk="1" hangingPunct="1">
              <a:defRPr/>
            </a:pPr>
            <a:endParaRPr lang="pt-BR" sz="2000" dirty="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As matérias atinentes a referido grupo passaram a ser reguladas pela normativa nacional e internacional, destacando-se a proteção no âmbito da família (adoção, filiação), da educação (direito subjetivo ao ensino público; vedação do trabalho infantil); da comunidade internacional (adoção internacional), etc. </a:t>
            </a:r>
          </a:p>
          <a:p>
            <a:pPr algn="just" eaLnBrk="1" hangingPunct="1">
              <a:defRPr/>
            </a:pPr>
            <a:endParaRPr lang="pt-BR" sz="2000" dirty="0">
              <a:solidFill>
                <a:srgbClr val="FFC000"/>
              </a:solidFill>
              <a:ea typeface="Tahoma" panose="020B0604030504040204" pitchFamily="34" charset="0"/>
              <a:cs typeface="Tahoma" panose="020B0604030504040204" pitchFamily="34" charset="0"/>
            </a:endParaRPr>
          </a:p>
          <a:p>
            <a:pPr algn="just" eaLnBrk="1" hangingPunct="1">
              <a:defRPr/>
            </a:pPr>
            <a:r>
              <a:rPr lang="pt-BR" sz="2000" b="1" dirty="0" smtClean="0">
                <a:solidFill>
                  <a:srgbClr val="FFC000"/>
                </a:solidFill>
                <a:ea typeface="Tahoma" panose="020B0604030504040204" pitchFamily="34" charset="0"/>
                <a:cs typeface="Tahoma" panose="020B0604030504040204" pitchFamily="34" charset="0"/>
              </a:rPr>
              <a:t>2) A proteção dos idosos</a:t>
            </a:r>
          </a:p>
          <a:p>
            <a:pPr algn="just" eaLnBrk="1" hangingPunct="1">
              <a:defRPr/>
            </a:pPr>
            <a:endParaRPr lang="pt-BR" sz="2000" b="1" dirty="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Por idoso a lei considera as pessoas com idade igual ou maior de 60 anos (art. 1º do Estatuto do Idoso). Sua proteção tem assento constitucional (princípios da solidariedade e proteção). </a:t>
            </a:r>
          </a:p>
          <a:p>
            <a:pPr algn="just" eaLnBrk="1" hangingPunct="1">
              <a:defRPr/>
            </a:pPr>
            <a:endParaRPr lang="pt-BR" sz="2000" dirty="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Art. 230, CF: “A família, a sociedade e o Estado têm o dever de amparar as pessoas idosas, assegurando sua participação na comunidade , defendendo sua dignidade e bem-estar e garantindo-lhes o direito à vida”. </a:t>
            </a:r>
          </a:p>
          <a:p>
            <a:pPr algn="just" eaLnBrk="1" hangingPunct="1">
              <a:defRPr/>
            </a:pPr>
            <a:endParaRPr lang="pt-BR" sz="2000" b="1" dirty="0">
              <a:solidFill>
                <a:srgbClr val="FFC000"/>
              </a:solidFill>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 </a:t>
            </a:r>
            <a:endParaRPr lang="pt-BR" sz="2200" dirty="0"/>
          </a:p>
        </p:txBody>
      </p:sp>
    </p:spTree>
    <p:extLst>
      <p:ext uri="{BB962C8B-B14F-4D97-AF65-F5344CB8AC3E}">
        <p14:creationId xmlns:p14="http://schemas.microsoft.com/office/powerpoint/2010/main" val="1065439890"/>
      </p:ext>
    </p:extLst>
  </p:cSld>
  <p:clrMapOvr>
    <a:masterClrMapping/>
  </p:clrMapOvr>
  <p:transition>
    <p:comb/>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424936" cy="5940088"/>
          </a:xfrm>
          <a:prstGeom prst="rect">
            <a:avLst/>
          </a:prstGeom>
          <a:noFill/>
        </p:spPr>
        <p:txBody>
          <a:bodyPr wrap="square" rtlCol="0">
            <a:spAutoFit/>
          </a:bodyPr>
          <a:lstStyle/>
          <a:p>
            <a:pPr algn="just"/>
            <a:r>
              <a:rPr lang="pt-BR" sz="2000" dirty="0" smtClean="0"/>
              <a:t>A necessidade de se reconhecer sua vulnerabilidade, tanto no âmbito familiar, como no meio comunitário deve-se ao risco de sua marginalização, pois não raramente, o idoso é retirado do mundo do trabalho, comprometendo sua renda e sua capacidade física e mental. </a:t>
            </a:r>
          </a:p>
          <a:p>
            <a:pPr algn="just"/>
            <a:endParaRPr lang="pt-BR" sz="2000" dirty="0"/>
          </a:p>
          <a:p>
            <a:pPr algn="just"/>
            <a:r>
              <a:rPr lang="pt-BR" sz="2000" dirty="0" smtClean="0"/>
              <a:t>Daí porque o Estatuto do Idoso, lei protetiva, reconhece expressamente a vulnerabilidade deste sujeito, atribuindo à família, sociedade e Poder Público o ônus obrigacional. </a:t>
            </a:r>
          </a:p>
          <a:p>
            <a:pPr algn="just"/>
            <a:endParaRPr lang="pt-BR" sz="2000" dirty="0"/>
          </a:p>
          <a:p>
            <a:pPr algn="just"/>
            <a:r>
              <a:rPr lang="pt-BR" sz="2000" dirty="0" smtClean="0"/>
              <a:t>Art. 3º. “</a:t>
            </a:r>
            <a:r>
              <a:rPr lang="pt-BR" sz="2000" i="1" dirty="0" smtClean="0"/>
              <a:t>É obrigação da família, da comunidade, da sociedade e do Poder Público assegurar ao idoso, com absoluta prioridade, a efetivação do direito à vida, à saúde, à alimentação, à educação, à cultura, ao esporte, ao lazer, ao trabalho, à cidadania, à liberdade, </a:t>
            </a:r>
            <a:r>
              <a:rPr lang="pt-BR" sz="2000" i="1" dirty="0" err="1" smtClean="0"/>
              <a:t>Pa</a:t>
            </a:r>
            <a:r>
              <a:rPr lang="pt-BR" sz="2000" i="1" dirty="0" smtClean="0"/>
              <a:t> dignidade, ao respeito e à convivência familiar e comunitária”. </a:t>
            </a:r>
            <a:endParaRPr lang="pt-BR" sz="2000" dirty="0" smtClean="0"/>
          </a:p>
          <a:p>
            <a:pPr algn="just"/>
            <a:endParaRPr lang="pt-BR" sz="2000" dirty="0"/>
          </a:p>
          <a:p>
            <a:pPr algn="just"/>
            <a:r>
              <a:rPr lang="pt-BR" sz="2000" dirty="0" smtClean="0"/>
              <a:t>Direito subjetivo ao envelhecimento sadio. </a:t>
            </a:r>
          </a:p>
          <a:p>
            <a:pPr algn="just"/>
            <a:endParaRPr lang="pt-BR" sz="2000" dirty="0"/>
          </a:p>
          <a:p>
            <a:pPr algn="just"/>
            <a:r>
              <a:rPr lang="pt-BR" sz="2000" dirty="0" smtClean="0"/>
              <a:t>Art. 8º, Estatuto: “</a:t>
            </a:r>
            <a:r>
              <a:rPr lang="pt-BR" sz="2000" i="1" dirty="0" smtClean="0"/>
              <a:t>O envelhecimento é um direito personalíssimo e a sua proteção um direito social, nos termos desta lei e da legislação vigente”.</a:t>
            </a:r>
            <a:endParaRPr lang="pt-BR" sz="2000" dirty="0"/>
          </a:p>
        </p:txBody>
      </p:sp>
    </p:spTree>
    <p:extLst>
      <p:ext uri="{BB962C8B-B14F-4D97-AF65-F5344CB8AC3E}">
        <p14:creationId xmlns:p14="http://schemas.microsoft.com/office/powerpoint/2010/main" val="288021699"/>
      </p:ext>
    </p:extLst>
  </p:cSld>
  <p:clrMapOvr>
    <a:masterClrMapping/>
  </p:clrMapOvr>
  <p:transition>
    <p:comb/>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5324535"/>
          </a:xfrm>
          <a:prstGeom prst="rect">
            <a:avLst/>
          </a:prstGeom>
          <a:noFill/>
        </p:spPr>
        <p:txBody>
          <a:bodyPr wrap="square" rtlCol="0">
            <a:spAutoFit/>
          </a:bodyPr>
          <a:lstStyle/>
          <a:p>
            <a:r>
              <a:rPr lang="pt-BR" sz="2000" b="1" dirty="0" smtClean="0">
                <a:solidFill>
                  <a:srgbClr val="FFC000"/>
                </a:solidFill>
              </a:rPr>
              <a:t>3) Proteção dos consumidores</a:t>
            </a:r>
            <a:endParaRPr lang="pt-BR" sz="2000" dirty="0" smtClean="0">
              <a:solidFill>
                <a:srgbClr val="FFC000"/>
              </a:solidFill>
            </a:endParaRPr>
          </a:p>
          <a:p>
            <a:pPr algn="just"/>
            <a:endParaRPr lang="pt-BR" sz="2000" dirty="0"/>
          </a:p>
          <a:p>
            <a:pPr algn="just"/>
            <a:r>
              <a:rPr lang="pt-BR" sz="2000" dirty="0" smtClean="0"/>
              <a:t>A defesa do consumidor foi consagrado como direito fundamental no art. 5º, XXXII, CF: </a:t>
            </a:r>
            <a:r>
              <a:rPr lang="pt-BR" sz="2000" i="1" dirty="0" smtClean="0"/>
              <a:t>“O Estado promoverá a defesa do consumidor na forma da lei”.</a:t>
            </a:r>
          </a:p>
          <a:p>
            <a:pPr algn="just"/>
            <a:endParaRPr lang="pt-BR" sz="2000" i="1" dirty="0"/>
          </a:p>
          <a:p>
            <a:pPr algn="just"/>
            <a:r>
              <a:rPr lang="pt-BR" sz="2000" dirty="0" smtClean="0"/>
              <a:t>A sua proteção também foi contemplada enquanto princípio da ordem econômica (art. 170, V, CF) com o condão de mitigar a iniciativa privada e a autonomia contratual, diante da presunção de sua vulnerabilidade. </a:t>
            </a:r>
          </a:p>
          <a:p>
            <a:pPr algn="just"/>
            <a:endParaRPr lang="pt-BR" sz="2000" dirty="0"/>
          </a:p>
          <a:p>
            <a:pPr algn="just"/>
            <a:r>
              <a:rPr lang="pt-BR" sz="2000" dirty="0" smtClean="0"/>
              <a:t>A presumida desigualdade entre os sujeitos da relação consumerista ensejaram a proteção especial deste sujeito, individual ou coletivamente considerado, à luz do princípio da dignidade da pessoa humana. </a:t>
            </a:r>
          </a:p>
          <a:p>
            <a:pPr algn="just"/>
            <a:endParaRPr lang="pt-BR" sz="2000" dirty="0"/>
          </a:p>
          <a:p>
            <a:pPr algn="just"/>
            <a:r>
              <a:rPr lang="pt-BR" sz="2000" dirty="0" smtClean="0"/>
              <a:t>O CDC é o principal instrumento jurídico para a efetivação e proteção dos direitos dos consumidores. </a:t>
            </a:r>
          </a:p>
        </p:txBody>
      </p:sp>
    </p:spTree>
    <p:extLst>
      <p:ext uri="{BB962C8B-B14F-4D97-AF65-F5344CB8AC3E}">
        <p14:creationId xmlns:p14="http://schemas.microsoft.com/office/powerpoint/2010/main" val="226567005"/>
      </p:ext>
    </p:extLst>
  </p:cSld>
  <p:clrMapOvr>
    <a:masterClrMapping/>
  </p:clrMapOvr>
  <p:transition>
    <p:comb/>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08912" cy="5324535"/>
          </a:xfrm>
          <a:prstGeom prst="rect">
            <a:avLst/>
          </a:prstGeom>
          <a:noFill/>
        </p:spPr>
        <p:txBody>
          <a:bodyPr wrap="square" rtlCol="0">
            <a:spAutoFit/>
          </a:bodyPr>
          <a:lstStyle/>
          <a:p>
            <a:r>
              <a:rPr lang="pt-BR" sz="2000" b="1" dirty="0" smtClean="0">
                <a:solidFill>
                  <a:srgbClr val="FFC000"/>
                </a:solidFill>
              </a:rPr>
              <a:t>4) Proteção das pessoas com deficiência</a:t>
            </a:r>
          </a:p>
          <a:p>
            <a:pPr algn="just"/>
            <a:endParaRPr lang="pt-BR" sz="2000" b="1" dirty="0"/>
          </a:p>
          <a:p>
            <a:pPr algn="just"/>
            <a:r>
              <a:rPr lang="pt-BR" sz="2000" dirty="0" smtClean="0"/>
              <a:t>Com base na Convenção sobre os Direitos da Pessoa com Deficiência e seu Protocolo Facultativo da ONU, ratificados e incorporados pelo Brasil como Emenda Constitucional, houve a promulgação do Estatuto da Pessoa com Deficiência (Lei 13.146/2015).</a:t>
            </a:r>
          </a:p>
          <a:p>
            <a:pPr algn="just"/>
            <a:endParaRPr lang="pt-BR" sz="2000" dirty="0">
              <a:solidFill>
                <a:srgbClr val="FFC000"/>
              </a:solidFill>
            </a:endParaRPr>
          </a:p>
          <a:p>
            <a:pPr algn="just"/>
            <a:r>
              <a:rPr lang="pt-BR" sz="2000" dirty="0" smtClean="0">
                <a:solidFill>
                  <a:srgbClr val="FFC000"/>
                </a:solidFill>
              </a:rPr>
              <a:t>Art. 2º, Lei 13.146/15: “</a:t>
            </a:r>
            <a:r>
              <a:rPr lang="pt-BR" sz="2000" i="1" dirty="0" smtClean="0">
                <a:solidFill>
                  <a:srgbClr val="FFC000"/>
                </a:solidFill>
              </a:rPr>
              <a:t>Considera-se pessoa com deficiência aquela que tem </a:t>
            </a:r>
            <a:r>
              <a:rPr lang="pt-BR" sz="2000" i="1" u="sng" dirty="0" smtClean="0">
                <a:solidFill>
                  <a:srgbClr val="FFC000"/>
                </a:solidFill>
              </a:rPr>
              <a:t>impedimento de longo prazo </a:t>
            </a:r>
            <a:r>
              <a:rPr lang="pt-BR" sz="2000" i="1" dirty="0" smtClean="0">
                <a:solidFill>
                  <a:srgbClr val="FFC000"/>
                </a:solidFill>
              </a:rPr>
              <a:t>de natureza </a:t>
            </a:r>
            <a:r>
              <a:rPr lang="pt-BR" sz="2000" i="1" u="sng" dirty="0" smtClean="0">
                <a:solidFill>
                  <a:srgbClr val="FFC000"/>
                </a:solidFill>
              </a:rPr>
              <a:t>física, mental, intelectual ou sensorial</a:t>
            </a:r>
            <a:r>
              <a:rPr lang="pt-BR" sz="2000" i="1" dirty="0" smtClean="0">
                <a:solidFill>
                  <a:srgbClr val="FFC000"/>
                </a:solidFill>
              </a:rPr>
              <a:t>, o qual, </a:t>
            </a:r>
            <a:r>
              <a:rPr lang="pt-BR" sz="2000" i="1" u="sng" dirty="0" smtClean="0">
                <a:solidFill>
                  <a:srgbClr val="FFC000"/>
                </a:solidFill>
              </a:rPr>
              <a:t>em interação </a:t>
            </a:r>
            <a:r>
              <a:rPr lang="pt-BR" sz="2000" i="1" dirty="0" smtClean="0">
                <a:solidFill>
                  <a:srgbClr val="FFC000"/>
                </a:solidFill>
              </a:rPr>
              <a:t>com um ou mais barreiras, pode </a:t>
            </a:r>
            <a:r>
              <a:rPr lang="pt-BR" sz="2000" i="1" u="sng" dirty="0" smtClean="0">
                <a:solidFill>
                  <a:srgbClr val="FFC000"/>
                </a:solidFill>
              </a:rPr>
              <a:t>obstruir sua participação plena e efetiva </a:t>
            </a:r>
            <a:r>
              <a:rPr lang="pt-BR" sz="2000" i="1" dirty="0" smtClean="0">
                <a:solidFill>
                  <a:srgbClr val="FFC000"/>
                </a:solidFill>
              </a:rPr>
              <a:t>na sociedade </a:t>
            </a:r>
            <a:r>
              <a:rPr lang="pt-BR" sz="2000" i="1" u="sng" dirty="0" smtClean="0">
                <a:solidFill>
                  <a:srgbClr val="FFC000"/>
                </a:solidFill>
              </a:rPr>
              <a:t>em igualdade de condições com as demais</a:t>
            </a:r>
            <a:r>
              <a:rPr lang="pt-BR" sz="2000" i="1" dirty="0" smtClean="0">
                <a:solidFill>
                  <a:srgbClr val="FFC000"/>
                </a:solidFill>
              </a:rPr>
              <a:t>”.</a:t>
            </a:r>
          </a:p>
          <a:p>
            <a:pPr algn="just"/>
            <a:endParaRPr lang="pt-BR" sz="2000" i="1" dirty="0">
              <a:solidFill>
                <a:srgbClr val="FFC000"/>
              </a:solidFill>
            </a:endParaRPr>
          </a:p>
          <a:p>
            <a:pPr algn="just"/>
            <a:r>
              <a:rPr lang="pt-BR" sz="2000" dirty="0" smtClean="0"/>
              <a:t>Claudia Lima Marques afirma que a tendência do direito consiste na convergência do direito público e do direito privado, com os mesmos fins e funções, a exigir um diálogo das fontes renovado e aberto, sempre a favor do grupo mais vulnerável.  </a:t>
            </a:r>
            <a:endParaRPr lang="pt-BR" sz="2000" dirty="0"/>
          </a:p>
        </p:txBody>
      </p:sp>
    </p:spTree>
    <p:extLst>
      <p:ext uri="{BB962C8B-B14F-4D97-AF65-F5344CB8AC3E}">
        <p14:creationId xmlns:p14="http://schemas.microsoft.com/office/powerpoint/2010/main" val="908356521"/>
      </p:ext>
    </p:extLst>
  </p:cSld>
  <p:clrMapOvr>
    <a:masterClrMapping/>
  </p:clrMapOvr>
  <p:transition>
    <p:comb/>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88640"/>
            <a:ext cx="7920880" cy="6555641"/>
          </a:xfrm>
          <a:prstGeom prst="rect">
            <a:avLst/>
          </a:prstGeom>
          <a:noFill/>
        </p:spPr>
        <p:txBody>
          <a:bodyPr wrap="square" rtlCol="0">
            <a:spAutoFit/>
          </a:bodyPr>
          <a:lstStyle/>
          <a:p>
            <a:pPr algn="just"/>
            <a:r>
              <a:rPr lang="pt-BR" sz="2000" b="1" u="sng" dirty="0" smtClean="0">
                <a:solidFill>
                  <a:srgbClr val="FFC000"/>
                </a:solidFill>
              </a:rPr>
              <a:t>Lei de Introdução às normas do Direito Brasileiro – Lei 4657/42 (LINDB)</a:t>
            </a:r>
          </a:p>
          <a:p>
            <a:pPr algn="just"/>
            <a:endParaRPr lang="pt-BR" sz="2000" b="1" u="sng" dirty="0">
              <a:solidFill>
                <a:srgbClr val="FFC000"/>
              </a:solidFill>
            </a:endParaRPr>
          </a:p>
          <a:p>
            <a:pPr algn="just"/>
            <a:r>
              <a:rPr lang="pt-BR" sz="2000" dirty="0" smtClean="0"/>
              <a:t>Regulamenta toda e qualquer norma, sobre qualquer matéria – direito civil, penal, administrativo, processual, etc. </a:t>
            </a:r>
            <a:endParaRPr lang="pt-BR" sz="2000" dirty="0"/>
          </a:p>
          <a:p>
            <a:endParaRPr lang="pt-BR" sz="2000" dirty="0" smtClean="0"/>
          </a:p>
          <a:p>
            <a:pPr algn="just"/>
            <a:r>
              <a:rPr lang="pt-BR" sz="2000" b="1" dirty="0" smtClean="0">
                <a:solidFill>
                  <a:srgbClr val="FFC000"/>
                </a:solidFill>
              </a:rPr>
              <a:t>1. Vigência da norma legal (artigos 1º e 2º):</a:t>
            </a:r>
            <a:r>
              <a:rPr lang="pt-BR" sz="2000" b="1" dirty="0" smtClean="0"/>
              <a:t> </a:t>
            </a:r>
            <a:r>
              <a:rPr lang="pt-BR" sz="2000" dirty="0" smtClean="0"/>
              <a:t>refere-se ao período de validade da norma. Lapso temporal do momento em que ela passa a ter força vinculante até a data em que é revogada ou em que se esgota o prazo previsto (leis temporárias). </a:t>
            </a:r>
          </a:p>
          <a:p>
            <a:pPr algn="just"/>
            <a:endParaRPr lang="pt-BR" sz="2000" dirty="0" smtClean="0"/>
          </a:p>
          <a:p>
            <a:pPr algn="just"/>
            <a:r>
              <a:rPr lang="pt-BR" sz="2000" dirty="0" smtClean="0">
                <a:solidFill>
                  <a:srgbClr val="FFC000"/>
                </a:solidFill>
              </a:rPr>
              <a:t>A partir de que momento uma norma existe? </a:t>
            </a:r>
          </a:p>
          <a:p>
            <a:pPr algn="just"/>
            <a:endParaRPr lang="pt-BR" sz="2000" dirty="0"/>
          </a:p>
          <a:p>
            <a:pPr algn="just"/>
            <a:r>
              <a:rPr lang="pt-BR" sz="2000" dirty="0" smtClean="0"/>
              <a:t>A partir do instante de sua </a:t>
            </a:r>
            <a:r>
              <a:rPr lang="pt-BR" sz="2000" b="1" u="sng" dirty="0" smtClean="0"/>
              <a:t>promulgação</a:t>
            </a:r>
            <a:r>
              <a:rPr lang="pt-BR" sz="2000" dirty="0" smtClean="0"/>
              <a:t>. Mas nesse instante a norma ainda </a:t>
            </a:r>
            <a:r>
              <a:rPr lang="pt-BR" sz="2000" b="1" dirty="0" smtClean="0"/>
              <a:t>não tem aplicabilidade</a:t>
            </a:r>
            <a:r>
              <a:rPr lang="pt-BR" sz="2000" dirty="0" smtClean="0"/>
              <a:t>. </a:t>
            </a:r>
          </a:p>
          <a:p>
            <a:pPr algn="just"/>
            <a:endParaRPr lang="pt-BR" sz="2000" dirty="0"/>
          </a:p>
          <a:p>
            <a:pPr algn="just"/>
            <a:r>
              <a:rPr lang="pt-BR" sz="2000" dirty="0" smtClean="0"/>
              <a:t>O segundo passo é a </a:t>
            </a:r>
            <a:r>
              <a:rPr lang="pt-BR" sz="2000" b="1" u="sng" dirty="0" smtClean="0"/>
              <a:t>publicação</a:t>
            </a:r>
            <a:r>
              <a:rPr lang="pt-BR" sz="2000" dirty="0" smtClean="0"/>
              <a:t>, momento em que a sociedade toma conhecimento do seu teor. </a:t>
            </a:r>
          </a:p>
          <a:p>
            <a:pPr algn="just"/>
            <a:endParaRPr lang="pt-BR" sz="2000" dirty="0"/>
          </a:p>
          <a:p>
            <a:pPr algn="just"/>
            <a:r>
              <a:rPr lang="pt-BR" sz="2000" dirty="0" smtClean="0"/>
              <a:t>Período da </a:t>
            </a:r>
            <a:r>
              <a:rPr lang="pt-BR" sz="2000" b="1" i="1" u="sng" dirty="0" err="1" smtClean="0"/>
              <a:t>vacatio</a:t>
            </a:r>
            <a:r>
              <a:rPr lang="pt-BR" sz="2000" b="1" i="1" u="sng" dirty="0" smtClean="0"/>
              <a:t> legis</a:t>
            </a:r>
            <a:r>
              <a:rPr lang="pt-BR" sz="2000" dirty="0" smtClean="0"/>
              <a:t>: tem por fim adaptar as pessoas à nova norma. </a:t>
            </a:r>
          </a:p>
        </p:txBody>
      </p:sp>
    </p:spTree>
    <p:extLst>
      <p:ext uri="{BB962C8B-B14F-4D97-AF65-F5344CB8AC3E}">
        <p14:creationId xmlns:p14="http://schemas.microsoft.com/office/powerpoint/2010/main" val="3325635857"/>
      </p:ext>
    </p:extLst>
  </p:cSld>
  <p:clrMapOvr>
    <a:masterClrMapping/>
  </p:clrMapOvr>
  <p:transition>
    <p:comb/>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188640"/>
            <a:ext cx="8280920" cy="6524863"/>
          </a:xfrm>
          <a:prstGeom prst="rect">
            <a:avLst/>
          </a:prstGeom>
          <a:noFill/>
        </p:spPr>
        <p:txBody>
          <a:bodyPr wrap="square" rtlCol="0">
            <a:spAutoFit/>
          </a:bodyPr>
          <a:lstStyle/>
          <a:p>
            <a:pPr algn="just"/>
            <a:r>
              <a:rPr lang="pt-BR" sz="1900" dirty="0">
                <a:solidFill>
                  <a:srgbClr val="FFC000"/>
                </a:solidFill>
              </a:rPr>
              <a:t>A vigência de uma lei, </a:t>
            </a:r>
            <a:r>
              <a:rPr lang="pt-BR" sz="1900" dirty="0" smtClean="0">
                <a:solidFill>
                  <a:srgbClr val="FFC000"/>
                </a:solidFill>
              </a:rPr>
              <a:t>ou seja, </a:t>
            </a:r>
            <a:r>
              <a:rPr lang="pt-BR" sz="1900" dirty="0">
                <a:solidFill>
                  <a:srgbClr val="FFC000"/>
                </a:solidFill>
              </a:rPr>
              <a:t>a sua </a:t>
            </a:r>
            <a:r>
              <a:rPr lang="pt-BR" sz="1900" b="1" dirty="0">
                <a:solidFill>
                  <a:srgbClr val="FFC000"/>
                </a:solidFill>
              </a:rPr>
              <a:t>obrigatoriedade</a:t>
            </a:r>
            <a:r>
              <a:rPr lang="pt-BR" sz="1900" dirty="0">
                <a:solidFill>
                  <a:srgbClr val="FFC000"/>
                </a:solidFill>
              </a:rPr>
              <a:t>, só é alcançada depois de cumprido o lapso temporal da </a:t>
            </a:r>
            <a:r>
              <a:rPr lang="pt-BR" sz="1900" i="1" dirty="0" err="1">
                <a:solidFill>
                  <a:srgbClr val="FFC000"/>
                </a:solidFill>
              </a:rPr>
              <a:t>vacatio</a:t>
            </a:r>
            <a:r>
              <a:rPr lang="pt-BR" sz="1900" i="1" dirty="0">
                <a:solidFill>
                  <a:srgbClr val="FFC000"/>
                </a:solidFill>
              </a:rPr>
              <a:t> legis. </a:t>
            </a:r>
            <a:endParaRPr lang="pt-BR" sz="1900" dirty="0" smtClean="0">
              <a:solidFill>
                <a:srgbClr val="CCECFF"/>
              </a:solidFill>
            </a:endParaRPr>
          </a:p>
          <a:p>
            <a:pPr algn="just"/>
            <a:endParaRPr lang="pt-BR" sz="1900" dirty="0">
              <a:solidFill>
                <a:srgbClr val="CCECFF"/>
              </a:solidFill>
            </a:endParaRPr>
          </a:p>
          <a:p>
            <a:pPr algn="just"/>
            <a:r>
              <a:rPr lang="pt-BR" sz="1900" dirty="0" smtClean="0">
                <a:solidFill>
                  <a:srgbClr val="CCECFF"/>
                </a:solidFill>
              </a:rPr>
              <a:t>Art. 1º, LINDB: “</a:t>
            </a:r>
            <a:r>
              <a:rPr lang="pt-BR" sz="1900" b="1" i="1" u="sng" dirty="0" smtClean="0">
                <a:solidFill>
                  <a:srgbClr val="CCECFF"/>
                </a:solidFill>
              </a:rPr>
              <a:t>Salvo disposição em contrario</a:t>
            </a:r>
            <a:r>
              <a:rPr lang="pt-BR" sz="1900" i="1" dirty="0" smtClean="0">
                <a:solidFill>
                  <a:srgbClr val="CCECFF"/>
                </a:solidFill>
              </a:rPr>
              <a:t>, a lei começa a vigorar em todo o país 45 dias </a:t>
            </a:r>
            <a:r>
              <a:rPr lang="pt-BR" sz="1900" b="1" i="1" dirty="0" smtClean="0">
                <a:solidFill>
                  <a:srgbClr val="CCECFF"/>
                </a:solidFill>
              </a:rPr>
              <a:t>depois de oficialmente publicada</a:t>
            </a:r>
            <a:r>
              <a:rPr lang="pt-BR" sz="1900" i="1" dirty="0" smtClean="0">
                <a:solidFill>
                  <a:srgbClr val="CCECFF"/>
                </a:solidFill>
              </a:rPr>
              <a:t>”. </a:t>
            </a:r>
          </a:p>
          <a:p>
            <a:pPr algn="just"/>
            <a:endParaRPr lang="pt-BR" sz="1900" i="1" dirty="0">
              <a:solidFill>
                <a:srgbClr val="CCECFF"/>
              </a:solidFill>
            </a:endParaRPr>
          </a:p>
          <a:p>
            <a:pPr algn="just"/>
            <a:r>
              <a:rPr lang="pt-BR" sz="1900" dirty="0" smtClean="0"/>
              <a:t>Toda lei precisa de um prazo razoável para que dela tomem conhecimento. Contudo, há leis que entram em vigor na data de sua publicação – “Esta lei entrará em vigor na data de sua publicação”. </a:t>
            </a:r>
          </a:p>
          <a:p>
            <a:pPr algn="just"/>
            <a:endParaRPr lang="pt-BR" sz="1900" dirty="0"/>
          </a:p>
          <a:p>
            <a:pPr algn="just"/>
            <a:r>
              <a:rPr lang="pt-BR" sz="1900" dirty="0" smtClean="0">
                <a:solidFill>
                  <a:srgbClr val="FFC000"/>
                </a:solidFill>
              </a:rPr>
              <a:t>Qualquer norma pode renunciar o período da </a:t>
            </a:r>
            <a:r>
              <a:rPr lang="pt-BR" sz="1900" i="1" dirty="0" err="1" smtClean="0">
                <a:solidFill>
                  <a:srgbClr val="FFC000"/>
                </a:solidFill>
              </a:rPr>
              <a:t>vacatio</a:t>
            </a:r>
            <a:r>
              <a:rPr lang="pt-BR" sz="1900" dirty="0" smtClean="0">
                <a:solidFill>
                  <a:srgbClr val="FFC000"/>
                </a:solidFill>
              </a:rPr>
              <a:t> </a:t>
            </a:r>
            <a:r>
              <a:rPr lang="pt-BR" sz="1900" i="1" dirty="0" smtClean="0">
                <a:solidFill>
                  <a:srgbClr val="FFC000"/>
                </a:solidFill>
              </a:rPr>
              <a:t>legis?</a:t>
            </a:r>
            <a:r>
              <a:rPr lang="pt-BR" sz="1900" dirty="0" smtClean="0">
                <a:solidFill>
                  <a:srgbClr val="FFC000"/>
                </a:solidFill>
              </a:rPr>
              <a:t> </a:t>
            </a:r>
            <a:r>
              <a:rPr lang="pt-BR" sz="1900" dirty="0" smtClean="0"/>
              <a:t>Apenas as leis de pequena repercussão (art. 8º, LC 95/1998).</a:t>
            </a:r>
          </a:p>
          <a:p>
            <a:pPr algn="just"/>
            <a:endParaRPr lang="pt-BR" sz="1900" dirty="0"/>
          </a:p>
          <a:p>
            <a:pPr algn="just"/>
            <a:r>
              <a:rPr lang="pt-BR" sz="1900" dirty="0" smtClean="0">
                <a:solidFill>
                  <a:srgbClr val="FFC000"/>
                </a:solidFill>
              </a:rPr>
              <a:t>Como é contado o prazo da </a:t>
            </a:r>
            <a:r>
              <a:rPr lang="pt-BR" sz="1900" i="1" dirty="0" err="1" smtClean="0">
                <a:solidFill>
                  <a:srgbClr val="FFC000"/>
                </a:solidFill>
              </a:rPr>
              <a:t>vacatio</a:t>
            </a:r>
            <a:r>
              <a:rPr lang="pt-BR" sz="1900" i="1" dirty="0" smtClean="0">
                <a:solidFill>
                  <a:srgbClr val="FFC000"/>
                </a:solidFill>
              </a:rPr>
              <a:t>?</a:t>
            </a:r>
            <a:r>
              <a:rPr lang="pt-BR" sz="1900" dirty="0" smtClean="0">
                <a:solidFill>
                  <a:srgbClr val="FFC000"/>
                </a:solidFill>
              </a:rPr>
              <a:t> </a:t>
            </a:r>
            <a:r>
              <a:rPr lang="pt-BR" sz="1900" dirty="0" smtClean="0"/>
              <a:t>De modo geral, os prazos no direito são computados de acordo com o art. 132, CCB, ou seja, </a:t>
            </a:r>
            <a:r>
              <a:rPr lang="pt-BR" sz="1900" b="1" u="sng" dirty="0" smtClean="0"/>
              <a:t>dia a dia,</a:t>
            </a:r>
            <a:r>
              <a:rPr lang="pt-BR" sz="1900" b="1" dirty="0" smtClean="0"/>
              <a:t> excluindo o primeiro e incluindo o último. </a:t>
            </a:r>
          </a:p>
          <a:p>
            <a:pPr algn="just"/>
            <a:endParaRPr lang="pt-BR" sz="1900" b="1" u="sng" dirty="0">
              <a:solidFill>
                <a:srgbClr val="CCECFF"/>
              </a:solidFill>
            </a:endParaRPr>
          </a:p>
          <a:p>
            <a:pPr algn="just"/>
            <a:r>
              <a:rPr lang="pt-BR" sz="1900" dirty="0" smtClean="0"/>
              <a:t>O cômputo do prazo da </a:t>
            </a:r>
            <a:r>
              <a:rPr lang="pt-BR" sz="1900" i="1" dirty="0" err="1" smtClean="0"/>
              <a:t>vacatio</a:t>
            </a:r>
            <a:r>
              <a:rPr lang="pt-BR" sz="1900" dirty="0" smtClean="0"/>
              <a:t> tem regra própria: art. 8º, §1º, LC 95/1998): </a:t>
            </a:r>
            <a:r>
              <a:rPr lang="pt-BR" sz="1900" dirty="0" smtClean="0">
                <a:solidFill>
                  <a:srgbClr val="CCECFF"/>
                </a:solidFill>
              </a:rPr>
              <a:t>“A contagem do prazo para entrada em vigor das leis que estabeleçam período de vacância far-se-á com a </a:t>
            </a:r>
            <a:r>
              <a:rPr lang="pt-BR" sz="1900" b="1" u="sng" dirty="0" smtClean="0">
                <a:solidFill>
                  <a:srgbClr val="CCECFF"/>
                </a:solidFill>
              </a:rPr>
              <a:t>inclusão da data da publicação e do último dia do prazo</a:t>
            </a:r>
            <a:r>
              <a:rPr lang="pt-BR" sz="1900" b="1" dirty="0" smtClean="0">
                <a:solidFill>
                  <a:srgbClr val="CCECFF"/>
                </a:solidFill>
              </a:rPr>
              <a:t>, entrando em vigor no dia subsequente </a:t>
            </a:r>
            <a:r>
              <a:rPr lang="pt-BR" sz="1900" dirty="0" smtClean="0">
                <a:solidFill>
                  <a:srgbClr val="CCECFF"/>
                </a:solidFill>
              </a:rPr>
              <a:t>à sua consumação integral”. </a:t>
            </a:r>
          </a:p>
        </p:txBody>
      </p:sp>
    </p:spTree>
    <p:extLst>
      <p:ext uri="{BB962C8B-B14F-4D97-AF65-F5344CB8AC3E}">
        <p14:creationId xmlns:p14="http://schemas.microsoft.com/office/powerpoint/2010/main" val="4135787201"/>
      </p:ext>
    </p:extLst>
  </p:cSld>
  <p:clrMapOvr>
    <a:masterClrMapping/>
  </p:clrMapOvr>
  <p:transition>
    <p:comb/>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352928" cy="5632311"/>
          </a:xfrm>
          <a:prstGeom prst="rect">
            <a:avLst/>
          </a:prstGeom>
          <a:noFill/>
        </p:spPr>
        <p:txBody>
          <a:bodyPr wrap="square" rtlCol="0">
            <a:spAutoFit/>
          </a:bodyPr>
          <a:lstStyle/>
          <a:p>
            <a:pPr algn="just"/>
            <a:r>
              <a:rPr lang="pt-BR" sz="2000" dirty="0" smtClean="0"/>
              <a:t>Este critério de contagem só serve para a contagem dos prazos em dias. Se a vacância for prevista em mês ou ano, o entendimento que prevalece é o de que se deve contar de data a data, entrando em vigor imediatamente. </a:t>
            </a:r>
          </a:p>
          <a:p>
            <a:pPr algn="just"/>
            <a:endParaRPr lang="pt-BR" sz="2000" dirty="0"/>
          </a:p>
          <a:p>
            <a:pPr algn="just"/>
            <a:r>
              <a:rPr lang="pt-BR" sz="2000" dirty="0" smtClean="0">
                <a:solidFill>
                  <a:srgbClr val="CCECFF"/>
                </a:solidFill>
              </a:rPr>
              <a:t>Art. 1º, §3º, LINDB. “Se</a:t>
            </a:r>
            <a:r>
              <a:rPr lang="pt-BR" sz="2000" dirty="0">
                <a:solidFill>
                  <a:srgbClr val="CCECFF"/>
                </a:solidFill>
              </a:rPr>
              <a:t>, </a:t>
            </a:r>
            <a:r>
              <a:rPr lang="pt-BR" sz="2000" b="1" u="sng" dirty="0">
                <a:solidFill>
                  <a:srgbClr val="CCECFF"/>
                </a:solidFill>
              </a:rPr>
              <a:t>antes de entrar a lei em vigor</a:t>
            </a:r>
            <a:r>
              <a:rPr lang="pt-BR" sz="2000" dirty="0">
                <a:solidFill>
                  <a:srgbClr val="CCECFF"/>
                </a:solidFill>
              </a:rPr>
              <a:t>, ocorrer </a:t>
            </a:r>
            <a:r>
              <a:rPr lang="pt-BR" sz="2000" b="1" u="sng" dirty="0">
                <a:solidFill>
                  <a:srgbClr val="CCECFF"/>
                </a:solidFill>
              </a:rPr>
              <a:t>nova publicação de seu texto</a:t>
            </a:r>
            <a:r>
              <a:rPr lang="pt-BR" sz="2000" dirty="0">
                <a:solidFill>
                  <a:srgbClr val="CCECFF"/>
                </a:solidFill>
              </a:rPr>
              <a:t>, destinada a correção, </a:t>
            </a:r>
            <a:r>
              <a:rPr lang="pt-BR" sz="2000" b="1" dirty="0">
                <a:solidFill>
                  <a:srgbClr val="CCECFF"/>
                </a:solidFill>
              </a:rPr>
              <a:t>o prazo deste artigo e dos parágrafos anteriores começará a correr da nova </a:t>
            </a:r>
            <a:r>
              <a:rPr lang="pt-BR" sz="2000" b="1" dirty="0" smtClean="0">
                <a:solidFill>
                  <a:srgbClr val="CCECFF"/>
                </a:solidFill>
              </a:rPr>
              <a:t>publicação”.</a:t>
            </a:r>
          </a:p>
          <a:p>
            <a:pPr algn="just"/>
            <a:endParaRPr lang="pt-BR" sz="2000" b="1" dirty="0"/>
          </a:p>
          <a:p>
            <a:pPr algn="just"/>
            <a:r>
              <a:rPr lang="pt-BR" sz="2000" b="1" dirty="0" smtClean="0"/>
              <a:t>Só cumprirá a nova </a:t>
            </a:r>
            <a:r>
              <a:rPr lang="pt-BR" sz="2000" b="1" i="1" dirty="0" err="1" smtClean="0"/>
              <a:t>vacatio</a:t>
            </a:r>
            <a:r>
              <a:rPr lang="pt-BR" sz="2000" b="1" dirty="0" smtClean="0"/>
              <a:t> a parte que for modificada/corrigida. </a:t>
            </a:r>
            <a:r>
              <a:rPr lang="pt-BR" sz="2000" dirty="0" smtClean="0"/>
              <a:t>As disposições que permaneceram intactas cumprem a </a:t>
            </a:r>
            <a:r>
              <a:rPr lang="pt-BR" sz="2000" i="1" dirty="0" err="1" smtClean="0"/>
              <a:t>vacatio</a:t>
            </a:r>
            <a:r>
              <a:rPr lang="pt-BR" sz="2000" i="1" dirty="0" smtClean="0"/>
              <a:t> </a:t>
            </a:r>
            <a:r>
              <a:rPr lang="pt-BR" sz="2000" dirty="0" smtClean="0"/>
              <a:t>originária. </a:t>
            </a:r>
          </a:p>
          <a:p>
            <a:pPr algn="just"/>
            <a:endParaRPr lang="pt-BR" sz="2000" dirty="0"/>
          </a:p>
          <a:p>
            <a:pPr algn="just"/>
            <a:r>
              <a:rPr lang="pt-BR" sz="2000" b="1" dirty="0" smtClean="0">
                <a:solidFill>
                  <a:srgbClr val="FFC000"/>
                </a:solidFill>
              </a:rPr>
              <a:t>E se a lei já entrou em vigor?</a:t>
            </a:r>
          </a:p>
          <a:p>
            <a:pPr algn="just"/>
            <a:endParaRPr lang="pt-BR" sz="2000" b="1" dirty="0" smtClean="0"/>
          </a:p>
          <a:p>
            <a:pPr algn="just"/>
            <a:r>
              <a:rPr lang="pt-BR" sz="2000" dirty="0" smtClean="0"/>
              <a:t>Se a norma já cumpriu a </a:t>
            </a:r>
            <a:r>
              <a:rPr lang="pt-BR" sz="2000" i="1" dirty="0" err="1" smtClean="0"/>
              <a:t>vacatio</a:t>
            </a:r>
            <a:r>
              <a:rPr lang="pt-BR" sz="2000" dirty="0" smtClean="0"/>
              <a:t>, qualquer modificação só poderá se dar por lei nova, ainda que sejam correções meramente materiais. </a:t>
            </a:r>
            <a:endParaRPr lang="pt-BR" sz="2000" dirty="0"/>
          </a:p>
        </p:txBody>
      </p:sp>
    </p:spTree>
    <p:extLst>
      <p:ext uri="{BB962C8B-B14F-4D97-AF65-F5344CB8AC3E}">
        <p14:creationId xmlns:p14="http://schemas.microsoft.com/office/powerpoint/2010/main" val="1554707976"/>
      </p:ext>
    </p:extLst>
  </p:cSld>
  <p:clrMapOvr>
    <a:masterClrMapping/>
  </p:clrMapOvr>
  <p:transition>
    <p:comb/>
  </p:transition>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idx="1"/>
          </p:nvPr>
        </p:nvSpPr>
        <p:spPr>
          <a:xfrm>
            <a:off x="251521" y="188640"/>
            <a:ext cx="8712968" cy="6231210"/>
          </a:xfrm>
        </p:spPr>
        <p:txBody>
          <a:bodyPr>
            <a:noAutofit/>
          </a:bodyPr>
          <a:lstStyle/>
          <a:p>
            <a:pPr marL="0" indent="0" algn="just">
              <a:buNone/>
            </a:pPr>
            <a:r>
              <a:rPr lang="pt-BR" altLang="pt-BR"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    A recente experiência jurisprudencial paulista tem aplicado a </a:t>
            </a:r>
            <a:r>
              <a:rPr lang="pt-BR" altLang="pt-BR" sz="2000" i="1" dirty="0" smtClean="0">
                <a:solidFill>
                  <a:schemeClr val="bg1"/>
                </a:solidFill>
                <a:latin typeface="Tahoma" panose="020B0604030504040204" pitchFamily="34" charset="0"/>
                <a:ea typeface="Tahoma" panose="020B0604030504040204" pitchFamily="34" charset="0"/>
                <a:cs typeface="Tahoma" panose="020B0604030504040204" pitchFamily="34" charset="0"/>
              </a:rPr>
              <a:t>teoria tridimensional </a:t>
            </a:r>
            <a:r>
              <a:rPr lang="pt-BR" altLang="pt-BR" sz="2000" i="1" dirty="0" err="1" smtClean="0">
                <a:solidFill>
                  <a:schemeClr val="bg1"/>
                </a:solidFill>
                <a:latin typeface="Tahoma" panose="020B0604030504040204" pitchFamily="34" charset="0"/>
                <a:ea typeface="Tahoma" panose="020B0604030504040204" pitchFamily="34" charset="0"/>
                <a:cs typeface="Tahoma" panose="020B0604030504040204" pitchFamily="34" charset="0"/>
              </a:rPr>
              <a:t>realeana</a:t>
            </a:r>
            <a:r>
              <a:rPr lang="pt-BR" altLang="pt-BR"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  para determinar que o Estado forneça gratuitamente medicamentos para pacientes sob risco de morte. Exemplo:</a:t>
            </a:r>
          </a:p>
          <a:p>
            <a:pPr marL="0" indent="0" algn="just">
              <a:buNone/>
            </a:pPr>
            <a:endParaRPr lang="pt-BR" sz="2000" dirty="0" smtClean="0"/>
          </a:p>
          <a:p>
            <a:pPr marL="0" indent="0" algn="just">
              <a:buNone/>
            </a:pPr>
            <a:r>
              <a:rPr lang="pt-BR" sz="2000" dirty="0" smtClean="0"/>
              <a:t>“Obrigação </a:t>
            </a:r>
            <a:r>
              <a:rPr lang="pt-BR" sz="2000" dirty="0"/>
              <a:t>de fazer - Portadora de diabetes mellitus tipo 1 e do­ </a:t>
            </a:r>
            <a:r>
              <a:rPr lang="pt-BR" sz="2000" dirty="0" err="1"/>
              <a:t>ença</a:t>
            </a:r>
            <a:r>
              <a:rPr lang="pt-BR" sz="2000" dirty="0"/>
              <a:t> arterial periférica - </a:t>
            </a:r>
            <a:r>
              <a:rPr lang="pt-BR" sz="2000" b="1" i="1" dirty="0" smtClean="0"/>
              <a:t>Fornecimento gratuito</a:t>
            </a:r>
            <a:r>
              <a:rPr lang="pt-BR" sz="2000" dirty="0"/>
              <a:t> de </a:t>
            </a:r>
            <a:r>
              <a:rPr lang="pt-BR" sz="2000" dirty="0" smtClean="0"/>
              <a:t>medicamen­tos </a:t>
            </a:r>
            <a:r>
              <a:rPr lang="pt-BR" sz="2000" dirty="0"/>
              <a:t>e insumos - Liminar deferida - Apelo do Estado - </a:t>
            </a:r>
            <a:r>
              <a:rPr lang="pt-BR" sz="2000" dirty="0" smtClean="0"/>
              <a:t>Argumen­tos </a:t>
            </a:r>
            <a:r>
              <a:rPr lang="pt-BR" sz="2000" dirty="0"/>
              <a:t>inconvincentes - Prescrição médica atestando a necessidade do uso dos </a:t>
            </a:r>
            <a:r>
              <a:rPr lang="pt-BR" sz="2000" b="1" i="1" dirty="0"/>
              <a:t>medicamentos</a:t>
            </a:r>
            <a:r>
              <a:rPr lang="pt-BR" sz="2000" dirty="0"/>
              <a:t> - Ponderação de valores e princípios constitucionais - Prevalência do dever estatal de atendimento à saúde - </a:t>
            </a:r>
            <a:r>
              <a:rPr lang="pt-BR" sz="2000" b="1" dirty="0">
                <a:solidFill>
                  <a:srgbClr val="FFC000"/>
                </a:solidFill>
              </a:rPr>
              <a:t>Aplicação do direito pela lógica do razoável, tendo por substratos a </a:t>
            </a:r>
            <a:r>
              <a:rPr lang="pt-BR" sz="2000" b="1" i="1" dirty="0">
                <a:solidFill>
                  <a:srgbClr val="FFC000"/>
                </a:solidFill>
              </a:rPr>
              <a:t>teoria</a:t>
            </a:r>
            <a:r>
              <a:rPr lang="pt-BR" sz="2000" b="1" dirty="0">
                <a:solidFill>
                  <a:srgbClr val="FFC000"/>
                </a:solidFill>
              </a:rPr>
              <a:t> </a:t>
            </a:r>
            <a:r>
              <a:rPr lang="pt-BR" sz="2000" b="1" i="1" dirty="0">
                <a:solidFill>
                  <a:srgbClr val="FFC000"/>
                </a:solidFill>
              </a:rPr>
              <a:t>tridimensional</a:t>
            </a:r>
            <a:r>
              <a:rPr lang="pt-BR" sz="2000" b="1" dirty="0">
                <a:solidFill>
                  <a:srgbClr val="FFC000"/>
                </a:solidFill>
              </a:rPr>
              <a:t> e o conceito de Situação </a:t>
            </a:r>
            <a:r>
              <a:rPr lang="pt-BR" sz="2000" b="1" dirty="0" smtClean="0">
                <a:solidFill>
                  <a:srgbClr val="FFC000"/>
                </a:solidFill>
              </a:rPr>
              <a:t>Jurí­dica </a:t>
            </a:r>
            <a:r>
              <a:rPr lang="pt-BR" sz="2000" b="1" dirty="0">
                <a:solidFill>
                  <a:srgbClr val="FFC000"/>
                </a:solidFill>
              </a:rPr>
              <a:t>Subjetiva</a:t>
            </a:r>
            <a:r>
              <a:rPr lang="pt-BR" sz="2000" dirty="0"/>
              <a:t> - Alegação de impossibilidade de condenação do Estado em honorários advocatícios, quando a parte adversa é assistida por defensor público, acolhida - Reexame necessário acolhido e apelo provido em parte, tão somente para exclusão da condenação em verba </a:t>
            </a:r>
            <a:r>
              <a:rPr lang="pt-BR" sz="2000" dirty="0" smtClean="0"/>
              <a:t>honorária”.  (TJSP, Apelação com revisão/MS nº. 0160074-87.2007.8.26.0000, Rel. João Carlos Garcia, 9ª Câmara de Direito Público, DJ 26/11/2008). </a:t>
            </a:r>
          </a:p>
          <a:p>
            <a:pPr marL="0" indent="0" algn="just">
              <a:buNone/>
            </a:pPr>
            <a:endParaRPr lang="pt-BR" altLang="pt-BR"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A experiência do julgador entra em cena para a aplicação da equidade e das regras da razão. </a:t>
            </a:r>
            <a:endParaRPr lang="pt-BR" altLang="pt-BR"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22258770"/>
      </p:ext>
    </p:extLst>
  </p:cSld>
  <p:clrMapOvr>
    <a:masterClrMapping/>
  </p:clrMapOvr>
  <p:transition>
    <p:comb/>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04664"/>
            <a:ext cx="8496944" cy="6555641"/>
          </a:xfrm>
          <a:prstGeom prst="rect">
            <a:avLst/>
          </a:prstGeom>
          <a:noFill/>
        </p:spPr>
        <p:txBody>
          <a:bodyPr wrap="square" rtlCol="0">
            <a:spAutoFit/>
          </a:bodyPr>
          <a:lstStyle/>
          <a:p>
            <a:pPr algn="just"/>
            <a:endParaRPr lang="pt-BR" sz="2000" b="1" dirty="0" smtClean="0">
              <a:solidFill>
                <a:srgbClr val="FFC000"/>
              </a:solidFill>
            </a:endParaRPr>
          </a:p>
          <a:p>
            <a:pPr algn="just"/>
            <a:r>
              <a:rPr lang="pt-BR" sz="2000" b="1" dirty="0" smtClean="0">
                <a:solidFill>
                  <a:srgbClr val="FFC000"/>
                </a:solidFill>
              </a:rPr>
              <a:t>Qual o período de vigência de uma lei?</a:t>
            </a:r>
          </a:p>
          <a:p>
            <a:pPr algn="just"/>
            <a:endParaRPr lang="pt-BR" sz="2000" dirty="0" smtClean="0"/>
          </a:p>
          <a:p>
            <a:pPr algn="just"/>
            <a:r>
              <a:rPr lang="pt-BR" sz="2000" dirty="0" smtClean="0"/>
              <a:t>O sistema jurídico adotou o </a:t>
            </a:r>
            <a:r>
              <a:rPr lang="pt-BR" sz="2000" u="sng" dirty="0" smtClean="0"/>
              <a:t>princípio da continuidade das normas</a:t>
            </a:r>
            <a:r>
              <a:rPr lang="pt-BR" sz="2000" dirty="0" smtClean="0"/>
              <a:t>, ou seja, a lei se manterá em vigor até que outra venha a modificá-la. </a:t>
            </a:r>
          </a:p>
          <a:p>
            <a:pPr algn="just"/>
            <a:endParaRPr lang="pt-BR" sz="2000" dirty="0">
              <a:solidFill>
                <a:srgbClr val="CCECFF"/>
              </a:solidFill>
            </a:endParaRPr>
          </a:p>
          <a:p>
            <a:pPr algn="just"/>
            <a:r>
              <a:rPr lang="pt-BR" sz="2000" dirty="0" smtClean="0">
                <a:solidFill>
                  <a:srgbClr val="CCECFF"/>
                </a:solidFill>
              </a:rPr>
              <a:t>Art. 2º, LINDB: “Não se destinando à vigência temporária, a lei terá vigor até que outra a modifique ou revogue”. </a:t>
            </a:r>
          </a:p>
          <a:p>
            <a:pPr algn="just"/>
            <a:endParaRPr lang="pt-BR" sz="2000" dirty="0">
              <a:solidFill>
                <a:srgbClr val="CCECFF"/>
              </a:solidFill>
            </a:endParaRPr>
          </a:p>
          <a:p>
            <a:pPr algn="just"/>
            <a:r>
              <a:rPr lang="pt-BR" sz="2000" dirty="0">
                <a:solidFill>
                  <a:srgbClr val="CCECFF"/>
                </a:solidFill>
              </a:rPr>
              <a:t>§1º. </a:t>
            </a:r>
            <a:r>
              <a:rPr lang="pt-BR" sz="2000" dirty="0" smtClean="0">
                <a:solidFill>
                  <a:srgbClr val="CCECFF"/>
                </a:solidFill>
              </a:rPr>
              <a:t>“A </a:t>
            </a:r>
            <a:r>
              <a:rPr lang="pt-BR" sz="2000" dirty="0">
                <a:solidFill>
                  <a:srgbClr val="CCECFF"/>
                </a:solidFill>
              </a:rPr>
              <a:t>Lei posterior </a:t>
            </a:r>
            <a:r>
              <a:rPr lang="pt-BR" sz="2000" b="1" u="sng" dirty="0">
                <a:solidFill>
                  <a:srgbClr val="CCECFF"/>
                </a:solidFill>
              </a:rPr>
              <a:t>revoga a anterior</a:t>
            </a:r>
            <a:r>
              <a:rPr lang="pt-BR" sz="2000" b="1" dirty="0">
                <a:solidFill>
                  <a:srgbClr val="CCECFF"/>
                </a:solidFill>
              </a:rPr>
              <a:t> </a:t>
            </a:r>
            <a:r>
              <a:rPr lang="pt-BR" sz="2000" dirty="0">
                <a:solidFill>
                  <a:srgbClr val="CCECFF"/>
                </a:solidFill>
              </a:rPr>
              <a:t>quando </a:t>
            </a:r>
            <a:r>
              <a:rPr lang="pt-BR" sz="2000" b="1" dirty="0">
                <a:solidFill>
                  <a:srgbClr val="CCECFF"/>
                </a:solidFill>
              </a:rPr>
              <a:t>expressamente o declare</a:t>
            </a:r>
            <a:r>
              <a:rPr lang="pt-BR" sz="2000" dirty="0">
                <a:solidFill>
                  <a:srgbClr val="CCECFF"/>
                </a:solidFill>
              </a:rPr>
              <a:t>, quando seja com </a:t>
            </a:r>
            <a:r>
              <a:rPr lang="pt-BR" sz="2000" b="1" dirty="0">
                <a:solidFill>
                  <a:srgbClr val="CCECFF"/>
                </a:solidFill>
              </a:rPr>
              <a:t>ela incompatível </a:t>
            </a:r>
            <a:r>
              <a:rPr lang="pt-BR" sz="2000" dirty="0">
                <a:solidFill>
                  <a:srgbClr val="CCECFF"/>
                </a:solidFill>
              </a:rPr>
              <a:t>ou quando </a:t>
            </a:r>
            <a:r>
              <a:rPr lang="pt-BR" sz="2000" b="1" dirty="0">
                <a:solidFill>
                  <a:srgbClr val="CCECFF"/>
                </a:solidFill>
              </a:rPr>
              <a:t>regule inteiramente a matéria</a:t>
            </a:r>
            <a:r>
              <a:rPr lang="pt-BR" sz="2000" dirty="0">
                <a:solidFill>
                  <a:srgbClr val="CCECFF"/>
                </a:solidFill>
              </a:rPr>
              <a:t> de que tratava a lei </a:t>
            </a:r>
            <a:r>
              <a:rPr lang="pt-BR" sz="2000" dirty="0" smtClean="0">
                <a:solidFill>
                  <a:srgbClr val="CCECFF"/>
                </a:solidFill>
              </a:rPr>
              <a:t>anterior”. </a:t>
            </a:r>
          </a:p>
          <a:p>
            <a:pPr algn="just"/>
            <a:endParaRPr lang="pt-BR" sz="2000" dirty="0">
              <a:solidFill>
                <a:srgbClr val="CCECFF"/>
              </a:solidFill>
            </a:endParaRPr>
          </a:p>
          <a:p>
            <a:pPr algn="just"/>
            <a:r>
              <a:rPr lang="pt-BR" sz="2000" dirty="0" smtClean="0">
                <a:solidFill>
                  <a:srgbClr val="CCECFF"/>
                </a:solidFill>
              </a:rPr>
              <a:t>§2º. “A lei nova, que estabeleça </a:t>
            </a:r>
            <a:r>
              <a:rPr lang="pt-BR" sz="2000" u="sng" dirty="0" smtClean="0">
                <a:solidFill>
                  <a:srgbClr val="CCECFF"/>
                </a:solidFill>
              </a:rPr>
              <a:t>disposições gerais ou especiais</a:t>
            </a:r>
            <a:r>
              <a:rPr lang="pt-BR" sz="2000" dirty="0" smtClean="0">
                <a:solidFill>
                  <a:srgbClr val="CCECFF"/>
                </a:solidFill>
              </a:rPr>
              <a:t> </a:t>
            </a:r>
            <a:r>
              <a:rPr lang="pt-BR" sz="2000" b="1" dirty="0" smtClean="0">
                <a:solidFill>
                  <a:srgbClr val="CCECFF"/>
                </a:solidFill>
              </a:rPr>
              <a:t>a par das já existentes</a:t>
            </a:r>
            <a:r>
              <a:rPr lang="pt-BR" sz="2000" dirty="0" smtClean="0">
                <a:solidFill>
                  <a:srgbClr val="CCECFF"/>
                </a:solidFill>
              </a:rPr>
              <a:t>, </a:t>
            </a:r>
            <a:r>
              <a:rPr lang="pt-BR" sz="2000" u="sng" dirty="0" smtClean="0">
                <a:solidFill>
                  <a:srgbClr val="CCECFF"/>
                </a:solidFill>
              </a:rPr>
              <a:t>não revoga nem modifica </a:t>
            </a:r>
            <a:r>
              <a:rPr lang="pt-BR" sz="2000" dirty="0" smtClean="0">
                <a:solidFill>
                  <a:srgbClr val="CCECFF"/>
                </a:solidFill>
              </a:rPr>
              <a:t>a lei anterior”. </a:t>
            </a:r>
          </a:p>
          <a:p>
            <a:pPr algn="just"/>
            <a:endParaRPr lang="pt-BR" sz="2000" dirty="0">
              <a:solidFill>
                <a:srgbClr val="CCECFF"/>
              </a:solidFill>
            </a:endParaRPr>
          </a:p>
          <a:p>
            <a:pPr algn="just"/>
            <a:r>
              <a:rPr lang="pt-BR" sz="2000" dirty="0" smtClean="0"/>
              <a:t>O §2º trata das normas com sentido complementar. Ex. A lei de alimentos gravídicos não revogou as regras previstas no Código Civil a respeito dos alimentos, mas complementou a matéria.  </a:t>
            </a:r>
          </a:p>
          <a:p>
            <a:pPr algn="just"/>
            <a:endParaRPr lang="pt-BR" sz="2000" dirty="0"/>
          </a:p>
          <a:p>
            <a:pPr algn="just"/>
            <a:endParaRPr lang="pt-BR" sz="2000" dirty="0"/>
          </a:p>
        </p:txBody>
      </p:sp>
    </p:spTree>
    <p:extLst>
      <p:ext uri="{BB962C8B-B14F-4D97-AF65-F5344CB8AC3E}">
        <p14:creationId xmlns:p14="http://schemas.microsoft.com/office/powerpoint/2010/main" val="343364504"/>
      </p:ext>
    </p:extLst>
  </p:cSld>
  <p:clrMapOvr>
    <a:masterClrMapping/>
  </p:clrMapOvr>
  <p:transition>
    <p:comb/>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232266"/>
            <a:ext cx="8424936" cy="6617196"/>
          </a:xfrm>
          <a:prstGeom prst="rect">
            <a:avLst/>
          </a:prstGeom>
          <a:noFill/>
        </p:spPr>
        <p:txBody>
          <a:bodyPr wrap="square" rtlCol="0">
            <a:spAutoFit/>
          </a:bodyPr>
          <a:lstStyle/>
          <a:p>
            <a:r>
              <a:rPr lang="pt-BR" sz="2000" b="1" u="sng" dirty="0" smtClean="0">
                <a:solidFill>
                  <a:srgbClr val="FFC000"/>
                </a:solidFill>
              </a:rPr>
              <a:t>Repristinação</a:t>
            </a:r>
          </a:p>
          <a:p>
            <a:pPr algn="just"/>
            <a:endParaRPr lang="pt-BR" b="1" dirty="0" smtClean="0">
              <a:solidFill>
                <a:srgbClr val="CCECFF"/>
              </a:solidFill>
            </a:endParaRPr>
          </a:p>
          <a:p>
            <a:pPr algn="just"/>
            <a:r>
              <a:rPr lang="pt-BR" sz="2000" dirty="0" smtClean="0">
                <a:solidFill>
                  <a:srgbClr val="CCECFF"/>
                </a:solidFill>
              </a:rPr>
              <a:t>Art. 2º, §3º, LINDB. “Salvo disposição em contrário, a lei revogada não se restaura por ter a lei </a:t>
            </a:r>
            <a:r>
              <a:rPr lang="pt-BR" sz="2000" dirty="0" err="1" smtClean="0">
                <a:solidFill>
                  <a:srgbClr val="CCECFF"/>
                </a:solidFill>
              </a:rPr>
              <a:t>regovadora</a:t>
            </a:r>
            <a:r>
              <a:rPr lang="pt-BR" sz="2000" dirty="0" smtClean="0">
                <a:solidFill>
                  <a:srgbClr val="CCECFF"/>
                </a:solidFill>
              </a:rPr>
              <a:t> perdido a vigência”. </a:t>
            </a:r>
          </a:p>
          <a:p>
            <a:pPr algn="just"/>
            <a:endParaRPr lang="pt-BR" sz="2000" dirty="0">
              <a:solidFill>
                <a:srgbClr val="CCECFF"/>
              </a:solidFill>
            </a:endParaRPr>
          </a:p>
          <a:p>
            <a:pPr algn="just"/>
            <a:r>
              <a:rPr lang="pt-BR" sz="2000" dirty="0" smtClean="0"/>
              <a:t>O dispositivo admite o efeito </a:t>
            </a:r>
            <a:r>
              <a:rPr lang="pt-BR" sz="2000" dirty="0" err="1" smtClean="0"/>
              <a:t>repristinatório</a:t>
            </a:r>
            <a:r>
              <a:rPr lang="pt-BR" sz="2000" dirty="0" smtClean="0"/>
              <a:t>, ou seja, aquele pelo qual uma norma revogada volta a valer no caso de revogação da sua revogadora. </a:t>
            </a:r>
          </a:p>
          <a:p>
            <a:pPr algn="just"/>
            <a:endParaRPr lang="pt-BR" sz="2000" dirty="0"/>
          </a:p>
          <a:p>
            <a:pPr algn="just"/>
            <a:r>
              <a:rPr lang="pt-BR" sz="2000" dirty="0" smtClean="0"/>
              <a:t>Ex. Norma “A” está em vigor, e sobrevém a norma “B”, que a revoga. Diante da superveniência da norma “C”, a lei “B” é revogada. Neste caso, a norma “A” volta a valer com a revogação da sua revogadora (“B”)? </a:t>
            </a:r>
          </a:p>
          <a:p>
            <a:pPr algn="just"/>
            <a:endParaRPr lang="pt-BR" sz="2000" dirty="0"/>
          </a:p>
          <a:p>
            <a:pPr algn="just"/>
            <a:r>
              <a:rPr lang="pt-BR" sz="2000" b="1" dirty="0" smtClean="0">
                <a:solidFill>
                  <a:srgbClr val="CCECFF"/>
                </a:solidFill>
              </a:rPr>
              <a:t>Não! </a:t>
            </a:r>
            <a:r>
              <a:rPr lang="pt-BR" sz="2000" dirty="0" smtClean="0">
                <a:solidFill>
                  <a:srgbClr val="CCECFF"/>
                </a:solidFill>
              </a:rPr>
              <a:t>Porque o ordenamento não admite o efeito </a:t>
            </a:r>
            <a:r>
              <a:rPr lang="pt-BR" sz="2000" dirty="0" err="1" smtClean="0">
                <a:solidFill>
                  <a:srgbClr val="CCECFF"/>
                </a:solidFill>
              </a:rPr>
              <a:t>repristinatório</a:t>
            </a:r>
            <a:r>
              <a:rPr lang="pt-BR" sz="2000" dirty="0" smtClean="0">
                <a:solidFill>
                  <a:srgbClr val="CCECFF"/>
                </a:solidFill>
              </a:rPr>
              <a:t> automático.  </a:t>
            </a:r>
          </a:p>
          <a:p>
            <a:pPr algn="just"/>
            <a:endParaRPr lang="pt-BR" sz="2000" dirty="0"/>
          </a:p>
          <a:p>
            <a:pPr algn="just"/>
            <a:r>
              <a:rPr lang="pt-BR" sz="2000" dirty="0" smtClean="0"/>
              <a:t>Excepcionalmente, a lei revogada pode voltar a viger (i) quando a lei revogadora for </a:t>
            </a:r>
            <a:r>
              <a:rPr lang="pt-BR" sz="2000" b="1" u="sng" dirty="0" smtClean="0"/>
              <a:t>declarada inconstitucional</a:t>
            </a:r>
            <a:r>
              <a:rPr lang="pt-BR" sz="2000" b="1" dirty="0" smtClean="0"/>
              <a:t> </a:t>
            </a:r>
            <a:r>
              <a:rPr lang="pt-BR" sz="2000" dirty="0" smtClean="0"/>
              <a:t>ou se for concedida a </a:t>
            </a:r>
            <a:r>
              <a:rPr lang="pt-BR" sz="2000" b="1" u="sng" dirty="0" smtClean="0"/>
              <a:t>suspensão cautelar da eficácia </a:t>
            </a:r>
            <a:r>
              <a:rPr lang="pt-BR" sz="2000" dirty="0" smtClean="0"/>
              <a:t>da norma impugnada em processo de ADI (art. 11, §2º, Lei 9868/99). (</a:t>
            </a:r>
            <a:r>
              <a:rPr lang="pt-BR" sz="2000" dirty="0" err="1" smtClean="0"/>
              <a:t>ii</a:t>
            </a:r>
            <a:r>
              <a:rPr lang="pt-BR" sz="2000" dirty="0" smtClean="0"/>
              <a:t>) Ou ainda, quando o </a:t>
            </a:r>
            <a:r>
              <a:rPr lang="pt-BR" sz="2000" b="1" u="sng" dirty="0" smtClean="0"/>
              <a:t>legislador assim o determinar expressamente</a:t>
            </a:r>
            <a:r>
              <a:rPr lang="pt-BR" sz="2000" dirty="0" smtClean="0"/>
              <a:t>. </a:t>
            </a:r>
            <a:endParaRPr lang="pt-BR" sz="2000" dirty="0"/>
          </a:p>
        </p:txBody>
      </p:sp>
    </p:spTree>
    <p:extLst>
      <p:ext uri="{BB962C8B-B14F-4D97-AF65-F5344CB8AC3E}">
        <p14:creationId xmlns:p14="http://schemas.microsoft.com/office/powerpoint/2010/main" val="1112168889"/>
      </p:ext>
    </p:extLst>
  </p:cSld>
  <p:clrMapOvr>
    <a:masterClrMapping/>
  </p:clrMapOvr>
  <p:transition>
    <p:comb/>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76672"/>
            <a:ext cx="8352928" cy="3785652"/>
          </a:xfrm>
          <a:prstGeom prst="rect">
            <a:avLst/>
          </a:prstGeom>
          <a:noFill/>
        </p:spPr>
        <p:txBody>
          <a:bodyPr wrap="square" rtlCol="0">
            <a:spAutoFit/>
          </a:bodyPr>
          <a:lstStyle/>
          <a:p>
            <a:pPr algn="just"/>
            <a:r>
              <a:rPr lang="pt-BR" sz="2000" b="1" dirty="0" smtClean="0">
                <a:solidFill>
                  <a:srgbClr val="FFC000"/>
                </a:solidFill>
              </a:rPr>
              <a:t>(Concurso </a:t>
            </a:r>
            <a:r>
              <a:rPr lang="pt-BR" sz="2000" b="1" dirty="0">
                <a:solidFill>
                  <a:srgbClr val="FFC000"/>
                </a:solidFill>
              </a:rPr>
              <a:t>MPF)</a:t>
            </a:r>
            <a:r>
              <a:rPr lang="pt-BR" sz="2000" dirty="0"/>
              <a:t> Repristinação, que não é </a:t>
            </a:r>
            <a:r>
              <a:rPr lang="pt-BR" sz="2000" dirty="0" smtClean="0"/>
              <a:t>aceita pelo </a:t>
            </a:r>
            <a:r>
              <a:rPr lang="pt-BR" sz="2000" dirty="0"/>
              <a:t>sistema jurídico brasileiro, significa: </a:t>
            </a:r>
            <a:endParaRPr lang="pt-BR" sz="2000" dirty="0" smtClean="0"/>
          </a:p>
          <a:p>
            <a:pPr algn="just"/>
            <a:endParaRPr lang="pt-BR" sz="2000" dirty="0" smtClean="0"/>
          </a:p>
          <a:p>
            <a:pPr algn="just"/>
            <a:r>
              <a:rPr lang="pt-BR" sz="2000" dirty="0" smtClean="0"/>
              <a:t>a) -</a:t>
            </a:r>
            <a:r>
              <a:rPr lang="pt-BR" sz="2000" dirty="0"/>
              <a:t>a </a:t>
            </a:r>
            <a:r>
              <a:rPr lang="pt-BR" sz="2000" dirty="0" smtClean="0"/>
              <a:t>eficácia anteriormente </a:t>
            </a:r>
            <a:r>
              <a:rPr lang="pt-BR" sz="2000" dirty="0"/>
              <a:t>produzida por uma lei que veio </a:t>
            </a:r>
            <a:r>
              <a:rPr lang="pt-BR" sz="2000" dirty="0" smtClean="0"/>
              <a:t>a ser </a:t>
            </a:r>
            <a:r>
              <a:rPr lang="pt-BR" sz="2000" dirty="0"/>
              <a:t>revogada; </a:t>
            </a:r>
            <a:endParaRPr lang="pt-BR" sz="2000" dirty="0" smtClean="0"/>
          </a:p>
          <a:p>
            <a:pPr algn="just"/>
            <a:endParaRPr lang="pt-BR" sz="2000" dirty="0" smtClean="0"/>
          </a:p>
          <a:p>
            <a:pPr algn="just"/>
            <a:r>
              <a:rPr lang="pt-BR" sz="2000" dirty="0" smtClean="0"/>
              <a:t>b</a:t>
            </a:r>
            <a:r>
              <a:rPr lang="pt-BR" sz="2000" dirty="0"/>
              <a:t>) -a possibilidade de uma lei revogadora</a:t>
            </a:r>
          </a:p>
          <a:p>
            <a:pPr algn="just"/>
            <a:r>
              <a:rPr lang="pt-BR" sz="2000" dirty="0"/>
              <a:t>produzir efeitos retroativos; </a:t>
            </a:r>
            <a:endParaRPr lang="pt-BR" sz="2000" dirty="0" smtClean="0"/>
          </a:p>
          <a:p>
            <a:pPr algn="just"/>
            <a:endParaRPr lang="pt-BR" sz="2000" dirty="0" smtClean="0"/>
          </a:p>
          <a:p>
            <a:pPr algn="just"/>
            <a:r>
              <a:rPr lang="pt-BR" sz="2000" dirty="0" smtClean="0"/>
              <a:t>c</a:t>
            </a:r>
            <a:r>
              <a:rPr lang="pt-BR" sz="2000" dirty="0"/>
              <a:t>) -a </a:t>
            </a:r>
            <a:r>
              <a:rPr lang="pt-BR" sz="2000" dirty="0" smtClean="0"/>
              <a:t>restauração da </a:t>
            </a:r>
            <a:r>
              <a:rPr lang="pt-BR" sz="2000" dirty="0"/>
              <a:t>lei revogada pela perda de vigor da lei revogadora;</a:t>
            </a:r>
          </a:p>
          <a:p>
            <a:pPr algn="just"/>
            <a:endParaRPr lang="pt-BR" sz="2000" dirty="0" smtClean="0"/>
          </a:p>
          <a:p>
            <a:pPr algn="just"/>
            <a:r>
              <a:rPr lang="pt-BR" sz="2000" dirty="0" smtClean="0"/>
              <a:t>d</a:t>
            </a:r>
            <a:r>
              <a:rPr lang="pt-BR" sz="2000" dirty="0"/>
              <a:t>) a perda temporária da eficácia de uma </a:t>
            </a:r>
            <a:r>
              <a:rPr lang="pt-BR" sz="2000" dirty="0" smtClean="0"/>
              <a:t>lei revogadora</a:t>
            </a:r>
            <a:r>
              <a:rPr lang="pt-BR" sz="2000" dirty="0"/>
              <a:t>.</a:t>
            </a:r>
          </a:p>
        </p:txBody>
      </p:sp>
    </p:spTree>
    <p:extLst>
      <p:ext uri="{BB962C8B-B14F-4D97-AF65-F5344CB8AC3E}">
        <p14:creationId xmlns:p14="http://schemas.microsoft.com/office/powerpoint/2010/main" val="1013014066"/>
      </p:ext>
    </p:extLst>
  </p:cSld>
  <p:clrMapOvr>
    <a:masterClrMapping/>
  </p:clrMapOvr>
  <p:transition>
    <p:comb/>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136904" cy="4462760"/>
          </a:xfrm>
          <a:prstGeom prst="rect">
            <a:avLst/>
          </a:prstGeom>
          <a:noFill/>
        </p:spPr>
        <p:txBody>
          <a:bodyPr wrap="square" rtlCol="0">
            <a:spAutoFit/>
          </a:bodyPr>
          <a:lstStyle/>
          <a:p>
            <a:pPr algn="just"/>
            <a:r>
              <a:rPr lang="pt-BR" sz="2000" b="1" dirty="0">
                <a:solidFill>
                  <a:srgbClr val="FFC000"/>
                </a:solidFill>
              </a:rPr>
              <a:t>(Concurso MPF)</a:t>
            </a:r>
            <a:r>
              <a:rPr lang="pt-BR" sz="2000" dirty="0"/>
              <a:t> Repristinação, que não é aceita pelo sistema jurídico brasileiro, significa: </a:t>
            </a:r>
          </a:p>
          <a:p>
            <a:pPr algn="just"/>
            <a:endParaRPr lang="pt-BR" sz="2000" dirty="0"/>
          </a:p>
          <a:p>
            <a:pPr algn="just"/>
            <a:r>
              <a:rPr lang="pt-BR" sz="2000" dirty="0"/>
              <a:t>a) -a eficácia anteriormente produzida por uma lei que veio a ser revogada; </a:t>
            </a:r>
          </a:p>
          <a:p>
            <a:pPr algn="just"/>
            <a:endParaRPr lang="pt-BR" sz="2000" dirty="0"/>
          </a:p>
          <a:p>
            <a:pPr algn="just"/>
            <a:r>
              <a:rPr lang="pt-BR" sz="2000" dirty="0"/>
              <a:t>b) -a possibilidade de uma lei revogadora</a:t>
            </a:r>
          </a:p>
          <a:p>
            <a:pPr algn="just"/>
            <a:r>
              <a:rPr lang="pt-BR" sz="2000" dirty="0"/>
              <a:t>produzir efeitos retroativos; </a:t>
            </a:r>
          </a:p>
          <a:p>
            <a:pPr algn="just"/>
            <a:endParaRPr lang="pt-BR" sz="2000" dirty="0"/>
          </a:p>
          <a:p>
            <a:pPr algn="just"/>
            <a:r>
              <a:rPr lang="pt-BR" sz="2000" dirty="0">
                <a:solidFill>
                  <a:srgbClr val="FFC000"/>
                </a:solidFill>
              </a:rPr>
              <a:t>c) -a restauração da lei revogada pela perda de vigor da lei revogadora;</a:t>
            </a:r>
          </a:p>
          <a:p>
            <a:pPr algn="just"/>
            <a:endParaRPr lang="pt-BR" sz="2000" dirty="0"/>
          </a:p>
          <a:p>
            <a:pPr algn="just"/>
            <a:r>
              <a:rPr lang="pt-BR" sz="2000" dirty="0"/>
              <a:t>d) a perda temporária da eficácia de uma lei revogadora.</a:t>
            </a:r>
          </a:p>
          <a:p>
            <a:endParaRPr lang="pt-BR" dirty="0"/>
          </a:p>
        </p:txBody>
      </p:sp>
    </p:spTree>
    <p:extLst>
      <p:ext uri="{BB962C8B-B14F-4D97-AF65-F5344CB8AC3E}">
        <p14:creationId xmlns:p14="http://schemas.microsoft.com/office/powerpoint/2010/main" val="1798187797"/>
      </p:ext>
    </p:extLst>
  </p:cSld>
  <p:clrMapOvr>
    <a:masterClrMapping/>
  </p:clrMapOvr>
  <p:transition>
    <p:comb/>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26815" y="116632"/>
            <a:ext cx="8208912" cy="6524863"/>
          </a:xfrm>
          <a:prstGeom prst="rect">
            <a:avLst/>
          </a:prstGeom>
          <a:noFill/>
        </p:spPr>
        <p:txBody>
          <a:bodyPr wrap="square" rtlCol="0">
            <a:spAutoFit/>
          </a:bodyPr>
          <a:lstStyle/>
          <a:p>
            <a:pPr algn="just"/>
            <a:r>
              <a:rPr lang="pt-BR" sz="1900" b="1" dirty="0" smtClean="0">
                <a:solidFill>
                  <a:srgbClr val="FFC000"/>
                </a:solidFill>
              </a:rPr>
              <a:t>2. Obrigatoriedade da lei</a:t>
            </a:r>
          </a:p>
          <a:p>
            <a:pPr algn="just"/>
            <a:endParaRPr lang="pt-BR" sz="1900" b="1" dirty="0">
              <a:solidFill>
                <a:srgbClr val="CCECFF"/>
              </a:solidFill>
            </a:endParaRPr>
          </a:p>
          <a:p>
            <a:pPr algn="just"/>
            <a:r>
              <a:rPr lang="pt-BR" sz="1900" dirty="0" smtClean="0">
                <a:solidFill>
                  <a:srgbClr val="CCECFF"/>
                </a:solidFill>
              </a:rPr>
              <a:t>Art. 3º, LINDB. “Ninguém se escusa de cumprir a lei, alegando que não a conhece”.</a:t>
            </a:r>
          </a:p>
          <a:p>
            <a:pPr algn="just"/>
            <a:endParaRPr lang="pt-BR" sz="1900" dirty="0">
              <a:solidFill>
                <a:srgbClr val="CCECFF"/>
              </a:solidFill>
            </a:endParaRPr>
          </a:p>
          <a:p>
            <a:pPr algn="just"/>
            <a:r>
              <a:rPr lang="pt-BR" sz="1900" dirty="0" smtClean="0"/>
              <a:t>A ninguém é conferido o direito de alegar o desconhecimento da lei para se recusar a cumpri-la. Contudo, esta presunção é relativa, e excepcionalmente, admite-se a alegação do erro de fato ou de direito. </a:t>
            </a:r>
          </a:p>
          <a:p>
            <a:pPr algn="just"/>
            <a:endParaRPr lang="pt-BR" sz="1900" dirty="0" smtClean="0"/>
          </a:p>
          <a:p>
            <a:pPr algn="just"/>
            <a:r>
              <a:rPr lang="pt-BR" sz="1900" dirty="0" smtClean="0"/>
              <a:t>Ex. Erro de fato - Art. 1561, CC: casamento putativo. Ex. Sujeito casa-se com a irmã por desconhecer o vínculo biológico. O juiz confere efeitos a um casamento nulo quando as partes estavam de boa-fé. </a:t>
            </a:r>
          </a:p>
          <a:p>
            <a:pPr algn="just"/>
            <a:endParaRPr lang="pt-BR" sz="1900" dirty="0"/>
          </a:p>
          <a:p>
            <a:pPr algn="just"/>
            <a:r>
              <a:rPr lang="pt-BR" sz="1900" dirty="0" smtClean="0"/>
              <a:t>Ex. Erro de direito – Art. 139, III, CC: “O erro é substancial quando: III – sendo de direito e não implicando recusa à aplicação da lei, for o motivo único ou principal do negócio jurídico”. O negócio é anulável. </a:t>
            </a:r>
          </a:p>
          <a:p>
            <a:pPr algn="just"/>
            <a:endParaRPr lang="pt-BR" sz="1900" dirty="0"/>
          </a:p>
          <a:p>
            <a:pPr algn="just"/>
            <a:r>
              <a:rPr lang="pt-BR" sz="1900" dirty="0" smtClean="0"/>
              <a:t>Caso prático (RJ): </a:t>
            </a:r>
            <a:r>
              <a:rPr lang="pt-BR" sz="1900" dirty="0"/>
              <a:t>Uma pessoa </a:t>
            </a:r>
            <a:r>
              <a:rPr lang="pt-BR" sz="1900" dirty="0" smtClean="0"/>
              <a:t>adquiriu </a:t>
            </a:r>
            <a:r>
              <a:rPr lang="pt-BR" sz="1900" dirty="0"/>
              <a:t>um imóvel </a:t>
            </a:r>
            <a:r>
              <a:rPr lang="pt-BR" sz="1900" dirty="0" smtClean="0"/>
              <a:t>para </a:t>
            </a:r>
            <a:r>
              <a:rPr lang="pt-BR" sz="1900" dirty="0"/>
              <a:t>construir uma casa. E</a:t>
            </a:r>
            <a:r>
              <a:rPr lang="pt-BR" sz="1900" dirty="0" smtClean="0"/>
              <a:t>m seguida, o comprador </a:t>
            </a:r>
            <a:r>
              <a:rPr lang="pt-BR" sz="1900" dirty="0"/>
              <a:t>deu entrada </a:t>
            </a:r>
            <a:r>
              <a:rPr lang="pt-BR" sz="1900" dirty="0" smtClean="0"/>
              <a:t>ao </a:t>
            </a:r>
            <a:r>
              <a:rPr lang="pt-BR" sz="1900" dirty="0"/>
              <a:t>alvará de construção. </a:t>
            </a:r>
            <a:r>
              <a:rPr lang="pt-BR" sz="1900" dirty="0" smtClean="0"/>
              <a:t>A </a:t>
            </a:r>
            <a:r>
              <a:rPr lang="pt-BR" sz="1900" dirty="0"/>
              <a:t>P</a:t>
            </a:r>
            <a:r>
              <a:rPr lang="pt-BR" sz="1900" dirty="0" smtClean="0"/>
              <a:t>refeitura indeferiu </a:t>
            </a:r>
            <a:r>
              <a:rPr lang="pt-BR" sz="1900" dirty="0"/>
              <a:t>em virtude de uma lei municipal que </a:t>
            </a:r>
            <a:r>
              <a:rPr lang="pt-BR" sz="1900" dirty="0" smtClean="0"/>
              <a:t>veda </a:t>
            </a:r>
            <a:r>
              <a:rPr lang="pt-BR" sz="1900" dirty="0"/>
              <a:t>a </a:t>
            </a:r>
            <a:r>
              <a:rPr lang="pt-BR" sz="1900" dirty="0" smtClean="0"/>
              <a:t>construção. </a:t>
            </a:r>
            <a:r>
              <a:rPr lang="pt-BR" sz="1900" dirty="0"/>
              <a:t>O comprador </a:t>
            </a:r>
            <a:r>
              <a:rPr lang="pt-BR" sz="1900" dirty="0" smtClean="0"/>
              <a:t>ajuizou ação </a:t>
            </a:r>
            <a:r>
              <a:rPr lang="pt-BR" sz="1900" dirty="0"/>
              <a:t>anulatória e disse que </a:t>
            </a:r>
            <a:r>
              <a:rPr lang="pt-BR" sz="1900" dirty="0" smtClean="0"/>
              <a:t>apenas celebrou o contrato por </a:t>
            </a:r>
            <a:r>
              <a:rPr lang="pt-BR" sz="1900" dirty="0"/>
              <a:t>desconhecer a lei. </a:t>
            </a:r>
            <a:r>
              <a:rPr lang="pt-BR" sz="1900" dirty="0" smtClean="0"/>
              <a:t>O tribunal anulou a venda. </a:t>
            </a:r>
            <a:endParaRPr lang="pt-BR" sz="1900" dirty="0"/>
          </a:p>
        </p:txBody>
      </p:sp>
    </p:spTree>
    <p:extLst>
      <p:ext uri="{BB962C8B-B14F-4D97-AF65-F5344CB8AC3E}">
        <p14:creationId xmlns:p14="http://schemas.microsoft.com/office/powerpoint/2010/main" val="1200092669"/>
      </p:ext>
    </p:extLst>
  </p:cSld>
  <p:clrMapOvr>
    <a:masterClrMapping/>
  </p:clrMapOvr>
  <p:transition>
    <p:comb/>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6247864"/>
          </a:xfrm>
          <a:prstGeom prst="rect">
            <a:avLst/>
          </a:prstGeom>
          <a:noFill/>
        </p:spPr>
        <p:txBody>
          <a:bodyPr wrap="square" rtlCol="0">
            <a:spAutoFit/>
          </a:bodyPr>
          <a:lstStyle/>
          <a:p>
            <a:pPr algn="just"/>
            <a:r>
              <a:rPr lang="pt-BR" sz="2000" dirty="0" smtClean="0"/>
              <a:t>Parte </a:t>
            </a:r>
            <a:r>
              <a:rPr lang="pt-BR" sz="2000" dirty="0"/>
              <a:t>da doutrina entende que tal dispositivo perdeu aplicação prática por falta de amparo social, à medida que vivemos em um contexto de explosão legislativa. Nem mesmo os estudiosos do direito conhecem a maior parte das leis em vigor. </a:t>
            </a:r>
            <a:endParaRPr lang="pt-BR" sz="2000" dirty="0" smtClean="0"/>
          </a:p>
          <a:p>
            <a:pPr algn="just"/>
            <a:endParaRPr lang="pt-BR" sz="2000" dirty="0">
              <a:solidFill>
                <a:srgbClr val="FFC000"/>
              </a:solidFill>
            </a:endParaRPr>
          </a:p>
          <a:p>
            <a:pPr algn="just"/>
            <a:r>
              <a:rPr lang="pt-BR" sz="2000" b="1" dirty="0" smtClean="0">
                <a:solidFill>
                  <a:srgbClr val="FFC000"/>
                </a:solidFill>
              </a:rPr>
              <a:t>3. Integração da norma</a:t>
            </a:r>
            <a:endParaRPr lang="pt-BR" sz="2000" b="1" dirty="0">
              <a:solidFill>
                <a:srgbClr val="FFC000"/>
              </a:solidFill>
            </a:endParaRPr>
          </a:p>
          <a:p>
            <a:pPr algn="just"/>
            <a:endParaRPr lang="pt-BR" sz="2000" dirty="0" smtClean="0"/>
          </a:p>
          <a:p>
            <a:pPr algn="just"/>
            <a:r>
              <a:rPr lang="pt-BR" sz="2000" dirty="0" smtClean="0"/>
              <a:t>Teoricamente a norma jurídica deve sempre trazer um conteúdo claro para que o intérprete possa compreender seu sentido e alcance. Contudo, é comum que surjam no texto da lei ambiguidades, imperfeições, omissões, exigindo a intervenção do intérprete para extrair o verdadeiro sentido que o legislador buscou estabelecer. </a:t>
            </a:r>
          </a:p>
          <a:p>
            <a:pPr algn="just"/>
            <a:endParaRPr lang="pt-BR" sz="2000" dirty="0"/>
          </a:p>
          <a:p>
            <a:pPr algn="just"/>
            <a:r>
              <a:rPr lang="pt-BR" sz="2000" dirty="0" smtClean="0"/>
              <a:t>O ordenamento jurídico não pode ser lacunoso, por ter abraçado a proibição do </a:t>
            </a:r>
            <a:r>
              <a:rPr lang="pt-BR" sz="2000" i="1" dirty="0" smtClean="0"/>
              <a:t>non </a:t>
            </a:r>
            <a:r>
              <a:rPr lang="pt-BR" sz="2000" i="1" dirty="0" err="1" smtClean="0"/>
              <a:t>liquit</a:t>
            </a:r>
            <a:r>
              <a:rPr lang="pt-BR" sz="2000" dirty="0" smtClean="0"/>
              <a:t>, ou seja, </a:t>
            </a:r>
            <a:r>
              <a:rPr lang="pt-BR" sz="2000" dirty="0" smtClean="0">
                <a:solidFill>
                  <a:srgbClr val="FFC000"/>
                </a:solidFill>
              </a:rPr>
              <a:t>o juiz não pode se eximir de julgar alegando a falta de lei ou desconhecimento dela.  </a:t>
            </a:r>
          </a:p>
          <a:p>
            <a:pPr algn="just"/>
            <a:endParaRPr lang="pt-BR" sz="2000" dirty="0" smtClean="0"/>
          </a:p>
          <a:p>
            <a:pPr algn="just"/>
            <a:r>
              <a:rPr lang="pt-BR" sz="2000" b="1" dirty="0" smtClean="0">
                <a:solidFill>
                  <a:srgbClr val="CCECFF"/>
                </a:solidFill>
              </a:rPr>
              <a:t>Art. 376, NCPC: </a:t>
            </a:r>
            <a:r>
              <a:rPr lang="pt-BR" sz="2000" dirty="0" smtClean="0">
                <a:solidFill>
                  <a:srgbClr val="CCECFF"/>
                </a:solidFill>
              </a:rPr>
              <a:t>“A parte que alegar </a:t>
            </a:r>
            <a:r>
              <a:rPr lang="pt-BR" sz="2000" u="sng" dirty="0" smtClean="0">
                <a:solidFill>
                  <a:srgbClr val="CCECFF"/>
                </a:solidFill>
              </a:rPr>
              <a:t>direito municipal, estadual, estrangeiro ou consuetudinário</a:t>
            </a:r>
            <a:r>
              <a:rPr lang="pt-BR" sz="2000" dirty="0" smtClean="0">
                <a:solidFill>
                  <a:srgbClr val="CCECFF"/>
                </a:solidFill>
              </a:rPr>
              <a:t> provar-lhe-á o teor e a vigência, se assim o juiz determinar”.</a:t>
            </a:r>
            <a:endParaRPr lang="pt-BR" sz="2000" b="1" dirty="0">
              <a:solidFill>
                <a:srgbClr val="CCECFF"/>
              </a:solidFill>
            </a:endParaRPr>
          </a:p>
        </p:txBody>
      </p:sp>
    </p:spTree>
    <p:extLst>
      <p:ext uri="{BB962C8B-B14F-4D97-AF65-F5344CB8AC3E}">
        <p14:creationId xmlns:p14="http://schemas.microsoft.com/office/powerpoint/2010/main" val="1829402102"/>
      </p:ext>
    </p:extLst>
  </p:cSld>
  <p:clrMapOvr>
    <a:masterClrMapping/>
  </p:clrMapOvr>
  <p:transition>
    <p:comb/>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352928" cy="6247864"/>
          </a:xfrm>
          <a:prstGeom prst="rect">
            <a:avLst/>
          </a:prstGeom>
          <a:noFill/>
        </p:spPr>
        <p:txBody>
          <a:bodyPr wrap="square" rtlCol="0">
            <a:spAutoFit/>
          </a:bodyPr>
          <a:lstStyle/>
          <a:p>
            <a:pPr algn="just"/>
            <a:r>
              <a:rPr lang="pt-BR" sz="2000" dirty="0" smtClean="0">
                <a:solidFill>
                  <a:srgbClr val="CCECFF"/>
                </a:solidFill>
              </a:rPr>
              <a:t>Art. 4º, LINDB: “Quando a lei for omissa, o juiz decidirá o caso de acordo com a analogia, os costumes e os princípios gerais de direito”. </a:t>
            </a:r>
          </a:p>
          <a:p>
            <a:pPr algn="just"/>
            <a:endParaRPr lang="pt-BR" sz="2000" dirty="0">
              <a:solidFill>
                <a:srgbClr val="CCECFF"/>
              </a:solidFill>
            </a:endParaRPr>
          </a:p>
          <a:p>
            <a:pPr algn="just"/>
            <a:r>
              <a:rPr lang="pt-BR" sz="2000" b="1" dirty="0" smtClean="0">
                <a:solidFill>
                  <a:srgbClr val="FFC000"/>
                </a:solidFill>
              </a:rPr>
              <a:t>*Analogia</a:t>
            </a:r>
          </a:p>
          <a:p>
            <a:pPr algn="just"/>
            <a:endParaRPr lang="pt-BR" sz="2000" b="1" dirty="0">
              <a:solidFill>
                <a:srgbClr val="FFC000"/>
              </a:solidFill>
            </a:endParaRPr>
          </a:p>
          <a:p>
            <a:pPr algn="just"/>
            <a:r>
              <a:rPr lang="pt-BR" sz="2000" dirty="0" smtClean="0"/>
              <a:t>Consiste na aplicação de uma </a:t>
            </a:r>
            <a:r>
              <a:rPr lang="pt-BR" sz="2000" u="sng" dirty="0" smtClean="0"/>
              <a:t>norma próxima ou de um conjunto de normas próximas</a:t>
            </a:r>
            <a:r>
              <a:rPr lang="pt-BR" sz="2000" dirty="0" smtClean="0"/>
              <a:t>, diante da ausência de norma para regular um determinado caso concreto. Diante desta omissão para um dado caso, deve o intérprete do direito buscar no próprio ordenamento jurídico uma norma que seja aplicada para além do seu campo de atuação. </a:t>
            </a:r>
          </a:p>
          <a:p>
            <a:pPr algn="just"/>
            <a:endParaRPr lang="pt-BR" sz="2000" dirty="0"/>
          </a:p>
          <a:p>
            <a:pPr algn="just"/>
            <a:r>
              <a:rPr lang="pt-BR" sz="2000" dirty="0" smtClean="0"/>
              <a:t>Ex. O </a:t>
            </a:r>
            <a:r>
              <a:rPr lang="pt-BR" sz="2000" dirty="0" err="1" smtClean="0"/>
              <a:t>art</a:t>
            </a:r>
            <a:r>
              <a:rPr lang="pt-BR" sz="2000" dirty="0" smtClean="0"/>
              <a:t> 499, CCB (“É lícita a compra e venda entre cônjuges, com relação a bens excluídos da comunhão”) – como a norma não restringe a liberdade contratual é possível aplicá-la analogicamente aos companheiros. </a:t>
            </a:r>
          </a:p>
          <a:p>
            <a:pPr algn="just"/>
            <a:endParaRPr lang="pt-BR" sz="2000" dirty="0"/>
          </a:p>
          <a:p>
            <a:pPr algn="just"/>
            <a:r>
              <a:rPr lang="pt-BR" sz="2000" dirty="0" smtClean="0"/>
              <a:t>O magistrado deve interpretar e integrar as normas nos limites dos artigos 4º e 5º, LINDB. Ao aplicar tal técnica, </a:t>
            </a:r>
            <a:r>
              <a:rPr lang="pt-BR" sz="2000" u="sng" dirty="0" smtClean="0">
                <a:solidFill>
                  <a:srgbClr val="FFC000"/>
                </a:solidFill>
              </a:rPr>
              <a:t>o intérprete cria uma norma individual que valerá restritivamente para aquele caso concreto</a:t>
            </a:r>
            <a:r>
              <a:rPr lang="pt-BR" sz="2000" dirty="0" smtClean="0"/>
              <a:t>, pondo fim ao conflito, sem dissolver, contudo, a lacuna. </a:t>
            </a:r>
          </a:p>
        </p:txBody>
      </p:sp>
    </p:spTree>
    <p:extLst>
      <p:ext uri="{BB962C8B-B14F-4D97-AF65-F5344CB8AC3E}">
        <p14:creationId xmlns:p14="http://schemas.microsoft.com/office/powerpoint/2010/main" val="4397648"/>
      </p:ext>
    </p:extLst>
  </p:cSld>
  <p:clrMapOvr>
    <a:masterClrMapping/>
  </p:clrMapOvr>
  <p:transition>
    <p:comb/>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424936" cy="5632311"/>
          </a:xfrm>
          <a:prstGeom prst="rect">
            <a:avLst/>
          </a:prstGeom>
          <a:noFill/>
        </p:spPr>
        <p:txBody>
          <a:bodyPr wrap="square" rtlCol="0">
            <a:spAutoFit/>
          </a:bodyPr>
          <a:lstStyle/>
          <a:p>
            <a:pPr marL="342900" indent="-342900" algn="just">
              <a:buFontTx/>
              <a:buChar char="-"/>
            </a:pPr>
            <a:r>
              <a:rPr lang="pt-BR" sz="2000" dirty="0" smtClean="0">
                <a:solidFill>
                  <a:srgbClr val="FFC000"/>
                </a:solidFill>
              </a:rPr>
              <a:t>Analogia legal ou </a:t>
            </a:r>
            <a:r>
              <a:rPr lang="pt-BR" sz="2000" i="1" dirty="0" smtClean="0">
                <a:solidFill>
                  <a:srgbClr val="FFC000"/>
                </a:solidFill>
              </a:rPr>
              <a:t>legis</a:t>
            </a:r>
            <a:r>
              <a:rPr lang="pt-BR" sz="2000" dirty="0" smtClean="0">
                <a:solidFill>
                  <a:srgbClr val="FFC000"/>
                </a:solidFill>
              </a:rPr>
              <a:t>: </a:t>
            </a:r>
            <a:r>
              <a:rPr lang="pt-BR" sz="2000" dirty="0" smtClean="0"/>
              <a:t>aplicação de somente uma norma próxima em situação não regulada em lei específica. Caso do exemplo mencionado. Regra específica do casamento aplicável à união estável.</a:t>
            </a:r>
          </a:p>
          <a:p>
            <a:pPr marL="342900" indent="-342900" algn="just">
              <a:buFontTx/>
              <a:buChar char="-"/>
            </a:pPr>
            <a:endParaRPr lang="pt-BR" sz="2000" dirty="0"/>
          </a:p>
          <a:p>
            <a:pPr marL="342900" indent="-342900" algn="just">
              <a:buFontTx/>
              <a:buChar char="-"/>
            </a:pPr>
            <a:r>
              <a:rPr lang="pt-BR" sz="2000" dirty="0" smtClean="0">
                <a:solidFill>
                  <a:srgbClr val="FFC000"/>
                </a:solidFill>
              </a:rPr>
              <a:t>Analogia jurídica ou </a:t>
            </a:r>
            <a:r>
              <a:rPr lang="pt-BR" sz="2000" i="1" dirty="0" smtClean="0">
                <a:solidFill>
                  <a:srgbClr val="FFC000"/>
                </a:solidFill>
              </a:rPr>
              <a:t>iuris</a:t>
            </a:r>
            <a:r>
              <a:rPr lang="pt-BR" sz="2000" dirty="0" smtClean="0">
                <a:solidFill>
                  <a:srgbClr val="FFC000"/>
                </a:solidFill>
              </a:rPr>
              <a:t>: </a:t>
            </a:r>
            <a:r>
              <a:rPr lang="pt-BR" sz="2000" dirty="0" smtClean="0"/>
              <a:t>aplicação de um conjunto de normas próximas. Sistema como um todo. </a:t>
            </a:r>
          </a:p>
          <a:p>
            <a:pPr algn="just"/>
            <a:r>
              <a:rPr lang="pt-BR" sz="2000" dirty="0" smtClean="0"/>
              <a:t>Ex. STF – interpretação conforme em caso de união de pessoas do mesmo sexo. Aplica-se o sistema jurídico como um todo – princípios constitucionais, regras do direito civil (instituto da união estável), etc. </a:t>
            </a:r>
          </a:p>
          <a:p>
            <a:pPr algn="just"/>
            <a:endParaRPr lang="pt-BR" sz="2000" dirty="0">
              <a:solidFill>
                <a:srgbClr val="FFC000"/>
              </a:solidFill>
            </a:endParaRPr>
          </a:p>
          <a:p>
            <a:pPr algn="just"/>
            <a:r>
              <a:rPr lang="pt-BR" sz="2000" u="sng" dirty="0" smtClean="0">
                <a:solidFill>
                  <a:srgbClr val="FFC000"/>
                </a:solidFill>
              </a:rPr>
              <a:t>Analogia x Interpretação extensiva</a:t>
            </a:r>
          </a:p>
          <a:p>
            <a:pPr algn="just"/>
            <a:endParaRPr lang="pt-BR" sz="2000" dirty="0">
              <a:solidFill>
                <a:srgbClr val="FFC000"/>
              </a:solidFill>
            </a:endParaRPr>
          </a:p>
          <a:p>
            <a:pPr algn="just"/>
            <a:r>
              <a:rPr lang="pt-BR" sz="2000" dirty="0" smtClean="0"/>
              <a:t>Tais institutos não se confundem. </a:t>
            </a:r>
          </a:p>
          <a:p>
            <a:pPr algn="just"/>
            <a:endParaRPr lang="pt-BR" sz="2000" dirty="0" smtClean="0"/>
          </a:p>
          <a:p>
            <a:pPr algn="just"/>
            <a:r>
              <a:rPr lang="pt-BR" sz="2000" dirty="0" smtClean="0"/>
              <a:t>Na analogia rompe-se com os limites do que está previsto na norma, havendo </a:t>
            </a:r>
            <a:r>
              <a:rPr lang="pt-BR" sz="2000" b="1" u="sng" dirty="0" smtClean="0"/>
              <a:t>integração da norma jurídica</a:t>
            </a:r>
            <a:r>
              <a:rPr lang="pt-BR" sz="2000" dirty="0" smtClean="0"/>
              <a:t>. Na interpretação extensiva apenas amplia-se o seu sentido, havendo  </a:t>
            </a:r>
            <a:r>
              <a:rPr lang="pt-BR" sz="2000" b="1" u="sng" dirty="0" smtClean="0"/>
              <a:t>subsunção</a:t>
            </a:r>
            <a:r>
              <a:rPr lang="pt-BR" sz="2000" dirty="0" smtClean="0"/>
              <a:t>. A aplicação de uma ou outra técnica será analisada a partir do caso concreto. </a:t>
            </a:r>
          </a:p>
        </p:txBody>
      </p:sp>
    </p:spTree>
    <p:extLst>
      <p:ext uri="{BB962C8B-B14F-4D97-AF65-F5344CB8AC3E}">
        <p14:creationId xmlns:p14="http://schemas.microsoft.com/office/powerpoint/2010/main" val="2086582921"/>
      </p:ext>
    </p:extLst>
  </p:cSld>
  <p:clrMapOvr>
    <a:masterClrMapping/>
  </p:clrMapOvr>
  <p:transition>
    <p:comb/>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280920" cy="6555641"/>
          </a:xfrm>
          <a:prstGeom prst="rect">
            <a:avLst/>
          </a:prstGeom>
          <a:noFill/>
        </p:spPr>
        <p:txBody>
          <a:bodyPr wrap="square" rtlCol="0">
            <a:spAutoFit/>
          </a:bodyPr>
          <a:lstStyle/>
          <a:p>
            <a:pPr algn="just"/>
            <a:r>
              <a:rPr lang="pt-BR" sz="2000" dirty="0" smtClean="0">
                <a:solidFill>
                  <a:srgbClr val="FFC000"/>
                </a:solidFill>
              </a:rPr>
              <a:t>*</a:t>
            </a:r>
            <a:r>
              <a:rPr lang="pt-BR" sz="2000" b="1" dirty="0" smtClean="0">
                <a:solidFill>
                  <a:srgbClr val="FFC000"/>
                </a:solidFill>
              </a:rPr>
              <a:t>Costumes:</a:t>
            </a:r>
            <a:r>
              <a:rPr lang="pt-BR" sz="2000" dirty="0" smtClean="0">
                <a:solidFill>
                  <a:srgbClr val="FFC000"/>
                </a:solidFill>
              </a:rPr>
              <a:t> </a:t>
            </a:r>
          </a:p>
          <a:p>
            <a:pPr algn="just"/>
            <a:endParaRPr lang="pt-BR" sz="2000" dirty="0">
              <a:solidFill>
                <a:srgbClr val="FFC000"/>
              </a:solidFill>
            </a:endParaRPr>
          </a:p>
          <a:p>
            <a:pPr algn="just"/>
            <a:r>
              <a:rPr lang="pt-BR" sz="2000" dirty="0" smtClean="0"/>
              <a:t>Práticas e usos reiterados com conteúdo lícito e relevância jurídica. Verdadeira fonte do direito. </a:t>
            </a:r>
          </a:p>
          <a:p>
            <a:pPr algn="just"/>
            <a:endParaRPr lang="pt-BR" sz="2000" dirty="0"/>
          </a:p>
          <a:p>
            <a:pPr algn="just"/>
            <a:r>
              <a:rPr lang="pt-BR" sz="2000" dirty="0" smtClean="0">
                <a:solidFill>
                  <a:srgbClr val="FFC000"/>
                </a:solidFill>
              </a:rPr>
              <a:t>Rubens Limongi França: </a:t>
            </a:r>
            <a:r>
              <a:rPr lang="pt-BR" sz="2000" dirty="0" smtClean="0"/>
              <a:t>“(...) é necessário que o costume esteja arraigado na consciência popular após a sua prática durante um tempo considerável, e, além disso, goze de reputação de imprescindível norma costumeira”. (FRANÇA, Rubens Limongi. </a:t>
            </a:r>
            <a:r>
              <a:rPr lang="pt-BR" sz="2000" i="1" dirty="0" smtClean="0"/>
              <a:t>Instituições de direito civil</a:t>
            </a:r>
            <a:r>
              <a:rPr lang="pt-BR" sz="2000" dirty="0" smtClean="0"/>
              <a:t>. 4. ed. SP: Saraiva, 1996. p. 14). </a:t>
            </a:r>
          </a:p>
          <a:p>
            <a:pPr algn="just"/>
            <a:endParaRPr lang="pt-BR" sz="2000" dirty="0"/>
          </a:p>
          <a:p>
            <a:pPr algn="just"/>
            <a:r>
              <a:rPr lang="pt-BR" sz="2000" dirty="0" smtClean="0">
                <a:solidFill>
                  <a:srgbClr val="FFC000"/>
                </a:solidFill>
              </a:rPr>
              <a:t>- Costumes segundo a lei (</a:t>
            </a:r>
            <a:r>
              <a:rPr lang="pt-BR" sz="2000" i="1" dirty="0" err="1" smtClean="0">
                <a:solidFill>
                  <a:srgbClr val="FFC000"/>
                </a:solidFill>
              </a:rPr>
              <a:t>secundum</a:t>
            </a:r>
            <a:r>
              <a:rPr lang="pt-BR" sz="2000" i="1" dirty="0" smtClean="0">
                <a:solidFill>
                  <a:srgbClr val="FFC000"/>
                </a:solidFill>
              </a:rPr>
              <a:t> </a:t>
            </a:r>
            <a:r>
              <a:rPr lang="pt-BR" sz="2000" i="1" dirty="0" err="1" smtClean="0">
                <a:solidFill>
                  <a:srgbClr val="FFC000"/>
                </a:solidFill>
              </a:rPr>
              <a:t>legem</a:t>
            </a:r>
            <a:r>
              <a:rPr lang="pt-BR" sz="2000" dirty="0" smtClean="0">
                <a:solidFill>
                  <a:srgbClr val="FFC000"/>
                </a:solidFill>
              </a:rPr>
              <a:t>): </a:t>
            </a:r>
            <a:r>
              <a:rPr lang="pt-BR" sz="2000" dirty="0" smtClean="0"/>
              <a:t>quando a própria lei manda aplicar os costumes. Ex. Art. 445, §2º, CCB – “Tratando-se de venda de animais, </a:t>
            </a:r>
            <a:r>
              <a:rPr lang="pt-BR" sz="2000" dirty="0" smtClean="0">
                <a:solidFill>
                  <a:srgbClr val="FFC000"/>
                </a:solidFill>
              </a:rPr>
              <a:t>os prazos de garantia por vícios ocultos serão os estabelecidos em lei especial, ou, na falta desta, pelos usos locais, (...)”.</a:t>
            </a:r>
          </a:p>
          <a:p>
            <a:pPr marL="342900" indent="-342900" algn="just">
              <a:buFontTx/>
              <a:buChar char="-"/>
            </a:pPr>
            <a:endParaRPr lang="pt-BR" sz="2000" dirty="0">
              <a:solidFill>
                <a:srgbClr val="FFC000"/>
              </a:solidFill>
            </a:endParaRPr>
          </a:p>
          <a:p>
            <a:pPr marL="342900" indent="-342900" algn="just">
              <a:buFontTx/>
              <a:buChar char="-"/>
            </a:pPr>
            <a:endParaRPr lang="pt-BR" sz="2000" dirty="0" smtClean="0">
              <a:solidFill>
                <a:srgbClr val="FFC000"/>
              </a:solidFill>
            </a:endParaRPr>
          </a:p>
          <a:p>
            <a:pPr algn="just"/>
            <a:endParaRPr lang="pt-BR" sz="2000" dirty="0"/>
          </a:p>
          <a:p>
            <a:pPr algn="just"/>
            <a:endParaRPr lang="pt-BR" sz="2000" dirty="0" smtClean="0"/>
          </a:p>
          <a:p>
            <a:pPr algn="just"/>
            <a:endParaRPr lang="pt-BR" sz="2000" dirty="0"/>
          </a:p>
          <a:p>
            <a:pPr algn="just"/>
            <a:endParaRPr lang="pt-BR" sz="2000" dirty="0"/>
          </a:p>
        </p:txBody>
      </p:sp>
    </p:spTree>
    <p:extLst>
      <p:ext uri="{BB962C8B-B14F-4D97-AF65-F5344CB8AC3E}">
        <p14:creationId xmlns:p14="http://schemas.microsoft.com/office/powerpoint/2010/main" val="1619290294"/>
      </p:ext>
    </p:extLst>
  </p:cSld>
  <p:clrMapOvr>
    <a:masterClrMapping/>
  </p:clrMapOvr>
  <p:transition>
    <p:comb/>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424936" cy="5386090"/>
          </a:xfrm>
          <a:prstGeom prst="rect">
            <a:avLst/>
          </a:prstGeom>
          <a:noFill/>
        </p:spPr>
        <p:txBody>
          <a:bodyPr wrap="square" rtlCol="0">
            <a:spAutoFit/>
          </a:bodyPr>
          <a:lstStyle/>
          <a:p>
            <a:pPr algn="just"/>
            <a:r>
              <a:rPr lang="pt-BR" sz="2000" dirty="0" smtClean="0">
                <a:solidFill>
                  <a:srgbClr val="FFC000"/>
                </a:solidFill>
              </a:rPr>
              <a:t>- Costumes </a:t>
            </a:r>
            <a:r>
              <a:rPr lang="pt-BR" sz="2000" dirty="0">
                <a:solidFill>
                  <a:srgbClr val="FFC000"/>
                </a:solidFill>
              </a:rPr>
              <a:t>na falta da lei (</a:t>
            </a:r>
            <a:r>
              <a:rPr lang="pt-BR" sz="2000" i="1" dirty="0" err="1">
                <a:solidFill>
                  <a:srgbClr val="FFC000"/>
                </a:solidFill>
              </a:rPr>
              <a:t>praeter</a:t>
            </a:r>
            <a:r>
              <a:rPr lang="pt-BR" sz="2000" i="1" dirty="0">
                <a:solidFill>
                  <a:srgbClr val="FFC000"/>
                </a:solidFill>
              </a:rPr>
              <a:t>  </a:t>
            </a:r>
            <a:r>
              <a:rPr lang="pt-BR" sz="2000" i="1" dirty="0" err="1">
                <a:solidFill>
                  <a:srgbClr val="FFC000"/>
                </a:solidFill>
              </a:rPr>
              <a:t>legem</a:t>
            </a:r>
            <a:r>
              <a:rPr lang="pt-BR" sz="2000" i="1" dirty="0">
                <a:solidFill>
                  <a:srgbClr val="FFC000"/>
                </a:solidFill>
              </a:rPr>
              <a:t>)</a:t>
            </a:r>
            <a:r>
              <a:rPr lang="pt-BR" sz="2000" dirty="0">
                <a:solidFill>
                  <a:srgbClr val="FFC000"/>
                </a:solidFill>
              </a:rPr>
              <a:t>: </a:t>
            </a:r>
            <a:r>
              <a:rPr lang="pt-BR" sz="2000" dirty="0"/>
              <a:t>aplicado quando a lei for </a:t>
            </a:r>
            <a:r>
              <a:rPr lang="pt-BR" sz="2000" dirty="0" smtClean="0"/>
              <a:t>omissa; denominado também como </a:t>
            </a:r>
            <a:r>
              <a:rPr lang="pt-BR" sz="2000" u="sng" dirty="0"/>
              <a:t>costume integrativo</a:t>
            </a:r>
            <a:r>
              <a:rPr lang="pt-BR" sz="2000" dirty="0"/>
              <a:t>. </a:t>
            </a:r>
            <a:endParaRPr lang="pt-BR" sz="2000" dirty="0" smtClean="0"/>
          </a:p>
          <a:p>
            <a:pPr algn="just"/>
            <a:endParaRPr lang="pt-BR" sz="2000" dirty="0"/>
          </a:p>
          <a:p>
            <a:pPr algn="just"/>
            <a:r>
              <a:rPr lang="pt-BR" sz="2000" dirty="0" smtClean="0"/>
              <a:t>Ex</a:t>
            </a:r>
            <a:r>
              <a:rPr lang="pt-BR" sz="2000" dirty="0"/>
              <a:t>. reconhecimento da validade do cheque pós ou pré-datado. Como não há lei proibindo, e diante das práticas comerciais, reconheceu-se a possibilidade de </a:t>
            </a:r>
            <a:r>
              <a:rPr lang="pt-BR" sz="2000" dirty="0" smtClean="0"/>
              <a:t>excepcionar a </a:t>
            </a:r>
            <a:r>
              <a:rPr lang="pt-BR" sz="2000" dirty="0"/>
              <a:t>regra do pagamento à vista. </a:t>
            </a:r>
            <a:r>
              <a:rPr lang="pt-BR" sz="2000" dirty="0" smtClean="0"/>
              <a:t>Tal costume foi internalizado na prática jurídica, tornando-se, inclusive, objeto de súmula do STJ: S. 370: “Caracteriza dano moral a apresentação antecipada do cheque pré-datado”. </a:t>
            </a:r>
          </a:p>
          <a:p>
            <a:pPr algn="just"/>
            <a:endParaRPr lang="pt-BR" sz="2000" dirty="0" smtClean="0">
              <a:solidFill>
                <a:srgbClr val="FFC000"/>
              </a:solidFill>
            </a:endParaRPr>
          </a:p>
          <a:p>
            <a:pPr algn="just"/>
            <a:r>
              <a:rPr lang="pt-BR" sz="2000" dirty="0" smtClean="0">
                <a:solidFill>
                  <a:srgbClr val="FFC000"/>
                </a:solidFill>
              </a:rPr>
              <a:t>- Costumes contra a lei (</a:t>
            </a:r>
            <a:r>
              <a:rPr lang="pt-BR" sz="2000" i="1" dirty="0" smtClean="0">
                <a:solidFill>
                  <a:srgbClr val="FFC000"/>
                </a:solidFill>
              </a:rPr>
              <a:t>contra </a:t>
            </a:r>
            <a:r>
              <a:rPr lang="pt-BR" sz="2000" i="1" dirty="0" err="1" smtClean="0">
                <a:solidFill>
                  <a:srgbClr val="FFC000"/>
                </a:solidFill>
              </a:rPr>
              <a:t>legem</a:t>
            </a:r>
            <a:r>
              <a:rPr lang="pt-BR" sz="2000" dirty="0" smtClean="0">
                <a:solidFill>
                  <a:srgbClr val="FFC000"/>
                </a:solidFill>
              </a:rPr>
              <a:t>): </a:t>
            </a:r>
            <a:r>
              <a:rPr lang="pt-BR" sz="2000" dirty="0" smtClean="0"/>
              <a:t>quando os costumes contrariam o que dispõe a lei. Pelo vedação do abuso de direito (art. 187, CC), não se pode admitir, em regra, a aplicação dos costumes </a:t>
            </a:r>
            <a:r>
              <a:rPr lang="pt-BR" sz="2000" i="1" dirty="0" smtClean="0"/>
              <a:t>contra </a:t>
            </a:r>
            <a:r>
              <a:rPr lang="pt-BR" sz="2000" i="1" dirty="0" err="1" smtClean="0"/>
              <a:t>legem</a:t>
            </a:r>
            <a:r>
              <a:rPr lang="pt-BR" sz="2000" dirty="0" smtClean="0"/>
              <a:t>. Eventualmente, havendo desuso da lei, poderá o costume ser aplicado, o que, contudo, não é pacífico.  </a:t>
            </a:r>
            <a:endParaRPr lang="pt-BR" sz="2000" dirty="0">
              <a:solidFill>
                <a:srgbClr val="FFC000"/>
              </a:solidFill>
            </a:endParaRPr>
          </a:p>
          <a:p>
            <a:pPr algn="just"/>
            <a:endParaRPr lang="pt-BR" sz="2000" dirty="0">
              <a:solidFill>
                <a:srgbClr val="FFC000"/>
              </a:solidFill>
            </a:endParaRPr>
          </a:p>
          <a:p>
            <a:endParaRPr lang="pt-BR" dirty="0"/>
          </a:p>
        </p:txBody>
      </p:sp>
    </p:spTree>
    <p:extLst>
      <p:ext uri="{BB962C8B-B14F-4D97-AF65-F5344CB8AC3E}">
        <p14:creationId xmlns:p14="http://schemas.microsoft.com/office/powerpoint/2010/main" val="93969790"/>
      </p:ext>
    </p:extLst>
  </p:cSld>
  <p:clrMapOvr>
    <a:masterClrMapping/>
  </p:clrMapOvr>
  <p:transition>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260648"/>
            <a:ext cx="8352928" cy="6924973"/>
          </a:xfrm>
          <a:prstGeom prst="rect">
            <a:avLst/>
          </a:prstGeom>
          <a:noFill/>
        </p:spPr>
        <p:txBody>
          <a:bodyPr wrap="square" rtlCol="0">
            <a:spAutoFit/>
          </a:bodyPr>
          <a:lstStyle/>
          <a:p>
            <a:pPr algn="just"/>
            <a:r>
              <a:rPr lang="pt-BR" sz="2000" b="1" dirty="0">
                <a:solidFill>
                  <a:srgbClr val="FFC000"/>
                </a:solidFill>
              </a:rPr>
              <a:t>Teoria Positivista (Kelsen) x Teoria Tridimensional (Miguel </a:t>
            </a:r>
            <a:r>
              <a:rPr lang="pt-BR" sz="2000" b="1" dirty="0" err="1">
                <a:solidFill>
                  <a:srgbClr val="FFC000"/>
                </a:solidFill>
              </a:rPr>
              <a:t>Reale</a:t>
            </a:r>
            <a:r>
              <a:rPr lang="pt-BR" sz="2000" b="1" dirty="0">
                <a:solidFill>
                  <a:srgbClr val="FFC000"/>
                </a:solidFill>
              </a:rPr>
              <a:t>)</a:t>
            </a:r>
          </a:p>
          <a:p>
            <a:pPr algn="just"/>
            <a:endParaRPr lang="pt-BR" sz="2000" b="1" dirty="0">
              <a:solidFill>
                <a:srgbClr val="CCECFF"/>
              </a:solidFill>
            </a:endParaRPr>
          </a:p>
          <a:p>
            <a:pPr algn="just"/>
            <a:r>
              <a:rPr lang="pt-BR" sz="2000" dirty="0">
                <a:solidFill>
                  <a:srgbClr val="CCECFF"/>
                </a:solidFill>
              </a:rPr>
              <a:t>*</a:t>
            </a:r>
            <a:r>
              <a:rPr lang="pt-BR" sz="2000" b="1" dirty="0">
                <a:solidFill>
                  <a:srgbClr val="CCECFF"/>
                </a:solidFill>
              </a:rPr>
              <a:t>Visão </a:t>
            </a:r>
            <a:r>
              <a:rPr lang="pt-BR" sz="2000" b="1" dirty="0" err="1">
                <a:solidFill>
                  <a:srgbClr val="CCECFF"/>
                </a:solidFill>
              </a:rPr>
              <a:t>Kelseniana</a:t>
            </a:r>
            <a:endParaRPr lang="pt-BR" sz="2000" b="1" dirty="0">
              <a:solidFill>
                <a:srgbClr val="CCECFF"/>
              </a:solidFill>
            </a:endParaRPr>
          </a:p>
          <a:p>
            <a:pPr algn="just"/>
            <a:r>
              <a:rPr lang="pt-BR" sz="2000" dirty="0">
                <a:solidFill>
                  <a:srgbClr val="2F2B20"/>
                </a:solidFill>
              </a:rPr>
              <a:t>O sistema é fechado e estático. </a:t>
            </a:r>
          </a:p>
          <a:p>
            <a:pPr algn="just"/>
            <a:endParaRPr lang="pt-BR" sz="2000" dirty="0">
              <a:solidFill>
                <a:srgbClr val="2F2B20"/>
              </a:solidFill>
            </a:endParaRPr>
          </a:p>
          <a:p>
            <a:pPr algn="just"/>
            <a:r>
              <a:rPr lang="pt-BR" sz="2000" dirty="0">
                <a:solidFill>
                  <a:srgbClr val="2F2B20"/>
                </a:solidFill>
              </a:rPr>
              <a:t>Privilegia o apego à literalidade fechada da norma jurídica, prevalecendo a ideia de que a norma é suficiente. </a:t>
            </a:r>
          </a:p>
          <a:p>
            <a:pPr algn="just"/>
            <a:endParaRPr lang="pt-BR" sz="2000" dirty="0">
              <a:solidFill>
                <a:srgbClr val="2F2B20"/>
              </a:solidFill>
            </a:endParaRPr>
          </a:p>
          <a:p>
            <a:pPr algn="just"/>
            <a:r>
              <a:rPr lang="pt-BR" sz="2000" dirty="0">
                <a:solidFill>
                  <a:srgbClr val="2F2B20"/>
                </a:solidFill>
              </a:rPr>
              <a:t>O CCB/16 foi concebido à luz da teoria positivista. </a:t>
            </a:r>
          </a:p>
          <a:p>
            <a:pPr algn="just"/>
            <a:endParaRPr lang="pt-BR" sz="2000" dirty="0">
              <a:solidFill>
                <a:srgbClr val="CCECFF"/>
              </a:solidFill>
            </a:endParaRPr>
          </a:p>
          <a:p>
            <a:pPr algn="just"/>
            <a:r>
              <a:rPr lang="pt-BR" sz="2000" b="1" dirty="0">
                <a:solidFill>
                  <a:srgbClr val="CCECFF"/>
                </a:solidFill>
              </a:rPr>
              <a:t>*Visão </a:t>
            </a:r>
            <a:r>
              <a:rPr lang="pt-BR" sz="2000" b="1" dirty="0" err="1">
                <a:solidFill>
                  <a:srgbClr val="CCECFF"/>
                </a:solidFill>
              </a:rPr>
              <a:t>Realeana</a:t>
            </a:r>
            <a:endParaRPr lang="pt-BR" sz="2000" b="1" dirty="0">
              <a:solidFill>
                <a:srgbClr val="CCECFF"/>
              </a:solidFill>
            </a:endParaRPr>
          </a:p>
          <a:p>
            <a:pPr algn="just"/>
            <a:r>
              <a:rPr lang="pt-BR" sz="2000" dirty="0">
                <a:solidFill>
                  <a:srgbClr val="2F2B20"/>
                </a:solidFill>
              </a:rPr>
              <a:t>Composta por três subsistemas: dos fatos, valores e normas. </a:t>
            </a:r>
          </a:p>
          <a:p>
            <a:pPr algn="just"/>
            <a:endParaRPr lang="pt-BR" sz="2000" dirty="0">
              <a:solidFill>
                <a:srgbClr val="2F2B20"/>
              </a:solidFill>
            </a:endParaRPr>
          </a:p>
          <a:p>
            <a:pPr algn="just"/>
            <a:r>
              <a:rPr lang="pt-BR" sz="2000" dirty="0">
                <a:solidFill>
                  <a:srgbClr val="2F2B20"/>
                </a:solidFill>
              </a:rPr>
              <a:t>O sistema é aberto e dinâmico, em constantes diálogos. </a:t>
            </a:r>
          </a:p>
          <a:p>
            <a:pPr algn="just"/>
            <a:endParaRPr lang="pt-BR" sz="2000" dirty="0">
              <a:solidFill>
                <a:srgbClr val="2F2B20"/>
              </a:solidFill>
            </a:endParaRPr>
          </a:p>
          <a:p>
            <a:pPr algn="just"/>
            <a:r>
              <a:rPr lang="pt-BR" sz="2000" dirty="0">
                <a:solidFill>
                  <a:srgbClr val="2F2B20"/>
                </a:solidFill>
              </a:rPr>
              <a:t>Privilegia a ideia de interação, de visão unitária do sistema, constatando que a norma não é suficiente. As cláusulas gerais são abertas e devem ser analisadas caso a caso. </a:t>
            </a:r>
          </a:p>
          <a:p>
            <a:pPr algn="just"/>
            <a:endParaRPr lang="pt-BR" sz="2000" dirty="0">
              <a:solidFill>
                <a:srgbClr val="2F2B20"/>
              </a:solidFill>
            </a:endParaRPr>
          </a:p>
          <a:p>
            <a:pPr algn="just"/>
            <a:r>
              <a:rPr lang="pt-BR" sz="2000" dirty="0">
                <a:solidFill>
                  <a:srgbClr val="2F2B20"/>
                </a:solidFill>
              </a:rPr>
              <a:t>O CCB/02 foi concebido à luz da teoria </a:t>
            </a:r>
            <a:r>
              <a:rPr lang="pt-BR" sz="2000" dirty="0" err="1">
                <a:solidFill>
                  <a:srgbClr val="2F2B20"/>
                </a:solidFill>
              </a:rPr>
              <a:t>realeana</a:t>
            </a:r>
            <a:r>
              <a:rPr lang="pt-BR" sz="2000" dirty="0">
                <a:solidFill>
                  <a:srgbClr val="2F2B20"/>
                </a:solidFill>
              </a:rPr>
              <a:t>.</a:t>
            </a:r>
          </a:p>
          <a:p>
            <a:endParaRPr lang="pt-BR" dirty="0">
              <a:solidFill>
                <a:srgbClr val="FFFFFF"/>
              </a:solidFill>
            </a:endParaRPr>
          </a:p>
        </p:txBody>
      </p:sp>
    </p:spTree>
    <p:extLst>
      <p:ext uri="{BB962C8B-B14F-4D97-AF65-F5344CB8AC3E}">
        <p14:creationId xmlns:p14="http://schemas.microsoft.com/office/powerpoint/2010/main" val="2768719588"/>
      </p:ext>
    </p:extLst>
  </p:cSld>
  <p:clrMapOvr>
    <a:masterClrMapping/>
  </p:clrMapOvr>
  <p:transition>
    <p:comb/>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04664"/>
            <a:ext cx="8280920" cy="6247864"/>
          </a:xfrm>
          <a:prstGeom prst="rect">
            <a:avLst/>
          </a:prstGeom>
          <a:noFill/>
        </p:spPr>
        <p:txBody>
          <a:bodyPr wrap="square" rtlCol="0">
            <a:spAutoFit/>
          </a:bodyPr>
          <a:lstStyle/>
          <a:p>
            <a:pPr algn="just"/>
            <a:r>
              <a:rPr lang="pt-BR" sz="2000" dirty="0" smtClean="0">
                <a:solidFill>
                  <a:srgbClr val="FFC000"/>
                </a:solidFill>
              </a:rPr>
              <a:t>*</a:t>
            </a:r>
            <a:r>
              <a:rPr lang="pt-BR" sz="2000" b="1" dirty="0" smtClean="0">
                <a:solidFill>
                  <a:srgbClr val="FFC000"/>
                </a:solidFill>
              </a:rPr>
              <a:t>Princípios gerais do direito:</a:t>
            </a:r>
          </a:p>
          <a:p>
            <a:pPr algn="just"/>
            <a:endParaRPr lang="pt-BR" sz="2000" b="1" dirty="0">
              <a:solidFill>
                <a:srgbClr val="FFC000"/>
              </a:solidFill>
            </a:endParaRPr>
          </a:p>
          <a:p>
            <a:pPr algn="just"/>
            <a:r>
              <a:rPr lang="pt-BR" sz="2000" dirty="0" smtClean="0"/>
              <a:t>O conceito de princípios é muito controvertido. </a:t>
            </a:r>
          </a:p>
          <a:p>
            <a:pPr algn="just"/>
            <a:endParaRPr lang="pt-BR" sz="2000" dirty="0"/>
          </a:p>
          <a:p>
            <a:pPr algn="just"/>
            <a:r>
              <a:rPr lang="pt-BR" sz="2000" dirty="0" smtClean="0"/>
              <a:t>Uma das definições, elaborada por </a:t>
            </a:r>
            <a:r>
              <a:rPr lang="pt-BR" sz="2000" dirty="0" smtClean="0">
                <a:solidFill>
                  <a:srgbClr val="FFC000"/>
                </a:solidFill>
              </a:rPr>
              <a:t>Francisco Amaral</a:t>
            </a:r>
            <a:r>
              <a:rPr lang="pt-BR" sz="2000" dirty="0" smtClean="0"/>
              <a:t>, consiste em que “os princípios jurídicos são </a:t>
            </a:r>
            <a:r>
              <a:rPr lang="pt-BR" sz="2000" u="sng" dirty="0" smtClean="0"/>
              <a:t>pensamentos diretores </a:t>
            </a:r>
            <a:r>
              <a:rPr lang="pt-BR" sz="2000" dirty="0" smtClean="0"/>
              <a:t>de uma regulamentação jurídica. São </a:t>
            </a:r>
            <a:r>
              <a:rPr lang="pt-BR" sz="2000" dirty="0" smtClean="0">
                <a:solidFill>
                  <a:srgbClr val="FFC000"/>
                </a:solidFill>
              </a:rPr>
              <a:t>critérios para a ação e para a constituição de normas e modelos jurídicos</a:t>
            </a:r>
            <a:r>
              <a:rPr lang="pt-BR" sz="2000" dirty="0" smtClean="0"/>
              <a:t>. Como diretrizes gerais e básicas, </a:t>
            </a:r>
            <a:r>
              <a:rPr lang="pt-BR" sz="2000" dirty="0" smtClean="0">
                <a:solidFill>
                  <a:srgbClr val="FFC000"/>
                </a:solidFill>
              </a:rPr>
              <a:t>fundamentam e dão unidade a um sistema ou a uma instituição</a:t>
            </a:r>
            <a:r>
              <a:rPr lang="pt-BR" sz="2000" dirty="0" smtClean="0"/>
              <a:t>. O direito, como sistema, seria assim um conjunto ordenado segundo princípios”. (AMARAL, Francisco. </a:t>
            </a:r>
            <a:r>
              <a:rPr lang="pt-BR" sz="2000" i="1" dirty="0" smtClean="0"/>
              <a:t>Direito Civil – Introdução</a:t>
            </a:r>
            <a:r>
              <a:rPr lang="pt-BR" sz="2000" dirty="0" smtClean="0"/>
              <a:t>. 5. ed. Rio de Janeiro: </a:t>
            </a:r>
            <a:r>
              <a:rPr lang="pt-BR" sz="2000" dirty="0" err="1" smtClean="0"/>
              <a:t>Renvar</a:t>
            </a:r>
            <a:r>
              <a:rPr lang="pt-BR" sz="2000" dirty="0" smtClean="0"/>
              <a:t>, 2003 – p. 92). </a:t>
            </a:r>
          </a:p>
          <a:p>
            <a:pPr algn="just"/>
            <a:endParaRPr lang="pt-BR" sz="2000" dirty="0"/>
          </a:p>
          <a:p>
            <a:pPr algn="just"/>
            <a:r>
              <a:rPr lang="pt-BR" sz="2000" dirty="0" smtClean="0"/>
              <a:t>O </a:t>
            </a:r>
            <a:r>
              <a:rPr lang="pt-BR" sz="2000" b="1" dirty="0" smtClean="0"/>
              <a:t>art. 5º, LINDB </a:t>
            </a:r>
            <a:r>
              <a:rPr lang="pt-BR" sz="2000" dirty="0" smtClean="0"/>
              <a:t>consagra o </a:t>
            </a:r>
            <a:r>
              <a:rPr lang="pt-BR" sz="2000" b="1" u="sng" dirty="0" smtClean="0"/>
              <a:t>princípio da socialidade</a:t>
            </a:r>
            <a:r>
              <a:rPr lang="pt-BR" sz="2000" dirty="0" smtClean="0"/>
              <a:t>, ao prever: “Na aplicação da lei, </a:t>
            </a:r>
            <a:r>
              <a:rPr lang="pt-BR" sz="2000" dirty="0" smtClean="0">
                <a:solidFill>
                  <a:srgbClr val="FFC000"/>
                </a:solidFill>
              </a:rPr>
              <a:t>o juiz atenderá os fins sociais a que ela se dirige </a:t>
            </a:r>
            <a:r>
              <a:rPr lang="pt-BR" sz="2000" dirty="0" smtClean="0"/>
              <a:t>e às exigências do </a:t>
            </a:r>
            <a:r>
              <a:rPr lang="pt-BR" sz="2000" dirty="0" smtClean="0">
                <a:solidFill>
                  <a:srgbClr val="FFC000"/>
                </a:solidFill>
              </a:rPr>
              <a:t>bem comum</a:t>
            </a:r>
            <a:r>
              <a:rPr lang="pt-BR" sz="2000" dirty="0" smtClean="0"/>
              <a:t>”.</a:t>
            </a:r>
          </a:p>
          <a:p>
            <a:pPr algn="just"/>
            <a:endParaRPr lang="pt-BR" sz="2000" dirty="0"/>
          </a:p>
          <a:p>
            <a:pPr algn="just"/>
            <a:r>
              <a:rPr lang="pt-BR" sz="2000" dirty="0" smtClean="0"/>
              <a:t>O magistrado deve ser guiado pelo princípio da função social, complementando o artigo anterior acerca do papel de integração dos princípios de direito.   </a:t>
            </a:r>
          </a:p>
        </p:txBody>
      </p:sp>
    </p:spTree>
    <p:extLst>
      <p:ext uri="{BB962C8B-B14F-4D97-AF65-F5344CB8AC3E}">
        <p14:creationId xmlns:p14="http://schemas.microsoft.com/office/powerpoint/2010/main" val="2211881904"/>
      </p:ext>
    </p:extLst>
  </p:cSld>
  <p:clrMapOvr>
    <a:masterClrMapping/>
  </p:clrMapOvr>
  <p:transition>
    <p:comb/>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352928" cy="5940088"/>
          </a:xfrm>
          <a:prstGeom prst="rect">
            <a:avLst/>
          </a:prstGeom>
          <a:noFill/>
        </p:spPr>
        <p:txBody>
          <a:bodyPr wrap="square" rtlCol="0">
            <a:spAutoFit/>
          </a:bodyPr>
          <a:lstStyle/>
          <a:p>
            <a:pPr algn="just"/>
            <a:endParaRPr lang="pt-BR" sz="2000" dirty="0" smtClean="0"/>
          </a:p>
          <a:p>
            <a:pPr algn="just"/>
            <a:endParaRPr lang="pt-BR" sz="2000" dirty="0"/>
          </a:p>
          <a:p>
            <a:pPr algn="just"/>
            <a:r>
              <a:rPr lang="pt-BR" sz="2000" dirty="0" smtClean="0"/>
              <a:t>A doutrina majoritária entende que em caso de lacuna, o juiz deve recorrer (1) à analogia, (2) aos costumes e, por fim, (3) aos princípios gerais, em ordem hierárquica e preferencial. </a:t>
            </a:r>
          </a:p>
          <a:p>
            <a:pPr algn="just"/>
            <a:endParaRPr lang="pt-BR" sz="2000" dirty="0"/>
          </a:p>
          <a:p>
            <a:pPr algn="just"/>
            <a:r>
              <a:rPr lang="pt-BR" sz="2000" dirty="0" smtClean="0"/>
              <a:t>Contudo, há uma linha minoritária que defende que nem sempre o respeito a essa ordem deverá ocorrer, sob o argumento da eficácia horizontal dos direitos fundamentais. </a:t>
            </a:r>
          </a:p>
          <a:p>
            <a:pPr algn="just"/>
            <a:endParaRPr lang="pt-BR" sz="2000" dirty="0"/>
          </a:p>
          <a:p>
            <a:pPr algn="just"/>
            <a:r>
              <a:rPr lang="pt-BR" sz="2000" u="sng" dirty="0" smtClean="0">
                <a:solidFill>
                  <a:srgbClr val="FFC000"/>
                </a:solidFill>
              </a:rPr>
              <a:t>Flavio </a:t>
            </a:r>
            <a:r>
              <a:rPr lang="pt-BR" sz="2000" u="sng" dirty="0" err="1" smtClean="0">
                <a:solidFill>
                  <a:srgbClr val="FFC000"/>
                </a:solidFill>
              </a:rPr>
              <a:t>Tartuce</a:t>
            </a:r>
            <a:r>
              <a:rPr lang="pt-BR" sz="2000" dirty="0">
                <a:solidFill>
                  <a:srgbClr val="FFC000"/>
                </a:solidFill>
              </a:rPr>
              <a:t> </a:t>
            </a:r>
            <a:r>
              <a:rPr lang="pt-BR" sz="2000" dirty="0" smtClean="0"/>
              <a:t>exemplifica: “Em casos que envolvam a proteção da dignidade humana (art. 1º, III, CF/88), não se pode dizer que esse princípio será aplicado somente após a analogia e os costumes e, ainda, se não houver norma prevista para o caso concreto”. (TARTUCE, Flavio. </a:t>
            </a:r>
            <a:r>
              <a:rPr lang="pt-BR" sz="2000" i="1" dirty="0" smtClean="0"/>
              <a:t>Direito Civil, v. 1: Lei de Introdução e  Parte Geral</a:t>
            </a:r>
            <a:r>
              <a:rPr lang="pt-BR" sz="2000" dirty="0" smtClean="0"/>
              <a:t> – 12. ed. – RJ: Forense, 2016 – p. 32).</a:t>
            </a:r>
          </a:p>
          <a:p>
            <a:pPr algn="just"/>
            <a:endParaRPr lang="pt-BR" sz="2000" dirty="0" smtClean="0"/>
          </a:p>
          <a:p>
            <a:pPr algn="just"/>
            <a:endParaRPr lang="pt-BR" sz="2000" dirty="0"/>
          </a:p>
          <a:p>
            <a:pPr algn="just"/>
            <a:endParaRPr lang="pt-BR" sz="2000" dirty="0"/>
          </a:p>
        </p:txBody>
      </p:sp>
    </p:spTree>
    <p:extLst>
      <p:ext uri="{BB962C8B-B14F-4D97-AF65-F5344CB8AC3E}">
        <p14:creationId xmlns:p14="http://schemas.microsoft.com/office/powerpoint/2010/main" val="2123747012"/>
      </p:ext>
    </p:extLst>
  </p:cSld>
  <p:clrMapOvr>
    <a:masterClrMapping/>
  </p:clrMapOvr>
  <p:transition>
    <p:comb/>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04664"/>
            <a:ext cx="8352928" cy="5632311"/>
          </a:xfrm>
          <a:prstGeom prst="rect">
            <a:avLst/>
          </a:prstGeom>
          <a:noFill/>
        </p:spPr>
        <p:txBody>
          <a:bodyPr wrap="square" rtlCol="0">
            <a:spAutoFit/>
          </a:bodyPr>
          <a:lstStyle/>
          <a:p>
            <a:r>
              <a:rPr lang="pt-BR" sz="2000" b="1" dirty="0" smtClean="0">
                <a:solidFill>
                  <a:srgbClr val="FFC000"/>
                </a:solidFill>
              </a:rPr>
              <a:t>*Equidade (fonte não formal)</a:t>
            </a:r>
          </a:p>
          <a:p>
            <a:endParaRPr lang="pt-BR" sz="2000" b="1" dirty="0"/>
          </a:p>
          <a:p>
            <a:pPr algn="just"/>
            <a:r>
              <a:rPr lang="pt-BR" sz="2000" dirty="0" smtClean="0"/>
              <a:t>Uso do bom senso, a justiça no caso concreto, mediante a adaptação razoável da lei ao caso particular. </a:t>
            </a:r>
          </a:p>
          <a:p>
            <a:pPr algn="just"/>
            <a:endParaRPr lang="pt-BR" sz="2000" dirty="0"/>
          </a:p>
          <a:p>
            <a:pPr algn="just"/>
            <a:r>
              <a:rPr lang="pt-BR" sz="2000" dirty="0" smtClean="0"/>
              <a:t>Pablo </a:t>
            </a:r>
            <a:r>
              <a:rPr lang="pt-BR" sz="2000" dirty="0" err="1" smtClean="0"/>
              <a:t>Stolze</a:t>
            </a:r>
            <a:r>
              <a:rPr lang="pt-BR" sz="2000" dirty="0" smtClean="0"/>
              <a:t> </a:t>
            </a:r>
            <a:r>
              <a:rPr lang="pt-BR" sz="2000" dirty="0" err="1" smtClean="0"/>
              <a:t>Gagliano</a:t>
            </a:r>
            <a:r>
              <a:rPr lang="pt-BR" sz="2000" dirty="0" smtClean="0"/>
              <a:t> e Rodolfo Pamplona Filho refletem: “O julgamento por equidade (e não com equidade) é tido em </a:t>
            </a:r>
            <a:r>
              <a:rPr lang="pt-BR" sz="2000" u="sng" dirty="0" smtClean="0">
                <a:solidFill>
                  <a:srgbClr val="FFC000"/>
                </a:solidFill>
              </a:rPr>
              <a:t>casos excepcionais</a:t>
            </a:r>
            <a:r>
              <a:rPr lang="pt-BR" sz="2000" dirty="0" smtClean="0"/>
              <a:t>, como fonte do direito, </a:t>
            </a:r>
            <a:r>
              <a:rPr lang="pt-BR" sz="2000" dirty="0" smtClean="0">
                <a:solidFill>
                  <a:srgbClr val="FFC000"/>
                </a:solidFill>
              </a:rPr>
              <a:t>quando</a:t>
            </a:r>
            <a:r>
              <a:rPr lang="pt-BR" sz="2000" dirty="0" smtClean="0"/>
              <a:t> </a:t>
            </a:r>
            <a:r>
              <a:rPr lang="pt-BR" sz="2000" dirty="0" smtClean="0">
                <a:solidFill>
                  <a:srgbClr val="FFC000"/>
                </a:solidFill>
              </a:rPr>
              <a:t>a própria lei atribui ao juiz a possibilidade de julgar conforme os seus ditames”.</a:t>
            </a:r>
            <a:r>
              <a:rPr lang="pt-BR" sz="2000" dirty="0" smtClean="0"/>
              <a:t> (GAGLIANO, Pablo </a:t>
            </a:r>
            <a:r>
              <a:rPr lang="pt-BR" sz="2000" dirty="0" err="1" smtClean="0"/>
              <a:t>Stolze</a:t>
            </a:r>
            <a:r>
              <a:rPr lang="pt-BR" sz="2000" dirty="0" smtClean="0"/>
              <a:t>; PAMPLONA, FILHO, Rodolfo. </a:t>
            </a:r>
            <a:r>
              <a:rPr lang="pt-BR" sz="2000" i="1" dirty="0" smtClean="0"/>
              <a:t>Novo curso de direito Civil. Parte geral</a:t>
            </a:r>
            <a:r>
              <a:rPr lang="pt-BR" sz="2000" dirty="0" smtClean="0"/>
              <a:t>. 14. ed. SP: Saraiva, 2012 – p. 25). </a:t>
            </a:r>
          </a:p>
          <a:p>
            <a:pPr algn="just"/>
            <a:endParaRPr lang="pt-BR" sz="2000" dirty="0"/>
          </a:p>
          <a:p>
            <a:pPr algn="just"/>
            <a:r>
              <a:rPr lang="pt-BR" sz="2000" dirty="0" smtClean="0"/>
              <a:t>Exemplo: Art. 413, CC. “A penalidade deve ser </a:t>
            </a:r>
            <a:r>
              <a:rPr lang="pt-BR" sz="2000" u="sng" dirty="0" smtClean="0"/>
              <a:t>reduzida equitativamente pelo juiz</a:t>
            </a:r>
            <a:r>
              <a:rPr lang="pt-BR" sz="2000" dirty="0" smtClean="0"/>
              <a:t> se a obrigação principal </a:t>
            </a:r>
            <a:r>
              <a:rPr lang="pt-BR" sz="2000" u="sng" dirty="0" smtClean="0"/>
              <a:t>tiver sido cumprida em parte</a:t>
            </a:r>
            <a:r>
              <a:rPr lang="pt-BR" sz="2000" dirty="0" smtClean="0"/>
              <a:t>, ou se o montante da penalidade for </a:t>
            </a:r>
            <a:r>
              <a:rPr lang="pt-BR" sz="2000" u="sng" dirty="0" smtClean="0"/>
              <a:t>manifestamente excessivo</a:t>
            </a:r>
            <a:r>
              <a:rPr lang="pt-BR" sz="2000" dirty="0" smtClean="0"/>
              <a:t>, tendo-se em vista a natureza e a finalidade do negócio”. </a:t>
            </a:r>
          </a:p>
          <a:p>
            <a:pPr algn="just"/>
            <a:endParaRPr lang="pt-BR" sz="2000" dirty="0"/>
          </a:p>
          <a:p>
            <a:pPr algn="just"/>
            <a:endParaRPr lang="pt-BR" sz="2000" dirty="0"/>
          </a:p>
        </p:txBody>
      </p:sp>
    </p:spTree>
    <p:extLst>
      <p:ext uri="{BB962C8B-B14F-4D97-AF65-F5344CB8AC3E}">
        <p14:creationId xmlns:p14="http://schemas.microsoft.com/office/powerpoint/2010/main" val="511102763"/>
      </p:ext>
    </p:extLst>
  </p:cSld>
  <p:clrMapOvr>
    <a:masterClrMapping/>
  </p:clrMapOvr>
  <p:transition>
    <p:comb/>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88640"/>
            <a:ext cx="8352928" cy="6832640"/>
          </a:xfrm>
          <a:prstGeom prst="rect">
            <a:avLst/>
          </a:prstGeom>
          <a:noFill/>
        </p:spPr>
        <p:txBody>
          <a:bodyPr wrap="square" rtlCol="0">
            <a:spAutoFit/>
          </a:bodyPr>
          <a:lstStyle/>
          <a:p>
            <a:pPr algn="just"/>
            <a:r>
              <a:rPr lang="pt-BR" sz="1800" b="1" dirty="0" smtClean="0">
                <a:solidFill>
                  <a:srgbClr val="FFC000"/>
                </a:solidFill>
              </a:rPr>
              <a:t>(Delegado de polícia/SC – ACAFE/2014): </a:t>
            </a:r>
            <a:r>
              <a:rPr lang="pt-BR" sz="1800" dirty="0" smtClean="0"/>
              <a:t>Analise </a:t>
            </a:r>
            <a:r>
              <a:rPr lang="pt-BR" sz="1800" dirty="0"/>
              <a:t>as afirmações a seguir e assinale a alternativa correta</a:t>
            </a:r>
            <a:r>
              <a:rPr lang="pt-BR" sz="1800" dirty="0" smtClean="0"/>
              <a:t>.</a:t>
            </a:r>
          </a:p>
          <a:p>
            <a:pPr algn="just"/>
            <a:endParaRPr lang="pt-BR" sz="1800" dirty="0" smtClean="0"/>
          </a:p>
          <a:p>
            <a:pPr algn="just"/>
            <a:r>
              <a:rPr lang="pt-BR" sz="1800" dirty="0" smtClean="0"/>
              <a:t>I </a:t>
            </a:r>
            <a:r>
              <a:rPr lang="pt-BR" sz="1800" dirty="0"/>
              <a:t>O juiz não poderá exigir prova do texto e da vigência de lei estrangeira, se a desconhecer, de pessoa que a invoca</a:t>
            </a:r>
            <a:r>
              <a:rPr lang="pt-BR" sz="1800" dirty="0" smtClean="0"/>
              <a:t>.</a:t>
            </a:r>
          </a:p>
          <a:p>
            <a:pPr algn="just"/>
            <a:r>
              <a:rPr lang="pt-BR" sz="1800" dirty="0"/>
              <a:t/>
            </a:r>
            <a:br>
              <a:rPr lang="pt-BR" sz="1800" dirty="0"/>
            </a:br>
            <a:r>
              <a:rPr lang="pt-BR" sz="1800" dirty="0" smtClean="0"/>
              <a:t>II </a:t>
            </a:r>
            <a:r>
              <a:rPr lang="pt-BR" sz="1800" dirty="0"/>
              <a:t>A aplicação do Direito encontra-se </a:t>
            </a:r>
            <a:r>
              <a:rPr lang="pt-BR" sz="1800" dirty="0" smtClean="0"/>
              <a:t>intimamente </a:t>
            </a:r>
            <a:r>
              <a:rPr lang="pt-BR" sz="1800" dirty="0"/>
              <a:t>ligada à Hermenêutica e à Interpretação.</a:t>
            </a:r>
          </a:p>
          <a:p>
            <a:pPr algn="just"/>
            <a:r>
              <a:rPr lang="pt-BR" sz="1800" dirty="0"/>
              <a:t/>
            </a:r>
            <a:br>
              <a:rPr lang="pt-BR" sz="1800" dirty="0"/>
            </a:br>
            <a:r>
              <a:rPr lang="pt-BR" sz="1800" dirty="0" smtClean="0"/>
              <a:t>III </a:t>
            </a:r>
            <a:r>
              <a:rPr lang="pt-BR" sz="1800" dirty="0"/>
              <a:t>À luz de um caso concreto, o texto legal é interpretado para dele extrair-se a norma jurídica individual.</a:t>
            </a:r>
          </a:p>
          <a:p>
            <a:pPr algn="just"/>
            <a:r>
              <a:rPr lang="pt-BR" sz="1800" dirty="0"/>
              <a:t/>
            </a:r>
            <a:br>
              <a:rPr lang="pt-BR" sz="1800" dirty="0"/>
            </a:br>
            <a:r>
              <a:rPr lang="pt-BR" sz="1800" dirty="0" smtClean="0"/>
              <a:t>IV </a:t>
            </a:r>
            <a:r>
              <a:rPr lang="pt-BR" sz="1800" dirty="0"/>
              <a:t>As lacunas e deficiências do Direito não podem ser preenchidas pelo intérprete da lei.</a:t>
            </a:r>
          </a:p>
          <a:p>
            <a:pPr algn="just"/>
            <a:r>
              <a:rPr lang="pt-BR" sz="1800" dirty="0"/>
              <a:t/>
            </a:r>
            <a:br>
              <a:rPr lang="pt-BR" sz="1800" dirty="0"/>
            </a:br>
            <a:r>
              <a:rPr lang="pt-BR" sz="1800" dirty="0" smtClean="0"/>
              <a:t>V </a:t>
            </a:r>
            <a:r>
              <a:rPr lang="pt-BR" sz="1800" dirty="0"/>
              <a:t>Aplicar-se-á a lei do país em que for domiciliado o proprietário, quanto aos bens moveis que ele trouxer ou se destinarem a transporte para outros lugares.</a:t>
            </a:r>
          </a:p>
          <a:p>
            <a:endParaRPr lang="pt-BR" dirty="0"/>
          </a:p>
          <a:p>
            <a:r>
              <a:rPr lang="pt-BR" sz="1800" b="1" dirty="0" smtClean="0"/>
              <a:t>a) </a:t>
            </a:r>
            <a:r>
              <a:rPr lang="pt-BR" sz="1800" dirty="0" smtClean="0"/>
              <a:t>Apenas </a:t>
            </a:r>
            <a:r>
              <a:rPr lang="pt-BR" sz="1800" dirty="0"/>
              <a:t>I, III e IV estão corretas.</a:t>
            </a:r>
          </a:p>
          <a:p>
            <a:r>
              <a:rPr lang="pt-BR" sz="1800" b="1" dirty="0"/>
              <a:t>b)</a:t>
            </a:r>
            <a:r>
              <a:rPr lang="pt-BR" sz="1800" dirty="0"/>
              <a:t>Apenas II, III e IV estão corretas.</a:t>
            </a:r>
          </a:p>
          <a:p>
            <a:r>
              <a:rPr lang="pt-BR" sz="1800" b="1" dirty="0"/>
              <a:t>c)</a:t>
            </a:r>
            <a:r>
              <a:rPr lang="pt-BR" sz="1800" dirty="0"/>
              <a:t>Apenas II, III e V estão corretas.</a:t>
            </a:r>
          </a:p>
          <a:p>
            <a:r>
              <a:rPr lang="pt-BR" sz="1800" b="1" dirty="0"/>
              <a:t>d)</a:t>
            </a:r>
            <a:r>
              <a:rPr lang="pt-BR" sz="1800" dirty="0"/>
              <a:t>Apenas IV e V estão corretas.</a:t>
            </a:r>
          </a:p>
          <a:p>
            <a:r>
              <a:rPr lang="pt-BR" sz="1800" b="1" dirty="0"/>
              <a:t>e)</a:t>
            </a:r>
            <a:r>
              <a:rPr lang="pt-BR" sz="1800" dirty="0"/>
              <a:t>Todas as afirmações estão corretas.</a:t>
            </a:r>
          </a:p>
          <a:p>
            <a:endParaRPr lang="pt-BR" sz="1800" dirty="0"/>
          </a:p>
        </p:txBody>
      </p:sp>
    </p:spTree>
    <p:extLst>
      <p:ext uri="{BB962C8B-B14F-4D97-AF65-F5344CB8AC3E}">
        <p14:creationId xmlns:p14="http://schemas.microsoft.com/office/powerpoint/2010/main" val="1567896148"/>
      </p:ext>
    </p:extLst>
  </p:cSld>
  <p:clrMapOvr>
    <a:masterClrMapping/>
  </p:clrMapOvr>
  <p:transition>
    <p:comb/>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424936" cy="6832640"/>
          </a:xfrm>
          <a:prstGeom prst="rect">
            <a:avLst/>
          </a:prstGeom>
          <a:noFill/>
        </p:spPr>
        <p:txBody>
          <a:bodyPr wrap="square" rtlCol="0">
            <a:spAutoFit/>
          </a:bodyPr>
          <a:lstStyle/>
          <a:p>
            <a:pPr algn="just"/>
            <a:r>
              <a:rPr lang="pt-BR" sz="1800" b="1" dirty="0">
                <a:solidFill>
                  <a:srgbClr val="FFC000"/>
                </a:solidFill>
              </a:rPr>
              <a:t>(Delegado de polícia/SC – ACAFE/2014): </a:t>
            </a:r>
            <a:r>
              <a:rPr lang="pt-BR" sz="1800" dirty="0"/>
              <a:t>Analise as afirmações a seguir e assinale a alternativa correta.</a:t>
            </a:r>
          </a:p>
          <a:p>
            <a:pPr algn="just"/>
            <a:endParaRPr lang="pt-BR" sz="1800" dirty="0"/>
          </a:p>
          <a:p>
            <a:pPr algn="just"/>
            <a:r>
              <a:rPr lang="pt-BR" sz="1800" dirty="0"/>
              <a:t>I O juiz não poderá exigir prova do texto e da vigência de lei estrangeira, se a desconhecer, de pessoa que a invoca.</a:t>
            </a:r>
          </a:p>
          <a:p>
            <a:pPr algn="just"/>
            <a:r>
              <a:rPr lang="pt-BR" sz="1800" dirty="0"/>
              <a:t/>
            </a:r>
            <a:br>
              <a:rPr lang="pt-BR" sz="1800" dirty="0"/>
            </a:br>
            <a:r>
              <a:rPr lang="pt-BR" sz="1800" dirty="0"/>
              <a:t>II A aplicação do Direito encontra-se intimamente ligada à Hermenêutica e à Interpretação.</a:t>
            </a:r>
          </a:p>
          <a:p>
            <a:pPr algn="just"/>
            <a:r>
              <a:rPr lang="pt-BR" sz="1800" dirty="0"/>
              <a:t/>
            </a:r>
            <a:br>
              <a:rPr lang="pt-BR" sz="1800" dirty="0"/>
            </a:br>
            <a:r>
              <a:rPr lang="pt-BR" sz="1800" dirty="0"/>
              <a:t>III À luz de um caso concreto, o texto legal é interpretado para dele extrair-se a norma jurídica individual.</a:t>
            </a:r>
          </a:p>
          <a:p>
            <a:pPr algn="just"/>
            <a:r>
              <a:rPr lang="pt-BR" sz="1800" dirty="0"/>
              <a:t/>
            </a:r>
            <a:br>
              <a:rPr lang="pt-BR" sz="1800" dirty="0"/>
            </a:br>
            <a:r>
              <a:rPr lang="pt-BR" sz="1800" dirty="0"/>
              <a:t>IV As lacunas e deficiências do Direito não podem ser preenchidas pelo intérprete da lei.</a:t>
            </a:r>
          </a:p>
          <a:p>
            <a:pPr algn="just"/>
            <a:r>
              <a:rPr lang="pt-BR" sz="1800" dirty="0"/>
              <a:t/>
            </a:r>
            <a:br>
              <a:rPr lang="pt-BR" sz="1800" dirty="0"/>
            </a:br>
            <a:r>
              <a:rPr lang="pt-BR" sz="1800" dirty="0"/>
              <a:t>V Aplicar-se-á a lei do país em que for domiciliado o proprietário, quanto aos bens moveis que ele trouxer ou se destinarem a transporte para outros lugares.</a:t>
            </a:r>
          </a:p>
          <a:p>
            <a:pPr algn="just"/>
            <a:endParaRPr lang="pt-BR" sz="1800" dirty="0"/>
          </a:p>
          <a:p>
            <a:pPr algn="just"/>
            <a:r>
              <a:rPr lang="pt-BR" sz="1800" b="1" dirty="0"/>
              <a:t>a) </a:t>
            </a:r>
            <a:r>
              <a:rPr lang="pt-BR" sz="1800" dirty="0"/>
              <a:t>Apenas I, III e IV estão corretas.</a:t>
            </a:r>
          </a:p>
          <a:p>
            <a:pPr algn="just"/>
            <a:r>
              <a:rPr lang="pt-BR" sz="1800" b="1" dirty="0"/>
              <a:t>b)</a:t>
            </a:r>
            <a:r>
              <a:rPr lang="pt-BR" sz="1800" dirty="0"/>
              <a:t>Apenas II, III e IV estão corretas.</a:t>
            </a:r>
          </a:p>
          <a:p>
            <a:pPr algn="just"/>
            <a:r>
              <a:rPr lang="pt-BR" sz="1800" b="1" dirty="0">
                <a:solidFill>
                  <a:srgbClr val="FFC000"/>
                </a:solidFill>
              </a:rPr>
              <a:t>c)</a:t>
            </a:r>
            <a:r>
              <a:rPr lang="pt-BR" sz="1800" dirty="0">
                <a:solidFill>
                  <a:srgbClr val="FFC000"/>
                </a:solidFill>
              </a:rPr>
              <a:t>Apenas II, III e V estão corretas.</a:t>
            </a:r>
          </a:p>
          <a:p>
            <a:pPr algn="just"/>
            <a:r>
              <a:rPr lang="pt-BR" sz="1800" b="1" dirty="0"/>
              <a:t>d)</a:t>
            </a:r>
            <a:r>
              <a:rPr lang="pt-BR" sz="1800" dirty="0"/>
              <a:t>Apenas IV e V estão corretas.</a:t>
            </a:r>
          </a:p>
          <a:p>
            <a:pPr algn="just"/>
            <a:r>
              <a:rPr lang="pt-BR" sz="1800" b="1" dirty="0"/>
              <a:t>e)</a:t>
            </a:r>
            <a:r>
              <a:rPr lang="pt-BR" sz="1800" dirty="0"/>
              <a:t>Todas as afirmações estão corretas.</a:t>
            </a:r>
          </a:p>
          <a:p>
            <a:endParaRPr lang="pt-BR" dirty="0"/>
          </a:p>
        </p:txBody>
      </p:sp>
    </p:spTree>
    <p:extLst>
      <p:ext uri="{BB962C8B-B14F-4D97-AF65-F5344CB8AC3E}">
        <p14:creationId xmlns:p14="http://schemas.microsoft.com/office/powerpoint/2010/main" val="2927511113"/>
      </p:ext>
    </p:extLst>
  </p:cSld>
  <p:clrMapOvr>
    <a:masterClrMapping/>
  </p:clrMapOvr>
  <p:transition>
    <p:comb/>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6555641"/>
          </a:xfrm>
          <a:prstGeom prst="rect">
            <a:avLst/>
          </a:prstGeom>
          <a:noFill/>
        </p:spPr>
        <p:txBody>
          <a:bodyPr wrap="square" rtlCol="0">
            <a:spAutoFit/>
          </a:bodyPr>
          <a:lstStyle/>
          <a:p>
            <a:pPr algn="just"/>
            <a:r>
              <a:rPr lang="pt-BR" sz="2000" b="1" dirty="0" smtClean="0">
                <a:solidFill>
                  <a:srgbClr val="FFC000"/>
                </a:solidFill>
              </a:rPr>
              <a:t>5. Aplicação da lei no tempo</a:t>
            </a:r>
          </a:p>
          <a:p>
            <a:pPr algn="just"/>
            <a:endParaRPr lang="pt-BR" sz="2000" b="1" dirty="0">
              <a:solidFill>
                <a:srgbClr val="FFC000"/>
              </a:solidFill>
            </a:endParaRPr>
          </a:p>
          <a:p>
            <a:pPr algn="just"/>
            <a:r>
              <a:rPr lang="pt-BR" sz="2000" dirty="0" smtClean="0">
                <a:solidFill>
                  <a:srgbClr val="CCECFF"/>
                </a:solidFill>
              </a:rPr>
              <a:t>Art. 6º, LINDB</a:t>
            </a:r>
            <a:r>
              <a:rPr lang="pt-BR" sz="2000" dirty="0">
                <a:solidFill>
                  <a:srgbClr val="CCECFF"/>
                </a:solidFill>
              </a:rPr>
              <a:t>. “A lei em vigor terá efeito imediato e geral, respeitados o ato jurídico perfeito, o direito adquirido e a coisa julgada”. </a:t>
            </a:r>
            <a:endParaRPr lang="pt-BR" sz="2000" dirty="0" smtClean="0">
              <a:solidFill>
                <a:srgbClr val="CCECFF"/>
              </a:solidFill>
            </a:endParaRPr>
          </a:p>
          <a:p>
            <a:pPr algn="just"/>
            <a:endParaRPr lang="pt-BR" sz="2000" dirty="0">
              <a:solidFill>
                <a:srgbClr val="CCECFF"/>
              </a:solidFill>
            </a:endParaRPr>
          </a:p>
          <a:p>
            <a:pPr algn="just"/>
            <a:r>
              <a:rPr lang="pt-BR" sz="2000" dirty="0" smtClean="0">
                <a:solidFill>
                  <a:srgbClr val="CCECFF"/>
                </a:solidFill>
              </a:rPr>
              <a:t>Art. 5º, XXXVI, CF: “A lei não prejudicará o direito adquirido, o ato jurídico perfeito e a coisa julgada”. </a:t>
            </a:r>
            <a:endParaRPr lang="pt-BR" sz="2000" dirty="0">
              <a:solidFill>
                <a:srgbClr val="CCECFF"/>
              </a:solidFill>
            </a:endParaRPr>
          </a:p>
          <a:p>
            <a:pPr algn="just"/>
            <a:endParaRPr lang="pt-BR" sz="2000" dirty="0" smtClean="0"/>
          </a:p>
          <a:p>
            <a:pPr algn="just"/>
            <a:r>
              <a:rPr lang="pt-BR" sz="2000" dirty="0" smtClean="0"/>
              <a:t>Os dispositivos consagram </a:t>
            </a:r>
            <a:r>
              <a:rPr lang="pt-BR" sz="2000" dirty="0"/>
              <a:t>o princípio da irretroatividade, à medida que a lei nova se aplica aos fatos pendentes e futuros, mas não aos fatos pretéritos. Estes escapam ao alcance da lei nova. </a:t>
            </a:r>
            <a:endParaRPr lang="pt-BR" sz="2000" dirty="0" smtClean="0"/>
          </a:p>
          <a:p>
            <a:pPr algn="just"/>
            <a:endParaRPr lang="pt-BR" sz="2000" dirty="0"/>
          </a:p>
          <a:p>
            <a:pPr algn="just"/>
            <a:r>
              <a:rPr lang="pt-BR" sz="2000" dirty="0" smtClean="0">
                <a:solidFill>
                  <a:srgbClr val="FFC000"/>
                </a:solidFill>
              </a:rPr>
              <a:t>*</a:t>
            </a:r>
            <a:r>
              <a:rPr lang="pt-BR" sz="2000" b="1" dirty="0" smtClean="0">
                <a:solidFill>
                  <a:srgbClr val="FFC000"/>
                </a:solidFill>
              </a:rPr>
              <a:t>Ato jurídico perfeito:</a:t>
            </a:r>
            <a:r>
              <a:rPr lang="pt-BR" sz="2000" dirty="0" smtClean="0">
                <a:solidFill>
                  <a:srgbClr val="FFC000"/>
                </a:solidFill>
              </a:rPr>
              <a:t> art. 6º, §1, LINDB </a:t>
            </a:r>
            <a:r>
              <a:rPr lang="pt-BR" sz="2000" dirty="0" smtClean="0"/>
              <a:t>– “Reputa-se ato jurídico perfeito o </a:t>
            </a:r>
            <a:r>
              <a:rPr lang="pt-BR" sz="2000" b="1" u="sng" dirty="0" smtClean="0"/>
              <a:t>já consumado segundo a lei vigente ao tempo </a:t>
            </a:r>
            <a:r>
              <a:rPr lang="pt-BR" sz="2000" dirty="0" smtClean="0"/>
              <a:t>em que se efetuou”. </a:t>
            </a:r>
          </a:p>
          <a:p>
            <a:pPr algn="just"/>
            <a:endParaRPr lang="pt-BR" sz="2000" dirty="0"/>
          </a:p>
          <a:p>
            <a:pPr algn="just"/>
            <a:r>
              <a:rPr lang="pt-BR" sz="2000" dirty="0" smtClean="0"/>
              <a:t>Um contrato e um casamento celebrados antes da entrada em vigor do Código Civil de 2002 devem ser vistos como atos jurídicos perfeitos. </a:t>
            </a:r>
            <a:endParaRPr lang="pt-BR" sz="2000" dirty="0"/>
          </a:p>
          <a:p>
            <a:pPr algn="just"/>
            <a:endParaRPr lang="pt-BR" sz="2000" dirty="0" smtClean="0"/>
          </a:p>
          <a:p>
            <a:pPr algn="just"/>
            <a:r>
              <a:rPr lang="pt-BR" sz="2000" dirty="0" smtClean="0"/>
              <a:t>Ato perfeito em sua eficácia. Não está mais pendente. </a:t>
            </a:r>
          </a:p>
          <a:p>
            <a:pPr algn="just"/>
            <a:endParaRPr lang="pt-BR" sz="2000" dirty="0"/>
          </a:p>
        </p:txBody>
      </p:sp>
    </p:spTree>
    <p:extLst>
      <p:ext uri="{BB962C8B-B14F-4D97-AF65-F5344CB8AC3E}">
        <p14:creationId xmlns:p14="http://schemas.microsoft.com/office/powerpoint/2010/main" val="88792195"/>
      </p:ext>
    </p:extLst>
  </p:cSld>
  <p:clrMapOvr>
    <a:masterClrMapping/>
  </p:clrMapOvr>
  <p:transition>
    <p:comb/>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136904" cy="6555641"/>
          </a:xfrm>
          <a:prstGeom prst="rect">
            <a:avLst/>
          </a:prstGeom>
          <a:noFill/>
        </p:spPr>
        <p:txBody>
          <a:bodyPr wrap="square" rtlCol="0">
            <a:spAutoFit/>
          </a:bodyPr>
          <a:lstStyle/>
          <a:p>
            <a:pPr algn="just"/>
            <a:r>
              <a:rPr lang="pt-BR" sz="2000" b="1" dirty="0" smtClean="0">
                <a:solidFill>
                  <a:srgbClr val="FFC000"/>
                </a:solidFill>
              </a:rPr>
              <a:t>*Direito adquirido:</a:t>
            </a:r>
            <a:r>
              <a:rPr lang="pt-BR" sz="2000" dirty="0" smtClean="0">
                <a:solidFill>
                  <a:srgbClr val="FFC000"/>
                </a:solidFill>
              </a:rPr>
              <a:t> art. 6º, §2º, LINDB –</a:t>
            </a:r>
            <a:r>
              <a:rPr lang="pt-BR" sz="2000" dirty="0" smtClean="0"/>
              <a:t> “Consideram-se adquiridos assim os direitos que o seu titular, ou alguém por ele, possa exercer como aqueles </a:t>
            </a:r>
            <a:r>
              <a:rPr lang="pt-BR" sz="2000" u="sng" dirty="0" smtClean="0"/>
              <a:t>cujo começo do exercício tenha termo prefixo, ou condição preestabelecida inalterável</a:t>
            </a:r>
            <a:r>
              <a:rPr lang="pt-BR" sz="2000" dirty="0" smtClean="0"/>
              <a:t>, a arbítrio de outrem”. </a:t>
            </a:r>
          </a:p>
          <a:p>
            <a:pPr algn="just"/>
            <a:endParaRPr lang="pt-BR" sz="2000" dirty="0" smtClean="0"/>
          </a:p>
          <a:p>
            <a:pPr algn="just"/>
            <a:r>
              <a:rPr lang="pt-BR" sz="2000" dirty="0" smtClean="0"/>
              <a:t>É aquele que </a:t>
            </a:r>
            <a:r>
              <a:rPr lang="pt-BR" sz="2000" u="sng" dirty="0" smtClean="0"/>
              <a:t>já se incorporou ao patrimônio</a:t>
            </a:r>
            <a:r>
              <a:rPr lang="pt-BR" sz="2000" dirty="0" smtClean="0"/>
              <a:t> de uma pessoa natural, jurídica ou ente despersonalizado. Ex. um benefício previdenciário já usufruído por alguém. </a:t>
            </a:r>
          </a:p>
          <a:p>
            <a:pPr algn="just"/>
            <a:endParaRPr lang="pt-BR" sz="2000" dirty="0"/>
          </a:p>
          <a:p>
            <a:pPr algn="just"/>
            <a:r>
              <a:rPr lang="pt-BR" sz="2000" b="1" dirty="0" smtClean="0">
                <a:solidFill>
                  <a:srgbClr val="FFC000"/>
                </a:solidFill>
              </a:rPr>
              <a:t>*Coisa julgada:</a:t>
            </a:r>
            <a:r>
              <a:rPr lang="pt-BR" sz="2000" dirty="0" smtClean="0">
                <a:solidFill>
                  <a:srgbClr val="FFC000"/>
                </a:solidFill>
              </a:rPr>
              <a:t> art. 6º, §3º, LINDB – </a:t>
            </a:r>
            <a:r>
              <a:rPr lang="pt-BR" sz="2000" dirty="0" smtClean="0"/>
              <a:t>“Chama-se coisa julgada ou caso julgado a </a:t>
            </a:r>
            <a:r>
              <a:rPr lang="pt-BR" sz="2000" u="sng" dirty="0" smtClean="0"/>
              <a:t>decisão judicial de que já não caiba recurso</a:t>
            </a:r>
            <a:r>
              <a:rPr lang="pt-BR" sz="2000" dirty="0" smtClean="0"/>
              <a:t>”. </a:t>
            </a:r>
          </a:p>
          <a:p>
            <a:pPr algn="just"/>
            <a:endParaRPr lang="pt-BR" sz="2000" dirty="0"/>
          </a:p>
          <a:p>
            <a:pPr algn="just"/>
            <a:r>
              <a:rPr lang="pt-BR" sz="2000" dirty="0" smtClean="0"/>
              <a:t> É a qualidade que reveste os efeitos de uma decisão judicial contra a qual não cabe mais recurso. </a:t>
            </a:r>
          </a:p>
          <a:p>
            <a:pPr algn="just"/>
            <a:endParaRPr lang="pt-BR" sz="2000" b="1" dirty="0"/>
          </a:p>
          <a:p>
            <a:pPr algn="just"/>
            <a:r>
              <a:rPr lang="pt-BR" sz="2000" dirty="0" smtClean="0"/>
              <a:t>Há uma forte tendência na doutrina em defender a possibilidade de relativizar a coisa julgada, em especial, nos casos envolvendo ações de investigação de paternidade julgadas improcedentes por ausência de provas, quando ainda não existia o exame de DNA. </a:t>
            </a:r>
            <a:r>
              <a:rPr lang="pt-BR" sz="2000" dirty="0" smtClean="0">
                <a:solidFill>
                  <a:srgbClr val="FFC000"/>
                </a:solidFill>
              </a:rPr>
              <a:t>Técnica da ponderação: proteção da coisa julgada x dignidade do filho em saber quem é seu pai. </a:t>
            </a:r>
            <a:endParaRPr lang="pt-BR" sz="2000" dirty="0">
              <a:solidFill>
                <a:srgbClr val="FFC000"/>
              </a:solidFill>
            </a:endParaRPr>
          </a:p>
        </p:txBody>
      </p:sp>
    </p:spTree>
    <p:extLst>
      <p:ext uri="{BB962C8B-B14F-4D97-AF65-F5344CB8AC3E}">
        <p14:creationId xmlns:p14="http://schemas.microsoft.com/office/powerpoint/2010/main" val="2394969837"/>
      </p:ext>
    </p:extLst>
  </p:cSld>
  <p:clrMapOvr>
    <a:masterClrMapping/>
  </p:clrMapOvr>
  <p:transition>
    <p:comb/>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136904" cy="5632311"/>
          </a:xfrm>
          <a:prstGeom prst="rect">
            <a:avLst/>
          </a:prstGeom>
          <a:noFill/>
        </p:spPr>
        <p:txBody>
          <a:bodyPr wrap="square" rtlCol="0">
            <a:spAutoFit/>
          </a:bodyPr>
          <a:lstStyle/>
          <a:p>
            <a:pPr algn="just"/>
            <a:endParaRPr lang="pt-BR" sz="2000" b="1" dirty="0" smtClean="0">
              <a:solidFill>
                <a:srgbClr val="CCECFF"/>
              </a:solidFill>
            </a:endParaRPr>
          </a:p>
          <a:p>
            <a:pPr algn="just"/>
            <a:r>
              <a:rPr lang="pt-BR" sz="2000" b="1" dirty="0" smtClean="0">
                <a:solidFill>
                  <a:srgbClr val="CCECFF"/>
                </a:solidFill>
              </a:rPr>
              <a:t>Enunciado 109, Jornadas: </a:t>
            </a:r>
            <a:r>
              <a:rPr lang="pt-BR" sz="2000" dirty="0" smtClean="0">
                <a:solidFill>
                  <a:srgbClr val="CCECFF"/>
                </a:solidFill>
              </a:rPr>
              <a:t>“A restrição da coisa julgada oriunda das demandas reputadas improcedentes por insuficiência de prova não deve prevalecer para inibir a busca da identidade genética pelo investigando”. </a:t>
            </a:r>
          </a:p>
          <a:p>
            <a:pPr algn="just"/>
            <a:endParaRPr lang="pt-BR" sz="2000" b="1" dirty="0"/>
          </a:p>
          <a:p>
            <a:pPr algn="just"/>
            <a:r>
              <a:rPr lang="pt-BR" sz="2000" dirty="0" smtClean="0"/>
              <a:t>No tocante à relativização de proteção do direito adquirido e do ato jurídico perfeito, o CCB traz em suas disposições finais transitórias o </a:t>
            </a:r>
            <a:r>
              <a:rPr lang="pt-BR" sz="2000" b="1" dirty="0" smtClean="0"/>
              <a:t>art. 2035, parágrafo único </a:t>
            </a:r>
            <a:r>
              <a:rPr lang="pt-BR" sz="2000" dirty="0" smtClean="0"/>
              <a:t>– “</a:t>
            </a:r>
            <a:r>
              <a:rPr lang="pt-BR" sz="2000" u="sng" dirty="0" smtClean="0"/>
              <a:t>Nenhuma convenção prevalecerá se contrariar</a:t>
            </a:r>
            <a:r>
              <a:rPr lang="pt-BR" sz="2000" dirty="0" smtClean="0"/>
              <a:t> os preceitos de </a:t>
            </a:r>
            <a:r>
              <a:rPr lang="pt-BR" sz="2000" u="sng" dirty="0" smtClean="0"/>
              <a:t>ordem pública</a:t>
            </a:r>
            <a:r>
              <a:rPr lang="pt-BR" sz="2000" dirty="0" smtClean="0"/>
              <a:t>, tais como os estabelecidos por este Código para assegurar a </a:t>
            </a:r>
            <a:r>
              <a:rPr lang="pt-BR" sz="2000" b="1" dirty="0" smtClean="0"/>
              <a:t>função social da propriedade e dos contratos”.</a:t>
            </a:r>
            <a:r>
              <a:rPr lang="pt-BR" sz="2000" b="1" dirty="0" smtClean="0">
                <a:solidFill>
                  <a:srgbClr val="CCECFF"/>
                </a:solidFill>
              </a:rPr>
              <a:t> </a:t>
            </a:r>
          </a:p>
          <a:p>
            <a:pPr algn="just"/>
            <a:endParaRPr lang="pt-BR" sz="2000" b="1" dirty="0">
              <a:solidFill>
                <a:srgbClr val="CCECFF"/>
              </a:solidFill>
            </a:endParaRPr>
          </a:p>
          <a:p>
            <a:pPr algn="just"/>
            <a:r>
              <a:rPr lang="pt-BR" sz="2000" dirty="0" smtClean="0"/>
              <a:t>O dispositivo consagra o </a:t>
            </a:r>
            <a:r>
              <a:rPr lang="pt-BR" sz="2000" b="1" dirty="0" smtClean="0"/>
              <a:t>princípio da retroatividade motivada</a:t>
            </a:r>
            <a:r>
              <a:rPr lang="pt-BR" sz="2000" dirty="0" smtClean="0"/>
              <a:t>, pelo qual, de forma justificada, as normas de ordem pública podem retroagir. </a:t>
            </a:r>
          </a:p>
          <a:p>
            <a:pPr algn="just"/>
            <a:endParaRPr lang="pt-BR" sz="2000" dirty="0"/>
          </a:p>
          <a:p>
            <a:pPr algn="just"/>
            <a:endParaRPr lang="pt-BR" sz="2000" dirty="0"/>
          </a:p>
        </p:txBody>
      </p:sp>
    </p:spTree>
    <p:extLst>
      <p:ext uri="{BB962C8B-B14F-4D97-AF65-F5344CB8AC3E}">
        <p14:creationId xmlns:p14="http://schemas.microsoft.com/office/powerpoint/2010/main" val="3774742861"/>
      </p:ext>
    </p:extLst>
  </p:cSld>
  <p:clrMapOvr>
    <a:masterClrMapping/>
  </p:clrMapOvr>
  <p:transition>
    <p:comb/>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208912" cy="6555641"/>
          </a:xfrm>
          <a:prstGeom prst="rect">
            <a:avLst/>
          </a:prstGeom>
          <a:noFill/>
        </p:spPr>
        <p:txBody>
          <a:bodyPr wrap="square" rtlCol="0">
            <a:spAutoFit/>
          </a:bodyPr>
          <a:lstStyle/>
          <a:p>
            <a:pPr algn="just"/>
            <a:r>
              <a:rPr lang="pt-BR" sz="2000" b="1" dirty="0" smtClean="0"/>
              <a:t>Art. 2035, </a:t>
            </a:r>
            <a:r>
              <a:rPr lang="pt-BR" sz="2000" b="1" i="1" dirty="0" smtClean="0"/>
              <a:t>caput</a:t>
            </a:r>
            <a:r>
              <a:rPr lang="pt-BR" sz="2000" b="1" dirty="0" smtClean="0"/>
              <a:t>, CCB: </a:t>
            </a:r>
            <a:r>
              <a:rPr lang="pt-BR" sz="2000" dirty="0" smtClean="0"/>
              <a:t>“A </a:t>
            </a:r>
            <a:r>
              <a:rPr lang="pt-BR" sz="2000" b="1" u="sng" dirty="0" smtClean="0">
                <a:solidFill>
                  <a:srgbClr val="FFC000"/>
                </a:solidFill>
              </a:rPr>
              <a:t>validade</a:t>
            </a:r>
            <a:r>
              <a:rPr lang="pt-BR" sz="2000" b="1" dirty="0" smtClean="0">
                <a:solidFill>
                  <a:srgbClr val="FFC000"/>
                </a:solidFill>
              </a:rPr>
              <a:t> </a:t>
            </a:r>
            <a:r>
              <a:rPr lang="pt-BR" sz="2000" dirty="0" smtClean="0"/>
              <a:t>dos negócios e demais atos jurídicos, constituídos </a:t>
            </a:r>
            <a:r>
              <a:rPr lang="pt-BR" sz="2000" dirty="0" smtClean="0">
                <a:solidFill>
                  <a:srgbClr val="FFC000"/>
                </a:solidFill>
              </a:rPr>
              <a:t>antes da entrada em vigor deste Código, obedece ao disposto nas leis anteriores</a:t>
            </a:r>
            <a:r>
              <a:rPr lang="pt-BR" sz="2000" dirty="0" smtClean="0"/>
              <a:t>, referidas no art. 2045, mas os </a:t>
            </a:r>
            <a:r>
              <a:rPr lang="pt-BR" sz="2000" b="1" u="sng" dirty="0" smtClean="0">
                <a:solidFill>
                  <a:srgbClr val="FFC000"/>
                </a:solidFill>
              </a:rPr>
              <a:t>seus efeitos</a:t>
            </a:r>
            <a:r>
              <a:rPr lang="pt-BR" sz="2000" dirty="0" smtClean="0"/>
              <a:t>, </a:t>
            </a:r>
            <a:r>
              <a:rPr lang="pt-BR" sz="2000" dirty="0" smtClean="0">
                <a:solidFill>
                  <a:srgbClr val="FFC000"/>
                </a:solidFill>
              </a:rPr>
              <a:t>produzidos após a vigência </a:t>
            </a:r>
            <a:r>
              <a:rPr lang="pt-BR" sz="2000" dirty="0" smtClean="0"/>
              <a:t>deste Código, </a:t>
            </a:r>
            <a:r>
              <a:rPr lang="pt-BR" sz="2000" dirty="0" smtClean="0">
                <a:solidFill>
                  <a:srgbClr val="FFC000"/>
                </a:solidFill>
              </a:rPr>
              <a:t>aos preceitos dele se subordinam</a:t>
            </a:r>
            <a:r>
              <a:rPr lang="pt-BR" sz="2000" dirty="0" smtClean="0"/>
              <a:t>, salvo se houver sido prevista pelas partes determinada forma de execução”. </a:t>
            </a:r>
          </a:p>
          <a:p>
            <a:pPr algn="just"/>
            <a:endParaRPr lang="pt-BR" sz="2000" dirty="0"/>
          </a:p>
          <a:p>
            <a:pPr algn="just"/>
            <a:r>
              <a:rPr lang="pt-BR" sz="2000" dirty="0" smtClean="0"/>
              <a:t>Ex. Casamento celebrado antes da vigência do CCB/02. Advindo este, surge uma questão intertemporal. Qual lei deve ser aplicada?</a:t>
            </a:r>
          </a:p>
          <a:p>
            <a:pPr algn="just"/>
            <a:endParaRPr lang="pt-BR" sz="2000" dirty="0"/>
          </a:p>
          <a:p>
            <a:pPr algn="just"/>
            <a:r>
              <a:rPr lang="pt-BR" sz="2000" dirty="0" smtClean="0"/>
              <a:t>De acordo com o art. 2035, CC, a </a:t>
            </a:r>
            <a:r>
              <a:rPr lang="pt-BR" sz="2000" b="1" u="sng" dirty="0" smtClean="0"/>
              <a:t>existência e a validade </a:t>
            </a:r>
            <a:r>
              <a:rPr lang="pt-BR" sz="2000" dirty="0" smtClean="0"/>
              <a:t>de uma situação jurídica de trato sucessivo ficam submetidas à lei do </a:t>
            </a:r>
            <a:r>
              <a:rPr lang="pt-BR" sz="2000" b="1" u="sng" dirty="0" smtClean="0"/>
              <a:t>tempo da celebração</a:t>
            </a:r>
            <a:r>
              <a:rPr lang="pt-BR" sz="2000" dirty="0" smtClean="0"/>
              <a:t>. A </a:t>
            </a:r>
            <a:r>
              <a:rPr lang="pt-BR" sz="2000" b="1" u="sng" dirty="0" smtClean="0"/>
              <a:t>eficácia</a:t>
            </a:r>
            <a:r>
              <a:rPr lang="pt-BR" sz="2000" dirty="0" smtClean="0"/>
              <a:t> submete-se à lei </a:t>
            </a:r>
            <a:r>
              <a:rPr lang="pt-BR" sz="2000" b="1" u="sng" dirty="0" smtClean="0"/>
              <a:t>atualmente em vigor</a:t>
            </a:r>
            <a:r>
              <a:rPr lang="pt-BR" sz="2000" dirty="0" smtClean="0"/>
              <a:t>. </a:t>
            </a:r>
          </a:p>
          <a:p>
            <a:pPr algn="just"/>
            <a:endParaRPr lang="pt-BR" sz="2000" dirty="0"/>
          </a:p>
          <a:p>
            <a:pPr algn="just"/>
            <a:r>
              <a:rPr lang="pt-BR" sz="2000" dirty="0" smtClean="0"/>
              <a:t>Se houver a discussão acerca da nulidade de um determinado casamento, a esfera implicada é a da validade, e portanto, o intérprete se valerá do CC/16. Contudo, se o debate envolver os efeitos que repercutem do casamento, a esfera implicada é a da eficácia, aplicando-se, portanto, o CC/02. ex. A mudança do regime de bens está no plano da eficácia, portanto se submete ao CCB/02.  </a:t>
            </a:r>
          </a:p>
          <a:p>
            <a:pPr algn="just"/>
            <a:endParaRPr lang="pt-BR" sz="2000" dirty="0"/>
          </a:p>
        </p:txBody>
      </p:sp>
    </p:spTree>
    <p:extLst>
      <p:ext uri="{BB962C8B-B14F-4D97-AF65-F5344CB8AC3E}">
        <p14:creationId xmlns:p14="http://schemas.microsoft.com/office/powerpoint/2010/main" val="1391408596"/>
      </p:ext>
    </p:extLst>
  </p:cSld>
  <p:clrMapOvr>
    <a:masterClrMapping/>
  </p:clrMapOvr>
  <p:transition>
    <p:comb/>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352928" cy="5632311"/>
          </a:xfrm>
          <a:prstGeom prst="rect">
            <a:avLst/>
          </a:prstGeom>
          <a:noFill/>
        </p:spPr>
        <p:txBody>
          <a:bodyPr wrap="square" rtlCol="0">
            <a:spAutoFit/>
          </a:bodyPr>
          <a:lstStyle/>
          <a:p>
            <a:pPr algn="just"/>
            <a:r>
              <a:rPr lang="pt-BR" sz="2000" b="1" dirty="0" smtClean="0">
                <a:solidFill>
                  <a:srgbClr val="FFC000"/>
                </a:solidFill>
              </a:rPr>
              <a:t>183º Magistratura SP – VUNESP: </a:t>
            </a:r>
            <a:r>
              <a:rPr lang="pt-BR" sz="2000" dirty="0" smtClean="0"/>
              <a:t>Assinale </a:t>
            </a:r>
            <a:r>
              <a:rPr lang="pt-BR" sz="2000" dirty="0"/>
              <a:t>a alternativa correta. </a:t>
            </a:r>
            <a:endParaRPr lang="pt-BR" sz="2000" dirty="0" smtClean="0"/>
          </a:p>
          <a:p>
            <a:pPr algn="just"/>
            <a:endParaRPr lang="pt-BR" sz="2000" dirty="0" smtClean="0"/>
          </a:p>
          <a:p>
            <a:pPr algn="just"/>
            <a:r>
              <a:rPr lang="pt-BR" sz="2000" dirty="0" smtClean="0"/>
              <a:t>(A) </a:t>
            </a:r>
            <a:r>
              <a:rPr lang="pt-BR" sz="2000" dirty="0"/>
              <a:t>Os direitos adquiridos na vigência de lei publicada com incorreções são atingidos pela publicação do texto corrigido. </a:t>
            </a:r>
            <a:endParaRPr lang="pt-BR" sz="2000" dirty="0" smtClean="0"/>
          </a:p>
          <a:p>
            <a:pPr algn="just"/>
            <a:endParaRPr lang="pt-BR" sz="2000" dirty="0"/>
          </a:p>
          <a:p>
            <a:pPr algn="just"/>
            <a:r>
              <a:rPr lang="pt-BR" sz="2000" dirty="0" smtClean="0"/>
              <a:t>(B) </a:t>
            </a:r>
            <a:r>
              <a:rPr lang="pt-BR" sz="2000" dirty="0"/>
              <a:t>As correções a texto de lei em vigor consideram-se lei nova, tornando-se obrigatórias de imediato. </a:t>
            </a:r>
            <a:endParaRPr lang="pt-BR" sz="2000" dirty="0" smtClean="0"/>
          </a:p>
          <a:p>
            <a:pPr algn="just"/>
            <a:endParaRPr lang="pt-BR" sz="2000" dirty="0"/>
          </a:p>
          <a:p>
            <a:pPr algn="just"/>
            <a:r>
              <a:rPr lang="pt-BR" sz="2000" dirty="0" smtClean="0"/>
              <a:t>(C) </a:t>
            </a:r>
            <a:r>
              <a:rPr lang="pt-BR" sz="2000" dirty="0"/>
              <a:t>A lei nova que estabelece disposições gerais a par das já existentes revoga a lei anterior. </a:t>
            </a:r>
            <a:endParaRPr lang="pt-BR" sz="2000" dirty="0" smtClean="0"/>
          </a:p>
          <a:p>
            <a:pPr algn="just"/>
            <a:endParaRPr lang="pt-BR" sz="2000" dirty="0"/>
          </a:p>
          <a:p>
            <a:pPr algn="just"/>
            <a:r>
              <a:rPr lang="pt-BR" sz="2000" dirty="0" smtClean="0"/>
              <a:t>(D) </a:t>
            </a:r>
            <a:r>
              <a:rPr lang="pt-BR" sz="2000" dirty="0"/>
              <a:t>A lei nova que estabelece disposições especiais a par das já existentes revoga a lei anterior. </a:t>
            </a:r>
            <a:endParaRPr lang="pt-BR" sz="2000" dirty="0" smtClean="0"/>
          </a:p>
          <a:p>
            <a:pPr algn="just"/>
            <a:endParaRPr lang="pt-BR" sz="2000" dirty="0" smtClean="0"/>
          </a:p>
          <a:p>
            <a:pPr algn="just"/>
            <a:r>
              <a:rPr lang="pt-BR" sz="2000" dirty="0" smtClean="0"/>
              <a:t>(E) </a:t>
            </a:r>
            <a:r>
              <a:rPr lang="pt-BR" sz="2000" dirty="0"/>
              <a:t>Se durante a </a:t>
            </a:r>
            <a:r>
              <a:rPr lang="pt-BR" sz="2000" dirty="0" err="1"/>
              <a:t>vacatio</a:t>
            </a:r>
            <a:r>
              <a:rPr lang="pt-BR" sz="2000" dirty="0"/>
              <a:t> legis ocorrer nova publicação de texto de lei, destinada a correção, o prazo da obrigatoriedade, com relação à parte corrigida, começará a correr da nova publicação. </a:t>
            </a:r>
          </a:p>
          <a:p>
            <a:pPr algn="just"/>
            <a:endParaRPr lang="pt-BR" sz="2000" b="1" dirty="0">
              <a:solidFill>
                <a:srgbClr val="FFC000"/>
              </a:solidFill>
            </a:endParaRPr>
          </a:p>
        </p:txBody>
      </p:sp>
    </p:spTree>
    <p:extLst>
      <p:ext uri="{BB962C8B-B14F-4D97-AF65-F5344CB8AC3E}">
        <p14:creationId xmlns:p14="http://schemas.microsoft.com/office/powerpoint/2010/main" val="629885758"/>
      </p:ext>
    </p:extLst>
  </p:cSld>
  <p:clrMapOvr>
    <a:masterClrMapping/>
  </p:clrMapOvr>
  <p:transition>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83568" y="260648"/>
            <a:ext cx="8064896" cy="8094524"/>
          </a:xfrm>
          <a:prstGeom prst="rect">
            <a:avLst/>
          </a:prstGeom>
          <a:noFill/>
        </p:spPr>
        <p:txBody>
          <a:bodyPr wrap="square" rtlCol="0">
            <a:spAutoFit/>
          </a:bodyPr>
          <a:lstStyle/>
          <a:p>
            <a:r>
              <a:rPr lang="pt-BR" sz="2000" b="1" u="sng" dirty="0" smtClean="0">
                <a:solidFill>
                  <a:srgbClr val="FFC000"/>
                </a:solidFill>
              </a:rPr>
              <a:t>Princípio da Boa-fé</a:t>
            </a:r>
          </a:p>
          <a:p>
            <a:endParaRPr lang="pt-BR" sz="2000" b="1" dirty="0">
              <a:solidFill>
                <a:srgbClr val="FFC000"/>
              </a:solidFill>
            </a:endParaRPr>
          </a:p>
          <a:p>
            <a:pPr algn="just"/>
            <a:r>
              <a:rPr lang="pt-BR" sz="2000" dirty="0">
                <a:solidFill>
                  <a:srgbClr val="FFFFFF"/>
                </a:solidFill>
              </a:rPr>
              <a:t>O princípio da boa-fé objetiva visa </a:t>
            </a:r>
            <a:r>
              <a:rPr lang="pt-BR" sz="2000" dirty="0" smtClean="0">
                <a:solidFill>
                  <a:srgbClr val="FFFFFF"/>
                </a:solidFill>
              </a:rPr>
              <a:t>revisar a </a:t>
            </a:r>
            <a:r>
              <a:rPr lang="pt-BR" sz="2000" dirty="0">
                <a:solidFill>
                  <a:srgbClr val="FFFFFF"/>
                </a:solidFill>
              </a:rPr>
              <a:t>força normativa dos princípios </a:t>
            </a:r>
            <a:r>
              <a:rPr lang="pt-BR" sz="2000" dirty="0" smtClean="0">
                <a:solidFill>
                  <a:srgbClr val="FFFFFF"/>
                </a:solidFill>
              </a:rPr>
              <a:t>jurídicos, fazendo </a:t>
            </a:r>
            <a:r>
              <a:rPr lang="pt-BR" sz="2000" dirty="0">
                <a:solidFill>
                  <a:srgbClr val="FFFFFF"/>
                </a:solidFill>
              </a:rPr>
              <a:t>com que as normas jurídicas sejam mais facilmente </a:t>
            </a:r>
            <a:r>
              <a:rPr lang="pt-BR" sz="2000" b="1" u="sng" dirty="0">
                <a:solidFill>
                  <a:srgbClr val="FFFFFF"/>
                </a:solidFill>
              </a:rPr>
              <a:t>adaptadas às novas necessidades da </a:t>
            </a:r>
            <a:r>
              <a:rPr lang="pt-BR" sz="2000" b="1" u="sng" dirty="0" smtClean="0">
                <a:solidFill>
                  <a:srgbClr val="FFFFFF"/>
                </a:solidFill>
              </a:rPr>
              <a:t>coletividade </a:t>
            </a:r>
            <a:r>
              <a:rPr lang="pt-BR" sz="2000" dirty="0" smtClean="0">
                <a:solidFill>
                  <a:srgbClr val="FFFFFF"/>
                </a:solidFill>
              </a:rPr>
              <a:t>para </a:t>
            </a:r>
            <a:r>
              <a:rPr lang="pt-BR" sz="2000" dirty="0">
                <a:solidFill>
                  <a:srgbClr val="FFFFFF"/>
                </a:solidFill>
              </a:rPr>
              <a:t>que se profira a harmonização dos preceitos constitucionais de construir uma </a:t>
            </a:r>
            <a:r>
              <a:rPr lang="pt-BR" sz="2000" b="1" dirty="0">
                <a:solidFill>
                  <a:srgbClr val="FFFFFF"/>
                </a:solidFill>
              </a:rPr>
              <a:t>sociedade livre, justa e igualitária </a:t>
            </a:r>
            <a:r>
              <a:rPr lang="pt-BR" sz="2000" dirty="0">
                <a:solidFill>
                  <a:srgbClr val="FFFFFF"/>
                </a:solidFill>
              </a:rPr>
              <a:t>(artigo 3º) e </a:t>
            </a:r>
            <a:r>
              <a:rPr lang="pt-BR" sz="2000" b="1" dirty="0">
                <a:solidFill>
                  <a:srgbClr val="FFFFFF"/>
                </a:solidFill>
              </a:rPr>
              <a:t>dignificar a existência da pessoa humana</a:t>
            </a:r>
            <a:r>
              <a:rPr lang="pt-BR" sz="2000" dirty="0">
                <a:solidFill>
                  <a:srgbClr val="FFFFFF"/>
                </a:solidFill>
              </a:rPr>
              <a:t> (artigo 1º, inciso III</a:t>
            </a:r>
            <a:r>
              <a:rPr lang="pt-BR" sz="2000" dirty="0" smtClean="0">
                <a:solidFill>
                  <a:srgbClr val="FFFFFF"/>
                </a:solidFill>
              </a:rPr>
              <a:t>).</a:t>
            </a:r>
          </a:p>
          <a:p>
            <a:pPr algn="just"/>
            <a:endParaRPr lang="pt-BR" sz="2000" dirty="0">
              <a:solidFill>
                <a:srgbClr val="FFFFFF"/>
              </a:solidFill>
            </a:endParaRPr>
          </a:p>
          <a:p>
            <a:pPr algn="just"/>
            <a:r>
              <a:rPr lang="pt-BR" sz="2000" b="1" dirty="0">
                <a:solidFill>
                  <a:srgbClr val="FFC000"/>
                </a:solidFill>
              </a:rPr>
              <a:t>Evolução histórica do princípio da boa-fé objetiva</a:t>
            </a:r>
          </a:p>
          <a:p>
            <a:pPr algn="just"/>
            <a:endParaRPr lang="pt-BR" sz="2000" dirty="0">
              <a:solidFill>
                <a:srgbClr val="FFC000"/>
              </a:solidFill>
            </a:endParaRPr>
          </a:p>
          <a:p>
            <a:pPr marL="457200" indent="-457200" algn="just">
              <a:buFontTx/>
              <a:buAutoNum type="arabicPeriod"/>
            </a:pPr>
            <a:r>
              <a:rPr lang="pt-BR" sz="2000" b="1" dirty="0">
                <a:solidFill>
                  <a:srgbClr val="CCECFF"/>
                </a:solidFill>
              </a:rPr>
              <a:t>Direito Romano</a:t>
            </a:r>
          </a:p>
          <a:p>
            <a:pPr algn="just"/>
            <a:endParaRPr lang="pt-BR" sz="2000" b="1" dirty="0">
              <a:solidFill>
                <a:srgbClr val="FFFFFF"/>
              </a:solidFill>
            </a:endParaRPr>
          </a:p>
          <a:p>
            <a:pPr algn="just"/>
            <a:r>
              <a:rPr lang="pt-BR" sz="2000" dirty="0">
                <a:solidFill>
                  <a:srgbClr val="FFFFFF"/>
                </a:solidFill>
              </a:rPr>
              <a:t>O princípio, que consiste no dever de as partes agirem com lealdade em todas as fases do contrato, tem sua origem mais remota no Direito Romano, diante da </a:t>
            </a:r>
            <a:r>
              <a:rPr lang="pt-BR" sz="2000" u="sng" dirty="0">
                <a:solidFill>
                  <a:srgbClr val="FFFFFF"/>
                </a:solidFill>
              </a:rPr>
              <a:t>vedação da prática de um comportamento que pudesse tornar a execução do contrato mais onerosa</a:t>
            </a:r>
            <a:r>
              <a:rPr lang="pt-BR" sz="2000" dirty="0">
                <a:solidFill>
                  <a:srgbClr val="FFFFFF"/>
                </a:solidFill>
              </a:rPr>
              <a:t>. </a:t>
            </a:r>
          </a:p>
          <a:p>
            <a:pPr algn="just"/>
            <a:endParaRPr lang="pt-BR" sz="2000" dirty="0">
              <a:solidFill>
                <a:srgbClr val="FFFFFF"/>
              </a:solidFill>
            </a:endParaRPr>
          </a:p>
          <a:p>
            <a:pPr algn="just"/>
            <a:r>
              <a:rPr lang="pt-BR" sz="2000" dirty="0">
                <a:solidFill>
                  <a:srgbClr val="FFFFFF"/>
                </a:solidFill>
              </a:rPr>
              <a:t>O momento de destaque da boa-fé objetiva se deu com a expansão comercial do Império Romano (século V </a:t>
            </a:r>
            <a:r>
              <a:rPr lang="pt-BR" sz="2000" dirty="0" err="1">
                <a:solidFill>
                  <a:srgbClr val="FFFFFF"/>
                </a:solidFill>
              </a:rPr>
              <a:t>a.C</a:t>
            </a:r>
            <a:r>
              <a:rPr lang="pt-BR" sz="2000" dirty="0">
                <a:solidFill>
                  <a:srgbClr val="FFFFFF"/>
                </a:solidFill>
              </a:rPr>
              <a:t> – V </a:t>
            </a:r>
            <a:r>
              <a:rPr lang="pt-BR" sz="2000" dirty="0" err="1">
                <a:solidFill>
                  <a:srgbClr val="FFFFFF"/>
                </a:solidFill>
              </a:rPr>
              <a:t>d.C</a:t>
            </a:r>
            <a:r>
              <a:rPr lang="pt-BR" sz="2000" dirty="0">
                <a:solidFill>
                  <a:srgbClr val="FFFFFF"/>
                </a:solidFill>
              </a:rPr>
              <a:t>), quando o formalismo tornou-se insuficiente, pregando o valor da palavra dada. </a:t>
            </a:r>
          </a:p>
          <a:p>
            <a:pPr algn="just"/>
            <a:endParaRPr lang="pt-BR" sz="2000" dirty="0" smtClean="0">
              <a:solidFill>
                <a:srgbClr val="FFFFFF"/>
              </a:solidFill>
            </a:endParaRPr>
          </a:p>
          <a:p>
            <a:pPr algn="just"/>
            <a:endParaRPr lang="pt-BR" sz="2000" dirty="0">
              <a:solidFill>
                <a:srgbClr val="FFFFFF"/>
              </a:solidFill>
            </a:endParaRPr>
          </a:p>
          <a:p>
            <a:pPr algn="just"/>
            <a:endParaRPr lang="pt-BR" sz="2000" dirty="0">
              <a:solidFill>
                <a:srgbClr val="FFFFFF"/>
              </a:solidFill>
            </a:endParaRPr>
          </a:p>
          <a:p>
            <a:endParaRPr lang="pt-BR" sz="2000" dirty="0">
              <a:solidFill>
                <a:srgbClr val="FFC000"/>
              </a:solidFill>
            </a:endParaRPr>
          </a:p>
        </p:txBody>
      </p:sp>
    </p:spTree>
    <p:extLst>
      <p:ext uri="{BB962C8B-B14F-4D97-AF65-F5344CB8AC3E}">
        <p14:creationId xmlns:p14="http://schemas.microsoft.com/office/powerpoint/2010/main" val="4058485174"/>
      </p:ext>
    </p:extLst>
  </p:cSld>
  <p:clrMapOvr>
    <a:masterClrMapping/>
  </p:clrMapOvr>
  <p:transition>
    <p:comb/>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064896" cy="6001643"/>
          </a:xfrm>
          <a:prstGeom prst="rect">
            <a:avLst/>
          </a:prstGeom>
          <a:noFill/>
        </p:spPr>
        <p:txBody>
          <a:bodyPr wrap="square" rtlCol="0">
            <a:spAutoFit/>
          </a:bodyPr>
          <a:lstStyle/>
          <a:p>
            <a:pPr algn="just"/>
            <a:r>
              <a:rPr lang="pt-BR" sz="2000" b="1" dirty="0">
                <a:solidFill>
                  <a:srgbClr val="FFC000"/>
                </a:solidFill>
              </a:rPr>
              <a:t>183º Magistratura SP – VUNESP: </a:t>
            </a:r>
            <a:r>
              <a:rPr lang="pt-BR" sz="2000" dirty="0"/>
              <a:t>Assinale a alternativa correta. </a:t>
            </a:r>
          </a:p>
          <a:p>
            <a:pPr algn="just"/>
            <a:endParaRPr lang="pt-BR" sz="2000" dirty="0"/>
          </a:p>
          <a:p>
            <a:pPr algn="just"/>
            <a:r>
              <a:rPr lang="pt-BR" sz="2000" dirty="0"/>
              <a:t>(A) Os direitos adquiridos na vigência de lei publicada com incorreções são atingidos pela publicação do texto corrigido. </a:t>
            </a:r>
          </a:p>
          <a:p>
            <a:pPr algn="just"/>
            <a:endParaRPr lang="pt-BR" sz="2000" dirty="0"/>
          </a:p>
          <a:p>
            <a:pPr algn="just"/>
            <a:r>
              <a:rPr lang="pt-BR" sz="2000" dirty="0"/>
              <a:t>(B) As correções a texto de lei em vigor consideram-se lei nova, tornando-se obrigatórias de imediato. </a:t>
            </a:r>
          </a:p>
          <a:p>
            <a:pPr algn="just"/>
            <a:endParaRPr lang="pt-BR" sz="2000" dirty="0"/>
          </a:p>
          <a:p>
            <a:pPr algn="just"/>
            <a:r>
              <a:rPr lang="pt-BR" sz="2000" dirty="0"/>
              <a:t>(C) A lei nova que estabelece disposições gerais a par das já existentes revoga a lei anterior. </a:t>
            </a:r>
          </a:p>
          <a:p>
            <a:pPr algn="just"/>
            <a:endParaRPr lang="pt-BR" sz="2000" dirty="0"/>
          </a:p>
          <a:p>
            <a:pPr algn="just"/>
            <a:r>
              <a:rPr lang="pt-BR" sz="2000" dirty="0"/>
              <a:t>(D) A lei nova que estabelece disposições especiais a par das já existentes revoga a lei anterior. </a:t>
            </a:r>
          </a:p>
          <a:p>
            <a:pPr algn="just"/>
            <a:endParaRPr lang="pt-BR" sz="2000" dirty="0"/>
          </a:p>
          <a:p>
            <a:pPr algn="just"/>
            <a:r>
              <a:rPr lang="pt-BR" sz="2000" dirty="0">
                <a:solidFill>
                  <a:srgbClr val="FFC000"/>
                </a:solidFill>
              </a:rPr>
              <a:t>(E) Se durante a </a:t>
            </a:r>
            <a:r>
              <a:rPr lang="pt-BR" sz="2000" dirty="0" err="1">
                <a:solidFill>
                  <a:srgbClr val="FFC000"/>
                </a:solidFill>
              </a:rPr>
              <a:t>vacatio</a:t>
            </a:r>
            <a:r>
              <a:rPr lang="pt-BR" sz="2000" dirty="0">
                <a:solidFill>
                  <a:srgbClr val="FFC000"/>
                </a:solidFill>
              </a:rPr>
              <a:t> legis ocorrer nova publicação de texto de lei, destinada a correção, o prazo da obrigatoriedade, com relação à parte corrigida, começará a correr da nova publicação. </a:t>
            </a:r>
          </a:p>
          <a:p>
            <a:pPr algn="just"/>
            <a:endParaRPr lang="pt-BR" sz="2000" b="1" dirty="0">
              <a:solidFill>
                <a:srgbClr val="FFC000"/>
              </a:solidFill>
            </a:endParaRPr>
          </a:p>
          <a:p>
            <a:endParaRPr lang="pt-BR" dirty="0"/>
          </a:p>
        </p:txBody>
      </p:sp>
    </p:spTree>
    <p:extLst>
      <p:ext uri="{BB962C8B-B14F-4D97-AF65-F5344CB8AC3E}">
        <p14:creationId xmlns:p14="http://schemas.microsoft.com/office/powerpoint/2010/main" val="325811127"/>
      </p:ext>
    </p:extLst>
  </p:cSld>
  <p:clrMapOvr>
    <a:masterClrMapping/>
  </p:clrMapOvr>
  <p:transition>
    <p:comb/>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08912" cy="6555641"/>
          </a:xfrm>
          <a:prstGeom prst="rect">
            <a:avLst/>
          </a:prstGeom>
          <a:noFill/>
        </p:spPr>
        <p:txBody>
          <a:bodyPr wrap="square" rtlCol="0">
            <a:spAutoFit/>
          </a:bodyPr>
          <a:lstStyle/>
          <a:p>
            <a:pPr algn="just"/>
            <a:r>
              <a:rPr lang="pt-BR" sz="2000" b="1" dirty="0" smtClean="0">
                <a:solidFill>
                  <a:srgbClr val="FFC000"/>
                </a:solidFill>
              </a:rPr>
              <a:t>6. Aplicação da lei no espaço</a:t>
            </a:r>
          </a:p>
          <a:p>
            <a:pPr algn="just"/>
            <a:endParaRPr lang="pt-BR" sz="2000" b="1" dirty="0">
              <a:solidFill>
                <a:srgbClr val="FFC000"/>
              </a:solidFill>
            </a:endParaRPr>
          </a:p>
          <a:p>
            <a:pPr algn="just"/>
            <a:r>
              <a:rPr lang="pt-BR" sz="2000" dirty="0" smtClean="0"/>
              <a:t>O direito brasileiro adota a regra geral da </a:t>
            </a:r>
            <a:r>
              <a:rPr lang="pt-BR" sz="2000" b="1" dirty="0" smtClean="0"/>
              <a:t>territorialidade</a:t>
            </a:r>
            <a:r>
              <a:rPr lang="pt-BR" sz="2000" dirty="0" smtClean="0"/>
              <a:t>, ou seja, no território nacional só se aplica a lei brasileira, enquanto manifestação da soberania. Contudo tal regra é mitigada, por admitir exceções. </a:t>
            </a:r>
          </a:p>
          <a:p>
            <a:pPr algn="just"/>
            <a:endParaRPr lang="pt-BR" sz="2000" dirty="0" smtClean="0"/>
          </a:p>
          <a:p>
            <a:pPr algn="just"/>
            <a:r>
              <a:rPr lang="pt-BR" sz="2000" dirty="0" smtClean="0"/>
              <a:t>O </a:t>
            </a:r>
            <a:r>
              <a:rPr lang="pt-BR" sz="2000" dirty="0" smtClean="0">
                <a:solidFill>
                  <a:srgbClr val="FFC000"/>
                </a:solidFill>
              </a:rPr>
              <a:t>art. 7º, LINDB </a:t>
            </a:r>
            <a:r>
              <a:rPr lang="pt-BR" sz="2000" dirty="0" smtClean="0"/>
              <a:t>consagra a</a:t>
            </a:r>
            <a:r>
              <a:rPr lang="pt-BR" sz="2000" dirty="0" smtClean="0">
                <a:solidFill>
                  <a:srgbClr val="FFC000"/>
                </a:solidFill>
              </a:rPr>
              <a:t> </a:t>
            </a:r>
            <a:r>
              <a:rPr lang="pt-BR" sz="2000" b="1" i="1" dirty="0" err="1" smtClean="0">
                <a:solidFill>
                  <a:srgbClr val="FFC000"/>
                </a:solidFill>
              </a:rPr>
              <a:t>lex</a:t>
            </a:r>
            <a:r>
              <a:rPr lang="pt-BR" sz="2000" b="1" i="1" dirty="0" smtClean="0">
                <a:solidFill>
                  <a:srgbClr val="FFC000"/>
                </a:solidFill>
              </a:rPr>
              <a:t> </a:t>
            </a:r>
            <a:r>
              <a:rPr lang="pt-BR" sz="2000" b="1" i="1" dirty="0" err="1" smtClean="0">
                <a:solidFill>
                  <a:srgbClr val="FFC000"/>
                </a:solidFill>
              </a:rPr>
              <a:t>domicilii</a:t>
            </a:r>
            <a:r>
              <a:rPr lang="pt-BR" sz="2000" b="1" dirty="0" smtClean="0">
                <a:solidFill>
                  <a:srgbClr val="FFC000"/>
                </a:solidFill>
              </a:rPr>
              <a:t> (lei do domicílio)</a:t>
            </a:r>
            <a:r>
              <a:rPr lang="pt-BR" sz="2000" dirty="0" smtClean="0"/>
              <a:t>, pela qual devem ser aplicadas naquilo que concerne ao início e fim da personalidade, as normas do país em que for domiciliada a pessoa, inclusive quanto ao nome, a capacidade e aos direitos de família.</a:t>
            </a:r>
          </a:p>
          <a:p>
            <a:pPr algn="just"/>
            <a:endParaRPr lang="pt-BR" sz="2000" dirty="0"/>
          </a:p>
          <a:p>
            <a:pPr algn="just"/>
            <a:r>
              <a:rPr lang="pt-BR" sz="2000" b="1" dirty="0" smtClean="0">
                <a:solidFill>
                  <a:srgbClr val="FFC000"/>
                </a:solidFill>
              </a:rPr>
              <a:t>Regras específicas em relação ao casamento:</a:t>
            </a:r>
          </a:p>
          <a:p>
            <a:pPr algn="just"/>
            <a:endParaRPr lang="pt-BR" sz="2000" b="1" dirty="0"/>
          </a:p>
          <a:p>
            <a:pPr algn="just"/>
            <a:r>
              <a:rPr lang="pt-BR" sz="2000" dirty="0" smtClean="0"/>
              <a:t>Art. 7º, §1º, LINDB: celebrado o casamento no Brasil, será aplicada a lei brasileira quanto aos impedimentos e formalidades da celebração. </a:t>
            </a:r>
          </a:p>
          <a:p>
            <a:pPr algn="just"/>
            <a:endParaRPr lang="pt-BR" sz="2000" b="1" dirty="0"/>
          </a:p>
          <a:p>
            <a:pPr algn="just"/>
            <a:r>
              <a:rPr lang="pt-BR" sz="2000" dirty="0" smtClean="0"/>
              <a:t>Art. 7º, §2º, LINDB: o casamento entre estrangeiros poderá ser celebrado no Brasil, perante autoridades diplomáticas ou consulares do país de ambos os nubentes. </a:t>
            </a:r>
            <a:endParaRPr lang="pt-BR" sz="2000" dirty="0"/>
          </a:p>
          <a:p>
            <a:pPr algn="just"/>
            <a:endParaRPr lang="pt-BR" sz="2000" dirty="0">
              <a:solidFill>
                <a:srgbClr val="FFC000"/>
              </a:solidFill>
            </a:endParaRPr>
          </a:p>
        </p:txBody>
      </p:sp>
    </p:spTree>
    <p:extLst>
      <p:ext uri="{BB962C8B-B14F-4D97-AF65-F5344CB8AC3E}">
        <p14:creationId xmlns:p14="http://schemas.microsoft.com/office/powerpoint/2010/main" val="3322625664"/>
      </p:ext>
    </p:extLst>
  </p:cSld>
  <p:clrMapOvr>
    <a:masterClrMapping/>
  </p:clrMapOvr>
  <p:transition>
    <p:comb/>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352928" cy="7786747"/>
          </a:xfrm>
          <a:prstGeom prst="rect">
            <a:avLst/>
          </a:prstGeom>
          <a:noFill/>
        </p:spPr>
        <p:txBody>
          <a:bodyPr wrap="square" rtlCol="0">
            <a:spAutoFit/>
          </a:bodyPr>
          <a:lstStyle/>
          <a:p>
            <a:pPr algn="just"/>
            <a:r>
              <a:rPr lang="pt-BR" sz="2000" dirty="0" smtClean="0"/>
              <a:t>Art. 7º, §3º, LINDB: “Tendo os nubentes domicílio diverso, regerá os </a:t>
            </a:r>
            <a:r>
              <a:rPr lang="pt-BR" sz="2000" u="sng" dirty="0" smtClean="0"/>
              <a:t>casos de invalidade do matrimônio </a:t>
            </a:r>
            <a:r>
              <a:rPr lang="pt-BR" sz="2000" dirty="0" smtClean="0"/>
              <a:t>a lei do </a:t>
            </a:r>
            <a:r>
              <a:rPr lang="pt-BR" sz="2000" u="sng" dirty="0" smtClean="0"/>
              <a:t>primeiro domicílio </a:t>
            </a:r>
            <a:r>
              <a:rPr lang="pt-BR" sz="2000" dirty="0" smtClean="0"/>
              <a:t>conjugal”. (inexistência, nulidade ou anulabilidade do casamento). Regra da lei do domicílio. </a:t>
            </a:r>
          </a:p>
          <a:p>
            <a:pPr algn="just"/>
            <a:endParaRPr lang="pt-BR" sz="2000" dirty="0" smtClean="0"/>
          </a:p>
          <a:p>
            <a:pPr algn="just"/>
            <a:r>
              <a:rPr lang="pt-BR" sz="2000" b="1" dirty="0" smtClean="0">
                <a:solidFill>
                  <a:srgbClr val="FFC000"/>
                </a:solidFill>
              </a:rPr>
              <a:t>Com relação aos bens: </a:t>
            </a:r>
          </a:p>
          <a:p>
            <a:pPr algn="just"/>
            <a:r>
              <a:rPr lang="pt-BR" sz="2000" dirty="0" smtClean="0"/>
              <a:t>No que concerne aos </a:t>
            </a:r>
            <a:r>
              <a:rPr lang="pt-BR" sz="2000" u="sng" dirty="0" smtClean="0">
                <a:solidFill>
                  <a:srgbClr val="FFC000"/>
                </a:solidFill>
              </a:rPr>
              <a:t>bens, deve-se aplicar a norma do local em que esses se situam</a:t>
            </a:r>
            <a:r>
              <a:rPr lang="pt-BR" sz="2000" dirty="0" smtClean="0">
                <a:solidFill>
                  <a:srgbClr val="FFC000"/>
                </a:solidFill>
              </a:rPr>
              <a:t>. (art. 8º).</a:t>
            </a:r>
          </a:p>
          <a:p>
            <a:pPr algn="just"/>
            <a:endParaRPr lang="pt-BR" sz="2000" dirty="0"/>
          </a:p>
          <a:p>
            <a:pPr algn="just"/>
            <a:r>
              <a:rPr lang="pt-BR" sz="2000" dirty="0" smtClean="0"/>
              <a:t>Tratando-se de </a:t>
            </a:r>
            <a:r>
              <a:rPr lang="pt-BR" sz="2000" dirty="0" smtClean="0">
                <a:solidFill>
                  <a:srgbClr val="FFC000"/>
                </a:solidFill>
              </a:rPr>
              <a:t>bens móveis transportados</a:t>
            </a:r>
            <a:r>
              <a:rPr lang="pt-BR" sz="2000" dirty="0" smtClean="0"/>
              <a:t>, aplica-se a norma do </a:t>
            </a:r>
            <a:r>
              <a:rPr lang="pt-BR" sz="2000" u="sng" dirty="0" smtClean="0">
                <a:solidFill>
                  <a:srgbClr val="FFC000"/>
                </a:solidFill>
              </a:rPr>
              <a:t>domicílio</a:t>
            </a:r>
            <a:r>
              <a:rPr lang="pt-BR" sz="2000" dirty="0" smtClean="0"/>
              <a:t> do proprietário (art. 8º, §1º).</a:t>
            </a:r>
          </a:p>
          <a:p>
            <a:pPr algn="just"/>
            <a:endParaRPr lang="pt-BR" sz="2000" dirty="0"/>
          </a:p>
          <a:p>
            <a:pPr algn="just"/>
            <a:r>
              <a:rPr lang="pt-BR" sz="2000" dirty="0" smtClean="0"/>
              <a:t>O </a:t>
            </a:r>
            <a:r>
              <a:rPr lang="pt-BR" sz="2000" dirty="0" smtClean="0">
                <a:solidFill>
                  <a:srgbClr val="FFC000"/>
                </a:solidFill>
              </a:rPr>
              <a:t>penhor</a:t>
            </a:r>
            <a:r>
              <a:rPr lang="pt-BR" sz="2000" dirty="0" smtClean="0"/>
              <a:t> regula-se pela </a:t>
            </a:r>
            <a:r>
              <a:rPr lang="pt-BR" sz="2000" u="sng" dirty="0" smtClean="0">
                <a:solidFill>
                  <a:srgbClr val="FFC000"/>
                </a:solidFill>
              </a:rPr>
              <a:t>lei do domicílio </a:t>
            </a:r>
            <a:r>
              <a:rPr lang="pt-BR" sz="2000" dirty="0" smtClean="0"/>
              <a:t>que tiver a pessoa, em cuja posse se encontre a coisa empenhada (art. 8º, §2º). </a:t>
            </a:r>
          </a:p>
          <a:p>
            <a:pPr algn="just"/>
            <a:endParaRPr lang="pt-BR" sz="2000" dirty="0" smtClean="0">
              <a:solidFill>
                <a:srgbClr val="FFC000"/>
              </a:solidFill>
            </a:endParaRPr>
          </a:p>
          <a:p>
            <a:pPr algn="just"/>
            <a:r>
              <a:rPr lang="pt-BR" sz="2000" b="1" dirty="0" smtClean="0">
                <a:solidFill>
                  <a:srgbClr val="FFC000"/>
                </a:solidFill>
              </a:rPr>
              <a:t>Com relação às obrigações:</a:t>
            </a:r>
          </a:p>
          <a:p>
            <a:pPr algn="just"/>
            <a:r>
              <a:rPr lang="pt-BR" sz="2000" dirty="0" smtClean="0"/>
              <a:t>Consagra-se a regra </a:t>
            </a:r>
            <a:r>
              <a:rPr lang="pt-BR" sz="2000" i="1" dirty="0" err="1" smtClean="0"/>
              <a:t>locus</a:t>
            </a:r>
            <a:r>
              <a:rPr lang="pt-BR" sz="2000" i="1" dirty="0" smtClean="0"/>
              <a:t> </a:t>
            </a:r>
            <a:r>
              <a:rPr lang="pt-BR" sz="2000" i="1" dirty="0" err="1" smtClean="0"/>
              <a:t>regit</a:t>
            </a:r>
            <a:r>
              <a:rPr lang="pt-BR" sz="2000" i="1" dirty="0" smtClean="0"/>
              <a:t> </a:t>
            </a:r>
            <a:r>
              <a:rPr lang="pt-BR" sz="2000" i="1" dirty="0" err="1" smtClean="0"/>
              <a:t>actum</a:t>
            </a:r>
            <a:r>
              <a:rPr lang="pt-BR" sz="2000" dirty="0" smtClean="0"/>
              <a:t>, aplicando-se as leis do local em que as obrigações foram constituídas. Ex. Para aplicar a lei brasileira um negócio, basta sua celebração no território nacional. Art. 9º, </a:t>
            </a:r>
            <a:r>
              <a:rPr lang="pt-BR" sz="2000" i="1" dirty="0" smtClean="0"/>
              <a:t>caput</a:t>
            </a:r>
            <a:r>
              <a:rPr lang="pt-BR" sz="2000" dirty="0" smtClean="0"/>
              <a:t>, LINDB. </a:t>
            </a:r>
          </a:p>
          <a:p>
            <a:pPr algn="just"/>
            <a:endParaRPr lang="pt-BR" sz="2000" dirty="0"/>
          </a:p>
          <a:p>
            <a:pPr algn="just"/>
            <a:endParaRPr lang="pt-BR" sz="2000" dirty="0" smtClean="0"/>
          </a:p>
          <a:p>
            <a:pPr algn="just"/>
            <a:endParaRPr lang="pt-BR" sz="2000" dirty="0"/>
          </a:p>
          <a:p>
            <a:pPr algn="just"/>
            <a:endParaRPr lang="pt-BR" sz="2000" dirty="0" smtClean="0"/>
          </a:p>
          <a:p>
            <a:pPr algn="just"/>
            <a:endParaRPr lang="pt-BR" sz="2000" dirty="0"/>
          </a:p>
        </p:txBody>
      </p:sp>
    </p:spTree>
    <p:extLst>
      <p:ext uri="{BB962C8B-B14F-4D97-AF65-F5344CB8AC3E}">
        <p14:creationId xmlns:p14="http://schemas.microsoft.com/office/powerpoint/2010/main" val="475470647"/>
      </p:ext>
    </p:extLst>
  </p:cSld>
  <p:clrMapOvr>
    <a:masterClrMapping/>
  </p:clrMapOvr>
  <p:transition>
    <p:comb/>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08912" cy="6617196"/>
          </a:xfrm>
          <a:prstGeom prst="rect">
            <a:avLst/>
          </a:prstGeom>
          <a:noFill/>
        </p:spPr>
        <p:txBody>
          <a:bodyPr wrap="square" rtlCol="0">
            <a:spAutoFit/>
          </a:bodyPr>
          <a:lstStyle/>
          <a:p>
            <a:r>
              <a:rPr lang="pt-BR" sz="2000" dirty="0" smtClean="0">
                <a:solidFill>
                  <a:srgbClr val="FFC000"/>
                </a:solidFill>
              </a:rPr>
              <a:t>Exceções do art. 9º:</a:t>
            </a:r>
          </a:p>
          <a:p>
            <a:endParaRPr lang="pt-BR" dirty="0" smtClean="0"/>
          </a:p>
          <a:p>
            <a:pPr algn="just"/>
            <a:r>
              <a:rPr lang="pt-BR" sz="2000" dirty="0" smtClean="0"/>
              <a:t>§1º. “Destinando-se a </a:t>
            </a:r>
            <a:r>
              <a:rPr lang="pt-BR" sz="2000" u="sng" dirty="0" smtClean="0"/>
              <a:t>obrigação a ser executada no Brasil </a:t>
            </a:r>
            <a:r>
              <a:rPr lang="pt-BR" sz="2000" dirty="0" smtClean="0"/>
              <a:t>e dependendo de </a:t>
            </a:r>
            <a:r>
              <a:rPr lang="pt-BR" sz="2000" u="sng" dirty="0" smtClean="0">
                <a:solidFill>
                  <a:srgbClr val="FFC000"/>
                </a:solidFill>
              </a:rPr>
              <a:t>forma essencial</a:t>
            </a:r>
            <a:r>
              <a:rPr lang="pt-BR" sz="2000" dirty="0" smtClean="0"/>
              <a:t>, será esta observada, admitidas as </a:t>
            </a:r>
            <a:r>
              <a:rPr lang="pt-BR" sz="2000" u="sng" dirty="0" smtClean="0"/>
              <a:t>peculiaridades da lei estrangeira quanto aos requisitos extrínsecos do ato</a:t>
            </a:r>
            <a:r>
              <a:rPr lang="pt-BR" sz="2000" dirty="0" smtClean="0"/>
              <a:t>”. </a:t>
            </a:r>
          </a:p>
          <a:p>
            <a:pPr algn="just"/>
            <a:endParaRPr lang="pt-BR" sz="2000" dirty="0"/>
          </a:p>
          <a:p>
            <a:pPr algn="just"/>
            <a:r>
              <a:rPr lang="pt-BR" sz="2000" dirty="0" smtClean="0"/>
              <a:t>Ex. A compra e venda de um imóvel situado no Brasil foi pactuada no exterior. Sendo o imóvel de valor superior a 30 salários mínimos, será necessária a elaboração de escritura pública em Tabelionato de Notas, nos termos do art. 108, CC. </a:t>
            </a:r>
          </a:p>
          <a:p>
            <a:pPr algn="just"/>
            <a:endParaRPr lang="pt-BR" sz="2000" dirty="0"/>
          </a:p>
          <a:p>
            <a:pPr algn="just"/>
            <a:r>
              <a:rPr lang="pt-BR" sz="2000" dirty="0" smtClean="0"/>
              <a:t>§2º. “A obrigação resultante do contrato </a:t>
            </a:r>
            <a:r>
              <a:rPr lang="pt-BR" sz="2000" u="sng" dirty="0" smtClean="0">
                <a:solidFill>
                  <a:srgbClr val="FFC000"/>
                </a:solidFill>
              </a:rPr>
              <a:t>reputa-se constituída no lugar em que residir o proponente</a:t>
            </a:r>
            <a:r>
              <a:rPr lang="pt-BR" sz="2000" dirty="0" smtClean="0">
                <a:solidFill>
                  <a:srgbClr val="FFC000"/>
                </a:solidFill>
              </a:rPr>
              <a:t>”. </a:t>
            </a:r>
          </a:p>
          <a:p>
            <a:pPr algn="just"/>
            <a:endParaRPr lang="pt-BR" sz="2000" dirty="0" smtClean="0"/>
          </a:p>
          <a:p>
            <a:pPr algn="just"/>
            <a:r>
              <a:rPr lang="pt-BR" sz="2000" dirty="0" smtClean="0"/>
              <a:t>Tal dispositivo está em conflito parcial com o art. 435, CC, pelo qual se reputa celebrado o contrato no lugar em que foi proposto. Aplica-se, para tanto, o critério da especialidade, ou seja, o art</a:t>
            </a:r>
            <a:r>
              <a:rPr lang="pt-BR" sz="2000" dirty="0"/>
              <a:t>.</a:t>
            </a:r>
            <a:r>
              <a:rPr lang="pt-BR" sz="2000" dirty="0" smtClean="0"/>
              <a:t> 435, CC é aplicado nos contratos nacionais, enquanto o art. 9º, §2, LINDB aplica-se aos contratos internacionais. </a:t>
            </a:r>
            <a:endParaRPr lang="pt-BR" sz="2000" dirty="0"/>
          </a:p>
          <a:p>
            <a:pPr algn="just"/>
            <a:endParaRPr lang="pt-BR" sz="2000" dirty="0"/>
          </a:p>
        </p:txBody>
      </p:sp>
    </p:spTree>
    <p:extLst>
      <p:ext uri="{BB962C8B-B14F-4D97-AF65-F5344CB8AC3E}">
        <p14:creationId xmlns:p14="http://schemas.microsoft.com/office/powerpoint/2010/main" val="1107269841"/>
      </p:ext>
    </p:extLst>
  </p:cSld>
  <p:clrMapOvr>
    <a:masterClrMapping/>
  </p:clrMapOvr>
  <p:transition>
    <p:comb/>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208912" cy="5632311"/>
          </a:xfrm>
          <a:prstGeom prst="rect">
            <a:avLst/>
          </a:prstGeom>
          <a:noFill/>
        </p:spPr>
        <p:txBody>
          <a:bodyPr wrap="square" rtlCol="0">
            <a:spAutoFit/>
          </a:bodyPr>
          <a:lstStyle/>
          <a:p>
            <a:pPr algn="just"/>
            <a:r>
              <a:rPr lang="pt-BR" sz="2000" b="1" dirty="0" smtClean="0">
                <a:solidFill>
                  <a:srgbClr val="FFC000"/>
                </a:solidFill>
              </a:rPr>
              <a:t>Com relação à sucessão</a:t>
            </a:r>
          </a:p>
          <a:p>
            <a:pPr algn="just"/>
            <a:endParaRPr lang="pt-BR" sz="2000" b="1" dirty="0">
              <a:solidFill>
                <a:srgbClr val="FFC000"/>
              </a:solidFill>
            </a:endParaRPr>
          </a:p>
          <a:p>
            <a:pPr algn="just"/>
            <a:r>
              <a:rPr lang="pt-BR" sz="2000" dirty="0" smtClean="0"/>
              <a:t>O art. 10, LINDB estabelece que a sucessão por morte ou ausência obedece a norma do país do </a:t>
            </a:r>
            <a:r>
              <a:rPr lang="pt-BR" sz="2000" u="sng" dirty="0" smtClean="0">
                <a:solidFill>
                  <a:srgbClr val="FFC000"/>
                </a:solidFill>
              </a:rPr>
              <a:t>último domicílio do </a:t>
            </a:r>
            <a:r>
              <a:rPr lang="pt-BR" sz="2000" i="1" u="sng" dirty="0" smtClean="0">
                <a:solidFill>
                  <a:srgbClr val="FFC000"/>
                </a:solidFill>
              </a:rPr>
              <a:t>de cujus</a:t>
            </a:r>
            <a:r>
              <a:rPr lang="pt-BR" sz="2000" dirty="0" smtClean="0"/>
              <a:t>. </a:t>
            </a:r>
          </a:p>
          <a:p>
            <a:pPr algn="just"/>
            <a:endParaRPr lang="pt-BR" sz="2000" dirty="0"/>
          </a:p>
          <a:p>
            <a:pPr algn="just"/>
            <a:r>
              <a:rPr lang="pt-BR" sz="2000" dirty="0" smtClean="0"/>
              <a:t>Art. 10, §1. “A </a:t>
            </a:r>
            <a:r>
              <a:rPr lang="pt-BR" sz="2000" dirty="0" smtClean="0">
                <a:solidFill>
                  <a:srgbClr val="FFC000"/>
                </a:solidFill>
              </a:rPr>
              <a:t>sucessão de bens de estrangeiros situados no País, será regulada pela lei brasileira</a:t>
            </a:r>
            <a:r>
              <a:rPr lang="pt-BR" sz="2000" dirty="0" smtClean="0"/>
              <a:t> em benefício do cônjuge ou dos filhos brasileiros, ou de quem os represente, </a:t>
            </a:r>
            <a:r>
              <a:rPr lang="pt-BR" sz="2000" dirty="0" smtClean="0">
                <a:solidFill>
                  <a:srgbClr val="FFC000"/>
                </a:solidFill>
              </a:rPr>
              <a:t>sempre que não lhes seja mas favorável </a:t>
            </a:r>
            <a:r>
              <a:rPr lang="pt-BR" sz="2000" dirty="0" smtClean="0"/>
              <a:t>a lei pessoal do </a:t>
            </a:r>
            <a:r>
              <a:rPr lang="pt-BR" sz="2000" i="1" dirty="0" smtClean="0"/>
              <a:t>de cujus”</a:t>
            </a:r>
            <a:r>
              <a:rPr lang="pt-BR" sz="2000" dirty="0" smtClean="0"/>
              <a:t>. </a:t>
            </a:r>
          </a:p>
          <a:p>
            <a:pPr algn="just"/>
            <a:endParaRPr lang="pt-BR" sz="2000" dirty="0"/>
          </a:p>
          <a:p>
            <a:pPr algn="just"/>
            <a:r>
              <a:rPr lang="pt-BR" sz="2000" dirty="0" smtClean="0"/>
              <a:t>O art. 10, §2º, LINDB prevê que a lei do domicílio do herdeiro ou legatário regulamentará a capacidade para suceder. </a:t>
            </a:r>
          </a:p>
          <a:p>
            <a:pPr algn="just"/>
            <a:endParaRPr lang="pt-BR" sz="2000" dirty="0">
              <a:solidFill>
                <a:srgbClr val="FFC000"/>
              </a:solidFill>
            </a:endParaRPr>
          </a:p>
          <a:p>
            <a:pPr algn="just"/>
            <a:r>
              <a:rPr lang="pt-BR" sz="2000" b="1" dirty="0" smtClean="0">
                <a:solidFill>
                  <a:srgbClr val="FFC000"/>
                </a:solidFill>
              </a:rPr>
              <a:t>Com relação à competência da autoridade judiciária</a:t>
            </a:r>
          </a:p>
          <a:p>
            <a:pPr algn="just"/>
            <a:endParaRPr lang="pt-BR" sz="2000" dirty="0" smtClean="0"/>
          </a:p>
          <a:p>
            <a:pPr algn="just"/>
            <a:r>
              <a:rPr lang="pt-BR" sz="2000" dirty="0" smtClean="0"/>
              <a:t>Tal competência recai à autoridade brasileira quando o réu for domiciliado no Brasil ou aqui tiver que ser cumprida a obrigação, como no caso de um contrato (art. 12). </a:t>
            </a:r>
            <a:endParaRPr lang="pt-BR" sz="2000" dirty="0"/>
          </a:p>
        </p:txBody>
      </p:sp>
    </p:spTree>
    <p:extLst>
      <p:ext uri="{BB962C8B-B14F-4D97-AF65-F5344CB8AC3E}">
        <p14:creationId xmlns:p14="http://schemas.microsoft.com/office/powerpoint/2010/main" val="737114935"/>
      </p:ext>
    </p:extLst>
  </p:cSld>
  <p:clrMapOvr>
    <a:masterClrMapping/>
  </p:clrMapOvr>
  <p:transition>
    <p:comb/>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54380" y="188640"/>
            <a:ext cx="8280920" cy="7048083"/>
          </a:xfrm>
          <a:prstGeom prst="rect">
            <a:avLst/>
          </a:prstGeom>
          <a:noFill/>
        </p:spPr>
        <p:txBody>
          <a:bodyPr wrap="square" rtlCol="0">
            <a:spAutoFit/>
          </a:bodyPr>
          <a:lstStyle/>
          <a:p>
            <a:pPr algn="just"/>
            <a:r>
              <a:rPr lang="pt-BR" sz="2000" dirty="0" smtClean="0"/>
              <a:t>Quanto aos </a:t>
            </a:r>
            <a:r>
              <a:rPr lang="pt-BR" sz="2000" b="1" dirty="0" smtClean="0"/>
              <a:t>imóveis</a:t>
            </a:r>
            <a:r>
              <a:rPr lang="pt-BR" sz="2000" dirty="0" smtClean="0"/>
              <a:t> situados no país, haverá </a:t>
            </a:r>
            <a:r>
              <a:rPr lang="pt-BR" sz="2000" b="1" u="sng" dirty="0" smtClean="0"/>
              <a:t>competência exclusiva da autoridade nacional</a:t>
            </a:r>
            <a:r>
              <a:rPr lang="pt-BR" sz="2000" dirty="0" smtClean="0"/>
              <a:t> (art. 12, §1º); bem quanto ao </a:t>
            </a:r>
            <a:r>
              <a:rPr lang="pt-BR" sz="2000" b="1" i="1" dirty="0" err="1" smtClean="0"/>
              <a:t>exequatur</a:t>
            </a:r>
            <a:r>
              <a:rPr lang="pt-BR" sz="2000" dirty="0" smtClean="0"/>
              <a:t>, o “cumpra-se” relacionado com uma sentença estrangeira homologada perante o STJ. </a:t>
            </a:r>
          </a:p>
          <a:p>
            <a:pPr algn="just"/>
            <a:endParaRPr lang="pt-BR" sz="2000" dirty="0">
              <a:solidFill>
                <a:srgbClr val="FFC000"/>
              </a:solidFill>
            </a:endParaRPr>
          </a:p>
          <a:p>
            <a:pPr algn="just"/>
            <a:r>
              <a:rPr lang="pt-BR" sz="2000" b="1" dirty="0" smtClean="0">
                <a:solidFill>
                  <a:srgbClr val="FFC000"/>
                </a:solidFill>
              </a:rPr>
              <a:t>Com relação à soberania nacional:</a:t>
            </a:r>
            <a:r>
              <a:rPr lang="pt-BR" sz="2000" dirty="0" smtClean="0">
                <a:solidFill>
                  <a:srgbClr val="FFC000"/>
                </a:solidFill>
              </a:rPr>
              <a:t> </a:t>
            </a:r>
            <a:r>
              <a:rPr lang="pt-BR" sz="2000" dirty="0" smtClean="0"/>
              <a:t>as leis, atos e sentenças de outro país não terão eficácia no Brasil quando ofenderem a soberania nacional, ordem pública e bons costumes (art. 17) </a:t>
            </a:r>
          </a:p>
          <a:p>
            <a:pPr algn="just"/>
            <a:endParaRPr lang="pt-BR" sz="2000" dirty="0">
              <a:solidFill>
                <a:srgbClr val="FFC000"/>
              </a:solidFill>
            </a:endParaRPr>
          </a:p>
          <a:p>
            <a:pPr algn="just"/>
            <a:r>
              <a:rPr lang="pt-BR" sz="1800" dirty="0" smtClean="0"/>
              <a:t>“EMENTA</a:t>
            </a:r>
            <a:r>
              <a:rPr lang="pt-BR" sz="1800" dirty="0"/>
              <a:t>: RECURSO EXTRAORDINÁRIO. DANOS MORAIS DECORRENTES DE ATRASO OCORRIDO EM VOO INTERNACIONAL. </a:t>
            </a:r>
            <a:r>
              <a:rPr lang="pt-BR" sz="1800" b="1" dirty="0"/>
              <a:t>APLICAÇÃO DO CÓDIGO DE DEFESA </a:t>
            </a:r>
            <a:r>
              <a:rPr lang="pt-BR" sz="1800" b="1" dirty="0" smtClean="0"/>
              <a:t>DO CONSUMIDOR</a:t>
            </a:r>
            <a:r>
              <a:rPr lang="pt-BR" sz="1800" dirty="0"/>
              <a:t>. MATÉRIA INFRACONSTITUCIONAL. NÃO CONHECIMENTO. 1</a:t>
            </a:r>
            <a:r>
              <a:rPr lang="pt-BR" sz="1800" u="sng" dirty="0"/>
              <a:t>. O princípio da defesa do consumidor se aplica a todo o capítulo constitucional da atividade econômica. 2. Afastam-se as normas especiais</a:t>
            </a:r>
            <a:r>
              <a:rPr lang="pt-BR" sz="1800" dirty="0"/>
              <a:t> do Código Brasileiro da Aeronáutica e da Convenção </a:t>
            </a:r>
            <a:r>
              <a:rPr lang="pt-BR" sz="1800" dirty="0" err="1"/>
              <a:t>deVarsóvia</a:t>
            </a:r>
            <a:r>
              <a:rPr lang="pt-BR" sz="1800" dirty="0"/>
              <a:t> </a:t>
            </a:r>
            <a:r>
              <a:rPr lang="pt-BR" sz="1800" b="1" dirty="0">
                <a:solidFill>
                  <a:srgbClr val="FFC000"/>
                </a:solidFill>
              </a:rPr>
              <a:t>quando implicarem retrocesso social ou vilipêndio aos direitos assegurados </a:t>
            </a:r>
            <a:r>
              <a:rPr lang="pt-BR" sz="1800" b="1" dirty="0" smtClean="0">
                <a:solidFill>
                  <a:srgbClr val="FFC000"/>
                </a:solidFill>
              </a:rPr>
              <a:t>pelo Código</a:t>
            </a:r>
            <a:r>
              <a:rPr lang="pt-BR" sz="1800" b="1" dirty="0">
                <a:solidFill>
                  <a:srgbClr val="FFC000"/>
                </a:solidFill>
              </a:rPr>
              <a:t> de Defesa do Consumidor</a:t>
            </a:r>
            <a:r>
              <a:rPr lang="pt-BR" sz="1800" dirty="0"/>
              <a:t>. 3. Não cabe discutir, na instância extraordinária, sobre a correta aplicação do Código de Defesa do Consumidor ou sobre a incidência, no caso concreto, de específicas normas de consumo veiculadas em legislação especial sobre o transporte aéreo internacional. Ofensa indireta à Constituição de República. 4. Recurso não </a:t>
            </a:r>
            <a:r>
              <a:rPr lang="pt-BR" sz="1800" dirty="0" smtClean="0"/>
              <a:t>conhecido”. (STF, RE 351.750/RJ, 1ª Turma, Min. Rel. Carlos Britto, D.J. </a:t>
            </a:r>
            <a:r>
              <a:rPr lang="pt-BR" sz="1800" smtClean="0"/>
              <a:t>17/03/2009). </a:t>
            </a:r>
            <a:endParaRPr lang="pt-BR" sz="1800" dirty="0"/>
          </a:p>
          <a:p>
            <a:pPr algn="just"/>
            <a:r>
              <a:rPr lang="pt-BR" sz="2000" dirty="0" smtClean="0">
                <a:solidFill>
                  <a:srgbClr val="FFC000"/>
                </a:solidFill>
              </a:rPr>
              <a:t> </a:t>
            </a:r>
            <a:endParaRPr lang="pt-BR" sz="2000" dirty="0"/>
          </a:p>
        </p:txBody>
      </p:sp>
    </p:spTree>
    <p:extLst>
      <p:ext uri="{BB962C8B-B14F-4D97-AF65-F5344CB8AC3E}">
        <p14:creationId xmlns:p14="http://schemas.microsoft.com/office/powerpoint/2010/main" val="1929904219"/>
      </p:ext>
    </p:extLst>
  </p:cSld>
  <p:clrMapOvr>
    <a:masterClrMapping/>
  </p:clrMapOvr>
  <p:transition>
    <p:comb/>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496944" cy="5940088"/>
          </a:xfrm>
          <a:prstGeom prst="rect">
            <a:avLst/>
          </a:prstGeom>
          <a:noFill/>
        </p:spPr>
        <p:txBody>
          <a:bodyPr wrap="square" rtlCol="0">
            <a:spAutoFit/>
          </a:bodyPr>
          <a:lstStyle/>
          <a:p>
            <a:r>
              <a:rPr lang="pt-BR" sz="2000" b="1" dirty="0" smtClean="0">
                <a:solidFill>
                  <a:srgbClr val="CCECFF"/>
                </a:solidFill>
              </a:rPr>
              <a:t>2. Idade Média</a:t>
            </a:r>
          </a:p>
          <a:p>
            <a:pPr algn="just"/>
            <a:r>
              <a:rPr lang="pt-BR" sz="2000" dirty="0" smtClean="0">
                <a:solidFill>
                  <a:srgbClr val="FFFFFF"/>
                </a:solidFill>
              </a:rPr>
              <a:t>Sob influência do Direito Canônico, conferiu-se à boa-fé </a:t>
            </a:r>
            <a:r>
              <a:rPr lang="pt-BR" sz="2000" u="sng" dirty="0" smtClean="0">
                <a:solidFill>
                  <a:srgbClr val="FFFFFF"/>
                </a:solidFill>
              </a:rPr>
              <a:t>uma tonalidade ética</a:t>
            </a:r>
            <a:r>
              <a:rPr lang="pt-BR" sz="2000" dirty="0" smtClean="0">
                <a:solidFill>
                  <a:srgbClr val="FFFFFF"/>
                </a:solidFill>
              </a:rPr>
              <a:t> que se equiparava à </a:t>
            </a:r>
            <a:r>
              <a:rPr lang="pt-BR" sz="2000" u="sng" dirty="0" smtClean="0">
                <a:solidFill>
                  <a:srgbClr val="FFFFFF"/>
                </a:solidFill>
              </a:rPr>
              <a:t>ausência de pecado</a:t>
            </a:r>
            <a:r>
              <a:rPr lang="pt-BR" sz="2000" dirty="0" smtClean="0">
                <a:solidFill>
                  <a:srgbClr val="FFFFFF"/>
                </a:solidFill>
              </a:rPr>
              <a:t>. Laços morais e éticos mais estreitos. </a:t>
            </a:r>
            <a:r>
              <a:rPr lang="pt-BR" sz="2000" b="1" dirty="0">
                <a:solidFill>
                  <a:srgbClr val="FFFFFF"/>
                </a:solidFill>
              </a:rPr>
              <a:t>A</a:t>
            </a:r>
            <a:r>
              <a:rPr lang="pt-BR" sz="2000" b="1" dirty="0" smtClean="0">
                <a:solidFill>
                  <a:srgbClr val="FFFFFF"/>
                </a:solidFill>
              </a:rPr>
              <a:t> </a:t>
            </a:r>
            <a:r>
              <a:rPr lang="pt-BR" sz="2000" b="1" dirty="0">
                <a:solidFill>
                  <a:srgbClr val="FFFFFF"/>
                </a:solidFill>
              </a:rPr>
              <a:t>palavra dada conscientemente pelo </a:t>
            </a:r>
            <a:r>
              <a:rPr lang="pt-BR" sz="2000" b="1" dirty="0" smtClean="0">
                <a:solidFill>
                  <a:srgbClr val="FFFFFF"/>
                </a:solidFill>
              </a:rPr>
              <a:t>contratante </a:t>
            </a:r>
            <a:r>
              <a:rPr lang="pt-BR" sz="2000" b="1" dirty="0">
                <a:solidFill>
                  <a:srgbClr val="FFFFFF"/>
                </a:solidFill>
              </a:rPr>
              <a:t>criava uma obrigação</a:t>
            </a:r>
            <a:r>
              <a:rPr lang="pt-BR" sz="2000" dirty="0">
                <a:solidFill>
                  <a:srgbClr val="FFFFFF"/>
                </a:solidFill>
              </a:rPr>
              <a:t> que tinha </a:t>
            </a:r>
            <a:r>
              <a:rPr lang="pt-BR" sz="2000" dirty="0" smtClean="0">
                <a:solidFill>
                  <a:srgbClr val="FFFFFF"/>
                </a:solidFill>
              </a:rPr>
              <a:t>fundamento moral.</a:t>
            </a:r>
          </a:p>
          <a:p>
            <a:pPr algn="just"/>
            <a:endParaRPr lang="pt-BR" sz="2000" b="1" dirty="0" smtClean="0">
              <a:solidFill>
                <a:srgbClr val="FFFFFF"/>
              </a:solidFill>
            </a:endParaRPr>
          </a:p>
          <a:p>
            <a:pPr algn="just"/>
            <a:r>
              <a:rPr lang="pt-BR" sz="2000" b="1" dirty="0" smtClean="0">
                <a:solidFill>
                  <a:srgbClr val="CCECFF"/>
                </a:solidFill>
              </a:rPr>
              <a:t>3</a:t>
            </a:r>
            <a:r>
              <a:rPr lang="pt-BR" sz="2000" b="1" dirty="0">
                <a:solidFill>
                  <a:srgbClr val="CCECFF"/>
                </a:solidFill>
              </a:rPr>
              <a:t>. Idade </a:t>
            </a:r>
            <a:r>
              <a:rPr lang="pt-BR" sz="2000" b="1" dirty="0" smtClean="0">
                <a:solidFill>
                  <a:srgbClr val="CCECFF"/>
                </a:solidFill>
              </a:rPr>
              <a:t>Moderna - Estado Liberal:</a:t>
            </a:r>
            <a:r>
              <a:rPr lang="pt-BR" sz="2000" b="1" dirty="0" smtClean="0">
                <a:solidFill>
                  <a:srgbClr val="FFFFFF"/>
                </a:solidFill>
              </a:rPr>
              <a:t> </a:t>
            </a:r>
            <a:r>
              <a:rPr lang="pt-BR" sz="2000" dirty="0" smtClean="0">
                <a:solidFill>
                  <a:srgbClr val="FFFFFF"/>
                </a:solidFill>
              </a:rPr>
              <a:t>Prevalência </a:t>
            </a:r>
            <a:r>
              <a:rPr lang="pt-BR" sz="2000" dirty="0">
                <a:solidFill>
                  <a:srgbClr val="FFFFFF"/>
                </a:solidFill>
              </a:rPr>
              <a:t>do princípio da autonomia da </a:t>
            </a:r>
            <a:r>
              <a:rPr lang="pt-BR" sz="2000" dirty="0" smtClean="0">
                <a:solidFill>
                  <a:srgbClr val="FFFFFF"/>
                </a:solidFill>
              </a:rPr>
              <a:t>vontade (vive o seu </a:t>
            </a:r>
            <a:r>
              <a:rPr lang="pt-BR" sz="2000" dirty="0">
                <a:solidFill>
                  <a:srgbClr val="FFFFFF"/>
                </a:solidFill>
              </a:rPr>
              <a:t>a</a:t>
            </a:r>
            <a:r>
              <a:rPr lang="pt-BR" sz="2000" dirty="0" smtClean="0">
                <a:solidFill>
                  <a:srgbClr val="FFFFFF"/>
                </a:solidFill>
              </a:rPr>
              <a:t>uge), excluindo a intervenção estatal e permitindo que a liberdade de contratar fizesse circular as riquezas. Supremacia de quem detém o poder econômico – desequilíbrio contratual.  A </a:t>
            </a:r>
            <a:r>
              <a:rPr lang="pt-BR" sz="2000" dirty="0">
                <a:solidFill>
                  <a:srgbClr val="FFFFFF"/>
                </a:solidFill>
              </a:rPr>
              <a:t>boa-fé </a:t>
            </a:r>
            <a:r>
              <a:rPr lang="pt-BR" sz="2000" dirty="0" smtClean="0">
                <a:solidFill>
                  <a:srgbClr val="FFFFFF"/>
                </a:solidFill>
              </a:rPr>
              <a:t>é </a:t>
            </a:r>
            <a:r>
              <a:rPr lang="pt-BR" sz="2000" dirty="0">
                <a:solidFill>
                  <a:srgbClr val="FFFFFF"/>
                </a:solidFill>
              </a:rPr>
              <a:t>considerada </a:t>
            </a:r>
            <a:r>
              <a:rPr lang="pt-BR" sz="2000" u="sng" dirty="0">
                <a:solidFill>
                  <a:srgbClr val="FFFFFF"/>
                </a:solidFill>
              </a:rPr>
              <a:t>apenas sob o prisma subjetivo</a:t>
            </a:r>
            <a:r>
              <a:rPr lang="pt-BR" sz="2000" dirty="0">
                <a:solidFill>
                  <a:srgbClr val="FFFFFF"/>
                </a:solidFill>
              </a:rPr>
              <a:t>. Aplicação muito restrita. </a:t>
            </a:r>
            <a:endParaRPr lang="pt-BR" sz="2000" dirty="0" smtClean="0">
              <a:solidFill>
                <a:srgbClr val="FFFFFF"/>
              </a:solidFill>
            </a:endParaRPr>
          </a:p>
          <a:p>
            <a:pPr algn="just"/>
            <a:endParaRPr lang="pt-BR" sz="2000" dirty="0">
              <a:solidFill>
                <a:srgbClr val="FFFFFF"/>
              </a:solidFill>
            </a:endParaRPr>
          </a:p>
          <a:p>
            <a:pPr algn="just"/>
            <a:r>
              <a:rPr lang="pt-BR" sz="2000" b="1" dirty="0" smtClean="0">
                <a:solidFill>
                  <a:srgbClr val="CCECFF"/>
                </a:solidFill>
              </a:rPr>
              <a:t>4. Segunda metade do século XX (a partir dos anos 60):</a:t>
            </a:r>
            <a:r>
              <a:rPr lang="pt-BR" sz="2000" dirty="0" smtClean="0">
                <a:solidFill>
                  <a:srgbClr val="CCECFF"/>
                </a:solidFill>
              </a:rPr>
              <a:t> </a:t>
            </a:r>
            <a:r>
              <a:rPr lang="pt-BR" sz="2000" dirty="0" smtClean="0">
                <a:solidFill>
                  <a:srgbClr val="FFFFFF"/>
                </a:solidFill>
              </a:rPr>
              <a:t>diante do declínio do Estado liberal, face à vulnerabilidade de grande parte dos contratantes, </a:t>
            </a:r>
            <a:r>
              <a:rPr lang="pt-BR" sz="2000" u="sng" dirty="0" smtClean="0">
                <a:solidFill>
                  <a:srgbClr val="FFFFFF"/>
                </a:solidFill>
              </a:rPr>
              <a:t>o Estado passa a intervir nas relações sociais e econômicas, visando evitar desequilíbrios</a:t>
            </a:r>
            <a:r>
              <a:rPr lang="pt-BR" sz="2000" dirty="0" smtClean="0">
                <a:solidFill>
                  <a:srgbClr val="FFFFFF"/>
                </a:solidFill>
              </a:rPr>
              <a:t>. O direito passa a exercer uma função limitadora da autonomia da vontade, levando em conta a boa-fé das partes.</a:t>
            </a:r>
            <a:endParaRPr lang="pt-BR" sz="2000" b="1" dirty="0">
              <a:solidFill>
                <a:srgbClr val="FFFFFF"/>
              </a:solidFill>
            </a:endParaRPr>
          </a:p>
        </p:txBody>
      </p:sp>
    </p:spTree>
    <p:extLst>
      <p:ext uri="{BB962C8B-B14F-4D97-AF65-F5344CB8AC3E}">
        <p14:creationId xmlns:p14="http://schemas.microsoft.com/office/powerpoint/2010/main" val="602000697"/>
      </p:ext>
    </p:extLst>
  </p:cSld>
  <p:clrMapOvr>
    <a:masterClrMapping/>
  </p:clrMapOvr>
  <p:transition>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undição">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undição">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undição">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c:\Arquivos de programas\Microsoft Office2\Templates\Presentation Designs\Blends.pot</Template>
  <TotalTime>38768</TotalTime>
  <Words>12271</Words>
  <Application>Microsoft Office PowerPoint</Application>
  <PresentationFormat>Apresentação na tela (4:3)</PresentationFormat>
  <Paragraphs>786</Paragraphs>
  <Slides>85</Slides>
  <Notes>0</Notes>
  <HiddenSlides>0</HiddenSlides>
  <MMClips>0</MMClips>
  <ScaleCrop>false</ScaleCrop>
  <HeadingPairs>
    <vt:vector size="4" baseType="variant">
      <vt:variant>
        <vt:lpstr>Tema</vt:lpstr>
      </vt:variant>
      <vt:variant>
        <vt:i4>1</vt:i4>
      </vt:variant>
      <vt:variant>
        <vt:lpstr>Títulos de slides</vt:lpstr>
      </vt:variant>
      <vt:variant>
        <vt:i4>85</vt:i4>
      </vt:variant>
    </vt:vector>
  </HeadingPairs>
  <TitlesOfParts>
    <vt:vector size="86" baseType="lpstr">
      <vt:lpstr>Fundição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Ministério Público - 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Controle Externo</dc:title>
  <dc:creator>PGJ001</dc:creator>
  <cp:lastModifiedBy>Daniella</cp:lastModifiedBy>
  <cp:revision>1025</cp:revision>
  <cp:lastPrinted>2015-09-01T16:56:40Z</cp:lastPrinted>
  <dcterms:created xsi:type="dcterms:W3CDTF">2002-06-18T12:30:57Z</dcterms:created>
  <dcterms:modified xsi:type="dcterms:W3CDTF">2016-08-17T21:49:56Z</dcterms:modified>
</cp:coreProperties>
</file>