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3" r:id="rId5"/>
    <p:sldId id="269" r:id="rId6"/>
    <p:sldId id="271" r:id="rId7"/>
    <p:sldId id="270" r:id="rId8"/>
    <p:sldId id="272" r:id="rId9"/>
    <p:sldId id="268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52AEE7A-3689-404E-AA68-E4AF68AF43B8}" type="datetimeFigureOut">
              <a:rPr lang="pt-BR" smtClean="0"/>
              <a:pPr/>
              <a:t>02/03/2022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5846891-228A-45BD-BE0E-97ED50E6A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EE7A-3689-404E-AA68-E4AF68AF43B8}" type="datetimeFigureOut">
              <a:rPr lang="pt-BR" smtClean="0"/>
              <a:pPr/>
              <a:t>02/03/2022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6891-228A-45BD-BE0E-97ED50E6A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EE7A-3689-404E-AA68-E4AF68AF43B8}" type="datetimeFigureOut">
              <a:rPr lang="pt-BR" smtClean="0"/>
              <a:pPr/>
              <a:t>02/03/2022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6891-228A-45BD-BE0E-97ED50E6A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EE7A-3689-404E-AA68-E4AF68AF43B8}" type="datetimeFigureOut">
              <a:rPr lang="pt-BR" smtClean="0"/>
              <a:pPr/>
              <a:t>02/03/2022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6891-228A-45BD-BE0E-97ED50E6A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EE7A-3689-404E-AA68-E4AF68AF43B8}" type="datetimeFigureOut">
              <a:rPr lang="pt-BR" smtClean="0"/>
              <a:pPr/>
              <a:t>02/03/2022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6891-228A-45BD-BE0E-97ED50E6A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EE7A-3689-404E-AA68-E4AF68AF43B8}" type="datetimeFigureOut">
              <a:rPr lang="pt-BR" smtClean="0"/>
              <a:pPr/>
              <a:t>02/03/2022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6891-228A-45BD-BE0E-97ED50E6A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2AEE7A-3689-404E-AA68-E4AF68AF43B8}" type="datetimeFigureOut">
              <a:rPr lang="pt-BR" smtClean="0"/>
              <a:pPr/>
              <a:t>02/03/2022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846891-228A-45BD-BE0E-97ED50E6A3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52AEE7A-3689-404E-AA68-E4AF68AF43B8}" type="datetimeFigureOut">
              <a:rPr lang="pt-BR" smtClean="0"/>
              <a:pPr/>
              <a:t>02/03/2022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5846891-228A-45BD-BE0E-97ED50E6A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EE7A-3689-404E-AA68-E4AF68AF43B8}" type="datetimeFigureOut">
              <a:rPr lang="pt-BR" smtClean="0"/>
              <a:pPr/>
              <a:t>02/03/2022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6891-228A-45BD-BE0E-97ED50E6A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EE7A-3689-404E-AA68-E4AF68AF43B8}" type="datetimeFigureOut">
              <a:rPr lang="pt-BR" smtClean="0"/>
              <a:pPr/>
              <a:t>02/03/2022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6891-228A-45BD-BE0E-97ED50E6A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EE7A-3689-404E-AA68-E4AF68AF43B8}" type="datetimeFigureOut">
              <a:rPr lang="pt-BR" smtClean="0"/>
              <a:pPr/>
              <a:t>02/03/2022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6891-228A-45BD-BE0E-97ED50E6A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52AEE7A-3689-404E-AA68-E4AF68AF43B8}" type="datetimeFigureOut">
              <a:rPr lang="pt-BR" smtClean="0"/>
              <a:pPr/>
              <a:t>02/03/2022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5846891-228A-45BD-BE0E-97ED50E6A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2244727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Princípios e Atribuições Institucionais</a:t>
            </a:r>
            <a:br>
              <a:rPr lang="pt-BR" sz="3600" dirty="0" smtClean="0"/>
            </a:br>
            <a:r>
              <a:rPr lang="pt-BR" sz="3600" dirty="0" smtClean="0"/>
              <a:t>da Defensoria Pública</a:t>
            </a:r>
            <a:endParaRPr lang="pt-BR" sz="3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500826" y="5786454"/>
            <a:ext cx="2428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Fernando Latorraca</a:t>
            </a:r>
          </a:p>
          <a:p>
            <a:pPr algn="r"/>
            <a:endParaRPr lang="pt-BR" sz="10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  <a:p>
            <a:pPr algn="r"/>
            <a:r>
              <a:rPr lang="pt-BR" sz="12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Março/2022</a:t>
            </a:r>
            <a:endParaRPr lang="pt-BR" sz="1200" dirty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1076316"/>
            <a:ext cx="8429684" cy="1066800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/>
              <a:t>Características da matéria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2928958"/>
          </a:xfrm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Só princípios e atribuições?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Pouco extensa?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Pouco complexa?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Recompensadora?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Por que?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pt-BR" sz="3200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pt-BR" sz="3200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pt-BR" sz="3200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1143000"/>
            <a:ext cx="8501122" cy="106680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Grandes temas da matéria: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2394022"/>
          </a:xfrm>
        </p:spPr>
        <p:txBody>
          <a:bodyPr/>
          <a:lstStyle/>
          <a:p>
            <a:pPr lvl="0"/>
            <a:r>
              <a:rPr lang="pt-BR" dirty="0" smtClean="0"/>
              <a:t>Teoria do Acesso à Justiça</a:t>
            </a:r>
            <a:endParaRPr lang="pt-BR" dirty="0" smtClean="0"/>
          </a:p>
          <a:p>
            <a:pPr lvl="0"/>
            <a:r>
              <a:rPr lang="pt-BR" dirty="0" smtClean="0"/>
              <a:t>Histórico da prestação de assistência jurídica</a:t>
            </a:r>
          </a:p>
          <a:p>
            <a:pPr lvl="0"/>
            <a:r>
              <a:rPr lang="pt-BR" dirty="0" smtClean="0"/>
              <a:t>Regime Jurídico da Defensoria Pública</a:t>
            </a: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4214818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00"/>
              </a:spcBef>
              <a:buClr>
                <a:schemeClr val="accent3"/>
              </a:buClr>
              <a:buFont typeface="Wingdings" pitchFamily="2" charset="2"/>
              <a:buChar char="v"/>
            </a:pPr>
            <a:r>
              <a:rPr lang="pt-BR" sz="2400" dirty="0" smtClean="0"/>
              <a:t> Estes grandes temas principais estão inter-relacionados de  tal maneira que o domínio adequado de qualquer deles auxilia enormemente na resolução de questões cujo objeto central seja os demais.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352568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Introdução e panorama:</a:t>
            </a:r>
            <a:br>
              <a:rPr lang="pt-BR" sz="3600" dirty="0" smtClean="0"/>
            </a:br>
            <a:r>
              <a:rPr lang="pt-BR" sz="3600" dirty="0" smtClean="0"/>
              <a:t>Acesso à Justiça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3965658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pt-BR" sz="3000" dirty="0" smtClean="0"/>
              <a:t> o mais básico dos direitos humanos;</a:t>
            </a:r>
            <a:endParaRPr lang="pt-BR" sz="3000" dirty="0" smtClean="0"/>
          </a:p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pt-BR" sz="3000" dirty="0" smtClean="0"/>
              <a:t> obstáculos para o acesso à Justiça;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pt-BR" sz="3000" dirty="0" smtClean="0"/>
              <a:t> ondas renovatórias: 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  <a:buNone/>
            </a:pPr>
            <a:r>
              <a:rPr lang="pt-BR" sz="3000" dirty="0" smtClean="0"/>
              <a:t> </a:t>
            </a:r>
            <a:r>
              <a:rPr lang="pt-BR" sz="3000" dirty="0" smtClean="0"/>
              <a:t>  </a:t>
            </a: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</a:rPr>
              <a:t>1. assistência judiciária; 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  <a:buNone/>
            </a:pP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</a:rPr>
              <a:t>2. representação dos </a:t>
            </a: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</a:rPr>
              <a:t>interesses difusos; 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  <a:buNone/>
            </a:pP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</a:rPr>
              <a:t>  3. enfoque de acesso à Justiça</a:t>
            </a:r>
            <a:r>
              <a:rPr lang="pt-BR" sz="3000" dirty="0" smtClean="0"/>
              <a:t>;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pt-BR" sz="3000" dirty="0" smtClean="0"/>
              <a:t> </a:t>
            </a:r>
            <a:r>
              <a:rPr lang="pt-BR" sz="3000" dirty="0" smtClean="0"/>
              <a:t>modelos ou sistemas;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  <a:buNone/>
            </a:pPr>
            <a:r>
              <a:rPr lang="pt-BR" sz="3000" dirty="0" smtClean="0"/>
              <a:t> </a:t>
            </a:r>
            <a:r>
              <a:rPr lang="pt-BR" sz="3000" dirty="0" smtClean="0"/>
              <a:t>  </a:t>
            </a: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</a:rPr>
              <a:t>modelo caritativo; </a:t>
            </a:r>
            <a:endParaRPr lang="pt-BR" sz="3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 algn="just">
              <a:lnSpc>
                <a:spcPct val="90000"/>
              </a:lnSpc>
              <a:spcAft>
                <a:spcPts val="300"/>
              </a:spcAft>
              <a:buNone/>
            </a:pP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</a:rPr>
              <a:t>   2. </a:t>
            </a: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</a:rPr>
              <a:t>modelo do </a:t>
            </a:r>
            <a:r>
              <a:rPr lang="pt-BR" sz="3000" i="1" dirty="0" smtClean="0">
                <a:solidFill>
                  <a:schemeClr val="accent3">
                    <a:lumMod val="75000"/>
                  </a:schemeClr>
                </a:solidFill>
              </a:rPr>
              <a:t>Judicare</a:t>
            </a: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</a:rPr>
              <a:t>; </a:t>
            </a:r>
            <a:endParaRPr lang="pt-BR" sz="3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 algn="just">
              <a:lnSpc>
                <a:spcPct val="90000"/>
              </a:lnSpc>
              <a:spcAft>
                <a:spcPts val="300"/>
              </a:spcAft>
              <a:buNone/>
            </a:pP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</a:rPr>
              <a:t>   3. </a:t>
            </a:r>
            <a:r>
              <a:rPr lang="pt-BR" sz="3000" dirty="0" smtClean="0">
                <a:solidFill>
                  <a:schemeClr val="accent3">
                    <a:lumMod val="75000"/>
                  </a:schemeClr>
                </a:solidFill>
              </a:rPr>
              <a:t>modelo público</a:t>
            </a:r>
            <a:r>
              <a:rPr lang="pt-BR" sz="3000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dirty="0" smtClean="0"/>
              <a:t>Introdução e panorama:</a:t>
            </a:r>
            <a:br>
              <a:rPr lang="pt-BR" sz="3600" dirty="0" smtClean="0"/>
            </a:br>
            <a:r>
              <a:rPr lang="pt-BR" sz="3600" dirty="0" smtClean="0"/>
              <a:t>Histórico da prestação de AJ</a:t>
            </a:r>
            <a:endParaRPr lang="pt-BR" sz="3600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3929090"/>
          </a:xfrm>
        </p:spPr>
        <p:txBody>
          <a:bodyPr>
            <a:normAutofit fontScale="85000" lnSpcReduction="20000"/>
          </a:bodyPr>
          <a:lstStyle/>
          <a:p>
            <a:pPr lvl="0" algn="just">
              <a:lnSpc>
                <a:spcPct val="90000"/>
              </a:lnSpc>
              <a:spcAft>
                <a:spcPts val="300"/>
              </a:spcAft>
            </a:pPr>
            <a:endParaRPr lang="pt-BR" sz="3000" dirty="0" smtClean="0"/>
          </a:p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pt-BR" sz="3300" dirty="0" smtClean="0"/>
              <a:t>Âmbito global 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  <a:buNone/>
            </a:pPr>
            <a:r>
              <a:rPr lang="pt-BR" sz="3300" dirty="0" smtClean="0"/>
              <a:t>   </a:t>
            </a:r>
            <a:r>
              <a:rPr lang="pt-BR" sz="3300" dirty="0" smtClean="0">
                <a:solidFill>
                  <a:schemeClr val="accent3">
                    <a:lumMod val="75000"/>
                  </a:schemeClr>
                </a:solidFill>
              </a:rPr>
              <a:t>evolução das civilizações e da humanidade</a:t>
            </a:r>
            <a:r>
              <a:rPr lang="pt-BR" sz="3300" dirty="0" smtClean="0"/>
              <a:t>;</a:t>
            </a:r>
            <a:endParaRPr lang="pt-BR" sz="3300" dirty="0" smtClean="0"/>
          </a:p>
          <a:p>
            <a:pPr lvl="0" algn="just">
              <a:lnSpc>
                <a:spcPct val="90000"/>
              </a:lnSpc>
              <a:spcAft>
                <a:spcPts val="300"/>
              </a:spcAft>
              <a:buNone/>
            </a:pPr>
            <a:r>
              <a:rPr lang="pt-BR" sz="3300" dirty="0" smtClean="0"/>
              <a:t>   </a:t>
            </a:r>
            <a:r>
              <a:rPr lang="pt-BR" sz="3300" dirty="0" smtClean="0">
                <a:solidFill>
                  <a:schemeClr val="accent3">
                    <a:lumMod val="75000"/>
                  </a:schemeClr>
                </a:solidFill>
              </a:rPr>
              <a:t>enfoque internacional, regional e comparado</a:t>
            </a:r>
            <a:r>
              <a:rPr lang="pt-BR" sz="3300" dirty="0" smtClean="0"/>
              <a:t>;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  <a:buNone/>
            </a:pPr>
            <a:endParaRPr lang="pt-BR" sz="3300" dirty="0" smtClean="0"/>
          </a:p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pt-BR" sz="3300" dirty="0" smtClean="0"/>
              <a:t> Âmbito nacional: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  <a:buNone/>
            </a:pPr>
            <a:r>
              <a:rPr lang="pt-BR" sz="3300" dirty="0" smtClean="0"/>
              <a:t> </a:t>
            </a:r>
            <a:r>
              <a:rPr lang="pt-BR" sz="3300" dirty="0" smtClean="0"/>
              <a:t>  </a:t>
            </a:r>
            <a:r>
              <a:rPr lang="pt-BR" sz="3300" dirty="0" smtClean="0">
                <a:solidFill>
                  <a:schemeClr val="accent3">
                    <a:lumMod val="75000"/>
                  </a:schemeClr>
                </a:solidFill>
              </a:rPr>
              <a:t>enfoque a partir da His</a:t>
            </a:r>
            <a:r>
              <a:rPr lang="pt-BR" sz="3300" dirty="0" smtClean="0">
                <a:solidFill>
                  <a:schemeClr val="accent3">
                    <a:lumMod val="75000"/>
                  </a:schemeClr>
                </a:solidFill>
              </a:rPr>
              <a:t>tória Constitucional</a:t>
            </a:r>
            <a:r>
              <a:rPr lang="pt-BR" sz="3300" dirty="0" smtClean="0"/>
              <a:t>;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  <a:buNone/>
            </a:pPr>
            <a:endParaRPr lang="pt-BR" sz="3300" dirty="0" smtClean="0"/>
          </a:p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pt-BR" sz="3300" dirty="0" smtClean="0"/>
              <a:t> </a:t>
            </a:r>
            <a:r>
              <a:rPr lang="pt-BR" sz="3300" dirty="0" smtClean="0"/>
              <a:t>Âmbito local;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  <a:buNone/>
            </a:pPr>
            <a:r>
              <a:rPr lang="pt-BR" sz="3300" dirty="0" smtClean="0"/>
              <a:t> </a:t>
            </a:r>
            <a:r>
              <a:rPr lang="pt-BR" sz="3300" dirty="0" smtClean="0"/>
              <a:t>  </a:t>
            </a:r>
            <a:r>
              <a:rPr lang="pt-BR" sz="3300" dirty="0" smtClean="0">
                <a:solidFill>
                  <a:schemeClr val="accent3">
                    <a:lumMod val="75000"/>
                  </a:schemeClr>
                </a:solidFill>
              </a:rPr>
              <a:t>enfoque institucional; </a:t>
            </a:r>
            <a:endParaRPr lang="pt-BR" sz="33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dirty="0" smtClean="0"/>
              <a:t>Introdução e panorama:</a:t>
            </a:r>
            <a:br>
              <a:rPr lang="pt-BR" sz="3600" dirty="0" smtClean="0"/>
            </a:br>
            <a:r>
              <a:rPr lang="pt-BR" sz="3600" dirty="0" smtClean="0"/>
              <a:t>Regime Jurídico da Defensoria</a:t>
            </a:r>
            <a:endParaRPr lang="pt-BR" sz="3600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071834"/>
          </a:xfrm>
        </p:spPr>
        <p:txBody>
          <a:bodyPr>
            <a:normAutofit fontScale="92500"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Constituição Federal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(lembrar art. 24, XIII)</a:t>
            </a:r>
            <a:r>
              <a:rPr lang="pt-BR" dirty="0" smtClean="0"/>
              <a:t>;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Lei Orgânica Nacional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(LC 80/1994)</a:t>
            </a:r>
            <a:r>
              <a:rPr lang="pt-BR" dirty="0" smtClean="0"/>
              <a:t>;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Legislação estadual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(ex. LCE 988/2006)</a:t>
            </a:r>
            <a:r>
              <a:rPr lang="pt-BR" dirty="0" smtClean="0"/>
              <a:t>;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Legislação esparsa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(ex. CPC)</a:t>
            </a:r>
            <a:r>
              <a:rPr lang="pt-BR" dirty="0" smtClean="0"/>
              <a:t>;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Normativa infralegal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(ex. Delib. CSDP. 89/2008)</a:t>
            </a:r>
            <a:r>
              <a:rPr lang="pt-BR" dirty="0" smtClean="0"/>
              <a:t>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pt-BR" sz="3200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pt-BR" sz="3200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pt-BR" sz="3200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pt-BR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357322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Introdução e panorama:</a:t>
            </a:r>
            <a:br>
              <a:rPr lang="pt-BR" sz="3600" dirty="0" smtClean="0"/>
            </a:br>
            <a:r>
              <a:rPr lang="pt-BR" sz="3600" dirty="0" smtClean="0"/>
              <a:t>Regime Jurídico da Defensoria</a:t>
            </a:r>
            <a:endParaRPr lang="pt-BR" sz="36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 smtClean="0">
              <a:solidFill>
                <a:schemeClr val="tx2"/>
              </a:solidFill>
            </a:endParaRPr>
          </a:p>
          <a:p>
            <a:pPr indent="0" algn="just">
              <a:buNone/>
            </a:pPr>
            <a:r>
              <a:rPr lang="pt-BR" sz="2400" b="1" dirty="0" smtClean="0">
                <a:solidFill>
                  <a:schemeClr val="tx2"/>
                </a:solidFill>
              </a:rPr>
              <a:t>CF/88 - Art</a:t>
            </a:r>
            <a:r>
              <a:rPr lang="pt-BR" sz="2400" b="1" dirty="0" smtClean="0">
                <a:solidFill>
                  <a:schemeClr val="tx2"/>
                </a:solidFill>
              </a:rPr>
              <a:t>. 134. </a:t>
            </a:r>
            <a:r>
              <a:rPr lang="pt-BR" sz="2400" dirty="0" smtClean="0">
                <a:solidFill>
                  <a:schemeClr val="tx2"/>
                </a:solidFill>
              </a:rPr>
              <a:t>A Defensoria Pública é instituição </a:t>
            </a:r>
            <a:r>
              <a:rPr lang="pt-BR" sz="2400" u="sng" dirty="0" smtClean="0">
                <a:solidFill>
                  <a:schemeClr val="tx2"/>
                </a:solidFill>
              </a:rPr>
              <a:t>permanente</a:t>
            </a:r>
            <a:r>
              <a:rPr lang="pt-BR" sz="2400" dirty="0" smtClean="0">
                <a:solidFill>
                  <a:schemeClr val="tx2"/>
                </a:solidFill>
              </a:rPr>
              <a:t>, </a:t>
            </a:r>
            <a:r>
              <a:rPr lang="pt-BR" sz="2400" u="sng" dirty="0" smtClean="0">
                <a:solidFill>
                  <a:schemeClr val="tx2"/>
                </a:solidFill>
              </a:rPr>
              <a:t>essencial à função jurisdicional </a:t>
            </a:r>
            <a:r>
              <a:rPr lang="pt-BR" sz="2400" dirty="0" smtClean="0">
                <a:solidFill>
                  <a:schemeClr val="tx2"/>
                </a:solidFill>
              </a:rPr>
              <a:t>do Estado, incumbindo-lhe, como </a:t>
            </a:r>
            <a:r>
              <a:rPr lang="pt-BR" sz="2400" u="sng" dirty="0" smtClean="0">
                <a:solidFill>
                  <a:schemeClr val="tx2"/>
                </a:solidFill>
              </a:rPr>
              <a:t>expressão e instrumento do regime democrático</a:t>
            </a:r>
            <a:r>
              <a:rPr lang="pt-BR" sz="2400" dirty="0" smtClean="0">
                <a:solidFill>
                  <a:schemeClr val="tx2"/>
                </a:solidFill>
              </a:rPr>
              <a:t>, fundamentalmente, a orientação jurídica, a </a:t>
            </a:r>
            <a:r>
              <a:rPr lang="pt-BR" sz="2400" u="sng" dirty="0" smtClean="0">
                <a:solidFill>
                  <a:schemeClr val="tx2"/>
                </a:solidFill>
              </a:rPr>
              <a:t>promoção dos direitos </a:t>
            </a:r>
            <a:r>
              <a:rPr lang="pt-BR" sz="2400" dirty="0" smtClean="0">
                <a:solidFill>
                  <a:schemeClr val="tx2"/>
                </a:solidFill>
              </a:rPr>
              <a:t>humanos e a defesa, em todos os graus, judicial </a:t>
            </a:r>
            <a:r>
              <a:rPr lang="pt-BR" sz="2400" u="sng" dirty="0" smtClean="0">
                <a:solidFill>
                  <a:schemeClr val="tx2"/>
                </a:solidFill>
              </a:rPr>
              <a:t>e extrajudicial</a:t>
            </a:r>
            <a:r>
              <a:rPr lang="pt-BR" sz="2400" dirty="0" smtClean="0">
                <a:solidFill>
                  <a:schemeClr val="tx2"/>
                </a:solidFill>
              </a:rPr>
              <a:t>, dos direitos individuais </a:t>
            </a:r>
            <a:r>
              <a:rPr lang="pt-BR" sz="2400" u="sng" dirty="0" smtClean="0">
                <a:solidFill>
                  <a:schemeClr val="tx2"/>
                </a:solidFill>
              </a:rPr>
              <a:t>e coletivos</a:t>
            </a:r>
            <a:r>
              <a:rPr lang="pt-BR" sz="2400" dirty="0" smtClean="0">
                <a:solidFill>
                  <a:schemeClr val="tx2"/>
                </a:solidFill>
              </a:rPr>
              <a:t>, de forma integral e gratuita, aos necessitados, na forma do inciso LXXIV do art. 5º desta Constituição Federal .         (Redação dada pela Emenda Constitucional nº 80, de 2014)</a:t>
            </a:r>
            <a:endParaRPr lang="pt-BR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 smtClean="0"/>
              <a:t>Introdução e panorama:</a:t>
            </a:r>
            <a:br>
              <a:rPr lang="pt-BR" sz="3600" dirty="0" smtClean="0"/>
            </a:br>
            <a:r>
              <a:rPr lang="pt-BR" sz="3600" dirty="0" smtClean="0"/>
              <a:t>Regime Jurídico da Defensoria</a:t>
            </a:r>
            <a:endParaRPr lang="pt-BR" sz="3600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357586"/>
          </a:xfrm>
        </p:spPr>
        <p:txBody>
          <a:bodyPr>
            <a:normAutofit fontScale="92500" lnSpcReduction="20000"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b="1" i="1" u="sng" dirty="0" smtClean="0">
                <a:solidFill>
                  <a:schemeClr val="accent3">
                    <a:lumMod val="75000"/>
                  </a:schemeClr>
                </a:solidFill>
              </a:rPr>
              <a:t>Lei Orgânica Nacional (LC 80/1994)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/>
              <a:t>Defensoria abrange – </a:t>
            </a: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DPU, DPDFT e DPEs (art. 2º)</a:t>
            </a:r>
            <a:r>
              <a:rPr lang="pt-BR" sz="2400" dirty="0" smtClean="0"/>
              <a:t>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/>
              <a:t>Princípios institucionais </a:t>
            </a: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- unidade, indivisibilidade e independência funcional </a:t>
            </a: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(art. 3º)</a:t>
            </a:r>
            <a:r>
              <a:rPr lang="pt-BR" sz="2400" dirty="0" smtClean="0"/>
              <a:t>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/>
              <a:t>Objetivos da Defensoria </a:t>
            </a: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– art. 3º-A (lembrar fundamentos e objetivos da República)</a:t>
            </a:r>
            <a:r>
              <a:rPr lang="pt-BR" sz="2400" dirty="0" smtClean="0"/>
              <a:t>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/>
              <a:t>Funções institucionais </a:t>
            </a: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– art. 4º (lembrar direitos dos assistidos – art. 4º-A)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/>
              <a:t>Prerrogativas </a:t>
            </a: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- arts. 44, 89 e 128 (ex. inciso X - requisições).</a:t>
            </a:r>
            <a:endParaRPr lang="pt-BR" sz="2400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pt-BR" sz="3200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pt-BR" sz="3200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pt-BR" sz="3200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pt-BR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0166" y="3000372"/>
            <a:ext cx="6286544" cy="1066800"/>
          </a:xfrm>
        </p:spPr>
        <p:txBody>
          <a:bodyPr>
            <a:noAutofit/>
          </a:bodyPr>
          <a:lstStyle/>
          <a:p>
            <a:pPr algn="ctr"/>
            <a:r>
              <a:rPr lang="pt-BR" dirty="0" smtClean="0"/>
              <a:t>Bons estudos!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203</TotalTime>
  <Words>402</Words>
  <Application>Microsoft Office PowerPoint</Application>
  <PresentationFormat>Apresentação na tela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Urbano</vt:lpstr>
      <vt:lpstr>Princípios e Atribuições Institucionais da Defensoria Pública</vt:lpstr>
      <vt:lpstr>Características da matéria</vt:lpstr>
      <vt:lpstr>Grandes temas da matéria:</vt:lpstr>
      <vt:lpstr>Introdução e panorama: Acesso à Justiça</vt:lpstr>
      <vt:lpstr>Introdução e panorama: Histórico da prestação de AJ</vt:lpstr>
      <vt:lpstr>Introdução e panorama: Regime Jurídico da Defensoria</vt:lpstr>
      <vt:lpstr>Introdução e panorama: Regime Jurídico da Defensoria</vt:lpstr>
      <vt:lpstr>Introdução e panorama: Regime Jurídico da Defensoria</vt:lpstr>
      <vt:lpstr>Bons estudos!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FILOSOFIA DO DIREITO E SOCIOLOGIA JURÍDICA</dc:title>
  <dc:creator>Thais</dc:creator>
  <cp:lastModifiedBy>Fernando</cp:lastModifiedBy>
  <cp:revision>46</cp:revision>
  <dcterms:created xsi:type="dcterms:W3CDTF">2021-10-24T23:49:21Z</dcterms:created>
  <dcterms:modified xsi:type="dcterms:W3CDTF">2022-03-02T19:38:13Z</dcterms:modified>
</cp:coreProperties>
</file>