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3" r:id="rId5"/>
    <p:sldId id="269" r:id="rId6"/>
    <p:sldId id="271" r:id="rId7"/>
    <p:sldId id="270" r:id="rId8"/>
    <p:sldId id="272" r:id="rId9"/>
    <p:sldId id="268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tângulo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tângulo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tângulo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tângulo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tângulo de cantos arredondado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tângulo de cantos arredondado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852AEE7A-3689-404E-AA68-E4AF68AF43B8}" type="datetimeFigureOut">
              <a:rPr lang="pt-BR" smtClean="0"/>
              <a:pPr/>
              <a:t>02/03/2022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5846891-228A-45BD-BE0E-97ED50E6A37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AEE7A-3689-404E-AA68-E4AF68AF43B8}" type="datetimeFigureOut">
              <a:rPr lang="pt-BR" smtClean="0"/>
              <a:pPr/>
              <a:t>02/03/2022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6891-228A-45BD-BE0E-97ED50E6A37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AEE7A-3689-404E-AA68-E4AF68AF43B8}" type="datetimeFigureOut">
              <a:rPr lang="pt-BR" smtClean="0"/>
              <a:pPr/>
              <a:t>02/03/2022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6891-228A-45BD-BE0E-97ED50E6A37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AEE7A-3689-404E-AA68-E4AF68AF43B8}" type="datetimeFigureOut">
              <a:rPr lang="pt-BR" smtClean="0"/>
              <a:pPr/>
              <a:t>02/03/2022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6891-228A-45BD-BE0E-97ED50E6A37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AEE7A-3689-404E-AA68-E4AF68AF43B8}" type="datetimeFigureOut">
              <a:rPr lang="pt-BR" smtClean="0"/>
              <a:pPr/>
              <a:t>02/03/2022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6891-228A-45BD-BE0E-97ED50E6A37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AEE7A-3689-404E-AA68-E4AF68AF43B8}" type="datetimeFigureOut">
              <a:rPr lang="pt-BR" smtClean="0"/>
              <a:pPr/>
              <a:t>02/03/2022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6891-228A-45BD-BE0E-97ED50E6A37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6" name="Espaço Reservado para Dat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52AEE7A-3689-404E-AA68-E4AF68AF43B8}" type="datetimeFigureOut">
              <a:rPr lang="pt-BR" smtClean="0"/>
              <a:pPr/>
              <a:t>02/03/2022</a:t>
            </a:fld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5846891-228A-45BD-BE0E-97ED50E6A373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852AEE7A-3689-404E-AA68-E4AF68AF43B8}" type="datetimeFigureOut">
              <a:rPr lang="pt-BR" smtClean="0"/>
              <a:pPr/>
              <a:t>02/03/2022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5846891-228A-45BD-BE0E-97ED50E6A37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AEE7A-3689-404E-AA68-E4AF68AF43B8}" type="datetimeFigureOut">
              <a:rPr lang="pt-BR" smtClean="0"/>
              <a:pPr/>
              <a:t>02/03/2022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6891-228A-45BD-BE0E-97ED50E6A37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AEE7A-3689-404E-AA68-E4AF68AF43B8}" type="datetimeFigureOut">
              <a:rPr lang="pt-BR" smtClean="0"/>
              <a:pPr/>
              <a:t>02/03/2022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6891-228A-45BD-BE0E-97ED50E6A37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AEE7A-3689-404E-AA68-E4AF68AF43B8}" type="datetimeFigureOut">
              <a:rPr lang="pt-BR" smtClean="0"/>
              <a:pPr/>
              <a:t>02/03/2022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6891-228A-45BD-BE0E-97ED50E6A37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tângulo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tângulo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tângulo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tângulo de cantos arredondado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tângulo de cantos arredondado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tângulo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tângulo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tângulo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tângulo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tângulo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tângulo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852AEE7A-3689-404E-AA68-E4AF68AF43B8}" type="datetimeFigureOut">
              <a:rPr lang="pt-BR" smtClean="0"/>
              <a:pPr/>
              <a:t>02/03/2022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5846891-228A-45BD-BE0E-97ED50E6A37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57200" y="2244727"/>
            <a:ext cx="8458200" cy="1470025"/>
          </a:xfrm>
        </p:spPr>
        <p:txBody>
          <a:bodyPr>
            <a:normAutofit/>
          </a:bodyPr>
          <a:lstStyle/>
          <a:p>
            <a:pPr algn="ctr"/>
            <a:r>
              <a:rPr lang="pt-BR" sz="3600" dirty="0" smtClean="0"/>
              <a:t>Princípios e Atribuições Institucionais</a:t>
            </a:r>
            <a:br>
              <a:rPr lang="pt-BR" sz="3600" dirty="0" smtClean="0"/>
            </a:br>
            <a:r>
              <a:rPr lang="pt-BR" sz="3600" dirty="0" smtClean="0"/>
              <a:t>da Defensoria Pública</a:t>
            </a:r>
            <a:endParaRPr lang="pt-BR" sz="36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6500826" y="5786454"/>
            <a:ext cx="242889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bg2">
                    <a:lumMod val="25000"/>
                  </a:schemeClr>
                </a:solidFill>
                <a:latin typeface="Arial Narrow" pitchFamily="34" charset="0"/>
              </a:rPr>
              <a:t>Fernando Latorraca</a:t>
            </a:r>
          </a:p>
          <a:p>
            <a:pPr algn="r"/>
            <a:endParaRPr lang="pt-BR" sz="1000" dirty="0" smtClean="0">
              <a:solidFill>
                <a:schemeClr val="bg2">
                  <a:lumMod val="25000"/>
                </a:schemeClr>
              </a:solidFill>
              <a:latin typeface="Arial Narrow" pitchFamily="34" charset="0"/>
            </a:endParaRPr>
          </a:p>
          <a:p>
            <a:pPr algn="r"/>
            <a:r>
              <a:rPr lang="pt-BR" sz="1200" dirty="0" smtClean="0">
                <a:solidFill>
                  <a:schemeClr val="bg2">
                    <a:lumMod val="25000"/>
                  </a:schemeClr>
                </a:solidFill>
                <a:latin typeface="Arial Narrow" pitchFamily="34" charset="0"/>
              </a:rPr>
              <a:t>Março/2022</a:t>
            </a:r>
            <a:endParaRPr lang="pt-BR" sz="1200" dirty="0">
              <a:solidFill>
                <a:schemeClr val="bg2">
                  <a:lumMod val="25000"/>
                </a:schemeClr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7158" y="1076316"/>
            <a:ext cx="8429684" cy="1066800"/>
          </a:xfrm>
        </p:spPr>
        <p:txBody>
          <a:bodyPr>
            <a:noAutofit/>
          </a:bodyPr>
          <a:lstStyle/>
          <a:p>
            <a:pPr algn="ctr"/>
            <a:r>
              <a:rPr lang="pt-BR" sz="3600" dirty="0" smtClean="0"/>
              <a:t>Características da matéria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643182"/>
            <a:ext cx="8229600" cy="2928958"/>
          </a:xfrm>
        </p:spPr>
        <p:txBody>
          <a:bodyPr>
            <a:normAutofit/>
          </a:bodyPr>
          <a:lstStyle/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pt-BR" dirty="0" smtClean="0"/>
              <a:t>Só princípios e atribuições?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pt-BR" dirty="0" smtClean="0"/>
              <a:t>Pouco extensa?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pt-BR" dirty="0" smtClean="0"/>
              <a:t>Pouco complexa?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pt-BR" dirty="0" smtClean="0"/>
              <a:t>Recompensadora?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pt-BR" dirty="0" smtClean="0"/>
              <a:t>Por que?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endParaRPr lang="pt-BR" sz="3200" dirty="0" smtClean="0"/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endParaRPr lang="pt-BR" sz="3200" dirty="0" smtClean="0"/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endParaRPr lang="pt-BR" sz="3200" dirty="0" smtClean="0"/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endParaRPr lang="pt-B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7158" y="1143000"/>
            <a:ext cx="8501122" cy="1066800"/>
          </a:xfrm>
        </p:spPr>
        <p:txBody>
          <a:bodyPr>
            <a:normAutofit/>
          </a:bodyPr>
          <a:lstStyle/>
          <a:p>
            <a:pPr algn="ctr"/>
            <a:r>
              <a:rPr lang="pt-BR" sz="3600" dirty="0" smtClean="0"/>
              <a:t>Grandes temas da matéria: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0034" y="2285992"/>
            <a:ext cx="8229600" cy="2394022"/>
          </a:xfrm>
        </p:spPr>
        <p:txBody>
          <a:bodyPr/>
          <a:lstStyle/>
          <a:p>
            <a:pPr lvl="0"/>
            <a:r>
              <a:rPr lang="pt-BR" dirty="0" smtClean="0"/>
              <a:t>Teoria do Acesso à Justiça</a:t>
            </a:r>
            <a:endParaRPr lang="pt-BR" dirty="0" smtClean="0"/>
          </a:p>
          <a:p>
            <a:pPr lvl="0"/>
            <a:r>
              <a:rPr lang="pt-BR" dirty="0" smtClean="0"/>
              <a:t>Histórico da prestação de assistência jurídica</a:t>
            </a:r>
          </a:p>
          <a:p>
            <a:pPr lvl="0"/>
            <a:r>
              <a:rPr lang="pt-BR" dirty="0" smtClean="0"/>
              <a:t>Regime Jurídico da Defensoria Pública</a:t>
            </a:r>
            <a:endParaRPr lang="pt-BR" dirty="0" smtClean="0"/>
          </a:p>
        </p:txBody>
      </p:sp>
      <p:sp>
        <p:nvSpPr>
          <p:cNvPr id="4" name="CaixaDeTexto 3"/>
          <p:cNvSpPr txBox="1"/>
          <p:nvPr/>
        </p:nvSpPr>
        <p:spPr>
          <a:xfrm>
            <a:off x="214282" y="4214818"/>
            <a:ext cx="85725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300"/>
              </a:spcBef>
              <a:buClr>
                <a:schemeClr val="accent3"/>
              </a:buClr>
              <a:buFont typeface="Wingdings" pitchFamily="2" charset="2"/>
              <a:buChar char="v"/>
            </a:pPr>
            <a:r>
              <a:rPr lang="pt-BR" sz="2400" dirty="0" smtClean="0"/>
              <a:t> Estes grandes temas principais estão inter-relacionados de  tal maneira que o domínio adequado de qualquer deles auxilia enormemente na resolução de questões cujo objeto central seja os demais.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1352568"/>
          </a:xfrm>
        </p:spPr>
        <p:txBody>
          <a:bodyPr>
            <a:normAutofit/>
          </a:bodyPr>
          <a:lstStyle/>
          <a:p>
            <a:pPr algn="ctr"/>
            <a:r>
              <a:rPr lang="pt-BR" sz="3600" dirty="0" smtClean="0"/>
              <a:t>Introdução e panorama:</a:t>
            </a:r>
            <a:br>
              <a:rPr lang="pt-BR" sz="3600" dirty="0" smtClean="0"/>
            </a:br>
            <a:r>
              <a:rPr lang="pt-BR" sz="3600" dirty="0" smtClean="0"/>
              <a:t>Acesso à Justiça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8596" y="2357430"/>
            <a:ext cx="8229600" cy="3965658"/>
          </a:xfrm>
        </p:spPr>
        <p:txBody>
          <a:bodyPr>
            <a:normAutofit fontScale="92500" lnSpcReduction="20000"/>
          </a:bodyPr>
          <a:lstStyle/>
          <a:p>
            <a:pPr lvl="0" algn="just">
              <a:lnSpc>
                <a:spcPct val="90000"/>
              </a:lnSpc>
              <a:spcAft>
                <a:spcPts val="300"/>
              </a:spcAft>
            </a:pPr>
            <a:r>
              <a:rPr lang="pt-BR" sz="3000" dirty="0" smtClean="0"/>
              <a:t> o mais básico dos direitos humanos;</a:t>
            </a:r>
            <a:endParaRPr lang="pt-BR" sz="3000" dirty="0" smtClean="0"/>
          </a:p>
          <a:p>
            <a:pPr lvl="0" algn="just">
              <a:lnSpc>
                <a:spcPct val="90000"/>
              </a:lnSpc>
              <a:spcAft>
                <a:spcPts val="300"/>
              </a:spcAft>
            </a:pPr>
            <a:r>
              <a:rPr lang="pt-BR" sz="3000" dirty="0" smtClean="0"/>
              <a:t> obstáculos para o acesso à Justiça;</a:t>
            </a:r>
          </a:p>
          <a:p>
            <a:pPr lvl="0" algn="just">
              <a:lnSpc>
                <a:spcPct val="90000"/>
              </a:lnSpc>
              <a:spcAft>
                <a:spcPts val="300"/>
              </a:spcAft>
            </a:pPr>
            <a:r>
              <a:rPr lang="pt-BR" sz="3000" dirty="0" smtClean="0"/>
              <a:t> ondas renovatórias: </a:t>
            </a:r>
          </a:p>
          <a:p>
            <a:pPr lvl="0" algn="just">
              <a:lnSpc>
                <a:spcPct val="90000"/>
              </a:lnSpc>
              <a:spcAft>
                <a:spcPts val="300"/>
              </a:spcAft>
              <a:buNone/>
            </a:pPr>
            <a:r>
              <a:rPr lang="pt-BR" sz="3000" dirty="0" smtClean="0"/>
              <a:t> </a:t>
            </a:r>
            <a:r>
              <a:rPr lang="pt-BR" sz="3000" dirty="0" smtClean="0"/>
              <a:t>  </a:t>
            </a:r>
            <a:r>
              <a:rPr lang="pt-BR" sz="3000" dirty="0" smtClean="0">
                <a:solidFill>
                  <a:schemeClr val="accent3">
                    <a:lumMod val="75000"/>
                  </a:schemeClr>
                </a:solidFill>
              </a:rPr>
              <a:t>1. assistência judiciária; </a:t>
            </a:r>
          </a:p>
          <a:p>
            <a:pPr lvl="0" algn="just">
              <a:lnSpc>
                <a:spcPct val="90000"/>
              </a:lnSpc>
              <a:spcAft>
                <a:spcPts val="300"/>
              </a:spcAft>
              <a:buNone/>
            </a:pPr>
            <a:r>
              <a:rPr lang="pt-BR" sz="30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pt-BR" sz="3000" dirty="0" smtClean="0">
                <a:solidFill>
                  <a:schemeClr val="accent3">
                    <a:lumMod val="75000"/>
                  </a:schemeClr>
                </a:solidFill>
              </a:rPr>
              <a:t>  </a:t>
            </a:r>
            <a:r>
              <a:rPr lang="pt-BR" sz="3000" dirty="0" smtClean="0">
                <a:solidFill>
                  <a:schemeClr val="accent3">
                    <a:lumMod val="75000"/>
                  </a:schemeClr>
                </a:solidFill>
              </a:rPr>
              <a:t>2. representação dos </a:t>
            </a:r>
            <a:r>
              <a:rPr lang="pt-BR" sz="3000" dirty="0" smtClean="0">
                <a:solidFill>
                  <a:schemeClr val="accent3">
                    <a:lumMod val="75000"/>
                  </a:schemeClr>
                </a:solidFill>
              </a:rPr>
              <a:t>interesses difusos; </a:t>
            </a:r>
          </a:p>
          <a:p>
            <a:pPr lvl="0" algn="just">
              <a:lnSpc>
                <a:spcPct val="90000"/>
              </a:lnSpc>
              <a:spcAft>
                <a:spcPts val="300"/>
              </a:spcAft>
              <a:buNone/>
            </a:pPr>
            <a:r>
              <a:rPr lang="pt-BR" sz="30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pt-BR" sz="3000" dirty="0" smtClean="0">
                <a:solidFill>
                  <a:schemeClr val="accent3">
                    <a:lumMod val="75000"/>
                  </a:schemeClr>
                </a:solidFill>
              </a:rPr>
              <a:t>  3. enfoque de acesso à Justiça</a:t>
            </a:r>
            <a:r>
              <a:rPr lang="pt-BR" sz="3000" dirty="0" smtClean="0"/>
              <a:t>;</a:t>
            </a:r>
          </a:p>
          <a:p>
            <a:pPr lvl="0" algn="just">
              <a:lnSpc>
                <a:spcPct val="90000"/>
              </a:lnSpc>
              <a:spcAft>
                <a:spcPts val="300"/>
              </a:spcAft>
            </a:pPr>
            <a:r>
              <a:rPr lang="pt-BR" sz="3000" dirty="0" smtClean="0"/>
              <a:t> </a:t>
            </a:r>
            <a:r>
              <a:rPr lang="pt-BR" sz="3000" dirty="0" smtClean="0"/>
              <a:t>modelos ou sistemas;</a:t>
            </a:r>
          </a:p>
          <a:p>
            <a:pPr lvl="0" algn="just">
              <a:lnSpc>
                <a:spcPct val="90000"/>
              </a:lnSpc>
              <a:spcAft>
                <a:spcPts val="300"/>
              </a:spcAft>
              <a:buNone/>
            </a:pPr>
            <a:r>
              <a:rPr lang="pt-BR" sz="3000" dirty="0" smtClean="0"/>
              <a:t> </a:t>
            </a:r>
            <a:r>
              <a:rPr lang="pt-BR" sz="3000" dirty="0" smtClean="0"/>
              <a:t>  </a:t>
            </a:r>
            <a:r>
              <a:rPr lang="pt-BR" sz="3000" dirty="0" smtClean="0">
                <a:solidFill>
                  <a:schemeClr val="accent3">
                    <a:lumMod val="75000"/>
                  </a:schemeClr>
                </a:solidFill>
              </a:rPr>
              <a:t>1</a:t>
            </a:r>
            <a:r>
              <a:rPr lang="pt-BR" sz="3000" dirty="0" smtClean="0">
                <a:solidFill>
                  <a:schemeClr val="accent3">
                    <a:lumMod val="75000"/>
                  </a:schemeClr>
                </a:solidFill>
              </a:rPr>
              <a:t>. </a:t>
            </a:r>
            <a:r>
              <a:rPr lang="pt-BR" sz="3000" dirty="0" smtClean="0">
                <a:solidFill>
                  <a:schemeClr val="accent3">
                    <a:lumMod val="75000"/>
                  </a:schemeClr>
                </a:solidFill>
              </a:rPr>
              <a:t>modelo caritativo; </a:t>
            </a:r>
            <a:endParaRPr lang="pt-BR" sz="30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lvl="0" algn="just">
              <a:lnSpc>
                <a:spcPct val="90000"/>
              </a:lnSpc>
              <a:spcAft>
                <a:spcPts val="300"/>
              </a:spcAft>
              <a:buNone/>
            </a:pPr>
            <a:r>
              <a:rPr lang="pt-BR" sz="3000" dirty="0" smtClean="0">
                <a:solidFill>
                  <a:schemeClr val="accent3">
                    <a:lumMod val="75000"/>
                  </a:schemeClr>
                </a:solidFill>
              </a:rPr>
              <a:t>   2. </a:t>
            </a:r>
            <a:r>
              <a:rPr lang="pt-BR" sz="3000" dirty="0" smtClean="0">
                <a:solidFill>
                  <a:schemeClr val="accent3">
                    <a:lumMod val="75000"/>
                  </a:schemeClr>
                </a:solidFill>
              </a:rPr>
              <a:t>modelo do </a:t>
            </a:r>
            <a:r>
              <a:rPr lang="pt-BR" sz="3000" i="1" dirty="0" smtClean="0">
                <a:solidFill>
                  <a:schemeClr val="accent3">
                    <a:lumMod val="75000"/>
                  </a:schemeClr>
                </a:solidFill>
              </a:rPr>
              <a:t>Judicare</a:t>
            </a:r>
            <a:r>
              <a:rPr lang="pt-BR" sz="3000" dirty="0" smtClean="0">
                <a:solidFill>
                  <a:schemeClr val="accent3">
                    <a:lumMod val="75000"/>
                  </a:schemeClr>
                </a:solidFill>
              </a:rPr>
              <a:t>; </a:t>
            </a:r>
            <a:endParaRPr lang="pt-BR" sz="30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lvl="0" algn="just">
              <a:lnSpc>
                <a:spcPct val="90000"/>
              </a:lnSpc>
              <a:spcAft>
                <a:spcPts val="300"/>
              </a:spcAft>
              <a:buNone/>
            </a:pPr>
            <a:r>
              <a:rPr lang="pt-BR" sz="3000" dirty="0" smtClean="0">
                <a:solidFill>
                  <a:schemeClr val="accent3">
                    <a:lumMod val="75000"/>
                  </a:schemeClr>
                </a:solidFill>
              </a:rPr>
              <a:t>   3. </a:t>
            </a:r>
            <a:r>
              <a:rPr lang="pt-BR" sz="3000" dirty="0" smtClean="0">
                <a:solidFill>
                  <a:schemeClr val="accent3">
                    <a:lumMod val="75000"/>
                  </a:schemeClr>
                </a:solidFill>
              </a:rPr>
              <a:t>modelo público</a:t>
            </a:r>
            <a:r>
              <a:rPr lang="pt-BR" sz="3000" dirty="0" smtClean="0"/>
              <a:t>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3600" dirty="0" smtClean="0"/>
              <a:t>Introdução e panorama:</a:t>
            </a:r>
            <a:br>
              <a:rPr lang="pt-BR" sz="3600" dirty="0" smtClean="0"/>
            </a:br>
            <a:r>
              <a:rPr lang="pt-BR" sz="3600" dirty="0" smtClean="0"/>
              <a:t>Histórico da prestação de AJ</a:t>
            </a:r>
            <a:endParaRPr lang="pt-BR" sz="3600" dirty="0"/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428596" y="2357430"/>
            <a:ext cx="8229600" cy="3929090"/>
          </a:xfrm>
        </p:spPr>
        <p:txBody>
          <a:bodyPr>
            <a:normAutofit fontScale="85000" lnSpcReduction="20000"/>
          </a:bodyPr>
          <a:lstStyle/>
          <a:p>
            <a:pPr lvl="0" algn="just">
              <a:lnSpc>
                <a:spcPct val="90000"/>
              </a:lnSpc>
              <a:spcAft>
                <a:spcPts val="300"/>
              </a:spcAft>
            </a:pPr>
            <a:endParaRPr lang="pt-BR" sz="3000" dirty="0" smtClean="0"/>
          </a:p>
          <a:p>
            <a:pPr lvl="0" algn="just">
              <a:lnSpc>
                <a:spcPct val="90000"/>
              </a:lnSpc>
              <a:spcAft>
                <a:spcPts val="300"/>
              </a:spcAft>
            </a:pPr>
            <a:r>
              <a:rPr lang="pt-BR" sz="3300" dirty="0" smtClean="0"/>
              <a:t>Âmbito global </a:t>
            </a:r>
          </a:p>
          <a:p>
            <a:pPr lvl="0" algn="just">
              <a:lnSpc>
                <a:spcPct val="90000"/>
              </a:lnSpc>
              <a:spcAft>
                <a:spcPts val="300"/>
              </a:spcAft>
              <a:buNone/>
            </a:pPr>
            <a:r>
              <a:rPr lang="pt-BR" sz="3300" dirty="0" smtClean="0"/>
              <a:t>   </a:t>
            </a:r>
            <a:r>
              <a:rPr lang="pt-BR" sz="3300" dirty="0" smtClean="0">
                <a:solidFill>
                  <a:schemeClr val="accent3">
                    <a:lumMod val="75000"/>
                  </a:schemeClr>
                </a:solidFill>
              </a:rPr>
              <a:t>evolução das civilizações e da humanidade</a:t>
            </a:r>
            <a:r>
              <a:rPr lang="pt-BR" sz="3300" dirty="0" smtClean="0"/>
              <a:t>;</a:t>
            </a:r>
            <a:endParaRPr lang="pt-BR" sz="3300" dirty="0" smtClean="0"/>
          </a:p>
          <a:p>
            <a:pPr lvl="0" algn="just">
              <a:lnSpc>
                <a:spcPct val="90000"/>
              </a:lnSpc>
              <a:spcAft>
                <a:spcPts val="300"/>
              </a:spcAft>
              <a:buNone/>
            </a:pPr>
            <a:r>
              <a:rPr lang="pt-BR" sz="3300" dirty="0" smtClean="0"/>
              <a:t>   </a:t>
            </a:r>
            <a:r>
              <a:rPr lang="pt-BR" sz="3300" dirty="0" smtClean="0">
                <a:solidFill>
                  <a:schemeClr val="accent3">
                    <a:lumMod val="75000"/>
                  </a:schemeClr>
                </a:solidFill>
              </a:rPr>
              <a:t>enfoque internacional, regional e comparado</a:t>
            </a:r>
            <a:r>
              <a:rPr lang="pt-BR" sz="3300" dirty="0" smtClean="0"/>
              <a:t>;</a:t>
            </a:r>
          </a:p>
          <a:p>
            <a:pPr lvl="0" algn="just">
              <a:lnSpc>
                <a:spcPct val="90000"/>
              </a:lnSpc>
              <a:spcAft>
                <a:spcPts val="300"/>
              </a:spcAft>
              <a:buNone/>
            </a:pPr>
            <a:endParaRPr lang="pt-BR" sz="3300" dirty="0" smtClean="0"/>
          </a:p>
          <a:p>
            <a:pPr lvl="0" algn="just">
              <a:lnSpc>
                <a:spcPct val="90000"/>
              </a:lnSpc>
              <a:spcAft>
                <a:spcPts val="300"/>
              </a:spcAft>
            </a:pPr>
            <a:r>
              <a:rPr lang="pt-BR" sz="3300" dirty="0" smtClean="0"/>
              <a:t> Âmbito nacional:</a:t>
            </a:r>
          </a:p>
          <a:p>
            <a:pPr lvl="0" algn="just">
              <a:lnSpc>
                <a:spcPct val="90000"/>
              </a:lnSpc>
              <a:spcAft>
                <a:spcPts val="300"/>
              </a:spcAft>
              <a:buNone/>
            </a:pPr>
            <a:r>
              <a:rPr lang="pt-BR" sz="3300" dirty="0" smtClean="0"/>
              <a:t> </a:t>
            </a:r>
            <a:r>
              <a:rPr lang="pt-BR" sz="3300" dirty="0" smtClean="0"/>
              <a:t>  </a:t>
            </a:r>
            <a:r>
              <a:rPr lang="pt-BR" sz="3300" dirty="0" smtClean="0">
                <a:solidFill>
                  <a:schemeClr val="accent3">
                    <a:lumMod val="75000"/>
                  </a:schemeClr>
                </a:solidFill>
              </a:rPr>
              <a:t>enfoque a partir da His</a:t>
            </a:r>
            <a:r>
              <a:rPr lang="pt-BR" sz="3300" dirty="0" smtClean="0">
                <a:solidFill>
                  <a:schemeClr val="accent3">
                    <a:lumMod val="75000"/>
                  </a:schemeClr>
                </a:solidFill>
              </a:rPr>
              <a:t>tória Constitucional</a:t>
            </a:r>
            <a:r>
              <a:rPr lang="pt-BR" sz="3300" dirty="0" smtClean="0"/>
              <a:t>;</a:t>
            </a:r>
          </a:p>
          <a:p>
            <a:pPr lvl="0" algn="just">
              <a:lnSpc>
                <a:spcPct val="90000"/>
              </a:lnSpc>
              <a:spcAft>
                <a:spcPts val="300"/>
              </a:spcAft>
              <a:buNone/>
            </a:pPr>
            <a:endParaRPr lang="pt-BR" sz="3300" dirty="0" smtClean="0"/>
          </a:p>
          <a:p>
            <a:pPr lvl="0" algn="just">
              <a:lnSpc>
                <a:spcPct val="90000"/>
              </a:lnSpc>
              <a:spcAft>
                <a:spcPts val="300"/>
              </a:spcAft>
            </a:pPr>
            <a:r>
              <a:rPr lang="pt-BR" sz="3300" dirty="0" smtClean="0"/>
              <a:t> </a:t>
            </a:r>
            <a:r>
              <a:rPr lang="pt-BR" sz="3300" dirty="0" smtClean="0"/>
              <a:t>Âmbito local;</a:t>
            </a:r>
          </a:p>
          <a:p>
            <a:pPr lvl="0" algn="just">
              <a:lnSpc>
                <a:spcPct val="90000"/>
              </a:lnSpc>
              <a:spcAft>
                <a:spcPts val="300"/>
              </a:spcAft>
              <a:buNone/>
            </a:pPr>
            <a:r>
              <a:rPr lang="pt-BR" sz="3300" dirty="0" smtClean="0"/>
              <a:t> </a:t>
            </a:r>
            <a:r>
              <a:rPr lang="pt-BR" sz="3300" dirty="0" smtClean="0"/>
              <a:t>  </a:t>
            </a:r>
            <a:r>
              <a:rPr lang="pt-BR" sz="3300" dirty="0" smtClean="0">
                <a:solidFill>
                  <a:schemeClr val="accent3">
                    <a:lumMod val="75000"/>
                  </a:schemeClr>
                </a:solidFill>
              </a:rPr>
              <a:t>enfoque institucional; </a:t>
            </a:r>
            <a:endParaRPr lang="pt-BR" sz="3300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3600" dirty="0" smtClean="0"/>
              <a:t>Introdução e panorama:</a:t>
            </a:r>
            <a:br>
              <a:rPr lang="pt-BR" sz="3600" dirty="0" smtClean="0"/>
            </a:br>
            <a:r>
              <a:rPr lang="pt-BR" sz="3600" dirty="0" smtClean="0"/>
              <a:t>Regime Jurídico da Defensoria</a:t>
            </a:r>
            <a:endParaRPr lang="pt-BR" sz="3600" dirty="0"/>
          </a:p>
        </p:txBody>
      </p:sp>
      <p:sp>
        <p:nvSpPr>
          <p:cNvPr id="6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643182"/>
            <a:ext cx="8229600" cy="3071834"/>
          </a:xfrm>
        </p:spPr>
        <p:txBody>
          <a:bodyPr>
            <a:normAutofit fontScale="92500"/>
          </a:bodyPr>
          <a:lstStyle/>
          <a:p>
            <a:pPr lvl="0" algn="ctr">
              <a:spcBef>
                <a:spcPts val="600"/>
              </a:spcBef>
              <a:spcAft>
                <a:spcPts val="600"/>
              </a:spcAft>
            </a:pPr>
            <a:r>
              <a:rPr lang="pt-BR" dirty="0" smtClean="0"/>
              <a:t>Constituição Federal </a:t>
            </a:r>
            <a:r>
              <a:rPr lang="pt-BR" dirty="0" smtClean="0">
                <a:solidFill>
                  <a:schemeClr val="accent3">
                    <a:lumMod val="75000"/>
                  </a:schemeClr>
                </a:solidFill>
              </a:rPr>
              <a:t>(lembrar art. 24, XIII)</a:t>
            </a:r>
            <a:r>
              <a:rPr lang="pt-BR" dirty="0" smtClean="0"/>
              <a:t>;</a:t>
            </a:r>
          </a:p>
          <a:p>
            <a:pPr lvl="0" algn="ctr">
              <a:spcBef>
                <a:spcPts val="600"/>
              </a:spcBef>
              <a:spcAft>
                <a:spcPts val="600"/>
              </a:spcAft>
            </a:pPr>
            <a:r>
              <a:rPr lang="pt-BR" dirty="0" smtClean="0"/>
              <a:t>Lei Orgânica Nacional </a:t>
            </a:r>
            <a:r>
              <a:rPr lang="pt-BR" dirty="0" smtClean="0">
                <a:solidFill>
                  <a:schemeClr val="accent3">
                    <a:lumMod val="75000"/>
                  </a:schemeClr>
                </a:solidFill>
              </a:rPr>
              <a:t>(LC 80/1994)</a:t>
            </a:r>
            <a:r>
              <a:rPr lang="pt-BR" dirty="0" smtClean="0"/>
              <a:t>;</a:t>
            </a:r>
          </a:p>
          <a:p>
            <a:pPr lvl="0" algn="ctr">
              <a:spcBef>
                <a:spcPts val="600"/>
              </a:spcBef>
              <a:spcAft>
                <a:spcPts val="600"/>
              </a:spcAft>
            </a:pPr>
            <a:r>
              <a:rPr lang="pt-BR" dirty="0" smtClean="0"/>
              <a:t>Legislação estadual </a:t>
            </a:r>
            <a:r>
              <a:rPr lang="pt-BR" dirty="0" smtClean="0">
                <a:solidFill>
                  <a:schemeClr val="accent3">
                    <a:lumMod val="75000"/>
                  </a:schemeClr>
                </a:solidFill>
              </a:rPr>
              <a:t>(ex. LCE 988/2006)</a:t>
            </a:r>
            <a:r>
              <a:rPr lang="pt-BR" dirty="0" smtClean="0"/>
              <a:t>;</a:t>
            </a:r>
          </a:p>
          <a:p>
            <a:pPr lvl="0" algn="ctr">
              <a:spcBef>
                <a:spcPts val="600"/>
              </a:spcBef>
              <a:spcAft>
                <a:spcPts val="600"/>
              </a:spcAft>
            </a:pPr>
            <a:r>
              <a:rPr lang="pt-BR" dirty="0" smtClean="0"/>
              <a:t>Legislação esparsa </a:t>
            </a:r>
            <a:r>
              <a:rPr lang="pt-BR" dirty="0" smtClean="0">
                <a:solidFill>
                  <a:schemeClr val="accent3">
                    <a:lumMod val="75000"/>
                  </a:schemeClr>
                </a:solidFill>
              </a:rPr>
              <a:t>(ex. CPC)</a:t>
            </a:r>
            <a:r>
              <a:rPr lang="pt-BR" dirty="0" smtClean="0"/>
              <a:t>;</a:t>
            </a:r>
          </a:p>
          <a:p>
            <a:pPr lvl="0" algn="ctr">
              <a:spcBef>
                <a:spcPts val="600"/>
              </a:spcBef>
              <a:spcAft>
                <a:spcPts val="600"/>
              </a:spcAft>
            </a:pPr>
            <a:r>
              <a:rPr lang="pt-BR" dirty="0" smtClean="0"/>
              <a:t>Normativa infralegal </a:t>
            </a:r>
            <a:r>
              <a:rPr lang="pt-BR" dirty="0" smtClean="0">
                <a:solidFill>
                  <a:schemeClr val="accent3">
                    <a:lumMod val="75000"/>
                  </a:schemeClr>
                </a:solidFill>
              </a:rPr>
              <a:t>(ex. Delib. CSDP. 89/2008)</a:t>
            </a:r>
            <a:r>
              <a:rPr lang="pt-BR" dirty="0" smtClean="0"/>
              <a:t>.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endParaRPr lang="pt-BR" sz="3200" dirty="0" smtClean="0"/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endParaRPr lang="pt-BR" sz="3200" dirty="0" smtClean="0"/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endParaRPr lang="pt-BR" sz="3200" dirty="0" smtClean="0"/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endParaRPr lang="pt-BR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8229600" cy="1357322"/>
          </a:xfrm>
        </p:spPr>
        <p:txBody>
          <a:bodyPr>
            <a:normAutofit/>
          </a:bodyPr>
          <a:lstStyle/>
          <a:p>
            <a:pPr algn="ctr"/>
            <a:r>
              <a:rPr lang="pt-BR" sz="3600" dirty="0" smtClean="0"/>
              <a:t>Introdução e panorama:</a:t>
            </a:r>
            <a:br>
              <a:rPr lang="pt-BR" sz="3600" dirty="0" smtClean="0"/>
            </a:br>
            <a:r>
              <a:rPr lang="pt-BR" sz="3600" dirty="0" smtClean="0"/>
              <a:t>Regime Jurídico da Defensoria</a:t>
            </a:r>
            <a:endParaRPr lang="pt-BR" sz="3600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574296"/>
          </a:xfrm>
        </p:spPr>
        <p:txBody>
          <a:bodyPr>
            <a:normAutofit/>
          </a:bodyPr>
          <a:lstStyle/>
          <a:p>
            <a:pPr algn="just">
              <a:buNone/>
            </a:pPr>
            <a:endParaRPr lang="pt-BR" sz="2400" dirty="0" smtClean="0">
              <a:solidFill>
                <a:schemeClr val="tx2"/>
              </a:solidFill>
            </a:endParaRPr>
          </a:p>
          <a:p>
            <a:pPr indent="0" algn="just">
              <a:buNone/>
            </a:pPr>
            <a:r>
              <a:rPr lang="pt-BR" sz="2400" b="1" dirty="0" smtClean="0">
                <a:solidFill>
                  <a:schemeClr val="tx2"/>
                </a:solidFill>
              </a:rPr>
              <a:t>CF/88 - Art</a:t>
            </a:r>
            <a:r>
              <a:rPr lang="pt-BR" sz="2400" b="1" dirty="0" smtClean="0">
                <a:solidFill>
                  <a:schemeClr val="tx2"/>
                </a:solidFill>
              </a:rPr>
              <a:t>. 134. </a:t>
            </a:r>
            <a:r>
              <a:rPr lang="pt-BR" sz="2400" dirty="0" smtClean="0">
                <a:solidFill>
                  <a:schemeClr val="tx2"/>
                </a:solidFill>
              </a:rPr>
              <a:t>A Defensoria Pública é instituição </a:t>
            </a:r>
            <a:r>
              <a:rPr lang="pt-BR" sz="2400" u="sng" dirty="0" smtClean="0">
                <a:solidFill>
                  <a:schemeClr val="tx2"/>
                </a:solidFill>
              </a:rPr>
              <a:t>permanente</a:t>
            </a:r>
            <a:r>
              <a:rPr lang="pt-BR" sz="2400" dirty="0" smtClean="0">
                <a:solidFill>
                  <a:schemeClr val="tx2"/>
                </a:solidFill>
              </a:rPr>
              <a:t>, </a:t>
            </a:r>
            <a:r>
              <a:rPr lang="pt-BR" sz="2400" u="sng" dirty="0" smtClean="0">
                <a:solidFill>
                  <a:schemeClr val="tx2"/>
                </a:solidFill>
              </a:rPr>
              <a:t>essencial à função jurisdicional </a:t>
            </a:r>
            <a:r>
              <a:rPr lang="pt-BR" sz="2400" dirty="0" smtClean="0">
                <a:solidFill>
                  <a:schemeClr val="tx2"/>
                </a:solidFill>
              </a:rPr>
              <a:t>do Estado, incumbindo-lhe, como </a:t>
            </a:r>
            <a:r>
              <a:rPr lang="pt-BR" sz="2400" u="sng" dirty="0" smtClean="0">
                <a:solidFill>
                  <a:schemeClr val="tx2"/>
                </a:solidFill>
              </a:rPr>
              <a:t>expressão e instrumento do regime democrático</a:t>
            </a:r>
            <a:r>
              <a:rPr lang="pt-BR" sz="2400" dirty="0" smtClean="0">
                <a:solidFill>
                  <a:schemeClr val="tx2"/>
                </a:solidFill>
              </a:rPr>
              <a:t>, fundamentalmente, a orientação jurídica, a </a:t>
            </a:r>
            <a:r>
              <a:rPr lang="pt-BR" sz="2400" u="sng" dirty="0" smtClean="0">
                <a:solidFill>
                  <a:schemeClr val="tx2"/>
                </a:solidFill>
              </a:rPr>
              <a:t>promoção dos direitos </a:t>
            </a:r>
            <a:r>
              <a:rPr lang="pt-BR" sz="2400" dirty="0" smtClean="0">
                <a:solidFill>
                  <a:schemeClr val="tx2"/>
                </a:solidFill>
              </a:rPr>
              <a:t>humanos e a defesa, em todos os graus, judicial </a:t>
            </a:r>
            <a:r>
              <a:rPr lang="pt-BR" sz="2400" u="sng" dirty="0" smtClean="0">
                <a:solidFill>
                  <a:schemeClr val="tx2"/>
                </a:solidFill>
              </a:rPr>
              <a:t>e extrajudicial</a:t>
            </a:r>
            <a:r>
              <a:rPr lang="pt-BR" sz="2400" dirty="0" smtClean="0">
                <a:solidFill>
                  <a:schemeClr val="tx2"/>
                </a:solidFill>
              </a:rPr>
              <a:t>, dos direitos individuais </a:t>
            </a:r>
            <a:r>
              <a:rPr lang="pt-BR" sz="2400" u="sng" dirty="0" smtClean="0">
                <a:solidFill>
                  <a:schemeClr val="tx2"/>
                </a:solidFill>
              </a:rPr>
              <a:t>e coletivos</a:t>
            </a:r>
            <a:r>
              <a:rPr lang="pt-BR" sz="2400" dirty="0" smtClean="0">
                <a:solidFill>
                  <a:schemeClr val="tx2"/>
                </a:solidFill>
              </a:rPr>
              <a:t>, de forma integral e gratuita, aos necessitados, na forma do inciso LXXIV do art. 5º desta Constituição Federal .         (Redação dada pela Emenda Constitucional nº 80, de 2014)</a:t>
            </a:r>
            <a:endParaRPr lang="pt-BR" sz="2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pt-BR" sz="3600" dirty="0" smtClean="0"/>
              <a:t>Introdução e panorama:</a:t>
            </a:r>
            <a:br>
              <a:rPr lang="pt-BR" sz="3600" dirty="0" smtClean="0"/>
            </a:br>
            <a:r>
              <a:rPr lang="pt-BR" sz="3600" dirty="0" smtClean="0"/>
              <a:t>Regime Jurídico da Defensoria</a:t>
            </a:r>
            <a:endParaRPr lang="pt-BR" sz="3600" dirty="0"/>
          </a:p>
        </p:txBody>
      </p:sp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500306"/>
            <a:ext cx="8229600" cy="3357586"/>
          </a:xfrm>
        </p:spPr>
        <p:txBody>
          <a:bodyPr>
            <a:normAutofit fontScale="92500" lnSpcReduction="20000"/>
          </a:bodyPr>
          <a:lstStyle/>
          <a:p>
            <a:pPr lvl="0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2400" b="1" i="1" u="sng" dirty="0" smtClean="0">
                <a:solidFill>
                  <a:schemeClr val="accent3">
                    <a:lumMod val="75000"/>
                  </a:schemeClr>
                </a:solidFill>
              </a:rPr>
              <a:t>Lei Orgânica Nacional (LC 80/1994)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pt-BR" sz="2400" dirty="0" smtClean="0"/>
              <a:t>Defensoria abrange – </a:t>
            </a:r>
            <a:r>
              <a:rPr lang="pt-BR" sz="2400" dirty="0" smtClean="0">
                <a:solidFill>
                  <a:schemeClr val="accent3">
                    <a:lumMod val="75000"/>
                  </a:schemeClr>
                </a:solidFill>
              </a:rPr>
              <a:t>DPU, DPDFT e DPEs (art. 2º)</a:t>
            </a:r>
            <a:r>
              <a:rPr lang="pt-BR" sz="2400" dirty="0" smtClean="0"/>
              <a:t>;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pt-BR" sz="2400" dirty="0" smtClean="0"/>
              <a:t>Princípios institucionais </a:t>
            </a:r>
            <a:r>
              <a:rPr lang="pt-BR" sz="2400" dirty="0" smtClean="0">
                <a:solidFill>
                  <a:schemeClr val="accent3">
                    <a:lumMod val="75000"/>
                  </a:schemeClr>
                </a:solidFill>
              </a:rPr>
              <a:t>- unidade, indivisibilidade e independência funcional </a:t>
            </a:r>
            <a:r>
              <a:rPr lang="pt-BR" sz="2400" dirty="0" smtClean="0">
                <a:solidFill>
                  <a:schemeClr val="accent3">
                    <a:lumMod val="75000"/>
                  </a:schemeClr>
                </a:solidFill>
              </a:rPr>
              <a:t>(art. 3º)</a:t>
            </a:r>
            <a:r>
              <a:rPr lang="pt-BR" sz="2400" dirty="0" smtClean="0"/>
              <a:t>;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pt-BR" sz="2400" dirty="0" smtClean="0"/>
              <a:t>Objetivos da Defensoria </a:t>
            </a:r>
            <a:r>
              <a:rPr lang="pt-BR" sz="2400" dirty="0" smtClean="0">
                <a:solidFill>
                  <a:schemeClr val="accent3">
                    <a:lumMod val="75000"/>
                  </a:schemeClr>
                </a:solidFill>
              </a:rPr>
              <a:t>– art. 3º-A (lembrar fundamentos e objetivos da República)</a:t>
            </a:r>
            <a:r>
              <a:rPr lang="pt-BR" sz="2400" dirty="0" smtClean="0"/>
              <a:t>;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pt-BR" sz="2400" dirty="0" smtClean="0"/>
              <a:t>Funções institucionais </a:t>
            </a:r>
            <a:r>
              <a:rPr lang="pt-BR" sz="2400" dirty="0" smtClean="0">
                <a:solidFill>
                  <a:schemeClr val="accent3">
                    <a:lumMod val="75000"/>
                  </a:schemeClr>
                </a:solidFill>
              </a:rPr>
              <a:t>– art. 4º (lembrar direitos dos assistidos – art. 4º-A)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pt-BR" sz="2400" dirty="0" smtClean="0"/>
              <a:t>Prerrogativas </a:t>
            </a:r>
            <a:r>
              <a:rPr lang="pt-BR" sz="2400" dirty="0" smtClean="0">
                <a:solidFill>
                  <a:schemeClr val="accent3">
                    <a:lumMod val="75000"/>
                  </a:schemeClr>
                </a:solidFill>
              </a:rPr>
              <a:t>- arts. 44, 89 e 128 (ex. inciso X - requisições).</a:t>
            </a:r>
            <a:endParaRPr lang="pt-BR" sz="2400" dirty="0" smtClean="0"/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endParaRPr lang="pt-BR" sz="3200" dirty="0" smtClean="0"/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endParaRPr lang="pt-BR" sz="3200" dirty="0" smtClean="0"/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endParaRPr lang="pt-BR" sz="3200" dirty="0" smtClean="0"/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endParaRPr lang="pt-BR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00166" y="3000372"/>
            <a:ext cx="6286544" cy="1066800"/>
          </a:xfrm>
        </p:spPr>
        <p:txBody>
          <a:bodyPr>
            <a:noAutofit/>
          </a:bodyPr>
          <a:lstStyle/>
          <a:p>
            <a:pPr algn="ctr"/>
            <a:r>
              <a:rPr lang="pt-BR" dirty="0" smtClean="0"/>
              <a:t>Bons estudos!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203</TotalTime>
  <Words>402</Words>
  <Application>Microsoft Office PowerPoint</Application>
  <PresentationFormat>Apresentação na tela (4:3)</PresentationFormat>
  <Paragraphs>60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Urbano</vt:lpstr>
      <vt:lpstr>Princípios e Atribuições Institucionais da Defensoria Pública</vt:lpstr>
      <vt:lpstr>Características da matéria</vt:lpstr>
      <vt:lpstr>Grandes temas da matéria:</vt:lpstr>
      <vt:lpstr>Introdução e panorama: Acesso à Justiça</vt:lpstr>
      <vt:lpstr>Introdução e panorama: Histórico da prestação de AJ</vt:lpstr>
      <vt:lpstr>Introdução e panorama: Regime Jurídico da Defensoria</vt:lpstr>
      <vt:lpstr>Introdução e panorama: Regime Jurídico da Defensoria</vt:lpstr>
      <vt:lpstr>Introdução e panorama: Regime Jurídico da Defensoria</vt:lpstr>
      <vt:lpstr>Bons estudos!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FILOSOFIA DO DIREITO E SOCIOLOGIA JURÍDICA</dc:title>
  <dc:creator>Thais</dc:creator>
  <cp:lastModifiedBy>Fernando</cp:lastModifiedBy>
  <cp:revision>46</cp:revision>
  <dcterms:created xsi:type="dcterms:W3CDTF">2021-10-24T23:49:21Z</dcterms:created>
  <dcterms:modified xsi:type="dcterms:W3CDTF">2022-03-02T19:38:13Z</dcterms:modified>
</cp:coreProperties>
</file>