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81" r:id="rId3"/>
    <p:sldId id="278" r:id="rId4"/>
    <p:sldId id="258" r:id="rId5"/>
    <p:sldId id="259" r:id="rId6"/>
    <p:sldId id="260" r:id="rId7"/>
    <p:sldId id="261" r:id="rId8"/>
    <p:sldId id="262" r:id="rId9"/>
    <p:sldId id="263" r:id="rId10"/>
    <p:sldId id="264" r:id="rId11"/>
    <p:sldId id="265" r:id="rId12"/>
    <p:sldId id="266" r:id="rId13"/>
    <p:sldId id="267" r:id="rId14"/>
    <p:sldId id="279" r:id="rId15"/>
    <p:sldId id="268" r:id="rId16"/>
    <p:sldId id="269" r:id="rId17"/>
    <p:sldId id="270" r:id="rId18"/>
    <p:sldId id="271" r:id="rId19"/>
    <p:sldId id="272" r:id="rId20"/>
    <p:sldId id="273" r:id="rId21"/>
    <p:sldId id="274" r:id="rId22"/>
    <p:sldId id="275" r:id="rId23"/>
    <p:sldId id="282" r:id="rId24"/>
    <p:sldId id="276" r:id="rId25"/>
    <p:sldId id="283" r:id="rId26"/>
    <p:sldId id="284" r:id="rId27"/>
    <p:sldId id="289" r:id="rId28"/>
    <p:sldId id="290" r:id="rId29"/>
    <p:sldId id="291" r:id="rId30"/>
    <p:sldId id="292" r:id="rId31"/>
    <p:sldId id="286" r:id="rId32"/>
    <p:sldId id="293" r:id="rId33"/>
    <p:sldId id="285" r:id="rId34"/>
    <p:sldId id="288" r:id="rId35"/>
    <p:sldId id="294" r:id="rId36"/>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20" autoAdjust="0"/>
    <p:restoredTop sz="94707" autoAdjust="0"/>
  </p:normalViewPr>
  <p:slideViewPr>
    <p:cSldViewPr snapToGrid="0">
      <p:cViewPr varScale="1">
        <p:scale>
          <a:sx n="110" d="100"/>
          <a:sy n="110" d="100"/>
        </p:scale>
        <p:origin x="6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BR" smtClean="0"/>
              <a:t>Clique para editar o título mestre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875E2DBC-EC6B-4237-AC0E-76D2E5ED4460}" type="datetimeFigureOut">
              <a:rPr lang="pt-BR" smtClean="0"/>
              <a:t>10/04/2017</a:t>
            </a:fld>
            <a:endParaRPr lang="pt-BR"/>
          </a:p>
        </p:txBody>
      </p:sp>
      <p:sp>
        <p:nvSpPr>
          <p:cNvPr id="5" name="Footer Placeholder 4"/>
          <p:cNvSpPr>
            <a:spLocks noGrp="1"/>
          </p:cNvSpPr>
          <p:nvPr>
            <p:ph type="ftr" sz="quarter" idx="11"/>
          </p:nvPr>
        </p:nvSpPr>
        <p:spPr/>
        <p:txBody>
          <a:bodyPr/>
          <a:lstStyle/>
          <a:p>
            <a:endParaRPr lang="pt-B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2522477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875E2DBC-EC6B-4237-AC0E-76D2E5ED4460}" type="datetimeFigureOut">
              <a:rPr lang="pt-BR" smtClean="0"/>
              <a:t>10/04/2017</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1494981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875E2DBC-EC6B-4237-AC0E-76D2E5ED4460}" type="datetimeFigureOut">
              <a:rPr lang="pt-BR" smtClean="0"/>
              <a:t>10/04/2017</a:t>
            </a:fld>
            <a:endParaRPr lang="pt-BR"/>
          </a:p>
        </p:txBody>
      </p:sp>
      <p:sp>
        <p:nvSpPr>
          <p:cNvPr id="5" name="Footer Placeholder 4"/>
          <p:cNvSpPr>
            <a:spLocks noGrp="1"/>
          </p:cNvSpPr>
          <p:nvPr>
            <p:ph type="ftr" sz="quarter" idx="11"/>
          </p:nvPr>
        </p:nvSpPr>
        <p:spPr/>
        <p:txBody>
          <a:bodyPr/>
          <a:lstStyle/>
          <a:p>
            <a:endParaRPr lang="pt-B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1F47E0-3007-4418-B979-79DB5D6701A6}" type="slidenum">
              <a:rPr lang="pt-BR" smtClean="0"/>
              <a:t>‹nº›</a:t>
            </a:fld>
            <a:endParaRPr lang="pt-B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763222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BR" smtClean="0"/>
              <a:t>Clique para editar o título mestre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875E2DBC-EC6B-4237-AC0E-76D2E5ED4460}" type="datetimeFigureOut">
              <a:rPr lang="pt-BR" smtClean="0"/>
              <a:t>10/04/2017</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752220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875E2DBC-EC6B-4237-AC0E-76D2E5ED4460}" type="datetimeFigureOut">
              <a:rPr lang="pt-BR" smtClean="0"/>
              <a:t>10/04/2017</a:t>
            </a:fld>
            <a:endParaRPr lang="pt-BR"/>
          </a:p>
        </p:txBody>
      </p:sp>
      <p:sp>
        <p:nvSpPr>
          <p:cNvPr id="6" name="Footer Placeholder 5"/>
          <p:cNvSpPr>
            <a:spLocks noGrp="1"/>
          </p:cNvSpPr>
          <p:nvPr>
            <p:ph type="ftr" sz="quarter" idx="11"/>
          </p:nvPr>
        </p:nvSpPr>
        <p:spPr/>
        <p:txBody>
          <a:bodyPr/>
          <a:lstStyle/>
          <a:p>
            <a:endParaRPr lang="pt-B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1F47E0-3007-4418-B979-79DB5D6701A6}" type="slidenum">
              <a:rPr lang="pt-BR" smtClean="0"/>
              <a:t>‹nº›</a:t>
            </a:fld>
            <a:endParaRPr lang="pt-B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90526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875E2DBC-EC6B-4237-AC0E-76D2E5ED4460}" type="datetimeFigureOut">
              <a:rPr lang="pt-BR" smtClean="0"/>
              <a:t>10/04/2017</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3333680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875E2DBC-EC6B-4237-AC0E-76D2E5ED4460}" type="datetimeFigureOut">
              <a:rPr lang="pt-BR" smtClean="0"/>
              <a:t>10/04/2017</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18204904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875E2DBC-EC6B-4237-AC0E-76D2E5ED4460}" type="datetimeFigureOut">
              <a:rPr lang="pt-BR" smtClean="0"/>
              <a:t>10/04/2017</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463159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BR" smtClean="0"/>
              <a:t>Clique para editar o título mestre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875E2DBC-EC6B-4237-AC0E-76D2E5ED4460}" type="datetimeFigureOut">
              <a:rPr lang="pt-BR" smtClean="0"/>
              <a:t>10/04/2017</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2508201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875E2DBC-EC6B-4237-AC0E-76D2E5ED4460}" type="datetimeFigureOut">
              <a:rPr lang="pt-BR" smtClean="0"/>
              <a:t>10/04/2017</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1066968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875E2DBC-EC6B-4237-AC0E-76D2E5ED4460}" type="datetimeFigureOut">
              <a:rPr lang="pt-BR" smtClean="0"/>
              <a:t>10/04/2017</a:t>
            </a:fld>
            <a:endParaRPr lang="pt-BR"/>
          </a:p>
        </p:txBody>
      </p:sp>
      <p:sp>
        <p:nvSpPr>
          <p:cNvPr id="6" name="Footer Placeholder 5"/>
          <p:cNvSpPr>
            <a:spLocks noGrp="1"/>
          </p:cNvSpPr>
          <p:nvPr>
            <p:ph type="ftr" sz="quarter" idx="11"/>
          </p:nvPr>
        </p:nvSpPr>
        <p:spPr/>
        <p:txBody>
          <a:bodyPr/>
          <a:lstStyle/>
          <a:p>
            <a:endParaRPr lang="pt-B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2780225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875E2DBC-EC6B-4237-AC0E-76D2E5ED4460}" type="datetimeFigureOut">
              <a:rPr lang="pt-BR" smtClean="0"/>
              <a:t>10/04/2017</a:t>
            </a:fld>
            <a:endParaRPr lang="pt-BR"/>
          </a:p>
        </p:txBody>
      </p:sp>
      <p:sp>
        <p:nvSpPr>
          <p:cNvPr id="8" name="Footer Placeholder 7"/>
          <p:cNvSpPr>
            <a:spLocks noGrp="1"/>
          </p:cNvSpPr>
          <p:nvPr>
            <p:ph type="ftr" sz="quarter" idx="11"/>
          </p:nvPr>
        </p:nvSpPr>
        <p:spPr/>
        <p:txBody>
          <a:bodyPr/>
          <a:lstStyle/>
          <a:p>
            <a:endParaRPr lang="pt-B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3731281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875E2DBC-EC6B-4237-AC0E-76D2E5ED4460}" type="datetimeFigureOut">
              <a:rPr lang="pt-BR" smtClean="0"/>
              <a:t>10/04/2017</a:t>
            </a:fld>
            <a:endParaRPr lang="pt-BR"/>
          </a:p>
        </p:txBody>
      </p:sp>
      <p:sp>
        <p:nvSpPr>
          <p:cNvPr id="4" name="Footer Placeholder 3"/>
          <p:cNvSpPr>
            <a:spLocks noGrp="1"/>
          </p:cNvSpPr>
          <p:nvPr>
            <p:ph type="ftr" sz="quarter" idx="11"/>
          </p:nvPr>
        </p:nvSpPr>
        <p:spPr/>
        <p:txBody>
          <a:bodyPr/>
          <a:lstStyle/>
          <a:p>
            <a:endParaRPr lang="pt-B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2249307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E2DBC-EC6B-4237-AC0E-76D2E5ED4460}" type="datetimeFigureOut">
              <a:rPr lang="pt-BR" smtClean="0"/>
              <a:t>10/04/2017</a:t>
            </a:fld>
            <a:endParaRPr lang="pt-BR"/>
          </a:p>
        </p:txBody>
      </p:sp>
      <p:sp>
        <p:nvSpPr>
          <p:cNvPr id="3" name="Footer Placeholder 2"/>
          <p:cNvSpPr>
            <a:spLocks noGrp="1"/>
          </p:cNvSpPr>
          <p:nvPr>
            <p:ph type="ftr" sz="quarter" idx="11"/>
          </p:nvPr>
        </p:nvSpPr>
        <p:spPr/>
        <p:txBody>
          <a:bodyPr/>
          <a:lstStyle/>
          <a:p>
            <a:endParaRPr lang="pt-B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609217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BR" smtClean="0"/>
              <a:t>Clique para editar o título mestre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875E2DBC-EC6B-4237-AC0E-76D2E5ED4460}" type="datetimeFigureOut">
              <a:rPr lang="pt-BR" smtClean="0"/>
              <a:t>10/04/2017</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2945295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875E2DBC-EC6B-4237-AC0E-76D2E5ED4460}" type="datetimeFigureOut">
              <a:rPr lang="pt-BR" smtClean="0"/>
              <a:t>10/04/2017</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1F47E0-3007-4418-B979-79DB5D6701A6}" type="slidenum">
              <a:rPr lang="pt-BR" smtClean="0"/>
              <a:t>‹nº›</a:t>
            </a:fld>
            <a:endParaRPr lang="pt-BR"/>
          </a:p>
        </p:txBody>
      </p:sp>
    </p:spTree>
    <p:extLst>
      <p:ext uri="{BB962C8B-B14F-4D97-AF65-F5344CB8AC3E}">
        <p14:creationId xmlns:p14="http://schemas.microsoft.com/office/powerpoint/2010/main" val="2141733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75E2DBC-EC6B-4237-AC0E-76D2E5ED4460}" type="datetimeFigureOut">
              <a:rPr lang="pt-BR" smtClean="0"/>
              <a:t>10/04/2017</a:t>
            </a:fld>
            <a:endParaRPr lang="pt-B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E1F47E0-3007-4418-B979-79DB5D6701A6}" type="slidenum">
              <a:rPr lang="pt-BR" smtClean="0"/>
              <a:t>‹nº›</a:t>
            </a:fld>
            <a:endParaRPr lang="pt-BR"/>
          </a:p>
        </p:txBody>
      </p:sp>
    </p:spTree>
    <p:extLst>
      <p:ext uri="{BB962C8B-B14F-4D97-AF65-F5344CB8AC3E}">
        <p14:creationId xmlns:p14="http://schemas.microsoft.com/office/powerpoint/2010/main" val="53417271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planalto.gov.br/ccivil_03/_Ato2015-2018/2016/Lei/L13311.htm" TargetMode="External"/><Relationship Id="rId2" Type="http://schemas.openxmlformats.org/officeDocument/2006/relationships/hyperlink" Target="http://www.planalto.gov.br/ccivil_03/LEIS/LEIS_2001/L10257.ht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www.planalto.gov.br/ccivil_03/LEIS/LEIS_2001/L10257.ht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mailto:aramalhoferreira@uol.com.b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487827" y="560173"/>
            <a:ext cx="8666205" cy="5677665"/>
          </a:xfrm>
        </p:spPr>
        <p:style>
          <a:lnRef idx="1">
            <a:schemeClr val="accent5"/>
          </a:lnRef>
          <a:fillRef idx="2">
            <a:schemeClr val="accent5"/>
          </a:fillRef>
          <a:effectRef idx="1">
            <a:schemeClr val="accent5"/>
          </a:effectRef>
          <a:fontRef idx="minor">
            <a:schemeClr val="dk1"/>
          </a:fontRef>
        </p:style>
        <p:txBody>
          <a:bodyPr>
            <a:noAutofit/>
          </a:bodyPr>
          <a:lstStyle/>
          <a:p>
            <a:pPr algn="ctr"/>
            <a:r>
              <a:rPr lang="pt-BR" sz="4000" dirty="0" smtClean="0">
                <a:solidFill>
                  <a:srgbClr val="C00000"/>
                </a:solidFill>
                <a:latin typeface="Cambria" panose="02040503050406030204" pitchFamily="18" charset="0"/>
              </a:rPr>
              <a:t>Aula #1 [</a:t>
            </a:r>
            <a:r>
              <a:rPr lang="pt-BR" sz="4000" dirty="0" smtClean="0">
                <a:latin typeface="Cambria" panose="02040503050406030204" pitchFamily="18" charset="0"/>
              </a:rPr>
              <a:t>Introdução ao Direito Urbanístico brasileiro:</a:t>
            </a:r>
            <a:r>
              <a:rPr lang="pt-BR" sz="4000" dirty="0" smtClean="0">
                <a:solidFill>
                  <a:srgbClr val="C00000"/>
                </a:solidFill>
                <a:latin typeface="Cambria" panose="02040503050406030204" pitchFamily="18" charset="0"/>
              </a:rPr>
              <a:t>]</a:t>
            </a:r>
            <a:r>
              <a:rPr lang="pt-BR" sz="4000" dirty="0" smtClean="0">
                <a:latin typeface="Cambria" panose="02040503050406030204" pitchFamily="18" charset="0"/>
              </a:rPr>
              <a:t> </a:t>
            </a:r>
            <a:r>
              <a:rPr lang="pt-BR" sz="4000" b="1" dirty="0" smtClean="0">
                <a:solidFill>
                  <a:srgbClr val="C00000"/>
                </a:solidFill>
                <a:latin typeface="Cambria" panose="02040503050406030204" pitchFamily="18" charset="0"/>
              </a:rPr>
              <a:t>Teoria </a:t>
            </a:r>
            <a:r>
              <a:rPr lang="pt-BR" sz="4000" b="1" dirty="0" smtClean="0">
                <a:solidFill>
                  <a:srgbClr val="C00000"/>
                </a:solidFill>
                <a:latin typeface="Cambria" panose="02040503050406030204" pitchFamily="18" charset="0"/>
              </a:rPr>
              <a:t>das Vulnerabilidades Urbanas </a:t>
            </a:r>
            <a:r>
              <a:rPr lang="pt-BR" sz="4000" dirty="0">
                <a:latin typeface="Cambria" panose="02040503050406030204" pitchFamily="18" charset="0"/>
              </a:rPr>
              <a:t>– </a:t>
            </a:r>
            <a:r>
              <a:rPr lang="pt-BR" sz="4000" dirty="0" smtClean="0">
                <a:latin typeface="Cambria" panose="02040503050406030204" pitchFamily="18" charset="0"/>
              </a:rPr>
              <a:t>é possível se falar de um </a:t>
            </a:r>
            <a:r>
              <a:rPr lang="pt-BR" sz="4000" dirty="0">
                <a:latin typeface="Cambria" panose="02040503050406030204" pitchFamily="18" charset="0"/>
              </a:rPr>
              <a:t>microssistema protetivo </a:t>
            </a:r>
            <a:r>
              <a:rPr lang="pt-BR" sz="4000" dirty="0" smtClean="0">
                <a:latin typeface="Cambria" panose="02040503050406030204" pitchFamily="18" charset="0"/>
              </a:rPr>
              <a:t>urbanístico</a:t>
            </a:r>
            <a:r>
              <a:rPr lang="pt-BR" sz="4000" dirty="0" smtClean="0">
                <a:latin typeface="Cambria" panose="02040503050406030204" pitchFamily="18" charset="0"/>
              </a:rPr>
              <a:t>?</a:t>
            </a:r>
            <a:br>
              <a:rPr lang="pt-BR" sz="4000" dirty="0" smtClean="0">
                <a:latin typeface="Cambria" panose="02040503050406030204" pitchFamily="18" charset="0"/>
              </a:rPr>
            </a:br>
            <a:r>
              <a:rPr lang="pt-BR" sz="4000" dirty="0" smtClean="0">
                <a:latin typeface="Cambria" panose="02040503050406030204" pitchFamily="18" charset="0"/>
              </a:rPr>
              <a:t/>
            </a:r>
            <a:br>
              <a:rPr lang="pt-BR" sz="4000" dirty="0" smtClean="0">
                <a:latin typeface="Cambria" panose="02040503050406030204" pitchFamily="18" charset="0"/>
              </a:rPr>
            </a:br>
            <a:r>
              <a:rPr lang="pt-BR" sz="4000" dirty="0" smtClean="0">
                <a:solidFill>
                  <a:srgbClr val="C00000"/>
                </a:solidFill>
                <a:latin typeface="Cambria" panose="02040503050406030204" pitchFamily="18" charset="0"/>
              </a:rPr>
              <a:t>Allan Ramalho </a:t>
            </a:r>
            <a:r>
              <a:rPr lang="pt-BR" sz="4000" dirty="0" smtClean="0">
                <a:solidFill>
                  <a:srgbClr val="C00000"/>
                </a:solidFill>
                <a:latin typeface="Cambria" panose="02040503050406030204" pitchFamily="18" charset="0"/>
              </a:rPr>
              <a:t>Ferreira</a:t>
            </a:r>
            <a:br>
              <a:rPr lang="pt-BR" sz="4000" dirty="0" smtClean="0">
                <a:solidFill>
                  <a:srgbClr val="C00000"/>
                </a:solidFill>
                <a:latin typeface="Cambria" panose="02040503050406030204" pitchFamily="18" charset="0"/>
              </a:rPr>
            </a:br>
            <a:r>
              <a:rPr lang="pt-BR" sz="4000" dirty="0" smtClean="0">
                <a:solidFill>
                  <a:srgbClr val="C00000"/>
                </a:solidFill>
                <a:latin typeface="Cambria" panose="02040503050406030204" pitchFamily="18" charset="0"/>
              </a:rPr>
              <a:t>(Mestre em Direito / PUC-SP)</a:t>
            </a:r>
            <a:r>
              <a:rPr lang="pt-BR" sz="4000" dirty="0">
                <a:latin typeface="Cambria" panose="02040503050406030204" pitchFamily="18" charset="0"/>
              </a:rPr>
              <a:t/>
            </a:r>
            <a:br>
              <a:rPr lang="pt-BR" sz="4000" dirty="0">
                <a:latin typeface="Cambria" panose="02040503050406030204" pitchFamily="18" charset="0"/>
              </a:rPr>
            </a:br>
            <a:endParaRPr lang="pt-BR" sz="4000" dirty="0">
              <a:latin typeface="Cambria" panose="02040503050406030204" pitchFamily="18" charset="0"/>
            </a:endParaRPr>
          </a:p>
        </p:txBody>
      </p:sp>
    </p:spTree>
    <p:extLst>
      <p:ext uri="{BB962C8B-B14F-4D97-AF65-F5344CB8AC3E}">
        <p14:creationId xmlns:p14="http://schemas.microsoft.com/office/powerpoint/2010/main" val="34752658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07799" y="544733"/>
            <a:ext cx="9329758" cy="1415871"/>
          </a:xfrm>
        </p:spPr>
        <p:style>
          <a:lnRef idx="1">
            <a:schemeClr val="accent5"/>
          </a:lnRef>
          <a:fillRef idx="2">
            <a:schemeClr val="accent5"/>
          </a:fillRef>
          <a:effectRef idx="1">
            <a:schemeClr val="accent5"/>
          </a:effectRef>
          <a:fontRef idx="minor">
            <a:schemeClr val="dk1"/>
          </a:fontRef>
        </p:style>
        <p:txBody>
          <a:bodyPr/>
          <a:lstStyle/>
          <a:p>
            <a:pPr algn="ctr"/>
            <a:r>
              <a:rPr lang="pt-BR" u="sng" dirty="0" smtClean="0">
                <a:solidFill>
                  <a:schemeClr val="accent1"/>
                </a:solidFill>
              </a:rPr>
              <a:t>HIPER</a:t>
            </a:r>
            <a:r>
              <a:rPr lang="pt-BR" dirty="0" smtClean="0"/>
              <a:t>VULNERABILIDADES OU VULNERABILIDADES </a:t>
            </a:r>
            <a:r>
              <a:rPr lang="pt-BR" u="sng" dirty="0" smtClean="0">
                <a:solidFill>
                  <a:schemeClr val="accent1"/>
                </a:solidFill>
              </a:rPr>
              <a:t>AGRAVADAS</a:t>
            </a:r>
            <a:endParaRPr lang="pt-BR" u="sng" dirty="0">
              <a:solidFill>
                <a:schemeClr val="accent1"/>
              </a:solidFill>
            </a:endParaRPr>
          </a:p>
        </p:txBody>
      </p:sp>
      <p:sp>
        <p:nvSpPr>
          <p:cNvPr id="3" name="Espaço Reservado para Conteúdo 2"/>
          <p:cNvSpPr>
            <a:spLocks noGrp="1"/>
          </p:cNvSpPr>
          <p:nvPr>
            <p:ph idx="1"/>
          </p:nvPr>
        </p:nvSpPr>
        <p:spPr>
          <a:xfrm>
            <a:off x="747584" y="2229278"/>
            <a:ext cx="10515600" cy="4896451"/>
          </a:xfrm>
        </p:spPr>
        <p:txBody>
          <a:bodyPr>
            <a:normAutofit fontScale="47500" lnSpcReduction="20000"/>
          </a:bodyPr>
          <a:lstStyle/>
          <a:p>
            <a:r>
              <a:rPr lang="pt-BR" sz="4000" dirty="0"/>
              <a:t>Revelam as leis protetivas, por vezes, situações de vulnerabilidade agravada ou de hipervulnerabilidade. Hipervulneráveis, consoante decisão proferida pelo Superior Tribunal de Justiça no âmbito do Recurso Especial n.º 586.316, de 17.04.2007, “</a:t>
            </a:r>
            <a:r>
              <a:rPr lang="pt-BR" sz="4000" i="1" dirty="0"/>
              <a:t>são esses que, exatamente por serem minoritários e amiúde discriminados ou ignorados, mais sofrem a massificação do consumo e a ‘</a:t>
            </a:r>
            <a:r>
              <a:rPr lang="pt-BR" sz="4000" i="1" dirty="0" err="1"/>
              <a:t>pauterização</a:t>
            </a:r>
            <a:r>
              <a:rPr lang="pt-BR" sz="4000" i="1" dirty="0"/>
              <a:t>’ das diferenças que caracterizam e enriquecem a sociedade moderna</a:t>
            </a:r>
            <a:r>
              <a:rPr lang="pt-BR" sz="4000" dirty="0" smtClean="0"/>
              <a:t>”*. A </a:t>
            </a:r>
            <a:r>
              <a:rPr lang="pt-BR" sz="4000" dirty="0"/>
              <a:t>hipervulnerabilidade, contudo, não resume à dimensão </a:t>
            </a:r>
            <a:r>
              <a:rPr lang="pt-BR" sz="4000" dirty="0" err="1"/>
              <a:t>consumeirista</a:t>
            </a:r>
            <a:r>
              <a:rPr lang="pt-BR" sz="4000" dirty="0"/>
              <a:t>, isto é, na relação entre consumidores (presumidamente vulneráveis, consoante artigo 4.º, inciso I, do Código de Defesa do Consumidor) e fornecedores. Assim como Claudia Lima Marques, converge-se no sentido de que “a vulnerabilidade agravada é assim como a vulnerabilidade um estado subjetivo multiforme e pluridimensional, e que, com base no princípio da igualdade (</a:t>
            </a:r>
            <a:r>
              <a:rPr lang="pt-BR" sz="4000" dirty="0" err="1"/>
              <a:t>aequitas</a:t>
            </a:r>
            <a:r>
              <a:rPr lang="pt-BR" sz="4000" dirty="0"/>
              <a:t>) e da equidade, pode-se incluir outros ‘fracos’, como as minorias mais frágeis e os doentes, por exemplo</a:t>
            </a:r>
            <a:r>
              <a:rPr lang="pt-BR" sz="4000" dirty="0" smtClean="0"/>
              <a:t>”**.</a:t>
            </a:r>
            <a:r>
              <a:rPr lang="pt-BR" sz="4000" dirty="0" smtClean="0">
                <a:effectLst/>
              </a:rPr>
              <a:t> </a:t>
            </a:r>
          </a:p>
          <a:p>
            <a:endParaRPr lang="pt-BR" sz="2600" dirty="0" smtClean="0">
              <a:effectLst/>
            </a:endParaRPr>
          </a:p>
          <a:p>
            <a:pPr marL="0" indent="0">
              <a:buNone/>
            </a:pPr>
            <a:r>
              <a:rPr lang="pt-BR" sz="2600" dirty="0"/>
              <a:t>*</a:t>
            </a:r>
            <a:r>
              <a:rPr lang="pt-BR" sz="2600" dirty="0" smtClean="0"/>
              <a:t>Apud</a:t>
            </a:r>
            <a:r>
              <a:rPr lang="pt-BR" sz="2600" dirty="0"/>
              <a:t>: MARQUES, Claudia Lima; MIRAGEM, Bruno. O novo direito privado e a proteção dos vulneráveis. São Paulo: Revista dos Tribunais, 2012, p.188.</a:t>
            </a:r>
          </a:p>
          <a:p>
            <a:pPr marL="0" indent="0">
              <a:buNone/>
            </a:pPr>
            <a:r>
              <a:rPr lang="pt-BR" sz="2600" dirty="0" smtClean="0"/>
              <a:t>**Apud</a:t>
            </a:r>
            <a:r>
              <a:rPr lang="pt-BR" sz="2600" dirty="0"/>
              <a:t>: MARQUES, Claudia Lima; MIRAGEM, Bruno. O novo direito privado e a proteção dos vulneráveis. São Paulo: Revista dos Tribunais, 2012, p.188</a:t>
            </a:r>
            <a:r>
              <a:rPr lang="pt-BR" sz="2100" dirty="0"/>
              <a:t>. </a:t>
            </a:r>
          </a:p>
          <a:p>
            <a:endParaRPr lang="pt-BR" dirty="0"/>
          </a:p>
        </p:txBody>
      </p:sp>
    </p:spTree>
    <p:extLst>
      <p:ext uri="{BB962C8B-B14F-4D97-AF65-F5344CB8AC3E}">
        <p14:creationId xmlns:p14="http://schemas.microsoft.com/office/powerpoint/2010/main" val="37685409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2897" y="549969"/>
            <a:ext cx="9391135" cy="1427111"/>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solidFill>
                  <a:schemeClr val="accent1"/>
                </a:solidFill>
              </a:rPr>
              <a:t>VIOLÊNCIA </a:t>
            </a:r>
            <a:r>
              <a:rPr lang="pt-BR" dirty="0" smtClean="0"/>
              <a:t>URBANÍSTICA</a:t>
            </a:r>
            <a:endParaRPr lang="pt-BR" dirty="0"/>
          </a:p>
        </p:txBody>
      </p:sp>
      <p:sp>
        <p:nvSpPr>
          <p:cNvPr id="3" name="Espaço Reservado para Conteúdo 2"/>
          <p:cNvSpPr>
            <a:spLocks noGrp="1"/>
          </p:cNvSpPr>
          <p:nvPr>
            <p:ph idx="1"/>
          </p:nvPr>
        </p:nvSpPr>
        <p:spPr>
          <a:xfrm>
            <a:off x="1762897" y="2290119"/>
            <a:ext cx="9564130" cy="4992130"/>
          </a:xfrm>
        </p:spPr>
        <p:txBody>
          <a:bodyPr>
            <a:normAutofit fontScale="92500" lnSpcReduction="20000"/>
          </a:bodyPr>
          <a:lstStyle/>
          <a:p>
            <a:r>
              <a:rPr lang="pt-BR" dirty="0"/>
              <a:t>“O que é um assalto a banco comparado com a fundação de um banco?”, indaga Bertold Brecht na Ópera dos três vinténs. </a:t>
            </a:r>
            <a:r>
              <a:rPr lang="pt-BR" dirty="0" err="1"/>
              <a:t>Slavoj</a:t>
            </a:r>
            <a:r>
              <a:rPr lang="pt-BR" dirty="0"/>
              <a:t> </a:t>
            </a:r>
            <a:r>
              <a:rPr lang="pt-BR" dirty="0" err="1"/>
              <a:t>Zizek</a:t>
            </a:r>
            <a:r>
              <a:rPr lang="pt-BR" dirty="0"/>
              <a:t> se apropria desta indagação e a reformula: “o que são os assaltos que violam a lei comparados com os assaltos que têm lugar no quadro da lei</a:t>
            </a:r>
            <a:r>
              <a:rPr lang="pt-BR" dirty="0" smtClean="0"/>
              <a:t>?”*. </a:t>
            </a:r>
            <a:r>
              <a:rPr lang="pt-BR" dirty="0"/>
              <a:t>Cabe propor outra indagação: o que são as ocupações (tomadas em sentido amplo), ainda que recentes, de prédios e terras </a:t>
            </a:r>
            <a:r>
              <a:rPr lang="pt-BR" dirty="0" err="1"/>
              <a:t>desfuncionalizadas</a:t>
            </a:r>
            <a:r>
              <a:rPr lang="pt-BR" dirty="0"/>
              <a:t> (sem cumprimento de função social), diante da retenção especulativa deste mesmo solo urbano, que tem o condão de privar importante parcela da população de moradia adequada e expulsa-la para fora da cidade ou condena-la a nela permanecer em condições precárias de habitação e de localização? Qual violência é mais gravosa? Para </a:t>
            </a:r>
            <a:r>
              <a:rPr lang="pt-BR" dirty="0" err="1"/>
              <a:t>Zizek</a:t>
            </a:r>
            <a:r>
              <a:rPr lang="pt-BR" dirty="0"/>
              <a:t>, é difícil ser realmente violento, ou seja, “realizar um ato que perturbe violentamente os parâmetros básicos da vida social”. As ocupações de prédios e solos desfuncionalizados cumprem a tarefa de serem real e legitimamente violentas, porque desafiam a ordem (urbanística) posta, pautada na propriedade privada como grande motor da formação da cidade</a:t>
            </a:r>
            <a:r>
              <a:rPr lang="pt-BR" dirty="0" smtClean="0"/>
              <a:t>.</a:t>
            </a:r>
          </a:p>
          <a:p>
            <a:pPr marL="0" indent="0">
              <a:buNone/>
            </a:pPr>
            <a:endParaRPr lang="pt-BR" sz="1700" dirty="0"/>
          </a:p>
          <a:p>
            <a:pPr marL="0" indent="0">
              <a:buNone/>
            </a:pPr>
            <a:r>
              <a:rPr lang="pt-BR" sz="1700" dirty="0" smtClean="0"/>
              <a:t>*ZIZEK</a:t>
            </a:r>
            <a:r>
              <a:rPr lang="pt-BR" sz="1700" dirty="0"/>
              <a:t>, </a:t>
            </a:r>
            <a:r>
              <a:rPr lang="pt-BR" sz="1700" dirty="0" err="1"/>
              <a:t>Slavoj</a:t>
            </a:r>
            <a:r>
              <a:rPr lang="pt-BR" sz="1700" dirty="0"/>
              <a:t>. Violências: seis reflexões laterais. Tradução de Miguel Serras Pereira. 1.ª ed. São Paulo: Boitempo, 2014, p. 12.</a:t>
            </a:r>
          </a:p>
          <a:p>
            <a:pPr marL="0" indent="0">
              <a:buNone/>
            </a:pPr>
            <a:r>
              <a:rPr lang="pt-BR" sz="1700" dirty="0" smtClean="0"/>
              <a:t>**ZIZEK</a:t>
            </a:r>
            <a:r>
              <a:rPr lang="pt-BR" sz="1700" dirty="0"/>
              <a:t>, </a:t>
            </a:r>
            <a:r>
              <a:rPr lang="pt-BR" sz="1700" dirty="0" err="1"/>
              <a:t>Slavoj</a:t>
            </a:r>
            <a:r>
              <a:rPr lang="pt-BR" sz="1700" dirty="0"/>
              <a:t>. Violências: seis reflexões laterais. Tradução de Miguel Serras Pereira. 1.ª ed. São Paulo: Boitempo, 2014, p. 100.</a:t>
            </a:r>
          </a:p>
          <a:p>
            <a:endParaRPr lang="pt-BR" dirty="0"/>
          </a:p>
        </p:txBody>
      </p:sp>
    </p:spTree>
    <p:extLst>
      <p:ext uri="{BB962C8B-B14F-4D97-AF65-F5344CB8AC3E}">
        <p14:creationId xmlns:p14="http://schemas.microsoft.com/office/powerpoint/2010/main" val="3137656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87612" y="543697"/>
            <a:ext cx="9341708" cy="1416908"/>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solidFill>
                  <a:schemeClr val="accent1"/>
                </a:solidFill>
              </a:rPr>
              <a:t>REMOÇÃO</a:t>
            </a:r>
            <a:r>
              <a:rPr lang="pt-BR" dirty="0" smtClean="0"/>
              <a:t> COMO UM </a:t>
            </a:r>
            <a:r>
              <a:rPr lang="pt-BR" dirty="0" smtClean="0">
                <a:solidFill>
                  <a:schemeClr val="accent1"/>
                </a:solidFill>
              </a:rPr>
              <a:t>ATO VIOLENTO</a:t>
            </a:r>
            <a:endParaRPr lang="pt-BR" dirty="0">
              <a:solidFill>
                <a:schemeClr val="accent1"/>
              </a:solidFill>
            </a:endParaRPr>
          </a:p>
        </p:txBody>
      </p:sp>
      <p:sp>
        <p:nvSpPr>
          <p:cNvPr id="3" name="Espaço Reservado para Conteúdo 2"/>
          <p:cNvSpPr>
            <a:spLocks noGrp="1"/>
          </p:cNvSpPr>
          <p:nvPr>
            <p:ph idx="1"/>
          </p:nvPr>
        </p:nvSpPr>
        <p:spPr/>
        <p:txBody>
          <a:bodyPr>
            <a:normAutofit lnSpcReduction="10000"/>
          </a:bodyPr>
          <a:lstStyle/>
          <a:p>
            <a:r>
              <a:rPr lang="pt-BR" dirty="0"/>
              <a:t>À luz das importantes observações de Cristiano Müller, “por trás de um despejo não há somente um bem jurídico notabilizado pelo direito à propriedade privada, existe também uma série de outros direitos de natureza social e coletiva que devem ser enfrentados para se apreciar o tema na sua complexidade</a:t>
            </a:r>
            <a:r>
              <a:rPr lang="pt-BR" dirty="0" smtClean="0"/>
              <a:t>”*, </a:t>
            </a:r>
            <a:r>
              <a:rPr lang="pt-BR" dirty="0"/>
              <a:t>há também outros direitos possivelmente violados – o autor dá os exemplos da moradia digna, da educação, do trabalho e da saúde. A remoção de favelas é, sem dúvidas, um dos episódios mais violentos, violador de direitos humanos. </a:t>
            </a:r>
          </a:p>
          <a:p>
            <a:pPr marL="0" indent="0">
              <a:buNone/>
            </a:pPr>
            <a:r>
              <a:rPr lang="pt-BR" sz="1700" dirty="0" smtClean="0"/>
              <a:t>*MÜLLER</a:t>
            </a:r>
            <a:r>
              <a:rPr lang="pt-BR" sz="1700" dirty="0"/>
              <a:t>, Cristiano. As remoções na cidade do Rio de Janeiro a partir de uma visão crítica dos direitos humanos. MENDES, Alexandre F [et. al.] (Org.). A resistência à remoção de favelas no Rio de Janeiro: instituições do comum e resistências urbanas: a história do núcleo de terras e habitação e a luta contra a remoção de favelas no Rio de Janeiro (2007-2011). 1.ª ed. Rio de Janeiro: </a:t>
            </a:r>
            <a:r>
              <a:rPr lang="pt-BR" sz="1700" dirty="0" err="1"/>
              <a:t>Revan</a:t>
            </a:r>
            <a:r>
              <a:rPr lang="pt-BR" sz="1700" dirty="0"/>
              <a:t>, 2016, p. 85.</a:t>
            </a:r>
            <a:endParaRPr lang="pt-BR" sz="1700" dirty="0" smtClean="0">
              <a:effectLst/>
            </a:endParaRPr>
          </a:p>
          <a:p>
            <a:endParaRPr lang="pt-BR" dirty="0"/>
          </a:p>
        </p:txBody>
      </p:sp>
    </p:spTree>
    <p:extLst>
      <p:ext uri="{BB962C8B-B14F-4D97-AF65-F5344CB8AC3E}">
        <p14:creationId xmlns:p14="http://schemas.microsoft.com/office/powerpoint/2010/main" val="40031771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77379" y="541731"/>
            <a:ext cx="9351940" cy="1435350"/>
          </a:xfrm>
        </p:spPr>
        <p:style>
          <a:lnRef idx="1">
            <a:schemeClr val="accent5"/>
          </a:lnRef>
          <a:fillRef idx="2">
            <a:schemeClr val="accent5"/>
          </a:fillRef>
          <a:effectRef idx="1">
            <a:schemeClr val="accent5"/>
          </a:effectRef>
          <a:fontRef idx="minor">
            <a:schemeClr val="dk1"/>
          </a:fontRef>
        </p:style>
        <p:txBody>
          <a:bodyPr>
            <a:normAutofit/>
          </a:bodyPr>
          <a:lstStyle/>
          <a:p>
            <a:pPr algn="ctr"/>
            <a:r>
              <a:rPr lang="pt-BR" cap="all" dirty="0" smtClean="0"/>
              <a:t>Vulnerabilidade dos moradores de assentamentos informais</a:t>
            </a:r>
            <a:endParaRPr lang="pt-BR" cap="all" dirty="0"/>
          </a:p>
        </p:txBody>
      </p:sp>
      <p:sp>
        <p:nvSpPr>
          <p:cNvPr id="3" name="Espaço Reservado para Conteúdo 2"/>
          <p:cNvSpPr>
            <a:spLocks noGrp="1"/>
          </p:cNvSpPr>
          <p:nvPr>
            <p:ph idx="1"/>
          </p:nvPr>
        </p:nvSpPr>
        <p:spPr/>
        <p:txBody>
          <a:bodyPr>
            <a:normAutofit/>
          </a:bodyPr>
          <a:lstStyle/>
          <a:p>
            <a:r>
              <a:rPr lang="pt-BR" dirty="0"/>
              <a:t>O Direito Internacional dos Direitos Humanos revela especial preocupação no que toca aos grupos vulneráveis situados em assentamentos informais, carecedores de estrutura física apta e desarticulados com equipamentos e serviços públicos fundamentais – nesse fragmento, será ressaltado o Sistema Geral de proteção dos direitos humanos ou Sistema ONU, sedimentado com a Carta Internacional de Direitos Humanos. </a:t>
            </a:r>
          </a:p>
          <a:p>
            <a:endParaRPr lang="pt-BR" dirty="0"/>
          </a:p>
        </p:txBody>
      </p:sp>
    </p:spTree>
    <p:extLst>
      <p:ext uri="{BB962C8B-B14F-4D97-AF65-F5344CB8AC3E}">
        <p14:creationId xmlns:p14="http://schemas.microsoft.com/office/powerpoint/2010/main" val="2672700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04303" y="568410"/>
            <a:ext cx="8509686" cy="2880960"/>
          </a:xfrm>
        </p:spPr>
        <p:style>
          <a:lnRef idx="1">
            <a:schemeClr val="accent5"/>
          </a:lnRef>
          <a:fillRef idx="2">
            <a:schemeClr val="accent5"/>
          </a:fillRef>
          <a:effectRef idx="1">
            <a:schemeClr val="accent5"/>
          </a:effectRef>
          <a:fontRef idx="minor">
            <a:schemeClr val="dk1"/>
          </a:fontRef>
        </p:style>
        <p:txBody>
          <a:bodyPr>
            <a:noAutofit/>
          </a:bodyPr>
          <a:lstStyle/>
          <a:p>
            <a:pPr algn="ctr"/>
            <a:r>
              <a:rPr lang="pt-BR" sz="3500" dirty="0" smtClean="0">
                <a:solidFill>
                  <a:srgbClr val="C00000"/>
                </a:solidFill>
              </a:rPr>
              <a:t>2. </a:t>
            </a:r>
            <a:r>
              <a:rPr lang="pt-BR" sz="3500" dirty="0" smtClean="0"/>
              <a:t>A ESPECIFICAÇÃO DO SUJEITO DE DIREITO URBANISTICAMENTE VULNERÁVEL NO </a:t>
            </a:r>
            <a:r>
              <a:rPr lang="pt-BR" sz="3500" dirty="0" smtClean="0">
                <a:solidFill>
                  <a:srgbClr val="C00000"/>
                </a:solidFill>
              </a:rPr>
              <a:t>DIREITO INTERNACIONAL DOS DIREITOS HUMANOS</a:t>
            </a:r>
            <a:endParaRPr lang="pt-BR" sz="3500" dirty="0">
              <a:solidFill>
                <a:srgbClr val="C00000"/>
              </a:solidFill>
            </a:endParaRPr>
          </a:p>
        </p:txBody>
      </p:sp>
      <p:sp>
        <p:nvSpPr>
          <p:cNvPr id="3" name="Subtítulo 2"/>
          <p:cNvSpPr>
            <a:spLocks noGrp="1"/>
          </p:cNvSpPr>
          <p:nvPr>
            <p:ph type="subTitle" idx="1"/>
          </p:nvPr>
        </p:nvSpPr>
        <p:spPr>
          <a:xfrm>
            <a:off x="2504303" y="3537399"/>
            <a:ext cx="8509686" cy="2947124"/>
          </a:xfrm>
        </p:spPr>
        <p:txBody>
          <a:bodyPr>
            <a:noAutofit/>
          </a:bodyPr>
          <a:lstStyle/>
          <a:p>
            <a:pPr marL="342900" indent="-342900">
              <a:buFontTx/>
              <a:buChar char="-"/>
            </a:pPr>
            <a:r>
              <a:rPr lang="pt-BR" sz="2000" b="1" dirty="0" smtClean="0"/>
              <a:t>DUDH</a:t>
            </a:r>
          </a:p>
          <a:p>
            <a:pPr marL="342900" indent="-342900">
              <a:buFontTx/>
              <a:buChar char="-"/>
            </a:pPr>
            <a:r>
              <a:rPr lang="pt-BR" sz="2000" b="1" dirty="0" smtClean="0"/>
              <a:t>PIDESC</a:t>
            </a:r>
          </a:p>
          <a:p>
            <a:pPr marL="342900" indent="-342900">
              <a:buFontTx/>
              <a:buChar char="-"/>
            </a:pPr>
            <a:r>
              <a:rPr lang="pt-BR" sz="2000" b="1" dirty="0" smtClean="0"/>
              <a:t>COMENTÁRIO GERAL N.º 4</a:t>
            </a:r>
          </a:p>
          <a:p>
            <a:pPr marL="342900" indent="-342900">
              <a:buFontTx/>
              <a:buChar char="-"/>
            </a:pPr>
            <a:r>
              <a:rPr lang="pt-BR" sz="2000" b="1" dirty="0"/>
              <a:t>COMENTÁRIO GERAL N.º </a:t>
            </a:r>
            <a:r>
              <a:rPr lang="pt-BR" sz="2000" b="1" dirty="0" smtClean="0"/>
              <a:t>7</a:t>
            </a:r>
          </a:p>
          <a:p>
            <a:pPr marL="342900" indent="-342900">
              <a:buFontTx/>
              <a:buChar char="-"/>
            </a:pPr>
            <a:r>
              <a:rPr lang="pt-BR" sz="2000" b="1" dirty="0" smtClean="0"/>
              <a:t>HABITAT III – NEW URBAN AGENDA</a:t>
            </a:r>
          </a:p>
          <a:p>
            <a:pPr marL="342900" indent="-342900">
              <a:buFontTx/>
              <a:buChar char="-"/>
            </a:pPr>
            <a:endParaRPr lang="pt-BR" sz="2000" b="1" dirty="0"/>
          </a:p>
          <a:p>
            <a:pPr marL="342900" indent="-342900">
              <a:buFontTx/>
              <a:buChar char="-"/>
            </a:pPr>
            <a:endParaRPr lang="pt-BR" sz="2000" b="1" dirty="0" smtClean="0"/>
          </a:p>
          <a:p>
            <a:pPr marL="342900" indent="-342900">
              <a:buFontTx/>
              <a:buChar char="-"/>
            </a:pPr>
            <a:endParaRPr lang="pt-BR" sz="2000" b="1" dirty="0" smtClean="0"/>
          </a:p>
          <a:p>
            <a:pPr marL="342900" indent="-342900">
              <a:buFontTx/>
              <a:buChar char="-"/>
            </a:pPr>
            <a:endParaRPr lang="pt-BR" sz="2000" b="1" dirty="0" smtClean="0"/>
          </a:p>
          <a:p>
            <a:pPr marL="342900" indent="-342900">
              <a:buFontTx/>
              <a:buChar char="-"/>
            </a:pPr>
            <a:endParaRPr lang="pt-BR" sz="2000" b="1" dirty="0"/>
          </a:p>
        </p:txBody>
      </p:sp>
    </p:spTree>
    <p:extLst>
      <p:ext uri="{BB962C8B-B14F-4D97-AF65-F5344CB8AC3E}">
        <p14:creationId xmlns:p14="http://schemas.microsoft.com/office/powerpoint/2010/main" val="12909833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75992" y="506721"/>
            <a:ext cx="9350717" cy="1475988"/>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DUDH</a:t>
            </a:r>
            <a:endParaRPr lang="pt-BR" dirty="0"/>
          </a:p>
        </p:txBody>
      </p:sp>
      <p:sp>
        <p:nvSpPr>
          <p:cNvPr id="3" name="Espaço Reservado para Conteúdo 2"/>
          <p:cNvSpPr>
            <a:spLocks noGrp="1"/>
          </p:cNvSpPr>
          <p:nvPr>
            <p:ph idx="1"/>
          </p:nvPr>
        </p:nvSpPr>
        <p:spPr>
          <a:xfrm>
            <a:off x="1775992" y="2158803"/>
            <a:ext cx="10515600" cy="4389352"/>
          </a:xfrm>
        </p:spPr>
        <p:txBody>
          <a:bodyPr>
            <a:normAutofit fontScale="92500" lnSpcReduction="20000"/>
          </a:bodyPr>
          <a:lstStyle/>
          <a:p>
            <a:pPr marL="0" indent="0">
              <a:buNone/>
            </a:pPr>
            <a:r>
              <a:rPr lang="pt-BR" b="1" dirty="0"/>
              <a:t>Artigo XVII</a:t>
            </a:r>
          </a:p>
          <a:p>
            <a:pPr marL="0" indent="0">
              <a:buNone/>
            </a:pPr>
            <a:r>
              <a:rPr lang="pt-BR" dirty="0"/>
              <a:t>1. Todo ser humano tem direito à propriedade, só ou em sociedade com outros.</a:t>
            </a:r>
          </a:p>
          <a:p>
            <a:pPr marL="0" indent="0">
              <a:buNone/>
            </a:pPr>
            <a:r>
              <a:rPr lang="pt-BR" dirty="0"/>
              <a:t>2. Ninguém será arbitrariamente privado de sua propriedade.</a:t>
            </a:r>
          </a:p>
          <a:p>
            <a:pPr marL="0" indent="0">
              <a:buNone/>
            </a:pPr>
            <a:endParaRPr lang="pt-BR" dirty="0" smtClean="0"/>
          </a:p>
          <a:p>
            <a:pPr marL="0" indent="0">
              <a:buNone/>
            </a:pPr>
            <a:r>
              <a:rPr lang="pt-BR" b="1" dirty="0" smtClean="0"/>
              <a:t>Artigo </a:t>
            </a:r>
            <a:r>
              <a:rPr lang="pt-BR" b="1" dirty="0"/>
              <a:t>XXV</a:t>
            </a:r>
          </a:p>
          <a:p>
            <a:pPr marL="0" indent="0">
              <a:buNone/>
            </a:pPr>
            <a:r>
              <a:rPr lang="pt-BR" dirty="0"/>
              <a:t>1. Todo ser humano tem direito a um padrão de vida capaz de assegurar-lhe, e a sua família, saúde e bem-estar, inclusive alimentação, vestuário, habitação, cuidados médicos e os serviços sociais indispensáveis, e direito à segurança em caso de desemprego, doença, invalidez, viuvez, velhice ou outros casos deperda dos meios de subsistência em circunstâncias fora de seu controle.</a:t>
            </a:r>
          </a:p>
          <a:p>
            <a:pPr marL="0" indent="0">
              <a:buNone/>
            </a:pPr>
            <a:endParaRPr lang="pt-BR" dirty="0"/>
          </a:p>
          <a:p>
            <a:pPr marL="0" indent="0">
              <a:buNone/>
            </a:pPr>
            <a:r>
              <a:rPr lang="pt-BR" dirty="0" smtClean="0"/>
              <a:t>A </a:t>
            </a:r>
            <a:r>
              <a:rPr lang="pt-BR" dirty="0"/>
              <a:t>DUDH, com efeito, consigna a habitação como componente de um conjunto mínimo-irredutível de direitos humanos e, além disso, atrela-a ao direito a um padrão adequado. Nesse sentido, o direito à habitação ganha uma qualificação que deve intervir diretamente em seu conteúdo e no estudo dos índices de sua satisfação pelo Estado. </a:t>
            </a:r>
          </a:p>
          <a:p>
            <a:endParaRPr lang="pt-BR" dirty="0"/>
          </a:p>
        </p:txBody>
      </p:sp>
    </p:spTree>
    <p:extLst>
      <p:ext uri="{BB962C8B-B14F-4D97-AF65-F5344CB8AC3E}">
        <p14:creationId xmlns:p14="http://schemas.microsoft.com/office/powerpoint/2010/main" val="27953952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337" y="569789"/>
            <a:ext cx="8615265" cy="1412920"/>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PIDESC</a:t>
            </a:r>
            <a:endParaRPr lang="pt-BR" dirty="0"/>
          </a:p>
        </p:txBody>
      </p:sp>
      <p:sp>
        <p:nvSpPr>
          <p:cNvPr id="3" name="Espaço Reservado para Conteúdo 2"/>
          <p:cNvSpPr>
            <a:spLocks noGrp="1"/>
          </p:cNvSpPr>
          <p:nvPr>
            <p:ph idx="1"/>
          </p:nvPr>
        </p:nvSpPr>
        <p:spPr/>
        <p:txBody>
          <a:bodyPr>
            <a:normAutofit fontScale="85000" lnSpcReduction="20000"/>
          </a:bodyPr>
          <a:lstStyle/>
          <a:p>
            <a:pPr marL="0" indent="0">
              <a:buNone/>
            </a:pPr>
            <a:r>
              <a:rPr lang="pt-BR" b="1" dirty="0" smtClean="0"/>
              <a:t>Artigo </a:t>
            </a:r>
            <a:r>
              <a:rPr lang="pt-BR" b="1" dirty="0"/>
              <a:t>11</a:t>
            </a:r>
          </a:p>
          <a:p>
            <a:pPr marL="0" indent="0">
              <a:buNone/>
            </a:pPr>
            <a:r>
              <a:rPr lang="pt-BR" dirty="0"/>
              <a:t>1. Os Estados Partes do presente Pacto reconhecem o direito de toda pessoa a nível de vida adequado para si próprio e sua família, inclusive à alimentação, vestimenta e moradia adequada, assim como a uma melhoria contínua de suas condições de vida. Os Estados Partes tomarão medidas apropriadas para assegurar a consecução desse direito, reconhecendo, nesse sentido, a importância essencial da cooperação internacional fundada no livre consentimento. </a:t>
            </a:r>
          </a:p>
          <a:p>
            <a:pPr marL="0" indent="0">
              <a:buNone/>
            </a:pPr>
            <a:endParaRPr lang="pt-BR" dirty="0" smtClean="0"/>
          </a:p>
          <a:p>
            <a:pPr marL="0" indent="0">
              <a:buNone/>
            </a:pPr>
            <a:r>
              <a:rPr lang="pt-BR" dirty="0" smtClean="0"/>
              <a:t>No </a:t>
            </a:r>
            <a:r>
              <a:rPr lang="pt-BR" dirty="0"/>
              <a:t>que tange à proteção do direito à moradia no Sistema Geral, cumpre ainda referir: Pacto Internacional dos Direitos Civis e Políticos (em especial, o artigo 17, que trata da inviolabilidade de domicílio); Convenção Internacional sobre a Eliminação de Todas as Formas de Discriminação Racial (artigo V); Convenção sobre a Eliminação de Todas as Formas de Discriminação contra a Mulher (em particular a alínea h do item 2); Convenção sobre os Direitos da Criança (artigo 21,item 1); Convenção Internacional de Proteção dos Direitos dos Trabalhadores Migrantes e dos Membros de suas Famílias (artigo 43, alínea d); por fim, nesse arrolamento exemplificativo, Convenção Relativa ao Estatuto dos Refugiados (artigo 21).</a:t>
            </a:r>
          </a:p>
          <a:p>
            <a:endParaRPr lang="pt-BR" dirty="0"/>
          </a:p>
        </p:txBody>
      </p:sp>
    </p:spTree>
    <p:extLst>
      <p:ext uri="{BB962C8B-B14F-4D97-AF65-F5344CB8AC3E}">
        <p14:creationId xmlns:p14="http://schemas.microsoft.com/office/powerpoint/2010/main" val="5075223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1444" y="561315"/>
            <a:ext cx="8615265" cy="1412340"/>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COMENTÁRIO GERAL N.º 4 DO COMITÊ DESC DA ONU</a:t>
            </a:r>
            <a:endParaRPr lang="pt-BR" dirty="0"/>
          </a:p>
        </p:txBody>
      </p:sp>
      <p:sp>
        <p:nvSpPr>
          <p:cNvPr id="3" name="Espaço Reservado para Conteúdo 2"/>
          <p:cNvSpPr>
            <a:spLocks noGrp="1"/>
          </p:cNvSpPr>
          <p:nvPr>
            <p:ph idx="1"/>
          </p:nvPr>
        </p:nvSpPr>
        <p:spPr/>
        <p:txBody>
          <a:bodyPr>
            <a:normAutofit fontScale="85000" lnSpcReduction="20000"/>
          </a:bodyPr>
          <a:lstStyle/>
          <a:p>
            <a:pPr marL="0" indent="0" algn="just">
              <a:buNone/>
            </a:pPr>
            <a:r>
              <a:rPr lang="pt-BR" dirty="0"/>
              <a:t>O Comentário Geral n.º 4 do Comitê dos Direitos Econômicos, Sociais e Culturais  sobre o direito à moradia adequada (Sexta Sessão, 1991) além de trazer balizas para a definição do conceito-índice de adequação, releva especial preocupação com os grupos </a:t>
            </a:r>
            <a:r>
              <a:rPr lang="pt-BR" dirty="0" smtClean="0"/>
              <a:t>vulneráveis. Os </a:t>
            </a:r>
            <a:r>
              <a:rPr lang="pt-BR" dirty="0"/>
              <a:t>aspectos previstos no Comentário Geral em destaque são: (a) segurança jurídica da posse; (b) disponibilidade dos serviços materiais, benefícios e infraestrutura; (c) gastos suportáveis; (d) habitabilidade; (e) acessibilidade; (f) localização; (g) adequação cultural </a:t>
            </a:r>
            <a:endParaRPr lang="pt-BR" dirty="0" smtClean="0"/>
          </a:p>
          <a:p>
            <a:pPr marL="0" indent="0">
              <a:buNone/>
            </a:pPr>
            <a:r>
              <a:rPr lang="pt-BR" dirty="0"/>
              <a:t>N</a:t>
            </a:r>
            <a:r>
              <a:rPr lang="pt-BR" dirty="0" smtClean="0"/>
              <a:t>este </a:t>
            </a:r>
            <a:r>
              <a:rPr lang="pt-BR" dirty="0"/>
              <a:t>estudo, despejar-se-á ênfase no aspecto da segurança jurídica da posse, assim entendida como “um conjunto de relações que vinculam as pessoas as moradias e à terra que ocupam, estabelecido por meio de leis estatutárias ou consuetudinárias ou por arranjos híbridos ou informais, que viabilizam que alguém viva em sua casa com segurança, paz e dignidade”, vale dizer, “todos devem ter um grau mínimo de segurança da posse que garanta proteção legal contra remoções forçadas, assédio e outras ameaças</a:t>
            </a:r>
            <a:r>
              <a:rPr lang="pt-BR" dirty="0" smtClean="0"/>
              <a:t>”*. </a:t>
            </a:r>
            <a:endParaRPr lang="pt-BR" dirty="0"/>
          </a:p>
          <a:p>
            <a:pPr marL="0" indent="0">
              <a:buNone/>
            </a:pPr>
            <a:endParaRPr lang="pt-BR" dirty="0" smtClean="0"/>
          </a:p>
          <a:p>
            <a:pPr marL="0" indent="0">
              <a:buNone/>
            </a:pPr>
            <a:r>
              <a:rPr lang="pt-BR" sz="2100" dirty="0" smtClean="0"/>
              <a:t>*ROLNIK</a:t>
            </a:r>
            <a:r>
              <a:rPr lang="pt-BR" sz="2100" dirty="0"/>
              <a:t>, Raquel. Diretrizes para a segurança da posse dos pobres urbanos. In revista da Defensoria Pública – edição especial de habitação e urbanismo, 2014, p. 197.</a:t>
            </a:r>
          </a:p>
          <a:p>
            <a:endParaRPr lang="pt-BR" dirty="0"/>
          </a:p>
        </p:txBody>
      </p:sp>
    </p:spTree>
    <p:extLst>
      <p:ext uri="{BB962C8B-B14F-4D97-AF65-F5344CB8AC3E}">
        <p14:creationId xmlns:p14="http://schemas.microsoft.com/office/powerpoint/2010/main" val="3484313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0497" y="578841"/>
            <a:ext cx="8524731" cy="1403867"/>
          </a:xfrm>
        </p:spPr>
        <p:style>
          <a:lnRef idx="1">
            <a:schemeClr val="accent5"/>
          </a:lnRef>
          <a:fillRef idx="2">
            <a:schemeClr val="accent5"/>
          </a:fillRef>
          <a:effectRef idx="1">
            <a:schemeClr val="accent5"/>
          </a:effectRef>
          <a:fontRef idx="minor">
            <a:schemeClr val="dk1"/>
          </a:fontRef>
        </p:style>
        <p:txBody>
          <a:bodyPr>
            <a:normAutofit/>
          </a:bodyPr>
          <a:lstStyle/>
          <a:p>
            <a:pPr algn="ctr"/>
            <a:r>
              <a:rPr lang="pt-BR" dirty="0" smtClean="0"/>
              <a:t>INTRODUÇÃO À HIPERVULNERABILIDADE URBANÍSTICA</a:t>
            </a:r>
            <a:endParaRPr lang="pt-BR" dirty="0"/>
          </a:p>
        </p:txBody>
      </p:sp>
      <p:sp>
        <p:nvSpPr>
          <p:cNvPr id="3" name="Espaço Reservado para Conteúdo 2"/>
          <p:cNvSpPr>
            <a:spLocks noGrp="1"/>
          </p:cNvSpPr>
          <p:nvPr>
            <p:ph idx="1"/>
          </p:nvPr>
        </p:nvSpPr>
        <p:spPr/>
        <p:txBody>
          <a:bodyPr>
            <a:normAutofit fontScale="85000" lnSpcReduction="10000"/>
          </a:bodyPr>
          <a:lstStyle/>
          <a:p>
            <a:pPr marL="0" indent="0">
              <a:buNone/>
            </a:pPr>
            <a:r>
              <a:rPr lang="pt-BR" dirty="0"/>
              <a:t>E esse compromisso não é simbólico ou retórico, pois, os Estados-partes, pelo 12.º item do Comentário em destaque, devem adotar quaisquer medidas que sejam necessárias para tal propósito, com a participação de todos os afetados pela política pública desenhada e efetivada, incluindo a população em situação de rua e aqueles com moradia inadequada. A atuação deve atingir o máximo de recurso disponíveis, o que enseja a desconstrução da reserva do possível como impedimento argumentativo para a efetivação de direitos sociais, dentre os quais o direito à moradia. O Comitê sugere remédios jurídicos domésticos para a realização do direito à habitação adequada, dentre os quais, os apelos jurídicos, objetivando evitar despejos ou demolições planejadas através da emissão de uma contraordem judicial, procedimentos jurídicos objetivando uma indenização posterior a um despejo ilegal, dentre outras. </a:t>
            </a:r>
          </a:p>
          <a:p>
            <a:pPr marL="0" indent="0">
              <a:buNone/>
            </a:pPr>
            <a:r>
              <a:rPr lang="pt-BR" dirty="0"/>
              <a:t>Por derradeiro, o Comentário Geral n.º 4 do Comitê DESC/ONU recorta uma modalidade de hipervulnerabilidade, relacionada ao aspecto urbano, que sãos os despejos forçados, que, à primeira vista, são incompatíveis com as requisições do PIDESC e apenas podem ser justificados em hipóteses excepcionais. E neste grupo (moradores de assentamentos informais em contexto de despejo forçado), é possível, ainda, identificar sujeitos ainda mais vulneráveis (</a:t>
            </a:r>
            <a:r>
              <a:rPr lang="pt-BR" dirty="0" err="1"/>
              <a:t>sobrecamadas</a:t>
            </a:r>
            <a:r>
              <a:rPr lang="pt-BR" dirty="0"/>
              <a:t> de vulnerabilidade). </a:t>
            </a:r>
          </a:p>
          <a:p>
            <a:endParaRPr lang="pt-BR" dirty="0"/>
          </a:p>
        </p:txBody>
      </p:sp>
    </p:spTree>
    <p:extLst>
      <p:ext uri="{BB962C8B-B14F-4D97-AF65-F5344CB8AC3E}">
        <p14:creationId xmlns:p14="http://schemas.microsoft.com/office/powerpoint/2010/main" val="18282427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43866" y="560734"/>
            <a:ext cx="8573789" cy="1403867"/>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COMENTÁRIO GERAL N.º 7 DO COMITÊ DESC DA ONU</a:t>
            </a:r>
            <a:endParaRPr lang="pt-BR" dirty="0"/>
          </a:p>
        </p:txBody>
      </p:sp>
      <p:sp>
        <p:nvSpPr>
          <p:cNvPr id="3" name="Espaço Reservado para Conteúdo 2"/>
          <p:cNvSpPr>
            <a:spLocks noGrp="1"/>
          </p:cNvSpPr>
          <p:nvPr>
            <p:ph idx="1"/>
          </p:nvPr>
        </p:nvSpPr>
        <p:spPr/>
        <p:txBody>
          <a:bodyPr>
            <a:normAutofit fontScale="70000" lnSpcReduction="20000"/>
          </a:bodyPr>
          <a:lstStyle/>
          <a:p>
            <a:pPr algn="just"/>
            <a:r>
              <a:rPr lang="pt-BR" dirty="0"/>
              <a:t>O Comentário Geral n.º 7 do Comitê sobre os Direitos Econômicos, Sociais e Culturais versa sobre os despejos forçados, assim entendidos “a remoção permanente ou temporária, contra a vontade dos indivíduos –  há a menção, no Comentário Geral, das mulheres, das crianças, dos jovens, dos anciãos (</a:t>
            </a:r>
            <a:r>
              <a:rPr lang="pt-BR" i="1" dirty="0" err="1"/>
              <a:t>rectius</a:t>
            </a:r>
            <a:r>
              <a:rPr lang="pt-BR" dirty="0"/>
              <a:t>: idosos), dos povos indígenas, das minorias étnicas ou de outro tipo, assim como outros indivíduos e grupos vulneráveis, que se veem afetados por medida desproporcional decorrente da prática de despejos forçados – , famílias e/ou comunidades, das casas e/ou terras que ocupam sem provisão e o acesso a formas adequadas de proteção jurídica ou outra”, tomando-os como graves violações de direitos humanos atrelados a conflitos internos e violência popular ou étnica ou ao discurso justificante de desenvolvimento econômico-espacial</a:t>
            </a:r>
            <a:r>
              <a:rPr lang="pt-BR" dirty="0" smtClean="0"/>
              <a:t>:</a:t>
            </a:r>
          </a:p>
          <a:p>
            <a:pPr algn="just"/>
            <a:r>
              <a:rPr lang="pt-BR" dirty="0" smtClean="0"/>
              <a:t> “</a:t>
            </a:r>
            <a:r>
              <a:rPr lang="pt-BR" dirty="0"/>
              <a:t>Outros casos de desalojamento forçado ocorrem em nome do desenvolvimento. As expulsões podem ser realizadas nem conexão com conflitos sobre direitos de terra, projetos de desenvolvimento e infraestrutura, como a construção de barragens e outros projetos de energia em larga escala, a aquisição de terras associadas à renovação urbana, renovação habitacional, programas de embelezamento da cidade, a limpeza da terra para fins agrícolas, especulação desenfreada da terra, ou a realização de grandes eventos esportivos como os Jogos Olímpicos”.</a:t>
            </a:r>
          </a:p>
          <a:p>
            <a:pPr algn="just"/>
            <a:r>
              <a:rPr lang="pt-BR" dirty="0"/>
              <a:t>Segundo o item 10 do Comentário Geral, em todos estes grupos, as mulheres são particularmente vulneráveis em virtude da discriminação jurídica e de outras formas de discriminação que ocorrem em matéria de direito à propriedade (incluída a propriedade de uma moradia), o direito de acesso à propriedade à moradia, e sua particular vulnerabilidade aos atos de violência e de abuso sexual quando se quedam em determinado lugar.</a:t>
            </a:r>
          </a:p>
          <a:p>
            <a:endParaRPr lang="pt-BR" dirty="0"/>
          </a:p>
        </p:txBody>
      </p:sp>
    </p:spTree>
    <p:extLst>
      <p:ext uri="{BB962C8B-B14F-4D97-AF65-F5344CB8AC3E}">
        <p14:creationId xmlns:p14="http://schemas.microsoft.com/office/powerpoint/2010/main" val="23853768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56371" y="570368"/>
            <a:ext cx="9379390" cy="1348967"/>
          </a:xfrm>
        </p:spPr>
        <p:style>
          <a:lnRef idx="1">
            <a:schemeClr val="accent5"/>
          </a:lnRef>
          <a:fillRef idx="2">
            <a:schemeClr val="accent5"/>
          </a:fillRef>
          <a:effectRef idx="1">
            <a:schemeClr val="accent5"/>
          </a:effectRef>
          <a:fontRef idx="minor">
            <a:schemeClr val="dk1"/>
          </a:fontRef>
        </p:style>
        <p:txBody>
          <a:bodyPr>
            <a:normAutofit/>
          </a:bodyPr>
          <a:lstStyle/>
          <a:p>
            <a:pPr algn="ctr"/>
            <a:r>
              <a:rPr lang="pt-BR" dirty="0" smtClean="0">
                <a:solidFill>
                  <a:srgbClr val="C00000"/>
                </a:solidFill>
              </a:rPr>
              <a:t>SUGESTÃO DE AULA</a:t>
            </a:r>
            <a:endParaRPr lang="pt-BR" dirty="0">
              <a:solidFill>
                <a:srgbClr val="C00000"/>
              </a:solidFill>
            </a:endParaRPr>
          </a:p>
        </p:txBody>
      </p:sp>
      <p:sp>
        <p:nvSpPr>
          <p:cNvPr id="3" name="Subtítulo 2"/>
          <p:cNvSpPr>
            <a:spLocks noGrp="1"/>
          </p:cNvSpPr>
          <p:nvPr>
            <p:ph type="subTitle" idx="1"/>
          </p:nvPr>
        </p:nvSpPr>
        <p:spPr>
          <a:xfrm>
            <a:off x="1756371" y="1991762"/>
            <a:ext cx="8637007" cy="4219567"/>
          </a:xfrm>
        </p:spPr>
        <p:txBody>
          <a:bodyPr>
            <a:normAutofit/>
          </a:bodyPr>
          <a:lstStyle/>
          <a:p>
            <a:pPr marL="457200" indent="-457200" algn="just">
              <a:buAutoNum type="arabicPeriod"/>
            </a:pPr>
            <a:r>
              <a:rPr lang="pt-BR" sz="2000" dirty="0" smtClean="0"/>
              <a:t>[HIPER]VULNERABILIDADE URBANÍSTICA</a:t>
            </a:r>
          </a:p>
          <a:p>
            <a:pPr marL="457200" indent="-457200" algn="just">
              <a:buAutoNum type="arabicPeriod"/>
            </a:pPr>
            <a:r>
              <a:rPr lang="pt-BR" sz="2000" dirty="0" smtClean="0"/>
              <a:t>A ESPECIFICAÇÃO DO SUJEITO DE DIREITO URBANISTICAMENTE VULNERÁVEL NO DIREITO INTERNACIONAL DOS DIREITOS HUMANOS]</a:t>
            </a:r>
          </a:p>
          <a:p>
            <a:pPr marL="457200" indent="-457200" algn="just">
              <a:buAutoNum type="arabicPeriod"/>
            </a:pPr>
            <a:r>
              <a:rPr lang="pt-BR" sz="2000" dirty="0" smtClean="0"/>
              <a:t>A PROTEÇÃO DA VULNERABILIDADE URBANÍSTICA NA CONSTITUIÇÃO DE 1988</a:t>
            </a:r>
          </a:p>
          <a:p>
            <a:pPr marL="457200" indent="-457200" algn="just">
              <a:buAutoNum type="arabicPeriod"/>
            </a:pPr>
            <a:r>
              <a:rPr lang="pt-BR" sz="2000" dirty="0" smtClean="0"/>
              <a:t>A PROTEÇÃO DA VULNERABILIDADE URBANÍSTICA NA LEGISLAÇÃO </a:t>
            </a:r>
            <a:r>
              <a:rPr lang="pt-BR" sz="2000" dirty="0" smtClean="0"/>
              <a:t>FEDERAL (BREVE INTRODUÇÃO)</a:t>
            </a:r>
            <a:endParaRPr lang="pt-BR" sz="2000" dirty="0" smtClean="0"/>
          </a:p>
          <a:p>
            <a:pPr marL="457200" indent="-457200" algn="just">
              <a:buAutoNum type="arabicPeriod"/>
            </a:pPr>
            <a:r>
              <a:rPr lang="pt-BR" sz="2000" b="1" u="sng" dirty="0" smtClean="0">
                <a:solidFill>
                  <a:schemeClr val="accent1"/>
                </a:solidFill>
              </a:rPr>
              <a:t>PROPOSTA: </a:t>
            </a:r>
            <a:r>
              <a:rPr lang="pt-BR" sz="2000" dirty="0" smtClean="0"/>
              <a:t>PODE-SE SE FALAR EM UM MICROSSISTEMA PROTETIVO DO VULNERÁVEL URBANÍSTICO?</a:t>
            </a:r>
            <a:endParaRPr lang="pt-BR" sz="2000" dirty="0"/>
          </a:p>
        </p:txBody>
      </p:sp>
    </p:spTree>
    <p:extLst>
      <p:ext uri="{BB962C8B-B14F-4D97-AF65-F5344CB8AC3E}">
        <p14:creationId xmlns:p14="http://schemas.microsoft.com/office/powerpoint/2010/main" val="19063527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1444" y="560736"/>
            <a:ext cx="8606211" cy="1431026"/>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HABITAT III</a:t>
            </a:r>
            <a:endParaRPr lang="pt-BR" dirty="0"/>
          </a:p>
        </p:txBody>
      </p:sp>
      <p:sp>
        <p:nvSpPr>
          <p:cNvPr id="3" name="Espaço Reservado para Conteúdo 2"/>
          <p:cNvSpPr>
            <a:spLocks noGrp="1"/>
          </p:cNvSpPr>
          <p:nvPr>
            <p:ph idx="1"/>
          </p:nvPr>
        </p:nvSpPr>
        <p:spPr/>
        <p:txBody>
          <a:bodyPr>
            <a:normAutofit lnSpcReduction="10000"/>
          </a:bodyPr>
          <a:lstStyle/>
          <a:p>
            <a:r>
              <a:rPr lang="pt-BR" dirty="0"/>
              <a:t>A Conferência das Nações Unidas sobre Moradia e Desenvolvimento Urbano Sustentável (Habitat III), ocorrida na cidade de Quito, Equador, de 17 a 20 e outubro de 2016, aprovou o documento final, uma Nova Agenda Urbana. Nos termos da Declaração, desde as Conferências das Nações Unidades sobre os Assentamentos Humanos em Vancouver, e 1976, e em </a:t>
            </a:r>
            <a:r>
              <a:rPr lang="pt-BR" dirty="0" err="1"/>
              <a:t>Estambul</a:t>
            </a:r>
            <a:r>
              <a:rPr lang="pt-BR" dirty="0"/>
              <a:t>, em 1996, e a aprovação dos Objetivos de Desenvolvimento do Milênio, no ano 2000, foram constatadas melhoras na qualidade de vida de milhões de habitantes nas zonas urbanas, dentro os quais os habitantes de bairros marginais e assentamentos informais. Porém, subsistem diversas formas de pobreza. As desigualdades crescentes e a degradação ambiental ainda constituem relevantes obstáculos ao desenvolvimento sustentável. A exclusão social e econômica e a segregação socioespacial continuam sendo uma realidade irrefutável nas cidades e assentamentos humanos. </a:t>
            </a:r>
          </a:p>
        </p:txBody>
      </p:sp>
    </p:spTree>
    <p:extLst>
      <p:ext uri="{BB962C8B-B14F-4D97-AF65-F5344CB8AC3E}">
        <p14:creationId xmlns:p14="http://schemas.microsoft.com/office/powerpoint/2010/main" val="4598857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0497" y="587896"/>
            <a:ext cx="8615265" cy="1412920"/>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NEW URBAN AGENDA E REMOÇÕES FORÇADAS</a:t>
            </a:r>
            <a:endParaRPr lang="pt-BR" dirty="0"/>
          </a:p>
        </p:txBody>
      </p:sp>
      <p:sp>
        <p:nvSpPr>
          <p:cNvPr id="3" name="Espaço Reservado para Conteúdo 2"/>
          <p:cNvSpPr>
            <a:spLocks noGrp="1"/>
          </p:cNvSpPr>
          <p:nvPr>
            <p:ph idx="1"/>
          </p:nvPr>
        </p:nvSpPr>
        <p:spPr/>
        <p:txBody>
          <a:bodyPr>
            <a:normAutofit fontScale="92500" lnSpcReduction="20000"/>
          </a:bodyPr>
          <a:lstStyle/>
          <a:p>
            <a:r>
              <a:rPr lang="pt-BR" dirty="0"/>
              <a:t>A Nova Agenda Urbana demonstra especial preocupação, dentre outras (</a:t>
            </a:r>
            <a:r>
              <a:rPr lang="pt-BR" dirty="0" err="1"/>
              <a:t>hiper</a:t>
            </a:r>
            <a:r>
              <a:rPr lang="pt-BR" dirty="0"/>
              <a:t>)vulnerabilidades, com os despejos forçados, notadamente nos itens 31, 107 e 111</a:t>
            </a:r>
            <a:r>
              <a:rPr lang="pt-BR" dirty="0" smtClean="0"/>
              <a:t>:</a:t>
            </a:r>
          </a:p>
          <a:p>
            <a:endParaRPr lang="pt-BR" dirty="0"/>
          </a:p>
          <a:p>
            <a:r>
              <a:rPr lang="pt-BR" dirty="0"/>
              <a:t>31. Nos comprometemos a promover políticas em matéria de moradia a nível nacional, subnacional (regional) e local que respaldem a realização progressiva do direito à moradia adequada para todos como elemento integrante do direito a um nível de vida adequado; que combatam todas as formas de discriminação e violência e impeçam os despejos forçados arbitrários e que centrem nas necessidades das pessoas sem casa, as pessoas em situações vulneráveis, os grupos de baixa renda e as pessoas com deficiência e propiciem ao mesmo tempo a participação e colaboração das comunidades e os interessados pertinentes na planejamento e aplicação dessas políticas, incluindo o apoio à produção social do habitat, em conformidade com a legislação e as normas nacionais.</a:t>
            </a:r>
          </a:p>
          <a:p>
            <a:endParaRPr lang="pt-BR" dirty="0"/>
          </a:p>
        </p:txBody>
      </p:sp>
    </p:spTree>
    <p:extLst>
      <p:ext uri="{BB962C8B-B14F-4D97-AF65-F5344CB8AC3E}">
        <p14:creationId xmlns:p14="http://schemas.microsoft.com/office/powerpoint/2010/main" val="3517620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337" y="569788"/>
            <a:ext cx="8579051" cy="1421973"/>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NEW URBAN AGENDA E REMOÇÕES FORÇADAS</a:t>
            </a:r>
            <a:endParaRPr lang="pt-BR" dirty="0"/>
          </a:p>
        </p:txBody>
      </p:sp>
      <p:sp>
        <p:nvSpPr>
          <p:cNvPr id="3" name="Espaço Reservado para Conteúdo 2"/>
          <p:cNvSpPr>
            <a:spLocks noGrp="1"/>
          </p:cNvSpPr>
          <p:nvPr>
            <p:ph idx="1"/>
          </p:nvPr>
        </p:nvSpPr>
        <p:spPr>
          <a:xfrm>
            <a:off x="2493337" y="1991761"/>
            <a:ext cx="8579051" cy="4866239"/>
          </a:xfrm>
        </p:spPr>
        <p:txBody>
          <a:bodyPr>
            <a:normAutofit fontScale="85000" lnSpcReduction="10000"/>
          </a:bodyPr>
          <a:lstStyle/>
          <a:p>
            <a:r>
              <a:rPr lang="pt-BR" dirty="0"/>
              <a:t>107. Encorajaremos a elaboração de políticas, instrumentos, mecanismos e modelos de financiamento que promovam o acesso a uma ampla fama de opções de moradias acessíveis e sustentáveis, incluídas as locações e outras formas de posse, assim como soluções cooperativas como a coabitação, os fundos fiduciários de terras comunitárias e outras formas de posse coletiva nas quais se tenham em contra a evolução das necessidades das pessoas e das comunidades, e afim de melhorar a oferta de moradia (especialmente para os grupos de baixa renda), prevenir a segregação e os deslocamentos e despejos forçados arbitrários e proporcionar uma ressignificação digna e adequada. Isso incluirá o apoio aos planos de autoconstrução e construção gradual de moradias, com especial atenção aos programas de melhoria dos bairros marginais e assentamentos informais. </a:t>
            </a:r>
            <a:endParaRPr lang="pt-BR" dirty="0" smtClean="0"/>
          </a:p>
          <a:p>
            <a:r>
              <a:rPr lang="pt-BR" dirty="0"/>
              <a:t>111.Promoveremos a elaboração de normas adequadas e exequíveis no setor da moradia, incluídos, segundo o caso, os códigos de construção, regulamentos, permissões de construção, ordenamentos e leis de uso do solo e regramentos de ordenação resilientes; combateremos e preveniremos a especulação, os deslocamentos, a falta de moradia e os despejos forçados arbitrários; e velaremos pela sustentabilidade, pela qualidade, pela acessibilidade, pela saúde, pela segurança, pela eficiência no uso da energia e dos recursos, e pela resiliência. Fomentaremos também uma análise diferenciada da oferta e da demanda das moradias baseada em dados de boa qualidade, oportunos e confiáveis a escala nacional, subnacional (regional) e local, tendo em conta as características concretas sociais, econômicas, ambientais e culturais. </a:t>
            </a:r>
          </a:p>
          <a:p>
            <a:endParaRPr lang="pt-BR" dirty="0"/>
          </a:p>
        </p:txBody>
      </p:sp>
    </p:spTree>
    <p:extLst>
      <p:ext uri="{BB962C8B-B14F-4D97-AF65-F5344CB8AC3E}">
        <p14:creationId xmlns:p14="http://schemas.microsoft.com/office/powerpoint/2010/main" val="28842940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496065" y="579423"/>
            <a:ext cx="9144000" cy="2824680"/>
          </a:xfrm>
        </p:spPr>
        <p:style>
          <a:lnRef idx="1">
            <a:schemeClr val="accent5"/>
          </a:lnRef>
          <a:fillRef idx="2">
            <a:schemeClr val="accent5"/>
          </a:fillRef>
          <a:effectRef idx="1">
            <a:schemeClr val="accent5"/>
          </a:effectRef>
          <a:fontRef idx="minor">
            <a:schemeClr val="dk1"/>
          </a:fontRef>
        </p:style>
        <p:txBody>
          <a:bodyPr>
            <a:normAutofit/>
          </a:bodyPr>
          <a:lstStyle/>
          <a:p>
            <a:pPr algn="ctr"/>
            <a:r>
              <a:rPr lang="pt-BR" sz="4000" dirty="0" smtClean="0">
                <a:solidFill>
                  <a:srgbClr val="C00000"/>
                </a:solidFill>
              </a:rPr>
              <a:t>3. </a:t>
            </a:r>
            <a:r>
              <a:rPr lang="pt-BR" sz="4000" dirty="0" smtClean="0"/>
              <a:t>A PROTEÇÃO DA VULNERABILIDADE URBANÍSTICA NA </a:t>
            </a:r>
            <a:r>
              <a:rPr lang="pt-BR" sz="4000" dirty="0" smtClean="0">
                <a:solidFill>
                  <a:srgbClr val="C00000"/>
                </a:solidFill>
              </a:rPr>
              <a:t>CONSTITUIÇÃO DE 1988</a:t>
            </a:r>
            <a:endParaRPr lang="pt-BR" sz="4000" dirty="0">
              <a:solidFill>
                <a:srgbClr val="C00000"/>
              </a:solidFill>
            </a:endParaRPr>
          </a:p>
        </p:txBody>
      </p:sp>
      <p:sp>
        <p:nvSpPr>
          <p:cNvPr id="4" name="Subtítulo 2"/>
          <p:cNvSpPr>
            <a:spLocks noGrp="1"/>
          </p:cNvSpPr>
          <p:nvPr>
            <p:ph type="subTitle" idx="1"/>
          </p:nvPr>
        </p:nvSpPr>
        <p:spPr>
          <a:xfrm>
            <a:off x="2504303" y="3537399"/>
            <a:ext cx="8509686" cy="2947124"/>
          </a:xfrm>
        </p:spPr>
        <p:txBody>
          <a:bodyPr>
            <a:noAutofit/>
          </a:bodyPr>
          <a:lstStyle/>
          <a:p>
            <a:pPr marL="342900" indent="-342900">
              <a:buFontTx/>
              <a:buChar char="-"/>
            </a:pPr>
            <a:r>
              <a:rPr lang="pt-BR" sz="2000" b="1" dirty="0" smtClean="0"/>
              <a:t>DIREITO À IGUALDADE</a:t>
            </a:r>
          </a:p>
          <a:p>
            <a:pPr marL="342900" indent="-342900">
              <a:buFontTx/>
              <a:buChar char="-"/>
            </a:pPr>
            <a:r>
              <a:rPr lang="pt-BR" sz="2000" b="1" dirty="0" smtClean="0"/>
              <a:t>POLÍTICA URBANA NA CONSTITUIÇÃO FEDERAL (ARTS. 182 E 183) [PROPOSTA ORIGINÁRIA E TEXTO CONSTITUCIONAL FINAL]</a:t>
            </a:r>
          </a:p>
          <a:p>
            <a:pPr marL="342900" indent="-342900">
              <a:buFontTx/>
              <a:buChar char="-"/>
            </a:pPr>
            <a:endParaRPr lang="pt-BR" sz="2000" b="1" dirty="0"/>
          </a:p>
          <a:p>
            <a:pPr marL="342900" indent="-342900">
              <a:buFontTx/>
              <a:buChar char="-"/>
            </a:pPr>
            <a:endParaRPr lang="pt-BR" sz="2000" b="1" dirty="0" smtClean="0"/>
          </a:p>
          <a:p>
            <a:pPr marL="342900" indent="-342900">
              <a:buFontTx/>
              <a:buChar char="-"/>
            </a:pPr>
            <a:endParaRPr lang="pt-BR" sz="2000" b="1" dirty="0" smtClean="0"/>
          </a:p>
          <a:p>
            <a:pPr marL="342900" indent="-342900">
              <a:buFontTx/>
              <a:buChar char="-"/>
            </a:pPr>
            <a:endParaRPr lang="pt-BR" sz="2000" b="1" dirty="0" smtClean="0"/>
          </a:p>
          <a:p>
            <a:pPr marL="342900" indent="-342900">
              <a:buFontTx/>
              <a:buChar char="-"/>
            </a:pPr>
            <a:endParaRPr lang="pt-BR" sz="2000" b="1" dirty="0"/>
          </a:p>
        </p:txBody>
      </p:sp>
    </p:spTree>
    <p:extLst>
      <p:ext uri="{BB962C8B-B14F-4D97-AF65-F5344CB8AC3E}">
        <p14:creationId xmlns:p14="http://schemas.microsoft.com/office/powerpoint/2010/main" val="30156661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75230" y="569790"/>
            <a:ext cx="8579051" cy="1431026"/>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DERIVAÇÃO DO DIREITO À IGUALDADE</a:t>
            </a:r>
            <a:endParaRPr lang="pt-BR" dirty="0"/>
          </a:p>
        </p:txBody>
      </p:sp>
      <p:sp>
        <p:nvSpPr>
          <p:cNvPr id="3" name="Espaço Reservado para Conteúdo 2"/>
          <p:cNvSpPr>
            <a:spLocks noGrp="1"/>
          </p:cNvSpPr>
          <p:nvPr>
            <p:ph idx="1"/>
          </p:nvPr>
        </p:nvSpPr>
        <p:spPr>
          <a:xfrm>
            <a:off x="2475230" y="2000816"/>
            <a:ext cx="8579051" cy="4857184"/>
          </a:xfrm>
        </p:spPr>
        <p:txBody>
          <a:bodyPr>
            <a:noAutofit/>
          </a:bodyPr>
          <a:lstStyle/>
          <a:p>
            <a:r>
              <a:rPr lang="pt-BR" sz="1700" dirty="0"/>
              <a:t>A proteção à vulnerabilidade decorre do direito fundamental à igualdade, previsto fundamentalmente na cabeça do artigo 5.º da Constituição da República de 1988</a:t>
            </a:r>
            <a:r>
              <a:rPr lang="pt-BR" sz="1700" dirty="0" smtClean="0"/>
              <a:t>.</a:t>
            </a:r>
          </a:p>
          <a:p>
            <a:endParaRPr lang="pt-BR" sz="1700" dirty="0"/>
          </a:p>
          <a:p>
            <a:r>
              <a:rPr lang="pt-BR" sz="1600" dirty="0"/>
              <a:t>Consoante já sedimentado, a igualdade não se basta ao seu aspecto formal, a igualdade perante a lei. Além disso o direito à igualdade também se revela no aspecto material (aproximando-se do postulado da justiça), igualdade na lei e proteção especial destinada a certos grupos populacionais que guardam, em relação a terceiros, alguma relação de desnível ou, na sua forma mais gravosa, de vulnerabilidade, diante de determinados fatores, de ordem econômica, social, cultural, ou decorrentes de preconceito ou discriminação em relação a etnia, cor, classe social, gênero, identidade de gênero, orientação sexual, dentre tantos outros fatores de vulneração.</a:t>
            </a:r>
          </a:p>
          <a:p>
            <a:endParaRPr lang="pt-BR" sz="1700" dirty="0"/>
          </a:p>
        </p:txBody>
      </p:sp>
    </p:spTree>
    <p:extLst>
      <p:ext uri="{BB962C8B-B14F-4D97-AF65-F5344CB8AC3E}">
        <p14:creationId xmlns:p14="http://schemas.microsoft.com/office/powerpoint/2010/main" val="8871165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3338" y="560736"/>
            <a:ext cx="8633372" cy="1440080"/>
          </a:xfrm>
        </p:spPr>
        <p:style>
          <a:lnRef idx="1">
            <a:schemeClr val="accent5"/>
          </a:lnRef>
          <a:fillRef idx="2">
            <a:schemeClr val="accent5"/>
          </a:fillRef>
          <a:effectRef idx="1">
            <a:schemeClr val="accent5"/>
          </a:effectRef>
          <a:fontRef idx="minor">
            <a:schemeClr val="dk1"/>
          </a:fontRef>
        </p:style>
        <p:txBody>
          <a:bodyPr/>
          <a:lstStyle/>
          <a:p>
            <a:pPr algn="ctr"/>
            <a:r>
              <a:rPr lang="pt-BR" dirty="0"/>
              <a:t>DERIVAÇÃO DO DIREITO À IGUALDADE</a:t>
            </a:r>
          </a:p>
        </p:txBody>
      </p:sp>
      <p:sp>
        <p:nvSpPr>
          <p:cNvPr id="3" name="Espaço Reservado para Conteúdo 2"/>
          <p:cNvSpPr>
            <a:spLocks noGrp="1"/>
          </p:cNvSpPr>
          <p:nvPr>
            <p:ph idx="1"/>
          </p:nvPr>
        </p:nvSpPr>
        <p:spPr>
          <a:xfrm>
            <a:off x="2493338" y="2124546"/>
            <a:ext cx="8633372" cy="4656499"/>
          </a:xfrm>
        </p:spPr>
        <p:txBody>
          <a:bodyPr/>
          <a:lstStyle/>
          <a:p>
            <a:r>
              <a:rPr lang="pt-BR" dirty="0"/>
              <a:t>Diante deste quadro não-isonômico, está o Direito autorizado à realização discriminações positivas a fim de anular ou mitigar fatores de vulneração e permitir à pessoa vulnerada ou vulnerável a dignidade e a plenitude de suas condições para a busca de sua felicidade e da realização de seu projeto de vida, ou, como melhor resume Osvaldo Canela Junior, “a igualdade substancial pressupõe condições materiais adequadas ao desenvolvimento do homem [e da mulher] como cidadão [e cidadã], legítimo partícipe das decisões políticas”. </a:t>
            </a:r>
          </a:p>
          <a:p>
            <a:r>
              <a:rPr lang="pt-BR" dirty="0"/>
              <a:t>Conferir: MELLO, Celso Antonio Bandeira de. O conteúdo jurídico do princípio da igualdade. 3.ª ed. São Paulo: Malheiros, 2013.</a:t>
            </a:r>
          </a:p>
          <a:p>
            <a:r>
              <a:rPr lang="pt-BR" dirty="0"/>
              <a:t>CANELA JUNIOR, Osvaldo. Controle judicial de políticas públicas. São Paulo: Saraiva, 2011, p. 51.</a:t>
            </a:r>
          </a:p>
        </p:txBody>
      </p:sp>
    </p:spTree>
    <p:extLst>
      <p:ext uri="{BB962C8B-B14F-4D97-AF65-F5344CB8AC3E}">
        <p14:creationId xmlns:p14="http://schemas.microsoft.com/office/powerpoint/2010/main" val="27419886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02391" y="606003"/>
            <a:ext cx="8678640" cy="1349546"/>
          </a:xfrm>
        </p:spPr>
        <p:style>
          <a:lnRef idx="1">
            <a:schemeClr val="accent5"/>
          </a:lnRef>
          <a:fillRef idx="2">
            <a:schemeClr val="accent5"/>
          </a:fillRef>
          <a:effectRef idx="1">
            <a:schemeClr val="accent5"/>
          </a:effectRef>
          <a:fontRef idx="minor">
            <a:schemeClr val="dk1"/>
          </a:fontRef>
        </p:style>
        <p:txBody>
          <a:bodyPr/>
          <a:lstStyle/>
          <a:p>
            <a:pPr algn="ctr"/>
            <a:r>
              <a:rPr lang="pt-BR" dirty="0"/>
              <a:t>DERIVAÇÃO DO DIREITO À IGUALDADE</a:t>
            </a:r>
          </a:p>
        </p:txBody>
      </p:sp>
      <p:sp>
        <p:nvSpPr>
          <p:cNvPr id="3" name="Espaço Reservado para Conteúdo 2"/>
          <p:cNvSpPr>
            <a:spLocks noGrp="1"/>
          </p:cNvSpPr>
          <p:nvPr>
            <p:ph idx="1"/>
          </p:nvPr>
        </p:nvSpPr>
        <p:spPr>
          <a:xfrm>
            <a:off x="2502391" y="1955549"/>
            <a:ext cx="8678640" cy="5106154"/>
          </a:xfrm>
        </p:spPr>
        <p:txBody>
          <a:bodyPr>
            <a:normAutofit/>
          </a:bodyPr>
          <a:lstStyle/>
          <a:p>
            <a:r>
              <a:rPr lang="pt-BR" dirty="0"/>
              <a:t>A igualdade ingressa, nessa toada, em sua terceira fase (viés promocional), “que caracteriza a evolução do princípio no âmbito do constitucionalismo moderno, passou a ser referida a um dever de compreensão das desigualdades sociais, econômicas, e culturais, portanto, no sentido do que se convenciona chamar de uma igualdade social ou de fato, embora também tais termos nem sempre sejam compreendidos da mesma forma</a:t>
            </a:r>
            <a:r>
              <a:rPr lang="pt-BR" dirty="0" smtClean="0"/>
              <a:t>”*.</a:t>
            </a:r>
            <a:endParaRPr lang="pt-BR" dirty="0"/>
          </a:p>
          <a:p>
            <a:r>
              <a:rPr lang="pt-BR" dirty="0"/>
              <a:t>A identificação de situação de vulnerabilidade e a especificação dos sujeitos de direito em sua concretude desafiam a formação de microssistemas protetivos, dentre os quais, com vistas a anular ou mitigar os fatores de vulneração urbanística, aquele destinado aos vulneráveis urbanos, mormente os/as moradores/as de assentamento informal e aqueles/as em contexto de remoção forçada. </a:t>
            </a:r>
          </a:p>
          <a:p>
            <a:pPr marL="0" indent="0">
              <a:buNone/>
            </a:pPr>
            <a:r>
              <a:rPr lang="pt-BR" dirty="0" smtClean="0"/>
              <a:t>*SARLET</a:t>
            </a:r>
            <a:r>
              <a:rPr lang="pt-BR" dirty="0"/>
              <a:t>, Ingo Wolfgang; MARINONI, Luiz Guilherme; MITIDIERO, Daniel. Curso de Direito Constitucional. 2.ª edição. São Paulo: Saraiva, 2013, p. 541.</a:t>
            </a:r>
          </a:p>
          <a:p>
            <a:endParaRPr lang="pt-BR" dirty="0"/>
          </a:p>
        </p:txBody>
      </p:sp>
    </p:spTree>
    <p:extLst>
      <p:ext uri="{BB962C8B-B14F-4D97-AF65-F5344CB8AC3E}">
        <p14:creationId xmlns:p14="http://schemas.microsoft.com/office/powerpoint/2010/main" val="17248056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89212" y="2133600"/>
            <a:ext cx="8915400" cy="4724400"/>
          </a:xfrm>
        </p:spPr>
        <p:txBody>
          <a:bodyPr>
            <a:normAutofit fontScale="92500" lnSpcReduction="10000"/>
          </a:bodyPr>
          <a:lstStyle/>
          <a:p>
            <a:r>
              <a:rPr lang="pt-BR" dirty="0"/>
              <a:t>No Brasil, com a redemocratização e a instauração do poder constituinte originário, materializado na Assembleia Nacional Constituinte, no final da década de 19(80), houve a apresentação de uma emenda popular de reforma urbana, que tinha vista à introdução do direito à cidade como um direito fundamental (formalmente), por parte de importantes movimentos sociais articulados em uma frente nacional. </a:t>
            </a:r>
            <a:r>
              <a:rPr lang="pt-BR" dirty="0" smtClean="0"/>
              <a:t>A </a:t>
            </a:r>
            <a:r>
              <a:rPr lang="pt-BR" dirty="0"/>
              <a:t>emenda popular assim previa, no que se refere ao direito à cidade:</a:t>
            </a:r>
          </a:p>
          <a:p>
            <a:endParaRPr lang="pt-BR" dirty="0"/>
          </a:p>
          <a:p>
            <a:pPr marL="0" indent="0">
              <a:buNone/>
            </a:pPr>
            <a:r>
              <a:rPr lang="pt-BR" b="1" dirty="0">
                <a:solidFill>
                  <a:schemeClr val="accent1"/>
                </a:solidFill>
              </a:rPr>
              <a:t>“Artigo 1º - Todo cidadão tem direito a condições de vida urbana digna e justiça social, obrigando-se o Estado a assegurar:</a:t>
            </a:r>
          </a:p>
          <a:p>
            <a:pPr marL="0" indent="0">
              <a:buNone/>
            </a:pPr>
            <a:r>
              <a:rPr lang="pt-BR" b="1" dirty="0">
                <a:solidFill>
                  <a:schemeClr val="accent1"/>
                </a:solidFill>
              </a:rPr>
              <a:t>I – acesso à moradia, transporte público, saneamento, energia elétrica, iluminação pública, comunicações, educação, saúde, lazer e segurança, assim como a preservação do patrimônio ambiental e cultural;</a:t>
            </a:r>
          </a:p>
          <a:p>
            <a:pPr marL="0" indent="0">
              <a:buNone/>
            </a:pPr>
            <a:r>
              <a:rPr lang="pt-BR" b="1" dirty="0">
                <a:solidFill>
                  <a:schemeClr val="accent1"/>
                </a:solidFill>
              </a:rPr>
              <a:t>II- gestão democrática da cidade.</a:t>
            </a:r>
          </a:p>
          <a:p>
            <a:pPr marL="0" indent="0">
              <a:buNone/>
            </a:pPr>
            <a:r>
              <a:rPr lang="pt-BR" b="1" dirty="0">
                <a:solidFill>
                  <a:schemeClr val="accent1"/>
                </a:solidFill>
              </a:rPr>
              <a:t>Artigo 2º - O direito a condições de vida urbana digna condiciona o exercício do direito de propriedade ao interesse social no uso dos imóveis urbanos e o subordina ao princípio do estado de necessidade</a:t>
            </a:r>
            <a:r>
              <a:rPr lang="pt-BR" b="1" dirty="0" smtClean="0">
                <a:solidFill>
                  <a:schemeClr val="accent1"/>
                </a:solidFill>
              </a:rPr>
              <a:t>”.</a:t>
            </a:r>
            <a:endParaRPr lang="pt-BR" b="1" dirty="0">
              <a:solidFill>
                <a:schemeClr val="accent1"/>
              </a:solidFill>
            </a:endParaRPr>
          </a:p>
        </p:txBody>
      </p:sp>
      <p:sp>
        <p:nvSpPr>
          <p:cNvPr id="4" name="Título 1"/>
          <p:cNvSpPr>
            <a:spLocks noGrp="1"/>
          </p:cNvSpPr>
          <p:nvPr>
            <p:ph type="title"/>
          </p:nvPr>
        </p:nvSpPr>
        <p:spPr>
          <a:xfrm>
            <a:off x="2502391" y="606003"/>
            <a:ext cx="8678640" cy="1349546"/>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EMENDA POPULAR DE REFORMA URBANA</a:t>
            </a:r>
            <a:endParaRPr lang="pt-BR" dirty="0"/>
          </a:p>
        </p:txBody>
      </p:sp>
    </p:spTree>
    <p:extLst>
      <p:ext uri="{BB962C8B-B14F-4D97-AF65-F5344CB8AC3E}">
        <p14:creationId xmlns:p14="http://schemas.microsoft.com/office/powerpoint/2010/main" val="21761988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2502391" y="606003"/>
            <a:ext cx="8678640" cy="1349546"/>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TEXTO FINAL DO ART. 182 DA CONSTITUIÇÃO DA REPÚBLICA</a:t>
            </a:r>
            <a:endParaRPr lang="pt-BR" dirty="0"/>
          </a:p>
        </p:txBody>
      </p:sp>
      <p:sp>
        <p:nvSpPr>
          <p:cNvPr id="6" name="Espaço Reservado para Conteúdo 5"/>
          <p:cNvSpPr>
            <a:spLocks noGrp="1"/>
          </p:cNvSpPr>
          <p:nvPr>
            <p:ph idx="1"/>
          </p:nvPr>
        </p:nvSpPr>
        <p:spPr>
          <a:xfrm>
            <a:off x="2502392" y="2018923"/>
            <a:ext cx="8678640" cy="4753069"/>
          </a:xfrm>
        </p:spPr>
        <p:txBody>
          <a:bodyPr>
            <a:normAutofit/>
          </a:bodyPr>
          <a:lstStyle/>
          <a:p>
            <a:pPr marL="0" indent="0">
              <a:buNone/>
            </a:pPr>
            <a:r>
              <a:rPr lang="pt-BR" dirty="0"/>
              <a:t>Art. 182. A política de desenvolvimento urbano, executada pelo Poder Público municipal, conforme diretrizes gerais fixadas em lei, tem por objetivo ordenar o pleno desenvolvimento das funções sociais da cidade e garantir o bem- estar de seus habitantes.         </a:t>
            </a:r>
            <a:r>
              <a:rPr lang="pt-BR" dirty="0">
                <a:hlinkClick r:id="rId2"/>
              </a:rPr>
              <a:t>(Regulamento)</a:t>
            </a:r>
            <a:r>
              <a:rPr lang="pt-BR" dirty="0"/>
              <a:t>            (</a:t>
            </a:r>
            <a:r>
              <a:rPr lang="pt-BR" dirty="0">
                <a:hlinkClick r:id="rId3"/>
              </a:rPr>
              <a:t>Vide Lei nº 13.311, de 11 de julho de 2016</a:t>
            </a:r>
            <a:r>
              <a:rPr lang="pt-BR" dirty="0"/>
              <a:t>)</a:t>
            </a:r>
          </a:p>
          <a:p>
            <a:pPr marL="0" indent="0">
              <a:buNone/>
            </a:pPr>
            <a:r>
              <a:rPr lang="pt-BR" dirty="0"/>
              <a:t>§ 1º O plano diretor, aprovado pela Câmara Municipal, obrigatório para cidades com mais de vinte mil habitantes, é o instrumento básico da política de desenvolvimento e de expansão urbana.</a:t>
            </a:r>
          </a:p>
          <a:p>
            <a:pPr marL="0" indent="0">
              <a:buNone/>
            </a:pPr>
            <a:r>
              <a:rPr lang="pt-BR" dirty="0"/>
              <a:t>§ 2º A propriedade urbana cumpre sua função social quando atende às exigências fundamentais de ordenação da cidade expressas no plano diretor.</a:t>
            </a:r>
          </a:p>
          <a:p>
            <a:pPr marL="0" indent="0">
              <a:buNone/>
            </a:pPr>
            <a:r>
              <a:rPr lang="pt-BR" dirty="0"/>
              <a:t>§ 3º As desapropriações de imóveis urbanos serão feitas com prévia e justa indenização em dinheiro</a:t>
            </a:r>
            <a:r>
              <a:rPr lang="pt-BR" dirty="0" smtClean="0"/>
              <a:t>.</a:t>
            </a:r>
            <a:endParaRPr lang="pt-BR" dirty="0"/>
          </a:p>
        </p:txBody>
      </p:sp>
    </p:spTree>
    <p:extLst>
      <p:ext uri="{BB962C8B-B14F-4D97-AF65-F5344CB8AC3E}">
        <p14:creationId xmlns:p14="http://schemas.microsoft.com/office/powerpoint/2010/main" val="35201387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0" indent="0">
              <a:buNone/>
            </a:pPr>
            <a:r>
              <a:rPr lang="pt-BR" dirty="0"/>
              <a:t>§ 4º É facultado ao Poder Público municipal, mediante lei específica para área incluída no plano diretor, exigir, nos termos da lei federal, do proprietário do solo urbano não edificado, subutilizado ou não utilizado, que promova seu adequado aproveitamento,      sob pena, sucessivamente, de:</a:t>
            </a:r>
          </a:p>
          <a:p>
            <a:pPr marL="0" indent="0">
              <a:buNone/>
            </a:pPr>
            <a:r>
              <a:rPr lang="pt-BR" dirty="0"/>
              <a:t>I - parcelamento ou edificação compulsórios;</a:t>
            </a:r>
          </a:p>
          <a:p>
            <a:pPr marL="0" indent="0">
              <a:buNone/>
            </a:pPr>
            <a:r>
              <a:rPr lang="pt-BR" dirty="0"/>
              <a:t>II - imposto sobre a propriedade predial e territorial urbana progressivo no tempo;</a:t>
            </a:r>
          </a:p>
          <a:p>
            <a:pPr marL="0" indent="0">
              <a:buNone/>
            </a:pPr>
            <a:r>
              <a:rPr lang="pt-BR" dirty="0"/>
              <a:t>III - desapropriação com pagamento mediante títulos da dívida pública de emissão previamente aprovada pelo Senado Federal, com prazo de resgate de até dez anos, em parcelas anuais, iguais e sucessivas, assegurados o valor real da indenização e os juros legais.</a:t>
            </a:r>
            <a:endParaRPr lang="pt-BR" dirty="0"/>
          </a:p>
        </p:txBody>
      </p:sp>
      <p:sp>
        <p:nvSpPr>
          <p:cNvPr id="4" name="Título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pPr algn="ctr"/>
            <a:r>
              <a:rPr lang="pt-BR" dirty="0" smtClean="0"/>
              <a:t>TEXTO FINAL DO ART. 182 DA CONSTITUIÇÃO DA REPÚBLICA</a:t>
            </a:r>
            <a:endParaRPr lang="pt-BR" dirty="0"/>
          </a:p>
        </p:txBody>
      </p:sp>
    </p:spTree>
    <p:extLst>
      <p:ext uri="{BB962C8B-B14F-4D97-AF65-F5344CB8AC3E}">
        <p14:creationId xmlns:p14="http://schemas.microsoft.com/office/powerpoint/2010/main" val="151456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490359" y="497941"/>
            <a:ext cx="8656611" cy="2193008"/>
          </a:xfrm>
        </p:spPr>
        <p:style>
          <a:lnRef idx="1">
            <a:schemeClr val="accent5"/>
          </a:lnRef>
          <a:fillRef idx="2">
            <a:schemeClr val="accent5"/>
          </a:fillRef>
          <a:effectRef idx="1">
            <a:schemeClr val="accent5"/>
          </a:effectRef>
          <a:fontRef idx="minor">
            <a:schemeClr val="dk1"/>
          </a:fontRef>
        </p:style>
        <p:txBody>
          <a:bodyPr>
            <a:normAutofit/>
          </a:bodyPr>
          <a:lstStyle/>
          <a:p>
            <a:pPr algn="ctr"/>
            <a:r>
              <a:rPr lang="pt-BR" dirty="0" smtClean="0">
                <a:solidFill>
                  <a:srgbClr val="C00000"/>
                </a:solidFill>
              </a:rPr>
              <a:t>1-</a:t>
            </a:r>
            <a:r>
              <a:rPr lang="pt-BR" dirty="0" smtClean="0"/>
              <a:t>VULNERABILIDADE URBANÍSTICA</a:t>
            </a:r>
            <a:endParaRPr lang="pt-BR" dirty="0"/>
          </a:p>
        </p:txBody>
      </p:sp>
      <p:sp>
        <p:nvSpPr>
          <p:cNvPr id="3" name="Subtítulo 2"/>
          <p:cNvSpPr>
            <a:spLocks noGrp="1"/>
          </p:cNvSpPr>
          <p:nvPr>
            <p:ph type="subTitle" idx="1"/>
          </p:nvPr>
        </p:nvSpPr>
        <p:spPr>
          <a:xfrm>
            <a:off x="2490361" y="2939870"/>
            <a:ext cx="7872840" cy="2947124"/>
          </a:xfrm>
        </p:spPr>
        <p:txBody>
          <a:bodyPr>
            <a:noAutofit/>
          </a:bodyPr>
          <a:lstStyle/>
          <a:p>
            <a:pPr marL="342900" indent="-342900">
              <a:buFontTx/>
              <a:buChar char="-"/>
            </a:pPr>
            <a:r>
              <a:rPr lang="pt-BR" sz="2000" b="1" dirty="0" smtClean="0"/>
              <a:t>CIDADE COMO SUJEITO PRODUTOR DE VULNERABILIDADES</a:t>
            </a:r>
          </a:p>
          <a:p>
            <a:pPr marL="342900" indent="-342900">
              <a:buFontTx/>
              <a:buChar char="-"/>
            </a:pPr>
            <a:r>
              <a:rPr lang="pt-BR" sz="2000" b="1" dirty="0" smtClean="0"/>
              <a:t>FATORES URBANÍSTICOS DE </a:t>
            </a:r>
            <a:r>
              <a:rPr lang="pt-BR" sz="2000" b="1" dirty="0" smtClean="0"/>
              <a:t>VULNERAÇÃO</a:t>
            </a:r>
            <a:endParaRPr lang="pt-BR" sz="2000" b="1" dirty="0" smtClean="0"/>
          </a:p>
          <a:p>
            <a:r>
              <a:rPr lang="pt-BR" sz="2000" b="1" dirty="0" smtClean="0">
                <a:solidFill>
                  <a:srgbClr val="C00000"/>
                </a:solidFill>
              </a:rPr>
              <a:t>- </a:t>
            </a:r>
            <a:r>
              <a:rPr lang="pt-BR" sz="2000" b="1" dirty="0" smtClean="0"/>
              <a:t>DIREITO À CIDADE COMO UM DIREITO UNIVERSAL</a:t>
            </a:r>
          </a:p>
          <a:p>
            <a:r>
              <a:rPr lang="pt-BR" sz="2000" b="1" dirty="0" smtClean="0">
                <a:solidFill>
                  <a:srgbClr val="C00000"/>
                </a:solidFill>
              </a:rPr>
              <a:t>- </a:t>
            </a:r>
            <a:r>
              <a:rPr lang="pt-BR" sz="2000" b="1" dirty="0" smtClean="0"/>
              <a:t>ESPECIFICAÇÃO DO SUJEITO VULNERÁVEL</a:t>
            </a:r>
          </a:p>
          <a:p>
            <a:r>
              <a:rPr lang="pt-BR" sz="2000" b="1" dirty="0" smtClean="0">
                <a:solidFill>
                  <a:srgbClr val="C00000"/>
                </a:solidFill>
              </a:rPr>
              <a:t>- </a:t>
            </a:r>
            <a:r>
              <a:rPr lang="pt-BR" sz="2000" b="1" dirty="0" smtClean="0"/>
              <a:t>MICROSSISTEMA PROTETIVO URBANÍSTICO</a:t>
            </a:r>
          </a:p>
          <a:p>
            <a:r>
              <a:rPr lang="pt-BR" sz="2000" b="1" dirty="0" smtClean="0">
                <a:solidFill>
                  <a:srgbClr val="C00000"/>
                </a:solidFill>
              </a:rPr>
              <a:t>-</a:t>
            </a:r>
            <a:r>
              <a:rPr lang="pt-BR" sz="2000" b="1" dirty="0" smtClean="0"/>
              <a:t> VIOLÊNCIA URBANÍSTICA</a:t>
            </a:r>
            <a:endParaRPr lang="pt-BR" sz="2000" b="1" dirty="0"/>
          </a:p>
        </p:txBody>
      </p:sp>
    </p:spTree>
    <p:extLst>
      <p:ext uri="{BB962C8B-B14F-4D97-AF65-F5344CB8AC3E}">
        <p14:creationId xmlns:p14="http://schemas.microsoft.com/office/powerpoint/2010/main" val="11113946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0" indent="0">
              <a:buNone/>
            </a:pPr>
            <a:r>
              <a:rPr lang="pt-BR" dirty="0"/>
              <a:t>Art. 183. Aquele que possuir como sua área urbana de até duzentos e </a:t>
            </a:r>
            <a:r>
              <a:rPr lang="pt-BR" dirty="0" err="1"/>
              <a:t>cinqüenta</a:t>
            </a:r>
            <a:r>
              <a:rPr lang="pt-BR" dirty="0"/>
              <a:t> metros quadrados, por cinco anos, ininterruptamente e sem oposição, utilizando-a para sua moradia ou de sua família, adquirir-lhe-á o domínio, desde que não seja proprietário de outro imóvel urbano ou rural.          </a:t>
            </a:r>
            <a:r>
              <a:rPr lang="pt-BR" dirty="0">
                <a:hlinkClick r:id="rId2"/>
              </a:rPr>
              <a:t>(Regulamento)</a:t>
            </a:r>
            <a:endParaRPr lang="pt-BR" dirty="0"/>
          </a:p>
          <a:p>
            <a:pPr marL="0" indent="0">
              <a:buNone/>
            </a:pPr>
            <a:r>
              <a:rPr lang="pt-BR" dirty="0"/>
              <a:t>§ 1º O título de domínio e a concessão de uso serão conferidos ao homem ou à mulher, ou a ambos, independentemente do estado civil.</a:t>
            </a:r>
          </a:p>
          <a:p>
            <a:pPr marL="0" indent="0">
              <a:buNone/>
            </a:pPr>
            <a:r>
              <a:rPr lang="pt-BR" dirty="0"/>
              <a:t>§ 2º Esse direito não será reconhecido ao mesmo possuidor mais de uma vez.</a:t>
            </a:r>
          </a:p>
          <a:p>
            <a:pPr marL="0" indent="0">
              <a:buNone/>
            </a:pPr>
            <a:r>
              <a:rPr lang="pt-BR" dirty="0"/>
              <a:t>§ 3º Os imóveis públicos não serão adquiridos por usucapião.</a:t>
            </a:r>
          </a:p>
          <a:p>
            <a:pPr marL="0" indent="0">
              <a:buNone/>
            </a:pPr>
            <a:endParaRPr lang="pt-BR" dirty="0"/>
          </a:p>
        </p:txBody>
      </p:sp>
      <p:sp>
        <p:nvSpPr>
          <p:cNvPr id="5" name="Título 1"/>
          <p:cNvSpPr>
            <a:spLocks noGrp="1"/>
          </p:cNvSpPr>
          <p:nvPr>
            <p:ph type="title"/>
          </p:nvPr>
        </p:nvSpPr>
        <p:spPr>
          <a:xfrm>
            <a:off x="2592925" y="624110"/>
            <a:ext cx="8911687" cy="1280890"/>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TEXTO FINAL DO ART. 183 DA CONSTITUIÇÃO DA REPÚBLICA</a:t>
            </a:r>
            <a:endParaRPr lang="pt-BR" dirty="0"/>
          </a:p>
        </p:txBody>
      </p:sp>
    </p:spTree>
    <p:extLst>
      <p:ext uri="{BB962C8B-B14F-4D97-AF65-F5344CB8AC3E}">
        <p14:creationId xmlns:p14="http://schemas.microsoft.com/office/powerpoint/2010/main" val="41187509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496065" y="561315"/>
            <a:ext cx="9144000" cy="500656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rmAutofit fontScale="97500"/>
          </a:bodyPr>
          <a:lstStyle>
            <a:lvl1pPr algn="l" defTabSz="457200" rtl="0" eaLnBrk="1" latinLnBrk="0" hangingPunct="1">
              <a:spcBef>
                <a:spcPct val="0"/>
              </a:spcBef>
              <a:buNone/>
              <a:defRPr sz="54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pt-BR" dirty="0" smtClean="0">
                <a:solidFill>
                  <a:srgbClr val="C00000"/>
                </a:solidFill>
              </a:rPr>
              <a:t>4. </a:t>
            </a:r>
            <a:r>
              <a:rPr lang="pt-BR" dirty="0" smtClean="0"/>
              <a:t>A PROTEÇÃO DA VULNERABILIDADE URBANÍSTICA NA </a:t>
            </a:r>
            <a:r>
              <a:rPr lang="pt-BR" dirty="0" smtClean="0">
                <a:solidFill>
                  <a:srgbClr val="C00000"/>
                </a:solidFill>
              </a:rPr>
              <a:t>LEGISLAÇÃO URBANÍSTICA</a:t>
            </a:r>
            <a:endParaRPr lang="pt-BR" dirty="0">
              <a:solidFill>
                <a:srgbClr val="C00000"/>
              </a:solidFill>
            </a:endParaRPr>
          </a:p>
        </p:txBody>
      </p:sp>
    </p:spTree>
    <p:extLst>
      <p:ext uri="{BB962C8B-B14F-4D97-AF65-F5344CB8AC3E}">
        <p14:creationId xmlns:p14="http://schemas.microsoft.com/office/powerpoint/2010/main" val="11482177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O Estatuto da Cidade, que estabelece normas de ordem pública e de interesse social que regulam o uso da propriedade urbana em prol do bem coletivo, da segurança e do bem-estar dos/as cidadãos/</a:t>
            </a:r>
            <a:r>
              <a:rPr lang="pt-BR" dirty="0" err="1"/>
              <a:t>ãs</a:t>
            </a:r>
            <a:r>
              <a:rPr lang="pt-BR" dirty="0"/>
              <a:t>, bem como do equilíbrio ambiental, orienta-se por diretrizes gerais, previstas em seu artigo 2.º, tais como a garantia do direito a cidades sustentáveis, a gestão democrática por meio da participação da população e de associações representativas dos vários seguimentos da comunidade na formulação, execução e acompanhamento de planos, programas e projetos de desenvolvimento urbano, o planejamento do desenvolvimento das cidades, da distribuição espacial da população e das atividades econômicas do Município e do território sob sua área de influência, de modo a evitar e corrigir as distorções do crescimento urbano e seus efeitos negativos sobre o meio ambiente, dentre outras [diretrizes]. </a:t>
            </a:r>
            <a:endParaRPr lang="pt-BR" dirty="0"/>
          </a:p>
        </p:txBody>
      </p:sp>
      <p:sp>
        <p:nvSpPr>
          <p:cNvPr id="4" name="Título 1"/>
          <p:cNvSpPr>
            <a:spLocks noGrp="1"/>
          </p:cNvSpPr>
          <p:nvPr>
            <p:ph type="title"/>
          </p:nvPr>
        </p:nvSpPr>
        <p:spPr>
          <a:xfrm>
            <a:off x="2592925" y="624110"/>
            <a:ext cx="8911687" cy="1280890"/>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ESTATUTO DA CIDADE (UMA INTRODUÇÃO)</a:t>
            </a:r>
            <a:endParaRPr lang="pt-BR" dirty="0"/>
          </a:p>
        </p:txBody>
      </p:sp>
    </p:spTree>
    <p:extLst>
      <p:ext uri="{BB962C8B-B14F-4D97-AF65-F5344CB8AC3E}">
        <p14:creationId xmlns:p14="http://schemas.microsoft.com/office/powerpoint/2010/main" val="10966149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25000" lnSpcReduction="20000"/>
          </a:bodyPr>
          <a:lstStyle/>
          <a:p>
            <a:r>
              <a:rPr lang="pt-BR" sz="10000" dirty="0"/>
              <a:t>Por derradeiro, para os fins perseguidos por este estudo, cumpre destacar a preocupação legislativa com a regularização fundiária, prevista, pelo art. 4.º. V, q, do Estatuto, como instrumento jurídico e político da política urbana, e a urbanização de áreas ocupadas por população de baixa renda mediante o estabelecimento de normas especiais de urbanização, uso e ocupação do solo e edificação, consideradas a situação socioeconômica da população e normas ambientais, segundo o art. 2.º, inc. XIV, do Estatuto. </a:t>
            </a:r>
          </a:p>
          <a:p>
            <a:endParaRPr lang="pt-BR" dirty="0"/>
          </a:p>
        </p:txBody>
      </p:sp>
      <p:sp>
        <p:nvSpPr>
          <p:cNvPr id="4" name="Título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pPr algn="ctr"/>
            <a:r>
              <a:rPr lang="pt-BR" dirty="0" smtClean="0"/>
              <a:t>ESTATUTO DA CIDADE (UMA INTRODUÇÃO)</a:t>
            </a:r>
            <a:endParaRPr lang="pt-BR" dirty="0"/>
          </a:p>
        </p:txBody>
      </p:sp>
    </p:spTree>
    <p:extLst>
      <p:ext uri="{BB962C8B-B14F-4D97-AF65-F5344CB8AC3E}">
        <p14:creationId xmlns:p14="http://schemas.microsoft.com/office/powerpoint/2010/main" val="4891073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a:bodyPr>
          <a:lstStyle/>
          <a:p>
            <a:pPr algn="ctr"/>
            <a:r>
              <a:rPr lang="pt-BR" sz="6000" dirty="0" smtClean="0"/>
              <a:t>É possível se falar em um </a:t>
            </a:r>
            <a:r>
              <a:rPr lang="pt-BR" sz="6000" b="1" u="sng" dirty="0" smtClean="0">
                <a:solidFill>
                  <a:schemeClr val="accent1"/>
                </a:solidFill>
              </a:rPr>
              <a:t>microssistema</a:t>
            </a:r>
            <a:r>
              <a:rPr lang="pt-BR" sz="6000" dirty="0" smtClean="0"/>
              <a:t> protetivo do vulnerável urbano?</a:t>
            </a:r>
            <a:endParaRPr lang="pt-BR" sz="6000" dirty="0"/>
          </a:p>
        </p:txBody>
      </p:sp>
    </p:spTree>
    <p:extLst>
      <p:ext uri="{BB962C8B-B14F-4D97-AF65-F5344CB8AC3E}">
        <p14:creationId xmlns:p14="http://schemas.microsoft.com/office/powerpoint/2010/main" val="34791233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Autofit/>
          </a:bodyPr>
          <a:lstStyle/>
          <a:p>
            <a:pPr marL="0" indent="0">
              <a:buNone/>
            </a:pPr>
            <a:r>
              <a:rPr lang="pt-BR" sz="4000" dirty="0" smtClean="0"/>
              <a:t>Muito obrigado!</a:t>
            </a:r>
          </a:p>
          <a:p>
            <a:endParaRPr lang="pt-BR" sz="4000" dirty="0"/>
          </a:p>
          <a:p>
            <a:r>
              <a:rPr lang="pt-BR" sz="4000" dirty="0" err="1" smtClean="0"/>
              <a:t>Email</a:t>
            </a:r>
            <a:r>
              <a:rPr lang="pt-BR" sz="4000" dirty="0" smtClean="0"/>
              <a:t>: </a:t>
            </a:r>
            <a:r>
              <a:rPr lang="pt-BR" sz="4000" dirty="0" smtClean="0">
                <a:hlinkClick r:id="rId2"/>
              </a:rPr>
              <a:t>aramalhoferreira@uol.com.br</a:t>
            </a:r>
            <a:endParaRPr lang="pt-BR" sz="4000" dirty="0" smtClean="0"/>
          </a:p>
          <a:p>
            <a:r>
              <a:rPr lang="pt-BR" sz="4000" dirty="0" err="1" smtClean="0"/>
              <a:t>Facebook</a:t>
            </a:r>
            <a:r>
              <a:rPr lang="pt-BR" sz="4000" dirty="0" smtClean="0"/>
              <a:t>: Allan Ramalho Ferreira</a:t>
            </a:r>
            <a:endParaRPr lang="pt-BR" sz="4000" dirty="0"/>
          </a:p>
        </p:txBody>
      </p:sp>
    </p:spTree>
    <p:extLst>
      <p:ext uri="{BB962C8B-B14F-4D97-AF65-F5344CB8AC3E}">
        <p14:creationId xmlns:p14="http://schemas.microsoft.com/office/powerpoint/2010/main" val="3761081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77379" y="576649"/>
            <a:ext cx="9376653" cy="1394254"/>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CIDADE COMO SUJEITO PRODUTOR DE VULERABILIDADES</a:t>
            </a:r>
            <a:endParaRPr lang="pt-BR" dirty="0"/>
          </a:p>
        </p:txBody>
      </p:sp>
      <p:sp>
        <p:nvSpPr>
          <p:cNvPr id="3" name="Espaço Reservado para Conteúdo 2"/>
          <p:cNvSpPr>
            <a:spLocks noGrp="1"/>
          </p:cNvSpPr>
          <p:nvPr>
            <p:ph idx="1"/>
          </p:nvPr>
        </p:nvSpPr>
        <p:spPr>
          <a:xfrm>
            <a:off x="1274805" y="2077866"/>
            <a:ext cx="10515600" cy="3177874"/>
          </a:xfrm>
        </p:spPr>
        <p:txBody>
          <a:bodyPr>
            <a:normAutofit/>
          </a:bodyPr>
          <a:lstStyle/>
          <a:p>
            <a:r>
              <a:rPr lang="pt-BR" dirty="0"/>
              <a:t>No estudo das vulnerabilidades urbanas, é preciso considerar a cidade não só como objeto, mas também como sujeito, interventor. </a:t>
            </a:r>
            <a:endParaRPr lang="pt-BR" dirty="0" smtClean="0"/>
          </a:p>
          <a:p>
            <a:r>
              <a:rPr lang="pt-BR" dirty="0" smtClean="0"/>
              <a:t>Na </a:t>
            </a:r>
            <a:r>
              <a:rPr lang="pt-BR" dirty="0"/>
              <a:t>Carta Mundial do Direito à Cidade, a cidade também é tomada nessas duas acepções (artigo I. Item 4): “[p]</a:t>
            </a:r>
            <a:r>
              <a:rPr lang="pt-BR" dirty="0" err="1"/>
              <a:t>or</a:t>
            </a:r>
            <a:r>
              <a:rPr lang="pt-BR" dirty="0"/>
              <a:t> seu caráter físico, a cidade é toda metrópole, urbe, vila ou povoado que esteja organizado institucionalmente como unidade local de governo como o entorno rural ou </a:t>
            </a:r>
            <a:r>
              <a:rPr lang="pt-BR" dirty="0" err="1"/>
              <a:t>semi-rural</a:t>
            </a:r>
            <a:r>
              <a:rPr lang="pt-BR" dirty="0"/>
              <a:t> que forma parte de seu território. </a:t>
            </a:r>
            <a:endParaRPr lang="pt-BR" dirty="0" smtClean="0"/>
          </a:p>
          <a:p>
            <a:r>
              <a:rPr lang="pt-BR" dirty="0" smtClean="0"/>
              <a:t>Como </a:t>
            </a:r>
            <a:r>
              <a:rPr lang="pt-BR" dirty="0"/>
              <a:t>espaço político, a cidade é o conjunto de instituições e atores que intervêm na sua gestão, como as autoridades governamentais, legislativas e judiciárias, as instâncias de participação social institucionalizadas, os movimentos e organizações sociais e a comunidade em geral”. </a:t>
            </a:r>
          </a:p>
          <a:p>
            <a:pPr marL="0" indent="0">
              <a:buNone/>
            </a:pPr>
            <a:endParaRPr lang="pt-BR" dirty="0" smtClean="0"/>
          </a:p>
        </p:txBody>
      </p:sp>
    </p:spTree>
    <p:extLst>
      <p:ext uri="{BB962C8B-B14F-4D97-AF65-F5344CB8AC3E}">
        <p14:creationId xmlns:p14="http://schemas.microsoft.com/office/powerpoint/2010/main" val="1182086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9141" y="574683"/>
            <a:ext cx="9318989" cy="1410636"/>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FATORES URBANÍSTICOS DE VULNERAÇÃO</a:t>
            </a:r>
            <a:endParaRPr lang="pt-BR" dirty="0"/>
          </a:p>
        </p:txBody>
      </p:sp>
      <p:sp>
        <p:nvSpPr>
          <p:cNvPr id="3" name="Espaço Reservado para Conteúdo 2"/>
          <p:cNvSpPr>
            <a:spLocks noGrp="1"/>
          </p:cNvSpPr>
          <p:nvPr>
            <p:ph idx="1"/>
          </p:nvPr>
        </p:nvSpPr>
        <p:spPr/>
        <p:txBody>
          <a:bodyPr>
            <a:normAutofit/>
          </a:bodyPr>
          <a:lstStyle/>
          <a:p>
            <a:r>
              <a:rPr lang="pt-BR" dirty="0"/>
              <a:t>É possível a identificação de fatores urbanísticos, aqueles produzidos pela cidade enquanto sujeito, como potenciais vulnerantes, para referir “à situação de desproteção a que vastas camadas pobres encontram-se submetidas no que concerne às garantias de trabalho, saúde, saneamento, educação e outros componentes que caracterizam os direitos sociais básicos da cidadania”, dos quais se destaca o direito à moradia nas suas múltiplas vertentes qualificadoras </a:t>
            </a:r>
            <a:r>
              <a:rPr lang="pt-BR" dirty="0" smtClean="0"/>
              <a:t>(conforme </a:t>
            </a:r>
            <a:r>
              <a:rPr lang="pt-BR" dirty="0"/>
              <a:t>o Comentário Geral n.º 4 do Comitê DESC/ONU). </a:t>
            </a:r>
          </a:p>
          <a:p>
            <a:pPr algn="just"/>
            <a:r>
              <a:rPr lang="pt-BR" dirty="0" smtClean="0"/>
              <a:t>CITAÇÃO: KOWARICK</a:t>
            </a:r>
            <a:r>
              <a:rPr lang="pt-BR" dirty="0"/>
              <a:t>, Lúcio. Viver em risco: sobre a vulnerabilidade socioeconômica e civil. São Paulo: Editora 34, 2009, p. 19.</a:t>
            </a:r>
          </a:p>
          <a:p>
            <a:endParaRPr lang="pt-BR" dirty="0"/>
          </a:p>
        </p:txBody>
      </p:sp>
    </p:spTree>
    <p:extLst>
      <p:ext uri="{BB962C8B-B14F-4D97-AF65-F5344CB8AC3E}">
        <p14:creationId xmlns:p14="http://schemas.microsoft.com/office/powerpoint/2010/main" val="1504195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77379" y="574683"/>
            <a:ext cx="9343702" cy="1394160"/>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DIREITO À CIDADE COMO UM DIREITO UNIVERSAL</a:t>
            </a:r>
            <a:endParaRPr lang="pt-BR" dirty="0"/>
          </a:p>
        </p:txBody>
      </p:sp>
      <p:sp>
        <p:nvSpPr>
          <p:cNvPr id="3" name="Espaço Reservado para Conteúdo 2"/>
          <p:cNvSpPr>
            <a:spLocks noGrp="1"/>
          </p:cNvSpPr>
          <p:nvPr>
            <p:ph idx="1"/>
          </p:nvPr>
        </p:nvSpPr>
        <p:spPr/>
        <p:txBody>
          <a:bodyPr>
            <a:normAutofit fontScale="92500"/>
          </a:bodyPr>
          <a:lstStyle/>
          <a:p>
            <a:r>
              <a:rPr lang="pt-BR" dirty="0"/>
              <a:t>Nesse sentido, pode-se afirmar, com certeza, que todos têm direito à cidade, bem como direito à moradia. É necessário compreender que, independentemente dos predicados extrínsecos (físicos, sociais, econômicos, culturais, etc.), todos somos pessoas humanas e alcançamos, por apenas possuir humanidade (qualidade intrínseco-indissociável), direitos fundamentais, perspectiva atrelada a uma ordem jurídica estatal, e direitos humanos, perspectiva universalista, desatrelada de vínculos estatais (decorrente da revisão na noção tradicional de soberania e do estabelecimento de um mínimo ético-irredutível), que visam preservar e promover a dignidade – este é o grande vetor axiológico que orienta a interpretação, o diálogo e a aplicação normativos. Todos os seres humanos, em síntese, têm direito à proteção atribuída pelo sistema geral, isto é, pelo conjunto de normas que se dirigem ao ser humano tomado na sua essência comum, abstrato (não-especificado) – esse é o significado da universalidade. </a:t>
            </a:r>
          </a:p>
          <a:p>
            <a:endParaRPr lang="pt-BR" dirty="0"/>
          </a:p>
        </p:txBody>
      </p:sp>
    </p:spTree>
    <p:extLst>
      <p:ext uri="{BB962C8B-B14F-4D97-AF65-F5344CB8AC3E}">
        <p14:creationId xmlns:p14="http://schemas.microsoft.com/office/powerpoint/2010/main" val="12710373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77379" y="566445"/>
            <a:ext cx="9360178" cy="1410636"/>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ESPECIFICAÇÃO DO SUJEITO VULNERÁVEL</a:t>
            </a:r>
            <a:endParaRPr lang="pt-BR" dirty="0"/>
          </a:p>
        </p:txBody>
      </p:sp>
      <p:sp>
        <p:nvSpPr>
          <p:cNvPr id="3" name="Espaço Reservado para Conteúdo 2"/>
          <p:cNvSpPr>
            <a:spLocks noGrp="1"/>
          </p:cNvSpPr>
          <p:nvPr>
            <p:ph idx="1"/>
          </p:nvPr>
        </p:nvSpPr>
        <p:spPr>
          <a:xfrm>
            <a:off x="2589212" y="2133599"/>
            <a:ext cx="8915400" cy="4423719"/>
          </a:xfrm>
        </p:spPr>
        <p:txBody>
          <a:bodyPr>
            <a:normAutofit/>
          </a:bodyPr>
          <a:lstStyle/>
          <a:p>
            <a:r>
              <a:rPr lang="pt-BR" dirty="0"/>
              <a:t>Sem embargo disso, à luz do magistério de Flávia Piovesan, “</a:t>
            </a:r>
            <a:r>
              <a:rPr lang="pt-BR" i="1" dirty="0"/>
              <a:t>torna-se, contudo, insuficiente tratar o indivíduo de forma genérica, geral e abstrata”</a:t>
            </a:r>
            <a:r>
              <a:rPr lang="pt-BR" dirty="0"/>
              <a:t>, pois “</a:t>
            </a:r>
            <a:r>
              <a:rPr lang="pt-BR" i="1" dirty="0"/>
              <a:t>faz-se necessária a especificação do sujeito de direito, que passa a ser visto em suas peculiaridades e particularidades</a:t>
            </a:r>
            <a:r>
              <a:rPr lang="pt-BR" dirty="0" smtClean="0"/>
              <a:t>” *. </a:t>
            </a:r>
            <a:r>
              <a:rPr lang="pt-BR" dirty="0"/>
              <a:t>O que existe no mundo, enfatiza Paulo Freire, “são homens [e mulheres] concretos[/as] (‘não há homens [e mulheres] no vácuo”). Cada homem está situado, datado, no sentido de que vive numa época determinada, num lugar determinado, num contexto social e cultural preciso: ‘o homem é um ser com raízes tempo-espaciais</a:t>
            </a:r>
            <a:r>
              <a:rPr lang="pt-BR" dirty="0" smtClean="0"/>
              <a:t>’”**. </a:t>
            </a:r>
          </a:p>
          <a:p>
            <a:pPr marL="0" indent="0">
              <a:buNone/>
            </a:pPr>
            <a:endParaRPr lang="pt-BR" dirty="0" smtClean="0"/>
          </a:p>
          <a:p>
            <a:pPr marL="0" indent="0">
              <a:buNone/>
            </a:pPr>
            <a:r>
              <a:rPr lang="pt-BR" sz="1900" dirty="0" smtClean="0"/>
              <a:t>* PIOVESAN</a:t>
            </a:r>
            <a:r>
              <a:rPr lang="pt-BR" sz="1900" dirty="0"/>
              <a:t>, Flavia. Temas de Direitos Humanos. São Paulo: Saraiva, 2012, p. </a:t>
            </a:r>
            <a:r>
              <a:rPr lang="pt-BR" sz="1900" dirty="0" smtClean="0"/>
              <a:t>271.</a:t>
            </a:r>
          </a:p>
          <a:p>
            <a:pPr marL="0" indent="0">
              <a:buNone/>
            </a:pPr>
            <a:r>
              <a:rPr lang="pt-BR" sz="1900" dirty="0" smtClean="0"/>
              <a:t>** FREIRE</a:t>
            </a:r>
            <a:r>
              <a:rPr lang="pt-BR" sz="1900" dirty="0"/>
              <a:t>, Paulo. Conscientização. Tradução de Tiago José </a:t>
            </a:r>
            <a:r>
              <a:rPr lang="pt-BR" sz="1900" dirty="0" err="1"/>
              <a:t>Risi</a:t>
            </a:r>
            <a:r>
              <a:rPr lang="pt-BR" sz="1900" dirty="0"/>
              <a:t> Leme1.ª ed. São Paulo: Cortez, 2016, p. 60.</a:t>
            </a:r>
          </a:p>
          <a:p>
            <a:endParaRPr lang="pt-BR" dirty="0"/>
          </a:p>
        </p:txBody>
      </p:sp>
    </p:spTree>
    <p:extLst>
      <p:ext uri="{BB962C8B-B14F-4D97-AF65-F5344CB8AC3E}">
        <p14:creationId xmlns:p14="http://schemas.microsoft.com/office/powerpoint/2010/main" val="2055256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85617" y="582921"/>
            <a:ext cx="9360178" cy="1410636"/>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ESPECIFICAÇÃO DO SUJEITO VULNERÁVEL</a:t>
            </a:r>
            <a:endParaRPr lang="pt-BR" dirty="0"/>
          </a:p>
        </p:txBody>
      </p:sp>
      <p:sp>
        <p:nvSpPr>
          <p:cNvPr id="3" name="Espaço Reservado para Conteúdo 2"/>
          <p:cNvSpPr>
            <a:spLocks noGrp="1"/>
          </p:cNvSpPr>
          <p:nvPr>
            <p:ph idx="1"/>
          </p:nvPr>
        </p:nvSpPr>
        <p:spPr/>
        <p:txBody>
          <a:bodyPr>
            <a:normAutofit lnSpcReduction="10000"/>
          </a:bodyPr>
          <a:lstStyle/>
          <a:p>
            <a:r>
              <a:rPr lang="pt-BR" dirty="0"/>
              <a:t>O processo de especificação do sujeito de direitos é experimentado no âmbito do Direito Internacional dos Direitos Humanos, rendendo ensejo à formação do chamado sistema especial de proteção, voltado, ainda na esteira da lição de Piovesan, “fundamentalmente, à prevenção da discriminação ou à proteção de pessoas ou grupos de pessoas particularmente vulneráveis, que merecem tutela especial</a:t>
            </a:r>
            <a:r>
              <a:rPr lang="pt-BR" dirty="0" smtClean="0"/>
              <a:t>”*. </a:t>
            </a:r>
            <a:r>
              <a:rPr lang="pt-BR" dirty="0"/>
              <a:t>O indivíduo é, pois, tomado, em sua concretude, em sua situação histórica, em suas características concernentes ao gênero, idade, etnia, raça, dentre outras – é, portanto, especificado, enquanto idoso, mulher, vítima de tortura ou de discriminação, etc.</a:t>
            </a:r>
            <a:r>
              <a:rPr lang="pt-BR" dirty="0" smtClean="0">
                <a:effectLst/>
              </a:rPr>
              <a:t> </a:t>
            </a:r>
          </a:p>
          <a:p>
            <a:endParaRPr lang="pt-BR" sz="1700" dirty="0"/>
          </a:p>
          <a:p>
            <a:pPr marL="0" indent="0">
              <a:buNone/>
            </a:pPr>
            <a:r>
              <a:rPr lang="pt-BR" sz="1700" dirty="0" smtClean="0"/>
              <a:t>*PIOVESAN</a:t>
            </a:r>
            <a:r>
              <a:rPr lang="pt-BR" sz="1700" dirty="0"/>
              <a:t>, Flávia. Direitos Humanos e o Direito Constitucional Internacional. 14.ª ed. São Paulo: Saraiva, 2013. </a:t>
            </a:r>
          </a:p>
          <a:p>
            <a:endParaRPr lang="pt-BR" sz="1700" dirty="0"/>
          </a:p>
        </p:txBody>
      </p:sp>
    </p:spTree>
    <p:extLst>
      <p:ext uri="{BB962C8B-B14F-4D97-AF65-F5344CB8AC3E}">
        <p14:creationId xmlns:p14="http://schemas.microsoft.com/office/powerpoint/2010/main" val="9135652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77380" y="544733"/>
            <a:ext cx="9393128" cy="1432347"/>
          </a:xfrm>
        </p:spPr>
        <p:style>
          <a:lnRef idx="1">
            <a:schemeClr val="accent5"/>
          </a:lnRef>
          <a:fillRef idx="2">
            <a:schemeClr val="accent5"/>
          </a:fillRef>
          <a:effectRef idx="1">
            <a:schemeClr val="accent5"/>
          </a:effectRef>
          <a:fontRef idx="minor">
            <a:schemeClr val="dk1"/>
          </a:fontRef>
        </p:style>
        <p:txBody>
          <a:bodyPr/>
          <a:lstStyle/>
          <a:p>
            <a:pPr algn="ctr"/>
            <a:r>
              <a:rPr lang="pt-BR" dirty="0" smtClean="0"/>
              <a:t>VULNERABILIDADE </a:t>
            </a:r>
            <a:r>
              <a:rPr lang="pt-BR" dirty="0" smtClean="0">
                <a:sym typeface="Wingdings" panose="05000000000000000000" pitchFamily="2" charset="2"/>
              </a:rPr>
              <a:t> </a:t>
            </a:r>
            <a:r>
              <a:rPr lang="pt-BR" dirty="0" smtClean="0">
                <a:solidFill>
                  <a:srgbClr val="C00000"/>
                </a:solidFill>
                <a:sym typeface="Wingdings" panose="05000000000000000000" pitchFamily="2" charset="2"/>
              </a:rPr>
              <a:t>MICROSSISTEMA PROTETIVO</a:t>
            </a:r>
            <a:endParaRPr lang="pt-BR" dirty="0">
              <a:solidFill>
                <a:srgbClr val="C00000"/>
              </a:solidFill>
            </a:endParaRPr>
          </a:p>
        </p:txBody>
      </p:sp>
      <p:sp>
        <p:nvSpPr>
          <p:cNvPr id="3" name="Espaço Reservado para Conteúdo 2"/>
          <p:cNvSpPr>
            <a:spLocks noGrp="1"/>
          </p:cNvSpPr>
          <p:nvPr>
            <p:ph idx="1"/>
          </p:nvPr>
        </p:nvSpPr>
        <p:spPr>
          <a:xfrm>
            <a:off x="904103" y="2319894"/>
            <a:ext cx="10515600" cy="5032376"/>
          </a:xfrm>
        </p:spPr>
        <p:txBody>
          <a:bodyPr>
            <a:normAutofit fontScale="32500" lnSpcReduction="20000"/>
          </a:bodyPr>
          <a:lstStyle/>
          <a:p>
            <a:pPr algn="just"/>
            <a:r>
              <a:rPr lang="pt-BR" sz="5900" dirty="0"/>
              <a:t>A Constituição da República e a legislação ordinária brasileiras, na toada do Direito Internacional dos Direitos Humanos, identificaram especiais situações de vulnerabilidade e, com a finalidade de promover a igualdade, atribuíram, mediante diferenciações legítimas, a estes sujeitos especificados, conjuntos de normas especialmente correspondentes. </a:t>
            </a:r>
            <a:r>
              <a:rPr lang="pt-BR" sz="5900" dirty="0" smtClean="0"/>
              <a:t>A </a:t>
            </a:r>
            <a:r>
              <a:rPr lang="pt-BR" sz="5900" dirty="0"/>
              <a:t>esse conjunto de normas é cominada a designação “microssistema protetivo</a:t>
            </a:r>
            <a:r>
              <a:rPr lang="pt-BR" sz="5900" dirty="0" smtClean="0"/>
              <a:t>” *, </a:t>
            </a:r>
            <a:r>
              <a:rPr lang="pt-BR" sz="5900" dirty="0"/>
              <a:t>cada qual dedicado ao seu sujeito especificado, concretizado em suas </a:t>
            </a:r>
            <a:r>
              <a:rPr lang="pt-BR" sz="5900" dirty="0" smtClean="0"/>
              <a:t>vulnerabilidades.</a:t>
            </a:r>
            <a:endParaRPr lang="pt-BR" sz="5900" dirty="0"/>
          </a:p>
          <a:p>
            <a:endParaRPr lang="pt-BR" sz="4000" dirty="0" smtClean="0"/>
          </a:p>
          <a:p>
            <a:pPr marL="0" indent="0" algn="just">
              <a:buNone/>
            </a:pPr>
            <a:r>
              <a:rPr lang="pt-BR" sz="4000" dirty="0" smtClean="0"/>
              <a:t>*como</a:t>
            </a:r>
            <a:r>
              <a:rPr lang="pt-BR" sz="4000" dirty="0"/>
              <a:t>, por exemplo, na ordem respectiva às Convenções citadas supra: Estatuto da Igualdade Racial (Lei n.º 12.288, de 20 de junho de 2010), Lei Maria da Penha (Lei n.º 11.340, de 7 de agosto de 2006), Estatuto da Criança e do Adolescente (Lei n.º 8069, de 13 de julho de 1990), Lei Brasileira de Inclusão da Pessoa com Deficiência (ou Estatuto da Pessoa com Deficiência, Lei n.º 13.146, de 06 de julho de 2015), Consolidação das Leis do Trabalho (Decreto-Lei n.º 5.452, de 1.º de maio de 1943) e demais legislações protetivas do trabalhador supervenientes, Lei n.º 6.815/1990 (que define a situação jurídica do estrangeiro no Brasil), Lei n.º 9455/1997 (que define o crime de tortura), além do Código de Defesa do Consumidor (Lei n.º 8.078, de 11 de setembro de 1990), que dá ensejo ao microssistema protetivo, por ora, mais emblemático e cientificamente desenvolvido de nosso ordenamento jurídico</a:t>
            </a:r>
            <a:r>
              <a:rPr lang="pt-BR" sz="4000" dirty="0" smtClean="0">
                <a:effectLst/>
              </a:rPr>
              <a:t> </a:t>
            </a:r>
            <a:r>
              <a:rPr lang="pt-BR" sz="4000" dirty="0"/>
              <a:t>Em face especificação do sujeito de direito, são previstos instrumentos internacionais destinados ao reconhecimento da identidade deste sujeito, bem como à sua proteção em face de discriminações negativas, agravantes das vulnerabilidades já presentes – nessa esteira surgem a Convenção Internacional sobre a Eliminação de todas as formas de Discriminação Racial, a Convenção sobre a Eliminação de todas as formas de Discriminação Racial, a Convenção sobre a Eliminação de todas as formas de Discriminação contra a Mulher, a Convenção sobre os Direitos da Criança, a Convenção sobre os Direitos das Pessoas com Deficiência, a Convenção Internacional sobre a Proteção dos Direitos de todos os Trabalhadores Migrantes e dos Membros de suas Famílias, a Convenção sobre a Tortura, a Convenção para a Prevenção e Repressão do Crime de Genocídio, dentre outros. </a:t>
            </a:r>
          </a:p>
        </p:txBody>
      </p:sp>
    </p:spTree>
    <p:extLst>
      <p:ext uri="{BB962C8B-B14F-4D97-AF65-F5344CB8AC3E}">
        <p14:creationId xmlns:p14="http://schemas.microsoft.com/office/powerpoint/2010/main" val="1993510159"/>
      </p:ext>
    </p:extLst>
  </p:cSld>
  <p:clrMapOvr>
    <a:masterClrMapping/>
  </p:clrMapOvr>
  <p:timing>
    <p:tnLst>
      <p:par>
        <p:cTn id="1" dur="indefinite" restart="never" nodeType="tmRoot"/>
      </p:par>
    </p:tnLst>
  </p:timing>
</p:sld>
</file>

<file path=ppt/theme/theme1.xml><?xml version="1.0" encoding="utf-8"?>
<a:theme xmlns:a="http://schemas.openxmlformats.org/drawingml/2006/main" name="Cacho">
  <a:themeElements>
    <a:clrScheme name="Cach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ch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ch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110</TotalTime>
  <Words>4962</Words>
  <Application>Microsoft Office PowerPoint</Application>
  <PresentationFormat>Widescreen</PresentationFormat>
  <Paragraphs>145</Paragraphs>
  <Slides>35</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35</vt:i4>
      </vt:variant>
    </vt:vector>
  </HeadingPairs>
  <TitlesOfParts>
    <vt:vector size="41" baseType="lpstr">
      <vt:lpstr>Arial</vt:lpstr>
      <vt:lpstr>Cambria</vt:lpstr>
      <vt:lpstr>Century Gothic</vt:lpstr>
      <vt:lpstr>Wingdings</vt:lpstr>
      <vt:lpstr>Wingdings 3</vt:lpstr>
      <vt:lpstr>Cacho</vt:lpstr>
      <vt:lpstr>Aula #1 [Introdução ao Direito Urbanístico brasileiro:] Teoria das Vulnerabilidades Urbanas – é possível se falar de um microssistema protetivo urbanístico?  Allan Ramalho Ferreira (Mestre em Direito / PUC-SP) </vt:lpstr>
      <vt:lpstr>SUGESTÃO DE AULA</vt:lpstr>
      <vt:lpstr>1-VULNERABILIDADE URBANÍSTICA</vt:lpstr>
      <vt:lpstr>CIDADE COMO SUJEITO PRODUTOR DE VULERABILIDADES</vt:lpstr>
      <vt:lpstr>FATORES URBANÍSTICOS DE VULNERAÇÃO</vt:lpstr>
      <vt:lpstr>DIREITO À CIDADE COMO UM DIREITO UNIVERSAL</vt:lpstr>
      <vt:lpstr>ESPECIFICAÇÃO DO SUJEITO VULNERÁVEL</vt:lpstr>
      <vt:lpstr>ESPECIFICAÇÃO DO SUJEITO VULNERÁVEL</vt:lpstr>
      <vt:lpstr>VULNERABILIDADE  MICROSSISTEMA PROTETIVO</vt:lpstr>
      <vt:lpstr>HIPERVULNERABILIDADES OU VULNERABILIDADES AGRAVADAS</vt:lpstr>
      <vt:lpstr>VIOLÊNCIA URBANÍSTICA</vt:lpstr>
      <vt:lpstr>REMOÇÃO COMO UM ATO VIOLENTO</vt:lpstr>
      <vt:lpstr>Vulnerabilidade dos moradores de assentamentos informais</vt:lpstr>
      <vt:lpstr>2. A ESPECIFICAÇÃO DO SUJEITO DE DIREITO URBANISTICAMENTE VULNERÁVEL NO DIREITO INTERNACIONAL DOS DIREITOS HUMANOS</vt:lpstr>
      <vt:lpstr>DUDH</vt:lpstr>
      <vt:lpstr>PIDESC</vt:lpstr>
      <vt:lpstr>COMENTÁRIO GERAL N.º 4 DO COMITÊ DESC DA ONU</vt:lpstr>
      <vt:lpstr>INTRODUÇÃO À HIPERVULNERABILIDADE URBANÍSTICA</vt:lpstr>
      <vt:lpstr>COMENTÁRIO GERAL N.º 7 DO COMITÊ DESC DA ONU</vt:lpstr>
      <vt:lpstr>HABITAT III</vt:lpstr>
      <vt:lpstr>NEW URBAN AGENDA E REMOÇÕES FORÇADAS</vt:lpstr>
      <vt:lpstr>NEW URBAN AGENDA E REMOÇÕES FORÇADAS</vt:lpstr>
      <vt:lpstr>3. A PROTEÇÃO DA VULNERABILIDADE URBANÍSTICA NA CONSTITUIÇÃO DE 1988</vt:lpstr>
      <vt:lpstr>DERIVAÇÃO DO DIREITO À IGUALDADE</vt:lpstr>
      <vt:lpstr>DERIVAÇÃO DO DIREITO À IGUALDADE</vt:lpstr>
      <vt:lpstr>DERIVAÇÃO DO DIREITO À IGUALDADE</vt:lpstr>
      <vt:lpstr>EMENDA POPULAR DE REFORMA URBANA</vt:lpstr>
      <vt:lpstr>TEXTO FINAL DO ART. 182 DA CONSTITUIÇÃO DA REPÚBLICA</vt:lpstr>
      <vt:lpstr>TEXTO FINAL DO ART. 182 DA CONSTITUIÇÃO DA REPÚBLICA</vt:lpstr>
      <vt:lpstr>TEXTO FINAL DO ART. 183 DA CONSTITUIÇÃO DA REPÚBLICA</vt:lpstr>
      <vt:lpstr>Apresentação do PowerPoint</vt:lpstr>
      <vt:lpstr>ESTATUTO DA CIDADE (UMA INTRODUÇÃO)</vt:lpstr>
      <vt:lpstr>ESTATUTO DA CIDADE (UMA INTRODUÇÃO)</vt:lpstr>
      <vt:lpstr>Apresentação do PowerPoint</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Aula #1 (Introdução ao Direito Urbanístico)</dc:title>
  <dc:creator>AllanRamalhoFerreira</dc:creator>
  <cp:lastModifiedBy>AllanRamalhoFerreira</cp:lastModifiedBy>
  <cp:revision>15</cp:revision>
  <dcterms:created xsi:type="dcterms:W3CDTF">2017-04-05T00:32:50Z</dcterms:created>
  <dcterms:modified xsi:type="dcterms:W3CDTF">2017-04-11T00:35:08Z</dcterms:modified>
</cp:coreProperties>
</file>