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96" r:id="rId1"/>
  </p:sldMasterIdLst>
  <p:sldIdLst>
    <p:sldId id="256" r:id="rId2"/>
    <p:sldId id="500" r:id="rId3"/>
    <p:sldId id="499" r:id="rId4"/>
    <p:sldId id="537" r:id="rId5"/>
    <p:sldId id="534" r:id="rId6"/>
    <p:sldId id="536" r:id="rId7"/>
    <p:sldId id="535" r:id="rId8"/>
    <p:sldId id="532" r:id="rId9"/>
    <p:sldId id="543" r:id="rId10"/>
    <p:sldId id="531" r:id="rId11"/>
    <p:sldId id="539" r:id="rId12"/>
    <p:sldId id="540" r:id="rId13"/>
    <p:sldId id="538" r:id="rId14"/>
    <p:sldId id="529" r:id="rId15"/>
    <p:sldId id="528" r:id="rId16"/>
    <p:sldId id="541" r:id="rId17"/>
    <p:sldId id="518" r:id="rId18"/>
    <p:sldId id="517" r:id="rId19"/>
    <p:sldId id="516" r:id="rId20"/>
    <p:sldId id="515" r:id="rId21"/>
    <p:sldId id="544" r:id="rId22"/>
    <p:sldId id="514" r:id="rId23"/>
    <p:sldId id="545" r:id="rId24"/>
    <p:sldId id="513" r:id="rId25"/>
    <p:sldId id="546" r:id="rId26"/>
    <p:sldId id="547" r:id="rId27"/>
    <p:sldId id="548" r:id="rId28"/>
    <p:sldId id="549" r:id="rId29"/>
    <p:sldId id="512" r:id="rId30"/>
    <p:sldId id="511" r:id="rId31"/>
    <p:sldId id="510" r:id="rId32"/>
    <p:sldId id="509" r:id="rId33"/>
    <p:sldId id="508" r:id="rId34"/>
    <p:sldId id="507" r:id="rId35"/>
    <p:sldId id="550" r:id="rId36"/>
    <p:sldId id="551" r:id="rId37"/>
    <p:sldId id="552" r:id="rId38"/>
    <p:sldId id="526" r:id="rId39"/>
    <p:sldId id="524" r:id="rId40"/>
    <p:sldId id="525" r:id="rId41"/>
    <p:sldId id="523" r:id="rId42"/>
    <p:sldId id="522" r:id="rId43"/>
    <p:sldId id="521" r:id="rId44"/>
    <p:sldId id="520" r:id="rId4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62" autoAdjust="0"/>
  </p:normalViewPr>
  <p:slideViewPr>
    <p:cSldViewPr>
      <p:cViewPr varScale="1">
        <p:scale>
          <a:sx n="62" d="100"/>
          <a:sy n="62" d="100"/>
        </p:scale>
        <p:origin x="14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/>
              <a:t>Clique para editar os estilos do texto mestre</a:t>
            </a:r>
          </a:p>
          <a:p>
            <a:pPr lvl="1" eaLnBrk="1" latinLnBrk="0" hangingPunct="1"/>
            <a:r>
              <a:rPr lang="pt-BR"/>
              <a:t>Segundo nível</a:t>
            </a:r>
          </a:p>
          <a:p>
            <a:pPr lvl="2" eaLnBrk="1" latinLnBrk="0" hangingPunct="1"/>
            <a:r>
              <a:rPr lang="pt-BR"/>
              <a:t>Terceiro nível</a:t>
            </a:r>
          </a:p>
          <a:p>
            <a:pPr lvl="3" eaLnBrk="1" latinLnBrk="0" hangingPunct="1"/>
            <a:r>
              <a:rPr lang="pt-BR"/>
              <a:t>Quarto nível</a:t>
            </a:r>
          </a:p>
          <a:p>
            <a:pPr lvl="4" eaLnBrk="1" latinLnBrk="0" hangingPunct="1"/>
            <a:r>
              <a:rPr lang="pt-BR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/>
              <a:t>Clique para editar os estilos do texto mestre</a:t>
            </a:r>
          </a:p>
          <a:p>
            <a:pPr lvl="1" eaLnBrk="1" latinLnBrk="0" hangingPunct="1"/>
            <a:r>
              <a:rPr kumimoji="0" lang="pt-BR"/>
              <a:t>Segundo nível</a:t>
            </a:r>
          </a:p>
          <a:p>
            <a:pPr lvl="2" eaLnBrk="1" latinLnBrk="0" hangingPunct="1"/>
            <a:r>
              <a:rPr kumimoji="0" lang="pt-BR"/>
              <a:t>Terceiro nível</a:t>
            </a:r>
          </a:p>
          <a:p>
            <a:pPr lvl="3" eaLnBrk="1" latinLnBrk="0" hangingPunct="1"/>
            <a:r>
              <a:rPr kumimoji="0" lang="pt-BR"/>
              <a:t>Quarto nível</a:t>
            </a:r>
          </a:p>
          <a:p>
            <a:pPr lvl="4" eaLnBrk="1" latinLnBrk="0" hangingPunct="1"/>
            <a:r>
              <a:rPr kumimoji="0" lang="pt-BR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E700DB3-DBF0-4086-B675-117E7A9610B8}" type="datetimeFigureOut">
              <a:rPr lang="pt-BR" smtClean="0"/>
              <a:pPr/>
              <a:t>10/11/2023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119D8CF-8DEC-4D9F-84EE-ADF04DFF339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86000" y="1412776"/>
            <a:ext cx="6174432" cy="2664296"/>
          </a:xfrm>
        </p:spPr>
        <p:txBody>
          <a:bodyPr>
            <a:noAutofit/>
          </a:bodyPr>
          <a:lstStyle/>
          <a:p>
            <a:pPr algn="ctr"/>
            <a:r>
              <a:rPr lang="pt-BR" sz="42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DIREITO ADMINISTRATIVO</a:t>
            </a:r>
            <a:br>
              <a:rPr lang="pt-BR" sz="42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4200" dirty="0">
                <a:solidFill>
                  <a:schemeClr val="accent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SERVIÇOS PÚBLICOS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86000" y="5229200"/>
            <a:ext cx="6172200" cy="1145722"/>
          </a:xfrm>
        </p:spPr>
        <p:txBody>
          <a:bodyPr/>
          <a:lstStyle/>
          <a:p>
            <a:pPr algn="ctr"/>
            <a:r>
              <a:rPr lang="pt-BR" sz="3200" dirty="0">
                <a:solidFill>
                  <a:schemeClr val="tx1"/>
                </a:solidFill>
              </a:rPr>
              <a:t>Renata Cestari</a:t>
            </a:r>
          </a:p>
          <a:p>
            <a:pPr algn="ctr"/>
            <a:endParaRPr lang="pt-BR" dirty="0"/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702380"/>
              </p:ext>
            </p:extLst>
          </p:nvPr>
        </p:nvGraphicFramePr>
        <p:xfrm>
          <a:off x="1187624" y="260648"/>
          <a:ext cx="7488832" cy="936104"/>
        </p:xfrm>
        <a:graphic>
          <a:graphicData uri="http://schemas.openxmlformats.org/drawingml/2006/table">
            <a:tbl>
              <a:tblPr/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976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36104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 marL="44450" marR="4445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Algumas classificações.</a:t>
            </a:r>
          </a:p>
          <a:p>
            <a:pPr algn="just"/>
            <a:r>
              <a:rPr lang="pt-BR" b="1" dirty="0">
                <a:solidFill>
                  <a:srgbClr val="0070C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pt-BR" sz="2400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pt-BR" b="1" i="0" dirty="0">
                <a:solidFill>
                  <a:srgbClr val="0070C0"/>
                </a:solidFill>
                <a:effectLst/>
                <a:latin typeface="Georgia" panose="02040502050405020303" pitchFamily="18" charset="0"/>
              </a:rPr>
              <a:t>Serviços públicos propriamente ditos. </a:t>
            </a:r>
            <a:r>
              <a:rPr lang="pt-BR" b="0" i="0" dirty="0">
                <a:effectLst/>
                <a:latin typeface="Georgia" panose="02040502050405020303" pitchFamily="18" charset="0"/>
              </a:rPr>
              <a:t>São aqueles </a:t>
            </a:r>
            <a:r>
              <a:rPr lang="pt-BR" b="1" i="0" dirty="0">
                <a:solidFill>
                  <a:srgbClr val="0070C0"/>
                </a:solidFill>
                <a:effectLst/>
                <a:latin typeface="Georgia" panose="02040502050405020303" pitchFamily="18" charset="0"/>
              </a:rPr>
              <a:t>prestados diretamente </a:t>
            </a:r>
            <a:r>
              <a:rPr lang="pt-BR" b="0" i="0" dirty="0">
                <a:effectLst/>
                <a:latin typeface="Georgia" panose="02040502050405020303" pitchFamily="18" charset="0"/>
              </a:rPr>
              <a:t>pela Administração Pública por serem considerados indispensáveis e necessários para a sobrevivência de um determinado grupo social e do próprio Estado. </a:t>
            </a:r>
          </a:p>
          <a:p>
            <a:pPr algn="just"/>
            <a:r>
              <a:rPr lang="pt-BR" b="0" i="0" dirty="0">
                <a:effectLst/>
                <a:latin typeface="Georgia" panose="02040502050405020303" pitchFamily="18" charset="0"/>
              </a:rPr>
              <a:t>Nesse sentido, são indelegáveis, no sentido de que somente à Administração Pública, ou, pessoas jurídicas de direito público integrantes da administração indireta, devem prestá-los.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13014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0" i="0" dirty="0">
                <a:effectLst/>
                <a:latin typeface="Georgia" panose="02040502050405020303" pitchFamily="18" charset="0"/>
              </a:rPr>
              <a:t>É o caso da garantia da defesa nacional, da segurança interna, da fiscalização de atividades oriundas dos atos do poder de polícia, da preservação da saúde pública etc. </a:t>
            </a:r>
          </a:p>
          <a:p>
            <a:pPr algn="just"/>
            <a:endParaRPr lang="pt-BR" dirty="0">
              <a:latin typeface="Georgia" panose="02040502050405020303" pitchFamily="18" charset="0"/>
            </a:endParaRPr>
          </a:p>
          <a:p>
            <a:pPr algn="just"/>
            <a:r>
              <a:rPr lang="pt-BR" b="0" i="0" dirty="0">
                <a:effectLst/>
                <a:latin typeface="Georgia" panose="02040502050405020303" pitchFamily="18" charset="0"/>
              </a:rPr>
              <a:t>Esses </a:t>
            </a:r>
            <a:r>
              <a:rPr lang="pt-BR" b="1" i="0" dirty="0">
                <a:effectLst/>
                <a:latin typeface="Georgia" panose="02040502050405020303" pitchFamily="18" charset="0"/>
              </a:rPr>
              <a:t>serviços públicos indelegáveis</a:t>
            </a:r>
            <a:r>
              <a:rPr lang="pt-BR" b="0" i="0" dirty="0">
                <a:effectLst/>
                <a:latin typeface="Georgia" panose="02040502050405020303" pitchFamily="18" charset="0"/>
              </a:rPr>
              <a:t>, segundo justifica Hely Lopes Meirelles, ocorre em razão da necessidade de atos de impérios e medidas compulsórias em relação aos administrados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81435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solidFill>
                  <a:srgbClr val="0070C0"/>
                </a:solidFill>
                <a:latin typeface="Georgia" panose="02040502050405020303" pitchFamily="18" charset="0"/>
              </a:rPr>
              <a:t>2</a:t>
            </a:r>
            <a:r>
              <a:rPr lang="pt-BR" b="1" i="0" dirty="0">
                <a:solidFill>
                  <a:srgbClr val="0070C0"/>
                </a:solidFill>
                <a:effectLst/>
                <a:latin typeface="Georgia" panose="02040502050405020303" pitchFamily="18" charset="0"/>
              </a:rPr>
              <a:t>- Serviços de utilidade pública</a:t>
            </a:r>
            <a:r>
              <a:rPr lang="pt-BR" b="0" i="0" dirty="0">
                <a:effectLst/>
                <a:latin typeface="Georgia" panose="02040502050405020303" pitchFamily="18" charset="0"/>
              </a:rPr>
              <a:t>. De acordo com Alexandre Mazza, é aquele no qual a prestação não é indispensável para a coletividade, mas conveniente e oportuna na medida em que facilita a vida do indivíduo. São, portanto, </a:t>
            </a:r>
            <a:r>
              <a:rPr lang="pt-BR" b="1" i="0" dirty="0">
                <a:effectLst/>
                <a:latin typeface="Georgia" panose="02040502050405020303" pitchFamily="18" charset="0"/>
              </a:rPr>
              <a:t>serviços públicos delegáveis</a:t>
            </a:r>
            <a:r>
              <a:rPr lang="pt-BR" b="0" i="0" dirty="0">
                <a:effectLst/>
                <a:latin typeface="Georgia" panose="02040502050405020303" pitchFamily="18" charset="0"/>
              </a:rPr>
              <a:t>, prestados pelo Estado, ou, alternativamente delegados à particulares através da concessão ou permissão. São exemplos de serviços de utilidade pública, mediante remuneração por parte do usuário, o fornecimento de energia elétrica, gás, transporte coletivo rodoviário de passageiros, telefonia, entre outros.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601153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– Serviço gerais, ou uti </a:t>
            </a:r>
            <a:r>
              <a:rPr lang="pt-BR" sz="2400" b="1" dirty="0" err="1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</a:t>
            </a:r>
            <a:r>
              <a:rPr lang="pt-BR" sz="2400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pt-BR" sz="2400" b="1" dirty="0">
              <a:solidFill>
                <a:srgbClr val="0070C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4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São serviços gerais, prestados a toda a coletividade, indistintamente, ou seja, seus usuários são indeterminados e indetermináveis. Não é possível a administração pública identificar separadamente as pessoas beneficiadas por um serviço prestado </a:t>
            </a:r>
            <a:r>
              <a:rPr lang="pt-BR" sz="2400" i="1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 </a:t>
            </a:r>
            <a:r>
              <a:rPr lang="pt-BR" sz="2400" i="1" dirty="0" err="1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universi</a:t>
            </a:r>
            <a:r>
              <a:rPr lang="pt-BR" sz="2400" i="1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pt-BR" sz="24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não sendo, também, possível mensurar a parcela utilizada por cada um. </a:t>
            </a:r>
          </a:p>
          <a:p>
            <a:pPr lvl="0"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895110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sz="2400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4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serviços gerais, analisados sob a ótica da utilização por parte dos usuários, são ditos indivisíveis, ou seja, não é possível determinar-se quem os utiliza ou quanto é utilizado por cada um.</a:t>
            </a:r>
            <a:endParaRPr lang="pt-BR" dirty="0"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pt-BR" sz="2400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4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Exemplos de serviços gerais são os serviços de iluminação pública, de limpeza urbana, de conservação de logradouros públicos, de policiamento urbano.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40911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b="1" dirty="0">
                <a:solidFill>
                  <a:srgbClr val="0070C0"/>
                </a:solidFill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pt-BR" sz="2800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Serviços individuais ou </a:t>
            </a:r>
            <a:r>
              <a:rPr lang="pt-BR" sz="2800" b="1" i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uti </a:t>
            </a:r>
            <a:r>
              <a:rPr lang="pt-BR" sz="2800" b="1" i="1" dirty="0" err="1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singuli</a:t>
            </a:r>
            <a:r>
              <a:rPr lang="pt-BR" sz="2800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endParaRPr lang="pt-BR" sz="3200" b="1" dirty="0">
              <a:solidFill>
                <a:srgbClr val="0070C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32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Os serviços individuais são prestados a um número determinado ou determinável de indivíduos. A administração sabe a quem presta o serviço e é capaz de mensurar a utilização separada por parte de cada um dos usuários. </a:t>
            </a:r>
          </a:p>
          <a:p>
            <a:pPr marL="0" indent="0" algn="just">
              <a:buNone/>
            </a:pPr>
            <a:endParaRPr lang="pt-BR" sz="1800" b="1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40540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dirty="0"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Tais serviços, sob a ótica da utilização pelo usuário, são ditos divisíveis, ou seja, </a:t>
            </a:r>
            <a:r>
              <a:rPr lang="pt-BR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são passiveis de utilização separadamente</a:t>
            </a:r>
            <a:r>
              <a:rPr lang="pt-BR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por cada um dos usuários essas utilização é mensurável. Podem ser cobrados mediante taxas (regime legal), ou de preços públicos (regime contratual).</a:t>
            </a:r>
          </a:p>
          <a:p>
            <a:pPr algn="just"/>
            <a:r>
              <a:rPr lang="pt-BR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pt-BR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Exemplos: coleta domiciliar de lixo, fornecimento domiciliar de água, energia elétrica, serviço postal, telefônico.</a:t>
            </a:r>
          </a:p>
          <a:p>
            <a:pPr marL="0" indent="0" algn="just">
              <a:buNone/>
            </a:pPr>
            <a:endParaRPr lang="pt-BR" sz="1800" b="1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3346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pt-BR" sz="2800" b="1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Terceiro Setor</a:t>
            </a:r>
            <a:endParaRPr lang="pt-BR" sz="2800" u="sng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b="1" dirty="0">
              <a:effectLst/>
              <a:latin typeface="Times New Roman" panose="02020603050405020304" pitchFamily="18" charset="0"/>
              <a:ea typeface="MS Mincho" panose="020B0400000000000000" pitchFamily="49" charset="-128"/>
            </a:endParaRPr>
          </a:p>
          <a:p>
            <a:pPr algn="just"/>
            <a:r>
              <a:rPr lang="x-none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Terceiro Setor</a:t>
            </a:r>
            <a:r>
              <a:rPr lang="x-none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 </a:t>
            </a:r>
            <a:r>
              <a:rPr lang="x-none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é constituído por organizações privadas sem fins lucrativos que gerem bens, serviços públicos e privados e têm como objetivo o desenvolvimento político, econômico, social e cultural no meio em que atuam. </a:t>
            </a:r>
            <a:endParaRPr lang="pt-BR" dirty="0">
              <a:effectLst/>
              <a:latin typeface="Times New Roman" panose="02020603050405020304" pitchFamily="18" charset="0"/>
              <a:ea typeface="MS Mincho" panose="020B0400000000000000" pitchFamily="49" charset="-128"/>
            </a:endParaRPr>
          </a:p>
          <a:p>
            <a:pPr algn="just"/>
            <a:r>
              <a:rPr lang="x-none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Classificação doutrinária estabelece que o Estado é o </a:t>
            </a:r>
            <a:r>
              <a:rPr lang="x-none" b="1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primeiro </a:t>
            </a:r>
            <a:r>
              <a:rPr lang="x-none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setor; o Mercado é o </a:t>
            </a:r>
            <a:r>
              <a:rPr lang="x-none" b="1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segundo setor </a:t>
            </a:r>
            <a:r>
              <a:rPr lang="x-none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as entidades sem fins lucrativos compõem o  </a:t>
            </a:r>
            <a:r>
              <a:rPr lang="x-none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Terceiro Setor.</a:t>
            </a:r>
            <a:r>
              <a:rPr lang="x-none" dirty="0">
                <a:effectLst/>
                <a:latin typeface="Times New Roman" panose="02020603050405020304" pitchFamily="18" charset="0"/>
                <a:ea typeface="MS Mincho" panose="020B0400000000000000" pitchFamily="49" charset="-128"/>
              </a:rPr>
              <a:t> 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517678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organizações do </a:t>
            </a:r>
            <a:r>
              <a:rPr lang="pt-BR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terceiro setor</a:t>
            </a:r>
            <a:r>
              <a:rPr lang="pt-BR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 tem como objetivo o desenvolvimento político, econômico, social e cultural no meio em que atuam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algn="just"/>
            <a:endParaRPr lang="pt-B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Amauri Mascaro Nascimento usa o termo </a:t>
            </a:r>
            <a:r>
              <a:rPr lang="pt-BR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Direito Social 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quando se refere às entidades do terceiro setor.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81504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dirty="0">
                <a:effectLst/>
                <a:latin typeface="Times New Roman" panose="02020603050405020304" pitchFamily="18" charset="0"/>
                <a:ea typeface="MS Mincho" panose="02020609040205080304" pitchFamily="49" charset="-128"/>
              </a:rPr>
              <a:t>Para tanto se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dedicam às mais diversas atividades sociais e de fins públicos, tais como (art. </a:t>
            </a:r>
            <a:r>
              <a:rPr lang="pt-BR" dirty="0">
                <a:latin typeface="Times New Roman" panose="02020603050405020304" pitchFamily="18" charset="0"/>
                <a:ea typeface="Times New Roman" panose="02020603050405020304" pitchFamily="18" charset="0"/>
              </a:rPr>
              <a:t>3°, Lei 9.790/99)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</a:p>
          <a:p>
            <a:pPr lvl="0"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Assistência social;</a:t>
            </a:r>
          </a:p>
          <a:p>
            <a:pPr lvl="0"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Proteção ao meio ambiente;</a:t>
            </a:r>
          </a:p>
          <a:p>
            <a:pPr lvl="0"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Proteção e o incentivo à cultura;</a:t>
            </a:r>
          </a:p>
          <a:p>
            <a:pPr lvl="0"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Prestação  gratuita de educação e saúde;</a:t>
            </a:r>
          </a:p>
          <a:p>
            <a:pPr lvl="0"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Combate à pobreza;</a:t>
            </a:r>
          </a:p>
          <a:p>
            <a:pPr lvl="0"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Assessoria jurídica para a promoção de direitos; </a:t>
            </a:r>
          </a:p>
          <a:p>
            <a:pPr lvl="0"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Promoção da ética, da paz, da cidadania, dos direitos humanos, da democracia e de outros valores universais, etc.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28632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Divisão  fundamental da administração </a:t>
            </a:r>
            <a:r>
              <a:rPr lang="pt-BR" dirty="0">
                <a:latin typeface="Book Antiqua" panose="02040602050305030304" pitchFamily="18" charset="0"/>
                <a:ea typeface="Times New Roman" panose="02020603050405020304" pitchFamily="18" charset="0"/>
              </a:rPr>
              <a:t>pública. Decreto Lei 200/67 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 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a) </a:t>
            </a:r>
            <a:r>
              <a:rPr lang="pt-BR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administração pública direta (CENTRALIZADA) – </a:t>
            </a:r>
            <a:r>
              <a:rPr lang="pt-BR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que se constitui dos serviços integrados na estrutura administrativa a Presidência da República e dos Ministérios.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b) </a:t>
            </a:r>
            <a:r>
              <a:rPr lang="pt-BR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administração pública indireta (DESCENTRALIZADA) </a:t>
            </a:r>
            <a:r>
              <a:rPr lang="pt-BR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– que compreende as seguintes categorias de entidades, dotadas de personalidade jurídica própria: autarquias, fundações, empresas públicas, sociedades de economia mista</a:t>
            </a:r>
            <a:r>
              <a:rPr lang="pt-BR" sz="20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</a:rPr>
              <a:t>.</a:t>
            </a:r>
            <a:endParaRPr lang="pt-B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90947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entidades que integram o terceiro setor são de </a:t>
            </a:r>
            <a:r>
              <a:rPr lang="pt-BR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natureza privada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não possuem fins lucrativos ou econômicos e se dedicam a atividades sociais, de interesse público. </a:t>
            </a:r>
          </a:p>
          <a:p>
            <a:pPr algn="just"/>
            <a:endParaRPr lang="pt-BR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Uma vez constituídas, mediante o registro junto ao Cartório de Pessoas Jurídicas, podem obter as seguintes qualificações: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622591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endParaRPr lang="pt-B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arenR"/>
              <a:tabLst>
                <a:tab pos="1308735" algn="l"/>
              </a:tabLst>
            </a:pP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pt-B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pt-BR" sz="2800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Declaração de utilidade pública.</a:t>
            </a:r>
          </a:p>
          <a:p>
            <a:pPr marL="0" lvl="0" indent="0" algn="just">
              <a:buNone/>
              <a:tabLst>
                <a:tab pos="1308735" algn="l"/>
              </a:tabLst>
            </a:pPr>
            <a:endParaRPr lang="pt-B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x-none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 acordo com o Decreto 50.517, de 02/05/61, as sociedades civis, as associações e as fundações constituídas com o fim  exclusivo de servir desinteressadamente à coletividade, podem ser declaradas de utilidade pública. </a:t>
            </a:r>
            <a:endParaRPr lang="pt-B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364142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x-none" dirty="0">
                <a:latin typeface="+mj-lt"/>
                <a:ea typeface="Times New Roman" panose="02020603050405020304" pitchFamily="18" charset="0"/>
              </a:rPr>
              <a:t>O pedido é dirigido ao Presidente da República, através do Ministério da Justiça, devendo comprovar, entre outros requisitos: </a:t>
            </a:r>
            <a:endParaRPr lang="pt-BR" dirty="0">
              <a:latin typeface="+mj-lt"/>
              <a:ea typeface="Times New Roman" panose="02020603050405020304" pitchFamily="18" charset="0"/>
            </a:endParaRPr>
          </a:p>
          <a:p>
            <a:pPr algn="just"/>
            <a:endParaRPr lang="pt-BR" dirty="0">
              <a:latin typeface="+mj-lt"/>
              <a:ea typeface="Times New Roman" panose="02020603050405020304" pitchFamily="18" charset="0"/>
            </a:endParaRPr>
          </a:p>
          <a:p>
            <a:pPr algn="just"/>
            <a:r>
              <a:rPr lang="pt-BR" dirty="0">
                <a:latin typeface="+mj-lt"/>
                <a:ea typeface="Times New Roman" panose="02020603050405020304" pitchFamily="18" charset="0"/>
              </a:rPr>
              <a:t>P</a:t>
            </a:r>
            <a:r>
              <a:rPr lang="x-none" dirty="0">
                <a:latin typeface="+mj-lt"/>
                <a:ea typeface="Times New Roman" panose="02020603050405020304" pitchFamily="18" charset="0"/>
              </a:rPr>
              <a:t>ersonalidade jurídica, funcionamento regular, nos três anos anteriores; que não remunera seus dirigentes; que promove a educação ou exerce atividades de pesquisas científicas, de cultura, ou filantropia.</a:t>
            </a:r>
            <a:endParaRPr lang="pt-BR" dirty="0">
              <a:latin typeface="+mj-lt"/>
              <a:ea typeface="Times New Roman" panose="02020603050405020304" pitchFamily="18" charset="0"/>
            </a:endParaRPr>
          </a:p>
          <a:p>
            <a:pPr algn="just"/>
            <a:endParaRPr lang="pt-BR" b="0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10458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endParaRPr lang="pt-BR" b="0" i="0" dirty="0">
              <a:solidFill>
                <a:srgbClr val="444444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pt-BR" sz="2800" b="0" i="0" dirty="0">
                <a:solidFill>
                  <a:srgbClr val="444444"/>
                </a:solidFill>
                <a:effectLst/>
              </a:rPr>
              <a:t>Com a concessão de Utilidade Pública a entidade poderá firmar termos de parceria com o Poder Público para obtenção de benefícios, apresentando a Certidão emitida pelo órgão público.</a:t>
            </a:r>
            <a:endParaRPr lang="pt-BR" sz="2800" dirty="0">
              <a:effectLst/>
              <a:ea typeface="Times New Roman" panose="02020603050405020304" pitchFamily="18" charset="0"/>
            </a:endParaRP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827702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lvl="0" indent="0" algn="just">
              <a:buNone/>
              <a:tabLst>
                <a:tab pos="1308735" algn="l"/>
              </a:tabLst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r>
              <a:rPr lang="pt-BR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Organização da sociedade civil de interesse público – OSCIP.</a:t>
            </a:r>
          </a:p>
          <a:p>
            <a:pPr marL="0" indent="0" algn="just">
              <a:buNone/>
            </a:pP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Lei 9.790, de 23/03/99, estabelece que pessoas jurídicas de direito privado, sem fins lucrativos, </a:t>
            </a:r>
            <a:r>
              <a:rPr lang="pt-BR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poderão se qualificar (é ato vinculado e não discricionário da </a:t>
            </a:r>
            <a:r>
              <a:rPr lang="pt-BR" b="1" u="sng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Adm</a:t>
            </a:r>
            <a:r>
              <a:rPr lang="pt-BR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como </a:t>
            </a:r>
            <a:r>
              <a:rPr lang="pt-B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Organização da Sociedade Civil de Interesse Público, 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título que também é concedido pelo Ministério da Justiça, uma vez atendidos os requisitos legais, mediante vínculo jurídico instituído por meio de </a:t>
            </a:r>
            <a:r>
              <a:rPr lang="pt-BR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termo de parceria.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9066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 termo de parceria deverão estar previstos, de modo detalhado, os direitos e obrigações dos pactuantes, tais como o objeto do ajuste, as metas a serem alcançadas, os prazos de execução, os critérios de avaliação de desempenho, a previsão de receitas e despesas, a obrigatoriedade de apresentação de relatório anual, </a:t>
            </a:r>
            <a:r>
              <a:rPr lang="pt-BR" b="1" u="sng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acompanhado da prestação de contas etc.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286650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342900" lvl="0" indent="-342900" algn="just">
              <a:buFont typeface="+mj-lt"/>
              <a:buAutoNum type="arabicParenR"/>
              <a:tabLst>
                <a:tab pos="1308735" algn="l"/>
              </a:tabLst>
            </a:pPr>
            <a:r>
              <a:rPr lang="pt-BR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pt-BR" b="1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Organização social</a:t>
            </a:r>
            <a:endParaRPr lang="pt-BR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As organizações sociais foram criadas pela Lei nº 9.637/98, caracterizando-se como pessoa jurídica de direito privado, criada por particulares e sem fins lucrativos, para o desempenho de </a:t>
            </a:r>
            <a:r>
              <a:rPr lang="pt-BR" b="1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serviços não exclusivos do Estado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com incentivo e fiscalização estatal após a celebração de </a:t>
            </a:r>
            <a:r>
              <a:rPr lang="pt-BR" b="1" u="sng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contrato de gestão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Elas absorvem as atividades não exclusivas do Estado. </a:t>
            </a:r>
          </a:p>
          <a:p>
            <a:pPr marL="0" indent="0" algn="just">
              <a:buNone/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282139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 PIETRO aduz que “ a organização social é a qualificação jurídica </a:t>
            </a:r>
            <a:r>
              <a:rPr lang="pt-BR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(ato discricionário) 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dada a pessoa jurídica de direito privado, (...), instituída por iniciativa de particulares, e que recebe delegação do Poder Público, mediante contrato de gestão. Nenhuma entidade nasce como o nome de organização social; a entidade é criada como associação ou fundação e, habilitando-se perante o Poder Público, recebe a qualificação.”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4976978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457200" indent="900430" algn="just"/>
            <a:r>
              <a:rPr lang="pt-BR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x-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Atuam nas áreas de ensino, pesquisa científica, desenvolvimento tecnológico, proteção do meio ambiente, cultura e saúde. Para obter a designação de </a:t>
            </a:r>
            <a:r>
              <a:rPr lang="x-none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organização social </a:t>
            </a:r>
            <a:r>
              <a:rPr lang="x-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devem se habilitar perante a Administração Pública, que deverá avaliar a oportunidade e conveniência. Na realidade são um modelo de parceria entre o Estado e a sociedade</a:t>
            </a:r>
            <a:r>
              <a:rPr lang="pt-BR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457200" indent="0" algn="just">
              <a:buNone/>
            </a:pPr>
            <a:r>
              <a:rPr lang="x-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914400" algn="just"/>
            <a:r>
              <a:rPr lang="x-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Contrato de gestão – é um instrumento elaborado de comum acordo entre o órgão ou entidade supervisora e a organização social, onde serão discriminadas as obrigações do Poder Público e da organização social. Deve conter: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177322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diferença fundamental entre as organizações sociais e as </a:t>
            </a:r>
            <a:r>
              <a:rPr lang="pt-BR" sz="2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OSCIP’s</a:t>
            </a:r>
            <a:r>
              <a:rPr lang="pt-BR" sz="2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é que a primeira recebe ou pode receber delegação para a gestão de serviço público, enquanto a segunda exerce atividade de natureza privada, com a ajuda do Estado. 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092418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</a:t>
            </a:r>
            <a:r>
              <a:rPr lang="pt-BR" dirty="0">
                <a:solidFill>
                  <a:srgbClr val="000000"/>
                </a:solidFill>
                <a:latin typeface="Arial" panose="020B0604020202020204" pitchFamily="34" charset="0"/>
              </a:rPr>
              <a:t>rt. 37, CF:</a:t>
            </a:r>
          </a:p>
          <a:p>
            <a:pPr marL="0" indent="0" algn="just">
              <a:buNone/>
            </a:pPr>
            <a:endParaRPr lang="pt-BR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XIX – somente por lei específica poderá ser criada </a:t>
            </a:r>
            <a:r>
              <a:rPr lang="pt-BR" b="1" i="0" u="sng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autarquia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e autorizada a instituição de </a:t>
            </a:r>
            <a:r>
              <a:rPr lang="pt-BR" b="1" i="0" u="sng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empresa pública,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de sociedade de economia mista e de </a:t>
            </a:r>
            <a:r>
              <a:rPr lang="pt-BR" b="1" i="0" u="sng" dirty="0">
                <a:solidFill>
                  <a:srgbClr val="0070C0"/>
                </a:solidFill>
                <a:effectLst/>
                <a:latin typeface="Arial" panose="020B0604020202020204" pitchFamily="34" charset="0"/>
              </a:rPr>
              <a:t>fundação</a:t>
            </a:r>
            <a:r>
              <a:rPr lang="pt-BR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cabendo à lei complementar, neste último caso, definir as áreas de sua atuação;            </a:t>
            </a:r>
          </a:p>
        </p:txBody>
      </p:sp>
    </p:spTree>
    <p:extLst>
      <p:ext uri="{BB962C8B-B14F-4D97-AF65-F5344CB8AC3E}">
        <p14:creationId xmlns:p14="http://schemas.microsoft.com/office/powerpoint/2010/main" val="178548709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457200" indent="0" algn="just">
              <a:buNone/>
            </a:pPr>
            <a:endParaRPr lang="pt-B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914400" algn="just"/>
            <a:r>
              <a:rPr lang="x-none" sz="20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Serviços Sociais Autônomos</a:t>
            </a:r>
            <a:endParaRPr lang="pt-BR" sz="2000" dirty="0">
              <a:solidFill>
                <a:srgbClr val="0070C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914400" algn="just"/>
            <a:r>
              <a:rPr lang="x-none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São entidades que colaboram com o Poder Público, a que são vinculadas, através da execução de alguma atividade caracterizada como serviço de utilidade pública. São pessoas jurídicas de direito privado que não integram a administração direta ou indireta. Podem ser fundações ou associações. Não podem ter fins lucrativos.</a:t>
            </a:r>
            <a:endParaRPr lang="pt-BR" sz="20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914400" algn="just"/>
            <a:endParaRPr lang="pt-B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indent="914400" algn="just"/>
            <a:r>
              <a:rPr lang="pt-BR" sz="20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Objeto – atividade social que representa a prestação de um serviço de utilidade pública, beneficiando certos agrupamentos sociais ou profissionais. São quatro as entidades tradicionais dessa categoria: SESI; SESC; SENAC; SENAI, SEBRAE;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22989597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/>
            <a:r>
              <a:rPr lang="pt-BR" b="1" dirty="0">
                <a:solidFill>
                  <a:srgbClr val="0070C0"/>
                </a:solidFill>
              </a:rPr>
              <a:t>PRINCÍPIOS DO SERVIÇO PÚBLICO</a:t>
            </a:r>
          </a:p>
          <a:p>
            <a:pPr lvl="0"/>
            <a:endParaRPr lang="pt-BR" dirty="0"/>
          </a:p>
          <a:p>
            <a:pPr lvl="0" algn="just"/>
            <a:r>
              <a:rPr lang="pt-BR" dirty="0">
                <a:solidFill>
                  <a:srgbClr val="0070C0"/>
                </a:solidFill>
              </a:rPr>
              <a:t>PRINCÍPIO DA CONTINUIDADE </a:t>
            </a:r>
          </a:p>
          <a:p>
            <a:pPr lvl="0" algn="just"/>
            <a:r>
              <a:rPr lang="pt-BR" dirty="0"/>
              <a:t>O princípio da continuidade impõe a prestação ininterrupta do serviço público, tendo em vista o dever do Estado de satisfazer e promover direitos fundamentais. </a:t>
            </a:r>
          </a:p>
          <a:p>
            <a:pPr lvl="0" algn="just"/>
            <a:r>
              <a:rPr lang="pt-BR" dirty="0"/>
              <a:t>A continuidade pressupõe a regularidade na prestação do serviço público, com observância das normas vigentes e, no caso dos concessionários, das condições do contrato de concessão. </a:t>
            </a:r>
          </a:p>
        </p:txBody>
      </p:sp>
    </p:spTree>
    <p:extLst>
      <p:ext uri="{BB962C8B-B14F-4D97-AF65-F5344CB8AC3E}">
        <p14:creationId xmlns:p14="http://schemas.microsoft.com/office/powerpoint/2010/main" val="10474805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dirty="0"/>
              <a:t>É oportuno ressaltar que a continuidade não impõe, necessariamente, que todos os serviços públicos sejam prestados diariamente e em período integral. </a:t>
            </a:r>
          </a:p>
          <a:p>
            <a:pPr lvl="0" algn="just"/>
            <a:endParaRPr lang="pt-BR" dirty="0"/>
          </a:p>
          <a:p>
            <a:pPr lvl="0" algn="just"/>
            <a:r>
              <a:rPr lang="pt-BR" dirty="0"/>
              <a:t>Em verdade, o serviço público deve ser prestado na medida que a necessidade da população se apresenta, sendo lícito distinguir a necessidade </a:t>
            </a:r>
            <a:r>
              <a:rPr lang="pt-BR" b="1" dirty="0">
                <a:solidFill>
                  <a:srgbClr val="0070C0"/>
                </a:solidFill>
              </a:rPr>
              <a:t>absoluta da relativa. </a:t>
            </a:r>
          </a:p>
          <a:p>
            <a:pPr marL="0" lvl="0" indent="0" algn="just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221214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sz="2800" dirty="0"/>
              <a:t>Na </a:t>
            </a:r>
            <a:r>
              <a:rPr lang="pt-BR" sz="2800" b="1" dirty="0">
                <a:solidFill>
                  <a:srgbClr val="0070C0"/>
                </a:solidFill>
              </a:rPr>
              <a:t>necessidade absoluta</a:t>
            </a:r>
            <a:r>
              <a:rPr lang="pt-BR" sz="2800" dirty="0"/>
              <a:t>, o serviço deve ser prestado sem qualquer interrupção, uma vez que a população necessita, permanentemente, da disponibilidade do serviço (ex.: hospitais, distribuição de água etc.). </a:t>
            </a:r>
          </a:p>
        </p:txBody>
      </p:sp>
    </p:spTree>
    <p:extLst>
      <p:ext uri="{BB962C8B-B14F-4D97-AF65-F5344CB8AC3E}">
        <p14:creationId xmlns:p14="http://schemas.microsoft.com/office/powerpoint/2010/main" val="251460837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sz="2800" dirty="0"/>
              <a:t>Ao revés, na </a:t>
            </a:r>
            <a:r>
              <a:rPr lang="pt-BR" sz="2800" b="1" dirty="0">
                <a:solidFill>
                  <a:srgbClr val="0070C0"/>
                </a:solidFill>
              </a:rPr>
              <a:t>necessidade relativa, </a:t>
            </a:r>
            <a:r>
              <a:rPr lang="pt-BR" sz="2800" dirty="0"/>
              <a:t>o serviço público pode ser prestado periodicamente, em dias e horários determinados pelo Poder Público, levando em consideração as necessidades intermitentes da população (ex.: biblioteca pública, museus, quadras esportivas etc.</a:t>
            </a:r>
          </a:p>
        </p:txBody>
      </p:sp>
    </p:spTree>
    <p:extLst>
      <p:ext uri="{BB962C8B-B14F-4D97-AF65-F5344CB8AC3E}">
        <p14:creationId xmlns:p14="http://schemas.microsoft.com/office/powerpoint/2010/main" val="7219923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000" b="1" i="0" dirty="0">
                <a:solidFill>
                  <a:srgbClr val="0070C0"/>
                </a:solidFill>
                <a:effectLst/>
                <a:latin typeface="avenir-heavy"/>
              </a:rPr>
              <a:t>Os princípios da generalidade e atualidade</a:t>
            </a:r>
            <a:r>
              <a:rPr lang="pt-BR" sz="2000" b="0" i="0" dirty="0">
                <a:solidFill>
                  <a:srgbClr val="0070C0"/>
                </a:solidFill>
                <a:effectLst/>
                <a:latin typeface="avenir-heavy"/>
              </a:rPr>
              <a:t> </a:t>
            </a:r>
          </a:p>
          <a:p>
            <a:pPr algn="just"/>
            <a:endParaRPr lang="pt-BR" sz="2000" b="0" i="0" u="none" strike="noStrike" dirty="0">
              <a:solidFill>
                <a:srgbClr val="212529"/>
              </a:solidFill>
              <a:effectLst/>
              <a:latin typeface="open sans" panose="020B0606030504020204" pitchFamily="34" charset="0"/>
            </a:endParaRPr>
          </a:p>
          <a:p>
            <a:pPr algn="just"/>
            <a:r>
              <a:rPr lang="pt-BR" sz="2000" b="0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 </a:t>
            </a:r>
            <a:r>
              <a:rPr lang="pt-BR" sz="2000" b="1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generalidade</a:t>
            </a:r>
            <a:r>
              <a:rPr lang="pt-BR" sz="2000" b="0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visualiza a sociedade como um todo, sendo que os serviços públicos precisam ser prestados de forma </a:t>
            </a:r>
            <a:r>
              <a:rPr lang="pt-BR" sz="2000" b="1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padronizada</a:t>
            </a:r>
            <a:r>
              <a:rPr lang="pt-BR" sz="2000" b="0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para a população. </a:t>
            </a:r>
          </a:p>
          <a:p>
            <a:pPr algn="just"/>
            <a:endParaRPr lang="pt-BR" sz="2000" dirty="0">
              <a:solidFill>
                <a:srgbClr val="212529"/>
              </a:solidFill>
              <a:latin typeface="open sans" panose="020B0606030504020204" pitchFamily="34" charset="0"/>
            </a:endParaRPr>
          </a:p>
          <a:p>
            <a:pPr algn="just"/>
            <a:r>
              <a:rPr lang="pt-BR" sz="2000" b="0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Quer dizer, a prestação de serviços públicos deve ser realizada de forma igual, isonômica – ou melhor, neutra, para que </a:t>
            </a:r>
            <a:r>
              <a:rPr lang="pt-BR" sz="2000" b="1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não haja preferências ou tratamentos especiais</a:t>
            </a:r>
            <a:r>
              <a:rPr lang="pt-BR" sz="2000" b="0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entre </a:t>
            </a:r>
            <a:r>
              <a:rPr lang="pt-BR" sz="2000" b="1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usuários</a:t>
            </a:r>
            <a:r>
              <a:rPr lang="pt-BR" sz="2000" b="0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que estejam nas </a:t>
            </a:r>
            <a:r>
              <a:rPr lang="pt-BR" sz="2000" b="1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mesmas condições técnicas e jurídicas</a:t>
            </a:r>
            <a:r>
              <a:rPr lang="pt-BR" sz="2000" b="0" i="0" u="none" strike="noStrike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</a:t>
            </a:r>
          </a:p>
          <a:p>
            <a:pPr lvl="0" algn="just"/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3599382967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sz="32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 </a:t>
            </a:r>
            <a:r>
              <a:rPr lang="pt-BR" sz="3200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generalidade</a:t>
            </a:r>
            <a:r>
              <a:rPr lang="pt-BR" sz="32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também é chamada de </a:t>
            </a:r>
            <a:r>
              <a:rPr lang="pt-BR" sz="3200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universalidade</a:t>
            </a:r>
            <a:r>
              <a:rPr lang="pt-BR" sz="32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, no sentido em que visa atender ao maior número de usuários possível, objetivando a prestação de serviços com a </a:t>
            </a:r>
            <a:r>
              <a:rPr lang="pt-BR" sz="3200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máxima amplitude</a:t>
            </a:r>
            <a:r>
              <a:rPr lang="pt-BR" sz="32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.</a:t>
            </a:r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1387081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sz="2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O princípio da </a:t>
            </a:r>
            <a:r>
              <a:rPr lang="pt-BR" sz="2400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atualidade</a:t>
            </a:r>
            <a:r>
              <a:rPr lang="pt-BR" sz="2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, por sua vez, demanda que os serviços públicos sejam continuamente </a:t>
            </a:r>
            <a:r>
              <a:rPr lang="pt-BR" sz="2400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adequados</a:t>
            </a:r>
            <a:r>
              <a:rPr lang="pt-BR" sz="2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 ao </a:t>
            </a:r>
            <a:r>
              <a:rPr lang="pt-BR" sz="2400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momento</a:t>
            </a:r>
            <a:r>
              <a:rPr lang="pt-BR" sz="2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, para que </a:t>
            </a:r>
            <a:r>
              <a:rPr lang="pt-BR" sz="2400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não fiquem defasados</a:t>
            </a:r>
            <a:r>
              <a:rPr lang="pt-BR" sz="2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. Este princípio determina que o serviço público seja </a:t>
            </a:r>
            <a:r>
              <a:rPr lang="pt-BR" sz="2400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constantemente aperfeiçoado</a:t>
            </a:r>
            <a:r>
              <a:rPr lang="pt-BR" sz="2400" b="0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, sendo também conhecido como o princípio da </a:t>
            </a:r>
            <a:r>
              <a:rPr lang="pt-BR" sz="2400" b="1" i="0" dirty="0">
                <a:solidFill>
                  <a:srgbClr val="212529"/>
                </a:solidFill>
                <a:effectLst/>
                <a:latin typeface="open sans" panose="020B0606030504020204" pitchFamily="34" charset="0"/>
              </a:rPr>
              <a:t>mutabilidade.</a:t>
            </a:r>
          </a:p>
          <a:p>
            <a:pPr algn="just"/>
            <a:r>
              <a:rPr lang="pt-BR" sz="2400" b="1" i="0" u="none" strike="noStrike" dirty="0">
                <a:solidFill>
                  <a:srgbClr val="333333"/>
                </a:solidFill>
                <a:effectLst/>
                <a:latin typeface="avenir-heavy"/>
              </a:rPr>
              <a:t>Princípio da modicidade das tarifas</a:t>
            </a:r>
            <a:r>
              <a:rPr lang="pt-BR" sz="2400" b="0" i="0" u="none" strike="noStrike" dirty="0">
                <a:solidFill>
                  <a:srgbClr val="333333"/>
                </a:solidFill>
                <a:effectLst/>
                <a:latin typeface="avenir-heavy"/>
              </a:rPr>
              <a:t> nos serviços públicos</a:t>
            </a:r>
          </a:p>
          <a:p>
            <a:pPr algn="just"/>
            <a:r>
              <a:rPr lang="pt-BR" b="1" i="0" u="none" strike="noStrike" dirty="0">
                <a:solidFill>
                  <a:srgbClr val="333333"/>
                </a:solidFill>
                <a:effectLst/>
                <a:latin typeface="avenir-heavy"/>
              </a:rPr>
              <a:t>Princípios da cortesia e da segurança</a:t>
            </a:r>
            <a:r>
              <a:rPr lang="pt-BR" b="0" i="0" u="none" strike="noStrike" dirty="0">
                <a:solidFill>
                  <a:srgbClr val="333333"/>
                </a:solidFill>
                <a:effectLst/>
                <a:latin typeface="avenir-heavy"/>
              </a:rPr>
              <a:t> nos serviços públicos</a:t>
            </a:r>
          </a:p>
          <a:p>
            <a:pPr algn="just"/>
            <a:endParaRPr lang="pt-BR" sz="2400" b="0" i="0" u="none" strike="noStrike" dirty="0">
              <a:solidFill>
                <a:srgbClr val="333333"/>
              </a:solidFill>
              <a:effectLst/>
              <a:latin typeface="avenir-heavy"/>
            </a:endParaRPr>
          </a:p>
          <a:p>
            <a:pPr lvl="0" algn="just"/>
            <a:endParaRPr lang="pt-BR" sz="3200" dirty="0"/>
          </a:p>
        </p:txBody>
      </p:sp>
    </p:spTree>
    <p:extLst>
      <p:ext uri="{BB962C8B-B14F-4D97-AF65-F5344CB8AC3E}">
        <p14:creationId xmlns:p14="http://schemas.microsoft.com/office/powerpoint/2010/main" val="359945053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1800" b="1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Questão 04 (20 pontos) DEFENSORIA PÚBLICA </a:t>
            </a:r>
            <a:endParaRPr lang="pt-BR" sz="18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pt-B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Sob o argumento de que necessitava cumprir as metas previstas em seu Plano Estadual de Saúde, o Estado XX decidiu </a:t>
            </a:r>
            <a:r>
              <a:rPr lang="pt-BR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formar parceria</a:t>
            </a:r>
            <a:r>
              <a:rPr lang="pt-B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pelo prazo de 1 ano, com a </a:t>
            </a:r>
            <a:r>
              <a:rPr lang="pt-BR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Organização Social “Criança Feliz”</a:t>
            </a:r>
            <a:r>
              <a:rPr lang="pt-BR" b="1" i="0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pt-B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para </a:t>
            </a:r>
            <a:r>
              <a:rPr lang="pt-BR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gerir as duas únicas unidades </a:t>
            </a:r>
            <a:r>
              <a:rPr lang="pt-B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de atenção às urgências e emergências com atendimento pediátrico e atenção psicossocial infanto-juvenil na Região de Saúde KK: o </a:t>
            </a:r>
            <a:r>
              <a:rPr lang="pt-BR" b="0" i="0" u="none" strike="noStrike" baseline="0" dirty="0" err="1">
                <a:solidFill>
                  <a:srgbClr val="0070C0"/>
                </a:solidFill>
                <a:latin typeface="Calibri" panose="020F0502020204030204" pitchFamily="34" charset="0"/>
              </a:rPr>
              <a:t>CAPSi</a:t>
            </a:r>
            <a:r>
              <a:rPr lang="pt-BR" b="0" i="0" u="none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 YY e a UPA 24h pediátrica AA</a:t>
            </a:r>
            <a:r>
              <a:rPr lang="pt-B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Todavia, faltando quatro meses para o término do </a:t>
            </a:r>
            <a:r>
              <a:rPr lang="pt-BR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contrato de gestão</a:t>
            </a:r>
            <a:r>
              <a:rPr lang="pt-BR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o Estado XX </a:t>
            </a:r>
            <a:r>
              <a:rPr lang="pt-BR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interrompeu o repasse dos recursos orçamentários devidos à Organização Social “Criança Feliz”. </a:t>
            </a:r>
          </a:p>
        </p:txBody>
      </p:sp>
    </p:spTree>
    <p:extLst>
      <p:ext uri="{BB962C8B-B14F-4D97-AF65-F5344CB8AC3E}">
        <p14:creationId xmlns:p14="http://schemas.microsoft.com/office/powerpoint/2010/main" val="345527691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 algn="just"/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Após dois meses sem pagamento, os profissionais de saúde </a:t>
            </a:r>
            <a:r>
              <a:rPr lang="pt-BR" sz="2400" b="1" i="0" u="none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começaram a faltar ao trabalho 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e os fornecedores e prestadores de serviços, por sua vez, </a:t>
            </a:r>
            <a:r>
              <a:rPr lang="pt-BR" sz="2400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suspenderam a execução dos seus contratos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Diante de tal quadro, a </a:t>
            </a:r>
            <a:r>
              <a:rPr lang="pt-BR" sz="2400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Organização Social “Criança Feliz” notificou o Estado 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XX para que purgasse a mora no prazo de 30 (trinta) dias, </a:t>
            </a:r>
            <a:r>
              <a:rPr lang="pt-BR" sz="2400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sob pena de suspensão do funcionamento 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das unidades, e, consequentemente, desassistência de crianças e adolescentes, incluindo as que vinham sendo acompanhadas com quadros graves de depressão, sofrimento psíquico e necessidades decorrentes do uso de drogas intensificados pelo distanciamento social imposto pela pandemia da COVID-19.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500990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b="1" dirty="0"/>
              <a:t>Centralização e Descentralização Administrativa</a:t>
            </a:r>
          </a:p>
          <a:p>
            <a:pPr lvl="0" algn="just"/>
            <a:endParaRPr lang="pt-BR" dirty="0"/>
          </a:p>
          <a:p>
            <a:pPr lvl="0" algn="just"/>
            <a:r>
              <a:rPr lang="pt-BR" dirty="0"/>
              <a:t>Tanto a centralização quanto a descentralização referem-se à forma </a:t>
            </a:r>
            <a:r>
              <a:rPr lang="pt-BR" dirty="0">
                <a:solidFill>
                  <a:srgbClr val="0070C0"/>
                </a:solidFill>
              </a:rPr>
              <a:t>como a atividade administrativa é desempenhada para a população. </a:t>
            </a:r>
          </a:p>
          <a:p>
            <a:pPr lvl="0" algn="just"/>
            <a:r>
              <a:rPr lang="pt-BR" dirty="0"/>
              <a:t>Por meio dos institutos, verifica-se que a atividade administrativa pode ser desempenhada tanto por meio de órgão da </a:t>
            </a:r>
            <a:r>
              <a:rPr lang="pt-BR" dirty="0">
                <a:solidFill>
                  <a:srgbClr val="0070C0"/>
                </a:solidFill>
              </a:rPr>
              <a:t>Administração Direta </a:t>
            </a:r>
            <a:r>
              <a:rPr lang="pt-BR" dirty="0"/>
              <a:t>quanto através de entidades da </a:t>
            </a:r>
            <a:r>
              <a:rPr lang="pt-BR" dirty="0">
                <a:solidFill>
                  <a:srgbClr val="0070C0"/>
                </a:solidFill>
              </a:rPr>
              <a:t>Administração Indireta.</a:t>
            </a:r>
          </a:p>
        </p:txBody>
      </p:sp>
    </p:spTree>
    <p:extLst>
      <p:ext uri="{BB962C8B-B14F-4D97-AF65-F5344CB8AC3E}">
        <p14:creationId xmlns:p14="http://schemas.microsoft.com/office/powerpoint/2010/main" val="36555717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Dois dias depois, João, de apenas 14 anos, que vinha sendo acompanhado pelo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CAPSi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YY com quadro de depressão infantil grave, desmaiou à noite em sua residência, em razão de intoxicação decorrente do uso abusivo de drogas, e foi conduzido às pressas por seus pais para socorro na UPA 24h pediátrica AA. </a:t>
            </a:r>
          </a:p>
          <a:p>
            <a:pPr algn="just"/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Mas, em razão da ausência de médicos e da falta de medicamentos, insumos e materiais para a sua rápida estabilização, </a:t>
            </a:r>
            <a:r>
              <a:rPr lang="pt-BR" sz="2400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João veio a óbito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O fato foi noticiado amplamente em todos os meios de comunicação, assim como relatos de inúmeras mães desesperadas informando que os seus filhos não estavam mais conseguindo atendimento no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CAPSi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YY e na UPA 24h pediátrica AA em razão da </a:t>
            </a:r>
            <a:r>
              <a:rPr lang="pt-BR" sz="2400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falta de médicos, psicólogos, medicamentos, materiais e insumos. </a:t>
            </a:r>
            <a:endParaRPr lang="pt-BR" b="1" u="sng" dirty="0">
              <a:solidFill>
                <a:srgbClr val="0070C0"/>
              </a:solidFill>
            </a:endParaRP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3956792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Oficiado pelo Defensor Público do Núcleo Regional de Tutela Coletiva com atribuição, o Estado XX informou que </a:t>
            </a:r>
            <a:r>
              <a:rPr lang="pt-BR" sz="2800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instaurou procedimento administrativo para apurar a prática de infração contratual pela Organização </a:t>
            </a:r>
            <a:r>
              <a:rPr lang="pt-BR" sz="28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Social “Criança Feliz”, uma vez que ela não poderia ter suspendido o atendimento à população </a:t>
            </a:r>
            <a:r>
              <a:rPr lang="pt-BR" sz="2800" b="0" i="1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manu</a:t>
            </a:r>
            <a:r>
              <a:rPr lang="pt-BR" sz="2800" b="0" i="1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militari </a:t>
            </a:r>
            <a:r>
              <a:rPr lang="pt-BR" sz="2800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sem um plano de transição; </a:t>
            </a:r>
            <a:endParaRPr lang="pt-BR" sz="2800" b="1" u="sng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871597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que a </a:t>
            </a:r>
            <a:r>
              <a:rPr lang="pt-BR" sz="2400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União Federal estava há meses sem efetuar os repasses devidos a título do </a:t>
            </a:r>
            <a:r>
              <a:rPr lang="pt-BR" sz="2400" b="1" i="0" u="sng" strike="noStrike" baseline="0" dirty="0" err="1">
                <a:solidFill>
                  <a:srgbClr val="0070C0"/>
                </a:solidFill>
                <a:latin typeface="Calibri" panose="020F0502020204030204" pitchFamily="34" charset="0"/>
              </a:rPr>
              <a:t>co-financiamento</a:t>
            </a:r>
            <a:r>
              <a:rPr lang="pt-BR" sz="2400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 das Redes de Atenção às Urgências e Emergências e da Rede de Atenção Psicossocial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o que, somado à crise econômica, impossibilitou a manutenção dos repasses devidos à Organização Social “Criança Feliz” para o custeio das unidades; que, por isso, </a:t>
            </a:r>
            <a:r>
              <a:rPr lang="pt-BR" sz="2400" b="1" i="0" u="sng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o contrato de gestão firmado com a Organização Social “Criança Feliz” não foi renovado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e as unidades de saúde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CAPSi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YY e a UPA 24h pediátrica AA foram fechadas; que a Defensoria Pública poderia, se assim o quisesse e pudesse, cooperar exigindo que a União Federal regularizasse as transferências para o Estado XX;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3990361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que, de qualquer modo, as crianças e os adolescentes não ficariam desassistidos, pois seriam absorvidos pela recém inaugurada Comunidade Terapêutica da região, que faz parte de um novo programa estadual de combate ao uso abusivo de álcool e drogas que vem acolhendo e tratando crianças e adolescentes com êxito; que </a:t>
            </a:r>
            <a:r>
              <a:rPr lang="pt-BR" sz="2400" b="1" i="0" u="none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compete ao administrador público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atento às consequências práticas e econômicas de suas decisões, </a:t>
            </a:r>
            <a:r>
              <a:rPr lang="pt-BR" sz="2400" b="1" i="0" u="none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definir as políticas públicas de saúde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em seu território, zelando pela observância aos princípios constitucionais da economicidade e eficiência.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61335101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 algn="just"/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Também oficiada, a Organização Social “Criança Feliz” informou, por sua vez, que o </a:t>
            </a:r>
            <a:r>
              <a:rPr lang="pt-BR" sz="2400" b="1" i="0" u="none" strike="noStrike" baseline="0" dirty="0">
                <a:solidFill>
                  <a:srgbClr val="0070C0"/>
                </a:solidFill>
                <a:latin typeface="Calibri" panose="020F0502020204030204" pitchFamily="34" charset="0"/>
              </a:rPr>
              <a:t>Estado estava há mais de dois meses sem efetuar os repasses contratuais devidos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inviabilizando o pagamento dos trabalhadores, fornecedores e prestadores de serviços, que notificara o Estado para a purga da mora, e que vem adotando todas as medidas possíveis para manter o funcionamento regular do </a:t>
            </a:r>
            <a:r>
              <a:rPr lang="pt-BR" sz="240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CAPSi</a:t>
            </a:r>
            <a:r>
              <a:rPr lang="pt-BR" sz="24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YY e na UPA 24h pediátrica AA.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7083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b="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Constituição Federal, no artigo 175, atribui ao </a:t>
            </a:r>
            <a:r>
              <a:rPr lang="pt-BR" sz="2800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Poder Público a titularidade para a prestação de serviços públicos,</a:t>
            </a:r>
            <a:r>
              <a:rPr lang="pt-BR" sz="2800" b="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estabelecendo que esta pode ser feita </a:t>
            </a:r>
            <a:r>
              <a:rPr lang="pt-BR" sz="2800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diretamente ou mediante execução indireta</a:t>
            </a:r>
            <a:r>
              <a:rPr lang="pt-BR" sz="2800" b="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neste </a:t>
            </a:r>
            <a:r>
              <a:rPr lang="pt-BR" sz="2800" dirty="0"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ú</a:t>
            </a:r>
            <a:r>
              <a:rPr lang="pt-BR" sz="2800" b="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ltimo caso por meio da concessão e permissão, sendo obrigatório licitação previa para ambas formas de delegação.</a:t>
            </a:r>
            <a:endParaRPr lang="pt-BR" sz="2800" b="1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1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48202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Formas de descentralização:</a:t>
            </a:r>
            <a:endParaRPr lang="pt-BR" sz="2800" b="1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800" b="1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algn="just"/>
            <a:r>
              <a:rPr lang="pt-BR" sz="2800" b="1" u="sng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Descentralização por Outorga: </a:t>
            </a:r>
            <a:r>
              <a:rPr lang="pt-BR" sz="28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descentralização será evidenciada por meio de outorga quando o Estado transfere poderes, </a:t>
            </a:r>
            <a:r>
              <a:rPr lang="pt-BR" sz="2800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Lei, </a:t>
            </a:r>
            <a:r>
              <a:rPr lang="pt-BR" sz="28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determinado serviço público. </a:t>
            </a:r>
          </a:p>
          <a:p>
            <a:pPr algn="just"/>
            <a:r>
              <a:rPr lang="pt-BR" sz="28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outorga e conferida por prazo indeterminado, dar-se-á com os </a:t>
            </a:r>
            <a:r>
              <a:rPr lang="pt-BR" sz="2800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entes da administração indireta.</a:t>
            </a: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41940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400" b="1" u="sng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Descentralização por Delegação: </a:t>
            </a:r>
          </a:p>
          <a:p>
            <a:pPr marL="0" indent="0" algn="just">
              <a:buNone/>
            </a:pPr>
            <a:endParaRPr lang="pt-BR" sz="2400" b="1" dirty="0">
              <a:solidFill>
                <a:srgbClr val="0070C0"/>
              </a:solidFill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24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Quando o Estado transfere, por </a:t>
            </a:r>
            <a:r>
              <a:rPr lang="pt-BR" sz="2400" b="1" dirty="0">
                <a:solidFill>
                  <a:srgbClr val="0070C0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contrato ou ato unilateral, unicamente a execução do serviço</a:t>
            </a:r>
            <a:r>
              <a:rPr lang="pt-BR" sz="24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para que o ente delegado transfira ao público, que o explora por seu próprio nome e risco, sob a fiscalização do estado. </a:t>
            </a:r>
          </a:p>
          <a:p>
            <a:pPr algn="just"/>
            <a:r>
              <a:rPr lang="pt-BR" sz="2400" dirty="0"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delegação se dá por prazo determinado, exemplos: concessões de serviço público ao concessionário, permissão de serviço público.</a:t>
            </a:r>
            <a:endParaRPr lang="pt-BR" sz="2400" b="1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459008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i="0" dirty="0">
                <a:effectLst/>
                <a:latin typeface="Source Sans Pro" panose="020B0503030403020204" pitchFamily="34" charset="0"/>
              </a:rPr>
              <a:t> </a:t>
            </a:r>
            <a:endParaRPr lang="pt-BR" b="0" i="0" dirty="0">
              <a:effectLst/>
              <a:latin typeface="Source Sans Pro" panose="020B0503030403020204" pitchFamily="34" charset="0"/>
            </a:endParaRPr>
          </a:p>
          <a:p>
            <a:pPr algn="just"/>
            <a:r>
              <a:rPr lang="pt-BR" b="1" i="0" u="sng" dirty="0">
                <a:solidFill>
                  <a:srgbClr val="0070C0"/>
                </a:solidFill>
                <a:effectLst/>
                <a:latin typeface="Source Sans Pro" panose="020B0503030403020204" pitchFamily="34" charset="0"/>
              </a:rPr>
              <a:t>Descentralização social (parcerias com o Terceiro Setor): </a:t>
            </a:r>
            <a:r>
              <a:rPr lang="pt-BR" b="0" i="0" dirty="0">
                <a:effectLst/>
                <a:latin typeface="Source Sans Pro" panose="020B0503030403020204" pitchFamily="34" charset="0"/>
              </a:rPr>
              <a:t>OS, OSCIP, OSC, Serviços Sociais Autônomos (Sistema S), Entidades de Apoio etc.</a:t>
            </a:r>
          </a:p>
          <a:p>
            <a:pPr algn="just"/>
            <a:endParaRPr lang="pt-BR" b="0" i="0" dirty="0">
              <a:effectLst/>
              <a:latin typeface="Source Sans Pro" panose="020B0503030403020204" pitchFamily="34" charset="0"/>
            </a:endParaRPr>
          </a:p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Montserrat" panose="020F0502020204030204" pitchFamily="2" charset="0"/>
              </a:rPr>
              <a:t>Abarca as situações em que o poder público descentraliza o exercício de suas atividades atinentes à efetivação dos </a:t>
            </a:r>
            <a:r>
              <a:rPr lang="pt-BR" b="1" i="0" dirty="0">
                <a:solidFill>
                  <a:srgbClr val="0070C0"/>
                </a:solidFill>
                <a:effectLst/>
                <a:latin typeface="Montserrat" panose="020F0502020204030204" pitchFamily="2" charset="0"/>
              </a:rPr>
              <a:t>direitos à saúde, educação e assistência social </a:t>
            </a:r>
            <a:r>
              <a:rPr lang="pt-BR" b="0" i="0" dirty="0">
                <a:solidFill>
                  <a:srgbClr val="000000"/>
                </a:solidFill>
                <a:effectLst/>
                <a:latin typeface="Montserrat" panose="020F0502020204030204" pitchFamily="2" charset="0"/>
              </a:rPr>
              <a:t>para entidades da iniciativa privada, desde que estas não possuam fins lucrativos.</a:t>
            </a:r>
          </a:p>
          <a:p>
            <a:pPr marL="0" indent="0" algn="just">
              <a:buNone/>
            </a:pPr>
            <a:endParaRPr lang="pt-BR" b="0" i="0" dirty="0">
              <a:effectLst/>
              <a:latin typeface="Source Sans Pro" panose="020B0503030403020204" pitchFamily="34" charset="0"/>
            </a:endParaRPr>
          </a:p>
          <a:p>
            <a:pPr marL="0" indent="0" algn="just">
              <a:buNone/>
            </a:pPr>
            <a:endParaRPr lang="pt-BR" dirty="0">
              <a:solidFill>
                <a:srgbClr val="637587"/>
              </a:solidFill>
              <a:latin typeface="Source Sans Pro" panose="020B05030304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79510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pt-BR" sz="4400" b="1" dirty="0">
                <a:solidFill>
                  <a:schemeClr val="bg1"/>
                </a:solidFill>
                <a:effectLst/>
                <a:latin typeface="Book Antiqua" panose="0204060205030503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Serviços Públicos </a:t>
            </a:r>
            <a:endParaRPr lang="pt-BR" sz="4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i="0" dirty="0">
                <a:effectLst/>
                <a:latin typeface="Source Sans Pro" panose="020B0503030403020204" pitchFamily="34" charset="0"/>
              </a:rPr>
              <a:t> </a:t>
            </a:r>
            <a:endParaRPr lang="pt-BR" b="0" i="0" dirty="0">
              <a:effectLst/>
              <a:latin typeface="Source Sans Pro" panose="020B0503030403020204" pitchFamily="34" charset="0"/>
            </a:endParaRPr>
          </a:p>
          <a:p>
            <a:pPr algn="just"/>
            <a:r>
              <a:rPr lang="pt-BR" b="0" i="0" dirty="0">
                <a:solidFill>
                  <a:srgbClr val="000000"/>
                </a:solidFill>
                <a:effectLst/>
                <a:latin typeface="Montserrat" panose="020F0502020204030204" pitchFamily="2" charset="0"/>
              </a:rPr>
              <a:t>Estas parcerias são lastreadas em uma convergência de interesses entre a Administração e as entidades privadas, de forma a propiciar a efetivação do interesse público, que </a:t>
            </a:r>
            <a:r>
              <a:rPr lang="pt-BR" b="1" i="0" dirty="0">
                <a:solidFill>
                  <a:srgbClr val="0070C0"/>
                </a:solidFill>
                <a:effectLst/>
                <a:latin typeface="Montserrat" panose="020F0502020204030204" pitchFamily="2" charset="0"/>
              </a:rPr>
              <a:t>anteriormente era realizada de forma centralizada pelos entes federados.</a:t>
            </a:r>
          </a:p>
          <a:p>
            <a:pPr marL="0" indent="0" algn="just">
              <a:buNone/>
            </a:pPr>
            <a:endParaRPr lang="pt-BR" b="0" i="0" dirty="0">
              <a:effectLst/>
              <a:latin typeface="Source Sans Pro" panose="020B0503030403020204" pitchFamily="34" charset="0"/>
            </a:endParaRPr>
          </a:p>
          <a:p>
            <a:pPr marL="0" indent="0" algn="just">
              <a:buNone/>
            </a:pPr>
            <a:endParaRPr lang="pt-BR" dirty="0">
              <a:solidFill>
                <a:srgbClr val="637587"/>
              </a:solidFill>
              <a:latin typeface="Source Sans Pro" panose="020B0503030403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pt-BR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87463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alcão Envidraçad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29098</TotalTime>
  <Words>2964</Words>
  <Application>Microsoft Office PowerPoint</Application>
  <PresentationFormat>Apresentação na tela (4:3)</PresentationFormat>
  <Paragraphs>171</Paragraphs>
  <Slides>44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44</vt:i4>
      </vt:variant>
    </vt:vector>
  </HeadingPairs>
  <TitlesOfParts>
    <vt:vector size="58" baseType="lpstr">
      <vt:lpstr>Arial</vt:lpstr>
      <vt:lpstr>avenir-heavy</vt:lpstr>
      <vt:lpstr>Book Antiqua</vt:lpstr>
      <vt:lpstr>Calibri</vt:lpstr>
      <vt:lpstr>Century Schoolbook</vt:lpstr>
      <vt:lpstr>Georgia</vt:lpstr>
      <vt:lpstr>Montserrat</vt:lpstr>
      <vt:lpstr>open sans</vt:lpstr>
      <vt:lpstr>open sans</vt:lpstr>
      <vt:lpstr>Source Sans Pro</vt:lpstr>
      <vt:lpstr>Times New Roman</vt:lpstr>
      <vt:lpstr>Wingdings</vt:lpstr>
      <vt:lpstr>Wingdings 2</vt:lpstr>
      <vt:lpstr>Balcão Envidraçado</vt:lpstr>
      <vt:lpstr>DIREITO ADMINISTRATIVO SERVIÇOS PÚBLICOS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  <vt:lpstr>Serviços Públicos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Aspectos Legais e Contábeis Relativos às Contas Municipais</dc:title>
  <dc:creator>Renata Constante Cestari</dc:creator>
  <cp:lastModifiedBy>Procuradora Renata Constante Cestari</cp:lastModifiedBy>
  <cp:revision>701</cp:revision>
  <dcterms:modified xsi:type="dcterms:W3CDTF">2023-11-13T21:13:14Z</dcterms:modified>
</cp:coreProperties>
</file>