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72" r:id="rId6"/>
    <p:sldId id="273" r:id="rId7"/>
    <p:sldId id="274" r:id="rId8"/>
    <p:sldId id="275" r:id="rId9"/>
    <p:sldId id="326" r:id="rId10"/>
    <p:sldId id="276" r:id="rId11"/>
    <p:sldId id="277" r:id="rId12"/>
    <p:sldId id="278" r:id="rId13"/>
    <p:sldId id="279" r:id="rId14"/>
    <p:sldId id="280" r:id="rId15"/>
    <p:sldId id="281" r:id="rId16"/>
    <p:sldId id="259" r:id="rId17"/>
    <p:sldId id="262" r:id="rId18"/>
    <p:sldId id="263" r:id="rId19"/>
    <p:sldId id="264" r:id="rId20"/>
    <p:sldId id="266" r:id="rId21"/>
    <p:sldId id="268" r:id="rId22"/>
    <p:sldId id="265" r:id="rId23"/>
    <p:sldId id="267" r:id="rId24"/>
    <p:sldId id="327" r:id="rId25"/>
    <p:sldId id="269" r:id="rId26"/>
    <p:sldId id="270" r:id="rId27"/>
    <p:sldId id="271" r:id="rId28"/>
    <p:sldId id="282" r:id="rId29"/>
    <p:sldId id="284" r:id="rId30"/>
    <p:sldId id="285" r:id="rId31"/>
    <p:sldId id="286" r:id="rId32"/>
    <p:sldId id="287" r:id="rId33"/>
    <p:sldId id="288" r:id="rId34"/>
    <p:sldId id="289" r:id="rId35"/>
    <p:sldId id="290" r:id="rId36"/>
    <p:sldId id="291" r:id="rId37"/>
    <p:sldId id="292" r:id="rId38"/>
    <p:sldId id="293" r:id="rId39"/>
    <p:sldId id="311" r:id="rId40"/>
    <p:sldId id="312" r:id="rId41"/>
    <p:sldId id="309" r:id="rId42"/>
    <p:sldId id="295" r:id="rId43"/>
    <p:sldId id="296" r:id="rId44"/>
    <p:sldId id="297" r:id="rId45"/>
    <p:sldId id="303" r:id="rId46"/>
    <p:sldId id="304" r:id="rId47"/>
    <p:sldId id="305" r:id="rId48"/>
    <p:sldId id="302" r:id="rId49"/>
    <p:sldId id="298" r:id="rId50"/>
    <p:sldId id="299" r:id="rId51"/>
    <p:sldId id="300" r:id="rId52"/>
    <p:sldId id="306" r:id="rId53"/>
    <p:sldId id="307" r:id="rId54"/>
    <p:sldId id="313" r:id="rId55"/>
    <p:sldId id="321" r:id="rId56"/>
    <p:sldId id="328" r:id="rId57"/>
    <p:sldId id="314" r:id="rId58"/>
    <p:sldId id="315" r:id="rId59"/>
    <p:sldId id="316" r:id="rId60"/>
    <p:sldId id="318" r:id="rId61"/>
    <p:sldId id="330" r:id="rId62"/>
    <p:sldId id="332" r:id="rId63"/>
    <p:sldId id="317" r:id="rId64"/>
    <p:sldId id="319" r:id="rId65"/>
    <p:sldId id="320" r:id="rId66"/>
    <p:sldId id="322" r:id="rId67"/>
    <p:sldId id="323" r:id="rId68"/>
    <p:sldId id="329" r:id="rId69"/>
    <p:sldId id="324" r:id="rId70"/>
    <p:sldId id="325" r:id="rId7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p:scale>
          <a:sx n="69" d="100"/>
          <a:sy n="69" d="100"/>
        </p:scale>
        <p:origin x="-690"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8/15/2016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8/15/2016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l"/>
            <a:r>
              <a:rPr lang="pt-BR" sz="3800" b="1" dirty="0"/>
              <a:t>Curso Popular de Formação de Defensoras e Defensores Públicos</a:t>
            </a:r>
          </a:p>
        </p:txBody>
      </p:sp>
      <p:sp>
        <p:nvSpPr>
          <p:cNvPr id="3" name="Subtítulo 2"/>
          <p:cNvSpPr>
            <a:spLocks noGrp="1"/>
          </p:cNvSpPr>
          <p:nvPr>
            <p:ph type="subTitle" idx="1"/>
          </p:nvPr>
        </p:nvSpPr>
        <p:spPr/>
        <p:txBody>
          <a:bodyPr>
            <a:normAutofit lnSpcReduction="10000"/>
          </a:bodyPr>
          <a:lstStyle/>
          <a:p>
            <a:r>
              <a:rPr lang="pt-BR" dirty="0"/>
              <a:t>Direito Civil – Módulo I</a:t>
            </a:r>
          </a:p>
          <a:p>
            <a:r>
              <a:rPr lang="pt-BR" dirty="0"/>
              <a:t>Professora Cristina Otaviano</a:t>
            </a:r>
          </a:p>
          <a:p>
            <a:r>
              <a:rPr lang="pt-BR" dirty="0"/>
              <a:t>E-mail: </a:t>
            </a:r>
            <a:r>
              <a:rPr lang="pt-BR" dirty="0" smtClean="0"/>
              <a:t>cris.cpfddp@gmail.com </a:t>
            </a:r>
            <a:endParaRPr lang="pt-BR" dirty="0"/>
          </a:p>
        </p:txBody>
      </p:sp>
    </p:spTree>
    <p:extLst>
      <p:ext uri="{BB962C8B-B14F-4D97-AF65-F5344CB8AC3E}">
        <p14:creationId xmlns:p14="http://schemas.microsoft.com/office/powerpoint/2010/main" val="1243836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a:bodyPr>
          <a:lstStyle/>
          <a:p>
            <a:pPr marL="720725" indent="0" algn="just">
              <a:buNone/>
            </a:pPr>
            <a:r>
              <a:rPr lang="pt-BR" dirty="0"/>
              <a:t>- Em regra, o cônjuge – ou o companheiro – do ausente será o seu legítimo curador, salvo se houver separação judicial ou cartorária, divórcio, separação de fato ou dissolução da união estável; </a:t>
            </a:r>
          </a:p>
          <a:p>
            <a:pPr marL="720725" indent="0" algn="just">
              <a:buNone/>
            </a:pPr>
            <a:r>
              <a:rPr lang="pt-BR" dirty="0"/>
              <a:t>- Contado o prazo de um ano da arrecadação dos bens, tem ensejo a segunda fase do procedimento de ausência, que diz respeito à </a:t>
            </a:r>
            <a:r>
              <a:rPr lang="pt-BR" i="1" dirty="0"/>
              <a:t>sucessão provisória</a:t>
            </a:r>
            <a:r>
              <a:rPr lang="pt-BR" dirty="0"/>
              <a:t>.</a:t>
            </a:r>
          </a:p>
          <a:p>
            <a:pPr marL="720725" indent="0" algn="just">
              <a:buNone/>
            </a:pPr>
            <a:endParaRPr lang="pt-BR" dirty="0"/>
          </a:p>
          <a:p>
            <a:pPr marL="720725" indent="0" algn="just">
              <a:buFont typeface="Wingdings" pitchFamily="2" charset="2"/>
              <a:buChar char="§"/>
            </a:pPr>
            <a:r>
              <a:rPr lang="pt-BR" b="1" u="sng" dirty="0">
                <a:solidFill>
                  <a:schemeClr val="accent2"/>
                </a:solidFill>
              </a:rPr>
              <a:t>Sucessão provisória:</a:t>
            </a:r>
          </a:p>
          <a:p>
            <a:pPr marL="720725" indent="0" algn="just">
              <a:buNone/>
            </a:pPr>
            <a:r>
              <a:rPr lang="pt-BR" dirty="0"/>
              <a:t>- Haverá uma transmissão precária do patrimônio do ausente, em favor de seus herdeiros;</a:t>
            </a:r>
          </a:p>
          <a:p>
            <a:pPr marL="720725" indent="0" algn="just">
              <a:buNone/>
            </a:pPr>
            <a:r>
              <a:rPr lang="pt-BR" dirty="0"/>
              <a:t>- Não pode haver alienação dos bens – exceto na hipótese de ruína ou desapropriação;</a:t>
            </a:r>
          </a:p>
          <a:p>
            <a:pPr marL="720725" indent="0" algn="just">
              <a:buNone/>
            </a:pPr>
            <a:r>
              <a:rPr lang="pt-BR" dirty="0"/>
              <a:t>- Os frutos e rendimentos produzidos pelos bens que couberem ao descendente, ascendente ou cônjuge a eles pertencem. Já os demais sucessores deverão capitalizar metade desses frutos e rendimentos;</a:t>
            </a:r>
          </a:p>
          <a:p>
            <a:pPr marL="720725" indent="0" algn="just">
              <a:buNone/>
            </a:pPr>
            <a:r>
              <a:rPr lang="pt-BR" dirty="0"/>
              <a:t>- Se o ausente reaparecer receberá seus bens e a metade dos frutos (exceto se a ausência for voluntária);</a:t>
            </a:r>
          </a:p>
        </p:txBody>
      </p:sp>
    </p:spTree>
    <p:extLst>
      <p:ext uri="{BB962C8B-B14F-4D97-AF65-F5344CB8AC3E}">
        <p14:creationId xmlns:p14="http://schemas.microsoft.com/office/powerpoint/2010/main" val="1297214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a:bodyPr>
          <a:lstStyle/>
          <a:p>
            <a:pPr marL="720725" indent="0" algn="just">
              <a:buFont typeface="Wingdings" pitchFamily="2" charset="2"/>
              <a:buChar char="§"/>
            </a:pPr>
            <a:r>
              <a:rPr lang="pt-BR" b="1" u="sng" dirty="0">
                <a:solidFill>
                  <a:schemeClr val="accent2"/>
                </a:solidFill>
              </a:rPr>
              <a:t>Sucessão definitiva</a:t>
            </a:r>
          </a:p>
          <a:p>
            <a:pPr marL="720725" indent="0" algn="just">
              <a:buNone/>
            </a:pPr>
            <a:r>
              <a:rPr lang="pt-BR" dirty="0"/>
              <a:t>- Após dez anos do trânsito em julgado da sentença que reconheceu a abertura da sucessão provisória;</a:t>
            </a:r>
          </a:p>
          <a:p>
            <a:pPr marL="720725" indent="0" algn="just">
              <a:buNone/>
            </a:pPr>
            <a:r>
              <a:rPr lang="pt-BR" dirty="0"/>
              <a:t>- Outra possibilidade de requerimento da sucessão definitiva ocorre quando o ausente está desaparecido há, pelo menos, cinco anos e que já conte com 80 anos de idade, ao menos, pois a idade já avançada diminui a probabilidade de que ainda esteja vivo;</a:t>
            </a:r>
          </a:p>
          <a:p>
            <a:pPr marL="720725" indent="0" algn="just">
              <a:buNone/>
            </a:pPr>
            <a:r>
              <a:rPr lang="pt-BR" dirty="0"/>
              <a:t>- A lei prestigia o interesse dos herdeiros: a transmissão dos bens se dá em caráter definitivo e os herdeiros podem dispor livremente dos bens;</a:t>
            </a:r>
          </a:p>
          <a:p>
            <a:pPr marL="720725" indent="0" algn="just">
              <a:buNone/>
            </a:pPr>
            <a:r>
              <a:rPr lang="pt-BR" dirty="0"/>
              <a:t>- o domínio está sujeito à condição resolutiva, ou seja, se o ausente aparecer nos dez anos seguintes à abertura da sucessão definitiva, receberá os bens no estado em que se encontrem, os sub-rogados em seu lugar ou o preço que seus herdeiros e demais interessados houverem recebido pelos bens alienados depois daquele tempo;</a:t>
            </a:r>
          </a:p>
          <a:p>
            <a:pPr marL="720725" indent="0" algn="just">
              <a:buNone/>
            </a:pPr>
            <a:r>
              <a:rPr lang="pt-BR" dirty="0"/>
              <a:t>- Se retornar após ocorrer depois do prazo de dez anos da sentença que declarou aberta a sucessão definitiva, não haverá mais qualquer direito ao recebimento de bens;</a:t>
            </a:r>
          </a:p>
          <a:p>
            <a:pPr marL="720725" indent="0" algn="just">
              <a:buNone/>
            </a:pPr>
            <a:r>
              <a:rPr lang="pt-BR" dirty="0"/>
              <a:t>- Com o trânsito em julgado da sentença que reconhece a abertura da sucessão definitiva, haverá uma </a:t>
            </a:r>
            <a:r>
              <a:rPr lang="pt-BR" i="1" dirty="0"/>
              <a:t>presunção de morte </a:t>
            </a:r>
            <a:r>
              <a:rPr lang="pt-BR" dirty="0"/>
              <a:t>do ausente.</a:t>
            </a:r>
          </a:p>
          <a:p>
            <a:pPr marL="0" indent="0">
              <a:buNone/>
            </a:pPr>
            <a:endParaRPr lang="pt-BR" dirty="0"/>
          </a:p>
        </p:txBody>
      </p:sp>
    </p:spTree>
    <p:extLst>
      <p:ext uri="{BB962C8B-B14F-4D97-AF65-F5344CB8AC3E}">
        <p14:creationId xmlns:p14="http://schemas.microsoft.com/office/powerpoint/2010/main" val="4167971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67744" cy="5471519"/>
          </a:xfrm>
        </p:spPr>
        <p:txBody>
          <a:bodyPr>
            <a:normAutofit/>
          </a:bodyPr>
          <a:lstStyle/>
          <a:p>
            <a:pPr marL="0" indent="0" algn="just">
              <a:buNone/>
            </a:pPr>
            <a:r>
              <a:rPr lang="pt-BR" b="1" u="sng" dirty="0">
                <a:solidFill>
                  <a:schemeClr val="accent2"/>
                </a:solidFill>
              </a:rPr>
              <a:t>3. Declaração de ausência e dissolução do casamento: </a:t>
            </a:r>
          </a:p>
          <a:p>
            <a:pPr marL="0" indent="0" algn="just">
              <a:buNone/>
            </a:pPr>
            <a:endParaRPr lang="pt-BR" b="1" u="sng" dirty="0"/>
          </a:p>
          <a:p>
            <a:pPr marL="0" indent="0" algn="just">
              <a:buNone/>
            </a:pPr>
            <a:r>
              <a:rPr lang="pt-BR" dirty="0"/>
              <a:t>Declarada por sentença a morte presumida resta dissolvido o casamento ou união estável. </a:t>
            </a:r>
          </a:p>
          <a:p>
            <a:pPr marL="0" indent="0" algn="just">
              <a:buNone/>
            </a:pPr>
            <a:endParaRPr lang="pt-BR" dirty="0"/>
          </a:p>
          <a:p>
            <a:pPr marL="0" indent="0" algn="just">
              <a:buNone/>
            </a:pPr>
            <a:r>
              <a:rPr lang="pt-BR" dirty="0"/>
              <a:t>                    Posição majoritária:           abertura da sucessão definitiva (único momento)</a:t>
            </a:r>
          </a:p>
          <a:p>
            <a:pPr marL="0" indent="0" algn="just">
              <a:buNone/>
            </a:pPr>
            <a:r>
              <a:rPr lang="pt-BR" dirty="0"/>
              <a:t>Momento  </a:t>
            </a:r>
          </a:p>
          <a:p>
            <a:pPr marL="0" indent="0" algn="just">
              <a:buNone/>
            </a:pPr>
            <a:r>
              <a:rPr lang="pt-BR" dirty="0"/>
              <a:t>                                                              abertura da sucessão definitiva (patrimoniais)</a:t>
            </a:r>
          </a:p>
          <a:p>
            <a:pPr marL="0" indent="0" algn="just">
              <a:buNone/>
            </a:pPr>
            <a:r>
              <a:rPr lang="pt-BR" dirty="0"/>
              <a:t>                     Posição Minoritária:           </a:t>
            </a:r>
          </a:p>
          <a:p>
            <a:pPr marL="0" indent="0" algn="just">
              <a:buNone/>
            </a:pPr>
            <a:endParaRPr lang="pt-BR" dirty="0"/>
          </a:p>
          <a:p>
            <a:pPr marL="0" indent="0" algn="just">
              <a:buNone/>
            </a:pPr>
            <a:r>
              <a:rPr lang="pt-BR" dirty="0"/>
              <a:t>                                                             Abertura da sucessão provisória (pessoais e familiares) </a:t>
            </a:r>
          </a:p>
          <a:p>
            <a:pPr marL="0" indent="0" algn="just">
              <a:buNone/>
            </a:pPr>
            <a:endParaRPr lang="pt-BR" dirty="0"/>
          </a:p>
          <a:p>
            <a:pPr algn="just">
              <a:buFont typeface="Wingdings" pitchFamily="2" charset="2"/>
              <a:buChar char="§"/>
            </a:pPr>
            <a:r>
              <a:rPr lang="pt-BR" dirty="0"/>
              <a:t>Retorno do ausente: quais as consequências para o novo matrimônio do consorte? </a:t>
            </a:r>
          </a:p>
          <a:p>
            <a:pPr marL="0" indent="0">
              <a:buNone/>
            </a:pPr>
            <a:endParaRPr lang="pt-BR" dirty="0"/>
          </a:p>
        </p:txBody>
      </p:sp>
      <p:cxnSp>
        <p:nvCxnSpPr>
          <p:cNvPr id="4" name="Conector de seta reta 3"/>
          <p:cNvCxnSpPr/>
          <p:nvPr/>
        </p:nvCxnSpPr>
        <p:spPr>
          <a:xfrm flipV="1">
            <a:off x="1762533" y="2411897"/>
            <a:ext cx="331305" cy="3313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1762527" y="2789583"/>
            <a:ext cx="437324" cy="7156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4253948" y="2372140"/>
            <a:ext cx="5300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flipV="1">
            <a:off x="4253948" y="3173896"/>
            <a:ext cx="675861" cy="3313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a:off x="4253948" y="3531704"/>
            <a:ext cx="530087" cy="7553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1750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16835"/>
            <a:ext cx="10467744" cy="5524527"/>
          </a:xfrm>
        </p:spPr>
        <p:txBody>
          <a:bodyPr>
            <a:normAutofit/>
          </a:bodyPr>
          <a:lstStyle/>
          <a:p>
            <a:pPr marL="0" indent="0">
              <a:buNone/>
            </a:pPr>
            <a:r>
              <a:rPr lang="pt-BR" sz="2400" dirty="0">
                <a:solidFill>
                  <a:schemeClr val="accent2"/>
                </a:solidFill>
              </a:rPr>
              <a:t>4. </a:t>
            </a:r>
            <a:r>
              <a:rPr lang="pt-BR" sz="2400" dirty="0" err="1">
                <a:solidFill>
                  <a:schemeClr val="accent2"/>
                </a:solidFill>
              </a:rPr>
              <a:t>Comoriência</a:t>
            </a:r>
            <a:endParaRPr lang="pt-BR" sz="2400" dirty="0">
              <a:solidFill>
                <a:schemeClr val="accent2"/>
              </a:solidFill>
            </a:endParaRPr>
          </a:p>
          <a:p>
            <a:pPr algn="just">
              <a:buFont typeface="Wingdings" pitchFamily="2" charset="2"/>
              <a:buChar char="§"/>
            </a:pPr>
            <a:r>
              <a:rPr lang="pt-BR" dirty="0"/>
              <a:t>É uma </a:t>
            </a:r>
            <a:r>
              <a:rPr lang="pt-BR" i="1" dirty="0"/>
              <a:t>presunção de simultaneidade de óbitos</a:t>
            </a:r>
            <a:r>
              <a:rPr lang="pt-BR" dirty="0"/>
              <a:t>, aplicável quando, morrendo duas ou mais pessoas ao mesmo tempo (simultaneamente), não for possível indicar, com precisão, a </a:t>
            </a:r>
            <a:r>
              <a:rPr lang="pt-BR" dirty="0" err="1"/>
              <a:t>premoriência</a:t>
            </a:r>
            <a:r>
              <a:rPr lang="pt-BR" dirty="0"/>
              <a:t>, ou seja, quem precedeu a morte de quem (artigo 8º do CC).</a:t>
            </a:r>
          </a:p>
          <a:p>
            <a:pPr marL="0" indent="0" algn="just">
              <a:buNone/>
            </a:pPr>
            <a:r>
              <a:rPr lang="pt-BR" dirty="0">
                <a:solidFill>
                  <a:schemeClr val="tx2"/>
                </a:solidFill>
              </a:rPr>
              <a:t>     - Não precisam estar no mesmo local;</a:t>
            </a:r>
          </a:p>
          <a:p>
            <a:pPr marL="0" indent="0" algn="just">
              <a:buNone/>
            </a:pPr>
            <a:r>
              <a:rPr lang="pt-BR" dirty="0">
                <a:solidFill>
                  <a:schemeClr val="tx2"/>
                </a:solidFill>
              </a:rPr>
              <a:t>     - A presunção somente pode ser afastada por prova robusta;</a:t>
            </a:r>
          </a:p>
          <a:p>
            <a:pPr marL="0" indent="0" algn="just">
              <a:buNone/>
            </a:pPr>
            <a:r>
              <a:rPr lang="pt-BR" dirty="0">
                <a:solidFill>
                  <a:schemeClr val="tx2"/>
                </a:solidFill>
              </a:rPr>
              <a:t>     - Traz praticidade e segurança jurídica;</a:t>
            </a:r>
          </a:p>
          <a:p>
            <a:pPr marL="0" indent="0" algn="just">
              <a:buNone/>
            </a:pPr>
            <a:r>
              <a:rPr lang="pt-BR" dirty="0">
                <a:solidFill>
                  <a:schemeClr val="accent2"/>
                </a:solidFill>
              </a:rPr>
              <a:t>     </a:t>
            </a:r>
            <a:r>
              <a:rPr lang="pt-BR" dirty="0">
                <a:solidFill>
                  <a:schemeClr val="tx2"/>
                </a:solidFill>
              </a:rPr>
              <a:t>-</a:t>
            </a:r>
            <a:r>
              <a:rPr lang="pt-BR" dirty="0">
                <a:solidFill>
                  <a:schemeClr val="accent2"/>
                </a:solidFill>
              </a:rPr>
              <a:t> </a:t>
            </a:r>
            <a:r>
              <a:rPr lang="pt-BR" dirty="0">
                <a:solidFill>
                  <a:schemeClr val="tx2"/>
                </a:solidFill>
              </a:rPr>
              <a:t>Alguns ordenamentos adotam presunção de ordem de falecimentos (Inglês e Francês)</a:t>
            </a:r>
          </a:p>
          <a:p>
            <a:pPr marL="0" indent="0" algn="just">
              <a:buNone/>
            </a:pPr>
            <a:r>
              <a:rPr lang="pt-BR" dirty="0">
                <a:solidFill>
                  <a:schemeClr val="tx2"/>
                </a:solidFill>
              </a:rPr>
              <a:t>     - Importância: Não há transmissão de patrimônio entre os </a:t>
            </a:r>
            <a:r>
              <a:rPr lang="pt-BR" dirty="0" err="1">
                <a:solidFill>
                  <a:schemeClr val="tx2"/>
                </a:solidFill>
              </a:rPr>
              <a:t>comorientes</a:t>
            </a:r>
            <a:r>
              <a:rPr lang="pt-BR" dirty="0">
                <a:solidFill>
                  <a:schemeClr val="tx2"/>
                </a:solidFill>
              </a:rPr>
              <a:t>;</a:t>
            </a:r>
          </a:p>
          <a:p>
            <a:pPr marL="0" indent="0">
              <a:buNone/>
            </a:pPr>
            <a:endParaRPr lang="pt-BR" dirty="0">
              <a:solidFill>
                <a:schemeClr val="tx2"/>
              </a:solidFill>
            </a:endParaRPr>
          </a:p>
          <a:p>
            <a:pPr marL="0" indent="0" algn="ctr">
              <a:buNone/>
            </a:pPr>
            <a:r>
              <a:rPr lang="pt-BR" sz="2800" b="1" dirty="0">
                <a:solidFill>
                  <a:schemeClr val="accent2"/>
                </a:solidFill>
              </a:rPr>
              <a:t>Questões polêmicas: </a:t>
            </a:r>
          </a:p>
          <a:p>
            <a:pPr marL="0" indent="0" algn="ctr">
              <a:buNone/>
            </a:pPr>
            <a:endParaRPr lang="pt-BR" b="1" dirty="0">
              <a:solidFill>
                <a:schemeClr val="accent2"/>
              </a:solidFill>
            </a:endParaRPr>
          </a:p>
          <a:p>
            <a:pPr marL="0" indent="0">
              <a:buNone/>
            </a:pPr>
            <a:r>
              <a:rPr lang="pt-BR" b="1" dirty="0">
                <a:solidFill>
                  <a:schemeClr val="accent2"/>
                </a:solidFill>
              </a:rPr>
              <a:t>1.</a:t>
            </a:r>
            <a:r>
              <a:rPr lang="pt-BR" b="1" dirty="0">
                <a:solidFill>
                  <a:schemeClr val="tx2"/>
                </a:solidFill>
              </a:rPr>
              <a:t>Existe direito a uma morte digna?</a:t>
            </a:r>
          </a:p>
        </p:txBody>
      </p:sp>
    </p:spTree>
    <p:extLst>
      <p:ext uri="{BB962C8B-B14F-4D97-AF65-F5344CB8AC3E}">
        <p14:creationId xmlns:p14="http://schemas.microsoft.com/office/powerpoint/2010/main" val="2857981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lnSpcReduction="10000"/>
          </a:bodyPr>
          <a:lstStyle/>
          <a:p>
            <a:pPr algn="just">
              <a:buFont typeface="Wingdings" panose="05000000000000000000" pitchFamily="2" charset="2"/>
              <a:buChar char="§"/>
            </a:pPr>
            <a:r>
              <a:rPr lang="pt-BR" b="1" u="sng" dirty="0">
                <a:solidFill>
                  <a:schemeClr val="accent2"/>
                </a:solidFill>
              </a:rPr>
              <a:t>Diretivas antecipadas ou testamento vital </a:t>
            </a:r>
            <a:r>
              <a:rPr lang="pt-BR" dirty="0"/>
              <a:t>(resolução n. 1.995/2012 - CFM): É o conjunto de desejos, prévia e expressamente manifestados pelo paciente que padece de doença terminal e incurável definidos enquanto estiver no gozo de suas faculdades mentais, estabelecendo os </a:t>
            </a:r>
            <a:r>
              <a:rPr lang="pt-BR" i="1" dirty="0"/>
              <a:t>limites terapêuticos </a:t>
            </a:r>
            <a:r>
              <a:rPr lang="pt-BR" dirty="0"/>
              <a:t>a serem adotados em seu tratamento de saúde, em eventual hipótese de impossibilidade de manifestação de vontade. </a:t>
            </a:r>
          </a:p>
          <a:p>
            <a:pPr marL="720725" indent="0" algn="just">
              <a:buNone/>
            </a:pPr>
            <a:r>
              <a:rPr lang="pt-BR" dirty="0"/>
              <a:t>- A declaração terá validade e eficácia e prevalecerá sobre a vontade de parentes e qualquer parecer não médico;</a:t>
            </a:r>
          </a:p>
          <a:p>
            <a:pPr marL="720725" indent="0" algn="just">
              <a:buNone/>
            </a:pPr>
            <a:r>
              <a:rPr lang="pt-BR" dirty="0"/>
              <a:t>- Não há necessidade de registro da declaração em cartório;</a:t>
            </a:r>
          </a:p>
          <a:p>
            <a:pPr marL="720725" indent="0" algn="just">
              <a:buNone/>
            </a:pPr>
            <a:r>
              <a:rPr lang="pt-BR" dirty="0">
                <a:solidFill>
                  <a:schemeClr val="tx2"/>
                </a:solidFill>
              </a:rPr>
              <a:t>- A dignidade da pessoa humana também se projeta na morte – direito a vida digna é direito à morte digna; </a:t>
            </a:r>
            <a:endParaRPr lang="pt-BR" dirty="0"/>
          </a:p>
          <a:p>
            <a:pPr marL="720725" indent="0" algn="just">
              <a:buNone/>
            </a:pPr>
            <a:r>
              <a:rPr lang="pt-BR" dirty="0"/>
              <a:t>- Não se discute aqui a eutanásia – vedada pelo ordenamento jurídico (homicídio privilegiado); </a:t>
            </a:r>
          </a:p>
          <a:p>
            <a:pPr marL="720725" indent="0" algn="just">
              <a:buNone/>
            </a:pPr>
            <a:r>
              <a:rPr lang="pt-BR" dirty="0"/>
              <a:t>- Recusa em se submeter a tratamentos que só prolongam a agonia;</a:t>
            </a:r>
          </a:p>
          <a:p>
            <a:pPr marL="720725" indent="0" algn="just">
              <a:buNone/>
            </a:pPr>
            <a:r>
              <a:rPr lang="pt-BR" dirty="0"/>
              <a:t>- Proporcionalidade;</a:t>
            </a:r>
          </a:p>
          <a:p>
            <a:pPr marL="720725" indent="0" algn="just">
              <a:buNone/>
            </a:pPr>
            <a:r>
              <a:rPr lang="pt-BR" dirty="0"/>
              <a:t>- Análise à luz do caso concreto;</a:t>
            </a:r>
          </a:p>
          <a:p>
            <a:pPr marL="720725" indent="0" algn="just">
              <a:buNone/>
            </a:pPr>
            <a:r>
              <a:rPr lang="pt-BR" dirty="0"/>
              <a:t>- Autonomia privada.</a:t>
            </a:r>
          </a:p>
          <a:p>
            <a:pPr marL="0" indent="0" algn="just">
              <a:buNone/>
            </a:pPr>
            <a:r>
              <a:rPr lang="pt-BR" dirty="0"/>
              <a:t> </a:t>
            </a:r>
          </a:p>
        </p:txBody>
      </p:sp>
    </p:spTree>
    <p:extLst>
      <p:ext uri="{BB962C8B-B14F-4D97-AF65-F5344CB8AC3E}">
        <p14:creationId xmlns:p14="http://schemas.microsoft.com/office/powerpoint/2010/main" val="3050684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507501" cy="5471519"/>
          </a:xfrm>
        </p:spPr>
        <p:txBody>
          <a:bodyPr>
            <a:normAutofit/>
          </a:bodyPr>
          <a:lstStyle/>
          <a:p>
            <a:pPr marL="0" indent="0">
              <a:buNone/>
            </a:pPr>
            <a:endParaRPr lang="pt-BR" b="1" u="sng" dirty="0">
              <a:solidFill>
                <a:schemeClr val="accent2"/>
              </a:solidFill>
            </a:endParaRPr>
          </a:p>
          <a:p>
            <a:pPr marL="0" indent="0" algn="just">
              <a:buNone/>
            </a:pPr>
            <a:r>
              <a:rPr lang="pt-BR" sz="2400" b="1" u="sng" dirty="0">
                <a:solidFill>
                  <a:schemeClr val="accent2"/>
                </a:solidFill>
              </a:rPr>
              <a:t>Atenção</a:t>
            </a:r>
            <a:r>
              <a:rPr lang="pt-BR" sz="2400" b="1" dirty="0">
                <a:solidFill>
                  <a:schemeClr val="accent2"/>
                </a:solidFill>
              </a:rPr>
              <a:t>: </a:t>
            </a:r>
            <a:r>
              <a:rPr lang="pt-BR" b="1" dirty="0">
                <a:solidFill>
                  <a:schemeClr val="tx1"/>
                </a:solidFill>
              </a:rPr>
              <a:t>Diretivas antecipadas         eutanásia        </a:t>
            </a:r>
            <a:r>
              <a:rPr lang="pt-BR" b="1" dirty="0" err="1">
                <a:solidFill>
                  <a:schemeClr val="tx1"/>
                </a:solidFill>
              </a:rPr>
              <a:t>distanásia</a:t>
            </a:r>
            <a:r>
              <a:rPr lang="pt-BR" b="1" dirty="0">
                <a:solidFill>
                  <a:schemeClr val="tx1"/>
                </a:solidFill>
              </a:rPr>
              <a:t> (obstinação terapêutica)    </a:t>
            </a:r>
          </a:p>
          <a:p>
            <a:pPr marL="0" indent="0" algn="just">
              <a:buNone/>
            </a:pPr>
            <a:r>
              <a:rPr lang="pt-BR" b="1" dirty="0">
                <a:solidFill>
                  <a:schemeClr val="tx1"/>
                </a:solidFill>
              </a:rPr>
              <a:t>     </a:t>
            </a:r>
            <a:r>
              <a:rPr lang="pt-BR" b="1" dirty="0" err="1">
                <a:solidFill>
                  <a:schemeClr val="tx1"/>
                </a:solidFill>
              </a:rPr>
              <a:t>mistanásia</a:t>
            </a:r>
            <a:r>
              <a:rPr lang="pt-BR" b="1" dirty="0">
                <a:solidFill>
                  <a:schemeClr val="tx1"/>
                </a:solidFill>
              </a:rPr>
              <a:t> (</a:t>
            </a:r>
            <a:r>
              <a:rPr lang="pt-BR" b="1" dirty="0" err="1">
                <a:solidFill>
                  <a:schemeClr val="tx1"/>
                </a:solidFill>
              </a:rPr>
              <a:t>eutanasia</a:t>
            </a:r>
            <a:r>
              <a:rPr lang="pt-BR" b="1" dirty="0">
                <a:solidFill>
                  <a:schemeClr val="tx1"/>
                </a:solidFill>
              </a:rPr>
              <a:t> social)       </a:t>
            </a:r>
            <a:r>
              <a:rPr lang="pt-BR" b="1" dirty="0" err="1">
                <a:solidFill>
                  <a:schemeClr val="tx1"/>
                </a:solidFill>
              </a:rPr>
              <a:t>ortotanasia</a:t>
            </a:r>
            <a:r>
              <a:rPr lang="pt-BR" b="1" dirty="0">
                <a:solidFill>
                  <a:schemeClr val="tx1"/>
                </a:solidFill>
              </a:rPr>
              <a:t> (</a:t>
            </a:r>
            <a:r>
              <a:rPr lang="pt-BR" b="1" dirty="0" err="1">
                <a:solidFill>
                  <a:schemeClr val="tx1"/>
                </a:solidFill>
              </a:rPr>
              <a:t>eutanasia</a:t>
            </a:r>
            <a:r>
              <a:rPr lang="pt-BR" b="1" dirty="0">
                <a:solidFill>
                  <a:schemeClr val="tx1"/>
                </a:solidFill>
              </a:rPr>
              <a:t> por omissão).</a:t>
            </a:r>
          </a:p>
          <a:p>
            <a:pPr marL="0" indent="0" algn="just">
              <a:buNone/>
            </a:pPr>
            <a:endParaRPr lang="pt-BR" b="1" dirty="0">
              <a:solidFill>
                <a:schemeClr val="tx1"/>
              </a:solidFill>
            </a:endParaRPr>
          </a:p>
          <a:p>
            <a:pPr marL="0" indent="0" algn="ctr">
              <a:buNone/>
            </a:pPr>
            <a:r>
              <a:rPr lang="pt-BR" sz="3200" dirty="0">
                <a:solidFill>
                  <a:schemeClr val="accent2"/>
                </a:solidFill>
              </a:rPr>
              <a:t>II. Nascituro</a:t>
            </a:r>
          </a:p>
          <a:p>
            <a:pPr marL="0" indent="0" algn="just">
              <a:buNone/>
            </a:pPr>
            <a:r>
              <a:rPr lang="pt-BR" sz="2400" dirty="0">
                <a:solidFill>
                  <a:schemeClr val="accent2"/>
                </a:solidFill>
              </a:rPr>
              <a:t>1. Conceito</a:t>
            </a:r>
          </a:p>
          <a:p>
            <a:pPr marL="0" indent="0" algn="just">
              <a:buNone/>
            </a:pPr>
            <a:endParaRPr lang="pt-BR" sz="800" dirty="0">
              <a:solidFill>
                <a:schemeClr val="accent2"/>
              </a:solidFill>
            </a:endParaRPr>
          </a:p>
          <a:p>
            <a:pPr algn="just">
              <a:buFont typeface="Wingdings" panose="05000000000000000000" pitchFamily="2" charset="2"/>
              <a:buChar char="§"/>
            </a:pPr>
            <a:r>
              <a:rPr lang="pt-BR" dirty="0">
                <a:solidFill>
                  <a:schemeClr val="tx1"/>
                </a:solidFill>
              </a:rPr>
              <a:t>É o ser concebido e não nascido (tem de haver vida intrauterina).</a:t>
            </a:r>
          </a:p>
          <a:p>
            <a:pPr algn="just">
              <a:buFont typeface="Wingdings" panose="05000000000000000000" pitchFamily="2" charset="2"/>
              <a:buChar char="§"/>
            </a:pPr>
            <a:r>
              <a:rPr lang="pt-BR" dirty="0">
                <a:solidFill>
                  <a:schemeClr val="tx1"/>
                </a:solidFill>
              </a:rPr>
              <a:t>A questão quanto a existência de personalidade do nascitura é controvertida.</a:t>
            </a:r>
          </a:p>
          <a:p>
            <a:pPr marL="0" indent="0" algn="ctr">
              <a:buNone/>
            </a:pPr>
            <a:endParaRPr lang="pt-BR" sz="800" b="1" u="sng" dirty="0">
              <a:solidFill>
                <a:schemeClr val="accent2"/>
              </a:solidFill>
            </a:endParaRPr>
          </a:p>
          <a:p>
            <a:pPr marL="0" indent="0" algn="ctr">
              <a:buNone/>
            </a:pPr>
            <a:r>
              <a:rPr lang="pt-BR" b="1" u="sng" dirty="0">
                <a:solidFill>
                  <a:schemeClr val="accent2"/>
                </a:solidFill>
              </a:rPr>
              <a:t>Atenção</a:t>
            </a:r>
            <a:r>
              <a:rPr lang="pt-BR" b="1" dirty="0">
                <a:solidFill>
                  <a:schemeClr val="accent2"/>
                </a:solidFill>
              </a:rPr>
              <a:t>: </a:t>
            </a:r>
            <a:r>
              <a:rPr lang="pt-BR" dirty="0">
                <a:solidFill>
                  <a:schemeClr val="tx1"/>
                </a:solidFill>
              </a:rPr>
              <a:t>Nascituro        natimorto        embrião       </a:t>
            </a:r>
            <a:r>
              <a:rPr lang="pt-BR" dirty="0" err="1">
                <a:solidFill>
                  <a:schemeClr val="tx1"/>
                </a:solidFill>
              </a:rPr>
              <a:t>concepturo</a:t>
            </a:r>
            <a:endParaRPr lang="pt-BR" dirty="0">
              <a:solidFill>
                <a:schemeClr val="tx1"/>
              </a:solidFill>
            </a:endParaRPr>
          </a:p>
          <a:p>
            <a:pPr marL="0" indent="0" algn="just">
              <a:buNone/>
            </a:pPr>
            <a:endParaRPr lang="pt-BR" dirty="0">
              <a:solidFill>
                <a:schemeClr val="tx1"/>
              </a:solidFill>
            </a:endParaRPr>
          </a:p>
          <a:p>
            <a:pPr marL="0" indent="0" algn="just">
              <a:buNone/>
            </a:pPr>
            <a:r>
              <a:rPr lang="pt-BR" sz="2400" dirty="0">
                <a:solidFill>
                  <a:schemeClr val="accent2"/>
                </a:solidFill>
              </a:rPr>
              <a:t>2.Teorias sobre a personalidade do nascituro:</a:t>
            </a:r>
          </a:p>
          <a:p>
            <a:pPr marL="0" indent="0" algn="just">
              <a:buNone/>
            </a:pPr>
            <a:endParaRPr lang="pt-BR" b="1" dirty="0">
              <a:solidFill>
                <a:schemeClr val="tx1"/>
              </a:solidFill>
            </a:endParaRPr>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
        <p:nvSpPr>
          <p:cNvPr id="4" name="Diferente de 3"/>
          <p:cNvSpPr/>
          <p:nvPr/>
        </p:nvSpPr>
        <p:spPr>
          <a:xfrm>
            <a:off x="4558744" y="1179436"/>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5" name="Diferente de 4"/>
          <p:cNvSpPr/>
          <p:nvPr/>
        </p:nvSpPr>
        <p:spPr>
          <a:xfrm>
            <a:off x="6235145" y="1126403"/>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6" name="Diferente de 5"/>
          <p:cNvSpPr/>
          <p:nvPr/>
        </p:nvSpPr>
        <p:spPr>
          <a:xfrm>
            <a:off x="775249" y="1550488"/>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7" name="Diferente de 6"/>
          <p:cNvSpPr/>
          <p:nvPr/>
        </p:nvSpPr>
        <p:spPr>
          <a:xfrm>
            <a:off x="4214184" y="1550488"/>
            <a:ext cx="318052" cy="212035"/>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8" name="Diferente de 7"/>
          <p:cNvSpPr/>
          <p:nvPr/>
        </p:nvSpPr>
        <p:spPr>
          <a:xfrm>
            <a:off x="7649836" y="4572558"/>
            <a:ext cx="360988" cy="20781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9" name="Diferente de 8"/>
          <p:cNvSpPr/>
          <p:nvPr/>
        </p:nvSpPr>
        <p:spPr>
          <a:xfrm>
            <a:off x="6248996" y="4572558"/>
            <a:ext cx="360988" cy="20781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10" name="Diferente de 9"/>
          <p:cNvSpPr/>
          <p:nvPr/>
        </p:nvSpPr>
        <p:spPr>
          <a:xfrm>
            <a:off x="4718681" y="4569373"/>
            <a:ext cx="360988" cy="207818"/>
          </a:xfrm>
          <a:prstGeom prst="mathNot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Tree>
    <p:extLst>
      <p:ext uri="{BB962C8B-B14F-4D97-AF65-F5344CB8AC3E}">
        <p14:creationId xmlns:p14="http://schemas.microsoft.com/office/powerpoint/2010/main" val="2817826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20437"/>
            <a:ext cx="10503284" cy="5320926"/>
          </a:xfrm>
        </p:spPr>
        <p:txBody>
          <a:bodyPr>
            <a:normAutofit/>
          </a:bodyPr>
          <a:lstStyle/>
          <a:p>
            <a:pPr marL="0" indent="0" algn="just">
              <a:buNone/>
            </a:pPr>
            <a:r>
              <a:rPr lang="pt-BR" dirty="0"/>
              <a:t>O CC Dispõe em seu artigo 2º:	</a:t>
            </a:r>
          </a:p>
          <a:p>
            <a:pPr marL="0" indent="0" algn="just">
              <a:buNone/>
            </a:pPr>
            <a:r>
              <a:rPr lang="pt-BR" dirty="0"/>
              <a:t>“A personalidade civil da pessoa começa do nascimento com vida</a:t>
            </a:r>
            <a:r>
              <a:rPr lang="pt-BR" i="1" dirty="0"/>
              <a:t>; mas a lei põe a salvo,</a:t>
            </a:r>
            <a:r>
              <a:rPr lang="pt-BR" dirty="0"/>
              <a:t> </a:t>
            </a:r>
            <a:r>
              <a:rPr lang="pt-BR" i="1" dirty="0"/>
              <a:t>desde a concepção, os direitos do nascituro</a:t>
            </a:r>
            <a:r>
              <a:rPr lang="pt-BR" dirty="0"/>
              <a:t>”.</a:t>
            </a:r>
          </a:p>
          <a:p>
            <a:pPr marL="0" indent="0" algn="just">
              <a:buNone/>
            </a:pPr>
            <a:endParaRPr lang="pt-BR" dirty="0"/>
          </a:p>
          <a:p>
            <a:pPr marL="0" indent="0" algn="just">
              <a:buNone/>
            </a:pPr>
            <a:r>
              <a:rPr lang="pt-BR" dirty="0"/>
              <a:t>A redação do dispositivo é contraditória (a personalidade começa do nascimento com vida, mas o nascituro possui direitos??). </a:t>
            </a:r>
          </a:p>
          <a:p>
            <a:pPr marL="0" indent="0" algn="just">
              <a:buNone/>
            </a:pPr>
            <a:r>
              <a:rPr lang="pt-BR" dirty="0"/>
              <a:t>Para dirimir a controvérsia a doutrina construiu três teorias:</a:t>
            </a:r>
          </a:p>
          <a:p>
            <a:pPr marL="0" indent="0" algn="just">
              <a:buNone/>
            </a:pPr>
            <a:endParaRPr lang="pt-BR" dirty="0"/>
          </a:p>
          <a:p>
            <a:pPr marL="514350" indent="-514350" algn="just">
              <a:buAutoNum type="arabicPeriod"/>
            </a:pPr>
            <a:r>
              <a:rPr lang="pt-BR" sz="2400" dirty="0">
                <a:solidFill>
                  <a:schemeClr val="accent2"/>
                </a:solidFill>
              </a:rPr>
              <a:t>Teoria </a:t>
            </a:r>
            <a:r>
              <a:rPr lang="pt-BR" sz="2400" dirty="0" err="1">
                <a:solidFill>
                  <a:schemeClr val="accent2"/>
                </a:solidFill>
              </a:rPr>
              <a:t>Natalista</a:t>
            </a:r>
            <a:r>
              <a:rPr lang="pt-BR" sz="2400" dirty="0">
                <a:solidFill>
                  <a:schemeClr val="accent2"/>
                </a:solidFill>
              </a:rPr>
              <a:t>:</a:t>
            </a:r>
          </a:p>
          <a:p>
            <a:pPr algn="just">
              <a:buFont typeface="Wingdings" pitchFamily="2" charset="2"/>
              <a:buChar char="§"/>
            </a:pPr>
            <a:r>
              <a:rPr lang="pt-BR" dirty="0">
                <a:solidFill>
                  <a:schemeClr val="tx1"/>
                </a:solidFill>
              </a:rPr>
              <a:t>Também conhecida como teoria negativista (nega a personalidade);</a:t>
            </a:r>
            <a:endParaRPr lang="pt-BR" sz="2100" dirty="0">
              <a:solidFill>
                <a:schemeClr val="tx1"/>
              </a:solidFill>
            </a:endParaRPr>
          </a:p>
          <a:p>
            <a:pPr algn="just">
              <a:buFont typeface="Wingdings" pitchFamily="2" charset="2"/>
              <a:buChar char="§"/>
            </a:pPr>
            <a:r>
              <a:rPr lang="pt-BR" dirty="0">
                <a:solidFill>
                  <a:schemeClr val="tx1"/>
                </a:solidFill>
              </a:rPr>
              <a:t>Ao nascituro não se reconhecem direitos, pois não possui personalidade (possui mera expectativa de direito);</a:t>
            </a:r>
          </a:p>
          <a:p>
            <a:pPr algn="just">
              <a:buFont typeface="Wingdings" pitchFamily="2" charset="2"/>
              <a:buChar char="§"/>
            </a:pPr>
            <a:r>
              <a:rPr lang="pt-BR" dirty="0">
                <a:solidFill>
                  <a:schemeClr val="tx1"/>
                </a:solidFill>
              </a:rPr>
              <a:t>Teria sido afastada pelo Código Civil (vez que o artigo 2º resguarda os direitos do nascituro);</a:t>
            </a:r>
          </a:p>
          <a:p>
            <a:pPr algn="just">
              <a:buFont typeface="Wingdings" pitchFamily="2" charset="2"/>
              <a:buChar char="§"/>
            </a:pPr>
            <a:r>
              <a:rPr lang="pt-BR" dirty="0">
                <a:solidFill>
                  <a:schemeClr val="tx1"/>
                </a:solidFill>
              </a:rPr>
              <a:t>Para Corrente mais radical o nascituro é coisa;</a:t>
            </a:r>
          </a:p>
        </p:txBody>
      </p:sp>
    </p:spTree>
    <p:extLst>
      <p:ext uri="{BB962C8B-B14F-4D97-AF65-F5344CB8AC3E}">
        <p14:creationId xmlns:p14="http://schemas.microsoft.com/office/powerpoint/2010/main" val="4281162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649357"/>
            <a:ext cx="10480996" cy="5392005"/>
          </a:xfrm>
        </p:spPr>
        <p:txBody>
          <a:bodyPr>
            <a:normAutofit/>
          </a:bodyPr>
          <a:lstStyle/>
          <a:p>
            <a:pPr marL="0" indent="0">
              <a:buNone/>
            </a:pPr>
            <a:endParaRPr lang="pt-BR" sz="800" dirty="0"/>
          </a:p>
          <a:p>
            <a:pPr>
              <a:buFont typeface="Wingdings" pitchFamily="2" charset="2"/>
              <a:buChar char="§"/>
            </a:pPr>
            <a:r>
              <a:rPr lang="pt-BR" dirty="0">
                <a:solidFill>
                  <a:schemeClr val="tx1"/>
                </a:solidFill>
              </a:rPr>
              <a:t>Silvio Rodrigues e Arnoldo Wald;</a:t>
            </a:r>
          </a:p>
          <a:p>
            <a:pPr>
              <a:buFont typeface="Wingdings" pitchFamily="2" charset="2"/>
              <a:buChar char="§"/>
            </a:pPr>
            <a:r>
              <a:rPr lang="pt-BR" dirty="0">
                <a:solidFill>
                  <a:schemeClr val="tx1"/>
                </a:solidFill>
              </a:rPr>
              <a:t>ADI 3510 (Lei de Biossegurança) – Permitiu experimentos com os embriões excedentários – reforçando essa teoria;</a:t>
            </a:r>
          </a:p>
          <a:p>
            <a:pPr>
              <a:buFont typeface="Wingdings" pitchFamily="2" charset="2"/>
              <a:buChar char="§"/>
            </a:pPr>
            <a:r>
              <a:rPr lang="pt-BR" dirty="0">
                <a:solidFill>
                  <a:schemeClr val="tx1"/>
                </a:solidFill>
              </a:rPr>
              <a:t>É a mais prática – pois delimita com exatidão o momento aquisitivo da personalidade;</a:t>
            </a:r>
          </a:p>
          <a:p>
            <a:pPr marL="0" indent="0">
              <a:buNone/>
            </a:pPr>
            <a:endParaRPr lang="pt-BR" dirty="0">
              <a:solidFill>
                <a:schemeClr val="tx1"/>
              </a:solidFill>
            </a:endParaRPr>
          </a:p>
          <a:p>
            <a:pPr marL="0" indent="0">
              <a:buNone/>
            </a:pPr>
            <a:r>
              <a:rPr lang="pt-BR" sz="2400" dirty="0">
                <a:solidFill>
                  <a:schemeClr val="accent2"/>
                </a:solidFill>
              </a:rPr>
              <a:t>2. Teoria da Personalidade Condicional:</a:t>
            </a:r>
          </a:p>
          <a:p>
            <a:pPr>
              <a:buFont typeface="Wingdings" pitchFamily="2" charset="2"/>
              <a:buChar char="§"/>
            </a:pPr>
            <a:r>
              <a:rPr lang="pt-BR" dirty="0">
                <a:solidFill>
                  <a:schemeClr val="tx1"/>
                </a:solidFill>
              </a:rPr>
              <a:t>Também conhecida como teoria condicionalista ou da personalidade virtual;</a:t>
            </a:r>
          </a:p>
          <a:p>
            <a:pPr>
              <a:buFont typeface="Wingdings" pitchFamily="2" charset="2"/>
              <a:buChar char="§"/>
            </a:pPr>
            <a:r>
              <a:rPr lang="pt-BR" dirty="0">
                <a:solidFill>
                  <a:schemeClr val="tx1"/>
                </a:solidFill>
              </a:rPr>
              <a:t>Estaria submetido à uma condição suspensiva para a aquisição da personalidade– nascimento com vida;</a:t>
            </a:r>
          </a:p>
          <a:p>
            <a:pPr>
              <a:buFont typeface="Wingdings" pitchFamily="2" charset="2"/>
              <a:buChar char="§"/>
            </a:pPr>
            <a:r>
              <a:rPr lang="pt-BR" dirty="0">
                <a:solidFill>
                  <a:schemeClr val="tx1"/>
                </a:solidFill>
              </a:rPr>
              <a:t>O nascituro possui direitos da personalidade (personalidade formal);</a:t>
            </a:r>
          </a:p>
          <a:p>
            <a:pPr>
              <a:buFont typeface="Wingdings" pitchFamily="2" charset="2"/>
              <a:buChar char="§"/>
            </a:pPr>
            <a:r>
              <a:rPr lang="pt-BR" dirty="0">
                <a:solidFill>
                  <a:schemeClr val="tx1"/>
                </a:solidFill>
              </a:rPr>
              <a:t>Os direitos patrimoniais estão condicionados ao nascimento com vida (logo a personalidade está condicionada);</a:t>
            </a:r>
          </a:p>
          <a:p>
            <a:pPr>
              <a:buFont typeface="Wingdings" pitchFamily="2" charset="2"/>
              <a:buChar char="§"/>
            </a:pPr>
            <a:r>
              <a:rPr lang="pt-BR" dirty="0">
                <a:solidFill>
                  <a:schemeClr val="tx1"/>
                </a:solidFill>
              </a:rPr>
              <a:t>Washington de Barros </a:t>
            </a:r>
            <a:r>
              <a:rPr lang="pt-BR" dirty="0" smtClean="0">
                <a:solidFill>
                  <a:schemeClr val="tx1"/>
                </a:solidFill>
              </a:rPr>
              <a:t>Monteiro</a:t>
            </a:r>
            <a:r>
              <a:rPr lang="pt-BR" dirty="0">
                <a:solidFill>
                  <a:schemeClr val="tx1"/>
                </a:solidFill>
              </a:rPr>
              <a:t>, Fábio </a:t>
            </a:r>
            <a:r>
              <a:rPr lang="pt-BR" dirty="0" err="1">
                <a:solidFill>
                  <a:schemeClr val="tx1"/>
                </a:solidFill>
              </a:rPr>
              <a:t>Ulhoa</a:t>
            </a:r>
            <a:r>
              <a:rPr lang="pt-BR" dirty="0">
                <a:solidFill>
                  <a:schemeClr val="tx1"/>
                </a:solidFill>
              </a:rPr>
              <a:t> Coelho;</a:t>
            </a:r>
          </a:p>
          <a:p>
            <a:pPr marL="0" indent="0">
              <a:buNone/>
            </a:pPr>
            <a:endParaRPr lang="pt-BR" sz="3200" dirty="0">
              <a:solidFill>
                <a:schemeClr val="accent2"/>
              </a:solidFill>
            </a:endParaRPr>
          </a:p>
        </p:txBody>
      </p:sp>
    </p:spTree>
    <p:extLst>
      <p:ext uri="{BB962C8B-B14F-4D97-AF65-F5344CB8AC3E}">
        <p14:creationId xmlns:p14="http://schemas.microsoft.com/office/powerpoint/2010/main" val="1045006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96349"/>
            <a:ext cx="10520753" cy="5445014"/>
          </a:xfrm>
        </p:spPr>
        <p:txBody>
          <a:bodyPr/>
          <a:lstStyle/>
          <a:p>
            <a:pPr>
              <a:buFont typeface="Wingdings" pitchFamily="2" charset="2"/>
              <a:buChar char="§"/>
            </a:pPr>
            <a:r>
              <a:rPr lang="pt-BR" dirty="0">
                <a:solidFill>
                  <a:schemeClr val="tx1"/>
                </a:solidFill>
              </a:rPr>
              <a:t>Crítica: Não se diferencia da teoria </a:t>
            </a:r>
            <a:r>
              <a:rPr lang="pt-BR" dirty="0" err="1">
                <a:solidFill>
                  <a:schemeClr val="tx1"/>
                </a:solidFill>
              </a:rPr>
              <a:t>concepcionista</a:t>
            </a:r>
            <a:r>
              <a:rPr lang="pt-BR" dirty="0">
                <a:solidFill>
                  <a:schemeClr val="tx1"/>
                </a:solidFill>
              </a:rPr>
              <a:t> - não traz avanço.</a:t>
            </a:r>
          </a:p>
          <a:p>
            <a:pPr>
              <a:buFont typeface="Wingdings" pitchFamily="2" charset="2"/>
              <a:buChar char="§"/>
            </a:pPr>
            <a:endParaRPr lang="pt-BR" dirty="0">
              <a:solidFill>
                <a:schemeClr val="tx1"/>
              </a:solidFill>
            </a:endParaRPr>
          </a:p>
          <a:p>
            <a:pPr marL="0" indent="0">
              <a:buNone/>
            </a:pPr>
            <a:r>
              <a:rPr lang="pt-BR" sz="2400" dirty="0">
                <a:solidFill>
                  <a:schemeClr val="accent2"/>
                </a:solidFill>
              </a:rPr>
              <a:t>2. Teoria </a:t>
            </a:r>
            <a:r>
              <a:rPr lang="pt-BR" sz="2400" dirty="0" err="1">
                <a:solidFill>
                  <a:schemeClr val="accent2"/>
                </a:solidFill>
              </a:rPr>
              <a:t>Concepcionista</a:t>
            </a:r>
            <a:r>
              <a:rPr lang="pt-BR" sz="2400" dirty="0">
                <a:solidFill>
                  <a:schemeClr val="accent2"/>
                </a:solidFill>
              </a:rPr>
              <a:t>:</a:t>
            </a:r>
          </a:p>
          <a:p>
            <a:pPr>
              <a:buFont typeface="Wingdings" pitchFamily="2" charset="2"/>
              <a:buChar char="§"/>
            </a:pPr>
            <a:r>
              <a:rPr lang="pt-BR" dirty="0">
                <a:solidFill>
                  <a:schemeClr val="tx1"/>
                </a:solidFill>
              </a:rPr>
              <a:t>O nascituro possui personalidade jurídica (adquirida na concepção);</a:t>
            </a:r>
          </a:p>
          <a:p>
            <a:pPr>
              <a:buFont typeface="Wingdings" pitchFamily="2" charset="2"/>
              <a:buChar char="§"/>
            </a:pPr>
            <a:r>
              <a:rPr lang="pt-BR" dirty="0">
                <a:solidFill>
                  <a:schemeClr val="tx1"/>
                </a:solidFill>
              </a:rPr>
              <a:t>Possui Direitos da personalidade (logo possui personalidade);</a:t>
            </a:r>
          </a:p>
          <a:p>
            <a:pPr>
              <a:buFont typeface="Wingdings" pitchFamily="2" charset="2"/>
              <a:buChar char="§"/>
            </a:pPr>
            <a:r>
              <a:rPr lang="pt-BR" dirty="0">
                <a:solidFill>
                  <a:schemeClr val="tx1"/>
                </a:solidFill>
              </a:rPr>
              <a:t>A aquisição de direitos patrimoniais está condicionada ao nascimento com vida;</a:t>
            </a:r>
          </a:p>
          <a:p>
            <a:pPr algn="just">
              <a:buFont typeface="Wingdings" pitchFamily="2" charset="2"/>
              <a:buChar char="§"/>
            </a:pPr>
            <a:r>
              <a:rPr lang="pt-BR" dirty="0"/>
              <a:t>Possui base no CC – Artigo 1.609, parágrafo único (que permite o reconhecimento da filiação do nascituro), 1.779 (possibilidade de nomeação de curador ao nascituro), 542 (autorizando doação ao nascituro) e 1.798 (capacidade sucessória do nascituro);</a:t>
            </a:r>
          </a:p>
          <a:p>
            <a:pPr algn="just">
              <a:buFont typeface="Wingdings" pitchFamily="2" charset="2"/>
              <a:buChar char="§"/>
            </a:pPr>
            <a:r>
              <a:rPr lang="pt-BR" dirty="0"/>
              <a:t>Adotada pela maioria da Doutrina: Pontes de Miranda, Renan Lotufo, J. M. Leoni Lopes de Oliveira, Rubens Limongi França, Francisco Amaral, José Ascensão de Oliveira, Flávio </a:t>
            </a:r>
            <a:r>
              <a:rPr lang="pt-BR" dirty="0" err="1"/>
              <a:t>Tartuce</a:t>
            </a:r>
            <a:r>
              <a:rPr lang="pt-BR" dirty="0"/>
              <a:t>, Silmara</a:t>
            </a:r>
            <a:r>
              <a:rPr lang="it-IT" dirty="0"/>
              <a:t> Chinellato e Almeida; </a:t>
            </a:r>
          </a:p>
          <a:p>
            <a:pPr algn="just">
              <a:buFont typeface="Wingdings" pitchFamily="2" charset="2"/>
              <a:buChar char="§"/>
            </a:pPr>
            <a:r>
              <a:rPr lang="it-IT" dirty="0"/>
              <a:t>A jurisprudência é refratária (mas há julgados adotando);</a:t>
            </a:r>
          </a:p>
          <a:p>
            <a:pPr>
              <a:buFont typeface="Wingdings" pitchFamily="2" charset="2"/>
              <a:buChar char="§"/>
            </a:pPr>
            <a:r>
              <a:rPr lang="it-IT" dirty="0"/>
              <a:t>A lei dos alimentos gravídicos reforça a teoria (mas há controvérsia quanto à titularidade);</a:t>
            </a:r>
          </a:p>
          <a:p>
            <a:pPr>
              <a:buFont typeface="Wingdings" pitchFamily="2" charset="2"/>
              <a:buChar char="§"/>
            </a:pPr>
            <a:endParaRPr lang="pt-BR" dirty="0">
              <a:solidFill>
                <a:schemeClr val="tx1"/>
              </a:solidFill>
            </a:endParaRPr>
          </a:p>
          <a:p>
            <a:pPr>
              <a:buFont typeface="Wingdings" pitchFamily="2" charset="2"/>
              <a:buChar char="§"/>
            </a:pPr>
            <a:endParaRPr lang="pt-BR" dirty="0">
              <a:solidFill>
                <a:schemeClr val="tx1"/>
              </a:solidFill>
            </a:endParaRPr>
          </a:p>
          <a:p>
            <a:pPr>
              <a:buFont typeface="Wingdings" pitchFamily="2" charset="2"/>
              <a:buChar char="§"/>
            </a:pPr>
            <a:endParaRPr lang="pt-BR" dirty="0">
              <a:solidFill>
                <a:schemeClr val="tx1"/>
              </a:solidFill>
            </a:endParaRPr>
          </a:p>
          <a:p>
            <a:pPr>
              <a:buFont typeface="Wingdings" pitchFamily="2" charset="2"/>
              <a:buChar char="§"/>
            </a:pPr>
            <a:endParaRPr lang="pt-BR" dirty="0">
              <a:solidFill>
                <a:schemeClr val="tx1"/>
              </a:solidFill>
            </a:endParaRPr>
          </a:p>
        </p:txBody>
      </p:sp>
    </p:spTree>
    <p:extLst>
      <p:ext uri="{BB962C8B-B14F-4D97-AF65-F5344CB8AC3E}">
        <p14:creationId xmlns:p14="http://schemas.microsoft.com/office/powerpoint/2010/main" val="4194262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02365"/>
            <a:ext cx="10480996" cy="5338997"/>
          </a:xfrm>
        </p:spPr>
        <p:txBody>
          <a:bodyPr>
            <a:normAutofit lnSpcReduction="10000"/>
          </a:bodyPr>
          <a:lstStyle/>
          <a:p>
            <a:pPr algn="just">
              <a:buFont typeface="Wingdings" pitchFamily="2" charset="2"/>
              <a:buChar char="§"/>
            </a:pPr>
            <a:r>
              <a:rPr lang="it-IT" dirty="0"/>
              <a:t>STJ – Resp. 399.028/SP – admitiu indenização ao nascituro pela perda do pai;</a:t>
            </a:r>
          </a:p>
          <a:p>
            <a:pPr algn="just">
              <a:buFont typeface="Wingdings" pitchFamily="2" charset="2"/>
              <a:buChar char="§"/>
            </a:pPr>
            <a:r>
              <a:rPr lang="it-IT" dirty="0"/>
              <a:t>O Pacto de São José da Costa Rica adota  a teoria Concepcionista – Artigo 4º, 1 (protege a vida desde a concepção).</a:t>
            </a:r>
          </a:p>
          <a:p>
            <a:pPr marL="0" indent="0" algn="just">
              <a:buNone/>
            </a:pPr>
            <a:endParaRPr lang="it-IT" dirty="0"/>
          </a:p>
          <a:p>
            <a:pPr marL="0" indent="0" algn="just">
              <a:buNone/>
            </a:pPr>
            <a:endParaRPr lang="it-IT" dirty="0"/>
          </a:p>
          <a:p>
            <a:pPr marL="0" indent="0" algn="just">
              <a:buNone/>
            </a:pPr>
            <a:r>
              <a:rPr lang="pt-BR" dirty="0"/>
              <a:t>DIREITO CIVIL. DANOS MORAIS. MORTE. ATROPELAMENTO. COMPOSIÇÃO FÉRREA. AÇÃO AJUIZADA 23 ANOS APÓS O EVENTO. PRESCRIÇÃO INEXISTENTE. INFLUÊNCIA NA QUANTIFICAÇÃO DO QUANTUM. PRECEDENTES DA TURMA. NASCITURO. DIREITO AOS DANOS MORAIS. DOUTRINA. ATENUAÇÃO. FIXAÇÃO NESTA INSTÂNCIA. POSSIBILIDADE. RECURSO PARCIALMENTE PROVIDO. I - Nos termos da orientação da Turma, o direito à indenização por dano moral não desaparece com o decurso de tempo (desde que não transcorrido o lapso prescricional), mas é fato a ser considerado na fixação do quantum. II - O nascituro também tem direito aos danos morais pela morte do pai, mas a circunstância de não tê-lo conhecido em vida tem influência na fixação do quantum. III - Recomenda-se que o valor do dano moral seja fixado desde logo, inclusive nesta instância, buscando dar solução definitiva ao caso e evitando inconvenientes e retardamento da solução jurisdicional. </a:t>
            </a:r>
            <a:r>
              <a:rPr lang="it-IT" dirty="0"/>
              <a:t>RESP. 399.028/SP.</a:t>
            </a:r>
          </a:p>
          <a:p>
            <a:pPr marL="0" indent="0" algn="just">
              <a:buNone/>
            </a:pPr>
            <a:r>
              <a:rPr lang="it-IT" dirty="0"/>
              <a:t> </a:t>
            </a:r>
          </a:p>
          <a:p>
            <a:pPr marL="0" indent="0" algn="just">
              <a:buNone/>
            </a:pPr>
            <a:endParaRPr lang="pt-BR" dirty="0"/>
          </a:p>
        </p:txBody>
      </p:sp>
    </p:spTree>
    <p:extLst>
      <p:ext uri="{BB962C8B-B14F-4D97-AF65-F5344CB8AC3E}">
        <p14:creationId xmlns:p14="http://schemas.microsoft.com/office/powerpoint/2010/main" val="1871517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736979"/>
            <a:ext cx="10472887" cy="5304383"/>
          </a:xfrm>
        </p:spPr>
        <p:txBody>
          <a:bodyPr>
            <a:normAutofit/>
          </a:bodyPr>
          <a:lstStyle/>
          <a:p>
            <a:pPr marL="0" indent="0">
              <a:buNone/>
            </a:pPr>
            <a:r>
              <a:rPr lang="pt-BR" dirty="0"/>
              <a:t>Aulas 3 e 4</a:t>
            </a:r>
          </a:p>
          <a:p>
            <a:pPr marL="0" indent="0">
              <a:buNone/>
            </a:pPr>
            <a:endParaRPr lang="pt-BR" dirty="0"/>
          </a:p>
          <a:p>
            <a:pPr marL="0" indent="0">
              <a:buNone/>
            </a:pPr>
            <a:r>
              <a:rPr lang="pt-BR" dirty="0"/>
              <a:t>9. Pessoa natural. Aquisição e extinção da personalidade. Direitos da personalidade. Embrião excedentário. Nome. Nome </a:t>
            </a:r>
            <a:r>
              <a:rPr lang="pt-BR" dirty="0" err="1"/>
              <a:t>social.Transexualidade</a:t>
            </a:r>
            <a:r>
              <a:rPr lang="pt-BR" dirty="0"/>
              <a:t>.</a:t>
            </a:r>
          </a:p>
          <a:p>
            <a:pPr marL="0" indent="0">
              <a:buNone/>
            </a:pPr>
            <a:endParaRPr lang="pt-BR" dirty="0"/>
          </a:p>
          <a:p>
            <a:pPr marL="0" indent="0">
              <a:buNone/>
            </a:pPr>
            <a:endParaRPr lang="pt-BR" dirty="0"/>
          </a:p>
          <a:p>
            <a:pPr marL="857250" indent="-857250" algn="ctr">
              <a:buFont typeface="+mj-lt"/>
              <a:buAutoNum type="romanUcPeriod"/>
            </a:pPr>
            <a:r>
              <a:rPr lang="pt-BR" sz="4000" dirty="0">
                <a:solidFill>
                  <a:schemeClr val="accent2"/>
                </a:solidFill>
              </a:rPr>
              <a:t>Pessoa Natural</a:t>
            </a:r>
          </a:p>
          <a:p>
            <a:pPr marL="0" indent="0" algn="ctr">
              <a:buNone/>
            </a:pPr>
            <a:endParaRPr lang="pt-BR" sz="800" dirty="0">
              <a:solidFill>
                <a:schemeClr val="accent2"/>
              </a:solidFill>
            </a:endParaRPr>
          </a:p>
          <a:p>
            <a:pPr marL="0" indent="0" algn="just">
              <a:buNone/>
            </a:pPr>
            <a:r>
              <a:rPr lang="pt-BR" sz="2400" dirty="0">
                <a:solidFill>
                  <a:schemeClr val="accent2"/>
                </a:solidFill>
              </a:rPr>
              <a:t>1. Conceito</a:t>
            </a:r>
          </a:p>
          <a:p>
            <a:pPr marL="0" indent="0" algn="just">
              <a:buNone/>
            </a:pPr>
            <a:r>
              <a:rPr lang="pt-BR" dirty="0">
                <a:solidFill>
                  <a:schemeClr val="tx1"/>
                </a:solidFill>
              </a:rPr>
              <a:t>É o ser humano com vida, dotado de estrutura </a:t>
            </a:r>
            <a:r>
              <a:rPr lang="pt-BR" dirty="0" err="1">
                <a:solidFill>
                  <a:schemeClr val="tx1"/>
                </a:solidFill>
              </a:rPr>
              <a:t>biopsicológica</a:t>
            </a:r>
            <a:r>
              <a:rPr lang="pt-BR" dirty="0">
                <a:solidFill>
                  <a:schemeClr val="tx1"/>
                </a:solidFill>
              </a:rPr>
              <a:t>. Para Teixeira de Freitas – é o ente de existência visível.</a:t>
            </a:r>
          </a:p>
          <a:p>
            <a:pPr algn="just">
              <a:buFont typeface="Wingdings" pitchFamily="2" charset="2"/>
              <a:buChar char="§"/>
            </a:pPr>
            <a:r>
              <a:rPr lang="pt-BR" dirty="0"/>
              <a:t>Não é correta a expressão “ente biologicamente criado” – há outras formas (</a:t>
            </a:r>
            <a:r>
              <a:rPr lang="pt-BR" i="1" dirty="0"/>
              <a:t>in vitro</a:t>
            </a:r>
            <a:r>
              <a:rPr lang="pt-BR" dirty="0"/>
              <a:t>).</a:t>
            </a:r>
          </a:p>
          <a:p>
            <a:pPr marL="0" indent="0" algn="just">
              <a:buNone/>
            </a:pPr>
            <a:endParaRPr lang="pt-BR" dirty="0"/>
          </a:p>
        </p:txBody>
      </p:sp>
    </p:spTree>
    <p:extLst>
      <p:ext uri="{BB962C8B-B14F-4D97-AF65-F5344CB8AC3E}">
        <p14:creationId xmlns:p14="http://schemas.microsoft.com/office/powerpoint/2010/main" val="3951928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3339"/>
            <a:ext cx="10494249" cy="5498023"/>
          </a:xfrm>
        </p:spPr>
        <p:txBody>
          <a:bodyPr>
            <a:normAutofit lnSpcReduction="10000"/>
          </a:bodyPr>
          <a:lstStyle/>
          <a:p>
            <a:pPr marL="0" indent="0" algn="just">
              <a:buNone/>
            </a:pPr>
            <a:r>
              <a:rPr lang="pt-BR" b="1" u="sng" dirty="0"/>
              <a:t>DISTINÇÃO ENTRE A TEORIA DA PERSONALIDADE CONDICIONAL E CONCEPCIONISTA: </a:t>
            </a:r>
            <a:r>
              <a:rPr lang="pt-BR" dirty="0"/>
              <a:t>“Enfim, </a:t>
            </a:r>
            <a:r>
              <a:rPr lang="pt-BR" i="1" dirty="0"/>
              <a:t>a distinção entre a teoria condicionalista e a teoria </a:t>
            </a:r>
            <a:r>
              <a:rPr lang="pt-BR" i="1" dirty="0" err="1"/>
              <a:t>concepcionista</a:t>
            </a:r>
            <a:r>
              <a:rPr lang="pt-BR" i="1" dirty="0"/>
              <a:t> é, tão somente, relativa à qualificação jurídica: para os </a:t>
            </a:r>
            <a:r>
              <a:rPr lang="pt-BR" i="1" dirty="0" err="1"/>
              <a:t>concepcionistas</a:t>
            </a:r>
            <a:r>
              <a:rPr lang="pt-BR" i="1" dirty="0"/>
              <a:t>, se o nascituro dispõe de direitos da personalidade, é porque já tem a própria personalidade jurídica, apesar de os direitos patrimoniais ficarem condicionados; de outra banda, os condicionalistas afirmam que, apesar de já </a:t>
            </a:r>
            <a:r>
              <a:rPr lang="pt-BR" i="1" dirty="0" err="1"/>
              <a:t>titularizar</a:t>
            </a:r>
            <a:r>
              <a:rPr lang="pt-BR" i="1" dirty="0"/>
              <a:t> os direitos da personalidade, se os direitos patrimoniais estão condicionados, a personalidade jurídica, como um todo, está condicionada.” Professor Cristiano Chaves. </a:t>
            </a:r>
            <a:endParaRPr lang="pt-BR" dirty="0"/>
          </a:p>
          <a:p>
            <a:pPr marL="0" indent="0" algn="just">
              <a:buNone/>
            </a:pPr>
            <a:endParaRPr lang="it-IT" b="1" u="sng" dirty="0">
              <a:effectLst>
                <a:outerShdw blurRad="38100" dist="38100" dir="2700000" algn="tl">
                  <a:srgbClr val="000000">
                    <a:alpha val="43137"/>
                  </a:srgbClr>
                </a:outerShdw>
              </a:effectLst>
            </a:endParaRPr>
          </a:p>
          <a:p>
            <a:pPr marL="0" indent="0" algn="just">
              <a:buNone/>
            </a:pPr>
            <a:r>
              <a:rPr lang="it-IT" b="1" u="sng" dirty="0">
                <a:effectLst>
                  <a:outerShdw blurRad="38100" dist="38100" dir="2700000" algn="tl">
                    <a:srgbClr val="000000">
                      <a:alpha val="43137"/>
                    </a:srgbClr>
                  </a:outerShdw>
                </a:effectLst>
              </a:rPr>
              <a:t>Obs. 1</a:t>
            </a:r>
            <a:r>
              <a:rPr lang="it-IT" dirty="0"/>
              <a:t>: A questão não deveria em regra ser cobrada em prova objetiva, mas em dissertativa. </a:t>
            </a:r>
          </a:p>
          <a:p>
            <a:pPr algn="just">
              <a:buFont typeface="Wingdings" pitchFamily="2" charset="2"/>
              <a:buChar char="§"/>
            </a:pPr>
            <a:r>
              <a:rPr lang="it-IT" dirty="0"/>
              <a:t>Multipla escolha – optar pela lei ou verificar se pede uma das teorias;</a:t>
            </a:r>
          </a:p>
          <a:p>
            <a:pPr algn="just">
              <a:buFont typeface="Wingdings" pitchFamily="2" charset="2"/>
              <a:buChar char="§"/>
            </a:pPr>
            <a:r>
              <a:rPr lang="it-IT" dirty="0"/>
              <a:t>Dissertativa – Fale sobre as três;</a:t>
            </a:r>
          </a:p>
          <a:p>
            <a:pPr algn="just">
              <a:buFont typeface="Wingdings" pitchFamily="2" charset="2"/>
              <a:buChar char="§"/>
            </a:pPr>
            <a:r>
              <a:rPr lang="it-IT" dirty="0"/>
              <a:t>Conheça o posicionamento da banca.</a:t>
            </a:r>
          </a:p>
          <a:p>
            <a:pPr marL="0" indent="0" algn="just">
              <a:buNone/>
            </a:pPr>
            <a:endParaRPr lang="it-IT" dirty="0"/>
          </a:p>
          <a:p>
            <a:pPr marL="0" indent="0" algn="just">
              <a:buNone/>
            </a:pPr>
            <a:r>
              <a:rPr lang="it-IT" b="1" u="sng" dirty="0">
                <a:solidFill>
                  <a:schemeClr val="accent2"/>
                </a:solidFill>
              </a:rPr>
              <a:t>Atenção:</a:t>
            </a:r>
            <a:r>
              <a:rPr lang="it-IT" b="1" u="sng" dirty="0"/>
              <a:t> ADPF 54 </a:t>
            </a:r>
            <a:r>
              <a:rPr lang="it-IT" dirty="0"/>
              <a:t>– INTERRUPÇÃO DE GESTAÇÃO DE FETO ANENCEFÁLICO – A proteção ao nascituto </a:t>
            </a:r>
            <a:r>
              <a:rPr lang="pt-BR" dirty="0"/>
              <a:t>não impede a interrupção da gestação do feto anencefálico. Há falta de viabilidade potencial de vida humana. Existe o interesse em se preservar a integridade física e psíquica da gestante. Exige-se prova da anencefalia e da inviabilidade da vida. </a:t>
            </a:r>
          </a:p>
        </p:txBody>
      </p:sp>
    </p:spTree>
    <p:extLst>
      <p:ext uri="{BB962C8B-B14F-4D97-AF65-F5344CB8AC3E}">
        <p14:creationId xmlns:p14="http://schemas.microsoft.com/office/powerpoint/2010/main" val="3855234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80996" cy="5458266"/>
          </a:xfrm>
        </p:spPr>
        <p:txBody>
          <a:bodyPr>
            <a:normAutofit lnSpcReduction="10000"/>
          </a:bodyPr>
          <a:lstStyle/>
          <a:p>
            <a:pPr marL="0" indent="0" algn="ctr">
              <a:buNone/>
            </a:pPr>
            <a:r>
              <a:rPr lang="pt-BR" sz="2800" b="1" dirty="0">
                <a:solidFill>
                  <a:schemeClr val="accent2"/>
                </a:solidFill>
              </a:rPr>
              <a:t>Questões Polêmicas: </a:t>
            </a:r>
          </a:p>
          <a:p>
            <a:pPr marL="0" indent="0" algn="ctr">
              <a:buNone/>
            </a:pPr>
            <a:endParaRPr lang="pt-BR" sz="900" b="1" dirty="0">
              <a:solidFill>
                <a:schemeClr val="accent2"/>
              </a:solidFill>
            </a:endParaRPr>
          </a:p>
          <a:p>
            <a:pPr algn="just">
              <a:buAutoNum type="arabicPeriod"/>
            </a:pPr>
            <a:r>
              <a:rPr lang="pt-BR" b="1" u="sng" dirty="0"/>
              <a:t>PERGUNTA DO EXAME ORAL DO </a:t>
            </a:r>
            <a:r>
              <a:rPr lang="pt-BR" b="1" u="sng" dirty="0" smtClean="0"/>
              <a:t>VII </a:t>
            </a:r>
            <a:r>
              <a:rPr lang="pt-BR" b="1" u="sng" dirty="0"/>
              <a:t>CONCURSO DA DPE/SP</a:t>
            </a:r>
            <a:r>
              <a:rPr lang="pt-BR" b="1" dirty="0"/>
              <a:t>: É possível a interrupção de gestação de feto com microcefalia? </a:t>
            </a:r>
          </a:p>
          <a:p>
            <a:pPr marL="0" indent="0" algn="just">
              <a:buNone/>
            </a:pPr>
            <a:r>
              <a:rPr lang="pt-BR" b="1" dirty="0"/>
              <a:t>Deve-se defender que a hipótese é em tudo distinta daquela tratada na ADPF 54. Existe a possibilidade de sobrevivência da criança após o parto, embora com limitações de intensidade variável. O ser humano não pode ser tratado como objeto. A interrupção de gestação de feto com microcefalia seria uma espécie de eugenia. Espécie de técnica que visa “melhorar </a:t>
            </a:r>
            <a:r>
              <a:rPr lang="pt-BR" dirty="0"/>
              <a:t>qualidades físicas e morais de gerações futuras“ e frequentemente é associado a políticas de controle social adotadas por Adolf Hitler durante o regime nazista alemão. </a:t>
            </a:r>
          </a:p>
          <a:p>
            <a:pPr marL="0" indent="0" algn="just">
              <a:buNone/>
            </a:pPr>
            <a:r>
              <a:rPr lang="pt-BR" dirty="0"/>
              <a:t>É importante pontuar que em concurso da DPE/SP o posicionamento favorável a legalização do aborto (em geral) é recomendável (A vedação ao aborto não protege a vida – morte de gestantes).</a:t>
            </a:r>
          </a:p>
          <a:p>
            <a:pPr marL="0" indent="0" algn="just">
              <a:buNone/>
            </a:pPr>
            <a:endParaRPr lang="pt-BR" dirty="0"/>
          </a:p>
          <a:p>
            <a:pPr marL="263525" indent="-263525" algn="just">
              <a:buNone/>
            </a:pPr>
            <a:r>
              <a:rPr lang="pt-BR" dirty="0">
                <a:solidFill>
                  <a:schemeClr val="accent2"/>
                </a:solidFill>
              </a:rPr>
              <a:t>2.</a:t>
            </a:r>
            <a:r>
              <a:rPr lang="pt-BR" dirty="0">
                <a:solidFill>
                  <a:schemeClr val="tx1"/>
                </a:solidFill>
              </a:rPr>
              <a:t> </a:t>
            </a:r>
            <a:r>
              <a:rPr lang="pt-BR" b="1" dirty="0">
                <a:solidFill>
                  <a:schemeClr val="tx1"/>
                </a:solidFill>
              </a:rPr>
              <a:t>POSSIBILIDADE DE RESPONSABILIDADE CIVIL DA GESTANTE POR COMPORTAMENTO PREJUDICIAL AO   NASCITURO: </a:t>
            </a:r>
          </a:p>
          <a:p>
            <a:pPr marL="0" indent="0" algn="just">
              <a:buNone/>
            </a:pPr>
            <a:r>
              <a:rPr lang="pt-BR" dirty="0">
                <a:solidFill>
                  <a:schemeClr val="tx1"/>
                </a:solidFill>
              </a:rPr>
              <a:t>É possível responsabilizar a gestante por comportamento prejudicial durante a gestação (abuso de álcool, drogas, medicamentos etc.)? </a:t>
            </a:r>
          </a:p>
        </p:txBody>
      </p:sp>
    </p:spTree>
    <p:extLst>
      <p:ext uri="{BB962C8B-B14F-4D97-AF65-F5344CB8AC3E}">
        <p14:creationId xmlns:p14="http://schemas.microsoft.com/office/powerpoint/2010/main" val="2230532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11080" y="624058"/>
            <a:ext cx="10480996" cy="5445014"/>
          </a:xfrm>
        </p:spPr>
        <p:txBody>
          <a:bodyPr>
            <a:normAutofit/>
          </a:bodyPr>
          <a:lstStyle/>
          <a:p>
            <a:pPr marL="0" indent="0" algn="just">
              <a:buNone/>
            </a:pPr>
            <a:r>
              <a:rPr lang="pt-BR" dirty="0">
                <a:solidFill>
                  <a:schemeClr val="tx1"/>
                </a:solidFill>
              </a:rPr>
              <a:t>O comportamento da gestante poderá trazer graves consequências à criança(inclusive má formação física). Há conflito entre a liberdade da gestante sobre o próprio corpo e à vida do feto.</a:t>
            </a:r>
            <a:endParaRPr lang="pt-BR" dirty="0"/>
          </a:p>
          <a:p>
            <a:pPr marL="0" indent="0" algn="just">
              <a:buNone/>
            </a:pPr>
            <a:r>
              <a:rPr lang="pt-BR" dirty="0"/>
              <a:t>Se admitida, se cuidaria  de responsabilidade civil subjetiva, dependente da comprovação da culpa </a:t>
            </a:r>
            <a:r>
              <a:rPr lang="pt-BR" i="1" dirty="0"/>
              <a:t>lato sensu</a:t>
            </a:r>
            <a:r>
              <a:rPr lang="pt-BR" dirty="0"/>
              <a:t>, na forma do </a:t>
            </a:r>
            <a:r>
              <a:rPr lang="pt-BR" i="1" dirty="0"/>
              <a:t>caput </a:t>
            </a:r>
            <a:r>
              <a:rPr lang="pt-BR" dirty="0"/>
              <a:t>do artigo 927 do Código de 2002. A eventual ação movida pelo filho contra a genitora pode ser ajuizada antes ou depois do nascimento com vida, representado pelo seu responsável (o pai, nesse caso, ou um curador especial, nomeado pelo juiz, na forma dos artigos 1.779 . </a:t>
            </a:r>
          </a:p>
          <a:p>
            <a:pPr marL="0" indent="0" algn="just">
              <a:buNone/>
            </a:pPr>
            <a:r>
              <a:rPr lang="pt-BR" dirty="0"/>
              <a:t>A tendência no direito comparado é resolver essa questão em favor da criança, estabelecendo responsabilidades para a gestante (e, a depender do caso, ao médico, quando atuar culposamente). No direito norte-americano encontra-se o caso </a:t>
            </a:r>
            <a:r>
              <a:rPr lang="pt-BR" i="1" dirty="0"/>
              <a:t>Jefferson c. </a:t>
            </a:r>
            <a:r>
              <a:rPr lang="pt-BR" i="1" dirty="0" err="1"/>
              <a:t>Griffin</a:t>
            </a:r>
            <a:r>
              <a:rPr lang="pt-BR" i="1" dirty="0"/>
              <a:t> </a:t>
            </a:r>
            <a:r>
              <a:rPr lang="pt-BR" i="1" dirty="0" err="1"/>
              <a:t>Spalding</a:t>
            </a:r>
            <a:r>
              <a:rPr lang="pt-BR" i="1" dirty="0"/>
              <a:t> </a:t>
            </a:r>
            <a:r>
              <a:rPr lang="pt-BR" i="1" dirty="0" err="1"/>
              <a:t>County</a:t>
            </a:r>
            <a:r>
              <a:rPr lang="pt-BR" i="1" dirty="0"/>
              <a:t> Hospital </a:t>
            </a:r>
            <a:r>
              <a:rPr lang="pt-BR" i="1" dirty="0" err="1"/>
              <a:t>Authority</a:t>
            </a:r>
            <a:r>
              <a:rPr lang="pt-BR" i="1" dirty="0"/>
              <a:t> 274 S.E. Ed 457</a:t>
            </a:r>
            <a:r>
              <a:rPr lang="pt-BR" dirty="0"/>
              <a:t>, julgado em 1981, pela Suprema Corte da Geórgia, no qual se ordenou a uma gestante de 39 semanas submeter-se a uma cesariana, contra a sua vontade, para salvar a vida do feto, ameaçada em razão de problemas durante a gestação. Localiza-se, também, outro precedente, relativo ao Caso </a:t>
            </a:r>
            <a:r>
              <a:rPr lang="pt-BR" i="1" dirty="0"/>
              <a:t>Jennifer Johnson</a:t>
            </a:r>
            <a:r>
              <a:rPr lang="pt-BR" dirty="0"/>
              <a:t>, com a primeira condenação de uma mulher, nos Estados Unidos, por ter contaminado o próprio filho, com fortes doses de cocaína, através do cordão umbilical. Na jurisprudência Italiana um Tribunal de Piacenza admitiu a responsabilidade dos pais por dano </a:t>
            </a:r>
            <a:r>
              <a:rPr lang="pt-BR" dirty="0" err="1"/>
              <a:t>pré</a:t>
            </a:r>
            <a:r>
              <a:rPr lang="pt-BR" dirty="0"/>
              <a:t>-concepcional causado à integridade física do filho, a quem transmitiram moléstia grave contagiosa</a:t>
            </a:r>
            <a:endParaRPr lang="pt-BR" dirty="0">
              <a:solidFill>
                <a:schemeClr val="tx1"/>
              </a:solidFill>
            </a:endParaRPr>
          </a:p>
          <a:p>
            <a:pPr marL="0" indent="0" algn="just">
              <a:buNone/>
            </a:pPr>
            <a:endParaRPr lang="pt-BR" sz="3200" dirty="0">
              <a:solidFill>
                <a:schemeClr val="accent2"/>
              </a:solidFill>
            </a:endParaRPr>
          </a:p>
          <a:p>
            <a:endParaRPr lang="pt-BR" dirty="0"/>
          </a:p>
        </p:txBody>
      </p:sp>
    </p:spTree>
    <p:extLst>
      <p:ext uri="{BB962C8B-B14F-4D97-AF65-F5344CB8AC3E}">
        <p14:creationId xmlns:p14="http://schemas.microsoft.com/office/powerpoint/2010/main" val="1356675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50830" y="596348"/>
            <a:ext cx="10494248" cy="5471519"/>
          </a:xfrm>
        </p:spPr>
        <p:txBody>
          <a:bodyPr>
            <a:normAutofit/>
          </a:bodyPr>
          <a:lstStyle/>
          <a:p>
            <a:pPr marL="0" indent="0" algn="just">
              <a:buNone/>
            </a:pPr>
            <a:endParaRPr lang="pt-BR" sz="2400" dirty="0">
              <a:solidFill>
                <a:schemeClr val="accent2"/>
              </a:solidFill>
            </a:endParaRPr>
          </a:p>
          <a:p>
            <a:pPr marL="0" indent="0" algn="just">
              <a:buNone/>
            </a:pPr>
            <a:r>
              <a:rPr lang="pt-BR" sz="2400" dirty="0">
                <a:solidFill>
                  <a:schemeClr val="accent2"/>
                </a:solidFill>
              </a:rPr>
              <a:t>3. Direitos do Nascituro</a:t>
            </a:r>
          </a:p>
          <a:p>
            <a:pPr marL="0" indent="0" algn="just">
              <a:buNone/>
            </a:pPr>
            <a:endParaRPr lang="pt-BR" sz="800" dirty="0">
              <a:solidFill>
                <a:schemeClr val="accent2"/>
              </a:solidFill>
            </a:endParaRPr>
          </a:p>
          <a:p>
            <a:pPr marL="0" indent="0" algn="just">
              <a:buNone/>
            </a:pPr>
            <a:r>
              <a:rPr lang="pt-BR" dirty="0">
                <a:solidFill>
                  <a:schemeClr val="tx1"/>
                </a:solidFill>
              </a:rPr>
              <a:t>É pacífico (independentemente da teoria que se adote)que o nascituro possui alguns direitos:</a:t>
            </a:r>
          </a:p>
          <a:p>
            <a:pPr marL="0" indent="0" algn="just">
              <a:buNone/>
            </a:pPr>
            <a:endParaRPr lang="pt-BR" dirty="0">
              <a:solidFill>
                <a:schemeClr val="tx1"/>
              </a:solidFill>
            </a:endParaRPr>
          </a:p>
          <a:p>
            <a:pPr algn="just">
              <a:buFont typeface="Wingdings" pitchFamily="2" charset="2"/>
              <a:buChar char="§"/>
            </a:pPr>
            <a:r>
              <a:rPr lang="pt-BR" dirty="0"/>
              <a:t>Direito a vida (veda-se o aborto);</a:t>
            </a:r>
          </a:p>
          <a:p>
            <a:pPr algn="just">
              <a:buFont typeface="Wingdings" pitchFamily="2" charset="2"/>
              <a:buChar char="§"/>
            </a:pPr>
            <a:r>
              <a:rPr lang="pt-BR" dirty="0"/>
              <a:t>Direito a assistência pré-natal, mediante a efetivação de políticas pública (ECA, artigo 7º);</a:t>
            </a:r>
          </a:p>
          <a:p>
            <a:pPr algn="just">
              <a:buFont typeface="Wingdings" pitchFamily="2" charset="2"/>
              <a:buChar char="§"/>
            </a:pPr>
            <a:r>
              <a:rPr lang="pt-BR" dirty="0"/>
              <a:t>Direito à alimentos (Lei dos Alimentos Gravídicos – Lei no 11.804/08);</a:t>
            </a:r>
          </a:p>
          <a:p>
            <a:pPr algn="just">
              <a:buFont typeface="Wingdings" pitchFamily="2" charset="2"/>
              <a:buChar char="§"/>
            </a:pPr>
            <a:r>
              <a:rPr lang="pt-BR" dirty="0"/>
              <a:t>Direito ao reconhecimento de sua filiação (</a:t>
            </a:r>
            <a:r>
              <a:rPr lang="pt-BR" dirty="0" err="1"/>
              <a:t>Rcl</a:t>
            </a:r>
            <a:r>
              <a:rPr lang="pt-BR" dirty="0"/>
              <a:t>. 2040/DF – Caso Glória </a:t>
            </a:r>
            <a:r>
              <a:rPr lang="pt-BR" dirty="0" err="1"/>
              <a:t>Trevis</a:t>
            </a:r>
            <a:r>
              <a:rPr lang="pt-BR" dirty="0"/>
              <a:t> – no qual o STF decidiu que o feto possuía direito a conhecer sua filiação);</a:t>
            </a:r>
          </a:p>
          <a:p>
            <a:pPr algn="just">
              <a:buFont typeface="Wingdings" pitchFamily="2" charset="2"/>
              <a:buChar char="§"/>
            </a:pPr>
            <a:r>
              <a:rPr lang="pt-BR" dirty="0"/>
              <a:t>Capacidade de ser parte ativa em uma relação jurídico-processual (ser autor de um processo). Se a lei lhe confere direitos, deve lhe conferir meios para defendê-los, por meio de sua capacitação para a demanda;</a:t>
            </a:r>
          </a:p>
          <a:p>
            <a:pPr marL="0" indent="0">
              <a:buNone/>
            </a:pPr>
            <a:endParaRPr lang="pt-BR" dirty="0"/>
          </a:p>
          <a:p>
            <a:endParaRPr lang="pt-BR" dirty="0"/>
          </a:p>
          <a:p>
            <a:endParaRPr lang="pt-BR" dirty="0"/>
          </a:p>
        </p:txBody>
      </p:sp>
    </p:spTree>
    <p:extLst>
      <p:ext uri="{BB962C8B-B14F-4D97-AF65-F5344CB8AC3E}">
        <p14:creationId xmlns:p14="http://schemas.microsoft.com/office/powerpoint/2010/main" val="1167608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12619"/>
            <a:ext cx="10447866" cy="5528744"/>
          </a:xfrm>
        </p:spPr>
        <p:txBody>
          <a:bodyPr/>
          <a:lstStyle/>
          <a:p>
            <a:pPr marL="0" indent="0" algn="just">
              <a:buNone/>
            </a:pPr>
            <a:r>
              <a:rPr lang="pt-BR" b="1" u="sng" dirty="0">
                <a:solidFill>
                  <a:schemeClr val="accent2"/>
                </a:solidFill>
              </a:rPr>
              <a:t>Atenção: </a:t>
            </a:r>
            <a:r>
              <a:rPr lang="pt-BR" dirty="0"/>
              <a:t>No que tange aos direitos de natureza patrimonial (apreciáveis economicamente), como a doação, a herança, o legado e a pensão previdenciária, somente serão adquiridos pelo nascituro com o nascimento com vida, uma vez que a plenitude da eficácia desses direitos patrimoniais fica condicionada a esse evento futuro e incerto (nascimento com vida).</a:t>
            </a:r>
          </a:p>
          <a:p>
            <a:pPr marL="0" indent="0" algn="just">
              <a:buNone/>
            </a:pPr>
            <a:r>
              <a:rPr lang="pt-BR" dirty="0"/>
              <a:t>Exemplificando, se é doado um imóvel a um nascituro, enquanto ele não nascer com vida, não poderá ser promovido o registro regular no Cartório de Imóveis em seu nome. Todavia, se alguém pagou os tributos devidos, poderá cobrar do nascituro, se nascer vivo.</a:t>
            </a:r>
          </a:p>
          <a:p>
            <a:pPr marL="0" indent="0" algn="just">
              <a:buNone/>
            </a:pPr>
            <a:endParaRPr lang="pt-BR" dirty="0"/>
          </a:p>
          <a:p>
            <a:pPr marL="0" indent="0" algn="ctr">
              <a:buNone/>
            </a:pPr>
            <a:r>
              <a:rPr lang="pt-BR" sz="3200" dirty="0">
                <a:solidFill>
                  <a:schemeClr val="accent2"/>
                </a:solidFill>
              </a:rPr>
              <a:t>III. Natimorto</a:t>
            </a:r>
          </a:p>
          <a:p>
            <a:pPr marL="0" indent="0" algn="just">
              <a:buNone/>
            </a:pPr>
            <a:r>
              <a:rPr lang="pt-BR" dirty="0">
                <a:solidFill>
                  <a:schemeClr val="tx1"/>
                </a:solidFill>
              </a:rPr>
              <a:t>O </a:t>
            </a:r>
            <a:r>
              <a:rPr lang="pt-BR" dirty="0" smtClean="0">
                <a:solidFill>
                  <a:schemeClr val="tx1"/>
                </a:solidFill>
              </a:rPr>
              <a:t>natimorto </a:t>
            </a:r>
            <a:r>
              <a:rPr lang="pt-BR" dirty="0">
                <a:solidFill>
                  <a:schemeClr val="tx1"/>
                </a:solidFill>
              </a:rPr>
              <a:t>é o ser concebido, mas que nasceu sem vida. Como a lei assegura desde a concepção os direitos da personalidade ao nascituro, tal proteção se estende ao natimorto. </a:t>
            </a:r>
          </a:p>
          <a:p>
            <a:pPr marL="0" indent="0" algn="just">
              <a:buNone/>
            </a:pPr>
            <a:r>
              <a:rPr lang="pt-BR" dirty="0">
                <a:solidFill>
                  <a:schemeClr val="tx1"/>
                </a:solidFill>
              </a:rPr>
              <a:t>Ao natimorto são assegurados os direitos:</a:t>
            </a:r>
          </a:p>
          <a:p>
            <a:pPr algn="just">
              <a:buFont typeface="Wingdings" pitchFamily="2" charset="2"/>
              <a:buChar char="§"/>
            </a:pPr>
            <a:r>
              <a:rPr lang="pt-BR" dirty="0">
                <a:solidFill>
                  <a:schemeClr val="tx1"/>
                </a:solidFill>
              </a:rPr>
              <a:t>Ao nome;</a:t>
            </a:r>
          </a:p>
          <a:p>
            <a:pPr algn="just">
              <a:buFont typeface="Wingdings" pitchFamily="2" charset="2"/>
              <a:buChar char="§"/>
            </a:pPr>
            <a:r>
              <a:rPr lang="pt-BR" dirty="0">
                <a:solidFill>
                  <a:schemeClr val="tx1"/>
                </a:solidFill>
              </a:rPr>
              <a:t>À sepultura;</a:t>
            </a:r>
          </a:p>
          <a:p>
            <a:pPr algn="just">
              <a:buFont typeface="Wingdings" pitchFamily="2" charset="2"/>
              <a:buChar char="§"/>
            </a:pPr>
            <a:r>
              <a:rPr lang="pt-BR" dirty="0">
                <a:solidFill>
                  <a:schemeClr val="tx1"/>
                </a:solidFill>
              </a:rPr>
              <a:t>À imagem.</a:t>
            </a:r>
          </a:p>
          <a:p>
            <a:pPr marL="0" indent="0" algn="just">
              <a:buNone/>
            </a:pPr>
            <a:endParaRPr lang="pt-BR" dirty="0"/>
          </a:p>
          <a:p>
            <a:pPr marL="0" indent="0">
              <a:buNone/>
            </a:pPr>
            <a:endParaRPr lang="pt-BR" dirty="0"/>
          </a:p>
        </p:txBody>
      </p:sp>
    </p:spTree>
    <p:extLst>
      <p:ext uri="{BB962C8B-B14F-4D97-AF65-F5344CB8AC3E}">
        <p14:creationId xmlns:p14="http://schemas.microsoft.com/office/powerpoint/2010/main" val="2779852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80996" cy="5471519"/>
          </a:xfrm>
        </p:spPr>
        <p:txBody>
          <a:bodyPr>
            <a:normAutofit lnSpcReduction="10000"/>
          </a:bodyPr>
          <a:lstStyle/>
          <a:p>
            <a:pPr algn="just"/>
            <a:r>
              <a:rPr lang="pt-BR" dirty="0"/>
              <a:t>Enunciado 1, Jornada de Direito Civil: </a:t>
            </a:r>
            <a:r>
              <a:rPr lang="pt-BR" u="sng" dirty="0"/>
              <a:t>“A proteção que o Código defere ao nascituro alcança o natimorto no que concerne aos direitos da personalidade, tais como nome, imagem e sepultura”</a:t>
            </a:r>
          </a:p>
          <a:p>
            <a:pPr marL="0" indent="0" algn="just">
              <a:buNone/>
            </a:pPr>
            <a:endParaRPr lang="pt-BR" u="sng" dirty="0">
              <a:solidFill>
                <a:schemeClr val="tx1"/>
              </a:solidFill>
            </a:endParaRPr>
          </a:p>
          <a:p>
            <a:pPr marL="0" indent="0" algn="ctr">
              <a:buNone/>
            </a:pPr>
            <a:r>
              <a:rPr lang="pt-BR" sz="3200" dirty="0">
                <a:solidFill>
                  <a:schemeClr val="accent2"/>
                </a:solidFill>
              </a:rPr>
              <a:t>IV. </a:t>
            </a:r>
            <a:r>
              <a:rPr lang="pt-BR" sz="3200" dirty="0" err="1">
                <a:solidFill>
                  <a:schemeClr val="accent2"/>
                </a:solidFill>
              </a:rPr>
              <a:t>Concepturo</a:t>
            </a:r>
            <a:endParaRPr lang="pt-BR" sz="3200" dirty="0">
              <a:solidFill>
                <a:schemeClr val="accent2"/>
              </a:solidFill>
            </a:endParaRPr>
          </a:p>
          <a:p>
            <a:pPr marL="0" indent="0" algn="just">
              <a:buNone/>
            </a:pPr>
            <a:r>
              <a:rPr lang="pt-BR" dirty="0">
                <a:solidFill>
                  <a:schemeClr val="tx1"/>
                </a:solidFill>
              </a:rPr>
              <a:t>O </a:t>
            </a:r>
            <a:r>
              <a:rPr lang="pt-BR" dirty="0" err="1">
                <a:solidFill>
                  <a:schemeClr val="tx1"/>
                </a:solidFill>
              </a:rPr>
              <a:t>concepturo</a:t>
            </a:r>
            <a:r>
              <a:rPr lang="pt-BR" dirty="0">
                <a:solidFill>
                  <a:schemeClr val="tx1"/>
                </a:solidFill>
              </a:rPr>
              <a:t> é o filho que alguém ainda vai conceber. Não se confunde com o nascituro, já concebido, mas ainda não nascido. </a:t>
            </a:r>
          </a:p>
          <a:p>
            <a:pPr marL="0" indent="0" algn="just">
              <a:buNone/>
            </a:pPr>
            <a:r>
              <a:rPr lang="pt-BR" dirty="0"/>
              <a:t>É o caso da chamada prole eventual, ou seja, aquele que será gerado, concebido, a quem se permite deixar benefício em testamento, desde que seja concebido nos dois anos subsequentes à morte do testador (CC, art. 1.800, § 4o)</a:t>
            </a:r>
          </a:p>
          <a:p>
            <a:pPr marL="0" indent="0" algn="just">
              <a:buNone/>
            </a:pPr>
            <a:endParaRPr lang="pt-BR" dirty="0">
              <a:solidFill>
                <a:schemeClr val="tx1"/>
              </a:solidFill>
            </a:endParaRPr>
          </a:p>
          <a:p>
            <a:pPr marL="0" indent="0" algn="ctr">
              <a:buNone/>
            </a:pPr>
            <a:r>
              <a:rPr lang="pt-BR" sz="3200" dirty="0">
                <a:solidFill>
                  <a:schemeClr val="accent2"/>
                </a:solidFill>
              </a:rPr>
              <a:t>V. Embrião Excedentário</a:t>
            </a:r>
          </a:p>
          <a:p>
            <a:pPr marL="0" indent="0" algn="just">
              <a:buNone/>
            </a:pPr>
            <a:r>
              <a:rPr lang="pt-BR" dirty="0"/>
              <a:t>O embrião laboratorial (</a:t>
            </a:r>
            <a:r>
              <a:rPr lang="pt-BR" i="1" dirty="0"/>
              <a:t>in vitro</a:t>
            </a:r>
            <a:r>
              <a:rPr lang="pt-BR" dirty="0"/>
              <a:t>) é aquele que foi preparado para ser implantado, mas ainda não o foi (embriões </a:t>
            </a:r>
            <a:r>
              <a:rPr lang="pt-BR" dirty="0" err="1"/>
              <a:t>pré-implantatórios</a:t>
            </a:r>
            <a:r>
              <a:rPr lang="pt-BR" dirty="0"/>
              <a:t>) ou remanescente de uma fertilização na proveta (embrião excedentário).</a:t>
            </a:r>
          </a:p>
          <a:p>
            <a:pPr algn="just">
              <a:buFont typeface="Wingdings" pitchFamily="2" charset="2"/>
              <a:buChar char="§"/>
            </a:pPr>
            <a:r>
              <a:rPr lang="pt-BR" dirty="0">
                <a:solidFill>
                  <a:schemeClr val="tx1"/>
                </a:solidFill>
              </a:rPr>
              <a:t>O CC silenciou sobre a proteção ao embrião;</a:t>
            </a:r>
          </a:p>
        </p:txBody>
      </p:sp>
    </p:spTree>
    <p:extLst>
      <p:ext uri="{BB962C8B-B14F-4D97-AF65-F5344CB8AC3E}">
        <p14:creationId xmlns:p14="http://schemas.microsoft.com/office/powerpoint/2010/main" val="1345550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6591"/>
            <a:ext cx="10507501" cy="5484771"/>
          </a:xfrm>
        </p:spPr>
        <p:txBody>
          <a:bodyPr/>
          <a:lstStyle/>
          <a:p>
            <a:pPr algn="just">
              <a:buFont typeface="Wingdings" pitchFamily="2" charset="2"/>
              <a:buChar char="§"/>
            </a:pPr>
            <a:r>
              <a:rPr lang="pt-BR" dirty="0"/>
              <a:t>A doutrina majoritária entende que o embrião laboratorial não dispõe da proteção dedicada ao nascituro. </a:t>
            </a:r>
          </a:p>
          <a:p>
            <a:pPr algn="just">
              <a:buFont typeface="Wingdings" pitchFamily="2" charset="2"/>
              <a:buChar char="§"/>
            </a:pPr>
            <a:r>
              <a:rPr lang="pt-BR" dirty="0"/>
              <a:t>Não são aplicáveis aos embriões in vitro os direitos da personalidade;</a:t>
            </a:r>
          </a:p>
          <a:p>
            <a:pPr algn="just">
              <a:buFont typeface="Wingdings" pitchFamily="2" charset="2"/>
              <a:buChar char="§"/>
            </a:pPr>
            <a:r>
              <a:rPr lang="pt-BR" dirty="0"/>
              <a:t>O artigo 5º da Lei 11.105 (Lei de Biossegurança) permite, para fins de pesquisa e terapia, a utilização de células-tronco embrionárias obtidas de embriões humanos produzidos por fertilização </a:t>
            </a:r>
            <a:r>
              <a:rPr lang="pt-BR" b="1" dirty="0"/>
              <a:t>in vitro</a:t>
            </a:r>
            <a:r>
              <a:rPr lang="pt-BR" dirty="0"/>
              <a:t> e não utilizados no respectivo procedimento, desde que:</a:t>
            </a:r>
          </a:p>
          <a:p>
            <a:pPr marL="0" indent="0" algn="just">
              <a:buNone/>
            </a:pPr>
            <a:r>
              <a:rPr lang="pt-BR" dirty="0"/>
              <a:t>     - Sejam embriões inviáveis ou congelados há mais de 3 anos;</a:t>
            </a:r>
          </a:p>
          <a:p>
            <a:pPr marL="0" indent="357188" algn="just">
              <a:buNone/>
            </a:pPr>
            <a:r>
              <a:rPr lang="pt-BR" dirty="0"/>
              <a:t>- Haja consentimento dos genitores</a:t>
            </a:r>
          </a:p>
          <a:p>
            <a:pPr marL="0" indent="357188" algn="just">
              <a:buNone/>
            </a:pPr>
            <a:r>
              <a:rPr lang="pt-BR" dirty="0"/>
              <a:t>(Tal dispositivo indica que a legislação está negando direitos da personalidade ao embrião).</a:t>
            </a:r>
          </a:p>
          <a:p>
            <a:pPr marL="0" indent="357188" algn="just">
              <a:buNone/>
            </a:pPr>
            <a:endParaRPr lang="pt-BR" dirty="0"/>
          </a:p>
          <a:p>
            <a:pPr algn="just">
              <a:buFont typeface="Wingdings" pitchFamily="2" charset="2"/>
              <a:buChar char="§"/>
            </a:pPr>
            <a:r>
              <a:rPr lang="pt-BR" dirty="0"/>
              <a:t> O dispositivo foi julgado constitucional na ADI n. 3510/DF.</a:t>
            </a:r>
          </a:p>
          <a:p>
            <a:pPr>
              <a:buFont typeface="Wingdings" pitchFamily="2" charset="2"/>
              <a:buChar char="§"/>
            </a:pPr>
            <a:endParaRPr lang="pt-BR" dirty="0"/>
          </a:p>
          <a:p>
            <a:pPr marL="0" indent="0" algn="just">
              <a:buNone/>
            </a:pPr>
            <a:endParaRPr lang="pt-BR" dirty="0"/>
          </a:p>
          <a:p>
            <a:pPr marL="0" indent="0" algn="just">
              <a:buNone/>
            </a:pPr>
            <a:endParaRPr lang="pt-BR" dirty="0"/>
          </a:p>
          <a:p>
            <a:pPr algn="just">
              <a:buFont typeface="Wingdings" pitchFamily="2" charset="2"/>
              <a:buChar char="§"/>
            </a:pPr>
            <a:endParaRPr lang="pt-BR" dirty="0">
              <a:solidFill>
                <a:schemeClr val="tx1"/>
              </a:solidFill>
            </a:endParaRPr>
          </a:p>
          <a:p>
            <a:pPr marL="0" indent="0" algn="just">
              <a:buNone/>
            </a:pPr>
            <a:endParaRPr lang="pt-BR" dirty="0">
              <a:solidFill>
                <a:schemeClr val="tx1"/>
              </a:solidFill>
            </a:endParaRPr>
          </a:p>
        </p:txBody>
      </p:sp>
    </p:spTree>
    <p:extLst>
      <p:ext uri="{BB962C8B-B14F-4D97-AF65-F5344CB8AC3E}">
        <p14:creationId xmlns:p14="http://schemas.microsoft.com/office/powerpoint/2010/main" val="4180268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lnSpcReduction="10000"/>
          </a:bodyPr>
          <a:lstStyle/>
          <a:p>
            <a:pPr marL="0" indent="0" algn="ctr">
              <a:buNone/>
            </a:pPr>
            <a:r>
              <a:rPr lang="pt-BR" sz="3200" dirty="0">
                <a:solidFill>
                  <a:schemeClr val="accent2"/>
                </a:solidFill>
              </a:rPr>
              <a:t>VI. Direitos da Personalidade</a:t>
            </a:r>
          </a:p>
          <a:p>
            <a:pPr marL="0" indent="0" algn="just">
              <a:buNone/>
            </a:pPr>
            <a:endParaRPr lang="pt-BR" sz="900" dirty="0"/>
          </a:p>
          <a:p>
            <a:pPr algn="just">
              <a:buAutoNum type="arabicPeriod"/>
            </a:pPr>
            <a:r>
              <a:rPr lang="pt-BR" sz="2400" dirty="0">
                <a:solidFill>
                  <a:schemeClr val="accent2"/>
                </a:solidFill>
              </a:rPr>
              <a:t>Fundamento basilar dos direitos da personalidade:</a:t>
            </a:r>
            <a:r>
              <a:rPr lang="pt-BR" dirty="0"/>
              <a:t> </a:t>
            </a:r>
            <a:endParaRPr lang="pt-BR" dirty="0" smtClean="0"/>
          </a:p>
          <a:p>
            <a:pPr marL="0" indent="0" algn="just">
              <a:buNone/>
            </a:pPr>
            <a:r>
              <a:rPr lang="pt-BR" b="1" dirty="0" smtClean="0"/>
              <a:t>     - </a:t>
            </a:r>
            <a:r>
              <a:rPr lang="pt-BR" b="1" u="sng" dirty="0" smtClean="0"/>
              <a:t>Dignidade </a:t>
            </a:r>
            <a:r>
              <a:rPr lang="pt-BR" b="1" u="sng" dirty="0"/>
              <a:t>da pessoa humana</a:t>
            </a:r>
            <a:r>
              <a:rPr lang="pt-BR" dirty="0"/>
              <a:t> (Artigo 1º, III, CF).</a:t>
            </a:r>
          </a:p>
          <a:p>
            <a:pPr marL="0" indent="0" algn="just">
              <a:buNone/>
            </a:pPr>
            <a:r>
              <a:rPr lang="pt-BR" dirty="0"/>
              <a:t>     - Cláusula geral de tutela da pessoa humana;</a:t>
            </a:r>
          </a:p>
          <a:p>
            <a:pPr marL="0" indent="0" algn="just">
              <a:buNone/>
            </a:pPr>
            <a:r>
              <a:rPr lang="pt-BR" dirty="0"/>
              <a:t>     - </a:t>
            </a:r>
            <a:r>
              <a:rPr lang="pt-BR" b="1" u="sng" dirty="0"/>
              <a:t>Cuidado</a:t>
            </a:r>
            <a:r>
              <a:rPr lang="pt-BR" dirty="0"/>
              <a:t>: Não deve ser usada como fundamento principal em questão dissertativa;</a:t>
            </a:r>
          </a:p>
          <a:p>
            <a:pPr marL="0" indent="0" algn="just">
              <a:buNone/>
            </a:pPr>
            <a:endParaRPr lang="pt-BR" dirty="0"/>
          </a:p>
          <a:p>
            <a:pPr marL="0" indent="0" algn="just">
              <a:buNone/>
            </a:pPr>
            <a:r>
              <a:rPr lang="pt-BR" sz="2600" dirty="0">
                <a:solidFill>
                  <a:schemeClr val="accent2"/>
                </a:solidFill>
              </a:rPr>
              <a:t>2. Origem: </a:t>
            </a:r>
          </a:p>
          <a:p>
            <a:pPr marL="0" indent="0" algn="just">
              <a:buNone/>
            </a:pPr>
            <a:r>
              <a:rPr lang="pt-BR" dirty="0"/>
              <a:t>     - A Carta Magna inglesa, de 1215 e  Declaração dos Direitos do Homem, em 1789: Já </a:t>
            </a:r>
            <a:r>
              <a:rPr lang="pt-BR" dirty="0" smtClean="0"/>
              <a:t>traziam </a:t>
            </a:r>
            <a:r>
              <a:rPr lang="pt-BR" dirty="0"/>
              <a:t>menção implícita aos direitos da personalidade;</a:t>
            </a:r>
          </a:p>
          <a:p>
            <a:pPr marL="0" indent="0" algn="just">
              <a:buNone/>
            </a:pPr>
            <a:r>
              <a:rPr lang="pt-BR" dirty="0"/>
              <a:t>     - Somente após a 2ª Guerra Mundial foram verdadeiramente construídos; </a:t>
            </a:r>
          </a:p>
          <a:p>
            <a:pPr marL="0" indent="0" algn="just">
              <a:buNone/>
            </a:pPr>
            <a:r>
              <a:rPr lang="pt-BR" dirty="0"/>
              <a:t>     - Os Códigos Civis em geral não traziam menção aos direitos da personalidade – reformulação após a 2º Guerra;</a:t>
            </a:r>
          </a:p>
          <a:p>
            <a:pPr marL="0" indent="0" algn="just">
              <a:buNone/>
            </a:pPr>
            <a:r>
              <a:rPr lang="pt-BR" dirty="0"/>
              <a:t>     - No Brasil : - Constituição Federal 1988         - Código Civil de 2002.</a:t>
            </a:r>
          </a:p>
        </p:txBody>
      </p:sp>
    </p:spTree>
    <p:extLst>
      <p:ext uri="{BB962C8B-B14F-4D97-AF65-F5344CB8AC3E}">
        <p14:creationId xmlns:p14="http://schemas.microsoft.com/office/powerpoint/2010/main" val="1962896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507501" cy="5471519"/>
          </a:xfrm>
        </p:spPr>
        <p:txBody>
          <a:bodyPr>
            <a:normAutofit/>
          </a:bodyPr>
          <a:lstStyle/>
          <a:p>
            <a:pPr marL="0" indent="0" algn="just">
              <a:buNone/>
            </a:pPr>
            <a:r>
              <a:rPr lang="pt-BR" sz="2400" dirty="0">
                <a:solidFill>
                  <a:schemeClr val="accent2"/>
                </a:solidFill>
              </a:rPr>
              <a:t>3. Conceito: </a:t>
            </a:r>
          </a:p>
          <a:p>
            <a:pPr marL="265113" indent="0" algn="just">
              <a:buNone/>
            </a:pPr>
            <a:r>
              <a:rPr lang="pt-BR" i="1" dirty="0">
                <a:solidFill>
                  <a:schemeClr val="tx1"/>
                </a:solidFill>
              </a:rPr>
              <a:t>“...é possível asseverar serem os direitos da personalidade aquelas situações jurídicas reconhecidas à pessoa, tomada em si mesma e em suas necessárias projeções sociais. Isto é, são os direitos essenciais ao desenvolvimento da pessoa humana, em que se convertem as projeções físicas, psíquicas e intelectuais do seu titular, individualizando-o de modo a lhe emprestar segura e avançada tutela jurídica.” </a:t>
            </a:r>
            <a:r>
              <a:rPr lang="pt-BR" dirty="0"/>
              <a:t>Cristiano Chaves.</a:t>
            </a:r>
          </a:p>
          <a:p>
            <a:pPr marL="265113" indent="0">
              <a:buNone/>
            </a:pPr>
            <a:endParaRPr lang="pt-BR" dirty="0"/>
          </a:p>
          <a:p>
            <a:pPr marL="0" indent="0" algn="just">
              <a:buNone/>
            </a:pPr>
            <a:r>
              <a:rPr lang="pt-BR" dirty="0"/>
              <a:t>- Noção fluída e em constante evolução;</a:t>
            </a:r>
          </a:p>
          <a:p>
            <a:pPr marL="0" indent="0" algn="just">
              <a:buNone/>
            </a:pPr>
            <a:r>
              <a:rPr lang="pt-BR" dirty="0"/>
              <a:t>   - Possibilitam a atuação na defesa da própria pessoa (físico, psíquico, intelectual...);</a:t>
            </a:r>
          </a:p>
          <a:p>
            <a:pPr marL="0" indent="0" algn="just">
              <a:buNone/>
            </a:pPr>
            <a:r>
              <a:rPr lang="pt-BR" dirty="0"/>
              <a:t>   - Efetivação da dignidade da pessoa humana.</a:t>
            </a:r>
          </a:p>
          <a:p>
            <a:pPr algn="just"/>
            <a:endParaRPr lang="pt-BR" dirty="0"/>
          </a:p>
          <a:p>
            <a:pPr algn="just">
              <a:buFont typeface="Wingdings" pitchFamily="2" charset="2"/>
              <a:buChar char="§"/>
            </a:pPr>
            <a:r>
              <a:rPr lang="pt-BR" dirty="0"/>
              <a:t> </a:t>
            </a:r>
            <a:r>
              <a:rPr lang="pt-BR" b="1" u="sng" dirty="0"/>
              <a:t>Enunciado 274 da Jornada de Direito Civil</a:t>
            </a:r>
            <a:r>
              <a:rPr lang="pt-BR" b="1" dirty="0"/>
              <a:t>: </a:t>
            </a:r>
            <a:r>
              <a:rPr lang="pt-BR" i="1" dirty="0"/>
              <a:t>“Os direitos da personalidade, regulados de maneira não exaustiva pelo Código Civil, são expressões da cláusula geral de tutela da pessoa humana, contida no art. 1o, III, da Constituição Federal.”</a:t>
            </a:r>
          </a:p>
          <a:p>
            <a:pPr marL="265113" indent="0">
              <a:buNone/>
            </a:pPr>
            <a:endParaRPr lang="pt-BR" dirty="0"/>
          </a:p>
          <a:p>
            <a:pPr marL="0" indent="0">
              <a:buNone/>
            </a:pPr>
            <a:endParaRPr lang="pt-BR" dirty="0"/>
          </a:p>
        </p:txBody>
      </p:sp>
    </p:spTree>
    <p:extLst>
      <p:ext uri="{BB962C8B-B14F-4D97-AF65-F5344CB8AC3E}">
        <p14:creationId xmlns:p14="http://schemas.microsoft.com/office/powerpoint/2010/main" val="3710126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520753" cy="5458266"/>
          </a:xfrm>
        </p:spPr>
        <p:txBody>
          <a:bodyPr>
            <a:normAutofit lnSpcReduction="10000"/>
          </a:bodyPr>
          <a:lstStyle/>
          <a:p>
            <a:pPr marL="0" indent="0" algn="just">
              <a:buNone/>
            </a:pPr>
            <a:r>
              <a:rPr lang="pt-BR" sz="2400" dirty="0">
                <a:solidFill>
                  <a:schemeClr val="accent2"/>
                </a:solidFill>
              </a:rPr>
              <a:t>4. Fontes:</a:t>
            </a:r>
          </a:p>
          <a:p>
            <a:pPr marL="0" indent="0" algn="just">
              <a:buNone/>
            </a:pPr>
            <a:r>
              <a:rPr lang="pt-BR" dirty="0">
                <a:solidFill>
                  <a:schemeClr val="tx2"/>
                </a:solidFill>
              </a:rPr>
              <a:t>    - </a:t>
            </a:r>
            <a:r>
              <a:rPr lang="pt-BR" dirty="0">
                <a:solidFill>
                  <a:schemeClr val="tx1"/>
                </a:solidFill>
              </a:rPr>
              <a:t>Doutrina Majoritária                 Direito Natural (</a:t>
            </a:r>
            <a:r>
              <a:rPr lang="pt-BR" dirty="0" err="1" smtClean="0">
                <a:solidFill>
                  <a:schemeClr val="tx1"/>
                </a:solidFill>
              </a:rPr>
              <a:t>jusnaturalismo</a:t>
            </a:r>
            <a:r>
              <a:rPr lang="pt-BR" dirty="0">
                <a:solidFill>
                  <a:schemeClr val="tx1"/>
                </a:solidFill>
              </a:rPr>
              <a:t>)</a:t>
            </a:r>
          </a:p>
          <a:p>
            <a:pPr marL="0" indent="0" algn="just">
              <a:buNone/>
            </a:pPr>
            <a:r>
              <a:rPr lang="pt-BR" dirty="0">
                <a:solidFill>
                  <a:schemeClr val="tx1"/>
                </a:solidFill>
              </a:rPr>
              <a:t>    - Doutrina minoritária                 Ordenamento jurídico (positivismo)</a:t>
            </a:r>
          </a:p>
          <a:p>
            <a:pPr marL="0" indent="0" algn="just">
              <a:buNone/>
            </a:pPr>
            <a:endParaRPr lang="pt-BR" dirty="0">
              <a:solidFill>
                <a:schemeClr val="tx1"/>
              </a:solidFill>
            </a:endParaRPr>
          </a:p>
          <a:p>
            <a:pPr marL="0" indent="0" algn="just">
              <a:buNone/>
            </a:pPr>
            <a:r>
              <a:rPr lang="pt-BR" sz="2400" dirty="0">
                <a:solidFill>
                  <a:schemeClr val="accent2"/>
                </a:solidFill>
              </a:rPr>
              <a:t>5. Características:</a:t>
            </a:r>
          </a:p>
          <a:p>
            <a:pPr marL="0" indent="0">
              <a:buNone/>
            </a:pPr>
            <a:r>
              <a:rPr lang="pt-BR" dirty="0">
                <a:solidFill>
                  <a:schemeClr val="accent2"/>
                </a:solidFill>
              </a:rPr>
              <a:t>5. 1. Indisponibilidade relativa (artigo 11 CC) </a:t>
            </a:r>
            <a:r>
              <a:rPr lang="pt-BR" dirty="0"/>
              <a:t>                      Irrenunciabilidade </a:t>
            </a:r>
          </a:p>
          <a:p>
            <a:pPr marL="0" indent="0">
              <a:buNone/>
            </a:pPr>
            <a:r>
              <a:rPr lang="pt-BR" dirty="0"/>
              <a:t>                                                                                           </a:t>
            </a:r>
            <a:r>
              <a:rPr lang="pt-BR" dirty="0" smtClean="0"/>
              <a:t>Intransmissibilidade</a:t>
            </a:r>
            <a:endParaRPr lang="pt-BR" dirty="0"/>
          </a:p>
          <a:p>
            <a:pPr marL="0" indent="0">
              <a:buNone/>
            </a:pPr>
            <a:endParaRPr lang="pt-BR" dirty="0"/>
          </a:p>
          <a:p>
            <a:pPr marL="720725" indent="0" algn="just">
              <a:buNone/>
            </a:pPr>
            <a:r>
              <a:rPr lang="pt-BR" dirty="0"/>
              <a:t>- Admite disposição (relativa) em determinadas situações e dentro de certos limites;</a:t>
            </a:r>
          </a:p>
          <a:p>
            <a:pPr marL="720725" indent="0" algn="just">
              <a:buNone/>
            </a:pPr>
            <a:r>
              <a:rPr lang="pt-BR" dirty="0"/>
              <a:t>- Impossibilidade de disposição em caráter total ou permanente (limitado e específico) e que viole a dignidade;</a:t>
            </a:r>
          </a:p>
          <a:p>
            <a:pPr marL="720725" indent="0" algn="just">
              <a:buNone/>
            </a:pPr>
            <a:r>
              <a:rPr lang="pt-BR" dirty="0"/>
              <a:t>- Possível ao titular ceder o exercício (e não a titularidade) de </a:t>
            </a:r>
            <a:r>
              <a:rPr lang="pt-BR" i="1" dirty="0"/>
              <a:t>alguns </a:t>
            </a:r>
            <a:r>
              <a:rPr lang="pt-BR" dirty="0"/>
              <a:t>dos direitos da personalidade;</a:t>
            </a:r>
          </a:p>
          <a:p>
            <a:pPr marL="720725" indent="0" algn="just">
              <a:buNone/>
            </a:pPr>
            <a:r>
              <a:rPr lang="pt-BR" dirty="0"/>
              <a:t>- Ato de disposição: Lei ou autonomia provada;</a:t>
            </a:r>
          </a:p>
        </p:txBody>
      </p:sp>
      <p:cxnSp>
        <p:nvCxnSpPr>
          <p:cNvPr id="5" name="Conector de seta reta 4"/>
          <p:cNvCxnSpPr/>
          <p:nvPr/>
        </p:nvCxnSpPr>
        <p:spPr>
          <a:xfrm>
            <a:off x="5473147" y="2759851"/>
            <a:ext cx="13782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ector de seta reta 6"/>
          <p:cNvCxnSpPr/>
          <p:nvPr/>
        </p:nvCxnSpPr>
        <p:spPr>
          <a:xfrm>
            <a:off x="5473147" y="2794790"/>
            <a:ext cx="1378226" cy="3975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Conector de Seta Reta 3"/>
          <p:cNvCxnSpPr/>
          <p:nvPr/>
        </p:nvCxnSpPr>
        <p:spPr>
          <a:xfrm>
            <a:off x="3435927" y="1177636"/>
            <a:ext cx="900545" cy="13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flipV="1">
            <a:off x="3435927" y="1607127"/>
            <a:ext cx="914400"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8121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698501"/>
            <a:ext cx="10494249" cy="5342862"/>
          </a:xfrm>
        </p:spPr>
        <p:txBody>
          <a:bodyPr>
            <a:normAutofit/>
          </a:bodyPr>
          <a:lstStyle/>
          <a:p>
            <a:pPr marL="0" indent="0" algn="just">
              <a:buNone/>
            </a:pPr>
            <a:r>
              <a:rPr lang="pt-BR" b="1" u="sng" dirty="0">
                <a:solidFill>
                  <a:schemeClr val="accent2"/>
                </a:solidFill>
              </a:rPr>
              <a:t>Atenção:</a:t>
            </a:r>
            <a:r>
              <a:rPr lang="pt-BR" dirty="0"/>
              <a:t> Não caia na pegadinha de concurso que mencionada a necessidade de quaisquer dos elementos mencionados acima para que o ser humano adquira personalidade. </a:t>
            </a:r>
            <a:r>
              <a:rPr lang="pt-BR" b="1" u="sng" dirty="0"/>
              <a:t>Para o Código Civil basta o nascimento com vida.</a:t>
            </a:r>
          </a:p>
          <a:p>
            <a:pPr marL="0" indent="0" algn="just">
              <a:buNone/>
            </a:pPr>
            <a:endParaRPr lang="pt-BR" dirty="0"/>
          </a:p>
          <a:p>
            <a:pPr algn="just"/>
            <a:r>
              <a:rPr lang="pt-BR" dirty="0"/>
              <a:t>Artigo 1º do CC – “Toda pessoa é capaz de direitos e deveres na ordem civil”</a:t>
            </a:r>
          </a:p>
          <a:p>
            <a:pPr marL="0" indent="0" algn="just">
              <a:buNone/>
            </a:pPr>
            <a:r>
              <a:rPr lang="pt-BR" dirty="0"/>
              <a:t>Toda e qualquer pessoa natural dispõe de personalidade jurídica, podendo </a:t>
            </a:r>
            <a:r>
              <a:rPr lang="pt-BR" dirty="0" err="1"/>
              <a:t>titularizar</a:t>
            </a:r>
            <a:r>
              <a:rPr lang="pt-BR" dirty="0"/>
              <a:t> relações jurídicas. Para Cristiano Chaves ter personalidade jurídica significa ser titular de direitos e deveres e </a:t>
            </a:r>
            <a:r>
              <a:rPr lang="pt-BR" dirty="0" err="1"/>
              <a:t>titularizar</a:t>
            </a:r>
            <a:r>
              <a:rPr lang="pt-BR" dirty="0"/>
              <a:t> direitos da personalidade, pois alguns entes despersonalizados (condomínio, massa falida) possuem direitos e deveres, mas não são pessoas jurídicas.</a:t>
            </a:r>
          </a:p>
          <a:p>
            <a:pPr marL="0" indent="0" algn="just">
              <a:buNone/>
            </a:pPr>
            <a:endParaRPr lang="pt-BR" dirty="0"/>
          </a:p>
          <a:p>
            <a:pPr marL="0" indent="0" algn="just">
              <a:buNone/>
            </a:pPr>
            <a:endParaRPr lang="pt-BR" sz="800" dirty="0"/>
          </a:p>
          <a:p>
            <a:pPr marL="0" indent="0" algn="just">
              <a:buNone/>
            </a:pPr>
            <a:r>
              <a:rPr lang="pt-BR" sz="2400" dirty="0">
                <a:solidFill>
                  <a:schemeClr val="accent2"/>
                </a:solidFill>
              </a:rPr>
              <a:t>2. Início da pessoa natural</a:t>
            </a:r>
          </a:p>
          <a:p>
            <a:pPr algn="just">
              <a:buFont typeface="Wingdings" panose="05000000000000000000" pitchFamily="2" charset="2"/>
              <a:buChar char="§"/>
            </a:pPr>
            <a:r>
              <a:rPr lang="pt-BR" dirty="0"/>
              <a:t>Do nascimento com vida (artigo 2º do CC) – verificado com o funcionamento do aparelho cardiorrespiratório.</a:t>
            </a:r>
          </a:p>
          <a:p>
            <a:pPr algn="just">
              <a:buFont typeface="Wingdings" panose="05000000000000000000" pitchFamily="2" charset="2"/>
              <a:buChar char="§"/>
            </a:pPr>
            <a:r>
              <a:rPr lang="pt-BR" dirty="0" err="1"/>
              <a:t>Docimasia</a:t>
            </a:r>
            <a:r>
              <a:rPr lang="pt-BR" dirty="0"/>
              <a:t> hidrostática de Galeno ou </a:t>
            </a:r>
            <a:r>
              <a:rPr lang="pt-BR" dirty="0" err="1"/>
              <a:t>Docimasia</a:t>
            </a:r>
            <a:r>
              <a:rPr lang="pt-BR" dirty="0"/>
              <a:t> Pulmonar</a:t>
            </a:r>
          </a:p>
          <a:p>
            <a:pPr marL="0" indent="0" algn="just">
              <a:buNone/>
            </a:pPr>
            <a:endParaRPr lang="pt-BR" dirty="0"/>
          </a:p>
          <a:p>
            <a:endParaRPr lang="pt-BR" dirty="0"/>
          </a:p>
        </p:txBody>
      </p:sp>
    </p:spTree>
    <p:extLst>
      <p:ext uri="{BB962C8B-B14F-4D97-AF65-F5344CB8AC3E}">
        <p14:creationId xmlns:p14="http://schemas.microsoft.com/office/powerpoint/2010/main" val="2691809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6591"/>
            <a:ext cx="10494249" cy="5484771"/>
          </a:xfrm>
        </p:spPr>
        <p:txBody>
          <a:bodyPr>
            <a:normAutofit lnSpcReduction="10000"/>
          </a:bodyPr>
          <a:lstStyle/>
          <a:p>
            <a:pPr marL="0" indent="0" algn="just">
              <a:buNone/>
            </a:pPr>
            <a:r>
              <a:rPr lang="pt-BR" dirty="0"/>
              <a:t>- Exemplo: Big Brother Brasil, cessão de direitos autorais, doação de órgãos duplos ou regeneráveis. </a:t>
            </a:r>
          </a:p>
          <a:p>
            <a:pPr marL="0" indent="0" algn="just">
              <a:buNone/>
            </a:pPr>
            <a:r>
              <a:rPr lang="pt-BR" dirty="0"/>
              <a:t>- Exemplo: “Casso do arremesso de anões” - Conselho Constitucional da França</a:t>
            </a:r>
          </a:p>
          <a:p>
            <a:pPr marL="0" indent="0" algn="just">
              <a:buNone/>
            </a:pPr>
            <a:endParaRPr lang="pt-BR" sz="800" dirty="0"/>
          </a:p>
          <a:p>
            <a:pPr algn="just">
              <a:buFont typeface="Wingdings" pitchFamily="2" charset="2"/>
              <a:buChar char="§"/>
            </a:pPr>
            <a:r>
              <a:rPr lang="pt-BR" b="1" u="sng" dirty="0"/>
              <a:t>Enunciado 4, Jornada de Direito Civil</a:t>
            </a:r>
            <a:r>
              <a:rPr lang="pt-BR" i="1" dirty="0"/>
              <a:t>: “O exercício dos direitos da personalidade pode sofrer limitação voluntária, desde que não seja permanente nem geral”.</a:t>
            </a:r>
          </a:p>
          <a:p>
            <a:pPr marL="0" indent="0" algn="just">
              <a:buNone/>
            </a:pPr>
            <a:endParaRPr lang="pt-BR" sz="800" dirty="0"/>
          </a:p>
          <a:p>
            <a:pPr marL="0" indent="0" algn="just">
              <a:buNone/>
            </a:pPr>
            <a:r>
              <a:rPr lang="pt-BR" dirty="0">
                <a:solidFill>
                  <a:schemeClr val="accent2"/>
                </a:solidFill>
              </a:rPr>
              <a:t>5.2. Absolutos:</a:t>
            </a:r>
          </a:p>
          <a:p>
            <a:pPr marL="0" indent="0" algn="just">
              <a:buNone/>
            </a:pPr>
            <a:r>
              <a:rPr lang="pt-BR" dirty="0"/>
              <a:t>       - Eficácia contra todos.</a:t>
            </a:r>
          </a:p>
          <a:p>
            <a:pPr marL="0" indent="0" algn="just">
              <a:buNone/>
            </a:pPr>
            <a:endParaRPr lang="pt-BR" sz="800" dirty="0"/>
          </a:p>
          <a:p>
            <a:pPr marL="0" indent="0" algn="just">
              <a:buNone/>
            </a:pPr>
            <a:r>
              <a:rPr lang="pt-BR" dirty="0">
                <a:solidFill>
                  <a:schemeClr val="accent2"/>
                </a:solidFill>
              </a:rPr>
              <a:t>5.3. Imprescritíveis: </a:t>
            </a:r>
          </a:p>
          <a:p>
            <a:pPr marL="0" indent="0" algn="just">
              <a:buNone/>
            </a:pPr>
            <a:r>
              <a:rPr lang="pt-BR" dirty="0"/>
              <a:t>                 Pretensão de fazer cessar a lesão (imprescritível) </a:t>
            </a:r>
          </a:p>
          <a:p>
            <a:pPr marL="0" indent="0" algn="just">
              <a:buNone/>
            </a:pPr>
            <a:r>
              <a:rPr lang="pt-BR" dirty="0"/>
              <a:t>                 Pretensão indenizatória (prescritível - </a:t>
            </a:r>
            <a:r>
              <a:rPr lang="pl-PL" dirty="0"/>
              <a:t>art</a:t>
            </a:r>
            <a:r>
              <a:rPr lang="pt-BR" dirty="0" err="1" smtClean="0"/>
              <a:t>igo</a:t>
            </a:r>
            <a:r>
              <a:rPr lang="pl-PL" dirty="0" smtClean="0"/>
              <a:t> </a:t>
            </a:r>
            <a:r>
              <a:rPr lang="pt-BR" dirty="0" smtClean="0"/>
              <a:t> </a:t>
            </a:r>
            <a:r>
              <a:rPr lang="pl-PL" dirty="0" smtClean="0"/>
              <a:t>206</a:t>
            </a:r>
            <a:r>
              <a:rPr lang="pl-PL" dirty="0"/>
              <a:t>, § 3o, V</a:t>
            </a:r>
            <a:r>
              <a:rPr lang="pt-BR" dirty="0"/>
              <a:t>, CC</a:t>
            </a:r>
            <a:r>
              <a:rPr lang="pl-PL" dirty="0"/>
              <a:t>).</a:t>
            </a:r>
            <a:endParaRPr lang="pt-BR" dirty="0"/>
          </a:p>
          <a:p>
            <a:pPr marL="0" indent="0" algn="just">
              <a:buNone/>
            </a:pPr>
            <a:endParaRPr lang="pt-BR" dirty="0"/>
          </a:p>
          <a:p>
            <a:pPr marL="0" indent="0" algn="just">
              <a:buNone/>
            </a:pPr>
            <a:r>
              <a:rPr lang="pt-BR" b="1" u="sng" dirty="0">
                <a:solidFill>
                  <a:schemeClr val="accent2"/>
                </a:solidFill>
              </a:rPr>
              <a:t>Atenção:</a:t>
            </a:r>
            <a:r>
              <a:rPr lang="pt-BR" b="1" dirty="0">
                <a:solidFill>
                  <a:schemeClr val="tx1"/>
                </a:solidFill>
              </a:rPr>
              <a:t> </a:t>
            </a:r>
            <a:r>
              <a:rPr lang="pt-BR" dirty="0">
                <a:solidFill>
                  <a:schemeClr val="tx1"/>
                </a:solidFill>
              </a:rPr>
              <a:t>Há importante exceção no que </a:t>
            </a:r>
            <a:r>
              <a:rPr lang="pt-BR" dirty="0" err="1">
                <a:solidFill>
                  <a:schemeClr val="tx1"/>
                </a:solidFill>
              </a:rPr>
              <a:t>pertine</a:t>
            </a:r>
            <a:r>
              <a:rPr lang="pt-BR" dirty="0">
                <a:solidFill>
                  <a:schemeClr val="tx1"/>
                </a:solidFill>
              </a:rPr>
              <a:t> à pretensão indenizatória por perseguição, tortura e prisão, por motivos políticos, durante ditatura militar, considerada imprescritível (</a:t>
            </a:r>
            <a:r>
              <a:rPr lang="pt-BR" dirty="0" err="1" smtClean="0"/>
              <a:t>AgRg</a:t>
            </a:r>
            <a:r>
              <a:rPr lang="pt-BR" dirty="0" smtClean="0"/>
              <a:t>. </a:t>
            </a:r>
            <a:r>
              <a:rPr lang="pt-BR" dirty="0"/>
              <a:t>970.753/MG – STJ).</a:t>
            </a:r>
            <a:endParaRPr lang="pt-BR" dirty="0">
              <a:solidFill>
                <a:schemeClr val="tx1"/>
              </a:solidFill>
            </a:endParaRPr>
          </a:p>
          <a:p>
            <a:pPr marL="0" indent="0" algn="just">
              <a:buNone/>
            </a:pPr>
            <a:endParaRPr lang="pt-BR" dirty="0"/>
          </a:p>
        </p:txBody>
      </p:sp>
    </p:spTree>
    <p:extLst>
      <p:ext uri="{BB962C8B-B14F-4D97-AF65-F5344CB8AC3E}">
        <p14:creationId xmlns:p14="http://schemas.microsoft.com/office/powerpoint/2010/main" val="31480619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lnSpcReduction="10000"/>
          </a:bodyPr>
          <a:lstStyle/>
          <a:p>
            <a:pPr marL="0" indent="0" algn="just">
              <a:buNone/>
            </a:pPr>
            <a:r>
              <a:rPr lang="pt-BR" dirty="0">
                <a:solidFill>
                  <a:schemeClr val="accent2"/>
                </a:solidFill>
              </a:rPr>
              <a:t>5.4. </a:t>
            </a:r>
            <a:r>
              <a:rPr lang="pt-BR" dirty="0" err="1">
                <a:solidFill>
                  <a:schemeClr val="accent2"/>
                </a:solidFill>
              </a:rPr>
              <a:t>Extrapatrimonialidade</a:t>
            </a:r>
            <a:r>
              <a:rPr lang="pt-BR" dirty="0">
                <a:solidFill>
                  <a:schemeClr val="accent2"/>
                </a:solidFill>
              </a:rPr>
              <a:t>:</a:t>
            </a:r>
          </a:p>
          <a:p>
            <a:pPr marL="0" indent="0">
              <a:buNone/>
            </a:pPr>
            <a:r>
              <a:rPr lang="pt-BR" dirty="0"/>
              <a:t> - É um valor </a:t>
            </a:r>
            <a:r>
              <a:rPr lang="pt-BR" dirty="0" smtClean="0"/>
              <a:t>existencial</a:t>
            </a:r>
            <a:r>
              <a:rPr lang="pt-BR" dirty="0"/>
              <a:t>, portanto insuscetível de apreciação econômica (o que não afasta a reparação do dano moral como forma de reparação pela violação);</a:t>
            </a:r>
          </a:p>
          <a:p>
            <a:pPr marL="0" indent="0">
              <a:buNone/>
            </a:pPr>
            <a:r>
              <a:rPr lang="pt-BR" dirty="0"/>
              <a:t> - Impenhorável;</a:t>
            </a:r>
          </a:p>
          <a:p>
            <a:pPr marL="0" indent="0">
              <a:buNone/>
            </a:pPr>
            <a:endParaRPr lang="pt-BR" dirty="0"/>
          </a:p>
          <a:p>
            <a:pPr marL="0" indent="0">
              <a:buNone/>
            </a:pPr>
            <a:r>
              <a:rPr lang="pt-BR" dirty="0">
                <a:solidFill>
                  <a:schemeClr val="accent2"/>
                </a:solidFill>
              </a:rPr>
              <a:t>5.5. Vitalícios:</a:t>
            </a:r>
          </a:p>
          <a:p>
            <a:pPr marL="0" indent="0">
              <a:buNone/>
            </a:pPr>
            <a:r>
              <a:rPr lang="pt-BR" dirty="0"/>
              <a:t>        - Extinguem-se com o titular;</a:t>
            </a:r>
          </a:p>
          <a:p>
            <a:pPr marL="0" indent="0">
              <a:buNone/>
            </a:pPr>
            <a:r>
              <a:rPr lang="pt-BR" dirty="0"/>
              <a:t>        - Os reflexos patrimoniais se transmitem.</a:t>
            </a:r>
          </a:p>
          <a:p>
            <a:pPr marL="0" indent="0">
              <a:buNone/>
            </a:pPr>
            <a:endParaRPr lang="pt-BR" dirty="0"/>
          </a:p>
          <a:p>
            <a:pPr marL="0" indent="0">
              <a:buNone/>
            </a:pPr>
            <a:r>
              <a:rPr lang="pt-BR" dirty="0"/>
              <a:t>Obs.: O rol de características variará de acordo com o doutrinador.</a:t>
            </a:r>
          </a:p>
          <a:p>
            <a:pPr marL="0" indent="0">
              <a:buNone/>
            </a:pPr>
            <a:endParaRPr lang="pt-BR" dirty="0"/>
          </a:p>
          <a:p>
            <a:pPr marL="0" indent="0">
              <a:buNone/>
            </a:pPr>
            <a:r>
              <a:rPr lang="pt-BR" sz="2400" dirty="0">
                <a:solidFill>
                  <a:schemeClr val="accent2"/>
                </a:solidFill>
              </a:rPr>
              <a:t>6. Direitos da personalidade em espécie:</a:t>
            </a:r>
          </a:p>
          <a:p>
            <a:pPr marL="0" indent="0">
              <a:buNone/>
            </a:pPr>
            <a:r>
              <a:rPr lang="pt-BR" dirty="0"/>
              <a:t> - Classificação tricotômica: </a:t>
            </a:r>
          </a:p>
          <a:p>
            <a:pPr marL="0" indent="0">
              <a:buNone/>
            </a:pPr>
            <a:r>
              <a:rPr lang="pt-BR" dirty="0"/>
              <a:t>   1. Integridade física (corpo);</a:t>
            </a:r>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413520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520753" cy="5471519"/>
          </a:xfrm>
        </p:spPr>
        <p:txBody>
          <a:bodyPr/>
          <a:lstStyle/>
          <a:p>
            <a:pPr marL="0" indent="0" algn="just">
              <a:buNone/>
            </a:pPr>
            <a:r>
              <a:rPr lang="pt-BR" dirty="0"/>
              <a:t>2. Integridade psíquica (alma); </a:t>
            </a:r>
          </a:p>
          <a:p>
            <a:pPr marL="0" indent="0" algn="just">
              <a:buNone/>
            </a:pPr>
            <a:r>
              <a:rPr lang="pt-BR" dirty="0"/>
              <a:t>3. Integridade intelectual (intelecto).</a:t>
            </a:r>
          </a:p>
          <a:p>
            <a:pPr marL="0" indent="0" algn="just">
              <a:buNone/>
            </a:pPr>
            <a:endParaRPr lang="pt-BR" dirty="0"/>
          </a:p>
          <a:p>
            <a:pPr marL="0" indent="0" algn="just">
              <a:buNone/>
            </a:pPr>
            <a:r>
              <a:rPr lang="pt-BR" dirty="0">
                <a:solidFill>
                  <a:schemeClr val="accent2"/>
                </a:solidFill>
              </a:rPr>
              <a:t>6.1. Tutela do Corpo Vivo (artigo 13 CC): </a:t>
            </a:r>
          </a:p>
          <a:p>
            <a:pPr marL="0" indent="0" algn="just">
              <a:buNone/>
            </a:pPr>
            <a:r>
              <a:rPr lang="pt-BR" dirty="0"/>
              <a:t>Art. 13. “Salvo por exigência médica, é defeso o ato de disposição do próprio corpo, quando importar diminuição permanente da integridade física, ou </a:t>
            </a:r>
            <a:r>
              <a:rPr lang="pt-BR" u="sng" dirty="0"/>
              <a:t>contrariar os bons costumes</a:t>
            </a:r>
            <a:r>
              <a:rPr lang="pt-BR" dirty="0"/>
              <a:t>”.</a:t>
            </a:r>
          </a:p>
          <a:p>
            <a:pPr marL="0" indent="0" algn="just">
              <a:buNone/>
            </a:pPr>
            <a:r>
              <a:rPr lang="pt-BR" dirty="0"/>
              <a:t>       - Regra é possível a disposição (técnica legislativa duvidosa - há inversão)</a:t>
            </a:r>
          </a:p>
          <a:p>
            <a:pPr marL="0" indent="0" algn="just">
              <a:buNone/>
            </a:pPr>
            <a:r>
              <a:rPr lang="pt-BR" dirty="0"/>
              <a:t>       - Protege o corpo e partes separadas do corpo;</a:t>
            </a:r>
          </a:p>
          <a:p>
            <a:pPr algn="just">
              <a:buFont typeface="Wingdings" pitchFamily="2" charset="2"/>
              <a:buChar char="§"/>
            </a:pPr>
            <a:r>
              <a:rPr lang="pt-BR" dirty="0"/>
              <a:t>Direito a integridade física (autônoma em relação aos outros direitos da personalidade).</a:t>
            </a:r>
          </a:p>
          <a:p>
            <a:pPr marL="0" indent="0" algn="just">
              <a:buNone/>
            </a:pPr>
            <a:r>
              <a:rPr lang="pt-BR" dirty="0"/>
              <a:t>       - Violação – Dano estético (não precisa ser permanente – influencia no quantum </a:t>
            </a:r>
            <a:r>
              <a:rPr lang="pt-BR" dirty="0" smtClean="0"/>
              <a:t>– </a:t>
            </a:r>
            <a:r>
              <a:rPr lang="pt-BR" dirty="0" err="1" smtClean="0"/>
              <a:t>REsp</a:t>
            </a:r>
            <a:r>
              <a:rPr lang="pt-BR" dirty="0" smtClean="0"/>
              <a:t> </a:t>
            </a:r>
            <a:r>
              <a:rPr lang="pt-BR" dirty="0"/>
              <a:t>575.576)</a:t>
            </a:r>
          </a:p>
          <a:p>
            <a:pPr marL="0" indent="0" algn="just">
              <a:buNone/>
            </a:pPr>
            <a:r>
              <a:rPr lang="pt-BR" dirty="0"/>
              <a:t>       - Dano estético cumulável com Dano moral </a:t>
            </a:r>
          </a:p>
          <a:p>
            <a:pPr marL="0" indent="0" algn="just">
              <a:buNone/>
            </a:pPr>
            <a:endParaRPr lang="pt-BR" dirty="0"/>
          </a:p>
          <a:p>
            <a:pPr marL="0" indent="0" algn="just">
              <a:buNone/>
            </a:pPr>
            <a:r>
              <a:rPr lang="pt-BR" dirty="0"/>
              <a:t>Súmula 387 – STJ: “É lícita a cumulação de indenizações de dano estético e dano moral”. </a:t>
            </a:r>
          </a:p>
        </p:txBody>
      </p:sp>
    </p:spTree>
    <p:extLst>
      <p:ext uri="{BB962C8B-B14F-4D97-AF65-F5344CB8AC3E}">
        <p14:creationId xmlns:p14="http://schemas.microsoft.com/office/powerpoint/2010/main" val="3958200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67744" cy="5471519"/>
          </a:xfrm>
        </p:spPr>
        <p:txBody>
          <a:bodyPr>
            <a:normAutofit fontScale="92500" lnSpcReduction="20000"/>
          </a:bodyPr>
          <a:lstStyle/>
          <a:p>
            <a:pPr algn="just">
              <a:buFont typeface="Wingdings" panose="05000000000000000000" pitchFamily="2" charset="2"/>
              <a:buChar char="§"/>
            </a:pPr>
            <a:r>
              <a:rPr lang="pt-BR" sz="1900" dirty="0"/>
              <a:t>Não Viola:                 </a:t>
            </a:r>
            <a:r>
              <a:rPr lang="pt-BR" sz="1900" i="1" dirty="0" err="1"/>
              <a:t>Piercing</a:t>
            </a:r>
            <a:r>
              <a:rPr lang="pt-BR" sz="1900" dirty="0"/>
              <a:t> (não causa diminuição, não contraria bons costumes);</a:t>
            </a:r>
          </a:p>
          <a:p>
            <a:pPr marL="0" indent="0" algn="just">
              <a:buNone/>
            </a:pPr>
            <a:r>
              <a:rPr lang="pt-BR" sz="1900" dirty="0" smtClean="0"/>
              <a:t>                                      </a:t>
            </a:r>
            <a:r>
              <a:rPr lang="pt-BR" sz="1900" dirty="0"/>
              <a:t>Amputação terapêutica (exigência médica</a:t>
            </a:r>
            <a:r>
              <a:rPr lang="pt-BR" sz="1900" dirty="0" smtClean="0"/>
              <a:t>)</a:t>
            </a:r>
          </a:p>
          <a:p>
            <a:pPr marL="0" indent="0" algn="just">
              <a:buNone/>
            </a:pPr>
            <a:endParaRPr lang="pt-BR" sz="1900" dirty="0" smtClean="0"/>
          </a:p>
          <a:p>
            <a:pPr marL="0" indent="0" algn="just">
              <a:buNone/>
            </a:pPr>
            <a:r>
              <a:rPr lang="pt-BR" sz="1900" b="1" u="sng" dirty="0" smtClean="0">
                <a:solidFill>
                  <a:schemeClr val="accent2"/>
                </a:solidFill>
              </a:rPr>
              <a:t>Atenção:</a:t>
            </a:r>
            <a:r>
              <a:rPr lang="pt-BR" sz="1900" dirty="0" smtClean="0"/>
              <a:t> A expressão  “contrariar bons costumes” deve ser vista com reserva e crítica, notadamente num concurso da DPE!!!</a:t>
            </a:r>
            <a:endParaRPr lang="pt-BR" sz="1900" dirty="0"/>
          </a:p>
          <a:p>
            <a:pPr marL="0" indent="0" algn="just">
              <a:buNone/>
            </a:pPr>
            <a:endParaRPr lang="pt-BR" sz="900" dirty="0"/>
          </a:p>
          <a:p>
            <a:pPr marL="0" indent="0" algn="ctr">
              <a:buNone/>
            </a:pPr>
            <a:r>
              <a:rPr lang="pt-BR" sz="3000" b="1" dirty="0">
                <a:solidFill>
                  <a:schemeClr val="accent2"/>
                </a:solidFill>
              </a:rPr>
              <a:t>Questões polêmicas: </a:t>
            </a:r>
          </a:p>
          <a:p>
            <a:pPr marL="0" indent="0" algn="just">
              <a:buNone/>
            </a:pPr>
            <a:r>
              <a:rPr lang="pt-BR" dirty="0"/>
              <a:t>  </a:t>
            </a:r>
          </a:p>
          <a:p>
            <a:pPr marL="0" indent="0" algn="just">
              <a:buNone/>
            </a:pPr>
            <a:r>
              <a:rPr lang="pt-BR" dirty="0"/>
              <a:t> </a:t>
            </a:r>
            <a:r>
              <a:rPr lang="pt-BR" sz="1900" dirty="0"/>
              <a:t> </a:t>
            </a:r>
            <a:r>
              <a:rPr lang="pt-BR" sz="1900" dirty="0">
                <a:solidFill>
                  <a:schemeClr val="accent2"/>
                </a:solidFill>
              </a:rPr>
              <a:t>1. Cirurgia de </a:t>
            </a:r>
            <a:r>
              <a:rPr lang="pt-BR" sz="1900" dirty="0" err="1">
                <a:solidFill>
                  <a:schemeClr val="accent2"/>
                </a:solidFill>
              </a:rPr>
              <a:t>transgenitalização</a:t>
            </a:r>
            <a:r>
              <a:rPr lang="pt-BR" sz="1900" dirty="0">
                <a:solidFill>
                  <a:schemeClr val="accent2"/>
                </a:solidFill>
              </a:rPr>
              <a:t> (mudança de sexo).</a:t>
            </a:r>
          </a:p>
          <a:p>
            <a:pPr marL="0" indent="0" algn="just">
              <a:buNone/>
            </a:pPr>
            <a:endParaRPr lang="pt-BR" sz="900" dirty="0"/>
          </a:p>
          <a:p>
            <a:pPr marL="0" indent="0" algn="just">
              <a:buNone/>
            </a:pPr>
            <a:r>
              <a:rPr lang="pt-BR" sz="1900" dirty="0"/>
              <a:t>  </a:t>
            </a:r>
            <a:r>
              <a:rPr lang="pt-BR" sz="1900" dirty="0">
                <a:solidFill>
                  <a:schemeClr val="accent2"/>
                </a:solidFill>
              </a:rPr>
              <a:t>2. Gestação por substituição ou gestação em útero alheio (Barriga de Aluguel)</a:t>
            </a:r>
          </a:p>
          <a:p>
            <a:pPr marL="0" indent="0" algn="just">
              <a:buNone/>
            </a:pPr>
            <a:r>
              <a:rPr lang="pt-BR" sz="1900" dirty="0"/>
              <a:t>         - Disciplina </a:t>
            </a:r>
            <a:r>
              <a:rPr lang="pt-BR" sz="1900" dirty="0" smtClean="0"/>
              <a:t>(Resolução </a:t>
            </a:r>
            <a:r>
              <a:rPr lang="pt-BR" sz="1900" dirty="0"/>
              <a:t>2013/2013 do CFM);</a:t>
            </a:r>
          </a:p>
          <a:p>
            <a:pPr marL="0" indent="0" algn="just">
              <a:buNone/>
            </a:pPr>
            <a:r>
              <a:rPr lang="pt-BR" sz="1900" dirty="0"/>
              <a:t>         - Maioridade e capacidade;  </a:t>
            </a:r>
          </a:p>
          <a:p>
            <a:pPr marL="0" indent="0" algn="just">
              <a:buNone/>
            </a:pPr>
            <a:r>
              <a:rPr lang="pt-BR" sz="1900" dirty="0"/>
              <a:t>         - Vínculo de parentesco;  </a:t>
            </a:r>
          </a:p>
          <a:p>
            <a:pPr marL="0" indent="0" algn="just">
              <a:buNone/>
            </a:pPr>
            <a:r>
              <a:rPr lang="pt-BR" sz="1900" dirty="0"/>
              <a:t>         - Impossibilidade gestacional da mãe; </a:t>
            </a:r>
          </a:p>
          <a:p>
            <a:pPr marL="0" indent="0" algn="just">
              <a:buNone/>
            </a:pPr>
            <a:r>
              <a:rPr lang="pt-BR" sz="1900" dirty="0"/>
              <a:t>         - gratuidade do procedimento.</a:t>
            </a:r>
          </a:p>
        </p:txBody>
      </p:sp>
      <p:cxnSp>
        <p:nvCxnSpPr>
          <p:cNvPr id="5" name="Conector de seta reta 4"/>
          <p:cNvCxnSpPr/>
          <p:nvPr/>
        </p:nvCxnSpPr>
        <p:spPr>
          <a:xfrm>
            <a:off x="2178776" y="736098"/>
            <a:ext cx="99391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2178776" y="736098"/>
            <a:ext cx="993913" cy="384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1756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a:bodyPr>
          <a:lstStyle/>
          <a:p>
            <a:pPr marL="0" indent="0" algn="just">
              <a:buNone/>
            </a:pPr>
            <a:r>
              <a:rPr lang="pt-BR" dirty="0">
                <a:solidFill>
                  <a:schemeClr val="accent2"/>
                </a:solidFill>
              </a:rPr>
              <a:t>3 – Órgão para transplante:</a:t>
            </a:r>
          </a:p>
          <a:p>
            <a:pPr marL="0" indent="0" algn="just">
              <a:buNone/>
            </a:pPr>
            <a:r>
              <a:rPr lang="pt-BR" dirty="0"/>
              <a:t>      - A regra do art. 13 não se aplica para fins de transplantes </a:t>
            </a:r>
          </a:p>
          <a:p>
            <a:pPr marL="0" indent="0" algn="just">
              <a:buNone/>
            </a:pPr>
            <a:r>
              <a:rPr lang="pt-BR" dirty="0"/>
              <a:t>      - Disciplina própria - Lei 9.434/1997; </a:t>
            </a:r>
          </a:p>
          <a:p>
            <a:pPr marL="0" indent="0" algn="just">
              <a:buNone/>
            </a:pPr>
            <a:r>
              <a:rPr lang="pt-BR" dirty="0"/>
              <a:t>      - Órgãos dúplices ou regeneráveis; </a:t>
            </a:r>
          </a:p>
          <a:p>
            <a:pPr marL="0" indent="0" algn="just">
              <a:buNone/>
            </a:pPr>
            <a:r>
              <a:rPr lang="pt-BR" dirty="0"/>
              <a:t>      - Pessoas da mesma família (do contrário - autorização do Conselho de Medicina); </a:t>
            </a:r>
          </a:p>
          <a:p>
            <a:pPr marL="0" indent="0" algn="just">
              <a:buNone/>
            </a:pPr>
            <a:r>
              <a:rPr lang="pt-BR" dirty="0"/>
              <a:t>      - Gratuidade; </a:t>
            </a:r>
          </a:p>
          <a:p>
            <a:pPr marL="0" indent="0" algn="just">
              <a:buNone/>
            </a:pPr>
            <a:r>
              <a:rPr lang="pt-BR" dirty="0"/>
              <a:t>      - Intervenção do MP (administrativa).</a:t>
            </a:r>
          </a:p>
          <a:p>
            <a:pPr marL="0" indent="0" algn="just">
              <a:buNone/>
            </a:pPr>
            <a:endParaRPr lang="pt-BR" dirty="0"/>
          </a:p>
          <a:p>
            <a:pPr marL="0" indent="0" algn="just">
              <a:buNone/>
            </a:pPr>
            <a:r>
              <a:rPr lang="pt-BR" dirty="0">
                <a:solidFill>
                  <a:schemeClr val="accent2"/>
                </a:solidFill>
              </a:rPr>
              <a:t>Atenção:</a:t>
            </a:r>
            <a:r>
              <a:rPr lang="pt-BR" dirty="0"/>
              <a:t> As regras relativas ao transplante não se aplicam para a doação de leite materno, óvulo, sêmen, medula e sangue. Mas continua exigível a gratuidade. </a:t>
            </a:r>
          </a:p>
          <a:p>
            <a:pPr marL="0" indent="0" algn="just">
              <a:buNone/>
            </a:pPr>
            <a:endParaRPr lang="pt-BR" dirty="0"/>
          </a:p>
          <a:p>
            <a:pPr marL="0" indent="0" algn="just">
              <a:buNone/>
            </a:pPr>
            <a:endParaRPr lang="pt-BR" dirty="0"/>
          </a:p>
          <a:p>
            <a:pPr marL="0" indent="0" algn="just">
              <a:buNone/>
            </a:pPr>
            <a:r>
              <a:rPr lang="pt-BR" dirty="0">
                <a:solidFill>
                  <a:schemeClr val="accent2"/>
                </a:solidFill>
              </a:rPr>
              <a:t>6.2. Tutela do Corpo Morto (artigo 14 CC): </a:t>
            </a:r>
          </a:p>
        </p:txBody>
      </p:sp>
    </p:spTree>
    <p:extLst>
      <p:ext uri="{BB962C8B-B14F-4D97-AF65-F5344CB8AC3E}">
        <p14:creationId xmlns:p14="http://schemas.microsoft.com/office/powerpoint/2010/main" val="21680599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lnSpcReduction="10000"/>
          </a:bodyPr>
          <a:lstStyle/>
          <a:p>
            <a:pPr marL="0" indent="0" algn="just">
              <a:buNone/>
            </a:pPr>
            <a:r>
              <a:rPr lang="pt-BR" dirty="0"/>
              <a:t>Art. 14. “É válida, com objetivo científico, ou altruístico, a disposição gratuita do próprio corpo, no todo ou em parte, para depois da morte. </a:t>
            </a:r>
          </a:p>
          <a:p>
            <a:pPr marL="0" indent="0" algn="just">
              <a:buNone/>
            </a:pPr>
            <a:r>
              <a:rPr lang="pt-BR" dirty="0"/>
              <a:t>Parágrafo único. O ato de disposição pode ser livremente revogado a qualquer tempo”.</a:t>
            </a:r>
          </a:p>
          <a:p>
            <a:pPr algn="just">
              <a:buFont typeface="Wingdings" panose="05000000000000000000" pitchFamily="2" charset="2"/>
              <a:buChar char="§"/>
            </a:pPr>
            <a:r>
              <a:rPr lang="pt-BR" dirty="0"/>
              <a:t>Abrange o corpo como um todo e as partes separadas do corpo (ex.: corpo para pesquisas científicas ou parte do corpo para transplante);</a:t>
            </a:r>
          </a:p>
          <a:p>
            <a:pPr algn="just">
              <a:buFont typeface="Wingdings" panose="05000000000000000000" pitchFamily="2" charset="2"/>
              <a:buChar char="§"/>
            </a:pPr>
            <a:r>
              <a:rPr lang="pt-BR" dirty="0"/>
              <a:t>O beneficiário do transplante </a:t>
            </a:r>
            <a:r>
              <a:rPr lang="pt-BR" i="1" dirty="0"/>
              <a:t>post mortem </a:t>
            </a:r>
            <a:r>
              <a:rPr lang="pt-BR" dirty="0"/>
              <a:t>não pode ser escolhido pelo falecido; </a:t>
            </a:r>
          </a:p>
          <a:p>
            <a:pPr algn="just">
              <a:buFont typeface="Wingdings" panose="05000000000000000000" pitchFamily="2" charset="2"/>
              <a:buChar char="§"/>
            </a:pPr>
            <a:r>
              <a:rPr lang="pt-BR" dirty="0"/>
              <a:t>Revogabilidade a qualquer tempo.  </a:t>
            </a:r>
          </a:p>
          <a:p>
            <a:pPr algn="just">
              <a:buFontTx/>
              <a:buChar char="-"/>
            </a:pPr>
            <a:endParaRPr lang="pt-BR" dirty="0"/>
          </a:p>
          <a:p>
            <a:pPr marL="0" indent="0" algn="ctr">
              <a:buNone/>
            </a:pPr>
            <a:r>
              <a:rPr lang="pt-BR" sz="2800" b="1" dirty="0">
                <a:solidFill>
                  <a:schemeClr val="accent2"/>
                </a:solidFill>
              </a:rPr>
              <a:t>Questões polêmicas: </a:t>
            </a:r>
          </a:p>
          <a:p>
            <a:pPr marL="0" indent="0" algn="just">
              <a:buNone/>
            </a:pPr>
            <a:r>
              <a:rPr lang="pt-BR" b="1" dirty="0">
                <a:solidFill>
                  <a:schemeClr val="accent2"/>
                </a:solidFill>
              </a:rPr>
              <a:t>1. Art. 14 do CC x art. 4º da Lei de Transplantes (Lei 9.434/1997):</a:t>
            </a:r>
          </a:p>
          <a:p>
            <a:pPr marL="263525" indent="0" algn="just">
              <a:buNone/>
            </a:pPr>
            <a:r>
              <a:rPr lang="pt-BR" dirty="0"/>
              <a:t>- Se houve declaração de vontade, valerá a vontade do titular. Caso não tenha manifestado vontade, os familiares decidem.;</a:t>
            </a:r>
          </a:p>
          <a:p>
            <a:pPr marL="263525" indent="0" algn="just">
              <a:buNone/>
            </a:pPr>
            <a:r>
              <a:rPr lang="pt-BR" dirty="0"/>
              <a:t>- Respeito à autonomia da vontade;</a:t>
            </a:r>
          </a:p>
          <a:p>
            <a:pPr marL="263525" indent="0" algn="just">
              <a:buNone/>
            </a:pPr>
            <a:r>
              <a:rPr lang="pt-BR" dirty="0"/>
              <a:t>- Corpo de indigente não pode haver retirada de órgãos para transplante (pode ser encaminhado para pesquisas científicas).</a:t>
            </a:r>
          </a:p>
        </p:txBody>
      </p:sp>
    </p:spTree>
    <p:extLst>
      <p:ext uri="{BB962C8B-B14F-4D97-AF65-F5344CB8AC3E}">
        <p14:creationId xmlns:p14="http://schemas.microsoft.com/office/powerpoint/2010/main" val="14060134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41240" cy="5458266"/>
          </a:xfrm>
        </p:spPr>
        <p:txBody>
          <a:bodyPr>
            <a:normAutofit lnSpcReduction="10000"/>
          </a:bodyPr>
          <a:lstStyle/>
          <a:p>
            <a:pPr marL="0" indent="0" algn="just">
              <a:buNone/>
            </a:pPr>
            <a:r>
              <a:rPr lang="pt-BR" b="1" u="sng" dirty="0"/>
              <a:t>Enunciado 277 - Art. 14:</a:t>
            </a:r>
            <a:r>
              <a:rPr lang="pt-BR" b="1" dirty="0"/>
              <a:t> “</a:t>
            </a:r>
            <a:r>
              <a:rPr lang="pt-BR" dirty="0"/>
              <a:t>O art. 14 do Código Civil, ao afirmar a validade da disposição gratuita do próprio corpo, com objetivo científico ou altruístico, para depois da morte, determinou que a manifestação expressa do doador de órgãos em vida prevalece sobre a vontade dos familiares, portanto, a aplicação do art. 4º da Lei n. 9.434/97 ficou restrita à hipótese de silêncio do potencial doador.”.</a:t>
            </a:r>
          </a:p>
          <a:p>
            <a:pPr marL="0" indent="0" algn="just">
              <a:buNone/>
            </a:pPr>
            <a:endParaRPr lang="pt-BR" dirty="0"/>
          </a:p>
          <a:p>
            <a:pPr marL="0" indent="0" algn="just">
              <a:buNone/>
            </a:pPr>
            <a:r>
              <a:rPr lang="pt-BR" dirty="0"/>
              <a:t>6.3. Direito à autonomia do paciente (artigo 15 CC): </a:t>
            </a:r>
          </a:p>
          <a:p>
            <a:pPr marL="0" indent="0" algn="just">
              <a:buNone/>
            </a:pPr>
            <a:r>
              <a:rPr lang="pt-BR" dirty="0"/>
              <a:t> Art. 15. “Ninguém pode ser constrangido a submeter-se, com risco de vida, a tratamento médico ou a intervenção cirúrgica”. </a:t>
            </a:r>
          </a:p>
          <a:p>
            <a:pPr algn="just">
              <a:buFont typeface="Wingdings" panose="05000000000000000000" pitchFamily="2" charset="2"/>
              <a:buChar char="§"/>
            </a:pPr>
            <a:r>
              <a:rPr lang="pt-BR" dirty="0"/>
              <a:t>Toda intervenção depende de consentimento do paciente;</a:t>
            </a:r>
          </a:p>
          <a:p>
            <a:pPr algn="just">
              <a:buFont typeface="Wingdings" panose="05000000000000000000" pitchFamily="2" charset="2"/>
              <a:buChar char="§"/>
            </a:pPr>
            <a:r>
              <a:rPr lang="pt-BR" dirty="0"/>
              <a:t>Impossibilidade de internação forçada;</a:t>
            </a:r>
          </a:p>
          <a:p>
            <a:pPr algn="just">
              <a:buFont typeface="Wingdings" panose="05000000000000000000" pitchFamily="2" charset="2"/>
              <a:buChar char="§"/>
            </a:pPr>
            <a:r>
              <a:rPr lang="pt-BR" dirty="0"/>
              <a:t>O paciente tem direito à informação.</a:t>
            </a:r>
          </a:p>
          <a:p>
            <a:pPr marL="0" indent="0" algn="just">
              <a:buNone/>
            </a:pPr>
            <a:endParaRPr lang="pt-BR" dirty="0"/>
          </a:p>
          <a:p>
            <a:pPr marL="0" indent="0" algn="ctr">
              <a:buNone/>
            </a:pPr>
            <a:r>
              <a:rPr lang="pt-BR" sz="2800" b="1" dirty="0">
                <a:solidFill>
                  <a:schemeClr val="accent2"/>
                </a:solidFill>
              </a:rPr>
              <a:t>Questões polêmicas: </a:t>
            </a:r>
          </a:p>
          <a:p>
            <a:pPr marL="0" indent="0" algn="just">
              <a:buNone/>
            </a:pPr>
            <a:r>
              <a:rPr lang="pt-BR" dirty="0">
                <a:solidFill>
                  <a:schemeClr val="accent2"/>
                </a:solidFill>
              </a:rPr>
              <a:t>1. Testemunha de Jeová tem direito de se recusar à transfusão de sangue?</a:t>
            </a:r>
          </a:p>
        </p:txBody>
      </p:sp>
    </p:spTree>
    <p:extLst>
      <p:ext uri="{BB962C8B-B14F-4D97-AF65-F5344CB8AC3E}">
        <p14:creationId xmlns:p14="http://schemas.microsoft.com/office/powerpoint/2010/main" val="21282037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fontScale="92500" lnSpcReduction="20000"/>
          </a:bodyPr>
          <a:lstStyle/>
          <a:p>
            <a:pPr marL="0" indent="0" algn="just">
              <a:buNone/>
            </a:pPr>
            <a:r>
              <a:rPr lang="pt-BR" sz="1900" dirty="0"/>
              <a:t>- Não há conflito entre vida e liberdade religiosa (vida digna);</a:t>
            </a:r>
          </a:p>
          <a:p>
            <a:pPr marL="0" indent="0" algn="just">
              <a:buNone/>
            </a:pPr>
            <a:r>
              <a:rPr lang="pt-BR" sz="1900" dirty="0"/>
              <a:t>- Integridade física x liberdade religiosa;</a:t>
            </a:r>
          </a:p>
          <a:p>
            <a:pPr marL="0" indent="0" algn="just">
              <a:buNone/>
            </a:pPr>
            <a:r>
              <a:rPr lang="pt-BR" sz="1900" dirty="0"/>
              <a:t>- Jurisprudência: Integridade física;</a:t>
            </a:r>
          </a:p>
          <a:p>
            <a:pPr marL="0" indent="0" algn="just">
              <a:buNone/>
            </a:pPr>
            <a:r>
              <a:rPr lang="pt-BR" sz="1900" dirty="0"/>
              <a:t>- Cristiano Chaves, Gustavo </a:t>
            </a:r>
            <a:r>
              <a:rPr lang="pt-BR" sz="1900" dirty="0" err="1"/>
              <a:t>Tepedino</a:t>
            </a:r>
            <a:r>
              <a:rPr lang="pt-BR" sz="1900" dirty="0"/>
              <a:t>, Manoel Gonçalves Ferreira Filho e Celso Ribeiro Bastos: Liberdade religiosa; </a:t>
            </a:r>
          </a:p>
          <a:p>
            <a:pPr marL="0" indent="0" algn="just">
              <a:buNone/>
            </a:pPr>
            <a:r>
              <a:rPr lang="pt-BR" sz="1900" dirty="0"/>
              <a:t>- E a situação do incapaz? </a:t>
            </a:r>
          </a:p>
          <a:p>
            <a:pPr marL="0" indent="0" algn="just">
              <a:buNone/>
            </a:pPr>
            <a:endParaRPr lang="pt-BR" sz="1900" dirty="0"/>
          </a:p>
          <a:p>
            <a:pPr marL="0" indent="0" algn="just">
              <a:buNone/>
            </a:pPr>
            <a:r>
              <a:rPr lang="pt-BR" sz="1900" b="1" dirty="0">
                <a:solidFill>
                  <a:schemeClr val="accent2"/>
                </a:solidFill>
              </a:rPr>
              <a:t>2. Internação involuntária (artigo 6º, II, Lei 10.216/01):</a:t>
            </a:r>
          </a:p>
          <a:p>
            <a:pPr marL="0" indent="0" algn="just">
              <a:buNone/>
            </a:pPr>
            <a:r>
              <a:rPr lang="pt-BR" sz="1900" dirty="0"/>
              <a:t>- Porque a doença psiquiátrica recebe tratamento diverso?</a:t>
            </a:r>
          </a:p>
          <a:p>
            <a:pPr marL="0" indent="0" algn="just">
              <a:buNone/>
            </a:pPr>
            <a:endParaRPr lang="pt-BR" sz="1900" dirty="0"/>
          </a:p>
          <a:p>
            <a:pPr marL="0" indent="0" algn="just">
              <a:buNone/>
            </a:pPr>
            <a:r>
              <a:rPr lang="pt-BR" sz="1900" b="1" dirty="0">
                <a:solidFill>
                  <a:schemeClr val="accent2"/>
                </a:solidFill>
              </a:rPr>
              <a:t>6.4. Direito ao nome (artigo 16 à 19 CC): </a:t>
            </a:r>
          </a:p>
          <a:p>
            <a:pPr marL="0" indent="0" algn="just">
              <a:buNone/>
            </a:pPr>
            <a:r>
              <a:rPr lang="pt-BR" sz="1900" dirty="0"/>
              <a:t>Art. 16. “Toda pessoa tem direito ao nome, nele compreendidos o prenome e o sobrenome.” </a:t>
            </a:r>
          </a:p>
          <a:p>
            <a:pPr marL="0" indent="0" algn="just">
              <a:buNone/>
            </a:pPr>
            <a:r>
              <a:rPr lang="pt-BR" sz="1900" dirty="0"/>
              <a:t>Art. 17. “O nome da pessoa não pode ser empregado por outrem em publicações ou representações que a exponham ao desprezo público, ainda quando não haja intenção difamatória.”</a:t>
            </a:r>
          </a:p>
          <a:p>
            <a:pPr marL="0" indent="0" algn="just">
              <a:buNone/>
            </a:pPr>
            <a:r>
              <a:rPr lang="pt-BR" sz="1900" dirty="0"/>
              <a:t>Art. 18. “Sem autorização, não se pode usar o nome alheio em propaganda comercial.” </a:t>
            </a:r>
          </a:p>
          <a:p>
            <a:pPr marL="0" indent="0" algn="just">
              <a:buNone/>
            </a:pPr>
            <a:r>
              <a:rPr lang="pt-BR" sz="1900" dirty="0"/>
              <a:t>Art. 19. “O pseudônimo adotado para atividades lícitas goza da proteção que se dá ao nome</a:t>
            </a:r>
            <a:r>
              <a:rPr lang="pt-BR" dirty="0"/>
              <a:t>.” </a:t>
            </a:r>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480316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3339"/>
            <a:ext cx="10480996" cy="5498023"/>
          </a:xfrm>
        </p:spPr>
        <p:txBody>
          <a:bodyPr>
            <a:normAutofit lnSpcReduction="10000"/>
          </a:bodyPr>
          <a:lstStyle/>
          <a:p>
            <a:pPr>
              <a:buFont typeface="Wingdings" panose="05000000000000000000" pitchFamily="2" charset="2"/>
              <a:buChar char="§"/>
            </a:pPr>
            <a:r>
              <a:rPr lang="pt-BR" dirty="0"/>
              <a:t>Elementos: prenome, sobrenome e </a:t>
            </a:r>
            <a:r>
              <a:rPr lang="pt-BR" dirty="0" err="1"/>
              <a:t>agnome</a:t>
            </a:r>
            <a:r>
              <a:rPr lang="pt-BR" dirty="0"/>
              <a:t>;</a:t>
            </a:r>
          </a:p>
          <a:p>
            <a:pPr>
              <a:buFont typeface="Wingdings" panose="05000000000000000000" pitchFamily="2" charset="2"/>
              <a:buChar char="§"/>
            </a:pPr>
            <a:r>
              <a:rPr lang="pt-BR" dirty="0"/>
              <a:t>Individualização da pessoa;</a:t>
            </a:r>
          </a:p>
          <a:p>
            <a:pPr>
              <a:buFont typeface="Wingdings" panose="05000000000000000000" pitchFamily="2" charset="2"/>
              <a:buChar char="§"/>
            </a:pPr>
            <a:r>
              <a:rPr lang="pt-BR" dirty="0"/>
              <a:t>Mudança imotivada (artigos 56 a 58 da LRP);</a:t>
            </a:r>
          </a:p>
          <a:p>
            <a:pPr>
              <a:buFont typeface="Wingdings" panose="05000000000000000000" pitchFamily="2" charset="2"/>
              <a:buChar char="§"/>
            </a:pPr>
            <a:r>
              <a:rPr lang="pt-BR" dirty="0" smtClean="0"/>
              <a:t>Pseudônimo </a:t>
            </a:r>
            <a:r>
              <a:rPr lang="pt-BR" dirty="0"/>
              <a:t>merece a mesma proteção;</a:t>
            </a:r>
          </a:p>
          <a:p>
            <a:pPr>
              <a:buFont typeface="Wingdings" panose="05000000000000000000" pitchFamily="2" charset="2"/>
              <a:buChar char="§"/>
            </a:pPr>
            <a:r>
              <a:rPr lang="pt-BR" dirty="0"/>
              <a:t>Título não faz parte do nome; </a:t>
            </a:r>
          </a:p>
          <a:p>
            <a:pPr>
              <a:buFont typeface="Wingdings" panose="05000000000000000000" pitchFamily="2" charset="2"/>
              <a:buChar char="§"/>
            </a:pPr>
            <a:r>
              <a:rPr lang="pt-BR" dirty="0"/>
              <a:t>Pseudônimo x Hipocorístico  (Xuxa, Pelé).</a:t>
            </a:r>
          </a:p>
          <a:p>
            <a:pPr>
              <a:buFont typeface="Wingdings" panose="05000000000000000000" pitchFamily="2" charset="2"/>
              <a:buChar char="§"/>
            </a:pPr>
            <a:endParaRPr lang="pt-BR" dirty="0"/>
          </a:p>
          <a:p>
            <a:pPr algn="just">
              <a:buFont typeface="Wingdings" panose="05000000000000000000" pitchFamily="2" charset="2"/>
              <a:buChar char="§"/>
            </a:pPr>
            <a:r>
              <a:rPr lang="pt-BR" b="1" u="sng" dirty="0"/>
              <a:t>Competência:</a:t>
            </a:r>
            <a:r>
              <a:rPr lang="pt-BR" dirty="0"/>
              <a:t> Vara de Registros Públicos, de Família ou Cível.</a:t>
            </a:r>
          </a:p>
          <a:p>
            <a:pPr algn="just">
              <a:buFont typeface="Wingdings" panose="05000000000000000000" pitchFamily="2" charset="2"/>
              <a:buChar char="§"/>
            </a:pPr>
            <a:endParaRPr lang="pt-BR" dirty="0"/>
          </a:p>
          <a:p>
            <a:pPr algn="just">
              <a:buFont typeface="Wingdings" panose="05000000000000000000" pitchFamily="2" charset="2"/>
              <a:buChar char="§"/>
            </a:pPr>
            <a:r>
              <a:rPr lang="pt-BR" dirty="0"/>
              <a:t>Vedação - Publicações:                   Exposição ao ridículo (mesmo sem intenção difamatória).</a:t>
            </a:r>
          </a:p>
          <a:p>
            <a:pPr marL="0" indent="0" algn="just">
              <a:buNone/>
            </a:pPr>
            <a:r>
              <a:rPr lang="pt-BR" dirty="0"/>
              <a:t>                                                           Exploração econômica (sem autorização).</a:t>
            </a:r>
          </a:p>
          <a:p>
            <a:pPr marL="0" indent="0" algn="just">
              <a:buNone/>
            </a:pPr>
            <a:endParaRPr lang="pt-BR" dirty="0"/>
          </a:p>
          <a:p>
            <a:pPr algn="just">
              <a:buFont typeface="Wingdings" panose="05000000000000000000" pitchFamily="2" charset="2"/>
              <a:buChar char="§"/>
            </a:pPr>
            <a:r>
              <a:rPr lang="pt-BR" dirty="0"/>
              <a:t>Responsabilidade (</a:t>
            </a:r>
            <a:r>
              <a:rPr lang="pt-BR" dirty="0" err="1"/>
              <a:t>REsp.</a:t>
            </a:r>
            <a:r>
              <a:rPr lang="pt-BR" dirty="0"/>
              <a:t> 1.020.936/ES):                     Objetiva</a:t>
            </a:r>
          </a:p>
          <a:p>
            <a:pPr marL="0" indent="0" algn="just">
              <a:buNone/>
            </a:pPr>
            <a:r>
              <a:rPr lang="pt-BR" dirty="0"/>
              <a:t>                                                                                     Dano presumido                      </a:t>
            </a:r>
          </a:p>
        </p:txBody>
      </p:sp>
      <p:cxnSp>
        <p:nvCxnSpPr>
          <p:cNvPr id="4" name="Conector de Seta Reta 3"/>
          <p:cNvCxnSpPr/>
          <p:nvPr/>
        </p:nvCxnSpPr>
        <p:spPr>
          <a:xfrm>
            <a:off x="3519055" y="4100945"/>
            <a:ext cx="1163781" cy="277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3539837" y="4128654"/>
            <a:ext cx="1233055" cy="4017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de Seta Reta 10"/>
          <p:cNvCxnSpPr/>
          <p:nvPr/>
        </p:nvCxnSpPr>
        <p:spPr>
          <a:xfrm flipV="1">
            <a:off x="5278582" y="5237018"/>
            <a:ext cx="1233054" cy="13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5361709" y="5583382"/>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ector de Seta Reta 14"/>
          <p:cNvCxnSpPr/>
          <p:nvPr/>
        </p:nvCxnSpPr>
        <p:spPr>
          <a:xfrm>
            <a:off x="5278582" y="5250873"/>
            <a:ext cx="1233054"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78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03284" cy="5501035"/>
          </a:xfrm>
        </p:spPr>
        <p:txBody>
          <a:bodyPr/>
          <a:lstStyle/>
          <a:p>
            <a:pPr marL="0" indent="0" algn="just">
              <a:buNone/>
            </a:pPr>
            <a:r>
              <a:rPr lang="pt-BR" b="1" u="sng" dirty="0">
                <a:solidFill>
                  <a:schemeClr val="accent2"/>
                </a:solidFill>
              </a:rPr>
              <a:t>1. </a:t>
            </a:r>
            <a:r>
              <a:rPr lang="pt-BR" b="1" u="sng" dirty="0" err="1">
                <a:solidFill>
                  <a:schemeClr val="accent2"/>
                </a:solidFill>
              </a:rPr>
              <a:t>Caracateristicas</a:t>
            </a:r>
            <a:r>
              <a:rPr lang="pt-BR" b="1" u="sng" dirty="0">
                <a:solidFill>
                  <a:schemeClr val="accent2"/>
                </a:solidFill>
              </a:rPr>
              <a:t>:</a:t>
            </a:r>
          </a:p>
          <a:p>
            <a:pPr marL="400050" indent="-400050" algn="just">
              <a:buAutoNum type="romanLcParenR"/>
            </a:pPr>
            <a:r>
              <a:rPr lang="pt-BR" b="1" u="sng" dirty="0"/>
              <a:t>absoluto</a:t>
            </a:r>
            <a:r>
              <a:rPr lang="pt-BR" b="1" dirty="0"/>
              <a:t> </a:t>
            </a:r>
            <a:r>
              <a:rPr lang="pt-BR" dirty="0"/>
              <a:t>(efeitos erga omnes); </a:t>
            </a:r>
          </a:p>
          <a:p>
            <a:pPr marL="400050" indent="-400050" algn="just">
              <a:buAutoNum type="romanLcParenR"/>
            </a:pPr>
            <a:r>
              <a:rPr lang="pt-BR" b="1" u="sng" dirty="0"/>
              <a:t>obrigatório</a:t>
            </a:r>
            <a:r>
              <a:rPr lang="pt-BR" dirty="0"/>
              <a:t> (o art. 50 da Lei no 6.015/73 – LRP - necessidade de registro civil de todas as pessoas nascidas, inclusive os natimortos); </a:t>
            </a:r>
          </a:p>
          <a:p>
            <a:pPr marL="400050" indent="-400050" algn="just">
              <a:buAutoNum type="romanLcParenR"/>
            </a:pPr>
            <a:r>
              <a:rPr lang="pt-BR" b="1" u="sng" dirty="0"/>
              <a:t>indisponível</a:t>
            </a:r>
            <a:r>
              <a:rPr lang="pt-BR" dirty="0"/>
              <a:t> (uma vez que não pode o titular ceder, alienar, renunciar, dentre outras formas de disposição); </a:t>
            </a:r>
          </a:p>
          <a:p>
            <a:pPr marL="400050" indent="-400050" algn="just">
              <a:buAutoNum type="romanLcParenR"/>
            </a:pPr>
            <a:r>
              <a:rPr lang="pt-BR" b="1" u="sng" dirty="0"/>
              <a:t>exclusivo</a:t>
            </a:r>
            <a:r>
              <a:rPr lang="pt-BR" dirty="0"/>
              <a:t> (característica inerente, apenas, à pessoa jurídica, uma vez que impossível de ser aplicada à pessoa natural, a quem se permite a homonímia); </a:t>
            </a:r>
          </a:p>
          <a:p>
            <a:pPr marL="400050" indent="-400050" algn="just">
              <a:buAutoNum type="romanLcParenR"/>
            </a:pPr>
            <a:r>
              <a:rPr lang="pt-BR" b="1" u="sng" dirty="0"/>
              <a:t>imprescritível</a:t>
            </a:r>
            <a:r>
              <a:rPr lang="pt-BR" dirty="0"/>
              <a:t> (não sendo possível perder o nome pelo não uso); </a:t>
            </a:r>
          </a:p>
          <a:p>
            <a:pPr marL="400050" indent="-400050" algn="just">
              <a:buAutoNum type="romanLcParenR"/>
            </a:pPr>
            <a:r>
              <a:rPr lang="pt-BR" b="1" u="sng" dirty="0"/>
              <a:t>inalienável </a:t>
            </a:r>
            <a:r>
              <a:rPr lang="pt-BR" dirty="0"/>
              <a:t>(reconhecida a impossibilidade de a pessoa humana vender ou dar o seu nome como decorrência lógica da própria impossibilidade de dispor da própria identificação pessoal. No entanto, não se olvide que a pessoa jurídica poderá dispor de seu nome de fantasia, que se trata de elemento componente de seu patrimônio); </a:t>
            </a:r>
          </a:p>
          <a:p>
            <a:pPr marL="400050" indent="-400050" algn="just">
              <a:buAutoNum type="romanLcParenR"/>
            </a:pPr>
            <a:r>
              <a:rPr lang="pt-BR" b="1" u="sng" dirty="0"/>
              <a:t>incessível</a:t>
            </a:r>
            <a:r>
              <a:rPr lang="pt-BR" dirty="0"/>
              <a:t> (caráter privativo, também, da pessoa natural, inaplicável à pessoa jurídica);</a:t>
            </a:r>
          </a:p>
          <a:p>
            <a:pPr marL="400050" indent="-400050" algn="just">
              <a:buAutoNum type="romanLcParenR"/>
            </a:pPr>
            <a:r>
              <a:rPr lang="pt-BR" b="1" u="sng" dirty="0" err="1"/>
              <a:t>inexpropriável</a:t>
            </a:r>
            <a:r>
              <a:rPr lang="pt-BR" dirty="0"/>
              <a:t> (não sendo suscetível de desapropriação pelo Poder Público, salvo em se tratando de nome de pessoa jurídica, em face de seu conteúdo patrimonial); </a:t>
            </a:r>
          </a:p>
          <a:p>
            <a:pPr marL="0" indent="0">
              <a:buNone/>
            </a:pPr>
            <a:endParaRPr lang="pt-BR" dirty="0"/>
          </a:p>
        </p:txBody>
      </p:sp>
    </p:spTree>
    <p:extLst>
      <p:ext uri="{BB962C8B-B14F-4D97-AF65-F5344CB8AC3E}">
        <p14:creationId xmlns:p14="http://schemas.microsoft.com/office/powerpoint/2010/main" val="1629236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64275"/>
            <a:ext cx="10527478" cy="5277087"/>
          </a:xfrm>
        </p:spPr>
        <p:txBody>
          <a:bodyPr>
            <a:normAutofit/>
          </a:bodyPr>
          <a:lstStyle/>
          <a:p>
            <a:pPr algn="just">
              <a:buFont typeface="Wingdings" panose="05000000000000000000" pitchFamily="2" charset="2"/>
              <a:buChar char="§"/>
            </a:pPr>
            <a:endParaRPr lang="pt-BR" dirty="0">
              <a:solidFill>
                <a:schemeClr val="tx1"/>
              </a:solidFill>
            </a:endParaRPr>
          </a:p>
          <a:p>
            <a:pPr algn="just">
              <a:buFont typeface="Wingdings" panose="05000000000000000000" pitchFamily="2" charset="2"/>
              <a:buChar char="§"/>
            </a:pPr>
            <a:r>
              <a:rPr lang="pt-BR" dirty="0">
                <a:solidFill>
                  <a:schemeClr val="tx1"/>
                </a:solidFill>
              </a:rPr>
              <a:t>Não precisa revestir forma humana (afrontaria a dignidade);</a:t>
            </a:r>
          </a:p>
          <a:p>
            <a:pPr algn="just">
              <a:buFont typeface="Wingdings" panose="05000000000000000000" pitchFamily="2" charset="2"/>
              <a:buChar char="§"/>
            </a:pPr>
            <a:r>
              <a:rPr lang="pt-BR" dirty="0">
                <a:solidFill>
                  <a:schemeClr val="tx1"/>
                </a:solidFill>
              </a:rPr>
              <a:t>Não precisa ser viável (França e Holanda);</a:t>
            </a:r>
          </a:p>
          <a:p>
            <a:pPr algn="just">
              <a:buFont typeface="Wingdings" panose="05000000000000000000" pitchFamily="2" charset="2"/>
              <a:buChar char="§"/>
            </a:pPr>
            <a:r>
              <a:rPr lang="pt-BR" dirty="0">
                <a:solidFill>
                  <a:schemeClr val="tx1"/>
                </a:solidFill>
              </a:rPr>
              <a:t>Não precisa permanecer vivo por um lapso de tempo determinado (Espanha – 24 horas);</a:t>
            </a:r>
          </a:p>
          <a:p>
            <a:pPr algn="just">
              <a:buFont typeface="Wingdings" panose="05000000000000000000" pitchFamily="2" charset="2"/>
              <a:buChar char="§"/>
            </a:pPr>
            <a:r>
              <a:rPr lang="pt-BR" dirty="0">
                <a:solidFill>
                  <a:schemeClr val="tx1"/>
                </a:solidFill>
              </a:rPr>
              <a:t>Não precisa do corte do cordão umbilical (Washington de Barros Monteiro).</a:t>
            </a:r>
          </a:p>
          <a:p>
            <a:pPr marL="0" indent="0" algn="just">
              <a:buNone/>
            </a:pPr>
            <a:endParaRPr lang="pt-BR" dirty="0">
              <a:solidFill>
                <a:schemeClr val="tx1"/>
              </a:solidFill>
            </a:endParaRPr>
          </a:p>
          <a:p>
            <a:pPr marL="0" indent="0" algn="ctr">
              <a:buNone/>
            </a:pPr>
            <a:r>
              <a:rPr lang="pt-BR" sz="2400" u="sng" dirty="0"/>
              <a:t>Existe celeuma quanto ao nascituro</a:t>
            </a:r>
          </a:p>
          <a:p>
            <a:pPr marL="0" indent="0" algn="just">
              <a:buNone/>
            </a:pPr>
            <a:endParaRPr lang="pt-BR" dirty="0"/>
          </a:p>
          <a:p>
            <a:pPr marL="0" indent="0" algn="just">
              <a:buNone/>
            </a:pPr>
            <a:r>
              <a:rPr lang="pt-BR" b="1" u="sng" dirty="0">
                <a:solidFill>
                  <a:schemeClr val="accent2"/>
                </a:solidFill>
              </a:rPr>
              <a:t>Atenção:</a:t>
            </a:r>
            <a:r>
              <a:rPr lang="pt-BR" dirty="0"/>
              <a:t> Não caia na pegadinha de concurso que afirma que a pessoa adquire direitos com o registro do assento de nascimento. </a:t>
            </a:r>
            <a:r>
              <a:rPr lang="pt-BR" b="1" u="sng" dirty="0"/>
              <a:t>De acordo com o CC a pessoa </a:t>
            </a:r>
            <a:r>
              <a:rPr lang="pt-BR" b="1" u="sng" dirty="0" err="1"/>
              <a:t>titulariza</a:t>
            </a:r>
            <a:r>
              <a:rPr lang="pt-BR" b="1" u="sng" dirty="0"/>
              <a:t> direitos com o nascimento com vida</a:t>
            </a:r>
            <a:r>
              <a:rPr lang="pt-BR" dirty="0"/>
              <a:t>. O registro é mera formalidade administrativa. Declara o nascimento com vida e a aquisição da personalidade (diferentemente da pessoa jurídica, que passa a existir a partir do registro). É ato declaratório e não constitutivo. </a:t>
            </a:r>
          </a:p>
        </p:txBody>
      </p:sp>
    </p:spTree>
    <p:extLst>
      <p:ext uri="{BB962C8B-B14F-4D97-AF65-F5344CB8AC3E}">
        <p14:creationId xmlns:p14="http://schemas.microsoft.com/office/powerpoint/2010/main" val="37109258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44848" cy="5501035"/>
          </a:xfrm>
        </p:spPr>
        <p:txBody>
          <a:bodyPr/>
          <a:lstStyle/>
          <a:p>
            <a:pPr marL="400050" indent="-400050">
              <a:buAutoNum type="romanLcParenR" startAt="9"/>
            </a:pPr>
            <a:r>
              <a:rPr lang="pt-BR" b="1" u="sng" dirty="0"/>
              <a:t>irrenunciável</a:t>
            </a:r>
            <a:r>
              <a:rPr lang="pt-BR" dirty="0"/>
              <a:t> (salvo casos especiais, em que se admite o despojamento de parte do nome); </a:t>
            </a:r>
          </a:p>
          <a:p>
            <a:pPr marL="400050" indent="-400050">
              <a:buAutoNum type="romanLcParenR" startAt="9"/>
            </a:pPr>
            <a:r>
              <a:rPr lang="pt-BR" b="1" u="sng" dirty="0"/>
              <a:t>intransmissível</a:t>
            </a:r>
            <a:r>
              <a:rPr lang="pt-BR" dirty="0"/>
              <a:t> (consequência natural da indisponibilidade).</a:t>
            </a:r>
          </a:p>
          <a:p>
            <a:pPr marL="400050" indent="-400050">
              <a:buAutoNum type="romanLcParenR" startAt="9"/>
            </a:pPr>
            <a:r>
              <a:rPr lang="pt-BR" b="1" u="sng" dirty="0"/>
              <a:t>Imutável </a:t>
            </a:r>
            <a:r>
              <a:rPr lang="pt-BR" b="1" u="sng" dirty="0" err="1"/>
              <a:t>relativamamente</a:t>
            </a:r>
            <a:r>
              <a:rPr lang="pt-BR" b="1" u="sng" dirty="0"/>
              <a:t> </a:t>
            </a:r>
            <a:r>
              <a:rPr lang="pt-BR" dirty="0"/>
              <a:t>(Princípio da inalterabilidade relativa do nome): </a:t>
            </a:r>
          </a:p>
          <a:p>
            <a:pPr>
              <a:buFont typeface="Wingdings" panose="05000000000000000000" pitchFamily="2" charset="2"/>
              <a:buChar char="§"/>
            </a:pPr>
            <a:r>
              <a:rPr lang="pt-BR" dirty="0"/>
              <a:t>Exceções:   - adoção;</a:t>
            </a:r>
          </a:p>
          <a:p>
            <a:pPr marL="1258888" indent="361950">
              <a:buNone/>
            </a:pPr>
            <a:r>
              <a:rPr lang="pt-BR" dirty="0"/>
              <a:t>- acréscimo do nome do padrasto (artigo 57, § 8º, LRP);</a:t>
            </a:r>
          </a:p>
          <a:p>
            <a:pPr marL="1258888" indent="361950">
              <a:buNone/>
            </a:pPr>
            <a:r>
              <a:rPr lang="pt-BR" dirty="0"/>
              <a:t>- programa de proteção à testemunha (Lei 9.807/1999);</a:t>
            </a:r>
          </a:p>
          <a:p>
            <a:pPr marL="1258888" indent="361950">
              <a:buNone/>
            </a:pPr>
            <a:r>
              <a:rPr lang="pt-BR" dirty="0"/>
              <a:t>- casamento; </a:t>
            </a:r>
          </a:p>
          <a:p>
            <a:pPr marL="1258888" indent="361950">
              <a:buNone/>
            </a:pPr>
            <a:r>
              <a:rPr lang="pt-BR" dirty="0"/>
              <a:t>- erro de grafia; </a:t>
            </a:r>
          </a:p>
          <a:p>
            <a:pPr marL="1258888" indent="361950">
              <a:buNone/>
            </a:pPr>
            <a:r>
              <a:rPr lang="pt-BR" dirty="0"/>
              <a:t>- exposição do titular ao ridículo; </a:t>
            </a:r>
          </a:p>
          <a:p>
            <a:pPr marL="1258888" indent="361950" algn="just">
              <a:buNone/>
            </a:pPr>
            <a:r>
              <a:rPr lang="pt-BR" dirty="0"/>
              <a:t>- transexual; </a:t>
            </a:r>
          </a:p>
          <a:p>
            <a:pPr marL="1258888" indent="361950" algn="just">
              <a:buNone/>
            </a:pPr>
            <a:r>
              <a:rPr lang="pt-BR" dirty="0"/>
              <a:t>- inclusão de sobrenome de ascendente (pai, avô, bisavô); </a:t>
            </a:r>
          </a:p>
          <a:p>
            <a:pPr marL="1258888" indent="361950" algn="just">
              <a:buNone/>
            </a:pPr>
            <a:r>
              <a:rPr lang="pt-BR" dirty="0"/>
              <a:t>- viuvez; </a:t>
            </a:r>
          </a:p>
          <a:p>
            <a:pPr marL="1258888" indent="361950" algn="just">
              <a:buNone/>
            </a:pPr>
            <a:r>
              <a:rPr lang="pt-BR" dirty="0"/>
              <a:t>- retirada de sobrenome no caso de abandono paterno. </a:t>
            </a:r>
          </a:p>
          <a:p>
            <a:pPr marL="1258888" indent="0">
              <a:buNone/>
            </a:pPr>
            <a:endParaRPr lang="pt-BR" dirty="0"/>
          </a:p>
          <a:p>
            <a:pPr marL="400050" indent="-400050">
              <a:buAutoNum type="romanLcParenR" startAt="9"/>
            </a:pPr>
            <a:endParaRPr lang="pt-BR" dirty="0"/>
          </a:p>
          <a:p>
            <a:pPr marL="0" indent="0">
              <a:buNone/>
            </a:pPr>
            <a:endParaRPr lang="pt-BR" dirty="0"/>
          </a:p>
        </p:txBody>
      </p:sp>
    </p:spTree>
    <p:extLst>
      <p:ext uri="{BB962C8B-B14F-4D97-AF65-F5344CB8AC3E}">
        <p14:creationId xmlns:p14="http://schemas.microsoft.com/office/powerpoint/2010/main" val="39225263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1891"/>
            <a:ext cx="10503284" cy="5459471"/>
          </a:xfrm>
        </p:spPr>
        <p:txBody>
          <a:bodyPr/>
          <a:lstStyle/>
          <a:p>
            <a:pPr marL="0" indent="0" algn="just">
              <a:buNone/>
            </a:pPr>
            <a:endParaRPr lang="pt-BR" dirty="0"/>
          </a:p>
          <a:p>
            <a:pPr marL="0" indent="0" algn="just">
              <a:buNone/>
            </a:pPr>
            <a:r>
              <a:rPr lang="pt-BR" b="1" dirty="0">
                <a:solidFill>
                  <a:schemeClr val="accent2"/>
                </a:solidFill>
              </a:rPr>
              <a:t>6.5. Direito à imagem: </a:t>
            </a:r>
          </a:p>
          <a:p>
            <a:pPr marL="0" indent="0" algn="just">
              <a:buNone/>
            </a:pPr>
            <a:endParaRPr lang="pt-BR" dirty="0"/>
          </a:p>
          <a:p>
            <a:pPr marL="0" indent="0" algn="just">
              <a:buNone/>
            </a:pPr>
            <a:r>
              <a:rPr lang="pt-BR" dirty="0"/>
              <a:t>Art. 20. “Salvo se autorizadas, ou se necessárias à administração da justiça ou à manutenção da ordem pública, a divulgação de escritos, a transmissão da palavra, ou a publicação, a exposição ou a utilização da imagem de uma pessoa poderão ser proibidas, a seu requerimento e sem prejuízo da indenização que couber, se lhe atingirem a honra, a boa fama ou a respeitabilidade, ou se se destinarem a fins comerciais. </a:t>
            </a:r>
          </a:p>
          <a:p>
            <a:pPr marL="0" indent="0" algn="just">
              <a:buNone/>
            </a:pPr>
            <a:endParaRPr lang="pt-BR" dirty="0"/>
          </a:p>
          <a:p>
            <a:pPr marL="0" indent="0" algn="just">
              <a:buNone/>
            </a:pPr>
            <a:r>
              <a:rPr lang="pt-BR" dirty="0"/>
              <a:t>Parágrafo único. Em se tratando de morto ou de ausente, são partes legítimas para requerer essa proteção o cônjuge, os ascendentes ou os descendentes”. </a:t>
            </a:r>
          </a:p>
          <a:p>
            <a:pPr marL="0" indent="0">
              <a:buNone/>
            </a:pPr>
            <a:endParaRPr lang="pt-BR" dirty="0"/>
          </a:p>
        </p:txBody>
      </p:sp>
    </p:spTree>
    <p:extLst>
      <p:ext uri="{BB962C8B-B14F-4D97-AF65-F5344CB8AC3E}">
        <p14:creationId xmlns:p14="http://schemas.microsoft.com/office/powerpoint/2010/main" val="29190831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96349"/>
            <a:ext cx="10480996" cy="5445014"/>
          </a:xfrm>
        </p:spPr>
        <p:txBody>
          <a:bodyPr>
            <a:normAutofit lnSpcReduction="10000"/>
          </a:bodyPr>
          <a:lstStyle/>
          <a:p>
            <a:pPr algn="just">
              <a:buFont typeface="Wingdings" panose="05000000000000000000" pitchFamily="2" charset="2"/>
              <a:buChar char="§"/>
            </a:pPr>
            <a:r>
              <a:rPr lang="pt-BR" dirty="0"/>
              <a:t>É o direito à identificação da pessoa. </a:t>
            </a:r>
          </a:p>
          <a:p>
            <a:pPr algn="just">
              <a:buFontTx/>
              <a:buChar char="-"/>
            </a:pPr>
            <a:endParaRPr lang="pt-BR" dirty="0"/>
          </a:p>
          <a:p>
            <a:pPr marL="0" indent="0" algn="just">
              <a:buNone/>
            </a:pPr>
            <a:r>
              <a:rPr lang="pt-BR" dirty="0"/>
              <a:t>                                         Imagem-retrato</a:t>
            </a:r>
          </a:p>
          <a:p>
            <a:pPr algn="just">
              <a:buFont typeface="Wingdings" panose="05000000000000000000" pitchFamily="2" charset="2"/>
              <a:buChar char="§"/>
            </a:pPr>
            <a:r>
              <a:rPr lang="pt-BR" dirty="0"/>
              <a:t>Tridimensional:             Imagem-atributo</a:t>
            </a:r>
          </a:p>
          <a:p>
            <a:pPr marL="0" indent="0" algn="just">
              <a:buNone/>
            </a:pPr>
            <a:r>
              <a:rPr lang="pt-BR" dirty="0"/>
              <a:t>                                         Imagem-voz</a:t>
            </a:r>
          </a:p>
          <a:p>
            <a:pPr marL="0" indent="0" algn="just">
              <a:buNone/>
            </a:pPr>
            <a:endParaRPr lang="pt-BR" dirty="0"/>
          </a:p>
          <a:p>
            <a:pPr marL="0" indent="0" algn="just">
              <a:buNone/>
            </a:pPr>
            <a:r>
              <a:rPr lang="pt-BR" dirty="0"/>
              <a:t>- Exploração comercial deve ser autorizada (gera indenização);</a:t>
            </a:r>
          </a:p>
          <a:p>
            <a:pPr marL="0" indent="0" algn="just">
              <a:buNone/>
            </a:pPr>
            <a:r>
              <a:rPr lang="pt-BR" dirty="0"/>
              <a:t>- Utilização sem fins comerciais e que não gere dano?</a:t>
            </a:r>
          </a:p>
          <a:p>
            <a:pPr marL="0" indent="0" algn="just">
              <a:buNone/>
            </a:pPr>
            <a:r>
              <a:rPr lang="pt-BR" dirty="0"/>
              <a:t>- Local Público relativiza a imagem (Caso do </a:t>
            </a:r>
            <a:r>
              <a:rPr lang="pt-BR" i="1" dirty="0"/>
              <a:t>Top </a:t>
            </a:r>
            <a:r>
              <a:rPr lang="pt-BR" i="1" dirty="0" err="1"/>
              <a:t>less</a:t>
            </a:r>
            <a:r>
              <a:rPr lang="pt-BR" dirty="0"/>
              <a:t> </a:t>
            </a:r>
            <a:r>
              <a:rPr lang="pt-BR" dirty="0" smtClean="0"/>
              <a:t>– Resp. </a:t>
            </a:r>
            <a:r>
              <a:rPr lang="pt-BR" dirty="0"/>
              <a:t>595.600.).</a:t>
            </a:r>
          </a:p>
          <a:p>
            <a:pPr marL="0" indent="0" algn="just">
              <a:buNone/>
            </a:pPr>
            <a:endParaRPr lang="pt-BR" dirty="0"/>
          </a:p>
          <a:p>
            <a:pPr marL="0" indent="0" algn="just">
              <a:buNone/>
            </a:pPr>
            <a:r>
              <a:rPr lang="pt-BR" dirty="0"/>
              <a:t>                                                                     Função social da imagem</a:t>
            </a:r>
          </a:p>
          <a:p>
            <a:pPr marL="0" indent="0" algn="just">
              <a:buNone/>
            </a:pPr>
            <a:r>
              <a:rPr lang="pt-BR" dirty="0"/>
              <a:t>- Flexibilização do direito à imagem </a:t>
            </a:r>
          </a:p>
          <a:p>
            <a:pPr marL="0" indent="0" algn="just">
              <a:buNone/>
            </a:pPr>
            <a:r>
              <a:rPr lang="pt-BR" dirty="0"/>
              <a:t>                                                                      Consentimento                   Expresso</a:t>
            </a:r>
          </a:p>
          <a:p>
            <a:pPr marL="0" indent="0" algn="just">
              <a:buNone/>
            </a:pPr>
            <a:r>
              <a:rPr lang="pt-BR" dirty="0"/>
              <a:t>                                                                                                                Tácito</a:t>
            </a:r>
          </a:p>
          <a:p>
            <a:pPr marL="0" indent="0" algn="just">
              <a:buNone/>
            </a:pPr>
            <a:endParaRPr lang="pt-BR" sz="800" dirty="0"/>
          </a:p>
        </p:txBody>
      </p:sp>
      <p:cxnSp>
        <p:nvCxnSpPr>
          <p:cNvPr id="4" name="Conector de Seta Reta 3"/>
          <p:cNvCxnSpPr/>
          <p:nvPr/>
        </p:nvCxnSpPr>
        <p:spPr>
          <a:xfrm flipV="1">
            <a:off x="2840182" y="1468582"/>
            <a:ext cx="706582"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2840182" y="1801091"/>
            <a:ext cx="706582" cy="96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2840182" y="1801091"/>
            <a:ext cx="595745" cy="429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flipV="1">
            <a:off x="4558145" y="4572000"/>
            <a:ext cx="803564"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de Seta Reta 13"/>
          <p:cNvCxnSpPr/>
          <p:nvPr/>
        </p:nvCxnSpPr>
        <p:spPr>
          <a:xfrm>
            <a:off x="4558145" y="4876800"/>
            <a:ext cx="955964" cy="3463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ector de Seta Reta 15"/>
          <p:cNvCxnSpPr/>
          <p:nvPr/>
        </p:nvCxnSpPr>
        <p:spPr>
          <a:xfrm>
            <a:off x="7204364" y="5285899"/>
            <a:ext cx="10945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ector de Seta Reta 19"/>
          <p:cNvCxnSpPr/>
          <p:nvPr/>
        </p:nvCxnSpPr>
        <p:spPr>
          <a:xfrm>
            <a:off x="7204364" y="5285899"/>
            <a:ext cx="1191491" cy="3529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444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41240" cy="5458266"/>
          </a:xfrm>
        </p:spPr>
        <p:txBody>
          <a:bodyPr/>
          <a:lstStyle/>
          <a:p>
            <a:pPr marL="0" indent="0">
              <a:buNone/>
            </a:pPr>
            <a:r>
              <a:rPr lang="pt-BR" dirty="0">
                <a:solidFill>
                  <a:schemeClr val="accent2"/>
                </a:solidFill>
              </a:rPr>
              <a:t>6.6 – Direito à privacidade </a:t>
            </a:r>
          </a:p>
          <a:p>
            <a:pPr marL="0" indent="0">
              <a:buNone/>
            </a:pPr>
            <a:r>
              <a:rPr lang="pt-BR" dirty="0"/>
              <a:t>Art. 21. “A vida privada da pessoa natural é inviolável, e o juiz, a requerimento do interessado, adotará as providências necessárias para impedir ou fazer cessar ato contrário a esta norma.”</a:t>
            </a:r>
          </a:p>
          <a:p>
            <a:pPr marL="0" indent="0">
              <a:buNone/>
            </a:pPr>
            <a:endParaRPr lang="pt-BR" dirty="0"/>
          </a:p>
          <a:p>
            <a:pPr>
              <a:buFont typeface="Wingdings" panose="05000000000000000000" pitchFamily="2" charset="2"/>
              <a:buChar char="§"/>
            </a:pPr>
            <a:r>
              <a:rPr lang="pt-BR" dirty="0"/>
              <a:t>Teoria dos Círculos Concêntricos</a:t>
            </a:r>
          </a:p>
          <a:p>
            <a:pPr marL="0" indent="0">
              <a:buNone/>
            </a:pPr>
            <a:endParaRPr lang="pt-BR" dirty="0"/>
          </a:p>
          <a:p>
            <a:pPr marL="0" indent="0">
              <a:buNone/>
            </a:pPr>
            <a:endParaRPr lang="pt-BR" dirty="0"/>
          </a:p>
          <a:p>
            <a:pPr marL="0" indent="0">
              <a:buNone/>
            </a:pPr>
            <a:r>
              <a:rPr lang="pt-BR" dirty="0"/>
              <a:t>                                                                                         Privacidade</a:t>
            </a:r>
          </a:p>
          <a:p>
            <a:pPr marL="0" indent="0">
              <a:buNone/>
            </a:pPr>
            <a:endParaRPr lang="pt-BR" dirty="0"/>
          </a:p>
          <a:p>
            <a:pPr marL="0" indent="0">
              <a:buNone/>
            </a:pPr>
            <a:r>
              <a:rPr lang="pt-BR" dirty="0"/>
              <a:t>                                                                                                  Sigilo ou Segredo</a:t>
            </a:r>
          </a:p>
          <a:p>
            <a:pPr marL="0" indent="0">
              <a:buNone/>
            </a:pPr>
            <a:endParaRPr lang="pt-BR" dirty="0"/>
          </a:p>
          <a:p>
            <a:pPr marL="0" indent="0">
              <a:buNone/>
            </a:pPr>
            <a:r>
              <a:rPr lang="pt-BR" dirty="0"/>
              <a:t>                                                                                                         Intimidade</a:t>
            </a:r>
          </a:p>
        </p:txBody>
      </p:sp>
      <p:sp>
        <p:nvSpPr>
          <p:cNvPr id="4" name="Elipse 3"/>
          <p:cNvSpPr/>
          <p:nvPr/>
        </p:nvSpPr>
        <p:spPr>
          <a:xfrm>
            <a:off x="1020417" y="3001616"/>
            <a:ext cx="5075583" cy="3167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Elipse 4"/>
          <p:cNvSpPr/>
          <p:nvPr/>
        </p:nvSpPr>
        <p:spPr>
          <a:xfrm>
            <a:off x="1789043" y="3591331"/>
            <a:ext cx="3975652" cy="20673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Elipse 5"/>
          <p:cNvSpPr/>
          <p:nvPr/>
        </p:nvSpPr>
        <p:spPr>
          <a:xfrm>
            <a:off x="2498035" y="4459356"/>
            <a:ext cx="2557668" cy="11264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de seta reta 7"/>
          <p:cNvCxnSpPr/>
          <p:nvPr/>
        </p:nvCxnSpPr>
        <p:spPr>
          <a:xfrm>
            <a:off x="4611756" y="3419061"/>
            <a:ext cx="2160103" cy="662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flipV="1">
            <a:off x="4966251" y="4293702"/>
            <a:ext cx="2259497" cy="6621"/>
          </a:xfrm>
          <a:prstGeom prst="straightConnector1">
            <a:avLst/>
          </a:prstGeom>
          <a:ln>
            <a:solidFill>
              <a:schemeClr val="tx1"/>
            </a:solidFill>
            <a:tailEnd type="arrow"/>
          </a:ln>
        </p:spPr>
        <p:style>
          <a:lnRef idx="1">
            <a:schemeClr val="dk1"/>
          </a:lnRef>
          <a:fillRef idx="0">
            <a:schemeClr val="dk1"/>
          </a:fillRef>
          <a:effectRef idx="0">
            <a:schemeClr val="dk1"/>
          </a:effectRef>
          <a:fontRef idx="minor">
            <a:schemeClr val="tx1"/>
          </a:fontRef>
        </p:style>
      </p:cxnSp>
      <p:cxnSp>
        <p:nvCxnSpPr>
          <p:cNvPr id="14" name="Conector de seta reta 13"/>
          <p:cNvCxnSpPr/>
          <p:nvPr/>
        </p:nvCxnSpPr>
        <p:spPr>
          <a:xfrm>
            <a:off x="4611756" y="5145155"/>
            <a:ext cx="2994991"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40342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63479" y="556591"/>
            <a:ext cx="10467744" cy="5484771"/>
          </a:xfrm>
        </p:spPr>
        <p:txBody>
          <a:bodyPr/>
          <a:lstStyle/>
          <a:p>
            <a:pPr marL="0" indent="0" algn="just">
              <a:buNone/>
            </a:pPr>
            <a:r>
              <a:rPr lang="pt-BR" dirty="0"/>
              <a:t>Obs.: Essa ordem pode variar a depender do doutrinador.</a:t>
            </a:r>
          </a:p>
          <a:p>
            <a:pPr marL="0" indent="0" algn="just">
              <a:buNone/>
            </a:pPr>
            <a:endParaRPr lang="pt-BR" b="1" u="sng" dirty="0"/>
          </a:p>
          <a:p>
            <a:pPr marL="0" indent="0" algn="just">
              <a:buNone/>
            </a:pPr>
            <a:r>
              <a:rPr lang="pt-BR" b="1" u="sng" dirty="0">
                <a:solidFill>
                  <a:schemeClr val="accent2"/>
                </a:solidFill>
              </a:rPr>
              <a:t>Atenção</a:t>
            </a:r>
            <a:r>
              <a:rPr lang="pt-BR" b="1" dirty="0">
                <a:solidFill>
                  <a:schemeClr val="accent2"/>
                </a:solidFill>
              </a:rPr>
              <a:t>: </a:t>
            </a:r>
          </a:p>
          <a:p>
            <a:pPr algn="just">
              <a:buFont typeface="Wingdings" pitchFamily="2" charset="2"/>
              <a:buChar char="§"/>
            </a:pPr>
            <a:r>
              <a:rPr lang="pt-BR" dirty="0"/>
              <a:t>Imagem e privacidade são bens jurídicos distintos – Caso Daniela Cicarelli.</a:t>
            </a:r>
          </a:p>
          <a:p>
            <a:pPr algn="just">
              <a:buFont typeface="Wingdings" pitchFamily="2" charset="2"/>
              <a:buChar char="§"/>
            </a:pPr>
            <a:r>
              <a:rPr lang="pt-BR" dirty="0"/>
              <a:t>O direito à privacidade é autônomo, ou seja, ele não depende da violação da honra – Pode haver violação da imagem sem ofensa (Caso Manoel Garrincha -  </a:t>
            </a:r>
            <a:r>
              <a:rPr lang="pt-BR" dirty="0" smtClean="0"/>
              <a:t>Resp. </a:t>
            </a:r>
            <a:r>
              <a:rPr lang="pt-BR" dirty="0"/>
              <a:t>521.697/RJ ). </a:t>
            </a:r>
          </a:p>
          <a:p>
            <a:pPr algn="just">
              <a:buAutoNum type="arabicPeriod"/>
            </a:pPr>
            <a:endParaRPr lang="pt-BR" dirty="0"/>
          </a:p>
          <a:p>
            <a:pPr marL="0" indent="0" algn="just">
              <a:buNone/>
            </a:pPr>
            <a:endParaRPr lang="pt-BR" dirty="0"/>
          </a:p>
        </p:txBody>
      </p:sp>
    </p:spTree>
    <p:extLst>
      <p:ext uri="{BB962C8B-B14F-4D97-AF65-F5344CB8AC3E}">
        <p14:creationId xmlns:p14="http://schemas.microsoft.com/office/powerpoint/2010/main" val="39173524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80996" cy="5471519"/>
          </a:xfrm>
        </p:spPr>
        <p:txBody>
          <a:bodyPr/>
          <a:lstStyle/>
          <a:p>
            <a:pPr marL="0" indent="0" algn="ctr">
              <a:buNone/>
            </a:pPr>
            <a:r>
              <a:rPr lang="pt-BR" sz="3200" dirty="0">
                <a:solidFill>
                  <a:schemeClr val="accent2"/>
                </a:solidFill>
              </a:rPr>
              <a:t>VII. Proteção da personalidade do morto</a:t>
            </a:r>
          </a:p>
          <a:p>
            <a:pPr marL="0" indent="0">
              <a:buNone/>
            </a:pPr>
            <a:r>
              <a:rPr lang="pt-BR" dirty="0"/>
              <a:t> Com a morte extingue-se a personalidade – logo o morto não possui direito da personalidade.</a:t>
            </a:r>
          </a:p>
          <a:p>
            <a:pPr marL="0" indent="0">
              <a:buNone/>
            </a:pPr>
            <a:r>
              <a:rPr lang="pt-BR" b="1" u="sng" dirty="0">
                <a:solidFill>
                  <a:schemeClr val="accent2"/>
                </a:solidFill>
              </a:rPr>
              <a:t>1. Sucessão Processual: </a:t>
            </a:r>
          </a:p>
          <a:p>
            <a:pPr>
              <a:buFont typeface="Wingdings" panose="05000000000000000000" pitchFamily="2" charset="2"/>
              <a:buChar char="§"/>
            </a:pPr>
            <a:r>
              <a:rPr lang="pt-BR" dirty="0"/>
              <a:t>O titular do direito sofre a lesão, ajuíza a ação e falece;</a:t>
            </a:r>
          </a:p>
          <a:p>
            <a:pPr>
              <a:buFont typeface="Wingdings" panose="05000000000000000000" pitchFamily="2" charset="2"/>
              <a:buChar char="§"/>
            </a:pPr>
            <a:r>
              <a:rPr lang="pt-BR" dirty="0"/>
              <a:t>Os herdeiros se habilitam e dão continuidade à relação processual;</a:t>
            </a:r>
          </a:p>
          <a:p>
            <a:pPr>
              <a:buFont typeface="Wingdings" panose="05000000000000000000" pitchFamily="2" charset="2"/>
              <a:buChar char="§"/>
            </a:pPr>
            <a:r>
              <a:rPr lang="pt-BR" dirty="0"/>
              <a:t>Não há transmissão de direitos da personalidade.</a:t>
            </a:r>
          </a:p>
          <a:p>
            <a:pPr marL="0" indent="0">
              <a:buNone/>
            </a:pPr>
            <a:endParaRPr lang="pt-BR" dirty="0"/>
          </a:p>
          <a:p>
            <a:pPr marL="0" indent="0">
              <a:buNone/>
            </a:pPr>
            <a:r>
              <a:rPr lang="pt-BR" b="1" i="1" u="sng" dirty="0">
                <a:solidFill>
                  <a:schemeClr val="accent2"/>
                </a:solidFill>
              </a:rPr>
              <a:t>2. </a:t>
            </a:r>
            <a:r>
              <a:rPr lang="pt-BR" b="1" u="sng" dirty="0">
                <a:solidFill>
                  <a:schemeClr val="accent2"/>
                </a:solidFill>
              </a:rPr>
              <a:t>Transmissão do direito à reparação de danos (artigo 943 do CC) </a:t>
            </a:r>
          </a:p>
          <a:p>
            <a:pPr marL="0" indent="0">
              <a:buNone/>
            </a:pPr>
            <a:r>
              <a:rPr lang="pt-BR" dirty="0"/>
              <a:t>Art. 943. “O direito de exigir reparação e a obrigação de prestá-la transmitem-se com a herança”. </a:t>
            </a:r>
          </a:p>
          <a:p>
            <a:pPr>
              <a:buFont typeface="Wingdings" panose="05000000000000000000" pitchFamily="2" charset="2"/>
              <a:buChar char="§"/>
            </a:pPr>
            <a:r>
              <a:rPr lang="pt-BR" dirty="0"/>
              <a:t>O titular não iniciou o processo;</a:t>
            </a:r>
          </a:p>
          <a:p>
            <a:pPr>
              <a:buFont typeface="Wingdings" panose="05000000000000000000" pitchFamily="2" charset="2"/>
              <a:buChar char="§"/>
            </a:pPr>
            <a:r>
              <a:rPr lang="pt-BR" dirty="0"/>
              <a:t>Há prescrição;</a:t>
            </a:r>
          </a:p>
          <a:p>
            <a:pPr marL="0" indent="0">
              <a:buNone/>
            </a:pPr>
            <a:endParaRPr lang="pt-BR" dirty="0"/>
          </a:p>
          <a:p>
            <a:pPr marL="0" indent="0">
              <a:buNone/>
            </a:pPr>
            <a:r>
              <a:rPr lang="pt-BR" b="1" u="sng" dirty="0">
                <a:solidFill>
                  <a:schemeClr val="accent2"/>
                </a:solidFill>
              </a:rPr>
              <a:t>3. Lesados indiretos (artigo 12, parágrafo único do CC)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5203316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56591"/>
            <a:ext cx="10162944" cy="5484771"/>
          </a:xfrm>
        </p:spPr>
        <p:txBody>
          <a:bodyPr/>
          <a:lstStyle/>
          <a:p>
            <a:pPr marL="0" indent="0" algn="just">
              <a:buNone/>
            </a:pPr>
            <a:r>
              <a:rPr lang="pt-BR" dirty="0"/>
              <a:t>Art. 12. “Pode-se exigir que cesse a ameaça, ou a lesão, a direito da personalidade, e reclamar perdas e danos, sem prejuízo de outras sanções previstas em lei. </a:t>
            </a:r>
          </a:p>
          <a:p>
            <a:pPr marL="0" indent="0" algn="just">
              <a:buNone/>
            </a:pPr>
            <a:r>
              <a:rPr lang="pt-BR" dirty="0"/>
              <a:t>Parágrafo único. Em se tratando de morto, terá legitimação para requerer a medida prevista neste artigo o cônjuge sobrevivente, ou qualquer parente em linha reta, ou colateral até o quarto grau”.</a:t>
            </a:r>
          </a:p>
          <a:p>
            <a:pPr marL="0" indent="0" algn="just">
              <a:buNone/>
            </a:pPr>
            <a:endParaRPr lang="pt-BR" dirty="0"/>
          </a:p>
          <a:p>
            <a:pPr algn="just">
              <a:buFont typeface="Wingdings" panose="05000000000000000000" pitchFamily="2" charset="2"/>
              <a:buChar char="§"/>
            </a:pPr>
            <a:r>
              <a:rPr lang="pt-BR" dirty="0"/>
              <a:t>O dano ocorre após a morte do titular;</a:t>
            </a:r>
          </a:p>
          <a:p>
            <a:pPr algn="just">
              <a:buFont typeface="Wingdings" panose="05000000000000000000" pitchFamily="2" charset="2"/>
              <a:buChar char="§"/>
            </a:pPr>
            <a:endParaRPr lang="pt-BR" dirty="0"/>
          </a:p>
          <a:p>
            <a:pPr algn="just">
              <a:buFont typeface="Wingdings" panose="05000000000000000000" pitchFamily="2" charset="2"/>
              <a:buChar char="§"/>
            </a:pPr>
            <a:r>
              <a:rPr lang="pt-BR" dirty="0"/>
              <a:t>Lesados                                  Direto: morto (não produz qualquer efeito)</a:t>
            </a:r>
          </a:p>
          <a:p>
            <a:pPr marL="0" indent="0" algn="just">
              <a:buNone/>
            </a:pPr>
            <a:r>
              <a:rPr lang="pt-BR" dirty="0"/>
              <a:t>                                                   Indiretos: Parentes até quarto grau (direito à indenização)</a:t>
            </a:r>
          </a:p>
          <a:p>
            <a:pPr algn="just">
              <a:buFont typeface="Wingdings" panose="05000000000000000000" pitchFamily="2" charset="2"/>
              <a:buChar char="§"/>
            </a:pPr>
            <a:endParaRPr lang="pt-BR" dirty="0"/>
          </a:p>
          <a:p>
            <a:pPr algn="just">
              <a:buFont typeface="Wingdings" panose="05000000000000000000" pitchFamily="2" charset="2"/>
              <a:buChar char="§"/>
            </a:pPr>
            <a:r>
              <a:rPr lang="pt-BR" dirty="0"/>
              <a:t>Legitimação ordinária: Nome próprio                interesse próprio.</a:t>
            </a:r>
          </a:p>
          <a:p>
            <a:pPr algn="just">
              <a:buFont typeface="Wingdings" panose="05000000000000000000" pitchFamily="2" charset="2"/>
              <a:buChar char="§"/>
            </a:pPr>
            <a:r>
              <a:rPr lang="pt-BR" dirty="0"/>
              <a:t>Defesa de direito próprio da personalidade</a:t>
            </a:r>
          </a:p>
          <a:p>
            <a:pPr algn="just">
              <a:buFont typeface="Wingdings" panose="05000000000000000000" pitchFamily="2" charset="2"/>
              <a:buChar char="§"/>
            </a:pPr>
            <a:r>
              <a:rPr lang="pt-BR" dirty="0"/>
              <a:t>Não se aplica a ordem de vocação sucessória. Cada um dos lesados indiretos é legitimado concorrentemente.   </a:t>
            </a:r>
          </a:p>
        </p:txBody>
      </p:sp>
      <p:cxnSp>
        <p:nvCxnSpPr>
          <p:cNvPr id="4" name="Conector de Seta Reta 3"/>
          <p:cNvCxnSpPr/>
          <p:nvPr/>
        </p:nvCxnSpPr>
        <p:spPr>
          <a:xfrm flipV="1">
            <a:off x="2022764" y="3574473"/>
            <a:ext cx="2078181"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ector de Seta Reta 7"/>
          <p:cNvCxnSpPr/>
          <p:nvPr/>
        </p:nvCxnSpPr>
        <p:spPr>
          <a:xfrm>
            <a:off x="2022764" y="3588327"/>
            <a:ext cx="2078181" cy="429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4987636" y="4793673"/>
            <a:ext cx="92825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25270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30087"/>
            <a:ext cx="10507501" cy="5511275"/>
          </a:xfrm>
        </p:spPr>
        <p:txBody>
          <a:bodyPr/>
          <a:lstStyle/>
          <a:p>
            <a:pPr marL="0" indent="0">
              <a:buNone/>
            </a:pPr>
            <a:r>
              <a:rPr lang="pt-BR" dirty="0"/>
              <a:t>- Rol exemplificativo;</a:t>
            </a:r>
          </a:p>
          <a:p>
            <a:pPr marL="0" indent="0">
              <a:buNone/>
            </a:pPr>
            <a:r>
              <a:rPr lang="pt-BR" dirty="0"/>
              <a:t>- Direito a imagem exclui os de quarto grau (artigo 20, parágrafo único, CC).</a:t>
            </a:r>
          </a:p>
          <a:p>
            <a:pPr marL="0" indent="0">
              <a:buNone/>
            </a:pPr>
            <a:r>
              <a:rPr lang="pt-BR" dirty="0"/>
              <a:t>- Valor da indenização variável (de acordo com o vínculo);</a:t>
            </a:r>
          </a:p>
          <a:p>
            <a:pPr marL="0" indent="0">
              <a:buNone/>
            </a:pPr>
            <a:r>
              <a:rPr lang="pt-BR" dirty="0"/>
              <a:t>- Tantas indenizações quantas forem as ações;</a:t>
            </a:r>
          </a:p>
          <a:p>
            <a:pPr marL="0" indent="0">
              <a:buNone/>
            </a:pPr>
            <a:r>
              <a:rPr lang="pt-BR" dirty="0"/>
              <a:t>- Litisconsórcio facultativo;</a:t>
            </a:r>
          </a:p>
          <a:p>
            <a:pPr marL="0" indent="0">
              <a:buNone/>
            </a:pPr>
            <a:endParaRPr lang="pt-BR" dirty="0"/>
          </a:p>
          <a:p>
            <a:pPr>
              <a:buFont typeface="Wingdings" panose="05000000000000000000" pitchFamily="2" charset="2"/>
              <a:buChar char="§"/>
            </a:pPr>
            <a:r>
              <a:rPr lang="pt-BR" dirty="0"/>
              <a:t>Lesados indiretos na Jurisprudência do STJ:</a:t>
            </a:r>
          </a:p>
          <a:p>
            <a:pPr marL="0" indent="0">
              <a:buNone/>
            </a:pPr>
            <a:r>
              <a:rPr lang="pt-BR" dirty="0"/>
              <a:t> - </a:t>
            </a:r>
            <a:r>
              <a:rPr lang="pt-BR" dirty="0" err="1" smtClean="0"/>
              <a:t>REsp.</a:t>
            </a:r>
            <a:r>
              <a:rPr lang="pt-BR" dirty="0" smtClean="0"/>
              <a:t> 86.109 </a:t>
            </a:r>
            <a:r>
              <a:rPr lang="pt-BR" dirty="0"/>
              <a:t>- Caso de Lampião e Maria Bonita. A filha do casal descobriu que a imagem de seus pais vinha sendo indevidamente utilizada (os irmão não poderiam ajuizar a ação). </a:t>
            </a:r>
          </a:p>
          <a:p>
            <a:pPr marL="0" indent="0">
              <a:buNone/>
            </a:pPr>
            <a:endParaRPr lang="pt-BR" dirty="0"/>
          </a:p>
          <a:p>
            <a:pPr marL="0" indent="0">
              <a:buNone/>
            </a:pPr>
            <a:r>
              <a:rPr lang="pt-BR" dirty="0"/>
              <a:t>- </a:t>
            </a:r>
            <a:r>
              <a:rPr lang="pt-BR" dirty="0" smtClean="0"/>
              <a:t>Resp. </a:t>
            </a:r>
            <a:r>
              <a:rPr lang="pt-BR" dirty="0"/>
              <a:t>521.697/RJ – Caso Garrincha. Os filhos de Garrincha, considerando que o pai nunca revelara tal característica, ajuizaram ação (os irmãos, filhos e viúva de Garrincha poderiam ajuizar a ação, por não se tratar de violação ao direito à imagem, mas à intimidade).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21300156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42123"/>
            <a:ext cx="10480996" cy="5299240"/>
          </a:xfrm>
        </p:spPr>
        <p:txBody>
          <a:bodyPr>
            <a:normAutofit fontScale="92500" lnSpcReduction="20000"/>
          </a:bodyPr>
          <a:lstStyle/>
          <a:p>
            <a:pPr marL="0" indent="0" algn="just">
              <a:buNone/>
            </a:pPr>
            <a:r>
              <a:rPr lang="pt-BR" sz="2400" b="1" u="sng" dirty="0">
                <a:solidFill>
                  <a:schemeClr val="accent1"/>
                </a:solidFill>
              </a:rPr>
              <a:t>Generalidades: </a:t>
            </a:r>
          </a:p>
          <a:p>
            <a:pPr marL="0" indent="0" algn="just">
              <a:buNone/>
            </a:pPr>
            <a:endParaRPr lang="pt-BR" sz="900" dirty="0"/>
          </a:p>
          <a:p>
            <a:pPr algn="just">
              <a:buAutoNum type="arabicPeriod"/>
            </a:pPr>
            <a:r>
              <a:rPr lang="pt-BR" sz="1900" dirty="0">
                <a:solidFill>
                  <a:schemeClr val="accent2"/>
                </a:solidFill>
              </a:rPr>
              <a:t>Direito da personalidade x Direitos humanos x Direitos fundamentais</a:t>
            </a:r>
          </a:p>
          <a:p>
            <a:pPr marL="0" indent="0" algn="just">
              <a:buNone/>
            </a:pPr>
            <a:endParaRPr lang="pt-BR" sz="900" dirty="0"/>
          </a:p>
          <a:p>
            <a:pPr marL="0" indent="0" algn="just">
              <a:buNone/>
            </a:pPr>
            <a:r>
              <a:rPr lang="pt-BR" dirty="0">
                <a:solidFill>
                  <a:schemeClr val="accent1"/>
                </a:solidFill>
              </a:rPr>
              <a:t>2</a:t>
            </a:r>
            <a:r>
              <a:rPr lang="pt-BR" dirty="0">
                <a:solidFill>
                  <a:schemeClr val="accent2"/>
                </a:solidFill>
              </a:rPr>
              <a:t>. </a:t>
            </a:r>
            <a:r>
              <a:rPr lang="pt-BR" sz="1900" dirty="0">
                <a:solidFill>
                  <a:schemeClr val="accent2"/>
                </a:solidFill>
              </a:rPr>
              <a:t>Direitos da personalidade da pessoa jurídica?</a:t>
            </a:r>
          </a:p>
          <a:p>
            <a:pPr marL="0" indent="0" algn="just">
              <a:buNone/>
            </a:pPr>
            <a:r>
              <a:rPr lang="pt-BR" sz="1900" dirty="0"/>
              <a:t>    - A doutrina diverge, mas prevalece que não;</a:t>
            </a:r>
          </a:p>
          <a:p>
            <a:pPr marL="0" indent="0" algn="just">
              <a:buNone/>
            </a:pPr>
            <a:r>
              <a:rPr lang="pt-BR" sz="1900" dirty="0"/>
              <a:t>    - Direitos da personalidade são oriundos da </a:t>
            </a:r>
            <a:r>
              <a:rPr lang="pt-BR" sz="1900" dirty="0" err="1"/>
              <a:t>claúsula</a:t>
            </a:r>
            <a:r>
              <a:rPr lang="pt-BR" sz="1900" dirty="0"/>
              <a:t> geral de dignidade da pessoa humana;</a:t>
            </a:r>
          </a:p>
          <a:p>
            <a:pPr marL="0" indent="0" algn="just">
              <a:buNone/>
            </a:pPr>
            <a:endParaRPr lang="pt-BR" sz="900" dirty="0"/>
          </a:p>
          <a:p>
            <a:pPr marL="0" indent="0" algn="just">
              <a:buNone/>
            </a:pPr>
            <a:r>
              <a:rPr lang="pt-BR" sz="1900" b="1" u="sng" dirty="0"/>
              <a:t>Enunciado 286- Art. 52. “</a:t>
            </a:r>
            <a:r>
              <a:rPr lang="pt-BR" sz="1900" dirty="0"/>
              <a:t>Os direitos da personalidade são direitos inerentes e essenciais à pessoa humana, decorrentes de sua dignidade, não sendo as pessoas jurídicas titulares de tais direitos”. </a:t>
            </a:r>
          </a:p>
          <a:p>
            <a:pPr marL="0" indent="0" algn="just">
              <a:buNone/>
            </a:pPr>
            <a:endParaRPr lang="pt-BR" sz="900" dirty="0"/>
          </a:p>
          <a:p>
            <a:pPr algn="just">
              <a:buFont typeface="Wingdings" panose="05000000000000000000" pitchFamily="2" charset="2"/>
              <a:buChar char="§"/>
            </a:pPr>
            <a:r>
              <a:rPr lang="pt-BR" sz="1900" b="1" u="sng" dirty="0">
                <a:solidFill>
                  <a:schemeClr val="accent2"/>
                </a:solidFill>
              </a:rPr>
              <a:t>Atenção:</a:t>
            </a:r>
            <a:r>
              <a:rPr lang="pt-BR" sz="1900" dirty="0"/>
              <a:t> O artigo 52 confere a pessoa jurídica – no que couber – a proteção dos direitos da personalidade </a:t>
            </a:r>
            <a:r>
              <a:rPr lang="pt-BR" sz="1900" b="1" dirty="0"/>
              <a:t>(são coisas diferentes)</a:t>
            </a:r>
          </a:p>
          <a:p>
            <a:pPr marL="0" indent="0" algn="just">
              <a:buNone/>
            </a:pPr>
            <a:endParaRPr lang="pt-BR" sz="1900" dirty="0"/>
          </a:p>
          <a:p>
            <a:pPr algn="just">
              <a:buFont typeface="Wingdings" panose="05000000000000000000" pitchFamily="2" charset="2"/>
              <a:buChar char="§"/>
            </a:pPr>
            <a:r>
              <a:rPr lang="pt-BR" sz="1900" dirty="0"/>
              <a:t>A pessoa jurídica pode sofrer dano moral? </a:t>
            </a:r>
          </a:p>
          <a:p>
            <a:pPr marL="0" indent="0" algn="just">
              <a:buNone/>
            </a:pPr>
            <a:r>
              <a:rPr lang="pt-BR" sz="1900" b="1" u="sng" dirty="0"/>
              <a:t>Resposta</a:t>
            </a:r>
            <a:r>
              <a:rPr lang="pt-BR" sz="1900" dirty="0"/>
              <a:t>: </a:t>
            </a:r>
            <a:r>
              <a:rPr lang="pt-BR" sz="1900" b="1" u="sng" dirty="0"/>
              <a:t>Súmula 227</a:t>
            </a:r>
            <a:r>
              <a:rPr lang="pt-BR" sz="1900" dirty="0"/>
              <a:t>- “A pessoa jurídica pode sofrer dano moral” e </a:t>
            </a:r>
            <a:r>
              <a:rPr lang="pt-BR" sz="1900" dirty="0" err="1"/>
              <a:t>REsp</a:t>
            </a:r>
            <a:r>
              <a:rPr lang="pt-BR" sz="1900" dirty="0"/>
              <a:t> 433.954  (protesto indevido de duplicata). </a:t>
            </a:r>
          </a:p>
          <a:p>
            <a:pPr marL="0" indent="0">
              <a:buNone/>
            </a:pPr>
            <a:endParaRPr lang="pt-BR" dirty="0"/>
          </a:p>
        </p:txBody>
      </p:sp>
    </p:spTree>
    <p:extLst>
      <p:ext uri="{BB962C8B-B14F-4D97-AF65-F5344CB8AC3E}">
        <p14:creationId xmlns:p14="http://schemas.microsoft.com/office/powerpoint/2010/main" val="25673866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96349"/>
            <a:ext cx="10494249" cy="5445014"/>
          </a:xfrm>
        </p:spPr>
        <p:txBody>
          <a:bodyPr>
            <a:normAutofit fontScale="92500" lnSpcReduction="20000"/>
          </a:bodyPr>
          <a:lstStyle/>
          <a:p>
            <a:pPr marL="0" indent="0" algn="just">
              <a:buNone/>
            </a:pPr>
            <a:r>
              <a:rPr lang="pt-BR" sz="1900" b="1" dirty="0">
                <a:solidFill>
                  <a:schemeClr val="accent2"/>
                </a:solidFill>
              </a:rPr>
              <a:t>3. Conflito entre direitos da personalidade e direitos de comunicação social.</a:t>
            </a:r>
          </a:p>
          <a:p>
            <a:pPr marL="0" indent="0" algn="just">
              <a:buNone/>
            </a:pPr>
            <a:endParaRPr lang="pt-BR" sz="1900" dirty="0"/>
          </a:p>
          <a:p>
            <a:pPr algn="just">
              <a:buFont typeface="Wingdings" panose="05000000000000000000" pitchFamily="2" charset="2"/>
              <a:buChar char="§"/>
            </a:pPr>
            <a:r>
              <a:rPr lang="pt-BR" sz="1900" dirty="0"/>
              <a:t>Comunicação social                                Liberdade de imprensa </a:t>
            </a:r>
          </a:p>
          <a:p>
            <a:pPr marL="0" indent="0" algn="just">
              <a:buNone/>
            </a:pPr>
            <a:r>
              <a:rPr lang="pt-BR" sz="1900" dirty="0"/>
              <a:t>                                                                  Liberdade de expressão</a:t>
            </a:r>
          </a:p>
          <a:p>
            <a:pPr algn="just">
              <a:buFont typeface="Wingdings" panose="05000000000000000000" pitchFamily="2" charset="2"/>
              <a:buChar char="§"/>
            </a:pPr>
            <a:r>
              <a:rPr lang="pt-BR" sz="1900" dirty="0"/>
              <a:t> Ponderação de interesses</a:t>
            </a:r>
          </a:p>
          <a:p>
            <a:pPr algn="just">
              <a:buFont typeface="Wingdings" panose="05000000000000000000" pitchFamily="2" charset="2"/>
              <a:buChar char="§"/>
            </a:pPr>
            <a:r>
              <a:rPr lang="pt-BR" sz="1900" dirty="0"/>
              <a:t>Não há direitos absolutos;</a:t>
            </a:r>
          </a:p>
          <a:p>
            <a:pPr algn="just">
              <a:buFont typeface="Wingdings" panose="05000000000000000000" pitchFamily="2" charset="2"/>
              <a:buChar char="§"/>
            </a:pPr>
            <a:r>
              <a:rPr lang="pt-BR" sz="1900" dirty="0"/>
              <a:t>No Brasil, não se admite o </a:t>
            </a:r>
            <a:r>
              <a:rPr lang="pt-BR" sz="1900" i="1" dirty="0" err="1" smtClean="0"/>
              <a:t>hate</a:t>
            </a:r>
            <a:r>
              <a:rPr lang="pt-BR" sz="1900" i="1" dirty="0" smtClean="0"/>
              <a:t> speech</a:t>
            </a:r>
            <a:r>
              <a:rPr lang="pt-BR" sz="1900" dirty="0" smtClean="0"/>
              <a:t> </a:t>
            </a:r>
            <a:r>
              <a:rPr lang="pt-BR" sz="1900" dirty="0"/>
              <a:t>(HC 82.424-2/RS – Caso do livro antissemita)</a:t>
            </a:r>
          </a:p>
          <a:p>
            <a:pPr marL="0" indent="0" algn="just">
              <a:buNone/>
            </a:pPr>
            <a:endParaRPr lang="pt-BR" sz="1900" dirty="0"/>
          </a:p>
          <a:p>
            <a:pPr marL="0" indent="0" algn="just">
              <a:buNone/>
            </a:pPr>
            <a:r>
              <a:rPr lang="pt-BR" sz="1900" b="1" dirty="0">
                <a:solidFill>
                  <a:schemeClr val="accent2"/>
                </a:solidFill>
              </a:rPr>
              <a:t>4. Biografias Não autorizadas:</a:t>
            </a:r>
          </a:p>
          <a:p>
            <a:pPr algn="just">
              <a:buFont typeface="Wingdings" panose="05000000000000000000" pitchFamily="2" charset="2"/>
              <a:buChar char="§"/>
            </a:pPr>
            <a:r>
              <a:rPr lang="pt-BR" sz="1900" dirty="0"/>
              <a:t>Liberdade de expressão x intimidade do biografado;</a:t>
            </a:r>
          </a:p>
          <a:p>
            <a:pPr algn="just">
              <a:buFont typeface="Wingdings" panose="05000000000000000000" pitchFamily="2" charset="2"/>
              <a:buChar char="§"/>
            </a:pPr>
            <a:r>
              <a:rPr lang="pt-BR" sz="1900" dirty="0"/>
              <a:t>Ponderação: Permite-se a publicação (liberdade de expressão) – eventuais abusos serão coibidos posteriormente (o contrário aniquilaria a liberdade de expressão);</a:t>
            </a:r>
          </a:p>
          <a:p>
            <a:pPr algn="just">
              <a:buFont typeface="Wingdings" panose="05000000000000000000" pitchFamily="2" charset="2"/>
              <a:buChar char="§"/>
            </a:pPr>
            <a:r>
              <a:rPr lang="pt-BR" sz="1900" dirty="0"/>
              <a:t>Posterior: reparação, ação penal </a:t>
            </a:r>
            <a:r>
              <a:rPr lang="pt-BR" sz="1900" dirty="0" err="1"/>
              <a:t>etc</a:t>
            </a:r>
            <a:r>
              <a:rPr lang="pt-BR" sz="1900" dirty="0"/>
              <a:t>;</a:t>
            </a:r>
          </a:p>
          <a:p>
            <a:pPr algn="just">
              <a:buFont typeface="Wingdings" panose="05000000000000000000" pitchFamily="2" charset="2"/>
              <a:buChar char="§"/>
            </a:pPr>
            <a:r>
              <a:rPr lang="pt-BR" sz="1900" dirty="0"/>
              <a:t>ADI 4815 – STF afastou a necessidade de consentimento do biografado;</a:t>
            </a:r>
          </a:p>
          <a:p>
            <a:pPr algn="just">
              <a:buFont typeface="Wingdings" panose="05000000000000000000" pitchFamily="2" charset="2"/>
              <a:buChar char="§"/>
            </a:pPr>
            <a:r>
              <a:rPr lang="pt-BR" sz="1900" dirty="0"/>
              <a:t>Caso Roberto  Carlos e Caso Lampião – O Mata Sete</a:t>
            </a:r>
          </a:p>
          <a:p>
            <a:pPr marL="0" indent="0">
              <a:buNone/>
            </a:pPr>
            <a:endParaRPr lang="pt-BR" dirty="0"/>
          </a:p>
        </p:txBody>
      </p:sp>
      <p:cxnSp>
        <p:nvCxnSpPr>
          <p:cNvPr id="6" name="Conector de Seta Reta 5"/>
          <p:cNvCxnSpPr/>
          <p:nvPr/>
        </p:nvCxnSpPr>
        <p:spPr>
          <a:xfrm>
            <a:off x="3200400" y="1468582"/>
            <a:ext cx="2008909" cy="13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3255818" y="1468582"/>
            <a:ext cx="1967346" cy="4156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9312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3339"/>
            <a:ext cx="10520753" cy="5498023"/>
          </a:xfrm>
        </p:spPr>
        <p:txBody>
          <a:bodyPr>
            <a:normAutofit/>
          </a:bodyPr>
          <a:lstStyle/>
          <a:p>
            <a:pPr marL="0" indent="0" algn="just">
              <a:buNone/>
            </a:pPr>
            <a:r>
              <a:rPr lang="pt-BR" sz="2400" dirty="0">
                <a:solidFill>
                  <a:schemeClr val="accent2"/>
                </a:solidFill>
              </a:rPr>
              <a:t>3. Extinção da pessoa natural</a:t>
            </a:r>
          </a:p>
          <a:p>
            <a:pPr marL="0" indent="0" algn="just">
              <a:buNone/>
            </a:pPr>
            <a:endParaRPr lang="pt-BR" sz="2400" dirty="0">
              <a:solidFill>
                <a:schemeClr val="accent2"/>
              </a:solidFill>
            </a:endParaRPr>
          </a:p>
          <a:p>
            <a:pPr marL="0" indent="0" algn="just">
              <a:buNone/>
            </a:pPr>
            <a:r>
              <a:rPr lang="pt-BR" dirty="0"/>
              <a:t>A existência da pessoa natural termina com a morte (CC, artigo 6º), que se verifica com a morte encefálica, sendo desnecessário o reconhecimento judicial desse fato. </a:t>
            </a:r>
          </a:p>
          <a:p>
            <a:pPr algn="just">
              <a:buFont typeface="Wingdings" pitchFamily="2" charset="2"/>
              <a:buChar char="§"/>
            </a:pPr>
            <a:r>
              <a:rPr lang="pt-BR" dirty="0"/>
              <a:t>Efeito Principal da morte: Extinção da personalidade jurídica da pessoa natural</a:t>
            </a:r>
          </a:p>
          <a:p>
            <a:pPr algn="just">
              <a:buFont typeface="Wingdings" pitchFamily="2" charset="2"/>
              <a:buChar char="§"/>
            </a:pPr>
            <a:r>
              <a:rPr lang="pt-BR" dirty="0"/>
              <a:t>Efeitos Secundários da morte (dentre outros): </a:t>
            </a:r>
            <a:endParaRPr lang="pt-BR" i="1" dirty="0"/>
          </a:p>
          <a:p>
            <a:pPr marL="720725" indent="0" algn="just">
              <a:buNone/>
            </a:pPr>
            <a:r>
              <a:rPr lang="pt-BR" i="1" dirty="0"/>
              <a:t>- Abertura  da </a:t>
            </a:r>
            <a:r>
              <a:rPr lang="pt-BR" dirty="0"/>
              <a:t>a sucessão (CC, art. 1.784); </a:t>
            </a:r>
          </a:p>
          <a:p>
            <a:pPr marL="720725" indent="0" algn="just">
              <a:buNone/>
            </a:pPr>
            <a:r>
              <a:rPr lang="pt-BR" dirty="0"/>
              <a:t>- Extinção do poder familiar (CC, art. 1.635, I);</a:t>
            </a:r>
          </a:p>
          <a:p>
            <a:pPr marL="720725" indent="0" algn="just">
              <a:buNone/>
            </a:pPr>
            <a:r>
              <a:rPr lang="pt-BR" i="1" dirty="0"/>
              <a:t>- Extinção d</a:t>
            </a:r>
            <a:r>
              <a:rPr lang="pt-BR" dirty="0"/>
              <a:t>os contratos </a:t>
            </a:r>
            <a:r>
              <a:rPr lang="pt-BR" i="1" dirty="0" err="1"/>
              <a:t>intuitu</a:t>
            </a:r>
            <a:r>
              <a:rPr lang="pt-BR" i="1" dirty="0"/>
              <a:t> personae </a:t>
            </a:r>
            <a:r>
              <a:rPr lang="pt-BR" dirty="0"/>
              <a:t>(personalíssimos); </a:t>
            </a:r>
          </a:p>
          <a:p>
            <a:pPr marL="720725" indent="0" algn="just">
              <a:buNone/>
            </a:pPr>
            <a:r>
              <a:rPr lang="pt-BR" dirty="0"/>
              <a:t>- Cessação da obrigação de alimentos, para ambas as partes (CC, art. 1.697);</a:t>
            </a:r>
          </a:p>
          <a:p>
            <a:pPr marL="720725" indent="0" algn="just">
              <a:buNone/>
            </a:pPr>
            <a:r>
              <a:rPr lang="pt-BR" dirty="0"/>
              <a:t>- Extinção do </a:t>
            </a:r>
            <a:r>
              <a:rPr lang="pt-BR" dirty="0" smtClean="0"/>
              <a:t>usufruto</a:t>
            </a:r>
            <a:r>
              <a:rPr lang="pt-BR" dirty="0"/>
              <a:t>; </a:t>
            </a:r>
          </a:p>
          <a:p>
            <a:pPr marL="720725" indent="0" algn="just">
              <a:buNone/>
            </a:pPr>
            <a:r>
              <a:rPr lang="pt-BR" i="1" dirty="0"/>
              <a:t>- Extinção do </a:t>
            </a:r>
            <a:r>
              <a:rPr lang="pt-BR" dirty="0"/>
              <a:t>casamento ou </a:t>
            </a:r>
            <a:r>
              <a:rPr lang="pt-BR" dirty="0" smtClean="0"/>
              <a:t>da </a:t>
            </a:r>
            <a:r>
              <a:rPr lang="pt-BR" dirty="0"/>
              <a:t>união estável; </a:t>
            </a:r>
          </a:p>
          <a:p>
            <a:pPr marL="720725" indent="0" algn="just">
              <a:buNone/>
            </a:pPr>
            <a:r>
              <a:rPr lang="pt-BR" dirty="0"/>
              <a:t>- No Direito Penal - extinção da punibilidade do agente (CP, art. 107)... </a:t>
            </a:r>
          </a:p>
        </p:txBody>
      </p:sp>
    </p:spTree>
    <p:extLst>
      <p:ext uri="{BB962C8B-B14F-4D97-AF65-F5344CB8AC3E}">
        <p14:creationId xmlns:p14="http://schemas.microsoft.com/office/powerpoint/2010/main" val="1305526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56591"/>
            <a:ext cx="10480996" cy="5484771"/>
          </a:xfrm>
        </p:spPr>
        <p:txBody>
          <a:bodyPr>
            <a:normAutofit/>
          </a:bodyPr>
          <a:lstStyle/>
          <a:p>
            <a:pPr marL="0" indent="0">
              <a:buNone/>
            </a:pPr>
            <a:r>
              <a:rPr lang="pt-BR" b="1" dirty="0" smtClean="0">
                <a:solidFill>
                  <a:schemeClr val="accent2"/>
                </a:solidFill>
              </a:rPr>
              <a:t>5</a:t>
            </a:r>
            <a:r>
              <a:rPr lang="pt-BR" b="1" dirty="0">
                <a:solidFill>
                  <a:schemeClr val="accent2"/>
                </a:solidFill>
              </a:rPr>
              <a:t>. Direito ao Esquecimento:</a:t>
            </a:r>
          </a:p>
          <a:p>
            <a:pPr>
              <a:buFont typeface="Wingdings" panose="05000000000000000000" pitchFamily="2" charset="2"/>
              <a:buChar char="§"/>
            </a:pPr>
            <a:r>
              <a:rPr lang="pt-BR" dirty="0"/>
              <a:t>Direito de restringir o uso de fatos pretéritos que lhe causam sofrimento – ao es	esquecimento desses fatos;</a:t>
            </a:r>
          </a:p>
          <a:p>
            <a:pPr>
              <a:buFont typeface="Wingdings" panose="05000000000000000000" pitchFamily="2" charset="2"/>
              <a:buChar char="§"/>
            </a:pPr>
            <a:r>
              <a:rPr lang="pt-BR" dirty="0"/>
              <a:t>Ponderação: Direitos da personalidade x liberdade de imprensa (democracia – interesse público);</a:t>
            </a:r>
          </a:p>
          <a:p>
            <a:pPr>
              <a:buFont typeface="Wingdings" panose="05000000000000000000" pitchFamily="2" charset="2"/>
              <a:buChar char="§"/>
            </a:pPr>
            <a:r>
              <a:rPr lang="pt-BR" dirty="0"/>
              <a:t>Análise casuística;</a:t>
            </a:r>
          </a:p>
          <a:p>
            <a:pPr>
              <a:buFont typeface="Wingdings" panose="05000000000000000000" pitchFamily="2" charset="2"/>
              <a:buChar char="§"/>
            </a:pPr>
            <a:r>
              <a:rPr lang="pt-BR" dirty="0"/>
              <a:t>Caso </a:t>
            </a:r>
            <a:r>
              <a:rPr lang="pt-BR" dirty="0" err="1"/>
              <a:t>Aida</a:t>
            </a:r>
            <a:r>
              <a:rPr lang="pt-BR" dirty="0"/>
              <a:t> Cury - </a:t>
            </a:r>
            <a:r>
              <a:rPr lang="pt-BR" dirty="0" err="1"/>
              <a:t>REsp.</a:t>
            </a:r>
            <a:r>
              <a:rPr lang="pt-BR" dirty="0"/>
              <a:t> 1.335.153/RJ e Caso Chacina da Candelária </a:t>
            </a:r>
            <a:r>
              <a:rPr lang="pt-BR" dirty="0" err="1"/>
              <a:t>REsp.</a:t>
            </a:r>
            <a:r>
              <a:rPr lang="pt-BR" dirty="0"/>
              <a:t> 1.334.097/RJ;</a:t>
            </a:r>
          </a:p>
          <a:p>
            <a:pPr>
              <a:buFont typeface="Wingdings" panose="05000000000000000000" pitchFamily="2" charset="2"/>
              <a:buChar char="§"/>
            </a:pPr>
            <a:r>
              <a:rPr lang="pt-BR" dirty="0"/>
              <a:t>A internet – </a:t>
            </a:r>
            <a:r>
              <a:rPr lang="pt-BR" dirty="0" err="1"/>
              <a:t>superinformacionismo</a:t>
            </a:r>
            <a:r>
              <a:rPr lang="pt-BR" dirty="0"/>
              <a:t>.</a:t>
            </a:r>
          </a:p>
          <a:p>
            <a:pPr>
              <a:buFont typeface="Wingdings" panose="05000000000000000000" pitchFamily="2" charset="2"/>
              <a:buChar char="§"/>
            </a:pPr>
            <a:endParaRPr lang="pt-BR" dirty="0"/>
          </a:p>
          <a:p>
            <a:pPr marL="0" indent="0">
              <a:buNone/>
            </a:pPr>
            <a:r>
              <a:rPr lang="pt-BR" sz="2400" b="1" u="sng" dirty="0">
                <a:solidFill>
                  <a:schemeClr val="accent2"/>
                </a:solidFill>
              </a:rPr>
              <a:t>Pergunta de Concurso:</a:t>
            </a:r>
            <a:r>
              <a:rPr lang="pt-BR" dirty="0"/>
              <a:t> </a:t>
            </a:r>
            <a:endParaRPr lang="pt-BR" dirty="0" smtClean="0"/>
          </a:p>
          <a:p>
            <a:pPr>
              <a:buAutoNum type="arabicPeriod"/>
            </a:pPr>
            <a:r>
              <a:rPr lang="pt-BR" dirty="0" smtClean="0"/>
              <a:t>O </a:t>
            </a:r>
            <a:r>
              <a:rPr lang="pt-BR" dirty="0"/>
              <a:t>tema foi </a:t>
            </a:r>
            <a:r>
              <a:rPr lang="pt-BR" dirty="0" smtClean="0"/>
              <a:t>explorado no </a:t>
            </a:r>
            <a:r>
              <a:rPr lang="pt-BR" dirty="0"/>
              <a:t>II Concurso para Defensor Público do Paraná, na prova de </a:t>
            </a:r>
            <a:r>
              <a:rPr lang="pt-BR" dirty="0" smtClean="0"/>
              <a:t>Dissertativa Direito </a:t>
            </a:r>
            <a:r>
              <a:rPr lang="pt-BR" dirty="0"/>
              <a:t>Civil (anulada). </a:t>
            </a:r>
            <a:endParaRPr lang="pt-BR" dirty="0"/>
          </a:p>
          <a:p>
            <a:pPr>
              <a:buAutoNum type="arabicPeriod"/>
            </a:pPr>
            <a:r>
              <a:rPr lang="pt-BR" dirty="0" smtClean="0"/>
              <a:t>O </a:t>
            </a:r>
            <a:r>
              <a:rPr lang="pt-BR" dirty="0"/>
              <a:t>tema foi explorado no </a:t>
            </a:r>
            <a:r>
              <a:rPr lang="pt-BR" dirty="0" smtClean="0"/>
              <a:t>VII </a:t>
            </a:r>
            <a:r>
              <a:rPr lang="pt-BR" dirty="0"/>
              <a:t>Concurso para Defensor Público </a:t>
            </a:r>
            <a:r>
              <a:rPr lang="pt-BR" dirty="0" smtClean="0"/>
              <a:t>de São Paulo, </a:t>
            </a:r>
            <a:r>
              <a:rPr lang="pt-BR" dirty="0"/>
              <a:t>na prova de Dissertativa Direito </a:t>
            </a:r>
            <a:r>
              <a:rPr lang="pt-BR" dirty="0" smtClean="0"/>
              <a:t>Constitucional.</a:t>
            </a: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5211485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3339"/>
            <a:ext cx="10441240" cy="5498023"/>
          </a:xfrm>
        </p:spPr>
        <p:txBody>
          <a:bodyPr>
            <a:normAutofit lnSpcReduction="10000"/>
          </a:bodyPr>
          <a:lstStyle/>
          <a:p>
            <a:pPr marL="0" indent="0" algn="ctr">
              <a:buNone/>
            </a:pPr>
            <a:r>
              <a:rPr lang="pt-BR" sz="3200" dirty="0">
                <a:solidFill>
                  <a:schemeClr val="accent2"/>
                </a:solidFill>
              </a:rPr>
              <a:t>IX. Proteção jurídica dos direitos da personalidade</a:t>
            </a:r>
          </a:p>
          <a:p>
            <a:pPr>
              <a:buFont typeface="Wingdings" panose="05000000000000000000" pitchFamily="2" charset="2"/>
              <a:buChar char="§"/>
            </a:pPr>
            <a:r>
              <a:rPr lang="pt-BR" dirty="0">
                <a:solidFill>
                  <a:schemeClr val="tx1"/>
                </a:solidFill>
              </a:rPr>
              <a:t> Superação do binômio lesão/sanção</a:t>
            </a:r>
          </a:p>
          <a:p>
            <a:pPr>
              <a:buFont typeface="Wingdings" panose="05000000000000000000" pitchFamily="2" charset="2"/>
              <a:buChar char="§"/>
            </a:pPr>
            <a:r>
              <a:rPr lang="pt-BR" dirty="0">
                <a:solidFill>
                  <a:schemeClr val="tx1"/>
                </a:solidFill>
              </a:rPr>
              <a:t>CDC e Reforma Processual 1994 – Avanço (tutela específica);</a:t>
            </a:r>
          </a:p>
          <a:p>
            <a:pPr marL="0" indent="0">
              <a:buNone/>
            </a:pPr>
            <a:endParaRPr lang="pt-BR" dirty="0">
              <a:solidFill>
                <a:schemeClr val="tx1"/>
              </a:solidFill>
            </a:endParaRPr>
          </a:p>
          <a:p>
            <a:pPr marL="0" indent="0">
              <a:buNone/>
            </a:pPr>
            <a:r>
              <a:rPr lang="pt-BR" dirty="0">
                <a:solidFill>
                  <a:schemeClr val="accent2"/>
                </a:solidFill>
              </a:rPr>
              <a:t>9.1.  Tutela preventiva e compensatória (artigo 12 CC)</a:t>
            </a:r>
          </a:p>
          <a:p>
            <a:pPr marL="0" indent="0">
              <a:buNone/>
            </a:pPr>
            <a:r>
              <a:rPr lang="pt-BR" dirty="0">
                <a:solidFill>
                  <a:schemeClr val="tx1"/>
                </a:solidFill>
              </a:rPr>
              <a:t>Art. 12. “Pode-se exigir que cesse a ameaça, ou a lesão, a direito da personalidade, e reclamar </a:t>
            </a:r>
          </a:p>
          <a:p>
            <a:pPr marL="0" indent="0">
              <a:buNone/>
            </a:pPr>
            <a:r>
              <a:rPr lang="pt-BR" dirty="0">
                <a:solidFill>
                  <a:schemeClr val="tx1"/>
                </a:solidFill>
              </a:rPr>
              <a:t>perdas e danos, sem prejuízo de outras sanções previstas em lei.” </a:t>
            </a:r>
            <a:r>
              <a:rPr lang="pt-BR" u="sng" dirty="0">
                <a:solidFill>
                  <a:schemeClr val="tx1"/>
                </a:solidFill>
              </a:rPr>
              <a:t>(na primeira parte, a tutela </a:t>
            </a:r>
          </a:p>
          <a:p>
            <a:pPr marL="0" indent="0">
              <a:buNone/>
            </a:pPr>
            <a:r>
              <a:rPr lang="pt-BR" u="sng" dirty="0">
                <a:solidFill>
                  <a:schemeClr val="tx1"/>
                </a:solidFill>
              </a:rPr>
              <a:t>preventiva; na segunda, a compensatória)</a:t>
            </a:r>
          </a:p>
          <a:p>
            <a:pPr marL="0" indent="0">
              <a:buNone/>
            </a:pPr>
            <a:endParaRPr lang="pt-BR" u="sng" dirty="0">
              <a:solidFill>
                <a:schemeClr val="tx1"/>
              </a:solidFill>
            </a:endParaRPr>
          </a:p>
          <a:p>
            <a:pPr marL="0" indent="0">
              <a:buNone/>
            </a:pPr>
            <a:r>
              <a:rPr lang="pt-BR" dirty="0">
                <a:solidFill>
                  <a:schemeClr val="tx1"/>
                </a:solidFill>
              </a:rPr>
              <a:t>                           Preventiva (específica)                      CC                    Individual</a:t>
            </a:r>
          </a:p>
          <a:p>
            <a:pPr marL="0" indent="0">
              <a:buNone/>
            </a:pPr>
            <a:r>
              <a:rPr lang="pt-BR" dirty="0">
                <a:solidFill>
                  <a:schemeClr val="tx1"/>
                </a:solidFill>
              </a:rPr>
              <a:t>                                                                                   CDC                   Coletiva</a:t>
            </a:r>
          </a:p>
          <a:p>
            <a:pPr marL="0" indent="0">
              <a:buNone/>
            </a:pPr>
            <a:r>
              <a:rPr lang="pt-BR" dirty="0">
                <a:solidFill>
                  <a:schemeClr val="tx1"/>
                </a:solidFill>
              </a:rPr>
              <a:t>     Tutela</a:t>
            </a:r>
          </a:p>
          <a:p>
            <a:pPr marL="0" indent="0">
              <a:buNone/>
            </a:pPr>
            <a:endParaRPr lang="pt-BR" dirty="0">
              <a:solidFill>
                <a:schemeClr val="tx1"/>
              </a:solidFill>
            </a:endParaRPr>
          </a:p>
          <a:p>
            <a:pPr marL="0" indent="0">
              <a:buNone/>
            </a:pPr>
            <a:r>
              <a:rPr lang="pt-BR" dirty="0">
                <a:solidFill>
                  <a:schemeClr val="tx1"/>
                </a:solidFill>
              </a:rPr>
              <a:t>                           Compensatória (indenização)            CC e CDC          </a:t>
            </a:r>
            <a:r>
              <a:rPr lang="pt-BR" dirty="0" smtClean="0">
                <a:solidFill>
                  <a:schemeClr val="tx1"/>
                </a:solidFill>
              </a:rPr>
              <a:t> Individual </a:t>
            </a:r>
            <a:r>
              <a:rPr lang="pt-BR" dirty="0">
                <a:solidFill>
                  <a:schemeClr val="tx1"/>
                </a:solidFill>
              </a:rPr>
              <a:t>e Coletiva                                                               </a:t>
            </a:r>
          </a:p>
        </p:txBody>
      </p:sp>
      <p:cxnSp>
        <p:nvCxnSpPr>
          <p:cNvPr id="4" name="Conector de Seta Reta 3"/>
          <p:cNvCxnSpPr/>
          <p:nvPr/>
        </p:nvCxnSpPr>
        <p:spPr>
          <a:xfrm flipV="1">
            <a:off x="1842655" y="4336473"/>
            <a:ext cx="692727" cy="6373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de Seta Reta 5"/>
          <p:cNvCxnSpPr/>
          <p:nvPr/>
        </p:nvCxnSpPr>
        <p:spPr>
          <a:xfrm>
            <a:off x="1842655" y="4973782"/>
            <a:ext cx="692727" cy="7897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de Seta Reta 9"/>
          <p:cNvCxnSpPr/>
          <p:nvPr/>
        </p:nvCxnSpPr>
        <p:spPr>
          <a:xfrm>
            <a:off x="5029200" y="4336473"/>
            <a:ext cx="13716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a:off x="5029200" y="4336473"/>
            <a:ext cx="1371600"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de Seta Reta 13"/>
          <p:cNvCxnSpPr/>
          <p:nvPr/>
        </p:nvCxnSpPr>
        <p:spPr>
          <a:xfrm>
            <a:off x="6954982" y="4336473"/>
            <a:ext cx="10945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ector de Seta Reta 15"/>
          <p:cNvCxnSpPr/>
          <p:nvPr/>
        </p:nvCxnSpPr>
        <p:spPr>
          <a:xfrm>
            <a:off x="6996545" y="4668982"/>
            <a:ext cx="10529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ector de Seta Reta 17"/>
          <p:cNvCxnSpPr/>
          <p:nvPr/>
        </p:nvCxnSpPr>
        <p:spPr>
          <a:xfrm>
            <a:off x="5680364" y="5763491"/>
            <a:ext cx="6234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ector de Seta Reta 21"/>
          <p:cNvCxnSpPr/>
          <p:nvPr/>
        </p:nvCxnSpPr>
        <p:spPr>
          <a:xfrm>
            <a:off x="7481455" y="5763491"/>
            <a:ext cx="5680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353635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8037"/>
            <a:ext cx="10503284" cy="5473326"/>
          </a:xfrm>
        </p:spPr>
        <p:txBody>
          <a:bodyPr/>
          <a:lstStyle/>
          <a:p>
            <a:pPr>
              <a:buFont typeface="Wingdings" panose="05000000000000000000" pitchFamily="2" charset="2"/>
              <a:buChar char="§"/>
            </a:pPr>
            <a:r>
              <a:rPr lang="pt-BR" b="1" u="sng" dirty="0">
                <a:solidFill>
                  <a:schemeClr val="accent2"/>
                </a:solidFill>
              </a:rPr>
              <a:t>Outras formas de tutela:</a:t>
            </a:r>
          </a:p>
          <a:p>
            <a:pPr marL="400050" indent="-400050">
              <a:buFont typeface="+mj-lt"/>
              <a:buAutoNum type="romanLcPeriod"/>
            </a:pPr>
            <a:r>
              <a:rPr lang="pt-BR" b="1" u="sng" dirty="0"/>
              <a:t>sanções penais </a:t>
            </a:r>
            <a:r>
              <a:rPr lang="pt-BR" dirty="0"/>
              <a:t>(ex.: crimes contra a honra, crimes contra a pessoa); </a:t>
            </a:r>
          </a:p>
          <a:p>
            <a:pPr marL="400050" indent="-400050">
              <a:buFont typeface="+mj-lt"/>
              <a:buAutoNum type="romanLcPeriod"/>
            </a:pPr>
            <a:r>
              <a:rPr lang="pt-BR" b="1" u="sng" dirty="0"/>
              <a:t>sanções administrativas</a:t>
            </a:r>
            <a:r>
              <a:rPr lang="pt-BR" dirty="0"/>
              <a:t> (ex.: limitação administrativa de determinados exercícios); e </a:t>
            </a:r>
          </a:p>
          <a:p>
            <a:pPr marL="400050" indent="-400050">
              <a:buFont typeface="+mj-lt"/>
              <a:buAutoNum type="romanLcPeriod"/>
            </a:pPr>
            <a:r>
              <a:rPr lang="pt-BR" b="1" u="sng" dirty="0"/>
              <a:t>os casos de autotutela permitidos em lei</a:t>
            </a:r>
            <a:r>
              <a:rPr lang="pt-BR" dirty="0"/>
              <a:t> (1301 e 1303 CC – Intimidade).</a:t>
            </a:r>
          </a:p>
          <a:p>
            <a:pPr marL="0" indent="0">
              <a:buNone/>
            </a:pPr>
            <a:endParaRPr lang="pt-BR" dirty="0"/>
          </a:p>
          <a:p>
            <a:pPr marL="0" indent="0">
              <a:buNone/>
            </a:pPr>
            <a:r>
              <a:rPr lang="pt-BR" b="1" dirty="0">
                <a:solidFill>
                  <a:schemeClr val="accent2"/>
                </a:solidFill>
              </a:rPr>
              <a:t>9.2. Tutela específica dos direitos da personalidade </a:t>
            </a:r>
          </a:p>
          <a:p>
            <a:pPr>
              <a:buFont typeface="Wingdings" panose="05000000000000000000" pitchFamily="2" charset="2"/>
              <a:buChar char="§"/>
            </a:pPr>
            <a:r>
              <a:rPr lang="pt-BR" dirty="0"/>
              <a:t>Solução concreta de um caso;</a:t>
            </a:r>
          </a:p>
          <a:p>
            <a:pPr>
              <a:buFont typeface="Wingdings" panose="05000000000000000000" pitchFamily="2" charset="2"/>
              <a:buChar char="§"/>
            </a:pPr>
            <a:r>
              <a:rPr lang="pt-BR" dirty="0"/>
              <a:t>Vários tipos de tutela: Inibitória, sub-rogatória, remoção do ilícito (exemplificativo);</a:t>
            </a:r>
          </a:p>
          <a:p>
            <a:pPr>
              <a:buFont typeface="Wingdings" panose="05000000000000000000" pitchFamily="2" charset="2"/>
              <a:buChar char="§"/>
            </a:pPr>
            <a:r>
              <a:rPr lang="pt-BR" dirty="0"/>
              <a:t> </a:t>
            </a:r>
            <a:r>
              <a:rPr lang="pt-BR" dirty="0" err="1"/>
              <a:t>Despatrimonialização</a:t>
            </a:r>
            <a:r>
              <a:rPr lang="pt-BR" dirty="0"/>
              <a:t> </a:t>
            </a:r>
            <a:r>
              <a:rPr lang="pt-BR" dirty="0" smtClean="0"/>
              <a:t> da </a:t>
            </a:r>
            <a:r>
              <a:rPr lang="pt-BR" dirty="0"/>
              <a:t>proteção dos direitos da personalidade;</a:t>
            </a:r>
          </a:p>
          <a:p>
            <a:pPr marL="0" indent="0">
              <a:buNone/>
            </a:pPr>
            <a:endParaRPr lang="pt-BR" dirty="0"/>
          </a:p>
          <a:p>
            <a:pPr marL="0" indent="0" algn="ctr">
              <a:buNone/>
            </a:pPr>
            <a:r>
              <a:rPr lang="pt-BR" sz="2400" b="1" dirty="0">
                <a:solidFill>
                  <a:schemeClr val="accent2"/>
                </a:solidFill>
              </a:rPr>
              <a:t>Questões polêmicas:</a:t>
            </a:r>
          </a:p>
          <a:p>
            <a:pPr>
              <a:buAutoNum type="arabicPeriod"/>
            </a:pPr>
            <a:r>
              <a:rPr lang="pt-BR" b="1" dirty="0">
                <a:solidFill>
                  <a:schemeClr val="accent2"/>
                </a:solidFill>
              </a:rPr>
              <a:t>Mandado de distanciamento:</a:t>
            </a:r>
          </a:p>
          <a:p>
            <a:pPr marL="0" indent="0">
              <a:buNone/>
            </a:pPr>
            <a:r>
              <a:rPr lang="pt-BR" dirty="0"/>
              <a:t>- Proporcionalidade (restrição à liberdade de locomoção);</a:t>
            </a:r>
          </a:p>
          <a:p>
            <a:pPr marL="0" indent="0">
              <a:buNone/>
            </a:pPr>
            <a:endParaRPr lang="pt-BR" dirty="0"/>
          </a:p>
          <a:p>
            <a:pPr>
              <a:buFont typeface="Wingdings" panose="05000000000000000000" pitchFamily="2" charset="2"/>
              <a:buChar char="§"/>
            </a:pPr>
            <a:endParaRPr lang="pt-BR" dirty="0"/>
          </a:p>
          <a:p>
            <a:pPr>
              <a:buFont typeface="Wingdings" panose="05000000000000000000" pitchFamily="2" charset="2"/>
              <a:buChar char="§"/>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23096531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8037"/>
            <a:ext cx="10461721" cy="5473326"/>
          </a:xfrm>
        </p:spPr>
        <p:txBody>
          <a:bodyPr/>
          <a:lstStyle/>
          <a:p>
            <a:pPr marL="0" indent="0">
              <a:buNone/>
            </a:pPr>
            <a:r>
              <a:rPr lang="pt-BR" dirty="0"/>
              <a:t>- Não pode haver abuso pelo requerente (Caso Dado Dolabela e Luana </a:t>
            </a:r>
            <a:r>
              <a:rPr lang="pt-BR" dirty="0" err="1"/>
              <a:t>Piovane</a:t>
            </a:r>
            <a:r>
              <a:rPr lang="pt-BR" dirty="0"/>
              <a:t>);</a:t>
            </a:r>
          </a:p>
          <a:p>
            <a:pPr marL="0" indent="0">
              <a:buNone/>
            </a:pPr>
            <a:endParaRPr lang="pt-BR" dirty="0"/>
          </a:p>
          <a:p>
            <a:pPr marL="0" indent="0">
              <a:buNone/>
            </a:pPr>
            <a:r>
              <a:rPr lang="pt-BR" b="1" dirty="0">
                <a:solidFill>
                  <a:schemeClr val="accent2"/>
                </a:solidFill>
              </a:rPr>
              <a:t>2. É possível o uso da prisão civil?</a:t>
            </a:r>
          </a:p>
          <a:p>
            <a:pPr>
              <a:buFont typeface="Wingdings" panose="05000000000000000000" pitchFamily="2" charset="2"/>
              <a:buChar char="§"/>
            </a:pPr>
            <a:r>
              <a:rPr lang="pt-BR" dirty="0"/>
              <a:t>Autores clássicos não admitem (vedação Constitucional – Apenas caberia para inadimplemento de pensão alimentícia);</a:t>
            </a:r>
          </a:p>
          <a:p>
            <a:pPr>
              <a:buFont typeface="Wingdings" panose="05000000000000000000" pitchFamily="2" charset="2"/>
              <a:buChar char="§"/>
            </a:pPr>
            <a:r>
              <a:rPr lang="pt-BR" dirty="0"/>
              <a:t>Autores mais modernos (</a:t>
            </a:r>
            <a:r>
              <a:rPr lang="pt-BR" dirty="0" err="1"/>
              <a:t>Luis</a:t>
            </a:r>
            <a:r>
              <a:rPr lang="pt-BR" dirty="0"/>
              <a:t> </a:t>
            </a:r>
            <a:r>
              <a:rPr lang="pt-BR" dirty="0" smtClean="0"/>
              <a:t>Guilherme </a:t>
            </a:r>
            <a:r>
              <a:rPr lang="pt-BR" dirty="0" err="1"/>
              <a:t>Marinoni</a:t>
            </a:r>
            <a:r>
              <a:rPr lang="pt-BR" dirty="0"/>
              <a:t> e </a:t>
            </a:r>
            <a:r>
              <a:rPr lang="pt-BR" dirty="0" err="1"/>
              <a:t>Fredie</a:t>
            </a:r>
            <a:r>
              <a:rPr lang="pt-BR" dirty="0"/>
              <a:t> Didier) admitem (o juiz não estaria determinando a prisão por dívida, mas por descumprimento espontâneo de decisão judicial – não é prisão por divida). </a:t>
            </a:r>
          </a:p>
          <a:p>
            <a:pPr>
              <a:buFont typeface="Wingdings" panose="05000000000000000000" pitchFamily="2" charset="2"/>
              <a:buChar char="§"/>
            </a:pPr>
            <a:r>
              <a:rPr lang="pt-BR" dirty="0"/>
              <a:t>Problema: E o prazo?</a:t>
            </a:r>
          </a:p>
          <a:p>
            <a:pPr>
              <a:buFontTx/>
              <a:buChar char="-"/>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13942432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26473"/>
            <a:ext cx="10544848" cy="5514889"/>
          </a:xfrm>
        </p:spPr>
        <p:txBody>
          <a:bodyPr>
            <a:normAutofit/>
          </a:bodyPr>
          <a:lstStyle/>
          <a:p>
            <a:pPr marL="0" indent="0" algn="ctr">
              <a:buNone/>
            </a:pPr>
            <a:r>
              <a:rPr lang="pt-BR" sz="3200" dirty="0">
                <a:solidFill>
                  <a:schemeClr val="accent2"/>
                </a:solidFill>
              </a:rPr>
              <a:t>X. </a:t>
            </a:r>
            <a:r>
              <a:rPr lang="pt-BR" sz="3200" dirty="0" err="1">
                <a:solidFill>
                  <a:schemeClr val="accent2"/>
                </a:solidFill>
              </a:rPr>
              <a:t>Transexualidade</a:t>
            </a:r>
            <a:endParaRPr lang="pt-BR" sz="3200" dirty="0">
              <a:solidFill>
                <a:schemeClr val="accent2"/>
              </a:solidFill>
            </a:endParaRPr>
          </a:p>
          <a:p>
            <a:pPr marL="0" indent="0">
              <a:buNone/>
            </a:pPr>
            <a:r>
              <a:rPr lang="pt-BR" dirty="0"/>
              <a:t>(</a:t>
            </a:r>
            <a:r>
              <a:rPr lang="pt-BR" dirty="0" err="1"/>
              <a:t>Transexualismo</a:t>
            </a:r>
            <a:r>
              <a:rPr lang="pt-BR" dirty="0"/>
              <a:t>, </a:t>
            </a:r>
            <a:r>
              <a:rPr lang="pt-BR" dirty="0" err="1"/>
              <a:t>Transexualidade</a:t>
            </a:r>
            <a:r>
              <a:rPr lang="pt-BR" dirty="0"/>
              <a:t>, </a:t>
            </a:r>
            <a:r>
              <a:rPr lang="pt-BR" dirty="0" err="1"/>
              <a:t>neurodiscordância</a:t>
            </a:r>
            <a:r>
              <a:rPr lang="pt-BR" dirty="0"/>
              <a:t> de gênero, </a:t>
            </a:r>
            <a:r>
              <a:rPr lang="pt-BR" dirty="0" err="1"/>
              <a:t>trangeneralismo</a:t>
            </a:r>
            <a:r>
              <a:rPr lang="pt-BR" dirty="0"/>
              <a:t>, hermafroditismo psíquico e síndrome da </a:t>
            </a:r>
            <a:r>
              <a:rPr lang="pt-BR" dirty="0" err="1"/>
              <a:t>disforia</a:t>
            </a:r>
            <a:r>
              <a:rPr lang="pt-BR" dirty="0"/>
              <a:t> sexual ou do gênero)</a:t>
            </a:r>
          </a:p>
          <a:p>
            <a:pPr marL="0" indent="0">
              <a:buNone/>
            </a:pPr>
            <a:endParaRPr lang="pt-BR" dirty="0">
              <a:solidFill>
                <a:schemeClr val="tx1"/>
              </a:solidFill>
            </a:endParaRPr>
          </a:p>
          <a:p>
            <a:pPr algn="just">
              <a:buAutoNum type="arabicPeriod"/>
            </a:pPr>
            <a:r>
              <a:rPr lang="pt-BR" b="1" dirty="0">
                <a:solidFill>
                  <a:schemeClr val="accent2"/>
                </a:solidFill>
              </a:rPr>
              <a:t>Conceito:</a:t>
            </a:r>
          </a:p>
          <a:p>
            <a:pPr marL="0" indent="0" algn="just">
              <a:buNone/>
            </a:pPr>
            <a:r>
              <a:rPr lang="pt-BR" dirty="0"/>
              <a:t> O conceito de </a:t>
            </a:r>
            <a:r>
              <a:rPr lang="pt-BR" dirty="0" err="1"/>
              <a:t>transexualismo</a:t>
            </a:r>
            <a:r>
              <a:rPr lang="pt-BR" dirty="0"/>
              <a:t> ou </a:t>
            </a:r>
            <a:r>
              <a:rPr lang="pt-BR" dirty="0" err="1"/>
              <a:t>transexualidade</a:t>
            </a:r>
            <a:r>
              <a:rPr lang="pt-BR" dirty="0"/>
              <a:t>, em resumo, traduz-se num indivíduo que pertence biologicamente a um sexo, masculino ou feminino, contudo, psicologicamente, identifica-se com o sexo oposto.</a:t>
            </a:r>
          </a:p>
          <a:p>
            <a:pPr marL="0" indent="0" algn="just">
              <a:buNone/>
            </a:pPr>
            <a:endParaRPr lang="pt-BR" dirty="0"/>
          </a:p>
          <a:p>
            <a:pPr algn="just">
              <a:buFont typeface="Wingdings" panose="05000000000000000000" pitchFamily="2" charset="2"/>
              <a:buChar char="§"/>
            </a:pPr>
            <a:r>
              <a:rPr lang="pt-BR" dirty="0"/>
              <a:t>CID – Classifica como patologia (Síndrome da </a:t>
            </a:r>
            <a:r>
              <a:rPr lang="pt-BR" dirty="0" err="1"/>
              <a:t>Disforia</a:t>
            </a:r>
            <a:r>
              <a:rPr lang="pt-BR" dirty="0"/>
              <a:t> de gênero ou sexual - CID– 10 – F.64.0);</a:t>
            </a:r>
          </a:p>
          <a:p>
            <a:pPr marL="0" indent="0" algn="just">
              <a:buNone/>
            </a:pPr>
            <a:endParaRPr lang="pt-BR" dirty="0"/>
          </a:p>
          <a:p>
            <a:pPr algn="just">
              <a:buFont typeface="Wingdings" panose="05000000000000000000" pitchFamily="2" charset="2"/>
              <a:buChar char="§"/>
            </a:pPr>
            <a:r>
              <a:rPr lang="pt-BR" dirty="0"/>
              <a:t>Desejo de viver e ser aceito como um membro do sexo oposto, usualmente acompanhado por uma sensação de desconforto ou impropriedade de seu próprio sexo anatômico e um desejo de se submeter a tratamento hormonal e cirurgia para seu corpo tão congruente quanto possível com o seu sexo;</a:t>
            </a:r>
          </a:p>
          <a:p>
            <a:pPr marL="0" indent="0" algn="just">
              <a:buNone/>
            </a:pPr>
            <a:endParaRPr lang="pt-BR" dirty="0"/>
          </a:p>
          <a:p>
            <a:pPr marL="0" indent="0" algn="just">
              <a:buNone/>
            </a:pPr>
            <a:endParaRPr lang="pt-BR" dirty="0"/>
          </a:p>
          <a:p>
            <a:pPr marL="0" indent="0" algn="just">
              <a:buNone/>
            </a:pPr>
            <a:endParaRPr lang="pt-BR" dirty="0"/>
          </a:p>
          <a:p>
            <a:pPr marL="0" indent="0">
              <a:buNone/>
            </a:pPr>
            <a:endParaRPr lang="pt-BR" dirty="0"/>
          </a:p>
        </p:txBody>
      </p:sp>
    </p:spTree>
    <p:extLst>
      <p:ext uri="{BB962C8B-B14F-4D97-AF65-F5344CB8AC3E}">
        <p14:creationId xmlns:p14="http://schemas.microsoft.com/office/powerpoint/2010/main" val="23987247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26473"/>
            <a:ext cx="10475575" cy="5514889"/>
          </a:xfrm>
        </p:spPr>
        <p:txBody>
          <a:bodyPr>
            <a:normAutofit/>
          </a:bodyPr>
          <a:lstStyle/>
          <a:p>
            <a:pPr marL="0" indent="0">
              <a:buNone/>
            </a:pPr>
            <a:endParaRPr lang="pt-BR" dirty="0"/>
          </a:p>
          <a:p>
            <a:pPr algn="just">
              <a:buFont typeface="Wingdings" panose="05000000000000000000" pitchFamily="2" charset="2"/>
              <a:buChar char="§"/>
            </a:pPr>
            <a:r>
              <a:rPr lang="pt-BR" dirty="0"/>
              <a:t>Ultrapassado: </a:t>
            </a:r>
            <a:r>
              <a:rPr lang="pt-BR" dirty="0" err="1"/>
              <a:t>Despalogização</a:t>
            </a:r>
            <a:r>
              <a:rPr lang="pt-BR" dirty="0"/>
              <a:t>;</a:t>
            </a:r>
          </a:p>
          <a:p>
            <a:pPr algn="just">
              <a:buFont typeface="Wingdings" panose="05000000000000000000" pitchFamily="2" charset="2"/>
              <a:buChar char="§"/>
            </a:pPr>
            <a:r>
              <a:rPr lang="pt-BR" dirty="0"/>
              <a:t>Observar que o edital não fala em </a:t>
            </a:r>
            <a:r>
              <a:rPr lang="pt-BR" dirty="0" err="1"/>
              <a:t>transexualismo</a:t>
            </a:r>
            <a:r>
              <a:rPr lang="pt-BR" dirty="0"/>
              <a:t>;</a:t>
            </a:r>
          </a:p>
          <a:p>
            <a:pPr>
              <a:buFont typeface="Wingdings" panose="05000000000000000000" pitchFamily="2" charset="2"/>
              <a:buChar char="§"/>
            </a:pPr>
            <a:r>
              <a:rPr lang="pt-BR" dirty="0"/>
              <a:t>Grupo extremamente vulnerável e marginalizado;</a:t>
            </a:r>
          </a:p>
          <a:p>
            <a:pPr>
              <a:buFont typeface="Wingdings" panose="05000000000000000000" pitchFamily="2" charset="2"/>
              <a:buChar char="§"/>
            </a:pPr>
            <a:r>
              <a:rPr lang="pt-BR" dirty="0"/>
              <a:t>Dificuldade na obtenção de trabalho – o que os obriga à prostituição.</a:t>
            </a:r>
          </a:p>
          <a:p>
            <a:pPr>
              <a:buFont typeface="Wingdings" panose="05000000000000000000" pitchFamily="2" charset="2"/>
              <a:buChar char="§"/>
            </a:pPr>
            <a:r>
              <a:rPr lang="pt-BR" dirty="0"/>
              <a:t>Pesquisas apontam que cerca de 99% sobrevivem a custa da prostituição;</a:t>
            </a:r>
          </a:p>
          <a:p>
            <a:pPr>
              <a:buFont typeface="Wingdings" panose="05000000000000000000" pitchFamily="2" charset="2"/>
              <a:buChar char="§"/>
            </a:pPr>
            <a:r>
              <a:rPr lang="pt-BR" dirty="0"/>
              <a:t> Altos índices de agressões e homicídios (São Paulo têm os maiores índices – Mas não há dados precisos);</a:t>
            </a:r>
          </a:p>
          <a:p>
            <a:pPr>
              <a:buFont typeface="Wingdings" panose="05000000000000000000" pitchFamily="2" charset="2"/>
              <a:buChar char="§"/>
            </a:pPr>
            <a:r>
              <a:rPr lang="pt-BR" dirty="0"/>
              <a:t> Vítimas de preconceito, exclusão social;</a:t>
            </a:r>
          </a:p>
          <a:p>
            <a:pPr>
              <a:buFont typeface="Wingdings" panose="05000000000000000000" pitchFamily="2" charset="2"/>
              <a:buChar char="§"/>
            </a:pPr>
            <a:r>
              <a:rPr lang="pt-BR" dirty="0"/>
              <a:t>  Negativa de direitos – RE 845778/SC (transexual impedida de usar o banheiro do Shopping fez as necessidades fisiológicas nas vestes). </a:t>
            </a:r>
          </a:p>
          <a:p>
            <a:pPr marL="0" indent="0">
              <a:buNone/>
            </a:pPr>
            <a:endParaRPr lang="pt-BR" dirty="0"/>
          </a:p>
          <a:p>
            <a:pPr marL="0" indent="0">
              <a:buNone/>
            </a:pPr>
            <a:r>
              <a:rPr lang="pt-BR" b="1" u="sng" dirty="0"/>
              <a:t>Obs.: Recomendo a belíssima sustentação oral da Dr. Juliana </a:t>
            </a:r>
            <a:r>
              <a:rPr lang="pt-BR" b="1" u="sng" dirty="0" err="1"/>
              <a:t>Cesario</a:t>
            </a:r>
            <a:r>
              <a:rPr lang="pt-BR" b="1" u="sng" dirty="0"/>
              <a:t> Alvim Gomes nesse RE </a:t>
            </a:r>
            <a:r>
              <a:rPr lang="pt-BR" dirty="0"/>
              <a:t>– </a:t>
            </a:r>
            <a:r>
              <a:rPr lang="pt-BR" dirty="0"/>
              <a:t>https://www.</a:t>
            </a:r>
            <a:r>
              <a:rPr lang="pt-BR" b="1" dirty="0"/>
              <a:t>youtube</a:t>
            </a:r>
            <a:r>
              <a:rPr lang="pt-BR" dirty="0"/>
              <a:t>.com/watch?v=b5prG9-_m2U</a:t>
            </a:r>
            <a:endParaRPr lang="pt-BR" dirty="0"/>
          </a:p>
        </p:txBody>
      </p:sp>
    </p:spTree>
    <p:extLst>
      <p:ext uri="{BB962C8B-B14F-4D97-AF65-F5344CB8AC3E}">
        <p14:creationId xmlns:p14="http://schemas.microsoft.com/office/powerpoint/2010/main" val="23604020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498765"/>
            <a:ext cx="10489430" cy="5542598"/>
          </a:xfrm>
        </p:spPr>
        <p:txBody>
          <a:bodyPr/>
          <a:lstStyle/>
          <a:p>
            <a:pPr>
              <a:buFont typeface="Wingdings" panose="05000000000000000000" pitchFamily="2" charset="2"/>
              <a:buChar char="§"/>
            </a:pPr>
            <a:r>
              <a:rPr lang="pt-BR" u="sng" dirty="0">
                <a:solidFill>
                  <a:schemeClr val="accent2"/>
                </a:solidFill>
              </a:rPr>
              <a:t>Lei Estadual Paulista n. 10.948/2001 </a:t>
            </a:r>
            <a:r>
              <a:rPr lang="pt-BR" dirty="0"/>
              <a:t>– Dispõe sobre as penalidades a serem aplicadas por discriminação em razão de gênero</a:t>
            </a:r>
          </a:p>
          <a:p>
            <a:pPr marL="0" indent="0">
              <a:buNone/>
            </a:pPr>
            <a:r>
              <a:rPr lang="pt-BR" dirty="0"/>
              <a:t>      - Não tipifica crime (nem poderia);</a:t>
            </a:r>
          </a:p>
          <a:p>
            <a:pPr marL="0" indent="0">
              <a:buNone/>
            </a:pPr>
            <a:r>
              <a:rPr lang="pt-BR" dirty="0"/>
              <a:t>      - Descreve condutas discriminatórias;</a:t>
            </a:r>
          </a:p>
          <a:p>
            <a:pPr marL="0" indent="0">
              <a:buNone/>
            </a:pPr>
            <a:r>
              <a:rPr lang="pt-BR" dirty="0"/>
              <a:t>      - Aplica penalidades à pessoas físicas e jurídicas;</a:t>
            </a:r>
          </a:p>
          <a:p>
            <a:pPr marL="0" indent="0">
              <a:buNone/>
            </a:pPr>
            <a:r>
              <a:rPr lang="pt-BR" dirty="0"/>
              <a:t>      - Apuração mediante procedimento administrativo;</a:t>
            </a:r>
          </a:p>
          <a:p>
            <a:pPr marL="0" indent="0">
              <a:buNone/>
            </a:pPr>
            <a:r>
              <a:rPr lang="pt-BR" dirty="0"/>
              <a:t>       Sanciona com advertência, multa, suspensão de licença, cassação de licença</a:t>
            </a:r>
          </a:p>
          <a:p>
            <a:pPr>
              <a:buFont typeface="Wingdings" panose="05000000000000000000" pitchFamily="2" charset="2"/>
              <a:buChar char="§"/>
            </a:pPr>
            <a:endParaRPr lang="pt-BR" dirty="0"/>
          </a:p>
          <a:p>
            <a:pPr marL="0" indent="0">
              <a:buNone/>
            </a:pPr>
            <a:r>
              <a:rPr lang="pt-BR" b="1" dirty="0">
                <a:solidFill>
                  <a:schemeClr val="accent2"/>
                </a:solidFill>
              </a:rPr>
              <a:t>2. Identidade sexual</a:t>
            </a:r>
          </a:p>
          <a:p>
            <a:pPr>
              <a:buFont typeface="Wingdings" panose="05000000000000000000" pitchFamily="2" charset="2"/>
              <a:buChar char="§"/>
            </a:pPr>
            <a:r>
              <a:rPr lang="pt-BR" dirty="0"/>
              <a:t>Direito da personalidade (rol não exaustivo);</a:t>
            </a:r>
          </a:p>
          <a:p>
            <a:pPr>
              <a:buFont typeface="Wingdings" panose="05000000000000000000" pitchFamily="2" charset="2"/>
              <a:buChar char="§"/>
            </a:pPr>
            <a:r>
              <a:rPr lang="pt-BR" dirty="0"/>
              <a:t>Dignidade da pessoa humana;</a:t>
            </a:r>
          </a:p>
          <a:p>
            <a:pPr>
              <a:buFont typeface="Wingdings" panose="05000000000000000000" pitchFamily="2" charset="2"/>
              <a:buChar char="§"/>
            </a:pPr>
            <a:r>
              <a:rPr lang="pt-BR" dirty="0"/>
              <a:t>Direito à saúde;</a:t>
            </a:r>
          </a:p>
          <a:p>
            <a:pPr marL="0" indent="0">
              <a:buNone/>
            </a:pPr>
            <a:endParaRPr lang="pt-BR" b="1" dirty="0">
              <a:solidFill>
                <a:schemeClr val="accent2"/>
              </a:solidFill>
            </a:endParaRPr>
          </a:p>
          <a:p>
            <a:pPr marL="0" indent="0">
              <a:buNone/>
            </a:pPr>
            <a:endParaRPr lang="pt-BR" dirty="0"/>
          </a:p>
        </p:txBody>
      </p:sp>
    </p:spTree>
    <p:extLst>
      <p:ext uri="{BB962C8B-B14F-4D97-AF65-F5344CB8AC3E}">
        <p14:creationId xmlns:p14="http://schemas.microsoft.com/office/powerpoint/2010/main" val="5329795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0327"/>
            <a:ext cx="10281611" cy="5501035"/>
          </a:xfrm>
        </p:spPr>
        <p:txBody>
          <a:bodyPr>
            <a:normAutofit fontScale="92500" lnSpcReduction="20000"/>
          </a:bodyPr>
          <a:lstStyle/>
          <a:p>
            <a:pPr marL="0" indent="0" algn="just">
              <a:buNone/>
            </a:pPr>
            <a:r>
              <a:rPr lang="pt-BR" b="1" dirty="0">
                <a:solidFill>
                  <a:schemeClr val="accent2"/>
                </a:solidFill>
              </a:rPr>
              <a:t>3. </a:t>
            </a:r>
            <a:r>
              <a:rPr lang="pt-BR" sz="1900" b="1" dirty="0">
                <a:solidFill>
                  <a:schemeClr val="accent2"/>
                </a:solidFill>
              </a:rPr>
              <a:t>Cirurgia de </a:t>
            </a:r>
            <a:r>
              <a:rPr lang="pt-BR" sz="1900" b="1" dirty="0" err="1">
                <a:solidFill>
                  <a:schemeClr val="accent2"/>
                </a:solidFill>
              </a:rPr>
              <a:t>redesignação</a:t>
            </a:r>
            <a:r>
              <a:rPr lang="pt-BR" sz="1900" b="1" dirty="0">
                <a:solidFill>
                  <a:schemeClr val="accent2"/>
                </a:solidFill>
              </a:rPr>
              <a:t> sexual (</a:t>
            </a:r>
            <a:r>
              <a:rPr lang="pt-BR" sz="1900" b="1" dirty="0" err="1">
                <a:solidFill>
                  <a:schemeClr val="accent2"/>
                </a:solidFill>
              </a:rPr>
              <a:t>trangenitalização</a:t>
            </a:r>
            <a:r>
              <a:rPr lang="pt-BR" sz="1900" b="1" dirty="0">
                <a:solidFill>
                  <a:schemeClr val="accent2"/>
                </a:solidFill>
              </a:rPr>
              <a:t>)</a:t>
            </a:r>
          </a:p>
          <a:p>
            <a:pPr algn="just">
              <a:buFont typeface="Wingdings" panose="05000000000000000000" pitchFamily="2" charset="2"/>
              <a:buChar char="§"/>
            </a:pPr>
            <a:r>
              <a:rPr lang="pt-BR" sz="1900" dirty="0"/>
              <a:t>Inicialmente condenada pelo CFM (LCD);</a:t>
            </a:r>
          </a:p>
          <a:p>
            <a:pPr algn="just">
              <a:buFont typeface="Wingdings" panose="05000000000000000000" pitchFamily="2" charset="2"/>
              <a:buChar char="§"/>
            </a:pPr>
            <a:r>
              <a:rPr lang="pt-BR" sz="1900" dirty="0"/>
              <a:t>Dois tipos: </a:t>
            </a:r>
            <a:r>
              <a:rPr lang="pt-BR" sz="1900" dirty="0" err="1"/>
              <a:t>neocolpovulvoplatia</a:t>
            </a:r>
            <a:r>
              <a:rPr lang="pt-BR" sz="1900" dirty="0"/>
              <a:t> e </a:t>
            </a:r>
            <a:r>
              <a:rPr lang="pt-BR" sz="1900" dirty="0" err="1"/>
              <a:t>neofaloplastia</a:t>
            </a:r>
            <a:r>
              <a:rPr lang="pt-BR" sz="1900" dirty="0"/>
              <a:t>;</a:t>
            </a:r>
          </a:p>
          <a:p>
            <a:pPr algn="just">
              <a:buFont typeface="Wingdings" panose="05000000000000000000" pitchFamily="2" charset="2"/>
              <a:buChar char="§"/>
            </a:pPr>
            <a:r>
              <a:rPr lang="pt-BR" sz="1900" dirty="0"/>
              <a:t>Finalidade: Terapêutica – Adequar o sexo morfológico ao psicológico;</a:t>
            </a:r>
          </a:p>
          <a:p>
            <a:pPr algn="just">
              <a:buFont typeface="Wingdings" panose="05000000000000000000" pitchFamily="2" charset="2"/>
              <a:buChar char="§"/>
            </a:pPr>
            <a:r>
              <a:rPr lang="pt-BR" sz="1900" dirty="0"/>
              <a:t>Diagnóstico que aponta que o indivíduo é transexual (</a:t>
            </a:r>
            <a:r>
              <a:rPr lang="pt-BR" sz="1900" dirty="0" err="1"/>
              <a:t>patologização</a:t>
            </a:r>
            <a:r>
              <a:rPr lang="pt-BR" sz="1900" dirty="0"/>
              <a:t>);</a:t>
            </a:r>
          </a:p>
          <a:p>
            <a:pPr algn="just">
              <a:buFont typeface="Wingdings" panose="05000000000000000000" pitchFamily="2" charset="2"/>
              <a:buChar char="§"/>
            </a:pPr>
            <a:r>
              <a:rPr lang="pt-BR" sz="1900" dirty="0"/>
              <a:t>Não há regulamentação legal;</a:t>
            </a:r>
          </a:p>
          <a:p>
            <a:pPr algn="just">
              <a:buFont typeface="Wingdings" panose="05000000000000000000" pitchFamily="2" charset="2"/>
              <a:buChar char="§"/>
            </a:pPr>
            <a:r>
              <a:rPr lang="pt-BR" sz="1900" dirty="0"/>
              <a:t>Regulamentação (Resolução 1955/2010 – CFM)</a:t>
            </a:r>
            <a:r>
              <a:rPr lang="pt-BR" sz="1900" dirty="0">
                <a:sym typeface="Wingdings" panose="05000000000000000000" pitchFamily="2" charset="2"/>
              </a:rPr>
              <a:t> – Requisitos: </a:t>
            </a:r>
          </a:p>
          <a:p>
            <a:pPr algn="just">
              <a:buFont typeface="Wingdings" panose="05000000000000000000" pitchFamily="2" charset="2"/>
              <a:buChar char="§"/>
            </a:pPr>
            <a:endParaRPr lang="pt-BR" sz="1900" dirty="0"/>
          </a:p>
          <a:p>
            <a:pPr marL="0" indent="0" algn="just">
              <a:buNone/>
            </a:pPr>
            <a:r>
              <a:rPr lang="pt-BR" sz="1900" dirty="0"/>
              <a:t>     - </a:t>
            </a:r>
            <a:r>
              <a:rPr lang="pt-BR" sz="1900" dirty="0" err="1"/>
              <a:t>Diagnósticado</a:t>
            </a:r>
            <a:r>
              <a:rPr lang="pt-BR" sz="1900" dirty="0"/>
              <a:t> como transexual (i. Desconforto com o sexo anatômico natural; </a:t>
            </a:r>
            <a:r>
              <a:rPr lang="pt-BR" sz="1900" dirty="0" err="1"/>
              <a:t>ii</a:t>
            </a:r>
            <a:r>
              <a:rPr lang="pt-BR" sz="1900" dirty="0"/>
              <a:t>. Desejo expresso de eliminar os genitais perder as características primárias e secundárias do sexo natural e ganhar as do sexo oposto; </a:t>
            </a:r>
            <a:r>
              <a:rPr lang="pt-BR" sz="1900" dirty="0" err="1"/>
              <a:t>iii</a:t>
            </a:r>
            <a:r>
              <a:rPr lang="pt-BR" sz="1900" dirty="0"/>
              <a:t>. Permanência desses distúrbios de forma  contínua e consistente por, no mínimo, 2 anos; </a:t>
            </a:r>
            <a:r>
              <a:rPr lang="pt-BR" sz="1900" dirty="0" err="1"/>
              <a:t>iv</a:t>
            </a:r>
            <a:r>
              <a:rPr lang="pt-BR" sz="1900" dirty="0"/>
              <a:t>. Ausência de outros transtornos);</a:t>
            </a:r>
          </a:p>
          <a:p>
            <a:pPr marL="0" indent="0" algn="just">
              <a:buNone/>
            </a:pPr>
            <a:r>
              <a:rPr lang="pt-BR" sz="1900" dirty="0"/>
              <a:t>     -  A seleção dos pacientes deve obedecer a avaliação de equipe multidisciplinar, que deve obedecer os seguintes critérios: i. acompanhamento por no mínimo 2 anos; i. diagnóstico médico de </a:t>
            </a:r>
            <a:r>
              <a:rPr lang="pt-BR" sz="1900" dirty="0" err="1"/>
              <a:t>transgenitalismo</a:t>
            </a:r>
            <a:r>
              <a:rPr lang="pt-BR" sz="1900" dirty="0"/>
              <a:t>; </a:t>
            </a:r>
            <a:r>
              <a:rPr lang="pt-BR" sz="1900" dirty="0" err="1"/>
              <a:t>iii</a:t>
            </a:r>
            <a:r>
              <a:rPr lang="pt-BR" sz="1900" dirty="0"/>
              <a:t>. Maior de 21 anos; ausência de características físicas inapropriadas para a cirurgia. </a:t>
            </a:r>
          </a:p>
          <a:p>
            <a:pPr algn="just">
              <a:buFont typeface="Wingdings" panose="05000000000000000000" pitchFamily="2" charset="2"/>
              <a:buChar char="§"/>
            </a:pPr>
            <a:r>
              <a:rPr lang="pt-BR" sz="2000" dirty="0"/>
              <a:t>A Cirurgia é realizada pelo SUS;</a:t>
            </a:r>
          </a:p>
          <a:p>
            <a:pPr marL="0" indent="0" algn="just">
              <a:buNone/>
            </a:pPr>
            <a:endParaRPr lang="pt-BR" sz="1900" dirty="0"/>
          </a:p>
        </p:txBody>
      </p:sp>
    </p:spTree>
    <p:extLst>
      <p:ext uri="{BB962C8B-B14F-4D97-AF65-F5344CB8AC3E}">
        <p14:creationId xmlns:p14="http://schemas.microsoft.com/office/powerpoint/2010/main" val="9105133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0327"/>
            <a:ext cx="10517139" cy="5501035"/>
          </a:xfrm>
        </p:spPr>
        <p:txBody>
          <a:bodyPr>
            <a:normAutofit/>
          </a:bodyPr>
          <a:lstStyle/>
          <a:p>
            <a:pPr marL="0" indent="0">
              <a:buNone/>
            </a:pPr>
            <a:endParaRPr lang="pt-BR" b="1" dirty="0">
              <a:solidFill>
                <a:schemeClr val="accent2"/>
              </a:solidFill>
            </a:endParaRPr>
          </a:p>
          <a:p>
            <a:pPr marL="0" indent="0">
              <a:buNone/>
            </a:pPr>
            <a:r>
              <a:rPr lang="pt-BR" b="1" dirty="0">
                <a:solidFill>
                  <a:schemeClr val="accent2"/>
                </a:solidFill>
              </a:rPr>
              <a:t>4. Alteração do registro civil:</a:t>
            </a:r>
          </a:p>
          <a:p>
            <a:pPr marL="0" indent="0">
              <a:buNone/>
            </a:pPr>
            <a:endParaRPr lang="pt-BR" b="1" dirty="0">
              <a:solidFill>
                <a:schemeClr val="accent2"/>
              </a:solidFill>
            </a:endParaRPr>
          </a:p>
          <a:p>
            <a:pPr>
              <a:buFont typeface="Wingdings" panose="05000000000000000000" pitchFamily="2" charset="2"/>
              <a:buChar char="§"/>
            </a:pPr>
            <a:r>
              <a:rPr lang="pt-BR" dirty="0"/>
              <a:t>Direito da personalidade, elemento de identificação da pessoal;</a:t>
            </a:r>
          </a:p>
          <a:p>
            <a:pPr>
              <a:buFont typeface="Wingdings" panose="05000000000000000000" pitchFamily="2" charset="2"/>
              <a:buChar char="§"/>
            </a:pPr>
            <a:r>
              <a:rPr lang="pt-BR" dirty="0"/>
              <a:t>Não há regulamentação legal expressa e específica (jurisprudência);</a:t>
            </a:r>
          </a:p>
          <a:p>
            <a:pPr>
              <a:buFont typeface="Wingdings" panose="05000000000000000000" pitchFamily="2" charset="2"/>
              <a:buChar char="§"/>
            </a:pPr>
            <a:r>
              <a:rPr lang="pt-BR" dirty="0"/>
              <a:t>O Artigo 58 da LRP – interpretação constitucional;</a:t>
            </a:r>
          </a:p>
          <a:p>
            <a:pPr>
              <a:buFont typeface="Wingdings" panose="05000000000000000000" pitchFamily="2" charset="2"/>
              <a:buChar char="§"/>
            </a:pPr>
            <a:r>
              <a:rPr lang="pt-BR" dirty="0"/>
              <a:t>Necessidade de processo judicial;</a:t>
            </a:r>
          </a:p>
          <a:p>
            <a:pPr>
              <a:buFont typeface="Wingdings" panose="05000000000000000000" pitchFamily="2" charset="2"/>
              <a:buChar char="§"/>
            </a:pPr>
            <a:r>
              <a:rPr lang="pt-BR" dirty="0"/>
              <a:t>Juízo competente – Há controvérsia (Família ou Registros Públicos);</a:t>
            </a:r>
          </a:p>
          <a:p>
            <a:pPr>
              <a:buFont typeface="Wingdings" panose="05000000000000000000" pitchFamily="2" charset="2"/>
              <a:buChar char="§"/>
            </a:pPr>
            <a:r>
              <a:rPr lang="pt-BR" dirty="0"/>
              <a:t> Deve haver ressalva no assento? (controvérsia); </a:t>
            </a:r>
          </a:p>
          <a:p>
            <a:pPr marL="0" indent="0">
              <a:buNone/>
            </a:pPr>
            <a:r>
              <a:rPr lang="pt-BR" dirty="0"/>
              <a:t>       - RE 670.422/RS (Com repercussão geral reconhecida e pendente de julgamento – discute a necessidade da ressalva). </a:t>
            </a:r>
          </a:p>
          <a:p>
            <a:pPr>
              <a:buFont typeface="Wingdings" panose="05000000000000000000" pitchFamily="2" charset="2"/>
              <a:buChar char="§"/>
            </a:pPr>
            <a:r>
              <a:rPr lang="pt-BR" dirty="0"/>
              <a:t>A cirurgia é necessária para a </a:t>
            </a:r>
            <a:r>
              <a:rPr lang="pt-BR" dirty="0" err="1"/>
              <a:t>redesignação</a:t>
            </a:r>
            <a:r>
              <a:rPr lang="pt-BR" dirty="0"/>
              <a:t>? (</a:t>
            </a:r>
            <a:r>
              <a:rPr lang="pt-BR" dirty="0" smtClean="0"/>
              <a:t>controvérsia</a:t>
            </a:r>
            <a:r>
              <a:rPr lang="pt-BR" dirty="0"/>
              <a:t>)</a:t>
            </a:r>
          </a:p>
          <a:p>
            <a:pPr marL="0" indent="0">
              <a:buNone/>
            </a:pPr>
            <a:r>
              <a:rPr lang="pt-BR" dirty="0"/>
              <a:t>     - Fere o pluralismo e o direito à intimidade</a:t>
            </a:r>
          </a:p>
          <a:p>
            <a:pPr marL="0" indent="0">
              <a:buNone/>
            </a:pPr>
            <a:r>
              <a:rPr lang="pt-BR" dirty="0"/>
              <a:t>     </a:t>
            </a:r>
          </a:p>
          <a:p>
            <a:pPr>
              <a:buFont typeface="Wingdings" panose="05000000000000000000" pitchFamily="2" charset="2"/>
              <a:buChar char="§"/>
            </a:pPr>
            <a:endParaRPr lang="pt-BR" dirty="0"/>
          </a:p>
          <a:p>
            <a:pPr marL="0" indent="0">
              <a:buNone/>
            </a:pPr>
            <a:endParaRPr lang="pt-BR" dirty="0"/>
          </a:p>
        </p:txBody>
      </p:sp>
    </p:spTree>
    <p:extLst>
      <p:ext uri="{BB962C8B-B14F-4D97-AF65-F5344CB8AC3E}">
        <p14:creationId xmlns:p14="http://schemas.microsoft.com/office/powerpoint/2010/main" val="34988964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4183"/>
            <a:ext cx="10586411" cy="5487180"/>
          </a:xfrm>
        </p:spPr>
        <p:txBody>
          <a:bodyPr>
            <a:normAutofit fontScale="40000" lnSpcReduction="20000"/>
          </a:bodyPr>
          <a:lstStyle/>
          <a:p>
            <a:pPr marL="0" indent="0" algn="just">
              <a:buNone/>
            </a:pPr>
            <a:r>
              <a:rPr lang="pt-BR" sz="4500" dirty="0"/>
              <a:t>     </a:t>
            </a:r>
          </a:p>
          <a:p>
            <a:pPr marL="0" indent="0" algn="just">
              <a:buNone/>
            </a:pPr>
            <a:r>
              <a:rPr lang="pt-BR" sz="4500" b="1" u="sng" dirty="0"/>
              <a:t>- TJSP - Apelação nº 0007491-04.2013.8.26.0196 (possível com realização de estudo psicossocial):</a:t>
            </a:r>
          </a:p>
          <a:p>
            <a:pPr marL="0" indent="0" algn="just">
              <a:buNone/>
            </a:pPr>
            <a:r>
              <a:rPr lang="pt-BR" sz="4500" dirty="0"/>
              <a:t>Retificação de registro civil. </a:t>
            </a:r>
            <a:r>
              <a:rPr lang="pt-BR" sz="4500" dirty="0" err="1"/>
              <a:t>Transexualidade</a:t>
            </a:r>
            <a:r>
              <a:rPr lang="pt-BR" sz="4500" dirty="0"/>
              <a:t>. Pretensão de modificar a designação de sexo e do nome. Interesse de agir que está presente mesmo antes da realização de cirurgia de </a:t>
            </a:r>
            <a:r>
              <a:rPr lang="pt-BR" sz="4500" dirty="0" err="1"/>
              <a:t>redesignação</a:t>
            </a:r>
            <a:r>
              <a:rPr lang="pt-BR" sz="4500" dirty="0"/>
              <a:t> de gênero. Reconhecimento de que pode haver ferimento à dignidade da pessoa humana na apresentação com a aparência de um sexo e documentos de outro. </a:t>
            </a:r>
            <a:r>
              <a:rPr lang="pt-BR" sz="4500" dirty="0" err="1"/>
              <a:t>Definitividade</a:t>
            </a:r>
            <a:r>
              <a:rPr lang="pt-BR" sz="4500" dirty="0"/>
              <a:t> do Registro Civil que recomenda a realização de estudo </a:t>
            </a:r>
            <a:r>
              <a:rPr lang="pt-BR" sz="4500" dirty="0" err="1"/>
              <a:t>médicopericial</a:t>
            </a:r>
            <a:r>
              <a:rPr lang="pt-BR" sz="4500" dirty="0"/>
              <a:t> e psicossocial, bem como a requisição das fichas de atendimento do acompanhamento realizado quando da preparação para a cirurgia de mudança de sexo. Recurso provido para determinar o prosseguimento da ação, com recomendação</a:t>
            </a:r>
          </a:p>
          <a:p>
            <a:pPr marL="0" indent="0" algn="just">
              <a:buNone/>
            </a:pPr>
            <a:endParaRPr lang="pt-BR" sz="4500" dirty="0"/>
          </a:p>
          <a:p>
            <a:pPr marL="0" indent="0" algn="just">
              <a:buNone/>
            </a:pPr>
            <a:endParaRPr lang="pt-BR" sz="4500" dirty="0"/>
          </a:p>
          <a:p>
            <a:pPr marL="0" indent="0" algn="just">
              <a:buNone/>
            </a:pPr>
            <a:r>
              <a:rPr lang="pt-BR" sz="4500" b="1" u="sng" dirty="0"/>
              <a:t>- TJRJ - Apelação Cível nº 0013986-23.2013.8.19.0208 (Possível):</a:t>
            </a:r>
          </a:p>
          <a:p>
            <a:pPr marL="0" indent="0" algn="just">
              <a:buNone/>
            </a:pPr>
            <a:r>
              <a:rPr lang="pt-BR" sz="4500" dirty="0"/>
              <a:t>APELAÇÃO CÍVEL – PROCESSO DE JURISDIÇÃO VOLUNTÁRIA – TRANSEXUAL –- REQUERIMENTO DE RETIFICAÇÃO DE REGISTRO CIVIL PARA MODIFICAÇÃO DO PRENOME E SEXO – REQUERENTE NÃO SUBMETIDO À CIRURGIA DE TRANSGENITALIZAÇÃO – ART. 58 DA LEI DE REGISTROS PÚBLICOS - INTERPRETAÇÃO CONFORME A CONSTITUIÇÃO.</a:t>
            </a:r>
          </a:p>
          <a:p>
            <a:pPr marL="0" indent="0" algn="just">
              <a:buNone/>
            </a:pPr>
            <a:endParaRPr lang="pt-BR" sz="3300" dirty="0"/>
          </a:p>
          <a:p>
            <a:pPr marL="0" indent="0" algn="just">
              <a:buNone/>
            </a:pPr>
            <a:r>
              <a:rPr lang="pt-BR" dirty="0"/>
              <a:t>    </a:t>
            </a:r>
          </a:p>
        </p:txBody>
      </p:sp>
    </p:spTree>
    <p:extLst>
      <p:ext uri="{BB962C8B-B14F-4D97-AF65-F5344CB8AC3E}">
        <p14:creationId xmlns:p14="http://schemas.microsoft.com/office/powerpoint/2010/main" val="65310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54492" cy="5471519"/>
          </a:xfrm>
        </p:spPr>
        <p:txBody>
          <a:bodyPr/>
          <a:lstStyle/>
          <a:p>
            <a:pPr marL="0" indent="0">
              <a:buNone/>
            </a:pPr>
            <a:r>
              <a:rPr lang="pt-BR" sz="2400" dirty="0">
                <a:solidFill>
                  <a:schemeClr val="accent2"/>
                </a:solidFill>
              </a:rPr>
              <a:t>3.1.“Espécies” de Mortes </a:t>
            </a:r>
          </a:p>
          <a:p>
            <a:pPr marL="0" indent="0">
              <a:buNone/>
            </a:pPr>
            <a:endParaRPr lang="pt-BR" dirty="0">
              <a:solidFill>
                <a:schemeClr val="tx1"/>
              </a:solidFill>
            </a:endParaRPr>
          </a:p>
          <a:p>
            <a:pPr marL="0" indent="0">
              <a:buNone/>
            </a:pPr>
            <a:r>
              <a:rPr lang="pt-BR" dirty="0">
                <a:solidFill>
                  <a:schemeClr val="tx1"/>
                </a:solidFill>
              </a:rPr>
              <a:t>                                             Real</a:t>
            </a:r>
          </a:p>
          <a:p>
            <a:pPr marL="0" indent="0">
              <a:buNone/>
            </a:pPr>
            <a:r>
              <a:rPr lang="pt-BR" dirty="0">
                <a:solidFill>
                  <a:schemeClr val="tx1"/>
                </a:solidFill>
              </a:rPr>
              <a:t>                    Morte</a:t>
            </a:r>
          </a:p>
          <a:p>
            <a:pPr marL="0" indent="0">
              <a:buNone/>
            </a:pPr>
            <a:r>
              <a:rPr lang="pt-BR" dirty="0"/>
              <a:t>                                             Presumida                  Com declaração de ausência</a:t>
            </a:r>
          </a:p>
          <a:p>
            <a:pPr marL="0" indent="0">
              <a:buNone/>
            </a:pPr>
            <a:r>
              <a:rPr lang="pt-BR" dirty="0"/>
              <a:t>                                                                              Sem declaração de ausência</a:t>
            </a:r>
          </a:p>
          <a:p>
            <a:pPr marL="0" indent="0">
              <a:buNone/>
            </a:pPr>
            <a:endParaRPr lang="pt-BR" dirty="0"/>
          </a:p>
          <a:p>
            <a:pPr algn="just">
              <a:buFont typeface="+mj-lt"/>
              <a:buAutoNum type="arabicPeriod"/>
            </a:pPr>
            <a:r>
              <a:rPr lang="pt-BR" b="1" u="sng" dirty="0">
                <a:solidFill>
                  <a:schemeClr val="accent2"/>
                </a:solidFill>
              </a:rPr>
              <a:t>Morte Real:</a:t>
            </a:r>
            <a:r>
              <a:rPr lang="pt-BR" dirty="0"/>
              <a:t> É a regra no sistema jurídico pátrio. Para o seu reconhecimento exige-se uma declaração médica da ocorrência da morte encefálica para que seja lavrada a certidão de óbito. A morte real será certificada pelo médico à vista do cadáver. </a:t>
            </a:r>
          </a:p>
          <a:p>
            <a:pPr algn="just">
              <a:buFont typeface="+mj-lt"/>
              <a:buAutoNum type="arabicPeriod"/>
            </a:pPr>
            <a:r>
              <a:rPr lang="pt-BR" b="1" u="sng" dirty="0">
                <a:solidFill>
                  <a:schemeClr val="accent2"/>
                </a:solidFill>
              </a:rPr>
              <a:t>Morte Presumida:</a:t>
            </a:r>
          </a:p>
          <a:p>
            <a:pPr indent="0" algn="just">
              <a:buNone/>
            </a:pPr>
            <a:r>
              <a:rPr lang="pt-BR" b="1" dirty="0">
                <a:solidFill>
                  <a:schemeClr val="accent2"/>
                </a:solidFill>
              </a:rPr>
              <a:t>2.1. Sem declaração de ausência (morte real sem cadáver): </a:t>
            </a:r>
          </a:p>
          <a:p>
            <a:pPr indent="0" algn="just">
              <a:buNone/>
            </a:pPr>
            <a:r>
              <a:rPr lang="pt-BR" b="1" dirty="0">
                <a:solidFill>
                  <a:schemeClr val="accent2"/>
                </a:solidFill>
              </a:rPr>
              <a:t> </a:t>
            </a:r>
            <a:r>
              <a:rPr lang="pt-BR" dirty="0">
                <a:solidFill>
                  <a:schemeClr val="tx1"/>
                </a:solidFill>
              </a:rPr>
              <a:t>Prevista no artigo 7º do CC e artigo 88 da LRP</a:t>
            </a:r>
          </a:p>
          <a:p>
            <a:pPr marL="0" indent="0">
              <a:buNone/>
            </a:pPr>
            <a:endParaRPr lang="pt-BR" dirty="0"/>
          </a:p>
        </p:txBody>
      </p:sp>
      <p:cxnSp>
        <p:nvCxnSpPr>
          <p:cNvPr id="7" name="Conector de seta reta 6"/>
          <p:cNvCxnSpPr/>
          <p:nvPr/>
        </p:nvCxnSpPr>
        <p:spPr>
          <a:xfrm flipV="1">
            <a:off x="2729948" y="1727602"/>
            <a:ext cx="1020417"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ector de seta reta 10"/>
          <p:cNvCxnSpPr/>
          <p:nvPr/>
        </p:nvCxnSpPr>
        <p:spPr>
          <a:xfrm>
            <a:off x="2729948" y="2032402"/>
            <a:ext cx="1020417" cy="3975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4916557" y="2440808"/>
            <a:ext cx="115293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ector de seta reta 14"/>
          <p:cNvCxnSpPr/>
          <p:nvPr/>
        </p:nvCxnSpPr>
        <p:spPr>
          <a:xfrm>
            <a:off x="4916557" y="2440808"/>
            <a:ext cx="1152939" cy="4240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14360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26473"/>
            <a:ext cx="10489430" cy="5514889"/>
          </a:xfrm>
        </p:spPr>
        <p:txBody>
          <a:bodyPr>
            <a:normAutofit fontScale="92500" lnSpcReduction="10000"/>
          </a:bodyPr>
          <a:lstStyle/>
          <a:p>
            <a:pPr marL="0" indent="0" algn="just">
              <a:buNone/>
            </a:pPr>
            <a:r>
              <a:rPr lang="pt-BR" sz="1900" b="1" dirty="0">
                <a:solidFill>
                  <a:schemeClr val="accent2"/>
                </a:solidFill>
              </a:rPr>
              <a:t>5. Casamento e união estável</a:t>
            </a:r>
          </a:p>
          <a:p>
            <a:pPr algn="just">
              <a:buFont typeface="Wingdings" panose="05000000000000000000" pitchFamily="2" charset="2"/>
              <a:buChar char="§"/>
            </a:pPr>
            <a:r>
              <a:rPr lang="pt-BR" sz="1900" dirty="0"/>
              <a:t>Possibilidade:</a:t>
            </a:r>
          </a:p>
          <a:p>
            <a:pPr marL="0" indent="0" algn="just">
              <a:buNone/>
            </a:pPr>
            <a:r>
              <a:rPr lang="pt-BR" sz="1900" dirty="0"/>
              <a:t>     - Com a cirurgia há mudança de gênero;</a:t>
            </a:r>
          </a:p>
          <a:p>
            <a:pPr marL="0" indent="0" algn="just">
              <a:buNone/>
            </a:pPr>
            <a:r>
              <a:rPr lang="pt-BR" sz="1900" dirty="0"/>
              <a:t>     – Rol de família não exaustivo, dignidade da pessoa humana, igualdade, permissão de casamento entre pessoas do mesmo sexo;</a:t>
            </a:r>
          </a:p>
          <a:p>
            <a:pPr algn="just">
              <a:buFont typeface="Wingdings" panose="05000000000000000000" pitchFamily="2" charset="2"/>
              <a:buChar char="§"/>
            </a:pPr>
            <a:r>
              <a:rPr lang="pt-BR" sz="1900" dirty="0"/>
              <a:t>O Cônjuge deve ser informado? O casamento poderá ser anulado por erro essência – artigos 1556 e 1557, CC?  (Controvérsias).</a:t>
            </a:r>
          </a:p>
          <a:p>
            <a:pPr algn="just">
              <a:buFont typeface="Wingdings" panose="05000000000000000000" pitchFamily="2" charset="2"/>
              <a:buChar char="§"/>
            </a:pPr>
            <a:r>
              <a:rPr lang="pt-BR" sz="1900" dirty="0"/>
              <a:t>Adoção? Formação de família?</a:t>
            </a:r>
          </a:p>
          <a:p>
            <a:pPr marL="0" indent="0" algn="just">
              <a:buNone/>
            </a:pPr>
            <a:endParaRPr lang="pt-BR" sz="900" dirty="0"/>
          </a:p>
          <a:p>
            <a:pPr marL="0" indent="0" algn="just">
              <a:buNone/>
            </a:pPr>
            <a:r>
              <a:rPr lang="pt-BR" sz="1900" b="1" dirty="0">
                <a:solidFill>
                  <a:schemeClr val="accent2"/>
                </a:solidFill>
              </a:rPr>
              <a:t>6. Projeto de Lei </a:t>
            </a:r>
            <a:r>
              <a:rPr lang="pt-BR" sz="1900" b="1" dirty="0" smtClean="0">
                <a:solidFill>
                  <a:schemeClr val="accent2"/>
                </a:solidFill>
              </a:rPr>
              <a:t> n. 5002/2013 (Projeto de Lei João Nery) - Deputados </a:t>
            </a:r>
            <a:r>
              <a:rPr lang="pt-BR" sz="1900" b="1" dirty="0">
                <a:solidFill>
                  <a:schemeClr val="accent2"/>
                </a:solidFill>
              </a:rPr>
              <a:t>Jean </a:t>
            </a:r>
            <a:r>
              <a:rPr lang="pt-BR" sz="1900" b="1" dirty="0" err="1" smtClean="0">
                <a:solidFill>
                  <a:schemeClr val="accent2"/>
                </a:solidFill>
              </a:rPr>
              <a:t>Willys</a:t>
            </a:r>
            <a:r>
              <a:rPr lang="pt-BR" sz="1900" b="1" dirty="0" smtClean="0">
                <a:solidFill>
                  <a:schemeClr val="accent2"/>
                </a:solidFill>
              </a:rPr>
              <a:t> </a:t>
            </a:r>
            <a:r>
              <a:rPr lang="pt-BR" sz="1900" b="1" dirty="0">
                <a:solidFill>
                  <a:schemeClr val="accent2"/>
                </a:solidFill>
              </a:rPr>
              <a:t>e Érika </a:t>
            </a:r>
            <a:r>
              <a:rPr lang="pt-BR" sz="1900" b="1" dirty="0" err="1">
                <a:solidFill>
                  <a:schemeClr val="accent2"/>
                </a:solidFill>
              </a:rPr>
              <a:t>Kokay</a:t>
            </a:r>
            <a:r>
              <a:rPr lang="pt-BR" sz="1900" b="1" dirty="0">
                <a:solidFill>
                  <a:schemeClr val="accent2"/>
                </a:solidFill>
              </a:rPr>
              <a:t>:</a:t>
            </a:r>
          </a:p>
          <a:p>
            <a:pPr algn="just">
              <a:buFont typeface="Wingdings" panose="05000000000000000000" pitchFamily="2" charset="2"/>
              <a:buChar char="§"/>
            </a:pPr>
            <a:r>
              <a:rPr lang="pt-BR" sz="1900" dirty="0"/>
              <a:t>Dispõe sobre o direito à identidade de gênero e altera o artigo 58 da Lei 6.015 de 1973;</a:t>
            </a:r>
          </a:p>
          <a:p>
            <a:pPr algn="just">
              <a:buFont typeface="Wingdings" panose="05000000000000000000" pitchFamily="2" charset="2"/>
              <a:buChar char="§"/>
            </a:pPr>
            <a:r>
              <a:rPr lang="pt-BR" sz="1900" dirty="0"/>
              <a:t>Traz muitos avanços;</a:t>
            </a:r>
          </a:p>
          <a:p>
            <a:pPr algn="just">
              <a:buFont typeface="Wingdings" panose="05000000000000000000" pitchFamily="2" charset="2"/>
              <a:buChar char="§"/>
            </a:pPr>
            <a:r>
              <a:rPr lang="pt-BR" sz="1900" dirty="0"/>
              <a:t>Direito à identidade de gênero;</a:t>
            </a:r>
          </a:p>
          <a:p>
            <a:pPr algn="just">
              <a:buFont typeface="Wingdings" panose="05000000000000000000" pitchFamily="2" charset="2"/>
              <a:buChar char="§"/>
            </a:pPr>
            <a:r>
              <a:rPr lang="pt-BR" sz="1900" dirty="0"/>
              <a:t>Direito à alteração do nome sem ação judicial, sem cirurgia de </a:t>
            </a:r>
            <a:r>
              <a:rPr lang="pt-BR" sz="1900" dirty="0" err="1"/>
              <a:t>transgenitalização</a:t>
            </a:r>
            <a:r>
              <a:rPr lang="pt-BR" sz="1900" dirty="0"/>
              <a:t>;</a:t>
            </a:r>
          </a:p>
          <a:p>
            <a:pPr algn="just">
              <a:buFont typeface="Wingdings" panose="05000000000000000000" pitchFamily="2" charset="2"/>
              <a:buChar char="§"/>
            </a:pPr>
            <a:r>
              <a:rPr lang="pt-BR" sz="1900" dirty="0"/>
              <a:t>Direito ao nome social;</a:t>
            </a:r>
          </a:p>
          <a:p>
            <a:pPr marL="0" indent="0">
              <a:buNone/>
            </a:pPr>
            <a:endParaRPr lang="pt-BR" dirty="0"/>
          </a:p>
        </p:txBody>
      </p:sp>
    </p:spTree>
    <p:extLst>
      <p:ext uri="{BB962C8B-B14F-4D97-AF65-F5344CB8AC3E}">
        <p14:creationId xmlns:p14="http://schemas.microsoft.com/office/powerpoint/2010/main" val="2827439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4183"/>
            <a:ext cx="10475575" cy="5487180"/>
          </a:xfrm>
        </p:spPr>
        <p:txBody>
          <a:bodyPr>
            <a:normAutofit lnSpcReduction="10000"/>
          </a:bodyPr>
          <a:lstStyle/>
          <a:p>
            <a:pPr algn="just">
              <a:buFont typeface="Wingdings" pitchFamily="2" charset="2"/>
              <a:buChar char="§"/>
            </a:pPr>
            <a:r>
              <a:rPr lang="pt-BR" dirty="0"/>
              <a:t>Direito à cirurgia de </a:t>
            </a:r>
            <a:r>
              <a:rPr lang="pt-BR" dirty="0" err="1"/>
              <a:t>transgenitalização</a:t>
            </a:r>
            <a:r>
              <a:rPr lang="pt-BR" dirty="0"/>
              <a:t> sem diagnóstico de patologia ou tratamento psiquiátrico, sem procedimento </a:t>
            </a:r>
            <a:r>
              <a:rPr lang="pt-BR" dirty="0" smtClean="0"/>
              <a:t>administrativo ou </a:t>
            </a:r>
            <a:r>
              <a:rPr lang="pt-BR" dirty="0"/>
              <a:t>ou judicial;</a:t>
            </a:r>
          </a:p>
          <a:p>
            <a:pPr marL="0" indent="0" algn="just">
              <a:buNone/>
            </a:pPr>
            <a:endParaRPr lang="pt-BR" b="1" dirty="0" smtClean="0">
              <a:solidFill>
                <a:schemeClr val="accent2"/>
              </a:solidFill>
            </a:endParaRPr>
          </a:p>
          <a:p>
            <a:pPr marL="0" indent="0" algn="just">
              <a:buNone/>
            </a:pPr>
            <a:r>
              <a:rPr lang="pt-BR" b="1" dirty="0" smtClean="0">
                <a:solidFill>
                  <a:schemeClr val="accent2"/>
                </a:solidFill>
              </a:rPr>
              <a:t>7</a:t>
            </a:r>
            <a:r>
              <a:rPr lang="pt-BR" b="1" dirty="0">
                <a:solidFill>
                  <a:schemeClr val="accent2"/>
                </a:solidFill>
              </a:rPr>
              <a:t>. </a:t>
            </a:r>
            <a:r>
              <a:rPr lang="pt-BR" b="1" dirty="0" smtClean="0">
                <a:solidFill>
                  <a:schemeClr val="accent2"/>
                </a:solidFill>
              </a:rPr>
              <a:t>Princípios </a:t>
            </a:r>
            <a:r>
              <a:rPr lang="pt-BR" b="1" dirty="0">
                <a:solidFill>
                  <a:schemeClr val="accent2"/>
                </a:solidFill>
              </a:rPr>
              <a:t>de </a:t>
            </a:r>
            <a:r>
              <a:rPr lang="pt-BR" b="1" dirty="0" smtClean="0">
                <a:solidFill>
                  <a:schemeClr val="accent2"/>
                </a:solidFill>
              </a:rPr>
              <a:t>Yogyakarta: </a:t>
            </a:r>
          </a:p>
          <a:p>
            <a:pPr algn="just">
              <a:buFont typeface="Wingdings" pitchFamily="2" charset="2"/>
              <a:buChar char="§"/>
            </a:pPr>
            <a:r>
              <a:rPr lang="pt-BR" dirty="0" smtClean="0"/>
              <a:t>Elaborados  por </a:t>
            </a:r>
            <a:r>
              <a:rPr lang="pt-BR" dirty="0"/>
              <a:t>uma Comissão Internacional de Juristas entre os dias 6 e 9 de novembro de 2006, em uma reunião na Universidade </a:t>
            </a:r>
            <a:r>
              <a:rPr lang="pt-BR" dirty="0" err="1"/>
              <a:t>Gadjah</a:t>
            </a:r>
            <a:r>
              <a:rPr lang="pt-BR" dirty="0"/>
              <a:t> </a:t>
            </a:r>
            <a:r>
              <a:rPr lang="pt-BR" dirty="0" err="1" smtClean="0"/>
              <a:t>Mada</a:t>
            </a:r>
            <a:r>
              <a:rPr lang="pt-BR" dirty="0" smtClean="0"/>
              <a:t>, </a:t>
            </a:r>
            <a:r>
              <a:rPr lang="pt-BR" dirty="0"/>
              <a:t>em Yogyakarta, </a:t>
            </a:r>
            <a:r>
              <a:rPr lang="pt-BR" dirty="0" smtClean="0"/>
              <a:t>Indonésia.;</a:t>
            </a:r>
          </a:p>
          <a:p>
            <a:pPr algn="just">
              <a:buFont typeface="Wingdings" pitchFamily="2" charset="2"/>
              <a:buChar char="§"/>
            </a:pPr>
            <a:r>
              <a:rPr lang="pt-BR" dirty="0" smtClean="0"/>
              <a:t>Auxiliam </a:t>
            </a:r>
            <a:r>
              <a:rPr lang="pt-BR" dirty="0"/>
              <a:t>a aplicação da legislação internacional de direitos humanos acerca da orientação e identidade de gênero</a:t>
            </a:r>
            <a:r>
              <a:rPr lang="pt-BR" dirty="0" smtClean="0"/>
              <a:t>.;</a:t>
            </a:r>
          </a:p>
          <a:p>
            <a:pPr algn="just">
              <a:buFont typeface="Wingdings" pitchFamily="2" charset="2"/>
              <a:buChar char="§"/>
            </a:pPr>
            <a:r>
              <a:rPr lang="pt-BR" dirty="0" smtClean="0"/>
              <a:t>Não possuem natureza cogente ( </a:t>
            </a:r>
            <a:r>
              <a:rPr lang="pt-BR" i="1" dirty="0" smtClean="0"/>
              <a:t>Soft </a:t>
            </a:r>
            <a:r>
              <a:rPr lang="pt-BR" i="1" dirty="0" err="1" smtClean="0"/>
              <a:t>law</a:t>
            </a:r>
            <a:r>
              <a:rPr lang="pt-BR" dirty="0" smtClean="0"/>
              <a:t>).</a:t>
            </a:r>
          </a:p>
          <a:p>
            <a:pPr marL="0" indent="0" algn="just">
              <a:buNone/>
            </a:pPr>
            <a:endParaRPr lang="pt-BR" dirty="0"/>
          </a:p>
          <a:p>
            <a:pPr marL="0" indent="0" algn="just">
              <a:buNone/>
            </a:pPr>
            <a:r>
              <a:rPr lang="pt-BR" b="1" u="sng" dirty="0" smtClean="0">
                <a:solidFill>
                  <a:schemeClr val="accent2"/>
                </a:solidFill>
              </a:rPr>
              <a:t>Atenção:</a:t>
            </a:r>
            <a:r>
              <a:rPr lang="pt-BR" dirty="0" smtClean="0"/>
              <a:t> O STF na ADF  n. 291 julgou não recepcionadas expressões discriminatórias  em dispositivos do CPM: </a:t>
            </a:r>
          </a:p>
          <a:p>
            <a:pPr marL="0" indent="0" algn="just">
              <a:buNone/>
            </a:pPr>
            <a:r>
              <a:rPr lang="pt-BR" i="1" dirty="0" smtClean="0"/>
              <a:t>Ementa</a:t>
            </a:r>
            <a:r>
              <a:rPr lang="pt-BR" i="1" dirty="0"/>
              <a:t>: ARGUIÇÃO DE DESCUMPRIMENTO DE PRECEITO FUNDAMENTAL. ART. 235 DO CÓDIGO PENAL MILITAR, QUE PREVÊ O CRIME DE “PEDERASTIA OU OUTRO ATO DE LIBIDINAGEM”. NÃO RECEPÇÃO PARCIAL PELA CONSTITUIÇÃO DE 1988. 1. No entendimento majoritário do Plenário do Supremo Tribunal Federal, a criminalização de atos libidinosos praticados por militares em </a:t>
            </a:r>
            <a:r>
              <a:rPr lang="pt-BR" i="1" dirty="0" smtClean="0"/>
              <a:t>ambientes</a:t>
            </a:r>
          </a:p>
          <a:p>
            <a:pPr marL="0" indent="0" algn="just">
              <a:buNone/>
            </a:pPr>
            <a:endParaRPr lang="pt-BR" i="1" dirty="0"/>
          </a:p>
        </p:txBody>
      </p:sp>
    </p:spTree>
    <p:extLst>
      <p:ext uri="{BB962C8B-B14F-4D97-AF65-F5344CB8AC3E}">
        <p14:creationId xmlns:p14="http://schemas.microsoft.com/office/powerpoint/2010/main" val="8053706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489430" cy="5501035"/>
          </a:xfrm>
        </p:spPr>
        <p:txBody>
          <a:bodyPr/>
          <a:lstStyle/>
          <a:p>
            <a:pPr marL="0" indent="0" algn="just">
              <a:buNone/>
            </a:pPr>
            <a:r>
              <a:rPr lang="pt-BR" i="1" dirty="0"/>
              <a:t>sujeitos à administração militar justifica-se, em tese, para a proteção da hierarquia e da disciplina castrenses (art. 142 da Constituição). No entanto, não foram recepcionadas pela Constituição de 1988 as expressões “pederastia ou outro” e “homossexual ou não”, contidas, respectivamente, no nomen iuris e no caput do art. 235 do Código Penal Militar, mantido o restante do dispositivo. 2. Não se pode permitir que a lei faça uso de expressões pejorativas e discriminatórias, ante o reconhecimento do direito à liberdade de orientação sexual como liberdade existencial do indivíduo. Manifestação inadmissível de intolerância que atinge grupos tradicionalmente marginalizados. 3. Pedido julgado parcialmente procedente</a:t>
            </a:r>
            <a:r>
              <a:rPr lang="pt-BR" i="1" dirty="0" smtClean="0"/>
              <a:t>.</a:t>
            </a:r>
          </a:p>
          <a:p>
            <a:pPr marL="0" indent="0" algn="just">
              <a:buNone/>
            </a:pPr>
            <a:endParaRPr lang="pt-BR" i="1" dirty="0" smtClean="0"/>
          </a:p>
          <a:p>
            <a:pPr marL="0" indent="0" algn="just">
              <a:buNone/>
            </a:pPr>
            <a:endParaRPr lang="pt-BR" i="1" dirty="0"/>
          </a:p>
          <a:p>
            <a:pPr marL="0" indent="0" algn="ctr">
              <a:buNone/>
            </a:pPr>
            <a:r>
              <a:rPr lang="pt-BR" sz="2400" u="sng" dirty="0" smtClean="0">
                <a:solidFill>
                  <a:schemeClr val="accent2"/>
                </a:solidFill>
              </a:rPr>
              <a:t>Perguntas de prova: </a:t>
            </a:r>
          </a:p>
          <a:p>
            <a:pPr marL="0" indent="0" algn="just">
              <a:buNone/>
            </a:pPr>
            <a:endParaRPr lang="pt-BR" dirty="0" smtClean="0"/>
          </a:p>
          <a:p>
            <a:pPr algn="just">
              <a:buAutoNum type="arabicPeriod"/>
            </a:pPr>
            <a:r>
              <a:rPr lang="pt-BR" dirty="0" smtClean="0"/>
              <a:t>Os</a:t>
            </a:r>
            <a:r>
              <a:rPr lang="pt-BR" dirty="0" smtClean="0">
                <a:solidFill>
                  <a:schemeClr val="tx1"/>
                </a:solidFill>
              </a:rPr>
              <a:t> princípios de Yogyakarta</a:t>
            </a:r>
            <a:r>
              <a:rPr lang="pt-BR" dirty="0">
                <a:solidFill>
                  <a:schemeClr val="tx1"/>
                </a:solidFill>
              </a:rPr>
              <a:t> </a:t>
            </a:r>
            <a:r>
              <a:rPr lang="pt-BR" dirty="0" smtClean="0">
                <a:solidFill>
                  <a:schemeClr val="tx1"/>
                </a:solidFill>
              </a:rPr>
              <a:t>foram questionados na prova oral do VII  Concurso da DPE/SP.</a:t>
            </a:r>
          </a:p>
          <a:p>
            <a:pPr algn="just">
              <a:buAutoNum type="arabicPeriod"/>
            </a:pPr>
            <a:r>
              <a:rPr lang="pt-BR" dirty="0" smtClean="0">
                <a:solidFill>
                  <a:schemeClr val="tx1"/>
                </a:solidFill>
              </a:rPr>
              <a:t>A questão relativa à mudança de  nome e gênero foi objeto da peça do Concurso da  DP/MS 2014. </a:t>
            </a:r>
            <a:endParaRPr lang="pt-BR" dirty="0">
              <a:solidFill>
                <a:schemeClr val="tx1"/>
              </a:solidFill>
            </a:endParaRPr>
          </a:p>
          <a:p>
            <a:pPr marL="0" indent="0" algn="just">
              <a:buNone/>
            </a:pPr>
            <a:endParaRPr lang="pt-BR" dirty="0" smtClean="0"/>
          </a:p>
          <a:p>
            <a:pPr marL="0" indent="0" algn="just">
              <a:buNone/>
            </a:pPr>
            <a:endParaRPr lang="pt-BR" dirty="0"/>
          </a:p>
        </p:txBody>
      </p:sp>
    </p:spTree>
    <p:extLst>
      <p:ext uri="{BB962C8B-B14F-4D97-AF65-F5344CB8AC3E}">
        <p14:creationId xmlns:p14="http://schemas.microsoft.com/office/powerpoint/2010/main" val="6657564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44848" cy="5501035"/>
          </a:xfrm>
        </p:spPr>
        <p:txBody>
          <a:bodyPr>
            <a:normAutofit lnSpcReduction="10000"/>
          </a:bodyPr>
          <a:lstStyle/>
          <a:p>
            <a:pPr marL="0" indent="0" algn="just">
              <a:buNone/>
            </a:pPr>
            <a:r>
              <a:rPr lang="pt-BR" dirty="0"/>
              <a:t>                                                     </a:t>
            </a:r>
            <a:r>
              <a:rPr lang="pt-BR" sz="2400" b="1" dirty="0">
                <a:solidFill>
                  <a:schemeClr val="accent2"/>
                </a:solidFill>
              </a:rPr>
              <a:t>Questões polêmicas:</a:t>
            </a:r>
          </a:p>
          <a:p>
            <a:pPr marL="0" indent="0" algn="just">
              <a:buNone/>
            </a:pPr>
            <a:endParaRPr lang="pt-BR" dirty="0"/>
          </a:p>
          <a:p>
            <a:pPr algn="just">
              <a:buAutoNum type="arabicPeriod"/>
            </a:pPr>
            <a:r>
              <a:rPr lang="pt-BR" b="1" dirty="0" err="1">
                <a:solidFill>
                  <a:schemeClr val="accent2"/>
                </a:solidFill>
              </a:rPr>
              <a:t>Transexualidade</a:t>
            </a:r>
            <a:r>
              <a:rPr lang="pt-BR" b="1" dirty="0">
                <a:solidFill>
                  <a:schemeClr val="accent2"/>
                </a:solidFill>
              </a:rPr>
              <a:t> infantil:</a:t>
            </a:r>
          </a:p>
          <a:p>
            <a:pPr algn="just">
              <a:buFont typeface="Wingdings" panose="05000000000000000000" pitchFamily="2" charset="2"/>
              <a:buChar char="§"/>
            </a:pPr>
            <a:r>
              <a:rPr lang="pt-BR" dirty="0"/>
              <a:t>Tratamento hormonal em crianças;</a:t>
            </a:r>
          </a:p>
          <a:p>
            <a:pPr algn="just">
              <a:buFont typeface="Wingdings" panose="05000000000000000000" pitchFamily="2" charset="2"/>
              <a:buChar char="§"/>
            </a:pPr>
            <a:r>
              <a:rPr lang="pt-BR" dirty="0"/>
              <a:t>Cirurgia de </a:t>
            </a:r>
            <a:r>
              <a:rPr lang="pt-BR" dirty="0" err="1"/>
              <a:t>transgenitalização</a:t>
            </a:r>
            <a:r>
              <a:rPr lang="pt-BR" dirty="0"/>
              <a:t> em crianças;</a:t>
            </a:r>
          </a:p>
          <a:p>
            <a:pPr marL="0" indent="0" algn="just">
              <a:buNone/>
            </a:pPr>
            <a:r>
              <a:rPr lang="pt-BR" dirty="0"/>
              <a:t>   </a:t>
            </a:r>
          </a:p>
          <a:p>
            <a:pPr marL="0" indent="0" algn="just">
              <a:buNone/>
            </a:pPr>
            <a:r>
              <a:rPr lang="pt-BR" b="1" dirty="0">
                <a:solidFill>
                  <a:schemeClr val="accent2"/>
                </a:solidFill>
              </a:rPr>
              <a:t>2. O projeto de Lei de autoria dos Deputados Jean </a:t>
            </a:r>
            <a:r>
              <a:rPr lang="pt-BR" b="1" dirty="0" err="1" smtClean="0">
                <a:solidFill>
                  <a:schemeClr val="accent2"/>
                </a:solidFill>
              </a:rPr>
              <a:t>Willys</a:t>
            </a:r>
            <a:r>
              <a:rPr lang="pt-BR" b="1" dirty="0" smtClean="0">
                <a:solidFill>
                  <a:schemeClr val="accent2"/>
                </a:solidFill>
              </a:rPr>
              <a:t> </a:t>
            </a:r>
            <a:r>
              <a:rPr lang="pt-BR" b="1" dirty="0">
                <a:solidFill>
                  <a:schemeClr val="accent2"/>
                </a:solidFill>
              </a:rPr>
              <a:t>e Érika </a:t>
            </a:r>
            <a:r>
              <a:rPr lang="pt-BR" b="1" dirty="0" err="1">
                <a:solidFill>
                  <a:schemeClr val="accent2"/>
                </a:solidFill>
              </a:rPr>
              <a:t>Kokay</a:t>
            </a:r>
            <a:r>
              <a:rPr lang="pt-BR" b="1" dirty="0">
                <a:solidFill>
                  <a:schemeClr val="accent2"/>
                </a:solidFill>
              </a:rPr>
              <a:t> permite:</a:t>
            </a:r>
          </a:p>
          <a:p>
            <a:pPr algn="just">
              <a:buFont typeface="Wingdings" panose="05000000000000000000" pitchFamily="2" charset="2"/>
              <a:buChar char="§"/>
            </a:pPr>
            <a:r>
              <a:rPr lang="pt-BR" dirty="0" err="1"/>
              <a:t>Redesignação</a:t>
            </a:r>
            <a:r>
              <a:rPr lang="pt-BR" dirty="0"/>
              <a:t> de nome e gênero de criança e adolescente;</a:t>
            </a:r>
          </a:p>
          <a:p>
            <a:pPr algn="just">
              <a:buFont typeface="Wingdings" panose="05000000000000000000" pitchFamily="2" charset="2"/>
              <a:buChar char="§"/>
            </a:pPr>
            <a:r>
              <a:rPr lang="pt-BR" dirty="0"/>
              <a:t>O tratamento hormonal e a cirurgia de </a:t>
            </a:r>
            <a:r>
              <a:rPr lang="pt-BR" dirty="0" err="1"/>
              <a:t>transgenitalização</a:t>
            </a:r>
            <a:r>
              <a:rPr lang="pt-BR" dirty="0"/>
              <a:t> em crianças e adolescente;</a:t>
            </a:r>
          </a:p>
          <a:p>
            <a:pPr algn="just">
              <a:buFont typeface="Wingdings" panose="05000000000000000000" pitchFamily="2" charset="2"/>
              <a:buChar char="§"/>
            </a:pPr>
            <a:r>
              <a:rPr lang="pt-BR" dirty="0"/>
              <a:t>Necessidade de consentimento informado;</a:t>
            </a:r>
          </a:p>
          <a:p>
            <a:pPr algn="just">
              <a:buFont typeface="Wingdings" panose="05000000000000000000" pitchFamily="2" charset="2"/>
              <a:buChar char="§"/>
            </a:pPr>
            <a:r>
              <a:rPr lang="pt-BR" dirty="0"/>
              <a:t>Necessidade de consentimento do representante legal;</a:t>
            </a:r>
          </a:p>
          <a:p>
            <a:pPr algn="just">
              <a:buFont typeface="Wingdings" panose="05000000000000000000" pitchFamily="2" charset="2"/>
              <a:buChar char="§"/>
            </a:pPr>
            <a:r>
              <a:rPr lang="pt-BR" dirty="0"/>
              <a:t>O consentimento do representante legal pode ser suprido judicialmente – A criança ou adolescente deverá ser </a:t>
            </a:r>
            <a:r>
              <a:rPr lang="pt-BR" b="1" u="sng" dirty="0"/>
              <a:t>assistido pela Defensoria Pública</a:t>
            </a:r>
            <a:r>
              <a:rPr lang="pt-BR" dirty="0"/>
              <a:t>;</a:t>
            </a:r>
          </a:p>
          <a:p>
            <a:pPr algn="just">
              <a:buFont typeface="Wingdings" panose="05000000000000000000" pitchFamily="2" charset="2"/>
              <a:buChar char="§"/>
            </a:pPr>
            <a:r>
              <a:rPr lang="pt-BR" dirty="0"/>
              <a:t>No processo de suprimento de vontade deve-se levar em consideração os princípios de capacidade progressiva e interesse superior da criança.</a:t>
            </a:r>
          </a:p>
        </p:txBody>
      </p:sp>
    </p:spTree>
    <p:extLst>
      <p:ext uri="{BB962C8B-B14F-4D97-AF65-F5344CB8AC3E}">
        <p14:creationId xmlns:p14="http://schemas.microsoft.com/office/powerpoint/2010/main" val="99502320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8037"/>
            <a:ext cx="10489430" cy="5473326"/>
          </a:xfrm>
        </p:spPr>
        <p:txBody>
          <a:bodyPr>
            <a:normAutofit/>
          </a:bodyPr>
          <a:lstStyle/>
          <a:p>
            <a:pPr marL="0" indent="0">
              <a:buNone/>
            </a:pPr>
            <a:r>
              <a:rPr lang="pt-BR" b="1" dirty="0">
                <a:solidFill>
                  <a:schemeClr val="accent2"/>
                </a:solidFill>
              </a:rPr>
              <a:t>3. </a:t>
            </a:r>
            <a:r>
              <a:rPr lang="pt-BR" b="1" dirty="0" err="1">
                <a:solidFill>
                  <a:schemeClr val="accent2"/>
                </a:solidFill>
              </a:rPr>
              <a:t>Despatologização</a:t>
            </a:r>
            <a:r>
              <a:rPr lang="pt-BR" b="1" dirty="0">
                <a:solidFill>
                  <a:schemeClr val="accent2"/>
                </a:solidFill>
              </a:rPr>
              <a:t>: </a:t>
            </a:r>
          </a:p>
          <a:p>
            <a:pPr>
              <a:buFont typeface="Wingdings" panose="05000000000000000000" pitchFamily="2" charset="2"/>
              <a:buChar char="§"/>
            </a:pPr>
            <a:r>
              <a:rPr lang="pt-BR" dirty="0"/>
              <a:t>Acesa crítica a </a:t>
            </a:r>
            <a:r>
              <a:rPr lang="pt-BR" dirty="0" err="1"/>
              <a:t>patologização</a:t>
            </a:r>
            <a:r>
              <a:rPr lang="pt-BR" dirty="0"/>
              <a:t>: deixar de reconhecer como doença –  livre desenvolvimento da identidade de gênero do cidadão transexual;</a:t>
            </a:r>
          </a:p>
          <a:p>
            <a:pPr>
              <a:buFont typeface="Wingdings" panose="05000000000000000000" pitchFamily="2" charset="2"/>
              <a:buChar char="§"/>
            </a:pPr>
            <a:r>
              <a:rPr lang="pt-BR" dirty="0"/>
              <a:t>Relações dinâmicas entre sexo e gênero;</a:t>
            </a:r>
          </a:p>
          <a:p>
            <a:pPr>
              <a:buFont typeface="Wingdings" panose="05000000000000000000" pitchFamily="2" charset="2"/>
              <a:buChar char="§"/>
            </a:pPr>
            <a:r>
              <a:rPr lang="pt-BR" dirty="0"/>
              <a:t>20 de outubro - Dia Internacional de Ação pela </a:t>
            </a:r>
            <a:r>
              <a:rPr lang="pt-BR" dirty="0" err="1"/>
              <a:t>Despatologização</a:t>
            </a:r>
            <a:r>
              <a:rPr lang="pt-BR" dirty="0"/>
              <a:t> da </a:t>
            </a:r>
            <a:r>
              <a:rPr lang="pt-BR" dirty="0" err="1"/>
              <a:t>Indentidade</a:t>
            </a:r>
            <a:r>
              <a:rPr lang="pt-BR" dirty="0"/>
              <a:t> </a:t>
            </a:r>
            <a:r>
              <a:rPr lang="pt-BR" dirty="0" err="1"/>
              <a:t>Trans</a:t>
            </a:r>
            <a:r>
              <a:rPr lang="pt-BR" dirty="0"/>
              <a:t>;</a:t>
            </a:r>
          </a:p>
          <a:p>
            <a:pPr>
              <a:buFont typeface="Wingdings" panose="05000000000000000000" pitchFamily="2" charset="2"/>
              <a:buChar char="§"/>
            </a:pPr>
            <a:r>
              <a:rPr lang="pt-BR" dirty="0"/>
              <a:t>O primeiro movimento de </a:t>
            </a:r>
            <a:r>
              <a:rPr lang="pt-BR" dirty="0" err="1"/>
              <a:t>patologização</a:t>
            </a:r>
            <a:r>
              <a:rPr lang="pt-BR" dirty="0"/>
              <a:t> foi positivo – retirada do transexual do campo da indecência, da devassidão para o campo da doença (da culpa ao sofrimento);</a:t>
            </a:r>
          </a:p>
          <a:p>
            <a:pPr>
              <a:buFont typeface="Wingdings" panose="05000000000000000000" pitchFamily="2" charset="2"/>
              <a:buChar char="§"/>
            </a:pPr>
            <a:r>
              <a:rPr lang="pt-BR" dirty="0"/>
              <a:t>Critica a necessidade de demonstração de sofrimento para obtenção da cirurgia (o que não se exige do “não </a:t>
            </a:r>
            <a:r>
              <a:rPr lang="pt-BR" dirty="0" err="1"/>
              <a:t>trans</a:t>
            </a:r>
            <a:r>
              <a:rPr lang="pt-BR" dirty="0"/>
              <a:t>” – plásticas em geral;</a:t>
            </a:r>
          </a:p>
          <a:p>
            <a:pPr>
              <a:buFont typeface="Wingdings" panose="05000000000000000000" pitchFamily="2" charset="2"/>
              <a:buChar char="§"/>
            </a:pPr>
            <a:r>
              <a:rPr lang="pt-BR" dirty="0"/>
              <a:t>o diagnóstico parece, no mínimo, não enquadrar todas as possibilidades da experiência transexual (é redutor);</a:t>
            </a:r>
          </a:p>
          <a:p>
            <a:pPr>
              <a:buFont typeface="Wingdings" panose="05000000000000000000" pitchFamily="2" charset="2"/>
              <a:buChar char="§"/>
            </a:pPr>
            <a:r>
              <a:rPr lang="pt-BR" dirty="0"/>
              <a:t>Se o </a:t>
            </a:r>
            <a:r>
              <a:rPr lang="pt-BR" dirty="0" err="1"/>
              <a:t>transexualismo</a:t>
            </a:r>
            <a:r>
              <a:rPr lang="pt-BR" dirty="0"/>
              <a:t> é um transtorno de identidade, como é que seu tratamento consiste em afirmá-lo? (“Exemplo de Napoleão”);</a:t>
            </a:r>
          </a:p>
          <a:p>
            <a:pPr>
              <a:buFont typeface="Wingdings" panose="05000000000000000000" pitchFamily="2" charset="2"/>
              <a:buChar char="§"/>
            </a:pPr>
            <a:r>
              <a:rPr lang="pt-BR" dirty="0"/>
              <a:t>O transexual pode não desejar </a:t>
            </a:r>
            <a:r>
              <a:rPr lang="pt-BR" dirty="0" smtClean="0"/>
              <a:t>uma definição </a:t>
            </a:r>
            <a:r>
              <a:rPr lang="pt-BR" dirty="0"/>
              <a:t>(não quer eliminar o “</a:t>
            </a:r>
            <a:r>
              <a:rPr lang="pt-BR" dirty="0" err="1"/>
              <a:t>trans</a:t>
            </a:r>
            <a:r>
              <a:rPr lang="pt-BR" dirty="0"/>
              <a:t>”)</a:t>
            </a:r>
          </a:p>
          <a:p>
            <a:pPr marL="0" indent="0">
              <a:buNone/>
            </a:pPr>
            <a:endParaRPr lang="pt-BR" dirty="0"/>
          </a:p>
          <a:p>
            <a:pPr marL="0" indent="0">
              <a:buNone/>
            </a:pPr>
            <a:endParaRPr lang="pt-BR" dirty="0"/>
          </a:p>
          <a:p>
            <a:pPr marL="0" indent="0">
              <a:buNone/>
            </a:pPr>
            <a:endParaRPr lang="pt-BR" dirty="0"/>
          </a:p>
          <a:p>
            <a:pPr>
              <a:buFont typeface="Wingdings" panose="05000000000000000000" pitchFamily="2" charset="2"/>
              <a:buChar char="§"/>
            </a:pPr>
            <a:endParaRPr lang="pt-BR" dirty="0"/>
          </a:p>
          <a:p>
            <a:pPr>
              <a:buFont typeface="Wingdings" panose="05000000000000000000" pitchFamily="2" charset="2"/>
              <a:buChar char="§"/>
            </a:pPr>
            <a:endParaRPr lang="pt-BR" dirty="0"/>
          </a:p>
          <a:p>
            <a:pPr>
              <a:buFont typeface="Wingdings" panose="05000000000000000000" pitchFamily="2" charset="2"/>
              <a:buChar char="§"/>
            </a:pPr>
            <a:endParaRPr lang="pt-BR" dirty="0"/>
          </a:p>
          <a:p>
            <a:pPr marL="0" indent="0">
              <a:buNone/>
            </a:pPr>
            <a:endParaRPr lang="pt-BR" dirty="0"/>
          </a:p>
        </p:txBody>
      </p:sp>
    </p:spTree>
    <p:extLst>
      <p:ext uri="{BB962C8B-B14F-4D97-AF65-F5344CB8AC3E}">
        <p14:creationId xmlns:p14="http://schemas.microsoft.com/office/powerpoint/2010/main" val="372329075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54183"/>
            <a:ext cx="10489430" cy="5487180"/>
          </a:xfrm>
        </p:spPr>
        <p:txBody>
          <a:bodyPr>
            <a:normAutofit/>
          </a:bodyPr>
          <a:lstStyle/>
          <a:p>
            <a:pPr marL="0" indent="0">
              <a:buNone/>
            </a:pPr>
            <a:r>
              <a:rPr lang="pt-BR" b="1" dirty="0">
                <a:solidFill>
                  <a:schemeClr val="accent2"/>
                </a:solidFill>
              </a:rPr>
              <a:t>Propostas:</a:t>
            </a:r>
          </a:p>
          <a:p>
            <a:pPr marL="0" indent="0">
              <a:buNone/>
            </a:pPr>
            <a:endParaRPr lang="pt-BR" b="1" dirty="0">
              <a:solidFill>
                <a:schemeClr val="accent2"/>
              </a:solidFill>
            </a:endParaRPr>
          </a:p>
          <a:p>
            <a:pPr marL="0" indent="0">
              <a:buNone/>
            </a:pPr>
            <a:r>
              <a:rPr lang="pt-BR" dirty="0"/>
              <a:t>1. Alteração do diagnóstico ou sua flexibilização (Existem nuances);</a:t>
            </a:r>
          </a:p>
          <a:p>
            <a:pPr>
              <a:buFont typeface="Wingdings" panose="05000000000000000000" pitchFamily="2" charset="2"/>
              <a:buChar char="§"/>
            </a:pPr>
            <a:r>
              <a:rPr lang="pt-BR" dirty="0"/>
              <a:t>Moderada</a:t>
            </a:r>
          </a:p>
          <a:p>
            <a:pPr marL="0" indent="0">
              <a:buNone/>
            </a:pPr>
            <a:endParaRPr lang="pt-BR" dirty="0"/>
          </a:p>
          <a:p>
            <a:pPr marL="0" indent="0">
              <a:buNone/>
            </a:pPr>
            <a:r>
              <a:rPr lang="pt-BR" dirty="0"/>
              <a:t>2. Deixar de considerar a </a:t>
            </a:r>
            <a:r>
              <a:rPr lang="pt-BR" dirty="0" err="1"/>
              <a:t>transexualidade</a:t>
            </a:r>
            <a:r>
              <a:rPr lang="pt-BR" dirty="0"/>
              <a:t> como doença, e se passe a vê-la como uma identidade de gênero</a:t>
            </a:r>
          </a:p>
          <a:p>
            <a:pPr>
              <a:buFont typeface="Wingdings" panose="05000000000000000000" pitchFamily="2" charset="2"/>
              <a:buChar char="§"/>
            </a:pPr>
            <a:r>
              <a:rPr lang="pt-BR" dirty="0"/>
              <a:t>Mais radical;</a:t>
            </a:r>
          </a:p>
          <a:p>
            <a:pPr>
              <a:buFont typeface="Wingdings" panose="05000000000000000000" pitchFamily="2" charset="2"/>
              <a:buChar char="§"/>
            </a:pPr>
            <a:r>
              <a:rPr lang="pt-BR" dirty="0"/>
              <a:t>Requer um tratamento médico especial para sua expressão plena;</a:t>
            </a:r>
          </a:p>
          <a:p>
            <a:pPr>
              <a:buFont typeface="Wingdings" panose="05000000000000000000" pitchFamily="2" charset="2"/>
              <a:buChar char="§"/>
            </a:pPr>
            <a:r>
              <a:rPr lang="pt-BR" dirty="0"/>
              <a:t>Alguns alegam que se se adotar essa corrente a cirurgia pelo SUS estaria vetada( o SUS não atende apenas doentes - Gravidas); </a:t>
            </a:r>
          </a:p>
          <a:p>
            <a:pPr>
              <a:buFont typeface="Wingdings" panose="05000000000000000000" pitchFamily="2" charset="2"/>
              <a:buChar char="§"/>
            </a:pPr>
            <a:r>
              <a:rPr lang="pt-BR" dirty="0"/>
              <a:t>Há país que não mais considera como doença: França.</a:t>
            </a:r>
          </a:p>
          <a:p>
            <a:pPr marL="0" indent="0">
              <a:buNone/>
            </a:pPr>
            <a:endParaRPr lang="pt-BR" dirty="0"/>
          </a:p>
        </p:txBody>
      </p:sp>
    </p:spTree>
    <p:extLst>
      <p:ext uri="{BB962C8B-B14F-4D97-AF65-F5344CB8AC3E}">
        <p14:creationId xmlns:p14="http://schemas.microsoft.com/office/powerpoint/2010/main" val="31862692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1891"/>
            <a:ext cx="10600266" cy="5459471"/>
          </a:xfrm>
        </p:spPr>
        <p:txBody>
          <a:bodyPr>
            <a:normAutofit lnSpcReduction="10000"/>
          </a:bodyPr>
          <a:lstStyle/>
          <a:p>
            <a:pPr marL="0" indent="0" algn="ctr">
              <a:buNone/>
            </a:pPr>
            <a:r>
              <a:rPr lang="pt-BR" sz="3200" dirty="0">
                <a:solidFill>
                  <a:schemeClr val="accent2"/>
                </a:solidFill>
              </a:rPr>
              <a:t>XI. Nome Social</a:t>
            </a:r>
          </a:p>
          <a:p>
            <a:pPr>
              <a:buAutoNum type="arabicPeriod"/>
            </a:pPr>
            <a:r>
              <a:rPr lang="pt-BR" dirty="0">
                <a:solidFill>
                  <a:schemeClr val="accent2"/>
                </a:solidFill>
              </a:rPr>
              <a:t>Conceito: </a:t>
            </a:r>
          </a:p>
          <a:p>
            <a:pPr marL="0" indent="0">
              <a:buNone/>
            </a:pPr>
            <a:r>
              <a:rPr lang="pt-BR" dirty="0"/>
              <a:t>É a designação utilizada publicamente pela pessoa transexual ou travesti,  distinta do nome civil, e pela qual ela se identifica e é reconhecida e reflete sua identidade de gênero. </a:t>
            </a:r>
          </a:p>
          <a:p>
            <a:pPr>
              <a:buFont typeface="Wingdings" panose="05000000000000000000" pitchFamily="2" charset="2"/>
              <a:buChar char="§"/>
            </a:pPr>
            <a:r>
              <a:rPr lang="pt-BR" dirty="0"/>
              <a:t>Não há lei federal que expressamente consagre o nome social;</a:t>
            </a:r>
          </a:p>
          <a:p>
            <a:pPr>
              <a:buFont typeface="Wingdings" panose="05000000000000000000" pitchFamily="2" charset="2"/>
              <a:buChar char="§"/>
            </a:pPr>
            <a:r>
              <a:rPr lang="pt-BR" dirty="0"/>
              <a:t>Sua proteção pode ser alcançada pela interpretação constitucional do artigo 58 da LRP;</a:t>
            </a:r>
          </a:p>
          <a:p>
            <a:pPr>
              <a:buFont typeface="Wingdings" panose="05000000000000000000" pitchFamily="2" charset="2"/>
              <a:buChar char="§"/>
            </a:pPr>
            <a:r>
              <a:rPr lang="pt-BR" dirty="0"/>
              <a:t>O nome deve individualizar e identificar a pessoa (o nome civil nem sempre cumpre essa função);</a:t>
            </a:r>
          </a:p>
          <a:p>
            <a:pPr>
              <a:buFont typeface="Wingdings" panose="05000000000000000000" pitchFamily="2" charset="2"/>
              <a:buChar char="§"/>
            </a:pPr>
            <a:r>
              <a:rPr lang="pt-BR" dirty="0" smtClean="0"/>
              <a:t>O pseudônimo goza de proteção legal (o nome social não?).</a:t>
            </a:r>
          </a:p>
          <a:p>
            <a:pPr marL="0" indent="0">
              <a:buNone/>
            </a:pPr>
            <a:endParaRPr lang="pt-BR" sz="900" b="1" u="sng" dirty="0"/>
          </a:p>
          <a:p>
            <a:pPr marL="0" indent="0">
              <a:buNone/>
            </a:pPr>
            <a:r>
              <a:rPr lang="pt-BR" b="1" u="sng" dirty="0"/>
              <a:t>Fundamentos: </a:t>
            </a:r>
            <a:r>
              <a:rPr lang="pt-BR" dirty="0"/>
              <a:t>Dignidade da pessoa humana, pluralismo, liberdade, igualdade, autonomia individual, promoção da cidadania.</a:t>
            </a:r>
          </a:p>
          <a:p>
            <a:pPr marL="0" indent="0">
              <a:buNone/>
            </a:pPr>
            <a:endParaRPr lang="pt-BR" sz="900" dirty="0"/>
          </a:p>
          <a:p>
            <a:pPr marL="0" indent="0">
              <a:buNone/>
            </a:pPr>
            <a:r>
              <a:rPr lang="pt-BR" dirty="0">
                <a:solidFill>
                  <a:schemeClr val="accent2"/>
                </a:solidFill>
              </a:rPr>
              <a:t>2. Decreto Estadual Paulista n 55.588/2010</a:t>
            </a:r>
          </a:p>
          <a:p>
            <a:pPr>
              <a:buFont typeface="Wingdings" panose="05000000000000000000" pitchFamily="2" charset="2"/>
              <a:buChar char="§"/>
            </a:pPr>
            <a:r>
              <a:rPr lang="pt-BR" dirty="0"/>
              <a:t>Assegura aos cidadãos </a:t>
            </a:r>
            <a:r>
              <a:rPr lang="pt-BR" dirty="0" err="1"/>
              <a:t>transsexuias</a:t>
            </a:r>
            <a:r>
              <a:rPr lang="pt-BR" dirty="0"/>
              <a:t> o tratamento pelo nome social pela Administração Direta e Indireta no Estado de São Paulo;</a:t>
            </a:r>
          </a:p>
          <a:p>
            <a:pPr marL="0" indent="0">
              <a:buNone/>
            </a:pPr>
            <a:endParaRPr lang="pt-BR" dirty="0"/>
          </a:p>
          <a:p>
            <a:pPr marL="0" indent="0">
              <a:buNone/>
            </a:pPr>
            <a:endParaRPr lang="pt-BR" dirty="0"/>
          </a:p>
          <a:p>
            <a:pPr marL="0" indent="0">
              <a:buNone/>
            </a:pPr>
            <a:endParaRPr lang="pt-BR" dirty="0"/>
          </a:p>
          <a:p>
            <a:pPr>
              <a:buFont typeface="Wingdings" panose="05000000000000000000" pitchFamily="2" charset="2"/>
              <a:buChar char="§"/>
            </a:pPr>
            <a:endParaRPr lang="pt-BR" dirty="0"/>
          </a:p>
        </p:txBody>
      </p:sp>
    </p:spTree>
    <p:extLst>
      <p:ext uri="{BB962C8B-B14F-4D97-AF65-F5344CB8AC3E}">
        <p14:creationId xmlns:p14="http://schemas.microsoft.com/office/powerpoint/2010/main" val="3626551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4183"/>
            <a:ext cx="10517139" cy="5487180"/>
          </a:xfrm>
        </p:spPr>
        <p:txBody>
          <a:bodyPr/>
          <a:lstStyle/>
          <a:p>
            <a:pPr>
              <a:buFont typeface="Wingdings" pitchFamily="2" charset="2"/>
              <a:buChar char="§"/>
            </a:pPr>
            <a:r>
              <a:rPr lang="pt-BR" dirty="0"/>
              <a:t>Não confere direito à emissão de documento com o nome social;</a:t>
            </a:r>
          </a:p>
          <a:p>
            <a:pPr>
              <a:buFont typeface="Wingdings" pitchFamily="2" charset="2"/>
              <a:buChar char="§"/>
            </a:pPr>
            <a:r>
              <a:rPr lang="pt-BR" dirty="0" smtClean="0"/>
              <a:t>Não </a:t>
            </a:r>
            <a:r>
              <a:rPr lang="pt-BR" dirty="0"/>
              <a:t>cumprimento do Decreto pela Administração e Funcionários acarretará a instauração de procedimento administrativo e imposição de multa (de acordo com a lei 10.948/2001) e falta funcional (estatuto dos Funcionários Públicos Civis);</a:t>
            </a:r>
          </a:p>
          <a:p>
            <a:pPr>
              <a:buFont typeface="Wingdings" pitchFamily="2" charset="2"/>
              <a:buChar char="§"/>
            </a:pPr>
            <a:endParaRPr lang="pt-BR" dirty="0"/>
          </a:p>
          <a:p>
            <a:pPr marL="0" indent="0">
              <a:buNone/>
            </a:pPr>
            <a:r>
              <a:rPr lang="pt-BR" dirty="0">
                <a:solidFill>
                  <a:schemeClr val="accent2"/>
                </a:solidFill>
              </a:rPr>
              <a:t>3. Decreto Federal n 8727/2016</a:t>
            </a:r>
          </a:p>
          <a:p>
            <a:pPr>
              <a:buFont typeface="Wingdings" panose="05000000000000000000" pitchFamily="2" charset="2"/>
              <a:buChar char="§"/>
            </a:pPr>
            <a:r>
              <a:rPr lang="pt-BR" dirty="0"/>
              <a:t>Assegura aos cidadãos transexuais e travestis o tratamento pelo nome social perante à Administração Pública Federal;</a:t>
            </a:r>
          </a:p>
          <a:p>
            <a:pPr>
              <a:buFont typeface="Wingdings" panose="05000000000000000000" pitchFamily="2" charset="2"/>
              <a:buChar char="§"/>
            </a:pPr>
            <a:r>
              <a:rPr lang="pt-BR" dirty="0"/>
              <a:t>Impõe à administração pública que crie em seus registros, formulários, prontuários e etc., campo para que conste o nome social (entra em vigor em 28 de abril de 2017;</a:t>
            </a:r>
          </a:p>
          <a:p>
            <a:pPr>
              <a:buFont typeface="Wingdings" panose="05000000000000000000" pitchFamily="2" charset="2"/>
              <a:buChar char="§"/>
            </a:pPr>
            <a:r>
              <a:rPr lang="pt-BR" dirty="0" smtClean="0"/>
              <a:t>Os </a:t>
            </a:r>
            <a:r>
              <a:rPr lang="pt-BR" dirty="0"/>
              <a:t>documentos oficiais deverão trazer o nome social acompanhando o nome civil;</a:t>
            </a:r>
          </a:p>
          <a:p>
            <a:pPr>
              <a:buFont typeface="Wingdings" panose="05000000000000000000" pitchFamily="2" charset="2"/>
              <a:buChar char="§"/>
            </a:pPr>
            <a:r>
              <a:rPr lang="pt-BR" dirty="0"/>
              <a:t>A pessoa transexual ou travesti poderá requerer a inclusão do nome social em documento oficial, banco de dados, cadastro das entidades mencionadas.</a:t>
            </a:r>
          </a:p>
          <a:p>
            <a:pPr>
              <a:buFont typeface="Wingdings" panose="05000000000000000000" pitchFamily="2" charset="2"/>
              <a:buChar char="§"/>
            </a:pPr>
            <a:endParaRPr lang="pt-BR" dirty="0"/>
          </a:p>
          <a:p>
            <a:pPr marL="0" indent="0">
              <a:buNone/>
            </a:pPr>
            <a:endParaRPr lang="pt-BR" dirty="0"/>
          </a:p>
        </p:txBody>
      </p:sp>
    </p:spTree>
    <p:extLst>
      <p:ext uri="{BB962C8B-B14F-4D97-AF65-F5344CB8AC3E}">
        <p14:creationId xmlns:p14="http://schemas.microsoft.com/office/powerpoint/2010/main" val="942442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40327"/>
            <a:ext cx="10544848" cy="5501035"/>
          </a:xfrm>
        </p:spPr>
        <p:txBody>
          <a:bodyPr/>
          <a:lstStyle/>
          <a:p>
            <a:pPr>
              <a:buFont typeface="Wingdings" panose="05000000000000000000" pitchFamily="2" charset="2"/>
              <a:buChar char="§"/>
            </a:pPr>
            <a:r>
              <a:rPr lang="pt-BR" dirty="0"/>
              <a:t>Há projeto de Decreto Legislativo tramitando com a finalidade de sustar o Decreto Federal 8727/2016.</a:t>
            </a:r>
          </a:p>
          <a:p>
            <a:pPr marL="0" indent="0">
              <a:buNone/>
            </a:pPr>
            <a:endParaRPr lang="pt-BR" dirty="0"/>
          </a:p>
          <a:p>
            <a:pPr marL="0" indent="0">
              <a:buNone/>
            </a:pPr>
            <a:endParaRPr lang="pt-BR" dirty="0"/>
          </a:p>
          <a:p>
            <a:pPr marL="0" indent="0">
              <a:buNone/>
            </a:pPr>
            <a:r>
              <a:rPr lang="pt-BR" dirty="0">
                <a:solidFill>
                  <a:schemeClr val="accent2"/>
                </a:solidFill>
              </a:rPr>
              <a:t>4. Resolução n. 12/2015 – Conselho Nacional de Combate à Discriminação e Promoção dos Direitos de Lésbicas, Gays, Travestis, e Transexuais</a:t>
            </a:r>
          </a:p>
          <a:p>
            <a:pPr>
              <a:buFont typeface="Wingdings" panose="05000000000000000000" pitchFamily="2" charset="2"/>
              <a:buChar char="§"/>
            </a:pPr>
            <a:r>
              <a:rPr lang="pt-BR" dirty="0"/>
              <a:t>Dispõe sobre o direito ao nome social na rede de ensino;</a:t>
            </a:r>
          </a:p>
          <a:p>
            <a:pPr>
              <a:buFont typeface="Wingdings" panose="05000000000000000000" pitchFamily="2" charset="2"/>
              <a:buChar char="§"/>
            </a:pPr>
            <a:r>
              <a:rPr lang="pt-BR" dirty="0"/>
              <a:t>Emissão de documentos internos de identificação com o nome social;</a:t>
            </a:r>
          </a:p>
          <a:p>
            <a:pPr>
              <a:buFont typeface="Wingdings" panose="05000000000000000000" pitchFamily="2" charset="2"/>
              <a:buChar char="§"/>
            </a:pPr>
            <a:r>
              <a:rPr lang="pt-BR" dirty="0"/>
              <a:t>Uso de banheiros, vestiários e espaços segregados por gênero de acordo com a identidade de gênero;</a:t>
            </a:r>
          </a:p>
          <a:p>
            <a:pPr>
              <a:buFont typeface="Wingdings" panose="05000000000000000000" pitchFamily="2" charset="2"/>
              <a:buChar char="§"/>
            </a:pPr>
            <a:r>
              <a:rPr lang="pt-BR" dirty="0"/>
              <a:t>Se houver distinção de uniformes – uso de acordo com a identidade de gênero; </a:t>
            </a:r>
          </a:p>
          <a:p>
            <a:pPr>
              <a:buFont typeface="Wingdings" panose="05000000000000000000" pitchFamily="2" charset="2"/>
              <a:buChar char="§"/>
            </a:pPr>
            <a:r>
              <a:rPr lang="pt-BR" dirty="0"/>
              <a:t>Tais direitos se estendem ao adolescente (sem necessidade de autorização do responsável).</a:t>
            </a:r>
          </a:p>
          <a:p>
            <a:pPr marL="0" indent="0">
              <a:buNone/>
            </a:pPr>
            <a:endParaRPr lang="pt-BR" dirty="0"/>
          </a:p>
        </p:txBody>
      </p:sp>
    </p:spTree>
    <p:extLst>
      <p:ext uri="{BB962C8B-B14F-4D97-AF65-F5344CB8AC3E}">
        <p14:creationId xmlns:p14="http://schemas.microsoft.com/office/powerpoint/2010/main" val="2900914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p:cNvPicPr>
            <a:picLocks noGrp="1" noChangeAspect="1"/>
          </p:cNvPicPr>
          <p:nvPr>
            <p:ph idx="1"/>
          </p:nvPr>
        </p:nvPicPr>
        <p:blipFill>
          <a:blip r:embed="rId2"/>
          <a:stretch>
            <a:fillRect/>
          </a:stretch>
        </p:blipFill>
        <p:spPr>
          <a:xfrm>
            <a:off x="2994562" y="603113"/>
            <a:ext cx="4528456" cy="5811541"/>
          </a:xfrm>
        </p:spPr>
      </p:pic>
    </p:spTree>
    <p:extLst>
      <p:ext uri="{BB962C8B-B14F-4D97-AF65-F5344CB8AC3E}">
        <p14:creationId xmlns:p14="http://schemas.microsoft.com/office/powerpoint/2010/main" val="4249403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507501" cy="5458266"/>
          </a:xfrm>
        </p:spPr>
        <p:txBody>
          <a:bodyPr>
            <a:normAutofit lnSpcReduction="10000"/>
          </a:bodyPr>
          <a:lstStyle/>
          <a:p>
            <a:pPr marL="720725" indent="0" algn="just">
              <a:buNone/>
            </a:pPr>
            <a:r>
              <a:rPr lang="pt-BR" b="1" dirty="0">
                <a:solidFill>
                  <a:schemeClr val="tx1"/>
                </a:solidFill>
              </a:rPr>
              <a:t>- Probabilidade extrema da morte de quem estava em perigo de vida (afogamento);</a:t>
            </a:r>
          </a:p>
          <a:p>
            <a:pPr marL="720725" indent="0" algn="just">
              <a:buNone/>
            </a:pPr>
            <a:r>
              <a:rPr lang="pt-BR" b="1" dirty="0">
                <a:solidFill>
                  <a:schemeClr val="tx1"/>
                </a:solidFill>
              </a:rPr>
              <a:t>- Desaparecimento em campanha ou feito prisioneiro e não encontrado após 2 anos do fim da guerra;</a:t>
            </a:r>
          </a:p>
          <a:p>
            <a:pPr marL="720725" indent="0" algn="just">
              <a:buNone/>
            </a:pPr>
            <a:r>
              <a:rPr lang="pt-BR" b="1" dirty="0">
                <a:solidFill>
                  <a:schemeClr val="tx1"/>
                </a:solidFill>
              </a:rPr>
              <a:t>- Desaparecimento em naufrágio, incêndio, terremoto ou qualquer outro desastre;</a:t>
            </a:r>
          </a:p>
          <a:p>
            <a:pPr marL="720725" indent="0">
              <a:buNone/>
            </a:pPr>
            <a:r>
              <a:rPr lang="pt-BR" dirty="0"/>
              <a:t>- Desaparecidos em razão de participação (ou acusados de participação) em atividades políticas entre 2.9.61 e 5.10. 88, reputados mortos pela (Lei 10.536/02); </a:t>
            </a:r>
          </a:p>
          <a:p>
            <a:pPr marL="720725" indent="0">
              <a:buNone/>
            </a:pPr>
            <a:r>
              <a:rPr lang="pt-BR" b="1" dirty="0">
                <a:solidFill>
                  <a:schemeClr val="tx1"/>
                </a:solidFill>
              </a:rPr>
              <a:t>- Exemplos: Queda do avião da </a:t>
            </a:r>
            <a:r>
              <a:rPr lang="pt-BR" b="1" dirty="0" err="1">
                <a:solidFill>
                  <a:schemeClr val="tx1"/>
                </a:solidFill>
              </a:rPr>
              <a:t>Tam</a:t>
            </a:r>
            <a:r>
              <a:rPr lang="pt-BR" b="1" dirty="0">
                <a:solidFill>
                  <a:schemeClr val="tx1"/>
                </a:solidFill>
              </a:rPr>
              <a:t> em SP., afogamentos, “caso Amarildo”.</a:t>
            </a:r>
          </a:p>
          <a:p>
            <a:pPr indent="0" algn="just">
              <a:buNone/>
            </a:pPr>
            <a:endParaRPr lang="pt-BR" b="1" dirty="0">
              <a:solidFill>
                <a:schemeClr val="tx1"/>
              </a:solidFill>
            </a:endParaRPr>
          </a:p>
          <a:p>
            <a:pPr marL="628650" indent="-285750" algn="just">
              <a:buFont typeface="Wingdings" pitchFamily="2" charset="2"/>
              <a:buChar char="§"/>
            </a:pPr>
            <a:r>
              <a:rPr lang="pt-BR" b="1" dirty="0">
                <a:solidFill>
                  <a:schemeClr val="accent2"/>
                </a:solidFill>
              </a:rPr>
              <a:t>Procedimento:   </a:t>
            </a:r>
          </a:p>
          <a:p>
            <a:pPr marL="720725" indent="0" algn="just">
              <a:buNone/>
            </a:pPr>
            <a:r>
              <a:rPr lang="pt-BR" b="1" dirty="0">
                <a:solidFill>
                  <a:schemeClr val="tx1"/>
                </a:solidFill>
              </a:rPr>
              <a:t>- Procedimento de justificação de óbito (jurisdição voluntária);</a:t>
            </a:r>
          </a:p>
          <a:p>
            <a:pPr marL="720725" indent="0" algn="just">
              <a:buNone/>
            </a:pPr>
            <a:r>
              <a:rPr lang="pt-BR" b="1" dirty="0">
                <a:solidFill>
                  <a:schemeClr val="tx1"/>
                </a:solidFill>
              </a:rPr>
              <a:t>- Competência da Vara de Registros Públicos, Vara de Família (subsidiariamente Vara Cível);</a:t>
            </a:r>
          </a:p>
          <a:p>
            <a:pPr marL="720725" indent="0" algn="just">
              <a:buNone/>
            </a:pPr>
            <a:r>
              <a:rPr lang="pt-BR" b="1" dirty="0">
                <a:solidFill>
                  <a:schemeClr val="tx1"/>
                </a:solidFill>
              </a:rPr>
              <a:t>- Produção de provas que demonstrem a ocorrência do óbito, data, local e demais circunstâncias;</a:t>
            </a:r>
          </a:p>
          <a:p>
            <a:pPr marL="720725" indent="0" algn="just">
              <a:buNone/>
            </a:pPr>
            <a:r>
              <a:rPr lang="pt-BR" b="1" dirty="0">
                <a:solidFill>
                  <a:schemeClr val="tx1"/>
                </a:solidFill>
              </a:rPr>
              <a:t> - O juízo declara o local e data do óbito, determinado que seja realizado seu registro. </a:t>
            </a:r>
          </a:p>
          <a:p>
            <a:pPr indent="0" algn="just">
              <a:buNone/>
            </a:pPr>
            <a:r>
              <a:rPr lang="pt-BR" b="1" dirty="0">
                <a:solidFill>
                  <a:schemeClr val="tx1"/>
                </a:solidFill>
              </a:rPr>
              <a:t>    </a:t>
            </a:r>
          </a:p>
        </p:txBody>
      </p:sp>
    </p:spTree>
    <p:extLst>
      <p:ext uri="{BB962C8B-B14F-4D97-AF65-F5344CB8AC3E}">
        <p14:creationId xmlns:p14="http://schemas.microsoft.com/office/powerpoint/2010/main" val="16668398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12619"/>
            <a:ext cx="10517139" cy="5528744"/>
          </a:xfrm>
        </p:spPr>
        <p:txBody>
          <a:bodyPr/>
          <a:lstStyle/>
          <a:p>
            <a:pPr marL="0" indent="0" algn="ctr">
              <a:buNone/>
            </a:pPr>
            <a:r>
              <a:rPr lang="pt-BR" sz="3200" dirty="0">
                <a:solidFill>
                  <a:schemeClr val="accent2"/>
                </a:solidFill>
              </a:rPr>
              <a:t>XII. Teoria do Patrimônio mínimo x Teoria do Umbral</a:t>
            </a:r>
          </a:p>
          <a:p>
            <a:pPr marL="0" indent="0">
              <a:buNone/>
            </a:pPr>
            <a:endParaRPr lang="pt-BR" dirty="0"/>
          </a:p>
          <a:p>
            <a:pPr>
              <a:buFont typeface="Wingdings" panose="05000000000000000000" pitchFamily="2" charset="2"/>
              <a:buChar char="§"/>
            </a:pPr>
            <a:r>
              <a:rPr lang="pt-BR" dirty="0"/>
              <a:t>A “Teoria do Estatuto Jurídico do Patrimônio Mínimo” criada pelo Professor Luiz Édson </a:t>
            </a:r>
            <a:r>
              <a:rPr lang="pt-BR" dirty="0" err="1"/>
              <a:t>Fachin</a:t>
            </a:r>
            <a:r>
              <a:rPr lang="pt-BR" dirty="0"/>
              <a:t> sustenta que o ordenamento jurídico deve garantir a toda pessoa um patrimônio mínimo, a um mínimo existencial, como forma de lhe garantir a dignidade.</a:t>
            </a:r>
          </a:p>
          <a:p>
            <a:pPr>
              <a:buFont typeface="Wingdings" panose="05000000000000000000" pitchFamily="2" charset="2"/>
              <a:buChar char="§"/>
            </a:pPr>
            <a:r>
              <a:rPr lang="pt-BR" dirty="0"/>
              <a:t>Dignidade da pessoa humana;</a:t>
            </a:r>
          </a:p>
          <a:p>
            <a:pPr>
              <a:buFont typeface="Wingdings" panose="05000000000000000000" pitchFamily="2" charset="2"/>
              <a:buChar char="§"/>
            </a:pPr>
            <a:r>
              <a:rPr lang="pt-BR" dirty="0" err="1"/>
              <a:t>Despatrimonialização</a:t>
            </a:r>
            <a:r>
              <a:rPr lang="pt-BR" dirty="0"/>
              <a:t> e </a:t>
            </a:r>
            <a:r>
              <a:rPr lang="pt-BR" dirty="0" err="1"/>
              <a:t>repersonalização</a:t>
            </a:r>
            <a:r>
              <a:rPr lang="pt-BR" dirty="0"/>
              <a:t> das relações civis;</a:t>
            </a:r>
          </a:p>
          <a:p>
            <a:pPr>
              <a:buFont typeface="Wingdings" panose="05000000000000000000" pitchFamily="2" charset="2"/>
              <a:buChar char="§"/>
            </a:pPr>
            <a:r>
              <a:rPr lang="pt-BR" dirty="0"/>
              <a:t>A pessoa e sus necessidades como centro do Direito Civil;</a:t>
            </a:r>
          </a:p>
          <a:p>
            <a:pPr>
              <a:buFont typeface="Wingdings" panose="05000000000000000000" pitchFamily="2" charset="2"/>
              <a:buChar char="§"/>
            </a:pPr>
            <a:r>
              <a:rPr lang="pt-BR" dirty="0"/>
              <a:t>A teoria do umbral de acesso ao Direito Civil do Professor Lorenzetti é um complemento à teoria do Professor </a:t>
            </a:r>
            <a:r>
              <a:rPr lang="pt-BR" dirty="0" err="1"/>
              <a:t>Fachin</a:t>
            </a:r>
            <a:r>
              <a:rPr lang="pt-BR" dirty="0"/>
              <a:t>, exigindo que as pessoas tenham efetivo acesso ao patrimônio mínimo e não apenas em teoria.</a:t>
            </a:r>
          </a:p>
          <a:p>
            <a:pPr>
              <a:buFont typeface="Wingdings" panose="05000000000000000000" pitchFamily="2" charset="2"/>
              <a:buChar char="§"/>
            </a:pPr>
            <a:r>
              <a:rPr lang="pt-BR" dirty="0"/>
              <a:t>Num país de extrema desigualdade como o Brasil, milhares de pessoas permanecem no umbral (na fronteira, na porta de entrada) de acesso ao Direito Civil. </a:t>
            </a:r>
          </a:p>
          <a:p>
            <a:pPr>
              <a:buFont typeface="Wingdings" panose="05000000000000000000" pitchFamily="2" charset="2"/>
              <a:buChar char="§"/>
            </a:pPr>
            <a:r>
              <a:rPr lang="pt-BR" dirty="0"/>
              <a:t>Analogia com o Hotel de Luxo  (Lorenzetti).</a:t>
            </a:r>
          </a:p>
          <a:p>
            <a:pPr>
              <a:buFont typeface="Wingdings" panose="05000000000000000000" pitchFamily="2" charset="2"/>
              <a:buChar char="§"/>
            </a:pPr>
            <a:endParaRPr lang="pt-BR" dirty="0"/>
          </a:p>
        </p:txBody>
      </p:sp>
    </p:spTree>
    <p:extLst>
      <p:ext uri="{BB962C8B-B14F-4D97-AF65-F5344CB8AC3E}">
        <p14:creationId xmlns:p14="http://schemas.microsoft.com/office/powerpoint/2010/main" val="3340736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a:bodyPr>
          <a:lstStyle/>
          <a:p>
            <a:pPr marL="720725" indent="0">
              <a:buNone/>
            </a:pPr>
            <a:r>
              <a:rPr lang="pt-BR" u="sng" dirty="0">
                <a:solidFill>
                  <a:schemeClr val="accent2"/>
                </a:solidFill>
              </a:rPr>
              <a:t>2.2. Com declaração de ausência</a:t>
            </a:r>
          </a:p>
          <a:p>
            <a:pPr marL="720725" indent="0" algn="just">
              <a:buNone/>
            </a:pPr>
            <a:r>
              <a:rPr lang="pt-BR" dirty="0">
                <a:solidFill>
                  <a:schemeClr val="tx1"/>
                </a:solidFill>
              </a:rPr>
              <a:t>- Prevista nos artigo 22 a 39 do CC;  </a:t>
            </a:r>
          </a:p>
          <a:p>
            <a:pPr marL="720725" indent="0" algn="just">
              <a:buNone/>
            </a:pPr>
            <a:r>
              <a:rPr lang="pt-BR" dirty="0">
                <a:solidFill>
                  <a:schemeClr val="tx1"/>
                </a:solidFill>
              </a:rPr>
              <a:t>- O ausente é a pessoa que d</a:t>
            </a:r>
            <a:r>
              <a:rPr lang="pt-BR" dirty="0"/>
              <a:t>esaparece do seu domicílio sem deixar notícias ou procurador ou, mesmo deixando um procurador, este não queira ou não possa exercer ou continuar exercendo o mandato, ou se os poderes conferidos forem insuficientes;</a:t>
            </a:r>
          </a:p>
          <a:p>
            <a:pPr marL="720725" indent="0" algn="just">
              <a:buNone/>
            </a:pPr>
            <a:r>
              <a:rPr lang="pt-BR" dirty="0">
                <a:solidFill>
                  <a:schemeClr val="tx1"/>
                </a:solidFill>
              </a:rPr>
              <a:t>- No CC de 1916 a ausência era tratada como hipótese de incapacidade civil;</a:t>
            </a:r>
          </a:p>
          <a:p>
            <a:pPr marL="720725" indent="0" algn="just">
              <a:buNone/>
            </a:pPr>
            <a:r>
              <a:rPr lang="pt-BR" dirty="0">
                <a:solidFill>
                  <a:schemeClr val="tx1"/>
                </a:solidFill>
              </a:rPr>
              <a:t>- O ausente é considerado como se morto fosse; </a:t>
            </a:r>
          </a:p>
          <a:p>
            <a:pPr marL="720725" indent="0" algn="just">
              <a:buNone/>
            </a:pPr>
            <a:r>
              <a:rPr lang="pt-BR" dirty="0">
                <a:solidFill>
                  <a:schemeClr val="tx1"/>
                </a:solidFill>
              </a:rPr>
              <a:t>- A declaração de ausência depende de procedimento judicial (jurisdição voluntária) – Artigos 744 e 745 do NCPC;</a:t>
            </a:r>
          </a:p>
          <a:p>
            <a:pPr marL="720725" indent="0" algn="just">
              <a:buNone/>
            </a:pPr>
            <a:r>
              <a:rPr lang="pt-BR" dirty="0">
                <a:solidFill>
                  <a:schemeClr val="tx1"/>
                </a:solidFill>
              </a:rPr>
              <a:t> - A declaração de ausência está organizada em 3 fases: </a:t>
            </a:r>
          </a:p>
          <a:p>
            <a:pPr marL="1120775" indent="-400050" algn="just">
              <a:buAutoNum type="romanLcParenBoth"/>
            </a:pPr>
            <a:r>
              <a:rPr lang="pt-BR" dirty="0"/>
              <a:t>a curatela dos bens do ausente (</a:t>
            </a:r>
            <a:r>
              <a:rPr lang="pt-BR" dirty="0" err="1"/>
              <a:t>arts</a:t>
            </a:r>
            <a:r>
              <a:rPr lang="pt-BR" dirty="0"/>
              <a:t>. 22 a 25); </a:t>
            </a:r>
          </a:p>
          <a:p>
            <a:pPr marL="1120775" indent="-400050" algn="just">
              <a:buAutoNum type="romanLcParenBoth"/>
            </a:pPr>
            <a:r>
              <a:rPr lang="pt-BR" dirty="0"/>
              <a:t>(</a:t>
            </a:r>
            <a:r>
              <a:rPr lang="pt-BR" i="1" dirty="0" err="1"/>
              <a:t>ii</a:t>
            </a:r>
            <a:r>
              <a:rPr lang="pt-BR" dirty="0"/>
              <a:t>) a  sucessão provisória (</a:t>
            </a:r>
            <a:r>
              <a:rPr lang="pt-BR" dirty="0" err="1"/>
              <a:t>arts</a:t>
            </a:r>
            <a:r>
              <a:rPr lang="pt-BR" dirty="0"/>
              <a:t>. 26 a 36); e </a:t>
            </a:r>
          </a:p>
          <a:p>
            <a:pPr marL="1120775" indent="-400050" algn="just">
              <a:buAutoNum type="romanLcParenBoth"/>
            </a:pPr>
            <a:r>
              <a:rPr lang="pt-BR" dirty="0"/>
              <a:t>(</a:t>
            </a:r>
            <a:r>
              <a:rPr lang="pt-BR" i="1" dirty="0" err="1"/>
              <a:t>iii</a:t>
            </a:r>
            <a:r>
              <a:rPr lang="pt-BR" dirty="0"/>
              <a:t>) a sucessão definitiva (</a:t>
            </a:r>
            <a:r>
              <a:rPr lang="pt-BR" dirty="0" err="1"/>
              <a:t>arts</a:t>
            </a:r>
            <a:r>
              <a:rPr lang="pt-BR" dirty="0"/>
              <a:t>. 37 a 39).</a:t>
            </a:r>
            <a:r>
              <a:rPr lang="pt-BR" dirty="0">
                <a:solidFill>
                  <a:schemeClr val="tx1"/>
                </a:solidFill>
              </a:rPr>
              <a:t> </a:t>
            </a:r>
          </a:p>
          <a:p>
            <a:pPr marL="720725" indent="0" algn="just">
              <a:buNone/>
            </a:pPr>
            <a:endParaRPr lang="pt-BR" dirty="0">
              <a:solidFill>
                <a:schemeClr val="tx1"/>
              </a:solidFill>
            </a:endParaRPr>
          </a:p>
        </p:txBody>
      </p:sp>
    </p:spTree>
    <p:extLst>
      <p:ext uri="{BB962C8B-B14F-4D97-AF65-F5344CB8AC3E}">
        <p14:creationId xmlns:p14="http://schemas.microsoft.com/office/powerpoint/2010/main" val="639099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95745"/>
            <a:ext cx="10558702" cy="5445618"/>
          </a:xfrm>
        </p:spPr>
        <p:txBody>
          <a:bodyPr/>
          <a:lstStyle/>
          <a:p>
            <a:pPr marL="720725" indent="0" algn="just">
              <a:buFont typeface="Wingdings" pitchFamily="2" charset="2"/>
              <a:buChar char="§"/>
            </a:pPr>
            <a:r>
              <a:rPr lang="pt-BR" b="1" u="sng" dirty="0">
                <a:solidFill>
                  <a:schemeClr val="accent2"/>
                </a:solidFill>
              </a:rPr>
              <a:t>Curatela dos bens do ausente: </a:t>
            </a:r>
          </a:p>
          <a:p>
            <a:pPr marL="720725" indent="0" algn="just">
              <a:buNone/>
            </a:pPr>
            <a:r>
              <a:rPr lang="pt-BR" dirty="0"/>
              <a:t>-  Início por provocação de qualquer interessado  ou do Ministério Público, dando conta ao juiz de que uma determinada pessoa desapareceu de seu domicílio, dela não havendo notícias;</a:t>
            </a:r>
          </a:p>
          <a:p>
            <a:pPr marL="720725" indent="0" algn="just">
              <a:buNone/>
            </a:pPr>
            <a:r>
              <a:rPr lang="pt-BR" dirty="0"/>
              <a:t>- Comprovado o desaparecimento, o juiz, ouvido o Ministério Público, declara a ausência, determinando, na mesma decisão, </a:t>
            </a:r>
            <a:r>
              <a:rPr lang="pt-BR" i="1" dirty="0"/>
              <a:t>a arrecadação dos bens do ausente</a:t>
            </a:r>
            <a:r>
              <a:rPr lang="pt-BR" dirty="0"/>
              <a:t>, </a:t>
            </a:r>
            <a:r>
              <a:rPr lang="pt-BR" i="1" dirty="0"/>
              <a:t>a publicação de editais </a:t>
            </a:r>
            <a:r>
              <a:rPr lang="pt-BR" dirty="0"/>
              <a:t>durante um ano, reproduzidos de dois em dois meses, anunciando o levantamento dos bens e convocando o ausente a retomar a posse de seus bens (CPC, art. 1.161) e, finalmente, </a:t>
            </a:r>
            <a:r>
              <a:rPr lang="pt-BR" i="1" dirty="0"/>
              <a:t>nomeando um curador </a:t>
            </a:r>
            <a:r>
              <a:rPr lang="pt-BR" dirty="0"/>
              <a:t>para os bens do ausente;</a:t>
            </a:r>
          </a:p>
          <a:p>
            <a:pPr marL="720725" indent="0" algn="just">
              <a:buNone/>
            </a:pPr>
            <a:r>
              <a:rPr lang="pt-BR" dirty="0"/>
              <a:t>- Não há exigência legal de prazo mínimo de desaparecimento do ausente para que seja requerida a abertura do procedimento e a declaração de ausência;</a:t>
            </a:r>
          </a:p>
          <a:p>
            <a:pPr marL="720725" indent="0" algn="just">
              <a:buNone/>
            </a:pPr>
            <a:r>
              <a:rPr lang="pt-BR" dirty="0"/>
              <a:t>- Essa primeira fase é voltada à proteção do patrimônio do ausente, mitigando-se a proteção de terceiros;</a:t>
            </a:r>
          </a:p>
          <a:p>
            <a:pPr marL="720725" indent="0" algn="just">
              <a:buNone/>
            </a:pPr>
            <a:r>
              <a:rPr lang="pt-BR" dirty="0"/>
              <a:t>- Exatamente por isso, é vedada a prática de qualquer ato de disposição pelo curador;</a:t>
            </a:r>
            <a:endParaRPr lang="pt-BR" dirty="0">
              <a:solidFill>
                <a:schemeClr val="tx1"/>
              </a:solidFill>
            </a:endParaRPr>
          </a:p>
          <a:p>
            <a:pPr marL="803275" indent="-82550">
              <a:buNone/>
            </a:pPr>
            <a:r>
              <a:rPr lang="pt-BR" dirty="0"/>
              <a:t>- O procedimento de ausência estará submetido à lei vigente no momento da declaração de ausência - o que ocorre na primeira fase;</a:t>
            </a:r>
          </a:p>
          <a:p>
            <a:pPr marL="0" indent="0">
              <a:buNone/>
            </a:pPr>
            <a:endParaRPr lang="pt-BR" dirty="0"/>
          </a:p>
        </p:txBody>
      </p:sp>
    </p:spTree>
    <p:extLst>
      <p:ext uri="{BB962C8B-B14F-4D97-AF65-F5344CB8AC3E}">
        <p14:creationId xmlns:p14="http://schemas.microsoft.com/office/powerpoint/2010/main" val="632277861"/>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2663</TotalTime>
  <Words>8882</Words>
  <Application>Microsoft Office PowerPoint</Application>
  <PresentationFormat>Personalizar</PresentationFormat>
  <Paragraphs>740</Paragraphs>
  <Slides>70</Slides>
  <Notes>0</Notes>
  <HiddenSlides>0</HiddenSlides>
  <MMClips>0</MMClips>
  <ScaleCrop>false</ScaleCrop>
  <HeadingPairs>
    <vt:vector size="4" baseType="variant">
      <vt:variant>
        <vt:lpstr>Tema</vt:lpstr>
      </vt:variant>
      <vt:variant>
        <vt:i4>1</vt:i4>
      </vt:variant>
      <vt:variant>
        <vt:lpstr>Títulos de slides</vt:lpstr>
      </vt:variant>
      <vt:variant>
        <vt:i4>70</vt:i4>
      </vt:variant>
    </vt:vector>
  </HeadingPairs>
  <TitlesOfParts>
    <vt:vector size="71" baseType="lpstr">
      <vt:lpstr>Facetado</vt:lpstr>
      <vt:lpstr>Curso Popular de Formação de Defensoras e Defensores Públicos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Criatina Otaviano</dc:creator>
  <cp:lastModifiedBy>GIOVANNA MARIA FERNANDES VIETTI</cp:lastModifiedBy>
  <cp:revision>386</cp:revision>
  <dcterms:created xsi:type="dcterms:W3CDTF">2016-07-28T20:30:00Z</dcterms:created>
  <dcterms:modified xsi:type="dcterms:W3CDTF">2016-08-15T19:51:05Z</dcterms:modified>
</cp:coreProperties>
</file>