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82" r:id="rId5"/>
    <p:sldId id="258" r:id="rId6"/>
    <p:sldId id="260" r:id="rId7"/>
    <p:sldId id="259" r:id="rId8"/>
    <p:sldId id="283" r:id="rId9"/>
    <p:sldId id="284" r:id="rId10"/>
    <p:sldId id="285" r:id="rId11"/>
    <p:sldId id="286" r:id="rId12"/>
    <p:sldId id="261" r:id="rId13"/>
    <p:sldId id="263" r:id="rId14"/>
    <p:sldId id="264" r:id="rId15"/>
    <p:sldId id="267" r:id="rId16"/>
    <p:sldId id="28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on Augusto Silva" userId="1e639a511f494d8a" providerId="LiveId" clId="{E5734C0D-BA1D-4609-A691-17602F2393E5}"/>
    <pc:docChg chg="undo custSel addSld modSld">
      <pc:chgData name="Mairon Augusto Silva" userId="1e639a511f494d8a" providerId="LiveId" clId="{E5734C0D-BA1D-4609-A691-17602F2393E5}" dt="2024-03-13T21:29:47.474" v="1220" actId="20577"/>
      <pc:docMkLst>
        <pc:docMk/>
      </pc:docMkLst>
      <pc:sldChg chg="modSp mod">
        <pc:chgData name="Mairon Augusto Silva" userId="1e639a511f494d8a" providerId="LiveId" clId="{E5734C0D-BA1D-4609-A691-17602F2393E5}" dt="2024-03-13T21:13:28.529" v="42" actId="20577"/>
        <pc:sldMkLst>
          <pc:docMk/>
          <pc:sldMk cId="4069268820" sldId="256"/>
        </pc:sldMkLst>
        <pc:spChg chg="mod">
          <ac:chgData name="Mairon Augusto Silva" userId="1e639a511f494d8a" providerId="LiveId" clId="{E5734C0D-BA1D-4609-A691-17602F2393E5}" dt="2024-03-13T21:13:28.529" v="42" actId="20577"/>
          <ac:spMkLst>
            <pc:docMk/>
            <pc:sldMk cId="4069268820" sldId="256"/>
            <ac:spMk id="3" creationId="{E2EF4619-9B6A-025B-1640-D993E0CFB14A}"/>
          </ac:spMkLst>
        </pc:spChg>
      </pc:sldChg>
      <pc:sldChg chg="modSp add mod">
        <pc:chgData name="Mairon Augusto Silva" userId="1e639a511f494d8a" providerId="LiveId" clId="{E5734C0D-BA1D-4609-A691-17602F2393E5}" dt="2024-03-13T21:14:59.202" v="66" actId="20577"/>
        <pc:sldMkLst>
          <pc:docMk/>
          <pc:sldMk cId="3178678841" sldId="287"/>
        </pc:sldMkLst>
        <pc:spChg chg="mod">
          <ac:chgData name="Mairon Augusto Silva" userId="1e639a511f494d8a" providerId="LiveId" clId="{E5734C0D-BA1D-4609-A691-17602F2393E5}" dt="2024-03-13T21:14:59.202" v="66" actId="20577"/>
          <ac:spMkLst>
            <pc:docMk/>
            <pc:sldMk cId="3178678841" sldId="287"/>
            <ac:spMk id="2" creationId="{00A31F55-B519-DF0C-CE02-C018A596BF06}"/>
          </ac:spMkLst>
        </pc:spChg>
      </pc:sldChg>
      <pc:sldChg chg="modSp add mod">
        <pc:chgData name="Mairon Augusto Silva" userId="1e639a511f494d8a" providerId="LiveId" clId="{E5734C0D-BA1D-4609-A691-17602F2393E5}" dt="2024-03-13T21:29:47.474" v="1220" actId="20577"/>
        <pc:sldMkLst>
          <pc:docMk/>
          <pc:sldMk cId="184367819" sldId="288"/>
        </pc:sldMkLst>
        <pc:spChg chg="mod">
          <ac:chgData name="Mairon Augusto Silva" userId="1e639a511f494d8a" providerId="LiveId" clId="{E5734C0D-BA1D-4609-A691-17602F2393E5}" dt="2024-03-13T21:29:06.238" v="1189" actId="1076"/>
          <ac:spMkLst>
            <pc:docMk/>
            <pc:sldMk cId="184367819" sldId="288"/>
            <ac:spMk id="2" creationId="{C0A4B5C1-62ED-CBBB-CEA2-7C8484046F9D}"/>
          </ac:spMkLst>
        </pc:spChg>
        <pc:spChg chg="mod">
          <ac:chgData name="Mairon Augusto Silva" userId="1e639a511f494d8a" providerId="LiveId" clId="{E5734C0D-BA1D-4609-A691-17602F2393E5}" dt="2024-03-13T21:29:47.474" v="1220" actId="20577"/>
          <ac:spMkLst>
            <pc:docMk/>
            <pc:sldMk cId="184367819" sldId="288"/>
            <ac:spMk id="3" creationId="{78EE877C-B3C3-F5D6-A5F1-09EFF83CE6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15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4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34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29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8985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21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5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0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1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115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936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626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8564C-A9E7-E1DC-F997-D9AA2F223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Curso de direito tributário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EF4619-9B6A-025B-1640-D993E0CFB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336157"/>
          </a:xfrm>
        </p:spPr>
        <p:txBody>
          <a:bodyPr>
            <a:normAutofit/>
          </a:bodyPr>
          <a:lstStyle/>
          <a:p>
            <a:r>
              <a:rPr lang="pt-BR" dirty="0"/>
              <a:t>Aula 03 – 1. Conceito de Tributo; 2. Hipótese de Incidência e Fato Gerador; 3.Obrigação Tributária; 4. Evasão e Elisão.</a:t>
            </a:r>
          </a:p>
        </p:txBody>
      </p:sp>
    </p:spTree>
    <p:extLst>
      <p:ext uri="{BB962C8B-B14F-4D97-AF65-F5344CB8AC3E}">
        <p14:creationId xmlns:p14="http://schemas.microsoft.com/office/powerpoint/2010/main" val="406926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1F52-7D0E-E42C-3B0B-1B0B3DA8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Questão</a:t>
            </a:r>
            <a:endParaRPr lang="pt-BR" sz="44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11C202-267F-540D-90BC-0A29D88D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“Regra geral e salvo disposição em contrário, tratando-se de situação jurídica condicional suspensiva, considera-se ocorrido o fato gerador tributário, e existente os seus efeitos, desde o momento do implemento da condição.”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 err="1"/>
              <a:t>Vunesp</a:t>
            </a:r>
            <a:r>
              <a:rPr lang="pt-BR" dirty="0"/>
              <a:t>, para o cargo de Agente Fiscal Tributário de Suzano/SP, em 2016.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Gráfico 3" descr="Um livro aberto">
            <a:extLst>
              <a:ext uri="{FF2B5EF4-FFF2-40B4-BE49-F238E27FC236}">
                <a16:creationId xmlns:a16="http://schemas.microsoft.com/office/drawing/2014/main" id="{F4781D06-29CF-DB43-9A2F-94965FDE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6425" y="-506869"/>
            <a:ext cx="2437211" cy="23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3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1F52-7D0E-E42C-3B0B-1B0B3DA8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/>
          <a:lstStyle/>
          <a:p>
            <a:pPr algn="ctr"/>
            <a:r>
              <a:rPr lang="pt-BR" b="1" dirty="0"/>
              <a:t>Classificações do FG quanto ao Tempo</a:t>
            </a:r>
            <a:endParaRPr lang="pt-BR" sz="4400" b="1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AD17F4-E3BD-86B3-CF23-F674D72160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35182" y="5832079"/>
            <a:ext cx="114715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10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4B5C1-62ED-CBBB-CEA2-7C84840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6729"/>
          </a:xfrm>
        </p:spPr>
        <p:txBody>
          <a:bodyPr/>
          <a:lstStyle/>
          <a:p>
            <a:r>
              <a:rPr lang="pt-BR" b="1" dirty="0"/>
              <a:t>Classificações do FG quanto ao Tempo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877C-B3C3-F5D6-A5F1-09EFF83C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3206"/>
            <a:ext cx="9601200" cy="4944794"/>
          </a:xfrm>
        </p:spPr>
        <p:txBody>
          <a:bodyPr>
            <a:normAutofit/>
          </a:bodyPr>
          <a:lstStyle/>
          <a:p>
            <a:r>
              <a:rPr lang="pt-BR" b="1" dirty="0"/>
              <a:t>Instantâneos:</a:t>
            </a:r>
            <a:r>
              <a:rPr lang="pt-BR" dirty="0"/>
              <a:t> o fato gerador instantâneo se inicia e se encerra na mesma unidade de tempo. Para cada ato concretizado no mundo real haverá uma nova relação jurídico-tributária.</a:t>
            </a:r>
          </a:p>
          <a:p>
            <a:endParaRPr lang="pt-BR" dirty="0"/>
          </a:p>
          <a:p>
            <a:r>
              <a:rPr lang="pt-BR" b="1" dirty="0"/>
              <a:t>Periódicos (Complexivos):</a:t>
            </a:r>
            <a:r>
              <a:rPr lang="pt-BR" dirty="0"/>
              <a:t> Se perfectibiliza em determinado momento de tempo, mas é resultado de diversos acontecimentos considerados conjuntamente. Embora sejam diversos os atos que, se analisados individualmente, enquadram-se perfeitamente na hipótese de incidência, a legislação impõe um marco temporal para avaliação destes fatos.</a:t>
            </a:r>
          </a:p>
          <a:p>
            <a:endParaRPr lang="pt-BR" dirty="0"/>
          </a:p>
          <a:p>
            <a:r>
              <a:rPr lang="pt-BR" b="1" dirty="0"/>
              <a:t>Continuados:</a:t>
            </a:r>
            <a:r>
              <a:rPr lang="pt-BR" dirty="0"/>
              <a:t> o professor Eduardo Sabbag, juntamente com Luciano Amaro, entendem que “sua realização se dá de forma duradoura e estável no tempo; a matéria tributável tende a permanecer. O fato gerador continuado leva um período para se completar.</a:t>
            </a:r>
          </a:p>
        </p:txBody>
      </p:sp>
    </p:spTree>
    <p:extLst>
      <p:ext uri="{BB962C8B-B14F-4D97-AF65-F5344CB8AC3E}">
        <p14:creationId xmlns:p14="http://schemas.microsoft.com/office/powerpoint/2010/main" val="130944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79251-0597-9E1E-804C-3FCB4F0B9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C631DE-1963-48CA-84D7-9B1D8807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“O fato gerador do tributo chama-se periódico ou complexivo quando ele é representado por situação que se mantém no tempo e que é mensurada em cortes temporais, como ocorre nos tributos sobre a propriedade (IPTU e IPVA)”.</a:t>
            </a:r>
          </a:p>
          <a:p>
            <a:pPr marL="0" indent="0" algn="just">
              <a:buNone/>
            </a:pPr>
            <a:r>
              <a:rPr lang="pt-BR" dirty="0"/>
              <a:t>PUC/RS, para o cargo de Juiz Substituto (TJ/PR), em 2014.</a:t>
            </a:r>
          </a:p>
        </p:txBody>
      </p:sp>
      <p:pic>
        <p:nvPicPr>
          <p:cNvPr id="5" name="Gráfico 4" descr="Um livro aberto">
            <a:extLst>
              <a:ext uri="{FF2B5EF4-FFF2-40B4-BE49-F238E27FC236}">
                <a16:creationId xmlns:a16="http://schemas.microsoft.com/office/drawing/2014/main" id="{3649ED46-9733-08AE-381B-E23FC3859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6425" y="-506869"/>
            <a:ext cx="2437211" cy="23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9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31F55-B519-DF0C-CE02-C018A596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686050"/>
            <a:ext cx="9601200" cy="1485900"/>
          </a:xfrm>
        </p:spPr>
        <p:txBody>
          <a:bodyPr/>
          <a:lstStyle/>
          <a:p>
            <a:pPr algn="ctr"/>
            <a:r>
              <a:rPr lang="pt-BR" dirty="0"/>
              <a:t>Obrigação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49C33-AFB5-AFFC-5F35-7599D136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50182"/>
            <a:ext cx="9601200" cy="207818"/>
          </a:xfrm>
        </p:spPr>
        <p:txBody>
          <a:bodyPr>
            <a:normAutofit fontScale="40000" lnSpcReduction="20000"/>
          </a:bodyPr>
          <a:lstStyle/>
          <a:p>
            <a:endParaRPr lang="pt-BR" dirty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273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4C25D-1125-4044-3251-7A5A3AB4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571018" cy="1485900"/>
          </a:xfrm>
        </p:spPr>
        <p:txBody>
          <a:bodyPr/>
          <a:lstStyle/>
          <a:p>
            <a:r>
              <a:rPr lang="pt-BR" dirty="0"/>
              <a:t>Obrigação Tributária Principal X Acessória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24D701-0CF2-295A-3FA9-CF2E6C3D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Art. 113. A obrigação tributária é principal ou acessória.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§ 1º A obrigação </a:t>
            </a:r>
            <a:r>
              <a:rPr lang="pt-BR" b="1" i="0" dirty="0">
                <a:effectLst/>
                <a:latin typeface="+mj-lt"/>
              </a:rPr>
              <a:t>principal</a:t>
            </a:r>
            <a:r>
              <a:rPr lang="pt-BR" b="0" i="0" dirty="0">
                <a:effectLst/>
                <a:latin typeface="+mj-lt"/>
              </a:rPr>
              <a:t> surge com a ocorrência do fato gerador, tem por objeto o </a:t>
            </a:r>
            <a:r>
              <a:rPr lang="pt-BR" b="1" i="0" dirty="0">
                <a:effectLst/>
                <a:latin typeface="+mj-lt"/>
              </a:rPr>
              <a:t>pagamento</a:t>
            </a:r>
            <a:r>
              <a:rPr lang="pt-BR" b="0" i="0" dirty="0">
                <a:effectLst/>
                <a:latin typeface="+mj-lt"/>
              </a:rPr>
              <a:t> de </a:t>
            </a:r>
            <a:r>
              <a:rPr lang="pt-BR" b="1" i="0" dirty="0">
                <a:solidFill>
                  <a:srgbClr val="FF0000"/>
                </a:solidFill>
                <a:effectLst/>
                <a:latin typeface="+mj-lt"/>
              </a:rPr>
              <a:t>tributo</a:t>
            </a:r>
            <a:r>
              <a:rPr lang="pt-BR" b="0" i="0" dirty="0">
                <a:effectLst/>
                <a:latin typeface="+mj-lt"/>
              </a:rPr>
              <a:t> ou </a:t>
            </a:r>
            <a:r>
              <a:rPr lang="pt-BR" b="1" i="0" dirty="0">
                <a:solidFill>
                  <a:srgbClr val="FF0000"/>
                </a:solidFill>
                <a:effectLst/>
                <a:latin typeface="+mj-lt"/>
              </a:rPr>
              <a:t>penalidade</a:t>
            </a:r>
            <a:r>
              <a:rPr lang="pt-BR" b="0" i="0" dirty="0">
                <a:effectLst/>
                <a:latin typeface="+mj-lt"/>
              </a:rPr>
              <a:t> pecuniária e extingue-se juntamente com o crédito dela decorrente.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§ 2º A obrigação </a:t>
            </a:r>
            <a:r>
              <a:rPr lang="pt-BR" b="1" i="0" dirty="0">
                <a:effectLst/>
                <a:latin typeface="+mj-lt"/>
              </a:rPr>
              <a:t>acessória</a:t>
            </a:r>
            <a:r>
              <a:rPr lang="pt-BR" b="0" i="0" dirty="0">
                <a:effectLst/>
                <a:latin typeface="+mj-lt"/>
              </a:rPr>
              <a:t> decorre da </a:t>
            </a:r>
            <a:r>
              <a:rPr lang="pt-BR" b="1" i="0" dirty="0">
                <a:effectLst/>
                <a:latin typeface="+mj-lt"/>
              </a:rPr>
              <a:t>legislação</a:t>
            </a:r>
            <a:r>
              <a:rPr lang="pt-BR" b="0" i="0" dirty="0">
                <a:effectLst/>
                <a:latin typeface="+mj-lt"/>
              </a:rPr>
              <a:t> </a:t>
            </a:r>
            <a:r>
              <a:rPr lang="pt-BR" b="1" i="0" dirty="0">
                <a:effectLst/>
                <a:latin typeface="+mj-lt"/>
              </a:rPr>
              <a:t>tributária</a:t>
            </a:r>
            <a:r>
              <a:rPr lang="pt-BR" b="0" i="0" dirty="0">
                <a:effectLst/>
                <a:latin typeface="+mj-lt"/>
              </a:rPr>
              <a:t> e tem por objeto as </a:t>
            </a:r>
            <a:r>
              <a:rPr lang="pt-BR" b="1" i="0" dirty="0">
                <a:solidFill>
                  <a:srgbClr val="FF0000"/>
                </a:solidFill>
                <a:effectLst/>
                <a:latin typeface="+mj-lt"/>
              </a:rPr>
              <a:t>prestações, positivas ou negativas</a:t>
            </a:r>
            <a:r>
              <a:rPr lang="pt-BR" b="0" i="0" dirty="0">
                <a:effectLst/>
                <a:latin typeface="+mj-lt"/>
              </a:rPr>
              <a:t>, nela previstas no interesse da arrecadação ou da fiscalização dos tributos.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§ 3º A obrigação acessória, pelo simples fato da sua inobservância, converte-se em obrigação principal relativamente à penalidade pecuniária.</a:t>
            </a:r>
          </a:p>
        </p:txBody>
      </p:sp>
    </p:spTree>
    <p:extLst>
      <p:ext uri="{BB962C8B-B14F-4D97-AF65-F5344CB8AC3E}">
        <p14:creationId xmlns:p14="http://schemas.microsoft.com/office/powerpoint/2010/main" val="145017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31F55-B519-DF0C-CE02-C018A596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686050"/>
            <a:ext cx="9601200" cy="1485900"/>
          </a:xfrm>
        </p:spPr>
        <p:txBody>
          <a:bodyPr/>
          <a:lstStyle/>
          <a:p>
            <a:pPr algn="ctr"/>
            <a:r>
              <a:rPr lang="pt-BR" dirty="0"/>
              <a:t>Elisão, Evasão e </a:t>
            </a:r>
            <a:r>
              <a:rPr lang="pt-BR" dirty="0" err="1"/>
              <a:t>Elusão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49C33-AFB5-AFFC-5F35-7599D136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50182"/>
            <a:ext cx="9601200" cy="207818"/>
          </a:xfrm>
        </p:spPr>
        <p:txBody>
          <a:bodyPr>
            <a:normAutofit fontScale="40000" lnSpcReduction="20000"/>
          </a:bodyPr>
          <a:lstStyle/>
          <a:p>
            <a:endParaRPr lang="pt-BR" dirty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67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4B5C1-62ED-CBBB-CEA2-7C84840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1086729"/>
          </a:xfrm>
        </p:spPr>
        <p:txBody>
          <a:bodyPr/>
          <a:lstStyle/>
          <a:p>
            <a:pPr algn="ctr"/>
            <a:r>
              <a:rPr lang="pt-BR" b="1" dirty="0"/>
              <a:t>Elisão X Evasão X </a:t>
            </a:r>
            <a:r>
              <a:rPr lang="pt-BR" b="1" dirty="0" err="1"/>
              <a:t>Elusão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877C-B3C3-F5D6-A5F1-09EFF83C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33055"/>
            <a:ext cx="11430000" cy="5624945"/>
          </a:xfrm>
        </p:spPr>
        <p:txBody>
          <a:bodyPr>
            <a:noAutofit/>
          </a:bodyPr>
          <a:lstStyle/>
          <a:p>
            <a:r>
              <a:rPr lang="pt-BR" sz="1900" b="1" dirty="0"/>
              <a:t>Elisão:</a:t>
            </a:r>
            <a:r>
              <a:rPr lang="pt-BR" sz="1900" dirty="0"/>
              <a:t> consiste no planejamento tributário, que tem por finalidade a economia de tributos, antes que ocorra o fato gerador. Mostra-se, muitas vezes, em organizações e planejamentos societários ou na decisão economicamente viável diante de dois cenários legalmente autorizados. Utiliza-se, sempre, de meios lícitos.</a:t>
            </a:r>
          </a:p>
          <a:p>
            <a:endParaRPr lang="pt-BR" sz="1900" dirty="0"/>
          </a:p>
          <a:p>
            <a:r>
              <a:rPr lang="pt-BR" sz="1900" b="1" dirty="0"/>
              <a:t>Evasão:</a:t>
            </a:r>
            <a:r>
              <a:rPr lang="pt-BR" sz="1900" dirty="0"/>
              <a:t> É a conduta ilícita, visando a economia tributária, perpetrada posteriormente à ocorrência do fato gerador.</a:t>
            </a:r>
          </a:p>
          <a:p>
            <a:endParaRPr lang="pt-BR" sz="1900" dirty="0"/>
          </a:p>
          <a:p>
            <a:r>
              <a:rPr lang="pt-BR" sz="1900" b="1" dirty="0" err="1"/>
              <a:t>Elusão</a:t>
            </a:r>
            <a:r>
              <a:rPr lang="pt-BR" sz="1900" b="1" dirty="0"/>
              <a:t>:</a:t>
            </a:r>
            <a:r>
              <a:rPr lang="pt-BR" sz="1900" dirty="0"/>
              <a:t> Pode ser compreendida como a simulação de uma circunstância, visando ocultar a essência da realidade, também com a finalidade de redução da carga tributária. Na maioria das vezes, não tem cunho ilícito, mas revela-se como abuso de direito.</a:t>
            </a:r>
          </a:p>
          <a:p>
            <a:pPr marL="0" indent="0">
              <a:buNone/>
            </a:pPr>
            <a:r>
              <a:rPr lang="pt-BR" sz="1900" dirty="0">
                <a:latin typeface="+mj-lt"/>
              </a:rPr>
              <a:t>Art. 116, </a:t>
            </a:r>
            <a:r>
              <a:rPr lang="pt-BR" sz="1900" b="0" i="0" dirty="0">
                <a:effectLst/>
                <a:latin typeface="+mj-lt"/>
              </a:rPr>
              <a:t>Parágrafo único, do CTN “A autoridade administrativa poderá </a:t>
            </a:r>
            <a:r>
              <a:rPr lang="pt-BR" sz="1900" b="1" i="0" dirty="0">
                <a:effectLst/>
                <a:latin typeface="+mj-lt"/>
              </a:rPr>
              <a:t>desconsiderar</a:t>
            </a:r>
            <a:r>
              <a:rPr lang="pt-BR" sz="1900" b="0" i="0" dirty="0">
                <a:effectLst/>
                <a:latin typeface="+mj-lt"/>
              </a:rPr>
              <a:t> atos ou negócios jurídicos praticados com a </a:t>
            </a:r>
            <a:r>
              <a:rPr lang="pt-BR" sz="1900" b="1" i="0" dirty="0">
                <a:effectLst/>
                <a:latin typeface="+mj-lt"/>
              </a:rPr>
              <a:t>finalidade de dissimular </a:t>
            </a:r>
            <a:r>
              <a:rPr lang="pt-BR" sz="1900" b="0" i="0" dirty="0">
                <a:effectLst/>
                <a:latin typeface="+mj-lt"/>
              </a:rPr>
              <a:t>a ocorrência do fato gerador do tributo ou a natureza dos elementos constitutivos da obrigação tributária, observados os procedimentos a serem estabelecidos em lei ordinária”</a:t>
            </a:r>
            <a:endParaRPr lang="pt-BR" sz="1900" dirty="0">
              <a:latin typeface="+mj-lt"/>
            </a:endParaRPr>
          </a:p>
          <a:p>
            <a:pPr marL="0" indent="0">
              <a:buNone/>
            </a:pPr>
            <a:r>
              <a:rPr lang="pt-BR" sz="1900" dirty="0">
                <a:latin typeface="+mj-lt"/>
              </a:rPr>
              <a:t>Art. 187, do CC</a:t>
            </a:r>
            <a:r>
              <a:rPr lang="pt-BR" sz="1900" b="0" i="0" dirty="0">
                <a:effectLst/>
                <a:latin typeface="+mj-lt"/>
              </a:rPr>
              <a:t> Também comete ato ilícito o titular de um direito que, ao exercê-lo, excede manifestamente os limites impostos pelo seu fim econômico ou social, pela boa-fé ou pelos bons costumes. (abuso de direito)</a:t>
            </a:r>
            <a:endParaRPr lang="pt-BR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36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841B6-9BAA-2683-E717-A5709548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 anchor="ctr"/>
          <a:lstStyle/>
          <a:p>
            <a:pPr algn="ctr"/>
            <a:r>
              <a:rPr lang="pt-BR" dirty="0"/>
              <a:t>Conceito de Tributo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834224-942F-9763-7BB1-46DB37B7B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21680"/>
            <a:ext cx="9601200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34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0F412-DFA7-CDF1-AFFA-C36FD60F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Conceito de Tributo</a:t>
            </a:r>
            <a:br>
              <a:rPr lang="pt-BR" sz="44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99C75D-716A-18C8-2174-57D00803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5783"/>
            <a:ext cx="10474036" cy="4932218"/>
          </a:xfrm>
        </p:spPr>
        <p:txBody>
          <a:bodyPr>
            <a:normAutofit/>
          </a:bodyPr>
          <a:lstStyle/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pPr marL="0" indent="0" algn="just">
              <a:buNone/>
            </a:pPr>
            <a:r>
              <a:rPr lang="pt-BR" dirty="0"/>
              <a:t>Art. 3º, da Lei </a:t>
            </a:r>
            <a:r>
              <a:rPr lang="pt-BR" dirty="0">
                <a:latin typeface="+mj-lt"/>
              </a:rPr>
              <a:t>5.172/1966 – “</a:t>
            </a:r>
            <a:r>
              <a:rPr lang="pt-BR" b="0" i="0" dirty="0">
                <a:effectLst/>
                <a:latin typeface="+mj-lt"/>
              </a:rPr>
              <a:t>Tributo é toda prestação pecuniária </a:t>
            </a:r>
            <a:r>
              <a:rPr lang="pt-BR" b="1" i="0" dirty="0">
                <a:effectLst/>
                <a:latin typeface="+mj-lt"/>
              </a:rPr>
              <a:t>compulsória</a:t>
            </a:r>
            <a:r>
              <a:rPr lang="pt-BR" b="0" i="0" dirty="0">
                <a:effectLst/>
                <a:latin typeface="+mj-lt"/>
              </a:rPr>
              <a:t>, em </a:t>
            </a:r>
            <a:r>
              <a:rPr lang="pt-BR" b="1" i="0" dirty="0">
                <a:effectLst/>
                <a:latin typeface="+mj-lt"/>
              </a:rPr>
              <a:t>moeda</a:t>
            </a:r>
            <a:r>
              <a:rPr lang="pt-BR" b="0" i="0" dirty="0">
                <a:effectLst/>
                <a:latin typeface="+mj-lt"/>
              </a:rPr>
              <a:t> ou cujo valor nela se possa exprimir, que </a:t>
            </a:r>
            <a:r>
              <a:rPr lang="pt-BR" b="1" i="0" dirty="0">
                <a:solidFill>
                  <a:srgbClr val="FF0000"/>
                </a:solidFill>
                <a:effectLst/>
                <a:latin typeface="+mj-lt"/>
              </a:rPr>
              <a:t>não</a:t>
            </a:r>
            <a:r>
              <a:rPr lang="pt-BR" b="0" i="0" dirty="0">
                <a:effectLst/>
                <a:latin typeface="+mj-lt"/>
              </a:rPr>
              <a:t> constitua sanção de ato ilícito, </a:t>
            </a:r>
            <a:r>
              <a:rPr lang="pt-BR" b="1" i="0" dirty="0">
                <a:effectLst/>
                <a:latin typeface="+mj-lt"/>
              </a:rPr>
              <a:t>instituída em lei</a:t>
            </a:r>
            <a:r>
              <a:rPr lang="pt-BR" b="0" i="0" dirty="0">
                <a:effectLst/>
                <a:latin typeface="+mj-lt"/>
              </a:rPr>
              <a:t> e </a:t>
            </a:r>
            <a:r>
              <a:rPr lang="pt-BR" b="1" i="0" dirty="0">
                <a:effectLst/>
                <a:latin typeface="+mj-lt"/>
              </a:rPr>
              <a:t>cobrada</a:t>
            </a:r>
            <a:r>
              <a:rPr lang="pt-BR" b="0" i="0" dirty="0">
                <a:effectLst/>
                <a:latin typeface="+mj-lt"/>
              </a:rPr>
              <a:t> mediante </a:t>
            </a:r>
            <a:r>
              <a:rPr lang="pt-BR" b="1" i="0" dirty="0">
                <a:effectLst/>
                <a:latin typeface="+mj-lt"/>
              </a:rPr>
              <a:t>atividade</a:t>
            </a:r>
            <a:r>
              <a:rPr lang="pt-BR" b="0" i="0" dirty="0">
                <a:effectLst/>
                <a:latin typeface="+mj-lt"/>
              </a:rPr>
              <a:t> administrativa plenamente </a:t>
            </a:r>
            <a:r>
              <a:rPr lang="pt-BR" b="1" i="0" dirty="0">
                <a:effectLst/>
                <a:latin typeface="+mj-lt"/>
              </a:rPr>
              <a:t>vinculada</a:t>
            </a:r>
            <a:r>
              <a:rPr lang="pt-BR" b="0" i="0" dirty="0">
                <a:effectLst/>
                <a:latin typeface="+mj-lt"/>
              </a:rPr>
              <a:t>.”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194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841B6-9BAA-2683-E717-A5709548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 anchor="ctr"/>
          <a:lstStyle/>
          <a:p>
            <a:pPr algn="ctr"/>
            <a:r>
              <a:rPr lang="pt-BR" dirty="0"/>
              <a:t>Hipótese de Incidência VS Fato Gerador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834224-942F-9763-7BB1-46DB37B7B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21680"/>
            <a:ext cx="9601200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2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6D30C-20A2-81F5-D138-27DD61A3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114, do CTN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C8A832-8E96-147E-6ECE-4F7D4D4C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3165"/>
            <a:ext cx="9601200" cy="5444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 114. O </a:t>
            </a:r>
            <a:r>
              <a:rPr lang="pt-BR" b="1" dirty="0"/>
              <a:t>fato</a:t>
            </a:r>
            <a:r>
              <a:rPr lang="pt-BR" dirty="0"/>
              <a:t> </a:t>
            </a:r>
            <a:r>
              <a:rPr lang="pt-BR" b="1" dirty="0"/>
              <a:t>gerador</a:t>
            </a:r>
            <a:r>
              <a:rPr lang="pt-BR" dirty="0"/>
              <a:t> da </a:t>
            </a:r>
            <a:r>
              <a:rPr lang="pt-BR" b="1" dirty="0"/>
              <a:t>obrigação tributária principal </a:t>
            </a:r>
            <a:r>
              <a:rPr lang="pt-BR" dirty="0"/>
              <a:t>é a </a:t>
            </a:r>
            <a:r>
              <a:rPr lang="pt-BR" b="1" dirty="0"/>
              <a:t>situação definida em lei </a:t>
            </a:r>
            <a:r>
              <a:rPr lang="pt-BR" dirty="0"/>
              <a:t>como necessária e suficiente à sua ocorrência.</a:t>
            </a:r>
          </a:p>
        </p:txBody>
      </p:sp>
    </p:spTree>
    <p:extLst>
      <p:ext uri="{BB962C8B-B14F-4D97-AF65-F5344CB8AC3E}">
        <p14:creationId xmlns:p14="http://schemas.microsoft.com/office/powerpoint/2010/main" val="396187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EFFFF-AB13-E796-C3ED-34D5387E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Hipótese de Incidência/Regra Matriz de Incidência Tributária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2E11C34-1B69-503D-35EE-8CF6F16DC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898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Antecedente – Critério Material (Verbo + Complemento/o que?); Critério Espacial (onde?) Critério Temporal (quando).</a:t>
            </a:r>
          </a:p>
          <a:p>
            <a:pPr marL="0" indent="0">
              <a:buNone/>
            </a:pPr>
            <a:r>
              <a:rPr lang="pt-BR" dirty="0"/>
              <a:t>Consequente – Critério Pessoal (quem?); Critério Quantitativo (base de cálculo + alíquota (quanto)?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/>
              <a:t>D {[CM . CT .CE] --&gt; [CP (</a:t>
            </a:r>
            <a:r>
              <a:rPr lang="pt-BR" b="1" dirty="0" err="1"/>
              <a:t>Sa.Sp</a:t>
            </a:r>
            <a:r>
              <a:rPr lang="pt-BR" b="1" dirty="0"/>
              <a:t>).CQ(bc.al)]}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7" name="Gráfico 6" descr="Raio com preenchimento sólido">
            <a:extLst>
              <a:ext uri="{FF2B5EF4-FFF2-40B4-BE49-F238E27FC236}">
                <a16:creationId xmlns:a16="http://schemas.microsoft.com/office/drawing/2014/main" id="{0FD5B9F5-4594-AF79-65E4-F8932BCDC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2626" y="4585855"/>
            <a:ext cx="914400" cy="914400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F2EC8B05-51F3-1F61-F762-74A269076FF9}"/>
              </a:ext>
            </a:extLst>
          </p:cNvPr>
          <p:cNvCxnSpPr/>
          <p:nvPr/>
        </p:nvCxnSpPr>
        <p:spPr>
          <a:xfrm>
            <a:off x="4724399" y="5043055"/>
            <a:ext cx="568036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Gráfico 10" descr="Edifício com preenchimento sólido">
            <a:extLst>
              <a:ext uri="{FF2B5EF4-FFF2-40B4-BE49-F238E27FC236}">
                <a16:creationId xmlns:a16="http://schemas.microsoft.com/office/drawing/2014/main" id="{7D12E40C-FA26-16D5-A032-F96C85220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6007" y="4585855"/>
            <a:ext cx="914400" cy="914400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F7C789A0-5E5F-F8D8-3FA3-0A13DD5EEDF2}"/>
              </a:ext>
            </a:extLst>
          </p:cNvPr>
          <p:cNvCxnSpPr/>
          <p:nvPr/>
        </p:nvCxnSpPr>
        <p:spPr>
          <a:xfrm>
            <a:off x="6376543" y="5056910"/>
            <a:ext cx="87976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áfico 14" descr="Pessoa confusa com preenchimento sólido">
            <a:extLst>
              <a:ext uri="{FF2B5EF4-FFF2-40B4-BE49-F238E27FC236}">
                <a16:creationId xmlns:a16="http://schemas.microsoft.com/office/drawing/2014/main" id="{13F33476-D7C4-8B18-C0D1-50BB1AFC2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9388" y="4572002"/>
            <a:ext cx="914400" cy="914400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9CC82DD-BCC4-3234-6644-96339ADB3C1C}"/>
              </a:ext>
            </a:extLst>
          </p:cNvPr>
          <p:cNvCxnSpPr>
            <a:stCxn id="11" idx="2"/>
          </p:cNvCxnSpPr>
          <p:nvPr/>
        </p:nvCxnSpPr>
        <p:spPr>
          <a:xfrm>
            <a:off x="5933207" y="5500255"/>
            <a:ext cx="457200" cy="44334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E203CEFB-76FD-CE30-AE9D-869252A67D4D}"/>
              </a:ext>
            </a:extLst>
          </p:cNvPr>
          <p:cNvCxnSpPr>
            <a:cxnSpLocks/>
          </p:cNvCxnSpPr>
          <p:nvPr/>
        </p:nvCxnSpPr>
        <p:spPr>
          <a:xfrm rot="5400000">
            <a:off x="7249378" y="5507183"/>
            <a:ext cx="457200" cy="44334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 descr="Moedas com preenchimento sólido">
            <a:extLst>
              <a:ext uri="{FF2B5EF4-FFF2-40B4-BE49-F238E27FC236}">
                <a16:creationId xmlns:a16="http://schemas.microsoft.com/office/drawing/2014/main" id="{06A0F989-A6F4-FCB7-BFCC-16DA538542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11181" y="59158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7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1F52-7D0E-E42C-3B0B-1B0B3DA8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Hipótese de Incidência e Natureza Jurídica do Tributo</a:t>
            </a:r>
            <a:endParaRPr lang="pt-BR" sz="44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11C202-267F-540D-90BC-0A29D88D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Art. 4º. A natureza jurídica específica do tributo é determinada pelo fato gerador da respectiva obrigação tributária, sendo irrelevantes para qualificá-la: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I – a denominação e demais características formais adotadas pela lei;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II – a destinação legal do produto da sua arrecadação.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329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1F52-7D0E-E42C-3B0B-1B0B3DA8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Questão</a:t>
            </a:r>
            <a:endParaRPr lang="pt-BR" sz="44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11C202-267F-540D-90BC-0A29D88D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“A natureza jurídica específica do tributo é determinada pelo fato gerador da respectiva obrigação tributária, sendo </a:t>
            </a:r>
            <a:r>
              <a:rPr lang="pt-BR" b="1" dirty="0">
                <a:solidFill>
                  <a:srgbClr val="FF0000"/>
                </a:solidFill>
              </a:rPr>
              <a:t>relevantes</a:t>
            </a:r>
            <a:r>
              <a:rPr lang="pt-BR" dirty="0"/>
              <a:t> para qualificá-la a destinação legal do produto da sua arrecadação.”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/>
              <a:t>FCC, para o cargo de Procurador do Município de Campinas, em 2016.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Gráfico 3" descr="Um livro aberto">
            <a:extLst>
              <a:ext uri="{FF2B5EF4-FFF2-40B4-BE49-F238E27FC236}">
                <a16:creationId xmlns:a16="http://schemas.microsoft.com/office/drawing/2014/main" id="{F4781D06-29CF-DB43-9A2F-94965FDE5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6425" y="-506869"/>
            <a:ext cx="2437211" cy="23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1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11F52-7D0E-E42C-3B0B-1B0B3DA8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Momento de Ocorrência da HI</a:t>
            </a:r>
            <a:endParaRPr lang="pt-BR" sz="4400" b="1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AD17F4-E3BD-86B3-CF23-F674D72160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436" y="2325852"/>
            <a:ext cx="1147156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Art. 116. Salvo disposição de lei em contrário, considera-se ocorrido o fato gerador e existentes os seus efeitos:</a:t>
            </a:r>
            <a:endParaRPr lang="pt-BR" altLang="pt-BR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I - tratando-se de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situação de fato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, desde o momento em que o se verifiquem as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circunstâncias materiais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 necessárias a que produza os efeitos que normalmente lhe são próprios;</a:t>
            </a:r>
            <a:endParaRPr lang="pt-BR" altLang="pt-BR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I - tratando-se de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situação jurídica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, desde o momento em que esteja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definitivamente constituída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, nos termos de direito aplicável.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Art. 117. Para os efeitos do inciso II do artigo anterior e salvo disposição de lei em contrário, os atos ou negócios jurídicos condicionais reputam-se perfeitos e acabados: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I - sendo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suspensiva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 a condição, desde o momento de seu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implemento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;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II - sendo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resolutória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 a condição, desde o momento da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prática do ato ou da celebração do negócio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anose="020B0604020202020204" pitchFamily="34" charset="0"/>
              </a:rPr>
              <a:t>.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3592644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Cortar</Template>
  <TotalTime>6891</TotalTime>
  <Words>1023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Franklin Gothic Book</vt:lpstr>
      <vt:lpstr>Cortar</vt:lpstr>
      <vt:lpstr>Curso de direito tributário</vt:lpstr>
      <vt:lpstr>Conceito de Tributo</vt:lpstr>
      <vt:lpstr>Conceito de Tributo </vt:lpstr>
      <vt:lpstr>Hipótese de Incidência VS Fato Gerador</vt:lpstr>
      <vt:lpstr>Art. 114, do CTN</vt:lpstr>
      <vt:lpstr>Hipótese de Incidência/Regra Matriz de Incidência Tributária</vt:lpstr>
      <vt:lpstr>Hipótese de Incidência e Natureza Jurídica do Tributo</vt:lpstr>
      <vt:lpstr>Questão</vt:lpstr>
      <vt:lpstr>Momento de Ocorrência da HI</vt:lpstr>
      <vt:lpstr>Questão</vt:lpstr>
      <vt:lpstr>Classificações do FG quanto ao Tempo</vt:lpstr>
      <vt:lpstr>Classificações do FG quanto ao Tempo</vt:lpstr>
      <vt:lpstr>Questões</vt:lpstr>
      <vt:lpstr>Obrigação Tributária</vt:lpstr>
      <vt:lpstr>Obrigação Tributária Principal X Acessória</vt:lpstr>
      <vt:lpstr>Elisão, Evasão e Elusão</vt:lpstr>
      <vt:lpstr>Elisão X Evasão X Elusão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direito tributário</dc:title>
  <dc:creator>Mairon Augusto Silva</dc:creator>
  <cp:lastModifiedBy>Mairon Augusto Silva</cp:lastModifiedBy>
  <cp:revision>3</cp:revision>
  <dcterms:created xsi:type="dcterms:W3CDTF">2024-02-26T12:53:22Z</dcterms:created>
  <dcterms:modified xsi:type="dcterms:W3CDTF">2024-03-13T22:58:32Z</dcterms:modified>
</cp:coreProperties>
</file>