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9" r:id="rId1"/>
  </p:sldMasterIdLst>
  <p:notesMasterIdLst>
    <p:notesMasterId r:id="rId74"/>
  </p:notesMasterIdLst>
  <p:sldIdLst>
    <p:sldId id="256" r:id="rId2"/>
    <p:sldId id="478" r:id="rId3"/>
    <p:sldId id="479" r:id="rId4"/>
    <p:sldId id="480" r:id="rId5"/>
    <p:sldId id="521" r:id="rId6"/>
    <p:sldId id="522" r:id="rId7"/>
    <p:sldId id="523" r:id="rId8"/>
    <p:sldId id="481" r:id="rId9"/>
    <p:sldId id="482" r:id="rId10"/>
    <p:sldId id="524" r:id="rId11"/>
    <p:sldId id="525" r:id="rId12"/>
    <p:sldId id="528" r:id="rId13"/>
    <p:sldId id="527" r:id="rId14"/>
    <p:sldId id="529" r:id="rId15"/>
    <p:sldId id="483" r:id="rId16"/>
    <p:sldId id="484" r:id="rId17"/>
    <p:sldId id="485" r:id="rId18"/>
    <p:sldId id="487" r:id="rId19"/>
    <p:sldId id="488" r:id="rId20"/>
    <p:sldId id="515" r:id="rId21"/>
    <p:sldId id="490" r:id="rId22"/>
    <p:sldId id="489" r:id="rId23"/>
    <p:sldId id="491" r:id="rId24"/>
    <p:sldId id="492" r:id="rId25"/>
    <p:sldId id="516" r:id="rId26"/>
    <p:sldId id="493" r:id="rId27"/>
    <p:sldId id="494" r:id="rId28"/>
    <p:sldId id="496" r:id="rId29"/>
    <p:sldId id="517" r:id="rId30"/>
    <p:sldId id="498" r:id="rId31"/>
    <p:sldId id="502" r:id="rId32"/>
    <p:sldId id="501" r:id="rId33"/>
    <p:sldId id="520" r:id="rId34"/>
    <p:sldId id="519" r:id="rId35"/>
    <p:sldId id="503" r:id="rId36"/>
    <p:sldId id="505" r:id="rId37"/>
    <p:sldId id="506" r:id="rId38"/>
    <p:sldId id="507" r:id="rId39"/>
    <p:sldId id="508" r:id="rId40"/>
    <p:sldId id="509" r:id="rId41"/>
    <p:sldId id="510" r:id="rId42"/>
    <p:sldId id="511" r:id="rId43"/>
    <p:sldId id="531" r:id="rId44"/>
    <p:sldId id="512" r:id="rId45"/>
    <p:sldId id="513" r:id="rId46"/>
    <p:sldId id="514" r:id="rId47"/>
    <p:sldId id="532" r:id="rId48"/>
    <p:sldId id="533" r:id="rId49"/>
    <p:sldId id="534" r:id="rId50"/>
    <p:sldId id="538" r:id="rId51"/>
    <p:sldId id="540" r:id="rId52"/>
    <p:sldId id="535" r:id="rId53"/>
    <p:sldId id="536" r:id="rId54"/>
    <p:sldId id="537" r:id="rId55"/>
    <p:sldId id="552" r:id="rId56"/>
    <p:sldId id="539" r:id="rId57"/>
    <p:sldId id="551" r:id="rId58"/>
    <p:sldId id="541" r:id="rId59"/>
    <p:sldId id="545" r:id="rId60"/>
    <p:sldId id="544" r:id="rId61"/>
    <p:sldId id="546" r:id="rId62"/>
    <p:sldId id="549" r:id="rId63"/>
    <p:sldId id="547" r:id="rId64"/>
    <p:sldId id="548" r:id="rId65"/>
    <p:sldId id="550" r:id="rId66"/>
    <p:sldId id="575" r:id="rId67"/>
    <p:sldId id="553" r:id="rId68"/>
    <p:sldId id="554" r:id="rId69"/>
    <p:sldId id="555" r:id="rId70"/>
    <p:sldId id="557" r:id="rId71"/>
    <p:sldId id="556" r:id="rId72"/>
    <p:sldId id="558" r:id="rId7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ção Padrão" id="{7FE09674-6480-4E51-8E03-FC3B36ABAB92}">
          <p14:sldIdLst>
            <p14:sldId id="256"/>
            <p14:sldId id="478"/>
            <p14:sldId id="479"/>
            <p14:sldId id="480"/>
            <p14:sldId id="521"/>
            <p14:sldId id="522"/>
            <p14:sldId id="523"/>
            <p14:sldId id="481"/>
            <p14:sldId id="482"/>
            <p14:sldId id="524"/>
            <p14:sldId id="525"/>
            <p14:sldId id="528"/>
            <p14:sldId id="527"/>
            <p14:sldId id="529"/>
            <p14:sldId id="483"/>
            <p14:sldId id="484"/>
            <p14:sldId id="485"/>
            <p14:sldId id="487"/>
            <p14:sldId id="488"/>
            <p14:sldId id="515"/>
            <p14:sldId id="490"/>
            <p14:sldId id="489"/>
            <p14:sldId id="491"/>
            <p14:sldId id="492"/>
            <p14:sldId id="516"/>
            <p14:sldId id="493"/>
            <p14:sldId id="494"/>
            <p14:sldId id="496"/>
            <p14:sldId id="517"/>
            <p14:sldId id="498"/>
            <p14:sldId id="502"/>
            <p14:sldId id="501"/>
            <p14:sldId id="520"/>
            <p14:sldId id="519"/>
            <p14:sldId id="503"/>
            <p14:sldId id="505"/>
            <p14:sldId id="506"/>
            <p14:sldId id="507"/>
            <p14:sldId id="508"/>
            <p14:sldId id="509"/>
            <p14:sldId id="510"/>
            <p14:sldId id="511"/>
            <p14:sldId id="531"/>
            <p14:sldId id="512"/>
            <p14:sldId id="513"/>
            <p14:sldId id="514"/>
            <p14:sldId id="532"/>
            <p14:sldId id="533"/>
            <p14:sldId id="534"/>
            <p14:sldId id="538"/>
            <p14:sldId id="540"/>
            <p14:sldId id="535"/>
            <p14:sldId id="536"/>
            <p14:sldId id="537"/>
            <p14:sldId id="552"/>
            <p14:sldId id="539"/>
            <p14:sldId id="551"/>
            <p14:sldId id="541"/>
            <p14:sldId id="545"/>
            <p14:sldId id="544"/>
            <p14:sldId id="546"/>
            <p14:sldId id="549"/>
            <p14:sldId id="547"/>
            <p14:sldId id="548"/>
            <p14:sldId id="550"/>
            <p14:sldId id="575"/>
            <p14:sldId id="553"/>
            <p14:sldId id="554"/>
            <p14:sldId id="555"/>
            <p14:sldId id="557"/>
            <p14:sldId id="556"/>
            <p14:sldId id="558"/>
          </p14:sldIdLst>
        </p14:section>
        <p14:section name="Seção sem Título" id="{B566FEAF-D49F-491B-8044-96994C39AFA4}">
          <p14:sldIdLst/>
        </p14:section>
      </p14:sectionLst>
    </p:ex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59" autoAdjust="0"/>
    <p:restoredTop sz="97846" autoAdjust="0"/>
  </p:normalViewPr>
  <p:slideViewPr>
    <p:cSldViewPr snapToGrid="0">
      <p:cViewPr varScale="1">
        <p:scale>
          <a:sx n="72" d="100"/>
          <a:sy n="72" d="100"/>
        </p:scale>
        <p:origin x="-798" y="-96"/>
      </p:cViewPr>
      <p:guideLst>
        <p:guide orient="horz" pos="2160"/>
        <p:guide pos="3840"/>
      </p:guideLst>
    </p:cSldViewPr>
  </p:slideViewPr>
  <p:outlineViewPr>
    <p:cViewPr>
      <p:scale>
        <a:sx n="33" d="100"/>
        <a:sy n="33" d="100"/>
      </p:scale>
      <p:origin x="48" y="12859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285E85-2EC3-4FBD-9E8B-BE249018EC05}" type="datetimeFigureOut">
              <a:rPr lang="pt-BR" smtClean="0"/>
              <a:pPr/>
              <a:t>03/05/2017</a:t>
            </a:fld>
            <a:endParaRPr lang="pt-BR"/>
          </a:p>
        </p:txBody>
      </p:sp>
      <p:sp>
        <p:nvSpPr>
          <p:cNvPr id="4" name="Espaço Reservado para Imagem de Slide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CA22E6-9330-47A5-A872-CBBA174B35A6}" type="slidenum">
              <a:rPr lang="pt-BR" smtClean="0"/>
              <a:pPr/>
              <a:t>‹nº›</a:t>
            </a:fld>
            <a:endParaRPr lang="pt-BR"/>
          </a:p>
        </p:txBody>
      </p:sp>
    </p:spTree>
    <p:extLst>
      <p:ext uri="{BB962C8B-B14F-4D97-AF65-F5344CB8AC3E}">
        <p14:creationId xmlns:p14="http://schemas.microsoft.com/office/powerpoint/2010/main" val="1445442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75CA22E6-9330-47A5-A872-CBBA174B35A6}" type="slidenum">
              <a:rPr lang="pt-BR" smtClean="0"/>
              <a:pPr/>
              <a:t>13</a:t>
            </a:fld>
            <a:endParaRPr lang="pt-BR"/>
          </a:p>
        </p:txBody>
      </p:sp>
    </p:spTree>
    <p:extLst>
      <p:ext uri="{BB962C8B-B14F-4D97-AF65-F5344CB8AC3E}">
        <p14:creationId xmlns:p14="http://schemas.microsoft.com/office/powerpoint/2010/main" val="1652909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pt-BR"/>
              <a:t>Clique para editar o título mestre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E003AC99-FF24-4915-8F73-B99CB2937F98}" type="datetime1">
              <a:rPr lang="pt-BR" smtClean="0"/>
              <a:pPr/>
              <a:t>03/05/2017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D7CC47D-5F8A-409B-A1E5-FC04969D52E5}" type="slidenum">
              <a:rPr lang="pt-BR" smtClean="0"/>
              <a:pPr/>
              <a:t>‹nº›</a:t>
            </a:fld>
            <a:endParaRPr lang="pt-B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3875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33D7DF1E-8E72-47CC-940C-B9DFE6F5A548}" type="datetime1">
              <a:rPr lang="pt-BR" smtClean="0"/>
              <a:pPr/>
              <a:t>03/05/2017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D7CC47D-5F8A-409B-A1E5-FC04969D52E5}" type="slidenum">
              <a:rPr lang="pt-BR" smtClean="0"/>
              <a:pPr/>
              <a:t>‹nº›</a:t>
            </a:fld>
            <a:endParaRPr lang="pt-BR"/>
          </a:p>
        </p:txBody>
      </p:sp>
    </p:spTree>
    <p:extLst>
      <p:ext uri="{BB962C8B-B14F-4D97-AF65-F5344CB8AC3E}">
        <p14:creationId xmlns:p14="http://schemas.microsoft.com/office/powerpoint/2010/main" val="2867269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exto e Título Vertical">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FD170CE1-3A5D-4D6F-A214-7C435F39F511}" type="datetime1">
              <a:rPr lang="pt-BR" smtClean="0"/>
              <a:pPr/>
              <a:t>03/05/2017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D7CC47D-5F8A-409B-A1E5-FC04969D52E5}" type="slidenum">
              <a:rPr lang="pt-BR" smtClean="0"/>
              <a:pPr/>
              <a:t>‹nº›</a:t>
            </a:fld>
            <a:endParaRPr lang="pt-BR"/>
          </a:p>
        </p:txBody>
      </p:sp>
    </p:spTree>
    <p:extLst>
      <p:ext uri="{BB962C8B-B14F-4D97-AF65-F5344CB8AC3E}">
        <p14:creationId xmlns:p14="http://schemas.microsoft.com/office/powerpoint/2010/main" val="1899405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136750D-3165-4F37-8F3C-834BF432E2AB}" type="datetime1">
              <a:rPr lang="pt-BR" smtClean="0"/>
              <a:pPr/>
              <a:t>03/05/2017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D7CC47D-5F8A-409B-A1E5-FC04969D52E5}" type="slidenum">
              <a:rPr lang="pt-BR" smtClean="0"/>
              <a:pPr/>
              <a:t>‹nº›</a:t>
            </a:fld>
            <a:endParaRPr lang="pt-BR"/>
          </a:p>
        </p:txBody>
      </p:sp>
    </p:spTree>
    <p:extLst>
      <p:ext uri="{BB962C8B-B14F-4D97-AF65-F5344CB8AC3E}">
        <p14:creationId xmlns:p14="http://schemas.microsoft.com/office/powerpoint/2010/main" val="444882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00E60F8A-DEFE-4845-A0E8-07F653BE5C9F}" type="datetime1">
              <a:rPr lang="pt-BR" smtClean="0"/>
              <a:pPr/>
              <a:t>03/05/2017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D7CC47D-5F8A-409B-A1E5-FC04969D52E5}" type="slidenum">
              <a:rPr lang="pt-BR" smtClean="0"/>
              <a:pPr/>
              <a:t>‹nº›</a:t>
            </a:fld>
            <a:endParaRPr lang="pt-B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1829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371FF72B-03BE-40E6-9E0D-ABC2984A9904}" type="datetime1">
              <a:rPr lang="pt-BR" smtClean="0"/>
              <a:pPr/>
              <a:t>03/05/2017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7D7CC47D-5F8A-409B-A1E5-FC04969D52E5}" type="slidenum">
              <a:rPr lang="pt-BR" smtClean="0"/>
              <a:pPr/>
              <a:t>‹nº›</a:t>
            </a:fld>
            <a:endParaRPr lang="pt-BR"/>
          </a:p>
        </p:txBody>
      </p:sp>
    </p:spTree>
    <p:extLst>
      <p:ext uri="{BB962C8B-B14F-4D97-AF65-F5344CB8AC3E}">
        <p14:creationId xmlns:p14="http://schemas.microsoft.com/office/powerpoint/2010/main" val="3369473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Content Placeholder 3"/>
          <p:cNvSpPr>
            <a:spLocks noGrp="1"/>
          </p:cNvSpPr>
          <p:nvPr>
            <p:ph sz="half" idx="2"/>
          </p:nvPr>
        </p:nvSpPr>
        <p:spPr>
          <a:xfrm>
            <a:off x="1097280" y="2582334"/>
            <a:ext cx="4937760" cy="3378200"/>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Content Placeholder 5"/>
          <p:cNvSpPr>
            <a:spLocks noGrp="1"/>
          </p:cNvSpPr>
          <p:nvPr>
            <p:ph sz="quarter" idx="4"/>
          </p:nvPr>
        </p:nvSpPr>
        <p:spPr>
          <a:xfrm>
            <a:off x="6217920" y="2582334"/>
            <a:ext cx="4937760" cy="3378200"/>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41748D7D-9FA1-4782-A06E-D1A5F989BE93}" type="datetime1">
              <a:rPr lang="pt-BR" smtClean="0"/>
              <a:pPr/>
              <a:t>03/05/2017</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7D7CC47D-5F8A-409B-A1E5-FC04969D52E5}" type="slidenum">
              <a:rPr lang="pt-BR" smtClean="0"/>
              <a:pPr/>
              <a:t>‹nº›</a:t>
            </a:fld>
            <a:endParaRPr lang="pt-BR"/>
          </a:p>
        </p:txBody>
      </p:sp>
    </p:spTree>
    <p:extLst>
      <p:ext uri="{BB962C8B-B14F-4D97-AF65-F5344CB8AC3E}">
        <p14:creationId xmlns:p14="http://schemas.microsoft.com/office/powerpoint/2010/main" val="1072627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EA2DB558-AEA6-40CF-8A57-8408EFE9EB77}" type="datetime1">
              <a:rPr lang="pt-BR" smtClean="0"/>
              <a:pPr/>
              <a:t>03/05/2017</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7D7CC47D-5F8A-409B-A1E5-FC04969D52E5}" type="slidenum">
              <a:rPr lang="pt-BR" smtClean="0"/>
              <a:pPr/>
              <a:t>‹nº›</a:t>
            </a:fld>
            <a:endParaRPr lang="pt-BR"/>
          </a:p>
        </p:txBody>
      </p:sp>
    </p:spTree>
    <p:extLst>
      <p:ext uri="{BB962C8B-B14F-4D97-AF65-F5344CB8AC3E}">
        <p14:creationId xmlns:p14="http://schemas.microsoft.com/office/powerpoint/2010/main" val="1204196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E79FAC4-8423-4BEC-A56C-B46285B72017}" type="datetime1">
              <a:rPr lang="pt-BR" smtClean="0"/>
              <a:pPr/>
              <a:t>03/05/2017</a:t>
            </a:fld>
            <a:endParaRPr lang="pt-B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pt-BR"/>
          </a:p>
        </p:txBody>
      </p:sp>
      <p:sp>
        <p:nvSpPr>
          <p:cNvPr id="9" name="Slide Number Placeholder 8"/>
          <p:cNvSpPr>
            <a:spLocks noGrp="1"/>
          </p:cNvSpPr>
          <p:nvPr>
            <p:ph type="sldNum" sz="quarter" idx="12"/>
          </p:nvPr>
        </p:nvSpPr>
        <p:spPr/>
        <p:txBody>
          <a:bodyPr/>
          <a:lstStyle/>
          <a:p>
            <a:fld id="{7D7CC47D-5F8A-409B-A1E5-FC04969D52E5}" type="slidenum">
              <a:rPr lang="pt-BR" smtClean="0"/>
              <a:pPr/>
              <a:t>‹nº›</a:t>
            </a:fld>
            <a:endParaRPr lang="pt-BR"/>
          </a:p>
        </p:txBody>
      </p:sp>
    </p:spTree>
    <p:extLst>
      <p:ext uri="{BB962C8B-B14F-4D97-AF65-F5344CB8AC3E}">
        <p14:creationId xmlns:p14="http://schemas.microsoft.com/office/powerpoint/2010/main" val="1412704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pt-BR"/>
              <a:t>Clique para editar o título mestre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14A5A03-F4B2-410F-A947-2B4B229663C6}" type="datetime1">
              <a:rPr lang="pt-BR" smtClean="0"/>
              <a:pPr/>
              <a:t>03/05/2017</a:t>
            </a:fld>
            <a:endParaRPr lang="pt-B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pt-B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D7CC47D-5F8A-409B-A1E5-FC04969D52E5}" type="slidenum">
              <a:rPr lang="pt-BR" smtClean="0"/>
              <a:pPr/>
              <a:t>‹nº›</a:t>
            </a:fld>
            <a:endParaRPr lang="pt-BR"/>
          </a:p>
        </p:txBody>
      </p:sp>
    </p:spTree>
    <p:extLst>
      <p:ext uri="{BB962C8B-B14F-4D97-AF65-F5344CB8AC3E}">
        <p14:creationId xmlns:p14="http://schemas.microsoft.com/office/powerpoint/2010/main" val="148307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5" name="Date Placeholder 4"/>
          <p:cNvSpPr>
            <a:spLocks noGrp="1"/>
          </p:cNvSpPr>
          <p:nvPr>
            <p:ph type="dt" sz="half" idx="10"/>
          </p:nvPr>
        </p:nvSpPr>
        <p:spPr/>
        <p:txBody>
          <a:bodyPr/>
          <a:lstStyle/>
          <a:p>
            <a:fld id="{8BDC4D38-A786-41F4-8A65-F637D7B083EC}" type="datetime1">
              <a:rPr lang="pt-BR" smtClean="0"/>
              <a:pPr/>
              <a:t>03/05/2017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7D7CC47D-5F8A-409B-A1E5-FC04969D52E5}" type="slidenum">
              <a:rPr lang="pt-BR" smtClean="0"/>
              <a:pPr/>
              <a:t>‹nº›</a:t>
            </a:fld>
            <a:endParaRPr lang="pt-BR"/>
          </a:p>
        </p:txBody>
      </p:sp>
    </p:spTree>
    <p:extLst>
      <p:ext uri="{BB962C8B-B14F-4D97-AF65-F5344CB8AC3E}">
        <p14:creationId xmlns:p14="http://schemas.microsoft.com/office/powerpoint/2010/main" val="2343500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pt-BR"/>
              <a:t>Clique para editar o título mestre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14CAB8A-D150-4771-8188-DF46BCD3BD3D}" type="datetime1">
              <a:rPr lang="pt-BR" smtClean="0"/>
              <a:pPr/>
              <a:t>03/05/2017</a:t>
            </a:fld>
            <a:endParaRPr lang="pt-B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pt-B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D7CC47D-5F8A-409B-A1E5-FC04969D52E5}" type="slidenum">
              <a:rPr lang="pt-BR" smtClean="0"/>
              <a:pPr/>
              <a:t>‹nº›</a:t>
            </a:fld>
            <a:endParaRPr lang="pt-B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035117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planalto.gov.br/ccivil_03/_ato2015-2018/2015/lei/l13105.htm"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planalto.gov.br/ccivil_03/_ato2015-2018/2016/Lei/L13256.htm" TargetMode="External"/><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hyperlink" Target="http://www.planalto.gov.br/ccivil_03/constituicao/Emendas/Emc/emc94.htm" TargetMode="External"/><Relationship Id="rId2" Type="http://schemas.openxmlformats.org/officeDocument/2006/relationships/hyperlink" Target="http://www.planalto.gov.br/ccivil_03/constituicao/Emendas/Emc/emc62.htm" TargetMode="Externa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www.planalto.gov.br/ccivil_03/Constituicao/Constituicao.htm" TargetMode="External"/><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www.planalto.gov.br/ccivil_03/_ato2015-2018/2016/Lei/L13256.htm"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www.planalto.gov.br/ccivil_03/_ato2015-2018/2015/lei/l13105.htm" TargetMode="External"/><Relationship Id="rId2" Type="http://schemas.openxmlformats.org/officeDocument/2006/relationships/hyperlink" Target="http://www.planalto.gov.br/ccivil_03/Constituicao/Constituicao.htm"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hyperlink" Target="http://www.planalto.gov.br/ccivil_03/_ato2015-2018/2015/lei/l13105.htm"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hyperlink" Target="http://www.planalto.gov.br/ccivil_03/_ato2015-2018/2015/lei/l13105.htm#art274p" TargetMode="External"/><Relationship Id="rId2" Type="http://schemas.openxmlformats.org/officeDocument/2006/relationships/hyperlink" Target="http://www.planalto.gov.br/ccivil_03/_ato2015-2018/2015/lei/l13105.htm#art246&#167;1" TargetMode="Externa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97279" y="758952"/>
            <a:ext cx="10581373" cy="3566160"/>
          </a:xfrm>
        </p:spPr>
        <p:txBody>
          <a:bodyPr/>
          <a:lstStyle/>
          <a:p>
            <a:r>
              <a:rPr lang="pt-BR" dirty="0" smtClean="0"/>
              <a:t>Processo Civil - Módulo II</a:t>
            </a:r>
            <a:endParaRPr lang="pt-BR" dirty="0"/>
          </a:p>
        </p:txBody>
      </p:sp>
      <p:sp>
        <p:nvSpPr>
          <p:cNvPr id="3" name="Subtítulo 2"/>
          <p:cNvSpPr>
            <a:spLocks noGrp="1"/>
          </p:cNvSpPr>
          <p:nvPr>
            <p:ph type="subTitle" idx="1"/>
          </p:nvPr>
        </p:nvSpPr>
        <p:spPr/>
        <p:txBody>
          <a:bodyPr/>
          <a:lstStyle/>
          <a:p>
            <a:r>
              <a:rPr lang="pt-BR" dirty="0" smtClean="0"/>
              <a:t>Curso Popular de formação de defensoras e defensores públicos</a:t>
            </a:r>
            <a:endParaRPr lang="pt-BR" dirty="0"/>
          </a:p>
        </p:txBody>
      </p:sp>
      <p:sp>
        <p:nvSpPr>
          <p:cNvPr id="4" name="CaixaDeTexto 3"/>
          <p:cNvSpPr txBox="1"/>
          <p:nvPr/>
        </p:nvSpPr>
        <p:spPr>
          <a:xfrm>
            <a:off x="8388626" y="5598621"/>
            <a:ext cx="3803374" cy="646331"/>
          </a:xfrm>
          <a:prstGeom prst="rect">
            <a:avLst/>
          </a:prstGeom>
          <a:noFill/>
        </p:spPr>
        <p:txBody>
          <a:bodyPr wrap="square" rtlCol="0">
            <a:spAutoFit/>
          </a:bodyPr>
          <a:lstStyle/>
          <a:p>
            <a:r>
              <a:rPr lang="pt-BR" dirty="0" smtClean="0"/>
              <a:t>Prof. Felipe </a:t>
            </a:r>
            <a:r>
              <a:rPr lang="pt-BR" dirty="0" smtClean="0"/>
              <a:t>do Amaral Matos</a:t>
            </a:r>
            <a:endParaRPr lang="pt-BR" dirty="0"/>
          </a:p>
          <a:p>
            <a:r>
              <a:rPr lang="pt-BR" dirty="0" err="1"/>
              <a:t>Email</a:t>
            </a:r>
            <a:r>
              <a:rPr lang="pt-BR" dirty="0"/>
              <a:t>: </a:t>
            </a:r>
            <a:r>
              <a:rPr lang="pt-BR" dirty="0" smtClean="0"/>
              <a:t>felipeamatos@gmail.com</a:t>
            </a: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0473" y="5825358"/>
            <a:ext cx="826935" cy="1032642"/>
          </a:xfrm>
          <a:prstGeom prst="rect">
            <a:avLst/>
          </a:prstGeom>
          <a:ln>
            <a:noFill/>
          </a:ln>
          <a:effectLst>
            <a:softEdge rad="112500"/>
          </a:effectLst>
        </p:spPr>
      </p:pic>
      <p:sp>
        <p:nvSpPr>
          <p:cNvPr id="6" name="Espaço Reservado para Número de Slide 5"/>
          <p:cNvSpPr>
            <a:spLocks noGrp="1"/>
          </p:cNvSpPr>
          <p:nvPr>
            <p:ph type="sldNum" sz="quarter" idx="12"/>
          </p:nvPr>
        </p:nvSpPr>
        <p:spPr/>
        <p:txBody>
          <a:bodyPr/>
          <a:lstStyle/>
          <a:p>
            <a:fld id="{7D7CC47D-5F8A-409B-A1E5-FC04969D52E5}" type="slidenum">
              <a:rPr lang="pt-BR" b="1" smtClean="0"/>
              <a:pPr/>
              <a:t>1</a:t>
            </a:fld>
            <a:endParaRPr lang="pt-BR" b="1"/>
          </a:p>
        </p:txBody>
      </p:sp>
    </p:spTree>
    <p:extLst>
      <p:ext uri="{BB962C8B-B14F-4D97-AF65-F5344CB8AC3E}">
        <p14:creationId xmlns:p14="http://schemas.microsoft.com/office/powerpoint/2010/main" val="18135429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Execução e CS:</a:t>
            </a:r>
            <a:endParaRPr lang="pt-BR" b="1" dirty="0"/>
          </a:p>
        </p:txBody>
      </p:sp>
      <p:sp>
        <p:nvSpPr>
          <p:cNvPr id="3" name="Espaço Reservado para Conteúdo 2"/>
          <p:cNvSpPr>
            <a:spLocks noGrp="1"/>
          </p:cNvSpPr>
          <p:nvPr>
            <p:ph idx="1"/>
          </p:nvPr>
        </p:nvSpPr>
        <p:spPr>
          <a:xfrm>
            <a:off x="609601" y="1845734"/>
            <a:ext cx="11341768" cy="5012266"/>
          </a:xfrm>
        </p:spPr>
        <p:txBody>
          <a:bodyPr>
            <a:normAutofit/>
          </a:bodyPr>
          <a:lstStyle/>
          <a:p>
            <a:r>
              <a:rPr lang="pt-BR" dirty="0" smtClean="0"/>
              <a:t>Regramento:</a:t>
            </a:r>
          </a:p>
          <a:p>
            <a:r>
              <a:rPr lang="pt-BR" dirty="0" smtClean="0"/>
              <a:t>Art. 513.  O cumprimento da sentença será feito segundo as regras deste Título, </a:t>
            </a:r>
            <a:r>
              <a:rPr lang="pt-BR" u="sng" dirty="0" smtClean="0"/>
              <a:t>observando-se, no que couber e conforme a natureza da obrigação</a:t>
            </a:r>
            <a:r>
              <a:rPr lang="pt-BR" dirty="0" smtClean="0"/>
              <a:t>, </a:t>
            </a:r>
            <a:r>
              <a:rPr lang="pt-BR" b="1" u="sng" dirty="0" smtClean="0"/>
              <a:t>o disposto no Livro II da Parte Especial deste Código</a:t>
            </a:r>
            <a:r>
              <a:rPr lang="pt-BR" dirty="0" smtClean="0"/>
              <a:t>.</a:t>
            </a:r>
          </a:p>
          <a:p>
            <a:endParaRPr lang="pt-BR" dirty="0" smtClean="0"/>
          </a:p>
          <a:p>
            <a:r>
              <a:rPr lang="pt-BR" dirty="0" smtClean="0"/>
              <a:t>Art. 771.  Este Livro (</a:t>
            </a:r>
            <a:r>
              <a:rPr lang="pt-BR" i="1" dirty="0" smtClean="0"/>
              <a:t>Livro II – Do processo de execução</a:t>
            </a:r>
            <a:r>
              <a:rPr lang="pt-BR" dirty="0" smtClean="0"/>
              <a:t>) regula o procedimento da execução fundada em título extrajudicial, </a:t>
            </a:r>
            <a:r>
              <a:rPr lang="pt-BR" u="sng" dirty="0" smtClean="0"/>
              <a:t>e suas disposições aplicam-se, também, no que couber</a:t>
            </a:r>
            <a:r>
              <a:rPr lang="pt-BR" dirty="0" smtClean="0"/>
              <a:t>, aos procedimentos especiais de execução, </a:t>
            </a:r>
            <a:r>
              <a:rPr lang="pt-BR" u="sng" dirty="0" smtClean="0"/>
              <a:t>aos atos executivos realizados no procedimento de cumprimento de sentença</a:t>
            </a:r>
            <a:r>
              <a:rPr lang="pt-BR" dirty="0" smtClean="0"/>
              <a:t>, bem como aos efeitos de atos ou fatos processuais a que a lei atribuir força executiva.</a:t>
            </a:r>
          </a:p>
          <a:p>
            <a:r>
              <a:rPr lang="pt-BR" dirty="0" smtClean="0"/>
              <a:t>Parágrafo único.  </a:t>
            </a:r>
            <a:r>
              <a:rPr lang="pt-BR" u="sng" dirty="0" smtClean="0"/>
              <a:t>Aplicam-se subsidiariamente à execução as disposições do Livro I da Parte Especial</a:t>
            </a:r>
            <a:r>
              <a:rPr lang="pt-BR" dirty="0" smtClean="0"/>
              <a:t> (</a:t>
            </a:r>
            <a:r>
              <a:rPr lang="pt-BR" i="1" dirty="0" smtClean="0"/>
              <a:t>cumprimento de sentença</a:t>
            </a:r>
            <a:r>
              <a:rPr lang="pt-BR" dirty="0" smtClean="0"/>
              <a:t>)</a:t>
            </a:r>
          </a:p>
          <a:p>
            <a:endParaRPr lang="pt-BR" dirty="0" smtClean="0"/>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10</a:t>
            </a:fld>
            <a:endParaRPr lang="pt-B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Normas gerais da execução.</a:t>
            </a:r>
            <a:endParaRPr lang="pt-BR" dirty="0"/>
          </a:p>
        </p:txBody>
      </p:sp>
      <p:sp>
        <p:nvSpPr>
          <p:cNvPr id="3" name="Espaço Reservado para Conteúdo 2"/>
          <p:cNvSpPr>
            <a:spLocks noGrp="1"/>
          </p:cNvSpPr>
          <p:nvPr>
            <p:ph idx="1"/>
          </p:nvPr>
        </p:nvSpPr>
        <p:spPr>
          <a:xfrm>
            <a:off x="0" y="1845733"/>
            <a:ext cx="12192000" cy="4683404"/>
          </a:xfrm>
        </p:spPr>
        <p:txBody>
          <a:bodyPr numCol="2">
            <a:normAutofit fontScale="70000" lnSpcReduction="20000"/>
          </a:bodyPr>
          <a:lstStyle/>
          <a:p>
            <a:r>
              <a:rPr lang="pt-BR" sz="2700" dirty="0" smtClean="0"/>
              <a:t>Art. 772.  O juiz pode, em qualquer momento do processo:</a:t>
            </a:r>
          </a:p>
          <a:p>
            <a:r>
              <a:rPr lang="pt-BR" sz="2700" dirty="0" smtClean="0"/>
              <a:t>I - </a:t>
            </a:r>
            <a:r>
              <a:rPr lang="pt-BR" sz="2700" u="sng" dirty="0" smtClean="0"/>
              <a:t>ordenar o comparecimento das partes</a:t>
            </a:r>
            <a:r>
              <a:rPr lang="pt-BR" sz="2700" dirty="0" smtClean="0"/>
              <a:t>;</a:t>
            </a:r>
          </a:p>
          <a:p>
            <a:r>
              <a:rPr lang="pt-BR" sz="2700" dirty="0" smtClean="0"/>
              <a:t>II - </a:t>
            </a:r>
            <a:r>
              <a:rPr lang="pt-BR" sz="2700" u="sng" dirty="0" smtClean="0"/>
              <a:t>advertir o executado de que seu procedimento constitui ato atentatório à dignidade da justiça</a:t>
            </a:r>
            <a:r>
              <a:rPr lang="pt-BR" sz="2700" dirty="0" smtClean="0"/>
              <a:t>;</a:t>
            </a:r>
          </a:p>
          <a:p>
            <a:r>
              <a:rPr lang="pt-BR" sz="2700" dirty="0" smtClean="0"/>
              <a:t>III - </a:t>
            </a:r>
            <a:r>
              <a:rPr lang="pt-BR" sz="2700" u="sng" dirty="0" smtClean="0"/>
              <a:t>determinar que sujeitos indicados pelo exequente forneçam informações em geral relacionadas ao objeto da execução, tais como documentos e dados que tenham em seu poder, assinando-lhes prazo razoável</a:t>
            </a:r>
            <a:r>
              <a:rPr lang="pt-BR" sz="2700" dirty="0" smtClean="0"/>
              <a:t>.</a:t>
            </a:r>
          </a:p>
          <a:p>
            <a:r>
              <a:rPr lang="pt-BR" sz="2700" dirty="0" smtClean="0"/>
              <a:t>Art. 773.  O juiz poderá, de ofício ou a requerimento, determinar as medidas necessárias ao cumprimento da ordem de entrega de documentos e dados.</a:t>
            </a:r>
          </a:p>
          <a:p>
            <a:r>
              <a:rPr lang="pt-BR" sz="2700" dirty="0" smtClean="0"/>
              <a:t>Parágrafo único.  Quando, em decorrência do disposto neste artigo, o juízo receber dados sigilosos para os fins da execução, o juiz adotará as medidas necessárias para assegurar a confidencialidade.</a:t>
            </a:r>
          </a:p>
          <a:p>
            <a:r>
              <a:rPr lang="pt-BR" sz="2700" dirty="0" smtClean="0"/>
              <a:t>Art. 774.  Considera-se </a:t>
            </a:r>
            <a:r>
              <a:rPr lang="pt-BR" sz="2700" u="sng" dirty="0" smtClean="0"/>
              <a:t>atentatória à dignidade da justiça </a:t>
            </a:r>
            <a:r>
              <a:rPr lang="pt-BR" sz="2700" dirty="0" smtClean="0"/>
              <a:t>a conduta comissiva ou omissiva do executado que:</a:t>
            </a:r>
          </a:p>
          <a:p>
            <a:r>
              <a:rPr lang="pt-BR" sz="2700" dirty="0" smtClean="0"/>
              <a:t>I - frauda a execução;</a:t>
            </a:r>
          </a:p>
          <a:p>
            <a:r>
              <a:rPr lang="pt-BR" sz="2700" dirty="0" smtClean="0"/>
              <a:t>II - se opõe maliciosamente à execução, empregando ardis e meios artificiosos;</a:t>
            </a:r>
          </a:p>
          <a:p>
            <a:r>
              <a:rPr lang="pt-BR" sz="2700" dirty="0" smtClean="0"/>
              <a:t>III - dificulta ou embaraça a realização da penhora;</a:t>
            </a:r>
          </a:p>
          <a:p>
            <a:r>
              <a:rPr lang="pt-BR" sz="2700" dirty="0" smtClean="0"/>
              <a:t>IV - resiste injustificadamente às ordens judiciais;</a:t>
            </a:r>
          </a:p>
          <a:p>
            <a:r>
              <a:rPr lang="pt-BR" sz="2700" dirty="0" smtClean="0"/>
              <a:t>V - intimado, não indica ao juiz quais são e onde estão os bens sujeitos à penhora e os respectivos valores, nem exibe prova de sua propriedade e, se for o caso, certidão negativa de ônus.</a:t>
            </a:r>
          </a:p>
          <a:p>
            <a:r>
              <a:rPr lang="pt-BR" sz="2700" dirty="0" smtClean="0"/>
              <a:t>Parágrafo único.  Nos casos previstos neste artigo, o juiz fixará multa em montante não superior a vinte por cento do valor atualizado do débito em execução, a qual será revertida em proveito do exequente, exigível nos próprios autos do processo, sem prejuízo de outras sanções de natureza processual ou material.</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11</a:t>
            </a:fld>
            <a:endParaRPr lang="pt-B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dirty="0"/>
          </a:p>
        </p:txBody>
      </p:sp>
      <p:sp>
        <p:nvSpPr>
          <p:cNvPr id="3" name="Espaço Reservado para Conteúdo 2"/>
          <p:cNvSpPr>
            <a:spLocks noGrp="1"/>
          </p:cNvSpPr>
          <p:nvPr>
            <p:ph idx="1"/>
          </p:nvPr>
        </p:nvSpPr>
        <p:spPr>
          <a:xfrm>
            <a:off x="256674" y="1845732"/>
            <a:ext cx="11421979" cy="5012267"/>
          </a:xfrm>
        </p:spPr>
        <p:txBody>
          <a:bodyPr numCol="2">
            <a:normAutofit fontScale="92500" lnSpcReduction="20000"/>
          </a:bodyPr>
          <a:lstStyle/>
          <a:p>
            <a:r>
              <a:rPr lang="pt-BR" dirty="0" smtClean="0"/>
              <a:t>Art. 775. </a:t>
            </a:r>
            <a:r>
              <a:rPr lang="pt-BR" b="1" u="sng" dirty="0" smtClean="0"/>
              <a:t> O exequente tem o direito de desistir de toda a execução ou de apenas alguma medida executiva</a:t>
            </a:r>
            <a:r>
              <a:rPr lang="pt-BR" dirty="0" smtClean="0"/>
              <a:t>.</a:t>
            </a:r>
          </a:p>
          <a:p>
            <a:r>
              <a:rPr lang="pt-BR" dirty="0" smtClean="0"/>
              <a:t>Parágrafo único.  Na desistência da execução, observar-se-á o seguinte:</a:t>
            </a:r>
          </a:p>
          <a:p>
            <a:r>
              <a:rPr lang="pt-BR" dirty="0" smtClean="0"/>
              <a:t>I - serão extintos a impugnação e os embargos que versarem apenas sobre questões processuais, pagando o exequente as custas processuais e os honorários advocatícios;</a:t>
            </a:r>
          </a:p>
          <a:p>
            <a:r>
              <a:rPr lang="pt-BR" dirty="0" smtClean="0"/>
              <a:t>II - </a:t>
            </a:r>
            <a:r>
              <a:rPr lang="pt-BR" b="1" u="sng" dirty="0" smtClean="0"/>
              <a:t>nos demais casos, a extinção dependerá da concordância do impugnante ou do embargante</a:t>
            </a:r>
            <a:r>
              <a:rPr lang="pt-BR" dirty="0" smtClean="0"/>
              <a:t>.</a:t>
            </a:r>
          </a:p>
          <a:p>
            <a:r>
              <a:rPr lang="pt-BR" dirty="0" smtClean="0"/>
              <a:t>Art. 776.  </a:t>
            </a:r>
            <a:r>
              <a:rPr lang="pt-BR" b="1" u="sng" dirty="0" smtClean="0"/>
              <a:t>O exequente ressarcirá ao executado os danos que este sofreu, quando a sentença, transitada em julgado, declarar inexistente, no todo ou em parte, a obrigação que ensejou a execução</a:t>
            </a:r>
            <a:r>
              <a:rPr lang="pt-BR" dirty="0" smtClean="0"/>
              <a:t>.</a:t>
            </a:r>
          </a:p>
          <a:p>
            <a:r>
              <a:rPr lang="pt-BR" dirty="0" smtClean="0"/>
              <a:t>Art. 777.  A cobrança de multas ou de indenizações decorrentes de litigância de má-fé ou de prática de ato atentatório à dignidade da justiça será promovida nos próprios autos do processo.</a:t>
            </a:r>
          </a:p>
          <a:p>
            <a:endParaRPr lang="pt-BR" dirty="0" smtClean="0"/>
          </a:p>
          <a:p>
            <a:r>
              <a:rPr lang="pt-BR" dirty="0" smtClean="0"/>
              <a:t>Art</a:t>
            </a:r>
            <a:r>
              <a:rPr lang="pt-BR" dirty="0" smtClean="0"/>
              <a:t>. 782.  Não dispondo a lei de modo diverso, o juiz determinará os atos executivos, e o oficial de justiça os cumprirá.</a:t>
            </a:r>
          </a:p>
          <a:p>
            <a:r>
              <a:rPr lang="pt-BR" dirty="0" smtClean="0"/>
              <a:t>§ 1</a:t>
            </a:r>
            <a:r>
              <a:rPr lang="pt-BR" u="sng" baseline="30000" dirty="0" smtClean="0"/>
              <a:t>o</a:t>
            </a:r>
            <a:r>
              <a:rPr lang="pt-BR" dirty="0" smtClean="0"/>
              <a:t> O oficial de justiça poderá cumprir os atos executivos determinados pelo juiz também nas comarcas contíguas, de fácil comunicação, e nas que se situem na mesma região metropolitana.</a:t>
            </a:r>
          </a:p>
          <a:p>
            <a:r>
              <a:rPr lang="pt-BR" dirty="0" smtClean="0"/>
              <a:t>§ 2</a:t>
            </a:r>
            <a:r>
              <a:rPr lang="pt-BR" u="sng" baseline="30000" dirty="0" smtClean="0"/>
              <a:t>o</a:t>
            </a:r>
            <a:r>
              <a:rPr lang="pt-BR" dirty="0" smtClean="0"/>
              <a:t> Sempre que, para efetivar a execução, for necessário o emprego de força policial, o juiz a requisitará.</a:t>
            </a:r>
          </a:p>
          <a:p>
            <a:r>
              <a:rPr lang="pt-BR" dirty="0" smtClean="0"/>
              <a:t>§ 3</a:t>
            </a:r>
            <a:r>
              <a:rPr lang="pt-BR" u="sng" baseline="30000" dirty="0" smtClean="0"/>
              <a:t>o</a:t>
            </a:r>
            <a:r>
              <a:rPr lang="pt-BR" dirty="0" smtClean="0"/>
              <a:t> </a:t>
            </a:r>
            <a:r>
              <a:rPr lang="pt-BR" u="sng" dirty="0" smtClean="0"/>
              <a:t>A requerimento da parte, o juiz pode determinar a inclusão do nome do executado em cadastros de inadimplentes</a:t>
            </a:r>
            <a:r>
              <a:rPr lang="pt-BR" dirty="0" smtClean="0"/>
              <a:t>.</a:t>
            </a:r>
          </a:p>
          <a:p>
            <a:r>
              <a:rPr lang="pt-BR" dirty="0" smtClean="0"/>
              <a:t>§ 4</a:t>
            </a:r>
            <a:r>
              <a:rPr lang="pt-BR" u="sng" baseline="30000" dirty="0" smtClean="0"/>
              <a:t>o</a:t>
            </a:r>
            <a:r>
              <a:rPr lang="pt-BR" dirty="0" smtClean="0"/>
              <a:t> A inscrição será cancelada imediatamente se for efetuado o pagamento, se for garantida a execução ou se a execução for extinta por qualquer outro motivo.</a:t>
            </a:r>
          </a:p>
          <a:p>
            <a:r>
              <a:rPr lang="pt-BR" dirty="0" smtClean="0"/>
              <a:t>§ 5</a:t>
            </a:r>
            <a:r>
              <a:rPr lang="pt-BR" u="sng" baseline="30000" dirty="0" smtClean="0"/>
              <a:t>o</a:t>
            </a:r>
            <a:r>
              <a:rPr lang="pt-BR" dirty="0" smtClean="0"/>
              <a:t> </a:t>
            </a:r>
            <a:r>
              <a:rPr lang="pt-BR" u="sng" dirty="0" smtClean="0"/>
              <a:t>O disposto nos §§ 3</a:t>
            </a:r>
            <a:r>
              <a:rPr lang="pt-BR" u="sng" baseline="30000" dirty="0" smtClean="0"/>
              <a:t>o</a:t>
            </a:r>
            <a:r>
              <a:rPr lang="pt-BR" u="sng" dirty="0" smtClean="0"/>
              <a:t> e 4</a:t>
            </a:r>
            <a:r>
              <a:rPr lang="pt-BR" u="sng" baseline="30000" dirty="0" smtClean="0"/>
              <a:t>o</a:t>
            </a:r>
            <a:r>
              <a:rPr lang="pt-BR" u="sng" dirty="0" smtClean="0"/>
              <a:t> aplica-se à execução definitiva de título judicial</a:t>
            </a:r>
            <a:r>
              <a:rPr lang="pt-BR" dirty="0" smtClean="0"/>
              <a:t>.</a:t>
            </a:r>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12</a:t>
            </a:fld>
            <a:endParaRPr lang="pt-B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Competência</a:t>
            </a:r>
            <a:endParaRPr lang="pt-BR" dirty="0"/>
          </a:p>
        </p:txBody>
      </p:sp>
      <p:sp>
        <p:nvSpPr>
          <p:cNvPr id="5" name="Espaço Reservado para Conteúdo 4"/>
          <p:cNvSpPr>
            <a:spLocks noGrp="1"/>
          </p:cNvSpPr>
          <p:nvPr>
            <p:ph sz="half" idx="1"/>
          </p:nvPr>
        </p:nvSpPr>
        <p:spPr>
          <a:xfrm>
            <a:off x="6529136" y="1792725"/>
            <a:ext cx="4992301" cy="4571108"/>
          </a:xfrm>
        </p:spPr>
        <p:txBody>
          <a:bodyPr>
            <a:normAutofit fontScale="77500" lnSpcReduction="20000"/>
          </a:bodyPr>
          <a:lstStyle/>
          <a:p>
            <a:r>
              <a:rPr lang="pt-BR" dirty="0" smtClean="0"/>
              <a:t>Art. 781.  </a:t>
            </a:r>
            <a:r>
              <a:rPr lang="pt-BR" b="1" u="sng" dirty="0" smtClean="0"/>
              <a:t>A execução fundada em título extrajudicial </a:t>
            </a:r>
            <a:r>
              <a:rPr lang="pt-BR" dirty="0" smtClean="0"/>
              <a:t>será processada perante o juízo competente, observando-se o seguinte:</a:t>
            </a:r>
          </a:p>
          <a:p>
            <a:r>
              <a:rPr lang="pt-BR" dirty="0" smtClean="0"/>
              <a:t>I - a execução poderá ser proposta no </a:t>
            </a:r>
            <a:r>
              <a:rPr lang="pt-BR" u="sng" dirty="0" smtClean="0"/>
              <a:t>foro de domicílio do executado</a:t>
            </a:r>
            <a:r>
              <a:rPr lang="pt-BR" dirty="0" smtClean="0"/>
              <a:t>, </a:t>
            </a:r>
            <a:r>
              <a:rPr lang="pt-BR" u="sng" dirty="0" smtClean="0"/>
              <a:t>de eleição constante do título</a:t>
            </a:r>
            <a:r>
              <a:rPr lang="pt-BR" dirty="0" smtClean="0"/>
              <a:t> ou, ainda, </a:t>
            </a:r>
            <a:r>
              <a:rPr lang="pt-BR" u="sng" dirty="0" smtClean="0"/>
              <a:t>de situação dos bens a ela sujeitos</a:t>
            </a:r>
            <a:r>
              <a:rPr lang="pt-BR" dirty="0" smtClean="0"/>
              <a:t>;</a:t>
            </a:r>
          </a:p>
          <a:p>
            <a:r>
              <a:rPr lang="pt-BR" dirty="0" smtClean="0"/>
              <a:t>II - tendo </a:t>
            </a:r>
            <a:r>
              <a:rPr lang="pt-BR" u="sng" dirty="0" smtClean="0"/>
              <a:t>mais de um domicílio, o executado poderá ser demandado no foro de qualquer </a:t>
            </a:r>
            <a:r>
              <a:rPr lang="pt-BR" dirty="0" smtClean="0"/>
              <a:t>deles;</a:t>
            </a:r>
          </a:p>
          <a:p>
            <a:r>
              <a:rPr lang="pt-BR" dirty="0" smtClean="0"/>
              <a:t>III - sendo </a:t>
            </a:r>
            <a:r>
              <a:rPr lang="pt-BR" u="sng" dirty="0" smtClean="0"/>
              <a:t>incerto ou desconhecido o domicílio</a:t>
            </a:r>
            <a:r>
              <a:rPr lang="pt-BR" dirty="0" smtClean="0"/>
              <a:t> do executado, a execução poderá ser proposta no lugar onde for encontrado ou no foro de domicílio do exequente;</a:t>
            </a:r>
          </a:p>
          <a:p>
            <a:r>
              <a:rPr lang="pt-BR" dirty="0" smtClean="0"/>
              <a:t>IV - havendo </a:t>
            </a:r>
            <a:r>
              <a:rPr lang="pt-BR" u="sng" dirty="0" smtClean="0"/>
              <a:t>mais de um devedor, com diferentes domicílios</a:t>
            </a:r>
            <a:r>
              <a:rPr lang="pt-BR" dirty="0" smtClean="0"/>
              <a:t>, a execução será proposta no foro de </a:t>
            </a:r>
            <a:r>
              <a:rPr lang="pt-BR" u="sng" dirty="0" smtClean="0"/>
              <a:t>qualquer deles</a:t>
            </a:r>
            <a:r>
              <a:rPr lang="pt-BR" dirty="0" smtClean="0"/>
              <a:t>, à escolha do exequente;</a:t>
            </a:r>
          </a:p>
          <a:p>
            <a:r>
              <a:rPr lang="pt-BR" dirty="0" smtClean="0"/>
              <a:t>V - a execução </a:t>
            </a:r>
            <a:r>
              <a:rPr lang="pt-BR" u="sng" dirty="0" smtClean="0"/>
              <a:t>poderá ser proposta no foro do lugar em que se praticou o ato ou em que ocorreu o fato que deu origem ao título, mesmo que nele não mais resida o executado</a:t>
            </a:r>
            <a:r>
              <a:rPr lang="pt-BR" dirty="0" smtClean="0"/>
              <a:t>.</a:t>
            </a:r>
          </a:p>
          <a:p>
            <a:endParaRPr lang="pt-BR" dirty="0"/>
          </a:p>
        </p:txBody>
      </p:sp>
      <p:sp>
        <p:nvSpPr>
          <p:cNvPr id="6" name="Espaço Reservado para Conteúdo 5"/>
          <p:cNvSpPr>
            <a:spLocks noGrp="1"/>
          </p:cNvSpPr>
          <p:nvPr>
            <p:ph sz="half" idx="2"/>
          </p:nvPr>
        </p:nvSpPr>
        <p:spPr>
          <a:xfrm>
            <a:off x="598998" y="1805978"/>
            <a:ext cx="5717406" cy="4795698"/>
          </a:xfrm>
        </p:spPr>
        <p:txBody>
          <a:bodyPr>
            <a:normAutofit fontScale="77500" lnSpcReduction="20000"/>
          </a:bodyPr>
          <a:lstStyle/>
          <a:p>
            <a:r>
              <a:rPr lang="pt-BR" dirty="0" smtClean="0"/>
              <a:t>Art. 516.  O </a:t>
            </a:r>
            <a:r>
              <a:rPr lang="pt-BR" b="1" u="sng" dirty="0" smtClean="0"/>
              <a:t>cumprimento da sentença </a:t>
            </a:r>
            <a:r>
              <a:rPr lang="pt-BR" dirty="0" smtClean="0"/>
              <a:t>efetuar-se-á perante:</a:t>
            </a:r>
          </a:p>
          <a:p>
            <a:r>
              <a:rPr lang="pt-BR" dirty="0" smtClean="0"/>
              <a:t>I - </a:t>
            </a:r>
            <a:r>
              <a:rPr lang="pt-BR" b="1" u="sng" dirty="0" smtClean="0"/>
              <a:t>os tribunais</a:t>
            </a:r>
            <a:r>
              <a:rPr lang="pt-BR" dirty="0" smtClean="0"/>
              <a:t>, </a:t>
            </a:r>
            <a:r>
              <a:rPr lang="pt-BR" u="sng" dirty="0" smtClean="0"/>
              <a:t>nas causas de sua competência originária</a:t>
            </a:r>
            <a:r>
              <a:rPr lang="pt-BR" dirty="0" smtClean="0"/>
              <a:t>;</a:t>
            </a:r>
          </a:p>
          <a:p>
            <a:r>
              <a:rPr lang="pt-BR" dirty="0" smtClean="0"/>
              <a:t>II - </a:t>
            </a:r>
            <a:r>
              <a:rPr lang="pt-BR" b="1" dirty="0" smtClean="0"/>
              <a:t>o juízo que decidiu a causa no primeiro grau de jurisdição</a:t>
            </a:r>
            <a:r>
              <a:rPr lang="pt-BR" dirty="0" smtClean="0"/>
              <a:t>;</a:t>
            </a:r>
          </a:p>
          <a:p>
            <a:r>
              <a:rPr lang="pt-BR" dirty="0" smtClean="0"/>
              <a:t>III - </a:t>
            </a:r>
            <a:r>
              <a:rPr lang="pt-BR" b="1" dirty="0" smtClean="0"/>
              <a:t>o juízo cível competente</a:t>
            </a:r>
            <a:r>
              <a:rPr lang="pt-BR" dirty="0" smtClean="0"/>
              <a:t>, quando se tratar de </a:t>
            </a:r>
            <a:r>
              <a:rPr lang="pt-BR" u="sng" dirty="0" smtClean="0"/>
              <a:t>sentença penal condenatória, de sentença arbitral, de sentença estrangeira ou de acórdão proferido pelo Tribunal Marítimo</a:t>
            </a:r>
            <a:r>
              <a:rPr lang="pt-BR" dirty="0" smtClean="0"/>
              <a:t>.</a:t>
            </a:r>
          </a:p>
          <a:p>
            <a:r>
              <a:rPr lang="pt-BR" dirty="0" smtClean="0"/>
              <a:t>Parágrafo único.  Nas hipóteses dos incisos II e III, o </a:t>
            </a:r>
            <a:r>
              <a:rPr lang="pt-BR" b="1" u="sng" dirty="0" smtClean="0"/>
              <a:t>exequente poderá optar</a:t>
            </a:r>
            <a:r>
              <a:rPr lang="pt-BR" b="1" dirty="0" smtClean="0"/>
              <a:t> </a:t>
            </a:r>
            <a:r>
              <a:rPr lang="pt-BR" dirty="0" smtClean="0"/>
              <a:t>pelo </a:t>
            </a:r>
            <a:r>
              <a:rPr lang="pt-BR" dirty="0" smtClean="0"/>
              <a:t>(i) </a:t>
            </a:r>
            <a:r>
              <a:rPr lang="pt-BR" u="sng" dirty="0" smtClean="0"/>
              <a:t>juízo </a:t>
            </a:r>
            <a:r>
              <a:rPr lang="pt-BR" u="sng" dirty="0" smtClean="0"/>
              <a:t>do atual domicílio do executado</a:t>
            </a:r>
            <a:r>
              <a:rPr lang="pt-BR" dirty="0" smtClean="0"/>
              <a:t>, </a:t>
            </a:r>
            <a:r>
              <a:rPr lang="pt-BR" dirty="0" smtClean="0"/>
              <a:t>(</a:t>
            </a:r>
            <a:r>
              <a:rPr lang="pt-BR" dirty="0" err="1" smtClean="0"/>
              <a:t>ii</a:t>
            </a:r>
            <a:r>
              <a:rPr lang="pt-BR" dirty="0" smtClean="0"/>
              <a:t>) </a:t>
            </a:r>
            <a:r>
              <a:rPr lang="pt-BR" u="sng" dirty="0" smtClean="0"/>
              <a:t>pelo </a:t>
            </a:r>
            <a:r>
              <a:rPr lang="pt-BR" u="sng" dirty="0" smtClean="0"/>
              <a:t>juízo do local onde se encontrem os bens sujeitos à execução</a:t>
            </a:r>
            <a:r>
              <a:rPr lang="pt-BR" dirty="0" smtClean="0"/>
              <a:t> ou </a:t>
            </a:r>
            <a:r>
              <a:rPr lang="pt-BR" dirty="0" smtClean="0"/>
              <a:t>(</a:t>
            </a:r>
            <a:r>
              <a:rPr lang="pt-BR" dirty="0" err="1" smtClean="0"/>
              <a:t>iii</a:t>
            </a:r>
            <a:r>
              <a:rPr lang="pt-BR" dirty="0" smtClean="0"/>
              <a:t>) </a:t>
            </a:r>
            <a:r>
              <a:rPr lang="pt-BR" u="sng" dirty="0" smtClean="0"/>
              <a:t>pelo </a:t>
            </a:r>
            <a:r>
              <a:rPr lang="pt-BR" u="sng" dirty="0" smtClean="0"/>
              <a:t>juízo do local onde deva ser executada a obrigação de fazer ou de não fazer</a:t>
            </a:r>
            <a:r>
              <a:rPr lang="pt-BR" dirty="0" smtClean="0"/>
              <a:t>, casos em que a remessa dos autos do processo será solicitada ao juízo de origem.</a:t>
            </a:r>
          </a:p>
          <a:p>
            <a:r>
              <a:rPr lang="pt-BR" dirty="0" smtClean="0"/>
              <a:t>Regra geral: </a:t>
            </a:r>
            <a:r>
              <a:rPr lang="pt-BR" i="1" dirty="0" err="1" smtClean="0"/>
              <a:t>perpetuatioiurisdictionis</a:t>
            </a:r>
            <a:r>
              <a:rPr lang="pt-BR" dirty="0" smtClean="0"/>
              <a:t>, i.e.,  “o procedimento, em fase sucessiva, desenrola-se, em princípio, perante o mesmo juízo no qual se produziu o título executivo judicial” (Cruz e Tucci</a:t>
            </a:r>
            <a:r>
              <a:rPr lang="pt-BR" dirty="0" smtClean="0"/>
              <a:t>).</a:t>
            </a:r>
          </a:p>
          <a:p>
            <a:r>
              <a:rPr lang="pt-BR" dirty="0" smtClean="0"/>
              <a:t>Alimentos: 528, § </a:t>
            </a:r>
            <a:r>
              <a:rPr lang="pt-BR" dirty="0"/>
              <a:t>9</a:t>
            </a:r>
            <a:r>
              <a:rPr lang="pt-BR" u="sng" baseline="30000" dirty="0"/>
              <a:t>o</a:t>
            </a:r>
            <a:r>
              <a:rPr lang="pt-BR" dirty="0"/>
              <a:t> Além das opções previstas no </a:t>
            </a:r>
            <a:r>
              <a:rPr lang="pt-BR" dirty="0">
                <a:hlinkClick r:id="rId3"/>
              </a:rPr>
              <a:t>art. 516</a:t>
            </a:r>
            <a:r>
              <a:rPr lang="pt-BR" dirty="0"/>
              <a:t>, parágrafo único, o </a:t>
            </a:r>
            <a:r>
              <a:rPr lang="pt-BR" b="1" u="sng" dirty="0"/>
              <a:t>exequente pode promover o cumprimento da sentença ou decisão que condena ao pagamento de prestação alimentícia no juízo de seu domicílio</a:t>
            </a:r>
            <a:r>
              <a:rPr lang="pt-BR" dirty="0"/>
              <a:t>.</a:t>
            </a:r>
          </a:p>
          <a:p>
            <a:endParaRPr lang="pt-BR" dirty="0" smtClean="0"/>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13</a:t>
            </a:fld>
            <a:endParaRPr lang="pt-B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Requisitos</a:t>
            </a:r>
            <a:endParaRPr lang="pt-BR" dirty="0"/>
          </a:p>
        </p:txBody>
      </p:sp>
      <p:sp>
        <p:nvSpPr>
          <p:cNvPr id="3" name="Espaço Reservado para Conteúdo 2"/>
          <p:cNvSpPr>
            <a:spLocks noGrp="1"/>
          </p:cNvSpPr>
          <p:nvPr>
            <p:ph idx="1"/>
          </p:nvPr>
        </p:nvSpPr>
        <p:spPr>
          <a:xfrm>
            <a:off x="834189" y="1845733"/>
            <a:ext cx="10651958" cy="4362561"/>
          </a:xfrm>
        </p:spPr>
        <p:txBody>
          <a:bodyPr numCol="2">
            <a:normAutofit fontScale="92500" lnSpcReduction="20000"/>
          </a:bodyPr>
          <a:lstStyle/>
          <a:p>
            <a:r>
              <a:rPr lang="pt-BR" dirty="0" smtClean="0"/>
              <a:t>Art. 783.  A execução para cobrança de crédito fundar-se-á </a:t>
            </a:r>
            <a:r>
              <a:rPr lang="pt-BR" b="1" u="sng" dirty="0" smtClean="0"/>
              <a:t>sempre em título de obrigação certa, líquida e exigível</a:t>
            </a:r>
            <a:r>
              <a:rPr lang="pt-BR" dirty="0" smtClean="0"/>
              <a:t>.</a:t>
            </a:r>
          </a:p>
          <a:p>
            <a:r>
              <a:rPr lang="pt-BR" dirty="0" smtClean="0">
                <a:solidFill>
                  <a:srgbClr val="00B050"/>
                </a:solidFill>
              </a:rPr>
              <a:t>Art. 785.  </a:t>
            </a:r>
            <a:r>
              <a:rPr lang="pt-BR" b="1" u="sng" dirty="0" smtClean="0">
                <a:solidFill>
                  <a:srgbClr val="00B050"/>
                </a:solidFill>
              </a:rPr>
              <a:t>A existência de título executivo extrajudicial não impede a parte de optar pelo processo de conhecimento, a fim de obter título executivo judicial</a:t>
            </a:r>
            <a:r>
              <a:rPr lang="pt-BR" dirty="0" smtClean="0">
                <a:solidFill>
                  <a:srgbClr val="00B050"/>
                </a:solidFill>
              </a:rPr>
              <a:t>.</a:t>
            </a:r>
          </a:p>
          <a:p>
            <a:r>
              <a:rPr lang="pt-BR" b="1" dirty="0" smtClean="0"/>
              <a:t>Seção II</a:t>
            </a:r>
            <a:br>
              <a:rPr lang="pt-BR" b="1" dirty="0" smtClean="0"/>
            </a:br>
            <a:r>
              <a:rPr lang="pt-BR" b="1" dirty="0" smtClean="0"/>
              <a:t>Da Exigibilidade da Obrigação</a:t>
            </a:r>
            <a:endParaRPr lang="pt-BR" dirty="0" smtClean="0"/>
          </a:p>
          <a:p>
            <a:r>
              <a:rPr lang="pt-BR" dirty="0" smtClean="0"/>
              <a:t>Art. 786.  A execução pode ser instaurada caso o devedor não satisfaça a obrigação certa, líquida e exigível consubstanciada em título executivo.</a:t>
            </a:r>
          </a:p>
          <a:p>
            <a:r>
              <a:rPr lang="pt-BR" dirty="0" smtClean="0"/>
              <a:t>Parágrafo único.  A necessidade de simples operações aritméticas para apurar o crédito exequendo não retira a liquidez da obrigação constante do título.</a:t>
            </a:r>
          </a:p>
          <a:p>
            <a:r>
              <a:rPr lang="pt-BR" dirty="0" smtClean="0"/>
              <a:t>Art. 787.  Se o devedor não for obrigado a satisfazer sua prestação senão mediante a contraprestação do credor, </a:t>
            </a:r>
            <a:r>
              <a:rPr lang="pt-BR" u="sng" dirty="0" smtClean="0"/>
              <a:t>este deverá provar que a adimpliu ao requerer a execução, sob pena de extinção do processo</a:t>
            </a:r>
            <a:r>
              <a:rPr lang="pt-BR" dirty="0" smtClean="0"/>
              <a:t>.</a:t>
            </a:r>
          </a:p>
          <a:p>
            <a:r>
              <a:rPr lang="pt-BR" dirty="0" smtClean="0"/>
              <a:t>Parágrafo único.  </a:t>
            </a:r>
            <a:r>
              <a:rPr lang="pt-BR" u="sng" dirty="0" smtClean="0"/>
              <a:t>O executado poderá eximir-se da obrigação, depositando em juízo a prestação ou a coisa, caso em que o juiz não permitirá que o credor a receba sem cumprir a contraprestação que lhe tocar.</a:t>
            </a:r>
          </a:p>
          <a:p>
            <a:r>
              <a:rPr lang="pt-BR" dirty="0" smtClean="0"/>
              <a:t>Art. 788.  O credor não poderá iniciar a execução ou nela prosseguir se o devedor cumprir a obrigação, mas </a:t>
            </a:r>
            <a:r>
              <a:rPr lang="pt-BR" u="sng" dirty="0" smtClean="0"/>
              <a:t>poderá recusar o recebimento da prestação se ela não corresponder ao direito ou à obrigação estabelecidos no título executivo, caso em que poderá requerer a execução forçada, ressalvado ao devedor o direito de embargá-la</a:t>
            </a:r>
            <a:r>
              <a:rPr lang="pt-BR" dirty="0" smtClean="0"/>
              <a:t>.</a:t>
            </a:r>
          </a:p>
          <a:p>
            <a:endParaRPr lang="pt-BR" dirty="0">
              <a:solidFill>
                <a:srgbClr val="00B050"/>
              </a:solidFill>
            </a:endParaRPr>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14</a:t>
            </a:fld>
            <a:endParaRPr lang="pt-B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Espécies de execução e CS:</a:t>
            </a:r>
            <a:endParaRPr lang="pt-BR" dirty="0"/>
          </a:p>
        </p:txBody>
      </p:sp>
      <p:sp>
        <p:nvSpPr>
          <p:cNvPr id="3" name="Espaço Reservado para Conteúdo 2"/>
          <p:cNvSpPr>
            <a:spLocks noGrp="1"/>
          </p:cNvSpPr>
          <p:nvPr>
            <p:ph idx="1"/>
          </p:nvPr>
        </p:nvSpPr>
        <p:spPr/>
        <p:txBody>
          <a:bodyPr/>
          <a:lstStyle/>
          <a:p>
            <a:endParaRPr lang="pt-BR" dirty="0" smtClean="0"/>
          </a:p>
          <a:p>
            <a:r>
              <a:rPr lang="pt-BR" dirty="0" smtClean="0"/>
              <a:t>Execução e Cumprimento de sentença de:</a:t>
            </a:r>
          </a:p>
          <a:p>
            <a:r>
              <a:rPr lang="pt-BR" dirty="0" smtClean="0"/>
              <a:t>  obrigação de pagar quantia certa.</a:t>
            </a:r>
          </a:p>
          <a:p>
            <a:r>
              <a:rPr lang="pt-BR" dirty="0" smtClean="0"/>
              <a:t>   alimentos.</a:t>
            </a:r>
          </a:p>
          <a:p>
            <a:r>
              <a:rPr lang="pt-BR" dirty="0" smtClean="0"/>
              <a:t>  contra a fazenda pública.</a:t>
            </a:r>
          </a:p>
          <a:p>
            <a:r>
              <a:rPr lang="pt-BR" dirty="0" smtClean="0"/>
              <a:t>  de obrigação de fazer, não fazer ou de entregar coisa .</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15</a:t>
            </a:fld>
            <a:endParaRPr lang="pt-BR"/>
          </a:p>
        </p:txBody>
      </p:sp>
    </p:spTree>
    <p:extLst>
      <p:ext uri="{BB962C8B-B14F-4D97-AF65-F5344CB8AC3E}">
        <p14:creationId xmlns:p14="http://schemas.microsoft.com/office/powerpoint/2010/main" val="41486885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a:xfrm>
            <a:off x="289933" y="1845734"/>
            <a:ext cx="11641872" cy="4532764"/>
          </a:xfrm>
        </p:spPr>
        <p:txBody>
          <a:bodyPr numCol="2">
            <a:normAutofit fontScale="92500" lnSpcReduction="20000"/>
          </a:bodyPr>
          <a:lstStyle/>
          <a:p>
            <a:r>
              <a:rPr lang="pt-BR" dirty="0"/>
              <a:t>Art. 513.  O cumprimento da sentença será feito segundo as regras deste Título, </a:t>
            </a:r>
            <a:r>
              <a:rPr lang="pt-BR" u="sng" dirty="0"/>
              <a:t>observando-se, no que couber e conforme a natureza da obrigação</a:t>
            </a:r>
            <a:r>
              <a:rPr lang="pt-BR" dirty="0"/>
              <a:t>, </a:t>
            </a:r>
            <a:r>
              <a:rPr lang="pt-BR" b="1" u="sng" dirty="0"/>
              <a:t>o disposto no Livro II da Parte Especial deste Código</a:t>
            </a:r>
            <a:r>
              <a:rPr lang="pt-BR" dirty="0" smtClean="0"/>
              <a:t>. (</a:t>
            </a:r>
            <a:r>
              <a:rPr lang="pt-BR" dirty="0" err="1" smtClean="0"/>
              <a:t>Obs</a:t>
            </a:r>
            <a:r>
              <a:rPr lang="pt-BR" dirty="0" smtClean="0"/>
              <a:t>: livro 2 da p especial: execução de título extrajudicial – aplicação subsidiária).</a:t>
            </a:r>
            <a:endParaRPr lang="pt-BR" dirty="0"/>
          </a:p>
          <a:p>
            <a:r>
              <a:rPr lang="pt-BR" dirty="0"/>
              <a:t>§ 1</a:t>
            </a:r>
            <a:r>
              <a:rPr lang="pt-BR" u="sng" baseline="30000" dirty="0"/>
              <a:t>o</a:t>
            </a:r>
            <a:r>
              <a:rPr lang="pt-BR" dirty="0"/>
              <a:t> O cumprimento da sentença que reconhece o dever de pagar quantia, provisório ou definitivo, </a:t>
            </a:r>
            <a:r>
              <a:rPr lang="pt-BR" b="1" u="sng" dirty="0"/>
              <a:t>far-se-á a requerimento do exequente.</a:t>
            </a:r>
          </a:p>
          <a:p>
            <a:r>
              <a:rPr lang="pt-BR" dirty="0"/>
              <a:t>§ 2</a:t>
            </a:r>
            <a:r>
              <a:rPr lang="pt-BR" u="sng" baseline="30000" dirty="0"/>
              <a:t>o</a:t>
            </a:r>
            <a:r>
              <a:rPr lang="pt-BR" dirty="0"/>
              <a:t> </a:t>
            </a:r>
            <a:r>
              <a:rPr lang="pt-BR" b="1" u="sng" dirty="0"/>
              <a:t>O devedor será intimado para cumprir a sentença</a:t>
            </a:r>
            <a:r>
              <a:rPr lang="pt-BR" dirty="0"/>
              <a:t>:</a:t>
            </a:r>
          </a:p>
          <a:p>
            <a:r>
              <a:rPr lang="pt-BR" dirty="0"/>
              <a:t>I - pelo Diário da Justiça, </a:t>
            </a:r>
            <a:r>
              <a:rPr lang="pt-BR" u="sng" dirty="0"/>
              <a:t>na pessoa de seu advogado constituído nos autos</a:t>
            </a:r>
            <a:r>
              <a:rPr lang="pt-BR" dirty="0"/>
              <a:t>;</a:t>
            </a:r>
          </a:p>
          <a:p>
            <a:r>
              <a:rPr lang="pt-BR" dirty="0"/>
              <a:t>II - </a:t>
            </a:r>
            <a:r>
              <a:rPr lang="pt-BR" b="1" u="sng" dirty="0">
                <a:solidFill>
                  <a:srgbClr val="00B050"/>
                </a:solidFill>
              </a:rPr>
              <a:t>por carta com aviso de recebimento, quando representado pela Defensoria Pública ou quando não tiver procurador constituído nos autos, ressalvada a hipótese do inciso IV;</a:t>
            </a:r>
          </a:p>
          <a:p>
            <a:r>
              <a:rPr lang="pt-BR" dirty="0"/>
              <a:t>III - por meio eletrônico, quando, no caso do </a:t>
            </a:r>
            <a:r>
              <a:rPr lang="pt-BR" dirty="0">
                <a:hlinkClick r:id="rId2"/>
              </a:rPr>
              <a:t>§ 1</a:t>
            </a:r>
            <a:r>
              <a:rPr lang="pt-BR" u="sng" baseline="30000" dirty="0">
                <a:hlinkClick r:id="rId2"/>
              </a:rPr>
              <a:t>o</a:t>
            </a:r>
            <a:r>
              <a:rPr lang="pt-BR" dirty="0">
                <a:hlinkClick r:id="rId2"/>
              </a:rPr>
              <a:t> do art. 246</a:t>
            </a:r>
            <a:r>
              <a:rPr lang="pt-BR" dirty="0"/>
              <a:t>, não tiver procurador constituído nos autos</a:t>
            </a:r>
          </a:p>
          <a:p>
            <a:r>
              <a:rPr lang="pt-BR" dirty="0"/>
              <a:t>IV - por edital, quando, citado na forma do </a:t>
            </a:r>
            <a:r>
              <a:rPr lang="pt-BR" dirty="0">
                <a:hlinkClick r:id="rId2"/>
              </a:rPr>
              <a:t>art. 256</a:t>
            </a:r>
            <a:r>
              <a:rPr lang="pt-BR" dirty="0"/>
              <a:t>, tiver sido revel na fase de conhecimento.</a:t>
            </a:r>
          </a:p>
          <a:p>
            <a:r>
              <a:rPr lang="pt-BR" dirty="0"/>
              <a:t>§ 3</a:t>
            </a:r>
            <a:r>
              <a:rPr lang="pt-BR" u="sng" baseline="30000" dirty="0"/>
              <a:t>o</a:t>
            </a:r>
            <a:r>
              <a:rPr lang="pt-BR" dirty="0"/>
              <a:t> Na hipótese do § 2</a:t>
            </a:r>
            <a:r>
              <a:rPr lang="pt-BR" u="sng" baseline="30000" dirty="0"/>
              <a:t>o</a:t>
            </a:r>
            <a:r>
              <a:rPr lang="pt-BR" dirty="0"/>
              <a:t>, incisos II e III, </a:t>
            </a:r>
            <a:r>
              <a:rPr lang="pt-BR" u="sng" dirty="0"/>
              <a:t>considera-se realizada a intimação quando o devedor houver mudado de endereço sem prévia comunicação ao juízo, observado o disposto no parágrafo único do art. 274</a:t>
            </a:r>
            <a:r>
              <a:rPr lang="pt-BR" dirty="0"/>
              <a:t>.</a:t>
            </a:r>
          </a:p>
          <a:p>
            <a:r>
              <a:rPr lang="pt-BR" dirty="0"/>
              <a:t>§ 4</a:t>
            </a:r>
            <a:r>
              <a:rPr lang="pt-BR" u="sng" baseline="30000" dirty="0"/>
              <a:t>o</a:t>
            </a:r>
            <a:r>
              <a:rPr lang="pt-BR" dirty="0"/>
              <a:t> </a:t>
            </a:r>
            <a:r>
              <a:rPr lang="pt-BR" b="1" u="sng" dirty="0"/>
              <a:t>Se o requerimento a que alude o § 1</a:t>
            </a:r>
            <a:r>
              <a:rPr lang="pt-BR" b="1" u="sng" baseline="30000" dirty="0"/>
              <a:t>o</a:t>
            </a:r>
            <a:r>
              <a:rPr lang="pt-BR" b="1" u="sng" dirty="0"/>
              <a:t> for formulado após 1 (um) ano do trânsito em julgado da sentença, a intimação será feita na pessoa do devedor</a:t>
            </a:r>
            <a:r>
              <a:rPr lang="pt-BR" dirty="0"/>
              <a:t>, por meio de carta com aviso de recebimento encaminhada ao endereço constante dos autos, observado o disposto no </a:t>
            </a:r>
            <a:r>
              <a:rPr lang="pt-BR" dirty="0">
                <a:hlinkClick r:id="rId2"/>
              </a:rPr>
              <a:t>parágrafo único do art. 274</a:t>
            </a:r>
            <a:r>
              <a:rPr lang="pt-BR" dirty="0"/>
              <a:t> e no § 3</a:t>
            </a:r>
            <a:r>
              <a:rPr lang="pt-BR" u="sng" baseline="30000" dirty="0"/>
              <a:t>o</a:t>
            </a:r>
            <a:r>
              <a:rPr lang="pt-BR" dirty="0"/>
              <a:t> deste artigo.</a:t>
            </a:r>
          </a:p>
          <a:p>
            <a:r>
              <a:rPr lang="pt-BR" dirty="0"/>
              <a:t>§ 5</a:t>
            </a:r>
            <a:r>
              <a:rPr lang="pt-BR" baseline="30000" dirty="0"/>
              <a:t>o</a:t>
            </a:r>
            <a:r>
              <a:rPr lang="pt-BR" dirty="0"/>
              <a:t> </a:t>
            </a:r>
            <a:r>
              <a:rPr lang="pt-BR" u="sng" dirty="0"/>
              <a:t>O cumprimento da sentença não poderá ser promovido em face do fiador, do coobrigado ou do corresponsável que não tiver participado da fase de conhecimento</a:t>
            </a:r>
            <a:r>
              <a:rPr lang="pt-BR" dirty="0"/>
              <a:t>.</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16</a:t>
            </a:fld>
            <a:endParaRPr lang="pt-BR"/>
          </a:p>
        </p:txBody>
      </p:sp>
    </p:spTree>
    <p:extLst>
      <p:ext uri="{BB962C8B-B14F-4D97-AF65-F5344CB8AC3E}">
        <p14:creationId xmlns:p14="http://schemas.microsoft.com/office/powerpoint/2010/main" val="41486885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a:xfrm>
            <a:off x="1097280" y="1845734"/>
            <a:ext cx="10058400" cy="4541814"/>
          </a:xfrm>
        </p:spPr>
        <p:txBody>
          <a:bodyPr numCol="2">
            <a:normAutofit fontScale="85000" lnSpcReduction="20000"/>
          </a:bodyPr>
          <a:lstStyle/>
          <a:p>
            <a:r>
              <a:rPr lang="pt-BR" dirty="0"/>
              <a:t>Art. 514.  Quando o juiz decidir relação jurídica sujeita a condição ou termo, o cumprimento da sentença dependerá de demonstração de que se realizou a condição ou de que ocorreu o termo.</a:t>
            </a:r>
          </a:p>
          <a:p>
            <a:r>
              <a:rPr lang="pt-BR" dirty="0"/>
              <a:t>Art. 515.  </a:t>
            </a:r>
            <a:r>
              <a:rPr lang="pt-BR" b="1" u="sng" dirty="0"/>
              <a:t>São títulos executivos </a:t>
            </a:r>
            <a:r>
              <a:rPr lang="pt-BR" dirty="0"/>
              <a:t>judiciais, cujo cumprimento dar-se-á de acordo com os artigos previstos neste Título:</a:t>
            </a:r>
          </a:p>
          <a:p>
            <a:r>
              <a:rPr lang="pt-BR" dirty="0"/>
              <a:t>I - as decisões proferidas no processo civil que reconheçam a exigibilidade de obrigação de pagar quantia, de fazer, de não fazer ou de entregar coisa;</a:t>
            </a:r>
          </a:p>
          <a:p>
            <a:r>
              <a:rPr lang="pt-BR" dirty="0"/>
              <a:t>II - a decisão homologatória de </a:t>
            </a:r>
            <a:r>
              <a:rPr lang="pt-BR" dirty="0" err="1"/>
              <a:t>autocomposição</a:t>
            </a:r>
            <a:r>
              <a:rPr lang="pt-BR" dirty="0"/>
              <a:t> judicial;</a:t>
            </a:r>
          </a:p>
          <a:p>
            <a:r>
              <a:rPr lang="pt-BR" dirty="0"/>
              <a:t>III - a decisão homologatória de </a:t>
            </a:r>
            <a:r>
              <a:rPr lang="pt-BR" dirty="0" err="1"/>
              <a:t>autocomposição</a:t>
            </a:r>
            <a:r>
              <a:rPr lang="pt-BR" dirty="0"/>
              <a:t> extrajudicial de qualquer natureza;</a:t>
            </a:r>
          </a:p>
          <a:p>
            <a:r>
              <a:rPr lang="pt-BR" dirty="0"/>
              <a:t>IV - o formal e a certidão de partilha, exclusivamente em relação ao inventariante, aos herdeiros e aos sucessores a título singular ou universal;</a:t>
            </a:r>
          </a:p>
          <a:p>
            <a:r>
              <a:rPr lang="pt-BR" dirty="0"/>
              <a:t>V - o crédito de auxiliar da justiça, quando as custas, emolumentos ou honorários tiverem sido aprovados por decisão judicial;</a:t>
            </a:r>
          </a:p>
          <a:p>
            <a:r>
              <a:rPr lang="pt-BR" dirty="0"/>
              <a:t>VI - a sentença penal condenatória transitada em julgado;</a:t>
            </a:r>
          </a:p>
          <a:p>
            <a:r>
              <a:rPr lang="pt-BR" dirty="0"/>
              <a:t>VII - a sentença arbitral;</a:t>
            </a:r>
          </a:p>
          <a:p>
            <a:r>
              <a:rPr lang="pt-BR" dirty="0"/>
              <a:t>VIII - a sentença estrangeira homologada pelo Superior Tribunal de Justiça;</a:t>
            </a:r>
          </a:p>
          <a:p>
            <a:r>
              <a:rPr lang="pt-BR" dirty="0"/>
              <a:t>IX - a decisão interlocutória estrangeira, após a concessão do </a:t>
            </a:r>
            <a:r>
              <a:rPr lang="pt-BR" dirty="0" err="1"/>
              <a:t>exequatur</a:t>
            </a:r>
            <a:r>
              <a:rPr lang="pt-BR" dirty="0"/>
              <a:t> à carta rogatória pelo Superior Tribunal de Justiça;</a:t>
            </a:r>
          </a:p>
          <a:p>
            <a:r>
              <a:rPr lang="pt-BR" dirty="0"/>
              <a:t>X - (VETADO).</a:t>
            </a:r>
          </a:p>
          <a:p>
            <a:r>
              <a:rPr lang="pt-BR" dirty="0"/>
              <a:t>§ 1</a:t>
            </a:r>
            <a:r>
              <a:rPr lang="pt-BR" u="sng" baseline="30000" dirty="0"/>
              <a:t>o</a:t>
            </a:r>
            <a:r>
              <a:rPr lang="pt-BR" dirty="0"/>
              <a:t> Nos casos dos incisos VI a IX, o devedor será citado no juízo cível para o cumprimento da sentença ou para a liquidação no prazo de 15 (quinze) dias.</a:t>
            </a:r>
          </a:p>
          <a:p>
            <a:r>
              <a:rPr lang="pt-BR" dirty="0"/>
              <a:t>§ 2</a:t>
            </a:r>
            <a:r>
              <a:rPr lang="pt-BR" u="sng" baseline="30000" dirty="0"/>
              <a:t>o</a:t>
            </a:r>
            <a:r>
              <a:rPr lang="pt-BR" dirty="0"/>
              <a:t> A </a:t>
            </a:r>
            <a:r>
              <a:rPr lang="pt-BR" dirty="0" err="1"/>
              <a:t>autocomposição</a:t>
            </a:r>
            <a:r>
              <a:rPr lang="pt-BR" dirty="0"/>
              <a:t> judicial pode envolver sujeito estranho ao processo e versar sobre relação jurídica que não tenha sido deduzida em juízo</a:t>
            </a:r>
            <a:r>
              <a:rPr lang="pt-BR" dirty="0" smtClean="0"/>
              <a:t>.</a:t>
            </a:r>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17</a:t>
            </a:fld>
            <a:endParaRPr lang="pt-BR"/>
          </a:p>
        </p:txBody>
      </p:sp>
    </p:spTree>
    <p:extLst>
      <p:ext uri="{BB962C8B-B14F-4D97-AF65-F5344CB8AC3E}">
        <p14:creationId xmlns:p14="http://schemas.microsoft.com/office/powerpoint/2010/main" val="41486885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Protesto da sentença</a:t>
            </a:r>
            <a:endParaRPr lang="pt-BR" dirty="0"/>
          </a:p>
        </p:txBody>
      </p:sp>
      <p:sp>
        <p:nvSpPr>
          <p:cNvPr id="3" name="Espaço Reservado para Conteúdo 2"/>
          <p:cNvSpPr>
            <a:spLocks noGrp="1"/>
          </p:cNvSpPr>
          <p:nvPr>
            <p:ph idx="1"/>
          </p:nvPr>
        </p:nvSpPr>
        <p:spPr>
          <a:xfrm>
            <a:off x="1097280" y="1845734"/>
            <a:ext cx="10058400" cy="4608076"/>
          </a:xfrm>
        </p:spPr>
        <p:txBody>
          <a:bodyPr>
            <a:normAutofit fontScale="85000" lnSpcReduction="20000"/>
          </a:bodyPr>
          <a:lstStyle/>
          <a:p>
            <a:r>
              <a:rPr lang="pt-BR" dirty="0"/>
              <a:t>Art. 517.  A decisão judicial transitada em </a:t>
            </a:r>
            <a:r>
              <a:rPr lang="pt-BR" u="sng" dirty="0"/>
              <a:t>julgado poderá ser levada a protesto</a:t>
            </a:r>
            <a:r>
              <a:rPr lang="pt-BR" dirty="0"/>
              <a:t>, nos termos da lei, </a:t>
            </a:r>
            <a:r>
              <a:rPr lang="pt-BR" u="sng" dirty="0"/>
              <a:t>depois de transcorrido o prazo para pagamento voluntário</a:t>
            </a:r>
            <a:r>
              <a:rPr lang="pt-BR" dirty="0"/>
              <a:t> previsto no </a:t>
            </a:r>
            <a:r>
              <a:rPr lang="pt-BR" dirty="0">
                <a:hlinkClick r:id="rId2"/>
              </a:rPr>
              <a:t>art. 523.</a:t>
            </a:r>
            <a:endParaRPr lang="pt-BR" dirty="0"/>
          </a:p>
          <a:p>
            <a:r>
              <a:rPr lang="pt-BR" dirty="0"/>
              <a:t>§ 1</a:t>
            </a:r>
            <a:r>
              <a:rPr lang="pt-BR" u="sng" baseline="30000" dirty="0"/>
              <a:t>o</a:t>
            </a:r>
            <a:r>
              <a:rPr lang="pt-BR" dirty="0"/>
              <a:t> Para efetivar o protesto, incumbe ao exequente apresentar certidão de teor da decisão.</a:t>
            </a:r>
          </a:p>
          <a:p>
            <a:r>
              <a:rPr lang="pt-BR" dirty="0"/>
              <a:t>§ 2</a:t>
            </a:r>
            <a:r>
              <a:rPr lang="pt-BR" u="sng" baseline="30000" dirty="0"/>
              <a:t>o</a:t>
            </a:r>
            <a:r>
              <a:rPr lang="pt-BR" dirty="0"/>
              <a:t> A certidão de teor da decisão deverá ser fornecida no prazo de 3 (três) dias e indicará o nome e a qualificação do exequente e do executado, o número do processo, o valor da dívida e a data de decurso do prazo para pagamento voluntário.</a:t>
            </a:r>
          </a:p>
          <a:p>
            <a:r>
              <a:rPr lang="pt-BR" dirty="0"/>
              <a:t>§ 3</a:t>
            </a:r>
            <a:r>
              <a:rPr lang="pt-BR" u="sng" baseline="30000" dirty="0"/>
              <a:t>o</a:t>
            </a:r>
            <a:r>
              <a:rPr lang="pt-BR" dirty="0"/>
              <a:t> O executado que tiver proposto ação rescisória para impugnar a decisão exequenda pode requerer, a suas expensas e sob sua responsabilidade, a anotação da propositura da ação à margem do título protestado.</a:t>
            </a:r>
          </a:p>
          <a:p>
            <a:r>
              <a:rPr lang="pt-BR" dirty="0"/>
              <a:t>§ 4</a:t>
            </a:r>
            <a:r>
              <a:rPr lang="pt-BR" u="sng" baseline="30000" dirty="0"/>
              <a:t>o</a:t>
            </a:r>
            <a:r>
              <a:rPr lang="pt-BR" dirty="0"/>
              <a:t> </a:t>
            </a:r>
            <a:r>
              <a:rPr lang="pt-BR" u="sng" dirty="0"/>
              <a:t>A requerimento do executado, o protesto será cancelado por determinação do juiz</a:t>
            </a:r>
            <a:r>
              <a:rPr lang="pt-BR" dirty="0"/>
              <a:t>, mediante ofício a ser expedido ao cartório, no prazo de 3 (três) dias, contado da data de protocolo do requerimento</a:t>
            </a:r>
            <a:r>
              <a:rPr lang="pt-BR" u="sng" dirty="0"/>
              <a:t>, desde que comprovada a satisfação integral da obrigação</a:t>
            </a:r>
            <a:r>
              <a:rPr lang="pt-BR" dirty="0" smtClean="0"/>
              <a:t>.</a:t>
            </a:r>
          </a:p>
          <a:p>
            <a:r>
              <a:rPr lang="pt-BR" b="1" u="sng" dirty="0" smtClean="0"/>
              <a:t>Negativação de devedor: </a:t>
            </a:r>
            <a:endParaRPr lang="pt-BR" b="1" u="sng" dirty="0"/>
          </a:p>
          <a:p>
            <a:r>
              <a:rPr lang="pt-BR" dirty="0"/>
              <a:t>Art. 782</a:t>
            </a:r>
            <a:r>
              <a:rPr lang="pt-BR" dirty="0" smtClean="0"/>
              <a:t>. § </a:t>
            </a:r>
            <a:r>
              <a:rPr lang="pt-BR" dirty="0"/>
              <a:t>3</a:t>
            </a:r>
            <a:r>
              <a:rPr lang="pt-BR" u="sng" baseline="30000" dirty="0"/>
              <a:t>o</a:t>
            </a:r>
            <a:r>
              <a:rPr lang="pt-BR" dirty="0"/>
              <a:t> A requerimento da parte, o juiz pode determinar a inclusão do nome do executado em cadastros de inadimplentes.</a:t>
            </a:r>
          </a:p>
          <a:p>
            <a:r>
              <a:rPr lang="pt-BR" dirty="0"/>
              <a:t>§ 4</a:t>
            </a:r>
            <a:r>
              <a:rPr lang="pt-BR" u="sng" baseline="30000" dirty="0"/>
              <a:t>o</a:t>
            </a:r>
            <a:r>
              <a:rPr lang="pt-BR" dirty="0"/>
              <a:t> A inscrição será cancelada imediatamente se for efetuado o pagamento, se for garantida a execução ou se a execução for extinta por qualquer outro motivo.</a:t>
            </a:r>
          </a:p>
          <a:p>
            <a:r>
              <a:rPr lang="pt-BR" dirty="0"/>
              <a:t>§ 5</a:t>
            </a:r>
            <a:r>
              <a:rPr lang="pt-BR" u="sng" baseline="30000" dirty="0"/>
              <a:t>o</a:t>
            </a:r>
            <a:r>
              <a:rPr lang="pt-BR" dirty="0"/>
              <a:t> O disposto nos §§ 3</a:t>
            </a:r>
            <a:r>
              <a:rPr lang="pt-BR" u="sng" baseline="30000" dirty="0"/>
              <a:t>o</a:t>
            </a:r>
            <a:r>
              <a:rPr lang="pt-BR" dirty="0"/>
              <a:t> e 4</a:t>
            </a:r>
            <a:r>
              <a:rPr lang="pt-BR" u="sng" baseline="30000" dirty="0"/>
              <a:t>o</a:t>
            </a:r>
            <a:r>
              <a:rPr lang="pt-BR" dirty="0"/>
              <a:t> aplica-se à execução definitiva de título judicial</a:t>
            </a:r>
            <a:r>
              <a:rPr lang="pt-BR" dirty="0" smtClean="0"/>
              <a:t>.</a:t>
            </a:r>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18</a:t>
            </a:fld>
            <a:endParaRPr lang="pt-BR"/>
          </a:p>
        </p:txBody>
      </p:sp>
    </p:spTree>
    <p:extLst>
      <p:ext uri="{BB962C8B-B14F-4D97-AF65-F5344CB8AC3E}">
        <p14:creationId xmlns:p14="http://schemas.microsoft.com/office/powerpoint/2010/main" val="41486885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p:txBody>
          <a:bodyPr/>
          <a:lstStyle/>
          <a:p>
            <a:r>
              <a:rPr lang="pt-BR" dirty="0"/>
              <a:t>Art. 518.  Todas as questões relativas à validade do procedimento de cumprimento da sentença e dos atos executivos subsequentes poderão ser arguidas pelo executado nos próprios autos e nestes serão decididas pelo juiz.</a:t>
            </a:r>
          </a:p>
          <a:p>
            <a:r>
              <a:rPr lang="pt-BR" dirty="0"/>
              <a:t>Art. 519.  Aplicam-se as disposições relativas ao cumprimento da sentença, provisório ou definitivo, e à liquidação, no que couber, às decisões que concederem tutela provisória.</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19</a:t>
            </a:fld>
            <a:endParaRPr lang="pt-BR"/>
          </a:p>
        </p:txBody>
      </p:sp>
    </p:spTree>
    <p:extLst>
      <p:ext uri="{BB962C8B-B14F-4D97-AF65-F5344CB8AC3E}">
        <p14:creationId xmlns:p14="http://schemas.microsoft.com/office/powerpoint/2010/main" val="41486885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ctrTitle"/>
          </p:nvPr>
        </p:nvSpPr>
        <p:spPr/>
        <p:txBody>
          <a:bodyPr/>
          <a:lstStyle/>
          <a:p>
            <a:r>
              <a:rPr lang="pt-BR" dirty="0" smtClean="0"/>
              <a:t>Cumprimento de sentença e Execução</a:t>
            </a:r>
            <a:endParaRPr lang="pt-BR" dirty="0"/>
          </a:p>
        </p:txBody>
      </p:sp>
      <p:sp>
        <p:nvSpPr>
          <p:cNvPr id="6" name="Subtítulo 5"/>
          <p:cNvSpPr>
            <a:spLocks noGrp="1"/>
          </p:cNvSpPr>
          <p:nvPr>
            <p:ph type="subTitle" idx="1"/>
          </p:nvPr>
        </p:nvSpPr>
        <p:spPr/>
        <p:txBody>
          <a:bodyPr/>
          <a:lstStyle/>
          <a:p>
            <a:r>
              <a:rPr lang="pt-BR" dirty="0" smtClean="0"/>
              <a:t>Art. 513 e ss. e </a:t>
            </a:r>
            <a:r>
              <a:rPr lang="pt-BR" dirty="0" err="1" smtClean="0"/>
              <a:t>arts</a:t>
            </a:r>
            <a:r>
              <a:rPr lang="pt-BR" dirty="0" smtClean="0"/>
              <a:t>. 771 e ss.</a:t>
            </a:r>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2</a:t>
            </a:fld>
            <a:endParaRPr lang="pt-BR"/>
          </a:p>
        </p:txBody>
      </p:sp>
    </p:spTree>
    <p:extLst>
      <p:ext uri="{BB962C8B-B14F-4D97-AF65-F5344CB8AC3E}">
        <p14:creationId xmlns:p14="http://schemas.microsoft.com/office/powerpoint/2010/main" val="37974483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ctrTitle"/>
          </p:nvPr>
        </p:nvSpPr>
        <p:spPr/>
        <p:txBody>
          <a:bodyPr/>
          <a:lstStyle/>
          <a:p>
            <a:r>
              <a:rPr lang="pt-BR" dirty="0" smtClean="0"/>
              <a:t>Cumprimento provisório</a:t>
            </a:r>
            <a:endParaRPr lang="pt-BR" dirty="0"/>
          </a:p>
        </p:txBody>
      </p:sp>
      <p:sp>
        <p:nvSpPr>
          <p:cNvPr id="6" name="Subtítulo 5"/>
          <p:cNvSpPr>
            <a:spLocks noGrp="1"/>
          </p:cNvSpPr>
          <p:nvPr>
            <p:ph type="subTitle" idx="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20</a:t>
            </a:fld>
            <a:endParaRPr lang="pt-BR"/>
          </a:p>
        </p:txBody>
      </p:sp>
    </p:spTree>
    <p:extLst>
      <p:ext uri="{BB962C8B-B14F-4D97-AF65-F5344CB8AC3E}">
        <p14:creationId xmlns:p14="http://schemas.microsoft.com/office/powerpoint/2010/main" val="31636052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provisório X definitivo</a:t>
            </a:r>
            <a:endParaRPr lang="pt-BR" dirty="0"/>
          </a:p>
        </p:txBody>
      </p:sp>
      <p:sp>
        <p:nvSpPr>
          <p:cNvPr id="3" name="Espaço Reservado para Conteúdo 2"/>
          <p:cNvSpPr>
            <a:spLocks noGrp="1"/>
          </p:cNvSpPr>
          <p:nvPr>
            <p:ph idx="1"/>
          </p:nvPr>
        </p:nvSpPr>
        <p:spPr/>
        <p:txBody>
          <a:bodyPr/>
          <a:lstStyle/>
          <a:p>
            <a:r>
              <a:rPr lang="pt-BR" dirty="0" smtClean="0"/>
              <a:t>Cumprimento </a:t>
            </a:r>
            <a:r>
              <a:rPr lang="pt-BR" b="1" u="sng" dirty="0" smtClean="0"/>
              <a:t>definitivo</a:t>
            </a:r>
            <a:r>
              <a:rPr lang="pt-BR" dirty="0" smtClean="0"/>
              <a:t> de sentença: baseia-se em sentenças transitadas em julgado.</a:t>
            </a:r>
          </a:p>
          <a:p>
            <a:r>
              <a:rPr lang="pt-BR" dirty="0" smtClean="0"/>
              <a:t>Cumprimento </a:t>
            </a:r>
            <a:r>
              <a:rPr lang="pt-BR" b="1" u="sng" dirty="0" smtClean="0"/>
              <a:t>provisório</a:t>
            </a:r>
            <a:r>
              <a:rPr lang="pt-BR" dirty="0" smtClean="0"/>
              <a:t> de sentença: baseia-se em sentença impugnada por recurso sem efeito suspensivo.</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21</a:t>
            </a:fld>
            <a:endParaRPr lang="pt-BR"/>
          </a:p>
        </p:txBody>
      </p:sp>
    </p:spTree>
    <p:extLst>
      <p:ext uri="{BB962C8B-B14F-4D97-AF65-F5344CB8AC3E}">
        <p14:creationId xmlns:p14="http://schemas.microsoft.com/office/powerpoint/2010/main" val="16538204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provisório</a:t>
            </a:r>
            <a:endParaRPr lang="pt-BR" dirty="0"/>
          </a:p>
        </p:txBody>
      </p:sp>
      <p:sp>
        <p:nvSpPr>
          <p:cNvPr id="3" name="Espaço Reservado para Conteúdo 2"/>
          <p:cNvSpPr>
            <a:spLocks noGrp="1"/>
          </p:cNvSpPr>
          <p:nvPr>
            <p:ph idx="1"/>
          </p:nvPr>
        </p:nvSpPr>
        <p:spPr>
          <a:xfrm>
            <a:off x="500933" y="1752968"/>
            <a:ext cx="11306754" cy="4502057"/>
          </a:xfrm>
        </p:spPr>
        <p:txBody>
          <a:bodyPr numCol="2">
            <a:normAutofit fontScale="77500" lnSpcReduction="20000"/>
          </a:bodyPr>
          <a:lstStyle/>
          <a:p>
            <a:r>
              <a:rPr lang="pt-BR" dirty="0"/>
              <a:t>DO CUMPRIMENTO PROVISÓRIO DA SENTENÇA QUE RECONHECE A EXIGIBILIDADE DE OBRIGAÇÃO DE PAGAR QUANTIA CERTA</a:t>
            </a:r>
          </a:p>
          <a:p>
            <a:r>
              <a:rPr lang="pt-BR" dirty="0"/>
              <a:t>Art. 520.  O </a:t>
            </a:r>
            <a:r>
              <a:rPr lang="pt-BR" b="1" u="sng" dirty="0"/>
              <a:t>cumprimento provisório da sentença </a:t>
            </a:r>
            <a:r>
              <a:rPr lang="pt-BR" u="sng" dirty="0"/>
              <a:t>impugnada por recurso desprovido de efeito suspensivo</a:t>
            </a:r>
            <a:r>
              <a:rPr lang="pt-BR" dirty="0"/>
              <a:t> será realizado da mesma forma que o cumprimento definitivo, sujeitando-se ao seguinte regime:</a:t>
            </a:r>
          </a:p>
          <a:p>
            <a:r>
              <a:rPr lang="pt-BR" dirty="0"/>
              <a:t>I - </a:t>
            </a:r>
            <a:r>
              <a:rPr lang="pt-BR" b="1" u="sng" dirty="0"/>
              <a:t>corre por iniciativa e responsabilidade do exequente</a:t>
            </a:r>
            <a:r>
              <a:rPr lang="pt-BR" dirty="0"/>
              <a:t>, que se </a:t>
            </a:r>
            <a:r>
              <a:rPr lang="pt-BR" u="sng" dirty="0"/>
              <a:t>obriga</a:t>
            </a:r>
            <a:r>
              <a:rPr lang="pt-BR" dirty="0"/>
              <a:t>, </a:t>
            </a:r>
            <a:r>
              <a:rPr lang="pt-BR" u="sng" dirty="0"/>
              <a:t>se a sentença for reformada</a:t>
            </a:r>
            <a:r>
              <a:rPr lang="pt-BR" dirty="0"/>
              <a:t>, </a:t>
            </a:r>
            <a:r>
              <a:rPr lang="pt-BR" u="sng" dirty="0"/>
              <a:t>a reparar os danos que o executado haja sofrido</a:t>
            </a:r>
            <a:r>
              <a:rPr lang="pt-BR" dirty="0" smtClean="0"/>
              <a:t>;</a:t>
            </a:r>
          </a:p>
          <a:p>
            <a:pPr marL="0" indent="0">
              <a:buNone/>
            </a:pPr>
            <a:r>
              <a:rPr lang="pt-BR" i="1" dirty="0" smtClean="0"/>
              <a:t>Responsabilidade objetiva do exequente</a:t>
            </a:r>
            <a:r>
              <a:rPr lang="pt-BR" dirty="0" smtClean="0"/>
              <a:t>. </a:t>
            </a:r>
            <a:endParaRPr lang="pt-BR" dirty="0"/>
          </a:p>
          <a:p>
            <a:r>
              <a:rPr lang="pt-BR" dirty="0"/>
              <a:t>II - fica sem efeito, sobrevindo decisão que modifique ou anule a sentença objeto da execução, r</a:t>
            </a:r>
            <a:r>
              <a:rPr lang="pt-BR" b="1" u="sng" dirty="0"/>
              <a:t>estituindo-se as partes ao estado anterior e liquidando-se eventuais prejuízos nos mesmos autos</a:t>
            </a:r>
            <a:r>
              <a:rPr lang="pt-BR" dirty="0"/>
              <a:t>;</a:t>
            </a:r>
          </a:p>
          <a:p>
            <a:r>
              <a:rPr lang="pt-BR" dirty="0"/>
              <a:t>III - se a sentença objeto de cumprimento provisório for </a:t>
            </a:r>
            <a:r>
              <a:rPr lang="pt-BR" u="sng" dirty="0"/>
              <a:t>modificada ou anulada apenas em parte</a:t>
            </a:r>
            <a:r>
              <a:rPr lang="pt-BR" dirty="0"/>
              <a:t>, somente nesta ficará sem efeito a execução;</a:t>
            </a:r>
          </a:p>
          <a:p>
            <a:r>
              <a:rPr lang="pt-BR" dirty="0"/>
              <a:t>IV - </a:t>
            </a:r>
            <a:r>
              <a:rPr lang="pt-BR" u="sng" dirty="0"/>
              <a:t>o levantamento de depósito em dinheiro e a prática de atos que importem transferência de posse ou alienação de propriedade ou de outro direito real, ou dos quais possa resultar grave dano ao executado</a:t>
            </a:r>
            <a:r>
              <a:rPr lang="pt-BR" dirty="0"/>
              <a:t>, </a:t>
            </a:r>
            <a:r>
              <a:rPr lang="pt-BR" b="1" u="sng" dirty="0"/>
              <a:t>dependem de caução suficiente e idônea, arbitrada de plano pelo juiz e prestada nos próprios autos</a:t>
            </a:r>
            <a:r>
              <a:rPr lang="pt-BR" dirty="0"/>
              <a:t>.</a:t>
            </a:r>
          </a:p>
          <a:p>
            <a:r>
              <a:rPr lang="pt-BR" dirty="0"/>
              <a:t>§ 1</a:t>
            </a:r>
            <a:r>
              <a:rPr lang="pt-BR" u="sng" baseline="30000" dirty="0"/>
              <a:t>o</a:t>
            </a:r>
            <a:r>
              <a:rPr lang="pt-BR" dirty="0"/>
              <a:t> No cumprimento provisório da sentença, o executado </a:t>
            </a:r>
            <a:r>
              <a:rPr lang="pt-BR" u="sng" dirty="0"/>
              <a:t>poderá apresentar impugnação</a:t>
            </a:r>
            <a:r>
              <a:rPr lang="pt-BR" dirty="0"/>
              <a:t>, se quiser, nos termos do </a:t>
            </a:r>
            <a:r>
              <a:rPr lang="pt-BR" dirty="0">
                <a:hlinkClick r:id="rId2"/>
              </a:rPr>
              <a:t>art. 525</a:t>
            </a:r>
            <a:r>
              <a:rPr lang="pt-BR" dirty="0"/>
              <a:t>.</a:t>
            </a:r>
          </a:p>
          <a:p>
            <a:r>
              <a:rPr lang="pt-BR" dirty="0"/>
              <a:t>§ 2</a:t>
            </a:r>
            <a:r>
              <a:rPr lang="pt-BR" u="sng" baseline="30000" dirty="0"/>
              <a:t>o</a:t>
            </a:r>
            <a:r>
              <a:rPr lang="pt-BR" dirty="0"/>
              <a:t> A multa e os honorários a que se refere o </a:t>
            </a:r>
            <a:r>
              <a:rPr lang="pt-BR" dirty="0">
                <a:hlinkClick r:id="rId2"/>
              </a:rPr>
              <a:t>§ 1</a:t>
            </a:r>
            <a:r>
              <a:rPr lang="pt-BR" u="sng" baseline="30000" dirty="0">
                <a:hlinkClick r:id="rId2"/>
              </a:rPr>
              <a:t>o</a:t>
            </a:r>
            <a:r>
              <a:rPr lang="pt-BR" dirty="0">
                <a:hlinkClick r:id="rId2"/>
              </a:rPr>
              <a:t> do art. 523</a:t>
            </a:r>
            <a:r>
              <a:rPr lang="pt-BR" dirty="0"/>
              <a:t> </a:t>
            </a:r>
            <a:r>
              <a:rPr lang="pt-BR" b="1" u="sng" dirty="0"/>
              <a:t>são devidos no cumprimento provisório de sentença condenatória ao pagamento de quantia certa</a:t>
            </a:r>
            <a:r>
              <a:rPr lang="pt-BR" dirty="0"/>
              <a:t>.</a:t>
            </a:r>
          </a:p>
          <a:p>
            <a:r>
              <a:rPr lang="pt-BR" dirty="0"/>
              <a:t>§ 3</a:t>
            </a:r>
            <a:r>
              <a:rPr lang="pt-BR" u="sng" baseline="30000" dirty="0"/>
              <a:t>o</a:t>
            </a:r>
            <a:r>
              <a:rPr lang="pt-BR" dirty="0"/>
              <a:t> Se o executado </a:t>
            </a:r>
            <a:r>
              <a:rPr lang="pt-BR" b="1" u="sng" dirty="0"/>
              <a:t>comparecer tempestivamente </a:t>
            </a:r>
            <a:r>
              <a:rPr lang="pt-BR" dirty="0"/>
              <a:t>e </a:t>
            </a:r>
            <a:r>
              <a:rPr lang="pt-BR" u="sng" dirty="0"/>
              <a:t>depositar o valor, com a finalidade de isentar-se da multa, o ato não será havido como incompatível com o recurso por ele interposto</a:t>
            </a:r>
            <a:r>
              <a:rPr lang="pt-BR" dirty="0"/>
              <a:t>.</a:t>
            </a:r>
          </a:p>
          <a:p>
            <a:r>
              <a:rPr lang="pt-BR" dirty="0"/>
              <a:t>§ 4</a:t>
            </a:r>
            <a:r>
              <a:rPr lang="pt-BR" u="sng" baseline="30000" dirty="0"/>
              <a:t>o</a:t>
            </a:r>
            <a:r>
              <a:rPr lang="pt-BR" dirty="0"/>
              <a:t> A restituição ao estado anterior a que se refere o inciso II não implica o desfazimento da transferência de posse ou da alienação de propriedade ou de outro direito real eventualmente já realizada, ressalvado, sempre, </a:t>
            </a:r>
            <a:r>
              <a:rPr lang="pt-BR" u="sng" dirty="0"/>
              <a:t>o direito à reparação dos prejuízos causados ao executado.</a:t>
            </a:r>
          </a:p>
          <a:p>
            <a:r>
              <a:rPr lang="pt-BR" dirty="0"/>
              <a:t>§ 5</a:t>
            </a:r>
            <a:r>
              <a:rPr lang="pt-BR" u="sng" baseline="30000" dirty="0"/>
              <a:t>o</a:t>
            </a:r>
            <a:r>
              <a:rPr lang="pt-BR" dirty="0"/>
              <a:t> </a:t>
            </a:r>
            <a:r>
              <a:rPr lang="pt-BR" b="1" u="sng" dirty="0"/>
              <a:t>Ao cumprimento provisório de sentença que reconheça obrigação de fazer, de não fazer ou de dar coisa aplica-se, no que couber, o disposto neste Capítulo</a:t>
            </a:r>
            <a:r>
              <a:rPr lang="pt-BR" dirty="0" smtClean="0"/>
              <a:t>.</a:t>
            </a:r>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22</a:t>
            </a:fld>
            <a:endParaRPr lang="pt-BR"/>
          </a:p>
        </p:txBody>
      </p:sp>
    </p:spTree>
    <p:extLst>
      <p:ext uri="{BB962C8B-B14F-4D97-AF65-F5344CB8AC3E}">
        <p14:creationId xmlns:p14="http://schemas.microsoft.com/office/powerpoint/2010/main" val="16538204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provisório	</a:t>
            </a:r>
            <a:endParaRPr lang="pt-BR" dirty="0"/>
          </a:p>
        </p:txBody>
      </p:sp>
      <p:sp>
        <p:nvSpPr>
          <p:cNvPr id="3" name="Espaço Reservado para Conteúdo 2"/>
          <p:cNvSpPr>
            <a:spLocks noGrp="1"/>
          </p:cNvSpPr>
          <p:nvPr>
            <p:ph idx="1"/>
          </p:nvPr>
        </p:nvSpPr>
        <p:spPr/>
        <p:txBody>
          <a:bodyPr>
            <a:normAutofit fontScale="92500" lnSpcReduction="10000"/>
          </a:bodyPr>
          <a:lstStyle/>
          <a:p>
            <a:r>
              <a:rPr lang="pt-BR" b="1" u="sng" dirty="0" smtClean="0"/>
              <a:t>Dispensa da caução:</a:t>
            </a:r>
          </a:p>
          <a:p>
            <a:r>
              <a:rPr lang="pt-BR" dirty="0" smtClean="0"/>
              <a:t>Art</a:t>
            </a:r>
            <a:r>
              <a:rPr lang="pt-BR" dirty="0"/>
              <a:t>. 521.  A caução prevista no </a:t>
            </a:r>
            <a:r>
              <a:rPr lang="pt-BR" dirty="0">
                <a:hlinkClick r:id="rId2"/>
              </a:rPr>
              <a:t>inciso IV do art. 520</a:t>
            </a:r>
            <a:r>
              <a:rPr lang="pt-BR" dirty="0"/>
              <a:t> </a:t>
            </a:r>
            <a:r>
              <a:rPr lang="pt-BR" b="1" u="sng" dirty="0"/>
              <a:t>poderá ser dispensada </a:t>
            </a:r>
            <a:r>
              <a:rPr lang="pt-BR" dirty="0"/>
              <a:t>nos casos em que:</a:t>
            </a:r>
          </a:p>
          <a:p>
            <a:r>
              <a:rPr lang="pt-BR" dirty="0"/>
              <a:t>I - o </a:t>
            </a:r>
            <a:r>
              <a:rPr lang="pt-BR" b="1" u="sng" dirty="0"/>
              <a:t>crédito for de natureza alimentar</a:t>
            </a:r>
            <a:r>
              <a:rPr lang="pt-BR" dirty="0"/>
              <a:t>, independentemente de sua origem;</a:t>
            </a:r>
          </a:p>
          <a:p>
            <a:r>
              <a:rPr lang="pt-BR" dirty="0"/>
              <a:t>II - </a:t>
            </a:r>
            <a:r>
              <a:rPr lang="pt-BR" b="1" u="sng" dirty="0"/>
              <a:t>o credor demonstrar situação de necessidade</a:t>
            </a:r>
            <a:r>
              <a:rPr lang="pt-BR" dirty="0"/>
              <a:t>;</a:t>
            </a:r>
          </a:p>
          <a:p>
            <a:r>
              <a:rPr lang="pt-BR" strike="sngStrike" dirty="0"/>
              <a:t>III - </a:t>
            </a:r>
            <a:r>
              <a:rPr lang="pt-BR" b="1" u="sng" strike="sngStrike" dirty="0"/>
              <a:t>pender o agravo fundado </a:t>
            </a:r>
            <a:r>
              <a:rPr lang="pt-BR" strike="sngStrike" dirty="0"/>
              <a:t>nos </a:t>
            </a:r>
            <a:r>
              <a:rPr lang="pt-BR" strike="sngStrike" dirty="0">
                <a:hlinkClick r:id="rId2"/>
              </a:rPr>
              <a:t>incisos II e III do art. 1.042</a:t>
            </a:r>
            <a:r>
              <a:rPr lang="pt-BR" strike="sngStrike" dirty="0"/>
              <a:t>;</a:t>
            </a:r>
          </a:p>
          <a:p>
            <a:r>
              <a:rPr lang="pt-BR" dirty="0"/>
              <a:t>III – </a:t>
            </a:r>
            <a:r>
              <a:rPr lang="pt-BR" b="1" u="sng" dirty="0"/>
              <a:t>pender o agravo do art. 1.042</a:t>
            </a:r>
            <a:r>
              <a:rPr lang="pt-BR" dirty="0"/>
              <a:t>;                 </a:t>
            </a:r>
            <a:r>
              <a:rPr lang="pt-BR" dirty="0">
                <a:hlinkClick r:id="rId3"/>
              </a:rPr>
              <a:t>(Redação dada pela Lei nº 13.256, de 2016)</a:t>
            </a:r>
            <a:r>
              <a:rPr lang="pt-BR" dirty="0"/>
              <a:t>   </a:t>
            </a:r>
            <a:r>
              <a:rPr lang="pt-BR" dirty="0">
                <a:hlinkClick r:id="rId3"/>
              </a:rPr>
              <a:t>(Vigência)</a:t>
            </a:r>
            <a:endParaRPr lang="pt-BR" dirty="0"/>
          </a:p>
          <a:p>
            <a:r>
              <a:rPr lang="pt-BR" dirty="0"/>
              <a:t>IV - a sentença a ser provisoriamente cumprida </a:t>
            </a:r>
            <a:r>
              <a:rPr lang="pt-BR" u="sng" dirty="0"/>
              <a:t>estiver em consonância com súmula da jurisprudência do Supremo Tribunal Federal ou do Superior Tribunal de Justiça ou em conformidade com acórdão proferido no julgamento de casos repetitivos</a:t>
            </a:r>
            <a:r>
              <a:rPr lang="pt-BR" dirty="0"/>
              <a:t>.</a:t>
            </a:r>
          </a:p>
          <a:p>
            <a:r>
              <a:rPr lang="pt-BR" dirty="0"/>
              <a:t>Parágrafo único.  </a:t>
            </a:r>
            <a:r>
              <a:rPr lang="pt-BR" b="1" u="sng" dirty="0"/>
              <a:t>A exigência de caução será mantida quando da dispensa possa resultar manifesto risco de grave dano de difícil ou incerta reparação.</a:t>
            </a:r>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23</a:t>
            </a:fld>
            <a:endParaRPr lang="pt-BR"/>
          </a:p>
        </p:txBody>
      </p:sp>
    </p:spTree>
    <p:extLst>
      <p:ext uri="{BB962C8B-B14F-4D97-AF65-F5344CB8AC3E}">
        <p14:creationId xmlns:p14="http://schemas.microsoft.com/office/powerpoint/2010/main" val="16538204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provisório</a:t>
            </a:r>
            <a:endParaRPr lang="pt-BR" dirty="0"/>
          </a:p>
        </p:txBody>
      </p:sp>
      <p:sp>
        <p:nvSpPr>
          <p:cNvPr id="3" name="Espaço Reservado para Conteúdo 2"/>
          <p:cNvSpPr>
            <a:spLocks noGrp="1"/>
          </p:cNvSpPr>
          <p:nvPr>
            <p:ph idx="1"/>
          </p:nvPr>
        </p:nvSpPr>
        <p:spPr/>
        <p:txBody>
          <a:bodyPr>
            <a:normAutofit lnSpcReduction="10000"/>
          </a:bodyPr>
          <a:lstStyle/>
          <a:p>
            <a:r>
              <a:rPr lang="pt-BR" dirty="0"/>
              <a:t>Art. 522.  O cumprimento provisório da sentença </a:t>
            </a:r>
            <a:r>
              <a:rPr lang="pt-BR" u="sng" dirty="0"/>
              <a:t>será requerido por petição dirigida ao juízo competente</a:t>
            </a:r>
            <a:r>
              <a:rPr lang="pt-BR" dirty="0"/>
              <a:t>.</a:t>
            </a:r>
          </a:p>
          <a:p>
            <a:r>
              <a:rPr lang="pt-BR" dirty="0"/>
              <a:t>Parágrafo único.  </a:t>
            </a:r>
            <a:r>
              <a:rPr lang="pt-BR" b="1" u="sng" dirty="0"/>
              <a:t>Não sendo eletrônicos os autos</a:t>
            </a:r>
            <a:r>
              <a:rPr lang="pt-BR" dirty="0"/>
              <a:t>, </a:t>
            </a:r>
            <a:r>
              <a:rPr lang="pt-BR" u="sng" dirty="0"/>
              <a:t>a petição será acompanhada de cópias das seguintes peças do processo, cuja autenticidade poderá ser certificada pelo próprio advogado, sob sua responsabilidade pessoal</a:t>
            </a:r>
            <a:r>
              <a:rPr lang="pt-BR" dirty="0"/>
              <a:t>:</a:t>
            </a:r>
          </a:p>
          <a:p>
            <a:r>
              <a:rPr lang="pt-BR" dirty="0"/>
              <a:t>I - decisão exequenda;</a:t>
            </a:r>
          </a:p>
          <a:p>
            <a:r>
              <a:rPr lang="pt-BR" dirty="0"/>
              <a:t>II - certidão de interposição do recurso não dotado de efeito suspensivo;</a:t>
            </a:r>
          </a:p>
          <a:p>
            <a:r>
              <a:rPr lang="pt-BR" dirty="0"/>
              <a:t>III - procurações outorgadas pelas partes;</a:t>
            </a:r>
          </a:p>
          <a:p>
            <a:r>
              <a:rPr lang="pt-BR" dirty="0"/>
              <a:t>IV - decisão de habilitação, se for o caso;</a:t>
            </a:r>
          </a:p>
          <a:p>
            <a:r>
              <a:rPr lang="pt-BR" dirty="0"/>
              <a:t>V - facultativamente, outras peças processuais consideradas necessárias para demonstrar a existência do crédito.</a:t>
            </a:r>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24</a:t>
            </a:fld>
            <a:endParaRPr lang="pt-BR"/>
          </a:p>
        </p:txBody>
      </p:sp>
    </p:spTree>
    <p:extLst>
      <p:ext uri="{BB962C8B-B14F-4D97-AF65-F5344CB8AC3E}">
        <p14:creationId xmlns:p14="http://schemas.microsoft.com/office/powerpoint/2010/main" val="16538204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ctrTitle"/>
          </p:nvPr>
        </p:nvSpPr>
        <p:spPr/>
        <p:txBody>
          <a:bodyPr/>
          <a:lstStyle/>
          <a:p>
            <a:r>
              <a:rPr lang="pt-BR" dirty="0" smtClean="0"/>
              <a:t>Cumprimento definitivo de sentença de pagar quantia certa</a:t>
            </a:r>
            <a:endParaRPr lang="pt-BR" dirty="0"/>
          </a:p>
        </p:txBody>
      </p:sp>
      <p:sp>
        <p:nvSpPr>
          <p:cNvPr id="6" name="Subtítulo 5"/>
          <p:cNvSpPr>
            <a:spLocks noGrp="1"/>
          </p:cNvSpPr>
          <p:nvPr>
            <p:ph type="subTitle" idx="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25</a:t>
            </a:fld>
            <a:endParaRPr lang="pt-BR"/>
          </a:p>
        </p:txBody>
      </p:sp>
    </p:spTree>
    <p:extLst>
      <p:ext uri="{BB962C8B-B14F-4D97-AF65-F5344CB8AC3E}">
        <p14:creationId xmlns:p14="http://schemas.microsoft.com/office/powerpoint/2010/main" val="37812103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definitivo</a:t>
            </a:r>
            <a:endParaRPr lang="pt-BR" dirty="0"/>
          </a:p>
        </p:txBody>
      </p:sp>
      <p:sp>
        <p:nvSpPr>
          <p:cNvPr id="3" name="Espaço Reservado para Conteúdo 2"/>
          <p:cNvSpPr>
            <a:spLocks noGrp="1"/>
          </p:cNvSpPr>
          <p:nvPr>
            <p:ph idx="1"/>
          </p:nvPr>
        </p:nvSpPr>
        <p:spPr>
          <a:xfrm>
            <a:off x="1097280" y="1845734"/>
            <a:ext cx="10058400" cy="4409292"/>
          </a:xfrm>
        </p:spPr>
        <p:txBody>
          <a:bodyPr>
            <a:normAutofit/>
          </a:bodyPr>
          <a:lstStyle/>
          <a:p>
            <a:r>
              <a:rPr lang="pt-BR" dirty="0"/>
              <a:t>CAPÍTULO III</a:t>
            </a:r>
            <a:br>
              <a:rPr lang="pt-BR" dirty="0"/>
            </a:br>
            <a:r>
              <a:rPr lang="pt-BR" dirty="0"/>
              <a:t>DO CUMPRIMENTO DEFINITIVO DA SENTENÇA QUE RECONHECE A EXIGIBILIDADE DE OBRIGAÇÃO DE PAGAR QUANTIA CERTA</a:t>
            </a:r>
            <a:endParaRPr lang="pt-BR" dirty="0" smtClean="0"/>
          </a:p>
          <a:p>
            <a:r>
              <a:rPr lang="pt-BR" dirty="0" smtClean="0"/>
              <a:t>Art</a:t>
            </a:r>
            <a:r>
              <a:rPr lang="pt-BR" dirty="0"/>
              <a:t>. 523.  </a:t>
            </a:r>
            <a:r>
              <a:rPr lang="pt-BR" b="1" u="sng" dirty="0"/>
              <a:t>No caso de condenação em quantia certa</a:t>
            </a:r>
            <a:r>
              <a:rPr lang="pt-BR" dirty="0"/>
              <a:t>, </a:t>
            </a:r>
            <a:r>
              <a:rPr lang="pt-BR" b="1" u="sng" dirty="0"/>
              <a:t>ou já fixada em liquidação</a:t>
            </a:r>
            <a:r>
              <a:rPr lang="pt-BR" dirty="0"/>
              <a:t>, e no caso de decisão sobre parcela incontroversa, o cumprimento definitivo da sentença </a:t>
            </a:r>
            <a:r>
              <a:rPr lang="pt-BR" b="1" u="sng" dirty="0"/>
              <a:t>far-se-á a requerimento do exequente</a:t>
            </a:r>
            <a:r>
              <a:rPr lang="pt-BR" dirty="0"/>
              <a:t>, sendo o </a:t>
            </a:r>
            <a:r>
              <a:rPr lang="pt-BR" b="1" u="sng" dirty="0"/>
              <a:t>executado intimado para pagar o débito</a:t>
            </a:r>
            <a:r>
              <a:rPr lang="pt-BR" dirty="0"/>
              <a:t>, </a:t>
            </a:r>
            <a:r>
              <a:rPr lang="pt-BR" b="1" u="sng" dirty="0"/>
              <a:t>no prazo de 15 (quinze) dias, acrescido de custas</a:t>
            </a:r>
            <a:r>
              <a:rPr lang="pt-BR" dirty="0"/>
              <a:t>, se houver.</a:t>
            </a:r>
          </a:p>
          <a:p>
            <a:r>
              <a:rPr lang="pt-BR" dirty="0"/>
              <a:t>§ 1</a:t>
            </a:r>
            <a:r>
              <a:rPr lang="pt-BR" u="sng" baseline="30000" dirty="0"/>
              <a:t>o</a:t>
            </a:r>
            <a:r>
              <a:rPr lang="pt-BR" dirty="0"/>
              <a:t> Não ocorrendo pagamento voluntário no prazo do caput, </a:t>
            </a:r>
            <a:r>
              <a:rPr lang="pt-BR" b="1" u="sng" dirty="0"/>
              <a:t>o débito será acrescido de multa de dez por cento e, também, de honorários de advogado de dez por cento</a:t>
            </a:r>
            <a:r>
              <a:rPr lang="pt-BR" dirty="0"/>
              <a:t>.</a:t>
            </a:r>
          </a:p>
          <a:p>
            <a:r>
              <a:rPr lang="pt-BR" dirty="0"/>
              <a:t>§ 2</a:t>
            </a:r>
            <a:r>
              <a:rPr lang="pt-BR" u="sng" baseline="30000" dirty="0"/>
              <a:t>o</a:t>
            </a:r>
            <a:r>
              <a:rPr lang="pt-BR" dirty="0"/>
              <a:t> Efetuado o </a:t>
            </a:r>
            <a:r>
              <a:rPr lang="pt-BR" b="1" u="sng" dirty="0"/>
              <a:t>pagamento parcial</a:t>
            </a:r>
            <a:r>
              <a:rPr lang="pt-BR" dirty="0"/>
              <a:t> no prazo previsto no caput, a multa e os honorários previstos no § 1</a:t>
            </a:r>
            <a:r>
              <a:rPr lang="pt-BR" u="sng" baseline="30000" dirty="0"/>
              <a:t>o</a:t>
            </a:r>
            <a:r>
              <a:rPr lang="pt-BR" dirty="0"/>
              <a:t> incidirão sobre o restante.</a:t>
            </a:r>
          </a:p>
          <a:p>
            <a:r>
              <a:rPr lang="pt-BR" dirty="0"/>
              <a:t>§ 3</a:t>
            </a:r>
            <a:r>
              <a:rPr lang="pt-BR" u="sng" baseline="30000" dirty="0"/>
              <a:t>o</a:t>
            </a:r>
            <a:r>
              <a:rPr lang="pt-BR" dirty="0"/>
              <a:t> </a:t>
            </a:r>
            <a:r>
              <a:rPr lang="pt-BR" b="1" u="sng" dirty="0"/>
              <a:t>Não efetuado tempestivamente o pagamento voluntário, será expedido, desde logo, mandado de penhora e avaliação</a:t>
            </a:r>
            <a:r>
              <a:rPr lang="pt-BR" dirty="0"/>
              <a:t>, seguindo-se os atos de expropriação.</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26</a:t>
            </a:fld>
            <a:endParaRPr lang="pt-BR"/>
          </a:p>
        </p:txBody>
      </p:sp>
    </p:spTree>
    <p:extLst>
      <p:ext uri="{BB962C8B-B14F-4D97-AF65-F5344CB8AC3E}">
        <p14:creationId xmlns:p14="http://schemas.microsoft.com/office/powerpoint/2010/main" val="16538204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a:xfrm>
            <a:off x="410817" y="1845733"/>
            <a:ext cx="11357113" cy="4488805"/>
          </a:xfrm>
        </p:spPr>
        <p:txBody>
          <a:bodyPr numCol="2">
            <a:normAutofit fontScale="85000" lnSpcReduction="20000"/>
          </a:bodyPr>
          <a:lstStyle/>
          <a:p>
            <a:r>
              <a:rPr lang="pt-BR" dirty="0"/>
              <a:t>Art. 524.  O requerimento previsto no </a:t>
            </a:r>
            <a:r>
              <a:rPr lang="pt-BR" dirty="0">
                <a:hlinkClick r:id="rId2"/>
              </a:rPr>
              <a:t>art. 523</a:t>
            </a:r>
            <a:r>
              <a:rPr lang="pt-BR" dirty="0"/>
              <a:t> </a:t>
            </a:r>
            <a:r>
              <a:rPr lang="pt-BR" u="sng" dirty="0"/>
              <a:t>será instruído com demonstrativo discriminado e atualizado do crédito</a:t>
            </a:r>
            <a:r>
              <a:rPr lang="pt-BR" dirty="0"/>
              <a:t>, devendo a petição conter:</a:t>
            </a:r>
          </a:p>
          <a:p>
            <a:r>
              <a:rPr lang="pt-BR" dirty="0"/>
              <a:t>I - o nome completo, o número de inscrição no Cadastro de Pessoas Físicas ou no Cadastro Nacional da Pessoa Jurídica do exequente e do executado, observado o disposto no </a:t>
            </a:r>
            <a:r>
              <a:rPr lang="pt-BR" dirty="0">
                <a:hlinkClick r:id="rId2"/>
              </a:rPr>
              <a:t>art. 319, §§ 1</a:t>
            </a:r>
            <a:r>
              <a:rPr lang="pt-BR" u="sng" baseline="30000" dirty="0">
                <a:hlinkClick r:id="rId2"/>
              </a:rPr>
              <a:t>o</a:t>
            </a:r>
            <a:r>
              <a:rPr lang="pt-BR" dirty="0">
                <a:hlinkClick r:id="rId2"/>
              </a:rPr>
              <a:t> a 3</a:t>
            </a:r>
            <a:r>
              <a:rPr lang="pt-BR" u="sng" baseline="30000" dirty="0">
                <a:hlinkClick r:id="rId2"/>
              </a:rPr>
              <a:t>o</a:t>
            </a:r>
            <a:r>
              <a:rPr lang="pt-BR" dirty="0"/>
              <a:t>;</a:t>
            </a:r>
          </a:p>
          <a:p>
            <a:r>
              <a:rPr lang="pt-BR" dirty="0"/>
              <a:t>II - </a:t>
            </a:r>
            <a:r>
              <a:rPr lang="pt-BR" u="sng" dirty="0"/>
              <a:t>o índice de correção monetária adotado</a:t>
            </a:r>
            <a:r>
              <a:rPr lang="pt-BR" dirty="0"/>
              <a:t>;</a:t>
            </a:r>
          </a:p>
          <a:p>
            <a:r>
              <a:rPr lang="pt-BR" dirty="0"/>
              <a:t>III - os juros aplicados e as respectivas taxas;</a:t>
            </a:r>
          </a:p>
          <a:p>
            <a:r>
              <a:rPr lang="pt-BR" dirty="0"/>
              <a:t>IV - o termo inicial e o termo final dos juros e da correção monetária utilizados;</a:t>
            </a:r>
          </a:p>
          <a:p>
            <a:r>
              <a:rPr lang="pt-BR" dirty="0"/>
              <a:t>V - a periodicidade da capitalização dos juros, se for o caso;</a:t>
            </a:r>
          </a:p>
          <a:p>
            <a:r>
              <a:rPr lang="pt-BR" dirty="0"/>
              <a:t>VI - especificação dos eventuais descontos obrigatórios realizados;</a:t>
            </a:r>
          </a:p>
          <a:p>
            <a:r>
              <a:rPr lang="pt-BR" dirty="0"/>
              <a:t>VII - </a:t>
            </a:r>
            <a:r>
              <a:rPr lang="pt-BR" u="sng" dirty="0"/>
              <a:t>indicação dos bens passíveis de penhora, sempre que possível</a:t>
            </a:r>
            <a:r>
              <a:rPr lang="pt-BR" dirty="0"/>
              <a:t>.</a:t>
            </a:r>
          </a:p>
          <a:p>
            <a:r>
              <a:rPr lang="pt-BR" dirty="0"/>
              <a:t>§ 1</a:t>
            </a:r>
            <a:r>
              <a:rPr lang="pt-BR" u="sng" baseline="30000" dirty="0"/>
              <a:t>o</a:t>
            </a:r>
            <a:r>
              <a:rPr lang="pt-BR" dirty="0"/>
              <a:t> Quando o valor apontado no demonstrativo aparentemente exceder os limites da condenação, a execução será iniciada pelo valor pretendido, mas a penhora terá por base a importância que o juiz entender adequada.</a:t>
            </a:r>
          </a:p>
          <a:p>
            <a:r>
              <a:rPr lang="pt-BR" dirty="0"/>
              <a:t>§ 2</a:t>
            </a:r>
            <a:r>
              <a:rPr lang="pt-BR" u="sng" baseline="30000" dirty="0"/>
              <a:t>o</a:t>
            </a:r>
            <a:r>
              <a:rPr lang="pt-BR" dirty="0"/>
              <a:t> Para a verificação dos cálculos, </a:t>
            </a:r>
            <a:r>
              <a:rPr lang="pt-BR" u="sng" dirty="0"/>
              <a:t>o juiz poderá valer-se de contabilista do juízo, que terá o prazo máximo de 30 (trinta) dias para efetuá-la, exceto se outro lhe for determinado</a:t>
            </a:r>
            <a:r>
              <a:rPr lang="pt-BR" dirty="0"/>
              <a:t>.</a:t>
            </a:r>
          </a:p>
          <a:p>
            <a:r>
              <a:rPr lang="pt-BR" dirty="0"/>
              <a:t>§ 3</a:t>
            </a:r>
            <a:r>
              <a:rPr lang="pt-BR" u="sng" baseline="30000" dirty="0"/>
              <a:t>o</a:t>
            </a:r>
            <a:r>
              <a:rPr lang="pt-BR" dirty="0"/>
              <a:t> </a:t>
            </a:r>
            <a:r>
              <a:rPr lang="pt-BR" u="sng" dirty="0"/>
              <a:t>Quando a elaboração do demonstrativo depender de dados em poder de terceiros ou do executado, o juiz poderá requisitá-los, sob cominação do crime de desobediência</a:t>
            </a:r>
            <a:r>
              <a:rPr lang="pt-BR" dirty="0"/>
              <a:t>.</a:t>
            </a:r>
          </a:p>
          <a:p>
            <a:r>
              <a:rPr lang="pt-BR" dirty="0"/>
              <a:t>§ 4</a:t>
            </a:r>
            <a:r>
              <a:rPr lang="pt-BR" u="sng" baseline="30000" dirty="0"/>
              <a:t>o</a:t>
            </a:r>
            <a:r>
              <a:rPr lang="pt-BR" dirty="0"/>
              <a:t> Quando a complementação do demonstrativo </a:t>
            </a:r>
            <a:r>
              <a:rPr lang="pt-BR" u="sng" dirty="0"/>
              <a:t>depender de dados adicionais em poder do executado</a:t>
            </a:r>
            <a:r>
              <a:rPr lang="pt-BR" dirty="0"/>
              <a:t>, o juiz poderá, a requerimento do exequente, requisitá-los, fixando prazo de até 30 (trinta) dias para o cumprimento da diligência.</a:t>
            </a:r>
          </a:p>
          <a:p>
            <a:r>
              <a:rPr lang="pt-BR" dirty="0"/>
              <a:t>§ 5</a:t>
            </a:r>
            <a:r>
              <a:rPr lang="pt-BR" u="sng" baseline="30000" dirty="0"/>
              <a:t>o</a:t>
            </a:r>
            <a:r>
              <a:rPr lang="pt-BR" dirty="0"/>
              <a:t> Se os dados adicionais a que se refere o § 4</a:t>
            </a:r>
            <a:r>
              <a:rPr lang="pt-BR" u="sng" baseline="30000" dirty="0"/>
              <a:t>o</a:t>
            </a:r>
            <a:r>
              <a:rPr lang="pt-BR" dirty="0"/>
              <a:t> </a:t>
            </a:r>
            <a:r>
              <a:rPr lang="pt-BR" u="sng" dirty="0"/>
              <a:t>não forem apresentados pelo executado, sem justificativa, no prazo designado, reputar-se-ão corretos os cálculos apresentados pelo exequente apenas com base nos dados de que dispõe</a:t>
            </a:r>
            <a:r>
              <a:rPr lang="pt-BR" dirty="0" smtClean="0"/>
              <a:t>.</a:t>
            </a:r>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27</a:t>
            </a:fld>
            <a:endParaRPr lang="pt-BR"/>
          </a:p>
        </p:txBody>
      </p:sp>
    </p:spTree>
    <p:extLst>
      <p:ext uri="{BB962C8B-B14F-4D97-AF65-F5344CB8AC3E}">
        <p14:creationId xmlns:p14="http://schemas.microsoft.com/office/powerpoint/2010/main" val="16538204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p:txBody>
          <a:bodyPr/>
          <a:lstStyle/>
          <a:p>
            <a:r>
              <a:rPr lang="pt-BR" dirty="0"/>
              <a:t>Art. 526.  É lícito ao réu, antes de ser intimado para o cumprimento da sentença, </a:t>
            </a:r>
            <a:r>
              <a:rPr lang="pt-BR" b="1" u="sng" dirty="0"/>
              <a:t>comparecer em juízo e oferecer em pagamento o valor que entender devido, apresentando memória discriminada do cálculo.</a:t>
            </a:r>
          </a:p>
          <a:p>
            <a:r>
              <a:rPr lang="pt-BR" dirty="0"/>
              <a:t>§ 1</a:t>
            </a:r>
            <a:r>
              <a:rPr lang="pt-BR" u="sng" baseline="30000" dirty="0"/>
              <a:t>o</a:t>
            </a:r>
            <a:r>
              <a:rPr lang="pt-BR" dirty="0"/>
              <a:t> O autor será ouvido no prazo de 5 (cinco) dias, podendo impugnar o valor depositado, sem prejuízo do levantamento do depósito a título de parcela incontroversa.</a:t>
            </a:r>
          </a:p>
          <a:p>
            <a:r>
              <a:rPr lang="pt-BR" dirty="0"/>
              <a:t>§ 2</a:t>
            </a:r>
            <a:r>
              <a:rPr lang="pt-BR" u="sng" baseline="30000" dirty="0"/>
              <a:t>o</a:t>
            </a:r>
            <a:r>
              <a:rPr lang="pt-BR" dirty="0"/>
              <a:t> Concluindo o juiz pela insuficiência do depósito, </a:t>
            </a:r>
            <a:r>
              <a:rPr lang="pt-BR" b="1" u="sng" dirty="0"/>
              <a:t>sobre a diferença incidirão multa de dez por cento e honorários advocatícios, também fixados em dez por cento, seguindo-se a execução com penhora e atos subsequentes.</a:t>
            </a:r>
          </a:p>
          <a:p>
            <a:r>
              <a:rPr lang="pt-BR" dirty="0"/>
              <a:t>§ 3</a:t>
            </a:r>
            <a:r>
              <a:rPr lang="pt-BR" u="sng" baseline="30000" dirty="0"/>
              <a:t>o</a:t>
            </a:r>
            <a:r>
              <a:rPr lang="pt-BR" dirty="0"/>
              <a:t> Se o autor não se opuser, o juiz declarará satisfeita a obrigação e extinguirá o processo.</a:t>
            </a:r>
          </a:p>
          <a:p>
            <a:r>
              <a:rPr lang="pt-BR" dirty="0"/>
              <a:t>Art. 527.  </a:t>
            </a:r>
            <a:r>
              <a:rPr lang="pt-BR" b="1" u="sng" dirty="0"/>
              <a:t>Aplicam-se as disposições deste Capítulo ao cumprimento provisório da sentença, no que couber</a:t>
            </a:r>
            <a:r>
              <a:rPr lang="pt-BR" dirty="0"/>
              <a:t>.</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28</a:t>
            </a:fld>
            <a:endParaRPr lang="pt-BR"/>
          </a:p>
        </p:txBody>
      </p:sp>
    </p:spTree>
    <p:extLst>
      <p:ext uri="{BB962C8B-B14F-4D97-AF65-F5344CB8AC3E}">
        <p14:creationId xmlns:p14="http://schemas.microsoft.com/office/powerpoint/2010/main" val="16538204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ctrTitle"/>
          </p:nvPr>
        </p:nvSpPr>
        <p:spPr/>
        <p:txBody>
          <a:bodyPr/>
          <a:lstStyle/>
          <a:p>
            <a:r>
              <a:rPr lang="pt-BR" dirty="0" smtClean="0"/>
              <a:t>Cumprimento de </a:t>
            </a:r>
            <a:r>
              <a:rPr lang="pt-BR" dirty="0" smtClean="0"/>
              <a:t>sentença de alimentos</a:t>
            </a:r>
            <a:endParaRPr lang="pt-BR" dirty="0"/>
          </a:p>
        </p:txBody>
      </p:sp>
      <p:sp>
        <p:nvSpPr>
          <p:cNvPr id="6" name="Subtítulo 5"/>
          <p:cNvSpPr>
            <a:spLocks noGrp="1"/>
          </p:cNvSpPr>
          <p:nvPr>
            <p:ph type="subTitle" idx="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29</a:t>
            </a:fld>
            <a:endParaRPr lang="pt-BR"/>
          </a:p>
        </p:txBody>
      </p:sp>
    </p:spTree>
    <p:extLst>
      <p:ext uri="{BB962C8B-B14F-4D97-AF65-F5344CB8AC3E}">
        <p14:creationId xmlns:p14="http://schemas.microsoft.com/office/powerpoint/2010/main" val="11978592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Classificação das sentenças:</a:t>
            </a:r>
            <a:endParaRPr lang="pt-BR" dirty="0"/>
          </a:p>
        </p:txBody>
      </p:sp>
      <p:sp>
        <p:nvSpPr>
          <p:cNvPr id="3" name="Espaço Reservado para Conteúdo 2"/>
          <p:cNvSpPr>
            <a:spLocks noGrp="1"/>
          </p:cNvSpPr>
          <p:nvPr>
            <p:ph idx="1"/>
          </p:nvPr>
        </p:nvSpPr>
        <p:spPr/>
        <p:txBody>
          <a:bodyPr>
            <a:normAutofit fontScale="92500" lnSpcReduction="10000"/>
          </a:bodyPr>
          <a:lstStyle/>
          <a:p>
            <a:r>
              <a:rPr lang="pt-BR" b="1" dirty="0" smtClean="0"/>
              <a:t>Três tipos de sentença</a:t>
            </a:r>
            <a:r>
              <a:rPr lang="pt-BR" dirty="0"/>
              <a:t> </a:t>
            </a:r>
            <a:r>
              <a:rPr lang="pt-BR" dirty="0" smtClean="0"/>
              <a:t>(classificação ternária)</a:t>
            </a:r>
          </a:p>
          <a:p>
            <a:endParaRPr lang="pt-BR" dirty="0" smtClean="0"/>
          </a:p>
          <a:p>
            <a:r>
              <a:rPr lang="pt-BR" dirty="0" smtClean="0"/>
              <a:t>- Sentença </a:t>
            </a:r>
            <a:r>
              <a:rPr lang="pt-BR" b="1" dirty="0" smtClean="0"/>
              <a:t>declaratória</a:t>
            </a:r>
            <a:r>
              <a:rPr lang="pt-BR" dirty="0" smtClean="0"/>
              <a:t>.</a:t>
            </a:r>
          </a:p>
          <a:p>
            <a:r>
              <a:rPr lang="pt-BR" dirty="0" smtClean="0"/>
              <a:t>Crise de direito material: crise de certeza.</a:t>
            </a:r>
          </a:p>
          <a:p>
            <a:r>
              <a:rPr lang="pt-BR" dirty="0" err="1" smtClean="0"/>
              <a:t>Ex</a:t>
            </a:r>
            <a:r>
              <a:rPr lang="pt-BR" dirty="0" smtClean="0"/>
              <a:t>: declaração de nulidade, usucapião, etc. Efeitos: em regra, </a:t>
            </a:r>
            <a:r>
              <a:rPr lang="pt-BR" i="1" dirty="0" err="1" smtClean="0"/>
              <a:t>ex</a:t>
            </a:r>
            <a:r>
              <a:rPr lang="pt-BR" i="1" dirty="0" smtClean="0"/>
              <a:t> </a:t>
            </a:r>
            <a:r>
              <a:rPr lang="pt-BR" i="1" dirty="0" err="1" smtClean="0"/>
              <a:t>tunc</a:t>
            </a:r>
            <a:r>
              <a:rPr lang="pt-BR" i="1" dirty="0" smtClean="0"/>
              <a:t>.</a:t>
            </a:r>
            <a:endParaRPr lang="pt-BR" dirty="0"/>
          </a:p>
          <a:p>
            <a:r>
              <a:rPr lang="pt-BR" dirty="0" smtClean="0"/>
              <a:t>- Sentença </a:t>
            </a:r>
            <a:r>
              <a:rPr lang="pt-BR" b="1" dirty="0" smtClean="0"/>
              <a:t>constitutiva</a:t>
            </a:r>
            <a:r>
              <a:rPr lang="pt-BR" dirty="0" smtClean="0"/>
              <a:t>.</a:t>
            </a:r>
          </a:p>
          <a:p>
            <a:r>
              <a:rPr lang="pt-BR" dirty="0" smtClean="0"/>
              <a:t>Crise quanto ao direito de modificação/constituição de uma relação jurídica.</a:t>
            </a:r>
          </a:p>
          <a:p>
            <a:r>
              <a:rPr lang="pt-BR" dirty="0" err="1" smtClean="0"/>
              <a:t>Ex</a:t>
            </a:r>
            <a:r>
              <a:rPr lang="pt-BR" dirty="0" smtClean="0"/>
              <a:t>: anulação,  divórcio, etc. Efeitos: em regra, </a:t>
            </a:r>
            <a:r>
              <a:rPr lang="pt-BR" i="1" dirty="0" err="1" smtClean="0"/>
              <a:t>ex</a:t>
            </a:r>
            <a:r>
              <a:rPr lang="pt-BR" i="1" dirty="0" smtClean="0"/>
              <a:t> nunc. </a:t>
            </a:r>
            <a:endParaRPr lang="pt-BR" dirty="0"/>
          </a:p>
          <a:p>
            <a:r>
              <a:rPr lang="pt-BR" b="1" dirty="0" smtClean="0"/>
              <a:t>- Sentença condenatória.</a:t>
            </a:r>
          </a:p>
          <a:p>
            <a:r>
              <a:rPr lang="pt-BR" dirty="0" smtClean="0"/>
              <a:t>Crise: crise de adimplemento.</a:t>
            </a:r>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3</a:t>
            </a:fld>
            <a:endParaRPr lang="pt-BR"/>
          </a:p>
        </p:txBody>
      </p:sp>
    </p:spTree>
    <p:extLst>
      <p:ext uri="{BB962C8B-B14F-4D97-AF65-F5344CB8AC3E}">
        <p14:creationId xmlns:p14="http://schemas.microsoft.com/office/powerpoint/2010/main" val="31173222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 alimentos</a:t>
            </a:r>
            <a:endParaRPr lang="pt-BR" dirty="0"/>
          </a:p>
        </p:txBody>
      </p:sp>
      <p:sp>
        <p:nvSpPr>
          <p:cNvPr id="3" name="Espaço Reservado para Conteúdo 2"/>
          <p:cNvSpPr>
            <a:spLocks noGrp="1"/>
          </p:cNvSpPr>
          <p:nvPr>
            <p:ph idx="1"/>
          </p:nvPr>
        </p:nvSpPr>
        <p:spPr>
          <a:xfrm>
            <a:off x="212034" y="1805978"/>
            <a:ext cx="11688418" cy="4475552"/>
          </a:xfrm>
        </p:spPr>
        <p:txBody>
          <a:bodyPr numCol="2">
            <a:normAutofit fontScale="77500" lnSpcReduction="20000"/>
          </a:bodyPr>
          <a:lstStyle/>
          <a:p>
            <a:r>
              <a:rPr lang="pt-BR" dirty="0"/>
              <a:t>CAPÍTULO IV</a:t>
            </a:r>
            <a:br>
              <a:rPr lang="pt-BR" dirty="0"/>
            </a:br>
            <a:r>
              <a:rPr lang="pt-BR" dirty="0"/>
              <a:t>DO CUMPRIMENTO DE SENTENÇA QUE RECONHEÇA A EXIGIBILIDADE DE OBRIGAÇÃO DE PRESTAR ALIMENTOS</a:t>
            </a:r>
          </a:p>
          <a:p>
            <a:r>
              <a:rPr lang="pt-BR" dirty="0"/>
              <a:t>Art. 528.  No cumprimento de sentença que condene ao pagamento de </a:t>
            </a:r>
            <a:r>
              <a:rPr lang="pt-BR" b="1" u="sng" dirty="0"/>
              <a:t>prestação alimentícia </a:t>
            </a:r>
            <a:r>
              <a:rPr lang="pt-BR" dirty="0"/>
              <a:t>ou de decisão interlocutória que fixe alimentos, o juiz, a requerimento do exequente, mandará intimar o executado </a:t>
            </a:r>
            <a:r>
              <a:rPr lang="pt-BR" sz="2300" b="1" u="sng" dirty="0"/>
              <a:t>pessoalmente</a:t>
            </a:r>
            <a:r>
              <a:rPr lang="pt-BR" sz="2300" dirty="0"/>
              <a:t> </a:t>
            </a:r>
            <a:r>
              <a:rPr lang="pt-BR" dirty="0"/>
              <a:t>para, </a:t>
            </a:r>
            <a:r>
              <a:rPr lang="pt-BR" b="1" u="sng" dirty="0"/>
              <a:t>em 3 (três) dias, pagar o débito</a:t>
            </a:r>
            <a:r>
              <a:rPr lang="pt-BR" dirty="0"/>
              <a:t>, </a:t>
            </a:r>
            <a:r>
              <a:rPr lang="pt-BR" u="sng" dirty="0"/>
              <a:t>provar que o fez ou justificar a impossibilidade de efetuá-lo</a:t>
            </a:r>
            <a:r>
              <a:rPr lang="pt-BR" dirty="0"/>
              <a:t>.</a:t>
            </a:r>
          </a:p>
          <a:p>
            <a:r>
              <a:rPr lang="pt-BR" dirty="0"/>
              <a:t>§ 1</a:t>
            </a:r>
            <a:r>
              <a:rPr lang="pt-BR" u="sng" baseline="30000" dirty="0"/>
              <a:t>o</a:t>
            </a:r>
            <a:r>
              <a:rPr lang="pt-BR" dirty="0"/>
              <a:t> Caso o executado, no prazo referido no caput, não efetue o pagamento, não prove que o efetuou ou não apresente justificativa da impossibilidade de efetuá-lo, </a:t>
            </a:r>
            <a:r>
              <a:rPr lang="pt-BR" u="sng" dirty="0"/>
              <a:t>o juiz mandará protestar o pronunciamento judicia</a:t>
            </a:r>
            <a:r>
              <a:rPr lang="pt-BR" dirty="0"/>
              <a:t>l, aplicando-se, no que couber, o disposto no </a:t>
            </a:r>
            <a:r>
              <a:rPr lang="pt-BR" dirty="0">
                <a:hlinkClick r:id="rId2"/>
              </a:rPr>
              <a:t>art. 517</a:t>
            </a:r>
            <a:r>
              <a:rPr lang="pt-BR" dirty="0"/>
              <a:t>.</a:t>
            </a:r>
          </a:p>
          <a:p>
            <a:r>
              <a:rPr lang="pt-BR" dirty="0"/>
              <a:t>§ 2</a:t>
            </a:r>
            <a:r>
              <a:rPr lang="pt-BR" u="sng" baseline="30000" dirty="0"/>
              <a:t>o</a:t>
            </a:r>
            <a:r>
              <a:rPr lang="pt-BR" dirty="0"/>
              <a:t> </a:t>
            </a:r>
            <a:r>
              <a:rPr lang="pt-BR" u="sng" dirty="0"/>
              <a:t>Somente a comprovação de fato que gere a impossibilidade absoluta de pagar justificará o inadimplemento</a:t>
            </a:r>
            <a:r>
              <a:rPr lang="pt-BR" dirty="0"/>
              <a:t>.</a:t>
            </a:r>
          </a:p>
          <a:p>
            <a:r>
              <a:rPr lang="pt-BR" dirty="0"/>
              <a:t>§ 3</a:t>
            </a:r>
            <a:r>
              <a:rPr lang="pt-BR" u="sng" baseline="30000" dirty="0"/>
              <a:t>o</a:t>
            </a:r>
            <a:r>
              <a:rPr lang="pt-BR" u="sng" dirty="0"/>
              <a:t> Se o executado não pagar ou se a justificativa apresentada não for aceita, o juiz, além de mandar protestar o pronunciamento </a:t>
            </a:r>
            <a:r>
              <a:rPr lang="pt-BR" dirty="0"/>
              <a:t>judicial na forma do § 1</a:t>
            </a:r>
            <a:r>
              <a:rPr lang="pt-BR" u="sng" baseline="30000" dirty="0"/>
              <a:t>o</a:t>
            </a:r>
            <a:r>
              <a:rPr lang="pt-BR" dirty="0"/>
              <a:t>, </a:t>
            </a:r>
            <a:r>
              <a:rPr lang="pt-BR" b="1" u="sng" dirty="0"/>
              <a:t>decretar-lhe-á a prisão pelo prazo de 1 (um) a 3 (três) meses</a:t>
            </a:r>
            <a:r>
              <a:rPr lang="pt-BR" dirty="0"/>
              <a:t>.</a:t>
            </a:r>
          </a:p>
          <a:p>
            <a:r>
              <a:rPr lang="pt-BR" dirty="0"/>
              <a:t>§ 4</a:t>
            </a:r>
            <a:r>
              <a:rPr lang="pt-BR" u="sng" baseline="30000" dirty="0"/>
              <a:t>o</a:t>
            </a:r>
            <a:r>
              <a:rPr lang="pt-BR" dirty="0"/>
              <a:t> A prisão será cumprida em regime fechado, devendo o preso ficar separado dos presos comuns.</a:t>
            </a:r>
          </a:p>
          <a:p>
            <a:r>
              <a:rPr lang="pt-BR" dirty="0"/>
              <a:t>§ 5</a:t>
            </a:r>
            <a:r>
              <a:rPr lang="pt-BR" u="sng" baseline="30000" dirty="0"/>
              <a:t>o</a:t>
            </a:r>
            <a:r>
              <a:rPr lang="pt-BR" dirty="0"/>
              <a:t> O cumprimento da pena não exime o executado do pagamento das prestações vencidas e vincendas.</a:t>
            </a:r>
          </a:p>
          <a:p>
            <a:r>
              <a:rPr lang="pt-BR" dirty="0"/>
              <a:t>§ 6</a:t>
            </a:r>
            <a:r>
              <a:rPr lang="pt-BR" u="sng" baseline="30000" dirty="0"/>
              <a:t>o</a:t>
            </a:r>
            <a:r>
              <a:rPr lang="pt-BR" dirty="0"/>
              <a:t> </a:t>
            </a:r>
            <a:r>
              <a:rPr lang="pt-BR" u="sng" dirty="0"/>
              <a:t>Paga a prestação alimentícia, o juiz suspenderá o cumprimento da ordem de prisão</a:t>
            </a:r>
            <a:r>
              <a:rPr lang="pt-BR" dirty="0"/>
              <a:t>.</a:t>
            </a:r>
          </a:p>
          <a:p>
            <a:r>
              <a:rPr lang="pt-BR" dirty="0"/>
              <a:t>§ 7</a:t>
            </a:r>
            <a:r>
              <a:rPr lang="pt-BR" u="sng" baseline="30000" dirty="0"/>
              <a:t>o</a:t>
            </a:r>
            <a:r>
              <a:rPr lang="pt-BR" dirty="0"/>
              <a:t> </a:t>
            </a:r>
            <a:r>
              <a:rPr lang="pt-BR" u="sng" dirty="0"/>
              <a:t>O débito alimentar que autoriza a prisão civil do alimentante é o que compreende até as 3 (três) prestações anteriores ao ajuizamento da execução e as que se vencerem no curso do processo</a:t>
            </a:r>
            <a:r>
              <a:rPr lang="pt-BR" dirty="0"/>
              <a:t>.</a:t>
            </a:r>
          </a:p>
          <a:p>
            <a:r>
              <a:rPr lang="pt-BR" dirty="0"/>
              <a:t>§ 8</a:t>
            </a:r>
            <a:r>
              <a:rPr lang="pt-BR" u="sng" baseline="30000" dirty="0"/>
              <a:t>o</a:t>
            </a:r>
            <a:r>
              <a:rPr lang="pt-BR" dirty="0"/>
              <a:t> </a:t>
            </a:r>
            <a:r>
              <a:rPr lang="pt-BR" b="1" u="sng" dirty="0"/>
              <a:t>O exequente pode optar por promover o cumprimento da sentença ou decisão desde logo, nos termos do disposto neste Livro, Título II, Capítulo III, caso em que não será admissível a prisão do executado, e, recaindo a penhora em dinheiro, a concessão de efeito suspensivo à impugnação não obsta a que o exequente levante mensalmente a importância da prestação</a:t>
            </a:r>
            <a:r>
              <a:rPr lang="pt-BR" dirty="0"/>
              <a:t>.</a:t>
            </a:r>
          </a:p>
          <a:p>
            <a:r>
              <a:rPr lang="pt-BR" dirty="0"/>
              <a:t>§ 9</a:t>
            </a:r>
            <a:r>
              <a:rPr lang="pt-BR" u="sng" baseline="30000" dirty="0"/>
              <a:t>o</a:t>
            </a:r>
            <a:r>
              <a:rPr lang="pt-BR" dirty="0"/>
              <a:t> Além das opções previstas no </a:t>
            </a:r>
            <a:r>
              <a:rPr lang="pt-BR" dirty="0">
                <a:hlinkClick r:id="rId2"/>
              </a:rPr>
              <a:t>art. 516</a:t>
            </a:r>
            <a:r>
              <a:rPr lang="pt-BR" dirty="0"/>
              <a:t>, parágrafo único, o </a:t>
            </a:r>
            <a:r>
              <a:rPr lang="pt-BR" b="1" u="sng" dirty="0"/>
              <a:t>exequente pode promover o cumprimento da sentença ou decisão que condena ao pagamento de prestação alimentícia no juízo de seu domicílio</a:t>
            </a:r>
            <a:r>
              <a:rPr lang="pt-BR" dirty="0"/>
              <a:t>.</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30</a:t>
            </a:fld>
            <a:endParaRPr lang="pt-BR"/>
          </a:p>
        </p:txBody>
      </p:sp>
    </p:spTree>
    <p:extLst>
      <p:ext uri="{BB962C8B-B14F-4D97-AF65-F5344CB8AC3E}">
        <p14:creationId xmlns:p14="http://schemas.microsoft.com/office/powerpoint/2010/main" val="165382044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a:xfrm>
            <a:off x="450575" y="1845734"/>
            <a:ext cx="11330608" cy="4409292"/>
          </a:xfrm>
        </p:spPr>
        <p:txBody>
          <a:bodyPr numCol="2">
            <a:normAutofit fontScale="92500" lnSpcReduction="20000"/>
          </a:bodyPr>
          <a:lstStyle/>
          <a:p>
            <a:r>
              <a:rPr lang="pt-BR" dirty="0" smtClean="0"/>
              <a:t>Art</a:t>
            </a:r>
            <a:r>
              <a:rPr lang="pt-BR" dirty="0"/>
              <a:t>. 529.  Quando o executado for funcionário público, militar, diretor ou gerente de empresa ou empregado sujeito à legislação do trabalho, </a:t>
            </a:r>
            <a:r>
              <a:rPr lang="pt-BR" b="1" u="sng" dirty="0"/>
              <a:t>o exequente poderá requerer o desconto em folha de pagamento da importância da prestação alimentícia</a:t>
            </a:r>
            <a:r>
              <a:rPr lang="pt-BR" dirty="0"/>
              <a:t>.</a:t>
            </a:r>
          </a:p>
          <a:p>
            <a:r>
              <a:rPr lang="pt-BR" dirty="0"/>
              <a:t>§ 1</a:t>
            </a:r>
            <a:r>
              <a:rPr lang="pt-BR" u="sng" baseline="30000" dirty="0"/>
              <a:t>o</a:t>
            </a:r>
            <a:r>
              <a:rPr lang="pt-BR" dirty="0"/>
              <a:t> Ao proferir a decisão, o juiz oficiará à autoridade, à empresa ou ao empregador, determinando, sob pena de crime de desobediência, o desconto a partir da primeira remuneração posterior do executado, a contar do protocolo do ofício.</a:t>
            </a:r>
          </a:p>
          <a:p>
            <a:r>
              <a:rPr lang="pt-BR" dirty="0"/>
              <a:t>§ 2</a:t>
            </a:r>
            <a:r>
              <a:rPr lang="pt-BR" u="sng" baseline="30000" dirty="0"/>
              <a:t>o</a:t>
            </a:r>
            <a:r>
              <a:rPr lang="pt-BR" dirty="0"/>
              <a:t> O ofício conterá o nome e o número de inscrição no Cadastro de Pessoas Físicas do exequente e do executado, a importância a ser descontada mensalmente, o tempo de sua duração e a conta na qual deve ser feito o depósito.</a:t>
            </a:r>
          </a:p>
          <a:p>
            <a:r>
              <a:rPr lang="pt-BR" dirty="0"/>
              <a:t>§ 3</a:t>
            </a:r>
            <a:r>
              <a:rPr lang="pt-BR" u="sng" baseline="30000" dirty="0"/>
              <a:t>o</a:t>
            </a:r>
            <a:r>
              <a:rPr lang="pt-BR" dirty="0"/>
              <a:t> </a:t>
            </a:r>
            <a:r>
              <a:rPr lang="pt-BR" b="1" u="sng" dirty="0"/>
              <a:t>Sem prejuízo do pagamento dos alimentos vincendos, o débito objeto de execução pode ser descontado dos rendimentos ou rendas do executado, de forma parcelada, nos termos do caput deste artigo, contanto que, somado à parcela devida, não ultrapasse cinquenta por cento de seus ganhos líquidos</a:t>
            </a:r>
            <a:r>
              <a:rPr lang="pt-BR" dirty="0"/>
              <a:t>.</a:t>
            </a:r>
          </a:p>
          <a:p>
            <a:r>
              <a:rPr lang="pt-BR" dirty="0"/>
              <a:t>Art. 530.  Não cumprida a obrigação, observar-se-á o disposto nos </a:t>
            </a:r>
            <a:r>
              <a:rPr lang="pt-BR" dirty="0" err="1">
                <a:hlinkClick r:id="rId2"/>
              </a:rPr>
              <a:t>arts</a:t>
            </a:r>
            <a:r>
              <a:rPr lang="pt-BR" dirty="0">
                <a:hlinkClick r:id="rId2"/>
              </a:rPr>
              <a:t>. 831 e seguintes</a:t>
            </a:r>
            <a:r>
              <a:rPr lang="pt-BR" dirty="0" smtClean="0"/>
              <a:t>. (</a:t>
            </a:r>
            <a:r>
              <a:rPr lang="pt-BR" i="1" dirty="0" smtClean="0"/>
              <a:t>penhora</a:t>
            </a:r>
            <a:r>
              <a:rPr lang="pt-BR" dirty="0" smtClean="0"/>
              <a:t>...)</a:t>
            </a:r>
            <a:endParaRPr lang="pt-BR" dirty="0"/>
          </a:p>
          <a:p>
            <a:r>
              <a:rPr lang="pt-BR" dirty="0" smtClean="0"/>
              <a:t>Art</a:t>
            </a:r>
            <a:r>
              <a:rPr lang="pt-BR" dirty="0"/>
              <a:t>. 531.  O disposto neste Capítulo aplica-se aos alimentos definitivos ou provisórios.</a:t>
            </a:r>
          </a:p>
          <a:p>
            <a:r>
              <a:rPr lang="pt-BR" dirty="0"/>
              <a:t>§ 1</a:t>
            </a:r>
            <a:r>
              <a:rPr lang="pt-BR" u="sng" baseline="30000" dirty="0"/>
              <a:t>o</a:t>
            </a:r>
            <a:r>
              <a:rPr lang="pt-BR" dirty="0"/>
              <a:t> A execução dos alimentos provisórios, bem como a dos alimentos fixados em sentença ainda não transitada em julgado, se processa em autos apartados.</a:t>
            </a:r>
          </a:p>
          <a:p>
            <a:r>
              <a:rPr lang="pt-BR" dirty="0"/>
              <a:t>§ 2</a:t>
            </a:r>
            <a:r>
              <a:rPr lang="pt-BR" u="sng" baseline="30000" dirty="0"/>
              <a:t>o</a:t>
            </a:r>
            <a:r>
              <a:rPr lang="pt-BR" dirty="0"/>
              <a:t> </a:t>
            </a:r>
            <a:r>
              <a:rPr lang="pt-BR" u="sng" dirty="0"/>
              <a:t>O cumprimento definitivo da obrigação de prestar alimentos será processado nos mesmos autos em que tenha sido proferida a sentença</a:t>
            </a:r>
            <a:r>
              <a:rPr lang="pt-BR" dirty="0"/>
              <a:t>.</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31</a:t>
            </a:fld>
            <a:endParaRPr lang="pt-BR"/>
          </a:p>
        </p:txBody>
      </p:sp>
    </p:spTree>
    <p:extLst>
      <p:ext uri="{BB962C8B-B14F-4D97-AF65-F5344CB8AC3E}">
        <p14:creationId xmlns:p14="http://schemas.microsoft.com/office/powerpoint/2010/main" val="2962096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numCol="2">
            <a:normAutofit fontScale="92500" lnSpcReduction="20000"/>
          </a:bodyPr>
          <a:lstStyle/>
          <a:p>
            <a:r>
              <a:rPr lang="pt-BR" dirty="0"/>
              <a:t>Art. 532.  Verificada a </a:t>
            </a:r>
            <a:r>
              <a:rPr lang="pt-BR" b="1" u="sng" dirty="0"/>
              <a:t>conduta procrastinatória </a:t>
            </a:r>
            <a:r>
              <a:rPr lang="pt-BR" dirty="0"/>
              <a:t>do executado, o juiz deverá, se for o caso, dar ciência ao Ministério Público dos indícios da prática do crime de abandono material.</a:t>
            </a:r>
          </a:p>
          <a:p>
            <a:r>
              <a:rPr lang="pt-BR" dirty="0"/>
              <a:t>Art. 533.  Quando a indenização por ato ilícito incluir prestação de alimentos, caberá ao executado, a requerimento do exequente, </a:t>
            </a:r>
            <a:r>
              <a:rPr lang="pt-BR" b="1" u="sng" dirty="0"/>
              <a:t>constituir capital cuja renda assegure o pagamento do valor mensal da pensão</a:t>
            </a:r>
            <a:r>
              <a:rPr lang="pt-BR" dirty="0"/>
              <a:t>.</a:t>
            </a:r>
          </a:p>
          <a:p>
            <a:r>
              <a:rPr lang="pt-BR" dirty="0"/>
              <a:t>§ 1</a:t>
            </a:r>
            <a:r>
              <a:rPr lang="pt-BR" u="sng" baseline="30000" dirty="0"/>
              <a:t>o</a:t>
            </a:r>
            <a:r>
              <a:rPr lang="pt-BR" dirty="0"/>
              <a:t> O capital a que se refere o caput, representado por imóveis ou por direitos reais sobre imóveis suscetíveis de alienação, títulos da dívida pública ou aplicações financeiras em banco oficial, </a:t>
            </a:r>
            <a:r>
              <a:rPr lang="pt-BR" b="1" u="sng" dirty="0"/>
              <a:t>será inalienável e impenhorável enquanto durar a obrigação do executado, além de constituir-se em patrimônio de afetação</a:t>
            </a:r>
            <a:r>
              <a:rPr lang="pt-BR" dirty="0"/>
              <a:t>.</a:t>
            </a:r>
          </a:p>
          <a:p>
            <a:r>
              <a:rPr lang="pt-BR" dirty="0"/>
              <a:t>§ 2</a:t>
            </a:r>
            <a:r>
              <a:rPr lang="pt-BR" u="sng" baseline="30000" dirty="0"/>
              <a:t>o</a:t>
            </a:r>
            <a:r>
              <a:rPr lang="pt-BR" dirty="0"/>
              <a:t> </a:t>
            </a:r>
            <a:r>
              <a:rPr lang="pt-BR" u="sng" dirty="0"/>
              <a:t>O juiz poderá substituir a constituição do capital pela inclusão do exequente em folha de pagamento de pessoa jurídica de notória capacidade econômica ou, a requerimento do executado, por fiança bancária ou garantia real, em valor a ser arbitrado de imediato pelo juiz</a:t>
            </a:r>
            <a:r>
              <a:rPr lang="pt-BR" dirty="0"/>
              <a:t>.</a:t>
            </a:r>
          </a:p>
          <a:p>
            <a:r>
              <a:rPr lang="pt-BR" dirty="0"/>
              <a:t>§ 3</a:t>
            </a:r>
            <a:r>
              <a:rPr lang="pt-BR" u="sng" baseline="30000" dirty="0"/>
              <a:t>o</a:t>
            </a:r>
            <a:r>
              <a:rPr lang="pt-BR" dirty="0"/>
              <a:t> Se sobrevier modificação nas condições econômicas, poderá a parte requerer, conforme as circunstâncias, redução ou aumento da prestação.</a:t>
            </a:r>
          </a:p>
          <a:p>
            <a:r>
              <a:rPr lang="pt-BR" dirty="0"/>
              <a:t>§ 4</a:t>
            </a:r>
            <a:r>
              <a:rPr lang="pt-BR" u="sng" baseline="30000" dirty="0"/>
              <a:t>o</a:t>
            </a:r>
            <a:r>
              <a:rPr lang="pt-BR" dirty="0"/>
              <a:t> </a:t>
            </a:r>
            <a:r>
              <a:rPr lang="pt-BR" u="sng" dirty="0"/>
              <a:t>A prestação alimentícia poderá ser fixada tomando por base o salário-mínimo</a:t>
            </a:r>
            <a:r>
              <a:rPr lang="pt-BR" dirty="0"/>
              <a:t>.</a:t>
            </a:r>
          </a:p>
          <a:p>
            <a:r>
              <a:rPr lang="pt-BR" dirty="0"/>
              <a:t>§ 5</a:t>
            </a:r>
            <a:r>
              <a:rPr lang="pt-BR" u="sng" baseline="30000" dirty="0"/>
              <a:t>o</a:t>
            </a:r>
            <a:r>
              <a:rPr lang="pt-BR" dirty="0"/>
              <a:t> </a:t>
            </a:r>
            <a:r>
              <a:rPr lang="pt-BR" u="sng" dirty="0"/>
              <a:t>Finda a obrigação de prestar alimentos, o juiz mandará liberar o capital, cessar o desconto em folha ou cancelar as garantias prestadas</a:t>
            </a:r>
            <a:r>
              <a:rPr lang="pt-BR" dirty="0"/>
              <a:t>.</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32</a:t>
            </a:fld>
            <a:endParaRPr lang="pt-BR"/>
          </a:p>
        </p:txBody>
      </p:sp>
    </p:spTree>
    <p:extLst>
      <p:ext uri="{BB962C8B-B14F-4D97-AF65-F5344CB8AC3E}">
        <p14:creationId xmlns:p14="http://schemas.microsoft.com/office/powerpoint/2010/main" val="69417157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dirty="0"/>
          </a:p>
        </p:txBody>
      </p:sp>
      <p:sp>
        <p:nvSpPr>
          <p:cNvPr id="3" name="Espaço Reservado para Conteúdo 2"/>
          <p:cNvSpPr>
            <a:spLocks noGrp="1"/>
          </p:cNvSpPr>
          <p:nvPr>
            <p:ph idx="1"/>
          </p:nvPr>
        </p:nvSpPr>
        <p:spPr/>
        <p:txBody>
          <a:bodyPr/>
          <a:lstStyle/>
          <a:p>
            <a:r>
              <a:rPr lang="pt-BR" b="1" dirty="0" smtClean="0"/>
              <a:t>Cabe multa de 10% (art. 523 § 1º) na execução de alimentos?</a:t>
            </a:r>
          </a:p>
          <a:p>
            <a:r>
              <a:rPr lang="pt-BR" dirty="0" smtClean="0"/>
              <a:t>No caso de execução pelo rito comum (penhora, etc.) sim.</a:t>
            </a:r>
          </a:p>
          <a:p>
            <a:r>
              <a:rPr lang="pt-BR" dirty="0" smtClean="0"/>
              <a:t>Caso requerida a prisão do devedor, entende-se que não é cabível, pois haveria dupla sanção. Nesse sentido: Maria Berenice Dias, José Rogério Cruz e </a:t>
            </a:r>
            <a:r>
              <a:rPr lang="pt-BR" dirty="0" err="1" smtClean="0"/>
              <a:t>Tucci</a:t>
            </a:r>
            <a:r>
              <a:rPr lang="pt-BR" dirty="0" smtClean="0"/>
              <a:t>.</a:t>
            </a:r>
          </a:p>
          <a:p>
            <a:endParaRPr lang="pt-BR" dirty="0" smtClean="0"/>
          </a:p>
          <a:p>
            <a:r>
              <a:rPr lang="pt-BR" dirty="0" smtClean="0"/>
              <a:t>Ainda: é possível </a:t>
            </a:r>
            <a:r>
              <a:rPr lang="pt-BR" b="1" u="sng" dirty="0" smtClean="0"/>
              <a:t>cisão</a:t>
            </a:r>
            <a:r>
              <a:rPr lang="pt-BR" dirty="0" smtClean="0"/>
              <a:t> da execução de alimentos?</a:t>
            </a:r>
          </a:p>
          <a:p>
            <a:r>
              <a:rPr lang="pt-BR" dirty="0" smtClean="0"/>
              <a:t>"É possível a cisão da execução de alimentos nos ritos dos </a:t>
            </a:r>
            <a:r>
              <a:rPr lang="pt-BR" dirty="0" err="1" smtClean="0"/>
              <a:t>arts</a:t>
            </a:r>
            <a:r>
              <a:rPr lang="pt-BR" dirty="0" smtClean="0"/>
              <a:t>. 732 e 733 do CPC" (STJ, HC 114.936/MG, Rel. Ministra NANCY ANDRIGHI, TERCEIRA TURMA, julgado em 06/08/2009, </a:t>
            </a:r>
            <a:r>
              <a:rPr lang="pt-BR" dirty="0" err="1" smtClean="0"/>
              <a:t>DJe</a:t>
            </a:r>
            <a:r>
              <a:rPr lang="pt-BR" dirty="0" smtClean="0"/>
              <a:t> 21/08/2009).</a:t>
            </a:r>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33</a:t>
            </a:fld>
            <a:endParaRPr lang="pt-B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ctrTitle"/>
          </p:nvPr>
        </p:nvSpPr>
        <p:spPr/>
        <p:txBody>
          <a:bodyPr/>
          <a:lstStyle/>
          <a:p>
            <a:r>
              <a:rPr lang="pt-BR" dirty="0" smtClean="0"/>
              <a:t>Cumprimento de sentença contra a fazenda pública</a:t>
            </a:r>
            <a:endParaRPr lang="pt-BR" dirty="0"/>
          </a:p>
        </p:txBody>
      </p:sp>
      <p:sp>
        <p:nvSpPr>
          <p:cNvPr id="6" name="Subtítulo 5"/>
          <p:cNvSpPr>
            <a:spLocks noGrp="1"/>
          </p:cNvSpPr>
          <p:nvPr>
            <p:ph type="subTitle" idx="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34</a:t>
            </a:fld>
            <a:endParaRPr lang="pt-BR"/>
          </a:p>
        </p:txBody>
      </p:sp>
    </p:spTree>
    <p:extLst>
      <p:ext uri="{BB962C8B-B14F-4D97-AF65-F5344CB8AC3E}">
        <p14:creationId xmlns:p14="http://schemas.microsoft.com/office/powerpoint/2010/main" val="158818028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2"/>
          </p:nvPr>
        </p:nvSpPr>
        <p:spPr/>
        <p:txBody>
          <a:bodyPr/>
          <a:lstStyle/>
          <a:p>
            <a:fld id="{7D7CC47D-5F8A-409B-A1E5-FC04969D52E5}" type="slidenum">
              <a:rPr lang="pt-BR" smtClean="0"/>
              <a:pPr/>
              <a:t>35</a:t>
            </a:fld>
            <a:endParaRPr lang="pt-BR"/>
          </a:p>
        </p:txBody>
      </p:sp>
      <p:sp>
        <p:nvSpPr>
          <p:cNvPr id="7" name="CaixaDeTexto 6"/>
          <p:cNvSpPr txBox="1"/>
          <p:nvPr/>
        </p:nvSpPr>
        <p:spPr>
          <a:xfrm>
            <a:off x="185530" y="318052"/>
            <a:ext cx="11741427" cy="6463308"/>
          </a:xfrm>
          <a:prstGeom prst="rect">
            <a:avLst/>
          </a:prstGeom>
          <a:noFill/>
        </p:spPr>
        <p:txBody>
          <a:bodyPr wrap="square" numCol="2" rtlCol="0">
            <a:spAutoFit/>
          </a:bodyPr>
          <a:lstStyle/>
          <a:p>
            <a:r>
              <a:rPr lang="pt-BR" dirty="0" smtClean="0"/>
              <a:t>Pagamentos da Fazenda Pública são feitos mediante </a:t>
            </a:r>
            <a:r>
              <a:rPr lang="pt-BR" b="1" u="sng" dirty="0" smtClean="0"/>
              <a:t>precatórios</a:t>
            </a:r>
            <a:r>
              <a:rPr lang="pt-BR" dirty="0" smtClean="0"/>
              <a:t> ou </a:t>
            </a:r>
            <a:r>
              <a:rPr lang="pt-BR" b="1" u="sng" dirty="0" smtClean="0"/>
              <a:t>RPV</a:t>
            </a:r>
            <a:r>
              <a:rPr lang="pt-BR" dirty="0" smtClean="0"/>
              <a:t>, na forma do art. 100, CF:</a:t>
            </a:r>
          </a:p>
          <a:p>
            <a:endParaRPr lang="pt-BR" dirty="0"/>
          </a:p>
          <a:p>
            <a:r>
              <a:rPr lang="pt-BR" dirty="0" smtClean="0"/>
              <a:t>Art</a:t>
            </a:r>
            <a:r>
              <a:rPr lang="pt-BR" dirty="0"/>
              <a:t>. 100. Os pagamentos devidos pelas Fazendas Públicas Federal, Estaduais, Distrital e Municipais, em virtude de sentença judiciária, </a:t>
            </a:r>
            <a:r>
              <a:rPr lang="pt-BR" u="sng" dirty="0"/>
              <a:t>far-se-ão exclusivamente na ordem cronológica de apresentação dos precatórios e à conta dos créditos respectivos, proibida a designação de casos ou de pessoas nas dotações orçamentárias e nos créditos adicionais abertos para este fim</a:t>
            </a:r>
            <a:r>
              <a:rPr lang="pt-BR" dirty="0"/>
              <a:t>. </a:t>
            </a:r>
            <a:r>
              <a:rPr lang="pt-BR" dirty="0">
                <a:hlinkClick r:id="rId2"/>
              </a:rPr>
              <a:t>(Redação dada pela Emenda Constitucional nº 62, de 2009).</a:t>
            </a:r>
            <a:r>
              <a:rPr lang="pt-BR" dirty="0"/>
              <a:t>  </a:t>
            </a:r>
            <a:r>
              <a:rPr lang="pt-BR" dirty="0">
                <a:hlinkClick r:id="rId2"/>
              </a:rPr>
              <a:t>(Vide Emenda Constitucional nº 62, de 2009)</a:t>
            </a:r>
            <a:endParaRPr lang="pt-BR" dirty="0"/>
          </a:p>
          <a:p>
            <a:r>
              <a:rPr lang="pt-BR" dirty="0"/>
              <a:t>§ 1º </a:t>
            </a:r>
            <a:r>
              <a:rPr lang="pt-BR" u="sng" dirty="0"/>
              <a:t>Os débitos de natureza alimentícia </a:t>
            </a:r>
            <a:r>
              <a:rPr lang="pt-BR" dirty="0"/>
              <a:t>compreendem aqueles decorrentes de salários, vencimentos, proventos, pensões e suas complementações, benefícios previdenciários e indenizações por morte ou por invalidez, fundadas em responsabilidade civil, em virtude de sentença judicial transitada em julgado, e serão pagos com </a:t>
            </a:r>
            <a:r>
              <a:rPr lang="pt-BR" u="sng" dirty="0"/>
              <a:t>preferência</a:t>
            </a:r>
            <a:r>
              <a:rPr lang="pt-BR" dirty="0"/>
              <a:t> sobre todos os demais débitos, exceto sobre aqueles referidos no § 2º deste artigo. </a:t>
            </a:r>
            <a:r>
              <a:rPr lang="pt-BR" dirty="0">
                <a:hlinkClick r:id="rId2"/>
              </a:rPr>
              <a:t>(Redação dada pela Emenda Constitucional nº 62, de 2009).</a:t>
            </a:r>
            <a:endParaRPr lang="pt-BR" dirty="0"/>
          </a:p>
          <a:p>
            <a:r>
              <a:rPr lang="pt-BR" dirty="0"/>
              <a:t>§ 2º Os </a:t>
            </a:r>
            <a:r>
              <a:rPr lang="pt-BR" u="sng" dirty="0"/>
              <a:t>débitos de natureza alimentícia cujos titulares, originários ou por sucessão hereditária, tenham 60 (sessenta) anos de idade, ou sejam portadores de doença grave, ou pessoas com deficiência, </a:t>
            </a:r>
            <a:r>
              <a:rPr lang="pt-BR" dirty="0"/>
              <a:t>assim definidos na forma da lei, serão pagos </a:t>
            </a:r>
            <a:r>
              <a:rPr lang="pt-BR" u="sng" dirty="0"/>
              <a:t>com preferência sobre todos os demais débitos, até o valor equivalente ao triplo fixado em lei para os fins do disposto no § 3º deste artigo, admitido o fracionamento para essa finalidade, sendo que o restante será pago na ordem cronológica de apresentação do precatório</a:t>
            </a:r>
            <a:r>
              <a:rPr lang="pt-BR" dirty="0"/>
              <a:t>.    </a:t>
            </a:r>
            <a:r>
              <a:rPr lang="pt-BR" dirty="0">
                <a:hlinkClick r:id="rId3"/>
              </a:rPr>
              <a:t>(Redação dada pela Emenda Constitucional nº 94, de 2016)</a:t>
            </a:r>
            <a:endParaRPr lang="pt-BR" dirty="0"/>
          </a:p>
          <a:p>
            <a:r>
              <a:rPr lang="pt-BR" dirty="0"/>
              <a:t>§ 3º O disposto no caput deste artigo relativamente à expedição de precatórios não se aplica aos pagamentos de obrigações definidas em leis </a:t>
            </a:r>
            <a:r>
              <a:rPr lang="pt-BR" b="1" u="sng" dirty="0"/>
              <a:t>como de pequeno valor que as Fazendas referidas devam fazer em virtude de sentença judicial transitada em julgado</a:t>
            </a:r>
            <a:r>
              <a:rPr lang="pt-BR" dirty="0"/>
              <a:t>. </a:t>
            </a:r>
            <a:r>
              <a:rPr lang="pt-BR" dirty="0">
                <a:hlinkClick r:id="rId2"/>
              </a:rPr>
              <a:t>(Redação dada pela Emenda Constitucional nº 62, de 2009).</a:t>
            </a:r>
            <a:endParaRPr lang="pt-BR" dirty="0"/>
          </a:p>
          <a:p>
            <a:r>
              <a:rPr lang="pt-BR" dirty="0"/>
              <a:t>§ 4º Para os fins do disposto no § 3º, poderão ser fixados, por leis próprias, valores distintos às entidades de direito público, segundo as diferentes capacidades econômicas, sendo o mínimo igual ao valor do maior benefício do regime geral de previdência social. </a:t>
            </a:r>
            <a:r>
              <a:rPr lang="pt-BR" dirty="0">
                <a:hlinkClick r:id="rId2"/>
              </a:rPr>
              <a:t>(Redação dada pela Emenda Constitucional nº 62, de 2009).</a:t>
            </a:r>
            <a:endParaRPr lang="pt-BR" dirty="0"/>
          </a:p>
          <a:p>
            <a:r>
              <a:rPr lang="pt-BR" dirty="0"/>
              <a:t/>
            </a:r>
            <a:br>
              <a:rPr lang="pt-BR" dirty="0"/>
            </a:br>
            <a:endParaRPr lang="pt-BR" dirty="0"/>
          </a:p>
        </p:txBody>
      </p:sp>
    </p:spTree>
    <p:extLst>
      <p:ext uri="{BB962C8B-B14F-4D97-AF65-F5344CB8AC3E}">
        <p14:creationId xmlns:p14="http://schemas.microsoft.com/office/powerpoint/2010/main" val="200194095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RPV</a:t>
            </a:r>
            <a:endParaRPr lang="pt-BR" dirty="0"/>
          </a:p>
        </p:txBody>
      </p:sp>
      <p:sp>
        <p:nvSpPr>
          <p:cNvPr id="3" name="Espaço Reservado para Conteúdo 2"/>
          <p:cNvSpPr>
            <a:spLocks noGrp="1"/>
          </p:cNvSpPr>
          <p:nvPr>
            <p:ph idx="1"/>
          </p:nvPr>
        </p:nvSpPr>
        <p:spPr/>
        <p:txBody>
          <a:bodyPr>
            <a:normAutofit/>
          </a:bodyPr>
          <a:lstStyle/>
          <a:p>
            <a:r>
              <a:rPr lang="pt-BR" dirty="0" smtClean="0"/>
              <a:t>Não se admite o fracionamento da execução.</a:t>
            </a:r>
          </a:p>
          <a:p>
            <a:endParaRPr lang="pt-BR" dirty="0"/>
          </a:p>
          <a:p>
            <a:r>
              <a:rPr lang="pt-BR" dirty="0" smtClean="0"/>
              <a:t>São </a:t>
            </a:r>
            <a:r>
              <a:rPr lang="pt-BR" dirty="0" smtClean="0"/>
              <a:t>Paulo:</a:t>
            </a:r>
          </a:p>
          <a:p>
            <a:r>
              <a:rPr lang="pt-BR" b="1" dirty="0" smtClean="0"/>
              <a:t>Lei 11.377/03: Artigo </a:t>
            </a:r>
            <a:r>
              <a:rPr lang="pt-BR" b="1" dirty="0"/>
              <a:t>1.º </a:t>
            </a:r>
            <a:r>
              <a:rPr lang="pt-BR" dirty="0"/>
              <a:t>- São consideradas de pequeno valor, para os fins do disposto no § 3.º do Artigo 100 da Constituição Federal, as obrigações que a Fazenda do Estado de São Paulo, Autarquias, Fundações e Universidades estaduais devam quitar em decorrência de decisão final, da qual não penda recurso ou defesa, inclusive da conta de liquidação, cujo valor seja igual ou inferior a 1.135,2885 Unidades Fiscais do Estado de São Paulo - </a:t>
            </a:r>
            <a:r>
              <a:rPr lang="pt-BR" dirty="0" err="1"/>
              <a:t>UFESPs</a:t>
            </a:r>
            <a:r>
              <a:rPr lang="pt-BR" dirty="0"/>
              <a:t>, independente da natureza do crédito</a:t>
            </a:r>
            <a:r>
              <a:rPr lang="pt-BR" dirty="0" smtClean="0"/>
              <a:t>.</a:t>
            </a:r>
          </a:p>
          <a:p>
            <a:r>
              <a:rPr lang="pt-BR" dirty="0" smtClean="0"/>
              <a:t>2017</a:t>
            </a:r>
            <a:r>
              <a:rPr lang="pt-BR" dirty="0" smtClean="0"/>
              <a:t>: 1 UFESP = R$25,07</a:t>
            </a:r>
          </a:p>
          <a:p>
            <a:r>
              <a:rPr lang="pt-BR" dirty="0" smtClean="0"/>
              <a:t>RPV = até R$28.461,68</a:t>
            </a:r>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36</a:t>
            </a:fld>
            <a:endParaRPr lang="pt-BR"/>
          </a:p>
        </p:txBody>
      </p:sp>
    </p:spTree>
    <p:extLst>
      <p:ext uri="{BB962C8B-B14F-4D97-AF65-F5344CB8AC3E}">
        <p14:creationId xmlns:p14="http://schemas.microsoft.com/office/powerpoint/2010/main" val="200194095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Execução de sentença contra fazenda pública</a:t>
            </a:r>
            <a:endParaRPr lang="pt-BR" dirty="0"/>
          </a:p>
        </p:txBody>
      </p:sp>
      <p:sp>
        <p:nvSpPr>
          <p:cNvPr id="3" name="Espaço Reservado para Conteúdo 2"/>
          <p:cNvSpPr>
            <a:spLocks noGrp="1"/>
          </p:cNvSpPr>
          <p:nvPr>
            <p:ph idx="1"/>
          </p:nvPr>
        </p:nvSpPr>
        <p:spPr>
          <a:xfrm>
            <a:off x="417095" y="1845733"/>
            <a:ext cx="11358593" cy="4421251"/>
          </a:xfrm>
        </p:spPr>
        <p:txBody>
          <a:bodyPr>
            <a:normAutofit fontScale="77500" lnSpcReduction="20000"/>
          </a:bodyPr>
          <a:lstStyle/>
          <a:p>
            <a:r>
              <a:rPr lang="pt-BR" dirty="0"/>
              <a:t>Art. 534.  No cumprimento de sentença que impuser à Fazenda Pública o dever de pagar quantia certa, </a:t>
            </a:r>
            <a:r>
              <a:rPr lang="pt-BR" b="1" u="sng" dirty="0"/>
              <a:t>o exequente apresentará demonstrativo discriminado e atualizado do crédito contendo</a:t>
            </a:r>
            <a:r>
              <a:rPr lang="pt-BR" dirty="0"/>
              <a:t>:</a:t>
            </a:r>
          </a:p>
          <a:p>
            <a:r>
              <a:rPr lang="pt-BR" dirty="0"/>
              <a:t>I - o nome completo e o número de inscrição no Cadastro de Pessoas Físicas ou no Cadastro Nacional da Pessoa Jurídica do exequente;</a:t>
            </a:r>
          </a:p>
          <a:p>
            <a:r>
              <a:rPr lang="pt-BR" dirty="0"/>
              <a:t>II - o índice de correção monetária adotado;</a:t>
            </a:r>
          </a:p>
          <a:p>
            <a:r>
              <a:rPr lang="pt-BR" dirty="0"/>
              <a:t>III - os juros aplicados e as respectivas taxas;</a:t>
            </a:r>
          </a:p>
          <a:p>
            <a:r>
              <a:rPr lang="pt-BR" dirty="0"/>
              <a:t>IV - o termo inicial e o termo final dos juros e da correção monetária utilizados;</a:t>
            </a:r>
          </a:p>
          <a:p>
            <a:r>
              <a:rPr lang="pt-BR" dirty="0"/>
              <a:t>V - a periodicidade da capitalização dos juros, se for o caso;</a:t>
            </a:r>
          </a:p>
          <a:p>
            <a:r>
              <a:rPr lang="pt-BR" dirty="0"/>
              <a:t>VI - a especificação dos eventuais descontos obrigatórios realizados.</a:t>
            </a:r>
          </a:p>
          <a:p>
            <a:r>
              <a:rPr lang="pt-BR" dirty="0"/>
              <a:t>§ 1</a:t>
            </a:r>
            <a:r>
              <a:rPr lang="pt-BR" u="sng" baseline="30000" dirty="0"/>
              <a:t>o</a:t>
            </a:r>
            <a:r>
              <a:rPr lang="pt-BR" dirty="0"/>
              <a:t> Havendo pluralidade de exequentes, cada um deverá apresentar o seu próprio demonstrativo, aplicando-se à hipótese, se for o caso, o disposto nos </a:t>
            </a:r>
            <a:r>
              <a:rPr lang="pt-BR" dirty="0">
                <a:hlinkClick r:id="rId2"/>
              </a:rPr>
              <a:t>§§ 1</a:t>
            </a:r>
            <a:r>
              <a:rPr lang="pt-BR" u="sng" baseline="30000" dirty="0">
                <a:hlinkClick r:id="rId2"/>
              </a:rPr>
              <a:t>o</a:t>
            </a:r>
            <a:r>
              <a:rPr lang="pt-BR" dirty="0">
                <a:hlinkClick r:id="rId2"/>
              </a:rPr>
              <a:t> e 2</a:t>
            </a:r>
            <a:r>
              <a:rPr lang="pt-BR" u="sng" baseline="30000" dirty="0">
                <a:hlinkClick r:id="rId2"/>
              </a:rPr>
              <a:t>o</a:t>
            </a:r>
            <a:r>
              <a:rPr lang="pt-BR" dirty="0">
                <a:hlinkClick r:id="rId2"/>
              </a:rPr>
              <a:t> do art. 113</a:t>
            </a:r>
            <a:r>
              <a:rPr lang="pt-BR" dirty="0"/>
              <a:t>.</a:t>
            </a:r>
          </a:p>
          <a:p>
            <a:r>
              <a:rPr lang="pt-BR" dirty="0"/>
              <a:t>§ 2</a:t>
            </a:r>
            <a:r>
              <a:rPr lang="pt-BR" u="sng" baseline="30000" dirty="0"/>
              <a:t>o</a:t>
            </a:r>
            <a:r>
              <a:rPr lang="pt-BR" dirty="0"/>
              <a:t> </a:t>
            </a:r>
            <a:r>
              <a:rPr lang="pt-BR" sz="2600" b="1" u="sng" dirty="0"/>
              <a:t>A multa prevista no </a:t>
            </a:r>
            <a:r>
              <a:rPr lang="pt-BR" sz="2600" b="1" u="sng" dirty="0">
                <a:hlinkClick r:id="rId2"/>
              </a:rPr>
              <a:t>§ 1</a:t>
            </a:r>
            <a:r>
              <a:rPr lang="pt-BR" sz="2600" b="1" u="sng" baseline="30000" dirty="0">
                <a:hlinkClick r:id="rId2"/>
              </a:rPr>
              <a:t>o</a:t>
            </a:r>
            <a:r>
              <a:rPr lang="pt-BR" sz="2600" b="1" u="sng" dirty="0">
                <a:hlinkClick r:id="rId2"/>
              </a:rPr>
              <a:t> do art. 523</a:t>
            </a:r>
            <a:r>
              <a:rPr lang="pt-BR" sz="2600" b="1" u="sng" dirty="0"/>
              <a:t> não se aplica à Fazenda Pública</a:t>
            </a:r>
            <a:r>
              <a:rPr lang="pt-BR" dirty="0" smtClean="0"/>
              <a:t>.</a:t>
            </a:r>
          </a:p>
          <a:p>
            <a:endParaRPr lang="pt-BR" dirty="0" smtClean="0"/>
          </a:p>
          <a:p>
            <a:r>
              <a:rPr lang="pt-BR" dirty="0" smtClean="0"/>
              <a:t>Art. 85 § 7</a:t>
            </a:r>
            <a:r>
              <a:rPr lang="pt-BR" u="sng" baseline="30000" dirty="0" smtClean="0"/>
              <a:t>o</a:t>
            </a:r>
            <a:r>
              <a:rPr lang="pt-BR" dirty="0" smtClean="0"/>
              <a:t> </a:t>
            </a:r>
            <a:r>
              <a:rPr lang="pt-BR" u="sng" dirty="0" smtClean="0"/>
              <a:t>Não serão devidos honorários no cumprimento de sentença contra a Fazenda Pública que enseje expedição de precatório, desde que não tenha sido impugnada.</a:t>
            </a:r>
            <a:endParaRPr lang="pt-BR" u="sng"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37</a:t>
            </a:fld>
            <a:endParaRPr lang="pt-BR"/>
          </a:p>
        </p:txBody>
      </p:sp>
    </p:spTree>
    <p:extLst>
      <p:ext uri="{BB962C8B-B14F-4D97-AF65-F5344CB8AC3E}">
        <p14:creationId xmlns:p14="http://schemas.microsoft.com/office/powerpoint/2010/main" val="200194095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2"/>
          </p:nvPr>
        </p:nvSpPr>
        <p:spPr/>
        <p:txBody>
          <a:bodyPr/>
          <a:lstStyle/>
          <a:p>
            <a:fld id="{7D7CC47D-5F8A-409B-A1E5-FC04969D52E5}" type="slidenum">
              <a:rPr lang="pt-BR" smtClean="0"/>
              <a:pPr/>
              <a:t>38</a:t>
            </a:fld>
            <a:endParaRPr lang="pt-BR"/>
          </a:p>
        </p:txBody>
      </p:sp>
      <p:sp>
        <p:nvSpPr>
          <p:cNvPr id="3" name="Espaço Reservado para Conteúdo 2"/>
          <p:cNvSpPr>
            <a:spLocks noGrp="1"/>
          </p:cNvSpPr>
          <p:nvPr>
            <p:ph idx="4294967295"/>
          </p:nvPr>
        </p:nvSpPr>
        <p:spPr>
          <a:xfrm>
            <a:off x="0" y="156117"/>
            <a:ext cx="12192000" cy="6244683"/>
          </a:xfrm>
        </p:spPr>
        <p:txBody>
          <a:bodyPr numCol="3">
            <a:normAutofit fontScale="85000" lnSpcReduction="10000"/>
          </a:bodyPr>
          <a:lstStyle/>
          <a:p>
            <a:r>
              <a:rPr lang="pt-BR" dirty="0"/>
              <a:t>Art. 535.  A Fazenda Pública será </a:t>
            </a:r>
            <a:r>
              <a:rPr lang="pt-BR" u="sng" dirty="0"/>
              <a:t>intimada</a:t>
            </a:r>
            <a:r>
              <a:rPr lang="pt-BR" dirty="0"/>
              <a:t> na pessoa de seu representante judicial, por carga, remessa ou meio eletrônico, para, querendo, no prazo de 30 (trinta) dias e nos próprios autos, </a:t>
            </a:r>
            <a:r>
              <a:rPr lang="pt-BR" b="1" u="sng" dirty="0"/>
              <a:t>impugnar a execução</a:t>
            </a:r>
            <a:r>
              <a:rPr lang="pt-BR" dirty="0"/>
              <a:t>, podendo arguir:</a:t>
            </a:r>
          </a:p>
          <a:p>
            <a:r>
              <a:rPr lang="pt-BR" dirty="0"/>
              <a:t>I - falta ou nulidade da citação se, na fase de conhecimento, o processo correu à revelia;</a:t>
            </a:r>
          </a:p>
          <a:p>
            <a:r>
              <a:rPr lang="pt-BR" dirty="0"/>
              <a:t>II - ilegitimidade de parte;</a:t>
            </a:r>
          </a:p>
          <a:p>
            <a:r>
              <a:rPr lang="pt-BR" dirty="0"/>
              <a:t>III - inexequibilidade do título ou inexigibilidade da obrigação;</a:t>
            </a:r>
          </a:p>
          <a:p>
            <a:r>
              <a:rPr lang="pt-BR" dirty="0"/>
              <a:t>IV - excesso de execução ou cumulação indevida de execuções;</a:t>
            </a:r>
          </a:p>
          <a:p>
            <a:r>
              <a:rPr lang="pt-BR" dirty="0"/>
              <a:t>V - incompetência absoluta ou relativa do juízo da execução;</a:t>
            </a:r>
          </a:p>
          <a:p>
            <a:r>
              <a:rPr lang="pt-BR" dirty="0"/>
              <a:t>VI - qualquer causa modificativa ou extintiva da obrigação, como pagamento, novação, compensação, transação ou prescrição, desde que supervenientes ao trânsito em julgado da sentença.</a:t>
            </a:r>
          </a:p>
          <a:p>
            <a:r>
              <a:rPr lang="pt-BR" dirty="0"/>
              <a:t>§ 1</a:t>
            </a:r>
            <a:r>
              <a:rPr lang="pt-BR" u="sng" baseline="30000" dirty="0"/>
              <a:t>o</a:t>
            </a:r>
            <a:r>
              <a:rPr lang="pt-BR" dirty="0"/>
              <a:t> A alegação de impedimento ou suspeição observará o disposto nos </a:t>
            </a:r>
            <a:r>
              <a:rPr lang="pt-BR" dirty="0" err="1">
                <a:hlinkClick r:id="rId2"/>
              </a:rPr>
              <a:t>arts</a:t>
            </a:r>
            <a:r>
              <a:rPr lang="pt-BR" dirty="0">
                <a:hlinkClick r:id="rId2"/>
              </a:rPr>
              <a:t>. 146</a:t>
            </a:r>
            <a:r>
              <a:rPr lang="pt-BR" dirty="0"/>
              <a:t> e </a:t>
            </a:r>
            <a:r>
              <a:rPr lang="pt-BR" dirty="0">
                <a:hlinkClick r:id="rId2"/>
              </a:rPr>
              <a:t>148</a:t>
            </a:r>
            <a:r>
              <a:rPr lang="pt-BR" dirty="0"/>
              <a:t>.</a:t>
            </a:r>
          </a:p>
          <a:p>
            <a:r>
              <a:rPr lang="pt-BR" dirty="0"/>
              <a:t>§ 2</a:t>
            </a:r>
            <a:r>
              <a:rPr lang="pt-BR" u="sng" baseline="30000" dirty="0"/>
              <a:t>o</a:t>
            </a:r>
            <a:r>
              <a:rPr lang="pt-BR" dirty="0"/>
              <a:t> </a:t>
            </a:r>
            <a:r>
              <a:rPr lang="pt-BR" u="sng" dirty="0"/>
              <a:t>Quando se alegar que o exequente, em excesso de execução, pleiteia quantia superior à resultante do título, cumprirá à executada declarar de imediato o valor que entende correto, sob pena de não conhecimento da arguição</a:t>
            </a:r>
            <a:r>
              <a:rPr lang="pt-BR" dirty="0"/>
              <a:t>.</a:t>
            </a:r>
          </a:p>
          <a:p>
            <a:r>
              <a:rPr lang="pt-BR" dirty="0"/>
              <a:t>§ 3</a:t>
            </a:r>
            <a:r>
              <a:rPr lang="pt-BR" u="sng" baseline="30000" dirty="0"/>
              <a:t>o</a:t>
            </a:r>
            <a:r>
              <a:rPr lang="pt-BR" dirty="0"/>
              <a:t> </a:t>
            </a:r>
            <a:r>
              <a:rPr lang="pt-BR" b="1" u="sng" dirty="0"/>
              <a:t>Não impugnada a execução ou rejeitadas as arguições da executada</a:t>
            </a:r>
            <a:r>
              <a:rPr lang="pt-BR" dirty="0"/>
              <a:t>:</a:t>
            </a:r>
          </a:p>
          <a:p>
            <a:r>
              <a:rPr lang="pt-BR" dirty="0"/>
              <a:t>I - </a:t>
            </a:r>
            <a:r>
              <a:rPr lang="pt-BR" u="sng" dirty="0"/>
              <a:t>expedir-se-á, por intermédio do presidente do tribunal competente, precatório em favor do exequente</a:t>
            </a:r>
            <a:r>
              <a:rPr lang="pt-BR" dirty="0"/>
              <a:t>, observando-se o disposto na </a:t>
            </a:r>
            <a:r>
              <a:rPr lang="pt-BR" dirty="0">
                <a:hlinkClick r:id="rId3"/>
              </a:rPr>
              <a:t>Constituição Federal</a:t>
            </a:r>
            <a:r>
              <a:rPr lang="pt-BR" dirty="0"/>
              <a:t>;</a:t>
            </a:r>
          </a:p>
          <a:p>
            <a:r>
              <a:rPr lang="pt-BR" dirty="0"/>
              <a:t>II - </a:t>
            </a:r>
            <a:r>
              <a:rPr lang="pt-BR" u="sng" dirty="0"/>
              <a:t>por ordem do juiz, dirigida à autoridade na pessoa de quem o ente público foi citado para o processo, o pagamento de obrigação de pequeno valor será realizado no prazo de 2 (dois) meses contado da entrega da requisição, mediante depósito na agência de banco oficial mais próxima da residência do exequente</a:t>
            </a:r>
            <a:r>
              <a:rPr lang="pt-BR" dirty="0"/>
              <a:t>.</a:t>
            </a:r>
          </a:p>
          <a:p>
            <a:r>
              <a:rPr lang="pt-BR" dirty="0"/>
              <a:t>§ 4</a:t>
            </a:r>
            <a:r>
              <a:rPr lang="pt-BR" u="sng" baseline="30000" dirty="0"/>
              <a:t>o</a:t>
            </a:r>
            <a:r>
              <a:rPr lang="pt-BR" dirty="0"/>
              <a:t> Tratando-se de impugnação parcial,</a:t>
            </a:r>
            <a:r>
              <a:rPr lang="pt-BR" b="1" u="sng" dirty="0"/>
              <a:t> a parte não questionada pela executada será, desde logo, objeto de cumprimento</a:t>
            </a:r>
            <a:r>
              <a:rPr lang="pt-BR" dirty="0"/>
              <a:t>.</a:t>
            </a:r>
          </a:p>
          <a:p>
            <a:r>
              <a:rPr lang="pt-BR" dirty="0"/>
              <a:t>§ 5</a:t>
            </a:r>
            <a:r>
              <a:rPr lang="pt-BR" u="sng" baseline="30000" dirty="0"/>
              <a:t>o</a:t>
            </a:r>
            <a:r>
              <a:rPr lang="pt-BR" dirty="0"/>
              <a:t> Para efeito do disposto no inciso III do caput deste artigo, </a:t>
            </a:r>
            <a:r>
              <a:rPr lang="pt-BR" u="sng" dirty="0"/>
              <a:t>considera-se também inexigível a obrigação reconhecida em título executivo judicial fundado em lei ou ato normativo considerado inconstitucional pelo Supremo Tribunal Federal</a:t>
            </a:r>
            <a:r>
              <a:rPr lang="pt-BR" dirty="0"/>
              <a:t>, ou fundado em aplicação ou interpretação da lei ou do ato normativo tido pelo Supremo Tribunal Federal como incompatível com a </a:t>
            </a:r>
            <a:r>
              <a:rPr lang="pt-BR" dirty="0">
                <a:hlinkClick r:id="rId3"/>
              </a:rPr>
              <a:t>Constituição Federal</a:t>
            </a:r>
            <a:r>
              <a:rPr lang="pt-BR" dirty="0"/>
              <a:t>, em controle de constitucionalidade concentrado ou difuso.</a:t>
            </a:r>
          </a:p>
          <a:p>
            <a:r>
              <a:rPr lang="pt-BR" dirty="0"/>
              <a:t>§ 6</a:t>
            </a:r>
            <a:r>
              <a:rPr lang="pt-BR" u="sng" baseline="30000" dirty="0"/>
              <a:t>o</a:t>
            </a:r>
            <a:r>
              <a:rPr lang="pt-BR" dirty="0"/>
              <a:t> No caso do § 5</a:t>
            </a:r>
            <a:r>
              <a:rPr lang="pt-BR" u="sng" baseline="30000" dirty="0"/>
              <a:t>o</a:t>
            </a:r>
            <a:r>
              <a:rPr lang="pt-BR" dirty="0"/>
              <a:t>, os efeitos da decisão do Supremo Tribunal Federal poderão ser modulados no tempo, de modo a favorecer a segurança jurídica.</a:t>
            </a:r>
          </a:p>
          <a:p>
            <a:r>
              <a:rPr lang="pt-BR" dirty="0"/>
              <a:t>§ 7</a:t>
            </a:r>
            <a:r>
              <a:rPr lang="pt-BR" u="sng" baseline="30000" dirty="0"/>
              <a:t>o</a:t>
            </a:r>
            <a:r>
              <a:rPr lang="pt-BR" dirty="0"/>
              <a:t> A decisão do Supremo Tribunal Federal referida no § 5</a:t>
            </a:r>
            <a:r>
              <a:rPr lang="pt-BR" u="sng" baseline="30000" dirty="0"/>
              <a:t>o</a:t>
            </a:r>
            <a:r>
              <a:rPr lang="pt-BR" dirty="0"/>
              <a:t> deve ter sido proferida antes do trânsito em julgado da decisão exequenda.</a:t>
            </a:r>
          </a:p>
          <a:p>
            <a:r>
              <a:rPr lang="pt-BR" dirty="0"/>
              <a:t>§ 8</a:t>
            </a:r>
            <a:r>
              <a:rPr lang="pt-BR" u="sng" baseline="30000" dirty="0"/>
              <a:t>o</a:t>
            </a:r>
            <a:r>
              <a:rPr lang="pt-BR" dirty="0"/>
              <a:t> Se a decisão referida no § 5</a:t>
            </a:r>
            <a:r>
              <a:rPr lang="pt-BR" u="sng" baseline="30000" dirty="0"/>
              <a:t>o</a:t>
            </a:r>
            <a:r>
              <a:rPr lang="pt-BR" dirty="0"/>
              <a:t> for proferida após o trânsito em julgado da decisão exequenda, caberá ação rescisória, cujo prazo será contado do trânsito em julgado da decisão proferida pelo Supremo Tribunal Federal.</a:t>
            </a:r>
          </a:p>
        </p:txBody>
      </p:sp>
    </p:spTree>
    <p:extLst>
      <p:ext uri="{BB962C8B-B14F-4D97-AF65-F5344CB8AC3E}">
        <p14:creationId xmlns:p14="http://schemas.microsoft.com/office/powerpoint/2010/main" val="200194095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ctrTitle"/>
          </p:nvPr>
        </p:nvSpPr>
        <p:spPr/>
        <p:txBody>
          <a:bodyPr>
            <a:normAutofit fontScale="90000"/>
          </a:bodyPr>
          <a:lstStyle/>
          <a:p>
            <a:r>
              <a:rPr lang="pt-BR" dirty="0" smtClean="0"/>
              <a:t>Cumprimento de sentença </a:t>
            </a:r>
            <a:r>
              <a:rPr lang="pt-BR" dirty="0" smtClean="0">
                <a:solidFill>
                  <a:schemeClr val="tx1"/>
                </a:solidFill>
              </a:rPr>
              <a:t>de obrigação de fazer, não </a:t>
            </a:r>
            <a:r>
              <a:rPr lang="pt-BR" dirty="0" smtClean="0"/>
              <a:t>fazer e entrega de coisa</a:t>
            </a:r>
            <a:endParaRPr lang="pt-BR" dirty="0"/>
          </a:p>
        </p:txBody>
      </p:sp>
      <p:sp>
        <p:nvSpPr>
          <p:cNvPr id="6" name="Subtítulo 5"/>
          <p:cNvSpPr>
            <a:spLocks noGrp="1"/>
          </p:cNvSpPr>
          <p:nvPr>
            <p:ph type="subTitle" idx="1"/>
          </p:nvPr>
        </p:nvSpPr>
        <p:spPr/>
        <p:txBody>
          <a:bodyPr/>
          <a:lstStyle/>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39</a:t>
            </a:fld>
            <a:endParaRPr lang="pt-BR"/>
          </a:p>
        </p:txBody>
      </p:sp>
    </p:spTree>
    <p:extLst>
      <p:ext uri="{BB962C8B-B14F-4D97-AF65-F5344CB8AC3E}">
        <p14:creationId xmlns:p14="http://schemas.microsoft.com/office/powerpoint/2010/main" val="20019409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Classificação das sentenças:</a:t>
            </a:r>
            <a:endParaRPr lang="pt-BR" dirty="0"/>
          </a:p>
        </p:txBody>
      </p:sp>
      <p:sp>
        <p:nvSpPr>
          <p:cNvPr id="3" name="Espaço Reservado para Conteúdo 2"/>
          <p:cNvSpPr>
            <a:spLocks noGrp="1"/>
          </p:cNvSpPr>
          <p:nvPr>
            <p:ph idx="1"/>
          </p:nvPr>
        </p:nvSpPr>
        <p:spPr/>
        <p:txBody>
          <a:bodyPr/>
          <a:lstStyle/>
          <a:p>
            <a:r>
              <a:rPr lang="pt-BR" dirty="0" smtClean="0"/>
              <a:t>Classificação </a:t>
            </a:r>
            <a:r>
              <a:rPr lang="pt-BR" dirty="0" err="1" smtClean="0"/>
              <a:t>quinária</a:t>
            </a:r>
            <a:r>
              <a:rPr lang="pt-BR" dirty="0" smtClean="0"/>
              <a:t>  (Pontes de Miranda):</a:t>
            </a:r>
          </a:p>
          <a:p>
            <a:r>
              <a:rPr lang="pt-BR" dirty="0" smtClean="0"/>
              <a:t>Declaratória</a:t>
            </a:r>
          </a:p>
          <a:p>
            <a:r>
              <a:rPr lang="pt-BR" dirty="0" smtClean="0"/>
              <a:t>Constitutiva</a:t>
            </a:r>
          </a:p>
          <a:p>
            <a:r>
              <a:rPr lang="pt-BR" dirty="0" smtClean="0"/>
              <a:t>Condenatória</a:t>
            </a:r>
          </a:p>
          <a:p>
            <a:r>
              <a:rPr lang="pt-BR" dirty="0" smtClean="0"/>
              <a:t>Mandamental  -  caracterizada por uma ordem.</a:t>
            </a:r>
          </a:p>
          <a:p>
            <a:r>
              <a:rPr lang="pt-BR" dirty="0" smtClean="0"/>
              <a:t>Executiva – decisão apta a ser executada desde logo, sem instauração de novo processo (que determina, na própria sentença, a execução </a:t>
            </a:r>
            <a:r>
              <a:rPr lang="pt-BR" dirty="0" err="1" smtClean="0"/>
              <a:t>Ex</a:t>
            </a:r>
            <a:r>
              <a:rPr lang="pt-BR" dirty="0" smtClean="0"/>
              <a:t>: despejo.). </a:t>
            </a:r>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4</a:t>
            </a:fld>
            <a:endParaRPr lang="pt-BR"/>
          </a:p>
        </p:txBody>
      </p:sp>
    </p:spTree>
    <p:extLst>
      <p:ext uri="{BB962C8B-B14F-4D97-AF65-F5344CB8AC3E}">
        <p14:creationId xmlns:p14="http://schemas.microsoft.com/office/powerpoint/2010/main" val="414868854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 de obrigação de fazer</a:t>
            </a:r>
            <a:endParaRPr lang="pt-BR" dirty="0"/>
          </a:p>
        </p:txBody>
      </p:sp>
      <p:sp>
        <p:nvSpPr>
          <p:cNvPr id="3" name="Espaço Reservado para Conteúdo 2"/>
          <p:cNvSpPr>
            <a:spLocks noGrp="1"/>
          </p:cNvSpPr>
          <p:nvPr>
            <p:ph idx="1"/>
          </p:nvPr>
        </p:nvSpPr>
        <p:spPr/>
        <p:txBody>
          <a:bodyPr>
            <a:normAutofit fontScale="77500" lnSpcReduction="20000"/>
          </a:bodyPr>
          <a:lstStyle/>
          <a:p>
            <a:r>
              <a:rPr lang="pt-BR" b="1" dirty="0"/>
              <a:t>Seção I</a:t>
            </a:r>
            <a:br>
              <a:rPr lang="pt-BR" b="1" dirty="0"/>
            </a:br>
            <a:r>
              <a:rPr lang="pt-BR" b="1" dirty="0"/>
              <a:t>Do Cumprimento de Sentença que Reconheça a Exigibilidade de Obrigação de Fazer ou de Não Fazer</a:t>
            </a:r>
            <a:endParaRPr lang="pt-BR" dirty="0"/>
          </a:p>
          <a:p>
            <a:r>
              <a:rPr lang="pt-BR" dirty="0"/>
              <a:t>Art. 536.  No cumprimento de sentença que reconheça a exigibilidade de obrigação de fazer ou de não fazer, o juiz poderá, de ofício ou a requerimento, para a efetivação </a:t>
            </a:r>
            <a:r>
              <a:rPr lang="pt-BR" b="1" u="sng" dirty="0"/>
              <a:t>da tutela específica </a:t>
            </a:r>
            <a:r>
              <a:rPr lang="pt-BR" dirty="0"/>
              <a:t>ou a </a:t>
            </a:r>
            <a:r>
              <a:rPr lang="pt-BR" b="1" u="sng" dirty="0"/>
              <a:t>obtenção de tutela pelo resultado prático equivalente</a:t>
            </a:r>
            <a:r>
              <a:rPr lang="pt-BR" dirty="0"/>
              <a:t>, determinar as medidas necessárias à satisfação do exequente.</a:t>
            </a:r>
          </a:p>
          <a:p>
            <a:r>
              <a:rPr lang="pt-BR" dirty="0"/>
              <a:t>§ 1</a:t>
            </a:r>
            <a:r>
              <a:rPr lang="pt-BR" u="sng" baseline="30000" dirty="0"/>
              <a:t>o</a:t>
            </a:r>
            <a:r>
              <a:rPr lang="pt-BR" dirty="0"/>
              <a:t> Para atender ao disposto no caput, o juiz poderá determinar, entre outras medidas</a:t>
            </a:r>
            <a:r>
              <a:rPr lang="pt-BR" b="1" u="sng" dirty="0"/>
              <a:t>, a imposição de multa</a:t>
            </a:r>
            <a:r>
              <a:rPr lang="pt-BR" dirty="0"/>
              <a:t>, </a:t>
            </a:r>
            <a:r>
              <a:rPr lang="pt-BR" u="sng" dirty="0"/>
              <a:t>a busca e apreensão, a remoção de pessoas e coisas, o desfazimento de obras e o impedimento de atividade nociva, podendo, caso necessário, requisitar o auxílio de força policial</a:t>
            </a:r>
            <a:r>
              <a:rPr lang="pt-BR" dirty="0"/>
              <a:t>.</a:t>
            </a:r>
          </a:p>
          <a:p>
            <a:r>
              <a:rPr lang="pt-BR" dirty="0"/>
              <a:t>§ 2</a:t>
            </a:r>
            <a:r>
              <a:rPr lang="pt-BR" u="sng" baseline="30000" dirty="0"/>
              <a:t>o</a:t>
            </a:r>
            <a:r>
              <a:rPr lang="pt-BR" dirty="0"/>
              <a:t> O mandado de busca e apreensão de pessoas e coisas será cumprido por 2 (dois) oficiais de justiça, observando-se o disposto no </a:t>
            </a:r>
            <a:r>
              <a:rPr lang="pt-BR" dirty="0">
                <a:hlinkClick r:id="rId2"/>
              </a:rPr>
              <a:t>art. 846, §§ 1</a:t>
            </a:r>
            <a:r>
              <a:rPr lang="pt-BR" u="sng" baseline="30000" dirty="0">
                <a:hlinkClick r:id="rId2"/>
              </a:rPr>
              <a:t>o</a:t>
            </a:r>
            <a:r>
              <a:rPr lang="pt-BR" dirty="0">
                <a:hlinkClick r:id="rId2"/>
              </a:rPr>
              <a:t> a 4</a:t>
            </a:r>
            <a:r>
              <a:rPr lang="pt-BR" u="sng" baseline="30000" dirty="0">
                <a:hlinkClick r:id="rId2"/>
              </a:rPr>
              <a:t>o</a:t>
            </a:r>
            <a:r>
              <a:rPr lang="pt-BR" dirty="0"/>
              <a:t>, se houver necessidade de arrombamento.</a:t>
            </a:r>
          </a:p>
          <a:p>
            <a:r>
              <a:rPr lang="pt-BR" dirty="0"/>
              <a:t>§ 3</a:t>
            </a:r>
            <a:r>
              <a:rPr lang="pt-BR" u="sng" baseline="30000" dirty="0"/>
              <a:t>o</a:t>
            </a:r>
            <a:r>
              <a:rPr lang="pt-BR" dirty="0"/>
              <a:t> O executado </a:t>
            </a:r>
            <a:r>
              <a:rPr lang="pt-BR" u="sng" dirty="0"/>
              <a:t>incidirá nas penas de litigância de má-fé quando injustificadamente descumprir a ordem judicial, sem prejuízo de sua responsabilização por crime de desobediência</a:t>
            </a:r>
            <a:r>
              <a:rPr lang="pt-BR" dirty="0" smtClean="0"/>
              <a:t>.   V. art. 81</a:t>
            </a:r>
            <a:endParaRPr lang="pt-BR" dirty="0"/>
          </a:p>
          <a:p>
            <a:r>
              <a:rPr lang="pt-BR" dirty="0"/>
              <a:t>§ 4</a:t>
            </a:r>
            <a:r>
              <a:rPr lang="pt-BR" u="sng" baseline="30000" dirty="0"/>
              <a:t>o</a:t>
            </a:r>
            <a:r>
              <a:rPr lang="pt-BR" dirty="0"/>
              <a:t> No cumprimento de sentença que reconheça a exigibilidade de obrigação de fazer ou de não fazer, aplica-se o </a:t>
            </a:r>
            <a:r>
              <a:rPr lang="pt-BR" dirty="0">
                <a:hlinkClick r:id="rId2"/>
              </a:rPr>
              <a:t>art. 525</a:t>
            </a:r>
            <a:r>
              <a:rPr lang="pt-BR" dirty="0"/>
              <a:t>, no que couber</a:t>
            </a:r>
            <a:r>
              <a:rPr lang="pt-BR" dirty="0" smtClean="0"/>
              <a:t>. (</a:t>
            </a:r>
            <a:r>
              <a:rPr lang="pt-BR" i="1" dirty="0" smtClean="0"/>
              <a:t>impugnação</a:t>
            </a:r>
            <a:r>
              <a:rPr lang="pt-BR" dirty="0" smtClean="0"/>
              <a:t>).</a:t>
            </a:r>
            <a:endParaRPr lang="pt-BR" dirty="0"/>
          </a:p>
          <a:p>
            <a:r>
              <a:rPr lang="pt-BR" dirty="0"/>
              <a:t>§ 5</a:t>
            </a:r>
            <a:r>
              <a:rPr lang="pt-BR" u="sng" baseline="30000" dirty="0"/>
              <a:t>o</a:t>
            </a:r>
            <a:r>
              <a:rPr lang="pt-BR" dirty="0"/>
              <a:t> O disposto neste artigo aplica-se, no que couber, ao cumprimento de sentença que reconheça deveres de fazer e de não fazer </a:t>
            </a:r>
            <a:r>
              <a:rPr lang="pt-BR" u="sng" dirty="0"/>
              <a:t>de natureza não obrigacional</a:t>
            </a:r>
            <a:r>
              <a:rPr lang="pt-BR" dirty="0"/>
              <a:t>.</a:t>
            </a:r>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40</a:t>
            </a:fld>
            <a:endParaRPr lang="pt-BR"/>
          </a:p>
        </p:txBody>
      </p:sp>
    </p:spTree>
    <p:extLst>
      <p:ext uri="{BB962C8B-B14F-4D97-AF65-F5344CB8AC3E}">
        <p14:creationId xmlns:p14="http://schemas.microsoft.com/office/powerpoint/2010/main" val="200194095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err="1" smtClean="0"/>
              <a:t>Astreinte</a:t>
            </a:r>
            <a:endParaRPr lang="pt-BR" dirty="0"/>
          </a:p>
        </p:txBody>
      </p:sp>
      <p:sp>
        <p:nvSpPr>
          <p:cNvPr id="3" name="Espaço Reservado para Conteúdo 2"/>
          <p:cNvSpPr>
            <a:spLocks noGrp="1"/>
          </p:cNvSpPr>
          <p:nvPr>
            <p:ph idx="1"/>
          </p:nvPr>
        </p:nvSpPr>
        <p:spPr>
          <a:xfrm>
            <a:off x="291548" y="1845733"/>
            <a:ext cx="11754678" cy="4515309"/>
          </a:xfrm>
        </p:spPr>
        <p:txBody>
          <a:bodyPr>
            <a:normAutofit fontScale="92500" lnSpcReduction="20000"/>
          </a:bodyPr>
          <a:lstStyle/>
          <a:p>
            <a:r>
              <a:rPr lang="pt-BR" dirty="0"/>
              <a:t>Art. 537.  A </a:t>
            </a:r>
            <a:r>
              <a:rPr lang="pt-BR" u="sng" dirty="0"/>
              <a:t>multa independe de requerimento da parte </a:t>
            </a:r>
            <a:r>
              <a:rPr lang="pt-BR" b="1" u="sng" dirty="0"/>
              <a:t>e poderá ser aplicada na fase de conhecimento, em tutela provisória ou na sentença, ou na fase de execução,</a:t>
            </a:r>
            <a:r>
              <a:rPr lang="pt-BR" dirty="0"/>
              <a:t> desde que seja </a:t>
            </a:r>
            <a:r>
              <a:rPr lang="pt-BR" u="sng" dirty="0"/>
              <a:t>suficiente e compatível com a obrigação e que se determine prazo razoável para cumprimento do preceito.</a:t>
            </a:r>
          </a:p>
          <a:p>
            <a:r>
              <a:rPr lang="pt-BR" dirty="0"/>
              <a:t>§ 1</a:t>
            </a:r>
            <a:r>
              <a:rPr lang="pt-BR" u="sng" baseline="30000" dirty="0"/>
              <a:t>o</a:t>
            </a:r>
            <a:r>
              <a:rPr lang="pt-BR" dirty="0"/>
              <a:t> O juiz poderá, de ofício ou a requerimento, </a:t>
            </a:r>
            <a:r>
              <a:rPr lang="pt-BR" u="sng" dirty="0"/>
              <a:t>modificar o valor ou a periodicidade da multa vincenda ou excluí-la</a:t>
            </a:r>
            <a:r>
              <a:rPr lang="pt-BR" dirty="0"/>
              <a:t>, caso verifique que:</a:t>
            </a:r>
          </a:p>
          <a:p>
            <a:r>
              <a:rPr lang="pt-BR" dirty="0"/>
              <a:t>I - se </a:t>
            </a:r>
            <a:r>
              <a:rPr lang="pt-BR" u="sng" dirty="0"/>
              <a:t>tornou insuficiente ou excessiva</a:t>
            </a:r>
            <a:r>
              <a:rPr lang="pt-BR" dirty="0"/>
              <a:t>;</a:t>
            </a:r>
          </a:p>
          <a:p>
            <a:r>
              <a:rPr lang="pt-BR" dirty="0"/>
              <a:t>II - </a:t>
            </a:r>
            <a:r>
              <a:rPr lang="pt-BR" u="sng" dirty="0"/>
              <a:t>o obrigado demonstrou cumprimento parcial superveniente da obrigação ou justa causa para o descumprimento</a:t>
            </a:r>
            <a:r>
              <a:rPr lang="pt-BR" dirty="0"/>
              <a:t>.</a:t>
            </a:r>
          </a:p>
          <a:p>
            <a:r>
              <a:rPr lang="pt-BR" dirty="0"/>
              <a:t>§ 2</a:t>
            </a:r>
            <a:r>
              <a:rPr lang="pt-BR" u="sng" baseline="30000" dirty="0"/>
              <a:t>o</a:t>
            </a:r>
            <a:r>
              <a:rPr lang="pt-BR" dirty="0"/>
              <a:t> O valor da multa será devido ao </a:t>
            </a:r>
            <a:r>
              <a:rPr lang="pt-BR" u="sng" dirty="0"/>
              <a:t>exequente</a:t>
            </a:r>
            <a:r>
              <a:rPr lang="pt-BR" dirty="0"/>
              <a:t>.</a:t>
            </a:r>
          </a:p>
          <a:p>
            <a:r>
              <a:rPr lang="pt-BR" dirty="0" smtClean="0"/>
              <a:t>§ </a:t>
            </a:r>
            <a:r>
              <a:rPr lang="pt-BR" dirty="0"/>
              <a:t>3</a:t>
            </a:r>
            <a:r>
              <a:rPr lang="pt-BR" strike="sngStrike" dirty="0"/>
              <a:t>º</a:t>
            </a:r>
            <a:r>
              <a:rPr lang="pt-BR" dirty="0"/>
              <a:t>  A decisão que fixa a multa é passível de </a:t>
            </a:r>
            <a:r>
              <a:rPr lang="pt-BR" u="sng" dirty="0"/>
              <a:t>cumprimento provisório</a:t>
            </a:r>
            <a:r>
              <a:rPr lang="pt-BR" dirty="0"/>
              <a:t>, devendo </a:t>
            </a:r>
            <a:r>
              <a:rPr lang="pt-BR" u="sng" dirty="0"/>
              <a:t>ser depositada em juízo</a:t>
            </a:r>
            <a:r>
              <a:rPr lang="pt-BR" dirty="0"/>
              <a:t>, </a:t>
            </a:r>
            <a:r>
              <a:rPr lang="pt-BR" b="1" u="sng" dirty="0"/>
              <a:t>permitido o levantamento do valor após o trânsito em julgado da sentença favorável à parte.</a:t>
            </a:r>
            <a:r>
              <a:rPr lang="pt-BR" dirty="0"/>
              <a:t>  </a:t>
            </a:r>
            <a:r>
              <a:rPr lang="pt-BR" dirty="0">
                <a:hlinkClick r:id="rId2"/>
              </a:rPr>
              <a:t>(Redação dada pela Lei nº 13.256, de 2016)</a:t>
            </a:r>
            <a:r>
              <a:rPr lang="pt-BR" dirty="0"/>
              <a:t>   </a:t>
            </a:r>
            <a:r>
              <a:rPr lang="pt-BR" dirty="0">
                <a:hlinkClick r:id="rId2"/>
              </a:rPr>
              <a:t>(Vigência)</a:t>
            </a:r>
            <a:endParaRPr lang="pt-BR" dirty="0"/>
          </a:p>
          <a:p>
            <a:r>
              <a:rPr lang="pt-BR" dirty="0"/>
              <a:t>§ 4</a:t>
            </a:r>
            <a:r>
              <a:rPr lang="pt-BR" u="sng" baseline="30000" dirty="0"/>
              <a:t>o</a:t>
            </a:r>
            <a:r>
              <a:rPr lang="pt-BR" u="sng" dirty="0"/>
              <a:t> A multa será devida desde o dia em que se configurar o descumprimento da decisão e incidirá enquanto não for cumprida a decisão que a tiver cominado</a:t>
            </a:r>
            <a:r>
              <a:rPr lang="pt-BR" dirty="0"/>
              <a:t>.</a:t>
            </a:r>
          </a:p>
          <a:p>
            <a:r>
              <a:rPr lang="pt-BR" dirty="0"/>
              <a:t>§ 5</a:t>
            </a:r>
            <a:r>
              <a:rPr lang="pt-BR" u="sng" baseline="30000" dirty="0"/>
              <a:t>o</a:t>
            </a:r>
            <a:r>
              <a:rPr lang="pt-BR" dirty="0"/>
              <a:t> O disposto neste artigo aplica-se, no que couber, ao cumprimento de sentença que reconheça deveres de fazer e de não fazer de natureza não obrigacional</a:t>
            </a:r>
            <a:r>
              <a:rPr lang="pt-BR" dirty="0" smtClean="0"/>
              <a:t>.</a:t>
            </a:r>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41</a:t>
            </a:fld>
            <a:endParaRPr lang="pt-BR"/>
          </a:p>
        </p:txBody>
      </p:sp>
    </p:spTree>
    <p:extLst>
      <p:ext uri="{BB962C8B-B14F-4D97-AF65-F5344CB8AC3E}">
        <p14:creationId xmlns:p14="http://schemas.microsoft.com/office/powerpoint/2010/main" val="200194095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 de entregar coisa</a:t>
            </a:r>
            <a:endParaRPr lang="pt-BR" dirty="0"/>
          </a:p>
        </p:txBody>
      </p:sp>
      <p:sp>
        <p:nvSpPr>
          <p:cNvPr id="3" name="Espaço Reservado para Conteúdo 2"/>
          <p:cNvSpPr>
            <a:spLocks noGrp="1"/>
          </p:cNvSpPr>
          <p:nvPr>
            <p:ph idx="1"/>
          </p:nvPr>
        </p:nvSpPr>
        <p:spPr/>
        <p:txBody>
          <a:bodyPr>
            <a:normAutofit lnSpcReduction="10000"/>
          </a:bodyPr>
          <a:lstStyle/>
          <a:p>
            <a:r>
              <a:rPr lang="pt-BR" b="1" dirty="0"/>
              <a:t>Seção II</a:t>
            </a:r>
            <a:br>
              <a:rPr lang="pt-BR" b="1" dirty="0"/>
            </a:br>
            <a:r>
              <a:rPr lang="pt-BR" b="1" dirty="0"/>
              <a:t>Do Cumprimento de Sentença que Reconheça a Exigibilidade de Obrigação de Entregar Coisa</a:t>
            </a:r>
            <a:endParaRPr lang="pt-BR" dirty="0"/>
          </a:p>
          <a:p>
            <a:r>
              <a:rPr lang="pt-BR" dirty="0"/>
              <a:t>Art. 538.  Não cumprida a obrigação de entregar coisa no prazo estabelecido na sentença, será expedido </a:t>
            </a:r>
            <a:r>
              <a:rPr lang="pt-BR" b="1" u="sng" dirty="0"/>
              <a:t>mandado de busca e apreensão ou de imissão na posse em favor do credor</a:t>
            </a:r>
            <a:r>
              <a:rPr lang="pt-BR" dirty="0"/>
              <a:t>, conforme se tratar de coisa móvel ou imóvel.</a:t>
            </a:r>
          </a:p>
          <a:p>
            <a:r>
              <a:rPr lang="pt-BR" dirty="0"/>
              <a:t>§ 1</a:t>
            </a:r>
            <a:r>
              <a:rPr lang="pt-BR" u="sng" baseline="30000" dirty="0"/>
              <a:t>o</a:t>
            </a:r>
            <a:r>
              <a:rPr lang="pt-BR" dirty="0"/>
              <a:t> A existência de benfeitorias deve ser alegada na fase de conhecimento, em contestação, de forma discriminada e com atribuição, sempre que possível e justificadamente, do respectivo valor.</a:t>
            </a:r>
          </a:p>
          <a:p>
            <a:r>
              <a:rPr lang="pt-BR" dirty="0"/>
              <a:t>§ 2</a:t>
            </a:r>
            <a:r>
              <a:rPr lang="pt-BR" u="sng" baseline="30000" dirty="0"/>
              <a:t>o</a:t>
            </a:r>
            <a:r>
              <a:rPr lang="pt-BR" dirty="0"/>
              <a:t> </a:t>
            </a:r>
            <a:r>
              <a:rPr lang="pt-BR" b="1" dirty="0"/>
              <a:t>O direito de retenção por benfeitorias deve ser exercido na contestação, na fase de conhecimento.</a:t>
            </a:r>
          </a:p>
          <a:p>
            <a:r>
              <a:rPr lang="pt-BR" dirty="0"/>
              <a:t>§ 3</a:t>
            </a:r>
            <a:r>
              <a:rPr lang="pt-BR" u="sng" baseline="30000" dirty="0"/>
              <a:t>o</a:t>
            </a:r>
            <a:r>
              <a:rPr lang="pt-BR" dirty="0"/>
              <a:t> Aplicam-se ao procedimento previsto neste artigo, no que couber, as disposições sobre o cumprimento de obrigação de fazer ou de não fazer.</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42</a:t>
            </a:fld>
            <a:endParaRPr lang="pt-BR"/>
          </a:p>
        </p:txBody>
      </p:sp>
    </p:spTree>
    <p:extLst>
      <p:ext uri="{BB962C8B-B14F-4D97-AF65-F5344CB8AC3E}">
        <p14:creationId xmlns:p14="http://schemas.microsoft.com/office/powerpoint/2010/main" val="200194095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ctrTitle"/>
          </p:nvPr>
        </p:nvSpPr>
        <p:spPr/>
        <p:txBody>
          <a:bodyPr/>
          <a:lstStyle/>
          <a:p>
            <a:r>
              <a:rPr lang="pt-BR" dirty="0" smtClean="0"/>
              <a:t>Execução de título extrajudicial</a:t>
            </a:r>
            <a:endParaRPr lang="pt-BR" dirty="0"/>
          </a:p>
        </p:txBody>
      </p:sp>
      <p:sp>
        <p:nvSpPr>
          <p:cNvPr id="6" name="Subtítulo 5"/>
          <p:cNvSpPr>
            <a:spLocks noGrp="1"/>
          </p:cNvSpPr>
          <p:nvPr>
            <p:ph type="subTitle" idx="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43</a:t>
            </a:fld>
            <a:endParaRPr lang="pt-B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Disposições gerais s/ a execução de título extrajudicial</a:t>
            </a:r>
            <a:endParaRPr lang="pt-BR" dirty="0"/>
          </a:p>
        </p:txBody>
      </p:sp>
      <p:sp>
        <p:nvSpPr>
          <p:cNvPr id="3" name="Espaço Reservado para Conteúdo 2"/>
          <p:cNvSpPr>
            <a:spLocks noGrp="1"/>
          </p:cNvSpPr>
          <p:nvPr>
            <p:ph idx="1"/>
          </p:nvPr>
        </p:nvSpPr>
        <p:spPr>
          <a:xfrm>
            <a:off x="352926" y="1845734"/>
            <a:ext cx="11598442" cy="4603192"/>
          </a:xfrm>
        </p:spPr>
        <p:txBody>
          <a:bodyPr numCol="3">
            <a:normAutofit fontScale="85000" lnSpcReduction="10000"/>
          </a:bodyPr>
          <a:lstStyle/>
          <a:p>
            <a:r>
              <a:rPr lang="pt-BR" dirty="0" smtClean="0"/>
              <a:t>Art. 797.  Ressalvado o caso de insolvência do devedor, em que tem lugar o concurso universal, </a:t>
            </a:r>
            <a:r>
              <a:rPr lang="pt-BR" u="sng" dirty="0" smtClean="0"/>
              <a:t>realiza-se a execução no interesse do exequente que adquire, pela penhora, o direito de preferência sobre os bens penhorados</a:t>
            </a:r>
            <a:r>
              <a:rPr lang="pt-BR" dirty="0" smtClean="0"/>
              <a:t>.</a:t>
            </a:r>
          </a:p>
          <a:p>
            <a:r>
              <a:rPr lang="pt-BR" dirty="0" smtClean="0"/>
              <a:t>Parágrafo único.  Recaindo mais de uma penhora sobre o mesmo bem, cada exequente conservará o seu título de preferência.</a:t>
            </a:r>
          </a:p>
          <a:p>
            <a:r>
              <a:rPr lang="pt-BR" dirty="0" smtClean="0"/>
              <a:t>Art. 798.  Ao propor a execução</a:t>
            </a:r>
            <a:r>
              <a:rPr lang="pt-BR" u="sng" dirty="0" smtClean="0"/>
              <a:t>, incumbe ao exequente:</a:t>
            </a:r>
          </a:p>
          <a:p>
            <a:r>
              <a:rPr lang="pt-BR" dirty="0" smtClean="0"/>
              <a:t>I - instruir a petição inicial com:</a:t>
            </a:r>
          </a:p>
          <a:p>
            <a:r>
              <a:rPr lang="pt-BR" dirty="0" smtClean="0"/>
              <a:t>a) </a:t>
            </a:r>
            <a:r>
              <a:rPr lang="pt-BR" b="1" u="sng" dirty="0" smtClean="0"/>
              <a:t>o título executivo extrajudicial;</a:t>
            </a:r>
          </a:p>
          <a:p>
            <a:r>
              <a:rPr lang="pt-BR" dirty="0" smtClean="0"/>
              <a:t>b) o demonstrativo do débito atualizado até a data de propositura da ação, quando se tratar de execução por quantia certa;</a:t>
            </a:r>
          </a:p>
          <a:p>
            <a:r>
              <a:rPr lang="pt-BR" dirty="0" smtClean="0"/>
              <a:t>c) a prova de que se verificou a condição ou ocorreu o termo, se for o caso;</a:t>
            </a:r>
          </a:p>
          <a:p>
            <a:r>
              <a:rPr lang="pt-BR" dirty="0" smtClean="0"/>
              <a:t>d) a prova, se for o caso, de que adimpliu a contraprestação que lhe corresponde ou que lhe assegura o cumprimento, se o executado não for obrigado a satisfazer a sua prestação senão mediante a contraprestação do exequente;</a:t>
            </a:r>
          </a:p>
          <a:p>
            <a:r>
              <a:rPr lang="pt-BR" dirty="0" smtClean="0"/>
              <a:t>II - indicar:</a:t>
            </a:r>
          </a:p>
          <a:p>
            <a:r>
              <a:rPr lang="pt-BR" dirty="0" smtClean="0"/>
              <a:t>a) a espécie de execução de sua preferência, quando por mais de um modo puder ser realizada;</a:t>
            </a:r>
          </a:p>
          <a:p>
            <a:r>
              <a:rPr lang="pt-BR" dirty="0" smtClean="0"/>
              <a:t>b) os nomes completos do exequente e do executado e seus números de inscrição no Cadastro de Pessoas Físicas ou no Cadastro Nacional da Pessoa Jurídica;</a:t>
            </a:r>
          </a:p>
          <a:p>
            <a:r>
              <a:rPr lang="pt-BR" dirty="0" smtClean="0"/>
              <a:t>c) </a:t>
            </a:r>
            <a:r>
              <a:rPr lang="pt-BR" u="sng" dirty="0" smtClean="0"/>
              <a:t>os bens suscetíveis de penhora, sempre que possível.</a:t>
            </a:r>
          </a:p>
          <a:p>
            <a:r>
              <a:rPr lang="pt-BR" dirty="0" smtClean="0"/>
              <a:t>Parágrafo único.  O demonstrativo do débito deverá conter:</a:t>
            </a:r>
          </a:p>
          <a:p>
            <a:r>
              <a:rPr lang="pt-BR" dirty="0" smtClean="0"/>
              <a:t>I - o índice de correção monetária adotado;</a:t>
            </a:r>
          </a:p>
          <a:p>
            <a:r>
              <a:rPr lang="pt-BR" dirty="0" smtClean="0"/>
              <a:t>II - a taxa de juros aplicada;</a:t>
            </a:r>
          </a:p>
          <a:p>
            <a:r>
              <a:rPr lang="pt-BR" dirty="0" smtClean="0"/>
              <a:t>III - os termos inicial e final de incidência do índice de correção monetária e da taxa de juros utilizados;</a:t>
            </a:r>
          </a:p>
          <a:p>
            <a:r>
              <a:rPr lang="pt-BR" dirty="0" smtClean="0"/>
              <a:t>IV - a periodicidade da capitalização dos juros, se for o caso;</a:t>
            </a:r>
          </a:p>
          <a:p>
            <a:r>
              <a:rPr lang="pt-BR" dirty="0" smtClean="0"/>
              <a:t>V - a especificação de desconto obrigatório realizado.</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44</a:t>
            </a:fld>
            <a:endParaRPr lang="pt-BR"/>
          </a:p>
        </p:txBody>
      </p:sp>
    </p:spTree>
    <p:extLst>
      <p:ext uri="{BB962C8B-B14F-4D97-AF65-F5344CB8AC3E}">
        <p14:creationId xmlns:p14="http://schemas.microsoft.com/office/powerpoint/2010/main" val="200194095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2"/>
          </p:nvPr>
        </p:nvSpPr>
        <p:spPr/>
        <p:txBody>
          <a:bodyPr/>
          <a:lstStyle/>
          <a:p>
            <a:fld id="{7D7CC47D-5F8A-409B-A1E5-FC04969D52E5}" type="slidenum">
              <a:rPr lang="pt-BR" smtClean="0"/>
              <a:pPr/>
              <a:t>45</a:t>
            </a:fld>
            <a:endParaRPr lang="pt-BR"/>
          </a:p>
        </p:txBody>
      </p:sp>
      <p:sp>
        <p:nvSpPr>
          <p:cNvPr id="10" name="Espaço Reservado para Conteúdo 9"/>
          <p:cNvSpPr>
            <a:spLocks noGrp="1"/>
          </p:cNvSpPr>
          <p:nvPr>
            <p:ph idx="4294967295"/>
          </p:nvPr>
        </p:nvSpPr>
        <p:spPr>
          <a:xfrm>
            <a:off x="0" y="0"/>
            <a:ext cx="12192000" cy="6352673"/>
          </a:xfrm>
        </p:spPr>
        <p:txBody>
          <a:bodyPr numCol="3">
            <a:normAutofit lnSpcReduction="10000"/>
          </a:bodyPr>
          <a:lstStyle/>
          <a:p>
            <a:r>
              <a:rPr lang="pt-BR" dirty="0" smtClean="0"/>
              <a:t>Art. 799.  Incumbe ainda ao exequente:</a:t>
            </a:r>
          </a:p>
          <a:p>
            <a:r>
              <a:rPr lang="pt-BR" dirty="0" smtClean="0"/>
              <a:t>VIII - </a:t>
            </a:r>
            <a:r>
              <a:rPr lang="pt-BR" b="1" u="sng" dirty="0" smtClean="0"/>
              <a:t>pleitear, se for o caso, medidas urgentes;</a:t>
            </a:r>
          </a:p>
          <a:p>
            <a:r>
              <a:rPr lang="pt-BR" dirty="0" smtClean="0"/>
              <a:t>IX - </a:t>
            </a:r>
            <a:r>
              <a:rPr lang="pt-BR" b="1" u="sng" dirty="0" smtClean="0"/>
              <a:t>proceder à averbação em registro público do ato de propositura da execução e dos atos de constrição realizados, para conhecimento de terceiros</a:t>
            </a:r>
            <a:r>
              <a:rPr lang="pt-BR" dirty="0" smtClean="0"/>
              <a:t>.</a:t>
            </a:r>
          </a:p>
          <a:p>
            <a:r>
              <a:rPr lang="pt-BR" dirty="0" smtClean="0"/>
              <a:t>Art. 800.  Nas </a:t>
            </a:r>
            <a:r>
              <a:rPr lang="pt-BR" u="sng" dirty="0" smtClean="0"/>
              <a:t>obrigações alternativas</a:t>
            </a:r>
            <a:r>
              <a:rPr lang="pt-BR" dirty="0" smtClean="0"/>
              <a:t>, quando a </a:t>
            </a:r>
            <a:r>
              <a:rPr lang="pt-BR" u="sng" dirty="0" smtClean="0"/>
              <a:t>escolha couber ao devedor</a:t>
            </a:r>
            <a:r>
              <a:rPr lang="pt-BR" dirty="0" smtClean="0"/>
              <a:t>, esse </a:t>
            </a:r>
            <a:r>
              <a:rPr lang="pt-BR" b="1" u="sng" dirty="0" smtClean="0"/>
              <a:t>será citado para exercer a opção e realizar a prestação dentro de 10 (dez) dias</a:t>
            </a:r>
            <a:r>
              <a:rPr lang="pt-BR" dirty="0" smtClean="0"/>
              <a:t>, se outro prazo não lhe foi determinado em lei ou em contrato.</a:t>
            </a:r>
          </a:p>
          <a:p>
            <a:r>
              <a:rPr lang="pt-BR" dirty="0" smtClean="0"/>
              <a:t>§ 1</a:t>
            </a:r>
            <a:r>
              <a:rPr lang="pt-BR" u="sng" baseline="30000" dirty="0" smtClean="0"/>
              <a:t>o</a:t>
            </a:r>
            <a:r>
              <a:rPr lang="pt-BR" dirty="0" smtClean="0"/>
              <a:t> </a:t>
            </a:r>
            <a:r>
              <a:rPr lang="pt-BR" u="sng" dirty="0" smtClean="0"/>
              <a:t>Devolver-se-á ao credor a opção, se o devedor não a exercer no prazo determinado</a:t>
            </a:r>
            <a:r>
              <a:rPr lang="pt-BR" dirty="0" smtClean="0"/>
              <a:t>.</a:t>
            </a:r>
          </a:p>
          <a:p>
            <a:r>
              <a:rPr lang="pt-BR" dirty="0" smtClean="0"/>
              <a:t>§ 2</a:t>
            </a:r>
            <a:r>
              <a:rPr lang="pt-BR" u="sng" baseline="30000" dirty="0" smtClean="0"/>
              <a:t>o</a:t>
            </a:r>
            <a:r>
              <a:rPr lang="pt-BR" dirty="0" smtClean="0"/>
              <a:t> A escolha será indicada na petição inicial da execução quando couber ao credor exercê-la.</a:t>
            </a:r>
          </a:p>
          <a:p>
            <a:r>
              <a:rPr lang="pt-BR" dirty="0" smtClean="0"/>
              <a:t>Art. 801.  Verificando que a petição inicial está incompleta ou que não está acompanhada dos documentos indispensáveis à propositura da execução, </a:t>
            </a:r>
            <a:r>
              <a:rPr lang="pt-BR" u="sng" dirty="0" smtClean="0"/>
              <a:t>o juiz determinará que o exequente a corrija, no prazo de 15 (quinze) dia</a:t>
            </a:r>
            <a:r>
              <a:rPr lang="pt-BR" dirty="0" smtClean="0"/>
              <a:t>s, sob pena de indeferimento.</a:t>
            </a:r>
          </a:p>
          <a:p>
            <a:r>
              <a:rPr lang="pt-BR" dirty="0" smtClean="0"/>
              <a:t>Art. 802.  Na execução, o despacho que ordena a citação, desde que realizada em observância ao disposto no </a:t>
            </a:r>
            <a:r>
              <a:rPr lang="pt-BR" dirty="0" smtClean="0">
                <a:hlinkClick r:id="rId2"/>
              </a:rPr>
              <a:t>§ 2</a:t>
            </a:r>
            <a:r>
              <a:rPr lang="pt-BR" u="sng" baseline="30000" dirty="0" smtClean="0">
                <a:hlinkClick r:id="rId2"/>
              </a:rPr>
              <a:t>o</a:t>
            </a:r>
            <a:r>
              <a:rPr lang="pt-BR" dirty="0" smtClean="0">
                <a:hlinkClick r:id="rId2"/>
              </a:rPr>
              <a:t> do art. 240</a:t>
            </a:r>
            <a:r>
              <a:rPr lang="pt-BR" dirty="0" smtClean="0"/>
              <a:t>, </a:t>
            </a:r>
            <a:r>
              <a:rPr lang="pt-BR" u="sng" dirty="0" smtClean="0"/>
              <a:t>interrompe a prescrição, ainda que proferido por juízo incompetente.</a:t>
            </a:r>
          </a:p>
          <a:p>
            <a:r>
              <a:rPr lang="pt-BR" dirty="0" smtClean="0"/>
              <a:t>Parágrafo único.  A interrupção da prescrição retroagirá à data de propositura da ação.</a:t>
            </a:r>
          </a:p>
          <a:p>
            <a:r>
              <a:rPr lang="pt-BR" dirty="0" smtClean="0"/>
              <a:t>Art. 803.  É </a:t>
            </a:r>
            <a:r>
              <a:rPr lang="pt-BR" b="1" u="sng" dirty="0" smtClean="0"/>
              <a:t>nula</a:t>
            </a:r>
            <a:r>
              <a:rPr lang="pt-BR" dirty="0" smtClean="0"/>
              <a:t> a execução se:</a:t>
            </a:r>
          </a:p>
          <a:p>
            <a:r>
              <a:rPr lang="pt-BR" dirty="0" smtClean="0"/>
              <a:t>I - o título executivo extrajudicial não corresponder a obrigação certa, líquida e exigível;</a:t>
            </a:r>
          </a:p>
          <a:p>
            <a:r>
              <a:rPr lang="pt-BR" dirty="0" smtClean="0"/>
              <a:t>II - o executado não for regularmente citado;</a:t>
            </a:r>
          </a:p>
          <a:p>
            <a:r>
              <a:rPr lang="pt-BR" dirty="0" smtClean="0"/>
              <a:t>III - for instaurada antes de se verificar a condição ou de ocorrer o termo.</a:t>
            </a:r>
          </a:p>
          <a:p>
            <a:r>
              <a:rPr lang="pt-BR" dirty="0" smtClean="0"/>
              <a:t>Parágrafo único.  A</a:t>
            </a:r>
            <a:r>
              <a:rPr lang="pt-BR" u="sng" dirty="0" smtClean="0"/>
              <a:t> nulidade de que cuida este artigo será pronunciada pelo juiz, de ofício ou a requerimento da parte, independentemente de embargos à execução</a:t>
            </a:r>
            <a:r>
              <a:rPr lang="pt-BR" dirty="0" smtClean="0"/>
              <a:t>.</a:t>
            </a:r>
          </a:p>
          <a:p>
            <a:r>
              <a:rPr lang="pt-BR" dirty="0" smtClean="0"/>
              <a:t>Art. 805.  </a:t>
            </a:r>
            <a:r>
              <a:rPr lang="pt-BR" b="1" u="sng" dirty="0" smtClean="0"/>
              <a:t>Quando por vários meios o exequente puder promover a execução, o juiz mandará que se faça pelo modo menos gravoso para o executado.</a:t>
            </a:r>
          </a:p>
          <a:p>
            <a:r>
              <a:rPr lang="pt-BR" dirty="0" smtClean="0"/>
              <a:t>Parágrafo único.  </a:t>
            </a:r>
            <a:r>
              <a:rPr lang="pt-BR" u="sng" dirty="0" smtClean="0"/>
              <a:t>Ao executado que alegar ser a medida executiva mais gravosa incumbe indicar outros meios mais eficazes e menos onerosos, sob pena de manutenção dos atos executivos já determinados</a:t>
            </a:r>
            <a:r>
              <a:rPr lang="pt-BR" dirty="0" smtClean="0"/>
              <a:t>.</a:t>
            </a:r>
          </a:p>
          <a:p>
            <a:endParaRPr lang="pt-BR" dirty="0"/>
          </a:p>
        </p:txBody>
      </p:sp>
      <p:sp>
        <p:nvSpPr>
          <p:cNvPr id="5" name="CaixaDeTexto 4"/>
          <p:cNvSpPr txBox="1"/>
          <p:nvPr/>
        </p:nvSpPr>
        <p:spPr>
          <a:xfrm>
            <a:off x="0" y="0"/>
            <a:ext cx="12192000" cy="369332"/>
          </a:xfrm>
          <a:prstGeom prst="rect">
            <a:avLst/>
          </a:prstGeom>
          <a:noFill/>
        </p:spPr>
        <p:txBody>
          <a:bodyPr wrap="square" rtlCol="0">
            <a:spAutoFit/>
          </a:bodyPr>
          <a:lstStyle/>
          <a:p>
            <a:endParaRPr lang="pt-BR" dirty="0"/>
          </a:p>
        </p:txBody>
      </p:sp>
    </p:spTree>
    <p:extLst>
      <p:ext uri="{BB962C8B-B14F-4D97-AF65-F5344CB8AC3E}">
        <p14:creationId xmlns:p14="http://schemas.microsoft.com/office/powerpoint/2010/main" val="200194095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Execução para entrega de coisa</a:t>
            </a:r>
            <a:endParaRPr lang="pt-BR" dirty="0"/>
          </a:p>
        </p:txBody>
      </p:sp>
      <p:sp>
        <p:nvSpPr>
          <p:cNvPr id="3" name="Espaço Reservado para Conteúdo 2"/>
          <p:cNvSpPr>
            <a:spLocks noGrp="1"/>
          </p:cNvSpPr>
          <p:nvPr>
            <p:ph idx="1"/>
          </p:nvPr>
        </p:nvSpPr>
        <p:spPr>
          <a:xfrm>
            <a:off x="336883" y="1844842"/>
            <a:ext cx="11470105" cy="4315326"/>
          </a:xfrm>
        </p:spPr>
        <p:txBody>
          <a:bodyPr numCol="2">
            <a:normAutofit fontScale="77500" lnSpcReduction="20000"/>
          </a:bodyPr>
          <a:lstStyle/>
          <a:p>
            <a:r>
              <a:rPr lang="pt-BR" b="1" dirty="0" smtClean="0"/>
              <a:t>Seção I</a:t>
            </a:r>
            <a:br>
              <a:rPr lang="pt-BR" b="1" dirty="0" smtClean="0"/>
            </a:br>
            <a:r>
              <a:rPr lang="pt-BR" b="1" dirty="0" smtClean="0"/>
              <a:t>Da Entrega de Coisa Certa</a:t>
            </a:r>
            <a:endParaRPr lang="pt-BR" dirty="0" smtClean="0"/>
          </a:p>
          <a:p>
            <a:r>
              <a:rPr lang="pt-BR" dirty="0" smtClean="0"/>
              <a:t>Art. 806.  O devedor de obrigação de entrega de coisa certa, constante de título executivo extrajudicial, será citado para, em 15 (quinze) dias, satisfazer a obrigação.</a:t>
            </a:r>
          </a:p>
          <a:p>
            <a:r>
              <a:rPr lang="pt-BR" dirty="0" smtClean="0"/>
              <a:t>§ 1</a:t>
            </a:r>
            <a:r>
              <a:rPr lang="pt-BR" u="sng" baseline="30000" dirty="0" smtClean="0"/>
              <a:t>o</a:t>
            </a:r>
            <a:r>
              <a:rPr lang="pt-BR" dirty="0" smtClean="0"/>
              <a:t> Ao despachar a inicial, o juiz </a:t>
            </a:r>
            <a:r>
              <a:rPr lang="pt-BR" b="1" u="sng" dirty="0" smtClean="0"/>
              <a:t>poderá fixar multa por dia de atraso no cumprimento da obrigação</a:t>
            </a:r>
            <a:r>
              <a:rPr lang="pt-BR" dirty="0" smtClean="0"/>
              <a:t>, ficando o respectivo valor sujeito a alteração, caso se revele insuficiente ou excessivo.</a:t>
            </a:r>
          </a:p>
          <a:p>
            <a:r>
              <a:rPr lang="pt-BR" dirty="0" smtClean="0"/>
              <a:t>§ 2</a:t>
            </a:r>
            <a:r>
              <a:rPr lang="pt-BR" u="sng" baseline="30000" dirty="0" smtClean="0"/>
              <a:t>o</a:t>
            </a:r>
            <a:r>
              <a:rPr lang="pt-BR" dirty="0" smtClean="0"/>
              <a:t> Do mandado de citação constará ordem para </a:t>
            </a:r>
            <a:r>
              <a:rPr lang="pt-BR" u="sng" dirty="0" smtClean="0"/>
              <a:t>imissão na posse ou busca e apreensão, conforme se tratar de bem imóvel ou móvel</a:t>
            </a:r>
            <a:r>
              <a:rPr lang="pt-BR" dirty="0" smtClean="0"/>
              <a:t>, cujo cumprimento se dará de imediato, se o executado não satisfizer a obrigação no prazo que lhe foi designado.</a:t>
            </a:r>
          </a:p>
          <a:p>
            <a:r>
              <a:rPr lang="pt-BR" dirty="0" smtClean="0"/>
              <a:t>Art. 807.  Se o executado entregar a coisa, será lavrado o termo respectivo e considerada satisfeita a obrigação, prosseguindo-se a execução para o pagamento de frutos ou o ressarcimento de prejuízos, se houver.</a:t>
            </a:r>
          </a:p>
          <a:p>
            <a:r>
              <a:rPr lang="pt-BR" dirty="0" smtClean="0"/>
              <a:t>Art. 808.  Alienada a coisa quando já litigiosa, será expedido mandado contra o terceiro adquirente, que somente será ouvido após depositá-la.</a:t>
            </a:r>
          </a:p>
          <a:p>
            <a:r>
              <a:rPr lang="pt-BR" dirty="0" smtClean="0"/>
              <a:t>Art. 809.  O exequente tem direito a receber, além de perdas e danos, o valor da coisa, quando essa se deteriorar, não lhe for entregue, não for encontrada ou não for reclamada do poder de terceiro adquirente.</a:t>
            </a:r>
          </a:p>
          <a:p>
            <a:r>
              <a:rPr lang="pt-BR" dirty="0" smtClean="0"/>
              <a:t>§ 1</a:t>
            </a:r>
            <a:r>
              <a:rPr lang="pt-BR" u="sng" baseline="30000" dirty="0" smtClean="0"/>
              <a:t>o</a:t>
            </a:r>
            <a:r>
              <a:rPr lang="pt-BR" dirty="0" smtClean="0"/>
              <a:t> Não constando do título o valor da coisa e sendo impossível sua avaliação, o exequente apresentará estimativa, sujeitando-a ao arbitramento judicial.</a:t>
            </a:r>
          </a:p>
          <a:p>
            <a:r>
              <a:rPr lang="pt-BR" dirty="0" smtClean="0"/>
              <a:t>§ 2</a:t>
            </a:r>
            <a:r>
              <a:rPr lang="pt-BR" u="sng" baseline="30000" dirty="0" smtClean="0"/>
              <a:t>o</a:t>
            </a:r>
            <a:r>
              <a:rPr lang="pt-BR" dirty="0" smtClean="0"/>
              <a:t> Serão apurados em liquidação o valor da coisa e os prejuízos.</a:t>
            </a:r>
          </a:p>
          <a:p>
            <a:r>
              <a:rPr lang="pt-BR" dirty="0" smtClean="0"/>
              <a:t>Art. 810.  Havendo benfeitorias indenizáveis feitas na coisa pelo executado ou por terceiros de cujo poder ela houver sido tirada, a liquidação prévia é obrigatória.</a:t>
            </a:r>
          </a:p>
          <a:p>
            <a:r>
              <a:rPr lang="pt-BR" dirty="0" smtClean="0"/>
              <a:t>Parágrafo único.  Havendo saldo:</a:t>
            </a:r>
          </a:p>
          <a:p>
            <a:r>
              <a:rPr lang="pt-BR" dirty="0" smtClean="0"/>
              <a:t>I - em favor do executado ou de terceiros, o exequente o depositará ao requerer a entrega da coisa;</a:t>
            </a:r>
          </a:p>
          <a:p>
            <a:r>
              <a:rPr lang="pt-BR" dirty="0" smtClean="0"/>
              <a:t>II - em favor do exequente, esse poderá cobrá-lo nos autos do mesmo processo.</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46</a:t>
            </a:fld>
            <a:endParaRPr lang="pt-BR"/>
          </a:p>
        </p:txBody>
      </p:sp>
    </p:spTree>
    <p:extLst>
      <p:ext uri="{BB962C8B-B14F-4D97-AF65-F5344CB8AC3E}">
        <p14:creationId xmlns:p14="http://schemas.microsoft.com/office/powerpoint/2010/main" val="200194095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Execução para entrega de coisa</a:t>
            </a:r>
            <a:endParaRPr lang="pt-BR" dirty="0"/>
          </a:p>
        </p:txBody>
      </p:sp>
      <p:sp>
        <p:nvSpPr>
          <p:cNvPr id="3" name="Espaço Reservado para Conteúdo 2"/>
          <p:cNvSpPr>
            <a:spLocks noGrp="1"/>
          </p:cNvSpPr>
          <p:nvPr>
            <p:ph idx="1"/>
          </p:nvPr>
        </p:nvSpPr>
        <p:spPr/>
        <p:txBody>
          <a:bodyPr/>
          <a:lstStyle/>
          <a:p>
            <a:r>
              <a:rPr lang="pt-BR" b="1" dirty="0" smtClean="0"/>
              <a:t>Seção II</a:t>
            </a:r>
            <a:br>
              <a:rPr lang="pt-BR" b="1" dirty="0" smtClean="0"/>
            </a:br>
            <a:r>
              <a:rPr lang="pt-BR" b="1" dirty="0" smtClean="0"/>
              <a:t>Da Entrega de Coisa Incerta</a:t>
            </a:r>
            <a:endParaRPr lang="pt-BR" dirty="0" smtClean="0"/>
          </a:p>
          <a:p>
            <a:r>
              <a:rPr lang="pt-BR" dirty="0" smtClean="0"/>
              <a:t>Art. 811.  Quando a execução </a:t>
            </a:r>
            <a:r>
              <a:rPr lang="pt-BR" b="1" u="sng" dirty="0" smtClean="0"/>
              <a:t>recair sobre coisa determinada pelo gênero e pela quantidade</a:t>
            </a:r>
            <a:r>
              <a:rPr lang="pt-BR" dirty="0" smtClean="0"/>
              <a:t>, o executado será </a:t>
            </a:r>
            <a:r>
              <a:rPr lang="pt-BR" u="sng" dirty="0" smtClean="0"/>
              <a:t>citado para entregá-la individualizada</a:t>
            </a:r>
            <a:r>
              <a:rPr lang="pt-BR" dirty="0" smtClean="0"/>
              <a:t>, </a:t>
            </a:r>
            <a:r>
              <a:rPr lang="pt-BR" u="sng" dirty="0" smtClean="0"/>
              <a:t>se lhe couber a escolha</a:t>
            </a:r>
            <a:r>
              <a:rPr lang="pt-BR" dirty="0" smtClean="0"/>
              <a:t>.</a:t>
            </a:r>
          </a:p>
          <a:p>
            <a:r>
              <a:rPr lang="pt-BR" dirty="0" smtClean="0"/>
              <a:t>Parágrafo único.  </a:t>
            </a:r>
            <a:r>
              <a:rPr lang="pt-BR" u="sng" dirty="0" smtClean="0"/>
              <a:t>Se a escolha couber ao exequente, esse deverá indicá-la na petição inicial</a:t>
            </a:r>
            <a:r>
              <a:rPr lang="pt-BR" dirty="0" smtClean="0"/>
              <a:t>.</a:t>
            </a:r>
          </a:p>
          <a:p>
            <a:r>
              <a:rPr lang="pt-BR" dirty="0" smtClean="0"/>
              <a:t>Art. 812.  Qualquer das partes poderá, no prazo de 15 (quinze) dias, impugnar a escolha feita pela outra, e o juiz decidirá de plano ou, se necessário, ouvindo perito de sua nomeação.</a:t>
            </a:r>
          </a:p>
          <a:p>
            <a:r>
              <a:rPr lang="pt-BR" dirty="0" smtClean="0"/>
              <a:t>Art. 813.  Aplicar-se-ão à execução para entrega de coisa incerta, no que couber, as disposições da Seção I deste Capítulo.</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47</a:t>
            </a:fld>
            <a:endParaRPr lang="pt-B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Execução de obrigações de fazer e não fazer</a:t>
            </a:r>
            <a:endParaRPr lang="pt-BR" dirty="0"/>
          </a:p>
        </p:txBody>
      </p:sp>
      <p:sp>
        <p:nvSpPr>
          <p:cNvPr id="3" name="Espaço Reservado para Conteúdo 2"/>
          <p:cNvSpPr>
            <a:spLocks noGrp="1"/>
          </p:cNvSpPr>
          <p:nvPr>
            <p:ph idx="1"/>
          </p:nvPr>
        </p:nvSpPr>
        <p:spPr>
          <a:xfrm>
            <a:off x="256674" y="1764632"/>
            <a:ext cx="11678652" cy="4844715"/>
          </a:xfrm>
        </p:spPr>
        <p:txBody>
          <a:bodyPr numCol="2">
            <a:normAutofit fontScale="85000" lnSpcReduction="20000"/>
          </a:bodyPr>
          <a:lstStyle/>
          <a:p>
            <a:r>
              <a:rPr lang="pt-BR" dirty="0" smtClean="0"/>
              <a:t>CAPÍTULO III</a:t>
            </a:r>
            <a:br>
              <a:rPr lang="pt-BR" dirty="0" smtClean="0"/>
            </a:br>
            <a:r>
              <a:rPr lang="pt-BR" dirty="0" smtClean="0"/>
              <a:t>DA EXECUÇÃO DAS OBRIGAÇÕES DE FAZER OU DE NÃO FAZER</a:t>
            </a:r>
          </a:p>
          <a:p>
            <a:r>
              <a:rPr lang="pt-BR" b="1" dirty="0" smtClean="0"/>
              <a:t>Seção I</a:t>
            </a:r>
            <a:br>
              <a:rPr lang="pt-BR" b="1" dirty="0" smtClean="0"/>
            </a:br>
            <a:r>
              <a:rPr lang="pt-BR" b="1" dirty="0" smtClean="0"/>
              <a:t>Disposições Comuns</a:t>
            </a:r>
            <a:endParaRPr lang="pt-BR" dirty="0" smtClean="0"/>
          </a:p>
          <a:p>
            <a:r>
              <a:rPr lang="pt-BR" dirty="0" smtClean="0"/>
              <a:t>Art. 814.  Na execução de obrigação de fazer ou de não fazer fundada em título extrajudicial, ao despachar a inicial, </a:t>
            </a:r>
            <a:r>
              <a:rPr lang="pt-BR" u="sng" dirty="0" smtClean="0"/>
              <a:t>o juiz fixará multa por período de atraso no cumprimento da obrigação e a data a partir da qual será devida.</a:t>
            </a:r>
          </a:p>
          <a:p>
            <a:r>
              <a:rPr lang="pt-BR" dirty="0" smtClean="0"/>
              <a:t>Parágrafo único.  Se o valor da multa estiver previsto no título e for excessivo, o juiz poderá reduzi-lo.</a:t>
            </a:r>
          </a:p>
          <a:p>
            <a:r>
              <a:rPr lang="pt-BR" b="1" dirty="0" smtClean="0"/>
              <a:t>Seção II</a:t>
            </a:r>
            <a:br>
              <a:rPr lang="pt-BR" b="1" dirty="0" smtClean="0"/>
            </a:br>
            <a:r>
              <a:rPr lang="pt-BR" b="1" dirty="0" smtClean="0"/>
              <a:t>Da Obrigação de Fazer</a:t>
            </a:r>
            <a:endParaRPr lang="pt-BR" dirty="0" smtClean="0"/>
          </a:p>
          <a:p>
            <a:r>
              <a:rPr lang="pt-BR" dirty="0" smtClean="0"/>
              <a:t>Art. 815.  Quando o objeto da execução for obrigação de fazer, o executado será citado para satisfazê-la no prazo que o juiz lhe designar, se outro não estiver determinado no título executivo.</a:t>
            </a:r>
          </a:p>
          <a:p>
            <a:r>
              <a:rPr lang="pt-BR" dirty="0" smtClean="0"/>
              <a:t>Art. 816.  Se o executado não satisfizer a obrigação no prazo designado, é lícito ao exequente, nos próprios autos do processo, requerer a satisfação da obrigação à custa do executado ou perdas e danos, hipótese em que se converterá em indenização. </a:t>
            </a:r>
          </a:p>
          <a:p>
            <a:r>
              <a:rPr lang="pt-BR" dirty="0" smtClean="0"/>
              <a:t>Parágrafo único.  O valor das perdas e danos será apurado em liquidação, seguindo-se a execução para cobrança de quantia certa.</a:t>
            </a:r>
          </a:p>
          <a:p>
            <a:r>
              <a:rPr lang="pt-BR" dirty="0" smtClean="0"/>
              <a:t>Art. 817.  Se a obrigação puder ser satisfeita por terceiro, é lícito ao juiz autorizar, a requerimento do exequente, que aquele a satisfaça à custa do executado.</a:t>
            </a:r>
          </a:p>
          <a:p>
            <a:r>
              <a:rPr lang="pt-BR" dirty="0" smtClean="0"/>
              <a:t>Parágrafo único.  O exequente adiantará as quantias previstas na proposta que, ouvidas as partes, o juiz houver aprovado.</a:t>
            </a:r>
          </a:p>
          <a:p>
            <a:r>
              <a:rPr lang="pt-BR" dirty="0" smtClean="0"/>
              <a:t>Art. 818.  Realizada a prestação, o juiz ouvirá as partes no prazo de 10 (dez) dias e, não havendo impugnação, considerará satisfeita a obrigação.</a:t>
            </a:r>
          </a:p>
          <a:p>
            <a:r>
              <a:rPr lang="pt-BR" dirty="0" smtClean="0"/>
              <a:t>Parágrafo único.  Caso haja impugnação, o juiz a decidirá.</a:t>
            </a:r>
          </a:p>
          <a:p>
            <a:r>
              <a:rPr lang="pt-BR" dirty="0" smtClean="0"/>
              <a:t>Art. 819.  Se o terceiro contratado não realizar a prestação no prazo ou se o fizer de modo incompleto ou defeituoso, poderá o exequente requerer ao juiz, no prazo de 15 (quinze) dias, que o autorize a concluí-la ou a repará-la à custa do contratante.</a:t>
            </a:r>
          </a:p>
          <a:p>
            <a:r>
              <a:rPr lang="pt-BR" dirty="0" smtClean="0"/>
              <a:t>Parágrafo único.  Ouvido o contratante no prazo de 15 (quinze) dias, o juiz mandará avaliar o custo das despesas necessárias e o condenará a pagá-lo.</a:t>
            </a:r>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48</a:t>
            </a:fld>
            <a:endParaRPr lang="pt-B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Execução de obrigações de fazer e não fazer</a:t>
            </a:r>
            <a:endParaRPr lang="pt-BR" dirty="0"/>
          </a:p>
        </p:txBody>
      </p:sp>
      <p:sp>
        <p:nvSpPr>
          <p:cNvPr id="3" name="Espaço Reservado para Conteúdo 2"/>
          <p:cNvSpPr>
            <a:spLocks noGrp="1"/>
          </p:cNvSpPr>
          <p:nvPr>
            <p:ph idx="1"/>
          </p:nvPr>
        </p:nvSpPr>
        <p:spPr>
          <a:xfrm>
            <a:off x="561473" y="1845733"/>
            <a:ext cx="11229473" cy="4410688"/>
          </a:xfrm>
        </p:spPr>
        <p:txBody>
          <a:bodyPr numCol="2">
            <a:normAutofit fontScale="92500" lnSpcReduction="10000"/>
          </a:bodyPr>
          <a:lstStyle/>
          <a:p>
            <a:r>
              <a:rPr lang="pt-BR" dirty="0" smtClean="0"/>
              <a:t>Art. 820.  Se o exequente quiser executar ou mandar executar, sob sua direção e vigilância, as obras e os trabalhos necessários à realização da prestação, terá preferência, em igualdade de condições de oferta, em relação ao terceiro.</a:t>
            </a:r>
          </a:p>
          <a:p>
            <a:r>
              <a:rPr lang="pt-BR" dirty="0" smtClean="0"/>
              <a:t>Parágrafo único.  O direito de preferência deverá ser exercido no prazo de 5 (cinco) dias, após aprovada a proposta do terceiro.</a:t>
            </a:r>
          </a:p>
          <a:p>
            <a:r>
              <a:rPr lang="pt-BR" dirty="0" smtClean="0"/>
              <a:t>Art. 821.  Na obrigação de fazer, quando se convencionar que o executado a satisfaça pessoalmente, o exequente poderá requerer ao juiz que lhe assine prazo para cumpri-la.</a:t>
            </a:r>
          </a:p>
          <a:p>
            <a:r>
              <a:rPr lang="pt-BR" dirty="0" smtClean="0"/>
              <a:t>Parágrafo único.  Havendo recusa ou mora do executado, sua obrigação pessoal será convertida em perdas e danos, caso em que se observará o procedimento de execução por quantia certa.</a:t>
            </a:r>
          </a:p>
          <a:p>
            <a:r>
              <a:rPr lang="pt-BR" b="1" dirty="0" smtClean="0"/>
              <a:t>Seção III</a:t>
            </a:r>
            <a:br>
              <a:rPr lang="pt-BR" b="1" dirty="0" smtClean="0"/>
            </a:br>
            <a:r>
              <a:rPr lang="pt-BR" b="1" dirty="0" smtClean="0"/>
              <a:t>Da Obrigação de Não Fazer</a:t>
            </a:r>
            <a:endParaRPr lang="pt-BR" dirty="0" smtClean="0"/>
          </a:p>
          <a:p>
            <a:r>
              <a:rPr lang="pt-BR" dirty="0" smtClean="0"/>
              <a:t>Art. 822.  Se o executado praticou ato a cuja abstenção estava obrigado por lei ou por contrato, o exequente requererá ao juiz que assine prazo ao executado para desfazê-lo.</a:t>
            </a:r>
          </a:p>
          <a:p>
            <a:r>
              <a:rPr lang="pt-BR" dirty="0" smtClean="0"/>
              <a:t>Art. 823.  Havendo recusa ou mora do executado, o exequente requererá ao juiz que mande desfazer o ato à custa daquele, que responderá por perdas e danos.</a:t>
            </a:r>
          </a:p>
          <a:p>
            <a:r>
              <a:rPr lang="pt-BR" dirty="0" smtClean="0"/>
              <a:t>Parágrafo único.  Não sendo possível desfazer-se o ato, a obrigação resolve-se em perdas e danos, caso em que, após a liquidação, se observará o procedimento de execução por quantia certa.</a:t>
            </a:r>
          </a:p>
          <a:p>
            <a:endParaRPr lang="pt-BR" dirty="0" smtClean="0"/>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49</a:t>
            </a:fld>
            <a:endParaRPr lang="pt-B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Princípios da execução</a:t>
            </a:r>
            <a:endParaRPr lang="pt-BR" dirty="0"/>
          </a:p>
        </p:txBody>
      </p:sp>
      <p:sp>
        <p:nvSpPr>
          <p:cNvPr id="3" name="Espaço Reservado para Conteúdo 2"/>
          <p:cNvSpPr>
            <a:spLocks noGrp="1"/>
          </p:cNvSpPr>
          <p:nvPr>
            <p:ph idx="1"/>
          </p:nvPr>
        </p:nvSpPr>
        <p:spPr>
          <a:xfrm>
            <a:off x="240632" y="1796716"/>
            <a:ext cx="11758863" cy="4684295"/>
          </a:xfrm>
        </p:spPr>
        <p:txBody>
          <a:bodyPr>
            <a:normAutofit lnSpcReduction="10000"/>
          </a:bodyPr>
          <a:lstStyle/>
          <a:p>
            <a:r>
              <a:rPr lang="pt-BR" b="1" dirty="0" smtClean="0"/>
              <a:t>1. </a:t>
            </a:r>
            <a:r>
              <a:rPr lang="pt-BR" b="1" i="1" dirty="0" err="1" smtClean="0"/>
              <a:t>Nulla</a:t>
            </a:r>
            <a:r>
              <a:rPr lang="pt-BR" b="1" i="1" dirty="0" smtClean="0"/>
              <a:t> </a:t>
            </a:r>
            <a:r>
              <a:rPr lang="pt-BR" b="1" i="1" dirty="0" err="1" smtClean="0"/>
              <a:t>executio</a:t>
            </a:r>
            <a:r>
              <a:rPr lang="pt-BR" b="1" i="1" dirty="0" smtClean="0"/>
              <a:t> </a:t>
            </a:r>
            <a:r>
              <a:rPr lang="pt-BR" b="1" i="1" dirty="0" err="1" smtClean="0"/>
              <a:t>sine</a:t>
            </a:r>
            <a:r>
              <a:rPr lang="pt-BR" b="1" dirty="0" smtClean="0"/>
              <a:t> titulo e princípio da tipicidade dos títulos executivos.</a:t>
            </a:r>
          </a:p>
          <a:p>
            <a:endParaRPr lang="pt-BR" dirty="0" smtClean="0"/>
          </a:p>
          <a:p>
            <a:r>
              <a:rPr lang="pt-BR" b="1" dirty="0" smtClean="0"/>
              <a:t>2 . </a:t>
            </a:r>
            <a:r>
              <a:rPr lang="pt-BR" b="1" dirty="0" err="1" smtClean="0"/>
              <a:t>Patrimonialidade</a:t>
            </a:r>
            <a:r>
              <a:rPr lang="pt-BR" b="1" dirty="0" smtClean="0"/>
              <a:t> </a:t>
            </a:r>
            <a:r>
              <a:rPr lang="pt-BR" dirty="0" smtClean="0"/>
              <a:t>– a execução é sobre o patrimônio do executado, e não sobre o executado.</a:t>
            </a:r>
          </a:p>
          <a:p>
            <a:endParaRPr lang="pt-BR" dirty="0" smtClean="0"/>
          </a:p>
          <a:p>
            <a:r>
              <a:rPr lang="pt-BR" b="1" dirty="0" smtClean="0"/>
              <a:t>3. Desfecho único. </a:t>
            </a:r>
            <a:r>
              <a:rPr lang="pt-BR" dirty="0" smtClean="0"/>
              <a:t>Processo desenvolve-se com um único objetivo: satisfazer os interesses do credor. </a:t>
            </a:r>
          </a:p>
          <a:p>
            <a:endParaRPr lang="pt-BR" dirty="0" smtClean="0"/>
          </a:p>
          <a:p>
            <a:r>
              <a:rPr lang="pt-BR" b="1" dirty="0" smtClean="0"/>
              <a:t>4. Disponibilidade da execução </a:t>
            </a:r>
            <a:r>
              <a:rPr lang="pt-BR" dirty="0" smtClean="0"/>
              <a:t>– exequente pode desistir a qualquer tempo, sem a concordância do executado. </a:t>
            </a:r>
          </a:p>
          <a:p>
            <a:endParaRPr lang="pt-BR" dirty="0" smtClean="0"/>
          </a:p>
          <a:p>
            <a:r>
              <a:rPr lang="pt-BR" b="1" dirty="0" smtClean="0"/>
              <a:t>5. Menor onerosidade  para o devedor </a:t>
            </a:r>
            <a:r>
              <a:rPr lang="pt-BR" dirty="0" smtClean="0"/>
              <a:t>– </a:t>
            </a:r>
            <a:r>
              <a:rPr lang="pt-BR" i="1" dirty="0" smtClean="0"/>
              <a:t>Art. 805.  Quando por vários meios o exequente puder promover a execução, o juiz mandará que se faça pelo modo menos gravoso para o executado</a:t>
            </a:r>
            <a:r>
              <a:rPr lang="pt-BR" dirty="0" smtClean="0"/>
              <a:t>.</a:t>
            </a:r>
          </a:p>
          <a:p>
            <a:r>
              <a:rPr lang="pt-BR" dirty="0" smtClean="0"/>
              <a:t>Este princípio deve ser equilibrado, em cada caso, com o </a:t>
            </a:r>
            <a:r>
              <a:rPr lang="pt-BR" b="1" dirty="0" smtClean="0"/>
              <a:t>princípio da efetividade da tutela executiva</a:t>
            </a:r>
            <a:r>
              <a:rPr lang="pt-BR" dirty="0" smtClean="0"/>
              <a:t>. </a:t>
            </a:r>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5</a:t>
            </a:fld>
            <a:endParaRPr lang="pt-B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Execução contra a Fazenda Pública</a:t>
            </a:r>
            <a:endParaRPr lang="pt-BR" dirty="0"/>
          </a:p>
        </p:txBody>
      </p:sp>
      <p:sp>
        <p:nvSpPr>
          <p:cNvPr id="3" name="Espaço Reservado para Conteúdo 2"/>
          <p:cNvSpPr>
            <a:spLocks noGrp="1"/>
          </p:cNvSpPr>
          <p:nvPr>
            <p:ph idx="1"/>
          </p:nvPr>
        </p:nvSpPr>
        <p:spPr/>
        <p:txBody>
          <a:bodyPr/>
          <a:lstStyle/>
          <a:p>
            <a:r>
              <a:rPr lang="pt-BR" dirty="0" smtClean="0"/>
              <a:t>CAPÍTULO V</a:t>
            </a:r>
            <a:br>
              <a:rPr lang="pt-BR" dirty="0" smtClean="0"/>
            </a:br>
            <a:r>
              <a:rPr lang="pt-BR" dirty="0" smtClean="0"/>
              <a:t>DA EXECUÇÃO CONTRA A FAZENDA PÚBLICA</a:t>
            </a:r>
          </a:p>
          <a:p>
            <a:r>
              <a:rPr lang="pt-BR" dirty="0" smtClean="0"/>
              <a:t>Art. 910.  Na execução fundada em título extrajudicial, </a:t>
            </a:r>
            <a:r>
              <a:rPr lang="pt-BR" b="1" u="sng" dirty="0" smtClean="0"/>
              <a:t>a Fazenda Pública será citada para opor embargos em 30 (trinta) dias</a:t>
            </a:r>
            <a:r>
              <a:rPr lang="pt-BR" dirty="0" smtClean="0"/>
              <a:t>.</a:t>
            </a:r>
          </a:p>
          <a:p>
            <a:r>
              <a:rPr lang="pt-BR" dirty="0" smtClean="0"/>
              <a:t>§ 1</a:t>
            </a:r>
            <a:r>
              <a:rPr lang="pt-BR" u="sng" baseline="30000" dirty="0" smtClean="0"/>
              <a:t>o</a:t>
            </a:r>
            <a:r>
              <a:rPr lang="pt-BR" dirty="0" smtClean="0"/>
              <a:t> Não opostos embargos ou transitada em julgado a decisão que os rejeitar, expedir-se-á precatório ou requisição de pequeno valor em favor do exequente, observando-se o disposto no </a:t>
            </a:r>
            <a:r>
              <a:rPr lang="pt-BR" dirty="0" smtClean="0">
                <a:hlinkClick r:id="rId2"/>
              </a:rPr>
              <a:t>art. 100 da Constituição Federal</a:t>
            </a:r>
            <a:r>
              <a:rPr lang="pt-BR" dirty="0" smtClean="0"/>
              <a:t>.</a:t>
            </a:r>
          </a:p>
          <a:p>
            <a:r>
              <a:rPr lang="pt-BR" dirty="0" smtClean="0"/>
              <a:t>§ 2</a:t>
            </a:r>
            <a:r>
              <a:rPr lang="pt-BR" u="sng" baseline="30000" dirty="0" smtClean="0"/>
              <a:t>o</a:t>
            </a:r>
            <a:r>
              <a:rPr lang="pt-BR" dirty="0" smtClean="0"/>
              <a:t> Nos embargos, a Fazenda Pública poderá alegar qualquer matéria que lhe seria lícito deduzir como defesa no processo de conhecimento.</a:t>
            </a:r>
          </a:p>
          <a:p>
            <a:r>
              <a:rPr lang="pt-BR" dirty="0" smtClean="0"/>
              <a:t>§ 3</a:t>
            </a:r>
            <a:r>
              <a:rPr lang="pt-BR" u="sng" baseline="30000" dirty="0" smtClean="0"/>
              <a:t>o</a:t>
            </a:r>
            <a:r>
              <a:rPr lang="pt-BR" dirty="0" smtClean="0"/>
              <a:t> Aplica-se a este Capítulo, no que couber, o disposto nos </a:t>
            </a:r>
            <a:r>
              <a:rPr lang="pt-BR" dirty="0" smtClean="0">
                <a:hlinkClick r:id="rId3"/>
              </a:rPr>
              <a:t>artigos 534 e 535</a:t>
            </a:r>
            <a:r>
              <a:rPr lang="pt-BR" dirty="0" smtClean="0"/>
              <a:t>.</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50</a:t>
            </a:fld>
            <a:endParaRPr lang="pt-B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Execução de alimentos</a:t>
            </a:r>
            <a:endParaRPr lang="pt-BR" dirty="0"/>
          </a:p>
        </p:txBody>
      </p:sp>
      <p:sp>
        <p:nvSpPr>
          <p:cNvPr id="3" name="Espaço Reservado para Conteúdo 2"/>
          <p:cNvSpPr>
            <a:spLocks noGrp="1"/>
          </p:cNvSpPr>
          <p:nvPr>
            <p:ph idx="1"/>
          </p:nvPr>
        </p:nvSpPr>
        <p:spPr>
          <a:xfrm>
            <a:off x="433137" y="1845734"/>
            <a:ext cx="10722543" cy="4458814"/>
          </a:xfrm>
        </p:spPr>
        <p:txBody>
          <a:bodyPr numCol="2">
            <a:normAutofit fontScale="92500" lnSpcReduction="20000"/>
          </a:bodyPr>
          <a:lstStyle/>
          <a:p>
            <a:r>
              <a:rPr lang="pt-BR" dirty="0" smtClean="0"/>
              <a:t>CAPÍTULO VI</a:t>
            </a:r>
            <a:br>
              <a:rPr lang="pt-BR" dirty="0" smtClean="0"/>
            </a:br>
            <a:r>
              <a:rPr lang="pt-BR" dirty="0" smtClean="0"/>
              <a:t>DA EXECUÇÃO DE ALIMENTOS</a:t>
            </a:r>
          </a:p>
          <a:p>
            <a:r>
              <a:rPr lang="pt-BR" dirty="0" smtClean="0"/>
              <a:t>Art. 911.  Na execução fundada em título executivo extrajudicial que contenha obrigação alimentar, o juiz mandará citar o executado para, em 3 (três) dias, efetuar o pagamento das parcelas anteriores ao início da execução e das que se vencerem no seu curso, provar que o fez ou justificar a impossibilidade de fazê-lo.</a:t>
            </a:r>
          </a:p>
          <a:p>
            <a:r>
              <a:rPr lang="pt-BR" dirty="0" smtClean="0"/>
              <a:t>Parágrafo único.  Aplicam-se, no que couber, os </a:t>
            </a:r>
            <a:r>
              <a:rPr lang="pt-BR" dirty="0" smtClean="0">
                <a:hlinkClick r:id="rId2"/>
              </a:rPr>
              <a:t>§§ 2</a:t>
            </a:r>
            <a:r>
              <a:rPr lang="pt-BR" u="sng" baseline="30000" dirty="0" smtClean="0">
                <a:hlinkClick r:id="rId2"/>
              </a:rPr>
              <a:t>o</a:t>
            </a:r>
            <a:r>
              <a:rPr lang="pt-BR" dirty="0" smtClean="0">
                <a:hlinkClick r:id="rId2"/>
              </a:rPr>
              <a:t> a 7</a:t>
            </a:r>
            <a:r>
              <a:rPr lang="pt-BR" u="sng" baseline="30000" dirty="0" smtClean="0">
                <a:hlinkClick r:id="rId2"/>
              </a:rPr>
              <a:t>o</a:t>
            </a:r>
            <a:r>
              <a:rPr lang="pt-BR" dirty="0" smtClean="0">
                <a:hlinkClick r:id="rId2"/>
              </a:rPr>
              <a:t> do art. 528</a:t>
            </a:r>
            <a:r>
              <a:rPr lang="pt-BR" dirty="0" smtClean="0"/>
              <a:t>.</a:t>
            </a:r>
          </a:p>
          <a:p>
            <a:r>
              <a:rPr lang="pt-BR" dirty="0" smtClean="0"/>
              <a:t>Art. 912.  Quando o executado for funcionário público, militar, diretor ou gerente de empresa, bem como empregado sujeito à legislação do trabalho, o exequente poderá requerer </a:t>
            </a:r>
            <a:r>
              <a:rPr lang="pt-BR" u="sng" dirty="0" smtClean="0"/>
              <a:t>o desconto em folha de pagamento de pessoal da importância da prestação alimentícia.</a:t>
            </a:r>
          </a:p>
          <a:p>
            <a:r>
              <a:rPr lang="pt-BR" dirty="0" smtClean="0"/>
              <a:t>§ 1</a:t>
            </a:r>
            <a:r>
              <a:rPr lang="pt-BR" u="sng" baseline="30000" dirty="0" smtClean="0"/>
              <a:t>o</a:t>
            </a:r>
            <a:r>
              <a:rPr lang="pt-BR" dirty="0" smtClean="0"/>
              <a:t> Ao despachar a inicial, o juiz oficiará à autoridade, à empresa ou ao empregador, determinando, sob pena de crime de desobediência, o desconto a partir da primeira remuneração posterior do executado, a contar do protocolo do ofício.</a:t>
            </a:r>
          </a:p>
          <a:p>
            <a:r>
              <a:rPr lang="pt-BR" dirty="0" smtClean="0"/>
              <a:t>§ 2</a:t>
            </a:r>
            <a:r>
              <a:rPr lang="pt-BR" u="sng" baseline="30000" dirty="0" smtClean="0"/>
              <a:t>o</a:t>
            </a:r>
            <a:r>
              <a:rPr lang="pt-BR" dirty="0" smtClean="0"/>
              <a:t> O ofício conterá os nomes e o número de inscrição no Cadastro de Pessoas Físicas do exequente e do executado, a importância a ser descontada mensalmente, a conta na qual deve ser feito o depósito e, se for o caso, o tempo de sua duração.</a:t>
            </a:r>
          </a:p>
          <a:p>
            <a:r>
              <a:rPr lang="pt-BR" dirty="0" smtClean="0"/>
              <a:t>Art. 913.  Não requerida a execução nos termos deste Capítulo, observar-se-á o disposto no </a:t>
            </a:r>
            <a:r>
              <a:rPr lang="pt-BR" dirty="0" smtClean="0">
                <a:hlinkClick r:id="rId2"/>
              </a:rPr>
              <a:t>art. 824</a:t>
            </a:r>
            <a:r>
              <a:rPr lang="pt-BR" dirty="0" smtClean="0"/>
              <a:t> e seguintes, com a ressalva de que, recaindo a penhora em dinheiro, a concessão de efeito suspensivo aos embargos à execução não obsta a que o exequente levante mensalmente a importância da prestação.</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51</a:t>
            </a:fld>
            <a:endParaRPr lang="pt-B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Execução por quantia certa</a:t>
            </a:r>
            <a:endParaRPr lang="pt-BR" dirty="0"/>
          </a:p>
        </p:txBody>
      </p:sp>
      <p:sp>
        <p:nvSpPr>
          <p:cNvPr id="3" name="Espaço Reservado para Conteúdo 2"/>
          <p:cNvSpPr>
            <a:spLocks noGrp="1"/>
          </p:cNvSpPr>
          <p:nvPr>
            <p:ph idx="1"/>
          </p:nvPr>
        </p:nvSpPr>
        <p:spPr>
          <a:xfrm>
            <a:off x="0" y="1845734"/>
            <a:ext cx="12191999" cy="4731529"/>
          </a:xfrm>
        </p:spPr>
        <p:txBody>
          <a:bodyPr numCol="2">
            <a:normAutofit fontScale="92500" lnSpcReduction="10000"/>
          </a:bodyPr>
          <a:lstStyle/>
          <a:p>
            <a:r>
              <a:rPr lang="pt-BR" dirty="0" smtClean="0"/>
              <a:t>CAPÍTULO IV</a:t>
            </a:r>
            <a:br>
              <a:rPr lang="pt-BR" dirty="0" smtClean="0"/>
            </a:br>
            <a:r>
              <a:rPr lang="pt-BR" dirty="0" smtClean="0"/>
              <a:t>DA EXECUÇÃO POR QUANTIA CERTA</a:t>
            </a:r>
          </a:p>
          <a:p>
            <a:r>
              <a:rPr lang="pt-BR" b="1" dirty="0" smtClean="0"/>
              <a:t>Seção I</a:t>
            </a:r>
            <a:br>
              <a:rPr lang="pt-BR" b="1" dirty="0" smtClean="0"/>
            </a:br>
            <a:r>
              <a:rPr lang="pt-BR" b="1" dirty="0" smtClean="0"/>
              <a:t>Disposições Gerais</a:t>
            </a:r>
            <a:endParaRPr lang="pt-BR" dirty="0" smtClean="0"/>
          </a:p>
          <a:p>
            <a:r>
              <a:rPr lang="pt-BR" dirty="0" smtClean="0"/>
              <a:t>Art. 824.  A execução por quantia certa realiza-se </a:t>
            </a:r>
            <a:r>
              <a:rPr lang="pt-BR" b="1" u="sng" dirty="0" smtClean="0"/>
              <a:t>pela expropriação de bens do executado</a:t>
            </a:r>
            <a:r>
              <a:rPr lang="pt-BR" dirty="0" smtClean="0"/>
              <a:t>, ressalvadas as execuções especiais.</a:t>
            </a:r>
          </a:p>
          <a:p>
            <a:r>
              <a:rPr lang="pt-BR" dirty="0" smtClean="0"/>
              <a:t>Art. 825.  A expropriação consiste em:</a:t>
            </a:r>
          </a:p>
          <a:p>
            <a:r>
              <a:rPr lang="pt-BR" dirty="0" smtClean="0"/>
              <a:t>I - </a:t>
            </a:r>
            <a:r>
              <a:rPr lang="pt-BR" u="sng" dirty="0" smtClean="0"/>
              <a:t>adjudicação</a:t>
            </a:r>
            <a:r>
              <a:rPr lang="pt-BR" dirty="0" smtClean="0"/>
              <a:t>;</a:t>
            </a:r>
          </a:p>
          <a:p>
            <a:r>
              <a:rPr lang="pt-BR" dirty="0" smtClean="0"/>
              <a:t>II - </a:t>
            </a:r>
            <a:r>
              <a:rPr lang="pt-BR" u="sng" dirty="0" smtClean="0"/>
              <a:t>alienação</a:t>
            </a:r>
            <a:r>
              <a:rPr lang="pt-BR" dirty="0" smtClean="0"/>
              <a:t>;</a:t>
            </a:r>
          </a:p>
          <a:p>
            <a:r>
              <a:rPr lang="pt-BR" dirty="0" smtClean="0"/>
              <a:t>III - </a:t>
            </a:r>
            <a:r>
              <a:rPr lang="pt-BR" u="sng" dirty="0" smtClean="0"/>
              <a:t>apropriação de frutos e rendimentos de empresa ou de estabelecimentos e de outros bens</a:t>
            </a:r>
            <a:r>
              <a:rPr lang="pt-BR" dirty="0" smtClean="0"/>
              <a:t>.</a:t>
            </a:r>
          </a:p>
          <a:p>
            <a:r>
              <a:rPr lang="pt-BR" dirty="0" smtClean="0"/>
              <a:t>Art. 826.  Antes de adjudicados ou alienados os bens, o executado pode, a todo tempo, remir a execução, pagando ou consignando a importância atualizada da dívida, acrescida de juros, custas e honorários advocatícios.</a:t>
            </a:r>
          </a:p>
          <a:p>
            <a:r>
              <a:rPr lang="pt-BR" b="1" dirty="0" smtClean="0"/>
              <a:t>Seção II</a:t>
            </a:r>
            <a:br>
              <a:rPr lang="pt-BR" b="1" dirty="0" smtClean="0"/>
            </a:br>
            <a:r>
              <a:rPr lang="pt-BR" b="1" dirty="0" smtClean="0"/>
              <a:t>Da Citação do Devedor e do Arresto</a:t>
            </a:r>
            <a:endParaRPr lang="pt-BR" dirty="0" smtClean="0"/>
          </a:p>
          <a:p>
            <a:r>
              <a:rPr lang="pt-BR" dirty="0" smtClean="0"/>
              <a:t>Art. 827.  </a:t>
            </a:r>
            <a:r>
              <a:rPr lang="pt-BR" b="1" u="sng" dirty="0" smtClean="0"/>
              <a:t>Ao despachar a inicial, o juiz fixará, de plano, os honorários advocatícios de dez por cento</a:t>
            </a:r>
            <a:r>
              <a:rPr lang="pt-BR" dirty="0" smtClean="0"/>
              <a:t>, a serem pagos pelo executado.</a:t>
            </a:r>
          </a:p>
          <a:p>
            <a:r>
              <a:rPr lang="pt-BR" dirty="0" smtClean="0"/>
              <a:t>§ </a:t>
            </a:r>
            <a:r>
              <a:rPr lang="pt-BR" u="sng" dirty="0" smtClean="0"/>
              <a:t>1</a:t>
            </a:r>
            <a:r>
              <a:rPr lang="pt-BR" u="sng" baseline="30000" dirty="0" smtClean="0"/>
              <a:t>o</a:t>
            </a:r>
            <a:r>
              <a:rPr lang="pt-BR" u="sng" dirty="0" smtClean="0"/>
              <a:t> No caso de integral pagamento no prazo de 3 (três) dias, o valor dos honorários advocatícios será reduzido pela metade</a:t>
            </a:r>
            <a:r>
              <a:rPr lang="pt-BR" dirty="0" smtClean="0"/>
              <a:t>.</a:t>
            </a:r>
          </a:p>
          <a:p>
            <a:r>
              <a:rPr lang="pt-BR" dirty="0" smtClean="0"/>
              <a:t>§ 2</a:t>
            </a:r>
            <a:r>
              <a:rPr lang="pt-BR" u="sng" baseline="30000" dirty="0" smtClean="0"/>
              <a:t>o</a:t>
            </a:r>
            <a:r>
              <a:rPr lang="pt-BR" dirty="0" smtClean="0"/>
              <a:t> O valor dos honorários poderá ser elevado até vinte por cento, quando rejeitados os embargos à execução, podendo a majoração, caso não opostos os embargos, ocorrer ao final do procedimento executivo, levando-se em conta o trabalho realizado pelo advogado do exequente.</a:t>
            </a:r>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52</a:t>
            </a:fld>
            <a:endParaRPr lang="pt-B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Execução por quantia certa</a:t>
            </a:r>
            <a:endParaRPr lang="pt-BR" dirty="0"/>
          </a:p>
        </p:txBody>
      </p:sp>
      <p:sp>
        <p:nvSpPr>
          <p:cNvPr id="3" name="Espaço Reservado para Conteúdo 2"/>
          <p:cNvSpPr>
            <a:spLocks noGrp="1"/>
          </p:cNvSpPr>
          <p:nvPr>
            <p:ph idx="1"/>
          </p:nvPr>
        </p:nvSpPr>
        <p:spPr>
          <a:xfrm>
            <a:off x="272716" y="1845733"/>
            <a:ext cx="11919284" cy="4506941"/>
          </a:xfrm>
        </p:spPr>
        <p:txBody>
          <a:bodyPr numCol="2">
            <a:normAutofit/>
          </a:bodyPr>
          <a:lstStyle/>
          <a:p>
            <a:r>
              <a:rPr lang="pt-BR" dirty="0" smtClean="0"/>
              <a:t>Art. 828.  </a:t>
            </a:r>
            <a:r>
              <a:rPr lang="pt-BR" b="1" u="sng" dirty="0" smtClean="0"/>
              <a:t>O exequente poderá obter certidão de que a execução foi admitida pelo juiz, com identificação das partes e do valor da causa, para fins de averbação no registro de imóveis, de veículos ou de outros bens sujeitos a penhora, arresto ou indisponibilidade</a:t>
            </a:r>
            <a:r>
              <a:rPr lang="pt-BR" dirty="0" smtClean="0"/>
              <a:t>.</a:t>
            </a:r>
          </a:p>
          <a:p>
            <a:r>
              <a:rPr lang="pt-BR" dirty="0" smtClean="0"/>
              <a:t>§ 1</a:t>
            </a:r>
            <a:r>
              <a:rPr lang="pt-BR" u="sng" baseline="30000" dirty="0" smtClean="0"/>
              <a:t>o</a:t>
            </a:r>
            <a:r>
              <a:rPr lang="pt-BR" dirty="0" smtClean="0"/>
              <a:t> No prazo de 10 (dez) dias de sua concretização, o exequente deverá comunicar ao juízo as averbações efetivadas.</a:t>
            </a:r>
          </a:p>
          <a:p>
            <a:r>
              <a:rPr lang="pt-BR" dirty="0" smtClean="0"/>
              <a:t>§ 2</a:t>
            </a:r>
            <a:r>
              <a:rPr lang="pt-BR" u="sng" baseline="30000" dirty="0" smtClean="0"/>
              <a:t>o</a:t>
            </a:r>
            <a:r>
              <a:rPr lang="pt-BR" dirty="0" smtClean="0"/>
              <a:t> Formalizada </a:t>
            </a:r>
            <a:r>
              <a:rPr lang="pt-BR" b="1" u="sng" dirty="0" smtClean="0"/>
              <a:t>penhora</a:t>
            </a:r>
            <a:r>
              <a:rPr lang="pt-BR" dirty="0" smtClean="0"/>
              <a:t> sobre bens  suficientes para cobrir o valor da dívida, o exequente providenciará, no prazo de 10 (dez) dias, o cancelamento das averbações relativas àqueles não penhorados.</a:t>
            </a:r>
          </a:p>
          <a:p>
            <a:r>
              <a:rPr lang="pt-BR" dirty="0" smtClean="0"/>
              <a:t>§ 3</a:t>
            </a:r>
            <a:r>
              <a:rPr lang="pt-BR" u="sng" baseline="30000" dirty="0" smtClean="0"/>
              <a:t>o</a:t>
            </a:r>
            <a:r>
              <a:rPr lang="pt-BR" dirty="0" smtClean="0"/>
              <a:t> O juiz determinará o cancelamento das averbações, de ofício ou a requerimento, caso o exequente não o faça no prazo.</a:t>
            </a:r>
          </a:p>
          <a:p>
            <a:r>
              <a:rPr lang="pt-BR" dirty="0" smtClean="0"/>
              <a:t>§ 4</a:t>
            </a:r>
            <a:r>
              <a:rPr lang="pt-BR" u="sng" baseline="30000" dirty="0" smtClean="0"/>
              <a:t>o</a:t>
            </a:r>
            <a:r>
              <a:rPr lang="pt-BR" dirty="0" smtClean="0"/>
              <a:t> </a:t>
            </a:r>
            <a:r>
              <a:rPr lang="pt-BR" b="1" u="sng" dirty="0" smtClean="0"/>
              <a:t>Presume-se em fraude à execução a alienação ou a </a:t>
            </a:r>
            <a:r>
              <a:rPr lang="pt-BR" b="1" u="sng" dirty="0" err="1" smtClean="0"/>
              <a:t>oneração</a:t>
            </a:r>
            <a:r>
              <a:rPr lang="pt-BR" b="1" u="sng" dirty="0" smtClean="0"/>
              <a:t> de bens efetuada após a averbação</a:t>
            </a:r>
            <a:r>
              <a:rPr lang="pt-BR" dirty="0" smtClean="0"/>
              <a:t>.</a:t>
            </a:r>
          </a:p>
          <a:p>
            <a:r>
              <a:rPr lang="pt-BR" dirty="0" smtClean="0"/>
              <a:t>§ 5</a:t>
            </a:r>
            <a:r>
              <a:rPr lang="pt-BR" u="sng" baseline="30000" dirty="0" smtClean="0"/>
              <a:t>o</a:t>
            </a:r>
            <a:r>
              <a:rPr lang="pt-BR" dirty="0" smtClean="0"/>
              <a:t> O exequente que promover averbação manifestamente indevida ou não cancelar as averbações nos termos do § 2</a:t>
            </a:r>
            <a:r>
              <a:rPr lang="pt-BR" u="sng" baseline="30000" dirty="0" smtClean="0"/>
              <a:t>o</a:t>
            </a:r>
            <a:r>
              <a:rPr lang="pt-BR" dirty="0" smtClean="0"/>
              <a:t> indenizará a parte contrária, processando-se o incidente em autos apartados.</a:t>
            </a:r>
          </a:p>
          <a:p>
            <a:endParaRPr lang="pt-BR" i="1" dirty="0" smtClean="0"/>
          </a:p>
          <a:p>
            <a:r>
              <a:rPr lang="pt-BR" i="1" dirty="0" smtClean="0"/>
              <a:t>As averbações previstas nos </a:t>
            </a:r>
            <a:r>
              <a:rPr lang="pt-BR" i="1" dirty="0" err="1" smtClean="0"/>
              <a:t>arts</a:t>
            </a:r>
            <a:r>
              <a:rPr lang="pt-BR" i="1" dirty="0" smtClean="0"/>
              <a:t>. 799, IX, e 828 são aplicáveis ao cumprimento de sentença (529 FPPC)</a:t>
            </a:r>
          </a:p>
          <a:p>
            <a:endParaRPr lang="pt-BR" dirty="0" smtClean="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53</a:t>
            </a:fld>
            <a:endParaRPr lang="pt-B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Execução por quantia certa</a:t>
            </a:r>
            <a:endParaRPr lang="pt-BR" dirty="0"/>
          </a:p>
        </p:txBody>
      </p:sp>
      <p:sp>
        <p:nvSpPr>
          <p:cNvPr id="3" name="Espaço Reservado para Conteúdo 2"/>
          <p:cNvSpPr>
            <a:spLocks noGrp="1"/>
          </p:cNvSpPr>
          <p:nvPr>
            <p:ph idx="1"/>
          </p:nvPr>
        </p:nvSpPr>
        <p:spPr>
          <a:xfrm>
            <a:off x="625643" y="1845733"/>
            <a:ext cx="11117178" cy="4346519"/>
          </a:xfrm>
        </p:spPr>
        <p:txBody>
          <a:bodyPr>
            <a:normAutofit fontScale="92500" lnSpcReduction="20000"/>
          </a:bodyPr>
          <a:lstStyle/>
          <a:p>
            <a:r>
              <a:rPr lang="pt-BR" dirty="0" smtClean="0"/>
              <a:t>Art. 829.  O </a:t>
            </a:r>
            <a:r>
              <a:rPr lang="pt-BR" b="1" u="sng" dirty="0" smtClean="0"/>
              <a:t>executado será citado para pagar a dívida no prazo de 3 (três) dias, contado da citação</a:t>
            </a:r>
            <a:r>
              <a:rPr lang="pt-BR" dirty="0" smtClean="0"/>
              <a:t>.</a:t>
            </a:r>
          </a:p>
          <a:p>
            <a:r>
              <a:rPr lang="pt-BR" dirty="0" smtClean="0"/>
              <a:t>§ 1</a:t>
            </a:r>
            <a:r>
              <a:rPr lang="pt-BR" u="sng" baseline="30000" dirty="0" smtClean="0"/>
              <a:t>o</a:t>
            </a:r>
            <a:r>
              <a:rPr lang="pt-BR" dirty="0" smtClean="0"/>
              <a:t> Do mandado de citação constarão, também, </a:t>
            </a:r>
            <a:r>
              <a:rPr lang="pt-BR" u="sng" dirty="0" smtClean="0"/>
              <a:t>a ordem de penhora e a avaliação a serem cumpridas pelo oficial de justiça tão logo verificado o não pagamento no prazo assinalado</a:t>
            </a:r>
            <a:r>
              <a:rPr lang="pt-BR" dirty="0" smtClean="0"/>
              <a:t>, de tudo lavrando-se auto, com intimação do executado.</a:t>
            </a:r>
          </a:p>
          <a:p>
            <a:r>
              <a:rPr lang="pt-BR" dirty="0" smtClean="0"/>
              <a:t>§ 2</a:t>
            </a:r>
            <a:r>
              <a:rPr lang="pt-BR" u="sng" baseline="30000" dirty="0" smtClean="0"/>
              <a:t>o</a:t>
            </a:r>
            <a:r>
              <a:rPr lang="pt-BR" dirty="0" smtClean="0"/>
              <a:t> </a:t>
            </a:r>
            <a:r>
              <a:rPr lang="pt-BR" u="sng" dirty="0" smtClean="0"/>
              <a:t>A penhora recairá sobre os bens indicados pelo exequente, salvo se outros forem indicados pelo executado e aceitos pelo juiz</a:t>
            </a:r>
            <a:r>
              <a:rPr lang="pt-BR" dirty="0" smtClean="0"/>
              <a:t>, mediante demonstração de que a constrição proposta lhe será menos onerosa e não trará prejuízo ao exequente.</a:t>
            </a:r>
          </a:p>
          <a:p>
            <a:r>
              <a:rPr lang="pt-BR" dirty="0" smtClean="0"/>
              <a:t>Art. 830.  </a:t>
            </a:r>
            <a:r>
              <a:rPr lang="pt-BR" b="1" u="sng" dirty="0" smtClean="0"/>
              <a:t>Se o oficial de justiça não encontrar o executado, arrestar-lhe-á tantos bens quantos bastem para garantir a execução</a:t>
            </a:r>
            <a:r>
              <a:rPr lang="pt-BR" dirty="0" smtClean="0"/>
              <a:t>.</a:t>
            </a:r>
          </a:p>
          <a:p>
            <a:r>
              <a:rPr lang="pt-BR" dirty="0" smtClean="0"/>
              <a:t>§ 1</a:t>
            </a:r>
            <a:r>
              <a:rPr lang="pt-BR" u="sng" baseline="30000" dirty="0" smtClean="0"/>
              <a:t>o</a:t>
            </a:r>
            <a:r>
              <a:rPr lang="pt-BR" dirty="0" smtClean="0"/>
              <a:t> Nos 10 (dez) dias seguintes à efetivação do arresto, o oficial de justiça procurará o executado 2 (duas) vezes em dias distintos e, havendo suspeita de ocultação, realizará a citação </a:t>
            </a:r>
            <a:r>
              <a:rPr lang="pt-BR" b="1" u="sng" dirty="0" smtClean="0"/>
              <a:t>com hora certa, </a:t>
            </a:r>
            <a:r>
              <a:rPr lang="pt-BR" dirty="0" smtClean="0"/>
              <a:t>certificando pormenorizadamente o ocorrido.</a:t>
            </a:r>
          </a:p>
          <a:p>
            <a:r>
              <a:rPr lang="pt-BR" dirty="0" smtClean="0"/>
              <a:t>§ 2</a:t>
            </a:r>
            <a:r>
              <a:rPr lang="pt-BR" u="sng" baseline="30000" dirty="0" smtClean="0"/>
              <a:t>o</a:t>
            </a:r>
            <a:r>
              <a:rPr lang="pt-BR" dirty="0" smtClean="0"/>
              <a:t> Incumbe ao exequente requerer a citação por edital, uma vez frustradas a pessoal e a com hora certa.</a:t>
            </a:r>
          </a:p>
          <a:p>
            <a:r>
              <a:rPr lang="pt-BR" dirty="0" smtClean="0"/>
              <a:t>§ 3</a:t>
            </a:r>
            <a:r>
              <a:rPr lang="pt-BR" u="sng" baseline="30000" dirty="0" smtClean="0"/>
              <a:t>o</a:t>
            </a:r>
            <a:r>
              <a:rPr lang="pt-BR" dirty="0" smtClean="0"/>
              <a:t> Aperfeiçoada a citação e transcorrido o prazo de pagamento, o arresto converter-se-á em penhora, independentemente de termo.</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54</a:t>
            </a:fld>
            <a:endParaRPr lang="pt-B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Pagamento parcelado</a:t>
            </a:r>
            <a:endParaRPr lang="pt-BR" dirty="0"/>
          </a:p>
        </p:txBody>
      </p:sp>
      <p:sp>
        <p:nvSpPr>
          <p:cNvPr id="3" name="Espaço Reservado para Conteúdo 2"/>
          <p:cNvSpPr>
            <a:spLocks noGrp="1"/>
          </p:cNvSpPr>
          <p:nvPr>
            <p:ph idx="1"/>
          </p:nvPr>
        </p:nvSpPr>
        <p:spPr>
          <a:xfrm>
            <a:off x="401053" y="1845733"/>
            <a:ext cx="11566358" cy="4458814"/>
          </a:xfrm>
        </p:spPr>
        <p:txBody>
          <a:bodyPr>
            <a:normAutofit fontScale="85000" lnSpcReduction="20000"/>
          </a:bodyPr>
          <a:lstStyle/>
          <a:p>
            <a:r>
              <a:rPr lang="pt-BR" dirty="0" smtClean="0"/>
              <a:t>Art. 916.  No prazo para embargos, </a:t>
            </a:r>
            <a:r>
              <a:rPr lang="pt-BR" u="sng" dirty="0" smtClean="0"/>
              <a:t>reconhecendo o crédito do exequente</a:t>
            </a:r>
            <a:r>
              <a:rPr lang="pt-BR" dirty="0" smtClean="0"/>
              <a:t> e </a:t>
            </a:r>
            <a:r>
              <a:rPr lang="pt-BR" b="1" u="sng" dirty="0" smtClean="0"/>
              <a:t>comprovando o depósito de trinta por cento do valor em execução, acrescido de custas e de honorários de advogado</a:t>
            </a:r>
            <a:r>
              <a:rPr lang="pt-BR" dirty="0" smtClean="0"/>
              <a:t>, o executado poderá requerer que lhe seja </a:t>
            </a:r>
            <a:r>
              <a:rPr lang="pt-BR" b="1" u="sng" dirty="0" smtClean="0"/>
              <a:t>permitido pagar o restante em até 6 (seis) parcelas mensais</a:t>
            </a:r>
            <a:r>
              <a:rPr lang="pt-BR" dirty="0" smtClean="0"/>
              <a:t>, </a:t>
            </a:r>
            <a:r>
              <a:rPr lang="pt-BR" u="sng" dirty="0" smtClean="0"/>
              <a:t>acrescidas de correção monetária e de juros de um por cento ao mês</a:t>
            </a:r>
            <a:r>
              <a:rPr lang="pt-BR" dirty="0" smtClean="0"/>
              <a:t>.</a:t>
            </a:r>
          </a:p>
          <a:p>
            <a:r>
              <a:rPr lang="pt-BR" dirty="0" smtClean="0"/>
              <a:t>§ 1</a:t>
            </a:r>
            <a:r>
              <a:rPr lang="pt-BR" u="sng" baseline="30000" dirty="0" smtClean="0"/>
              <a:t>o</a:t>
            </a:r>
            <a:r>
              <a:rPr lang="pt-BR" dirty="0" smtClean="0"/>
              <a:t> O exequente será intimado para manifestar-se sobre o preenchimento dos pressupostos do caput, e o juiz decidirá o requerimento em 5 (cinco) dias.</a:t>
            </a:r>
          </a:p>
          <a:p>
            <a:r>
              <a:rPr lang="pt-BR" dirty="0" smtClean="0"/>
              <a:t>§ 2</a:t>
            </a:r>
            <a:r>
              <a:rPr lang="pt-BR" u="sng" baseline="30000" dirty="0" smtClean="0"/>
              <a:t>o</a:t>
            </a:r>
            <a:r>
              <a:rPr lang="pt-BR" dirty="0" smtClean="0"/>
              <a:t> Enquanto não apreciado o requerimento, o executado terá de depositar as parcelas vincendas, facultado ao exequente seu levantamento.</a:t>
            </a:r>
          </a:p>
          <a:p>
            <a:r>
              <a:rPr lang="pt-BR" dirty="0" smtClean="0"/>
              <a:t>§ 3</a:t>
            </a:r>
            <a:r>
              <a:rPr lang="pt-BR" u="sng" baseline="30000" dirty="0" smtClean="0"/>
              <a:t>o</a:t>
            </a:r>
            <a:r>
              <a:rPr lang="pt-BR" dirty="0" smtClean="0"/>
              <a:t> Deferida a proposta, o exequente levantará a quantia depositada, e serão </a:t>
            </a:r>
            <a:r>
              <a:rPr lang="pt-BR" u="sng" dirty="0" smtClean="0"/>
              <a:t>suspensos os atos executivos</a:t>
            </a:r>
            <a:r>
              <a:rPr lang="pt-BR" dirty="0" smtClean="0"/>
              <a:t>.</a:t>
            </a:r>
          </a:p>
          <a:p>
            <a:r>
              <a:rPr lang="pt-BR" dirty="0" smtClean="0"/>
              <a:t>§ 4</a:t>
            </a:r>
            <a:r>
              <a:rPr lang="pt-BR" u="sng" baseline="30000" dirty="0" smtClean="0"/>
              <a:t>o</a:t>
            </a:r>
            <a:r>
              <a:rPr lang="pt-BR" dirty="0" smtClean="0"/>
              <a:t> Indeferida a proposta, seguir-se-ão os atos executivos, mantido o depósito, que será convertido em penhora.</a:t>
            </a:r>
          </a:p>
          <a:p>
            <a:r>
              <a:rPr lang="pt-BR" dirty="0" smtClean="0"/>
              <a:t>§ 5</a:t>
            </a:r>
            <a:r>
              <a:rPr lang="pt-BR" u="sng" baseline="30000" dirty="0" smtClean="0"/>
              <a:t>o</a:t>
            </a:r>
            <a:r>
              <a:rPr lang="pt-BR" dirty="0" smtClean="0"/>
              <a:t> O </a:t>
            </a:r>
            <a:r>
              <a:rPr lang="pt-BR" b="1" u="sng" dirty="0" smtClean="0"/>
              <a:t>não pagamento de qualquer das prestações acarretará cumulativamente</a:t>
            </a:r>
            <a:r>
              <a:rPr lang="pt-BR" dirty="0" smtClean="0"/>
              <a:t>:</a:t>
            </a:r>
          </a:p>
          <a:p>
            <a:r>
              <a:rPr lang="pt-BR" dirty="0" smtClean="0"/>
              <a:t>I - </a:t>
            </a:r>
            <a:r>
              <a:rPr lang="pt-BR" u="sng" dirty="0" smtClean="0"/>
              <a:t>o vencimento das prestações subsequentes e o prosseguimento do processo, com o imediato reinício dos atos executivos</a:t>
            </a:r>
            <a:r>
              <a:rPr lang="pt-BR" dirty="0" smtClean="0"/>
              <a:t>;</a:t>
            </a:r>
          </a:p>
          <a:p>
            <a:r>
              <a:rPr lang="pt-BR" dirty="0" smtClean="0"/>
              <a:t>II - </a:t>
            </a:r>
            <a:r>
              <a:rPr lang="pt-BR" u="sng" dirty="0" smtClean="0"/>
              <a:t>a imposição ao executado de multa de dez por cento sobre o valor das prestações não pagas</a:t>
            </a:r>
            <a:r>
              <a:rPr lang="pt-BR" dirty="0" smtClean="0"/>
              <a:t>.</a:t>
            </a:r>
          </a:p>
          <a:p>
            <a:r>
              <a:rPr lang="pt-BR" dirty="0" smtClean="0"/>
              <a:t>§ 6</a:t>
            </a:r>
            <a:r>
              <a:rPr lang="pt-BR" u="sng" baseline="30000" dirty="0" smtClean="0"/>
              <a:t>o</a:t>
            </a:r>
            <a:r>
              <a:rPr lang="pt-BR" dirty="0" smtClean="0"/>
              <a:t> </a:t>
            </a:r>
            <a:r>
              <a:rPr lang="pt-BR" b="1" u="sng" dirty="0" smtClean="0"/>
              <a:t>A opção pelo parcelamento de que trata este artigo importa renúncia ao direito de opor embargos</a:t>
            </a:r>
          </a:p>
          <a:p>
            <a:r>
              <a:rPr lang="pt-BR" dirty="0" smtClean="0"/>
              <a:t>§ 7</a:t>
            </a:r>
            <a:r>
              <a:rPr lang="pt-BR" u="sng" baseline="30000" dirty="0" smtClean="0"/>
              <a:t>o</a:t>
            </a:r>
            <a:r>
              <a:rPr lang="pt-BR" dirty="0" smtClean="0"/>
              <a:t> </a:t>
            </a:r>
            <a:r>
              <a:rPr lang="pt-BR" b="1" u="sng" dirty="0" smtClean="0"/>
              <a:t>O disposto neste artigo não se aplica ao cumprimento da sentença.</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55</a:t>
            </a:fld>
            <a:endParaRPr lang="pt-B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Execução por quantia certa</a:t>
            </a:r>
            <a:endParaRPr lang="pt-BR" dirty="0"/>
          </a:p>
        </p:txBody>
      </p:sp>
      <p:sp>
        <p:nvSpPr>
          <p:cNvPr id="3" name="Espaço Reservado para Conteúdo 2"/>
          <p:cNvSpPr>
            <a:spLocks noGrp="1"/>
          </p:cNvSpPr>
          <p:nvPr>
            <p:ph idx="1"/>
          </p:nvPr>
        </p:nvSpPr>
        <p:spPr/>
        <p:txBody>
          <a:bodyPr/>
          <a:lstStyle/>
          <a:p>
            <a:r>
              <a:rPr lang="pt-BR" b="1" dirty="0" smtClean="0"/>
              <a:t>Segue-se: </a:t>
            </a:r>
            <a:r>
              <a:rPr lang="pt-BR" b="1" u="sng" dirty="0" smtClean="0"/>
              <a:t>penhora</a:t>
            </a:r>
            <a:r>
              <a:rPr lang="pt-BR" dirty="0" smtClean="0"/>
              <a:t> e </a:t>
            </a:r>
            <a:r>
              <a:rPr lang="pt-BR" b="1" u="sng" dirty="0" smtClean="0"/>
              <a:t>expropriação</a:t>
            </a:r>
            <a:r>
              <a:rPr lang="pt-BR" dirty="0" smtClean="0"/>
              <a:t>.</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56</a:t>
            </a:fld>
            <a:endParaRPr lang="pt-B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ctrTitle"/>
          </p:nvPr>
        </p:nvSpPr>
        <p:spPr/>
        <p:txBody>
          <a:bodyPr/>
          <a:lstStyle/>
          <a:p>
            <a:r>
              <a:rPr lang="pt-BR" dirty="0" smtClean="0"/>
              <a:t>Penhora</a:t>
            </a:r>
            <a:endParaRPr lang="pt-BR" dirty="0"/>
          </a:p>
        </p:txBody>
      </p:sp>
      <p:sp>
        <p:nvSpPr>
          <p:cNvPr id="6" name="Subtítulo 5"/>
          <p:cNvSpPr>
            <a:spLocks noGrp="1"/>
          </p:cNvSpPr>
          <p:nvPr>
            <p:ph type="subTitle" idx="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57</a:t>
            </a:fld>
            <a:endParaRPr lang="pt-B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Penhora</a:t>
            </a:r>
            <a:endParaRPr lang="pt-BR" dirty="0"/>
          </a:p>
        </p:txBody>
      </p:sp>
      <p:sp>
        <p:nvSpPr>
          <p:cNvPr id="3" name="Espaço Reservado para Conteúdo 2"/>
          <p:cNvSpPr>
            <a:spLocks noGrp="1"/>
          </p:cNvSpPr>
          <p:nvPr>
            <p:ph idx="1"/>
          </p:nvPr>
        </p:nvSpPr>
        <p:spPr/>
        <p:txBody>
          <a:bodyPr/>
          <a:lstStyle/>
          <a:p>
            <a:r>
              <a:rPr lang="pt-BR" dirty="0" smtClean="0"/>
              <a:t>Penhora: ato executivo que individualiza determinado bem do patrimônio do executado para se sujeitar, diretamente, à execução.</a:t>
            </a:r>
          </a:p>
          <a:p>
            <a:r>
              <a:rPr lang="pt-BR" dirty="0" smtClean="0"/>
              <a:t>Efeitos da penhora:</a:t>
            </a:r>
          </a:p>
          <a:p>
            <a:r>
              <a:rPr lang="pt-BR" dirty="0" smtClean="0"/>
              <a:t>1. garantia do juízo;</a:t>
            </a:r>
          </a:p>
          <a:p>
            <a:r>
              <a:rPr lang="pt-BR" dirty="0" smtClean="0"/>
              <a:t>2. individualização dos bens que suportarão a atividade executiva;</a:t>
            </a:r>
          </a:p>
          <a:p>
            <a:r>
              <a:rPr lang="pt-BR" dirty="0" smtClean="0"/>
              <a:t>3. direito de preferência ao exequente; </a:t>
            </a:r>
          </a:p>
          <a:p>
            <a:r>
              <a:rPr lang="pt-BR" dirty="0" smtClean="0"/>
              <a:t>4. retirada da posse direta do executado sobre o bem; (salvo na hipótese de o executado ficar como depositário);</a:t>
            </a:r>
          </a:p>
          <a:p>
            <a:r>
              <a:rPr lang="pt-BR" dirty="0" smtClean="0"/>
              <a:t>5. </a:t>
            </a:r>
            <a:r>
              <a:rPr lang="pt-BR" b="1" dirty="0" smtClean="0"/>
              <a:t>ineficácia</a:t>
            </a:r>
            <a:r>
              <a:rPr lang="pt-BR" dirty="0" smtClean="0"/>
              <a:t> dos atos de alienação ou </a:t>
            </a:r>
            <a:r>
              <a:rPr lang="pt-BR" dirty="0" err="1" smtClean="0"/>
              <a:t>oneração</a:t>
            </a:r>
            <a:r>
              <a:rPr lang="pt-BR" dirty="0" smtClean="0"/>
              <a:t> do bem penhorado. </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58</a:t>
            </a:fld>
            <a:endParaRPr lang="pt-B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Ordem de penhora</a:t>
            </a:r>
            <a:endParaRPr lang="pt-BR" dirty="0"/>
          </a:p>
        </p:txBody>
      </p:sp>
      <p:sp>
        <p:nvSpPr>
          <p:cNvPr id="3" name="Espaço Reservado para Conteúdo 2"/>
          <p:cNvSpPr>
            <a:spLocks noGrp="1"/>
          </p:cNvSpPr>
          <p:nvPr>
            <p:ph idx="1"/>
          </p:nvPr>
        </p:nvSpPr>
        <p:spPr>
          <a:xfrm>
            <a:off x="417095" y="1845733"/>
            <a:ext cx="11486147" cy="4506941"/>
          </a:xfrm>
        </p:spPr>
        <p:txBody>
          <a:bodyPr numCol="3">
            <a:normAutofit fontScale="92500" lnSpcReduction="20000"/>
          </a:bodyPr>
          <a:lstStyle/>
          <a:p>
            <a:r>
              <a:rPr lang="pt-BR" dirty="0" smtClean="0"/>
              <a:t>Art. 831.  A penhora deverá </a:t>
            </a:r>
            <a:r>
              <a:rPr lang="pt-BR" b="1" u="sng" dirty="0" smtClean="0"/>
              <a:t>recair sobre tantos bens quantos bastem para o pagamento do principal atualizado, dos juros, das custas e dos honorários advocatícios</a:t>
            </a:r>
            <a:r>
              <a:rPr lang="pt-BR" dirty="0" smtClean="0"/>
              <a:t>.</a:t>
            </a:r>
          </a:p>
          <a:p>
            <a:r>
              <a:rPr lang="pt-BR" dirty="0" smtClean="0"/>
              <a:t>Art. 835.  A penhora observará, </a:t>
            </a:r>
            <a:r>
              <a:rPr lang="pt-BR" b="1" dirty="0" smtClean="0"/>
              <a:t>preferencialmente, </a:t>
            </a:r>
            <a:r>
              <a:rPr lang="pt-BR" dirty="0" smtClean="0"/>
              <a:t>a seguinte ordem:</a:t>
            </a:r>
          </a:p>
          <a:p>
            <a:r>
              <a:rPr lang="pt-BR" dirty="0" smtClean="0"/>
              <a:t>I - </a:t>
            </a:r>
            <a:r>
              <a:rPr lang="pt-BR" b="1" u="sng" dirty="0" smtClean="0"/>
              <a:t>dinheiro</a:t>
            </a:r>
            <a:r>
              <a:rPr lang="pt-BR" dirty="0" smtClean="0"/>
              <a:t>, em espécie ou em depósito ou aplicação em instituição financeira;</a:t>
            </a:r>
          </a:p>
          <a:p>
            <a:r>
              <a:rPr lang="pt-BR" dirty="0" smtClean="0"/>
              <a:t>II - títulos da dívida pública da União, dos Estados e do Distrito Federal com cotação em mercado;</a:t>
            </a:r>
          </a:p>
          <a:p>
            <a:r>
              <a:rPr lang="pt-BR" dirty="0" smtClean="0"/>
              <a:t>III - títulos e valores mobiliários com cotação em mercado;</a:t>
            </a:r>
          </a:p>
          <a:p>
            <a:r>
              <a:rPr lang="pt-BR" dirty="0" smtClean="0"/>
              <a:t>IV - veículos de via terrestre;</a:t>
            </a:r>
          </a:p>
          <a:p>
            <a:r>
              <a:rPr lang="pt-BR" dirty="0" smtClean="0"/>
              <a:t>V - bens imóveis;</a:t>
            </a:r>
          </a:p>
          <a:p>
            <a:r>
              <a:rPr lang="pt-BR" dirty="0" smtClean="0"/>
              <a:t>VI - bens móveis em geral;</a:t>
            </a:r>
          </a:p>
          <a:p>
            <a:r>
              <a:rPr lang="pt-BR" dirty="0" smtClean="0"/>
              <a:t>VII - semoventes;</a:t>
            </a:r>
          </a:p>
          <a:p>
            <a:r>
              <a:rPr lang="pt-BR" dirty="0" smtClean="0"/>
              <a:t>VIII - navios e aeronaves;</a:t>
            </a:r>
          </a:p>
          <a:p>
            <a:r>
              <a:rPr lang="pt-BR" dirty="0" smtClean="0"/>
              <a:t>IX - ações e quotas de sociedades simples e empresárias;</a:t>
            </a:r>
          </a:p>
          <a:p>
            <a:r>
              <a:rPr lang="pt-BR" dirty="0" smtClean="0"/>
              <a:t>X - percentual do faturamento de empresa devedora;</a:t>
            </a:r>
          </a:p>
          <a:p>
            <a:r>
              <a:rPr lang="pt-BR" dirty="0" smtClean="0"/>
              <a:t>XI - pedras e metais preciosos;</a:t>
            </a:r>
          </a:p>
          <a:p>
            <a:r>
              <a:rPr lang="pt-BR" dirty="0" smtClean="0"/>
              <a:t>XII - direitos aquisitivos derivados de promessa de compra e venda e de alienação fiduciária em garantia;</a:t>
            </a:r>
          </a:p>
          <a:p>
            <a:r>
              <a:rPr lang="pt-BR" dirty="0" smtClean="0"/>
              <a:t>XIII - outros direitos.</a:t>
            </a:r>
          </a:p>
          <a:p>
            <a:r>
              <a:rPr lang="pt-BR" dirty="0" smtClean="0">
                <a:solidFill>
                  <a:srgbClr val="00B050"/>
                </a:solidFill>
              </a:rPr>
              <a:t>§ 1</a:t>
            </a:r>
            <a:r>
              <a:rPr lang="pt-BR" u="sng" baseline="30000" dirty="0" smtClean="0">
                <a:solidFill>
                  <a:srgbClr val="00B050"/>
                </a:solidFill>
              </a:rPr>
              <a:t>o</a:t>
            </a:r>
            <a:r>
              <a:rPr lang="pt-BR" dirty="0" smtClean="0">
                <a:solidFill>
                  <a:srgbClr val="00B050"/>
                </a:solidFill>
              </a:rPr>
              <a:t> É prioritária a penhora em dinheiro, podendo o juiz, nas demais hipóteses, alterar a ordem prevista no caput de acordo com as circunstâncias do caso concreto.</a:t>
            </a:r>
          </a:p>
          <a:p>
            <a:r>
              <a:rPr lang="pt-BR" dirty="0" smtClean="0"/>
              <a:t>§ 2</a:t>
            </a:r>
            <a:r>
              <a:rPr lang="pt-BR" u="sng" baseline="30000" dirty="0" smtClean="0"/>
              <a:t>o</a:t>
            </a:r>
            <a:r>
              <a:rPr lang="pt-BR" dirty="0" smtClean="0"/>
              <a:t> Para fins de substituição da penhora, equiparam-se a dinheiro a fiança bancária e o seguro garantia judicial, desde que em valor não inferior ao do débito constante da inicial, acrescido de trinta por cento.</a:t>
            </a:r>
          </a:p>
          <a:p>
            <a:endParaRPr lang="pt-BR" dirty="0" smtClean="0"/>
          </a:p>
          <a:p>
            <a:r>
              <a:rPr lang="pt-BR" b="1" u="sng" dirty="0" smtClean="0"/>
              <a:t>Súmula 417/STJ: </a:t>
            </a:r>
            <a:r>
              <a:rPr lang="pt-BR" dirty="0" smtClean="0"/>
              <a:t>“Na execução civil, a penhora de dinheiro na ordem de nomeação de bens não tem caráter absoluto”.</a:t>
            </a:r>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59</a:t>
            </a:fld>
            <a:endParaRPr lang="pt-B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Princípios da execução</a:t>
            </a:r>
            <a:endParaRPr lang="pt-BR" dirty="0"/>
          </a:p>
        </p:txBody>
      </p:sp>
      <p:sp>
        <p:nvSpPr>
          <p:cNvPr id="3" name="Espaço Reservado para Conteúdo 2"/>
          <p:cNvSpPr>
            <a:spLocks noGrp="1"/>
          </p:cNvSpPr>
          <p:nvPr>
            <p:ph idx="1"/>
          </p:nvPr>
        </p:nvSpPr>
        <p:spPr>
          <a:xfrm>
            <a:off x="1010653" y="1845734"/>
            <a:ext cx="10145027" cy="4282350"/>
          </a:xfrm>
        </p:spPr>
        <p:txBody>
          <a:bodyPr>
            <a:normAutofit fontScale="92500" lnSpcReduction="20000"/>
          </a:bodyPr>
          <a:lstStyle/>
          <a:p>
            <a:r>
              <a:rPr lang="pt-BR" b="1" dirty="0" smtClean="0"/>
              <a:t>6. Lealdade e boa fé processual.</a:t>
            </a:r>
          </a:p>
          <a:p>
            <a:r>
              <a:rPr lang="pt-BR" dirty="0" smtClean="0"/>
              <a:t>Art. 774.  Considera-se atentatória à dignidade da justiça a conduta comissiva ou omissiva do executado que:</a:t>
            </a:r>
          </a:p>
          <a:p>
            <a:r>
              <a:rPr lang="pt-BR" dirty="0" smtClean="0"/>
              <a:t>I - frauda a execução;</a:t>
            </a:r>
          </a:p>
          <a:p>
            <a:r>
              <a:rPr lang="pt-BR" dirty="0" smtClean="0"/>
              <a:t>II - se opõe maliciosamente à execução, empregando ardis e meios artificiosos;</a:t>
            </a:r>
          </a:p>
          <a:p>
            <a:r>
              <a:rPr lang="pt-BR" dirty="0" smtClean="0"/>
              <a:t>III - dificulta ou embaraça a realização da penhora;</a:t>
            </a:r>
          </a:p>
          <a:p>
            <a:r>
              <a:rPr lang="pt-BR" dirty="0" smtClean="0"/>
              <a:t>IV - resiste injustificadamente às ordens judiciais;</a:t>
            </a:r>
          </a:p>
          <a:p>
            <a:r>
              <a:rPr lang="pt-BR" dirty="0" smtClean="0"/>
              <a:t>V - intimado, não indica ao juiz quais são e onde estão os bens sujeitos à penhora e os respectivos valores, nem exibe prova de sua propriedade e, se for o caso, certidão negativa de ônus.</a:t>
            </a:r>
          </a:p>
          <a:p>
            <a:r>
              <a:rPr lang="pt-BR" dirty="0" smtClean="0"/>
              <a:t>Parágrafo único.  Nos casos previstos neste artigo, o juiz fixará multa em montante não superior a vinte por cento do valor atualizado do débito em execução, a qual será revertida em proveito do exequente, exigível nos próprios autos do processo, sem prejuízo de outras sanções de natureza processual ou material.</a:t>
            </a:r>
          </a:p>
          <a:p>
            <a:endParaRPr lang="pt-BR" dirty="0" smtClean="0"/>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6</a:t>
            </a:fld>
            <a:endParaRPr lang="pt-B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Modificações da Penhora</a:t>
            </a:r>
            <a:endParaRPr lang="pt-BR" dirty="0"/>
          </a:p>
        </p:txBody>
      </p:sp>
      <p:sp>
        <p:nvSpPr>
          <p:cNvPr id="3" name="Espaço Reservado para Conteúdo 2"/>
          <p:cNvSpPr>
            <a:spLocks noGrp="1"/>
          </p:cNvSpPr>
          <p:nvPr>
            <p:ph idx="1"/>
          </p:nvPr>
        </p:nvSpPr>
        <p:spPr>
          <a:xfrm>
            <a:off x="256674" y="1845733"/>
            <a:ext cx="11935326" cy="4522983"/>
          </a:xfrm>
        </p:spPr>
        <p:txBody>
          <a:bodyPr numCol="3">
            <a:noAutofit/>
          </a:bodyPr>
          <a:lstStyle/>
          <a:p>
            <a:r>
              <a:rPr lang="pt-BR" sz="1400" dirty="0" smtClean="0"/>
              <a:t>Art. 847.  O executado pode, </a:t>
            </a:r>
            <a:r>
              <a:rPr lang="pt-BR" sz="1400" u="sng" dirty="0" smtClean="0"/>
              <a:t>no prazo de 10 (dez) dias contado da intimação da penhora</a:t>
            </a:r>
            <a:r>
              <a:rPr lang="pt-BR" sz="1400" dirty="0" smtClean="0"/>
              <a:t>, </a:t>
            </a:r>
            <a:r>
              <a:rPr lang="pt-BR" sz="1400" b="1" u="sng" dirty="0" smtClean="0"/>
              <a:t>requerer a substituição do bem penhorado,</a:t>
            </a:r>
            <a:r>
              <a:rPr lang="pt-BR" sz="1400" dirty="0" smtClean="0"/>
              <a:t> </a:t>
            </a:r>
            <a:r>
              <a:rPr lang="pt-BR" sz="1400" u="sng" dirty="0" smtClean="0"/>
              <a:t>desde que comprove que lhe será menos onerosa e não trará prejuízo ao exequente.</a:t>
            </a:r>
          </a:p>
          <a:p>
            <a:r>
              <a:rPr lang="pt-BR" sz="1400" dirty="0" smtClean="0"/>
              <a:t>§ 1</a:t>
            </a:r>
            <a:r>
              <a:rPr lang="pt-BR" sz="1400" u="sng" baseline="30000" dirty="0" smtClean="0"/>
              <a:t>o</a:t>
            </a:r>
            <a:r>
              <a:rPr lang="pt-BR" sz="1400" dirty="0" smtClean="0"/>
              <a:t> O juiz só autorizará a substituição se o executado:</a:t>
            </a:r>
          </a:p>
          <a:p>
            <a:r>
              <a:rPr lang="pt-BR" sz="1400" dirty="0" smtClean="0"/>
              <a:t>I - comprovar as respectivas matrículas e os registros por certidão do correspondente ofício, quanto aos bens imóveis;</a:t>
            </a:r>
          </a:p>
          <a:p>
            <a:r>
              <a:rPr lang="pt-BR" sz="1400" dirty="0" smtClean="0"/>
              <a:t>II - descrever os bens móveis, com todas as suas propriedades e características, bem como o estado deles e o lugar onde se encontram;</a:t>
            </a:r>
          </a:p>
          <a:p>
            <a:r>
              <a:rPr lang="pt-BR" sz="1400" dirty="0" smtClean="0"/>
              <a:t>III - descrever os semoventes, com indicação de espécie, de número, de marca ou sinal e do local onde se encontram;</a:t>
            </a:r>
          </a:p>
          <a:p>
            <a:r>
              <a:rPr lang="pt-BR" sz="1400" dirty="0" smtClean="0"/>
              <a:t>IV - identificar os créditos, indicando quem seja o devedor, qual a origem da dívida, o título que a representa e a data do vencimento; e</a:t>
            </a:r>
          </a:p>
          <a:p>
            <a:r>
              <a:rPr lang="pt-BR" sz="1400" dirty="0" smtClean="0"/>
              <a:t>V - atribuir, em qualquer caso, valor aos bens indicados à penhora, além de especificar os ônus e os encargos a que estejam sujeitos.</a:t>
            </a:r>
          </a:p>
          <a:p>
            <a:r>
              <a:rPr lang="pt-BR" sz="1400" dirty="0" smtClean="0"/>
              <a:t>§ 2</a:t>
            </a:r>
            <a:r>
              <a:rPr lang="pt-BR" sz="1400" u="sng" baseline="30000" dirty="0" smtClean="0"/>
              <a:t>o</a:t>
            </a:r>
            <a:r>
              <a:rPr lang="pt-BR" sz="1400" dirty="0" smtClean="0"/>
              <a:t> Requerida a substituição do bem penhorado, </a:t>
            </a:r>
            <a:r>
              <a:rPr lang="pt-BR" sz="1400" u="sng" dirty="0" smtClean="0"/>
              <a:t>o executado deve indicar onde se encontram os bens sujeitos à execução, exibir a prova de sua propriedade e a certidão negativa ou positiva de ônus, bem como abster-se de qualquer atitude que dificulte ou embarace a realização da penhora</a:t>
            </a:r>
            <a:r>
              <a:rPr lang="pt-BR" sz="1400" dirty="0" smtClean="0"/>
              <a:t>.</a:t>
            </a:r>
          </a:p>
          <a:p>
            <a:r>
              <a:rPr lang="pt-BR" sz="1400" dirty="0" smtClean="0"/>
              <a:t>§ 3</a:t>
            </a:r>
            <a:r>
              <a:rPr lang="pt-BR" sz="1400" u="sng" baseline="30000" dirty="0" smtClean="0"/>
              <a:t>o</a:t>
            </a:r>
            <a:r>
              <a:rPr lang="pt-BR" sz="1400" dirty="0" smtClean="0"/>
              <a:t> O executado somente poderá oferecer bem imóvel em substituição caso o requeira com a expressa anuência do cônjuge, salvo se o regime for o de separação absoluta de bens.</a:t>
            </a:r>
          </a:p>
          <a:p>
            <a:r>
              <a:rPr lang="pt-BR" sz="1400" dirty="0" smtClean="0"/>
              <a:t>§ 4</a:t>
            </a:r>
            <a:r>
              <a:rPr lang="pt-BR" sz="1400" u="sng" baseline="30000" dirty="0" smtClean="0"/>
              <a:t>o</a:t>
            </a:r>
            <a:r>
              <a:rPr lang="pt-BR" sz="1400" dirty="0" smtClean="0"/>
              <a:t> O juiz intimará o exequente para manifestar-se sobre o requerimento de substituição do bem penhorado.</a:t>
            </a:r>
          </a:p>
          <a:p>
            <a:r>
              <a:rPr lang="pt-BR" sz="1400" dirty="0" smtClean="0"/>
              <a:t>Art. 848.  </a:t>
            </a:r>
            <a:r>
              <a:rPr lang="pt-BR" sz="1400" b="1" u="sng" dirty="0" smtClean="0"/>
              <a:t>As partes </a:t>
            </a:r>
            <a:r>
              <a:rPr lang="pt-BR" sz="1400" dirty="0" smtClean="0"/>
              <a:t>poderão requerer a substituição da penhora se:</a:t>
            </a:r>
          </a:p>
          <a:p>
            <a:r>
              <a:rPr lang="pt-BR" sz="1400" dirty="0" smtClean="0"/>
              <a:t>I - </a:t>
            </a:r>
            <a:r>
              <a:rPr lang="pt-BR" sz="1400" b="1" u="sng" dirty="0" smtClean="0"/>
              <a:t>ela não obedecer à ordem legal</a:t>
            </a:r>
            <a:r>
              <a:rPr lang="pt-BR" sz="1400" dirty="0" smtClean="0"/>
              <a:t>;</a:t>
            </a:r>
          </a:p>
          <a:p>
            <a:r>
              <a:rPr lang="pt-BR" sz="1400" dirty="0" smtClean="0"/>
              <a:t>II - ela não incidir sobre os bens designados em lei, contrato ou ato judicial para o pagamento;</a:t>
            </a:r>
          </a:p>
          <a:p>
            <a:r>
              <a:rPr lang="pt-BR" sz="1400" dirty="0" smtClean="0"/>
              <a:t>III - </a:t>
            </a:r>
            <a:r>
              <a:rPr lang="pt-BR" sz="1400" b="1" u="sng" dirty="0" smtClean="0"/>
              <a:t>havendo bens no foro da execução</a:t>
            </a:r>
            <a:r>
              <a:rPr lang="pt-BR" sz="1400" dirty="0" smtClean="0"/>
              <a:t>, outros tiverem sido penhorados;</a:t>
            </a:r>
          </a:p>
          <a:p>
            <a:r>
              <a:rPr lang="pt-BR" sz="1400" dirty="0" smtClean="0"/>
              <a:t>IV - </a:t>
            </a:r>
            <a:r>
              <a:rPr lang="pt-BR" sz="1400" u="sng" dirty="0" smtClean="0"/>
              <a:t>havendo bens livres, ela tiver recaído sobre bens já penhorados ou objeto de gravame</a:t>
            </a:r>
            <a:r>
              <a:rPr lang="pt-BR" sz="1400" dirty="0" smtClean="0"/>
              <a:t>;</a:t>
            </a:r>
          </a:p>
          <a:p>
            <a:r>
              <a:rPr lang="pt-BR" sz="1400" dirty="0" smtClean="0"/>
              <a:t>V - ela incidir sobre bens de baixa liquidez;</a:t>
            </a:r>
          </a:p>
          <a:p>
            <a:r>
              <a:rPr lang="pt-BR" sz="1400" dirty="0" smtClean="0"/>
              <a:t>VI - fracassar a tentativa de alienação judicial do bem; ou</a:t>
            </a:r>
          </a:p>
          <a:p>
            <a:r>
              <a:rPr lang="pt-BR" sz="1400" dirty="0" smtClean="0"/>
              <a:t>VII - o executado não indicar o valor dos bens ou omitir qualquer das indicações previstas em lei.</a:t>
            </a:r>
          </a:p>
          <a:p>
            <a:r>
              <a:rPr lang="pt-BR" sz="1400" dirty="0" smtClean="0"/>
              <a:t>Parágrafo único.  </a:t>
            </a:r>
            <a:r>
              <a:rPr lang="pt-BR" sz="1400" u="sng" dirty="0" smtClean="0"/>
              <a:t>A penhora pode ser substituída por fiança bancária ou por seguro garantia judicial, em valor não inferior ao do débito constante da inicial, acrescido de trinta por cento</a:t>
            </a:r>
            <a:r>
              <a:rPr lang="pt-BR" sz="1400" dirty="0" smtClean="0"/>
              <a:t>.</a:t>
            </a:r>
          </a:p>
          <a:p>
            <a:r>
              <a:rPr lang="pt-BR" sz="1400" dirty="0" smtClean="0"/>
              <a:t>Art. 850.  </a:t>
            </a:r>
            <a:r>
              <a:rPr lang="pt-BR" sz="1400" b="1" u="sng" dirty="0" smtClean="0"/>
              <a:t>Será admitida a redução ou a ampliação da penhora, bem como sua transferência para outros bens, se, no curso do processo, o valor de mercado dos bens penhorados sofrer alteração significativa</a:t>
            </a:r>
            <a:r>
              <a:rPr lang="pt-BR" sz="1400" dirty="0" smtClean="0"/>
              <a:t>.</a:t>
            </a:r>
            <a:endParaRPr lang="pt-BR" sz="1400"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60</a:t>
            </a:fld>
            <a:endParaRPr lang="pt-B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Penhora </a:t>
            </a:r>
            <a:r>
              <a:rPr lang="pt-BR" i="1" dirty="0" err="1" smtClean="0"/>
              <a:t>on</a:t>
            </a:r>
            <a:r>
              <a:rPr lang="pt-BR" i="1" dirty="0" smtClean="0"/>
              <a:t> </a:t>
            </a:r>
            <a:r>
              <a:rPr lang="pt-BR" i="1" dirty="0" err="1" smtClean="0"/>
              <a:t>line</a:t>
            </a:r>
            <a:endParaRPr lang="pt-BR" dirty="0"/>
          </a:p>
        </p:txBody>
      </p:sp>
      <p:sp>
        <p:nvSpPr>
          <p:cNvPr id="3" name="Espaço Reservado para Conteúdo 2"/>
          <p:cNvSpPr>
            <a:spLocks noGrp="1"/>
          </p:cNvSpPr>
          <p:nvPr>
            <p:ph idx="1"/>
          </p:nvPr>
        </p:nvSpPr>
        <p:spPr>
          <a:xfrm>
            <a:off x="192505" y="1716505"/>
            <a:ext cx="11999495" cy="4555958"/>
          </a:xfrm>
        </p:spPr>
        <p:txBody>
          <a:bodyPr numCol="2">
            <a:noAutofit/>
          </a:bodyPr>
          <a:lstStyle/>
          <a:p>
            <a:r>
              <a:rPr lang="pt-BR" sz="1400" b="1" dirty="0" smtClean="0"/>
              <a:t>Subseção V</a:t>
            </a:r>
            <a:br>
              <a:rPr lang="pt-BR" sz="1400" b="1" dirty="0" smtClean="0"/>
            </a:br>
            <a:r>
              <a:rPr lang="pt-BR" sz="1400" b="1" dirty="0" smtClean="0"/>
              <a:t>Da Penhora de Dinheiro em Depósito ou em Aplicação Financeira</a:t>
            </a:r>
            <a:endParaRPr lang="pt-BR" sz="1400" dirty="0" smtClean="0"/>
          </a:p>
          <a:p>
            <a:r>
              <a:rPr lang="pt-BR" sz="1400" dirty="0" smtClean="0"/>
              <a:t>Art. 854.  Para possibilitar a penhora de dinheiro em depósito ou em aplicação financeira, o juiz, a requerimento do exequente, </a:t>
            </a:r>
            <a:r>
              <a:rPr lang="pt-BR" sz="1400" u="sng" dirty="0" smtClean="0"/>
              <a:t>sem dar ciência prévia do ato ao executado</a:t>
            </a:r>
            <a:r>
              <a:rPr lang="pt-BR" sz="1400" dirty="0" smtClean="0"/>
              <a:t>, determinará às instituições financeiras, por meio de sistema eletrônico gerido pela autoridade supervisora do sistema financeiro nacional, que torne </a:t>
            </a:r>
            <a:r>
              <a:rPr lang="pt-BR" sz="1400" u="sng" dirty="0" smtClean="0"/>
              <a:t>indisponíveis ativos financeiros existentes em nome do executado, limitando-se a indisponibilidade ao valor indicado na execução</a:t>
            </a:r>
            <a:r>
              <a:rPr lang="pt-BR" sz="1400" dirty="0" smtClean="0"/>
              <a:t>.</a:t>
            </a:r>
          </a:p>
          <a:p>
            <a:r>
              <a:rPr lang="pt-BR" sz="1400" dirty="0" smtClean="0"/>
              <a:t>§ 1</a:t>
            </a:r>
            <a:r>
              <a:rPr lang="pt-BR" sz="1400" u="sng" baseline="30000" dirty="0" smtClean="0"/>
              <a:t>o</a:t>
            </a:r>
            <a:r>
              <a:rPr lang="pt-BR" sz="1400" dirty="0" smtClean="0"/>
              <a:t> No prazo de 24 (vinte e quatro) horas a contar da resposta, de ofício, o juiz determinará </a:t>
            </a:r>
            <a:r>
              <a:rPr lang="pt-BR" sz="1400" u="sng" dirty="0" smtClean="0"/>
              <a:t>o cancelamento de eventual indisponibilidade excessiva, o que deverá ser cumprido pela instituição financeira em igual prazo.</a:t>
            </a:r>
          </a:p>
          <a:p>
            <a:r>
              <a:rPr lang="pt-BR" sz="1400" dirty="0" smtClean="0"/>
              <a:t>§ 2</a:t>
            </a:r>
            <a:r>
              <a:rPr lang="pt-BR" sz="1400" u="sng" baseline="30000" dirty="0" smtClean="0"/>
              <a:t>o</a:t>
            </a:r>
            <a:r>
              <a:rPr lang="pt-BR" sz="1400" dirty="0" smtClean="0"/>
              <a:t> Tornados indisponíveis os ativos financeiros do executado, este será intimado na pessoa de seu advogado ou, não o tendo, pessoalmente.</a:t>
            </a:r>
          </a:p>
          <a:p>
            <a:r>
              <a:rPr lang="pt-BR" sz="1400" dirty="0" smtClean="0"/>
              <a:t>§ 3</a:t>
            </a:r>
            <a:r>
              <a:rPr lang="pt-BR" sz="1400" u="sng" baseline="30000" dirty="0" smtClean="0"/>
              <a:t>o</a:t>
            </a:r>
            <a:r>
              <a:rPr lang="pt-BR" sz="1400" dirty="0" smtClean="0"/>
              <a:t> Incumbe ao executado</a:t>
            </a:r>
            <a:r>
              <a:rPr lang="pt-BR" sz="1400" b="1" u="sng" dirty="0" smtClean="0"/>
              <a:t>, no prazo de 5 (cinco) dias</a:t>
            </a:r>
            <a:r>
              <a:rPr lang="pt-BR" sz="1400" dirty="0" smtClean="0"/>
              <a:t>, comprovar que:</a:t>
            </a:r>
          </a:p>
          <a:p>
            <a:r>
              <a:rPr lang="pt-BR" sz="1400" dirty="0" smtClean="0"/>
              <a:t>I - as quantias tornadas indisponíveis são </a:t>
            </a:r>
            <a:r>
              <a:rPr lang="pt-BR" sz="1400" u="sng" dirty="0" smtClean="0"/>
              <a:t>impenhoráveis</a:t>
            </a:r>
            <a:r>
              <a:rPr lang="pt-BR" sz="1400" dirty="0" smtClean="0"/>
              <a:t>;</a:t>
            </a:r>
          </a:p>
          <a:p>
            <a:r>
              <a:rPr lang="pt-BR" sz="1400" dirty="0" smtClean="0"/>
              <a:t>II - ainda remanesce </a:t>
            </a:r>
            <a:r>
              <a:rPr lang="pt-BR" sz="1400" u="sng" dirty="0" smtClean="0"/>
              <a:t>indisponibilidade excessiva de ativos financeiro</a:t>
            </a:r>
            <a:r>
              <a:rPr lang="pt-BR" sz="1400" dirty="0" smtClean="0"/>
              <a:t>s.</a:t>
            </a:r>
          </a:p>
          <a:p>
            <a:r>
              <a:rPr lang="pt-BR" sz="1400" dirty="0" smtClean="0"/>
              <a:t>§ 4</a:t>
            </a:r>
            <a:r>
              <a:rPr lang="pt-BR" sz="1400" u="sng" baseline="30000" dirty="0" smtClean="0"/>
              <a:t>o</a:t>
            </a:r>
            <a:r>
              <a:rPr lang="pt-BR" sz="1400" dirty="0" smtClean="0"/>
              <a:t> Acolhida qualquer das arguições dos incisos I e II do § 3</a:t>
            </a:r>
            <a:r>
              <a:rPr lang="pt-BR" sz="1400" u="sng" baseline="30000" dirty="0" smtClean="0"/>
              <a:t>o</a:t>
            </a:r>
            <a:r>
              <a:rPr lang="pt-BR" sz="1400" dirty="0" smtClean="0"/>
              <a:t>, o juiz determinará o cancelamento de eventual indisponibilidade irregular ou excessiva, a ser cumprido pela instituição financeira em 24 (vinte e quatro) horas.</a:t>
            </a:r>
          </a:p>
          <a:p>
            <a:r>
              <a:rPr lang="pt-BR" sz="1400" dirty="0" smtClean="0"/>
              <a:t>§ 5</a:t>
            </a:r>
            <a:r>
              <a:rPr lang="pt-BR" sz="1400" u="sng" baseline="30000" dirty="0" smtClean="0"/>
              <a:t>o</a:t>
            </a:r>
            <a:r>
              <a:rPr lang="pt-BR" sz="1400" dirty="0" smtClean="0"/>
              <a:t> Rejeitada ou não apresentada a manifestação do executado, </a:t>
            </a:r>
            <a:r>
              <a:rPr lang="pt-BR" sz="1400" u="sng" dirty="0" smtClean="0"/>
              <a:t>converter-se-á a indisponibilidade em penhora, </a:t>
            </a:r>
            <a:r>
              <a:rPr lang="pt-BR" sz="1400" dirty="0" smtClean="0"/>
              <a:t>sem necessidade de lavratura de termo, devendo o juiz da execução determinar à instituição financeira depositária que, no prazo de 24 (vinte e quatro) horas, transfira o montante indisponível para conta vinculada ao juízo da execução.</a:t>
            </a:r>
          </a:p>
          <a:p>
            <a:r>
              <a:rPr lang="pt-BR" sz="1400" dirty="0" smtClean="0"/>
              <a:t>§ 6</a:t>
            </a:r>
            <a:r>
              <a:rPr lang="pt-BR" sz="1400" u="sng" baseline="30000" dirty="0" smtClean="0"/>
              <a:t>o</a:t>
            </a:r>
            <a:r>
              <a:rPr lang="pt-BR" sz="1400" dirty="0" smtClean="0"/>
              <a:t> Realizado o pagamento da dívida por outro meio, o juiz determinará, imediatamente, por sistema eletrônico gerido pela autoridade supervisora do sistema financeiro nacional, a notificação da instituição financeira para que, em até 24 (vinte e quatro) horas, cancele a indisponibilidade.</a:t>
            </a:r>
          </a:p>
          <a:p>
            <a:r>
              <a:rPr lang="pt-BR" sz="1400" dirty="0" smtClean="0"/>
              <a:t>§ 7</a:t>
            </a:r>
            <a:r>
              <a:rPr lang="pt-BR" sz="1400" u="sng" baseline="30000" dirty="0" smtClean="0"/>
              <a:t>o</a:t>
            </a:r>
            <a:r>
              <a:rPr lang="pt-BR" sz="1400" dirty="0" smtClean="0"/>
              <a:t> As transmissões das ordens de indisponibilidade, de seu cancelamento e de determinação de penhora previstas neste artigo far-se-ão por meio de sistema eletrônico gerido pela autoridade supervisora do sistema financeiro nacional.</a:t>
            </a:r>
          </a:p>
          <a:p>
            <a:r>
              <a:rPr lang="pt-BR" sz="1400" dirty="0" smtClean="0"/>
              <a:t>§ 8</a:t>
            </a:r>
            <a:r>
              <a:rPr lang="pt-BR" sz="1400" u="sng" baseline="30000" dirty="0" smtClean="0"/>
              <a:t>o</a:t>
            </a:r>
            <a:r>
              <a:rPr lang="pt-BR" sz="1400" dirty="0" smtClean="0"/>
              <a:t> A instituição financeira será responsável pelos prejuízos causados ao executado em decorrência da indisponibilidade de ativos financeiros em valor superior ao indicado na execução ou pelo juiz, bem como na hipótese de não cancelamento da indisponibilidade no prazo de 24 (vinte e quatro) horas, quando assim determinar o juiz.</a:t>
            </a:r>
            <a:endParaRPr lang="pt-BR" sz="1400"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61</a:t>
            </a:fld>
            <a:endParaRPr lang="pt-B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Impenhorabilidade de bens</a:t>
            </a:r>
            <a:endParaRPr lang="pt-BR" dirty="0"/>
          </a:p>
        </p:txBody>
      </p:sp>
      <p:sp>
        <p:nvSpPr>
          <p:cNvPr id="3" name="Espaço Reservado para Conteúdo 2"/>
          <p:cNvSpPr>
            <a:spLocks noGrp="1"/>
          </p:cNvSpPr>
          <p:nvPr>
            <p:ph idx="1"/>
          </p:nvPr>
        </p:nvSpPr>
        <p:spPr/>
        <p:txBody>
          <a:bodyPr/>
          <a:lstStyle/>
          <a:p>
            <a:r>
              <a:rPr lang="pt-BR" dirty="0" smtClean="0"/>
              <a:t>Freio aos interesses do credor com vistas a preservar um patrimônio mínimo do devedor – respaldo na dignidade da pessoa humana (art. 1º, III, CF).</a:t>
            </a:r>
          </a:p>
          <a:p>
            <a:endParaRPr lang="pt-BR" dirty="0" smtClean="0"/>
          </a:p>
          <a:p>
            <a:r>
              <a:rPr lang="pt-BR" dirty="0" smtClean="0"/>
              <a:t>Estatuto do patrimônio mínimo: Luís Edson </a:t>
            </a:r>
            <a:r>
              <a:rPr lang="pt-BR" dirty="0" err="1" smtClean="0"/>
              <a:t>Fachin</a:t>
            </a:r>
            <a:r>
              <a:rPr lang="pt-BR" dirty="0" smtClean="0"/>
              <a:t>. </a:t>
            </a:r>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62</a:t>
            </a:fld>
            <a:endParaRPr lang="pt-B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Bens impenhoráveis</a:t>
            </a:r>
            <a:endParaRPr lang="pt-BR" dirty="0"/>
          </a:p>
        </p:txBody>
      </p:sp>
      <p:sp>
        <p:nvSpPr>
          <p:cNvPr id="3" name="Espaço Reservado para Conteúdo 2"/>
          <p:cNvSpPr>
            <a:spLocks noGrp="1"/>
          </p:cNvSpPr>
          <p:nvPr>
            <p:ph idx="1"/>
          </p:nvPr>
        </p:nvSpPr>
        <p:spPr>
          <a:xfrm>
            <a:off x="0" y="1845733"/>
            <a:ext cx="12192000" cy="4474856"/>
          </a:xfrm>
        </p:spPr>
        <p:txBody>
          <a:bodyPr numCol="2">
            <a:noAutofit/>
          </a:bodyPr>
          <a:lstStyle/>
          <a:p>
            <a:r>
              <a:rPr lang="pt-BR" dirty="0" smtClean="0"/>
              <a:t>Art. 833.  São </a:t>
            </a:r>
            <a:r>
              <a:rPr lang="pt-BR" b="1" u="sng" dirty="0" smtClean="0"/>
              <a:t>impenhoráveis</a:t>
            </a:r>
            <a:r>
              <a:rPr lang="pt-BR" dirty="0" smtClean="0"/>
              <a:t>:</a:t>
            </a:r>
          </a:p>
          <a:p>
            <a:r>
              <a:rPr lang="pt-BR" dirty="0" smtClean="0"/>
              <a:t>I - os bens inalienáveis e os declarados, por ato voluntário, não sujeitos à execução;</a:t>
            </a:r>
          </a:p>
          <a:p>
            <a:r>
              <a:rPr lang="pt-BR" dirty="0" smtClean="0"/>
              <a:t>II - os </a:t>
            </a:r>
            <a:r>
              <a:rPr lang="pt-BR" u="sng" dirty="0" smtClean="0"/>
              <a:t>móveis, os pertences e as utilidades domésticas </a:t>
            </a:r>
            <a:r>
              <a:rPr lang="pt-BR" dirty="0" smtClean="0"/>
              <a:t>que guarnecem a residência do executado, </a:t>
            </a:r>
            <a:r>
              <a:rPr lang="pt-BR" u="sng" dirty="0" smtClean="0"/>
              <a:t>salvo os de elevado valor ou os que ultrapassem as necessidades comuns correspondentes a um médio padrão de vida</a:t>
            </a:r>
            <a:r>
              <a:rPr lang="pt-BR" dirty="0" smtClean="0"/>
              <a:t>;</a:t>
            </a:r>
          </a:p>
          <a:p>
            <a:r>
              <a:rPr lang="pt-BR" dirty="0" smtClean="0"/>
              <a:t>III - os vestuários, bem como os pertences de uso pessoal do executado, salvo se de elevado valor;</a:t>
            </a:r>
          </a:p>
          <a:p>
            <a:r>
              <a:rPr lang="pt-BR" dirty="0" smtClean="0"/>
              <a:t>IV - </a:t>
            </a:r>
            <a:r>
              <a:rPr lang="pt-BR" u="sng" dirty="0" smtClean="0"/>
              <a:t>os vencimentos, os subsídios, os soldos, os salários, as remunerações, os proventos de aposentadoria, as pensões, os pecúlios e os montepios, bem como as quantias recebidas por liberalidade de terceiro e destinadas ao sustento do devedor e de sua família, os ganhos de trabalhador autônomo e os honorários de profissional liberal, ressalvado o § 2</a:t>
            </a:r>
            <a:r>
              <a:rPr lang="pt-BR" u="sng" baseline="30000" dirty="0" smtClean="0"/>
              <a:t>o</a:t>
            </a:r>
            <a:r>
              <a:rPr lang="pt-BR" dirty="0" smtClean="0"/>
              <a:t>;</a:t>
            </a:r>
          </a:p>
          <a:p>
            <a:r>
              <a:rPr lang="pt-BR" dirty="0" smtClean="0"/>
              <a:t>V - os livros, as máquinas, as ferramentas, os utensílios, os instrumentos ou outros bens móveis </a:t>
            </a:r>
            <a:r>
              <a:rPr lang="pt-BR" u="sng" dirty="0" smtClean="0"/>
              <a:t>necessários ou úteis ao exercício da profissão do executado</a:t>
            </a:r>
            <a:r>
              <a:rPr lang="pt-BR" dirty="0" smtClean="0"/>
              <a:t>;</a:t>
            </a:r>
          </a:p>
          <a:p>
            <a:r>
              <a:rPr lang="pt-BR" dirty="0" smtClean="0"/>
              <a:t>VI - o seguro de vida;</a:t>
            </a:r>
          </a:p>
          <a:p>
            <a:r>
              <a:rPr lang="pt-BR" dirty="0" smtClean="0"/>
              <a:t>VII - os materiais necessários para obras em andamento, salvo se essas forem penhoradas;</a:t>
            </a:r>
          </a:p>
          <a:p>
            <a:r>
              <a:rPr lang="pt-BR" dirty="0" smtClean="0"/>
              <a:t>VIII - a pequena propriedade rural, assim definida em lei, desde que trabalhada pela família;</a:t>
            </a:r>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63</a:t>
            </a:fld>
            <a:endParaRPr lang="pt-B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Bens impenhoráveis</a:t>
            </a:r>
            <a:endParaRPr lang="pt-BR" dirty="0"/>
          </a:p>
        </p:txBody>
      </p:sp>
      <p:sp>
        <p:nvSpPr>
          <p:cNvPr id="3" name="Espaço Reservado para Conteúdo 2"/>
          <p:cNvSpPr>
            <a:spLocks noGrp="1"/>
          </p:cNvSpPr>
          <p:nvPr>
            <p:ph idx="1"/>
          </p:nvPr>
        </p:nvSpPr>
        <p:spPr>
          <a:xfrm>
            <a:off x="481263" y="1845733"/>
            <a:ext cx="11133221" cy="4426730"/>
          </a:xfrm>
        </p:spPr>
        <p:txBody>
          <a:bodyPr numCol="2">
            <a:normAutofit lnSpcReduction="10000"/>
          </a:bodyPr>
          <a:lstStyle/>
          <a:p>
            <a:r>
              <a:rPr lang="pt-BR" dirty="0" smtClean="0"/>
              <a:t>IX - os recursos públicos recebidos por instituições privadas para aplicação compulsória em educação, saúde ou assistência social;</a:t>
            </a:r>
          </a:p>
          <a:p>
            <a:r>
              <a:rPr lang="pt-BR" dirty="0" smtClean="0"/>
              <a:t>X - </a:t>
            </a:r>
            <a:r>
              <a:rPr lang="pt-BR" u="sng" dirty="0" smtClean="0"/>
              <a:t>a quantia depositada em caderneta de poupança, até o limite de 40 (quarenta) salários-mínimos</a:t>
            </a:r>
            <a:r>
              <a:rPr lang="pt-BR" dirty="0" smtClean="0"/>
              <a:t>;</a:t>
            </a:r>
          </a:p>
          <a:p>
            <a:r>
              <a:rPr lang="pt-BR" dirty="0" smtClean="0"/>
              <a:t>XI - os recursos públicos do fundo partidário recebidos por partido político, nos termos da lei;</a:t>
            </a:r>
          </a:p>
          <a:p>
            <a:r>
              <a:rPr lang="pt-BR" dirty="0" smtClean="0"/>
              <a:t>XII - os créditos oriundos de alienação de unidades imobiliárias, sob regime de incorporação imobiliária, </a:t>
            </a:r>
            <a:r>
              <a:rPr lang="pt-BR" u="sng" dirty="0" smtClean="0"/>
              <a:t>vinculados à execução da obra</a:t>
            </a:r>
            <a:r>
              <a:rPr lang="pt-BR" dirty="0" smtClean="0"/>
              <a:t>.</a:t>
            </a:r>
          </a:p>
          <a:p>
            <a:r>
              <a:rPr lang="pt-BR" dirty="0" smtClean="0"/>
              <a:t>§ 1</a:t>
            </a:r>
            <a:r>
              <a:rPr lang="pt-BR" u="sng" baseline="30000" dirty="0" smtClean="0"/>
              <a:t>o</a:t>
            </a:r>
            <a:r>
              <a:rPr lang="pt-BR" dirty="0" smtClean="0"/>
              <a:t> A impenhorabilidade </a:t>
            </a:r>
            <a:r>
              <a:rPr lang="pt-BR" b="1" u="sng" dirty="0" smtClean="0"/>
              <a:t>não é oponível à execução de dívida relativa ao próprio bem</a:t>
            </a:r>
            <a:r>
              <a:rPr lang="pt-BR" dirty="0" smtClean="0"/>
              <a:t>, </a:t>
            </a:r>
            <a:r>
              <a:rPr lang="pt-BR" u="sng" dirty="0" smtClean="0"/>
              <a:t>inclusive àquela contraída para sua aquisição</a:t>
            </a:r>
            <a:r>
              <a:rPr lang="pt-BR" dirty="0" smtClean="0"/>
              <a:t>.</a:t>
            </a:r>
          </a:p>
          <a:p>
            <a:r>
              <a:rPr lang="pt-BR" dirty="0" smtClean="0"/>
              <a:t>§ 2</a:t>
            </a:r>
            <a:r>
              <a:rPr lang="pt-BR" u="sng" baseline="30000" dirty="0" smtClean="0"/>
              <a:t>o</a:t>
            </a:r>
            <a:r>
              <a:rPr lang="pt-BR" dirty="0" smtClean="0"/>
              <a:t> O disposto nos incisos IV e X do caput </a:t>
            </a:r>
            <a:r>
              <a:rPr lang="pt-BR" u="sng" dirty="0" smtClean="0"/>
              <a:t>não se aplica à hipótese de penhora para pagamento de prestação alimentícia,</a:t>
            </a:r>
            <a:r>
              <a:rPr lang="pt-BR" dirty="0" smtClean="0"/>
              <a:t> independentemente de sua origem, bem como às </a:t>
            </a:r>
            <a:r>
              <a:rPr lang="pt-BR" u="sng" dirty="0" smtClean="0"/>
              <a:t>importâncias excedentes a 50 (cinquenta) salários-mínimos mensais</a:t>
            </a:r>
            <a:r>
              <a:rPr lang="pt-BR" dirty="0" smtClean="0"/>
              <a:t>, devendo a constrição observar o disposto no </a:t>
            </a:r>
            <a:r>
              <a:rPr lang="pt-BR" dirty="0" smtClean="0">
                <a:hlinkClick r:id="rId2"/>
              </a:rPr>
              <a:t>art. 528, § 8</a:t>
            </a:r>
            <a:r>
              <a:rPr lang="pt-BR" u="sng" baseline="30000" dirty="0" smtClean="0">
                <a:hlinkClick r:id="rId2"/>
              </a:rPr>
              <a:t>o</a:t>
            </a:r>
            <a:r>
              <a:rPr lang="pt-BR" dirty="0" smtClean="0"/>
              <a:t>, e no </a:t>
            </a:r>
            <a:r>
              <a:rPr lang="pt-BR" dirty="0" smtClean="0">
                <a:hlinkClick r:id="rId2"/>
              </a:rPr>
              <a:t>art. 529, § 3</a:t>
            </a:r>
            <a:r>
              <a:rPr lang="pt-BR" u="sng" baseline="30000" dirty="0" smtClean="0">
                <a:hlinkClick r:id="rId2"/>
              </a:rPr>
              <a:t>o</a:t>
            </a:r>
            <a:r>
              <a:rPr lang="pt-BR" dirty="0" smtClean="0"/>
              <a:t>.</a:t>
            </a:r>
          </a:p>
          <a:p>
            <a:r>
              <a:rPr lang="pt-BR" dirty="0" smtClean="0"/>
              <a:t>§ 3</a:t>
            </a:r>
            <a:r>
              <a:rPr lang="pt-BR" u="sng" baseline="30000" dirty="0" smtClean="0"/>
              <a:t>o</a:t>
            </a:r>
            <a:r>
              <a:rPr lang="pt-BR" dirty="0" smtClean="0"/>
              <a:t> Incluem-se na impenhorabilidade prevista no inciso V do caput os equipamentos, os implementos e as máquinas agrícolas pertencentes a pessoa física ou a empresa individual produtora rural, exceto quando tais bens tenham sido objeto de financiamento e estejam vinculados em garantia a negócio jurídico ou quando respondam por dívida de natureza alimentar, trabalhista ou previdenciária. </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64</a:t>
            </a:fld>
            <a:endParaRPr lang="pt-B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a:t>
            </a:r>
            <a:r>
              <a:rPr lang="pt-BR" dirty="0" err="1" smtClean="0"/>
              <a:t>Im</a:t>
            </a:r>
            <a:r>
              <a:rPr lang="pt-BR" dirty="0" smtClean="0"/>
              <a:t>)penhorabilidade de previdência privada	</a:t>
            </a:r>
            <a:endParaRPr lang="pt-BR" dirty="0"/>
          </a:p>
        </p:txBody>
      </p:sp>
      <p:sp>
        <p:nvSpPr>
          <p:cNvPr id="3" name="Espaço Reservado para Conteúdo 2"/>
          <p:cNvSpPr>
            <a:spLocks noGrp="1"/>
          </p:cNvSpPr>
          <p:nvPr>
            <p:ph idx="1"/>
          </p:nvPr>
        </p:nvSpPr>
        <p:spPr>
          <a:xfrm>
            <a:off x="0" y="1845733"/>
            <a:ext cx="12192000" cy="4747572"/>
          </a:xfrm>
        </p:spPr>
        <p:txBody>
          <a:bodyPr>
            <a:normAutofit fontScale="85000" lnSpcReduction="10000"/>
          </a:bodyPr>
          <a:lstStyle/>
          <a:p>
            <a:r>
              <a:rPr lang="pt-BR" dirty="0" smtClean="0"/>
              <a:t>“PROCESSUAL CIVIL. EMBARGOS DE DIVERGÊNCIA EM RECURSO ESPECIAL. SALDO EM FUNDO DE PREVIDÊNCIA PRIVADA COMPLEMENTAR. IMPENHORABILIDADE. INDISPONIBILIDADE DE BENS DETERMINADA À LUZ DO ART. 36 DA LEI 6.024/74. MEDIDA DESPROPORCIONAL.</a:t>
            </a:r>
          </a:p>
          <a:p>
            <a:r>
              <a:rPr lang="pt-BR" dirty="0" smtClean="0"/>
              <a:t>1. O regime de previdência privada complementar é, nos termos do art. 1º da LC 109/2001, "baseado na constituição de reservas que garantam o benefício, nos termos do caput do art. 202 da Constituição Federal", que, por sua vez, está inserido na seção que dispõe sobre a Previdência Social.</a:t>
            </a:r>
          </a:p>
          <a:p>
            <a:r>
              <a:rPr lang="pt-BR" dirty="0" smtClean="0"/>
              <a:t>2. Embora não se negue que o PGBL permite o "resgate da totalidade das contribuições vertidas ao plano pelo participante" (art. 14, III, da LC 109/2001), essa faculdade concedida ao participante de fundo de previdência privada complementar </a:t>
            </a:r>
            <a:r>
              <a:rPr lang="pt-BR" b="1" u="sng" dirty="0" smtClean="0"/>
              <a:t>não tem o condão de afastar, de forma inexorável, a natureza essencialmente previdenciária e, portanto, alimentar, do saldo existente</a:t>
            </a:r>
            <a:r>
              <a:rPr lang="pt-BR" dirty="0" smtClean="0"/>
              <a:t>.</a:t>
            </a:r>
          </a:p>
          <a:p>
            <a:r>
              <a:rPr lang="pt-BR" dirty="0" smtClean="0"/>
              <a:t>3. Por isso, </a:t>
            </a:r>
            <a:r>
              <a:rPr lang="pt-BR" u="sng" dirty="0" smtClean="0"/>
              <a:t>a impenhorabilidade dos valores depositados em fundo de previdência privada complementar deve ser aferida pelo Juiz casuisticamente, de modo que, se as provas dos autos revelarem a necessidade de utilização do saldo para a subsistência do participante e de sua família, caracterizada estará a sua natureza alimentar, na forma do art. 649, IV, do CPC.</a:t>
            </a:r>
          </a:p>
          <a:p>
            <a:r>
              <a:rPr lang="pt-BR" dirty="0" smtClean="0"/>
              <a:t>4. Ante as peculiaridades da espécie (curto período em que o embargante esteve à frente da instituição financeira e sua ínfima participação no respectivo capital social), não se mostra razoável impor ao embargante tão grave medida, de ter decretada a indisponibilidade de todos os seus bens, inclusive do saldo existente em fundo de previdência privada complementar - PGBL.</a:t>
            </a:r>
          </a:p>
          <a:p>
            <a:r>
              <a:rPr lang="pt-BR" dirty="0" smtClean="0"/>
              <a:t>5. Embargos de divergência conhecidos e providos” (STJ, </a:t>
            </a:r>
            <a:r>
              <a:rPr lang="pt-BR" dirty="0" err="1" smtClean="0"/>
              <a:t>EREsp</a:t>
            </a:r>
            <a:r>
              <a:rPr lang="pt-BR" dirty="0" smtClean="0"/>
              <a:t> 1121719/SP, Rel. Ministra NANCY ANDRIGHI, SEGUNDA SEÇÃO, julgado em 12/02/2014, </a:t>
            </a:r>
            <a:r>
              <a:rPr lang="pt-BR" dirty="0" err="1" smtClean="0"/>
              <a:t>DJe</a:t>
            </a:r>
            <a:r>
              <a:rPr lang="pt-BR" dirty="0" smtClean="0"/>
              <a:t> 04/04/2014).</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65</a:t>
            </a:fld>
            <a:endParaRPr lang="pt-B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ctrTitle"/>
          </p:nvPr>
        </p:nvSpPr>
        <p:spPr/>
        <p:txBody>
          <a:bodyPr/>
          <a:lstStyle/>
          <a:p>
            <a:r>
              <a:rPr lang="pt-BR" dirty="0" smtClean="0"/>
              <a:t>Formas de expropriação</a:t>
            </a:r>
            <a:endParaRPr lang="pt-BR" dirty="0"/>
          </a:p>
        </p:txBody>
      </p:sp>
      <p:sp>
        <p:nvSpPr>
          <p:cNvPr id="6" name="Subtítulo 5"/>
          <p:cNvSpPr>
            <a:spLocks noGrp="1"/>
          </p:cNvSpPr>
          <p:nvPr>
            <p:ph type="subTitle" idx="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66</a:t>
            </a:fld>
            <a:endParaRPr lang="pt-B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Expropriação	</a:t>
            </a:r>
            <a:endParaRPr lang="pt-BR" dirty="0"/>
          </a:p>
        </p:txBody>
      </p:sp>
      <p:sp>
        <p:nvSpPr>
          <p:cNvPr id="3" name="Espaço Reservado para Conteúdo 2"/>
          <p:cNvSpPr>
            <a:spLocks noGrp="1"/>
          </p:cNvSpPr>
          <p:nvPr>
            <p:ph idx="1"/>
          </p:nvPr>
        </p:nvSpPr>
        <p:spPr/>
        <p:txBody>
          <a:bodyPr/>
          <a:lstStyle/>
          <a:p>
            <a:r>
              <a:rPr lang="pt-BR" dirty="0"/>
              <a:t>Art. 824.  A execução por quantia certa realiza-se pela expropriação de bens do executado, ressalvadas as execuções especiais.</a:t>
            </a:r>
          </a:p>
          <a:p>
            <a:r>
              <a:rPr lang="pt-BR" dirty="0"/>
              <a:t>Art. 825.  A expropriação consiste em:</a:t>
            </a:r>
          </a:p>
          <a:p>
            <a:r>
              <a:rPr lang="pt-BR" dirty="0"/>
              <a:t>I - adjudicação;</a:t>
            </a:r>
          </a:p>
          <a:p>
            <a:r>
              <a:rPr lang="pt-BR" dirty="0"/>
              <a:t>II - alienação;</a:t>
            </a:r>
          </a:p>
          <a:p>
            <a:r>
              <a:rPr lang="pt-BR" dirty="0"/>
              <a:t>III - apropriação de frutos e rendimentos de empresa ou de estabelecimentos e de outros bens.</a:t>
            </a:r>
          </a:p>
          <a:p>
            <a:r>
              <a:rPr lang="pt-BR" dirty="0"/>
              <a:t>Art. 826.  Antes de adjudicados ou alienados os bens, o executado pode, a todo tempo, remir a execução, pagando ou consignando a importância atualizada da dívida, acrescida de juros, custas e honorários advocatícios.</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67</a:t>
            </a:fld>
            <a:endParaRPr lang="pt-B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Adjudicação</a:t>
            </a:r>
            <a:endParaRPr lang="pt-BR" dirty="0"/>
          </a:p>
        </p:txBody>
      </p:sp>
      <p:sp>
        <p:nvSpPr>
          <p:cNvPr id="3" name="Espaço Reservado para Conteúdo 2"/>
          <p:cNvSpPr>
            <a:spLocks noGrp="1"/>
          </p:cNvSpPr>
          <p:nvPr>
            <p:ph idx="1"/>
          </p:nvPr>
        </p:nvSpPr>
        <p:spPr>
          <a:xfrm>
            <a:off x="802888" y="1845734"/>
            <a:ext cx="10352792" cy="4465856"/>
          </a:xfrm>
        </p:spPr>
        <p:txBody>
          <a:bodyPr numCol="2">
            <a:normAutofit fontScale="92500" lnSpcReduction="20000"/>
          </a:bodyPr>
          <a:lstStyle/>
          <a:p>
            <a:r>
              <a:rPr lang="pt-BR" dirty="0"/>
              <a:t>Art. 876.  É lícito ao exequente, oferecendo preço não inferior ao da avaliação, requerer que lhe sejam adjudicados os bens penhorados.</a:t>
            </a:r>
          </a:p>
          <a:p>
            <a:r>
              <a:rPr lang="pt-BR" dirty="0"/>
              <a:t>§ 1</a:t>
            </a:r>
            <a:r>
              <a:rPr lang="pt-BR" u="sng" baseline="30000" dirty="0"/>
              <a:t>o</a:t>
            </a:r>
            <a:r>
              <a:rPr lang="pt-BR" dirty="0"/>
              <a:t> Requerida a adjudicação, o executado será intimado do pedido:</a:t>
            </a:r>
          </a:p>
          <a:p>
            <a:r>
              <a:rPr lang="pt-BR" dirty="0"/>
              <a:t>I - pelo Diário da Justiça, na pessoa de seu advogado constituído nos autos;</a:t>
            </a:r>
          </a:p>
          <a:p>
            <a:r>
              <a:rPr lang="pt-BR" dirty="0"/>
              <a:t>II - por carta com aviso de recebimento, quando representado pela Defensoria Pública ou quando não tiver procurador constituído nos autos;</a:t>
            </a:r>
          </a:p>
          <a:p>
            <a:r>
              <a:rPr lang="pt-BR" dirty="0"/>
              <a:t>III - por meio eletrônico, quando, sendo o caso do </a:t>
            </a:r>
            <a:r>
              <a:rPr lang="pt-BR" dirty="0">
                <a:hlinkClick r:id="rId2"/>
              </a:rPr>
              <a:t>§ 1</a:t>
            </a:r>
            <a:r>
              <a:rPr lang="pt-BR" u="sng" baseline="30000" dirty="0">
                <a:hlinkClick r:id="rId2"/>
              </a:rPr>
              <a:t>o</a:t>
            </a:r>
            <a:r>
              <a:rPr lang="pt-BR" dirty="0">
                <a:hlinkClick r:id="rId2"/>
              </a:rPr>
              <a:t> do art. 246</a:t>
            </a:r>
            <a:r>
              <a:rPr lang="pt-BR" dirty="0"/>
              <a:t>, não tiver procurador constituído nos autos.</a:t>
            </a:r>
          </a:p>
          <a:p>
            <a:r>
              <a:rPr lang="pt-BR" dirty="0"/>
              <a:t>§ 2</a:t>
            </a:r>
            <a:r>
              <a:rPr lang="pt-BR" u="sng" baseline="30000" dirty="0"/>
              <a:t>o</a:t>
            </a:r>
            <a:r>
              <a:rPr lang="pt-BR" dirty="0"/>
              <a:t> Considera-se realizada a intimação quando o executado houver mudado de endereço sem prévia comunicação ao juízo, observado o disposto no </a:t>
            </a:r>
            <a:r>
              <a:rPr lang="pt-BR" dirty="0">
                <a:hlinkClick r:id="rId3"/>
              </a:rPr>
              <a:t>art. 274, parágrafo único</a:t>
            </a:r>
            <a:r>
              <a:rPr lang="pt-BR" dirty="0"/>
              <a:t>.</a:t>
            </a:r>
          </a:p>
          <a:p>
            <a:r>
              <a:rPr lang="pt-BR" dirty="0"/>
              <a:t>§ 3</a:t>
            </a:r>
            <a:r>
              <a:rPr lang="pt-BR" u="sng" baseline="30000" dirty="0"/>
              <a:t>o</a:t>
            </a:r>
            <a:r>
              <a:rPr lang="pt-BR" dirty="0"/>
              <a:t> Se o executado, citado por edital, não tiver procurador constituído nos autos, é dispensável a intimação prevista no § 1</a:t>
            </a:r>
            <a:r>
              <a:rPr lang="pt-BR" u="sng" baseline="30000" dirty="0"/>
              <a:t>o</a:t>
            </a:r>
            <a:r>
              <a:rPr lang="pt-BR" dirty="0"/>
              <a:t>.</a:t>
            </a:r>
          </a:p>
          <a:p>
            <a:r>
              <a:rPr lang="pt-BR" dirty="0"/>
              <a:t>§ 4</a:t>
            </a:r>
            <a:r>
              <a:rPr lang="pt-BR" u="sng" baseline="30000" dirty="0"/>
              <a:t>o</a:t>
            </a:r>
            <a:r>
              <a:rPr lang="pt-BR" dirty="0"/>
              <a:t> Se o valor do crédito for:</a:t>
            </a:r>
          </a:p>
          <a:p>
            <a:r>
              <a:rPr lang="pt-BR" dirty="0"/>
              <a:t>I - inferior ao dos bens, o requerente da adjudicação depositará de imediato a diferença, que ficará à disposição do executado;</a:t>
            </a:r>
          </a:p>
          <a:p>
            <a:r>
              <a:rPr lang="pt-BR" dirty="0"/>
              <a:t>II - superior ao dos bens, a execução prosseguirá pelo saldo remanescente.</a:t>
            </a:r>
          </a:p>
          <a:p>
            <a:r>
              <a:rPr lang="pt-BR" dirty="0"/>
              <a:t>Art. 878.  Frustradas as tentativas de alienação do bem, será reaberta oportunidade para requerimento de adjudicação, caso em que também se poderá pleitear a realização de nova avaliação.</a:t>
            </a:r>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68</a:t>
            </a:fld>
            <a:endParaRPr lang="pt-B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Alienação</a:t>
            </a:r>
            <a:endParaRPr lang="pt-BR" dirty="0"/>
          </a:p>
        </p:txBody>
      </p:sp>
      <p:sp>
        <p:nvSpPr>
          <p:cNvPr id="3" name="Espaço Reservado para Conteúdo 2"/>
          <p:cNvSpPr>
            <a:spLocks noGrp="1"/>
          </p:cNvSpPr>
          <p:nvPr>
            <p:ph idx="1"/>
          </p:nvPr>
        </p:nvSpPr>
        <p:spPr/>
        <p:txBody>
          <a:bodyPr/>
          <a:lstStyle/>
          <a:p>
            <a:r>
              <a:rPr lang="pt-BR" dirty="0"/>
              <a:t>Art. 879.  A alienação far-se-á:</a:t>
            </a:r>
          </a:p>
          <a:p>
            <a:r>
              <a:rPr lang="pt-BR" dirty="0"/>
              <a:t>I - por iniciativa particular;</a:t>
            </a:r>
          </a:p>
          <a:p>
            <a:r>
              <a:rPr lang="pt-BR" dirty="0"/>
              <a:t>II - em leilão judicial eletrônico ou </a:t>
            </a:r>
            <a:r>
              <a:rPr lang="pt-BR"/>
              <a:t>presencial</a:t>
            </a:r>
            <a:r>
              <a:rPr lang="pt-BR" smtClean="0"/>
              <a:t>. </a:t>
            </a:r>
            <a:endParaRPr lang="pt-BR" dirty="0"/>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69</a:t>
            </a:fld>
            <a:endParaRPr lang="pt-B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Princípios da execução</a:t>
            </a:r>
            <a:endParaRPr lang="pt-BR" dirty="0"/>
          </a:p>
        </p:txBody>
      </p:sp>
      <p:sp>
        <p:nvSpPr>
          <p:cNvPr id="3" name="Espaço Reservado para Conteúdo 2"/>
          <p:cNvSpPr>
            <a:spLocks noGrp="1"/>
          </p:cNvSpPr>
          <p:nvPr>
            <p:ph idx="1"/>
          </p:nvPr>
        </p:nvSpPr>
        <p:spPr>
          <a:xfrm>
            <a:off x="288758" y="1845734"/>
            <a:ext cx="11646568" cy="4603192"/>
          </a:xfrm>
        </p:spPr>
        <p:txBody>
          <a:bodyPr>
            <a:normAutofit fontScale="92500" lnSpcReduction="10000"/>
          </a:bodyPr>
          <a:lstStyle/>
          <a:p>
            <a:r>
              <a:rPr lang="pt-BR" b="1" dirty="0" smtClean="0"/>
              <a:t>7. Contraditório.</a:t>
            </a:r>
          </a:p>
          <a:p>
            <a:r>
              <a:rPr lang="pt-BR" b="1" dirty="0" smtClean="0"/>
              <a:t>8. Atipicidade dos meios executivos. </a:t>
            </a:r>
            <a:r>
              <a:rPr lang="pt-BR" dirty="0" smtClean="0"/>
              <a:t>(</a:t>
            </a:r>
            <a:r>
              <a:rPr lang="pt-BR" dirty="0" err="1" smtClean="0"/>
              <a:t>Obs</a:t>
            </a:r>
            <a:r>
              <a:rPr lang="pt-BR" dirty="0" smtClean="0"/>
              <a:t>: não confundir com a tipicidade dos </a:t>
            </a:r>
            <a:r>
              <a:rPr lang="pt-BR" u="sng" dirty="0" smtClean="0"/>
              <a:t>títulos executivos</a:t>
            </a:r>
            <a:r>
              <a:rPr lang="pt-BR" dirty="0" smtClean="0"/>
              <a:t>).</a:t>
            </a:r>
          </a:p>
          <a:p>
            <a:r>
              <a:rPr lang="pt-BR" dirty="0" smtClean="0"/>
              <a:t>Art. 536, §1º, NCPC: </a:t>
            </a:r>
            <a:r>
              <a:rPr lang="pt-BR" i="1" dirty="0" smtClean="0"/>
              <a:t>§ 1</a:t>
            </a:r>
            <a:r>
              <a:rPr lang="pt-BR" i="1" u="sng" baseline="30000" dirty="0" smtClean="0"/>
              <a:t>o</a:t>
            </a:r>
            <a:r>
              <a:rPr lang="pt-BR" i="1" dirty="0" smtClean="0"/>
              <a:t> Para atender ao disposto no caput, o juiz poderá determinar, entre outras medidas, a imposição de multa, a busca e apreensão, a remoção de pessoas e coisas, o desfazimento de obras e o impedimento de atividade nociva, podendo, caso necessário, requisitar o auxílio de força policial</a:t>
            </a:r>
            <a:r>
              <a:rPr lang="pt-BR" dirty="0" smtClean="0"/>
              <a:t>. (apenas para execução de obrigação de fazer, não fazer e entrega de coisa).</a:t>
            </a:r>
          </a:p>
          <a:p>
            <a:r>
              <a:rPr lang="pt-BR" sz="2200" b="1" u="sng" dirty="0" smtClean="0">
                <a:solidFill>
                  <a:srgbClr val="00B050"/>
                </a:solidFill>
              </a:rPr>
              <a:t>Novo art. 193, IV:</a:t>
            </a:r>
          </a:p>
          <a:p>
            <a:r>
              <a:rPr lang="pt-BR" dirty="0" smtClean="0"/>
              <a:t>Art. 139.  O juiz dirigirá o processo conforme as disposições deste Código, incumbindo-lhe: IV - </a:t>
            </a:r>
            <a:r>
              <a:rPr lang="pt-BR" u="sng" dirty="0" smtClean="0"/>
              <a:t>determinar todas as medidas indutivas, coercitivas, mandamentais ou sub-rogatórias necessárias para assegurar o cumprimento de ordem judicial, inclusive nas ações que tenham por objeto prestação pecuniári</a:t>
            </a:r>
            <a:r>
              <a:rPr lang="pt-BR" dirty="0" smtClean="0"/>
              <a:t>a;</a:t>
            </a:r>
          </a:p>
          <a:p>
            <a:r>
              <a:rPr lang="pt-BR" dirty="0" smtClean="0"/>
              <a:t>Enunciado 12 FPPC: “A aplicação das medidas atípicas sub-rogatórias e coercitivas é cabível em qualquer obrigação no cumprimento de sentença ou execução de título executivo extrajudicial. Essas medidas, contudo, serão aplicadas de forma subsidiária às medidas tipificadas, com observação do contraditório, ainda que diferido, e por meio de decisão à luz do art. 489, § 1º, I e II.”.</a:t>
            </a:r>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7</a:t>
            </a:fld>
            <a:endParaRPr lang="pt-B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Alienação por iniciativa particular</a:t>
            </a:r>
            <a:endParaRPr lang="pt-BR" dirty="0"/>
          </a:p>
        </p:txBody>
      </p:sp>
      <p:sp>
        <p:nvSpPr>
          <p:cNvPr id="3" name="Espaço Reservado para Conteúdo 2"/>
          <p:cNvSpPr>
            <a:spLocks noGrp="1"/>
          </p:cNvSpPr>
          <p:nvPr>
            <p:ph idx="1"/>
          </p:nvPr>
        </p:nvSpPr>
        <p:spPr>
          <a:xfrm>
            <a:off x="602166" y="1845733"/>
            <a:ext cx="11374244" cy="4488159"/>
          </a:xfrm>
        </p:spPr>
        <p:txBody>
          <a:bodyPr numCol="2">
            <a:normAutofit fontScale="92500" lnSpcReduction="20000"/>
          </a:bodyPr>
          <a:lstStyle/>
          <a:p>
            <a:r>
              <a:rPr lang="pt-BR" sz="2400" dirty="0"/>
              <a:t>Art. 880.  Não efetivada a adjudicação, o </a:t>
            </a:r>
            <a:r>
              <a:rPr lang="pt-BR" sz="2400" b="1" dirty="0"/>
              <a:t>exequente poderá requerer </a:t>
            </a:r>
            <a:r>
              <a:rPr lang="pt-BR" sz="2400" dirty="0"/>
              <a:t>a alienação </a:t>
            </a:r>
            <a:r>
              <a:rPr lang="pt-BR" sz="2400" b="1" dirty="0"/>
              <a:t>por sua própria iniciativa </a:t>
            </a:r>
            <a:r>
              <a:rPr lang="pt-BR" sz="2400" dirty="0"/>
              <a:t>ou por </a:t>
            </a:r>
            <a:r>
              <a:rPr lang="pt-BR" sz="2400" b="1" dirty="0"/>
              <a:t>intermédio de corretor ou leiloeiro público credenciado perante o órgão judiciário</a:t>
            </a:r>
            <a:r>
              <a:rPr lang="pt-BR" sz="2400" dirty="0"/>
              <a:t>.</a:t>
            </a:r>
          </a:p>
          <a:p>
            <a:r>
              <a:rPr lang="pt-BR" sz="2400" dirty="0"/>
              <a:t>§ 1</a:t>
            </a:r>
            <a:r>
              <a:rPr lang="pt-BR" sz="2400" u="sng" baseline="30000" dirty="0"/>
              <a:t>o</a:t>
            </a:r>
            <a:r>
              <a:rPr lang="pt-BR" sz="2400" dirty="0"/>
              <a:t> O </a:t>
            </a:r>
            <a:r>
              <a:rPr lang="pt-BR" sz="2400" b="1" u="sng" dirty="0"/>
              <a:t>juiz fixará </a:t>
            </a:r>
            <a:r>
              <a:rPr lang="pt-BR" sz="2400" dirty="0"/>
              <a:t>o </a:t>
            </a:r>
            <a:r>
              <a:rPr lang="pt-BR" sz="2400" u="sng" dirty="0"/>
              <a:t>prazo</a:t>
            </a:r>
            <a:r>
              <a:rPr lang="pt-BR" sz="2400" dirty="0"/>
              <a:t> em que a alienação deve ser efetivada, a </a:t>
            </a:r>
            <a:r>
              <a:rPr lang="pt-BR" sz="2400" u="sng" dirty="0"/>
              <a:t>forma de publicidade</a:t>
            </a:r>
            <a:r>
              <a:rPr lang="pt-BR" sz="2400" dirty="0"/>
              <a:t>, o </a:t>
            </a:r>
            <a:r>
              <a:rPr lang="pt-BR" sz="2400" u="sng" dirty="0"/>
              <a:t>preço mínimo</a:t>
            </a:r>
            <a:r>
              <a:rPr lang="pt-BR" sz="2400" dirty="0"/>
              <a:t>, as condições de pagamento, as garantias e, se for o caso, a comissão de corretagem.</a:t>
            </a:r>
          </a:p>
          <a:p>
            <a:r>
              <a:rPr lang="pt-BR" sz="2400" dirty="0"/>
              <a:t>§ 2</a:t>
            </a:r>
            <a:r>
              <a:rPr lang="pt-BR" sz="2400" u="sng" baseline="30000" dirty="0"/>
              <a:t>o</a:t>
            </a:r>
            <a:r>
              <a:rPr lang="pt-BR" sz="2400" dirty="0"/>
              <a:t> A alienação será formalizada por termo nos autos, com a assinatura do juiz, do exequente, do adquirente e, se estiver presente, do executado, expedindo-se:</a:t>
            </a:r>
          </a:p>
          <a:p>
            <a:r>
              <a:rPr lang="pt-BR" sz="2400" dirty="0"/>
              <a:t>I - a carta de alienação e o mandado de imissão na posse, quando se tratar de bem imóvel;</a:t>
            </a:r>
          </a:p>
          <a:p>
            <a:r>
              <a:rPr lang="pt-BR" sz="2400" dirty="0"/>
              <a:t>II - a ordem de entrega ao adquirente, quando se tratar de bem móvel.</a:t>
            </a:r>
          </a:p>
          <a:p>
            <a:r>
              <a:rPr lang="pt-BR" sz="2400" dirty="0"/>
              <a:t>§ 3</a:t>
            </a:r>
            <a:r>
              <a:rPr lang="pt-BR" sz="2400" u="sng" baseline="30000" dirty="0"/>
              <a:t>o</a:t>
            </a:r>
            <a:r>
              <a:rPr lang="pt-BR" sz="2400" dirty="0"/>
              <a:t> Os tribunais poderão editar disposições complementares sobre o procedimento da alienação prevista neste artigo, admitindo, quando for o caso, o concurso de meios eletrônicos, e dispor sobre o credenciamento dos corretores e leiloeiros públicos, os quais deverão estar em exercício profissional por não menos que 3 (três) anos.</a:t>
            </a:r>
          </a:p>
          <a:p>
            <a:r>
              <a:rPr lang="pt-BR" sz="2400" dirty="0"/>
              <a:t>§ 4</a:t>
            </a:r>
            <a:r>
              <a:rPr lang="pt-BR" sz="2400" u="sng" baseline="30000" dirty="0"/>
              <a:t>o</a:t>
            </a:r>
            <a:r>
              <a:rPr lang="pt-BR" sz="2400" dirty="0"/>
              <a:t> Nas localidades em que não houver corretor ou leiloeiro público credenciado nos termos do § 3</a:t>
            </a:r>
            <a:r>
              <a:rPr lang="pt-BR" sz="2400" u="sng" baseline="30000" dirty="0"/>
              <a:t>o</a:t>
            </a:r>
            <a:r>
              <a:rPr lang="pt-BR" sz="2400" dirty="0"/>
              <a:t>, a indicação será de livre escolha do exequente.</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70</a:t>
            </a:fld>
            <a:endParaRPr lang="pt-B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Leilão Judicial</a:t>
            </a:r>
            <a:endParaRPr lang="pt-BR" dirty="0"/>
          </a:p>
        </p:txBody>
      </p:sp>
      <p:sp>
        <p:nvSpPr>
          <p:cNvPr id="3" name="Espaço Reservado para Conteúdo 2"/>
          <p:cNvSpPr>
            <a:spLocks noGrp="1"/>
          </p:cNvSpPr>
          <p:nvPr>
            <p:ph idx="1"/>
          </p:nvPr>
        </p:nvSpPr>
        <p:spPr>
          <a:xfrm>
            <a:off x="446049" y="1845734"/>
            <a:ext cx="11485756" cy="4376646"/>
          </a:xfrm>
        </p:spPr>
        <p:txBody>
          <a:bodyPr>
            <a:normAutofit fontScale="85000" lnSpcReduction="20000"/>
          </a:bodyPr>
          <a:lstStyle/>
          <a:p>
            <a:r>
              <a:rPr lang="pt-BR" b="1" dirty="0" smtClean="0"/>
              <a:t>Fim da distinção entre praça e leilão.</a:t>
            </a:r>
          </a:p>
          <a:p>
            <a:r>
              <a:rPr lang="pt-BR" dirty="0"/>
              <a:t>Art. 881.  A alienação far-se-á em leilão judicial se não efetivada a adjudicação ou a alienação por iniciativa particular.</a:t>
            </a:r>
          </a:p>
          <a:p>
            <a:r>
              <a:rPr lang="pt-BR" dirty="0"/>
              <a:t>§ 1</a:t>
            </a:r>
            <a:r>
              <a:rPr lang="pt-BR" u="sng" baseline="30000" dirty="0"/>
              <a:t>o</a:t>
            </a:r>
            <a:r>
              <a:rPr lang="pt-BR" dirty="0"/>
              <a:t> O leilão do bem penhorado será realizado por leiloeiro público.</a:t>
            </a:r>
          </a:p>
          <a:p>
            <a:r>
              <a:rPr lang="pt-BR" dirty="0"/>
              <a:t>§ 2</a:t>
            </a:r>
            <a:r>
              <a:rPr lang="pt-BR" u="sng" baseline="30000" dirty="0"/>
              <a:t>o</a:t>
            </a:r>
            <a:r>
              <a:rPr lang="pt-BR" dirty="0"/>
              <a:t> Ressalvados os casos de alienação a cargo de corretores de bolsa de valores, todos os demais bens serão alienados em leilão público.</a:t>
            </a:r>
          </a:p>
          <a:p>
            <a:r>
              <a:rPr lang="pt-BR" dirty="0"/>
              <a:t>Art. 882.  Não sendo possível a sua realização por meio eletrônico, o leilão será presencial.</a:t>
            </a:r>
          </a:p>
          <a:p>
            <a:r>
              <a:rPr lang="pt-BR" dirty="0"/>
              <a:t>§ 1</a:t>
            </a:r>
            <a:r>
              <a:rPr lang="pt-BR" u="sng" baseline="30000" dirty="0"/>
              <a:t>o</a:t>
            </a:r>
            <a:r>
              <a:rPr lang="pt-BR" dirty="0"/>
              <a:t> A alienação judicial por meio eletrônico será realizada, observando-se as garantias processuais das partes, de acordo com regulamentação específica do Conselho Nacional de Justiça.</a:t>
            </a:r>
          </a:p>
          <a:p>
            <a:r>
              <a:rPr lang="pt-BR" dirty="0"/>
              <a:t>§ 2</a:t>
            </a:r>
            <a:r>
              <a:rPr lang="pt-BR" u="sng" baseline="30000" dirty="0"/>
              <a:t>o</a:t>
            </a:r>
            <a:r>
              <a:rPr lang="pt-BR" dirty="0"/>
              <a:t> A alienação judicial por meio eletrônico deverá atender aos requisitos de ampla publicidade, autenticidade e segurança, com observância das regras estabelecidas na legislação sobre certificação digital.</a:t>
            </a:r>
          </a:p>
          <a:p>
            <a:r>
              <a:rPr lang="pt-BR" dirty="0"/>
              <a:t>§ 3</a:t>
            </a:r>
            <a:r>
              <a:rPr lang="pt-BR" u="sng" baseline="30000" dirty="0"/>
              <a:t>o</a:t>
            </a:r>
            <a:r>
              <a:rPr lang="pt-BR" dirty="0"/>
              <a:t> O leilão presencial será realizado no local designado pelo juiz.</a:t>
            </a:r>
          </a:p>
          <a:p>
            <a:endParaRPr lang="pt-BR" dirty="0" smtClean="0"/>
          </a:p>
          <a:p>
            <a:r>
              <a:rPr lang="pt-BR" dirty="0" smtClean="0"/>
              <a:t>Leilão Eletrônico: Resolução </a:t>
            </a:r>
            <a:r>
              <a:rPr lang="pt-BR" dirty="0"/>
              <a:t>236/2016</a:t>
            </a:r>
            <a:r>
              <a:rPr lang="pt-BR" dirty="0" smtClean="0"/>
              <a:t>  CNJ</a:t>
            </a:r>
          </a:p>
          <a:p>
            <a:endParaRPr lang="pt-BR" dirty="0" smtClean="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71</a:t>
            </a:fld>
            <a:endParaRPr lang="pt-B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Leilão Judicial</a:t>
            </a:r>
            <a:endParaRPr lang="pt-BR" dirty="0"/>
          </a:p>
        </p:txBody>
      </p:sp>
      <p:sp>
        <p:nvSpPr>
          <p:cNvPr id="3" name="Espaço Reservado para Conteúdo 2"/>
          <p:cNvSpPr>
            <a:spLocks noGrp="1"/>
          </p:cNvSpPr>
          <p:nvPr>
            <p:ph idx="1"/>
          </p:nvPr>
        </p:nvSpPr>
        <p:spPr/>
        <p:txBody>
          <a:bodyPr/>
          <a:lstStyle/>
          <a:p>
            <a:r>
              <a:rPr lang="pt-BR" dirty="0"/>
              <a:t>Art. 891.  Não será aceito lance que ofereça preço vil.</a:t>
            </a:r>
          </a:p>
          <a:p>
            <a:r>
              <a:rPr lang="pt-BR" dirty="0"/>
              <a:t>Parágrafo único.  Considera-se vil o preço inferior ao mínimo estipulado pelo juiz e constante do edital, e, não tendo sido fixado preço mínimo, considera-se vil o preço inferior a cinquenta por cento do valor da avaliação.</a:t>
            </a:r>
          </a:p>
          <a:p>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72</a:t>
            </a:fld>
            <a:endParaRPr lang="pt-B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84028" y="352864"/>
            <a:ext cx="10058400" cy="1450757"/>
          </a:xfrm>
        </p:spPr>
        <p:txBody>
          <a:bodyPr/>
          <a:lstStyle/>
          <a:p>
            <a:r>
              <a:rPr lang="pt-BR" dirty="0" smtClean="0"/>
              <a:t>Histórico recente da execução no Brasil</a:t>
            </a:r>
            <a:endParaRPr lang="pt-BR" dirty="0"/>
          </a:p>
        </p:txBody>
      </p:sp>
      <p:sp>
        <p:nvSpPr>
          <p:cNvPr id="3" name="Espaço Reservado para Conteúdo 2"/>
          <p:cNvSpPr>
            <a:spLocks noGrp="1"/>
          </p:cNvSpPr>
          <p:nvPr>
            <p:ph idx="1"/>
          </p:nvPr>
        </p:nvSpPr>
        <p:spPr/>
        <p:txBody>
          <a:bodyPr/>
          <a:lstStyle/>
          <a:p>
            <a:r>
              <a:rPr lang="pt-BR" dirty="0" smtClean="0"/>
              <a:t>Tradicionalmente: separação entre processo de conhecimento/processo de execução.</a:t>
            </a:r>
          </a:p>
          <a:p>
            <a:r>
              <a:rPr lang="pt-BR" dirty="0" smtClean="0"/>
              <a:t>Início da mudança de paradigma: Lei 8.952 de 1994 (tutela antecipada e tutela específica das obrigações de fazer – </a:t>
            </a:r>
            <a:r>
              <a:rPr lang="pt-BR" dirty="0" err="1" smtClean="0"/>
              <a:t>arts</a:t>
            </a:r>
            <a:r>
              <a:rPr lang="pt-BR" dirty="0" smtClean="0"/>
              <a:t>. 273 e 461) e 10.444/02: (art. 461-A): obrigação de entrega de coisa.</a:t>
            </a:r>
          </a:p>
          <a:p>
            <a:r>
              <a:rPr lang="pt-BR" dirty="0" smtClean="0"/>
              <a:t>Finalmente: Lei 11.232/05: </a:t>
            </a:r>
            <a:r>
              <a:rPr lang="pt-BR" sz="2800" b="1" u="sng" dirty="0" smtClean="0"/>
              <a:t>processo sincrético</a:t>
            </a:r>
            <a:r>
              <a:rPr lang="pt-BR" dirty="0" smtClean="0"/>
              <a:t>: Sentença condenatória se cumpre por </a:t>
            </a:r>
            <a:r>
              <a:rPr lang="pt-BR" b="1" u="sng" dirty="0" smtClean="0"/>
              <a:t>cumprimento de sentença</a:t>
            </a:r>
            <a:r>
              <a:rPr lang="pt-BR" dirty="0" smtClean="0"/>
              <a:t>, no mesmo processo, e não por ação de execução. </a:t>
            </a:r>
          </a:p>
          <a:p>
            <a:endParaRPr lang="pt-BR" dirty="0" smtClean="0"/>
          </a:p>
          <a:p>
            <a:r>
              <a:rPr lang="pt-BR" dirty="0" smtClean="0"/>
              <a:t>Razão: dificuldade de efetivação da atividade satisfativa dentro de um prazo razoável (Tucci). Fatores de aceleração: desnecessidade de nova citação, imposição de multa em caso de não pagamento.</a:t>
            </a:r>
            <a:endParaRPr lang="pt-BR" dirty="0"/>
          </a:p>
        </p:txBody>
      </p:sp>
      <p:sp>
        <p:nvSpPr>
          <p:cNvPr id="4" name="Espaço Reservado para Número de Slide 3"/>
          <p:cNvSpPr>
            <a:spLocks noGrp="1"/>
          </p:cNvSpPr>
          <p:nvPr>
            <p:ph type="sldNum" sz="quarter" idx="12"/>
          </p:nvPr>
        </p:nvSpPr>
        <p:spPr/>
        <p:txBody>
          <a:bodyPr/>
          <a:lstStyle/>
          <a:p>
            <a:fld id="{7D7CC47D-5F8A-409B-A1E5-FC04969D52E5}" type="slidenum">
              <a:rPr lang="pt-BR" smtClean="0"/>
              <a:pPr/>
              <a:t>8</a:t>
            </a:fld>
            <a:endParaRPr lang="pt-BR"/>
          </a:p>
        </p:txBody>
      </p:sp>
    </p:spTree>
    <p:extLst>
      <p:ext uri="{BB962C8B-B14F-4D97-AF65-F5344CB8AC3E}">
        <p14:creationId xmlns:p14="http://schemas.microsoft.com/office/powerpoint/2010/main" val="41486885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2"/>
          </p:nvPr>
        </p:nvSpPr>
        <p:spPr/>
        <p:txBody>
          <a:bodyPr/>
          <a:lstStyle/>
          <a:p>
            <a:fld id="{7D7CC47D-5F8A-409B-A1E5-FC04969D52E5}" type="slidenum">
              <a:rPr lang="pt-BR" smtClean="0"/>
              <a:pPr/>
              <a:t>9</a:t>
            </a:fld>
            <a:endParaRPr lang="pt-BR"/>
          </a:p>
        </p:txBody>
      </p:sp>
      <p:sp>
        <p:nvSpPr>
          <p:cNvPr id="5" name="Espaço Reservado para Conteúdo 4"/>
          <p:cNvSpPr>
            <a:spLocks noGrp="1"/>
          </p:cNvSpPr>
          <p:nvPr>
            <p:ph sz="half" idx="4294967295"/>
          </p:nvPr>
        </p:nvSpPr>
        <p:spPr>
          <a:xfrm>
            <a:off x="0" y="1121434"/>
            <a:ext cx="5779698" cy="5861979"/>
          </a:xfrm>
        </p:spPr>
        <p:txBody>
          <a:bodyPr>
            <a:normAutofit fontScale="62500" lnSpcReduction="20000"/>
          </a:bodyPr>
          <a:lstStyle/>
          <a:p>
            <a:r>
              <a:rPr lang="pt-BR" sz="2500" dirty="0" smtClean="0"/>
              <a:t>Execução de título </a:t>
            </a:r>
            <a:r>
              <a:rPr lang="pt-BR" sz="2500" b="1" dirty="0" smtClean="0"/>
              <a:t>judicial</a:t>
            </a:r>
            <a:r>
              <a:rPr lang="pt-BR" sz="2500" dirty="0" smtClean="0"/>
              <a:t>.</a:t>
            </a:r>
          </a:p>
          <a:p>
            <a:r>
              <a:rPr lang="pt-BR" sz="2500" dirty="0" smtClean="0"/>
              <a:t>Art</a:t>
            </a:r>
            <a:r>
              <a:rPr lang="pt-BR" sz="2500" dirty="0"/>
              <a:t>. 515.  São títulos executivos judiciais, cujo cumprimento dar-se-á de acordo com os artigos previstos neste Título:</a:t>
            </a:r>
          </a:p>
          <a:p>
            <a:r>
              <a:rPr lang="pt-BR" sz="2500" dirty="0"/>
              <a:t>I - as decisões proferidas no processo civil que reconheçam a exigibilidade de obrigação de pagar quantia, de fazer, de não fazer ou de entregar coisa;</a:t>
            </a:r>
          </a:p>
          <a:p>
            <a:r>
              <a:rPr lang="pt-BR" sz="2500" dirty="0"/>
              <a:t>II - </a:t>
            </a:r>
            <a:r>
              <a:rPr lang="pt-BR" sz="2500" u="sng" dirty="0"/>
              <a:t>a decisão homologatória de </a:t>
            </a:r>
            <a:r>
              <a:rPr lang="pt-BR" sz="2500" u="sng" dirty="0" err="1"/>
              <a:t>autocomposição</a:t>
            </a:r>
            <a:r>
              <a:rPr lang="pt-BR" sz="2500" u="sng" dirty="0"/>
              <a:t> judicial</a:t>
            </a:r>
            <a:r>
              <a:rPr lang="pt-BR" sz="2500" dirty="0"/>
              <a:t>;</a:t>
            </a:r>
          </a:p>
          <a:p>
            <a:r>
              <a:rPr lang="pt-BR" sz="2500" dirty="0"/>
              <a:t>III </a:t>
            </a:r>
            <a:r>
              <a:rPr lang="pt-BR" sz="2500" u="sng" dirty="0"/>
              <a:t>- a decisão homologatória de </a:t>
            </a:r>
            <a:r>
              <a:rPr lang="pt-BR" sz="2500" u="sng" dirty="0" err="1"/>
              <a:t>autocomposição</a:t>
            </a:r>
            <a:r>
              <a:rPr lang="pt-BR" sz="2500" u="sng" dirty="0"/>
              <a:t> extrajudicial de qualquer natureza</a:t>
            </a:r>
            <a:r>
              <a:rPr lang="pt-BR" sz="2500" dirty="0"/>
              <a:t>;</a:t>
            </a:r>
          </a:p>
          <a:p>
            <a:r>
              <a:rPr lang="pt-BR" sz="2500" dirty="0"/>
              <a:t>IV - o formal e a certidão de partilha, exclusivamente em relação ao inventariante, aos herdeiros e aos sucessores a título singular ou universal;</a:t>
            </a:r>
          </a:p>
          <a:p>
            <a:r>
              <a:rPr lang="pt-BR" sz="2500" dirty="0"/>
              <a:t>V - o crédito de auxiliar da justiça, quando as custas, emolumentos ou honorários tiverem sido aprovados por decisão judicial;</a:t>
            </a:r>
          </a:p>
          <a:p>
            <a:r>
              <a:rPr lang="pt-BR" sz="2500" dirty="0"/>
              <a:t>VI - a sentença penal condenatória transitada em julgado;</a:t>
            </a:r>
          </a:p>
          <a:p>
            <a:r>
              <a:rPr lang="pt-BR" sz="2500" dirty="0"/>
              <a:t>VII - </a:t>
            </a:r>
            <a:r>
              <a:rPr lang="pt-BR" sz="2500" u="sng" dirty="0"/>
              <a:t>a sentença arbitral;</a:t>
            </a:r>
          </a:p>
          <a:p>
            <a:r>
              <a:rPr lang="pt-BR" sz="2500" dirty="0"/>
              <a:t>VIII - a sentença estrangeira homologada pelo Superior Tribunal de Justiça;</a:t>
            </a:r>
          </a:p>
          <a:p>
            <a:r>
              <a:rPr lang="pt-BR" sz="2500" dirty="0"/>
              <a:t>IX - a decisão interlocutória estrangeira, após a concessão do </a:t>
            </a:r>
            <a:r>
              <a:rPr lang="pt-BR" sz="2500" dirty="0" err="1"/>
              <a:t>exequatur</a:t>
            </a:r>
            <a:r>
              <a:rPr lang="pt-BR" sz="2500" dirty="0"/>
              <a:t> à carta rogatória pelo Superior Tribunal de Justiça;</a:t>
            </a:r>
          </a:p>
          <a:p>
            <a:r>
              <a:rPr lang="pt-BR" sz="2500" dirty="0"/>
              <a:t>X - (VETADO).</a:t>
            </a:r>
          </a:p>
          <a:p>
            <a:endParaRPr lang="pt-BR" dirty="0"/>
          </a:p>
        </p:txBody>
      </p:sp>
      <p:sp>
        <p:nvSpPr>
          <p:cNvPr id="6" name="Espaço Reservado para Conteúdo 5"/>
          <p:cNvSpPr>
            <a:spLocks noGrp="1"/>
          </p:cNvSpPr>
          <p:nvPr>
            <p:ph sz="half" idx="4294967295"/>
          </p:nvPr>
        </p:nvSpPr>
        <p:spPr>
          <a:xfrm>
            <a:off x="5791200" y="0"/>
            <a:ext cx="6400800" cy="6858001"/>
          </a:xfrm>
        </p:spPr>
        <p:txBody>
          <a:bodyPr>
            <a:noAutofit/>
          </a:bodyPr>
          <a:lstStyle/>
          <a:p>
            <a:r>
              <a:rPr lang="pt-BR" sz="1350" dirty="0" smtClean="0"/>
              <a:t>Execução de título </a:t>
            </a:r>
            <a:r>
              <a:rPr lang="pt-BR" sz="1350" b="1" dirty="0" smtClean="0"/>
              <a:t>extrajudicial</a:t>
            </a:r>
            <a:r>
              <a:rPr lang="pt-BR" sz="1350" dirty="0" smtClean="0"/>
              <a:t>.</a:t>
            </a:r>
          </a:p>
          <a:p>
            <a:r>
              <a:rPr lang="pt-BR" sz="1350" dirty="0"/>
              <a:t>Art. 784.  São títulos executivos extrajudiciais:</a:t>
            </a:r>
          </a:p>
          <a:p>
            <a:r>
              <a:rPr lang="pt-BR" sz="1350" dirty="0"/>
              <a:t>I - a letra de câmbio, a nota promissória, a duplicata, a debênture e o cheque;</a:t>
            </a:r>
          </a:p>
          <a:p>
            <a:r>
              <a:rPr lang="pt-BR" sz="1350" dirty="0"/>
              <a:t>II - a escritura pública ou outro documento público assinado pelo devedor;</a:t>
            </a:r>
          </a:p>
          <a:p>
            <a:r>
              <a:rPr lang="pt-BR" sz="1350" dirty="0"/>
              <a:t>III - o documento particular assinado pelo devedor e por 2 (duas) testemunhas;</a:t>
            </a:r>
          </a:p>
          <a:p>
            <a:r>
              <a:rPr lang="pt-BR" sz="1350" dirty="0"/>
              <a:t>IV - </a:t>
            </a:r>
            <a:r>
              <a:rPr lang="pt-BR" sz="1350" u="sng" dirty="0"/>
              <a:t>o instrumento de transação referendado pelo Ministério Público, pela Defensoria Pública, pela Advocacia Pública, pelos advogados dos transatores ou por conciliador ou mediador credenciado por tribunal</a:t>
            </a:r>
            <a:r>
              <a:rPr lang="pt-BR" sz="1350" dirty="0"/>
              <a:t>;</a:t>
            </a:r>
          </a:p>
          <a:p>
            <a:r>
              <a:rPr lang="pt-BR" sz="1350" dirty="0"/>
              <a:t>V - o contrato garantido por hipoteca, penhor, anticrese ou outro direito real de garantia e aquele garantido por caução;</a:t>
            </a:r>
          </a:p>
          <a:p>
            <a:r>
              <a:rPr lang="pt-BR" sz="1350" dirty="0"/>
              <a:t>VI - o contrato de seguro de vida em caso de morte;</a:t>
            </a:r>
          </a:p>
          <a:p>
            <a:r>
              <a:rPr lang="pt-BR" sz="1350" dirty="0"/>
              <a:t>VII - o crédito decorrente de foro e laudêmio;</a:t>
            </a:r>
          </a:p>
          <a:p>
            <a:r>
              <a:rPr lang="pt-BR" sz="1350" dirty="0"/>
              <a:t>VIII - o crédito, documentalmente comprovado, decorrente de aluguel de imóvel, bem como de encargos acessórios, tais como taxas e despesas de condomínio;</a:t>
            </a:r>
          </a:p>
          <a:p>
            <a:r>
              <a:rPr lang="pt-BR" sz="1350" dirty="0"/>
              <a:t>IX - a certidão de dívida ativa da Fazenda Pública da União, dos Estados, do Distrito Federal e dos Municípios, correspondente aos créditos inscritos na forma da lei;</a:t>
            </a:r>
          </a:p>
          <a:p>
            <a:r>
              <a:rPr lang="pt-BR" sz="1350" dirty="0"/>
              <a:t>X - o crédito referente às </a:t>
            </a:r>
            <a:r>
              <a:rPr lang="pt-BR" sz="1350" u="sng" dirty="0"/>
              <a:t>contribuições ordinárias ou extraordinárias de condomínio edilício,</a:t>
            </a:r>
            <a:r>
              <a:rPr lang="pt-BR" sz="1350" dirty="0"/>
              <a:t> previstas na respectiva convenção ou aprovadas em assembleia geral, desde que documentalmente comprovadas;</a:t>
            </a:r>
          </a:p>
          <a:p>
            <a:r>
              <a:rPr lang="pt-BR" sz="1350" dirty="0"/>
              <a:t>XI - a certidão expedida por serventia notarial ou de registro relativa a valores de emolumentos e demais despesas devidas pelos atos por ela praticados, fixados nas tabelas estabelecidas em lei;</a:t>
            </a:r>
          </a:p>
          <a:p>
            <a:r>
              <a:rPr lang="pt-BR" sz="1350" dirty="0"/>
              <a:t>XII - todos os demais títulos aos quais, por disposição expressa, a lei atribuir força executiva</a:t>
            </a:r>
            <a:r>
              <a:rPr lang="pt-BR" sz="1350" dirty="0" smtClean="0"/>
              <a:t>.</a:t>
            </a:r>
          </a:p>
        </p:txBody>
      </p:sp>
      <p:sp>
        <p:nvSpPr>
          <p:cNvPr id="8" name="CaixaDeTexto 7"/>
          <p:cNvSpPr txBox="1"/>
          <p:nvPr/>
        </p:nvSpPr>
        <p:spPr>
          <a:xfrm>
            <a:off x="158151" y="172527"/>
            <a:ext cx="12033849" cy="523220"/>
          </a:xfrm>
          <a:prstGeom prst="rect">
            <a:avLst/>
          </a:prstGeom>
          <a:noFill/>
        </p:spPr>
        <p:txBody>
          <a:bodyPr wrap="square" rtlCol="0">
            <a:spAutoFit/>
          </a:bodyPr>
          <a:lstStyle/>
          <a:p>
            <a:r>
              <a:rPr lang="pt-BR" sz="2800" dirty="0" smtClean="0"/>
              <a:t>Duas formas de execução:</a:t>
            </a:r>
            <a:endParaRPr lang="pt-BR" sz="2800" dirty="0"/>
          </a:p>
        </p:txBody>
      </p:sp>
    </p:spTree>
    <p:extLst>
      <p:ext uri="{BB962C8B-B14F-4D97-AF65-F5344CB8AC3E}">
        <p14:creationId xmlns:p14="http://schemas.microsoft.com/office/powerpoint/2010/main" val="4148688543"/>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iva">
  <a:themeElements>
    <a:clrScheme name="Verde">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Retrospectiva">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D26EA377-59BD-4C9C-9D94-EE8416EE4C79}"/>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12267</TotalTime>
  <Words>1894</Words>
  <Application>Microsoft Office PowerPoint</Application>
  <PresentationFormat>Personalizar</PresentationFormat>
  <Paragraphs>698</Paragraphs>
  <Slides>72</Slides>
  <Notes>1</Notes>
  <HiddenSlides>0</HiddenSlides>
  <MMClips>0</MMClips>
  <ScaleCrop>false</ScaleCrop>
  <HeadingPairs>
    <vt:vector size="4" baseType="variant">
      <vt:variant>
        <vt:lpstr>Tema</vt:lpstr>
      </vt:variant>
      <vt:variant>
        <vt:i4>1</vt:i4>
      </vt:variant>
      <vt:variant>
        <vt:lpstr>Títulos de slides</vt:lpstr>
      </vt:variant>
      <vt:variant>
        <vt:i4>72</vt:i4>
      </vt:variant>
    </vt:vector>
  </HeadingPairs>
  <TitlesOfParts>
    <vt:vector size="73" baseType="lpstr">
      <vt:lpstr>Retrospectiva</vt:lpstr>
      <vt:lpstr>Processo Civil - Módulo II</vt:lpstr>
      <vt:lpstr>Cumprimento de sentença e Execução</vt:lpstr>
      <vt:lpstr>Classificação das sentenças:</vt:lpstr>
      <vt:lpstr>Classificação das sentenças:</vt:lpstr>
      <vt:lpstr>Princípios da execução</vt:lpstr>
      <vt:lpstr>Princípios da execução</vt:lpstr>
      <vt:lpstr>Princípios da execução</vt:lpstr>
      <vt:lpstr>Histórico recente da execução no Brasil</vt:lpstr>
      <vt:lpstr>Apresentação do PowerPoint</vt:lpstr>
      <vt:lpstr>Execução e CS:</vt:lpstr>
      <vt:lpstr>Normas gerais da execução.</vt:lpstr>
      <vt:lpstr>Apresentação do PowerPoint</vt:lpstr>
      <vt:lpstr>Competência</vt:lpstr>
      <vt:lpstr>Requisitos</vt:lpstr>
      <vt:lpstr>Espécies de execução e CS:</vt:lpstr>
      <vt:lpstr>Cumprimento de sentença</vt:lpstr>
      <vt:lpstr>Cumprimento de sentença</vt:lpstr>
      <vt:lpstr>Protesto da sentença</vt:lpstr>
      <vt:lpstr>Cumprimento de sentença</vt:lpstr>
      <vt:lpstr>Cumprimento provisório</vt:lpstr>
      <vt:lpstr>Cumprimento provisório X definitivo</vt:lpstr>
      <vt:lpstr>Cumprimento provisório</vt:lpstr>
      <vt:lpstr>Cumprimento provisório </vt:lpstr>
      <vt:lpstr>Cumprimento provisório</vt:lpstr>
      <vt:lpstr>Cumprimento definitivo de sentença de pagar quantia certa</vt:lpstr>
      <vt:lpstr>Cumprimento definitivo</vt:lpstr>
      <vt:lpstr>Cumprimento de sentença</vt:lpstr>
      <vt:lpstr>Cumprimento de sentença</vt:lpstr>
      <vt:lpstr>Cumprimento de sentença de alimentos</vt:lpstr>
      <vt:lpstr>Cumprimento de sentença: alimentos</vt:lpstr>
      <vt:lpstr>Apresentação do PowerPoint</vt:lpstr>
      <vt:lpstr>Apresentação do PowerPoint</vt:lpstr>
      <vt:lpstr>Apresentação do PowerPoint</vt:lpstr>
      <vt:lpstr>Cumprimento de sentença contra a fazenda pública</vt:lpstr>
      <vt:lpstr>Apresentação do PowerPoint</vt:lpstr>
      <vt:lpstr>RPV</vt:lpstr>
      <vt:lpstr>Execução de sentença contra fazenda pública</vt:lpstr>
      <vt:lpstr>Apresentação do PowerPoint</vt:lpstr>
      <vt:lpstr>Cumprimento de sentença de obrigação de fazer, não fazer e entrega de coisa</vt:lpstr>
      <vt:lpstr>Cumprimento de sentença de obrigação de fazer</vt:lpstr>
      <vt:lpstr>Astreinte</vt:lpstr>
      <vt:lpstr>Cumprimento de sentença de entregar coisa</vt:lpstr>
      <vt:lpstr>Execução de título extrajudicial</vt:lpstr>
      <vt:lpstr>Disposições gerais s/ a execução de título extrajudicial</vt:lpstr>
      <vt:lpstr>Apresentação do PowerPoint</vt:lpstr>
      <vt:lpstr>Execução para entrega de coisa</vt:lpstr>
      <vt:lpstr>Execução para entrega de coisa</vt:lpstr>
      <vt:lpstr>Execução de obrigações de fazer e não fazer</vt:lpstr>
      <vt:lpstr>Execução de obrigações de fazer e não fazer</vt:lpstr>
      <vt:lpstr>Execução contra a Fazenda Pública</vt:lpstr>
      <vt:lpstr>Execução de alimentos</vt:lpstr>
      <vt:lpstr>Execução por quantia certa</vt:lpstr>
      <vt:lpstr>Execução por quantia certa</vt:lpstr>
      <vt:lpstr>Execução por quantia certa</vt:lpstr>
      <vt:lpstr>Pagamento parcelado</vt:lpstr>
      <vt:lpstr>Execução por quantia certa</vt:lpstr>
      <vt:lpstr>Penhora</vt:lpstr>
      <vt:lpstr>Penhora</vt:lpstr>
      <vt:lpstr>Ordem de penhora</vt:lpstr>
      <vt:lpstr>Modificações da Penhora</vt:lpstr>
      <vt:lpstr>Penhora on line</vt:lpstr>
      <vt:lpstr>Impenhorabilidade de bens</vt:lpstr>
      <vt:lpstr>Bens impenhoráveis</vt:lpstr>
      <vt:lpstr>Bens impenhoráveis</vt:lpstr>
      <vt:lpstr>(Im)penhorabilidade de previdência privada </vt:lpstr>
      <vt:lpstr>Formas de expropriação</vt:lpstr>
      <vt:lpstr>Expropriação </vt:lpstr>
      <vt:lpstr>Adjudicação</vt:lpstr>
      <vt:lpstr>Alienação</vt:lpstr>
      <vt:lpstr>Alienação por iniciativa particular</vt:lpstr>
      <vt:lpstr>Leilão Judicial</vt:lpstr>
      <vt:lpstr>Leilão Judicial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Filosofia do Direito</dc:title>
  <dc:creator>Leo</dc:creator>
  <cp:lastModifiedBy>Usuário do Windows</cp:lastModifiedBy>
  <cp:revision>428</cp:revision>
  <dcterms:created xsi:type="dcterms:W3CDTF">2016-08-07T20:02:03Z</dcterms:created>
  <dcterms:modified xsi:type="dcterms:W3CDTF">2017-05-06T01:41:11Z</dcterms:modified>
</cp:coreProperties>
</file>