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44"/>
  </p:notesMasterIdLst>
  <p:handoutMasterIdLst>
    <p:handoutMasterId r:id="rId45"/>
  </p:handoutMasterIdLst>
  <p:sldIdLst>
    <p:sldId id="256" r:id="rId2"/>
    <p:sldId id="257" r:id="rId3"/>
    <p:sldId id="300" r:id="rId4"/>
    <p:sldId id="260" r:id="rId5"/>
    <p:sldId id="298" r:id="rId6"/>
    <p:sldId id="259" r:id="rId7"/>
    <p:sldId id="289" r:id="rId8"/>
    <p:sldId id="302" r:id="rId9"/>
    <p:sldId id="288" r:id="rId10"/>
    <p:sldId id="264" r:id="rId11"/>
    <p:sldId id="263" r:id="rId12"/>
    <p:sldId id="281" r:id="rId13"/>
    <p:sldId id="265" r:id="rId14"/>
    <p:sldId id="310" r:id="rId15"/>
    <p:sldId id="315" r:id="rId16"/>
    <p:sldId id="308" r:id="rId17"/>
    <p:sldId id="276" r:id="rId18"/>
    <p:sldId id="277" r:id="rId19"/>
    <p:sldId id="309" r:id="rId20"/>
    <p:sldId id="266" r:id="rId21"/>
    <p:sldId id="305" r:id="rId22"/>
    <p:sldId id="282" r:id="rId23"/>
    <p:sldId id="299" r:id="rId24"/>
    <p:sldId id="271" r:id="rId25"/>
    <p:sldId id="307" r:id="rId26"/>
    <p:sldId id="306" r:id="rId27"/>
    <p:sldId id="284" r:id="rId28"/>
    <p:sldId id="293" r:id="rId29"/>
    <p:sldId id="294" r:id="rId30"/>
    <p:sldId id="274" r:id="rId31"/>
    <p:sldId id="314" r:id="rId32"/>
    <p:sldId id="285" r:id="rId33"/>
    <p:sldId id="287" r:id="rId34"/>
    <p:sldId id="311" r:id="rId35"/>
    <p:sldId id="312" r:id="rId36"/>
    <p:sldId id="313" r:id="rId37"/>
    <p:sldId id="292" r:id="rId38"/>
    <p:sldId id="273" r:id="rId39"/>
    <p:sldId id="291" r:id="rId40"/>
    <p:sldId id="278" r:id="rId41"/>
    <p:sldId id="279" r:id="rId42"/>
    <p:sldId id="290" r:id="rId4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484" autoAdjust="0"/>
  </p:normalViewPr>
  <p:slideViewPr>
    <p:cSldViewPr>
      <p:cViewPr varScale="1">
        <p:scale>
          <a:sx n="82" d="100"/>
          <a:sy n="82" d="100"/>
        </p:scale>
        <p:origin x="-57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9" d="100"/>
          <a:sy n="69" d="100"/>
        </p:scale>
        <p:origin x="-280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3C63EA-EE91-4AB3-BEAD-3E15351A5F80}" type="datetimeFigureOut">
              <a:rPr lang="pt-BR" smtClean="0"/>
              <a:t>02/05/2018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EB8A29-EC1D-47D3-98D2-6F9CB25C44F8}" type="slidenum">
              <a:rPr lang="pt-BR" smtClean="0"/>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89A4FF-118A-4139-B8CE-A9BE3452EC0E}" type="datetimeFigureOut">
              <a:rPr lang="pt-BR" smtClean="0"/>
              <a:t>02/05/2018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2440EE-EC73-4523-9700-6C99818A6FDF}"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682440EE-EC73-4523-9700-6C99818A6FDF}" type="slidenum">
              <a:rPr lang="pt-BR" smtClean="0"/>
              <a:t>1</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682440EE-EC73-4523-9700-6C99818A6FDF}" type="slidenum">
              <a:rPr lang="pt-BR" smtClean="0"/>
              <a:t>4</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6E74F117-FABE-4F99-AEF3-5C8D2276AF3C}" type="datetime1">
              <a:rPr lang="pt-BR" smtClean="0"/>
              <a:t>02/05/2018</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710F3D6D-40FA-487F-8DFF-BF1851FE4929}"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CAB00FE0-FBA4-40D8-B03B-135B4BBC5CA1}" type="datetime1">
              <a:rPr lang="pt-BR" smtClean="0"/>
              <a:t>02/05/2018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10F3D6D-40FA-487F-8DFF-BF1851FE492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6185531C-5976-43F4-9D81-B9D14B919A1D}" type="datetime1">
              <a:rPr lang="pt-BR" smtClean="0"/>
              <a:t>02/05/2018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10F3D6D-40FA-487F-8DFF-BF1851FE492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46457980-690C-46F6-B774-2C4AAEC6D428}" type="datetime1">
              <a:rPr lang="pt-BR" smtClean="0"/>
              <a:t>02/05/2018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10F3D6D-40FA-487F-8DFF-BF1851FE4929}" type="slidenum">
              <a:rPr lang="pt-BR" smtClean="0"/>
              <a:pPr/>
              <a:t>‹nº›</a:t>
            </a:fld>
            <a:endParaRPr lang="pt-BR"/>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9E37B3A7-68A9-4297-BAB9-AC16FE0405B0}" type="datetime1">
              <a:rPr lang="pt-BR" smtClean="0"/>
              <a:t>02/05/2018</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10F3D6D-40FA-487F-8DFF-BF1851FE4929}"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95F7E762-3F42-442A-9EBC-4D6BF38B627A}" type="datetime1">
              <a:rPr lang="pt-BR" smtClean="0"/>
              <a:t>02/05/2018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10F3D6D-40FA-487F-8DFF-BF1851FE4929}"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A4123EBA-10F0-416C-85CD-8E882CC0170F}" type="datetime1">
              <a:rPr lang="pt-BR" smtClean="0"/>
              <a:t>02/05/2018</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710F3D6D-40FA-487F-8DFF-BF1851FE4929}"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71F363E9-DE4E-40A4-BC9C-D1B2A5AA4483}" type="datetime1">
              <a:rPr lang="pt-BR" smtClean="0"/>
              <a:t>02/05/2018</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710F3D6D-40FA-487F-8DFF-BF1851FE4929}"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E3716217-D089-428E-A1D6-877D27451511}" type="datetime1">
              <a:rPr lang="pt-BR" smtClean="0"/>
              <a:t>02/05/2018</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710F3D6D-40FA-487F-8DFF-BF1851FE492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D44A40F7-33AE-4C14-AD86-F9F94C233C66}" type="datetime1">
              <a:rPr lang="pt-BR" smtClean="0"/>
              <a:t>02/05/2018</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10F3D6D-40FA-487F-8DFF-BF1851FE4929}"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99867DAA-B467-4113-9617-2F6EFA2408ED}" type="datetime1">
              <a:rPr lang="pt-BR" smtClean="0"/>
              <a:t>02/05/2018</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710F3D6D-40FA-487F-8DFF-BF1851FE4929}"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F6D210B-25A5-4598-9EB3-6E2F5855AFBF}" type="datetime1">
              <a:rPr lang="pt-BR" smtClean="0"/>
              <a:t>02/05/2018</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10F3D6D-40FA-487F-8DFF-BF1851FE4929}"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lanalto.gov.br/ccivil_03/_Ato2007-2010/2009/Lei/L12010.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lanalto.gov.br/ccivil_03/leis/L5869.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qconcursos.com/questoes-de-concursos/provas/fcc-2018-dpe-ap-defensor-publico"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qconcursos.com/questoes-de-concursos/provas/trf-4-regiao-2016-trf-4-regiao-juiz-federal-substituto"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planalto.gov.br/ccivil_03/_ato2015-2018/2015/lei/l13105.htm" TargetMode="External"/><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planalto.gov.br/ccivil_03/_ato2015-2018/2015/lei/l13105.htm" TargetMode="External"/><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planalto.gov.br/ccivil_03/_ato2015-2018/2015/lei/l13105.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ctrTitle"/>
          </p:nvPr>
        </p:nvSpPr>
        <p:spPr>
          <a:xfrm>
            <a:off x="-252536" y="-1179512"/>
            <a:ext cx="9001000" cy="2708920"/>
          </a:xfrm>
        </p:spPr>
        <p:txBody>
          <a:bodyPr>
            <a:normAutofit/>
          </a:bodyPr>
          <a:lstStyle/>
          <a:p>
            <a:pPr algn="ctr"/>
            <a:r>
              <a:rPr lang="pt-BR" sz="2000" dirty="0" smtClean="0"/>
              <a:t>CURSO POPULAR DE FORMAÇÃO DE DEFENSORAS E </a:t>
            </a:r>
            <a:br>
              <a:rPr lang="pt-BR" sz="2000" dirty="0" smtClean="0"/>
            </a:br>
            <a:r>
              <a:rPr lang="pt-BR" sz="2000" dirty="0" smtClean="0"/>
              <a:t>DEFENSORES PÚBLICOS</a:t>
            </a:r>
            <a:endParaRPr lang="pt-BR" sz="2000" dirty="0"/>
          </a:p>
        </p:txBody>
      </p:sp>
      <p:sp>
        <p:nvSpPr>
          <p:cNvPr id="14" name="Subtítulo 13"/>
          <p:cNvSpPr>
            <a:spLocks noGrp="1"/>
          </p:cNvSpPr>
          <p:nvPr>
            <p:ph type="subTitle" idx="1"/>
          </p:nvPr>
        </p:nvSpPr>
        <p:spPr>
          <a:xfrm>
            <a:off x="539552" y="1628800"/>
            <a:ext cx="8118826" cy="2664296"/>
          </a:xfrm>
        </p:spPr>
        <p:txBody>
          <a:bodyPr>
            <a:normAutofit/>
          </a:bodyPr>
          <a:lstStyle/>
          <a:p>
            <a:pPr algn="ctr"/>
            <a:endParaRPr lang="pt-BR" u="sng" dirty="0" smtClean="0">
              <a:latin typeface="Bauhaus 93" pitchFamily="82" charset="0"/>
            </a:endParaRPr>
          </a:p>
          <a:p>
            <a:pPr algn="ctr"/>
            <a:endParaRPr lang="pt-BR" u="sng" dirty="0" smtClean="0">
              <a:latin typeface="Bauhaus 93" pitchFamily="82" charset="0"/>
            </a:endParaRPr>
          </a:p>
          <a:p>
            <a:pPr algn="ctr"/>
            <a:r>
              <a:rPr lang="pt-BR" u="sng" dirty="0" smtClean="0">
                <a:latin typeface="Bauhaus 93" pitchFamily="82" charset="0"/>
              </a:rPr>
              <a:t>Tutela provisória</a:t>
            </a:r>
          </a:p>
          <a:p>
            <a:pPr algn="ctr"/>
            <a:r>
              <a:rPr lang="pt-BR" dirty="0" smtClean="0">
                <a:latin typeface="Bauhaus 93" pitchFamily="82" charset="0"/>
              </a:rPr>
              <a:t> </a:t>
            </a:r>
            <a:r>
              <a:rPr lang="pt-BR" dirty="0" smtClean="0">
                <a:latin typeface="Bauhaus 93" pitchFamily="82" charset="0"/>
              </a:rPr>
              <a:t>Art. 294 a 311 CPC</a:t>
            </a:r>
            <a:endParaRPr lang="pt-BR" dirty="0">
              <a:latin typeface="Bauhaus 93" pitchFamily="82" charset="0"/>
            </a:endParaRPr>
          </a:p>
          <a:p>
            <a:endParaRPr lang="pt-BR" dirty="0"/>
          </a:p>
        </p:txBody>
      </p:sp>
      <p:pic>
        <p:nvPicPr>
          <p:cNvPr id="4" name="Imagem 3" descr="defensoria.jpg"/>
          <p:cNvPicPr>
            <a:picLocks noChangeAspect="1"/>
          </p:cNvPicPr>
          <p:nvPr/>
        </p:nvPicPr>
        <p:blipFill>
          <a:blip r:embed="rId3" cstate="print"/>
          <a:stretch>
            <a:fillRect/>
          </a:stretch>
        </p:blipFill>
        <p:spPr>
          <a:xfrm>
            <a:off x="7248128" y="0"/>
            <a:ext cx="1895872" cy="1895872"/>
          </a:xfrm>
          <a:prstGeom prst="rect">
            <a:avLst/>
          </a:prstGeom>
        </p:spPr>
      </p:pic>
      <p:sp>
        <p:nvSpPr>
          <p:cNvPr id="5" name="CaixaDeTexto 4"/>
          <p:cNvSpPr txBox="1"/>
          <p:nvPr/>
        </p:nvSpPr>
        <p:spPr>
          <a:xfrm>
            <a:off x="4788024" y="4365104"/>
            <a:ext cx="4104456" cy="646331"/>
          </a:xfrm>
          <a:prstGeom prst="rect">
            <a:avLst/>
          </a:prstGeom>
          <a:noFill/>
        </p:spPr>
        <p:txBody>
          <a:bodyPr wrap="square" rtlCol="0">
            <a:spAutoFit/>
          </a:bodyPr>
          <a:lstStyle/>
          <a:p>
            <a:r>
              <a:rPr lang="pt-BR" i="1" dirty="0" err="1" smtClean="0"/>
              <a:t>Profª</a:t>
            </a:r>
            <a:r>
              <a:rPr lang="pt-BR" i="1" dirty="0" smtClean="0"/>
              <a:t>. Me. </a:t>
            </a:r>
            <a:r>
              <a:rPr lang="pt-BR" i="1" dirty="0" err="1" smtClean="0"/>
              <a:t>Nubia</a:t>
            </a:r>
            <a:r>
              <a:rPr lang="pt-BR" i="1" dirty="0" smtClean="0"/>
              <a:t> Regina Ventura</a:t>
            </a:r>
          </a:p>
          <a:p>
            <a:endParaRPr lang="pt-BR" dirty="0"/>
          </a:p>
        </p:txBody>
      </p:sp>
    </p:spTree>
    <p:extLst>
      <p:ext uri="{BB962C8B-B14F-4D97-AF65-F5344CB8AC3E}">
        <p14:creationId xmlns:p14="http://schemas.microsoft.com/office/powerpoint/2010/main" xmlns="" val="1457168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109728" indent="0">
              <a:buNone/>
            </a:pPr>
            <a:endParaRPr lang="pt-BR" dirty="0" smtClean="0"/>
          </a:p>
          <a:p>
            <a:r>
              <a:rPr lang="pt-BR" dirty="0" smtClean="0"/>
              <a:t>Requisitos:</a:t>
            </a:r>
          </a:p>
          <a:p>
            <a:pPr marL="109728" indent="0">
              <a:buNone/>
            </a:pPr>
            <a:r>
              <a:rPr lang="pt-BR" dirty="0" smtClean="0"/>
              <a:t>a</a:t>
            </a:r>
            <a:r>
              <a:rPr lang="pt-BR" dirty="0"/>
              <a:t>) Independe do perigo </a:t>
            </a:r>
            <a:endParaRPr lang="pt-BR" dirty="0" smtClean="0"/>
          </a:p>
          <a:p>
            <a:pPr marL="109728" indent="0">
              <a:buNone/>
            </a:pPr>
            <a:r>
              <a:rPr lang="pt-BR" dirty="0" smtClean="0"/>
              <a:t>b</a:t>
            </a:r>
            <a:r>
              <a:rPr lang="pt-BR" dirty="0"/>
              <a:t>) Fato documentalmente incontroverso (próximo ao MS – direito líquido e certo) </a:t>
            </a:r>
            <a:endParaRPr lang="pt-BR" dirty="0" smtClean="0"/>
          </a:p>
          <a:p>
            <a:pPr marL="109728" indent="0">
              <a:buNone/>
            </a:pPr>
            <a:r>
              <a:rPr lang="pt-BR" dirty="0" smtClean="0"/>
              <a:t>c</a:t>
            </a:r>
            <a:r>
              <a:rPr lang="pt-BR" dirty="0"/>
              <a:t>) Abuso de direito de defesa </a:t>
            </a:r>
            <a:endParaRPr lang="pt-BR" dirty="0" smtClean="0"/>
          </a:p>
          <a:p>
            <a:pPr marL="109728" indent="0">
              <a:buNone/>
            </a:pPr>
            <a:r>
              <a:rPr lang="pt-BR" dirty="0" smtClean="0"/>
              <a:t>d</a:t>
            </a:r>
            <a:r>
              <a:rPr lang="pt-BR" dirty="0"/>
              <a:t>) Propósito protelatório da </a:t>
            </a:r>
            <a:r>
              <a:rPr lang="pt-BR" dirty="0" smtClean="0"/>
              <a:t>parte</a:t>
            </a:r>
          </a:p>
          <a:p>
            <a:pPr marL="109728" indent="0">
              <a:buNone/>
            </a:pPr>
            <a:r>
              <a:rPr lang="pt-BR" dirty="0" smtClean="0"/>
              <a:t>e</a:t>
            </a:r>
            <a:r>
              <a:rPr lang="pt-BR" dirty="0"/>
              <a:t>) Tese defendida já deve ter sido objeto de manifestação em recurso repetitivo ou ter Súmula Vinculante</a:t>
            </a:r>
          </a:p>
        </p:txBody>
      </p:sp>
      <p:sp>
        <p:nvSpPr>
          <p:cNvPr id="2" name="Título 1"/>
          <p:cNvSpPr>
            <a:spLocks noGrp="1"/>
          </p:cNvSpPr>
          <p:nvPr>
            <p:ph type="title"/>
          </p:nvPr>
        </p:nvSpPr>
        <p:spPr>
          <a:xfrm>
            <a:off x="97160" y="778024"/>
            <a:ext cx="8229600" cy="1066800"/>
          </a:xfrm>
        </p:spPr>
        <p:txBody>
          <a:bodyPr/>
          <a:lstStyle/>
          <a:p>
            <a:r>
              <a:rPr lang="pt-BR" dirty="0" smtClean="0"/>
              <a:t>TUTELA DE EVIDÊNCIA</a:t>
            </a:r>
            <a:endParaRPr lang="pt-BR" dirty="0"/>
          </a:p>
        </p:txBody>
      </p:sp>
    </p:spTree>
    <p:extLst>
      <p:ext uri="{BB962C8B-B14F-4D97-AF65-F5344CB8AC3E}">
        <p14:creationId xmlns:p14="http://schemas.microsoft.com/office/powerpoint/2010/main" xmlns="" val="3438050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3573016"/>
            <a:ext cx="8435280" cy="2425456"/>
          </a:xfrm>
        </p:spPr>
        <p:txBody>
          <a:bodyPr>
            <a:normAutofit fontScale="62500" lnSpcReduction="20000"/>
          </a:bodyPr>
          <a:lstStyle/>
          <a:p>
            <a:pPr marL="681228" indent="-571500" algn="just">
              <a:buFont typeface="+mj-lt"/>
              <a:buAutoNum type="romanUcPeriod"/>
            </a:pPr>
            <a:r>
              <a:rPr lang="pt-BR" dirty="0" smtClean="0"/>
              <a:t>Unificação dos requisitos para as tutelas de urgência</a:t>
            </a:r>
            <a:endParaRPr lang="pt-BR" dirty="0"/>
          </a:p>
          <a:p>
            <a:pPr marL="109728" indent="0" algn="just">
              <a:buNone/>
            </a:pPr>
            <a:r>
              <a:rPr lang="pt-BR" i="1" dirty="0" smtClean="0"/>
              <a:t>Obs.: </a:t>
            </a:r>
            <a:r>
              <a:rPr lang="pt-BR" dirty="0" smtClean="0"/>
              <a:t>Tutela de evidência não necessita do requisito da urgência</a:t>
            </a:r>
          </a:p>
          <a:p>
            <a:pPr marL="109728" indent="0" algn="just">
              <a:buNone/>
            </a:pPr>
            <a:endParaRPr lang="pt-BR" i="1" dirty="0" smtClean="0"/>
          </a:p>
          <a:p>
            <a:pPr marL="109728" indent="0" algn="just">
              <a:buFont typeface="Wingdings" pitchFamily="2" charset="2"/>
              <a:buChar char="Ø"/>
            </a:pPr>
            <a:r>
              <a:rPr lang="pt-BR" i="1" dirty="0" smtClean="0"/>
              <a:t> </a:t>
            </a:r>
            <a:r>
              <a:rPr lang="pt-BR" i="1" dirty="0" err="1" smtClean="0">
                <a:solidFill>
                  <a:srgbClr val="C00000"/>
                </a:solidFill>
              </a:rPr>
              <a:t>Fumus</a:t>
            </a:r>
            <a:r>
              <a:rPr lang="pt-BR" i="1" dirty="0" smtClean="0">
                <a:solidFill>
                  <a:srgbClr val="C00000"/>
                </a:solidFill>
              </a:rPr>
              <a:t> </a:t>
            </a:r>
            <a:r>
              <a:rPr lang="pt-BR" i="1" dirty="0" smtClean="0">
                <a:solidFill>
                  <a:srgbClr val="C00000"/>
                </a:solidFill>
              </a:rPr>
              <a:t>boni iuris: </a:t>
            </a:r>
          </a:p>
          <a:p>
            <a:pPr algn="just">
              <a:buFontTx/>
              <a:buChar char="-"/>
            </a:pPr>
            <a:r>
              <a:rPr lang="pt-BR" dirty="0" smtClean="0"/>
              <a:t>Plausibilidade fática (narrativa verossímil)</a:t>
            </a:r>
          </a:p>
          <a:p>
            <a:pPr algn="just">
              <a:buFontTx/>
              <a:buChar char="-"/>
            </a:pPr>
            <a:r>
              <a:rPr lang="pt-BR" dirty="0" smtClean="0"/>
              <a:t>“  “ jurídica (subsunção do fato à norma conduz aos efeitos pretendidos</a:t>
            </a:r>
            <a:r>
              <a:rPr lang="pt-BR" dirty="0" smtClean="0"/>
              <a:t>)</a:t>
            </a:r>
          </a:p>
          <a:p>
            <a:pPr algn="just">
              <a:buFontTx/>
              <a:buChar char="-"/>
            </a:pPr>
            <a:endParaRPr lang="pt-BR" dirty="0" smtClean="0"/>
          </a:p>
          <a:p>
            <a:pPr marL="109728" indent="0" algn="just">
              <a:buFont typeface="Wingdings" pitchFamily="2" charset="2"/>
              <a:buChar char="Ø"/>
            </a:pPr>
            <a:r>
              <a:rPr lang="pt-BR" i="1" dirty="0" smtClean="0"/>
              <a:t> </a:t>
            </a:r>
            <a:r>
              <a:rPr lang="pt-BR" i="1" dirty="0" err="1" smtClean="0">
                <a:solidFill>
                  <a:srgbClr val="C00000"/>
                </a:solidFill>
              </a:rPr>
              <a:t>Periculum</a:t>
            </a:r>
            <a:r>
              <a:rPr lang="pt-BR" i="1" dirty="0" smtClean="0">
                <a:solidFill>
                  <a:srgbClr val="C00000"/>
                </a:solidFill>
              </a:rPr>
              <a:t> </a:t>
            </a:r>
            <a:r>
              <a:rPr lang="pt-BR" i="1" dirty="0" smtClean="0">
                <a:solidFill>
                  <a:srgbClr val="C00000"/>
                </a:solidFill>
              </a:rPr>
              <a:t>in mora</a:t>
            </a:r>
            <a:r>
              <a:rPr lang="pt-BR" i="1" dirty="0" smtClean="0"/>
              <a:t>: </a:t>
            </a:r>
            <a:r>
              <a:rPr lang="pt-BR" dirty="0" smtClean="0"/>
              <a:t>dano grave, concreto, atual e IRREPARÁVEL OU DE DIFÍCIL REPARAÇÃO</a:t>
            </a:r>
          </a:p>
          <a:p>
            <a:pPr>
              <a:buFontTx/>
              <a:buChar char="-"/>
            </a:pPr>
            <a:endParaRPr lang="pt-BR" dirty="0" smtClean="0"/>
          </a:p>
          <a:p>
            <a:pPr marL="109728" indent="0">
              <a:buNone/>
            </a:pPr>
            <a:endParaRPr lang="pt-BR" dirty="0">
              <a:solidFill>
                <a:schemeClr val="accent3">
                  <a:lumMod val="75000"/>
                </a:schemeClr>
              </a:solidFill>
            </a:endParaRPr>
          </a:p>
          <a:p>
            <a:pPr marL="109728" indent="0">
              <a:buNone/>
            </a:pPr>
            <a:endParaRPr lang="pt-BR" dirty="0" smtClean="0">
              <a:solidFill>
                <a:schemeClr val="accent3">
                  <a:lumMod val="75000"/>
                </a:schemeClr>
              </a:solidFill>
            </a:endParaRPr>
          </a:p>
          <a:p>
            <a:pPr marL="109728" indent="0">
              <a:buNone/>
            </a:pPr>
            <a:endParaRPr lang="pt-BR" dirty="0">
              <a:solidFill>
                <a:schemeClr val="accent3">
                  <a:lumMod val="75000"/>
                </a:schemeClr>
              </a:solidFill>
            </a:endParaRPr>
          </a:p>
          <a:p>
            <a:pPr marL="109728" indent="0">
              <a:buNone/>
            </a:pPr>
            <a:endParaRPr lang="pt-BR" dirty="0" smtClean="0">
              <a:solidFill>
                <a:schemeClr val="accent3">
                  <a:lumMod val="75000"/>
                </a:schemeClr>
              </a:solidFill>
            </a:endParaRPr>
          </a:p>
          <a:p>
            <a:pPr marL="109728" indent="0">
              <a:buNone/>
            </a:pPr>
            <a:endParaRPr lang="pt-BR" dirty="0">
              <a:solidFill>
                <a:schemeClr val="accent3">
                  <a:lumMod val="75000"/>
                </a:schemeClr>
              </a:solidFill>
            </a:endParaRPr>
          </a:p>
          <a:p>
            <a:pPr marL="109728" indent="0">
              <a:buNone/>
            </a:pPr>
            <a:endParaRPr lang="pt-BR" dirty="0" smtClean="0">
              <a:solidFill>
                <a:schemeClr val="accent3">
                  <a:lumMod val="75000"/>
                </a:schemeClr>
              </a:solidFill>
            </a:endParaRPr>
          </a:p>
        </p:txBody>
      </p:sp>
      <p:sp>
        <p:nvSpPr>
          <p:cNvPr id="6" name="Título 5"/>
          <p:cNvSpPr>
            <a:spLocks noGrp="1"/>
          </p:cNvSpPr>
          <p:nvPr>
            <p:ph type="title"/>
          </p:nvPr>
        </p:nvSpPr>
        <p:spPr/>
        <p:txBody>
          <a:bodyPr>
            <a:normAutofit fontScale="90000"/>
          </a:bodyPr>
          <a:lstStyle/>
          <a:p>
            <a:r>
              <a:rPr lang="pt-BR" dirty="0" smtClean="0"/>
              <a:t>a) REQUISITOS das tutelas de urgência</a:t>
            </a:r>
            <a:endParaRPr lang="pt-BR" dirty="0"/>
          </a:p>
        </p:txBody>
      </p:sp>
      <p:sp>
        <p:nvSpPr>
          <p:cNvPr id="4" name="CaixaDeTexto 3"/>
          <p:cNvSpPr txBox="1"/>
          <p:nvPr/>
        </p:nvSpPr>
        <p:spPr>
          <a:xfrm>
            <a:off x="539552" y="1628800"/>
            <a:ext cx="7704856" cy="1631216"/>
          </a:xfrm>
          <a:prstGeom prst="rect">
            <a:avLst/>
          </a:prstGeom>
          <a:noFill/>
          <a:ln w="19050">
            <a:solidFill>
              <a:schemeClr val="tx1"/>
            </a:solidFill>
          </a:ln>
        </p:spPr>
        <p:txBody>
          <a:bodyPr wrap="square" rtlCol="0">
            <a:spAutoFit/>
          </a:bodyPr>
          <a:lstStyle/>
          <a:p>
            <a:pPr marL="109728" algn="ctr"/>
            <a:endParaRPr lang="pt-BR" dirty="0" smtClean="0"/>
          </a:p>
          <a:p>
            <a:pPr marL="109728" algn="ctr"/>
            <a:r>
              <a:rPr lang="pt-BR" dirty="0" smtClean="0"/>
              <a:t>Probabilidade do</a:t>
            </a:r>
            <a:endParaRPr lang="pt-BR" dirty="0">
              <a:solidFill>
                <a:schemeClr val="accent3">
                  <a:lumMod val="75000"/>
                </a:schemeClr>
              </a:solidFill>
            </a:endParaRPr>
          </a:p>
          <a:p>
            <a:pPr marL="109728" indent="0" algn="ctr">
              <a:buNone/>
            </a:pPr>
            <a:r>
              <a:rPr lang="pt-BR" dirty="0" smtClean="0"/>
              <a:t> </a:t>
            </a:r>
            <a:r>
              <a:rPr lang="pt-BR" dirty="0"/>
              <a:t>direito </a:t>
            </a:r>
            <a:r>
              <a:rPr lang="pt-BR" sz="2800" dirty="0">
                <a:solidFill>
                  <a:srgbClr val="FF0000"/>
                </a:solidFill>
              </a:rPr>
              <a:t>+</a:t>
            </a:r>
            <a:r>
              <a:rPr lang="pt-BR" dirty="0"/>
              <a:t> perigo do dano ou ilícito </a:t>
            </a:r>
            <a:r>
              <a:rPr lang="pt-BR" sz="2800" dirty="0">
                <a:solidFill>
                  <a:srgbClr val="FF0000"/>
                </a:solidFill>
              </a:rPr>
              <a:t>ou</a:t>
            </a:r>
            <a:r>
              <a:rPr lang="pt-BR" dirty="0"/>
              <a:t> risco ao resultado útil do </a:t>
            </a:r>
            <a:r>
              <a:rPr lang="pt-BR" dirty="0" smtClean="0"/>
              <a:t>processo (Art. 300 CPC)</a:t>
            </a:r>
          </a:p>
          <a:p>
            <a:pPr marL="109728" indent="0" algn="ctr">
              <a:buNone/>
            </a:pPr>
            <a:endParaRPr lang="pt-BR" dirty="0"/>
          </a:p>
        </p:txBody>
      </p:sp>
    </p:spTree>
    <p:extLst>
      <p:ext uri="{BB962C8B-B14F-4D97-AF65-F5344CB8AC3E}">
        <p14:creationId xmlns:p14="http://schemas.microsoft.com/office/powerpoint/2010/main" xmlns="" val="3196672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88640"/>
            <a:ext cx="8507288" cy="6025856"/>
          </a:xfrm>
        </p:spPr>
        <p:txBody>
          <a:bodyPr>
            <a:normAutofit/>
          </a:bodyPr>
          <a:lstStyle/>
          <a:p>
            <a:pPr marL="681228" indent="-571500" algn="just">
              <a:buFont typeface="+mj-lt"/>
              <a:buAutoNum type="romanUcPeriod" startAt="2"/>
            </a:pPr>
            <a:r>
              <a:rPr lang="pt-BR" dirty="0" smtClean="0">
                <a:solidFill>
                  <a:srgbClr val="C00000"/>
                </a:solidFill>
              </a:rPr>
              <a:t>requisito </a:t>
            </a:r>
            <a:r>
              <a:rPr lang="pt-BR" dirty="0">
                <a:solidFill>
                  <a:srgbClr val="C00000"/>
                </a:solidFill>
              </a:rPr>
              <a:t>negativo</a:t>
            </a:r>
            <a:r>
              <a:rPr lang="pt-BR" dirty="0"/>
              <a:t>: não se admite tutela de urgência satisfativa que seja capaz de produzir efeitos irreversíveis </a:t>
            </a:r>
            <a:r>
              <a:rPr lang="pt-BR" dirty="0">
                <a:solidFill>
                  <a:schemeClr val="accent3">
                    <a:lumMod val="75000"/>
                  </a:schemeClr>
                </a:solidFill>
              </a:rPr>
              <a:t>(art. 300, § </a:t>
            </a:r>
            <a:r>
              <a:rPr lang="pt-BR" dirty="0" smtClean="0">
                <a:solidFill>
                  <a:schemeClr val="accent3">
                    <a:lumMod val="75000"/>
                  </a:schemeClr>
                </a:solidFill>
              </a:rPr>
              <a:t>3º).</a:t>
            </a:r>
          </a:p>
          <a:p>
            <a:pPr marL="681228" indent="-571500" algn="just">
              <a:buNone/>
            </a:pPr>
            <a:endParaRPr lang="pt-BR" dirty="0">
              <a:solidFill>
                <a:schemeClr val="accent3">
                  <a:lumMod val="75000"/>
                </a:schemeClr>
              </a:solidFill>
            </a:endParaRPr>
          </a:p>
          <a:p>
            <a:pPr marL="109728" indent="0" algn="just">
              <a:buNone/>
            </a:pPr>
            <a:r>
              <a:rPr lang="pt-BR" dirty="0"/>
              <a:t>(FPPC, enunciado 419: “Não é absoluta a regra que proíbe a tutela provisória com efeitos irreversíveis</a:t>
            </a:r>
            <a:r>
              <a:rPr lang="pt-BR" dirty="0" smtClean="0"/>
              <a:t>”).</a:t>
            </a:r>
          </a:p>
          <a:p>
            <a:pPr marL="109728" indent="0" algn="just">
              <a:buNone/>
            </a:pPr>
            <a:endParaRPr lang="pt-BR" dirty="0"/>
          </a:p>
          <a:p>
            <a:pPr marL="109728" indent="0" algn="just">
              <a:buNone/>
            </a:pPr>
            <a:r>
              <a:rPr lang="pt-BR" dirty="0"/>
              <a:t>Ex. Ação de fixação de alimentos com tutela provisória </a:t>
            </a:r>
            <a:endParaRPr lang="pt-BR" dirty="0" smtClean="0"/>
          </a:p>
          <a:p>
            <a:pPr marL="109728" indent="0" algn="just">
              <a:buNone/>
            </a:pPr>
            <a:endParaRPr lang="pt-BR" dirty="0" smtClean="0"/>
          </a:p>
          <a:p>
            <a:pPr marL="681228" indent="-571500" algn="just">
              <a:buFont typeface="+mj-lt"/>
              <a:buAutoNum type="romanUcPeriod" startAt="3"/>
            </a:pPr>
            <a:r>
              <a:rPr lang="pt-BR" dirty="0" smtClean="0">
                <a:solidFill>
                  <a:srgbClr val="C00000"/>
                </a:solidFill>
              </a:rPr>
              <a:t>Caução</a:t>
            </a:r>
            <a:r>
              <a:rPr lang="pt-BR" dirty="0" smtClean="0"/>
              <a:t> (art. 300, §1º) – pode ser dispensada</a:t>
            </a:r>
            <a:endParaRPr lang="pt-BR" dirty="0" smtClean="0"/>
          </a:p>
          <a:p>
            <a:pPr marL="681228" indent="-571500" algn="just">
              <a:buNone/>
            </a:pPr>
            <a:endParaRPr lang="pt-BR" dirty="0"/>
          </a:p>
          <a:p>
            <a:pPr algn="just"/>
            <a:endParaRPr lang="pt-BR" dirty="0"/>
          </a:p>
        </p:txBody>
      </p:sp>
    </p:spTree>
    <p:extLst>
      <p:ext uri="{BB962C8B-B14F-4D97-AF65-F5344CB8AC3E}">
        <p14:creationId xmlns:p14="http://schemas.microsoft.com/office/powerpoint/2010/main" xmlns="" val="1686610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88640"/>
            <a:ext cx="8363272" cy="5665816"/>
          </a:xfrm>
        </p:spPr>
        <p:txBody>
          <a:bodyPr>
            <a:normAutofit fontScale="92500" lnSpcReduction="10000"/>
          </a:bodyPr>
          <a:lstStyle/>
          <a:p>
            <a:r>
              <a:rPr lang="pt-BR" b="1" dirty="0" smtClean="0">
                <a:solidFill>
                  <a:srgbClr val="C00000"/>
                </a:solidFill>
              </a:rPr>
              <a:t>Legitimidade: </a:t>
            </a:r>
            <a:r>
              <a:rPr lang="pt-BR" dirty="0" smtClean="0"/>
              <a:t>podem requerer a antecipação da tutela o autor, o </a:t>
            </a:r>
            <a:r>
              <a:rPr lang="pt-BR" dirty="0" smtClean="0"/>
              <a:t>réu, terceiros intervenientes.</a:t>
            </a:r>
            <a:endParaRPr lang="pt-BR" dirty="0" smtClean="0"/>
          </a:p>
          <a:p>
            <a:r>
              <a:rPr lang="pt-BR" b="1" dirty="0" smtClean="0">
                <a:solidFill>
                  <a:srgbClr val="C00000"/>
                </a:solidFill>
              </a:rPr>
              <a:t>Cabimento</a:t>
            </a:r>
            <a:r>
              <a:rPr lang="pt-BR" b="1" dirty="0" smtClean="0">
                <a:solidFill>
                  <a:srgbClr val="C00000"/>
                </a:solidFill>
              </a:rPr>
              <a:t>: </a:t>
            </a:r>
          </a:p>
          <a:p>
            <a:pPr>
              <a:buFont typeface="Wingdings" pitchFamily="2" charset="2"/>
              <a:buChar char="ü"/>
            </a:pPr>
            <a:r>
              <a:rPr lang="pt-BR" dirty="0" smtClean="0"/>
              <a:t>procedimento comum (art. 318 CPC); </a:t>
            </a:r>
          </a:p>
          <a:p>
            <a:pPr>
              <a:buFont typeface="Wingdings" pitchFamily="2" charset="2"/>
              <a:buChar char="ü"/>
            </a:pPr>
            <a:r>
              <a:rPr lang="pt-BR" dirty="0" smtClean="0"/>
              <a:t>JEC (Lei </a:t>
            </a:r>
            <a:r>
              <a:rPr lang="pt-BR" dirty="0" smtClean="0"/>
              <a:t>9099/95)</a:t>
            </a:r>
            <a:endParaRPr lang="pt-BR" dirty="0" smtClean="0"/>
          </a:p>
          <a:p>
            <a:pPr>
              <a:buFont typeface="Wingdings" pitchFamily="2" charset="2"/>
              <a:buChar char="ü"/>
            </a:pPr>
            <a:r>
              <a:rPr lang="pt-BR" dirty="0" smtClean="0"/>
              <a:t> procedimentos especiais (</a:t>
            </a:r>
            <a:r>
              <a:rPr lang="pt-BR" i="1" dirty="0" smtClean="0"/>
              <a:t>tutela provisória especial x genérica</a:t>
            </a:r>
            <a:r>
              <a:rPr lang="pt-BR" dirty="0" smtClean="0"/>
              <a:t>). </a:t>
            </a:r>
            <a:r>
              <a:rPr lang="pt-BR" dirty="0" smtClean="0"/>
              <a:t>Ex.: ação possessória.</a:t>
            </a:r>
            <a:endParaRPr lang="pt-BR" dirty="0" smtClean="0"/>
          </a:p>
          <a:p>
            <a:pPr>
              <a:buFont typeface="Wingdings" pitchFamily="2" charset="2"/>
              <a:buChar char="ü"/>
            </a:pPr>
            <a:r>
              <a:rPr lang="pt-BR" dirty="0" smtClean="0"/>
              <a:t>Procedimentos especiais de jurisdição voluntária </a:t>
            </a:r>
            <a:r>
              <a:rPr lang="pt-BR" dirty="0" smtClean="0"/>
              <a:t>Ex</a:t>
            </a:r>
            <a:r>
              <a:rPr lang="pt-BR" dirty="0" smtClean="0"/>
              <a:t>: art. 749 CPC</a:t>
            </a:r>
          </a:p>
          <a:p>
            <a:pPr>
              <a:buFont typeface="Wingdings" pitchFamily="2" charset="2"/>
              <a:buChar char="ü"/>
            </a:pPr>
            <a:r>
              <a:rPr lang="pt-BR" dirty="0" smtClean="0"/>
              <a:t>Tutela provisória na fase executiva – 318 CPC (cabimento da aplicação subsidiária)</a:t>
            </a:r>
          </a:p>
          <a:p>
            <a:pPr>
              <a:buFont typeface="Wingdings" pitchFamily="2" charset="2"/>
              <a:buChar char="ü"/>
            </a:pPr>
            <a:r>
              <a:rPr lang="pt-BR" dirty="0" smtClean="0"/>
              <a:t>Processo </a:t>
            </a:r>
            <a:r>
              <a:rPr lang="pt-BR" dirty="0" smtClean="0"/>
              <a:t>coletivo</a:t>
            </a:r>
          </a:p>
          <a:p>
            <a:pPr>
              <a:buFont typeface="Wingdings" pitchFamily="2" charset="2"/>
              <a:buChar char="ü"/>
            </a:pPr>
            <a:r>
              <a:rPr lang="pt-BR" dirty="0" smtClean="0"/>
              <a:t>Ações relativas ao estatuto da pessoa com deficiência</a:t>
            </a:r>
            <a:endParaRPr lang="pt-BR" dirty="0"/>
          </a:p>
        </p:txBody>
      </p:sp>
    </p:spTree>
    <p:extLst>
      <p:ext uri="{BB962C8B-B14F-4D97-AF65-F5344CB8AC3E}">
        <p14:creationId xmlns:p14="http://schemas.microsoft.com/office/powerpoint/2010/main" xmlns="" val="3853714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40000" lnSpcReduction="20000"/>
          </a:bodyPr>
          <a:lstStyle/>
          <a:p>
            <a:endParaRPr lang="pt-BR" dirty="0" smtClean="0"/>
          </a:p>
          <a:p>
            <a:pPr>
              <a:buNone/>
            </a:pPr>
            <a:r>
              <a:rPr lang="pt-BR" dirty="0" smtClean="0"/>
              <a:t>Art. 33. A guarda obriga a prestação de assistência material, moral e educacional à criança ou adolescente, conferindo a seu detentor o direito de opor-se a terceiros, inclusive aos pais.       </a:t>
            </a:r>
            <a:r>
              <a:rPr lang="pt-BR" dirty="0" smtClean="0">
                <a:hlinkClick r:id="rId2"/>
              </a:rPr>
              <a:t>(Vide Lei nº 12.010, de 2009)</a:t>
            </a:r>
            <a:r>
              <a:rPr lang="pt-BR" dirty="0" smtClean="0"/>
              <a:t>   </a:t>
            </a:r>
            <a:r>
              <a:rPr lang="pt-BR" dirty="0" smtClean="0">
                <a:hlinkClick r:id="rId2"/>
              </a:rPr>
              <a:t>Vigência</a:t>
            </a:r>
            <a:endParaRPr lang="pt-BR" dirty="0" smtClean="0"/>
          </a:p>
          <a:p>
            <a:pPr>
              <a:buNone/>
            </a:pPr>
            <a:r>
              <a:rPr lang="pt-BR" dirty="0" smtClean="0"/>
              <a:t>§ 1º A guarda destina-se a regularizar a posse de fato, podendo ser deferida, liminar ou incidentalmente, nos procedimentos de tutela e adoção, exceto no de adoção por estrangeiros.</a:t>
            </a:r>
          </a:p>
          <a:p>
            <a:endParaRPr lang="pt-BR" dirty="0" smtClean="0"/>
          </a:p>
          <a:p>
            <a:pPr>
              <a:buNone/>
            </a:pPr>
            <a:r>
              <a:rPr lang="pt-BR" dirty="0" smtClean="0"/>
              <a:t>Art</a:t>
            </a:r>
            <a:r>
              <a:rPr lang="pt-BR" dirty="0" smtClean="0"/>
              <a:t>. 157. Havendo motivo grave, poderá a autoridade judiciária, ouvido o Ministério Público, decretar a suspensão do pátrio poder </a:t>
            </a:r>
            <a:r>
              <a:rPr lang="pt-BR" dirty="0" err="1" smtClean="0"/>
              <a:t>poder</a:t>
            </a:r>
            <a:r>
              <a:rPr lang="pt-BR" dirty="0" smtClean="0"/>
              <a:t> familiar, </a:t>
            </a:r>
            <a:r>
              <a:rPr lang="pt-BR" dirty="0" smtClean="0">
                <a:solidFill>
                  <a:srgbClr val="C00000"/>
                </a:solidFill>
              </a:rPr>
              <a:t>liminar ou incidentalmente,</a:t>
            </a:r>
            <a:r>
              <a:rPr lang="pt-BR" dirty="0" smtClean="0"/>
              <a:t> até o julgamento definitivo da causa, ficando a criança ou adolescente confiado a pessoa idônea, mediante termo de </a:t>
            </a:r>
            <a:r>
              <a:rPr lang="pt-BR" dirty="0" smtClean="0"/>
              <a:t>responsabilidade.</a:t>
            </a:r>
          </a:p>
          <a:p>
            <a:pPr>
              <a:buNone/>
            </a:pPr>
            <a:endParaRPr lang="pt-BR" dirty="0" smtClean="0"/>
          </a:p>
          <a:p>
            <a:pPr>
              <a:buNone/>
            </a:pPr>
            <a:r>
              <a:rPr lang="pt-BR" dirty="0" smtClean="0"/>
              <a:t>Art. 191. O procedimento de apuração de irregularidades em entidade governamental e </a:t>
            </a:r>
            <a:r>
              <a:rPr lang="pt-BR" dirty="0" err="1" smtClean="0"/>
              <a:t>não-governamental</a:t>
            </a:r>
            <a:r>
              <a:rPr lang="pt-BR" dirty="0" smtClean="0"/>
              <a:t> terá início mediante portaria da autoridade judiciária ou representação do Ministério Público ou do Conselho Tutelar, onde conste, necessariamente, resumo dos fatos.</a:t>
            </a:r>
          </a:p>
          <a:p>
            <a:pPr>
              <a:buNone/>
            </a:pPr>
            <a:r>
              <a:rPr lang="pt-BR" dirty="0" smtClean="0"/>
              <a:t>Parágrafo único. Havendo motivo grave, poderá a autoridade judiciária, ouvido o Ministério Público, decretar liminarmente o afastamento provisório do dirigente da entidade, mediante decisão fundamentada</a:t>
            </a:r>
            <a:r>
              <a:rPr lang="pt-BR" dirty="0" smtClean="0"/>
              <a:t>.</a:t>
            </a:r>
          </a:p>
          <a:p>
            <a:pPr>
              <a:buNone/>
            </a:pPr>
            <a:endParaRPr lang="pt-BR" dirty="0" smtClean="0"/>
          </a:p>
          <a:p>
            <a:r>
              <a:rPr lang="pt-BR" dirty="0" smtClean="0"/>
              <a:t>Art. 213. Na ação que tenha por objeto o cumprimento de obrigação de fazer ou não fazer, o juiz concederá a tutela específica da obrigação ou determinará providências que assegurem o resultado prático equivalente ao do adimplemento.</a:t>
            </a:r>
          </a:p>
          <a:p>
            <a:r>
              <a:rPr lang="pt-BR" dirty="0" smtClean="0"/>
              <a:t>§ 1º Sendo relevante o fundamento da demanda e havendo justificado receio de ineficácia do provimento final, é lícito ao juiz conceder a tutela liminarmente ou após justificação prévia, citando o réu.</a:t>
            </a:r>
          </a:p>
          <a:p>
            <a:pPr>
              <a:buNone/>
            </a:pPr>
            <a:endParaRPr lang="pt-BR" dirty="0" smtClean="0"/>
          </a:p>
          <a:p>
            <a:endParaRPr lang="pt-BR" dirty="0"/>
          </a:p>
        </p:txBody>
      </p:sp>
      <p:sp>
        <p:nvSpPr>
          <p:cNvPr id="3" name="Título 2"/>
          <p:cNvSpPr>
            <a:spLocks noGrp="1"/>
          </p:cNvSpPr>
          <p:nvPr>
            <p:ph type="title"/>
          </p:nvPr>
        </p:nvSpPr>
        <p:spPr>
          <a:xfrm>
            <a:off x="467544" y="332656"/>
            <a:ext cx="8229600" cy="1143000"/>
          </a:xfrm>
        </p:spPr>
        <p:txBody>
          <a:bodyPr/>
          <a:lstStyle/>
          <a:p>
            <a:r>
              <a:rPr lang="pt-BR" dirty="0" smtClean="0"/>
              <a:t>ECA</a:t>
            </a: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7500" lnSpcReduction="20000"/>
          </a:bodyPr>
          <a:lstStyle/>
          <a:p>
            <a:r>
              <a:rPr lang="pt-BR" dirty="0" smtClean="0"/>
              <a:t>  Art. 66. Havendo motivo grave, poderá a autoridade judiciária, ouvido o Ministério Público, decretar liminarmente o afastamento provisório do dirigente da entidade ou outras medidas que julgar adequadas, para evitar lesão aos direitos do idoso, mediante decisão fundamentada</a:t>
            </a:r>
            <a:r>
              <a:rPr lang="pt-BR" dirty="0" smtClean="0"/>
              <a:t>.</a:t>
            </a:r>
          </a:p>
          <a:p>
            <a:r>
              <a:rPr lang="pt-BR" dirty="0" smtClean="0"/>
              <a:t>art</a:t>
            </a:r>
            <a:r>
              <a:rPr lang="pt-BR" dirty="0" smtClean="0"/>
              <a:t>. 83.</a:t>
            </a:r>
            <a:r>
              <a:rPr lang="pt-BR" b="1" dirty="0" smtClean="0"/>
              <a:t> </a:t>
            </a:r>
            <a:r>
              <a:rPr lang="pt-BR" dirty="0" smtClean="0"/>
              <a:t>Na ação que tenha por objeto o cumprimento de obrigação de fazer ou </a:t>
            </a:r>
            <a:r>
              <a:rPr lang="pt-BR" dirty="0" err="1" smtClean="0"/>
              <a:t>não-fazer</a:t>
            </a:r>
            <a:r>
              <a:rPr lang="pt-BR" dirty="0" smtClean="0"/>
              <a:t>, o juiz concederá a tutela específica da obrigação ou determinará providências que assegurem o resultado prático equivalente ao adimplemento.</a:t>
            </a:r>
          </a:p>
          <a:p>
            <a:r>
              <a:rPr lang="pt-BR" dirty="0" smtClean="0"/>
              <a:t>        § 1</a:t>
            </a:r>
            <a:r>
              <a:rPr lang="pt-BR" u="sng" baseline="30000" dirty="0" smtClean="0"/>
              <a:t>o</a:t>
            </a:r>
            <a:r>
              <a:rPr lang="pt-BR" dirty="0" smtClean="0"/>
              <a:t> Sendo relevante o fundamento da demanda e havendo justificado receio de ineficácia do provimento final, é lícito ao juiz conceder a tutela liminarmente ou após justificação prévia, na forma do </a:t>
            </a:r>
            <a:r>
              <a:rPr lang="pt-BR" dirty="0" smtClean="0">
                <a:hlinkClick r:id="rId2"/>
              </a:rPr>
              <a:t>art. 273 do Código de Processo Civil.</a:t>
            </a:r>
            <a:endParaRPr lang="pt-BR" dirty="0" smtClean="0"/>
          </a:p>
          <a:p>
            <a:endParaRPr lang="pt-BR" dirty="0"/>
          </a:p>
        </p:txBody>
      </p:sp>
      <p:sp>
        <p:nvSpPr>
          <p:cNvPr id="3" name="Título 2"/>
          <p:cNvSpPr>
            <a:spLocks noGrp="1"/>
          </p:cNvSpPr>
          <p:nvPr>
            <p:ph type="title"/>
          </p:nvPr>
        </p:nvSpPr>
        <p:spPr/>
        <p:txBody>
          <a:bodyPr/>
          <a:lstStyle/>
          <a:p>
            <a:r>
              <a:rPr lang="pt-BR" dirty="0" smtClean="0"/>
              <a:t>Estatuto do idoso</a:t>
            </a: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476672"/>
            <a:ext cx="8229600" cy="4525963"/>
          </a:xfrm>
        </p:spPr>
        <p:txBody>
          <a:bodyPr>
            <a:normAutofit fontScale="92500" lnSpcReduction="10000"/>
          </a:bodyPr>
          <a:lstStyle/>
          <a:p>
            <a:pPr algn="just"/>
            <a:endParaRPr lang="pt-BR" dirty="0" smtClean="0"/>
          </a:p>
          <a:p>
            <a:pPr marL="681228" indent="-571500" algn="just">
              <a:buFont typeface="+mj-lt"/>
              <a:buAutoNum type="romanUcPeriod" startAt="4"/>
            </a:pPr>
            <a:r>
              <a:rPr lang="pt-BR" dirty="0" smtClean="0">
                <a:solidFill>
                  <a:srgbClr val="C00000"/>
                </a:solidFill>
              </a:rPr>
              <a:t>Fungibilidade</a:t>
            </a:r>
            <a:r>
              <a:rPr lang="pt-BR" dirty="0" smtClean="0"/>
              <a:t> natural para tutelas de urgência incidentais, mas regimes </a:t>
            </a:r>
            <a:r>
              <a:rPr lang="pt-BR" u="sng" dirty="0" smtClean="0"/>
              <a:t>diferenciados</a:t>
            </a:r>
            <a:r>
              <a:rPr lang="pt-BR" dirty="0" smtClean="0"/>
              <a:t> para tutela de urgência antecedentes: antecipada </a:t>
            </a:r>
            <a:r>
              <a:rPr lang="pt-BR" dirty="0" smtClean="0">
                <a:solidFill>
                  <a:schemeClr val="accent3">
                    <a:lumMod val="75000"/>
                  </a:schemeClr>
                </a:solidFill>
              </a:rPr>
              <a:t>(art. 303 </a:t>
            </a:r>
            <a:r>
              <a:rPr lang="pt-BR" dirty="0" err="1" smtClean="0">
                <a:solidFill>
                  <a:schemeClr val="accent3">
                    <a:lumMod val="75000"/>
                  </a:schemeClr>
                </a:solidFill>
              </a:rPr>
              <a:t>ss</a:t>
            </a:r>
            <a:r>
              <a:rPr lang="pt-BR" dirty="0" smtClean="0">
                <a:solidFill>
                  <a:schemeClr val="accent3">
                    <a:lumMod val="75000"/>
                  </a:schemeClr>
                </a:solidFill>
              </a:rPr>
              <a:t>) </a:t>
            </a:r>
            <a:r>
              <a:rPr lang="pt-BR" dirty="0" smtClean="0"/>
              <a:t>e cautelar </a:t>
            </a:r>
            <a:r>
              <a:rPr lang="pt-BR" dirty="0" smtClean="0">
                <a:solidFill>
                  <a:schemeClr val="accent3">
                    <a:lumMod val="75000"/>
                  </a:schemeClr>
                </a:solidFill>
              </a:rPr>
              <a:t>(art. 305, </a:t>
            </a:r>
            <a:r>
              <a:rPr lang="pt-BR" dirty="0" err="1" smtClean="0">
                <a:solidFill>
                  <a:schemeClr val="accent3">
                    <a:lumMod val="75000"/>
                  </a:schemeClr>
                </a:solidFill>
              </a:rPr>
              <a:t>ss</a:t>
            </a:r>
            <a:r>
              <a:rPr lang="pt-BR" dirty="0" smtClean="0">
                <a:solidFill>
                  <a:schemeClr val="accent3">
                    <a:lumMod val="75000"/>
                  </a:schemeClr>
                </a:solidFill>
              </a:rPr>
              <a:t>)</a:t>
            </a:r>
          </a:p>
          <a:p>
            <a:pPr marL="109728" indent="0" algn="just">
              <a:buNone/>
            </a:pPr>
            <a:endParaRPr lang="pt-BR" dirty="0" smtClean="0"/>
          </a:p>
          <a:p>
            <a:pPr algn="just"/>
            <a:r>
              <a:rPr lang="pt-BR" u="sng" dirty="0" smtClean="0">
                <a:solidFill>
                  <a:srgbClr val="C00000"/>
                </a:solidFill>
              </a:rPr>
              <a:t>MAIORES CONSEQUÊNCIAS PRÁTICAS DA DIFERENCIAÇÃO: </a:t>
            </a:r>
          </a:p>
          <a:p>
            <a:pPr marL="109728" indent="0" algn="just">
              <a:buNone/>
            </a:pPr>
            <a:endParaRPr lang="pt-BR" u="sng" dirty="0" smtClean="0">
              <a:solidFill>
                <a:srgbClr val="FF0000"/>
              </a:solidFill>
            </a:endParaRPr>
          </a:p>
          <a:p>
            <a:pPr marL="109728" indent="0" algn="just">
              <a:buFont typeface="Wingdings" pitchFamily="2" charset="2"/>
              <a:buChar char="q"/>
            </a:pPr>
            <a:r>
              <a:rPr lang="pt-BR" dirty="0" smtClean="0"/>
              <a:t> somente estabiliza-se tutela provisória ANTECEDENTE SATISFATIVA. </a:t>
            </a:r>
          </a:p>
          <a:p>
            <a:pPr marL="109728" indent="0" algn="just">
              <a:buFont typeface="Wingdings" pitchFamily="2" charset="2"/>
              <a:buChar char="q"/>
            </a:pPr>
            <a:r>
              <a:rPr lang="pt-BR" dirty="0" smtClean="0"/>
              <a:t>Controle prévio pelo juiz </a:t>
            </a:r>
            <a:r>
              <a:rPr lang="pt-BR" dirty="0" smtClean="0">
                <a:solidFill>
                  <a:schemeClr val="accent3"/>
                </a:solidFill>
                <a:hlinkClick r:id="rId2" action="ppaction://hlinksldjump"/>
              </a:rPr>
              <a:t>(art. 305 CPC)</a:t>
            </a:r>
            <a:endParaRPr lang="pt-BR" dirty="0" smtClean="0">
              <a:solidFill>
                <a:schemeClr val="accent3"/>
              </a:solidFill>
            </a:endParaRPr>
          </a:p>
          <a:p>
            <a:endParaRPr lang="pt-BR" dirty="0"/>
          </a:p>
        </p:txBody>
      </p:sp>
      <p:sp>
        <p:nvSpPr>
          <p:cNvPr id="3" name="Título 2"/>
          <p:cNvSpPr>
            <a:spLocks noGrp="1"/>
          </p:cNvSpPr>
          <p:nvPr>
            <p:ph type="title"/>
          </p:nvPr>
        </p:nvSpPr>
        <p:spPr/>
        <p:txBody>
          <a:bodyPr/>
          <a:lstStyle/>
          <a:p>
            <a:endParaRPr lang="pt-B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16632"/>
            <a:ext cx="8820472" cy="6408712"/>
          </a:xfrm>
        </p:spPr>
        <p:txBody>
          <a:bodyPr>
            <a:normAutofit fontScale="92500"/>
          </a:bodyPr>
          <a:lstStyle/>
          <a:p>
            <a:pPr>
              <a:buNone/>
            </a:pPr>
            <a:r>
              <a:rPr lang="pt-BR" b="1" dirty="0" smtClean="0">
                <a:solidFill>
                  <a:schemeClr val="accent3">
                    <a:lumMod val="75000"/>
                  </a:schemeClr>
                </a:solidFill>
              </a:rPr>
              <a:t>B) MOMENTO DA CONCESSÃO:</a:t>
            </a:r>
            <a:endParaRPr lang="pt-BR" b="1" dirty="0" smtClean="0">
              <a:solidFill>
                <a:schemeClr val="accent3">
                  <a:lumMod val="75000"/>
                </a:schemeClr>
              </a:solidFill>
            </a:endParaRPr>
          </a:p>
          <a:p>
            <a:pPr>
              <a:buNone/>
            </a:pPr>
            <a:r>
              <a:rPr lang="pt-BR" dirty="0" smtClean="0"/>
              <a:t>B1) Liminarmente - </a:t>
            </a:r>
            <a:r>
              <a:rPr lang="pt-BR" i="1" dirty="0" smtClean="0"/>
              <a:t>In </a:t>
            </a:r>
            <a:r>
              <a:rPr lang="pt-BR" i="1" dirty="0" smtClean="0"/>
              <a:t>limine litis </a:t>
            </a:r>
            <a:r>
              <a:rPr lang="pt-BR" dirty="0" smtClean="0"/>
              <a:t>– antes da oitiva do </a:t>
            </a:r>
            <a:r>
              <a:rPr lang="pt-BR" dirty="0" smtClean="0"/>
              <a:t>requerido</a:t>
            </a:r>
          </a:p>
          <a:p>
            <a:pPr>
              <a:buNone/>
            </a:pPr>
            <a:endParaRPr lang="pt-BR" dirty="0" smtClean="0"/>
          </a:p>
          <a:p>
            <a:pPr marL="109728" indent="0">
              <a:buNone/>
            </a:pPr>
            <a:r>
              <a:rPr lang="pt-BR" dirty="0" smtClean="0"/>
              <a:t>			</a:t>
            </a:r>
          </a:p>
          <a:p>
            <a:pPr marL="109728" indent="0">
              <a:buNone/>
            </a:pPr>
            <a:endParaRPr lang="pt-BR" dirty="0" smtClean="0"/>
          </a:p>
          <a:p>
            <a:pPr marL="109728" indent="0">
              <a:buNone/>
            </a:pPr>
            <a:endParaRPr lang="pt-BR" dirty="0" smtClean="0"/>
          </a:p>
          <a:p>
            <a:pPr marL="109728" indent="0">
              <a:buNone/>
            </a:pPr>
            <a:endParaRPr lang="pt-BR" dirty="0" smtClean="0"/>
          </a:p>
          <a:p>
            <a:pPr marL="109728" indent="0"/>
            <a:r>
              <a:rPr lang="pt-BR" dirty="0" smtClean="0"/>
              <a:t> art. 311, II e III</a:t>
            </a:r>
            <a:endParaRPr lang="pt-BR" dirty="0" smtClean="0"/>
          </a:p>
          <a:p>
            <a:pPr marL="109728" indent="0">
              <a:buNone/>
            </a:pPr>
            <a:endParaRPr lang="pt-BR" dirty="0" smtClean="0"/>
          </a:p>
          <a:p>
            <a:pPr>
              <a:buNone/>
            </a:pPr>
            <a:r>
              <a:rPr lang="pt-BR" dirty="0" smtClean="0"/>
              <a:t>B2) Tutela </a:t>
            </a:r>
            <a:r>
              <a:rPr lang="pt-BR" dirty="0" smtClean="0"/>
              <a:t>provisória em sentença: (cognição sumária?)</a:t>
            </a:r>
          </a:p>
          <a:p>
            <a:pPr marL="109728" indent="0"/>
            <a:r>
              <a:rPr lang="pt-BR" dirty="0" smtClean="0"/>
              <a:t> </a:t>
            </a:r>
            <a:r>
              <a:rPr lang="pt-BR" dirty="0" smtClean="0"/>
              <a:t>reexame necessário ou </a:t>
            </a:r>
            <a:r>
              <a:rPr lang="pt-BR" dirty="0" smtClean="0"/>
              <a:t>apelação </a:t>
            </a:r>
            <a:r>
              <a:rPr lang="pt-BR" dirty="0" smtClean="0"/>
              <a:t>com efeito suspensivo – autoriza-se o cumprimento provisório (eficácia imediata da sentença</a:t>
            </a:r>
            <a:r>
              <a:rPr lang="pt-BR" dirty="0" smtClean="0"/>
              <a:t>) – art. 1012, V. </a:t>
            </a:r>
            <a:endParaRPr lang="pt-BR" dirty="0" smtClean="0"/>
          </a:p>
          <a:p>
            <a:pPr marL="109728" indent="0">
              <a:buNone/>
            </a:pPr>
            <a:endParaRPr lang="pt-BR" dirty="0"/>
          </a:p>
        </p:txBody>
      </p:sp>
      <p:sp>
        <p:nvSpPr>
          <p:cNvPr id="4" name="Nuvem 3"/>
          <p:cNvSpPr/>
          <p:nvPr/>
        </p:nvSpPr>
        <p:spPr>
          <a:xfrm>
            <a:off x="251520" y="1340768"/>
            <a:ext cx="1944216" cy="43204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err="1" smtClean="0"/>
              <a:t>atençao</a:t>
            </a:r>
            <a:endParaRPr lang="pt-BR" b="1" dirty="0"/>
          </a:p>
        </p:txBody>
      </p:sp>
      <p:sp>
        <p:nvSpPr>
          <p:cNvPr id="5" name="Retângulo 4"/>
          <p:cNvSpPr/>
          <p:nvPr/>
        </p:nvSpPr>
        <p:spPr>
          <a:xfrm>
            <a:off x="2627784" y="1484784"/>
            <a:ext cx="6156176" cy="158417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indent="0">
              <a:buFont typeface="Arial" pitchFamily="34" charset="0"/>
              <a:buChar char="•"/>
            </a:pPr>
            <a:r>
              <a:rPr lang="pt-BR" dirty="0" smtClean="0">
                <a:solidFill>
                  <a:schemeClr val="tx1"/>
                </a:solidFill>
              </a:rPr>
              <a:t> Requerida </a:t>
            </a:r>
            <a:r>
              <a:rPr lang="pt-BR" dirty="0" smtClean="0">
                <a:solidFill>
                  <a:schemeClr val="tx1"/>
                </a:solidFill>
              </a:rPr>
              <a:t>liminarmente # </a:t>
            </a:r>
            <a:r>
              <a:rPr lang="pt-BR" dirty="0" smtClean="0">
                <a:solidFill>
                  <a:schemeClr val="tx1"/>
                </a:solidFill>
              </a:rPr>
              <a:t>decidida liminarmente</a:t>
            </a:r>
          </a:p>
          <a:p>
            <a:pPr marL="109728" indent="0">
              <a:buFont typeface="Arial" pitchFamily="34" charset="0"/>
              <a:buChar char="•"/>
            </a:pPr>
            <a:r>
              <a:rPr lang="pt-BR" dirty="0" smtClean="0">
                <a:solidFill>
                  <a:schemeClr val="tx1"/>
                </a:solidFill>
              </a:rPr>
              <a:t> Requerimento </a:t>
            </a:r>
            <a:r>
              <a:rPr lang="pt-BR" dirty="0" smtClean="0">
                <a:solidFill>
                  <a:schemeClr val="tx1"/>
                </a:solidFill>
              </a:rPr>
              <a:t>pode ser antecedente e não liminar (depender de justificação prévia – art. 300, par. 2º)</a:t>
            </a:r>
          </a:p>
          <a:p>
            <a:pPr marL="109728" indent="0">
              <a:buFont typeface="Arial" pitchFamily="34" charset="0"/>
              <a:buChar char="•"/>
            </a:pPr>
            <a:r>
              <a:rPr lang="pt-BR" dirty="0" smtClean="0">
                <a:solidFill>
                  <a:schemeClr val="tx1"/>
                </a:solidFill>
              </a:rPr>
              <a:t> Requerimento </a:t>
            </a:r>
            <a:r>
              <a:rPr lang="pt-BR" dirty="0" smtClean="0">
                <a:solidFill>
                  <a:schemeClr val="tx1"/>
                </a:solidFill>
              </a:rPr>
              <a:t>pode ser incidente e liminar</a:t>
            </a:r>
          </a:p>
          <a:p>
            <a:pPr marL="109728" indent="0">
              <a:buFont typeface="Arial" pitchFamily="34" charset="0"/>
              <a:buChar char="•"/>
            </a:pPr>
            <a:endParaRPr lang="pt-BR" dirty="0" smtClean="0">
              <a:solidFill>
                <a:schemeClr val="tx1"/>
              </a:solidFill>
            </a:endParaRPr>
          </a:p>
        </p:txBody>
      </p:sp>
    </p:spTree>
    <p:extLst>
      <p:ext uri="{BB962C8B-B14F-4D97-AF65-F5344CB8AC3E}">
        <p14:creationId xmlns:p14="http://schemas.microsoft.com/office/powerpoint/2010/main" xmlns="" val="329752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88640"/>
            <a:ext cx="8301608" cy="6269328"/>
          </a:xfrm>
        </p:spPr>
        <p:txBody>
          <a:bodyPr>
            <a:normAutofit fontScale="85000" lnSpcReduction="20000"/>
          </a:bodyPr>
          <a:lstStyle/>
          <a:p>
            <a:pPr>
              <a:buNone/>
            </a:pPr>
            <a:r>
              <a:rPr lang="pt-BR" dirty="0" smtClean="0"/>
              <a:t>B3)Tutela </a:t>
            </a:r>
            <a:r>
              <a:rPr lang="pt-BR" dirty="0" smtClean="0"/>
              <a:t>provisória em grau recursal</a:t>
            </a:r>
            <a:r>
              <a:rPr lang="pt-BR" dirty="0" smtClean="0"/>
              <a:t>:</a:t>
            </a:r>
          </a:p>
          <a:p>
            <a:pPr>
              <a:buNone/>
            </a:pPr>
            <a:endParaRPr lang="pt-BR" dirty="0" smtClean="0"/>
          </a:p>
          <a:p>
            <a:pPr>
              <a:buNone/>
            </a:pPr>
            <a:r>
              <a:rPr lang="pt-BR" dirty="0" smtClean="0"/>
              <a:t>Será a medida que se relaciona com o </a:t>
            </a:r>
            <a:r>
              <a:rPr lang="pt-BR" dirty="0" smtClean="0">
                <a:solidFill>
                  <a:srgbClr val="C00000"/>
                </a:solidFill>
              </a:rPr>
              <a:t>efeito suspensivo dos </a:t>
            </a:r>
            <a:r>
              <a:rPr lang="pt-BR" dirty="0" smtClean="0">
                <a:solidFill>
                  <a:srgbClr val="C00000"/>
                </a:solidFill>
              </a:rPr>
              <a:t>recursos</a:t>
            </a:r>
          </a:p>
          <a:p>
            <a:pPr>
              <a:buNone/>
            </a:pPr>
            <a:endParaRPr lang="pt-BR" dirty="0" smtClean="0">
              <a:solidFill>
                <a:srgbClr val="C00000"/>
              </a:solidFill>
            </a:endParaRPr>
          </a:p>
          <a:p>
            <a:r>
              <a:rPr lang="pt-BR" dirty="0" smtClean="0"/>
              <a:t>Recursos em geral: </a:t>
            </a:r>
            <a:r>
              <a:rPr lang="pt-BR" dirty="0" smtClean="0">
                <a:solidFill>
                  <a:schemeClr val="accent3">
                    <a:lumMod val="75000"/>
                  </a:schemeClr>
                </a:solidFill>
              </a:rPr>
              <a:t>art</a:t>
            </a:r>
            <a:r>
              <a:rPr lang="pt-BR" dirty="0" smtClean="0">
                <a:solidFill>
                  <a:schemeClr val="accent3">
                    <a:lumMod val="75000"/>
                  </a:schemeClr>
                </a:solidFill>
              </a:rPr>
              <a:t>. </a:t>
            </a:r>
            <a:r>
              <a:rPr lang="pt-BR" dirty="0" smtClean="0">
                <a:solidFill>
                  <a:schemeClr val="accent3">
                    <a:lumMod val="75000"/>
                  </a:schemeClr>
                </a:solidFill>
                <a:hlinkClick r:id="rId2" action="ppaction://hlinksldjump"/>
              </a:rPr>
              <a:t>995 </a:t>
            </a:r>
            <a:endParaRPr lang="pt-BR" dirty="0" smtClean="0">
              <a:solidFill>
                <a:schemeClr val="accent3">
                  <a:lumMod val="75000"/>
                </a:schemeClr>
              </a:solidFill>
              <a:hlinkClick r:id="rId2" action="ppaction://hlinksldjump"/>
            </a:endParaRPr>
          </a:p>
          <a:p>
            <a:r>
              <a:rPr lang="pt-BR" dirty="0" smtClean="0">
                <a:solidFill>
                  <a:schemeClr val="accent3">
                    <a:lumMod val="75000"/>
                  </a:schemeClr>
                </a:solidFill>
                <a:hlinkClick r:id="rId2" action="ppaction://hlinksldjump"/>
              </a:rPr>
              <a:t>Apelação: </a:t>
            </a:r>
            <a:r>
              <a:rPr lang="pt-BR" dirty="0" smtClean="0">
                <a:solidFill>
                  <a:schemeClr val="accent3">
                    <a:lumMod val="75000"/>
                  </a:schemeClr>
                </a:solidFill>
                <a:hlinkClick r:id="rId2" action="ppaction://hlinksldjump"/>
              </a:rPr>
              <a:t> 1012, §3º </a:t>
            </a:r>
            <a:endParaRPr lang="pt-BR" dirty="0" smtClean="0">
              <a:solidFill>
                <a:schemeClr val="accent3">
                  <a:lumMod val="75000"/>
                </a:schemeClr>
              </a:solidFill>
            </a:endParaRPr>
          </a:p>
          <a:p>
            <a:r>
              <a:rPr lang="pt-BR" dirty="0" smtClean="0"/>
              <a:t>Tutela provisória recursal para concessão de efeito suspensivo a </a:t>
            </a:r>
            <a:r>
              <a:rPr lang="pt-BR" u="sng" dirty="0" smtClean="0"/>
              <a:t>recurso especial ou extraordinário </a:t>
            </a:r>
            <a:r>
              <a:rPr lang="pt-BR" dirty="0" smtClean="0"/>
              <a:t>– </a:t>
            </a:r>
            <a:r>
              <a:rPr lang="pt-BR" dirty="0" smtClean="0">
                <a:hlinkClick r:id="rId3" action="ppaction://hlinksldjump"/>
              </a:rPr>
              <a:t>1029,</a:t>
            </a:r>
            <a:endParaRPr lang="pt-BR" dirty="0" smtClean="0"/>
          </a:p>
          <a:p>
            <a:r>
              <a:rPr lang="pt-BR" dirty="0" smtClean="0"/>
              <a:t>Tutela provisória concedida em tribunal pode assumir duas feições: </a:t>
            </a:r>
            <a:endParaRPr lang="pt-BR" dirty="0" smtClean="0"/>
          </a:p>
          <a:p>
            <a:pPr>
              <a:buFont typeface="Wingdings" pitchFamily="2" charset="2"/>
              <a:buChar char="§"/>
            </a:pPr>
            <a:r>
              <a:rPr lang="pt-BR" dirty="0" smtClean="0"/>
              <a:t> </a:t>
            </a:r>
            <a:r>
              <a:rPr lang="pt-BR" dirty="0" smtClean="0"/>
              <a:t>concedida por um membro do tribunal – </a:t>
            </a:r>
            <a:r>
              <a:rPr lang="pt-BR" dirty="0" smtClean="0"/>
              <a:t>cabe agravo </a:t>
            </a:r>
            <a:r>
              <a:rPr lang="pt-BR" dirty="0" smtClean="0"/>
              <a:t>interno (art. 1021 CPC)</a:t>
            </a:r>
          </a:p>
          <a:p>
            <a:pPr marL="109728" indent="0">
              <a:buFont typeface="Wingdings" pitchFamily="2" charset="2"/>
              <a:buChar char="§"/>
            </a:pPr>
            <a:r>
              <a:rPr lang="pt-BR" dirty="0"/>
              <a:t> </a:t>
            </a:r>
            <a:r>
              <a:rPr lang="pt-BR" dirty="0" smtClean="0"/>
              <a:t>   </a:t>
            </a:r>
            <a:r>
              <a:rPr lang="pt-BR" dirty="0" smtClean="0"/>
              <a:t>concedida </a:t>
            </a:r>
            <a:r>
              <a:rPr lang="pt-BR" dirty="0" smtClean="0"/>
              <a:t>por acórdão </a:t>
            </a:r>
            <a:r>
              <a:rPr lang="pt-BR" dirty="0" smtClean="0"/>
              <a:t>–cabe </a:t>
            </a:r>
            <a:r>
              <a:rPr lang="pt-BR" dirty="0" smtClean="0"/>
              <a:t>recurso especial para discussão dos </a:t>
            </a:r>
            <a:r>
              <a:rPr lang="pt-BR" dirty="0" smtClean="0"/>
              <a:t>pressupostos </a:t>
            </a:r>
            <a:r>
              <a:rPr lang="pt-BR" dirty="0" smtClean="0"/>
              <a:t>da concessão da medida</a:t>
            </a:r>
          </a:p>
          <a:p>
            <a:pPr marL="109728" indent="0">
              <a:buNone/>
            </a:pPr>
            <a:endParaRPr lang="pt-BR" sz="2400" i="1" dirty="0" smtClean="0"/>
          </a:p>
          <a:p>
            <a:pPr marL="109728" indent="0">
              <a:buNone/>
            </a:pPr>
            <a:r>
              <a:rPr lang="pt-BR" sz="2400" i="1" dirty="0" smtClean="0"/>
              <a:t>Súmula </a:t>
            </a:r>
            <a:r>
              <a:rPr lang="pt-BR" sz="2400" i="1" dirty="0"/>
              <a:t>735 do STF </a:t>
            </a:r>
            <a:r>
              <a:rPr lang="pt-BR" sz="2400" i="1" dirty="0" smtClean="0"/>
              <a:t>:</a:t>
            </a:r>
            <a:endParaRPr lang="pt-BR" sz="2400" i="1" dirty="0"/>
          </a:p>
          <a:p>
            <a:pPr marL="109728" indent="0">
              <a:buNone/>
            </a:pPr>
            <a:r>
              <a:rPr lang="pt-BR" sz="2400" i="1" dirty="0" smtClean="0"/>
              <a:t>“Não cabe recurso extraordinário contra acórdão que defere medida liminar.”</a:t>
            </a:r>
          </a:p>
          <a:p>
            <a:endParaRPr lang="pt-BR" dirty="0"/>
          </a:p>
        </p:txBody>
      </p:sp>
    </p:spTree>
    <p:extLst>
      <p:ext uri="{BB962C8B-B14F-4D97-AF65-F5344CB8AC3E}">
        <p14:creationId xmlns:p14="http://schemas.microsoft.com/office/powerpoint/2010/main" xmlns="" val="602586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B4) Na execução: art. 919 – atribuição de efeito suspensivo aos embargos de execução</a:t>
            </a:r>
            <a:endParaRPr lang="pt-BR" dirty="0"/>
          </a:p>
        </p:txBody>
      </p:sp>
      <p:sp>
        <p:nvSpPr>
          <p:cNvPr id="3" name="Título 2"/>
          <p:cNvSpPr>
            <a:spLocks noGrp="1"/>
          </p:cNvSpPr>
          <p:nvPr>
            <p:ph type="title"/>
          </p:nvPr>
        </p:nvSpPr>
        <p:spPr/>
        <p:txBody>
          <a:bodyPr/>
          <a:lstStyle/>
          <a:p>
            <a:endParaRPr lang="pt-B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p:cNvSpPr>
            <a:spLocks noGrp="1"/>
          </p:cNvSpPr>
          <p:nvPr>
            <p:ph idx="1"/>
          </p:nvPr>
        </p:nvSpPr>
        <p:spPr/>
        <p:txBody>
          <a:bodyPr>
            <a:normAutofit/>
          </a:bodyPr>
          <a:lstStyle/>
          <a:p>
            <a:r>
              <a:rPr lang="pt-BR" b="1" dirty="0" smtClean="0">
                <a:solidFill>
                  <a:schemeClr val="accent3">
                    <a:lumMod val="75000"/>
                  </a:schemeClr>
                </a:solidFill>
              </a:rPr>
              <a:t>A) Objetivos da reforma do CPC:</a:t>
            </a:r>
            <a:endParaRPr lang="pt-BR" dirty="0">
              <a:solidFill>
                <a:schemeClr val="accent3">
                  <a:lumMod val="75000"/>
                </a:schemeClr>
              </a:solidFill>
            </a:endParaRPr>
          </a:p>
          <a:p>
            <a:pPr marL="109728" indent="0">
              <a:buNone/>
            </a:pPr>
            <a:r>
              <a:rPr lang="pt-BR" dirty="0"/>
              <a:t>1) estabelecer expressa e implicitamente verdadeira </a:t>
            </a:r>
            <a:r>
              <a:rPr lang="pt-BR" b="1" dirty="0"/>
              <a:t>sintonia fina com a Constituição Federal; </a:t>
            </a:r>
            <a:endParaRPr lang="pt-BR" dirty="0"/>
          </a:p>
          <a:p>
            <a:pPr marL="109728" indent="0">
              <a:buNone/>
            </a:pPr>
            <a:r>
              <a:rPr lang="pt-BR" dirty="0"/>
              <a:t>2</a:t>
            </a:r>
            <a:r>
              <a:rPr lang="pt-BR" dirty="0" smtClean="0"/>
              <a:t>) Relevância da realidade (questões fáticas)</a:t>
            </a:r>
            <a:endParaRPr lang="pt-BR" dirty="0"/>
          </a:p>
          <a:p>
            <a:pPr marL="109728" indent="0">
              <a:buNone/>
            </a:pPr>
            <a:r>
              <a:rPr lang="pt-BR" dirty="0" smtClean="0"/>
              <a:t>3) </a:t>
            </a:r>
            <a:r>
              <a:rPr lang="pt-BR" b="1" dirty="0" smtClean="0"/>
              <a:t>Simplificação procedimental;</a:t>
            </a:r>
            <a:endParaRPr lang="pt-BR" dirty="0"/>
          </a:p>
          <a:p>
            <a:pPr marL="109728" indent="0">
              <a:buNone/>
            </a:pPr>
            <a:r>
              <a:rPr lang="pt-BR" dirty="0"/>
              <a:t>4) dar todo o </a:t>
            </a:r>
            <a:r>
              <a:rPr lang="pt-BR" b="1" dirty="0"/>
              <a:t>rendimento possível a cada processo</a:t>
            </a:r>
            <a:r>
              <a:rPr lang="pt-BR" dirty="0"/>
              <a:t> em si mesmo considerado; </a:t>
            </a:r>
          </a:p>
          <a:p>
            <a:pPr marL="109728" indent="0">
              <a:buNone/>
            </a:pPr>
            <a:r>
              <a:rPr lang="pt-BR" dirty="0"/>
              <a:t>5) </a:t>
            </a:r>
            <a:r>
              <a:rPr lang="pt-BR" b="1" dirty="0" smtClean="0"/>
              <a:t>organicidade</a:t>
            </a:r>
            <a:r>
              <a:rPr lang="pt-BR" dirty="0" smtClean="0"/>
              <a:t> </a:t>
            </a:r>
            <a:r>
              <a:rPr lang="pt-BR" dirty="0"/>
              <a:t>ao sistema, dando-lhe, assim, mais </a:t>
            </a:r>
            <a:r>
              <a:rPr lang="pt-BR" b="1" dirty="0"/>
              <a:t>coesão.</a:t>
            </a:r>
            <a:endParaRPr lang="pt-BR" dirty="0"/>
          </a:p>
          <a:p>
            <a:endParaRPr lang="pt-BR" dirty="0"/>
          </a:p>
        </p:txBody>
      </p:sp>
      <p:sp>
        <p:nvSpPr>
          <p:cNvPr id="6" name="Título 5"/>
          <p:cNvSpPr>
            <a:spLocks noGrp="1"/>
          </p:cNvSpPr>
          <p:nvPr>
            <p:ph type="title"/>
          </p:nvPr>
        </p:nvSpPr>
        <p:spPr>
          <a:xfrm>
            <a:off x="467544" y="404664"/>
            <a:ext cx="8229600" cy="1066800"/>
          </a:xfrm>
        </p:spPr>
        <p:txBody>
          <a:bodyPr/>
          <a:lstStyle/>
          <a:p>
            <a:r>
              <a:rPr lang="pt-BR" dirty="0" smtClean="0"/>
              <a:t>1. </a:t>
            </a:r>
            <a:r>
              <a:rPr lang="pt-BR" dirty="0" smtClean="0"/>
              <a:t>Introdução </a:t>
            </a:r>
            <a:endParaRPr lang="pt-BR" dirty="0"/>
          </a:p>
        </p:txBody>
      </p:sp>
    </p:spTree>
    <p:extLst>
      <p:ext uri="{BB962C8B-B14F-4D97-AF65-F5344CB8AC3E}">
        <p14:creationId xmlns:p14="http://schemas.microsoft.com/office/powerpoint/2010/main" xmlns="" val="3925900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332656"/>
            <a:ext cx="8291264" cy="6241880"/>
          </a:xfrm>
        </p:spPr>
        <p:txBody>
          <a:bodyPr>
            <a:normAutofit fontScale="70000" lnSpcReduction="20000"/>
          </a:bodyPr>
          <a:lstStyle/>
          <a:p>
            <a:pPr>
              <a:buNone/>
            </a:pPr>
            <a:r>
              <a:rPr lang="pt-BR" sz="3200" b="1" dirty="0" smtClean="0">
                <a:solidFill>
                  <a:schemeClr val="accent3">
                    <a:lumMod val="75000"/>
                  </a:schemeClr>
                </a:solidFill>
              </a:rPr>
              <a:t>C) Poder </a:t>
            </a:r>
            <a:r>
              <a:rPr lang="pt-BR" sz="3200" b="1" dirty="0" smtClean="0">
                <a:solidFill>
                  <a:schemeClr val="accent3">
                    <a:lumMod val="75000"/>
                  </a:schemeClr>
                </a:solidFill>
              </a:rPr>
              <a:t>geral de cautela: </a:t>
            </a:r>
            <a:endParaRPr lang="pt-BR" sz="3200" b="1" dirty="0" smtClean="0">
              <a:solidFill>
                <a:schemeClr val="accent3">
                  <a:lumMod val="75000"/>
                </a:schemeClr>
              </a:solidFill>
            </a:endParaRPr>
          </a:p>
          <a:p>
            <a:endParaRPr lang="pt-BR" sz="3200" b="1" dirty="0" smtClean="0">
              <a:solidFill>
                <a:schemeClr val="accent3">
                  <a:lumMod val="75000"/>
                </a:schemeClr>
              </a:solidFill>
            </a:endParaRPr>
          </a:p>
          <a:p>
            <a:r>
              <a:rPr lang="pt-BR" dirty="0" smtClean="0"/>
              <a:t>art</a:t>
            </a:r>
            <a:r>
              <a:rPr lang="pt-BR" dirty="0"/>
              <a:t>. </a:t>
            </a:r>
            <a:r>
              <a:rPr lang="pt-BR" dirty="0" smtClean="0"/>
              <a:t>798, CPC/73: </a:t>
            </a:r>
            <a:r>
              <a:rPr lang="pt-BR" dirty="0"/>
              <a:t>para além das medidas nominadas, a lei permitia outras medidas fundadas no poder geral de cautela</a:t>
            </a:r>
            <a:r>
              <a:rPr lang="pt-BR" dirty="0" smtClean="0"/>
              <a:t>.</a:t>
            </a:r>
          </a:p>
          <a:p>
            <a:pPr marL="109728" indent="0">
              <a:buNone/>
            </a:pPr>
            <a:endParaRPr lang="pt-BR" dirty="0" smtClean="0"/>
          </a:p>
          <a:p>
            <a:pPr>
              <a:buFont typeface="Wingdings" pitchFamily="2" charset="2"/>
              <a:buChar char="Ø"/>
            </a:pPr>
            <a:r>
              <a:rPr lang="pt-BR" dirty="0" smtClean="0"/>
              <a:t>Art. 297 NCPC - o </a:t>
            </a:r>
            <a:r>
              <a:rPr lang="pt-BR" dirty="0"/>
              <a:t>juiz poderá determinar “as medidas que considerar adequadas para efetivação da tutela </a:t>
            </a:r>
            <a:r>
              <a:rPr lang="pt-BR" dirty="0" smtClean="0"/>
              <a:t>provisória. </a:t>
            </a:r>
          </a:p>
          <a:p>
            <a:pPr marL="109728" indent="0">
              <a:buNone/>
            </a:pPr>
            <a:endParaRPr lang="pt-BR" dirty="0" smtClean="0"/>
          </a:p>
          <a:p>
            <a:pPr>
              <a:buFont typeface="Wingdings" pitchFamily="2" charset="2"/>
              <a:buChar char="Ø"/>
            </a:pPr>
            <a:r>
              <a:rPr lang="pt-BR" dirty="0"/>
              <a:t>ENUNCIADOS DO FÓRUM PERMANENTE DE PROCESSUALISTAS CIVIS: (art. 301) O poder geral de cautela está mantido no CPC. (Grupo: Tutela Antecipada</a:t>
            </a:r>
            <a:r>
              <a:rPr lang="pt-BR" dirty="0" smtClean="0"/>
              <a:t>)</a:t>
            </a:r>
          </a:p>
          <a:p>
            <a:pPr marL="109728" indent="0">
              <a:buNone/>
            </a:pPr>
            <a:endParaRPr lang="pt-BR" dirty="0" smtClean="0"/>
          </a:p>
          <a:p>
            <a:pPr>
              <a:buFont typeface="Wingdings" pitchFamily="2" charset="2"/>
              <a:buChar char="Ø"/>
            </a:pPr>
            <a:r>
              <a:rPr lang="pt-BR" dirty="0" smtClean="0"/>
              <a:t>PODER GERAL DE CAUTELA X FIM DAS CAUTELARES TÍPICAS</a:t>
            </a:r>
          </a:p>
          <a:p>
            <a:pPr marL="109728" indent="0">
              <a:buNone/>
            </a:pPr>
            <a:endParaRPr lang="pt-BR" dirty="0" smtClean="0"/>
          </a:p>
          <a:p>
            <a:pPr marL="109728" indent="0">
              <a:buNone/>
            </a:pPr>
            <a:r>
              <a:rPr lang="pt-BR" i="1" dirty="0" smtClean="0"/>
              <a:t>“Diante </a:t>
            </a:r>
            <a:r>
              <a:rPr lang="pt-BR" i="1" dirty="0"/>
              <a:t>dessa realidade, causa-me extrema estranheza o art. 301 do Novo CPC prever que a tutela de urgência de natureza cautelar pode ser efetivada mediante arresto, sequestro, arrolamento de bens, registro de protesto contra alienação de bem e qualquer outra medida idônea para asseguração do direito 224 . Ainda que se possa afirmar que a norma legal prevê forma de efetivação, e não espécies de cautelares típicas, exatamente qual a razão dessa especificação? Afinal, as cautelares típicas nos deixaram ou não? Ou nos deixaram, mas nos arrependemos</a:t>
            </a:r>
            <a:r>
              <a:rPr lang="pt-BR" i="1" dirty="0" smtClean="0"/>
              <a:t>?”(Daniel Amorim </a:t>
            </a:r>
            <a:r>
              <a:rPr lang="pt-BR" i="1" dirty="0" err="1" smtClean="0"/>
              <a:t>Assunpção</a:t>
            </a:r>
            <a:r>
              <a:rPr lang="pt-BR" i="1" dirty="0" smtClean="0"/>
              <a:t> Neves) P. 900 </a:t>
            </a:r>
            <a:endParaRPr lang="pt-BR" i="1" dirty="0"/>
          </a:p>
        </p:txBody>
      </p:sp>
    </p:spTree>
    <p:extLst>
      <p:ext uri="{BB962C8B-B14F-4D97-AF65-F5344CB8AC3E}">
        <p14:creationId xmlns:p14="http://schemas.microsoft.com/office/powerpoint/2010/main" xmlns="" val="2392691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sz="2800" dirty="0" smtClean="0"/>
              <a:t>Exemplo cautelar antecedente:</a:t>
            </a:r>
          </a:p>
          <a:p>
            <a:endParaRPr lang="pt-BR" sz="2800" dirty="0" smtClean="0"/>
          </a:p>
          <a:p>
            <a:endParaRPr lang="pt-BR" sz="2800" dirty="0" smtClean="0"/>
          </a:p>
          <a:p>
            <a:r>
              <a:rPr lang="pt-BR" sz="2800" dirty="0" smtClean="0"/>
              <a:t>Ex. : devedor </a:t>
            </a:r>
            <a:r>
              <a:rPr lang="pt-BR" sz="2800" dirty="0" smtClean="0"/>
              <a:t>que, antes de vencida sua dívida, tente desfazer-se de todos os bens penhoráveis. A tutela provisória deverá consistir na apreensão de tantos bens do devedor quantos bastem para assegurar a futura execução.</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340768"/>
            <a:ext cx="8363272" cy="5377784"/>
          </a:xfrm>
        </p:spPr>
        <p:txBody>
          <a:bodyPr>
            <a:normAutofit fontScale="62500" lnSpcReduction="20000"/>
          </a:bodyPr>
          <a:lstStyle/>
          <a:p>
            <a:r>
              <a:rPr lang="pt-BR" dirty="0" smtClean="0"/>
              <a:t>Exemplo </a:t>
            </a:r>
            <a:r>
              <a:rPr lang="pt-BR" dirty="0" smtClean="0"/>
              <a:t>ANTECIPADA ANTECEDENTE:</a:t>
            </a:r>
            <a:endParaRPr lang="pt-BR" dirty="0" smtClean="0"/>
          </a:p>
          <a:p>
            <a:pPr marL="109728" indent="0">
              <a:buNone/>
            </a:pPr>
            <a:r>
              <a:rPr lang="pt-BR" dirty="0" smtClean="0"/>
              <a:t>necessidade </a:t>
            </a:r>
            <a:r>
              <a:rPr lang="pt-BR" dirty="0"/>
              <a:t>de se propor a demanda surge fora do horário normal do expediente forense, quando a petição inicial muitas vezes tem de ser elaborada às pressas para ser examinada em primeiro lugar por um juiz plantonista (o qual, como notório, só pode examinar requerimentos extremamente urgentes, que não podem sequer esperar pela reabertura dos trabalhos ordinários do fórum). Imagine-se, por exemplo, o caso de alguém que, passando mal durante a madrugada, precisa ser submetido a uma cirurgia de emergência e, por qualquer razão, a operadora de seu plano de saúde não autoriza a intervenção. Seria um rematado absurdo exigir do demandante (e de seu advogado) a elaboração de uma petição inicial completa, formalmente perfeita, que preenchesse todos os requisitos impostos por </a:t>
            </a:r>
            <a:r>
              <a:rPr lang="pt-BR" dirty="0" smtClean="0"/>
              <a:t>lei. (Alexandre Freitas Câmara, p. 181</a:t>
            </a:r>
            <a:r>
              <a:rPr lang="pt-BR" dirty="0" smtClean="0"/>
              <a:t>)</a:t>
            </a:r>
          </a:p>
          <a:p>
            <a:pPr marL="109728" indent="0">
              <a:buNone/>
            </a:pPr>
            <a:endParaRPr lang="pt-BR" dirty="0" smtClean="0"/>
          </a:p>
          <a:p>
            <a:r>
              <a:rPr lang="pt-BR" dirty="0" smtClean="0"/>
              <a:t>Petição urgente x petição mal feita – DEVE SER EXPRESSA</a:t>
            </a:r>
          </a:p>
          <a:p>
            <a:pPr marL="109728" indent="0">
              <a:buNone/>
            </a:pPr>
            <a:r>
              <a:rPr lang="pt-BR" dirty="0"/>
              <a:t> </a:t>
            </a:r>
            <a:r>
              <a:rPr lang="pt-BR" dirty="0" smtClean="0"/>
              <a:t>			</a:t>
            </a:r>
          </a:p>
          <a:p>
            <a:pPr marL="109728" indent="0" algn="just">
              <a:lnSpc>
                <a:spcPct val="220000"/>
              </a:lnSpc>
              <a:buNone/>
            </a:pPr>
            <a:r>
              <a:rPr lang="pt-BR" dirty="0" smtClean="0"/>
              <a:t>			O </a:t>
            </a:r>
            <a:r>
              <a:rPr lang="pt-BR" dirty="0"/>
              <a:t>autor indicará na petição inicial, ainda, que pretende valer-se do benefício previsto no caput deste artigo</a:t>
            </a:r>
            <a:r>
              <a:rPr lang="pt-BR" dirty="0" smtClean="0"/>
              <a:t>.</a:t>
            </a:r>
            <a:endParaRPr lang="pt-BR" dirty="0"/>
          </a:p>
        </p:txBody>
      </p:sp>
      <p:sp>
        <p:nvSpPr>
          <p:cNvPr id="4" name="Título 2"/>
          <p:cNvSpPr>
            <a:spLocks noGrp="1"/>
          </p:cNvSpPr>
          <p:nvPr>
            <p:ph type="title"/>
          </p:nvPr>
        </p:nvSpPr>
        <p:spPr>
          <a:xfrm>
            <a:off x="457200" y="274638"/>
            <a:ext cx="8229600" cy="1143000"/>
          </a:xfrm>
        </p:spPr>
        <p:txBody>
          <a:bodyPr>
            <a:normAutofit fontScale="90000"/>
          </a:bodyPr>
          <a:lstStyle/>
          <a:p>
            <a:pPr algn="ctr"/>
            <a:r>
              <a:rPr lang="pt-BR" dirty="0" smtClean="0"/>
              <a:t>C</a:t>
            </a:r>
            <a:r>
              <a:rPr lang="pt-BR" dirty="0" smtClean="0"/>
              <a:t>) Antecipada antecedente x </a:t>
            </a:r>
            <a:br>
              <a:rPr lang="pt-BR" dirty="0" smtClean="0"/>
            </a:br>
            <a:r>
              <a:rPr lang="pt-BR" dirty="0" smtClean="0"/>
              <a:t>cautelar antecedente</a:t>
            </a:r>
            <a:endParaRPr lang="pt-BR" dirty="0"/>
          </a:p>
        </p:txBody>
      </p:sp>
      <p:sp>
        <p:nvSpPr>
          <p:cNvPr id="5" name="Retângulo de cantos arredondados 4"/>
          <p:cNvSpPr/>
          <p:nvPr/>
        </p:nvSpPr>
        <p:spPr>
          <a:xfrm>
            <a:off x="827584" y="5085184"/>
            <a:ext cx="2232248" cy="432048"/>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Art. 303. § 5</a:t>
            </a:r>
            <a:r>
              <a:rPr lang="pt-BR" b="1" u="sng" baseline="30000" dirty="0" smtClean="0">
                <a:solidFill>
                  <a:schemeClr val="tx1"/>
                </a:solidFill>
              </a:rPr>
              <a:t>o</a:t>
            </a:r>
            <a:endParaRPr lang="pt-BR" dirty="0">
              <a:solidFill>
                <a:schemeClr val="tx1"/>
              </a:solidFill>
            </a:endParaRPr>
          </a:p>
        </p:txBody>
      </p:sp>
    </p:spTree>
    <p:extLst>
      <p:ext uri="{BB962C8B-B14F-4D97-AF65-F5344CB8AC3E}">
        <p14:creationId xmlns:p14="http://schemas.microsoft.com/office/powerpoint/2010/main" xmlns="" val="422109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Texto 4"/>
          <p:cNvSpPr>
            <a:spLocks noGrp="1"/>
          </p:cNvSpPr>
          <p:nvPr>
            <p:ph type="body" idx="1"/>
          </p:nvPr>
        </p:nvSpPr>
        <p:spPr>
          <a:solidFill>
            <a:schemeClr val="accent3">
              <a:lumMod val="40000"/>
              <a:lumOff val="60000"/>
            </a:schemeClr>
          </a:solidFill>
        </p:spPr>
        <p:txBody>
          <a:bodyPr>
            <a:normAutofit fontScale="85000" lnSpcReduction="10000"/>
          </a:bodyPr>
          <a:lstStyle/>
          <a:p>
            <a:r>
              <a:rPr lang="pt-BR" b="1" dirty="0" smtClean="0">
                <a:solidFill>
                  <a:srgbClr val="C00000"/>
                </a:solidFill>
              </a:rPr>
              <a:t>TUTELA DE URGÊNCIA ANTECEDENTE </a:t>
            </a:r>
            <a:r>
              <a:rPr lang="pt-BR" b="1" u="sng" dirty="0" smtClean="0">
                <a:solidFill>
                  <a:srgbClr val="C00000"/>
                </a:solidFill>
                <a:effectLst>
                  <a:outerShdw blurRad="38100" dist="38100" dir="2700000" algn="tl">
                    <a:srgbClr val="000000">
                      <a:alpha val="43137"/>
                    </a:srgbClr>
                  </a:outerShdw>
                </a:effectLst>
              </a:rPr>
              <a:t>ANTECIPADA</a:t>
            </a:r>
            <a:endParaRPr lang="pt-BR" u="sng" dirty="0">
              <a:solidFill>
                <a:srgbClr val="C00000"/>
              </a:solidFill>
              <a:effectLst>
                <a:outerShdw blurRad="38100" dist="38100" dir="2700000" algn="tl">
                  <a:srgbClr val="000000">
                    <a:alpha val="43137"/>
                  </a:srgbClr>
                </a:outerShdw>
              </a:effectLst>
            </a:endParaRPr>
          </a:p>
        </p:txBody>
      </p:sp>
      <p:sp>
        <p:nvSpPr>
          <p:cNvPr id="6" name="Espaço Reservado para Texto 5"/>
          <p:cNvSpPr>
            <a:spLocks noGrp="1"/>
          </p:cNvSpPr>
          <p:nvPr>
            <p:ph type="body" sz="half" idx="3"/>
          </p:nvPr>
        </p:nvSpPr>
        <p:spPr>
          <a:solidFill>
            <a:schemeClr val="accent3">
              <a:lumMod val="40000"/>
              <a:lumOff val="60000"/>
            </a:schemeClr>
          </a:solidFill>
        </p:spPr>
        <p:txBody>
          <a:bodyPr>
            <a:normAutofit fontScale="92500"/>
          </a:bodyPr>
          <a:lstStyle/>
          <a:p>
            <a:r>
              <a:rPr lang="pt-BR" b="1" dirty="0" smtClean="0">
                <a:solidFill>
                  <a:srgbClr val="C00000"/>
                </a:solidFill>
              </a:rPr>
              <a:t>TUTELA DE URGÊNCIA ANTECEDENTE </a:t>
            </a:r>
            <a:r>
              <a:rPr lang="pt-BR" b="1" u="sng" dirty="0" smtClean="0">
                <a:solidFill>
                  <a:srgbClr val="C00000"/>
                </a:solidFill>
                <a:effectLst>
                  <a:outerShdw blurRad="38100" dist="38100" dir="2700000" algn="tl">
                    <a:srgbClr val="000000">
                      <a:alpha val="43137"/>
                    </a:srgbClr>
                  </a:outerShdw>
                </a:effectLst>
              </a:rPr>
              <a:t>CAUTELAR</a:t>
            </a:r>
            <a:endParaRPr lang="pt-BR" u="sng" dirty="0">
              <a:solidFill>
                <a:srgbClr val="C00000"/>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2"/>
          </p:nvPr>
        </p:nvSpPr>
        <p:spPr>
          <a:xfrm>
            <a:off x="457200" y="404664"/>
            <a:ext cx="4040188" cy="4981393"/>
          </a:xfrm>
        </p:spPr>
        <p:txBody>
          <a:bodyPr numCol="1">
            <a:normAutofit fontScale="70000" lnSpcReduction="20000"/>
          </a:bodyPr>
          <a:lstStyle/>
          <a:p>
            <a:pPr marL="92075" indent="17463" algn="just">
              <a:buFont typeface="+mj-lt"/>
              <a:buAutoNum type="arabicPeriod"/>
            </a:pPr>
            <a:r>
              <a:rPr lang="pt-BR" sz="2600" dirty="0" smtClean="0"/>
              <a:t>Pedido </a:t>
            </a:r>
            <a:r>
              <a:rPr lang="pt-BR" sz="2600" dirty="0"/>
              <a:t>de tutela formulado </a:t>
            </a:r>
            <a:r>
              <a:rPr lang="pt-BR" sz="2600" dirty="0" smtClean="0"/>
              <a:t>na petição inicial.</a:t>
            </a:r>
          </a:p>
          <a:p>
            <a:pPr marL="92075" indent="17463" algn="just">
              <a:buFont typeface="+mj-lt"/>
              <a:buAutoNum type="arabicPeriod"/>
            </a:pPr>
            <a:endParaRPr lang="pt-BR" sz="2600" dirty="0" smtClean="0"/>
          </a:p>
          <a:p>
            <a:pPr marL="92075" indent="17463" algn="just">
              <a:buFont typeface="+mj-lt"/>
              <a:buAutoNum type="arabicPeriod"/>
            </a:pPr>
            <a:r>
              <a:rPr lang="pt-BR" sz="2600" dirty="0" smtClean="0"/>
              <a:t> Se </a:t>
            </a:r>
            <a:r>
              <a:rPr lang="pt-BR" sz="2600" dirty="0"/>
              <a:t>deferido o pedido de antecipação, a inicial deve ser aditada em </a:t>
            </a:r>
            <a:r>
              <a:rPr lang="pt-BR" sz="2600" dirty="0">
                <a:solidFill>
                  <a:srgbClr val="C00000"/>
                </a:solidFill>
              </a:rPr>
              <a:t>15 dias </a:t>
            </a:r>
            <a:r>
              <a:rPr lang="pt-BR" sz="2600" dirty="0"/>
              <a:t>(questões de mérito) </a:t>
            </a:r>
          </a:p>
          <a:p>
            <a:pPr marL="92075" indent="17463" algn="just">
              <a:buFont typeface="+mj-lt"/>
              <a:buAutoNum type="arabicPeriod"/>
            </a:pPr>
            <a:r>
              <a:rPr lang="pt-BR" sz="2600" dirty="0" smtClean="0"/>
              <a:t> </a:t>
            </a:r>
            <a:r>
              <a:rPr lang="pt-BR" sz="2600" dirty="0"/>
              <a:t>Se indeferida, o aditamento deve ser feito em 05 dias (questões de mérito) </a:t>
            </a:r>
          </a:p>
          <a:p>
            <a:pPr marL="92075" indent="17463" algn="just">
              <a:buFont typeface="+mj-lt"/>
              <a:buAutoNum type="arabicPeriod"/>
            </a:pPr>
            <a:r>
              <a:rPr lang="pt-BR" sz="2600" dirty="0" smtClean="0"/>
              <a:t>Se </a:t>
            </a:r>
            <a:r>
              <a:rPr lang="pt-BR" sz="2600" dirty="0"/>
              <a:t>deferida e não houver recurso da parte contrária (agravo de instrumento), a tutela antecipada </a:t>
            </a:r>
            <a:r>
              <a:rPr lang="pt-BR" sz="2600" dirty="0" smtClean="0">
                <a:solidFill>
                  <a:srgbClr val="C00000"/>
                </a:solidFill>
              </a:rPr>
              <a:t>se </a:t>
            </a:r>
            <a:r>
              <a:rPr lang="pt-BR" sz="2600" dirty="0" smtClean="0">
                <a:solidFill>
                  <a:srgbClr val="C00000"/>
                </a:solidFill>
                <a:hlinkClick r:id="rId2" action="ppaction://hlinksldjump"/>
              </a:rPr>
              <a:t>estabiliza.</a:t>
            </a:r>
            <a:endParaRPr lang="pt-BR" sz="2600" dirty="0">
              <a:solidFill>
                <a:srgbClr val="C00000"/>
              </a:solidFill>
            </a:endParaRPr>
          </a:p>
          <a:p>
            <a:pPr marL="92075" indent="17463" algn="just">
              <a:buFont typeface="+mj-lt"/>
              <a:buAutoNum type="arabicPeriod"/>
            </a:pPr>
            <a:r>
              <a:rPr lang="pt-BR" sz="2600" dirty="0" smtClean="0"/>
              <a:t> </a:t>
            </a:r>
            <a:r>
              <a:rPr lang="pt-BR" sz="2600" dirty="0"/>
              <a:t>A tutela estabilizada pode ser revista por qualquer das partes no prazo de 02 anos </a:t>
            </a:r>
            <a:r>
              <a:rPr lang="pt-BR" sz="2600" i="1" dirty="0"/>
              <a:t>(Trata-se de ação rescisória? Como a tutela antecipada não faz coisa julgada, não se trata de rescisória) </a:t>
            </a:r>
          </a:p>
          <a:p>
            <a:endParaRPr lang="pt-BR" dirty="0"/>
          </a:p>
        </p:txBody>
      </p:sp>
      <p:sp>
        <p:nvSpPr>
          <p:cNvPr id="7" name="Espaço Reservado para Conteúdo 6"/>
          <p:cNvSpPr>
            <a:spLocks noGrp="1"/>
          </p:cNvSpPr>
          <p:nvPr>
            <p:ph sz="quarter" idx="4"/>
          </p:nvPr>
        </p:nvSpPr>
        <p:spPr>
          <a:xfrm>
            <a:off x="4644009" y="404664"/>
            <a:ext cx="4042792" cy="4981393"/>
          </a:xfrm>
        </p:spPr>
        <p:txBody>
          <a:bodyPr>
            <a:normAutofit fontScale="85000" lnSpcReduction="20000"/>
          </a:bodyPr>
          <a:lstStyle/>
          <a:p>
            <a:pPr marL="566928" indent="-457200">
              <a:buFont typeface="+mj-lt"/>
              <a:buAutoNum type="arabicPeriod"/>
            </a:pPr>
            <a:r>
              <a:rPr lang="pt-BR" dirty="0" smtClean="0"/>
              <a:t>Petição inicial descreve </a:t>
            </a:r>
            <a:r>
              <a:rPr lang="pt-BR" dirty="0" smtClean="0"/>
              <a:t>a lide, seu fundamento, exposição sumária do direito e perigo de dano ou risco ao resultado útil + pedido cautelar. </a:t>
            </a:r>
          </a:p>
          <a:p>
            <a:pPr marL="566928" indent="-457200">
              <a:buFont typeface="+mj-lt"/>
              <a:buAutoNum type="arabicPeriod"/>
            </a:pPr>
            <a:r>
              <a:rPr lang="pt-BR" dirty="0" smtClean="0"/>
              <a:t>Réu responde em 5 dias.</a:t>
            </a:r>
          </a:p>
          <a:p>
            <a:pPr marL="566928" indent="-457200">
              <a:buFont typeface="+mj-lt"/>
              <a:buAutoNum type="arabicPeriod"/>
            </a:pPr>
            <a:r>
              <a:rPr lang="pt-BR" dirty="0" smtClean="0"/>
              <a:t>A inicial será aditada em </a:t>
            </a:r>
            <a:r>
              <a:rPr lang="pt-BR" dirty="0" smtClean="0">
                <a:solidFill>
                  <a:srgbClr val="C00000"/>
                </a:solidFill>
              </a:rPr>
              <a:t>30 dias</a:t>
            </a:r>
            <a:r>
              <a:rPr lang="pt-BR" dirty="0" smtClean="0"/>
              <a:t>, descrevendo o pedido final, outros </a:t>
            </a:r>
            <a:r>
              <a:rPr lang="pt-BR" dirty="0" smtClean="0"/>
              <a:t>argumentos</a:t>
            </a:r>
            <a:r>
              <a:rPr lang="pt-BR" dirty="0" smtClean="0"/>
              <a:t> </a:t>
            </a:r>
            <a:r>
              <a:rPr lang="pt-BR" dirty="0" smtClean="0"/>
              <a:t>(questões </a:t>
            </a:r>
            <a:r>
              <a:rPr lang="pt-BR" dirty="0" smtClean="0"/>
              <a:t>de mérito</a:t>
            </a:r>
            <a:r>
              <a:rPr lang="pt-BR" dirty="0" smtClean="0"/>
              <a:t>).</a:t>
            </a:r>
          </a:p>
          <a:p>
            <a:pPr marL="566928" indent="-457200">
              <a:buFont typeface="+mj-lt"/>
              <a:buAutoNum type="arabicPeriod"/>
            </a:pPr>
            <a:r>
              <a:rPr lang="pt-BR" dirty="0" smtClean="0"/>
              <a:t> </a:t>
            </a:r>
            <a:r>
              <a:rPr lang="pt-BR" dirty="0" smtClean="0"/>
              <a:t>Não é um processo </a:t>
            </a:r>
            <a:r>
              <a:rPr lang="pt-BR" dirty="0" smtClean="0"/>
              <a:t>autônomo.</a:t>
            </a:r>
            <a:endParaRPr lang="pt-BR" dirty="0" smtClean="0"/>
          </a:p>
          <a:p>
            <a:pPr marL="566928" indent="-457200">
              <a:buFont typeface="+mj-lt"/>
              <a:buAutoNum type="arabicPeriod"/>
            </a:pPr>
            <a:r>
              <a:rPr lang="pt-BR" dirty="0" smtClean="0">
                <a:solidFill>
                  <a:srgbClr val="C00000"/>
                </a:solidFill>
              </a:rPr>
              <a:t> </a:t>
            </a:r>
            <a:r>
              <a:rPr lang="pt-BR" dirty="0" smtClean="0">
                <a:solidFill>
                  <a:srgbClr val="C00000"/>
                </a:solidFill>
              </a:rPr>
              <a:t>Não </a:t>
            </a:r>
            <a:r>
              <a:rPr lang="pt-BR" dirty="0" smtClean="0">
                <a:solidFill>
                  <a:srgbClr val="C00000"/>
                </a:solidFill>
              </a:rPr>
              <a:t>se estabiliza </a:t>
            </a:r>
            <a:r>
              <a:rPr lang="pt-BR" dirty="0" smtClean="0"/>
              <a:t>(não faz sentido o caráter conservativo se manter indefinidamente)</a:t>
            </a:r>
          </a:p>
          <a:p>
            <a:pPr marL="566928" indent="-457200">
              <a:buFont typeface="+mj-lt"/>
              <a:buAutoNum type="arabicPeriod"/>
            </a:pPr>
            <a:endParaRPr lang="pt-BR" dirty="0" smtClean="0"/>
          </a:p>
          <a:p>
            <a:pPr marL="566928" indent="-457200">
              <a:buFont typeface="+mj-lt"/>
              <a:buAutoNum type="arabicPeriod"/>
            </a:pPr>
            <a:endParaRPr lang="pt-BR" dirty="0"/>
          </a:p>
        </p:txBody>
      </p:sp>
    </p:spTree>
    <p:extLst>
      <p:ext uri="{BB962C8B-B14F-4D97-AF65-F5344CB8AC3E}">
        <p14:creationId xmlns:p14="http://schemas.microsoft.com/office/powerpoint/2010/main" xmlns="" val="2164752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04664"/>
            <a:ext cx="8229600" cy="1066800"/>
          </a:xfrm>
        </p:spPr>
        <p:txBody>
          <a:bodyPr>
            <a:normAutofit fontScale="90000"/>
          </a:bodyPr>
          <a:lstStyle/>
          <a:p>
            <a:r>
              <a:rPr lang="pt-BR" dirty="0" smtClean="0"/>
              <a:t>Estabilização da tutela antecipada</a:t>
            </a:r>
            <a:endParaRPr lang="pt-BR" dirty="0"/>
          </a:p>
        </p:txBody>
      </p:sp>
      <p:sp>
        <p:nvSpPr>
          <p:cNvPr id="4" name="Retângulo de cantos arredondados 3"/>
          <p:cNvSpPr/>
          <p:nvPr/>
        </p:nvSpPr>
        <p:spPr>
          <a:xfrm>
            <a:off x="323528" y="1412776"/>
            <a:ext cx="1584176" cy="432048"/>
          </a:xfrm>
          <a:prstGeom prst="roundRect">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indent="0">
              <a:buNone/>
            </a:pPr>
            <a:r>
              <a:rPr lang="pt-BR" dirty="0" smtClean="0">
                <a:hlinkClick r:id="rId2" action="ppaction://hlinksldjump"/>
              </a:rPr>
              <a:t>Art. 304</a:t>
            </a:r>
            <a:endParaRPr lang="pt-BR" dirty="0" smtClean="0"/>
          </a:p>
        </p:txBody>
      </p:sp>
      <p:sp>
        <p:nvSpPr>
          <p:cNvPr id="6" name="CaixaDeTexto 5"/>
          <p:cNvSpPr txBox="1"/>
          <p:nvPr/>
        </p:nvSpPr>
        <p:spPr>
          <a:xfrm>
            <a:off x="827584" y="2636912"/>
            <a:ext cx="1800200" cy="923330"/>
          </a:xfrm>
          <a:prstGeom prst="rect">
            <a:avLst/>
          </a:prstGeom>
          <a:noFill/>
        </p:spPr>
        <p:txBody>
          <a:bodyPr wrap="square" rtlCol="0">
            <a:spAutoFit/>
          </a:bodyPr>
          <a:lstStyle/>
          <a:p>
            <a:r>
              <a:rPr lang="pt-BR" dirty="0" smtClean="0"/>
              <a:t>Autor emenda a inicial em 15 dias:</a:t>
            </a:r>
            <a:endParaRPr lang="pt-BR" dirty="0"/>
          </a:p>
        </p:txBody>
      </p:sp>
      <p:sp>
        <p:nvSpPr>
          <p:cNvPr id="7" name="Seta para a direita 6"/>
          <p:cNvSpPr/>
          <p:nvPr/>
        </p:nvSpPr>
        <p:spPr>
          <a:xfrm rot="19139419">
            <a:off x="2902564" y="2222463"/>
            <a:ext cx="810289" cy="262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7"/>
          <p:cNvSpPr/>
          <p:nvPr/>
        </p:nvSpPr>
        <p:spPr>
          <a:xfrm>
            <a:off x="3851920" y="1628800"/>
            <a:ext cx="20162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RÉU AGRAVA</a:t>
            </a:r>
            <a:endParaRPr lang="pt-BR" dirty="0"/>
          </a:p>
        </p:txBody>
      </p:sp>
      <p:sp>
        <p:nvSpPr>
          <p:cNvPr id="9" name="Retângulo 8"/>
          <p:cNvSpPr/>
          <p:nvPr/>
        </p:nvSpPr>
        <p:spPr>
          <a:xfrm>
            <a:off x="3779912" y="3933056"/>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RÉU </a:t>
            </a:r>
            <a:r>
              <a:rPr lang="pt-BR" u="sng" dirty="0" smtClean="0"/>
              <a:t>NÃO</a:t>
            </a:r>
            <a:r>
              <a:rPr lang="pt-BR" dirty="0" smtClean="0"/>
              <a:t> AGRAVA</a:t>
            </a:r>
            <a:endParaRPr lang="pt-BR" dirty="0"/>
          </a:p>
        </p:txBody>
      </p:sp>
      <p:sp>
        <p:nvSpPr>
          <p:cNvPr id="10" name="Seta para a direita 9"/>
          <p:cNvSpPr/>
          <p:nvPr/>
        </p:nvSpPr>
        <p:spPr>
          <a:xfrm rot="1793287">
            <a:off x="2783354" y="3613421"/>
            <a:ext cx="810289" cy="262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a direita 10"/>
          <p:cNvSpPr/>
          <p:nvPr/>
        </p:nvSpPr>
        <p:spPr>
          <a:xfrm>
            <a:off x="6012160" y="1772816"/>
            <a:ext cx="50405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p:cNvSpPr/>
          <p:nvPr/>
        </p:nvSpPr>
        <p:spPr>
          <a:xfrm>
            <a:off x="6660232" y="1556792"/>
            <a:ext cx="2304256" cy="108012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Não haverá estabilização (processo segue normalmente)</a:t>
            </a:r>
            <a:endParaRPr lang="pt-BR" dirty="0">
              <a:solidFill>
                <a:schemeClr val="tx1"/>
              </a:solidFill>
            </a:endParaRPr>
          </a:p>
        </p:txBody>
      </p:sp>
      <p:sp>
        <p:nvSpPr>
          <p:cNvPr id="13" name="Retângulo 12"/>
          <p:cNvSpPr/>
          <p:nvPr/>
        </p:nvSpPr>
        <p:spPr>
          <a:xfrm>
            <a:off x="6588224" y="3933056"/>
            <a:ext cx="2304256" cy="108012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Haverá estabilização</a:t>
            </a:r>
            <a:endParaRPr lang="pt-BR" dirty="0">
              <a:solidFill>
                <a:schemeClr val="tx1"/>
              </a:solidFill>
            </a:endParaRPr>
          </a:p>
        </p:txBody>
      </p:sp>
      <p:sp>
        <p:nvSpPr>
          <p:cNvPr id="15" name="Seta para a direita 14"/>
          <p:cNvSpPr/>
          <p:nvPr/>
        </p:nvSpPr>
        <p:spPr>
          <a:xfrm>
            <a:off x="5940152" y="4077072"/>
            <a:ext cx="50405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360560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1" animBg="1"/>
      <p:bldP spid="9" grpId="0" animBg="1"/>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endParaRPr lang="pt-BR"/>
          </a:p>
        </p:txBody>
      </p:sp>
      <p:sp>
        <p:nvSpPr>
          <p:cNvPr id="5" name="CaixaDeTexto 4"/>
          <p:cNvSpPr txBox="1"/>
          <p:nvPr/>
        </p:nvSpPr>
        <p:spPr>
          <a:xfrm>
            <a:off x="683568" y="2996952"/>
            <a:ext cx="2808312" cy="646331"/>
          </a:xfrm>
          <a:prstGeom prst="rect">
            <a:avLst/>
          </a:prstGeom>
          <a:noFill/>
        </p:spPr>
        <p:txBody>
          <a:bodyPr wrap="square" rtlCol="0">
            <a:spAutoFit/>
          </a:bodyPr>
          <a:lstStyle/>
          <a:p>
            <a:r>
              <a:rPr lang="pt-BR" dirty="0" smtClean="0"/>
              <a:t>Autor não emenda a inicial em 15 dias:</a:t>
            </a:r>
            <a:endParaRPr lang="pt-BR" dirty="0"/>
          </a:p>
        </p:txBody>
      </p:sp>
      <p:sp>
        <p:nvSpPr>
          <p:cNvPr id="7" name="Espaço Reservado para Conteúdo 6"/>
          <p:cNvSpPr>
            <a:spLocks noGrp="1"/>
          </p:cNvSpPr>
          <p:nvPr>
            <p:ph idx="1"/>
          </p:nvPr>
        </p:nvSpPr>
        <p:spPr>
          <a:xfrm rot="20235524">
            <a:off x="3150402" y="2691921"/>
            <a:ext cx="704973" cy="2378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endParaRPr lang="pt-BR" dirty="0"/>
          </a:p>
        </p:txBody>
      </p:sp>
      <p:sp>
        <p:nvSpPr>
          <p:cNvPr id="8" name="Retângulo 7"/>
          <p:cNvSpPr/>
          <p:nvPr/>
        </p:nvSpPr>
        <p:spPr>
          <a:xfrm>
            <a:off x="4067944" y="2204864"/>
            <a:ext cx="20162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RÉU AGRAVA</a:t>
            </a:r>
            <a:endParaRPr lang="pt-BR" dirty="0"/>
          </a:p>
        </p:txBody>
      </p:sp>
      <p:sp>
        <p:nvSpPr>
          <p:cNvPr id="9" name="Retângulo 8"/>
          <p:cNvSpPr/>
          <p:nvPr/>
        </p:nvSpPr>
        <p:spPr>
          <a:xfrm>
            <a:off x="6516216" y="1844824"/>
            <a:ext cx="2304256" cy="108012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Não haverá estabilização (processo segue normalmente)</a:t>
            </a:r>
            <a:endParaRPr lang="pt-BR" dirty="0">
              <a:solidFill>
                <a:schemeClr val="tx1"/>
              </a:solidFill>
            </a:endParaRPr>
          </a:p>
        </p:txBody>
      </p:sp>
      <p:sp>
        <p:nvSpPr>
          <p:cNvPr id="10" name="Seta para a direita 9"/>
          <p:cNvSpPr/>
          <p:nvPr/>
        </p:nvSpPr>
        <p:spPr>
          <a:xfrm rot="1793287">
            <a:off x="3143395" y="3613421"/>
            <a:ext cx="810289" cy="2626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p:cNvSpPr/>
          <p:nvPr/>
        </p:nvSpPr>
        <p:spPr>
          <a:xfrm>
            <a:off x="4067944" y="3933056"/>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RÉU </a:t>
            </a:r>
            <a:r>
              <a:rPr lang="pt-BR" u="sng" dirty="0" smtClean="0"/>
              <a:t>NÃO</a:t>
            </a:r>
            <a:r>
              <a:rPr lang="pt-BR" dirty="0" smtClean="0"/>
              <a:t> AGRAVA</a:t>
            </a:r>
            <a:endParaRPr lang="pt-BR" dirty="0"/>
          </a:p>
        </p:txBody>
      </p:sp>
      <p:sp>
        <p:nvSpPr>
          <p:cNvPr id="12" name="Retângulo 11"/>
          <p:cNvSpPr/>
          <p:nvPr/>
        </p:nvSpPr>
        <p:spPr>
          <a:xfrm>
            <a:off x="6588224" y="3933056"/>
            <a:ext cx="2304256" cy="108012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Haverá estabilização</a:t>
            </a:r>
            <a:endParaRPr lang="pt-BR"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a:p>
        </p:txBody>
      </p:sp>
      <p:sp>
        <p:nvSpPr>
          <p:cNvPr id="3" name="Título 2"/>
          <p:cNvSpPr>
            <a:spLocks noGrp="1"/>
          </p:cNvSpPr>
          <p:nvPr>
            <p:ph type="title"/>
          </p:nvPr>
        </p:nvSpPr>
        <p:spPr/>
        <p:txBody>
          <a:bodyPr/>
          <a:lstStyle/>
          <a:p>
            <a:endParaRPr lang="pt-BR"/>
          </a:p>
        </p:txBody>
      </p:sp>
      <p:sp>
        <p:nvSpPr>
          <p:cNvPr id="4" name="Espaço Reservado para Conteúdo 2"/>
          <p:cNvSpPr txBox="1">
            <a:spLocks/>
          </p:cNvSpPr>
          <p:nvPr/>
        </p:nvSpPr>
        <p:spPr>
          <a:xfrm>
            <a:off x="467544" y="764704"/>
            <a:ext cx="8363272" cy="4945736"/>
          </a:xfrm>
          <a:prstGeom prst="rect">
            <a:avLst/>
          </a:prstGeom>
        </p:spPr>
        <p:txBody>
          <a:bodyPr vert="horz">
            <a:normAutofit fontScale="625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pt-BR" sz="2700" b="0" i="0" u="none" strike="noStrike" kern="1200" cap="none" spc="0" normalizeH="0" baseline="0" noProof="0" smtClean="0">
                <a:ln>
                  <a:noFill/>
                </a:ln>
                <a:solidFill>
                  <a:schemeClr val="tx1"/>
                </a:solidFill>
                <a:effectLst/>
                <a:uLnTx/>
                <a:uFillTx/>
                <a:latin typeface="+mn-lt"/>
                <a:ea typeface="+mn-ea"/>
                <a:cs typeface="+mn-cs"/>
              </a:rPr>
              <a:t>Hipóteses que poderão acontecer:</a:t>
            </a:r>
          </a:p>
          <a:p>
            <a:pPr marL="109728"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700" b="0" i="0" u="none" strike="noStrike" kern="1200" cap="none" spc="0" normalizeH="0" baseline="0" noProof="0" smtClean="0">
                <a:ln>
                  <a:noFill/>
                </a:ln>
                <a:solidFill>
                  <a:schemeClr val="tx1"/>
                </a:solidFill>
                <a:effectLst/>
                <a:uLnTx/>
                <a:uFillTx/>
                <a:latin typeface="+mn-lt"/>
                <a:ea typeface="+mn-ea"/>
                <a:cs typeface="+mn-cs"/>
              </a:rPr>
              <a:t>(a) se o autor emendar a inicial e o réu agravar, não haverá estabilização, e o processo seguirá regularmente;</a:t>
            </a:r>
          </a:p>
          <a:p>
            <a:pPr marL="109728"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700" b="0" i="0" u="none" strike="noStrike" kern="1200" cap="none" spc="0" normalizeH="0" baseline="0" noProof="0" smtClean="0">
                <a:ln>
                  <a:noFill/>
                </a:ln>
                <a:solidFill>
                  <a:schemeClr val="tx1"/>
                </a:solidFill>
                <a:effectLst/>
                <a:uLnTx/>
                <a:uFillTx/>
                <a:latin typeface="+mn-lt"/>
                <a:ea typeface="+mn-ea"/>
                <a:cs typeface="+mn-cs"/>
              </a:rPr>
              <a:t>(b) se o autor emendar a inicial e o réu não agravar, o juiz deverá inquirir o autor sobre sua intenção de ver o processo prosseguir em direção a uma sentença de mérito, apta a alcançar a coisa julgada (o que impede a estabilização da tutela antecipada), ou, se o autor prefere desistir da ação, caso em que haverá estabilização e o processo será extinto sem resolução do mérito (sendo possível, como já visto, que o autor se tenha antecipado e, ao emendar a petição inicial, tenha declarado que o fazia apenas para a eventualidade de o réu agravar, caso em que o resultado será o mesmo que aqui foi apresentado); </a:t>
            </a:r>
          </a:p>
          <a:p>
            <a:pPr marL="109728"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700" b="0" i="0" u="none" strike="noStrike" kern="1200" cap="none" spc="0" normalizeH="0" baseline="0" noProof="0" smtClean="0">
                <a:ln>
                  <a:noFill/>
                </a:ln>
                <a:solidFill>
                  <a:schemeClr val="tx1"/>
                </a:solidFill>
                <a:effectLst/>
                <a:uLnTx/>
                <a:uFillTx/>
                <a:latin typeface="+mn-lt"/>
                <a:ea typeface="+mn-ea"/>
                <a:cs typeface="+mn-cs"/>
              </a:rPr>
              <a:t>(c) se o autor não emendar a inicial, ainda assim o réu poderá agravar, com o único intuito de impedir a estabilização, a qual não acontecerá, restando extinto o processo e revogada a tutela antecipada, não sendo julgado o mérito do recurso, que estará prejudicado;</a:t>
            </a:r>
          </a:p>
          <a:p>
            <a:pPr marL="109728"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700" b="0" i="0" u="none" strike="noStrike" kern="1200" cap="none" spc="0" normalizeH="0" baseline="0" noProof="0" smtClean="0">
                <a:ln>
                  <a:noFill/>
                </a:ln>
                <a:solidFill>
                  <a:schemeClr val="tx1"/>
                </a:solidFill>
                <a:effectLst/>
                <a:uLnTx/>
                <a:uFillTx/>
                <a:latin typeface="+mn-lt"/>
                <a:ea typeface="+mn-ea"/>
                <a:cs typeface="+mn-cs"/>
              </a:rPr>
              <a:t> (d) se o autor não emendar a petição inicial e o réu não agravar ocorrerá a estabilização e o processo será extinto sem resolução do mérito, devendo o juízo declarar estabilizada a tutela antecipada</a:t>
            </a:r>
          </a:p>
          <a:p>
            <a:pPr marL="109728" marR="0" lvl="0" indent="0"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pt-BR" sz="2700" b="0" i="0" u="none" strike="noStrike" kern="1200" cap="none" spc="0" normalizeH="0" baseline="0" noProof="0" smtClean="0">
                <a:ln>
                  <a:noFill/>
                </a:ln>
                <a:solidFill>
                  <a:schemeClr val="tx1"/>
                </a:solidFill>
                <a:effectLst/>
                <a:uLnTx/>
                <a:uFillTx/>
                <a:latin typeface="+mn-lt"/>
                <a:ea typeface="+mn-ea"/>
                <a:cs typeface="+mn-cs"/>
              </a:rPr>
              <a:t>(Alexandre Freitas Câmara)</a:t>
            </a:r>
            <a:endParaRPr kumimoji="0" lang="pt-BR"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980728"/>
            <a:ext cx="8291264" cy="5449792"/>
          </a:xfrm>
        </p:spPr>
        <p:txBody>
          <a:bodyPr>
            <a:normAutofit fontScale="77500" lnSpcReduction="20000"/>
          </a:bodyPr>
          <a:lstStyle/>
          <a:p>
            <a:pPr marL="109728" indent="0">
              <a:buNone/>
            </a:pPr>
            <a:endParaRPr lang="pt-BR" dirty="0"/>
          </a:p>
          <a:p>
            <a:r>
              <a:rPr lang="pt-BR" b="1" dirty="0">
                <a:solidFill>
                  <a:schemeClr val="accent3">
                    <a:lumMod val="50000"/>
                  </a:schemeClr>
                </a:solidFill>
              </a:rPr>
              <a:t>Tutela provisória satisfativa incidental também se estabiliza</a:t>
            </a:r>
            <a:r>
              <a:rPr lang="pt-BR" b="1" dirty="0" smtClean="0">
                <a:solidFill>
                  <a:schemeClr val="accent3">
                    <a:lumMod val="50000"/>
                  </a:schemeClr>
                </a:solidFill>
              </a:rPr>
              <a:t>?</a:t>
            </a:r>
          </a:p>
          <a:p>
            <a:endParaRPr lang="pt-BR" b="1" dirty="0">
              <a:solidFill>
                <a:schemeClr val="accent3">
                  <a:lumMod val="50000"/>
                </a:schemeClr>
              </a:solidFill>
            </a:endParaRPr>
          </a:p>
          <a:p>
            <a:pPr algn="just">
              <a:buFont typeface="Wingdings" pitchFamily="2" charset="2"/>
              <a:buChar char="Ø"/>
            </a:pPr>
            <a:r>
              <a:rPr lang="pt-BR" i="1" dirty="0"/>
              <a:t>Veja-se, por fim, que tudo o que aqui se disse acerca da tutela de urgência satisfativa antecedente também se aplica nos casos em que, na petição inicial, tenha o autor formulado o requerimento de tutela antecipada em conjunto com o pedido de tutela final (o que é possível por aplicação analógica do </a:t>
            </a:r>
            <a:r>
              <a:rPr lang="pt-BR" b="1" i="1" dirty="0">
                <a:solidFill>
                  <a:schemeClr val="accent3">
                    <a:lumMod val="50000"/>
                  </a:schemeClr>
                </a:solidFill>
              </a:rPr>
              <a:t>art. 308, § </a:t>
            </a:r>
            <a:r>
              <a:rPr lang="pt-BR" b="1" i="1" dirty="0" smtClean="0">
                <a:solidFill>
                  <a:schemeClr val="accent3">
                    <a:lumMod val="50000"/>
                  </a:schemeClr>
                </a:solidFill>
              </a:rPr>
              <a:t>1º. </a:t>
            </a:r>
            <a:r>
              <a:rPr lang="pt-BR" i="1" dirty="0"/>
              <a:t>Nesta hipótese, porém, não haverá que se cogitar de emenda à inicial (já que esta terá vindo “completa”), mas no caso de o réu não interpor recurso contra a decisão concessiva da tutela de urgência, poderá o autor desistir da ação para, com isto, provocar a estabilização da tutela antecipada, sendo essencial que o juízo, diante da constatação do fato de que o réu não recorreu, advirta o autor da possibilidade de estabilização, o que é uma manifestação de atitude </a:t>
            </a:r>
            <a:r>
              <a:rPr lang="pt-BR" i="1" dirty="0" smtClean="0"/>
              <a:t>cooperativa </a:t>
            </a:r>
            <a:r>
              <a:rPr lang="pt-BR" dirty="0" smtClean="0"/>
              <a:t>(Alexandre Freitas Câmara, p. 186)</a:t>
            </a:r>
            <a:endParaRPr lang="pt-BR" dirty="0"/>
          </a:p>
        </p:txBody>
      </p:sp>
    </p:spTree>
    <p:extLst>
      <p:ext uri="{BB962C8B-B14F-4D97-AF65-F5344CB8AC3E}">
        <p14:creationId xmlns:p14="http://schemas.microsoft.com/office/powerpoint/2010/main" xmlns="" val="21625865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548680"/>
            <a:ext cx="8147248" cy="5458611"/>
          </a:xfrm>
        </p:spPr>
        <p:txBody>
          <a:bodyPr>
            <a:normAutofit fontScale="70000" lnSpcReduction="20000"/>
          </a:bodyPr>
          <a:lstStyle/>
          <a:p>
            <a:endParaRPr lang="pt-BR" dirty="0" smtClean="0">
              <a:solidFill>
                <a:srgbClr val="FF0000"/>
              </a:solidFill>
            </a:endParaRPr>
          </a:p>
          <a:p>
            <a:pPr fontAlgn="base"/>
            <a:r>
              <a:rPr lang="pt-BR" dirty="0"/>
              <a:t>QUESTÕES:</a:t>
            </a:r>
          </a:p>
          <a:p>
            <a:pPr marL="681228" indent="-571500" fontAlgn="base">
              <a:buAutoNum type="romanLcParenBoth"/>
            </a:pPr>
            <a:r>
              <a:rPr lang="pt-BR" dirty="0" smtClean="0"/>
              <a:t>não </a:t>
            </a:r>
            <a:r>
              <a:rPr lang="pt-BR" dirty="0"/>
              <a:t>havendo tal controle prévio pelo juiz, o pedido de tutela urgente antecedente processado pela via incorreta submeter-se-á aos efeitos jurídicos dessa via? </a:t>
            </a:r>
            <a:endParaRPr lang="pt-BR" dirty="0" smtClean="0"/>
          </a:p>
          <a:p>
            <a:pPr marL="681228" indent="-571500" fontAlgn="base">
              <a:buNone/>
            </a:pPr>
            <a:r>
              <a:rPr lang="pt-BR" dirty="0" smtClean="0"/>
              <a:t>(</a:t>
            </a:r>
            <a:r>
              <a:rPr lang="pt-BR" dirty="0"/>
              <a:t>Eduardo </a:t>
            </a:r>
            <a:r>
              <a:rPr lang="pt-BR" dirty="0" err="1"/>
              <a:t>Talamini</a:t>
            </a:r>
            <a:r>
              <a:rPr lang="pt-BR" dirty="0"/>
              <a:t>)</a:t>
            </a:r>
          </a:p>
          <a:p>
            <a:endParaRPr lang="pt-BR" dirty="0"/>
          </a:p>
          <a:p>
            <a:endParaRPr lang="pt-BR" dirty="0">
              <a:solidFill>
                <a:srgbClr val="FF0000"/>
              </a:solidFill>
            </a:endParaRPr>
          </a:p>
          <a:p>
            <a:r>
              <a:rPr lang="pt-BR" dirty="0" smtClean="0">
                <a:solidFill>
                  <a:srgbClr val="FF0000"/>
                </a:solidFill>
              </a:rPr>
              <a:t>Exemplo</a:t>
            </a:r>
            <a:r>
              <a:rPr lang="pt-BR" dirty="0" smtClean="0"/>
              <a:t> (que demonstra </a:t>
            </a:r>
            <a:r>
              <a:rPr lang="pt-BR" i="1" dirty="0" smtClean="0"/>
              <a:t>dificuldade de estabelecimento da natureza do provimento e a consequente necessidade ou não de coisa julgada</a:t>
            </a:r>
            <a:endParaRPr lang="pt-BR" dirty="0" smtClean="0"/>
          </a:p>
          <a:p>
            <a:endParaRPr lang="pt-BR" dirty="0"/>
          </a:p>
          <a:p>
            <a:pPr marL="109728" indent="0" algn="just">
              <a:buNone/>
            </a:pPr>
            <a:r>
              <a:rPr lang="pt-BR" dirty="0"/>
              <a:t>Promove-se medida de urgência, em caráter antecedente, para suspenderem-se os efeitos de uma assembleia geral societária. A princípio, a medida seria preparatória de subsequente ação de invalidade do conclave. A providência urgente não é impugnada pelo réu e estabiliza-se. Por tempo indeterminado, permanecerão sustados os efeitos das deliberações </a:t>
            </a:r>
            <a:r>
              <a:rPr lang="pt-BR" dirty="0" err="1"/>
              <a:t>assembleares</a:t>
            </a:r>
            <a:r>
              <a:rPr lang="pt-BR" dirty="0" smtClean="0"/>
              <a:t>.</a:t>
            </a:r>
            <a:r>
              <a:rPr lang="pt-BR" dirty="0"/>
              <a:t> </a:t>
            </a:r>
          </a:p>
        </p:txBody>
      </p:sp>
      <p:sp>
        <p:nvSpPr>
          <p:cNvPr id="2" name="Título 1"/>
          <p:cNvSpPr>
            <a:spLocks noGrp="1"/>
          </p:cNvSpPr>
          <p:nvPr>
            <p:ph type="title"/>
          </p:nvPr>
        </p:nvSpPr>
        <p:spPr/>
        <p:txBody>
          <a:bodyPr/>
          <a:lstStyle/>
          <a:p>
            <a:endParaRPr lang="pt-BR" dirty="0"/>
          </a:p>
        </p:txBody>
      </p:sp>
    </p:spTree>
    <p:extLst>
      <p:ext uri="{BB962C8B-B14F-4D97-AF65-F5344CB8AC3E}">
        <p14:creationId xmlns:p14="http://schemas.microsoft.com/office/powerpoint/2010/main" xmlns="" val="10933185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772816"/>
            <a:ext cx="8219256" cy="4801720"/>
          </a:xfrm>
        </p:spPr>
        <p:txBody>
          <a:bodyPr>
            <a:normAutofit fontScale="70000" lnSpcReduction="20000"/>
          </a:bodyPr>
          <a:lstStyle/>
          <a:p>
            <a:r>
              <a:rPr lang="pt-BR" dirty="0"/>
              <a:t>Mas isso não significará que tais deliberações tenham sido desconstituídas, suprimidas do mundo jurídico. Nenhum pronunciamento terá havido acerca da validade da assembleia e suas decisões. E a suspensão de eficácia de tais atos, ainda que “estável”, não poderá ser considerada definitiva, intocável (v. a seguir). Tal cenário de insegurança tende a não ser satisfatório às partes envolvidas no conflito – no mais das vezes, nem mesmo àquela parte que pleiteou e obteve a providência urgente que se estabilizou. Nesse contexto, a despeito da pretensa estabilização dos efeitos da medida urgente, continuará havendo a necessidade de tutela jurisdicional – uma proteção definitiva, apta a afastar qualquer reabertura da discussão. Em um caso como esse, o próprio autor da medida urgente estabilizada terá interesse jurídico de promover ação de cognição exauriente – hipótese essa, aliás, expressamente admitida pelo CPC (art. 304, § 2.º: “qualquer das partes poderá demandar a outra...”; art. 304, § 6.º: “ação ajuizada por uma das partes...”).</a:t>
            </a:r>
          </a:p>
          <a:p>
            <a:endParaRPr lang="pt-BR" dirty="0"/>
          </a:p>
        </p:txBody>
      </p:sp>
    </p:spTree>
    <p:extLst>
      <p:ext uri="{BB962C8B-B14F-4D97-AF65-F5344CB8AC3E}">
        <p14:creationId xmlns:p14="http://schemas.microsoft.com/office/powerpoint/2010/main" xmlns="" val="304894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88640"/>
            <a:ext cx="8568952" cy="6192688"/>
          </a:xfrm>
        </p:spPr>
        <p:txBody>
          <a:bodyPr>
            <a:normAutofit fontScale="77500" lnSpcReduction="20000"/>
          </a:bodyPr>
          <a:lstStyle/>
          <a:p>
            <a:pPr marL="109728" indent="0" algn="just">
              <a:buNone/>
            </a:pPr>
            <a:endParaRPr lang="pt-BR" b="1" dirty="0">
              <a:solidFill>
                <a:schemeClr val="accent3">
                  <a:lumMod val="50000"/>
                </a:schemeClr>
              </a:solidFill>
            </a:endParaRPr>
          </a:p>
          <a:p>
            <a:pPr marL="109728" indent="0" algn="just">
              <a:buNone/>
            </a:pPr>
            <a:r>
              <a:rPr lang="pt-BR" b="1" dirty="0" smtClean="0">
                <a:solidFill>
                  <a:schemeClr val="accent3">
                    <a:lumMod val="75000"/>
                  </a:schemeClr>
                </a:solidFill>
              </a:rPr>
              <a:t>b)</a:t>
            </a:r>
            <a:r>
              <a:rPr lang="pt-BR" b="1" dirty="0" smtClean="0">
                <a:solidFill>
                  <a:schemeClr val="accent3">
                    <a:lumMod val="75000"/>
                  </a:schemeClr>
                </a:solidFill>
              </a:rPr>
              <a:t> </a:t>
            </a:r>
            <a:r>
              <a:rPr lang="pt-BR" b="1" dirty="0">
                <a:solidFill>
                  <a:schemeClr val="accent3">
                    <a:lumMod val="75000"/>
                  </a:schemeClr>
                </a:solidFill>
              </a:rPr>
              <a:t>Acesso à </a:t>
            </a:r>
            <a:r>
              <a:rPr lang="pt-BR" b="1" dirty="0" smtClean="0">
                <a:solidFill>
                  <a:schemeClr val="accent3">
                    <a:lumMod val="75000"/>
                  </a:schemeClr>
                </a:solidFill>
              </a:rPr>
              <a:t>justiça</a:t>
            </a:r>
          </a:p>
          <a:p>
            <a:pPr marL="109728" indent="0" algn="just">
              <a:buNone/>
            </a:pPr>
            <a:endParaRPr lang="pt-BR" dirty="0"/>
          </a:p>
          <a:p>
            <a:pPr marL="109728" indent="0" algn="just">
              <a:buNone/>
            </a:pPr>
            <a:r>
              <a:rPr lang="pt-BR" u="sng" dirty="0"/>
              <a:t>KAZUO WATANABE:  </a:t>
            </a:r>
            <a:r>
              <a:rPr lang="pt-BR" dirty="0"/>
              <a:t>acesso à justiça como trinômio </a:t>
            </a:r>
            <a:r>
              <a:rPr lang="pt-BR" dirty="0" smtClean="0"/>
              <a:t>adequação-tempestividade-efetividade;</a:t>
            </a:r>
          </a:p>
          <a:p>
            <a:pPr marL="109728" indent="0" algn="just">
              <a:buNone/>
            </a:pPr>
            <a:endParaRPr lang="pt-BR" dirty="0"/>
          </a:p>
          <a:p>
            <a:pPr marL="109728" indent="0" algn="ctr">
              <a:buFont typeface="Wingdings" pitchFamily="2" charset="2"/>
              <a:buChar char="q"/>
            </a:pPr>
            <a:r>
              <a:rPr lang="pt-BR" b="1" dirty="0" smtClean="0"/>
              <a:t>adequadas</a:t>
            </a:r>
            <a:r>
              <a:rPr lang="pt-BR" dirty="0" smtClean="0"/>
              <a:t> </a:t>
            </a:r>
            <a:r>
              <a:rPr lang="pt-BR" dirty="0"/>
              <a:t>segundo o direito (decisões justas), </a:t>
            </a:r>
            <a:r>
              <a:rPr lang="pt-BR" dirty="0" smtClean="0"/>
              <a:t> </a:t>
            </a:r>
            <a:endParaRPr lang="pt-BR" dirty="0" smtClean="0"/>
          </a:p>
          <a:p>
            <a:pPr marL="109728" indent="0" algn="ctr">
              <a:buFont typeface="Wingdings" pitchFamily="2" charset="2"/>
              <a:buChar char="q"/>
            </a:pPr>
            <a:r>
              <a:rPr lang="pt-BR" dirty="0" smtClean="0"/>
              <a:t>que </a:t>
            </a:r>
            <a:r>
              <a:rPr lang="pt-BR" dirty="0"/>
              <a:t>efetivamente produzam os resultados </a:t>
            </a:r>
            <a:r>
              <a:rPr lang="pt-BR" dirty="0" smtClean="0"/>
              <a:t>desejados </a:t>
            </a:r>
            <a:r>
              <a:rPr lang="pt-BR" b="1" dirty="0" smtClean="0"/>
              <a:t>(efetividade</a:t>
            </a:r>
            <a:r>
              <a:rPr lang="pt-BR" b="1" dirty="0"/>
              <a:t>) </a:t>
            </a:r>
            <a:endParaRPr lang="pt-BR" b="1" dirty="0" smtClean="0"/>
          </a:p>
          <a:p>
            <a:pPr marL="109728" indent="0" algn="ctr">
              <a:buFont typeface="Wingdings" pitchFamily="2" charset="2"/>
              <a:buChar char="q"/>
            </a:pPr>
            <a:r>
              <a:rPr lang="pt-BR" dirty="0" smtClean="0"/>
              <a:t>que </a:t>
            </a:r>
            <a:r>
              <a:rPr lang="pt-BR" dirty="0"/>
              <a:t>cheguem em tempo</a:t>
            </a:r>
            <a:r>
              <a:rPr lang="pt-BR" b="1" dirty="0"/>
              <a:t> (direito perecível</a:t>
            </a:r>
            <a:r>
              <a:rPr lang="pt-BR" dirty="0"/>
              <a:t>)</a:t>
            </a:r>
          </a:p>
          <a:p>
            <a:pPr marL="109728" indent="0" algn="just">
              <a:buNone/>
            </a:pPr>
            <a:endParaRPr lang="pt-BR" b="1" dirty="0">
              <a:solidFill>
                <a:schemeClr val="accent3">
                  <a:lumMod val="50000"/>
                </a:schemeClr>
              </a:solidFill>
            </a:endParaRPr>
          </a:p>
          <a:p>
            <a:pPr marL="109728" indent="0" algn="just">
              <a:buNone/>
            </a:pPr>
            <a:r>
              <a:rPr lang="pt-BR" b="1" dirty="0">
                <a:solidFill>
                  <a:schemeClr val="accent3">
                    <a:lumMod val="75000"/>
                  </a:schemeClr>
                </a:solidFill>
              </a:rPr>
              <a:t>c</a:t>
            </a:r>
            <a:r>
              <a:rPr lang="pt-BR" b="1" dirty="0" smtClean="0">
                <a:solidFill>
                  <a:schemeClr val="accent3">
                    <a:lumMod val="75000"/>
                  </a:schemeClr>
                </a:solidFill>
              </a:rPr>
              <a:t>) </a:t>
            </a:r>
            <a:r>
              <a:rPr lang="pt-BR" b="1" dirty="0">
                <a:solidFill>
                  <a:schemeClr val="accent3">
                    <a:lumMod val="75000"/>
                  </a:schemeClr>
                </a:solidFill>
              </a:rPr>
              <a:t>Demandas de natureza sincrética</a:t>
            </a:r>
            <a:r>
              <a:rPr lang="pt-BR" dirty="0">
                <a:solidFill>
                  <a:schemeClr val="accent3">
                    <a:lumMod val="75000"/>
                  </a:schemeClr>
                </a:solidFill>
              </a:rPr>
              <a:t>:</a:t>
            </a:r>
          </a:p>
          <a:p>
            <a:pPr marL="109728" indent="0" algn="just">
              <a:buNone/>
            </a:pPr>
            <a:endParaRPr lang="pt-BR" dirty="0"/>
          </a:p>
          <a:p>
            <a:pPr marL="109728" indent="0" algn="just">
              <a:buNone/>
            </a:pPr>
            <a:r>
              <a:rPr lang="pt-BR" dirty="0"/>
              <a:t> A distinção das ações – e do processo - por meio do tipo de tutela (conhecimento, execução e cautelar) não faz mais sentido</a:t>
            </a:r>
            <a:r>
              <a:rPr lang="pt-BR" dirty="0" smtClean="0"/>
              <a:t>.</a:t>
            </a:r>
          </a:p>
          <a:p>
            <a:pPr marL="109728" indent="0" algn="just">
              <a:buNone/>
            </a:pPr>
            <a:endParaRPr lang="pt-BR" dirty="0" smtClean="0"/>
          </a:p>
          <a:p>
            <a:pPr marL="109728" indent="0" algn="just">
              <a:buNone/>
            </a:pPr>
            <a:r>
              <a:rPr lang="pt-BR" sz="2300" i="1" dirty="0" smtClean="0"/>
              <a:t>“vai-se </a:t>
            </a:r>
            <a:r>
              <a:rPr lang="pt-BR" sz="2300" i="1" dirty="0"/>
              <a:t>a juízo em busca de uma providência jurisdicional que viabilize mais de um tipo de tutela jurisdicional, satisfazendo e assegurando, certificando e efetivando, certificando assegurando e efetivando etc.” </a:t>
            </a:r>
            <a:r>
              <a:rPr lang="pt-BR" sz="2300" i="1" dirty="0" smtClean="0"/>
              <a:t> DIDIER, </a:t>
            </a:r>
            <a:r>
              <a:rPr lang="pt-BR" sz="2300" dirty="0" smtClean="0"/>
              <a:t>p</a:t>
            </a:r>
            <a:r>
              <a:rPr lang="pt-BR" sz="2300" dirty="0"/>
              <a:t>. 291 </a:t>
            </a:r>
          </a:p>
          <a:p>
            <a:pPr algn="just"/>
            <a:endParaRPr lang="pt-BR" dirty="0"/>
          </a:p>
          <a:p>
            <a:pPr algn="just"/>
            <a:endParaRPr lang="pt-BR" dirty="0"/>
          </a:p>
        </p:txBody>
      </p:sp>
    </p:spTree>
    <p:extLst>
      <p:ext uri="{BB962C8B-B14F-4D97-AF65-F5344CB8AC3E}">
        <p14:creationId xmlns:p14="http://schemas.microsoft.com/office/powerpoint/2010/main" xmlns="" val="165743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980728"/>
            <a:ext cx="8435280" cy="5593808"/>
          </a:xfrm>
        </p:spPr>
        <p:txBody>
          <a:bodyPr>
            <a:normAutofit fontScale="70000" lnSpcReduction="20000"/>
          </a:bodyPr>
          <a:lstStyle/>
          <a:p>
            <a:pPr marL="109728" indent="0">
              <a:buNone/>
            </a:pPr>
            <a:r>
              <a:rPr lang="pt-BR" dirty="0"/>
              <a:t>Art. 311.  A tutela da evidência será concedida, independentemente da demonstração de perigo de dano ou de risco ao resultado útil do processo, quando:</a:t>
            </a:r>
          </a:p>
          <a:p>
            <a:pPr marL="109728" indent="0">
              <a:buNone/>
            </a:pPr>
            <a:r>
              <a:rPr lang="pt-BR" dirty="0"/>
              <a:t>I - ficar caracterizado o </a:t>
            </a:r>
            <a:r>
              <a:rPr lang="pt-BR" dirty="0">
                <a:hlinkClick r:id="rId2" action="ppaction://hlinksldjump"/>
              </a:rPr>
              <a:t>abuso do direito de defesa </a:t>
            </a:r>
            <a:r>
              <a:rPr lang="pt-BR" dirty="0"/>
              <a:t>ou o manifesto propósito protelatório da parte;</a:t>
            </a:r>
          </a:p>
          <a:p>
            <a:pPr marL="109728" indent="0">
              <a:buNone/>
            </a:pPr>
            <a:r>
              <a:rPr lang="pt-BR" b="1" dirty="0">
                <a:solidFill>
                  <a:schemeClr val="accent3">
                    <a:lumMod val="75000"/>
                  </a:schemeClr>
                </a:solidFill>
              </a:rPr>
              <a:t>II - as alegações de fato puderem ser comprovadas apenas documentalmente e houver tese firmada em julgamento de casos repetitivos ou em súmula vinculante;</a:t>
            </a:r>
          </a:p>
          <a:p>
            <a:pPr marL="109728" indent="0">
              <a:buNone/>
            </a:pPr>
            <a:r>
              <a:rPr lang="pt-BR" b="1" dirty="0">
                <a:solidFill>
                  <a:schemeClr val="accent3">
                    <a:lumMod val="75000"/>
                  </a:schemeClr>
                </a:solidFill>
              </a:rPr>
              <a:t>III - se tratar de pedido reipersecutório fundado em prova documental adequada do contrato de depósito, caso em que será decretada a ordem de entrega do objeto custodiado, sob cominação de multa;</a:t>
            </a:r>
          </a:p>
          <a:p>
            <a:pPr marL="109728" indent="0">
              <a:buNone/>
            </a:pPr>
            <a:r>
              <a:rPr lang="pt-BR" dirty="0"/>
              <a:t>IV - a petição inicial for instruída com prova documental suficiente dos fatos constitutivos do direito do autor, a que o réu não oponha prova capaz de gerar dúvida razoável.</a:t>
            </a:r>
          </a:p>
          <a:p>
            <a:pPr marL="109728" indent="0">
              <a:buNone/>
            </a:pPr>
            <a:r>
              <a:rPr lang="pt-BR" dirty="0"/>
              <a:t>Parágrafo único. Nas hipóteses dos incisos II e III, o juiz poderá decidir liminarmente</a:t>
            </a:r>
            <a:r>
              <a:rPr lang="pt-BR" dirty="0" smtClean="0"/>
              <a:t>.</a:t>
            </a:r>
          </a:p>
          <a:p>
            <a:pPr marL="109728" indent="0">
              <a:buNone/>
            </a:pPr>
            <a:endParaRPr lang="pt-BR" dirty="0"/>
          </a:p>
          <a:p>
            <a:pPr marL="109728" indent="0">
              <a:buNone/>
            </a:pPr>
            <a:r>
              <a:rPr lang="pt-BR" dirty="0" smtClean="0"/>
              <a:t>Obs.: ações reipersecutórias - </a:t>
            </a:r>
            <a:r>
              <a:rPr lang="pt-BR" dirty="0"/>
              <a:t>  </a:t>
            </a:r>
            <a:r>
              <a:rPr lang="pt-BR" dirty="0" smtClean="0"/>
              <a:t>embora </a:t>
            </a:r>
            <a:r>
              <a:rPr lang="pt-BR" dirty="0"/>
              <a:t>oriundas de relação de direito pessoal, têm por finalidade a aquisição de um direito real ou o esclarecimento de dúvidas sobre uma coisa</a:t>
            </a:r>
            <a:r>
              <a:rPr lang="pt-BR" dirty="0" smtClean="0"/>
              <a:t>” – Maria Helena Diniz</a:t>
            </a:r>
            <a:endParaRPr lang="pt-BR" dirty="0"/>
          </a:p>
          <a:p>
            <a:pPr marL="109728" indent="0">
              <a:buNone/>
            </a:pPr>
            <a:endParaRPr lang="pt-BR" dirty="0"/>
          </a:p>
        </p:txBody>
      </p:sp>
    </p:spTree>
    <p:extLst>
      <p:ext uri="{BB962C8B-B14F-4D97-AF65-F5344CB8AC3E}">
        <p14:creationId xmlns:p14="http://schemas.microsoft.com/office/powerpoint/2010/main" xmlns="" val="35162988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548680"/>
            <a:ext cx="8219256" cy="5458611"/>
          </a:xfrm>
        </p:spPr>
        <p:txBody>
          <a:bodyPr>
            <a:normAutofit fontScale="55000" lnSpcReduction="20000"/>
          </a:bodyPr>
          <a:lstStyle/>
          <a:p>
            <a:r>
              <a:rPr lang="pt-BR" b="1" dirty="0" smtClean="0"/>
              <a:t>Ano:</a:t>
            </a:r>
            <a:r>
              <a:rPr lang="pt-BR" dirty="0" smtClean="0"/>
              <a:t> 2018</a:t>
            </a:r>
          </a:p>
          <a:p>
            <a:pPr>
              <a:buNone/>
            </a:pPr>
            <a:r>
              <a:rPr lang="pt-BR" b="1" dirty="0" smtClean="0"/>
              <a:t>Banca:</a:t>
            </a:r>
            <a:r>
              <a:rPr lang="pt-BR" dirty="0" smtClean="0"/>
              <a:t> FCC</a:t>
            </a:r>
          </a:p>
          <a:p>
            <a:pPr>
              <a:buNone/>
            </a:pPr>
            <a:r>
              <a:rPr lang="pt-BR" b="1" dirty="0" smtClean="0"/>
              <a:t>Órgão:</a:t>
            </a:r>
            <a:r>
              <a:rPr lang="pt-BR" dirty="0" smtClean="0"/>
              <a:t> DPE-AP</a:t>
            </a:r>
          </a:p>
          <a:p>
            <a:pPr>
              <a:buNone/>
            </a:pPr>
            <a:r>
              <a:rPr lang="pt-BR" b="1" dirty="0" smtClean="0"/>
              <a:t>Prova:</a:t>
            </a:r>
            <a:r>
              <a:rPr lang="pt-BR" dirty="0" smtClean="0"/>
              <a:t> </a:t>
            </a:r>
            <a:r>
              <a:rPr lang="pt-BR" u="sng" dirty="0" smtClean="0">
                <a:hlinkClick r:id="rId2"/>
              </a:rPr>
              <a:t>Defensor Público</a:t>
            </a:r>
            <a:endParaRPr lang="pt-BR" dirty="0" smtClean="0"/>
          </a:p>
          <a:p>
            <a:pPr>
              <a:buNone/>
            </a:pPr>
            <a:r>
              <a:rPr lang="pt-BR" dirty="0" smtClean="0"/>
              <a:t>Em relação ao procedimento da tutela cautelar requerida em caráter antecedente,</a:t>
            </a:r>
          </a:p>
          <a:p>
            <a:pPr>
              <a:buNone/>
            </a:pPr>
            <a:r>
              <a:rPr lang="pt-BR" dirty="0" smtClean="0"/>
              <a:t> a)</a:t>
            </a:r>
          </a:p>
          <a:p>
            <a:pPr>
              <a:buNone/>
            </a:pPr>
            <a:r>
              <a:rPr lang="pt-BR" dirty="0" smtClean="0"/>
              <a:t>o indeferimento da tutela cautelar não obsta a que a parte formule o pedido principal, nem influi em seu julgamento, qualquer que seja o motivo do indeferimento.</a:t>
            </a:r>
          </a:p>
          <a:p>
            <a:pPr>
              <a:buNone/>
            </a:pPr>
            <a:r>
              <a:rPr lang="pt-BR" dirty="0" smtClean="0"/>
              <a:t> b)</a:t>
            </a:r>
          </a:p>
          <a:p>
            <a:pPr>
              <a:buNone/>
            </a:pPr>
            <a:r>
              <a:rPr lang="pt-BR" dirty="0" smtClean="0"/>
              <a:t>o réu será citado para, no prazo de quinze dias, contestar o pedido e indicar as provas a serem produzidas; se não contestar, presumir-se-ão os fatos alegados pelo autor como ocorridos.</a:t>
            </a:r>
          </a:p>
          <a:p>
            <a:pPr>
              <a:buNone/>
            </a:pPr>
            <a:r>
              <a:rPr lang="pt-BR" dirty="0" smtClean="0"/>
              <a:t> c)</a:t>
            </a:r>
          </a:p>
          <a:p>
            <a:pPr>
              <a:buNone/>
            </a:pPr>
            <a:r>
              <a:rPr lang="pt-BR" dirty="0" smtClean="0"/>
              <a:t>cessada a eficácia da tutela cautelar, poderá a parte renovar o pedido, mesmo sob igual fundamento, pois na hipótese não haverá a formação de coisa julgada. </a:t>
            </a:r>
          </a:p>
          <a:p>
            <a:pPr>
              <a:buNone/>
            </a:pPr>
            <a:r>
              <a:rPr lang="pt-BR" dirty="0" smtClean="0"/>
              <a:t> d)</a:t>
            </a:r>
          </a:p>
          <a:p>
            <a:pPr>
              <a:buNone/>
            </a:pPr>
            <a:r>
              <a:rPr lang="pt-BR" dirty="0" smtClean="0"/>
              <a:t>efetivada a tutela cautelar, o pedido principal terá de ser formulado pelo autor no prazo de trinta dias, caso em que será apresentado nos mesmos autos em que deduzido o pedido de tutela cautelar, não dependendo do adiantamento de novas custas processuais.</a:t>
            </a:r>
          </a:p>
          <a:p>
            <a:pPr>
              <a:buNone/>
            </a:pPr>
            <a:r>
              <a:rPr lang="pt-BR" dirty="0" smtClean="0"/>
              <a:t> e)</a:t>
            </a:r>
          </a:p>
          <a:p>
            <a:pPr>
              <a:buNone/>
            </a:pPr>
            <a:r>
              <a:rPr lang="pt-BR" dirty="0" smtClean="0"/>
              <a:t>o pedido de tutela cautelar é autônomo, motivo pelo qual o pedido principal deve ser sempre formulado separadamente.</a:t>
            </a:r>
          </a:p>
          <a:p>
            <a:endParaRPr lang="pt-BR" dirty="0"/>
          </a:p>
        </p:txBody>
      </p:sp>
      <p:sp>
        <p:nvSpPr>
          <p:cNvPr id="3" name="Título 2"/>
          <p:cNvSpPr>
            <a:spLocks noGrp="1"/>
          </p:cNvSpPr>
          <p:nvPr>
            <p:ph type="title"/>
          </p:nvPr>
        </p:nvSpPr>
        <p:spPr/>
        <p:txBody>
          <a:bodyPr/>
          <a:lstStyle/>
          <a:p>
            <a:endParaRPr lang="pt-B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1556792"/>
            <a:ext cx="8291264" cy="4729712"/>
          </a:xfrm>
        </p:spPr>
        <p:txBody>
          <a:bodyPr>
            <a:normAutofit fontScale="77500" lnSpcReduction="20000"/>
          </a:bodyPr>
          <a:lstStyle/>
          <a:p>
            <a:pPr marL="109728" indent="0">
              <a:buNone/>
            </a:pPr>
            <a:r>
              <a:rPr lang="pt-BR" dirty="0"/>
              <a:t>Com relação à tutela </a:t>
            </a:r>
            <a:r>
              <a:rPr lang="pt-BR" dirty="0" smtClean="0"/>
              <a:t>provisória</a:t>
            </a:r>
            <a:r>
              <a:rPr lang="pt-BR" dirty="0"/>
              <a:t>, assinale a opção correta.</a:t>
            </a:r>
          </a:p>
          <a:p>
            <a:pPr marL="109728" indent="0">
              <a:buNone/>
            </a:pPr>
            <a:r>
              <a:rPr lang="pt-BR" dirty="0" smtClean="0"/>
              <a:t>a)Requerida </a:t>
            </a:r>
            <a:r>
              <a:rPr lang="pt-BR" dirty="0"/>
              <a:t>após o protocolo da petição inicial, embora processada nos mesmos autos do pedido principal, a tutela provisória dependerá do pagamento de custas.</a:t>
            </a:r>
          </a:p>
          <a:p>
            <a:pPr marL="109728" indent="0">
              <a:buNone/>
            </a:pPr>
            <a:r>
              <a:rPr lang="pt-BR" dirty="0" smtClean="0"/>
              <a:t>b)Diferentemente </a:t>
            </a:r>
            <a:r>
              <a:rPr lang="pt-BR" dirty="0"/>
              <a:t>do que ocorre com a medida cautelar, as regras de competência para a concessão antecipada da tutela provisória são mitigadas.</a:t>
            </a:r>
          </a:p>
          <a:p>
            <a:pPr marL="109728" indent="0">
              <a:buNone/>
            </a:pPr>
            <a:r>
              <a:rPr lang="pt-BR" dirty="0" smtClean="0"/>
              <a:t>c)Preenchidos </a:t>
            </a:r>
            <a:r>
              <a:rPr lang="pt-BR" dirty="0"/>
              <a:t>os requisitos de probabilidade do direito alegado e comprovado o perigo na demora da prestação jurisdicional, é vedado ao juiz exigir caução para a concessão.</a:t>
            </a:r>
          </a:p>
          <a:p>
            <a:pPr marL="109728" indent="0">
              <a:buNone/>
            </a:pPr>
            <a:r>
              <a:rPr lang="pt-BR" dirty="0" smtClean="0"/>
              <a:t>d)Por </a:t>
            </a:r>
            <a:r>
              <a:rPr lang="pt-BR" dirty="0"/>
              <a:t>ser a tutela provisória regra de exceção revestida de provisoriedade, os meios de sua concretização são elencados taxativamente no CPC.</a:t>
            </a:r>
          </a:p>
          <a:p>
            <a:pPr marL="109728" indent="0">
              <a:buNone/>
            </a:pPr>
            <a:r>
              <a:rPr lang="pt-BR" dirty="0" smtClean="0"/>
              <a:t>e) Poderá </a:t>
            </a:r>
            <a:r>
              <a:rPr lang="pt-BR" dirty="0"/>
              <a:t>o juiz suspender a eficácia da tutela provisória concedida durante período de suspensão do processo</a:t>
            </a:r>
            <a:r>
              <a:rPr lang="pt-BR" dirty="0" smtClean="0"/>
              <a:t>.</a:t>
            </a:r>
            <a:r>
              <a:rPr lang="pt-BR" dirty="0"/>
              <a:t> </a:t>
            </a:r>
            <a:endParaRPr lang="pt-BR" dirty="0" smtClean="0"/>
          </a:p>
          <a:p>
            <a:endParaRPr lang="pt-BR" dirty="0"/>
          </a:p>
        </p:txBody>
      </p:sp>
      <p:sp>
        <p:nvSpPr>
          <p:cNvPr id="2" name="Título 1"/>
          <p:cNvSpPr>
            <a:spLocks noGrp="1"/>
          </p:cNvSpPr>
          <p:nvPr>
            <p:ph type="title"/>
          </p:nvPr>
        </p:nvSpPr>
        <p:spPr>
          <a:xfrm>
            <a:off x="457200" y="1143000"/>
            <a:ext cx="6347048" cy="197768"/>
          </a:xfrm>
        </p:spPr>
        <p:txBody>
          <a:bodyPr>
            <a:noAutofit/>
          </a:bodyPr>
          <a:lstStyle/>
          <a:p>
            <a:r>
              <a:rPr lang="pt-BR" sz="1800" b="1" dirty="0" smtClean="0">
                <a:solidFill>
                  <a:schemeClr val="accent3">
                    <a:lumMod val="50000"/>
                  </a:schemeClr>
                </a:solidFill>
              </a:rPr>
              <a:t>Banca</a:t>
            </a:r>
            <a:r>
              <a:rPr lang="pt-BR" sz="1800" b="1" dirty="0">
                <a:solidFill>
                  <a:schemeClr val="accent3">
                    <a:lumMod val="50000"/>
                  </a:schemeClr>
                </a:solidFill>
              </a:rPr>
              <a:t>:</a:t>
            </a:r>
            <a:r>
              <a:rPr lang="pt-BR" sz="1800" dirty="0">
                <a:solidFill>
                  <a:schemeClr val="accent3">
                    <a:lumMod val="50000"/>
                  </a:schemeClr>
                </a:solidFill>
              </a:rPr>
              <a:t> CESPE</a:t>
            </a:r>
            <a:br>
              <a:rPr lang="pt-BR" sz="1800" dirty="0">
                <a:solidFill>
                  <a:schemeClr val="accent3">
                    <a:lumMod val="50000"/>
                  </a:schemeClr>
                </a:solidFill>
              </a:rPr>
            </a:br>
            <a:r>
              <a:rPr lang="pt-BR" sz="1800" b="1" dirty="0">
                <a:solidFill>
                  <a:schemeClr val="accent3">
                    <a:lumMod val="50000"/>
                  </a:schemeClr>
                </a:solidFill>
              </a:rPr>
              <a:t>Órgão:</a:t>
            </a:r>
            <a:r>
              <a:rPr lang="pt-BR" sz="1800" dirty="0">
                <a:solidFill>
                  <a:schemeClr val="accent3">
                    <a:lumMod val="50000"/>
                  </a:schemeClr>
                </a:solidFill>
              </a:rPr>
              <a:t> </a:t>
            </a:r>
            <a:r>
              <a:rPr lang="pt-BR" sz="1800" dirty="0" smtClean="0">
                <a:solidFill>
                  <a:schemeClr val="accent3">
                    <a:lumMod val="50000"/>
                  </a:schemeClr>
                </a:solidFill>
              </a:rPr>
              <a:t>TCE-PR</a:t>
            </a:r>
            <a:r>
              <a:rPr lang="pt-BR" sz="1800" dirty="0">
                <a:solidFill>
                  <a:schemeClr val="accent3">
                    <a:lumMod val="50000"/>
                  </a:schemeClr>
                </a:solidFill>
              </a:rPr>
              <a:t/>
            </a:r>
            <a:br>
              <a:rPr lang="pt-BR" sz="1800" dirty="0">
                <a:solidFill>
                  <a:schemeClr val="accent3">
                    <a:lumMod val="50000"/>
                  </a:schemeClr>
                </a:solidFill>
              </a:rPr>
            </a:br>
            <a:r>
              <a:rPr lang="pt-BR" sz="1800" b="1" dirty="0">
                <a:solidFill>
                  <a:schemeClr val="accent3">
                    <a:lumMod val="50000"/>
                  </a:schemeClr>
                </a:solidFill>
              </a:rPr>
              <a:t>Prova:</a:t>
            </a:r>
            <a:r>
              <a:rPr lang="pt-BR" sz="1800" dirty="0">
                <a:solidFill>
                  <a:schemeClr val="accent3">
                    <a:lumMod val="50000"/>
                  </a:schemeClr>
                </a:solidFill>
              </a:rPr>
              <a:t> </a:t>
            </a:r>
            <a:r>
              <a:rPr lang="pt-BR" sz="1800" dirty="0" smtClean="0">
                <a:solidFill>
                  <a:schemeClr val="accent3">
                    <a:lumMod val="50000"/>
                  </a:schemeClr>
                </a:solidFill>
              </a:rPr>
              <a:t>Auditor</a:t>
            </a:r>
            <a:endParaRPr lang="pt-BR" sz="1800" dirty="0">
              <a:solidFill>
                <a:schemeClr val="accent3">
                  <a:lumMod val="50000"/>
                </a:schemeClr>
              </a:solidFill>
            </a:endParaRPr>
          </a:p>
        </p:txBody>
      </p:sp>
      <mc:AlternateContent xmlns:mc="http://schemas.openxmlformats.org/markup-compatibility/2006">
        <mc:Choice xmlns:a14="http://schemas.microsoft.com/office/drawing/2010/main" xmlns="" Requires="a14">
          <p:sp>
            <p:nvSpPr>
              <p:cNvPr id="4" name="CaixaDeTexto 3"/>
              <p:cNvSpPr txBox="1"/>
              <p:nvPr/>
            </p:nvSpPr>
            <p:spPr>
              <a:xfrm>
                <a:off x="4114800" y="2975212"/>
                <a:ext cx="243528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a:fld id="{46BE49EB-EEBE-46D0-89D2-77E83B7E13BA}" type="mathplaceholder">
                        <a:rPr lang="pt-BR" i="1" smtClean="0">
                          <a:latin typeface="Cambria Math"/>
                        </a:rPr>
                        <a:t>Digite a equação aqui.</a:t>
                      </a:fld>
                    </m:oMath>
                  </m:oMathPara>
                </a14:m>
                <a:endParaRPr lang="pt-BR" dirty="0"/>
              </a:p>
            </p:txBody>
          </p:sp>
        </mc:Choice>
        <mc:Fallback>
          <p:sp>
            <p:nvSpPr>
              <p:cNvPr id="4" name="CaixaDeTexto 3"/>
              <p:cNvSpPr txBox="1">
                <a:spLocks noRot="1" noChangeAspect="1" noMove="1" noResize="1" noEditPoints="1" noAdjustHandles="1" noChangeArrowheads="1" noChangeShapeType="1" noTextEdit="1"/>
              </p:cNvSpPr>
              <p:nvPr/>
            </p:nvSpPr>
            <p:spPr>
              <a:xfrm>
                <a:off x="4114800" y="2975212"/>
                <a:ext cx="2435282" cy="369332"/>
              </a:xfrm>
              <a:prstGeom prst="rect">
                <a:avLst/>
              </a:prstGeom>
              <a:blipFill rotWithShape="1">
                <a:blip r:embed="rId2" cstate="print"/>
                <a:stretch>
                  <a:fillRect b="-13115"/>
                </a:stretch>
              </a:blipFill>
            </p:spPr>
            <p:txBody>
              <a:bodyPr/>
              <a:lstStyle/>
              <a:p>
                <a:r>
                  <a:rPr lang="pt-BR">
                    <a:noFill/>
                  </a:rPr>
                  <a:t> </a:t>
                </a:r>
              </a:p>
            </p:txBody>
          </p:sp>
        </mc:Fallback>
      </mc:AlternateContent>
    </p:spTree>
    <p:extLst>
      <p:ext uri="{BB962C8B-B14F-4D97-AF65-F5344CB8AC3E}">
        <p14:creationId xmlns:p14="http://schemas.microsoft.com/office/powerpoint/2010/main" xmlns="" val="12847857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47500" lnSpcReduction="20000"/>
          </a:bodyPr>
          <a:lstStyle/>
          <a:p>
            <a:pPr marL="109728" indent="0">
              <a:buNone/>
            </a:pPr>
            <a:r>
              <a:rPr lang="pt-BR" dirty="0"/>
              <a:t>Dadas as assertivas abaixo, assinale a alternativa correta.</a:t>
            </a:r>
          </a:p>
          <a:p>
            <a:pPr marL="109728" indent="0">
              <a:buNone/>
            </a:pPr>
            <a:r>
              <a:rPr lang="pt-BR" dirty="0"/>
              <a:t>Considerando as regras do Código de Processo Civil de </a:t>
            </a:r>
            <a:r>
              <a:rPr lang="pt-BR" b="1" dirty="0"/>
              <a:t>2015</a:t>
            </a:r>
            <a:r>
              <a:rPr lang="pt-BR" dirty="0"/>
              <a:t>:</a:t>
            </a:r>
          </a:p>
          <a:p>
            <a:pPr marL="109728" indent="0">
              <a:buNone/>
            </a:pPr>
            <a:r>
              <a:rPr lang="pt-BR" dirty="0"/>
              <a:t>I. A tutela provisória de evidência será concedida pelo juiz quando, presentes a probabilidade do direito e o perigo de dano, ficar caracterizado o abuso no direito de defesa ou o manifesto propósito protelatório do réu.</a:t>
            </a:r>
          </a:p>
          <a:p>
            <a:pPr marL="109728" indent="0">
              <a:buNone/>
            </a:pPr>
            <a:r>
              <a:rPr lang="pt-BR" dirty="0"/>
              <a:t>II. A estabilização da tutela de urgência antecipada ocorre quando não for interposto o recurso da decisão que a concedeu e implica a extinção do processo, sem formação de coisa julgada, podendo, porém, o juízo alterar a medida de urgência a qualquer tempo.</a:t>
            </a:r>
          </a:p>
          <a:p>
            <a:pPr marL="109728" indent="0">
              <a:buNone/>
            </a:pPr>
            <a:r>
              <a:rPr lang="pt-BR" dirty="0"/>
              <a:t>III. As modalidades de tutela provisória de urgência são cautelar, antecipada e antecedente.</a:t>
            </a:r>
          </a:p>
          <a:p>
            <a:pPr marL="109728" indent="0">
              <a:buNone/>
            </a:pPr>
            <a:r>
              <a:rPr lang="pt-BR" dirty="0"/>
              <a:t>IV. Se a tutela de urgência requerida em caráter antecedente for concedida, o autor terá o prazo de 5 dias para emendar sua petição inicial, indicando qual a lide principal que será ajuizada, e de 30 dias para a propositura da ação principal. </a:t>
            </a:r>
          </a:p>
          <a:p>
            <a:pPr marL="109728" indent="0">
              <a:buNone/>
            </a:pPr>
            <a:r>
              <a:rPr lang="pt-BR" dirty="0"/>
              <a:t> a)</a:t>
            </a:r>
          </a:p>
          <a:p>
            <a:pPr marL="109728" indent="0">
              <a:buNone/>
            </a:pPr>
            <a:r>
              <a:rPr lang="pt-BR" dirty="0"/>
              <a:t>Estão corretas apenas as assertivas I e III.</a:t>
            </a:r>
          </a:p>
          <a:p>
            <a:pPr marL="109728" indent="0">
              <a:buNone/>
            </a:pPr>
            <a:r>
              <a:rPr lang="pt-BR" dirty="0"/>
              <a:t> b)</a:t>
            </a:r>
          </a:p>
          <a:p>
            <a:pPr marL="109728" indent="0">
              <a:buNone/>
            </a:pPr>
            <a:r>
              <a:rPr lang="pt-BR" dirty="0"/>
              <a:t>Estão corretas apenas as assertivas II e III.</a:t>
            </a:r>
          </a:p>
          <a:p>
            <a:pPr marL="109728" indent="0">
              <a:buNone/>
            </a:pPr>
            <a:r>
              <a:rPr lang="pt-BR" dirty="0"/>
              <a:t> c)</a:t>
            </a:r>
          </a:p>
          <a:p>
            <a:pPr marL="109728" indent="0">
              <a:buNone/>
            </a:pPr>
            <a:r>
              <a:rPr lang="pt-BR" dirty="0"/>
              <a:t>Estão corretas apenas as assertivas I, II e IV. </a:t>
            </a:r>
          </a:p>
          <a:p>
            <a:pPr marL="109728" indent="0">
              <a:buNone/>
            </a:pPr>
            <a:r>
              <a:rPr lang="pt-BR" dirty="0"/>
              <a:t> d)</a:t>
            </a:r>
          </a:p>
          <a:p>
            <a:pPr marL="109728" indent="0">
              <a:buNone/>
            </a:pPr>
            <a:r>
              <a:rPr lang="pt-BR" dirty="0"/>
              <a:t>Estão corretas todas as assertivas. </a:t>
            </a:r>
          </a:p>
          <a:p>
            <a:pPr marL="109728" indent="0">
              <a:buNone/>
            </a:pPr>
            <a:r>
              <a:rPr lang="pt-BR" dirty="0"/>
              <a:t> e)</a:t>
            </a:r>
          </a:p>
          <a:p>
            <a:pPr marL="109728" indent="0">
              <a:buNone/>
            </a:pPr>
            <a:r>
              <a:rPr lang="pt-BR" dirty="0"/>
              <a:t>Nenhuma assertiva está correta. </a:t>
            </a:r>
          </a:p>
          <a:p>
            <a:pPr marL="109728" indent="0">
              <a:buNone/>
            </a:pPr>
            <a:endParaRPr lang="pt-BR" dirty="0"/>
          </a:p>
        </p:txBody>
      </p:sp>
      <p:sp>
        <p:nvSpPr>
          <p:cNvPr id="2" name="Título 1"/>
          <p:cNvSpPr>
            <a:spLocks noGrp="1"/>
          </p:cNvSpPr>
          <p:nvPr>
            <p:ph type="title"/>
          </p:nvPr>
        </p:nvSpPr>
        <p:spPr/>
        <p:txBody>
          <a:bodyPr>
            <a:noAutofit/>
          </a:bodyPr>
          <a:lstStyle/>
          <a:p>
            <a:r>
              <a:rPr lang="pt-BR" sz="1800" b="1" dirty="0"/>
              <a:t>Ano:</a:t>
            </a:r>
            <a:r>
              <a:rPr lang="pt-BR" sz="1800" dirty="0"/>
              <a:t> 2016</a:t>
            </a:r>
            <a:br>
              <a:rPr lang="pt-BR" sz="1800" dirty="0"/>
            </a:br>
            <a:r>
              <a:rPr lang="pt-BR" sz="1800" b="1" dirty="0"/>
              <a:t>Banca:</a:t>
            </a:r>
            <a:r>
              <a:rPr lang="pt-BR" sz="1800" dirty="0"/>
              <a:t> TRF - 4ª REGIÃO</a:t>
            </a:r>
            <a:br>
              <a:rPr lang="pt-BR" sz="1800" dirty="0"/>
            </a:br>
            <a:r>
              <a:rPr lang="pt-BR" sz="1800" b="1" dirty="0"/>
              <a:t>Órgão:</a:t>
            </a:r>
            <a:r>
              <a:rPr lang="pt-BR" sz="1800" dirty="0"/>
              <a:t> TRF - 4ª REGIÃO</a:t>
            </a:r>
            <a:br>
              <a:rPr lang="pt-BR" sz="1800" dirty="0"/>
            </a:br>
            <a:r>
              <a:rPr lang="pt-BR" sz="1800" b="1" dirty="0"/>
              <a:t>Prova:</a:t>
            </a:r>
            <a:r>
              <a:rPr lang="pt-BR" sz="1800" dirty="0"/>
              <a:t> </a:t>
            </a:r>
            <a:r>
              <a:rPr lang="pt-BR" sz="1800" dirty="0">
                <a:hlinkClick r:id="rId2"/>
              </a:rPr>
              <a:t>Juiz Federal Substituto</a:t>
            </a:r>
            <a:r>
              <a:rPr lang="pt-BR" sz="1800" dirty="0"/>
              <a:t/>
            </a:r>
            <a:br>
              <a:rPr lang="pt-BR" sz="1800" dirty="0"/>
            </a:br>
            <a:endParaRPr lang="pt-BR" sz="1800" dirty="0"/>
          </a:p>
        </p:txBody>
      </p:sp>
    </p:spTree>
    <p:extLst>
      <p:ext uri="{BB962C8B-B14F-4D97-AF65-F5344CB8AC3E}">
        <p14:creationId xmlns:p14="http://schemas.microsoft.com/office/powerpoint/2010/main" xmlns="" val="26997752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62500" lnSpcReduction="20000"/>
          </a:bodyPr>
          <a:lstStyle/>
          <a:p>
            <a:pPr fontAlgn="base"/>
            <a:r>
              <a:rPr lang="pt-BR" dirty="0" smtClean="0"/>
              <a:t>QUESTÃO</a:t>
            </a:r>
          </a:p>
          <a:p>
            <a:pPr fontAlgn="base">
              <a:buNone/>
            </a:pPr>
            <a:r>
              <a:rPr lang="pt-BR" dirty="0" smtClean="0"/>
              <a:t>Em </a:t>
            </a:r>
            <a:r>
              <a:rPr lang="pt-BR" dirty="0" smtClean="0"/>
              <a:t>razão de grave enfermidade, consumidor de plano de saúde ajuizou demanda em que pleiteava a condenação da operadora prestadora do serviço a lhe custear um tratamento específico, indicado por seu médico, e que a empresa alegava não estar previsto no contrato. Sem prejuízo da tutela jurisdicional definitiva, abarcando a condenação da ré a cumprir a obrigação contratual e a pagar verbas reparatórias de danos morais, o autor requereu, em sua inicial, a concessão de tutela provisória, consubstanciada na determinação judicial, inaudita altera parte, para que a empresa viabilizasse de imediato o tratamento pretendido, o que foi deferido. Quanto a essa providência provisória, pode-se afirmar que a sua natureza é de tutela: </a:t>
            </a:r>
          </a:p>
          <a:p>
            <a:pPr fontAlgn="base"/>
            <a:endParaRPr lang="pt-BR" dirty="0" smtClean="0"/>
          </a:p>
          <a:p>
            <a:pPr marL="624078" indent="-514350" fontAlgn="base">
              <a:buFont typeface="+mj-lt"/>
              <a:buAutoNum type="alphaLcPeriod"/>
            </a:pPr>
            <a:r>
              <a:rPr lang="pt-BR" dirty="0" smtClean="0"/>
              <a:t>de urgência cautelar; </a:t>
            </a:r>
          </a:p>
          <a:p>
            <a:pPr marL="624078" indent="-514350" fontAlgn="base">
              <a:buFont typeface="+mj-lt"/>
              <a:buAutoNum type="alphaLcPeriod"/>
            </a:pPr>
            <a:r>
              <a:rPr lang="pt-BR" dirty="0" smtClean="0"/>
              <a:t>da evidência cautelar; </a:t>
            </a:r>
          </a:p>
          <a:p>
            <a:pPr marL="624078" indent="-514350" fontAlgn="base">
              <a:buFont typeface="+mj-lt"/>
              <a:buAutoNum type="alphaLcPeriod"/>
            </a:pPr>
            <a:r>
              <a:rPr lang="pt-BR" dirty="0" smtClean="0"/>
              <a:t>de urgência </a:t>
            </a:r>
            <a:r>
              <a:rPr lang="pt-BR" dirty="0" err="1" smtClean="0"/>
              <a:t>satisfativa</a:t>
            </a:r>
            <a:r>
              <a:rPr lang="pt-BR" dirty="0" smtClean="0"/>
              <a:t>; </a:t>
            </a:r>
          </a:p>
          <a:p>
            <a:pPr marL="624078" indent="-514350" fontAlgn="base">
              <a:buFont typeface="+mj-lt"/>
              <a:buAutoNum type="alphaLcPeriod"/>
            </a:pPr>
            <a:r>
              <a:rPr lang="pt-BR" dirty="0" smtClean="0"/>
              <a:t>da evidência </a:t>
            </a:r>
            <a:r>
              <a:rPr lang="pt-BR" dirty="0" err="1" smtClean="0"/>
              <a:t>sancionatória</a:t>
            </a:r>
            <a:r>
              <a:rPr lang="pt-BR" dirty="0" smtClean="0"/>
              <a:t>; </a:t>
            </a:r>
          </a:p>
          <a:p>
            <a:pPr marL="624078" indent="-514350" fontAlgn="base">
              <a:buFont typeface="+mj-lt"/>
              <a:buAutoNum type="alphaLcPeriod"/>
            </a:pPr>
            <a:r>
              <a:rPr lang="pt-BR" dirty="0" smtClean="0"/>
              <a:t>inibitória cautelar. </a:t>
            </a:r>
          </a:p>
          <a:p>
            <a:endParaRPr lang="pt-BR" dirty="0"/>
          </a:p>
        </p:txBody>
      </p:sp>
      <p:sp>
        <p:nvSpPr>
          <p:cNvPr id="3" name="Título 2"/>
          <p:cNvSpPr>
            <a:spLocks noGrp="1"/>
          </p:cNvSpPr>
          <p:nvPr>
            <p:ph type="title"/>
          </p:nvPr>
        </p:nvSpPr>
        <p:spPr/>
        <p:txBody>
          <a:bodyPr/>
          <a:lstStyle/>
          <a:p>
            <a:endParaRPr lang="pt-B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62500" lnSpcReduction="20000"/>
          </a:bodyPr>
          <a:lstStyle/>
          <a:p>
            <a:pPr fontAlgn="base">
              <a:buNone/>
            </a:pPr>
            <a:r>
              <a:rPr lang="pt-BR" dirty="0" smtClean="0"/>
              <a:t>Questão . Ao </a:t>
            </a:r>
            <a:r>
              <a:rPr lang="pt-BR" dirty="0" smtClean="0"/>
              <a:t>disciplinar a tutela provisória, o novo Código de Processo Civil estabelece que </a:t>
            </a:r>
          </a:p>
          <a:p>
            <a:pPr fontAlgn="base">
              <a:buNone/>
            </a:pPr>
            <a:r>
              <a:rPr lang="pt-BR" dirty="0" smtClean="0"/>
              <a:t> </a:t>
            </a:r>
          </a:p>
          <a:p>
            <a:pPr marL="624078" indent="-514350" fontAlgn="base">
              <a:buFont typeface="+mj-lt"/>
              <a:buAutoNum type="alphaLcPeriod"/>
            </a:pPr>
            <a:r>
              <a:rPr lang="pt-BR" dirty="0" smtClean="0"/>
              <a:t>a tutela de urgência não poderá ser concedida sem justificação prévia, salvo se prestada caução idônea, caso em que poderá ser concedida liminarmente. </a:t>
            </a:r>
          </a:p>
          <a:p>
            <a:pPr marL="624078" indent="-514350" fontAlgn="base">
              <a:buFont typeface="+mj-lt"/>
              <a:buAutoNum type="alphaLcPeriod"/>
            </a:pPr>
            <a:r>
              <a:rPr lang="pt-BR" dirty="0" smtClean="0"/>
              <a:t>a tutela antecipada requerida em caráter antecedente torna-se estável se da decisão que a conceder não for interposto o respectivo recurso, caso em que o processo será extinto. </a:t>
            </a:r>
          </a:p>
          <a:p>
            <a:pPr marL="624078" indent="-514350" fontAlgn="base">
              <a:buFont typeface="+mj-lt"/>
              <a:buAutoNum type="alphaLcPeriod"/>
            </a:pPr>
            <a:r>
              <a:rPr lang="pt-BR" dirty="0" smtClean="0"/>
              <a:t>para a concessão da tutela de evidência, exige-se, dentre outros requisitos, a demonstração de perigo de dano ou de risco ao resultado útil do processo. </a:t>
            </a:r>
          </a:p>
          <a:p>
            <a:pPr marL="624078" indent="-514350" fontAlgn="base">
              <a:buFont typeface="+mj-lt"/>
              <a:buAutoNum type="alphaLcPeriod"/>
            </a:pPr>
            <a:r>
              <a:rPr lang="pt-BR" dirty="0" smtClean="0"/>
              <a:t>efetivada a tutela cautelar requerida em caráter antecedente, o pedido principal terá de ser formulado pelo autor no prazo de 15 dias, em ação própria, cujos autos deverão ser apensados aos do pedido cautelar. </a:t>
            </a:r>
          </a:p>
          <a:p>
            <a:pPr marL="624078" indent="-514350" fontAlgn="base">
              <a:buFont typeface="+mj-lt"/>
              <a:buAutoNum type="alphaLcPeriod"/>
            </a:pPr>
            <a:r>
              <a:rPr lang="pt-BR" dirty="0" smtClean="0"/>
              <a:t>é vedada, em qualquer caso, a concessão liminar de tutela de evidência, antes da oitiva da parte contrária. </a:t>
            </a:r>
          </a:p>
          <a:p>
            <a:pPr marL="624078" indent="-514350">
              <a:buFont typeface="+mj-lt"/>
              <a:buAutoNum type="alphaLcPeriod"/>
            </a:pPr>
            <a:endParaRPr lang="pt-BR" dirty="0"/>
          </a:p>
        </p:txBody>
      </p:sp>
      <p:sp>
        <p:nvSpPr>
          <p:cNvPr id="3" name="Título 2"/>
          <p:cNvSpPr>
            <a:spLocks noGrp="1"/>
          </p:cNvSpPr>
          <p:nvPr>
            <p:ph type="title"/>
          </p:nvPr>
        </p:nvSpPr>
        <p:spPr/>
        <p:txBody>
          <a:bodyPr/>
          <a:lstStyle/>
          <a:p>
            <a:endParaRPr lang="pt-B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7500" lnSpcReduction="20000"/>
          </a:bodyPr>
          <a:lstStyle/>
          <a:p>
            <a:pPr>
              <a:buNone/>
            </a:pPr>
            <a:r>
              <a:rPr lang="pt-BR" dirty="0" smtClean="0"/>
              <a:t>No que concerne à estabilização da tutela antecipada, </a:t>
            </a:r>
            <a:r>
              <a:rPr lang="pt-BR" dirty="0" err="1" smtClean="0"/>
              <a:t>assi</a:t>
            </a:r>
            <a:endParaRPr lang="pt-BR" dirty="0" smtClean="0"/>
          </a:p>
          <a:p>
            <a:pPr>
              <a:buNone/>
            </a:pPr>
            <a:r>
              <a:rPr lang="pt-BR" dirty="0" err="1" smtClean="0"/>
              <a:t>nale</a:t>
            </a:r>
            <a:r>
              <a:rPr lang="pt-BR" dirty="0" smtClean="0"/>
              <a:t> a </a:t>
            </a:r>
            <a:r>
              <a:rPr lang="pt-BR" dirty="0" smtClean="0"/>
              <a:t>alternativa </a:t>
            </a:r>
            <a:r>
              <a:rPr lang="pt-BR" dirty="0" smtClean="0"/>
              <a:t>correta. </a:t>
            </a:r>
          </a:p>
          <a:p>
            <a:pPr>
              <a:buNone/>
            </a:pPr>
            <a:r>
              <a:rPr lang="pt-BR" dirty="0" smtClean="0"/>
              <a:t>a) A tutela antecipada torna-se estável se, da decisão que</a:t>
            </a:r>
          </a:p>
          <a:p>
            <a:pPr>
              <a:buNone/>
            </a:pPr>
            <a:r>
              <a:rPr lang="pt-BR" dirty="0" smtClean="0"/>
              <a:t>a conceder, não for interposta </a:t>
            </a:r>
            <a:r>
              <a:rPr lang="pt-BR" dirty="0" smtClean="0"/>
              <a:t>contestação</a:t>
            </a:r>
            <a:r>
              <a:rPr lang="pt-BR" dirty="0" smtClean="0"/>
              <a:t>.</a:t>
            </a:r>
          </a:p>
          <a:p>
            <a:pPr>
              <a:buNone/>
            </a:pPr>
            <a:r>
              <a:rPr lang="pt-BR" dirty="0" smtClean="0"/>
              <a:t>b) A decisão submetida à estabilização faz coisa julgada. </a:t>
            </a:r>
          </a:p>
          <a:p>
            <a:pPr>
              <a:buNone/>
            </a:pPr>
            <a:r>
              <a:rPr lang="pt-BR" dirty="0" smtClean="0"/>
              <a:t>c) O autor deverá indicar, na petição inicial, que pretende </a:t>
            </a:r>
          </a:p>
          <a:p>
            <a:pPr>
              <a:buNone/>
            </a:pPr>
            <a:r>
              <a:rPr lang="pt-BR" dirty="0" smtClean="0"/>
              <a:t>valer-se do benefício da </a:t>
            </a:r>
            <a:r>
              <a:rPr lang="pt-BR" dirty="0" smtClean="0"/>
              <a:t>estabilização </a:t>
            </a:r>
            <a:r>
              <a:rPr lang="pt-BR" dirty="0" smtClean="0"/>
              <a:t>da tutela antecipada, a </a:t>
            </a:r>
            <a:r>
              <a:rPr lang="pt-BR" dirty="0" smtClean="0"/>
              <a:t>fim de </a:t>
            </a:r>
            <a:r>
              <a:rPr lang="pt-BR" dirty="0" smtClean="0"/>
              <a:t>que ela possa </a:t>
            </a:r>
            <a:r>
              <a:rPr lang="pt-BR" dirty="0" smtClean="0"/>
              <a:t>vir </a:t>
            </a:r>
            <a:r>
              <a:rPr lang="pt-BR" dirty="0" smtClean="0"/>
              <a:t>a ocorrer no processo. </a:t>
            </a:r>
          </a:p>
          <a:p>
            <a:pPr>
              <a:buNone/>
            </a:pPr>
            <a:r>
              <a:rPr lang="pt-BR" dirty="0" smtClean="0"/>
              <a:t>d) O direito de rever, reformar ou invalidar a tutela </a:t>
            </a:r>
            <a:r>
              <a:rPr lang="pt-BR" dirty="0" smtClean="0"/>
              <a:t>antecipada </a:t>
            </a:r>
            <a:r>
              <a:rPr lang="pt-BR" dirty="0" smtClean="0"/>
              <a:t>estabilizada, </a:t>
            </a:r>
            <a:r>
              <a:rPr lang="pt-BR" dirty="0" smtClean="0"/>
              <a:t>extingue- se </a:t>
            </a:r>
            <a:r>
              <a:rPr lang="pt-BR" dirty="0" smtClean="0"/>
              <a:t>após 01 (um) ano, contados da ciência da decisão que </a:t>
            </a:r>
            <a:r>
              <a:rPr lang="pt-BR" dirty="0" smtClean="0"/>
              <a:t>extinguiu </a:t>
            </a:r>
            <a:r>
              <a:rPr lang="pt-BR" dirty="0" smtClean="0"/>
              <a:t>o processo. </a:t>
            </a:r>
          </a:p>
          <a:p>
            <a:pPr>
              <a:buNone/>
            </a:pPr>
            <a:r>
              <a:rPr lang="pt-BR" dirty="0" smtClean="0"/>
              <a:t>e) Apenas o réu poderá demandar com o intuito de rever, r</a:t>
            </a:r>
          </a:p>
          <a:p>
            <a:pPr>
              <a:buNone/>
            </a:pPr>
            <a:r>
              <a:rPr lang="pt-BR" dirty="0" smtClean="0"/>
              <a:t>E formar </a:t>
            </a:r>
            <a:r>
              <a:rPr lang="pt-BR" dirty="0" smtClean="0"/>
              <a:t>ou invalidar a tutela </a:t>
            </a:r>
          </a:p>
          <a:p>
            <a:pPr>
              <a:buNone/>
            </a:pPr>
            <a:r>
              <a:rPr lang="pt-BR" dirty="0" smtClean="0"/>
              <a:t>antecipada estabilizada. </a:t>
            </a:r>
          </a:p>
          <a:p>
            <a:endParaRPr lang="pt-BR" dirty="0"/>
          </a:p>
        </p:txBody>
      </p:sp>
      <p:sp>
        <p:nvSpPr>
          <p:cNvPr id="3" name="Título 2"/>
          <p:cNvSpPr>
            <a:spLocks noGrp="1"/>
          </p:cNvSpPr>
          <p:nvPr>
            <p:ph type="title"/>
          </p:nvPr>
        </p:nvSpPr>
        <p:spPr/>
        <p:txBody>
          <a:bodyPr/>
          <a:lstStyle/>
          <a:p>
            <a:endParaRPr lang="pt-B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20000"/>
          </a:bodyPr>
          <a:lstStyle/>
          <a:p>
            <a:r>
              <a:rPr lang="pt-BR" dirty="0" smtClean="0"/>
              <a:t>DIDIER JR., </a:t>
            </a:r>
            <a:r>
              <a:rPr lang="pt-BR" dirty="0" err="1" smtClean="0"/>
              <a:t>Fredie</a:t>
            </a:r>
            <a:r>
              <a:rPr lang="pt-BR" dirty="0" smtClean="0"/>
              <a:t>. BRAGA, Paula S. OLIVEIRA, Rafael A. de. Curso de direito processual civil. V. 2. Salvador: </a:t>
            </a:r>
            <a:r>
              <a:rPr lang="pt-BR" dirty="0" err="1" smtClean="0"/>
              <a:t>Juspodvim</a:t>
            </a:r>
            <a:r>
              <a:rPr lang="pt-BR" dirty="0" smtClean="0"/>
              <a:t>, 2016.</a:t>
            </a:r>
          </a:p>
          <a:p>
            <a:r>
              <a:rPr lang="pt-BR" dirty="0" smtClean="0"/>
              <a:t>NEVES, Daniel Amorim Assumpção. Manual de Direito processual civil. 8 ed. Volume único. Salvador: </a:t>
            </a:r>
            <a:r>
              <a:rPr lang="pt-BR" dirty="0" err="1" smtClean="0"/>
              <a:t>Juspodvim</a:t>
            </a:r>
            <a:r>
              <a:rPr lang="pt-BR" dirty="0" smtClean="0"/>
              <a:t>, 2016.</a:t>
            </a:r>
          </a:p>
          <a:p>
            <a:r>
              <a:rPr lang="pt-BR" dirty="0" smtClean="0"/>
              <a:t>CÂMARA, Alexandre Freitas. O novo processo civil brasileiro. 2 ed. São Paulo: Atlas, 2016.</a:t>
            </a:r>
          </a:p>
          <a:p>
            <a:r>
              <a:rPr lang="pt-BR" dirty="0" smtClean="0"/>
              <a:t>TALAMINI, Eduardo. Migalhas: Ainda a estabilização da tutela antecipada</a:t>
            </a:r>
            <a:r>
              <a:rPr lang="pt-BR" dirty="0"/>
              <a:t>. </a:t>
            </a:r>
            <a:r>
              <a:rPr lang="pt-BR" dirty="0" smtClean="0"/>
              <a:t>Disponível em&gt; &lt;http</a:t>
            </a:r>
            <a:r>
              <a:rPr lang="pt-BR" dirty="0"/>
              <a:t>://</a:t>
            </a:r>
            <a:r>
              <a:rPr lang="pt-BR" dirty="0" smtClean="0"/>
              <a:t>www.migalhas.com.br/dePeso/16,MI236877,31047-Ainda+a+estabilizacao+da+tutela+antecipada&gt;</a:t>
            </a:r>
            <a:endParaRPr lang="pt-BR" dirty="0"/>
          </a:p>
        </p:txBody>
      </p:sp>
      <p:sp>
        <p:nvSpPr>
          <p:cNvPr id="2" name="Título 1"/>
          <p:cNvSpPr>
            <a:spLocks noGrp="1"/>
          </p:cNvSpPr>
          <p:nvPr>
            <p:ph type="title"/>
          </p:nvPr>
        </p:nvSpPr>
        <p:spPr/>
        <p:txBody>
          <a:bodyPr/>
          <a:lstStyle/>
          <a:p>
            <a:r>
              <a:rPr lang="pt-BR" dirty="0" smtClean="0"/>
              <a:t>BIBLIOGRAFIA</a:t>
            </a:r>
            <a:endParaRPr lang="pt-BR" dirty="0"/>
          </a:p>
        </p:txBody>
      </p:sp>
    </p:spTree>
    <p:extLst>
      <p:ext uri="{BB962C8B-B14F-4D97-AF65-F5344CB8AC3E}">
        <p14:creationId xmlns:p14="http://schemas.microsoft.com/office/powerpoint/2010/main" xmlns="" val="38257952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11560" y="1052736"/>
            <a:ext cx="8229600" cy="4325112"/>
          </a:xfrm>
        </p:spPr>
        <p:txBody>
          <a:bodyPr/>
          <a:lstStyle/>
          <a:p>
            <a:r>
              <a:rPr lang="pt-BR" dirty="0"/>
              <a:t>Art. 749.  Incumbe ao autor, na petição inicial, especificar os fatos que demonstram a incapacidade do interditando para administrar seus bens e, se for o caso, para praticar atos da vida civil, bem como o momento em que a incapacidade se revelou.</a:t>
            </a:r>
          </a:p>
          <a:p>
            <a:r>
              <a:rPr lang="pt-BR" dirty="0">
                <a:solidFill>
                  <a:schemeClr val="accent3">
                    <a:lumMod val="75000"/>
                  </a:schemeClr>
                </a:solidFill>
              </a:rPr>
              <a:t>Parágrafo único.  Justificada a urgência, o juiz pode nomear curador provisório ao interditando para a prática de determinados atos.</a:t>
            </a:r>
          </a:p>
          <a:p>
            <a:endParaRPr lang="pt-BR" dirty="0">
              <a:solidFill>
                <a:schemeClr val="accent3">
                  <a:lumMod val="75000"/>
                </a:schemeClr>
              </a:solidFill>
            </a:endParaRPr>
          </a:p>
        </p:txBody>
      </p:sp>
    </p:spTree>
    <p:extLst>
      <p:ext uri="{BB962C8B-B14F-4D97-AF65-F5344CB8AC3E}">
        <p14:creationId xmlns:p14="http://schemas.microsoft.com/office/powerpoint/2010/main" xmlns="" val="18944950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620688"/>
            <a:ext cx="8291264" cy="5953848"/>
          </a:xfrm>
        </p:spPr>
        <p:txBody>
          <a:bodyPr>
            <a:normAutofit fontScale="70000" lnSpcReduction="20000"/>
          </a:bodyPr>
          <a:lstStyle/>
          <a:p>
            <a:pPr marL="109728" indent="0">
              <a:buNone/>
            </a:pPr>
            <a:r>
              <a:rPr lang="pt-BR" dirty="0">
                <a:hlinkClick r:id="rId2" action="ppaction://hlinksldjump"/>
              </a:rPr>
              <a:t>Art. 304. </a:t>
            </a:r>
            <a:r>
              <a:rPr lang="pt-BR" dirty="0"/>
              <a:t> A tutela antecipada, concedida nos termos do </a:t>
            </a:r>
            <a:r>
              <a:rPr lang="pt-BR" dirty="0">
                <a:hlinkClick r:id="rId3"/>
              </a:rPr>
              <a:t>art. 303</a:t>
            </a:r>
            <a:r>
              <a:rPr lang="pt-BR" dirty="0"/>
              <a:t>, torna-se estável se da decisão que a conceder não for interposto o respectivo recurso.</a:t>
            </a:r>
          </a:p>
          <a:p>
            <a:pPr marL="109728" indent="0">
              <a:buNone/>
            </a:pPr>
            <a:r>
              <a:rPr lang="pt-BR" dirty="0"/>
              <a:t>§ 1</a:t>
            </a:r>
            <a:r>
              <a:rPr lang="pt-BR" u="sng" baseline="30000" dirty="0"/>
              <a:t>o</a:t>
            </a:r>
            <a:r>
              <a:rPr lang="pt-BR" dirty="0"/>
              <a:t> No caso previsto no caput, o processo será extinto.</a:t>
            </a:r>
          </a:p>
          <a:p>
            <a:pPr marL="109728" indent="0">
              <a:buNone/>
            </a:pPr>
            <a:r>
              <a:rPr lang="pt-BR" dirty="0"/>
              <a:t>§ 2</a:t>
            </a:r>
            <a:r>
              <a:rPr lang="pt-BR" u="sng" baseline="30000" dirty="0"/>
              <a:t>o</a:t>
            </a:r>
            <a:r>
              <a:rPr lang="pt-BR" dirty="0"/>
              <a:t> Qualquer das partes poderá demandar a outra com o intuito de rever, reformar ou invalidar a tutela antecipada estabilizada nos termos do caput.</a:t>
            </a:r>
          </a:p>
          <a:p>
            <a:pPr marL="109728" indent="0">
              <a:buNone/>
            </a:pPr>
            <a:r>
              <a:rPr lang="pt-BR" dirty="0"/>
              <a:t>§ 3</a:t>
            </a:r>
            <a:r>
              <a:rPr lang="pt-BR" u="sng" baseline="30000" dirty="0"/>
              <a:t>o</a:t>
            </a:r>
            <a:r>
              <a:rPr lang="pt-BR" dirty="0"/>
              <a:t> A tutela antecipada conservará seus efeitos enquanto não revista, reformada ou invalidada por decisão de mérito proferida na ação de que trata o § 2</a:t>
            </a:r>
            <a:r>
              <a:rPr lang="pt-BR" u="sng" baseline="30000" dirty="0"/>
              <a:t>o</a:t>
            </a:r>
            <a:r>
              <a:rPr lang="pt-BR" dirty="0"/>
              <a:t>.</a:t>
            </a:r>
          </a:p>
          <a:p>
            <a:pPr marL="109728" indent="0">
              <a:buNone/>
            </a:pPr>
            <a:r>
              <a:rPr lang="pt-BR" dirty="0"/>
              <a:t>§ 4</a:t>
            </a:r>
            <a:r>
              <a:rPr lang="pt-BR" u="sng" baseline="30000" dirty="0"/>
              <a:t>o</a:t>
            </a:r>
            <a:r>
              <a:rPr lang="pt-BR" dirty="0"/>
              <a:t> Qualquer das partes poderá requerer o desarquivamento dos autos em que foi concedida a medida, para instruir a petição inicial da ação a que se refere o § 2</a:t>
            </a:r>
            <a:r>
              <a:rPr lang="pt-BR" u="sng" baseline="30000" dirty="0"/>
              <a:t>o</a:t>
            </a:r>
            <a:r>
              <a:rPr lang="pt-BR" dirty="0"/>
              <a:t>, prevento o juízo em que a tutela antecipada foi concedida.</a:t>
            </a:r>
          </a:p>
          <a:p>
            <a:pPr marL="109728" indent="0">
              <a:buNone/>
            </a:pPr>
            <a:r>
              <a:rPr lang="pt-BR" dirty="0"/>
              <a:t>§ 5</a:t>
            </a:r>
            <a:r>
              <a:rPr lang="pt-BR" u="sng" baseline="30000" dirty="0"/>
              <a:t>o</a:t>
            </a:r>
            <a:r>
              <a:rPr lang="pt-BR" dirty="0"/>
              <a:t> O direito de rever, reformar ou invalidar a tutela antecipada, previsto no § 2</a:t>
            </a:r>
            <a:r>
              <a:rPr lang="pt-BR" u="sng" baseline="30000" dirty="0"/>
              <a:t>o</a:t>
            </a:r>
            <a:r>
              <a:rPr lang="pt-BR" dirty="0"/>
              <a:t> deste artigo, extingue-se após 2 (dois) anos, contados da ciência da decisão que extinguiu o processo, nos termos do § 1</a:t>
            </a:r>
            <a:r>
              <a:rPr lang="pt-BR" u="sng" baseline="30000" dirty="0"/>
              <a:t>o</a:t>
            </a:r>
            <a:r>
              <a:rPr lang="pt-BR" dirty="0"/>
              <a:t>.</a:t>
            </a:r>
          </a:p>
          <a:p>
            <a:pPr marL="109728" indent="0">
              <a:buNone/>
            </a:pPr>
            <a:r>
              <a:rPr lang="pt-BR" dirty="0"/>
              <a:t>§ 6</a:t>
            </a:r>
            <a:r>
              <a:rPr lang="pt-BR" u="sng" baseline="30000" dirty="0"/>
              <a:t>o</a:t>
            </a:r>
            <a:r>
              <a:rPr lang="pt-BR" dirty="0"/>
              <a:t> A decisão que concede a tutela não fará coisa julgada, mas a estabilidade dos respectivos efeitos só será afastada por decisão que a revir, reformar ou invalidar, proferida em ação ajuizada por uma das partes, nos termos do § 2</a:t>
            </a:r>
            <a:r>
              <a:rPr lang="pt-BR" u="sng" baseline="30000" dirty="0"/>
              <a:t>o</a:t>
            </a:r>
            <a:r>
              <a:rPr lang="pt-BR" dirty="0"/>
              <a:t> deste artigo.</a:t>
            </a:r>
          </a:p>
          <a:p>
            <a:pPr marL="109728" indent="0">
              <a:buNone/>
            </a:pPr>
            <a:endParaRPr lang="pt-BR" dirty="0"/>
          </a:p>
        </p:txBody>
      </p:sp>
      <p:sp>
        <p:nvSpPr>
          <p:cNvPr id="2" name="Título 1"/>
          <p:cNvSpPr>
            <a:spLocks noGrp="1"/>
          </p:cNvSpPr>
          <p:nvPr>
            <p:ph type="title"/>
          </p:nvPr>
        </p:nvSpPr>
        <p:spPr/>
        <p:txBody>
          <a:bodyPr/>
          <a:lstStyle/>
          <a:p>
            <a:endParaRPr lang="pt-BR"/>
          </a:p>
        </p:txBody>
      </p:sp>
    </p:spTree>
    <p:extLst>
      <p:ext uri="{BB962C8B-B14F-4D97-AF65-F5344CB8AC3E}">
        <p14:creationId xmlns:p14="http://schemas.microsoft.com/office/powerpoint/2010/main" xmlns="" val="614799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31032" y="332656"/>
            <a:ext cx="8712968" cy="5809832"/>
          </a:xfrm>
        </p:spPr>
        <p:txBody>
          <a:bodyPr>
            <a:normAutofit/>
          </a:bodyPr>
          <a:lstStyle/>
          <a:p>
            <a:pPr marL="109728" indent="0">
              <a:buNone/>
            </a:pPr>
            <a:r>
              <a:rPr lang="pt-BR" b="1" dirty="0" smtClean="0">
                <a:solidFill>
                  <a:schemeClr val="accent3">
                    <a:lumMod val="75000"/>
                  </a:schemeClr>
                </a:solidFill>
              </a:rPr>
              <a:t>d</a:t>
            </a:r>
            <a:r>
              <a:rPr lang="pt-BR" b="1" dirty="0" smtClean="0">
                <a:solidFill>
                  <a:schemeClr val="accent3">
                    <a:lumMod val="75000"/>
                  </a:schemeClr>
                </a:solidFill>
              </a:rPr>
              <a:t>) </a:t>
            </a:r>
            <a:r>
              <a:rPr lang="pt-BR" b="1" dirty="0" smtClean="0">
                <a:solidFill>
                  <a:schemeClr val="accent3">
                    <a:lumMod val="75000"/>
                  </a:schemeClr>
                </a:solidFill>
              </a:rPr>
              <a:t>Conceito de cognição</a:t>
            </a:r>
          </a:p>
          <a:p>
            <a:pPr marL="109728" indent="0">
              <a:buNone/>
            </a:pPr>
            <a:r>
              <a:rPr lang="pt-BR" sz="1800" dirty="0" smtClean="0"/>
              <a:t> </a:t>
            </a:r>
            <a:r>
              <a:rPr lang="pt-BR" sz="1800" i="1" dirty="0" err="1" smtClean="0"/>
              <a:t>Kazuo</a:t>
            </a:r>
            <a:r>
              <a:rPr lang="pt-BR" sz="1800" i="1" dirty="0" smtClean="0"/>
              <a:t> Watanabe: </a:t>
            </a:r>
            <a:r>
              <a:rPr lang="pt-BR" sz="1800" i="1" dirty="0" smtClean="0"/>
              <a:t>“Da </a:t>
            </a:r>
            <a:r>
              <a:rPr lang="pt-BR" sz="1800" i="1" dirty="0" smtClean="0"/>
              <a:t>cognição no processo civil”</a:t>
            </a:r>
          </a:p>
          <a:p>
            <a:pPr>
              <a:buFont typeface="Wingdings" pitchFamily="2" charset="2"/>
              <a:buChar char="Ø"/>
            </a:pPr>
            <a:r>
              <a:rPr lang="pt-BR" u="sng" dirty="0" smtClean="0"/>
              <a:t>Plano </a:t>
            </a:r>
            <a:r>
              <a:rPr lang="pt-BR" u="sng" dirty="0"/>
              <a:t>horizontal: </a:t>
            </a:r>
            <a:r>
              <a:rPr lang="pt-BR" dirty="0"/>
              <a:t>(extensão</a:t>
            </a:r>
            <a:r>
              <a:rPr lang="pt-BR" dirty="0" smtClean="0"/>
              <a:t>) - </a:t>
            </a:r>
            <a:r>
              <a:rPr lang="pt-BR" dirty="0"/>
              <a:t>o que pode ser objeto da cognição judicial. </a:t>
            </a:r>
          </a:p>
          <a:p>
            <a:pPr marL="681228" indent="-571500">
              <a:buFont typeface="+mj-lt"/>
              <a:buAutoNum type="romanLcPeriod"/>
            </a:pPr>
            <a:r>
              <a:rPr lang="pt-BR" i="1" dirty="0" smtClean="0"/>
              <a:t>plena</a:t>
            </a:r>
            <a:r>
              <a:rPr lang="pt-BR" i="1" dirty="0"/>
              <a:t>:</a:t>
            </a:r>
            <a:r>
              <a:rPr lang="pt-BR" dirty="0"/>
              <a:t> não há limitação. </a:t>
            </a:r>
            <a:endParaRPr lang="pt-BR" dirty="0" smtClean="0"/>
          </a:p>
          <a:p>
            <a:pPr marL="109728" indent="0">
              <a:buNone/>
            </a:pPr>
            <a:r>
              <a:rPr lang="pt-BR" dirty="0" smtClean="0"/>
              <a:t>ex</a:t>
            </a:r>
            <a:r>
              <a:rPr lang="pt-BR" dirty="0"/>
              <a:t>.: procedimento comum. </a:t>
            </a:r>
            <a:endParaRPr lang="pt-BR" dirty="0" smtClean="0"/>
          </a:p>
          <a:p>
            <a:pPr marL="681228" indent="-571500">
              <a:buFont typeface="+mj-lt"/>
              <a:buAutoNum type="romanLcPeriod" startAt="2"/>
            </a:pPr>
            <a:r>
              <a:rPr lang="pt-BR" i="1" dirty="0" smtClean="0"/>
              <a:t>parcial </a:t>
            </a:r>
            <a:r>
              <a:rPr lang="pt-BR" i="1" dirty="0"/>
              <a:t>ou limitada</a:t>
            </a:r>
            <a:r>
              <a:rPr lang="pt-BR" dirty="0"/>
              <a:t>: não é toda </a:t>
            </a:r>
            <a:r>
              <a:rPr lang="pt-BR" dirty="0" smtClean="0"/>
              <a:t>matéria que </a:t>
            </a:r>
            <a:r>
              <a:rPr lang="pt-BR" dirty="0"/>
              <a:t>pode ser posta a </a:t>
            </a:r>
            <a:r>
              <a:rPr lang="pt-BR" dirty="0" smtClean="0"/>
              <a:t>apreciação</a:t>
            </a:r>
          </a:p>
          <a:p>
            <a:pPr marL="109728" indent="0">
              <a:buNone/>
            </a:pPr>
            <a:r>
              <a:rPr lang="pt-BR" dirty="0" smtClean="0"/>
              <a:t>ex</a:t>
            </a:r>
            <a:r>
              <a:rPr lang="pt-BR" dirty="0" smtClean="0"/>
              <a:t>.: </a:t>
            </a:r>
            <a:r>
              <a:rPr lang="pt-BR" dirty="0"/>
              <a:t>procedimento especial de </a:t>
            </a:r>
            <a:r>
              <a:rPr lang="pt-BR" dirty="0" smtClean="0"/>
              <a:t>desapropriação.</a:t>
            </a:r>
            <a:endParaRPr lang="pt-BR" dirty="0"/>
          </a:p>
          <a:p>
            <a:pPr>
              <a:buFont typeface="Wingdings" pitchFamily="2" charset="2"/>
              <a:buChar char="Ø"/>
            </a:pPr>
            <a:r>
              <a:rPr lang="pt-BR" u="sng" dirty="0"/>
              <a:t>Plano </a:t>
            </a:r>
            <a:r>
              <a:rPr lang="pt-BR" u="sng" dirty="0" smtClean="0"/>
              <a:t>vertical: </a:t>
            </a:r>
            <a:r>
              <a:rPr lang="pt-BR" dirty="0" smtClean="0"/>
              <a:t>(profundidade</a:t>
            </a:r>
            <a:r>
              <a:rPr lang="pt-BR" dirty="0"/>
              <a:t>) – </a:t>
            </a:r>
            <a:r>
              <a:rPr lang="pt-BR" dirty="0" smtClean="0"/>
              <a:t>modo em </a:t>
            </a:r>
            <a:r>
              <a:rPr lang="pt-BR" dirty="0"/>
              <a:t>que serão conhecidas as </a:t>
            </a:r>
            <a:r>
              <a:rPr lang="pt-BR" dirty="0" smtClean="0"/>
              <a:t>questões.</a:t>
            </a:r>
            <a:endParaRPr lang="pt-BR" dirty="0"/>
          </a:p>
          <a:p>
            <a:pPr marL="681228" indent="-571500">
              <a:buFont typeface="+mj-lt"/>
              <a:buAutoNum type="romanLcPeriod"/>
            </a:pPr>
            <a:r>
              <a:rPr lang="pt-BR" i="1" dirty="0" err="1" smtClean="0"/>
              <a:t>exauriente</a:t>
            </a:r>
            <a:r>
              <a:rPr lang="pt-BR" i="1" dirty="0" smtClean="0"/>
              <a:t>:</a:t>
            </a:r>
            <a:r>
              <a:rPr lang="pt-BR" dirty="0" smtClean="0"/>
              <a:t> </a:t>
            </a:r>
            <a:r>
              <a:rPr lang="pt-BR" dirty="0"/>
              <a:t>completa, profunda</a:t>
            </a:r>
          </a:p>
          <a:p>
            <a:pPr marL="681228" indent="-571500">
              <a:buFont typeface="+mj-lt"/>
              <a:buAutoNum type="romanLcPeriod"/>
            </a:pPr>
            <a:r>
              <a:rPr lang="pt-BR" i="1" dirty="0" smtClean="0">
                <a:solidFill>
                  <a:srgbClr val="C00000"/>
                </a:solidFill>
              </a:rPr>
              <a:t>sumária</a:t>
            </a:r>
            <a:r>
              <a:rPr lang="pt-BR" i="1" dirty="0">
                <a:solidFill>
                  <a:srgbClr val="C00000"/>
                </a:solidFill>
              </a:rPr>
              <a:t>:</a:t>
            </a:r>
            <a:r>
              <a:rPr lang="pt-BR" dirty="0">
                <a:solidFill>
                  <a:srgbClr val="C00000"/>
                </a:solidFill>
              </a:rPr>
              <a:t> cognição </a:t>
            </a:r>
            <a:r>
              <a:rPr lang="pt-BR" dirty="0" smtClean="0">
                <a:solidFill>
                  <a:srgbClr val="C00000"/>
                </a:solidFill>
              </a:rPr>
              <a:t>superficial</a:t>
            </a:r>
          </a:p>
          <a:p>
            <a:pPr marL="109728" indent="0">
              <a:buNone/>
            </a:pPr>
            <a:endParaRPr lang="pt-BR" dirty="0"/>
          </a:p>
        </p:txBody>
      </p:sp>
      <p:sp>
        <p:nvSpPr>
          <p:cNvPr id="4" name="Explosão 2 3"/>
          <p:cNvSpPr/>
          <p:nvPr/>
        </p:nvSpPr>
        <p:spPr>
          <a:xfrm>
            <a:off x="6156176" y="404664"/>
            <a:ext cx="1440160" cy="50405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dirty="0" smtClean="0"/>
              <a:t>OBRA</a:t>
            </a:r>
            <a:endParaRPr lang="pt-BR" sz="1200" dirty="0"/>
          </a:p>
        </p:txBody>
      </p:sp>
    </p:spTree>
    <p:extLst>
      <p:ext uri="{BB962C8B-B14F-4D97-AF65-F5344CB8AC3E}">
        <p14:creationId xmlns:p14="http://schemas.microsoft.com/office/powerpoint/2010/main" xmlns="" val="25714788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1556792"/>
            <a:ext cx="8229600" cy="4325112"/>
          </a:xfrm>
        </p:spPr>
        <p:txBody>
          <a:bodyPr>
            <a:normAutofit fontScale="77500" lnSpcReduction="20000"/>
          </a:bodyPr>
          <a:lstStyle/>
          <a:p>
            <a:pPr marL="109728" indent="0">
              <a:buNone/>
            </a:pPr>
            <a:r>
              <a:rPr lang="pt-BR" dirty="0" err="1" smtClean="0">
                <a:hlinkClick r:id="rId2" action="ppaction://hlinksldjump"/>
              </a:rPr>
              <a:t>Art</a:t>
            </a:r>
            <a:r>
              <a:rPr lang="pt-BR" dirty="0" smtClean="0">
                <a:hlinkClick r:id="rId2" action="ppaction://hlinksldjump"/>
              </a:rPr>
              <a:t> 1029.</a:t>
            </a:r>
            <a:endParaRPr lang="pt-BR" dirty="0" smtClean="0"/>
          </a:p>
          <a:p>
            <a:pPr marL="109728" indent="0">
              <a:buNone/>
            </a:pPr>
            <a:r>
              <a:rPr lang="pt-BR" dirty="0" smtClean="0"/>
              <a:t> §</a:t>
            </a:r>
            <a:r>
              <a:rPr lang="pt-BR" dirty="0"/>
              <a:t> 5</a:t>
            </a:r>
            <a:r>
              <a:rPr lang="pt-BR" u="sng" baseline="30000" dirty="0"/>
              <a:t>o</a:t>
            </a:r>
            <a:r>
              <a:rPr lang="pt-BR" dirty="0"/>
              <a:t> O pedido de concessão de efeito suspensivo a recurso extraordinário ou a recurso especial poderá ser </a:t>
            </a:r>
            <a:r>
              <a:rPr lang="pt-BR" dirty="0" smtClean="0"/>
              <a:t>formulado </a:t>
            </a:r>
            <a:r>
              <a:rPr lang="pt-BR" dirty="0"/>
              <a:t>por requerimento dirigido</a:t>
            </a:r>
            <a:r>
              <a:rPr lang="pt-BR" dirty="0" smtClean="0"/>
              <a:t>:</a:t>
            </a:r>
          </a:p>
          <a:p>
            <a:pPr marL="109728" indent="0">
              <a:buNone/>
            </a:pPr>
            <a:endParaRPr lang="pt-BR" dirty="0" smtClean="0"/>
          </a:p>
          <a:p>
            <a:pPr marL="109728" indent="0">
              <a:buNone/>
            </a:pPr>
            <a:r>
              <a:rPr lang="pt-BR" dirty="0"/>
              <a:t>I – ao tribunal superior respectivo, no período compreendido entre a publicação da decisão de admissão do recurso e sua distribuição, ficando o relator designado para seu exame prevento para julgá-lo</a:t>
            </a:r>
            <a:r>
              <a:rPr lang="pt-BR" dirty="0" smtClean="0"/>
              <a:t>;</a:t>
            </a:r>
          </a:p>
          <a:p>
            <a:pPr marL="109728" indent="0">
              <a:buNone/>
            </a:pPr>
            <a:r>
              <a:rPr lang="pt-BR" dirty="0"/>
              <a:t>II - ao relator, se já distribuído o recurso</a:t>
            </a:r>
            <a:r>
              <a:rPr lang="pt-BR" dirty="0" smtClean="0"/>
              <a:t>;</a:t>
            </a:r>
          </a:p>
          <a:p>
            <a:pPr marL="109728" indent="0">
              <a:buNone/>
            </a:pPr>
            <a:r>
              <a:rPr lang="pt-BR" dirty="0"/>
              <a:t>III – ao presidente ou ao vice-presidente do tribunal recorrido, no período compreendido entre a interposição do recurso e a publicação da decisão de admissão do recurso, assim como no caso de o recurso ter sido sobrestado, nos termos do </a:t>
            </a:r>
            <a:r>
              <a:rPr lang="pt-BR" dirty="0">
                <a:hlinkClick r:id="rId3"/>
              </a:rPr>
              <a:t>art. 1.037</a:t>
            </a:r>
            <a:r>
              <a:rPr lang="pt-BR" dirty="0"/>
              <a:t>. </a:t>
            </a:r>
            <a:r>
              <a:rPr lang="pt-BR" dirty="0" smtClean="0"/>
              <a:t>(</a:t>
            </a:r>
            <a:r>
              <a:rPr lang="pt-BR" i="1" dirty="0" smtClean="0"/>
              <a:t>repetitivos)</a:t>
            </a:r>
            <a:endParaRPr lang="pt-BR" i="1" dirty="0"/>
          </a:p>
        </p:txBody>
      </p:sp>
    </p:spTree>
    <p:extLst>
      <p:ext uri="{BB962C8B-B14F-4D97-AF65-F5344CB8AC3E}">
        <p14:creationId xmlns:p14="http://schemas.microsoft.com/office/powerpoint/2010/main" xmlns="" val="22329598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692696"/>
            <a:ext cx="8291264" cy="5881840"/>
          </a:xfrm>
        </p:spPr>
        <p:txBody>
          <a:bodyPr>
            <a:normAutofit fontScale="70000" lnSpcReduction="20000"/>
          </a:bodyPr>
          <a:lstStyle/>
          <a:p>
            <a:pPr marL="109728" indent="0">
              <a:buNone/>
            </a:pPr>
            <a:r>
              <a:rPr lang="pt-BR" dirty="0">
                <a:hlinkClick r:id="rId2" action="ppaction://hlinksldjump"/>
              </a:rPr>
              <a:t>Art. 1.012. </a:t>
            </a:r>
            <a:r>
              <a:rPr lang="pt-BR" dirty="0"/>
              <a:t> A apelação terá efeito suspensivo.</a:t>
            </a:r>
          </a:p>
          <a:p>
            <a:pPr marL="109728" indent="0">
              <a:buNone/>
            </a:pPr>
            <a:r>
              <a:rPr lang="pt-BR" dirty="0"/>
              <a:t>§ 1</a:t>
            </a:r>
            <a:r>
              <a:rPr lang="pt-BR" u="sng" baseline="30000" dirty="0"/>
              <a:t>o</a:t>
            </a:r>
            <a:r>
              <a:rPr lang="pt-BR" dirty="0"/>
              <a:t> Além de outras hipóteses previstas em lei, começa a produzir efeitos imediatamente após a sua publicação a sentença que:</a:t>
            </a:r>
          </a:p>
          <a:p>
            <a:pPr marL="109728" indent="0">
              <a:buNone/>
            </a:pPr>
            <a:r>
              <a:rPr lang="pt-BR" dirty="0"/>
              <a:t>I - homologa divisão ou demarcação de terras;</a:t>
            </a:r>
          </a:p>
          <a:p>
            <a:pPr marL="109728" indent="0">
              <a:buNone/>
            </a:pPr>
            <a:r>
              <a:rPr lang="pt-BR" dirty="0"/>
              <a:t>II - condena a pagar alimentos;</a:t>
            </a:r>
          </a:p>
          <a:p>
            <a:pPr marL="109728" indent="0">
              <a:buNone/>
            </a:pPr>
            <a:r>
              <a:rPr lang="pt-BR" dirty="0"/>
              <a:t>III - extingue sem resolução do mérito ou julga improcedentes os embargos do executado;</a:t>
            </a:r>
          </a:p>
          <a:p>
            <a:pPr marL="109728" indent="0">
              <a:buNone/>
            </a:pPr>
            <a:r>
              <a:rPr lang="pt-BR" dirty="0"/>
              <a:t>IV - julga procedente o pedido de instituição de arbitragem;</a:t>
            </a:r>
          </a:p>
          <a:p>
            <a:pPr marL="109728" indent="0">
              <a:buNone/>
            </a:pPr>
            <a:r>
              <a:rPr lang="pt-BR" dirty="0"/>
              <a:t>V - confirma, concede ou revoga tutela provisória;</a:t>
            </a:r>
          </a:p>
          <a:p>
            <a:pPr marL="109728" indent="0">
              <a:buNone/>
            </a:pPr>
            <a:r>
              <a:rPr lang="pt-BR" dirty="0"/>
              <a:t>VI - decreta a interdição.</a:t>
            </a:r>
          </a:p>
          <a:p>
            <a:pPr marL="109728" indent="0">
              <a:buNone/>
            </a:pPr>
            <a:r>
              <a:rPr lang="pt-BR" dirty="0"/>
              <a:t>§ 2</a:t>
            </a:r>
            <a:r>
              <a:rPr lang="pt-BR" u="sng" baseline="30000" dirty="0"/>
              <a:t>o</a:t>
            </a:r>
            <a:r>
              <a:rPr lang="pt-BR" dirty="0"/>
              <a:t> Nos casos do § 1</a:t>
            </a:r>
            <a:r>
              <a:rPr lang="pt-BR" u="sng" baseline="30000" dirty="0"/>
              <a:t>o</a:t>
            </a:r>
            <a:r>
              <a:rPr lang="pt-BR" dirty="0"/>
              <a:t>, o apelado poderá promover o pedido de cumprimento provisório depois de publicada a sentença.</a:t>
            </a:r>
          </a:p>
          <a:p>
            <a:pPr marL="109728" indent="0">
              <a:buNone/>
            </a:pPr>
            <a:r>
              <a:rPr lang="pt-BR" dirty="0"/>
              <a:t>§ 3</a:t>
            </a:r>
            <a:r>
              <a:rPr lang="pt-BR" u="sng" baseline="30000" dirty="0"/>
              <a:t>o</a:t>
            </a:r>
            <a:r>
              <a:rPr lang="pt-BR" dirty="0"/>
              <a:t> O pedido de concessão de efeito suspensivo nas hipóteses do § 1</a:t>
            </a:r>
            <a:r>
              <a:rPr lang="pt-BR" u="sng" baseline="30000" dirty="0"/>
              <a:t>o</a:t>
            </a:r>
            <a:r>
              <a:rPr lang="pt-BR" dirty="0"/>
              <a:t> poderá ser formulado por requerimento dirigido ao:</a:t>
            </a:r>
          </a:p>
          <a:p>
            <a:pPr marL="109728" indent="0">
              <a:buNone/>
            </a:pPr>
            <a:r>
              <a:rPr lang="pt-BR" dirty="0"/>
              <a:t>I - tribunal, no período compreendido entre a interposição da apelação e sua distribuição, ficando o relator designado para seu exame prevento para julgá-la;</a:t>
            </a:r>
          </a:p>
          <a:p>
            <a:pPr marL="109728" indent="0">
              <a:buNone/>
            </a:pPr>
            <a:r>
              <a:rPr lang="pt-BR" dirty="0"/>
              <a:t>II - relator, se já distribuída a apelação.</a:t>
            </a:r>
          </a:p>
          <a:p>
            <a:pPr marL="109728" indent="0">
              <a:buNone/>
            </a:pPr>
            <a:r>
              <a:rPr lang="pt-BR" dirty="0">
                <a:solidFill>
                  <a:schemeClr val="accent3">
                    <a:lumMod val="75000"/>
                  </a:schemeClr>
                </a:solidFill>
              </a:rPr>
              <a:t>§ 4</a:t>
            </a:r>
            <a:r>
              <a:rPr lang="pt-BR" u="sng" baseline="30000" dirty="0">
                <a:solidFill>
                  <a:schemeClr val="accent3">
                    <a:lumMod val="75000"/>
                  </a:schemeClr>
                </a:solidFill>
              </a:rPr>
              <a:t>o</a:t>
            </a:r>
            <a:r>
              <a:rPr lang="pt-BR" dirty="0">
                <a:solidFill>
                  <a:schemeClr val="accent3">
                    <a:lumMod val="75000"/>
                  </a:schemeClr>
                </a:solidFill>
              </a:rPr>
              <a:t> Nas hipóteses do § 1</a:t>
            </a:r>
            <a:r>
              <a:rPr lang="pt-BR" u="sng" baseline="30000" dirty="0">
                <a:solidFill>
                  <a:schemeClr val="accent3">
                    <a:lumMod val="75000"/>
                  </a:schemeClr>
                </a:solidFill>
              </a:rPr>
              <a:t>o</a:t>
            </a:r>
            <a:r>
              <a:rPr lang="pt-BR" dirty="0">
                <a:solidFill>
                  <a:schemeClr val="accent3">
                    <a:lumMod val="75000"/>
                  </a:schemeClr>
                </a:solidFill>
              </a:rPr>
              <a:t>, a eficácia da sentença poderá ser suspensa pelo relator se o apelante demonstrar a probabilidade de provimento do recurso ou se, sendo relevante a fundamentação, houver risco de dano grave ou de difícil reparação.</a:t>
            </a:r>
          </a:p>
          <a:p>
            <a:pPr marL="109728" indent="0">
              <a:buNone/>
            </a:pPr>
            <a:endParaRPr lang="pt-BR" dirty="0"/>
          </a:p>
        </p:txBody>
      </p:sp>
    </p:spTree>
    <p:extLst>
      <p:ext uri="{BB962C8B-B14F-4D97-AF65-F5344CB8AC3E}">
        <p14:creationId xmlns:p14="http://schemas.microsoft.com/office/powerpoint/2010/main" xmlns="" val="38565386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109728" indent="0">
              <a:buNone/>
            </a:pPr>
            <a:r>
              <a:rPr lang="pt-BR" dirty="0"/>
              <a:t>Art. 305.  A petição inicial da ação que visa à prestação de tutela cautelar em caráter antecedente indicará a lide e seu fundamento, a exposição sumária do direito que se objetiva assegurar e o perigo de dano ou o risco ao resultado útil do processo.</a:t>
            </a:r>
          </a:p>
          <a:p>
            <a:pPr marL="109728" indent="0">
              <a:buNone/>
            </a:pPr>
            <a:r>
              <a:rPr lang="pt-BR" dirty="0">
                <a:solidFill>
                  <a:srgbClr val="FF0000"/>
                </a:solidFill>
              </a:rPr>
              <a:t>Parágrafo único.  Caso entenda que o pedido a que se refere o caput tem natureza antecipada, o juiz observará o disposto no </a:t>
            </a:r>
            <a:r>
              <a:rPr lang="pt-BR" dirty="0">
                <a:solidFill>
                  <a:srgbClr val="FF0000"/>
                </a:solidFill>
                <a:hlinkClick r:id="rId2"/>
              </a:rPr>
              <a:t>art. 303</a:t>
            </a:r>
            <a:r>
              <a:rPr lang="pt-BR" dirty="0">
                <a:solidFill>
                  <a:srgbClr val="FF0000"/>
                </a:solidFill>
              </a:rPr>
              <a:t>.</a:t>
            </a:r>
          </a:p>
          <a:p>
            <a:pPr marL="109728" indent="0">
              <a:buNone/>
            </a:pPr>
            <a:endParaRPr lang="pt-BR" dirty="0"/>
          </a:p>
        </p:txBody>
      </p:sp>
      <p:sp>
        <p:nvSpPr>
          <p:cNvPr id="2" name="Título 1"/>
          <p:cNvSpPr>
            <a:spLocks noGrp="1"/>
          </p:cNvSpPr>
          <p:nvPr>
            <p:ph type="title"/>
          </p:nvPr>
        </p:nvSpPr>
        <p:spPr/>
        <p:txBody>
          <a:bodyPr/>
          <a:lstStyle/>
          <a:p>
            <a:endParaRPr lang="pt-BR"/>
          </a:p>
        </p:txBody>
      </p:sp>
    </p:spTree>
    <p:extLst>
      <p:ext uri="{BB962C8B-B14F-4D97-AF65-F5344CB8AC3E}">
        <p14:creationId xmlns:p14="http://schemas.microsoft.com/office/powerpoint/2010/main" xmlns="" val="3124682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07934" y="5373215"/>
            <a:ext cx="7156198" cy="648073"/>
          </a:xfrm>
        </p:spPr>
        <p:txBody>
          <a:bodyPr>
            <a:noAutofit/>
          </a:bodyPr>
          <a:lstStyle/>
          <a:p>
            <a:endParaRPr lang="pt-BR" sz="1800" dirty="0" smtClean="0"/>
          </a:p>
          <a:p>
            <a:endParaRPr lang="pt-BR" sz="1800" dirty="0"/>
          </a:p>
          <a:p>
            <a:endParaRPr lang="pt-BR" sz="1800" dirty="0" smtClean="0"/>
          </a:p>
          <a:p>
            <a:endParaRPr lang="pt-BR" sz="1800" dirty="0" smtClean="0"/>
          </a:p>
          <a:p>
            <a:endParaRPr lang="pt-BR" sz="1800" dirty="0"/>
          </a:p>
          <a:p>
            <a:pPr marL="109728" indent="0">
              <a:buNone/>
            </a:pPr>
            <a:endParaRPr lang="pt-BR" sz="1800" dirty="0" smtClean="0"/>
          </a:p>
          <a:p>
            <a:pPr marL="109728" indent="0">
              <a:buNone/>
            </a:pPr>
            <a:endParaRPr lang="pt-BR" sz="1800" dirty="0"/>
          </a:p>
          <a:p>
            <a:endParaRPr lang="pt-BR" sz="1800" dirty="0"/>
          </a:p>
        </p:txBody>
      </p:sp>
      <p:sp>
        <p:nvSpPr>
          <p:cNvPr id="4" name="Retângulo de cantos arredondados 3"/>
          <p:cNvSpPr/>
          <p:nvPr/>
        </p:nvSpPr>
        <p:spPr>
          <a:xfrm>
            <a:off x="0" y="1916832"/>
            <a:ext cx="3456384" cy="108012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002060"/>
                </a:solidFill>
              </a:rPr>
              <a:t>COGNIÇÃO EXAURIENTE</a:t>
            </a:r>
            <a:endParaRPr lang="pt-BR" dirty="0">
              <a:solidFill>
                <a:srgbClr val="002060"/>
              </a:solidFill>
            </a:endParaRPr>
          </a:p>
        </p:txBody>
      </p:sp>
      <p:sp>
        <p:nvSpPr>
          <p:cNvPr id="5" name="Retângulo de cantos arredondados 4"/>
          <p:cNvSpPr/>
          <p:nvPr/>
        </p:nvSpPr>
        <p:spPr>
          <a:xfrm>
            <a:off x="25687" y="3842912"/>
            <a:ext cx="3456384" cy="108012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002060"/>
                </a:solidFill>
              </a:rPr>
              <a:t>COGNIÇÃO SUMÁRIA</a:t>
            </a:r>
            <a:endParaRPr lang="pt-BR" dirty="0">
              <a:solidFill>
                <a:srgbClr val="002060"/>
              </a:solidFill>
            </a:endParaRPr>
          </a:p>
        </p:txBody>
      </p:sp>
      <p:sp>
        <p:nvSpPr>
          <p:cNvPr id="8" name="Explosão 2 7"/>
          <p:cNvSpPr/>
          <p:nvPr/>
        </p:nvSpPr>
        <p:spPr>
          <a:xfrm>
            <a:off x="0" y="404664"/>
            <a:ext cx="4103440" cy="1152128"/>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IMPORTANTE</a:t>
            </a:r>
            <a:endParaRPr lang="pt-BR" dirty="0"/>
          </a:p>
        </p:txBody>
      </p:sp>
      <p:sp>
        <p:nvSpPr>
          <p:cNvPr id="9" name="Seta para a direita 8"/>
          <p:cNvSpPr/>
          <p:nvPr/>
        </p:nvSpPr>
        <p:spPr>
          <a:xfrm rot="20133969">
            <a:off x="3685328" y="1754590"/>
            <a:ext cx="122413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Seta para a direita 9"/>
          <p:cNvSpPr/>
          <p:nvPr/>
        </p:nvSpPr>
        <p:spPr>
          <a:xfrm rot="20133969">
            <a:off x="3885278" y="4073518"/>
            <a:ext cx="122413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a direita 10"/>
          <p:cNvSpPr/>
          <p:nvPr/>
        </p:nvSpPr>
        <p:spPr>
          <a:xfrm rot="1724136">
            <a:off x="3688972" y="2719016"/>
            <a:ext cx="122413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Elipse 11"/>
          <p:cNvSpPr/>
          <p:nvPr/>
        </p:nvSpPr>
        <p:spPr>
          <a:xfrm>
            <a:off x="5724128" y="1412776"/>
            <a:ext cx="2736304" cy="936104"/>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002060"/>
                </a:solidFill>
              </a:rPr>
              <a:t>Segurança jurídica</a:t>
            </a:r>
            <a:endParaRPr lang="pt-BR" dirty="0">
              <a:solidFill>
                <a:srgbClr val="002060"/>
              </a:solidFill>
            </a:endParaRPr>
          </a:p>
        </p:txBody>
      </p:sp>
      <p:sp>
        <p:nvSpPr>
          <p:cNvPr id="13" name="Elipse 12"/>
          <p:cNvSpPr/>
          <p:nvPr/>
        </p:nvSpPr>
        <p:spPr>
          <a:xfrm>
            <a:off x="5742562" y="2651494"/>
            <a:ext cx="2736304" cy="936104"/>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002060"/>
                </a:solidFill>
              </a:rPr>
              <a:t>Coisa julgada material</a:t>
            </a:r>
            <a:endParaRPr lang="pt-BR" dirty="0">
              <a:solidFill>
                <a:srgbClr val="002060"/>
              </a:solidFill>
            </a:endParaRPr>
          </a:p>
        </p:txBody>
      </p:sp>
      <p:sp>
        <p:nvSpPr>
          <p:cNvPr id="14" name="Elipse 13"/>
          <p:cNvSpPr/>
          <p:nvPr/>
        </p:nvSpPr>
        <p:spPr>
          <a:xfrm>
            <a:off x="5508104" y="3839522"/>
            <a:ext cx="2736304" cy="936104"/>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002060"/>
                </a:solidFill>
              </a:rPr>
              <a:t>Celeridade</a:t>
            </a:r>
            <a:endParaRPr lang="pt-BR" dirty="0">
              <a:solidFill>
                <a:srgbClr val="002060"/>
              </a:solidFill>
            </a:endParaRPr>
          </a:p>
        </p:txBody>
      </p:sp>
      <p:sp>
        <p:nvSpPr>
          <p:cNvPr id="15" name="Elipse 14"/>
          <p:cNvSpPr/>
          <p:nvPr/>
        </p:nvSpPr>
        <p:spPr>
          <a:xfrm>
            <a:off x="5508104" y="4869160"/>
            <a:ext cx="2736304" cy="936104"/>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002060"/>
                </a:solidFill>
              </a:rPr>
              <a:t>Não faz coisa julgada material</a:t>
            </a:r>
            <a:endParaRPr lang="pt-BR" dirty="0">
              <a:solidFill>
                <a:srgbClr val="002060"/>
              </a:solidFill>
            </a:endParaRPr>
          </a:p>
        </p:txBody>
      </p:sp>
      <p:sp>
        <p:nvSpPr>
          <p:cNvPr id="16" name="Seta para a direita 15"/>
          <p:cNvSpPr/>
          <p:nvPr/>
        </p:nvSpPr>
        <p:spPr>
          <a:xfrm rot="817293">
            <a:off x="4004588" y="4899787"/>
            <a:ext cx="122413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xmlns="" val="2138776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323528" y="1268760"/>
            <a:ext cx="8640960" cy="5184576"/>
          </a:xfrm>
        </p:spPr>
        <p:txBody>
          <a:bodyPr>
            <a:normAutofit fontScale="62500" lnSpcReduction="20000"/>
          </a:bodyPr>
          <a:lstStyle/>
          <a:p>
            <a:pPr marL="624078" indent="-514350">
              <a:buNone/>
            </a:pPr>
            <a:r>
              <a:rPr lang="pt-BR" b="1" dirty="0" smtClean="0">
                <a:solidFill>
                  <a:schemeClr val="accent3">
                    <a:lumMod val="50000"/>
                  </a:schemeClr>
                </a:solidFill>
              </a:rPr>
              <a:t>Introdução</a:t>
            </a:r>
          </a:p>
          <a:p>
            <a:pPr marL="109728" indent="0">
              <a:buNone/>
            </a:pPr>
            <a:endParaRPr lang="pt-BR" b="1" dirty="0">
              <a:solidFill>
                <a:schemeClr val="accent3">
                  <a:lumMod val="50000"/>
                </a:schemeClr>
              </a:solidFill>
            </a:endParaRPr>
          </a:p>
          <a:p>
            <a:pPr marL="624078" indent="-514350">
              <a:buAutoNum type="alphaLcParenR"/>
            </a:pPr>
            <a:r>
              <a:rPr lang="pt-BR" b="1" dirty="0" smtClean="0">
                <a:solidFill>
                  <a:schemeClr val="accent3">
                    <a:lumMod val="50000"/>
                  </a:schemeClr>
                </a:solidFill>
              </a:rPr>
              <a:t>Histórico</a:t>
            </a:r>
          </a:p>
          <a:p>
            <a:pPr marL="624078" indent="-514350">
              <a:buAutoNum type="alphaLcParenR"/>
            </a:pPr>
            <a:endParaRPr lang="pt-BR" b="1" dirty="0" smtClean="0">
              <a:solidFill>
                <a:schemeClr val="accent3">
                  <a:lumMod val="50000"/>
                </a:schemeClr>
              </a:solidFill>
            </a:endParaRPr>
          </a:p>
          <a:p>
            <a:pPr marL="109728" indent="0" algn="just">
              <a:buNone/>
            </a:pPr>
            <a:endParaRPr lang="pt-BR" dirty="0" smtClean="0"/>
          </a:p>
          <a:p>
            <a:pPr marL="109728" indent="0" algn="just">
              <a:buNone/>
            </a:pPr>
            <a:endParaRPr lang="pt-BR" dirty="0" smtClean="0"/>
          </a:p>
          <a:p>
            <a:pPr marL="109728" indent="0" algn="just">
              <a:buNone/>
            </a:pPr>
            <a:endParaRPr lang="pt-BR" dirty="0"/>
          </a:p>
          <a:p>
            <a:pPr marL="109728" indent="0" algn="just">
              <a:buNone/>
            </a:pPr>
            <a:r>
              <a:rPr lang="pt-BR" i="1" dirty="0">
                <a:solidFill>
                  <a:srgbClr val="C00000"/>
                </a:solidFill>
              </a:rPr>
              <a:t>Art. 273</a:t>
            </a:r>
            <a:r>
              <a:rPr lang="pt-BR" i="1" dirty="0"/>
              <a:t>. O juiz poderá, a requerimento da parte, antecipar, total ou parcialmente, os efeitos da tutela pretendida no pedido inicial, desde que, existindo prova inequívoca, se convença da verossimilhança da alegação e: </a:t>
            </a:r>
          </a:p>
          <a:p>
            <a:pPr marL="109728" indent="0" algn="just">
              <a:buNone/>
            </a:pPr>
            <a:r>
              <a:rPr lang="pt-BR" i="1" dirty="0"/>
              <a:t>I - haja fundado receio de dano irreparável ou de difícil reparação; ou          </a:t>
            </a:r>
            <a:endParaRPr lang="pt-BR" i="1" dirty="0" smtClean="0"/>
          </a:p>
          <a:p>
            <a:pPr marL="109728" indent="0" algn="just">
              <a:buNone/>
            </a:pPr>
            <a:r>
              <a:rPr lang="pt-BR" i="1" dirty="0" smtClean="0"/>
              <a:t>I</a:t>
            </a:r>
            <a:r>
              <a:rPr lang="pt-BR" i="1" dirty="0" smtClean="0"/>
              <a:t>I </a:t>
            </a:r>
            <a:r>
              <a:rPr lang="pt-BR" i="1" dirty="0"/>
              <a:t>- fique caracterizado o abuso de direito de defesa ou o manifesto propósito protelatório do réu.</a:t>
            </a:r>
          </a:p>
          <a:p>
            <a:pPr marL="109728" indent="0">
              <a:buNone/>
            </a:pPr>
            <a:endParaRPr lang="pt-BR" dirty="0" smtClean="0"/>
          </a:p>
          <a:p>
            <a:pPr marL="109728" indent="0" algn="just">
              <a:buNone/>
            </a:pPr>
            <a:endParaRPr lang="pt-BR" b="1" dirty="0">
              <a:solidFill>
                <a:srgbClr val="C00000"/>
              </a:solidFill>
            </a:endParaRPr>
          </a:p>
          <a:p>
            <a:pPr marL="109728" indent="0" algn="just">
              <a:buNone/>
            </a:pPr>
            <a:r>
              <a:rPr lang="pt-BR" i="1" dirty="0" smtClean="0">
                <a:solidFill>
                  <a:srgbClr val="C00000"/>
                </a:solidFill>
              </a:rPr>
              <a:t>Art. 461, § 3</a:t>
            </a:r>
            <a:r>
              <a:rPr lang="pt-BR" i="1" baseline="30000" dirty="0" smtClean="0">
                <a:solidFill>
                  <a:srgbClr val="C00000"/>
                </a:solidFill>
              </a:rPr>
              <a:t>º:</a:t>
            </a:r>
            <a:r>
              <a:rPr lang="pt-BR" i="1" dirty="0"/>
              <a:t> Sendo relevante o fundamento da demanda e havendo justificado receio de ineficácia do provimento final, é lícito ao juiz conceder a tutela liminarmente ou mediante justificação prévia, citado o réu. A medida liminar poderá ser revogada ou modificada, a qualquer tempo, em decisão fundamentada.    </a:t>
            </a:r>
            <a:endParaRPr lang="pt-BR" b="1" i="1" dirty="0" smtClean="0">
              <a:solidFill>
                <a:schemeClr val="accent3">
                  <a:lumMod val="50000"/>
                </a:schemeClr>
              </a:solidFill>
            </a:endParaRPr>
          </a:p>
          <a:p>
            <a:pPr marL="624078" indent="-514350">
              <a:buAutoNum type="alphaLcParenR"/>
            </a:pPr>
            <a:endParaRPr lang="pt-BR" b="1" dirty="0" smtClean="0">
              <a:solidFill>
                <a:schemeClr val="accent3">
                  <a:lumMod val="50000"/>
                </a:schemeClr>
              </a:solidFill>
            </a:endParaRPr>
          </a:p>
        </p:txBody>
      </p:sp>
      <p:sp>
        <p:nvSpPr>
          <p:cNvPr id="4" name="Título 3"/>
          <p:cNvSpPr>
            <a:spLocks noGrp="1"/>
          </p:cNvSpPr>
          <p:nvPr>
            <p:ph type="title"/>
          </p:nvPr>
        </p:nvSpPr>
        <p:spPr>
          <a:xfrm>
            <a:off x="395536" y="332656"/>
            <a:ext cx="8229600" cy="1066800"/>
          </a:xfrm>
        </p:spPr>
        <p:txBody>
          <a:bodyPr/>
          <a:lstStyle/>
          <a:p>
            <a:r>
              <a:rPr lang="pt-BR" dirty="0" smtClean="0"/>
              <a:t>2. TUTELA PROVISÓRIA</a:t>
            </a:r>
            <a:endParaRPr lang="pt-BR" dirty="0"/>
          </a:p>
        </p:txBody>
      </p:sp>
      <p:sp>
        <p:nvSpPr>
          <p:cNvPr id="6" name="Retângulo 5"/>
          <p:cNvSpPr/>
          <p:nvPr/>
        </p:nvSpPr>
        <p:spPr>
          <a:xfrm>
            <a:off x="827584" y="2348880"/>
            <a:ext cx="756084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C00000"/>
                </a:solidFill>
              </a:rPr>
              <a:t>tutela antecipada:</a:t>
            </a:r>
            <a:r>
              <a:rPr lang="pt-BR" dirty="0" smtClean="0"/>
              <a:t> lei n. 8952/1994 – </a:t>
            </a:r>
            <a:r>
              <a:rPr lang="pt-BR" i="1" dirty="0" err="1" smtClean="0"/>
              <a:t>arts</a:t>
            </a:r>
            <a:r>
              <a:rPr lang="pt-BR" i="1" dirty="0" smtClean="0"/>
              <a:t>. 273 CPC e 461 §3º</a:t>
            </a:r>
            <a:endParaRPr lang="pt-BR" dirty="0"/>
          </a:p>
        </p:txBody>
      </p:sp>
    </p:spTree>
    <p:extLst>
      <p:ext uri="{BB962C8B-B14F-4D97-AF65-F5344CB8AC3E}">
        <p14:creationId xmlns:p14="http://schemas.microsoft.com/office/powerpoint/2010/main" xmlns="" val="584292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476672"/>
            <a:ext cx="8784976" cy="6165304"/>
          </a:xfrm>
        </p:spPr>
        <p:txBody>
          <a:bodyPr>
            <a:normAutofit fontScale="47500" lnSpcReduction="20000"/>
          </a:bodyPr>
          <a:lstStyle/>
          <a:p>
            <a:pPr>
              <a:buNone/>
            </a:pPr>
            <a:endParaRPr lang="pt-BR" b="1" u="sng" dirty="0" smtClean="0">
              <a:solidFill>
                <a:schemeClr val="accent3">
                  <a:lumMod val="75000"/>
                </a:schemeClr>
              </a:solidFill>
            </a:endParaRPr>
          </a:p>
          <a:p>
            <a:pPr>
              <a:buFont typeface="Wingdings" pitchFamily="2" charset="2"/>
              <a:buChar char="Ø"/>
            </a:pPr>
            <a:r>
              <a:rPr lang="pt-BR" dirty="0" smtClean="0"/>
              <a:t>Arresto (art. 813)</a:t>
            </a:r>
          </a:p>
          <a:p>
            <a:pPr>
              <a:buFont typeface="Wingdings" pitchFamily="2" charset="2"/>
              <a:buChar char="Ø"/>
            </a:pPr>
            <a:r>
              <a:rPr lang="pt-BR" dirty="0" smtClean="0"/>
              <a:t>Sequestro (art. 822)</a:t>
            </a:r>
          </a:p>
          <a:p>
            <a:pPr>
              <a:buFont typeface="Wingdings" pitchFamily="2" charset="2"/>
              <a:buChar char="Ø"/>
            </a:pPr>
            <a:r>
              <a:rPr lang="pt-BR" dirty="0" smtClean="0"/>
              <a:t>Caução (art. 826)</a:t>
            </a:r>
          </a:p>
          <a:p>
            <a:pPr>
              <a:buFont typeface="Wingdings" pitchFamily="2" charset="2"/>
              <a:buChar char="Ø"/>
            </a:pPr>
            <a:r>
              <a:rPr lang="pt-BR" dirty="0" smtClean="0">
                <a:solidFill>
                  <a:srgbClr val="FF0000"/>
                </a:solidFill>
              </a:rPr>
              <a:t>Busca e apreensão (art. 839)</a:t>
            </a:r>
          </a:p>
          <a:p>
            <a:pPr>
              <a:buNone/>
            </a:pPr>
            <a:r>
              <a:rPr lang="pt-BR" dirty="0"/>
              <a:t>O objeto da busca e apreensão pode consistir em coisas (móveis), e então é denominada real, e </a:t>
            </a:r>
            <a:r>
              <a:rPr lang="pt-BR" dirty="0" smtClean="0"/>
              <a:t>pessoas (incapazes</a:t>
            </a:r>
            <a:r>
              <a:rPr lang="pt-BR" dirty="0"/>
              <a:t>: menores e interditos), quando se denomina pessoal</a:t>
            </a:r>
            <a:r>
              <a:rPr lang="pt-BR" dirty="0" smtClean="0"/>
              <a:t>. Busca e apreensão de menores?</a:t>
            </a:r>
            <a:endParaRPr lang="pt-BR" dirty="0" smtClean="0">
              <a:solidFill>
                <a:srgbClr val="FF0000"/>
              </a:solidFill>
            </a:endParaRPr>
          </a:p>
          <a:p>
            <a:pPr>
              <a:buFont typeface="Wingdings" pitchFamily="2" charset="2"/>
              <a:buChar char="Ø"/>
            </a:pPr>
            <a:r>
              <a:rPr lang="pt-BR" dirty="0" smtClean="0"/>
              <a:t>Exibição (art. 844)</a:t>
            </a:r>
          </a:p>
          <a:p>
            <a:pPr>
              <a:buFont typeface="Wingdings" pitchFamily="2" charset="2"/>
              <a:buChar char="Ø"/>
            </a:pPr>
            <a:r>
              <a:rPr lang="pt-BR" dirty="0" smtClean="0"/>
              <a:t>Produção antecipada de provas (art. 846) </a:t>
            </a:r>
          </a:p>
          <a:p>
            <a:pPr>
              <a:buFont typeface="Wingdings" pitchFamily="2" charset="2"/>
              <a:buChar char="Ø"/>
            </a:pPr>
            <a:r>
              <a:rPr lang="pt-BR" dirty="0" smtClean="0">
                <a:solidFill>
                  <a:srgbClr val="FF0000"/>
                </a:solidFill>
              </a:rPr>
              <a:t>Alimentos provisionais (art. 852)</a:t>
            </a:r>
          </a:p>
          <a:p>
            <a:pPr>
              <a:buFont typeface="Wingdings" pitchFamily="2" charset="2"/>
              <a:buChar char="Ø"/>
            </a:pPr>
            <a:r>
              <a:rPr lang="pt-BR" dirty="0" smtClean="0"/>
              <a:t>Arrolamento de bens (art. 855)</a:t>
            </a:r>
          </a:p>
          <a:p>
            <a:pPr>
              <a:buFont typeface="Wingdings" pitchFamily="2" charset="2"/>
              <a:buChar char="Ø"/>
            </a:pPr>
            <a:r>
              <a:rPr lang="pt-BR" dirty="0" smtClean="0"/>
              <a:t>Justificação (art. 861) – jurisdição voluntária</a:t>
            </a:r>
          </a:p>
          <a:p>
            <a:pPr>
              <a:buFont typeface="Wingdings" pitchFamily="2" charset="2"/>
              <a:buChar char="Ø"/>
            </a:pPr>
            <a:r>
              <a:rPr lang="pt-BR" dirty="0" smtClean="0"/>
              <a:t> Protestos, notificações e interpelações (art. 867)</a:t>
            </a:r>
          </a:p>
          <a:p>
            <a:pPr>
              <a:buFont typeface="Wingdings" pitchFamily="2" charset="2"/>
              <a:buChar char="Ø"/>
            </a:pPr>
            <a:r>
              <a:rPr lang="pt-BR" dirty="0" smtClean="0"/>
              <a:t>Da homologação do penhor legal (art. 874)</a:t>
            </a:r>
          </a:p>
          <a:p>
            <a:pPr>
              <a:buFont typeface="Wingdings" pitchFamily="2" charset="2"/>
              <a:buChar char="Ø"/>
            </a:pPr>
            <a:r>
              <a:rPr lang="pt-BR" dirty="0" smtClean="0"/>
              <a:t>Da posse em nome do nascituro (art. 877)</a:t>
            </a:r>
          </a:p>
          <a:p>
            <a:pPr>
              <a:buFont typeface="Wingdings" pitchFamily="2" charset="2"/>
              <a:buChar char="Ø"/>
            </a:pPr>
            <a:r>
              <a:rPr lang="pt-BR" dirty="0" smtClean="0">
                <a:solidFill>
                  <a:srgbClr val="FF0000"/>
                </a:solidFill>
              </a:rPr>
              <a:t>Do atentado (art. 879)</a:t>
            </a:r>
          </a:p>
          <a:p>
            <a:pPr marL="109728" indent="0">
              <a:buNone/>
            </a:pPr>
            <a:r>
              <a:rPr lang="pt-BR" dirty="0" smtClean="0"/>
              <a:t>Visão geral: </a:t>
            </a:r>
            <a:r>
              <a:rPr lang="pt-BR" dirty="0"/>
              <a:t>tem como objetivo a recomposição de situação de fato alterada indevidamente por uma das partes</a:t>
            </a:r>
            <a:endParaRPr lang="pt-BR" dirty="0" smtClean="0"/>
          </a:p>
          <a:p>
            <a:pPr marL="109728" indent="0">
              <a:buNone/>
            </a:pPr>
            <a:r>
              <a:rPr lang="pt-BR" i="1" dirty="0" smtClean="0"/>
              <a:t>Pontes </a:t>
            </a:r>
            <a:r>
              <a:rPr lang="pt-BR" i="1" dirty="0"/>
              <a:t>de Miranda </a:t>
            </a:r>
            <a:r>
              <a:rPr lang="pt-BR" i="1" dirty="0" smtClean="0"/>
              <a:t>= sustenta </a:t>
            </a:r>
            <a:r>
              <a:rPr lang="pt-BR" i="1" dirty="0"/>
              <a:t>que o atentado não tem caráter de medida cautelar, mas de medida </a:t>
            </a:r>
            <a:r>
              <a:rPr lang="pt-BR" i="1" dirty="0" smtClean="0"/>
              <a:t>reparatória.</a:t>
            </a:r>
          </a:p>
          <a:p>
            <a:pPr marL="109728" indent="0">
              <a:buNone/>
            </a:pPr>
            <a:r>
              <a:rPr lang="pt-BR" i="1" dirty="0" smtClean="0"/>
              <a:t>Humberto </a:t>
            </a:r>
            <a:r>
              <a:rPr lang="pt-BR" i="1" dirty="0"/>
              <a:t>Theodoro </a:t>
            </a:r>
            <a:r>
              <a:rPr lang="pt-BR" i="1" dirty="0" smtClean="0"/>
              <a:t>Júnior = natureza cautelar</a:t>
            </a:r>
          </a:p>
          <a:p>
            <a:pPr>
              <a:buFont typeface="Wingdings" pitchFamily="2" charset="2"/>
              <a:buChar char="Ø"/>
            </a:pPr>
            <a:r>
              <a:rPr lang="pt-BR" dirty="0" smtClean="0">
                <a:solidFill>
                  <a:srgbClr val="FF0000"/>
                </a:solidFill>
              </a:rPr>
              <a:t>Do protesto e apreensão de títulos (art. 882)</a:t>
            </a:r>
          </a:p>
          <a:p>
            <a:pPr marL="109728" indent="0">
              <a:buNone/>
            </a:pPr>
            <a:r>
              <a:rPr lang="pt-BR" i="1" dirty="0" smtClean="0"/>
              <a:t>cautelar</a:t>
            </a:r>
            <a:r>
              <a:rPr lang="pt-BR" i="1" dirty="0" smtClean="0"/>
              <a:t>? </a:t>
            </a:r>
            <a:r>
              <a:rPr lang="pt-BR" i="1" dirty="0"/>
              <a:t>A apreensão de título não restituído ou sonegado pelo emitente, sacado ou aceitante, </a:t>
            </a:r>
            <a:r>
              <a:rPr lang="pt-BR" i="1" dirty="0" smtClean="0"/>
              <a:t>não </a:t>
            </a:r>
            <a:r>
              <a:rPr lang="pt-BR" i="1" dirty="0"/>
              <a:t>veste roupagem cautelar, eis que é “providência satisfativa de direito material (de restituição) do credor lesado diante da retenção indevida do título pelo emitente, sacado ou </a:t>
            </a:r>
            <a:r>
              <a:rPr lang="pt-BR" i="1" dirty="0" smtClean="0"/>
              <a:t>aceitante.</a:t>
            </a:r>
          </a:p>
          <a:p>
            <a:pPr>
              <a:buFont typeface="Wingdings" pitchFamily="2" charset="2"/>
              <a:buChar char="Ø"/>
            </a:pPr>
            <a:r>
              <a:rPr lang="pt-BR" dirty="0" smtClean="0"/>
              <a:t>Outras medidas provisionais específicas. Art. 888</a:t>
            </a:r>
          </a:p>
          <a:p>
            <a:pPr>
              <a:buFont typeface="Wingdings" pitchFamily="2" charset="2"/>
              <a:buChar char="Ø"/>
            </a:pPr>
            <a:endParaRPr lang="pt-BR" dirty="0" smtClean="0"/>
          </a:p>
          <a:p>
            <a:pPr>
              <a:buFont typeface="Wingdings" pitchFamily="2" charset="2"/>
              <a:buChar char="Ø"/>
            </a:pPr>
            <a:endParaRPr lang="pt-BR" dirty="0" smtClean="0"/>
          </a:p>
          <a:p>
            <a:pPr>
              <a:buFont typeface="Wingdings" pitchFamily="2" charset="2"/>
              <a:buChar char="Ø"/>
            </a:pPr>
            <a:endParaRPr lang="pt-BR" dirty="0" smtClean="0"/>
          </a:p>
        </p:txBody>
      </p:sp>
      <p:sp>
        <p:nvSpPr>
          <p:cNvPr id="4" name="Retângulo 3"/>
          <p:cNvSpPr/>
          <p:nvPr/>
        </p:nvSpPr>
        <p:spPr>
          <a:xfrm>
            <a:off x="755576" y="260648"/>
            <a:ext cx="712879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rgbClr val="C00000"/>
                </a:solidFill>
              </a:rPr>
              <a:t>Do processo cautelar (CPC/73)</a:t>
            </a:r>
            <a:endParaRPr lang="pt-BR" dirty="0">
              <a:solidFill>
                <a:srgbClr val="C00000"/>
              </a:solidFill>
            </a:endParaRPr>
          </a:p>
        </p:txBody>
      </p:sp>
    </p:spTree>
    <p:extLst>
      <p:ext uri="{BB962C8B-B14F-4D97-AF65-F5344CB8AC3E}">
        <p14:creationId xmlns:p14="http://schemas.microsoft.com/office/powerpoint/2010/main" xmlns="" val="214157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2.b)  Breves conclusões</a:t>
            </a:r>
            <a:endParaRPr lang="pt-BR" dirty="0"/>
          </a:p>
        </p:txBody>
      </p:sp>
      <p:sp>
        <p:nvSpPr>
          <p:cNvPr id="4" name="Espaço Reservado para Texto 3"/>
          <p:cNvSpPr>
            <a:spLocks noGrp="1"/>
          </p:cNvSpPr>
          <p:nvPr>
            <p:ph type="body" idx="1"/>
          </p:nvPr>
        </p:nvSpPr>
        <p:spPr/>
        <p:txBody>
          <a:bodyPr/>
          <a:lstStyle/>
          <a:p>
            <a:r>
              <a:rPr lang="pt-BR" dirty="0" smtClean="0"/>
              <a:t>Tutela antecipada</a:t>
            </a:r>
            <a:endParaRPr lang="pt-BR" dirty="0"/>
          </a:p>
        </p:txBody>
      </p:sp>
      <p:sp>
        <p:nvSpPr>
          <p:cNvPr id="5" name="Espaço Reservado para Texto 4"/>
          <p:cNvSpPr>
            <a:spLocks noGrp="1"/>
          </p:cNvSpPr>
          <p:nvPr>
            <p:ph type="body" sz="half" idx="3"/>
          </p:nvPr>
        </p:nvSpPr>
        <p:spPr/>
        <p:txBody>
          <a:bodyPr/>
          <a:lstStyle/>
          <a:p>
            <a:r>
              <a:rPr lang="pt-BR" dirty="0" smtClean="0"/>
              <a:t>Processo cautelar</a:t>
            </a:r>
            <a:endParaRPr lang="pt-BR" dirty="0"/>
          </a:p>
        </p:txBody>
      </p:sp>
      <p:sp>
        <p:nvSpPr>
          <p:cNvPr id="2" name="Espaço Reservado para Conteúdo 1"/>
          <p:cNvSpPr>
            <a:spLocks noGrp="1"/>
          </p:cNvSpPr>
          <p:nvPr>
            <p:ph sz="quarter" idx="2"/>
          </p:nvPr>
        </p:nvSpPr>
        <p:spPr/>
        <p:txBody>
          <a:bodyPr>
            <a:normAutofit/>
          </a:bodyPr>
          <a:lstStyle/>
          <a:p>
            <a:r>
              <a:rPr lang="pt-BR" dirty="0" smtClean="0"/>
              <a:t>natureza </a:t>
            </a:r>
            <a:r>
              <a:rPr lang="pt-BR" dirty="0" err="1" smtClean="0"/>
              <a:t>satisfativa</a:t>
            </a:r>
            <a:endParaRPr lang="pt-BR" dirty="0" smtClean="0"/>
          </a:p>
          <a:p>
            <a:r>
              <a:rPr lang="pt-BR" dirty="0" smtClean="0"/>
              <a:t>Medida processual</a:t>
            </a:r>
          </a:p>
          <a:p>
            <a:r>
              <a:rPr lang="pt-BR" dirty="0" smtClean="0"/>
              <a:t>prova inequívoca </a:t>
            </a:r>
            <a:r>
              <a:rPr lang="pt-BR" b="1" dirty="0" smtClean="0">
                <a:solidFill>
                  <a:schemeClr val="accent1"/>
                </a:solidFill>
              </a:rPr>
              <a:t>+</a:t>
            </a:r>
            <a:r>
              <a:rPr lang="pt-BR" b="1" dirty="0" smtClean="0"/>
              <a:t> </a:t>
            </a:r>
            <a:r>
              <a:rPr lang="pt-BR" dirty="0" smtClean="0"/>
              <a:t>receio </a:t>
            </a:r>
            <a:r>
              <a:rPr lang="pt-BR" dirty="0" smtClean="0"/>
              <a:t>de dano irreparável ou de difícil </a:t>
            </a:r>
            <a:r>
              <a:rPr lang="pt-BR" dirty="0" smtClean="0"/>
              <a:t>reparação </a:t>
            </a:r>
            <a:r>
              <a:rPr lang="pt-BR" b="1" dirty="0" smtClean="0">
                <a:solidFill>
                  <a:schemeClr val="accent1"/>
                </a:solidFill>
              </a:rPr>
              <a:t>+</a:t>
            </a:r>
          </a:p>
          <a:p>
            <a:pPr>
              <a:buNone/>
            </a:pPr>
            <a:r>
              <a:rPr lang="pt-BR" dirty="0" smtClean="0"/>
              <a:t>	abuso </a:t>
            </a:r>
            <a:r>
              <a:rPr lang="pt-BR" dirty="0" smtClean="0"/>
              <a:t>do direito de defesa ou manifesto propósito protelatório</a:t>
            </a:r>
            <a:endParaRPr lang="pt-BR" dirty="0" smtClean="0"/>
          </a:p>
        </p:txBody>
      </p:sp>
      <p:sp>
        <p:nvSpPr>
          <p:cNvPr id="6" name="Espaço Reservado para Conteúdo 5"/>
          <p:cNvSpPr>
            <a:spLocks noGrp="1"/>
          </p:cNvSpPr>
          <p:nvPr>
            <p:ph sz="quarter" idx="4"/>
          </p:nvPr>
        </p:nvSpPr>
        <p:spPr/>
        <p:txBody>
          <a:bodyPr/>
          <a:lstStyle/>
          <a:p>
            <a:r>
              <a:rPr lang="pt-BR" dirty="0" smtClean="0"/>
              <a:t>natureza </a:t>
            </a:r>
            <a:r>
              <a:rPr lang="pt-BR" dirty="0" smtClean="0"/>
              <a:t>acauteladora/</a:t>
            </a:r>
          </a:p>
          <a:p>
            <a:pPr>
              <a:buNone/>
            </a:pPr>
            <a:r>
              <a:rPr lang="pt-BR" dirty="0" smtClean="0"/>
              <a:t>assecuratória</a:t>
            </a:r>
            <a:endParaRPr lang="pt-BR" dirty="0" smtClean="0"/>
          </a:p>
          <a:p>
            <a:r>
              <a:rPr lang="pt-BR" dirty="0" smtClean="0"/>
              <a:t>Processo autônomo</a:t>
            </a:r>
          </a:p>
          <a:p>
            <a:r>
              <a:rPr lang="pt-BR" dirty="0" smtClean="0"/>
              <a:t>Fumaça do bom direito </a:t>
            </a:r>
            <a:r>
              <a:rPr lang="pt-BR" b="1" dirty="0" smtClean="0">
                <a:solidFill>
                  <a:schemeClr val="accent1"/>
                </a:solidFill>
              </a:rPr>
              <a:t>+</a:t>
            </a:r>
            <a:r>
              <a:rPr lang="pt-BR" dirty="0" smtClean="0"/>
              <a:t> risco ao resultado útil do processo</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698272" y="1772816"/>
            <a:ext cx="5402580" cy="4046220"/>
          </a:xfrm>
        </p:spPr>
      </p:pic>
      <p:sp>
        <p:nvSpPr>
          <p:cNvPr id="2" name="Título 1"/>
          <p:cNvSpPr>
            <a:spLocks noGrp="1"/>
          </p:cNvSpPr>
          <p:nvPr>
            <p:ph type="title"/>
          </p:nvPr>
        </p:nvSpPr>
        <p:spPr>
          <a:xfrm>
            <a:off x="530518" y="836712"/>
            <a:ext cx="8229600" cy="1066800"/>
          </a:xfrm>
        </p:spPr>
        <p:txBody>
          <a:bodyPr>
            <a:normAutofit fontScale="90000"/>
          </a:bodyPr>
          <a:lstStyle/>
          <a:p>
            <a:r>
              <a:rPr lang="pt-BR" dirty="0" smtClean="0"/>
              <a:t>3. TUTELA PROVISÓRIA NO NOVO CPC</a:t>
            </a:r>
            <a:endParaRPr lang="pt-BR" dirty="0"/>
          </a:p>
        </p:txBody>
      </p:sp>
      <p:sp>
        <p:nvSpPr>
          <p:cNvPr id="7" name="CaixaDeTexto 6"/>
          <p:cNvSpPr txBox="1"/>
          <p:nvPr/>
        </p:nvSpPr>
        <p:spPr>
          <a:xfrm>
            <a:off x="395536" y="5949280"/>
            <a:ext cx="8748464" cy="584775"/>
          </a:xfrm>
          <a:prstGeom prst="rect">
            <a:avLst/>
          </a:prstGeom>
          <a:noFill/>
        </p:spPr>
        <p:txBody>
          <a:bodyPr wrap="square" rtlCol="0">
            <a:spAutoFit/>
          </a:bodyPr>
          <a:lstStyle/>
          <a:p>
            <a:r>
              <a:rPr lang="pt-BR" sz="1600" dirty="0" smtClean="0"/>
              <a:t>Fonte</a:t>
            </a:r>
            <a:r>
              <a:rPr lang="pt-BR" sz="1600" dirty="0"/>
              <a:t>: IDC. </a:t>
            </a:r>
            <a:r>
              <a:rPr lang="pt-BR" sz="1600" dirty="0" smtClean="0"/>
              <a:t>Alvim, Rafael. Tutela provisória no novo CPC. Disponível em: http</a:t>
            </a:r>
            <a:r>
              <a:rPr lang="pt-BR" sz="1600" dirty="0"/>
              <a:t>://www.cpcnovo.com.br/blog/2015/06/17/tutela-provisoria-no-novo-cpc/</a:t>
            </a:r>
          </a:p>
        </p:txBody>
      </p:sp>
    </p:spTree>
    <p:extLst>
      <p:ext uri="{BB962C8B-B14F-4D97-AF65-F5344CB8AC3E}">
        <p14:creationId xmlns:p14="http://schemas.microsoft.com/office/powerpoint/2010/main" xmlns="" val="15778802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Fundição">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12222</TotalTime>
  <Words>3105</Words>
  <Application>Microsoft Office PowerPoint</Application>
  <PresentationFormat>Apresentação na tela (4:3)</PresentationFormat>
  <Paragraphs>374</Paragraphs>
  <Slides>42</Slides>
  <Notes>2</Notes>
  <HiddenSlides>0</HiddenSlides>
  <MMClips>0</MMClips>
  <ScaleCrop>false</ScaleCrop>
  <HeadingPairs>
    <vt:vector size="4" baseType="variant">
      <vt:variant>
        <vt:lpstr>Tema</vt:lpstr>
      </vt:variant>
      <vt:variant>
        <vt:i4>1</vt:i4>
      </vt:variant>
      <vt:variant>
        <vt:lpstr>Títulos de slides</vt:lpstr>
      </vt:variant>
      <vt:variant>
        <vt:i4>42</vt:i4>
      </vt:variant>
    </vt:vector>
  </HeadingPairs>
  <TitlesOfParts>
    <vt:vector size="43" baseType="lpstr">
      <vt:lpstr>Concurso</vt:lpstr>
      <vt:lpstr>CURSO POPULAR DE FORMAÇÃO DE DEFENSORAS E  DEFENSORES PÚBLICOS</vt:lpstr>
      <vt:lpstr>1. Introdução </vt:lpstr>
      <vt:lpstr>Slide 3</vt:lpstr>
      <vt:lpstr>Slide 4</vt:lpstr>
      <vt:lpstr>Slide 5</vt:lpstr>
      <vt:lpstr>2. TUTELA PROVISÓRIA</vt:lpstr>
      <vt:lpstr>Slide 7</vt:lpstr>
      <vt:lpstr>2.b)  Breves conclusões</vt:lpstr>
      <vt:lpstr>3. TUTELA PROVISÓRIA NO NOVO CPC</vt:lpstr>
      <vt:lpstr>TUTELA DE EVIDÊNCIA</vt:lpstr>
      <vt:lpstr>a) REQUISITOS das tutelas de urgência</vt:lpstr>
      <vt:lpstr>Slide 12</vt:lpstr>
      <vt:lpstr>Slide 13</vt:lpstr>
      <vt:lpstr>ECA</vt:lpstr>
      <vt:lpstr>Estatuto do idoso</vt:lpstr>
      <vt:lpstr>Slide 16</vt:lpstr>
      <vt:lpstr>Slide 17</vt:lpstr>
      <vt:lpstr>Slide 18</vt:lpstr>
      <vt:lpstr>Slide 19</vt:lpstr>
      <vt:lpstr>Slide 20</vt:lpstr>
      <vt:lpstr>Slide 21</vt:lpstr>
      <vt:lpstr>C) Antecipada antecedente x  cautelar antecedente</vt:lpstr>
      <vt:lpstr>Slide 23</vt:lpstr>
      <vt:lpstr>Estabilização da tutela antecipada</vt:lpstr>
      <vt:lpstr>Slide 25</vt:lpstr>
      <vt:lpstr>Slide 26</vt:lpstr>
      <vt:lpstr>Slide 27</vt:lpstr>
      <vt:lpstr>Slide 28</vt:lpstr>
      <vt:lpstr>Slide 29</vt:lpstr>
      <vt:lpstr>Slide 30</vt:lpstr>
      <vt:lpstr>Slide 31</vt:lpstr>
      <vt:lpstr>Banca: CESPE Órgão: TCE-PR Prova: Auditor</vt:lpstr>
      <vt:lpstr>Ano: 2016 Banca: TRF - 4ª REGIÃO Órgão: TRF - 4ª REGIÃO Prova: Juiz Federal Substituto </vt:lpstr>
      <vt:lpstr>Slide 34</vt:lpstr>
      <vt:lpstr>Slide 35</vt:lpstr>
      <vt:lpstr>Slide 36</vt:lpstr>
      <vt:lpstr>BIBLIOGRAFIA</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Nubia Regina Ventura</dc:creator>
  <cp:lastModifiedBy>8483327</cp:lastModifiedBy>
  <cp:revision>91</cp:revision>
  <dcterms:created xsi:type="dcterms:W3CDTF">2016-08-21T20:31:39Z</dcterms:created>
  <dcterms:modified xsi:type="dcterms:W3CDTF">2018-05-02T21:17:19Z</dcterms:modified>
</cp:coreProperties>
</file>