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2887C-C9A2-4D0E-B8D8-7093A59203D3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0A2D0-3398-49CB-AE55-6C36E344E2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0A2D0-3398-49CB-AE55-6C36E344E25F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BCC55-BF25-4401-A072-4D7DB7B4CBEF}" type="datetimeFigureOut">
              <a:rPr lang="pt-BR" smtClean="0"/>
              <a:pPr/>
              <a:t>26/10/2018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0CEC5-86FA-4008-81B8-25780C7991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Teoria Geral dos Contratos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Professor Alexandre De Chiara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Classificação: Previsão Legal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Típicos</a:t>
            </a:r>
          </a:p>
          <a:p>
            <a:r>
              <a:rPr lang="pt-BR" dirty="0" smtClean="0"/>
              <a:t>Atípicos (artigo 425 CC/02)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Classificação: Negociação do 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Adesão (transporte público, plano de saúde). Artigo 54 CDC. Não é sinônimo de contrato de consumo.</a:t>
            </a:r>
          </a:p>
          <a:p>
            <a:r>
              <a:rPr lang="pt-BR" dirty="0" smtClean="0"/>
              <a:t>Paritário ou Negociado: amplamente discutido. Exemplo máximo de isonomia. Raridade.</a:t>
            </a:r>
          </a:p>
          <a:p>
            <a:pPr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Classificação: Formalidade e Solenidade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Formal: Exige ato formal(contrato </a:t>
            </a:r>
            <a:r>
              <a:rPr lang="pt-BR" dirty="0" smtClean="0"/>
              <a:t>de fiança </a:t>
            </a:r>
            <a:r>
              <a:rPr lang="pt-BR" dirty="0" smtClean="0"/>
              <a:t>819 CC/02)</a:t>
            </a:r>
          </a:p>
          <a:p>
            <a:r>
              <a:rPr lang="pt-BR" dirty="0" smtClean="0"/>
              <a:t>Informal: regra no direito brasileiro: livre manifestação de vontade (artigo 107 CC/02)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Classificação: Independência dos Contratos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Principal ou independente: não depende de outras relações contratuais (</a:t>
            </a:r>
            <a:r>
              <a:rPr lang="pt-BR" dirty="0" err="1" smtClean="0"/>
              <a:t>locaçãode</a:t>
            </a:r>
            <a:r>
              <a:rPr lang="pt-BR" dirty="0" smtClean="0"/>
              <a:t> imóvel urbano)</a:t>
            </a:r>
          </a:p>
          <a:p>
            <a:r>
              <a:rPr lang="pt-BR" dirty="0" smtClean="0"/>
              <a:t>Acessório: segue o principal (se o principal for nulo este também o é). A recíproca não é verdadeira.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Classificação: Momento do cumprimento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Instantâneo ou de execução imediata: compra e venda à vista</a:t>
            </a:r>
          </a:p>
          <a:p>
            <a:r>
              <a:rPr lang="pt-BR" dirty="0" smtClean="0"/>
              <a:t>Execução diferida: adimplemento em um evento futuro(cheque pré datado)</a:t>
            </a:r>
          </a:p>
          <a:p>
            <a:r>
              <a:rPr lang="pt-BR" dirty="0" smtClean="0"/>
              <a:t>Execução continuada ou trato sucessivo: periodicidade na prestação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Classificação:Pessoalidade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Contratos Pessoais: não se transmitem, dependem da pessoa(fiança não se transmite a herdeiros).</a:t>
            </a:r>
          </a:p>
          <a:p>
            <a:r>
              <a:rPr lang="pt-BR" dirty="0" smtClean="0"/>
              <a:t>Contrato Impessoal: o indivíduo é irrelevante para o aperfeiçoamento do ato.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Classificação:</a:t>
            </a:r>
            <a:r>
              <a:rPr lang="pt-BR" dirty="0" err="1" smtClean="0"/>
              <a:t>Definitividade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Pré Contrato (artigos 462 a 4 466 CC/02)</a:t>
            </a:r>
          </a:p>
          <a:p>
            <a:r>
              <a:rPr lang="pt-BR" dirty="0" smtClean="0"/>
              <a:t>Contrato definitivo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e Efeitos da Boa Fé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Boa Fé Subjetiva: Intenção</a:t>
            </a:r>
          </a:p>
          <a:p>
            <a:r>
              <a:rPr lang="pt-BR" dirty="0" smtClean="0"/>
              <a:t>Boa Fé Objetiva: Conduta. Esta é racionalizável dentro de um ordenamento jurídico.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Deveres anexos da Boa Fé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Dever de cuidado</a:t>
            </a:r>
          </a:p>
          <a:p>
            <a:r>
              <a:rPr lang="pt-BR" dirty="0" smtClean="0"/>
              <a:t>Dever de respeito</a:t>
            </a:r>
          </a:p>
          <a:p>
            <a:r>
              <a:rPr lang="pt-BR" dirty="0" smtClean="0"/>
              <a:t>Dever de informar</a:t>
            </a:r>
          </a:p>
          <a:p>
            <a:r>
              <a:rPr lang="pt-BR" dirty="0" smtClean="0"/>
              <a:t>Dever de agir conforme a confiança depositada</a:t>
            </a:r>
          </a:p>
          <a:p>
            <a:r>
              <a:rPr lang="pt-BR" dirty="0" smtClean="0"/>
              <a:t>Dever de colaboração e cooperação</a:t>
            </a:r>
          </a:p>
          <a:p>
            <a:r>
              <a:rPr lang="pt-BR" dirty="0" smtClean="0"/>
              <a:t>Dever de agir com honestidade</a:t>
            </a:r>
          </a:p>
          <a:p>
            <a:r>
              <a:rPr lang="pt-BR" dirty="0" smtClean="0"/>
              <a:t>Dever de equidade, razoabilidade e boa razão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Interpretativa (Artigo 113 CC/02)</a:t>
            </a:r>
          </a:p>
          <a:p>
            <a:r>
              <a:rPr lang="pt-BR" dirty="0" smtClean="0"/>
              <a:t>Controle (Artigo 187 CC/02)</a:t>
            </a:r>
          </a:p>
          <a:p>
            <a:r>
              <a:rPr lang="pt-BR" dirty="0" smtClean="0"/>
              <a:t>Integrativa (Artigo 422 CC/02)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Localização Histórica (Revolução Francesa)</a:t>
            </a:r>
          </a:p>
          <a:p>
            <a:r>
              <a:rPr lang="pt-BR" dirty="0" smtClean="0"/>
              <a:t>Pacto Social: </a:t>
            </a:r>
            <a:r>
              <a:rPr lang="pt-BR" dirty="0" err="1" smtClean="0"/>
              <a:t>Liberadade</a:t>
            </a:r>
            <a:r>
              <a:rPr lang="pt-BR" dirty="0" smtClean="0"/>
              <a:t> (Autonomia), Igualdade (isonomia), Fraternidade (Boa-fé)</a:t>
            </a:r>
          </a:p>
          <a:p>
            <a:r>
              <a:rPr lang="pt-BR" dirty="0" smtClean="0"/>
              <a:t>Não tem definição pelo CC 2002 (assim como no CC 1916). Por quê?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Função Social do Contrato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Reflexo do Artigo 5º, XXII e XXIII</a:t>
            </a:r>
          </a:p>
          <a:p>
            <a:r>
              <a:rPr lang="pt-BR" dirty="0" smtClean="0"/>
              <a:t>Função Social = Finalidade Coletiva</a:t>
            </a:r>
          </a:p>
          <a:p>
            <a:r>
              <a:rPr lang="pt-BR" dirty="0" smtClean="0"/>
              <a:t>Dupla Eficácia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Eficácia Interna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Proteção dos Vulneráveis Contratuais</a:t>
            </a:r>
          </a:p>
          <a:p>
            <a:r>
              <a:rPr lang="pt-BR" dirty="0" smtClean="0"/>
              <a:t>Vedação da onerosidade excessiva</a:t>
            </a:r>
          </a:p>
          <a:p>
            <a:r>
              <a:rPr lang="pt-BR" dirty="0" smtClean="0"/>
              <a:t>Proteção da Dignidade Humana</a:t>
            </a:r>
          </a:p>
          <a:p>
            <a:r>
              <a:rPr lang="pt-BR" dirty="0" smtClean="0"/>
              <a:t>Nulidade das cláusulas antissociais</a:t>
            </a:r>
          </a:p>
          <a:p>
            <a:r>
              <a:rPr lang="pt-BR" dirty="0" smtClean="0"/>
              <a:t>Tendência da Conservação Contratual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Eficácia Externa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Proteção dos Direitos Difusos Coletivos</a:t>
            </a:r>
          </a:p>
          <a:p>
            <a:r>
              <a:rPr lang="pt-BR" dirty="0" smtClean="0"/>
              <a:t>Tutela Externa do Crédito</a:t>
            </a:r>
          </a:p>
          <a:p>
            <a:r>
              <a:rPr lang="pt-BR" dirty="0" smtClean="0"/>
              <a:t>Princípio de Ordem Pública (2035 CC/02)</a:t>
            </a:r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Formação dos Contratos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Fase de Negociações </a:t>
            </a:r>
          </a:p>
          <a:p>
            <a:r>
              <a:rPr lang="pt-BR" dirty="0" smtClean="0"/>
              <a:t>Fase de proposta, policitação ou oblação (obriga o proponente 427 CC/02)</a:t>
            </a:r>
          </a:p>
          <a:p>
            <a:r>
              <a:rPr lang="pt-BR" dirty="0" smtClean="0"/>
              <a:t>Fase de Contrato Preliminar (dispensável)</a:t>
            </a:r>
          </a:p>
          <a:p>
            <a:r>
              <a:rPr lang="pt-BR" dirty="0" smtClean="0"/>
              <a:t>Fase De Contrato Definitivo ou Conclusão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Estipulação em Favor de Terceiro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Estipulante</a:t>
            </a:r>
          </a:p>
          <a:p>
            <a:r>
              <a:rPr lang="pt-BR" dirty="0" smtClean="0"/>
              <a:t>Promitente</a:t>
            </a:r>
          </a:p>
          <a:p>
            <a:r>
              <a:rPr lang="pt-BR" dirty="0" smtClean="0"/>
              <a:t>Beneficiário</a:t>
            </a:r>
          </a:p>
          <a:p>
            <a:r>
              <a:rPr lang="pt-BR" dirty="0" smtClean="0"/>
              <a:t>Exemplo: Seguro de Vida</a:t>
            </a:r>
          </a:p>
          <a:p>
            <a:r>
              <a:rPr lang="pt-BR" dirty="0" smtClean="0"/>
              <a:t>Difere de Promessa de Fato de Terceiro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Vícios Redibitórios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Definição: Defeitos que desvalorizam a coisa ou a tornam impróprios para uso</a:t>
            </a:r>
          </a:p>
          <a:p>
            <a:r>
              <a:rPr lang="pt-BR" dirty="0" smtClean="0"/>
              <a:t>Ocultos</a:t>
            </a:r>
          </a:p>
          <a:p>
            <a:r>
              <a:rPr lang="pt-BR" dirty="0" smtClean="0"/>
              <a:t>Artigos 441 a 446 do CC/02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Evicção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Artigos 447 a 457 do CC/02</a:t>
            </a:r>
          </a:p>
          <a:p>
            <a:r>
              <a:rPr lang="pt-BR" dirty="0" smtClean="0"/>
              <a:t>Perda parcial ou integral de bem, via de regra em virtude de decisão judicial, que atribua seu uso, posse ou propriedade a outrem em decorrência de motivo jurídico anterior ao contrato de aquisição.</a:t>
            </a:r>
          </a:p>
          <a:p>
            <a:r>
              <a:rPr lang="pt-BR" dirty="0" smtClean="0"/>
              <a:t>Não exige coisa julgada</a:t>
            </a:r>
          </a:p>
          <a:p>
            <a:r>
              <a:rPr lang="pt-BR" dirty="0" smtClean="0"/>
              <a:t>Alienante, evicto e </a:t>
            </a:r>
            <a:r>
              <a:rPr lang="pt-BR" dirty="0" err="1" smtClean="0"/>
              <a:t>evictor</a:t>
            </a:r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Evicção </a:t>
            </a:r>
            <a:r>
              <a:rPr lang="pt-BR" dirty="0" err="1" smtClean="0"/>
              <a:t>Pt</a:t>
            </a:r>
            <a:r>
              <a:rPr lang="pt-BR" dirty="0" smtClean="0"/>
              <a:t>.2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prescreve enquanto a ação estiver pendente (199, III, CC/02)</a:t>
            </a:r>
          </a:p>
          <a:p>
            <a:r>
              <a:rPr lang="pt-BR" dirty="0" smtClean="0"/>
              <a:t>Exclusão de responsabilidade: somente com cláusula de exclusão e informação ao adquirente</a:t>
            </a:r>
            <a:endParaRPr lang="pt-B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Evicção </a:t>
            </a:r>
            <a:r>
              <a:rPr lang="pt-BR" dirty="0" err="1" smtClean="0"/>
              <a:t>Pt</a:t>
            </a:r>
            <a:r>
              <a:rPr lang="pt-BR" dirty="0" smtClean="0"/>
              <a:t>.3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Responsabilidade do Alienante</a:t>
            </a:r>
          </a:p>
          <a:p>
            <a:pPr>
              <a:buFontTx/>
              <a:buChar char="-"/>
            </a:pPr>
            <a:r>
              <a:rPr lang="pt-BR" dirty="0" smtClean="0"/>
              <a:t>Restituição Integral do preço (450 CC/02)</a:t>
            </a:r>
          </a:p>
          <a:p>
            <a:pPr>
              <a:buFontTx/>
              <a:buChar char="-"/>
            </a:pPr>
            <a:r>
              <a:rPr lang="pt-BR" dirty="0" smtClean="0"/>
              <a:t> </a:t>
            </a:r>
            <a:r>
              <a:rPr lang="pt-BR" dirty="0" smtClean="0"/>
              <a:t>Indenização dos frutos entregues ao </a:t>
            </a:r>
            <a:r>
              <a:rPr lang="pt-BR" dirty="0" err="1" smtClean="0"/>
              <a:t>evictor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Indenização pelas despesas do contrato e prejuízos diretos</a:t>
            </a:r>
            <a:r>
              <a:rPr lang="pt-BR" dirty="0" smtClean="0"/>
              <a:t> pago(402 a 404 CC/02</a:t>
            </a:r>
            <a:r>
              <a:rPr lang="pt-BR" dirty="0" smtClean="0"/>
              <a:t>)</a:t>
            </a:r>
          </a:p>
          <a:p>
            <a:pPr>
              <a:buFontTx/>
              <a:buChar char="-"/>
            </a:pPr>
            <a:r>
              <a:rPr lang="pt-BR" dirty="0" smtClean="0"/>
              <a:t>Custas e Honorários</a:t>
            </a:r>
          </a:p>
          <a:p>
            <a:pPr>
              <a:buFontTx/>
              <a:buChar char="-"/>
            </a:pPr>
            <a:r>
              <a:rPr lang="pt-BR" dirty="0" smtClean="0"/>
              <a:t>Indenização pelas benfeitorias necessárias e úteis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Contrato com Pessoa a Declarar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Artigos  467 a 471 do CC/02</a:t>
            </a:r>
          </a:p>
          <a:p>
            <a:r>
              <a:rPr lang="pt-BR" dirty="0" smtClean="0"/>
              <a:t>Instrumento de gestão</a:t>
            </a:r>
          </a:p>
          <a:p>
            <a:r>
              <a:rPr lang="pt-BR" dirty="0" smtClean="0"/>
              <a:t>Prazo de 5 dias</a:t>
            </a:r>
          </a:p>
          <a:p>
            <a:r>
              <a:rPr lang="pt-BR" dirty="0" smtClean="0"/>
              <a:t>Mesma forma contratual</a:t>
            </a:r>
          </a:p>
          <a:p>
            <a:r>
              <a:rPr lang="pt-BR" dirty="0" smtClean="0"/>
              <a:t>Recusa, não nomeação e insolvência desconhecida</a:t>
            </a:r>
          </a:p>
          <a:p>
            <a:pPr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Mas o que é, então?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Ato Jurídico Bilateral</a:t>
            </a:r>
          </a:p>
          <a:p>
            <a:r>
              <a:rPr lang="pt-BR" dirty="0" smtClean="0"/>
              <a:t>Objetiva a criação, a alteração ou mesmo a extinção de direitos e deveres.</a:t>
            </a:r>
          </a:p>
          <a:p>
            <a:r>
              <a:rPr lang="pt-BR" dirty="0" smtClean="0"/>
              <a:t>Fruto do acordo de vontades</a:t>
            </a:r>
          </a:p>
          <a:p>
            <a:r>
              <a:rPr lang="pt-BR" dirty="0" smtClean="0"/>
              <a:t>objetivo de cunho patrimonial</a:t>
            </a:r>
          </a:p>
          <a:p>
            <a:r>
              <a:rPr lang="pt-BR" dirty="0" smtClean="0"/>
              <a:t>Objeto lícito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Extinção dos Contratos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Extinção Normal dos Contratos </a:t>
            </a:r>
          </a:p>
          <a:p>
            <a:r>
              <a:rPr lang="pt-BR" dirty="0" smtClean="0"/>
              <a:t>Extinção por Fatos Anteriores à Celebração</a:t>
            </a:r>
          </a:p>
          <a:p>
            <a:r>
              <a:rPr lang="pt-BR" dirty="0" smtClean="0"/>
              <a:t>Extinção por Fatos Posteriores </a:t>
            </a:r>
            <a:r>
              <a:rPr lang="pt-BR" dirty="0" smtClean="0"/>
              <a:t>à</a:t>
            </a:r>
            <a:r>
              <a:rPr lang="pt-BR" dirty="0" smtClean="0"/>
              <a:t> Celebração</a:t>
            </a:r>
          </a:p>
          <a:p>
            <a:r>
              <a:rPr lang="pt-BR" dirty="0" smtClean="0"/>
              <a:t>Extinção por Morte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Extinção Normal do Contrato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Adimplemento</a:t>
            </a:r>
          </a:p>
          <a:p>
            <a:r>
              <a:rPr lang="pt-BR" dirty="0" smtClean="0"/>
              <a:t>Observância da Boa Fé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Extinção por Fatores Anteriores à Celebração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Invalidade Contratual</a:t>
            </a:r>
          </a:p>
          <a:p>
            <a:r>
              <a:rPr lang="pt-BR" dirty="0" smtClean="0"/>
              <a:t>Cláusula de Arrependimento( difere do 49 do CDC)</a:t>
            </a:r>
          </a:p>
          <a:p>
            <a:r>
              <a:rPr lang="pt-BR" dirty="0" smtClean="0"/>
              <a:t>Cláusula Resolutiva Expressa (Pacto </a:t>
            </a:r>
            <a:r>
              <a:rPr lang="pt-BR" dirty="0" err="1" smtClean="0"/>
              <a:t>Comissório</a:t>
            </a:r>
            <a:r>
              <a:rPr lang="pt-BR" dirty="0" smtClean="0"/>
              <a:t> Contratual)</a:t>
            </a:r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Extinção por Fatores Posteriores à Celebração do Contrato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Rescisão: resolução e </a:t>
            </a:r>
            <a:r>
              <a:rPr lang="pt-BR" dirty="0" err="1" smtClean="0"/>
              <a:t>resilição</a:t>
            </a:r>
            <a:endParaRPr lang="pt-BR" dirty="0" smtClean="0"/>
          </a:p>
          <a:p>
            <a:r>
              <a:rPr lang="pt-BR" dirty="0" smtClean="0"/>
              <a:t>Resolução</a:t>
            </a:r>
          </a:p>
          <a:p>
            <a:pPr>
              <a:buFontTx/>
              <a:buChar char="-"/>
            </a:pPr>
            <a:r>
              <a:rPr lang="pt-BR" dirty="0" smtClean="0"/>
              <a:t>Inexecução Voluntária</a:t>
            </a:r>
          </a:p>
          <a:p>
            <a:pPr>
              <a:buFontTx/>
              <a:buChar char="-"/>
            </a:pPr>
            <a:r>
              <a:rPr lang="pt-BR" dirty="0" smtClean="0"/>
              <a:t>Inexecução Involuntária</a:t>
            </a:r>
          </a:p>
          <a:p>
            <a:pPr>
              <a:buFontTx/>
              <a:buChar char="-"/>
            </a:pPr>
            <a:r>
              <a:rPr lang="pt-BR" dirty="0" smtClean="0"/>
              <a:t>Resolução por Onerosidade Excessiva</a:t>
            </a:r>
          </a:p>
          <a:p>
            <a:pPr>
              <a:buFontTx/>
              <a:buChar char="-"/>
            </a:pPr>
            <a:r>
              <a:rPr lang="pt-BR" dirty="0" smtClean="0"/>
              <a:t>Cláusula Resolutiva Tácita</a:t>
            </a:r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Extinção por Fatores Posteriores à Celebração do Contrato </a:t>
            </a:r>
            <a:r>
              <a:rPr lang="pt-BR" dirty="0" err="1" smtClean="0"/>
              <a:t>Pt</a:t>
            </a:r>
            <a:r>
              <a:rPr lang="pt-BR" dirty="0" smtClean="0"/>
              <a:t>.2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Resilição</a:t>
            </a:r>
            <a:r>
              <a:rPr lang="pt-BR" dirty="0" smtClean="0"/>
              <a:t> (Artigo 472 CC/02)</a:t>
            </a:r>
          </a:p>
          <a:p>
            <a:r>
              <a:rPr lang="pt-BR" dirty="0" smtClean="0"/>
              <a:t>Forma contratual equivalente ao contrato original</a:t>
            </a:r>
          </a:p>
          <a:p>
            <a:r>
              <a:rPr lang="pt-BR" dirty="0" err="1" smtClean="0"/>
              <a:t>Resilição</a:t>
            </a:r>
            <a:r>
              <a:rPr lang="pt-BR" dirty="0" smtClean="0"/>
              <a:t> Unilateral (Artigo 473 CC/02)</a:t>
            </a:r>
          </a:p>
          <a:p>
            <a:pPr>
              <a:buNone/>
            </a:pPr>
            <a:r>
              <a:rPr lang="pt-BR" dirty="0" smtClean="0"/>
              <a:t>- Prestação de serviços, mandato, comodato, mútuo, fiança</a:t>
            </a:r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Extinção por Morte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Extingue-se o sujeito, extinguem-se as obrigações de certas formas negociais (fiança)</a:t>
            </a:r>
          </a:p>
          <a:p>
            <a:pPr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Professor Alexandre </a:t>
            </a:r>
            <a:r>
              <a:rPr lang="pt-BR" smtClean="0"/>
              <a:t>De Chiara</a:t>
            </a:r>
            <a:endParaRPr lang="pt-BR" dirty="0" smtClean="0"/>
          </a:p>
          <a:p>
            <a:r>
              <a:rPr lang="pt-BR" dirty="0" smtClean="0"/>
              <a:t>alexandredechiara@gmail.com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Mas o que é, então? </a:t>
            </a:r>
            <a:r>
              <a:rPr lang="pt-BR" dirty="0" err="1" smtClean="0"/>
              <a:t>Pt</a:t>
            </a:r>
            <a:r>
              <a:rPr lang="pt-BR" dirty="0" smtClean="0"/>
              <a:t>.2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r>
              <a:rPr lang="pt-BR" dirty="0" smtClean="0"/>
              <a:t>Definição clássica ou canônica: </a:t>
            </a:r>
            <a:r>
              <a:rPr lang="pt-BR" i="1" dirty="0" smtClean="0"/>
              <a:t>negócio jurídico bilateral ou plurilateral que visa à criação, modificação ou extinção de direitos e deveres com conteúdo patrimonial </a:t>
            </a:r>
            <a:r>
              <a:rPr lang="pt-BR" dirty="0" smtClean="0"/>
              <a:t>(CC Italiano, artigo 1321)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Mas o que é, então? </a:t>
            </a:r>
            <a:r>
              <a:rPr lang="pt-BR" dirty="0" err="1" smtClean="0"/>
              <a:t>Pt</a:t>
            </a:r>
            <a:r>
              <a:rPr lang="pt-BR" dirty="0" smtClean="0"/>
              <a:t>.3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Alteridade e Composição de Interesses (Maria Helena Diniz)</a:t>
            </a:r>
          </a:p>
          <a:p>
            <a:r>
              <a:rPr lang="pt-BR" dirty="0" smtClean="0"/>
              <a:t>Auto contratação: é possível? (117 CC)</a:t>
            </a:r>
          </a:p>
          <a:p>
            <a:r>
              <a:rPr lang="pt-BR" dirty="0" smtClean="0"/>
              <a:t>Mandato em Causa Própria (685 CC)</a:t>
            </a:r>
          </a:p>
          <a:p>
            <a:r>
              <a:rPr lang="pt-BR" dirty="0" smtClean="0"/>
              <a:t>Matrimônio é contrato?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Classificação: Direitos e Deveres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Unilateral (Doação)</a:t>
            </a:r>
          </a:p>
          <a:p>
            <a:r>
              <a:rPr lang="pt-BR" dirty="0" smtClean="0"/>
              <a:t>Bilateral (compra e venda)</a:t>
            </a:r>
          </a:p>
          <a:p>
            <a:r>
              <a:rPr lang="pt-BR" dirty="0" smtClean="0"/>
              <a:t>Plurilateral (Consórcio, seguro de vidam em grupo)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Classificação: Sacrifício Patrimonial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Oneroso (Compra &amp; venda)</a:t>
            </a:r>
          </a:p>
          <a:p>
            <a:r>
              <a:rPr lang="pt-BR" dirty="0" smtClean="0"/>
              <a:t>Gratuito ou benéfico (Doação)</a:t>
            </a:r>
          </a:p>
          <a:p>
            <a:r>
              <a:rPr lang="pt-BR" dirty="0" smtClean="0"/>
              <a:t>Mútuo </a:t>
            </a:r>
            <a:r>
              <a:rPr lang="pt-BR" dirty="0" err="1" smtClean="0"/>
              <a:t>feneratício</a:t>
            </a:r>
            <a:r>
              <a:rPr lang="pt-BR" dirty="0" smtClean="0"/>
              <a:t> (empréstimo a juros): unilateral/bilateral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Classificação:Momento do aperfeiçoamento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Consensual: manifestação das partes envolvidas (Compra e Venda, locação, mandato)</a:t>
            </a:r>
          </a:p>
          <a:p>
            <a:r>
              <a:rPr lang="pt-BR" dirty="0" smtClean="0"/>
              <a:t>Contrato Real: Entrega da Coisa ( Comodato, Mútuo)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Classificação: Riscos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Contrato Comutativo: onde as contraprestações são conhecidas previamente.(</a:t>
            </a:r>
            <a:r>
              <a:rPr lang="pt-BR" dirty="0" err="1" smtClean="0"/>
              <a:t>Compra&amp;Venda</a:t>
            </a:r>
            <a:r>
              <a:rPr lang="pt-BR" dirty="0" smtClean="0"/>
              <a:t>)</a:t>
            </a:r>
          </a:p>
          <a:p>
            <a:r>
              <a:rPr lang="pt-BR" dirty="0" smtClean="0"/>
              <a:t>Contra Aleatório(Artigos 458/459)</a:t>
            </a:r>
          </a:p>
          <a:p>
            <a:r>
              <a:rPr lang="pt-BR" dirty="0" smtClean="0"/>
              <a:t>Contrato de Seguros é aleatório?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989</Words>
  <Application>Microsoft Office PowerPoint</Application>
  <PresentationFormat>Apresentação na tela (4:3)</PresentationFormat>
  <Paragraphs>155</Paragraphs>
  <Slides>36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Tema do Office</vt:lpstr>
      <vt:lpstr>Teoria Geral dos Contratos</vt:lpstr>
      <vt:lpstr>Introdução</vt:lpstr>
      <vt:lpstr>Mas o que é, então?</vt:lpstr>
      <vt:lpstr>Mas o que é, então? Pt.2</vt:lpstr>
      <vt:lpstr>Mas o que é, então? Pt.3</vt:lpstr>
      <vt:lpstr>Classificação: Direitos e Deveres</vt:lpstr>
      <vt:lpstr>Classificação: Sacrifício Patrimonial</vt:lpstr>
      <vt:lpstr>Classificação:Momento do aperfeiçoamento</vt:lpstr>
      <vt:lpstr>Classificação: Riscos</vt:lpstr>
      <vt:lpstr>Classificação: Previsão Legal</vt:lpstr>
      <vt:lpstr>Classificação: Negociação do Conteúdo</vt:lpstr>
      <vt:lpstr>Classificação: Formalidade e Solenidade</vt:lpstr>
      <vt:lpstr>Classificação: Independência dos Contratos</vt:lpstr>
      <vt:lpstr>Classificação: Momento do cumprimento</vt:lpstr>
      <vt:lpstr>Classificação:Pessoalidade</vt:lpstr>
      <vt:lpstr>Classificação:Definitividade</vt:lpstr>
      <vt:lpstr>Funções e Efeitos da Boa Fé</vt:lpstr>
      <vt:lpstr>Deveres anexos da Boa Fé</vt:lpstr>
      <vt:lpstr>Funções</vt:lpstr>
      <vt:lpstr>Função Social do Contrato</vt:lpstr>
      <vt:lpstr>Eficácia Interna </vt:lpstr>
      <vt:lpstr>Eficácia Externa</vt:lpstr>
      <vt:lpstr>Formação dos Contratos</vt:lpstr>
      <vt:lpstr>Estipulação em Favor de Terceiro</vt:lpstr>
      <vt:lpstr>Vícios Redibitórios</vt:lpstr>
      <vt:lpstr>Evicção</vt:lpstr>
      <vt:lpstr>Evicção Pt.2</vt:lpstr>
      <vt:lpstr>Evicção Pt.3</vt:lpstr>
      <vt:lpstr>Contrato com Pessoa a Declarar</vt:lpstr>
      <vt:lpstr>Extinção dos Contratos</vt:lpstr>
      <vt:lpstr>Extinção Normal do Contrato</vt:lpstr>
      <vt:lpstr>Extinção por Fatores Anteriores à Celebração</vt:lpstr>
      <vt:lpstr>Extinção por Fatores Posteriores à Celebração do Contrato</vt:lpstr>
      <vt:lpstr>Extinção por Fatores Posteriores à Celebração do Contrato Pt.2</vt:lpstr>
      <vt:lpstr>Extinção por Morte</vt:lpstr>
      <vt:lpstr>Obrigado!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Geral dos Contratos</dc:title>
  <dc:creator>Alexandre Henrique Podadera De Chiara</dc:creator>
  <cp:lastModifiedBy>6489323</cp:lastModifiedBy>
  <cp:revision>51</cp:revision>
  <dcterms:created xsi:type="dcterms:W3CDTF">2018-10-24T17:11:05Z</dcterms:created>
  <dcterms:modified xsi:type="dcterms:W3CDTF">2018-10-26T21:29:00Z</dcterms:modified>
</cp:coreProperties>
</file>