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328" r:id="rId25"/>
    <p:sldId id="329" r:id="rId26"/>
    <p:sldId id="331" r:id="rId27"/>
    <p:sldId id="332" r:id="rId28"/>
    <p:sldId id="330" r:id="rId29"/>
    <p:sldId id="333" r:id="rId30"/>
    <p:sldId id="334" r:id="rId31"/>
    <p:sldId id="337" r:id="rId32"/>
    <p:sldId id="338" r:id="rId33"/>
    <p:sldId id="339" r:id="rId34"/>
    <p:sldId id="340" r:id="rId35"/>
    <p:sldId id="341" r:id="rId36"/>
    <p:sldId id="342" r:id="rId37"/>
    <p:sldId id="335" r:id="rId38"/>
    <p:sldId id="336" r:id="rId39"/>
    <p:sldId id="343" r:id="rId40"/>
    <p:sldId id="344" r:id="rId41"/>
    <p:sldId id="345" r:id="rId42"/>
    <p:sldId id="346" r:id="rId43"/>
    <p:sldId id="347" r:id="rId44"/>
    <p:sldId id="348" r:id="rId45"/>
    <p:sldId id="349" r:id="rId46"/>
    <p:sldId id="352" r:id="rId47"/>
    <p:sldId id="353" r:id="rId48"/>
    <p:sldId id="350" r:id="rId49"/>
    <p:sldId id="351" r:id="rId50"/>
    <p:sldId id="305" r:id="rId5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877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088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8868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4068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31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1909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5510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16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024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153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37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221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6008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791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015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193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6FAE8-9134-4421-AB52-12182F32BC98}" type="datetimeFigureOut">
              <a:rPr lang="pt-BR" smtClean="0"/>
              <a:t>21/11/2019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AF3D8B-7567-43B1-9400-D0B200216F7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5816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3740" y="4978257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>
                <a:solidFill>
                  <a:schemeClr val="accent1"/>
                </a:solidFill>
              </a:rPr>
              <a:t>Processo Civil – Execução</a:t>
            </a:r>
          </a:p>
          <a:p>
            <a:pPr algn="ctr"/>
            <a:r>
              <a:rPr lang="pt-BR" sz="2400" dirty="0"/>
              <a:t>Jordana de Matos Nunes Rolim</a:t>
            </a:r>
          </a:p>
          <a:p>
            <a:pPr algn="ctr"/>
            <a:r>
              <a:rPr lang="pt-BR" sz="2400" dirty="0"/>
              <a:t>Defensora Pública de São Paulo 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763740" y="3046220"/>
            <a:ext cx="7766936" cy="1646302"/>
          </a:xfrm>
        </p:spPr>
        <p:txBody>
          <a:bodyPr/>
          <a:lstStyle/>
          <a:p>
            <a:pPr algn="ctr"/>
            <a:r>
              <a:rPr lang="pt-BR" dirty="0">
                <a:latin typeface="Arial Narrow" panose="020B0606020202030204" pitchFamily="34" charset="0"/>
              </a:rPr>
              <a:t>4º CURSO POPULAR DE FORMAÇÃO DE DEFENSORAS E DEFENSORES PÚBLICOS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846" y="617800"/>
            <a:ext cx="1071754" cy="159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27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Procedimento Executivo por Quantia Certa Fundada em Título Extrajudicial:</a:t>
            </a:r>
          </a:p>
          <a:p>
            <a:pPr marL="0" indent="0">
              <a:buNone/>
            </a:pPr>
            <a:endParaRPr lang="pt-BR" dirty="0"/>
          </a:p>
          <a:p>
            <a:pPr lvl="1" algn="just"/>
            <a:r>
              <a:rPr lang="pt-BR" sz="1800" u="sng" dirty="0"/>
              <a:t>Admissibilidade:</a:t>
            </a:r>
          </a:p>
          <a:p>
            <a:pPr marL="457200" lvl="1" indent="0" algn="just">
              <a:buNone/>
            </a:pPr>
            <a:endParaRPr lang="pt-BR" sz="1800" u="sng" dirty="0"/>
          </a:p>
          <a:p>
            <a:pPr lvl="2" algn="just"/>
            <a:r>
              <a:rPr lang="pt-BR" sz="1800" u="sng" dirty="0"/>
              <a:t>Citação: </a:t>
            </a:r>
          </a:p>
          <a:p>
            <a:pPr lvl="3" algn="just"/>
            <a:r>
              <a:rPr lang="pt-BR" sz="1600" dirty="0"/>
              <a:t>O despacho que ordena a citação, desde que realizada em observância aos requisitos legais (art. 240, § 2º, do CPC), interrompe a prescrição, ainda que proferido por juízo incompetente (art. 802 do CPC).</a:t>
            </a:r>
          </a:p>
          <a:p>
            <a:pPr lvl="3" algn="just"/>
            <a:r>
              <a:rPr lang="pt-BR" sz="1600" dirty="0"/>
              <a:t>A interrupção da prescrição retroagirá à data da propositura da ação (art. 802, parágrafo único, do CPC).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7881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Procedimento Executivo por Quantia Certa Fundada em Título Extrajudicial:</a:t>
            </a:r>
          </a:p>
          <a:p>
            <a:pPr marL="0" indent="0">
              <a:buNone/>
            </a:pPr>
            <a:endParaRPr lang="pt-BR" dirty="0"/>
          </a:p>
          <a:p>
            <a:pPr lvl="1" algn="just"/>
            <a:r>
              <a:rPr lang="pt-BR" sz="1800" u="sng" dirty="0"/>
              <a:t>Admissibilidade:</a:t>
            </a:r>
          </a:p>
          <a:p>
            <a:pPr marL="457200" lvl="1" indent="0" algn="just">
              <a:buNone/>
            </a:pPr>
            <a:endParaRPr lang="pt-BR" sz="1800" u="sng" dirty="0"/>
          </a:p>
          <a:p>
            <a:pPr lvl="2" algn="just"/>
            <a:r>
              <a:rPr lang="pt-BR" sz="1800" u="sng" dirty="0"/>
              <a:t>Citação: </a:t>
            </a:r>
          </a:p>
          <a:p>
            <a:pPr lvl="3" algn="just"/>
            <a:r>
              <a:rPr lang="pt-BR" sz="1600" u="sng" dirty="0"/>
              <a:t>Regra geral:</a:t>
            </a:r>
            <a:r>
              <a:rPr lang="pt-BR" sz="1600" dirty="0"/>
              <a:t> o devedor é citado para pagar o débito em 3 dias (art. 829 do CPC), não se aplicando o regramento do prazo em dobro. </a:t>
            </a:r>
          </a:p>
          <a:p>
            <a:pPr lvl="3" algn="just"/>
            <a:r>
              <a:rPr lang="pt-BR" sz="1600" u="sng" dirty="0"/>
              <a:t>Exceção:</a:t>
            </a:r>
            <a:r>
              <a:rPr lang="pt-BR" sz="1600" dirty="0"/>
              <a:t> nas </a:t>
            </a:r>
            <a:r>
              <a:rPr lang="pt-BR" sz="1600" u="sng" dirty="0"/>
              <a:t>obrigações alternativas</a:t>
            </a:r>
            <a:r>
              <a:rPr lang="pt-BR" sz="1600" dirty="0"/>
              <a:t>, quando a escolha couber ao devedor, esse será citado para exercer a opção e realizar a prestação dentro de 10 dias, se outro prazo não lhe foi determinado em lei ou em contrato (art. 800 do CPC).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0864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Procedimento Executivo por Quantia Certa Fundada em Título Extrajudicial:</a:t>
            </a:r>
          </a:p>
          <a:p>
            <a:pPr marL="0" indent="0">
              <a:buNone/>
            </a:pPr>
            <a:endParaRPr lang="pt-BR" dirty="0"/>
          </a:p>
          <a:p>
            <a:pPr lvl="1" algn="just"/>
            <a:r>
              <a:rPr lang="pt-BR" sz="1800" u="sng" dirty="0"/>
              <a:t>Admissibilidade:</a:t>
            </a:r>
          </a:p>
          <a:p>
            <a:pPr marL="457200" lvl="1" indent="0" algn="just">
              <a:buNone/>
            </a:pPr>
            <a:endParaRPr lang="pt-BR" sz="1800" u="sng" dirty="0"/>
          </a:p>
          <a:p>
            <a:pPr lvl="2" algn="just"/>
            <a:r>
              <a:rPr lang="pt-BR" sz="1800" u="sng" dirty="0"/>
              <a:t>Citação: </a:t>
            </a:r>
          </a:p>
          <a:p>
            <a:pPr lvl="3" algn="just"/>
            <a:r>
              <a:rPr lang="pt-BR" sz="1600" u="sng" dirty="0"/>
              <a:t>Por carta:</a:t>
            </a:r>
            <a:r>
              <a:rPr lang="pt-BR" sz="1600" dirty="0"/>
              <a:t> o CPC/73 vedava a citação por carta em execução (art. 222 do CPC/73). Como o CPC/15 não reproduziu essa vedação, tem prevalecido o entendimento de que é possível a citação por carta na execução.</a:t>
            </a:r>
          </a:p>
          <a:p>
            <a:pPr lvl="3" algn="just"/>
            <a:r>
              <a:rPr lang="pt-BR" sz="1600" u="sng" dirty="0"/>
              <a:t>Termo inicial do prazo para a reação do executado:</a:t>
            </a:r>
            <a:r>
              <a:rPr lang="pt-BR" sz="1600" dirty="0"/>
              <a:t> o prazo de 3 dias é contado a partir da citação, e não da juntada do mandado aos autos.</a:t>
            </a:r>
          </a:p>
          <a:p>
            <a:pPr lvl="3" algn="just"/>
            <a:r>
              <a:rPr lang="pt-BR" sz="1600" u="sng" dirty="0"/>
              <a:t>Contagem do prazo em dias úteis: </a:t>
            </a:r>
            <a:r>
              <a:rPr lang="pt-BR" sz="1600" dirty="0"/>
              <a:t>O prazo é contado em dias úteis, pois, embora seja um prazo material, tem reflexos processuais.</a:t>
            </a:r>
          </a:p>
          <a:p>
            <a:pPr lvl="3" algn="just"/>
            <a:endParaRPr lang="pt-BR" sz="1600" u="sng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3315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Procedimento Executivo por Quantia Certa Fundada em Título Extrajudicial:</a:t>
            </a:r>
          </a:p>
          <a:p>
            <a:pPr marL="0" indent="0">
              <a:buNone/>
            </a:pPr>
            <a:endParaRPr lang="pt-BR" dirty="0"/>
          </a:p>
          <a:p>
            <a:pPr lvl="1" algn="just"/>
            <a:r>
              <a:rPr lang="pt-BR" sz="1800" u="sng" dirty="0"/>
              <a:t>Admissibilidade:</a:t>
            </a:r>
          </a:p>
          <a:p>
            <a:pPr marL="457200" lvl="1" indent="0" algn="just">
              <a:buNone/>
            </a:pPr>
            <a:endParaRPr lang="pt-BR" sz="1800" u="sng" dirty="0"/>
          </a:p>
          <a:p>
            <a:pPr lvl="2" algn="just"/>
            <a:r>
              <a:rPr lang="pt-BR" sz="1800" u="sng" dirty="0"/>
              <a:t>Citação: </a:t>
            </a:r>
          </a:p>
          <a:p>
            <a:pPr lvl="3" algn="just"/>
            <a:r>
              <a:rPr lang="pt-BR" sz="1600" u="sng" dirty="0"/>
              <a:t>Devedor não encontrado e arresto executivo:</a:t>
            </a:r>
            <a:r>
              <a:rPr lang="pt-BR" sz="1600" dirty="0"/>
              <a:t> caso o oficial de justiça não encontre o devedor, mas encontre bens, ele poderá efetuar o chamado “arresto executivo”, independentemente de decisão específica do juiz nesse sentido. </a:t>
            </a:r>
          </a:p>
          <a:p>
            <a:pPr lvl="4" algn="just"/>
            <a:r>
              <a:rPr lang="pt-BR" sz="1600" dirty="0"/>
              <a:t>O oficial de justiça arrestará tantos bens quantos bastem para garantir a execução (art. 830 do CPC). Nos 10 dias seguintes à efetivação do arresto, procurará o executado 2 vezes em dias distintos e, havendo suspeita de ocultação, realizará a citação com hora certa. Transcorrido o prazo de pagamento, o arresto será convertido em penhora.</a:t>
            </a:r>
          </a:p>
          <a:p>
            <a:pPr lvl="3" algn="just"/>
            <a:endParaRPr lang="pt-BR" sz="1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203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Procedimento Executivo por Quantia Certa Fundada em Título Extrajudicial:</a:t>
            </a:r>
          </a:p>
          <a:p>
            <a:pPr marL="0" indent="0">
              <a:buNone/>
            </a:pPr>
            <a:endParaRPr lang="pt-BR" dirty="0"/>
          </a:p>
          <a:p>
            <a:pPr lvl="1"/>
            <a:r>
              <a:rPr lang="pt-BR" sz="1800" u="sng" dirty="0"/>
              <a:t>Reações do Executado:</a:t>
            </a:r>
          </a:p>
          <a:p>
            <a:pPr marL="457200" lvl="1" indent="0">
              <a:buNone/>
            </a:pPr>
            <a:endParaRPr lang="pt-BR" sz="1800" u="sng" dirty="0"/>
          </a:p>
          <a:p>
            <a:pPr lvl="2" algn="just"/>
            <a:r>
              <a:rPr lang="pt-BR" sz="1800" u="sng" dirty="0"/>
              <a:t>Pagamento:</a:t>
            </a:r>
            <a:r>
              <a:rPr lang="pt-BR" sz="1800" dirty="0"/>
              <a:t> o pagamento do débito no prazo de 3 dias reduz pela metade o valor dos honorários advocatícios (art. 827, § 1º, do CPC) e leva à extinção da execução (art. 924, II, do CPC).</a:t>
            </a:r>
          </a:p>
          <a:p>
            <a:pPr lvl="2" algn="just"/>
            <a:r>
              <a:rPr lang="pt-BR" sz="1800" u="sng" dirty="0"/>
              <a:t>Parcelamento:</a:t>
            </a:r>
            <a:r>
              <a:rPr lang="pt-BR" sz="1800" dirty="0"/>
              <a:t> no prazo para embargos, reconhecendo o crédito do exequente e comprovando o depósito de trinta por cento do valor em execução, acrescido de custas e de honorários de advogado, o executado poderá requerer que lhe seja permitido pagar o restante em até 6 (seis) parcelas mensais, acrescidas de correção monetária e de juros de um por cento ao mês (art. 916 do CPC).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755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Procedimento Executivo por Quantia Certa Fundada em Título Extrajudicial:</a:t>
            </a:r>
          </a:p>
          <a:p>
            <a:pPr marL="0" indent="0">
              <a:buNone/>
            </a:pPr>
            <a:endParaRPr lang="pt-BR" dirty="0"/>
          </a:p>
          <a:p>
            <a:pPr lvl="1"/>
            <a:r>
              <a:rPr lang="pt-BR" sz="1800" u="sng" dirty="0"/>
              <a:t>Reações do Executado:</a:t>
            </a:r>
          </a:p>
          <a:p>
            <a:pPr marL="457200" lvl="1" indent="0">
              <a:buNone/>
            </a:pPr>
            <a:endParaRPr lang="pt-BR" sz="1800" u="sng" dirty="0"/>
          </a:p>
          <a:p>
            <a:pPr lvl="2"/>
            <a:r>
              <a:rPr lang="pt-BR" sz="1800" u="sng" dirty="0"/>
              <a:t>Parcelamento (Cont.): </a:t>
            </a:r>
          </a:p>
          <a:p>
            <a:pPr lvl="3" algn="just"/>
            <a:r>
              <a:rPr lang="pt-BR" sz="1600" dirty="0"/>
              <a:t>Não se aplica ao cumprimento de sentença, por vedação expressa (art. 916, § 7º, do CPC);</a:t>
            </a:r>
          </a:p>
          <a:p>
            <a:pPr lvl="3" algn="just"/>
            <a:r>
              <a:rPr lang="pt-BR" sz="1600" dirty="0"/>
              <a:t>Importa renúncia ao direito de opor embargos (art. 916, § 6º, do CPC);</a:t>
            </a:r>
          </a:p>
          <a:p>
            <a:pPr lvl="3" algn="just"/>
            <a:r>
              <a:rPr lang="pt-BR" sz="1600" dirty="0"/>
              <a:t>O exequente pode se opor aos aspectos formais do parcelamento, em razão do não preenchimento dos requisitos do art. 916, </a:t>
            </a:r>
            <a:r>
              <a:rPr lang="pt-BR" sz="1600" i="1" dirty="0"/>
              <a:t>“caput”</a:t>
            </a:r>
            <a:r>
              <a:rPr lang="pt-BR" sz="1600" dirty="0"/>
              <a:t>, do CPC;</a:t>
            </a:r>
          </a:p>
          <a:p>
            <a:pPr lvl="1"/>
            <a:endParaRPr lang="pt-BR" sz="1800" u="sng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8814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2100" dirty="0"/>
              <a:t>Procedimento Executivo por Quantia Certa Fundada em Título Extrajudicial:</a:t>
            </a:r>
          </a:p>
          <a:p>
            <a:pPr marL="0" indent="0">
              <a:buNone/>
            </a:pPr>
            <a:endParaRPr lang="pt-BR" dirty="0"/>
          </a:p>
          <a:p>
            <a:pPr lvl="1"/>
            <a:r>
              <a:rPr lang="pt-BR" sz="1900" u="sng" dirty="0"/>
              <a:t>Reações do Executado:</a:t>
            </a:r>
          </a:p>
          <a:p>
            <a:pPr marL="457200" lvl="1" indent="0">
              <a:buNone/>
            </a:pPr>
            <a:endParaRPr lang="pt-BR" sz="1900" u="sng" dirty="0"/>
          </a:p>
          <a:p>
            <a:pPr lvl="2"/>
            <a:r>
              <a:rPr lang="pt-BR" sz="1900" u="sng" dirty="0"/>
              <a:t>Parcelamento (Cont.):</a:t>
            </a:r>
          </a:p>
          <a:p>
            <a:pPr lvl="3" algn="just"/>
            <a:r>
              <a:rPr lang="pt-BR" sz="1900" u="sng" dirty="0"/>
              <a:t>Não pagamento das parcelas vincendas (art. 916, § 5º, do CPC):</a:t>
            </a:r>
            <a:r>
              <a:rPr lang="pt-BR" sz="1900" dirty="0"/>
              <a:t> acarretará cumulativamente: </a:t>
            </a:r>
          </a:p>
          <a:p>
            <a:pPr lvl="4" algn="just"/>
            <a:r>
              <a:rPr lang="pt-BR" sz="1900" i="1" dirty="0"/>
              <a:t>i)</a:t>
            </a:r>
            <a:r>
              <a:rPr lang="pt-BR" sz="1900" dirty="0"/>
              <a:t> o vencimento das prestações subsequentes e o prosseguimento do processo, com o imediato reinício dos atos executivos; </a:t>
            </a:r>
          </a:p>
          <a:p>
            <a:pPr lvl="4" algn="just"/>
            <a:r>
              <a:rPr lang="pt-BR" sz="1900" i="1" dirty="0" err="1"/>
              <a:t>ii</a:t>
            </a:r>
            <a:r>
              <a:rPr lang="pt-BR" sz="1900" i="1" dirty="0"/>
              <a:t>)</a:t>
            </a:r>
            <a:r>
              <a:rPr lang="pt-BR" sz="1900" dirty="0"/>
              <a:t> a imposição ao executado de multa de dez por cento sobre o valor das prestações não pagas.</a:t>
            </a:r>
          </a:p>
          <a:p>
            <a:pPr lvl="3" algn="just"/>
            <a:r>
              <a:rPr lang="pt-BR" sz="1900" u="sng" dirty="0"/>
              <a:t>Não se confunde com a remição da execução (art. 826 do CPC):</a:t>
            </a:r>
            <a:r>
              <a:rPr lang="pt-BR" sz="1900" dirty="0"/>
              <a:t> pela remição, antes de adjudicados ou alienados os bens, o executado pode, a todo tempo, remir a execução, pagando ou consignando a importância atualizada da dívida, acrescida de juros, custas e honorários advocatícios.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9772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Procedimento Executivo por Quantia Certa Fundada em Título Extrajudicial:</a:t>
            </a:r>
          </a:p>
          <a:p>
            <a:pPr marL="0" indent="0">
              <a:buNone/>
            </a:pPr>
            <a:endParaRPr lang="pt-BR" dirty="0"/>
          </a:p>
          <a:p>
            <a:pPr lvl="1"/>
            <a:r>
              <a:rPr lang="pt-BR" sz="1800" u="sng" dirty="0"/>
              <a:t>Reações do Executado:</a:t>
            </a:r>
          </a:p>
          <a:p>
            <a:pPr marL="457200" lvl="1" indent="0">
              <a:buNone/>
            </a:pPr>
            <a:endParaRPr lang="pt-BR" sz="1800" u="sng" dirty="0"/>
          </a:p>
          <a:p>
            <a:pPr lvl="2" algn="just"/>
            <a:r>
              <a:rPr lang="pt-BR" sz="1800" u="sng" dirty="0"/>
              <a:t>Inércia:</a:t>
            </a:r>
            <a:r>
              <a:rPr lang="pt-BR" sz="1800" dirty="0"/>
              <a:t> tem como consequência o prosseguimento da execução e a penhora de bens com vistas à satisfação da obrigação contida no título. </a:t>
            </a:r>
          </a:p>
          <a:p>
            <a:pPr lvl="2" algn="just"/>
            <a:r>
              <a:rPr lang="pt-BR" sz="1800" u="sng" dirty="0"/>
              <a:t>Defesas:</a:t>
            </a:r>
            <a:r>
              <a:rPr lang="pt-BR" sz="1800" dirty="0"/>
              <a:t> podem ser manejadas por meio dos embargos à execução ou da objeção de </a:t>
            </a:r>
            <a:r>
              <a:rPr lang="pt-BR" sz="1800" dirty="0" err="1"/>
              <a:t>pré</a:t>
            </a:r>
            <a:r>
              <a:rPr lang="pt-BR" sz="1800" dirty="0"/>
              <a:t>-executividade, que serão estudadas mais adiante.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8528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34161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marL="0" indent="0">
              <a:buNone/>
            </a:pPr>
            <a:endParaRPr lang="pt-BR" dirty="0"/>
          </a:p>
          <a:p>
            <a:pPr lvl="1" algn="just"/>
            <a:r>
              <a:rPr lang="pt-BR" sz="1800" u="sng" dirty="0"/>
              <a:t>Ordem Preferencial de Bens Penhoráveis (art. 835 do CPC):</a:t>
            </a:r>
            <a:r>
              <a:rPr lang="pt-BR" sz="1800" dirty="0"/>
              <a:t> 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1800" dirty="0"/>
              <a:t>Estabelece a preferência pelo dinheiro em detrimento dos outros bens. A análise do caso concreto pode flexibilizar essa ordem (art. 835, §1º, do CPC).</a:t>
            </a:r>
          </a:p>
          <a:p>
            <a:pPr lvl="2" algn="just"/>
            <a:r>
              <a:rPr lang="pt-BR" sz="1800" dirty="0"/>
              <a:t>Se o crédito objeto da execução tiver garantia real, haverá preferência ao bem dado em garantia em detrimento da ordem do art. 835 (art. 835, § 3º, do CPC).</a:t>
            </a:r>
          </a:p>
          <a:p>
            <a:pPr lvl="1"/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6744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Procedimento Executivo por Quantia Certa Fundada em Título Extrajudicial:</a:t>
            </a:r>
          </a:p>
          <a:p>
            <a:pPr lvl="1"/>
            <a:endParaRPr lang="pt-BR" dirty="0"/>
          </a:p>
          <a:p>
            <a:pPr lvl="1" algn="just"/>
            <a:r>
              <a:rPr lang="pt-BR" dirty="0"/>
              <a:t>Avaliação do bem penhorado pelo oficial de justiça, como regra (exceção: art. 870, parágrafo único, c/c art. 871 do CPC);</a:t>
            </a:r>
          </a:p>
          <a:p>
            <a:pPr lvl="1" algn="just"/>
            <a:r>
              <a:rPr lang="pt-BR" dirty="0"/>
              <a:t>Eleição do depositário (art. 840 do CPC):</a:t>
            </a:r>
          </a:p>
          <a:p>
            <a:pPr lvl="2" algn="just"/>
            <a:r>
              <a:rPr lang="pt-BR" dirty="0"/>
              <a:t>Bens imóveis: devedor;</a:t>
            </a:r>
          </a:p>
          <a:p>
            <a:pPr lvl="2" algn="just"/>
            <a:r>
              <a:rPr lang="pt-BR" dirty="0"/>
              <a:t>Bens móveis: depositário judicial ou credor;</a:t>
            </a:r>
          </a:p>
          <a:p>
            <a:pPr lvl="2" algn="just"/>
            <a:r>
              <a:rPr lang="pt-BR" dirty="0"/>
              <a:t>Dinheiro: banco.</a:t>
            </a:r>
          </a:p>
          <a:p>
            <a:pPr lvl="1" algn="just"/>
            <a:r>
              <a:rPr lang="pt-BR" dirty="0"/>
              <a:t>Formalização e averbação da penhora (</a:t>
            </a:r>
            <a:r>
              <a:rPr lang="pt-BR" dirty="0" err="1"/>
              <a:t>arts</a:t>
            </a:r>
            <a:r>
              <a:rPr lang="pt-BR" dirty="0"/>
              <a:t>. 837 a 839 e 844);</a:t>
            </a:r>
          </a:p>
          <a:p>
            <a:pPr marL="457200" lvl="1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507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b="1" u="sng" dirty="0"/>
              <a:t>Recapitulando:</a:t>
            </a:r>
            <a:r>
              <a:rPr lang="pt-BR" dirty="0"/>
              <a:t> 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dirty="0"/>
              <a:t>Os títulos executivos extrajudiciais são aqueles listados no rol </a:t>
            </a:r>
            <a:r>
              <a:rPr lang="pt-BR" sz="1800" u="sng" dirty="0"/>
              <a:t>exemplificativo</a:t>
            </a:r>
            <a:r>
              <a:rPr lang="pt-BR" sz="1800" dirty="0"/>
              <a:t> do artigo 784 do CPC. 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1" algn="just"/>
            <a:r>
              <a:rPr lang="pt-BR" sz="1800" dirty="0"/>
              <a:t>São formados por vontade das partes, fora do Poder Judiciário. O credor que deseja buscar a satisfação de uma obrigação inadimplida contida em um título executivo extrajudicial exercerá seu direito de ação por meio de um </a:t>
            </a:r>
            <a:r>
              <a:rPr lang="pt-BR" sz="1800" u="sng" dirty="0"/>
              <a:t>PROCESSO AUTÔNOMO DE EXECUÇÃO</a:t>
            </a:r>
            <a:r>
              <a:rPr lang="pt-BR" sz="1800" dirty="0"/>
              <a:t>. 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1" algn="just"/>
            <a:r>
              <a:rPr lang="pt-BR" sz="1800" dirty="0"/>
              <a:t>Título executivo judicial – fase procedimental executiva x título executivo extrajudicial – processo autônomo de execução.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0595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dirty="0"/>
              <a:t>Intimação da penhora:</a:t>
            </a:r>
          </a:p>
          <a:p>
            <a:pPr lvl="2" algn="just"/>
            <a:r>
              <a:rPr lang="pt-BR" sz="1800" u="sng" dirty="0"/>
              <a:t>Intimação do devedor (art. 841 do CPC):</a:t>
            </a:r>
            <a:r>
              <a:rPr lang="pt-BR" sz="1800" dirty="0"/>
              <a:t> </a:t>
            </a:r>
          </a:p>
          <a:p>
            <a:pPr lvl="3" algn="just"/>
            <a:r>
              <a:rPr lang="pt-BR" sz="1600" dirty="0"/>
              <a:t>Feita, como regra, na pessoa do advogado (§ 1º); </a:t>
            </a:r>
          </a:p>
          <a:p>
            <a:pPr lvl="3" algn="just"/>
            <a:r>
              <a:rPr lang="pt-BR" sz="1600" dirty="0"/>
              <a:t>Se o devedor não tiver constituído advogado, sua intimação será pessoal, de preferência por via postal (§ 2º);</a:t>
            </a:r>
          </a:p>
          <a:p>
            <a:pPr lvl="3" algn="just"/>
            <a:r>
              <a:rPr lang="pt-BR" sz="1600" dirty="0"/>
              <a:t>O devedor será reputado intimado se a penhora houver sido realizada na sua presença (§ 3º);</a:t>
            </a:r>
          </a:p>
          <a:p>
            <a:pPr lvl="3" algn="just"/>
            <a:r>
              <a:rPr lang="pt-BR" sz="1600" dirty="0"/>
              <a:t>Intimado, o devedor pode opor impugnação à penhora, alegando eventual impenhorabilidade (art. 833 do CPC c/c Lei nº. 8.009/90)</a:t>
            </a:r>
          </a:p>
          <a:p>
            <a:pPr lvl="2"/>
            <a:endParaRPr lang="pt-BR" sz="1800" dirty="0"/>
          </a:p>
          <a:p>
            <a:pPr lvl="1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8731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dirty="0"/>
              <a:t>Intimação da penhora:</a:t>
            </a:r>
          </a:p>
          <a:p>
            <a:pPr lvl="2" algn="just"/>
            <a:r>
              <a:rPr lang="pt-BR" sz="1800" u="sng" dirty="0"/>
              <a:t>Intimação de terceiros (</a:t>
            </a:r>
            <a:r>
              <a:rPr lang="pt-BR" sz="1800" u="sng" dirty="0" err="1"/>
              <a:t>arts</a:t>
            </a:r>
            <a:r>
              <a:rPr lang="pt-BR" sz="1800" u="sng" dirty="0"/>
              <a:t>. 799, 804 e 842 do CPC):</a:t>
            </a:r>
            <a:r>
              <a:rPr lang="pt-BR" sz="1800" dirty="0"/>
              <a:t> deverão ser intimados da penhora o cônjuge (salvo se casados em regime de separação absoluta de bens), o credor hipotecário, o titular do usufruto, entre outros, podendo opor impugnação à penhora ou exercer a preferência sobre o bem.</a:t>
            </a:r>
          </a:p>
          <a:p>
            <a:pPr lvl="1" algn="just"/>
            <a:endParaRPr lang="pt-BR" sz="1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6490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Procedimento Executivo por Quantia Certa Fundada em Título Extrajudicial:</a:t>
            </a:r>
          </a:p>
          <a:p>
            <a:endParaRPr lang="pt-BR" dirty="0"/>
          </a:p>
          <a:p>
            <a:pPr lvl="1"/>
            <a:r>
              <a:rPr lang="pt-BR" sz="1800" dirty="0"/>
              <a:t>Impenhorabilidades:</a:t>
            </a:r>
          </a:p>
          <a:p>
            <a:pPr marL="457200" lvl="1" indent="0">
              <a:buNone/>
            </a:pPr>
            <a:endParaRPr lang="pt-BR" sz="1800" dirty="0"/>
          </a:p>
          <a:p>
            <a:pPr lvl="2" algn="just"/>
            <a:r>
              <a:rPr lang="pt-BR" sz="1800" u="sng" dirty="0"/>
              <a:t>Rol do art. 833 do CPC:</a:t>
            </a:r>
            <a:r>
              <a:rPr lang="pt-BR" sz="1800" dirty="0"/>
              <a:t> atenção especial aos incisos IV e X (salário e poupança, essa última até o limite de 40 salários mínimos);</a:t>
            </a:r>
          </a:p>
          <a:p>
            <a:pPr marL="914400" lvl="2" indent="0" algn="just">
              <a:buNone/>
            </a:pPr>
            <a:endParaRPr lang="pt-BR" sz="1800" dirty="0"/>
          </a:p>
          <a:p>
            <a:pPr lvl="2" algn="just"/>
            <a:r>
              <a:rPr lang="pt-BR" sz="1800" u="sng" dirty="0"/>
              <a:t>Art. 1º da Lei nº. 8.009/90 (Lei do Bem de Família):</a:t>
            </a:r>
            <a:r>
              <a:rPr lang="pt-BR" sz="1800" dirty="0"/>
              <a:t> o imóvel residencial próprio do casal, ou da entidade familiar, compreendidos a construção, as plantações, as benfeitorias de qualquer natureza e todos os equipamentos, inclusive os de uso profissional, e os móveis que guarnecem a casa, desde que quitados, excluídos os veículos de transporte, obras de arte e adornos suntuosos.</a:t>
            </a:r>
          </a:p>
          <a:p>
            <a:pPr lvl="2" algn="just"/>
            <a:endParaRPr lang="pt-BR" dirty="0"/>
          </a:p>
          <a:p>
            <a:pPr marL="457200" lvl="1" indent="0">
              <a:buNone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6005395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algn="just"/>
            <a:endParaRPr lang="pt-BR" dirty="0"/>
          </a:p>
          <a:p>
            <a:pPr lvl="1" algn="just"/>
            <a:r>
              <a:rPr lang="pt-BR" sz="1800" dirty="0"/>
              <a:t>Exceções às Impenhorabilidades: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1800" dirty="0"/>
              <a:t>Execução de dívida relativa ao próprio bem, inclusive aquela contraída para sua aquisição (art. 833, § 1º, do CPC);</a:t>
            </a:r>
          </a:p>
          <a:p>
            <a:pPr lvl="2" algn="just"/>
            <a:r>
              <a:rPr lang="pt-BR" sz="1800" dirty="0"/>
              <a:t>Salário e poupança, em caso de dívida de alimentos (art. 833, § 2º, do CPC);</a:t>
            </a:r>
          </a:p>
          <a:p>
            <a:pPr lvl="2" algn="just"/>
            <a:r>
              <a:rPr lang="pt-BR" sz="1800" dirty="0"/>
              <a:t>Frutos e rendimentos dos bens inalienáveis, à falta de outros bens (art. 834 do CPC);</a:t>
            </a:r>
          </a:p>
          <a:p>
            <a:pPr lvl="2" algn="just"/>
            <a:endParaRPr lang="pt-BR" sz="1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79803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sz="2100" dirty="0"/>
              <a:t>Procedimento Executivo por Quantia Certa Fundada em Título Extrajudicial:</a:t>
            </a:r>
          </a:p>
          <a:p>
            <a:pPr algn="just"/>
            <a:endParaRPr lang="pt-BR" sz="2100" dirty="0"/>
          </a:p>
          <a:p>
            <a:pPr lvl="1" algn="just"/>
            <a:r>
              <a:rPr lang="pt-BR" sz="2100" dirty="0"/>
              <a:t>Exceções às Impenhorabilidades: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2000" dirty="0"/>
              <a:t>Cobrança de impostos, predial ou territorial, taxas e contribuições devidas em função do imóvel familiar (art. 3º, IV, da Lei nº. 8.009/90);</a:t>
            </a:r>
          </a:p>
          <a:p>
            <a:pPr lvl="2" algn="just"/>
            <a:r>
              <a:rPr lang="pt-BR" sz="2000" dirty="0"/>
              <a:t>Execução de hipoteca sobre o imóvel oferecido como garantia real pelo casal ou pela entidade familiar (art. 3º, V, da Lei nº. 8.009/90);</a:t>
            </a:r>
          </a:p>
          <a:p>
            <a:pPr lvl="2" algn="just"/>
            <a:r>
              <a:rPr lang="pt-BR" sz="2000" dirty="0"/>
              <a:t>Por ter sido adquirido com produto de crime ou para execução de sentença penal condenatória a ressarcimento, indenização ou perdimento de bens (art. 3º, VI, da Lei nº. 8.009/90);</a:t>
            </a:r>
          </a:p>
          <a:p>
            <a:pPr lvl="2" algn="just"/>
            <a:r>
              <a:rPr lang="pt-BR" sz="2000" dirty="0"/>
              <a:t>Por obrigação decorrente de fiança concedida em contrato de locação (art. 3º, VII, da Lei nº. 8.009/90).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31731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u="sng" dirty="0"/>
              <a:t>Atos de Expropriação:</a:t>
            </a:r>
            <a:r>
              <a:rPr lang="pt-BR" sz="1800" dirty="0"/>
              <a:t> devem seguir a seguinte ordem de preferência: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1800" dirty="0"/>
              <a:t>Adjudicação (art. 876 do CPC): o credor adjudica o bem pelo valor de avaliação;</a:t>
            </a:r>
          </a:p>
          <a:p>
            <a:pPr lvl="2" algn="just"/>
            <a:r>
              <a:rPr lang="pt-BR" sz="1800" dirty="0"/>
              <a:t>Alienação particular (</a:t>
            </a:r>
            <a:r>
              <a:rPr lang="pt-BR" sz="1800" dirty="0" err="1"/>
              <a:t>arts</a:t>
            </a:r>
            <a:r>
              <a:rPr lang="pt-BR" sz="1800" dirty="0"/>
              <a:t>. 879, I, e 880 do CPC): o próprio credor realiza a alienação;</a:t>
            </a:r>
          </a:p>
          <a:p>
            <a:pPr lvl="2" algn="just"/>
            <a:r>
              <a:rPr lang="pt-BR" sz="1800" dirty="0"/>
              <a:t>Alienação pública (art. 881 e </a:t>
            </a:r>
            <a:r>
              <a:rPr lang="pt-BR" sz="1800" dirty="0" err="1"/>
              <a:t>ss</a:t>
            </a:r>
            <a:r>
              <a:rPr lang="pt-BR" sz="1800" dirty="0"/>
              <a:t> do CPC): realizada mediante leilão judicial;</a:t>
            </a:r>
          </a:p>
          <a:p>
            <a:pPr lvl="3" algn="just"/>
            <a:r>
              <a:rPr lang="pt-BR" sz="1600" dirty="0"/>
              <a:t>O executado e as demais pessoas mencionadas no rol do art. 889 do CPC serão cientificados da alienação judicial com pelo menos 5 dias de antecedência. </a:t>
            </a:r>
          </a:p>
          <a:p>
            <a:pPr marL="1828800" lvl="4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50316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algn="just"/>
            <a:endParaRPr lang="pt-BR" dirty="0"/>
          </a:p>
          <a:p>
            <a:pPr lvl="1" algn="just"/>
            <a:r>
              <a:rPr lang="pt-BR" sz="1800" dirty="0"/>
              <a:t>Suspensão da execução (</a:t>
            </a:r>
            <a:r>
              <a:rPr lang="pt-BR" sz="1800" dirty="0" err="1"/>
              <a:t>arts</a:t>
            </a:r>
            <a:r>
              <a:rPr lang="pt-BR" sz="1800" dirty="0"/>
              <a:t>. 921 e </a:t>
            </a:r>
            <a:r>
              <a:rPr lang="pt-BR" sz="1800" dirty="0" err="1"/>
              <a:t>ss</a:t>
            </a:r>
            <a:r>
              <a:rPr lang="pt-BR" sz="1800" dirty="0"/>
              <a:t> do CPC):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1800" dirty="0"/>
              <a:t>Nas hipóteses gerais de suspensão do processo (</a:t>
            </a:r>
            <a:r>
              <a:rPr lang="pt-BR" sz="1800" dirty="0" err="1"/>
              <a:t>arts</a:t>
            </a:r>
            <a:r>
              <a:rPr lang="pt-BR" sz="1800" dirty="0"/>
              <a:t>. 313 e 315);</a:t>
            </a:r>
          </a:p>
          <a:p>
            <a:pPr lvl="2" algn="just"/>
            <a:r>
              <a:rPr lang="pt-BR" sz="1800" dirty="0"/>
              <a:t>Quando os embargos à execução forem recebidos com efeito suspensivo;</a:t>
            </a:r>
          </a:p>
          <a:p>
            <a:pPr lvl="2" algn="just"/>
            <a:r>
              <a:rPr lang="pt-BR" sz="1800" dirty="0"/>
              <a:t>Quando o executado não possuir bens penhoráveis;</a:t>
            </a:r>
          </a:p>
          <a:p>
            <a:pPr lvl="2" algn="just"/>
            <a:r>
              <a:rPr lang="pt-BR" sz="1800" dirty="0"/>
              <a:t>Quando não houver licitantes interessados na alienação dos bens penhoráveis;</a:t>
            </a:r>
          </a:p>
          <a:p>
            <a:pPr lvl="2" algn="just"/>
            <a:r>
              <a:rPr lang="pt-BR" sz="1800" dirty="0"/>
              <a:t>Quando houver sido concedido o parcelamento.</a:t>
            </a:r>
          </a:p>
          <a:p>
            <a:pPr marL="1371600" lvl="3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94869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algn="just"/>
            <a:endParaRPr lang="pt-BR" dirty="0"/>
          </a:p>
          <a:p>
            <a:pPr lvl="1" algn="just"/>
            <a:r>
              <a:rPr lang="pt-BR" sz="1800" dirty="0"/>
              <a:t>Suspensão da execução e prescrição intercorrente (</a:t>
            </a:r>
            <a:r>
              <a:rPr lang="pt-BR" sz="1800" dirty="0" err="1"/>
              <a:t>arts</a:t>
            </a:r>
            <a:r>
              <a:rPr lang="pt-BR" sz="1800" dirty="0"/>
              <a:t>. 921, §§ 1º a 5º, do CPC):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1800" dirty="0"/>
              <a:t>Não localizados bens penhoráveis, a execução ficará suspensa pelo prazo de 1 ano, durante o qual se suspenderá a prescrição;</a:t>
            </a:r>
          </a:p>
          <a:p>
            <a:pPr lvl="2" algn="just"/>
            <a:r>
              <a:rPr lang="pt-BR" sz="1800" dirty="0"/>
              <a:t>Passado esse prazo sem manifestação do exequente, começa a correr o prazo de prescrição intercorrente;</a:t>
            </a:r>
          </a:p>
          <a:p>
            <a:pPr lvl="2" algn="just"/>
            <a:r>
              <a:rPr lang="pt-BR" sz="1800" dirty="0"/>
              <a:t>O juiz, depois de ouvidas as partes, no prazo de 15 (quinze) dias, poderá, de ofício, reconhecer a prescrição intercorrente e extinguir o processo.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81503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algn="just"/>
            <a:endParaRPr lang="pt-BR" dirty="0"/>
          </a:p>
          <a:p>
            <a:pPr lvl="1" algn="just"/>
            <a:r>
              <a:rPr lang="pt-BR" sz="1800" dirty="0"/>
              <a:t>Satisfação do crédito (art. 904 e </a:t>
            </a:r>
            <a:r>
              <a:rPr lang="pt-BR" sz="1800" dirty="0" err="1"/>
              <a:t>ss</a:t>
            </a:r>
            <a:r>
              <a:rPr lang="pt-BR" sz="1800" dirty="0"/>
              <a:t> do CPC):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1800" dirty="0"/>
              <a:t> </a:t>
            </a:r>
            <a:r>
              <a:rPr lang="pt-BR" sz="1800" u="sng" dirty="0"/>
              <a:t>Concurso de credores (</a:t>
            </a:r>
            <a:r>
              <a:rPr lang="pt-BR" sz="1800" u="sng" dirty="0" err="1"/>
              <a:t>arts</a:t>
            </a:r>
            <a:r>
              <a:rPr lang="pt-BR" sz="1800" u="sng" dirty="0"/>
              <a:t>. 908 e 909 do CPC):</a:t>
            </a:r>
            <a:r>
              <a:rPr lang="pt-BR" sz="1800" dirty="0"/>
              <a:t> Não havendo título legal à preferência, o dinheiro será distribuído entre os concorrentes, observando-se a anterioridade de cada penhora. Os exequentes formularão as suas pretensões, que versarão unicamente sobre o direito de preferência e a anterioridade da penhora, e, apresentadas as razões, o juiz decidirá.</a:t>
            </a:r>
          </a:p>
          <a:p>
            <a:pPr lvl="2"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81265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algn="just"/>
            <a:endParaRPr lang="pt-BR" dirty="0"/>
          </a:p>
          <a:p>
            <a:pPr lvl="1" algn="just"/>
            <a:r>
              <a:rPr lang="pt-BR" sz="1800" dirty="0"/>
              <a:t>Extinção da execução (</a:t>
            </a:r>
            <a:r>
              <a:rPr lang="pt-BR" sz="1800" dirty="0" err="1"/>
              <a:t>arts</a:t>
            </a:r>
            <a:r>
              <a:rPr lang="pt-BR" sz="1800" dirty="0"/>
              <a:t>. 924 e 925 do CPC): ocorrerá quando: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1800" dirty="0"/>
              <a:t> a petição inicial for indeferida;</a:t>
            </a:r>
          </a:p>
          <a:p>
            <a:pPr lvl="2" algn="just"/>
            <a:r>
              <a:rPr lang="pt-BR" sz="1800" dirty="0"/>
              <a:t>a obrigação for satisfeita;</a:t>
            </a:r>
          </a:p>
          <a:p>
            <a:pPr lvl="2" algn="just"/>
            <a:r>
              <a:rPr lang="pt-BR" sz="1800" dirty="0"/>
              <a:t>o executado obtiver, por qualquer outro meio, a extinção total da dívida;</a:t>
            </a:r>
          </a:p>
          <a:p>
            <a:pPr lvl="2" algn="just"/>
            <a:r>
              <a:rPr lang="pt-BR" sz="1800" dirty="0"/>
              <a:t>o exequente renunciar ao crédito;</a:t>
            </a:r>
          </a:p>
          <a:p>
            <a:pPr lvl="2" algn="just"/>
            <a:r>
              <a:rPr lang="pt-BR" sz="1800" dirty="0"/>
              <a:t>ocorrer a prescrição intercorrente.</a:t>
            </a:r>
          </a:p>
          <a:p>
            <a:pPr lvl="1" algn="just"/>
            <a:endParaRPr lang="pt-BR" sz="1800" dirty="0"/>
          </a:p>
          <a:p>
            <a:pPr lvl="2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4603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regime jurídico das execuções de títulos extrajudiciais dependerá da natureza da obrigação contemplada no título. 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Também nos títulos extrajudiciais, há regimes jurídicos próprios para a execução das obrigações de:</a:t>
            </a:r>
          </a:p>
          <a:p>
            <a:pPr lvl="1" algn="just"/>
            <a:r>
              <a:rPr lang="pt-BR" sz="1800" dirty="0"/>
              <a:t>Fazer (</a:t>
            </a:r>
            <a:r>
              <a:rPr lang="pt-BR" sz="1800" dirty="0" err="1"/>
              <a:t>arts</a:t>
            </a:r>
            <a:r>
              <a:rPr lang="pt-BR" sz="1800" dirty="0"/>
              <a:t>. 815 a 821 do CPC);</a:t>
            </a:r>
          </a:p>
          <a:p>
            <a:pPr lvl="1" algn="just"/>
            <a:r>
              <a:rPr lang="pt-BR" sz="1800" dirty="0"/>
              <a:t>Não fazer (</a:t>
            </a:r>
            <a:r>
              <a:rPr lang="pt-BR" sz="1800" dirty="0" err="1"/>
              <a:t>arts</a:t>
            </a:r>
            <a:r>
              <a:rPr lang="pt-BR" sz="1800" dirty="0"/>
              <a:t>. 822 e 823 do CPC);</a:t>
            </a:r>
          </a:p>
          <a:p>
            <a:pPr lvl="1" algn="just"/>
            <a:r>
              <a:rPr lang="pt-BR" sz="1800" dirty="0"/>
              <a:t>Entregar coisa (</a:t>
            </a:r>
            <a:r>
              <a:rPr lang="pt-BR" sz="1800" dirty="0" err="1"/>
              <a:t>arts</a:t>
            </a:r>
            <a:r>
              <a:rPr lang="pt-BR" sz="1800" dirty="0"/>
              <a:t>. 806 a 813 do CPC);</a:t>
            </a:r>
          </a:p>
          <a:p>
            <a:pPr lvl="1" algn="just"/>
            <a:r>
              <a:rPr lang="pt-BR" sz="1800" dirty="0"/>
              <a:t>Pagar quantia (</a:t>
            </a:r>
            <a:r>
              <a:rPr lang="pt-BR" sz="1800" dirty="0" err="1"/>
              <a:t>arts</a:t>
            </a:r>
            <a:r>
              <a:rPr lang="pt-BR" sz="1800" dirty="0"/>
              <a:t>. 824 a 903 do CPC).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95560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u="sng" dirty="0"/>
              <a:t>Embargos à Execução:</a:t>
            </a:r>
          </a:p>
          <a:p>
            <a:pPr algn="just"/>
            <a:endParaRPr lang="pt-BR" dirty="0"/>
          </a:p>
          <a:p>
            <a:pPr lvl="1" algn="just"/>
            <a:r>
              <a:rPr lang="pt-BR" sz="1800" u="sng" dirty="0"/>
              <a:t>Natureza jurídica:</a:t>
            </a:r>
            <a:r>
              <a:rPr lang="pt-BR" sz="1800" dirty="0"/>
              <a:t> meio de defesa por excelência na execução fundada em título executivo extrajudicial, possuem natureza jurídica de ação autônoma de conhecimento vinculada à execução. Embora configurem ação autônoma, estão estreitamente vinculados à execução, não sendo possível sua oposição senão para permitir que o executado se defenda.</a:t>
            </a:r>
          </a:p>
          <a:p>
            <a:pPr lvl="2" algn="just"/>
            <a:r>
              <a:rPr lang="pt-BR" sz="1800" u="sng" dirty="0"/>
              <a:t>Jurisprudência (RESP nº. 1.528.049/RS, de 18/08/2015):</a:t>
            </a:r>
            <a:r>
              <a:rPr lang="pt-BR" sz="1800" dirty="0"/>
              <a:t> é incabível o oferecimento de reconvenção em embargos à execução. Esse entendimento persiste mesmo após a entrada em vigor do CPC/15.</a:t>
            </a:r>
          </a:p>
        </p:txBody>
      </p:sp>
    </p:spTree>
    <p:extLst>
      <p:ext uri="{BB962C8B-B14F-4D97-AF65-F5344CB8AC3E}">
        <p14:creationId xmlns:p14="http://schemas.microsoft.com/office/powerpoint/2010/main" val="25116017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u="sng" dirty="0"/>
              <a:t>Embargos à Execução:</a:t>
            </a:r>
          </a:p>
          <a:p>
            <a:endParaRPr lang="pt-BR" b="1" u="sng" dirty="0"/>
          </a:p>
          <a:p>
            <a:pPr lvl="1"/>
            <a:r>
              <a:rPr lang="pt-BR" sz="1800" u="sng" dirty="0"/>
              <a:t>Competência: </a:t>
            </a:r>
          </a:p>
          <a:p>
            <a:pPr marL="457200" lvl="1" indent="0">
              <a:buNone/>
            </a:pPr>
            <a:endParaRPr lang="pt-BR" sz="1800" u="sng" dirty="0"/>
          </a:p>
          <a:p>
            <a:pPr lvl="2" algn="just"/>
            <a:r>
              <a:rPr lang="pt-BR" sz="1800" u="sng" dirty="0"/>
              <a:t>Regra (art. 914, § 1º, do CPC):</a:t>
            </a:r>
            <a:r>
              <a:rPr lang="pt-BR" sz="1800" dirty="0"/>
              <a:t> distribuição por dependência, autuação em apartado e instrução com cópias das peças processuais relevantes.</a:t>
            </a:r>
          </a:p>
          <a:p>
            <a:pPr lvl="2" algn="just"/>
            <a:r>
              <a:rPr lang="pt-BR" sz="1800" u="sng" dirty="0"/>
              <a:t>Exceção (art. 914, § 2º, do CPC):</a:t>
            </a:r>
            <a:r>
              <a:rPr lang="pt-BR" sz="1800" dirty="0"/>
              <a:t> na execução por carta precatória, a competência para julgamento dos embargos será do juízo deprecado se eles versarem unicamente sobre vícios ou defeitos da penhora, da avaliação ou da alienação dos bens efetuadas no juízo deprecado.</a:t>
            </a:r>
            <a:r>
              <a:rPr lang="pt-BR" sz="1800" u="sng" dirty="0"/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90611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2100" b="1" u="sng" dirty="0"/>
              <a:t>Embargos à Execução:</a:t>
            </a:r>
          </a:p>
          <a:p>
            <a:pPr marL="0" indent="0">
              <a:buNone/>
            </a:pPr>
            <a:endParaRPr lang="pt-BR" b="1" u="sng" dirty="0"/>
          </a:p>
          <a:p>
            <a:pPr lvl="1" algn="just"/>
            <a:r>
              <a:rPr lang="pt-BR" sz="1800" u="sng" dirty="0"/>
              <a:t>Desnecessidade de garantia do juízo (art. 914 do CPC):</a:t>
            </a:r>
            <a:r>
              <a:rPr lang="pt-BR" sz="1800" dirty="0"/>
              <a:t> desde 2006, não se exige garantia do juízo para oposição dos embargos. A garantia será necessária para a concessão do efeito suspensivo aos embargos, caso estejam presentes os demais requisitos do art. 919, § 1º, do CPC.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1" algn="just"/>
            <a:r>
              <a:rPr lang="pt-BR" sz="1800" u="sng" dirty="0"/>
              <a:t>Ausência de efeito suspensivo </a:t>
            </a:r>
            <a:r>
              <a:rPr lang="pt-BR" sz="1800" i="1" u="sng" dirty="0"/>
              <a:t>“</a:t>
            </a:r>
            <a:r>
              <a:rPr lang="pt-BR" sz="1800" i="1" u="sng" dirty="0" err="1"/>
              <a:t>ope</a:t>
            </a:r>
            <a:r>
              <a:rPr lang="pt-BR" sz="1800" i="1" u="sng" dirty="0"/>
              <a:t> legis” </a:t>
            </a:r>
            <a:r>
              <a:rPr lang="pt-BR" sz="1800" u="sng" dirty="0"/>
              <a:t>(art. 919 do CPC):</a:t>
            </a:r>
            <a:r>
              <a:rPr lang="pt-BR" sz="1800" dirty="0"/>
              <a:t> a regra é que os embargos não tenham efeito suspensivo. O juiz poderá atribuir efeito suspensivo se presentes os seguintes requisitos cumulativos (art. 919, § 1º, do CPC):</a:t>
            </a:r>
          </a:p>
          <a:p>
            <a:pPr lvl="2" algn="just"/>
            <a:r>
              <a:rPr lang="pt-BR" sz="1800" dirty="0"/>
              <a:t>Requerimento do embargante;</a:t>
            </a:r>
          </a:p>
          <a:p>
            <a:pPr lvl="2" algn="just"/>
            <a:r>
              <a:rPr lang="pt-BR" sz="1800" dirty="0"/>
              <a:t>Presença dos requisitos da tutela provisória de urgência ou de evidência;</a:t>
            </a:r>
          </a:p>
          <a:p>
            <a:pPr lvl="2" algn="just"/>
            <a:r>
              <a:rPr lang="pt-BR" sz="1800" dirty="0"/>
              <a:t>Garantia do juízo</a:t>
            </a:r>
            <a:r>
              <a:rPr lang="pt-BR" sz="1900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58673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u="sng" dirty="0"/>
              <a:t>Embargos à Execução:</a:t>
            </a:r>
          </a:p>
          <a:p>
            <a:pPr marL="0" indent="0">
              <a:buNone/>
            </a:pPr>
            <a:endParaRPr lang="pt-BR" b="1" u="sng" dirty="0"/>
          </a:p>
          <a:p>
            <a:pPr lvl="1" algn="just"/>
            <a:r>
              <a:rPr lang="pt-BR" sz="1800" u="sng" dirty="0"/>
              <a:t>Prazo:</a:t>
            </a:r>
            <a:r>
              <a:rPr lang="pt-BR" sz="1800" dirty="0"/>
              <a:t> 15 dias úteis, contados da citação.</a:t>
            </a:r>
          </a:p>
          <a:p>
            <a:pPr lvl="2" algn="just"/>
            <a:r>
              <a:rPr lang="pt-BR" sz="1800" dirty="0"/>
              <a:t>Não se aplica o prazo em dobro para litisconsortes que tiverem diferentes procuradores (art. 915, § 3º, c/c art. 229 do CPC).</a:t>
            </a:r>
          </a:p>
          <a:p>
            <a:pPr lvl="2" algn="just"/>
            <a:r>
              <a:rPr lang="pt-BR" sz="1800" dirty="0"/>
              <a:t>Citação por carta precatória: o termo inicial do prazo será a data da juntada da certificação da citação na carta precatória (art. 915, § 2º, I, do CPC);</a:t>
            </a:r>
          </a:p>
          <a:p>
            <a:pPr lvl="2" algn="just"/>
            <a:r>
              <a:rPr lang="pt-BR" sz="1800" dirty="0"/>
              <a:t>Pluralidade de executados (art. 915, § 1º, do CPC): o termo inicial do prazo será a data da citação de cada um, salvo no caso de cônjuges ou de companheiros, quando será contado a partir da juntada do último. 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19550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1900" b="1" u="sng" dirty="0"/>
              <a:t>Embargos à Execução:</a:t>
            </a:r>
          </a:p>
          <a:p>
            <a:endParaRPr lang="pt-BR" sz="1900" b="1" u="sng" dirty="0"/>
          </a:p>
          <a:p>
            <a:pPr lvl="1" algn="just"/>
            <a:r>
              <a:rPr lang="pt-BR" sz="1700" u="sng" dirty="0"/>
              <a:t>Objeto (art. 917 do CPC – rol exemplificativo):</a:t>
            </a:r>
            <a:r>
              <a:rPr lang="pt-BR" sz="1700" dirty="0"/>
              <a:t> Nos embargos à execução, o executado poderá alegar:</a:t>
            </a:r>
          </a:p>
          <a:p>
            <a:pPr lvl="2" algn="just"/>
            <a:r>
              <a:rPr lang="pt-BR" sz="1700" dirty="0"/>
              <a:t>inexequibilidade do título ou inexigibilidade da obrigação;</a:t>
            </a:r>
          </a:p>
          <a:p>
            <a:pPr lvl="2" algn="just"/>
            <a:r>
              <a:rPr lang="pt-BR" sz="1700" dirty="0"/>
              <a:t>penhora incorreta ou avaliação errônea;</a:t>
            </a:r>
          </a:p>
          <a:p>
            <a:pPr lvl="2" algn="just"/>
            <a:r>
              <a:rPr lang="pt-BR" sz="1700" dirty="0"/>
              <a:t>excesso de execução ou cumulação indevida de execuções;</a:t>
            </a:r>
          </a:p>
          <a:p>
            <a:pPr lvl="2" algn="just"/>
            <a:r>
              <a:rPr lang="pt-BR" sz="1700" dirty="0"/>
              <a:t>retenção por benfeitorias necessárias ou úteis, nos casos de execução para entrega de coisa certa;</a:t>
            </a:r>
          </a:p>
          <a:p>
            <a:pPr lvl="2" algn="just"/>
            <a:r>
              <a:rPr lang="pt-BR" sz="1700" dirty="0"/>
              <a:t>incompetência absoluta ou relativa do juízo da execução;</a:t>
            </a:r>
          </a:p>
          <a:p>
            <a:pPr lvl="2" algn="just"/>
            <a:r>
              <a:rPr lang="pt-BR" sz="1700" dirty="0"/>
              <a:t>qualquer matéria que lhe seria lícito deduzir como defesa em processo de conhecimento.</a:t>
            </a:r>
          </a:p>
          <a:p>
            <a:pPr lvl="2"/>
            <a:endParaRPr lang="pt-BR" u="sng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02645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u="sng" dirty="0"/>
              <a:t>Embargos à Execução:</a:t>
            </a:r>
          </a:p>
          <a:p>
            <a:pPr lvl="1"/>
            <a:endParaRPr lang="pt-BR" sz="1800" b="1" u="sng" dirty="0"/>
          </a:p>
          <a:p>
            <a:pPr lvl="1"/>
            <a:r>
              <a:rPr lang="pt-BR" sz="1800" u="sng" dirty="0"/>
              <a:t>Procedimento:</a:t>
            </a:r>
          </a:p>
          <a:p>
            <a:pPr marL="457200" lvl="1" indent="0" algn="just">
              <a:buNone/>
            </a:pPr>
            <a:endParaRPr lang="pt-BR" sz="1800" u="sng" dirty="0"/>
          </a:p>
          <a:p>
            <a:pPr lvl="2" algn="just"/>
            <a:r>
              <a:rPr lang="pt-BR" sz="1800" dirty="0"/>
              <a:t>Petição inicial: deverá preencher os requisitos do art. 319 do CPC;</a:t>
            </a:r>
          </a:p>
          <a:p>
            <a:pPr lvl="2" algn="just"/>
            <a:r>
              <a:rPr lang="pt-BR" sz="1800" dirty="0"/>
              <a:t>Hipóteses de rejeição liminar (art. 918 do CPC):</a:t>
            </a:r>
          </a:p>
          <a:p>
            <a:pPr lvl="3" algn="just"/>
            <a:r>
              <a:rPr lang="pt-BR" sz="1800" dirty="0"/>
              <a:t>Intempestividade;</a:t>
            </a:r>
          </a:p>
          <a:p>
            <a:pPr lvl="3" algn="just"/>
            <a:r>
              <a:rPr lang="pt-BR" sz="1800" dirty="0"/>
              <a:t>Indeferimento da petição inicial e improcedência liminar do pedido;</a:t>
            </a:r>
          </a:p>
          <a:p>
            <a:pPr lvl="3" algn="just"/>
            <a:r>
              <a:rPr lang="pt-BR" sz="1800" dirty="0"/>
              <a:t>Embargos manifestamente protelatórios (serão considerados ato atentatório à dignidade da justiça).</a:t>
            </a:r>
          </a:p>
        </p:txBody>
      </p:sp>
    </p:spTree>
    <p:extLst>
      <p:ext uri="{BB962C8B-B14F-4D97-AF65-F5344CB8AC3E}">
        <p14:creationId xmlns:p14="http://schemas.microsoft.com/office/powerpoint/2010/main" val="23176587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u="sng" dirty="0"/>
              <a:t>Embargos à Execução:</a:t>
            </a:r>
          </a:p>
          <a:p>
            <a:pPr lvl="1"/>
            <a:endParaRPr lang="pt-BR" sz="1800" b="1" u="sng" dirty="0"/>
          </a:p>
          <a:p>
            <a:pPr lvl="1"/>
            <a:r>
              <a:rPr lang="pt-BR" sz="1800" u="sng" dirty="0"/>
              <a:t>Procedimento:</a:t>
            </a:r>
          </a:p>
          <a:p>
            <a:pPr marL="457200" lvl="1" indent="0">
              <a:buNone/>
            </a:pPr>
            <a:endParaRPr lang="pt-BR" sz="1800" u="sng" dirty="0"/>
          </a:p>
          <a:p>
            <a:pPr lvl="2" algn="just"/>
            <a:r>
              <a:rPr lang="pt-BR" sz="1800" dirty="0"/>
              <a:t>Citação do embargado na pessoa do(a) advogado(a) para apresentar defesa no prazo de 15 dias, sob pena de revelia (Didier defende que não se produzirá o efeito material da revelia, entendimento acompanhado pelo STJ, 3ª Turma – </a:t>
            </a:r>
            <a:r>
              <a:rPr lang="pt-BR" sz="1800" dirty="0" err="1"/>
              <a:t>AgRg</a:t>
            </a:r>
            <a:r>
              <a:rPr lang="pt-BR" sz="1800" dirty="0"/>
              <a:t> no </a:t>
            </a:r>
            <a:r>
              <a:rPr lang="pt-BR" sz="1800" dirty="0" err="1"/>
              <a:t>AREsp</a:t>
            </a:r>
            <a:r>
              <a:rPr lang="pt-BR" sz="1800" dirty="0"/>
              <a:t> nº. 576.926/SP);</a:t>
            </a:r>
          </a:p>
          <a:p>
            <a:pPr lvl="2" algn="just"/>
            <a:r>
              <a:rPr lang="pt-BR" sz="1800" dirty="0"/>
              <a:t>Instrução probatória, se o caso;</a:t>
            </a:r>
          </a:p>
          <a:p>
            <a:pPr lvl="2" algn="just"/>
            <a:r>
              <a:rPr lang="pt-BR" sz="1800" dirty="0"/>
              <a:t>Sentença </a:t>
            </a:r>
          </a:p>
          <a:p>
            <a:pPr lvl="2" algn="just"/>
            <a:endParaRPr lang="pt-BR" sz="1800" dirty="0"/>
          </a:p>
          <a:p>
            <a:pPr lvl="2" algn="just"/>
            <a:endParaRPr lang="pt-BR" sz="1800" dirty="0"/>
          </a:p>
          <a:p>
            <a:pPr lvl="2"/>
            <a:endParaRPr lang="pt-BR" sz="1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96763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b="1" u="sng" dirty="0"/>
              <a:t>Questão de Concurso (Analista Judiciário, TRT 7ª Região, CESPE, 2017):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dirty="0"/>
              <a:t>O executado interpôs embargos à execução, tempestivamente, alegando a impossibilidade de pagar a dívida porque irá viajar para Nova Iorque. Nessa situação hipotética, conforme determina o CPC, os embargos à execução deverão ser:</a:t>
            </a:r>
          </a:p>
          <a:p>
            <a:pPr lvl="2" algn="just"/>
            <a:r>
              <a:rPr lang="pt-BR" sz="1800" dirty="0"/>
              <a:t>A) conhecidos, julgando-se imediatamente o mérito, mesmo sem a intimação da parte exequente para que se manifeste.</a:t>
            </a:r>
          </a:p>
          <a:p>
            <a:pPr lvl="2" algn="just"/>
            <a:r>
              <a:rPr lang="pt-BR" sz="1800" dirty="0"/>
              <a:t>B) rejeitados liminarmente, por serem manifestamente protelatórios.</a:t>
            </a:r>
          </a:p>
          <a:p>
            <a:pPr lvl="2" algn="just"/>
            <a:r>
              <a:rPr lang="pt-BR" sz="1800" dirty="0"/>
              <a:t>C) rejeitados liminarmente, não se podendo aplicar multa por conduta atentatória à dignidade da justiça.</a:t>
            </a:r>
          </a:p>
          <a:p>
            <a:pPr lvl="2" algn="just"/>
            <a:r>
              <a:rPr lang="pt-BR" sz="1800" dirty="0"/>
              <a:t>D) conhecidos, aplicando-se  o efeito suspensivo mesmo sem a garantia do juízo. </a:t>
            </a:r>
          </a:p>
          <a:p>
            <a:pPr lvl="1" algn="just"/>
            <a:endParaRPr lang="pt-BR" sz="1800" dirty="0"/>
          </a:p>
          <a:p>
            <a:pPr marL="457200" lvl="1" indent="0" algn="just">
              <a:buNone/>
            </a:pPr>
            <a:endParaRPr lang="pt-BR" sz="1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02021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u="sng" dirty="0"/>
              <a:t>Resposta Correta: B</a:t>
            </a:r>
          </a:p>
          <a:p>
            <a:pPr marL="0" indent="0">
              <a:buNone/>
            </a:pPr>
            <a:endParaRPr lang="pt-BR" dirty="0"/>
          </a:p>
          <a:p>
            <a:pPr lvl="1" algn="just"/>
            <a:r>
              <a:rPr lang="pt-BR" sz="1800" dirty="0"/>
              <a:t>Art. 918.  O juiz rejeitará liminarmente os embargos:</a:t>
            </a:r>
          </a:p>
          <a:p>
            <a:pPr lvl="2" algn="just"/>
            <a:r>
              <a:rPr lang="pt-BR" sz="1800" dirty="0"/>
              <a:t>III - manifestamente protelatórios.</a:t>
            </a:r>
          </a:p>
          <a:p>
            <a:pPr lvl="2" algn="just"/>
            <a:r>
              <a:rPr lang="pt-BR" sz="1800" dirty="0"/>
              <a:t>Parágrafo único.  Considera-se conduta atentatória à dignidade da justiça o oferecimento de embargos manifestamente protelatórios.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76099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u="sng" dirty="0"/>
              <a:t>Objeção de </a:t>
            </a:r>
            <a:r>
              <a:rPr lang="pt-BR" b="1" u="sng" dirty="0" err="1"/>
              <a:t>Pré</a:t>
            </a:r>
            <a:r>
              <a:rPr lang="pt-BR" b="1" u="sng" dirty="0"/>
              <a:t>-Executividade:</a:t>
            </a:r>
          </a:p>
          <a:p>
            <a:pPr marL="0" indent="0">
              <a:buNone/>
            </a:pPr>
            <a:endParaRPr lang="pt-BR" b="1" u="sng" dirty="0"/>
          </a:p>
          <a:p>
            <a:pPr lvl="1" algn="just"/>
            <a:r>
              <a:rPr lang="pt-BR" sz="1800" u="sng" dirty="0"/>
              <a:t>Natureza jurídica:</a:t>
            </a:r>
            <a:r>
              <a:rPr lang="pt-BR" sz="1800" dirty="0"/>
              <a:t> é modalidade de defesa atípica, pois não está consagrada em lei, e </a:t>
            </a:r>
            <a:r>
              <a:rPr lang="pt-BR" sz="1800" dirty="0" err="1"/>
              <a:t>heterotópica</a:t>
            </a:r>
            <a:r>
              <a:rPr lang="pt-BR" sz="1800" dirty="0"/>
              <a:t>, pois é diversa da convencional, sendo cabível tanto no processo de execução de títulos extrajudiciais quanto no cumprimento de sentença.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1" algn="just"/>
            <a:r>
              <a:rPr lang="pt-BR" sz="1800" dirty="0"/>
              <a:t>É defesa incidental, manejada por simples petição, seguida de contraditório e posterior decisão. O CPC/15 faz alusão à objeção de </a:t>
            </a:r>
            <a:r>
              <a:rPr lang="pt-BR" sz="1800" dirty="0" err="1"/>
              <a:t>pré</a:t>
            </a:r>
            <a:r>
              <a:rPr lang="pt-BR" sz="1800" dirty="0"/>
              <a:t>-executividade nos artigos 518 e 803, parágrafo único. </a:t>
            </a:r>
          </a:p>
          <a:p>
            <a:pPr marL="457200" lvl="1" indent="0" algn="just">
              <a:buNone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24123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Os regimes jurídicos das execuções de títulos extrajudiciais de obrigações de fazer, não fazer e entregar coisa são bastantes semelhantes aos do cumprimento de sentença dessas respectivas obrigações, que já foram estudados no encontro anterior.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Pra evitar repetições, analisaremos de forma detida no encontro de hoje apenas a execução de título extrajudicial de obrigação de pagar quantia, por ser a mais importante para concursos. 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As demais modalidades de execução de título extrajudicial deverão ser estudadas pelo material do encontro anterior, em cotejo com os artigos 806 a 823 do CPC.  </a:t>
            </a:r>
          </a:p>
        </p:txBody>
      </p:sp>
    </p:spTree>
    <p:extLst>
      <p:ext uri="{BB962C8B-B14F-4D97-AF65-F5344CB8AC3E}">
        <p14:creationId xmlns:p14="http://schemas.microsoft.com/office/powerpoint/2010/main" val="31066353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u="sng" dirty="0"/>
              <a:t>Objeção de </a:t>
            </a:r>
            <a:r>
              <a:rPr lang="pt-BR" b="1" u="sng" dirty="0" err="1"/>
              <a:t>Pré</a:t>
            </a:r>
            <a:r>
              <a:rPr lang="pt-BR" b="1" u="sng" dirty="0"/>
              <a:t>-Executividade:</a:t>
            </a:r>
          </a:p>
          <a:p>
            <a:pPr marL="0" indent="0">
              <a:buNone/>
            </a:pPr>
            <a:endParaRPr lang="pt-BR" b="1" u="sng" dirty="0"/>
          </a:p>
          <a:p>
            <a:pPr lvl="1" algn="just"/>
            <a:r>
              <a:rPr lang="pt-BR" sz="1800" u="sng" dirty="0"/>
              <a:t>Hipóteses de cabimento (Súmula nº. 393 do STJ): </a:t>
            </a:r>
          </a:p>
          <a:p>
            <a:pPr marL="457200" lvl="1" indent="0" algn="just">
              <a:buNone/>
            </a:pPr>
            <a:endParaRPr lang="pt-BR" sz="1800" u="sng" dirty="0"/>
          </a:p>
          <a:p>
            <a:pPr lvl="2" algn="just"/>
            <a:r>
              <a:rPr lang="pt-BR" sz="1800" dirty="0"/>
              <a:t>Matérias conhecíveis de ofício (matérias de ordem pública), a exemplo da prescrição;</a:t>
            </a:r>
          </a:p>
          <a:p>
            <a:pPr lvl="2" algn="just"/>
            <a:r>
              <a:rPr lang="pt-BR" sz="1800" dirty="0"/>
              <a:t>Dispensa de dilação probatória, seja por ser matéria exclusivamente de Direito, seja por ser matéria de fato com prova documental pré-constituída. </a:t>
            </a:r>
          </a:p>
          <a:p>
            <a:endParaRPr lang="pt-BR" b="1" u="sng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86994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sz="2100" b="1" u="sng" dirty="0"/>
              <a:t>Objeção de </a:t>
            </a:r>
            <a:r>
              <a:rPr lang="pt-BR" sz="2100" b="1" u="sng" dirty="0" err="1"/>
              <a:t>Pré</a:t>
            </a:r>
            <a:r>
              <a:rPr lang="pt-BR" sz="2100" b="1" u="sng" dirty="0"/>
              <a:t>-Executividade:</a:t>
            </a:r>
          </a:p>
          <a:p>
            <a:pPr marL="0" indent="0">
              <a:buNone/>
            </a:pPr>
            <a:endParaRPr lang="pt-BR" sz="1900" b="1" u="sng" dirty="0"/>
          </a:p>
          <a:p>
            <a:pPr lvl="1"/>
            <a:r>
              <a:rPr lang="pt-BR" sz="2100" u="sng" dirty="0"/>
              <a:t>Desfechos possíveis:</a:t>
            </a:r>
          </a:p>
          <a:p>
            <a:pPr marL="457200" lvl="1" indent="0">
              <a:buNone/>
            </a:pPr>
            <a:endParaRPr lang="pt-BR" sz="1900" u="sng" dirty="0"/>
          </a:p>
          <a:p>
            <a:pPr lvl="2" algn="just"/>
            <a:r>
              <a:rPr lang="pt-BR" sz="1900" u="sng" dirty="0"/>
              <a:t>Decisão interlocutória de inadmissibilidade:</a:t>
            </a:r>
            <a:r>
              <a:rPr lang="pt-BR" sz="1900" dirty="0"/>
              <a:t> recorrível por agravo de instrumento. Como não houve apreciação do mérito, a matéria pode ser veiculada por meio de defesa típica, se ainda houver prazo;</a:t>
            </a:r>
          </a:p>
          <a:p>
            <a:pPr lvl="2" algn="just"/>
            <a:r>
              <a:rPr lang="pt-BR" sz="1900" u="sng" dirty="0"/>
              <a:t>Decisão interlocutória de julgamento improcedente da defesa:</a:t>
            </a:r>
            <a:r>
              <a:rPr lang="pt-BR" sz="1900" dirty="0"/>
              <a:t> recorrível por agravo de instrumento. Como houve apreciação do mérito, a matéria não pode mais ser repetida na defesa típica;</a:t>
            </a:r>
          </a:p>
          <a:p>
            <a:pPr lvl="2" algn="just"/>
            <a:r>
              <a:rPr lang="pt-BR" sz="1900" u="sng" dirty="0"/>
              <a:t>Decisão interlocutória de julgamento procedente da defesa:</a:t>
            </a:r>
            <a:r>
              <a:rPr lang="pt-BR" sz="1900" dirty="0"/>
              <a:t> se a procedência for total, haverá extinção da execução e a sentença será recorrível por apelação. Se for parcial, a execução prosseguirá nos capítulos remanescentes e o recurso cabível será o agravo de instrumento. 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23391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u="sng" dirty="0"/>
              <a:t>Impugnação ao Cumprimento de Sentença:</a:t>
            </a:r>
          </a:p>
          <a:p>
            <a:pPr marL="0" indent="0">
              <a:buNone/>
            </a:pPr>
            <a:endParaRPr lang="pt-BR" dirty="0"/>
          </a:p>
          <a:p>
            <a:pPr lvl="1" algn="just"/>
            <a:r>
              <a:rPr lang="pt-BR" sz="1800" u="sng" dirty="0"/>
              <a:t>Natureza jurídica:</a:t>
            </a:r>
            <a:r>
              <a:rPr lang="pt-BR" sz="1800" dirty="0"/>
              <a:t> é incidente processual que contempla a defesa do executado no cumprimento de sentença, fase procedimental que se constitui após a formação do título executivo judicial.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1" algn="just"/>
            <a:r>
              <a:rPr lang="pt-BR" sz="1800" u="sng" dirty="0"/>
              <a:t>Prazo:</a:t>
            </a:r>
            <a:r>
              <a:rPr lang="pt-BR" sz="1800" dirty="0"/>
              <a:t> 15 dias úteis, contados do término do prazo de 15 dias para pagamento, sem necessidade de nova intimação. </a:t>
            </a:r>
          </a:p>
          <a:p>
            <a:pPr marL="457200" lvl="1" indent="0" algn="just">
              <a:buNone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5483507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2100" b="1" u="sng" dirty="0"/>
              <a:t>Impugnação ao Cumprimento de Sentença:</a:t>
            </a:r>
          </a:p>
          <a:p>
            <a:pPr marL="0" indent="0">
              <a:buNone/>
            </a:pPr>
            <a:endParaRPr lang="pt-BR" sz="1900" b="1" u="sng" dirty="0"/>
          </a:p>
          <a:p>
            <a:pPr lvl="1" algn="just"/>
            <a:r>
              <a:rPr lang="pt-BR" sz="1900" u="sng" dirty="0"/>
              <a:t>Desnecessidade de garantia do juízo:</a:t>
            </a:r>
            <a:r>
              <a:rPr lang="pt-BR" sz="1900" dirty="0"/>
              <a:t> não se exige garantia do juízo para que o executado se defenda por impugnação ao cumprimento de sentença. </a:t>
            </a:r>
            <a:r>
              <a:rPr lang="pt-BR" sz="1900" u="sng" dirty="0"/>
              <a:t>  </a:t>
            </a:r>
          </a:p>
          <a:p>
            <a:pPr marL="457200" lvl="1" indent="0" algn="just">
              <a:buNone/>
            </a:pPr>
            <a:endParaRPr lang="pt-BR" sz="1900" u="sng" dirty="0"/>
          </a:p>
          <a:p>
            <a:pPr lvl="1" algn="just"/>
            <a:r>
              <a:rPr lang="pt-BR" sz="1900" u="sng" dirty="0"/>
              <a:t>Ausência de efeito suspensivo </a:t>
            </a:r>
            <a:r>
              <a:rPr lang="pt-BR" sz="1900" i="1" u="sng" dirty="0"/>
              <a:t>“</a:t>
            </a:r>
            <a:r>
              <a:rPr lang="pt-BR" sz="1900" i="1" u="sng" dirty="0" err="1"/>
              <a:t>ope</a:t>
            </a:r>
            <a:r>
              <a:rPr lang="pt-BR" sz="1900" i="1" u="sng" dirty="0"/>
              <a:t> legis”</a:t>
            </a:r>
            <a:r>
              <a:rPr lang="pt-BR" sz="1900" u="sng" dirty="0"/>
              <a:t> (art. 525, § 6º, do CPC):</a:t>
            </a:r>
            <a:r>
              <a:rPr lang="pt-BR" sz="1900" dirty="0"/>
              <a:t> a regra é que a impugnação não tenha efeito suspensivo. O juiz poderá atribuir efeito suspensivo se presentes os seguintes requisitos cumulativos:</a:t>
            </a:r>
          </a:p>
          <a:p>
            <a:pPr lvl="2" algn="just"/>
            <a:r>
              <a:rPr lang="pt-BR" sz="1900" dirty="0"/>
              <a:t>Requerimento do executado;</a:t>
            </a:r>
          </a:p>
          <a:p>
            <a:pPr lvl="2" algn="just"/>
            <a:r>
              <a:rPr lang="pt-BR" sz="1900" dirty="0"/>
              <a:t>Garantia do juízo;</a:t>
            </a:r>
          </a:p>
          <a:p>
            <a:pPr lvl="2" algn="just"/>
            <a:r>
              <a:rPr lang="pt-BR" sz="1900" dirty="0"/>
              <a:t>Relevância da fundamentação;</a:t>
            </a:r>
          </a:p>
          <a:p>
            <a:pPr lvl="2" algn="just"/>
            <a:r>
              <a:rPr lang="pt-BR" sz="1900" dirty="0"/>
              <a:t>Risco de grave dano de difícil ou incerta reparação.</a:t>
            </a:r>
          </a:p>
          <a:p>
            <a:pPr lvl="1" algn="just"/>
            <a:endParaRPr lang="pt-BR" sz="1800" u="sng" dirty="0"/>
          </a:p>
          <a:p>
            <a:endParaRPr lang="pt-BR" b="1" u="sng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22168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u="sng" dirty="0"/>
              <a:t>Impugnação ao Cumprimento de Sentença:</a:t>
            </a:r>
          </a:p>
          <a:p>
            <a:endParaRPr lang="pt-BR" dirty="0"/>
          </a:p>
          <a:p>
            <a:pPr lvl="1" algn="just"/>
            <a:r>
              <a:rPr lang="pt-BR" sz="1800" u="sng" dirty="0"/>
              <a:t>Possibilidade de afastamento do efeito suspensivo anteriormente dado à impugnação (art. 525, § 10º, do CPC):</a:t>
            </a:r>
            <a:r>
              <a:rPr lang="pt-BR" sz="1800" dirty="0"/>
              <a:t> ainda que atribuído efeito suspensivo à impugnação, é lícito ao exequente requerer o prosseguimento da execução, oferecendo e prestando, nos próprios autos, caução suficiente e idônea a ser arbitrada pelo juiz.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1" algn="just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7490822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pt-BR" sz="3300" b="1" u="sng" dirty="0"/>
              <a:t>Impugnação ao Cumprimento de Sentença:</a:t>
            </a:r>
          </a:p>
          <a:p>
            <a:pPr marL="0" indent="0" algn="just">
              <a:buNone/>
            </a:pPr>
            <a:endParaRPr lang="pt-BR" sz="2600" b="1" u="sng" dirty="0"/>
          </a:p>
          <a:p>
            <a:pPr lvl="1" algn="just"/>
            <a:r>
              <a:rPr lang="pt-BR" sz="2600" u="sng" dirty="0"/>
              <a:t>Matérias alegáveis (art. 525, § 1º, do CPC):</a:t>
            </a:r>
          </a:p>
          <a:p>
            <a:pPr marL="457200" lvl="1" indent="0" algn="just">
              <a:buNone/>
            </a:pPr>
            <a:endParaRPr lang="pt-BR" sz="2600" dirty="0"/>
          </a:p>
          <a:p>
            <a:pPr lvl="2" algn="just"/>
            <a:r>
              <a:rPr lang="pt-BR" sz="2600" dirty="0"/>
              <a:t>falta ou nulidade da citação se, na fase de conhecimento, o processo correu à revelia;</a:t>
            </a:r>
          </a:p>
          <a:p>
            <a:pPr lvl="2" algn="just"/>
            <a:r>
              <a:rPr lang="pt-BR" sz="2600" dirty="0"/>
              <a:t>ilegitimidade de parte;</a:t>
            </a:r>
          </a:p>
          <a:p>
            <a:pPr lvl="2" algn="just"/>
            <a:r>
              <a:rPr lang="pt-BR" sz="2600" dirty="0"/>
              <a:t>inexequibilidade do título ou inexigibilidade da obrigação;</a:t>
            </a:r>
          </a:p>
          <a:p>
            <a:pPr lvl="2" algn="just"/>
            <a:r>
              <a:rPr lang="pt-BR" sz="2600" dirty="0"/>
              <a:t>penhora incorreta ou avaliação errônea;</a:t>
            </a:r>
          </a:p>
          <a:p>
            <a:pPr lvl="2" algn="just"/>
            <a:r>
              <a:rPr lang="pt-BR" sz="2600" dirty="0"/>
              <a:t>excesso de execução ou cumulação indevida de execuções (tem de indicar o valor devido);</a:t>
            </a:r>
          </a:p>
          <a:p>
            <a:pPr lvl="2" algn="just"/>
            <a:r>
              <a:rPr lang="pt-BR" sz="2600" dirty="0"/>
              <a:t>incompetência absoluta ou relativa do juízo da execução;</a:t>
            </a:r>
          </a:p>
          <a:p>
            <a:pPr lvl="2" algn="just"/>
            <a:r>
              <a:rPr lang="pt-BR" sz="2600" dirty="0"/>
              <a:t>qualquer causa modificativa ou extintiva da obrigação, como pagamento, novação, compensação, transação ou prescrição, desde que supervenientes à sentença.</a:t>
            </a:r>
          </a:p>
          <a:p>
            <a:endParaRPr lang="pt-BR" b="1" u="sng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22307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u="sng" dirty="0"/>
              <a:t>Impugnação ao Cumprimento de Sentença:</a:t>
            </a:r>
          </a:p>
          <a:p>
            <a:endParaRPr lang="pt-BR" dirty="0"/>
          </a:p>
          <a:p>
            <a:pPr lvl="1"/>
            <a:r>
              <a:rPr lang="pt-BR" sz="1800" u="sng" dirty="0"/>
              <a:t>Procedimento:</a:t>
            </a:r>
          </a:p>
          <a:p>
            <a:pPr marL="457200" lvl="1" indent="0">
              <a:buNone/>
            </a:pPr>
            <a:endParaRPr lang="pt-BR" sz="1800" u="sng" dirty="0"/>
          </a:p>
          <a:p>
            <a:pPr lvl="2" algn="just"/>
            <a:r>
              <a:rPr lang="pt-BR" sz="1800" dirty="0"/>
              <a:t>Simples petição;</a:t>
            </a:r>
          </a:p>
          <a:p>
            <a:pPr lvl="2" algn="just"/>
            <a:r>
              <a:rPr lang="pt-BR" sz="1800" dirty="0"/>
              <a:t>Recebimento da impugnação, com ou sem efeito suspensivo, ou rejeição liminar da impugnação, como no caso em que o único fundamento de defesa é o excesso de execução e o impugnante não apresentou os cálculos reputados devidos;</a:t>
            </a:r>
          </a:p>
          <a:p>
            <a:pPr lvl="2"/>
            <a:endParaRPr lang="pt-BR" sz="1800" dirty="0"/>
          </a:p>
          <a:p>
            <a:pPr lvl="2"/>
            <a:endParaRPr lang="pt-BR" u="sng" dirty="0"/>
          </a:p>
        </p:txBody>
      </p:sp>
    </p:spTree>
    <p:extLst>
      <p:ext uri="{BB962C8B-B14F-4D97-AF65-F5344CB8AC3E}">
        <p14:creationId xmlns:p14="http://schemas.microsoft.com/office/powerpoint/2010/main" val="23413308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u="sng" dirty="0"/>
              <a:t>Impugnação ao Cumprimento de Sentença:</a:t>
            </a:r>
          </a:p>
          <a:p>
            <a:endParaRPr lang="pt-BR" dirty="0"/>
          </a:p>
          <a:p>
            <a:pPr lvl="1"/>
            <a:r>
              <a:rPr lang="pt-BR" sz="1800" u="sng" dirty="0"/>
              <a:t>Procedimento:</a:t>
            </a:r>
            <a:endParaRPr lang="pt-BR" sz="1800" dirty="0"/>
          </a:p>
          <a:p>
            <a:pPr lvl="1"/>
            <a:endParaRPr lang="pt-BR" sz="1800" u="sng" dirty="0"/>
          </a:p>
          <a:p>
            <a:pPr lvl="2"/>
            <a:r>
              <a:rPr lang="pt-BR" sz="1800" dirty="0"/>
              <a:t>Intimação do exequente para manifestar-se em 15 dias úteis;</a:t>
            </a:r>
          </a:p>
          <a:p>
            <a:pPr lvl="2"/>
            <a:r>
              <a:rPr lang="pt-BR" sz="1800" dirty="0"/>
              <a:t>Instrução probatória, se o caso;</a:t>
            </a:r>
          </a:p>
          <a:p>
            <a:pPr lvl="2"/>
            <a:r>
              <a:rPr lang="pt-BR" sz="1800" dirty="0"/>
              <a:t>Decisão: se extinguir a execução, será recorrível por apelação; se não extinguir, o recurso será o agravo de instrumento. </a:t>
            </a:r>
          </a:p>
        </p:txBody>
      </p:sp>
    </p:spTree>
    <p:extLst>
      <p:ext uri="{BB962C8B-B14F-4D97-AF65-F5344CB8AC3E}">
        <p14:creationId xmlns:p14="http://schemas.microsoft.com/office/powerpoint/2010/main" val="22464532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632555"/>
            <a:ext cx="8596668" cy="4484910"/>
          </a:xfrm>
        </p:spPr>
        <p:txBody>
          <a:bodyPr>
            <a:normAutofit fontScale="92500" lnSpcReduction="20000"/>
          </a:bodyPr>
          <a:lstStyle/>
          <a:p>
            <a:r>
              <a:rPr lang="pt-BR" b="1" u="sng" dirty="0"/>
              <a:t>Questão de Concurso (Juiz Substituto, TJ/SE, FCC, 2015):</a:t>
            </a:r>
          </a:p>
          <a:p>
            <a:pPr marL="0" indent="0">
              <a:buNone/>
            </a:pPr>
            <a:endParaRPr lang="pt-BR" b="1" u="sng" dirty="0"/>
          </a:p>
          <a:p>
            <a:pPr lvl="1" algn="just"/>
            <a:r>
              <a:rPr lang="pt-BR" sz="1800" dirty="0"/>
              <a:t>De acordo com o Código de Processo Civil e com a jurisprudência dominante do Superior Tribunal de Justiça, em impugnação ao cumprimento de sentença líquida, se o executado alegar, como única matéria de defesa, excesso de execução, deverá: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dirty="0"/>
              <a:t>A) apontar, na petição de impugnação, a parcela incontroversa do débito, bem como as incorreções do cálculo do credor, sob pena de rejeição liminar da impugnação, não se admitindo emenda à inicial.</a:t>
            </a:r>
          </a:p>
          <a:p>
            <a:pPr lvl="2" algn="just"/>
            <a:r>
              <a:rPr lang="pt-BR" dirty="0"/>
              <a:t>B) requerer, na própria petição de impugnação, a realização de perícia, formulando quesitos e indicando assistente, sob pena de preclusão.</a:t>
            </a:r>
          </a:p>
          <a:p>
            <a:pPr lvl="2" algn="just"/>
            <a:r>
              <a:rPr lang="pt-BR" dirty="0"/>
              <a:t>C) apontar, na petição de impugnação, a parcela incontroversa do débito, bem como as incorreções do cálculo do credor, sob pena de rejeição liminar da impugnação, admitindo-se, porém, emenda à inicial.</a:t>
            </a:r>
          </a:p>
          <a:p>
            <a:pPr lvl="2" algn="just"/>
            <a:r>
              <a:rPr lang="pt-BR" dirty="0"/>
              <a:t>D) juntar, com a petição de impugnação, comprovante de depósito do valor integral em execução, sob pena de rejeição liminar da impugnação, não se admitindo emenda à inicial.</a:t>
            </a:r>
          </a:p>
          <a:p>
            <a:pPr lvl="2" algn="just"/>
            <a:r>
              <a:rPr lang="pt-BR" dirty="0"/>
              <a:t>E) juntar, com a petição de impugnação, comprovante de depósito do valor incontroverso, sob pena de rejeição liminar da impugnação, admitindo-se, porém, emenda à inicial.</a:t>
            </a:r>
          </a:p>
        </p:txBody>
      </p:sp>
    </p:spTree>
    <p:extLst>
      <p:ext uri="{BB962C8B-B14F-4D97-AF65-F5344CB8AC3E}">
        <p14:creationId xmlns:p14="http://schemas.microsoft.com/office/powerpoint/2010/main" val="39201589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Defesas do Executado: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u="sng" dirty="0"/>
              <a:t>Resposta Correta: A</a:t>
            </a:r>
          </a:p>
          <a:p>
            <a:pPr marL="0" indent="0" algn="just">
              <a:buNone/>
            </a:pPr>
            <a:endParaRPr lang="pt-BR" b="1" u="sng" dirty="0"/>
          </a:p>
          <a:p>
            <a:pPr lvl="1" algn="just"/>
            <a:r>
              <a:rPr lang="pt-BR" sz="1800" b="1" u="sng" dirty="0"/>
              <a:t>Art. 525, §§ 4º e 5º, do CPC:</a:t>
            </a:r>
          </a:p>
          <a:p>
            <a:pPr marL="457200" lvl="1" indent="0" algn="just">
              <a:buNone/>
            </a:pPr>
            <a:endParaRPr lang="pt-BR" sz="1800" b="1" u="sng" dirty="0"/>
          </a:p>
          <a:p>
            <a:pPr lvl="2" algn="just"/>
            <a:r>
              <a:rPr lang="pt-BR" sz="1800" dirty="0"/>
              <a:t>§ 4</a:t>
            </a:r>
            <a:r>
              <a:rPr lang="pt-BR" sz="1800" u="sng" baseline="30000" dirty="0"/>
              <a:t>o</a:t>
            </a:r>
            <a:r>
              <a:rPr lang="pt-BR" sz="1800" dirty="0"/>
              <a:t> Quando o executado alegar que o exequente, em excesso de execução, pleiteia quantia superior à resultante da sentença, cumprir-lhe-á declarar de imediato o valor que entende correto, apresentando demonstrativo discriminado e atualizado de seu cálculo.</a:t>
            </a:r>
            <a:endParaRPr lang="pt-BR" sz="1800" b="1" u="sng" dirty="0"/>
          </a:p>
          <a:p>
            <a:pPr lvl="2" algn="just"/>
            <a:r>
              <a:rPr lang="pt-BR" sz="1800" dirty="0"/>
              <a:t>§ 5</a:t>
            </a:r>
            <a:r>
              <a:rPr lang="pt-BR" sz="1800" u="sng" baseline="30000" dirty="0"/>
              <a:t>o</a:t>
            </a:r>
            <a:r>
              <a:rPr lang="pt-BR" sz="1800" dirty="0"/>
              <a:t> Na hipótese do § 4</a:t>
            </a:r>
            <a:r>
              <a:rPr lang="pt-BR" sz="1800" u="sng" baseline="30000" dirty="0"/>
              <a:t>o</a:t>
            </a:r>
            <a:r>
              <a:rPr lang="pt-BR" sz="1800" dirty="0"/>
              <a:t>, não apontado o valor correto ou não apresentado o demonstrativo, a impugnação será liminarmente rejeitada, se o excesso de execução for o seu único fundamento, ou, se houver outro, a impugnação será processada, mas o juiz não examinará a alegação de excesso de execução.</a:t>
            </a:r>
            <a:endParaRPr lang="pt-BR" sz="1800" b="1" u="sng" dirty="0"/>
          </a:p>
        </p:txBody>
      </p:sp>
    </p:spTree>
    <p:extLst>
      <p:ext uri="{BB962C8B-B14F-4D97-AF65-F5344CB8AC3E}">
        <p14:creationId xmlns:p14="http://schemas.microsoft.com/office/powerpoint/2010/main" val="1090127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2031"/>
          </a:xfrm>
        </p:spPr>
        <p:txBody>
          <a:bodyPr>
            <a:normAutofit/>
          </a:bodyPr>
          <a:lstStyle/>
          <a:p>
            <a:r>
              <a:rPr lang="pt-BR" dirty="0"/>
              <a:t>Procedimento Executivo por Quantia Certa Fundada em Título Extrajudicial:</a:t>
            </a:r>
          </a:p>
          <a:p>
            <a:endParaRPr lang="pt-BR" dirty="0"/>
          </a:p>
          <a:p>
            <a:pPr lvl="1"/>
            <a:r>
              <a:rPr lang="pt-BR" sz="1800" dirty="0"/>
              <a:t>Requisitos da Petição inicial (artigo 798 do CPC):</a:t>
            </a:r>
          </a:p>
          <a:p>
            <a:pPr marL="457200" lvl="1" indent="0">
              <a:buNone/>
            </a:pPr>
            <a:endParaRPr lang="pt-BR" sz="1800" dirty="0"/>
          </a:p>
          <a:p>
            <a:pPr lvl="2" algn="just"/>
            <a:r>
              <a:rPr lang="pt-BR" sz="1800" dirty="0"/>
              <a:t>Título executivo extrajudicial;</a:t>
            </a:r>
          </a:p>
          <a:p>
            <a:pPr lvl="2" algn="just"/>
            <a:r>
              <a:rPr lang="pt-BR" sz="1800" dirty="0"/>
              <a:t>Demonstrativo atualizado da dívida;</a:t>
            </a:r>
          </a:p>
          <a:p>
            <a:pPr lvl="2" algn="just"/>
            <a:r>
              <a:rPr lang="pt-BR" sz="1800" dirty="0"/>
              <a:t>Se a obrigação for sujeita a termo ou condição, a prova do implemento da condição ou do advento do termo;</a:t>
            </a:r>
          </a:p>
          <a:p>
            <a:pPr lvl="2" algn="just"/>
            <a:r>
              <a:rPr lang="pt-BR" sz="1800" dirty="0"/>
              <a:t>Se a obrigação for bilateral, a prova do adimplemento da contraprestação;</a:t>
            </a:r>
          </a:p>
        </p:txBody>
      </p:sp>
    </p:spTree>
    <p:extLst>
      <p:ext uri="{BB962C8B-B14F-4D97-AF65-F5344CB8AC3E}">
        <p14:creationId xmlns:p14="http://schemas.microsoft.com/office/powerpoint/2010/main" val="334106798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6000" dirty="0"/>
              <a:t>Obrigada!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399" y="796767"/>
            <a:ext cx="762106" cy="113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08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dirty="0"/>
              <a:t>Requisitos da Petição Inicial (art. 798 do CPC – Cont.):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1800" dirty="0"/>
              <a:t>Indicação da espécie de execução de sua preferência, quando por mais de um modo puder ser realizada;</a:t>
            </a:r>
          </a:p>
          <a:p>
            <a:pPr lvl="2" algn="just"/>
            <a:r>
              <a:rPr lang="pt-BR" sz="1800" dirty="0"/>
              <a:t>Indicação dos nomes completos do exequente e do executado e seus números de inscrição no Cadastro de Pessoas Físicas ou no Cadastro Nacional da Pessoa Jurídica;</a:t>
            </a:r>
          </a:p>
          <a:p>
            <a:pPr lvl="2" algn="just"/>
            <a:r>
              <a:rPr lang="pt-BR" sz="1800" dirty="0"/>
              <a:t>Indicação dos bens suscetíveis de penhora, sempre que possível.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7022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u="sng" dirty="0"/>
              <a:t>Admissibilidade:</a:t>
            </a:r>
          </a:p>
          <a:p>
            <a:pPr marL="457200" lvl="1" indent="0" algn="just">
              <a:buNone/>
            </a:pPr>
            <a:endParaRPr lang="pt-BR" sz="1800" dirty="0"/>
          </a:p>
          <a:p>
            <a:pPr lvl="2" algn="just"/>
            <a:r>
              <a:rPr lang="pt-BR" sz="1800" u="sng" dirty="0"/>
              <a:t>Indeferimento:</a:t>
            </a:r>
            <a:r>
              <a:rPr lang="pt-BR" sz="1800" dirty="0"/>
              <a:t> pode ocorrer em caso em que o documento apresentado não é um título executivo extrajudicial ou a obrigação contida no título se encontra prescrita. O recurso cabível é a apelação.</a:t>
            </a:r>
          </a:p>
          <a:p>
            <a:pPr marL="914400" lvl="2" indent="0" algn="just">
              <a:buNone/>
            </a:pPr>
            <a:endParaRPr lang="pt-BR" sz="1800" dirty="0"/>
          </a:p>
          <a:p>
            <a:pPr lvl="2" algn="just"/>
            <a:r>
              <a:rPr lang="pt-BR" sz="1800" u="sng" dirty="0"/>
              <a:t>Emenda:</a:t>
            </a:r>
            <a:r>
              <a:rPr lang="pt-BR" sz="1800" dirty="0"/>
              <a:t> verificando que a petição inicial está incompleta ou que não está acompanhada dos documentos indispensáveis à propositura da execução, o juiz determinará que o exequente a corrija, no prazo de 15 (quinze) dias, sob pena de indeferimento (art. 801 do CPC). Regra consentânea com o princípio da cooperação processual, um dos vetores do CPC/15.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5716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6900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u="sng" dirty="0"/>
              <a:t>Admissibilidade:</a:t>
            </a:r>
          </a:p>
          <a:p>
            <a:pPr marL="457200" lvl="1" indent="0" algn="just">
              <a:buNone/>
            </a:pPr>
            <a:endParaRPr lang="pt-BR" sz="1800" u="sng" dirty="0"/>
          </a:p>
          <a:p>
            <a:pPr lvl="2" algn="just"/>
            <a:r>
              <a:rPr lang="pt-BR" sz="1800" u="sng" dirty="0"/>
              <a:t>Admissão:</a:t>
            </a:r>
            <a:r>
              <a:rPr lang="pt-BR" sz="1800" dirty="0"/>
              <a:t> admitida a petição inicial da execução, ocorrerão dois efeitos: </a:t>
            </a:r>
          </a:p>
          <a:p>
            <a:pPr lvl="3" algn="just"/>
            <a:r>
              <a:rPr lang="pt-BR" sz="1600" dirty="0"/>
              <a:t>Possibilidade de obtenção de uma certidão aduzindo que a execução foi admitida pelo juiz, a requerimento do credor, para fins de averbação no registro de imóveis, de veículos ou de outros bens sujeitos a constrição (art. 828 do CPC). </a:t>
            </a:r>
          </a:p>
          <a:p>
            <a:pPr lvl="3" algn="just"/>
            <a:r>
              <a:rPr lang="pt-BR" sz="1600" dirty="0"/>
              <a:t>Citação (art. 829 do CPC).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8040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Execução de Títulos Executivos Extrajudiciais: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Procedimento Executivo por Quantia Certa Fundada em Título Extrajudicial: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u="sng" dirty="0"/>
              <a:t>Admissibilidade:</a:t>
            </a:r>
          </a:p>
          <a:p>
            <a:pPr marL="457200" lvl="1" indent="0" algn="just">
              <a:buNone/>
            </a:pPr>
            <a:endParaRPr lang="pt-BR" sz="1800" u="sng" dirty="0"/>
          </a:p>
          <a:p>
            <a:pPr lvl="2" algn="just"/>
            <a:r>
              <a:rPr lang="pt-BR" sz="1800" u="sng" dirty="0"/>
              <a:t>Possibilidade de expedição de certidão:</a:t>
            </a:r>
          </a:p>
          <a:p>
            <a:pPr marL="457200" lvl="1" indent="0" algn="just">
              <a:buNone/>
            </a:pPr>
            <a:endParaRPr lang="pt-BR" sz="1800" u="sng" dirty="0"/>
          </a:p>
          <a:p>
            <a:pPr lvl="3" algn="just"/>
            <a:r>
              <a:rPr lang="pt-BR" sz="1800" dirty="0"/>
              <a:t>Uma vez averbada a certidão, a alienação ou a oneração de bens faz presumir fraude à execução (art. 828, § 4º, do CPC).</a:t>
            </a:r>
          </a:p>
          <a:p>
            <a:pPr lvl="3" algn="just"/>
            <a:r>
              <a:rPr lang="pt-BR" sz="1800" dirty="0"/>
              <a:t>O exequente que promover averbação manifestamente indevida ou não cancelar as averbações no prazo de 10 dias após satisfeita a obrigação indenizará a parte contrária, processando-se o incidente em autos apartados (art. 828, § 5º, do CPC).</a:t>
            </a:r>
          </a:p>
          <a:p>
            <a:pPr lvl="2" algn="just"/>
            <a:endParaRPr lang="pt-BR" u="sng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02621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2241</TotalTime>
  <Words>4355</Words>
  <Application>Microsoft Office PowerPoint</Application>
  <PresentationFormat>Widescreen</PresentationFormat>
  <Paragraphs>393</Paragraphs>
  <Slides>50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55" baseType="lpstr">
      <vt:lpstr>Arial</vt:lpstr>
      <vt:lpstr>Arial Narrow</vt:lpstr>
      <vt:lpstr>Trebuchet MS</vt:lpstr>
      <vt:lpstr>Wingdings 3</vt:lpstr>
      <vt:lpstr>Facetado</vt:lpstr>
      <vt:lpstr>4º CURSO POPULAR DE FORMAÇÃO DE DEFENSORAS E DEFENSORES PÚBLICOS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Execução de Títulos Executivos Extrajudiciais: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Defesas do Executado: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</dc:title>
  <dc:creator>Admin</dc:creator>
  <cp:lastModifiedBy>Jordana de Matos Nunes Rolim</cp:lastModifiedBy>
  <cp:revision>685</cp:revision>
  <dcterms:created xsi:type="dcterms:W3CDTF">2017-11-28T11:43:42Z</dcterms:created>
  <dcterms:modified xsi:type="dcterms:W3CDTF">2019-11-21T21:36:46Z</dcterms:modified>
</cp:coreProperties>
</file>