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9_6905BA9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9" r:id="rId4"/>
    <p:sldId id="270" r:id="rId5"/>
    <p:sldId id="271" r:id="rId6"/>
    <p:sldId id="272" r:id="rId7"/>
    <p:sldId id="273" r:id="rId8"/>
    <p:sldId id="274" r:id="rId9"/>
    <p:sldId id="260" r:id="rId10"/>
    <p:sldId id="264" r:id="rId11"/>
    <p:sldId id="277" r:id="rId12"/>
    <p:sldId id="278" r:id="rId13"/>
    <p:sldId id="279" r:id="rId14"/>
    <p:sldId id="280" r:id="rId15"/>
    <p:sldId id="281" r:id="rId16"/>
    <p:sldId id="276" r:id="rId17"/>
    <p:sldId id="282" r:id="rId18"/>
    <p:sldId id="284" r:id="rId19"/>
    <p:sldId id="283" r:id="rId20"/>
    <p:sldId id="285" r:id="rId21"/>
    <p:sldId id="288" r:id="rId22"/>
    <p:sldId id="289" r:id="rId23"/>
    <p:sldId id="286" r:id="rId24"/>
    <p:sldId id="287" r:id="rId25"/>
    <p:sldId id="259" r:id="rId26"/>
    <p:sldId id="265" r:id="rId27"/>
    <p:sldId id="266" r:id="rId28"/>
    <p:sldId id="262" r:id="rId2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F45DCF-5E08-0012-17B3-5464791822EC}" name="Vicente Vianna" initials="VV" userId="30624cf5bedd637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modernComment_109_6905BA9F.xml><?xml version="1.0" encoding="utf-8"?>
<p188:cmLst xmlns:a="http://schemas.openxmlformats.org/drawingml/2006/main" xmlns:r="http://schemas.openxmlformats.org/officeDocument/2006/relationships" xmlns:p188="http://schemas.microsoft.com/office/powerpoint/2018/8/main">
  <p188:cm id="{B1237B06-8DC6-4978-9AF2-C1C69E36D13E}" authorId="{97F45DCF-5E08-0012-17B3-5464791822EC}" created="2023-08-30T00:30:52.516">
    <pc:sldMkLst xmlns:pc="http://schemas.microsoft.com/office/powerpoint/2013/main/command">
      <pc:docMk/>
      <pc:sldMk cId="1761983135" sldId="265"/>
    </pc:sldMkLst>
    <p188:txBody>
      <a:bodyPr/>
      <a:lstStyle/>
      <a:p>
        <a:r>
          <a:rPr lang="pt-BR"/>
          <a:t>a) A responsabilidade civil por dano ambiental é objetiva e solidária. Nos casos em que o Poder Público concorre para o prejuízo por omissão, a sua responsabilidade solidária é de execução subsidiária (ou com ordem de preferência). 2ª turma, STJ, info. 758, outubro/22.
b) A Defensoria Pública, em demanda que envolva pessoas em situação de hipossuficiência econômica poderá atuar no feito como custus vulnerabilis (guardiã dos vulneráveis), e não como amicus curiae, podendo interpor quaisquer recursos e requerer o que for de direito.
c) Correta.
d) Art. 11, lei nº 13.465/17 permite a regularização fundiária de núcleo urbano informal situado em APP ou unidade de conservação de uso sustentável, hipótese em que será obrigatória a elaboração de estudos técnicos, no âmbito da REURB, que justifiquem as melhorias ambientais em relação a situação de ocupação informal anterior.
e) Os impactos não serão sofridos de modo igualitário pelos munícipes, em que pese o caráter difuso dos danos ambientais, já que a questão aborda a situação de comunidade especialmente vulnerável em seus aspectos social, econômico e ambiental, razão pela qual a Prefeitura não pode adotar medidas protetivas iguais a pessoas em situações desiguais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66897-3712-4262-90C7-E2E68C40B6A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39C0392-BFF2-407A-84AC-4B89961CD4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F659479-2DDA-4FC9-83D9-00204C54C3DF}"/>
              </a:ext>
            </a:extLst>
          </p:cNvPr>
          <p:cNvSpPr>
            <a:spLocks noGrp="1"/>
          </p:cNvSpPr>
          <p:nvPr>
            <p:ph type="dt" sz="half" idx="10"/>
          </p:nvPr>
        </p:nvSpPr>
        <p:spPr/>
        <p:txBody>
          <a:bodyPr/>
          <a:lstStyle/>
          <a:p>
            <a:fld id="{D32F9420-A6C5-4102-861F-0EDB9BE43A62}" type="datetimeFigureOut">
              <a:rPr lang="pt-BR" smtClean="0"/>
              <a:t>22/09/2023</a:t>
            </a:fld>
            <a:endParaRPr lang="pt-BR"/>
          </a:p>
        </p:txBody>
      </p:sp>
      <p:sp>
        <p:nvSpPr>
          <p:cNvPr id="5" name="Espaço Reservado para Rodapé 4">
            <a:extLst>
              <a:ext uri="{FF2B5EF4-FFF2-40B4-BE49-F238E27FC236}">
                <a16:creationId xmlns:a16="http://schemas.microsoft.com/office/drawing/2014/main" id="{31EE567E-43DA-424C-A982-7C519113637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ACBED79-E3CE-40E4-B26C-AC46B0AF3C73}"/>
              </a:ext>
            </a:extLst>
          </p:cNvPr>
          <p:cNvSpPr>
            <a:spLocks noGrp="1"/>
          </p:cNvSpPr>
          <p:nvPr>
            <p:ph type="sldNum" sz="quarter" idx="12"/>
          </p:nvPr>
        </p:nvSpPr>
        <p:spPr/>
        <p:txBody>
          <a:bodyPr/>
          <a:lstStyle/>
          <a:p>
            <a:fld id="{3A9A8104-0F97-4380-8AFA-F5D0D1EC645D}" type="slidenum">
              <a:rPr lang="pt-BR" smtClean="0"/>
              <a:t>‹nº›</a:t>
            </a:fld>
            <a:endParaRPr lang="pt-BR"/>
          </a:p>
        </p:txBody>
      </p:sp>
    </p:spTree>
    <p:extLst>
      <p:ext uri="{BB962C8B-B14F-4D97-AF65-F5344CB8AC3E}">
        <p14:creationId xmlns:p14="http://schemas.microsoft.com/office/powerpoint/2010/main" val="277693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766E2-459E-4C36-A2F9-7A55E31A923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731D97E-8099-415B-AE96-8A019DC990A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729D5EF-0B77-432F-BF6F-09C16BE0E556}"/>
              </a:ext>
            </a:extLst>
          </p:cNvPr>
          <p:cNvSpPr>
            <a:spLocks noGrp="1"/>
          </p:cNvSpPr>
          <p:nvPr>
            <p:ph type="dt" sz="half" idx="10"/>
          </p:nvPr>
        </p:nvSpPr>
        <p:spPr/>
        <p:txBody>
          <a:bodyPr/>
          <a:lstStyle/>
          <a:p>
            <a:fld id="{D32F9420-A6C5-4102-861F-0EDB9BE43A62}" type="datetimeFigureOut">
              <a:rPr lang="pt-BR" smtClean="0"/>
              <a:t>22/09/2023</a:t>
            </a:fld>
            <a:endParaRPr lang="pt-BR"/>
          </a:p>
        </p:txBody>
      </p:sp>
      <p:sp>
        <p:nvSpPr>
          <p:cNvPr id="5" name="Espaço Reservado para Rodapé 4">
            <a:extLst>
              <a:ext uri="{FF2B5EF4-FFF2-40B4-BE49-F238E27FC236}">
                <a16:creationId xmlns:a16="http://schemas.microsoft.com/office/drawing/2014/main" id="{CDD7BAC3-62A2-415C-8C32-A1BB255CF63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5A7970F-3779-44FE-9B49-715A007BA4CC}"/>
              </a:ext>
            </a:extLst>
          </p:cNvPr>
          <p:cNvSpPr>
            <a:spLocks noGrp="1"/>
          </p:cNvSpPr>
          <p:nvPr>
            <p:ph type="sldNum" sz="quarter" idx="12"/>
          </p:nvPr>
        </p:nvSpPr>
        <p:spPr/>
        <p:txBody>
          <a:bodyPr/>
          <a:lstStyle/>
          <a:p>
            <a:fld id="{3A9A8104-0F97-4380-8AFA-F5D0D1EC645D}" type="slidenum">
              <a:rPr lang="pt-BR" smtClean="0"/>
              <a:t>‹nº›</a:t>
            </a:fld>
            <a:endParaRPr lang="pt-BR"/>
          </a:p>
        </p:txBody>
      </p:sp>
    </p:spTree>
    <p:extLst>
      <p:ext uri="{BB962C8B-B14F-4D97-AF65-F5344CB8AC3E}">
        <p14:creationId xmlns:p14="http://schemas.microsoft.com/office/powerpoint/2010/main" val="246654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4216051-1F48-46B8-AD54-3EAB09DC988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0FEF00D-70C7-4A49-A681-76EEB2DD85A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29DB349-622F-4BF3-AA90-13D60D1FB83D}"/>
              </a:ext>
            </a:extLst>
          </p:cNvPr>
          <p:cNvSpPr>
            <a:spLocks noGrp="1"/>
          </p:cNvSpPr>
          <p:nvPr>
            <p:ph type="dt" sz="half" idx="10"/>
          </p:nvPr>
        </p:nvSpPr>
        <p:spPr/>
        <p:txBody>
          <a:bodyPr/>
          <a:lstStyle/>
          <a:p>
            <a:fld id="{D32F9420-A6C5-4102-861F-0EDB9BE43A62}" type="datetimeFigureOut">
              <a:rPr lang="pt-BR" smtClean="0"/>
              <a:t>22/09/2023</a:t>
            </a:fld>
            <a:endParaRPr lang="pt-BR"/>
          </a:p>
        </p:txBody>
      </p:sp>
      <p:sp>
        <p:nvSpPr>
          <p:cNvPr id="5" name="Espaço Reservado para Rodapé 4">
            <a:extLst>
              <a:ext uri="{FF2B5EF4-FFF2-40B4-BE49-F238E27FC236}">
                <a16:creationId xmlns:a16="http://schemas.microsoft.com/office/drawing/2014/main" id="{6658807C-3474-477B-A13A-F87325C9DA6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6A7FA3F-C7C3-4451-9134-E8B6D0F9B7B6}"/>
              </a:ext>
            </a:extLst>
          </p:cNvPr>
          <p:cNvSpPr>
            <a:spLocks noGrp="1"/>
          </p:cNvSpPr>
          <p:nvPr>
            <p:ph type="sldNum" sz="quarter" idx="12"/>
          </p:nvPr>
        </p:nvSpPr>
        <p:spPr/>
        <p:txBody>
          <a:bodyPr/>
          <a:lstStyle/>
          <a:p>
            <a:fld id="{3A9A8104-0F97-4380-8AFA-F5D0D1EC645D}" type="slidenum">
              <a:rPr lang="pt-BR" smtClean="0"/>
              <a:t>‹nº›</a:t>
            </a:fld>
            <a:endParaRPr lang="pt-BR"/>
          </a:p>
        </p:txBody>
      </p:sp>
    </p:spTree>
    <p:extLst>
      <p:ext uri="{BB962C8B-B14F-4D97-AF65-F5344CB8AC3E}">
        <p14:creationId xmlns:p14="http://schemas.microsoft.com/office/powerpoint/2010/main" val="218746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CB9AAA-BE33-403D-86A4-C60E42D9644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80F71CC-61EE-4C55-9489-49F3B6D434D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741CE18-4B7A-4CDD-AAEE-1653F87B13DD}"/>
              </a:ext>
            </a:extLst>
          </p:cNvPr>
          <p:cNvSpPr>
            <a:spLocks noGrp="1"/>
          </p:cNvSpPr>
          <p:nvPr>
            <p:ph type="dt" sz="half" idx="10"/>
          </p:nvPr>
        </p:nvSpPr>
        <p:spPr/>
        <p:txBody>
          <a:bodyPr/>
          <a:lstStyle/>
          <a:p>
            <a:fld id="{D32F9420-A6C5-4102-861F-0EDB9BE43A62}" type="datetimeFigureOut">
              <a:rPr lang="pt-BR" smtClean="0"/>
              <a:t>22/09/2023</a:t>
            </a:fld>
            <a:endParaRPr lang="pt-BR"/>
          </a:p>
        </p:txBody>
      </p:sp>
      <p:sp>
        <p:nvSpPr>
          <p:cNvPr id="5" name="Espaço Reservado para Rodapé 4">
            <a:extLst>
              <a:ext uri="{FF2B5EF4-FFF2-40B4-BE49-F238E27FC236}">
                <a16:creationId xmlns:a16="http://schemas.microsoft.com/office/drawing/2014/main" id="{92FA4BF8-B1CD-485B-A2F6-395F3BE9E3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D3D4AAC-CCD5-4503-B01D-86AF7B8CAF5A}"/>
              </a:ext>
            </a:extLst>
          </p:cNvPr>
          <p:cNvSpPr>
            <a:spLocks noGrp="1"/>
          </p:cNvSpPr>
          <p:nvPr>
            <p:ph type="sldNum" sz="quarter" idx="12"/>
          </p:nvPr>
        </p:nvSpPr>
        <p:spPr/>
        <p:txBody>
          <a:bodyPr/>
          <a:lstStyle/>
          <a:p>
            <a:fld id="{3A9A8104-0F97-4380-8AFA-F5D0D1EC645D}" type="slidenum">
              <a:rPr lang="pt-BR" smtClean="0"/>
              <a:t>‹nº›</a:t>
            </a:fld>
            <a:endParaRPr lang="pt-BR"/>
          </a:p>
        </p:txBody>
      </p:sp>
    </p:spTree>
    <p:extLst>
      <p:ext uri="{BB962C8B-B14F-4D97-AF65-F5344CB8AC3E}">
        <p14:creationId xmlns:p14="http://schemas.microsoft.com/office/powerpoint/2010/main" val="82567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AFE84B-1113-469E-87A0-B60EADEB74E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FFABB4E-A0C3-4180-8754-BC34D62038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294E1DD-52C2-41A0-B41A-044F35E620D3}"/>
              </a:ext>
            </a:extLst>
          </p:cNvPr>
          <p:cNvSpPr>
            <a:spLocks noGrp="1"/>
          </p:cNvSpPr>
          <p:nvPr>
            <p:ph type="dt" sz="half" idx="10"/>
          </p:nvPr>
        </p:nvSpPr>
        <p:spPr/>
        <p:txBody>
          <a:bodyPr/>
          <a:lstStyle/>
          <a:p>
            <a:fld id="{D32F9420-A6C5-4102-861F-0EDB9BE43A62}" type="datetimeFigureOut">
              <a:rPr lang="pt-BR" smtClean="0"/>
              <a:t>22/09/2023</a:t>
            </a:fld>
            <a:endParaRPr lang="pt-BR"/>
          </a:p>
        </p:txBody>
      </p:sp>
      <p:sp>
        <p:nvSpPr>
          <p:cNvPr id="5" name="Espaço Reservado para Rodapé 4">
            <a:extLst>
              <a:ext uri="{FF2B5EF4-FFF2-40B4-BE49-F238E27FC236}">
                <a16:creationId xmlns:a16="http://schemas.microsoft.com/office/drawing/2014/main" id="{6A6AF0AF-792D-4B6A-8AEE-A6AFFB93A85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66ED4E8-E96D-4E81-AD21-D8286E522F14}"/>
              </a:ext>
            </a:extLst>
          </p:cNvPr>
          <p:cNvSpPr>
            <a:spLocks noGrp="1"/>
          </p:cNvSpPr>
          <p:nvPr>
            <p:ph type="sldNum" sz="quarter" idx="12"/>
          </p:nvPr>
        </p:nvSpPr>
        <p:spPr/>
        <p:txBody>
          <a:bodyPr/>
          <a:lstStyle/>
          <a:p>
            <a:fld id="{3A9A8104-0F97-4380-8AFA-F5D0D1EC645D}" type="slidenum">
              <a:rPr lang="pt-BR" smtClean="0"/>
              <a:t>‹nº›</a:t>
            </a:fld>
            <a:endParaRPr lang="pt-BR"/>
          </a:p>
        </p:txBody>
      </p:sp>
    </p:spTree>
    <p:extLst>
      <p:ext uri="{BB962C8B-B14F-4D97-AF65-F5344CB8AC3E}">
        <p14:creationId xmlns:p14="http://schemas.microsoft.com/office/powerpoint/2010/main" val="172350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553D04-7E25-4D70-99FB-61E44A90709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6000524-6AA8-465C-9615-17829F25FC7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E4F4F08-D06C-463E-90BF-31E681FD6B6A}"/>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FBB8B8E-8571-4C03-A9E2-A4C230414DDC}"/>
              </a:ext>
            </a:extLst>
          </p:cNvPr>
          <p:cNvSpPr>
            <a:spLocks noGrp="1"/>
          </p:cNvSpPr>
          <p:nvPr>
            <p:ph type="dt" sz="half" idx="10"/>
          </p:nvPr>
        </p:nvSpPr>
        <p:spPr/>
        <p:txBody>
          <a:bodyPr/>
          <a:lstStyle/>
          <a:p>
            <a:fld id="{D32F9420-A6C5-4102-861F-0EDB9BE43A62}" type="datetimeFigureOut">
              <a:rPr lang="pt-BR" smtClean="0"/>
              <a:t>22/09/2023</a:t>
            </a:fld>
            <a:endParaRPr lang="pt-BR"/>
          </a:p>
        </p:txBody>
      </p:sp>
      <p:sp>
        <p:nvSpPr>
          <p:cNvPr id="6" name="Espaço Reservado para Rodapé 5">
            <a:extLst>
              <a:ext uri="{FF2B5EF4-FFF2-40B4-BE49-F238E27FC236}">
                <a16:creationId xmlns:a16="http://schemas.microsoft.com/office/drawing/2014/main" id="{E972E1B1-8E6D-4E5F-8DC5-95350F8E2B2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DA181BD-032B-49C5-9D3B-73838A71B713}"/>
              </a:ext>
            </a:extLst>
          </p:cNvPr>
          <p:cNvSpPr>
            <a:spLocks noGrp="1"/>
          </p:cNvSpPr>
          <p:nvPr>
            <p:ph type="sldNum" sz="quarter" idx="12"/>
          </p:nvPr>
        </p:nvSpPr>
        <p:spPr/>
        <p:txBody>
          <a:bodyPr/>
          <a:lstStyle/>
          <a:p>
            <a:fld id="{3A9A8104-0F97-4380-8AFA-F5D0D1EC645D}" type="slidenum">
              <a:rPr lang="pt-BR" smtClean="0"/>
              <a:t>‹nº›</a:t>
            </a:fld>
            <a:endParaRPr lang="pt-BR"/>
          </a:p>
        </p:txBody>
      </p:sp>
    </p:spTree>
    <p:extLst>
      <p:ext uri="{BB962C8B-B14F-4D97-AF65-F5344CB8AC3E}">
        <p14:creationId xmlns:p14="http://schemas.microsoft.com/office/powerpoint/2010/main" val="229242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93DEA-8DDD-4C8D-A87A-F9BCD319927A}"/>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334392-0663-4E2C-BDEA-90B1FE21A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9FB7C51-8B26-4B58-9C53-1CAE27E4420E}"/>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96F5A7F-67EE-48BA-B399-66349BF21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AE22C8C-CADB-4D4B-9FD3-9087F82984A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840B656-B818-408F-9AFD-C26356CE14A8}"/>
              </a:ext>
            </a:extLst>
          </p:cNvPr>
          <p:cNvSpPr>
            <a:spLocks noGrp="1"/>
          </p:cNvSpPr>
          <p:nvPr>
            <p:ph type="dt" sz="half" idx="10"/>
          </p:nvPr>
        </p:nvSpPr>
        <p:spPr/>
        <p:txBody>
          <a:bodyPr/>
          <a:lstStyle/>
          <a:p>
            <a:fld id="{D32F9420-A6C5-4102-861F-0EDB9BE43A62}" type="datetimeFigureOut">
              <a:rPr lang="pt-BR" smtClean="0"/>
              <a:t>22/09/2023</a:t>
            </a:fld>
            <a:endParaRPr lang="pt-BR"/>
          </a:p>
        </p:txBody>
      </p:sp>
      <p:sp>
        <p:nvSpPr>
          <p:cNvPr id="8" name="Espaço Reservado para Rodapé 7">
            <a:extLst>
              <a:ext uri="{FF2B5EF4-FFF2-40B4-BE49-F238E27FC236}">
                <a16:creationId xmlns:a16="http://schemas.microsoft.com/office/drawing/2014/main" id="{4DA535B6-53DB-4F27-AEA2-55C70A762A4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4989EC6-E4CD-4651-A830-9D39FDB35A41}"/>
              </a:ext>
            </a:extLst>
          </p:cNvPr>
          <p:cNvSpPr>
            <a:spLocks noGrp="1"/>
          </p:cNvSpPr>
          <p:nvPr>
            <p:ph type="sldNum" sz="quarter" idx="12"/>
          </p:nvPr>
        </p:nvSpPr>
        <p:spPr/>
        <p:txBody>
          <a:bodyPr/>
          <a:lstStyle/>
          <a:p>
            <a:fld id="{3A9A8104-0F97-4380-8AFA-F5D0D1EC645D}" type="slidenum">
              <a:rPr lang="pt-BR" smtClean="0"/>
              <a:t>‹nº›</a:t>
            </a:fld>
            <a:endParaRPr lang="pt-BR"/>
          </a:p>
        </p:txBody>
      </p:sp>
    </p:spTree>
    <p:extLst>
      <p:ext uri="{BB962C8B-B14F-4D97-AF65-F5344CB8AC3E}">
        <p14:creationId xmlns:p14="http://schemas.microsoft.com/office/powerpoint/2010/main" val="381898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F70E1-ED7F-4496-AB08-529653ED7DB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3FC1A53-D03B-4F31-B391-32E18A08A3FC}"/>
              </a:ext>
            </a:extLst>
          </p:cNvPr>
          <p:cNvSpPr>
            <a:spLocks noGrp="1"/>
          </p:cNvSpPr>
          <p:nvPr>
            <p:ph type="dt" sz="half" idx="10"/>
          </p:nvPr>
        </p:nvSpPr>
        <p:spPr/>
        <p:txBody>
          <a:bodyPr/>
          <a:lstStyle/>
          <a:p>
            <a:fld id="{D32F9420-A6C5-4102-861F-0EDB9BE43A62}" type="datetimeFigureOut">
              <a:rPr lang="pt-BR" smtClean="0"/>
              <a:t>22/09/2023</a:t>
            </a:fld>
            <a:endParaRPr lang="pt-BR"/>
          </a:p>
        </p:txBody>
      </p:sp>
      <p:sp>
        <p:nvSpPr>
          <p:cNvPr id="4" name="Espaço Reservado para Rodapé 3">
            <a:extLst>
              <a:ext uri="{FF2B5EF4-FFF2-40B4-BE49-F238E27FC236}">
                <a16:creationId xmlns:a16="http://schemas.microsoft.com/office/drawing/2014/main" id="{EAAB5868-46F2-4CCA-8ADA-03882ED40069}"/>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6CF20D3-EBB7-48C4-9A7C-A5567F7DE4A8}"/>
              </a:ext>
            </a:extLst>
          </p:cNvPr>
          <p:cNvSpPr>
            <a:spLocks noGrp="1"/>
          </p:cNvSpPr>
          <p:nvPr>
            <p:ph type="sldNum" sz="quarter" idx="12"/>
          </p:nvPr>
        </p:nvSpPr>
        <p:spPr/>
        <p:txBody>
          <a:bodyPr/>
          <a:lstStyle/>
          <a:p>
            <a:fld id="{3A9A8104-0F97-4380-8AFA-F5D0D1EC645D}" type="slidenum">
              <a:rPr lang="pt-BR" smtClean="0"/>
              <a:t>‹nº›</a:t>
            </a:fld>
            <a:endParaRPr lang="pt-BR"/>
          </a:p>
        </p:txBody>
      </p:sp>
    </p:spTree>
    <p:extLst>
      <p:ext uri="{BB962C8B-B14F-4D97-AF65-F5344CB8AC3E}">
        <p14:creationId xmlns:p14="http://schemas.microsoft.com/office/powerpoint/2010/main" val="88344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67BDF53-FF01-40EC-8CC5-AD39FF645DDE}"/>
              </a:ext>
            </a:extLst>
          </p:cNvPr>
          <p:cNvSpPr>
            <a:spLocks noGrp="1"/>
          </p:cNvSpPr>
          <p:nvPr>
            <p:ph type="dt" sz="half" idx="10"/>
          </p:nvPr>
        </p:nvSpPr>
        <p:spPr/>
        <p:txBody>
          <a:bodyPr/>
          <a:lstStyle/>
          <a:p>
            <a:fld id="{D32F9420-A6C5-4102-861F-0EDB9BE43A62}" type="datetimeFigureOut">
              <a:rPr lang="pt-BR" smtClean="0"/>
              <a:t>22/09/2023</a:t>
            </a:fld>
            <a:endParaRPr lang="pt-BR"/>
          </a:p>
        </p:txBody>
      </p:sp>
      <p:sp>
        <p:nvSpPr>
          <p:cNvPr id="3" name="Espaço Reservado para Rodapé 2">
            <a:extLst>
              <a:ext uri="{FF2B5EF4-FFF2-40B4-BE49-F238E27FC236}">
                <a16:creationId xmlns:a16="http://schemas.microsoft.com/office/drawing/2014/main" id="{2BA59A54-157F-44C8-AC47-AD4BFCE0723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61F6C46-01AD-44D9-AE20-8914508CFBD6}"/>
              </a:ext>
            </a:extLst>
          </p:cNvPr>
          <p:cNvSpPr>
            <a:spLocks noGrp="1"/>
          </p:cNvSpPr>
          <p:nvPr>
            <p:ph type="sldNum" sz="quarter" idx="12"/>
          </p:nvPr>
        </p:nvSpPr>
        <p:spPr/>
        <p:txBody>
          <a:bodyPr/>
          <a:lstStyle/>
          <a:p>
            <a:fld id="{3A9A8104-0F97-4380-8AFA-F5D0D1EC645D}" type="slidenum">
              <a:rPr lang="pt-BR" smtClean="0"/>
              <a:t>‹nº›</a:t>
            </a:fld>
            <a:endParaRPr lang="pt-BR"/>
          </a:p>
        </p:txBody>
      </p:sp>
    </p:spTree>
    <p:extLst>
      <p:ext uri="{BB962C8B-B14F-4D97-AF65-F5344CB8AC3E}">
        <p14:creationId xmlns:p14="http://schemas.microsoft.com/office/powerpoint/2010/main" val="98494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DAB820-20EF-4E77-AA0C-BCB885387F7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ACBA171-2150-4D9B-B008-E622A611F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4887F9C-AD0E-4BF0-A339-7618AC3AD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233E22E-6ECA-47B7-93F0-10B38C14521B}"/>
              </a:ext>
            </a:extLst>
          </p:cNvPr>
          <p:cNvSpPr>
            <a:spLocks noGrp="1"/>
          </p:cNvSpPr>
          <p:nvPr>
            <p:ph type="dt" sz="half" idx="10"/>
          </p:nvPr>
        </p:nvSpPr>
        <p:spPr/>
        <p:txBody>
          <a:bodyPr/>
          <a:lstStyle/>
          <a:p>
            <a:fld id="{D32F9420-A6C5-4102-861F-0EDB9BE43A62}" type="datetimeFigureOut">
              <a:rPr lang="pt-BR" smtClean="0"/>
              <a:t>22/09/2023</a:t>
            </a:fld>
            <a:endParaRPr lang="pt-BR"/>
          </a:p>
        </p:txBody>
      </p:sp>
      <p:sp>
        <p:nvSpPr>
          <p:cNvPr id="6" name="Espaço Reservado para Rodapé 5">
            <a:extLst>
              <a:ext uri="{FF2B5EF4-FFF2-40B4-BE49-F238E27FC236}">
                <a16:creationId xmlns:a16="http://schemas.microsoft.com/office/drawing/2014/main" id="{C09038E8-F730-444F-82EC-258DAC3EBF4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C03E78B-563F-4FCB-933F-55F9D048ABBE}"/>
              </a:ext>
            </a:extLst>
          </p:cNvPr>
          <p:cNvSpPr>
            <a:spLocks noGrp="1"/>
          </p:cNvSpPr>
          <p:nvPr>
            <p:ph type="sldNum" sz="quarter" idx="12"/>
          </p:nvPr>
        </p:nvSpPr>
        <p:spPr/>
        <p:txBody>
          <a:bodyPr/>
          <a:lstStyle/>
          <a:p>
            <a:fld id="{3A9A8104-0F97-4380-8AFA-F5D0D1EC645D}" type="slidenum">
              <a:rPr lang="pt-BR" smtClean="0"/>
              <a:t>‹nº›</a:t>
            </a:fld>
            <a:endParaRPr lang="pt-BR"/>
          </a:p>
        </p:txBody>
      </p:sp>
    </p:spTree>
    <p:extLst>
      <p:ext uri="{BB962C8B-B14F-4D97-AF65-F5344CB8AC3E}">
        <p14:creationId xmlns:p14="http://schemas.microsoft.com/office/powerpoint/2010/main" val="1606288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4732A-9A87-452D-AE95-70FB863C90E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14F989B-94FD-4F94-906E-7ECBD88517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2477818-0032-44BF-976C-4CE8316E8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DDF6CC2-B30F-4E12-AED6-F3B1BCB99D8B}"/>
              </a:ext>
            </a:extLst>
          </p:cNvPr>
          <p:cNvSpPr>
            <a:spLocks noGrp="1"/>
          </p:cNvSpPr>
          <p:nvPr>
            <p:ph type="dt" sz="half" idx="10"/>
          </p:nvPr>
        </p:nvSpPr>
        <p:spPr/>
        <p:txBody>
          <a:bodyPr/>
          <a:lstStyle/>
          <a:p>
            <a:fld id="{D32F9420-A6C5-4102-861F-0EDB9BE43A62}" type="datetimeFigureOut">
              <a:rPr lang="pt-BR" smtClean="0"/>
              <a:t>22/09/2023</a:t>
            </a:fld>
            <a:endParaRPr lang="pt-BR"/>
          </a:p>
        </p:txBody>
      </p:sp>
      <p:sp>
        <p:nvSpPr>
          <p:cNvPr id="6" name="Espaço Reservado para Rodapé 5">
            <a:extLst>
              <a:ext uri="{FF2B5EF4-FFF2-40B4-BE49-F238E27FC236}">
                <a16:creationId xmlns:a16="http://schemas.microsoft.com/office/drawing/2014/main" id="{0CBA63FE-FBB3-4823-ADCE-3DCDB6E58D4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42E2DD7-2608-44B6-B088-6F2180A5D036}"/>
              </a:ext>
            </a:extLst>
          </p:cNvPr>
          <p:cNvSpPr>
            <a:spLocks noGrp="1"/>
          </p:cNvSpPr>
          <p:nvPr>
            <p:ph type="sldNum" sz="quarter" idx="12"/>
          </p:nvPr>
        </p:nvSpPr>
        <p:spPr/>
        <p:txBody>
          <a:bodyPr/>
          <a:lstStyle/>
          <a:p>
            <a:fld id="{3A9A8104-0F97-4380-8AFA-F5D0D1EC645D}" type="slidenum">
              <a:rPr lang="pt-BR" smtClean="0"/>
              <a:t>‹nº›</a:t>
            </a:fld>
            <a:endParaRPr lang="pt-BR"/>
          </a:p>
        </p:txBody>
      </p:sp>
    </p:spTree>
    <p:extLst>
      <p:ext uri="{BB962C8B-B14F-4D97-AF65-F5344CB8AC3E}">
        <p14:creationId xmlns:p14="http://schemas.microsoft.com/office/powerpoint/2010/main" val="71687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0408A09-CE70-4200-97F6-32CAA5737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6C2CEF83-C388-4659-9B6F-F898269756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65E0EBF-03A9-42CF-9277-9622612B31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F9420-A6C5-4102-861F-0EDB9BE43A62}" type="datetimeFigureOut">
              <a:rPr lang="pt-BR" smtClean="0"/>
              <a:t>22/09/2023</a:t>
            </a:fld>
            <a:endParaRPr lang="pt-BR"/>
          </a:p>
        </p:txBody>
      </p:sp>
      <p:sp>
        <p:nvSpPr>
          <p:cNvPr id="5" name="Espaço Reservado para Rodapé 4">
            <a:extLst>
              <a:ext uri="{FF2B5EF4-FFF2-40B4-BE49-F238E27FC236}">
                <a16:creationId xmlns:a16="http://schemas.microsoft.com/office/drawing/2014/main" id="{BCC0D17F-2C64-473B-B183-61D9C8B63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B8771AC-0B36-458F-BF56-9E71E9A250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A8104-0F97-4380-8AFA-F5D0D1EC645D}" type="slidenum">
              <a:rPr lang="pt-BR" smtClean="0"/>
              <a:t>‹nº›</a:t>
            </a:fld>
            <a:endParaRPr lang="pt-BR"/>
          </a:p>
        </p:txBody>
      </p:sp>
    </p:spTree>
    <p:extLst>
      <p:ext uri="{BB962C8B-B14F-4D97-AF65-F5344CB8AC3E}">
        <p14:creationId xmlns:p14="http://schemas.microsoft.com/office/powerpoint/2010/main" val="3901070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questoes.grancursosonline.com.br/prova/dpe-pa-pa-2022-cespe-cebraspe-defensor-publico" TargetMode="External"/><Relationship Id="rId2" Type="http://schemas.openxmlformats.org/officeDocument/2006/relationships/hyperlink" Target="https://questoes.grancursosonline.com.br/concursos/202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qconcursos.com/questoes-de-concursos/provas/fcc-2023-dpe-sp-defensor-publico-do-estado-de-sao-paulo" TargetMode="External"/><Relationship Id="rId2" Type="http://schemas.microsoft.com/office/2018/10/relationships/comments" Target="../comments/modernComment_109_6905BA9F.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qconcursos.com/questoes-de-concursos/provas/fcc-2023-dpe-sp-defensor-publico-do-estado-de-sao-paul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viannavicente@hot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a:extLst>
              <a:ext uri="{FF2B5EF4-FFF2-40B4-BE49-F238E27FC236}">
                <a16:creationId xmlns:a16="http://schemas.microsoft.com/office/drawing/2014/main" id="{1C150943-1BE4-4AFD-B3F7-A0742C5ABCF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150000"/>
                    </a14:imgEffect>
                  </a14:imgLayer>
                </a14:imgProps>
              </a:ext>
              <a:ext uri="{28A0092B-C50C-407E-A947-70E740481C1C}">
                <a14:useLocalDpi xmlns:a14="http://schemas.microsoft.com/office/drawing/2010/main" val="0"/>
              </a:ext>
            </a:extLst>
          </a:blip>
          <a:srcRect l="76" t="2460" r="-76" b="51046"/>
          <a:stretch/>
        </p:blipFill>
        <p:spPr bwMode="auto">
          <a:xfrm>
            <a:off x="4046" y="-1"/>
            <a:ext cx="12187954" cy="4244949"/>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23D97D8B-CFC5-431A-AA32-93C4522A6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3674"/>
            <a:ext cx="12192000" cy="26243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E4B4F9-B28C-4DED-841D-2F48AA6B6926}"/>
              </a:ext>
            </a:extLst>
          </p:cNvPr>
          <p:cNvSpPr>
            <a:spLocks noGrp="1"/>
          </p:cNvSpPr>
          <p:nvPr>
            <p:ph type="ctrTitle"/>
          </p:nvPr>
        </p:nvSpPr>
        <p:spPr>
          <a:xfrm>
            <a:off x="476619" y="1038164"/>
            <a:ext cx="11228294" cy="1901380"/>
          </a:xfrm>
          <a:noFill/>
        </p:spPr>
        <p:txBody>
          <a:bodyPr vert="horz" lIns="91440" tIns="45720" rIns="91440" bIns="45720" rtlCol="0" anchor="t">
            <a:normAutofit/>
          </a:bodyPr>
          <a:lstStyle/>
          <a:p>
            <a:r>
              <a:rPr lang="en-US" sz="4400" b="1" dirty="0" err="1">
                <a:solidFill>
                  <a:schemeClr val="bg1"/>
                </a:solidFill>
                <a:effectLst/>
                <a:highlight>
                  <a:srgbClr val="000000"/>
                </a:highlight>
              </a:rPr>
              <a:t>Conflitos</a:t>
            </a:r>
            <a:r>
              <a:rPr lang="en-US" sz="4400" b="1" dirty="0">
                <a:solidFill>
                  <a:schemeClr val="bg1"/>
                </a:solidFill>
                <a:effectLst/>
                <a:highlight>
                  <a:srgbClr val="000000"/>
                </a:highlight>
              </a:rPr>
              <a:t> </a:t>
            </a:r>
            <a:r>
              <a:rPr lang="en-US" sz="4400" b="1" dirty="0" err="1">
                <a:solidFill>
                  <a:schemeClr val="bg1"/>
                </a:solidFill>
                <a:effectLst/>
                <a:highlight>
                  <a:srgbClr val="000000"/>
                </a:highlight>
              </a:rPr>
              <a:t>Fundiários</a:t>
            </a:r>
            <a:r>
              <a:rPr lang="en-US" sz="4400" b="1" dirty="0">
                <a:solidFill>
                  <a:schemeClr val="bg1"/>
                </a:solidFill>
                <a:effectLst/>
                <a:highlight>
                  <a:srgbClr val="000000"/>
                </a:highlight>
              </a:rPr>
              <a:t> </a:t>
            </a:r>
            <a:r>
              <a:rPr lang="en-US" sz="4400" b="1" dirty="0" err="1">
                <a:solidFill>
                  <a:schemeClr val="bg1"/>
                </a:solidFill>
                <a:effectLst/>
                <a:highlight>
                  <a:srgbClr val="000000"/>
                </a:highlight>
              </a:rPr>
              <a:t>Coletivos</a:t>
            </a:r>
            <a:r>
              <a:rPr lang="en-US" sz="4400" b="1" dirty="0">
                <a:solidFill>
                  <a:schemeClr val="bg1"/>
                </a:solidFill>
                <a:effectLst/>
                <a:highlight>
                  <a:srgbClr val="000000"/>
                </a:highlight>
              </a:rPr>
              <a:t> - </a:t>
            </a:r>
            <a:br>
              <a:rPr lang="en-US" sz="4400" b="1" dirty="0">
                <a:solidFill>
                  <a:schemeClr val="bg1"/>
                </a:solidFill>
                <a:effectLst/>
                <a:highlight>
                  <a:srgbClr val="000000"/>
                </a:highlight>
              </a:rPr>
            </a:br>
            <a:r>
              <a:rPr lang="en-US" sz="4400" b="1" dirty="0" err="1">
                <a:solidFill>
                  <a:schemeClr val="bg1"/>
                </a:solidFill>
                <a:effectLst/>
                <a:highlight>
                  <a:srgbClr val="000000"/>
                </a:highlight>
              </a:rPr>
              <a:t>Compreendendo</a:t>
            </a:r>
            <a:r>
              <a:rPr lang="en-US" sz="4400" b="1" dirty="0">
                <a:solidFill>
                  <a:schemeClr val="bg1"/>
                </a:solidFill>
                <a:effectLst/>
                <a:highlight>
                  <a:srgbClr val="000000"/>
                </a:highlight>
              </a:rPr>
              <a:t> a </a:t>
            </a:r>
            <a:r>
              <a:rPr lang="en-US" sz="4400" b="1" dirty="0" err="1">
                <a:solidFill>
                  <a:schemeClr val="bg1"/>
                </a:solidFill>
                <a:effectLst/>
                <a:highlight>
                  <a:srgbClr val="000000"/>
                </a:highlight>
              </a:rPr>
              <a:t>Atuação</a:t>
            </a:r>
            <a:r>
              <a:rPr lang="en-US" sz="4400" b="1" dirty="0">
                <a:solidFill>
                  <a:schemeClr val="bg1"/>
                </a:solidFill>
                <a:effectLst/>
                <a:highlight>
                  <a:srgbClr val="000000"/>
                </a:highlight>
              </a:rPr>
              <a:t> da </a:t>
            </a:r>
            <a:r>
              <a:rPr lang="en-US" sz="4400" b="1" dirty="0" err="1">
                <a:solidFill>
                  <a:schemeClr val="bg1"/>
                </a:solidFill>
                <a:effectLst/>
                <a:highlight>
                  <a:srgbClr val="000000"/>
                </a:highlight>
              </a:rPr>
              <a:t>Defensoria</a:t>
            </a:r>
            <a:r>
              <a:rPr lang="en-US" sz="4400" b="1" dirty="0">
                <a:solidFill>
                  <a:schemeClr val="bg1"/>
                </a:solidFill>
                <a:effectLst/>
                <a:highlight>
                  <a:srgbClr val="000000"/>
                </a:highlight>
              </a:rPr>
              <a:t> </a:t>
            </a:r>
            <a:r>
              <a:rPr lang="en-US" sz="4400" b="1" dirty="0" err="1">
                <a:solidFill>
                  <a:schemeClr val="bg1"/>
                </a:solidFill>
                <a:effectLst/>
                <a:highlight>
                  <a:srgbClr val="000000"/>
                </a:highlight>
              </a:rPr>
              <a:t>Pública</a:t>
            </a:r>
            <a:r>
              <a:rPr lang="en-US" sz="4400" b="1" dirty="0">
                <a:solidFill>
                  <a:schemeClr val="bg1"/>
                </a:solidFill>
                <a:effectLst/>
                <a:highlight>
                  <a:srgbClr val="000000"/>
                </a:highlight>
              </a:rPr>
              <a:t> </a:t>
            </a:r>
            <a:endParaRPr lang="en-US" sz="4400" dirty="0">
              <a:solidFill>
                <a:schemeClr val="bg1"/>
              </a:solidFill>
              <a:effectLst/>
              <a:highlight>
                <a:srgbClr val="000000"/>
              </a:highlight>
            </a:endParaRPr>
          </a:p>
        </p:txBody>
      </p:sp>
      <p:sp>
        <p:nvSpPr>
          <p:cNvPr id="3" name="Subtítulo 2">
            <a:extLst>
              <a:ext uri="{FF2B5EF4-FFF2-40B4-BE49-F238E27FC236}">
                <a16:creationId xmlns:a16="http://schemas.microsoft.com/office/drawing/2014/main" id="{FD59C58F-04CE-43AE-AFFF-4ADBA6105983}"/>
              </a:ext>
            </a:extLst>
          </p:cNvPr>
          <p:cNvSpPr>
            <a:spLocks noGrp="1"/>
          </p:cNvSpPr>
          <p:nvPr>
            <p:ph type="subTitle" idx="1"/>
          </p:nvPr>
        </p:nvSpPr>
        <p:spPr>
          <a:xfrm>
            <a:off x="239773" y="4490799"/>
            <a:ext cx="6026555" cy="2110076"/>
          </a:xfrm>
        </p:spPr>
        <p:txBody>
          <a:bodyPr vert="horz" lIns="91440" tIns="45720" rIns="91440" bIns="45720" rtlCol="0">
            <a:normAutofit/>
          </a:bodyPr>
          <a:lstStyle/>
          <a:p>
            <a:pPr indent="-228600" algn="l">
              <a:buFont typeface="Arial" panose="020B0604020202020204" pitchFamily="34" charset="0"/>
              <a:buChar char="•"/>
            </a:pPr>
            <a:r>
              <a:rPr lang="pt-BR" sz="2000" dirty="0">
                <a:solidFill>
                  <a:schemeClr val="bg1"/>
                </a:solidFill>
              </a:rPr>
              <a:t>Vicente Lotito de Brito Vianna</a:t>
            </a:r>
          </a:p>
          <a:p>
            <a:pPr indent="-228600" algn="l">
              <a:buFont typeface="Arial" panose="020B0604020202020204" pitchFamily="34" charset="0"/>
              <a:buChar char="•"/>
            </a:pPr>
            <a:r>
              <a:rPr lang="pt-BR" sz="2000" dirty="0">
                <a:solidFill>
                  <a:schemeClr val="bg1"/>
                </a:solidFill>
              </a:rPr>
              <a:t>Bacharel em Direito pela PUCSP</a:t>
            </a:r>
          </a:p>
          <a:p>
            <a:pPr indent="-228600" algn="l">
              <a:buFont typeface="Arial" panose="020B0604020202020204" pitchFamily="34" charset="0"/>
              <a:buChar char="•"/>
            </a:pPr>
            <a:r>
              <a:rPr lang="pt-BR" sz="2000" dirty="0">
                <a:solidFill>
                  <a:schemeClr val="bg1"/>
                </a:solidFill>
              </a:rPr>
              <a:t>Mestrando em Arquitetura e Urbanismo pela FAUUSP</a:t>
            </a:r>
          </a:p>
          <a:p>
            <a:pPr indent="-228600" algn="l">
              <a:buFont typeface="Arial" panose="020B0604020202020204" pitchFamily="34" charset="0"/>
              <a:buChar char="•"/>
            </a:pPr>
            <a:r>
              <a:rPr lang="pt-BR" sz="2000" dirty="0">
                <a:solidFill>
                  <a:schemeClr val="bg1"/>
                </a:solidFill>
              </a:rPr>
              <a:t>Membro do NEHABURB da DPESP</a:t>
            </a:r>
          </a:p>
          <a:p>
            <a:pPr indent="-228600" algn="l">
              <a:buFont typeface="Arial" panose="020B0604020202020204" pitchFamily="34" charset="0"/>
              <a:buChar char="•"/>
            </a:pPr>
            <a:endParaRPr lang="en-US" sz="2000" dirty="0">
              <a:solidFill>
                <a:schemeClr val="bg1"/>
              </a:solidFill>
            </a:endParaRPr>
          </a:p>
        </p:txBody>
      </p:sp>
      <p:grpSp>
        <p:nvGrpSpPr>
          <p:cNvPr id="79" name="Group 78">
            <a:extLst>
              <a:ext uri="{FF2B5EF4-FFF2-40B4-BE49-F238E27FC236}">
                <a16:creationId xmlns:a16="http://schemas.microsoft.com/office/drawing/2014/main" id="{F91EAA54-AC0A-4AEF-ACE5-B1DD3DC817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08171" y="4821439"/>
            <a:ext cx="1128382" cy="847206"/>
            <a:chOff x="8183879" y="1000124"/>
            <a:chExt cx="1562267" cy="1172973"/>
          </a:xfrm>
        </p:grpSpPr>
        <p:sp>
          <p:nvSpPr>
            <p:cNvPr id="80" name="Freeform 5">
              <a:extLst>
                <a:ext uri="{FF2B5EF4-FFF2-40B4-BE49-F238E27FC236}">
                  <a16:creationId xmlns:a16="http://schemas.microsoft.com/office/drawing/2014/main" id="{57EE6F04-B543-44E1-BA29-3DD44C5AED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81" name="Freeform 5">
              <a:extLst>
                <a:ext uri="{FF2B5EF4-FFF2-40B4-BE49-F238E27FC236}">
                  <a16:creationId xmlns:a16="http://schemas.microsoft.com/office/drawing/2014/main" id="{D5559A4F-CFAC-4ECC-B04A-670D559B96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40928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03095" y="738691"/>
            <a:ext cx="9314330" cy="1325563"/>
          </a:xfrm>
        </p:spPr>
        <p:txBody>
          <a:bodyPr anchor="b">
            <a:normAutofit/>
          </a:bodyPr>
          <a:lstStyle/>
          <a:p>
            <a:pPr algn="ctr"/>
            <a:r>
              <a:rPr lang="pt-BR" b="1" dirty="0">
                <a:solidFill>
                  <a:schemeClr val="bg1"/>
                </a:solidFill>
              </a:rPr>
              <a:t>Defensoria Pública – </a:t>
            </a:r>
            <a:r>
              <a:rPr lang="pt-BR" b="1" i="1" dirty="0">
                <a:solidFill>
                  <a:schemeClr val="bg1"/>
                </a:solidFill>
              </a:rPr>
              <a:t>Custos </a:t>
            </a:r>
            <a:r>
              <a:rPr lang="pt-BR" b="1" i="1" dirty="0" err="1">
                <a:solidFill>
                  <a:schemeClr val="bg1"/>
                </a:solidFill>
              </a:rPr>
              <a:t>Vulnerabilis</a:t>
            </a:r>
            <a:br>
              <a:rPr lang="pt-BR" b="1" dirty="0">
                <a:solidFill>
                  <a:schemeClr val="bg1"/>
                </a:solidFill>
              </a:rPr>
            </a:br>
            <a:r>
              <a:rPr lang="pt-BR" b="1" dirty="0">
                <a:solidFill>
                  <a:schemeClr val="bg1"/>
                </a:solidFill>
              </a:rPr>
              <a:t>(Guardiã dos Vulneráveis)</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a:bodyPr>
          <a:lstStyle/>
          <a:p>
            <a:pPr marL="514350" indent="-285750" algn="just"/>
            <a:r>
              <a:rPr lang="pt-BR" sz="2400" kern="150" dirty="0">
                <a:solidFill>
                  <a:schemeClr val="bg1"/>
                </a:solidFill>
                <a:effectLst/>
                <a:ea typeface="SimSun" panose="02010600030101010101" pitchFamily="2" charset="-122"/>
                <a:cs typeface="Mangal" panose="02040503050203030202" pitchFamily="18" charset="0"/>
              </a:rPr>
              <a:t>Dever Constitucional - promoção dos direitos humanos e a defesa, em todos os graus, judicial e extrajudicial, dos direitos individuais e coletivos, de forma integral e gratuita, aos necessitados (art. 134 e 5º, LXXIV);</a:t>
            </a:r>
          </a:p>
          <a:p>
            <a:pPr marL="514350" indent="-285750" algn="just"/>
            <a:r>
              <a:rPr lang="pt-BR" sz="2400" kern="150" dirty="0">
                <a:solidFill>
                  <a:schemeClr val="bg1"/>
                </a:solidFill>
                <a:effectLst/>
                <a:ea typeface="SimSun" panose="02010600030101010101" pitchFamily="2" charset="-122"/>
                <a:cs typeface="Mangal" panose="02040503050203030202" pitchFamily="18" charset="0"/>
              </a:rPr>
              <a:t>Código de Processo Civil - A Defensoria Pública exercerá a orientação jurídica, a promoção dos direitos humanos e a defesa dos direitos individuais e coletivos dos necessitados, em todos os graus, de forma integral e gratuita (art.185).</a:t>
            </a:r>
          </a:p>
          <a:p>
            <a:pPr marL="514350" indent="-285750" algn="just"/>
            <a:r>
              <a:rPr lang="pt-BR" sz="2400" kern="150" dirty="0">
                <a:solidFill>
                  <a:schemeClr val="bg1"/>
                </a:solidFill>
                <a:ea typeface="SimSun" panose="02010600030101010101" pitchFamily="2" charset="-122"/>
                <a:cs typeface="Mangal" panose="02040503050203030202" pitchFamily="18" charset="0"/>
              </a:rPr>
              <a:t>Lei Complementar n° 80/94  (Lei Orgânica da DP) – Primazia da dignidade, redução das desigualdades, afirmação do Estado Democrático de Direito; prevalência e efetividade dos direitos humanos ; garantia dos princípios constitucionais da ampla defesa e do contraditório</a:t>
            </a: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089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03095" y="738691"/>
            <a:ext cx="9314330" cy="1325563"/>
          </a:xfrm>
        </p:spPr>
        <p:txBody>
          <a:bodyPr anchor="b">
            <a:normAutofit/>
          </a:bodyPr>
          <a:lstStyle/>
          <a:p>
            <a:pPr algn="ctr"/>
            <a:r>
              <a:rPr lang="pt-BR" b="1" dirty="0">
                <a:solidFill>
                  <a:schemeClr val="bg1"/>
                </a:solidFill>
              </a:rPr>
              <a:t>Defensoria Pública – </a:t>
            </a:r>
            <a:r>
              <a:rPr lang="pt-BR" b="1" i="1" dirty="0">
                <a:solidFill>
                  <a:schemeClr val="bg1"/>
                </a:solidFill>
              </a:rPr>
              <a:t>Custos </a:t>
            </a:r>
            <a:r>
              <a:rPr lang="pt-BR" b="1" i="1" dirty="0" err="1">
                <a:solidFill>
                  <a:schemeClr val="bg1"/>
                </a:solidFill>
              </a:rPr>
              <a:t>Vulnerabilis</a:t>
            </a:r>
            <a:br>
              <a:rPr lang="pt-BR" b="1" dirty="0">
                <a:solidFill>
                  <a:schemeClr val="bg1"/>
                </a:solidFill>
              </a:rPr>
            </a:br>
            <a:r>
              <a:rPr lang="pt-BR" b="1" dirty="0">
                <a:solidFill>
                  <a:schemeClr val="bg1"/>
                </a:solidFill>
              </a:rPr>
              <a:t>(Guardiã dos Vulneráveis)</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lnSpcReduction="10000"/>
          </a:bodyPr>
          <a:lstStyle/>
          <a:p>
            <a:pPr marL="514350" indent="-285750" algn="just"/>
            <a:r>
              <a:rPr lang="pt-BR" sz="2400" kern="150" dirty="0">
                <a:solidFill>
                  <a:schemeClr val="bg1"/>
                </a:solidFill>
                <a:ea typeface="SimSun" panose="02010600030101010101" pitchFamily="2" charset="-122"/>
                <a:cs typeface="Mangal" panose="02040503050203030202" pitchFamily="18" charset="0"/>
              </a:rPr>
              <a:t>Formas de Atuação: atuação direta patrocinando a parte; atuação como curadora especial; atuação na condição de </a:t>
            </a:r>
            <a:r>
              <a:rPr lang="pt-BR" sz="2400" i="1" kern="150" dirty="0">
                <a:solidFill>
                  <a:schemeClr val="bg1"/>
                </a:solidFill>
                <a:ea typeface="SimSun" panose="02010600030101010101" pitchFamily="2" charset="-122"/>
                <a:cs typeface="Mangal" panose="02040503050203030202" pitchFamily="18" charset="0"/>
              </a:rPr>
              <a:t>custos </a:t>
            </a:r>
            <a:r>
              <a:rPr lang="pt-BR" sz="2400" i="1" kern="150" dirty="0" err="1">
                <a:solidFill>
                  <a:schemeClr val="bg1"/>
                </a:solidFill>
                <a:ea typeface="SimSun" panose="02010600030101010101" pitchFamily="2" charset="-122"/>
                <a:cs typeface="Mangal" panose="02040503050203030202" pitchFamily="18" charset="0"/>
              </a:rPr>
              <a:t>vulnerabilis</a:t>
            </a:r>
            <a:r>
              <a:rPr lang="pt-BR" sz="2400" kern="150" dirty="0">
                <a:solidFill>
                  <a:schemeClr val="bg1"/>
                </a:solidFill>
                <a:ea typeface="SimSun" panose="02010600030101010101" pitchFamily="2" charset="-122"/>
                <a:cs typeface="Mangal" panose="02040503050203030202" pitchFamily="18" charset="0"/>
              </a:rPr>
              <a:t>:</a:t>
            </a:r>
          </a:p>
          <a:p>
            <a:pPr indent="0" algn="just">
              <a:buNone/>
            </a:pPr>
            <a:r>
              <a:rPr lang="pt-BR" sz="2400" kern="150" dirty="0">
                <a:solidFill>
                  <a:schemeClr val="bg1"/>
                </a:solidFill>
                <a:ea typeface="SimSun" panose="02010600030101010101" pitchFamily="2" charset="-122"/>
                <a:cs typeface="Mangal" panose="02040503050203030202" pitchFamily="18" charset="0"/>
              </a:rPr>
              <a:t>Art. 554, §1º – CPC - Ação possessória em que figure no polo passivo grande número de pessoas - intimação do Ministério Público; se envolver pessoas em situação de hipossuficiência econômica [e organizacional] - da Defensoria Pública;</a:t>
            </a: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a:p>
            <a:pPr indent="0" algn="just">
              <a:buNone/>
            </a:pPr>
            <a:r>
              <a:rPr lang="pt-BR" sz="2400" kern="150" dirty="0">
                <a:solidFill>
                  <a:schemeClr val="bg1"/>
                </a:solidFill>
                <a:ea typeface="SimSun" panose="02010600030101010101" pitchFamily="2" charset="-122"/>
                <a:cs typeface="Mangal" panose="02040503050203030202" pitchFamily="18" charset="0"/>
              </a:rPr>
              <a:t>Transformação da lide – </a:t>
            </a:r>
            <a:r>
              <a:rPr lang="pt-BR" sz="2400" strike="sngStrike" kern="150" dirty="0">
                <a:solidFill>
                  <a:schemeClr val="bg1"/>
                </a:solidFill>
                <a:ea typeface="SimSun" panose="02010600030101010101" pitchFamily="2" charset="-122"/>
                <a:cs typeface="Mangal" panose="02040503050203030202" pitchFamily="18" charset="0"/>
              </a:rPr>
              <a:t>Interesses privado</a:t>
            </a:r>
            <a:r>
              <a:rPr lang="pt-BR" sz="2400" kern="150" dirty="0">
                <a:solidFill>
                  <a:schemeClr val="bg1"/>
                </a:solidFill>
                <a:ea typeface="SimSun" panose="02010600030101010101" pitchFamily="2" charset="-122"/>
                <a:cs typeface="Mangal" panose="02040503050203030202" pitchFamily="18" charset="0"/>
              </a:rPr>
              <a:t>s                       Interesses Públicos</a:t>
            </a:r>
            <a:endParaRPr lang="pt-BR" sz="2400" i="1" kern="150" dirty="0">
              <a:solidFill>
                <a:schemeClr val="bg1"/>
              </a:solidFill>
              <a:ea typeface="SimSun" panose="02010600030101010101" pitchFamily="2" charset="-122"/>
              <a:cs typeface="Mangal" panose="02040503050203030202" pitchFamily="18" charset="0"/>
            </a:endParaRPr>
          </a:p>
          <a:p>
            <a:pPr indent="0" algn="just">
              <a:buNone/>
            </a:pPr>
            <a:r>
              <a:rPr lang="pt-BR" sz="2400" kern="150" dirty="0">
                <a:solidFill>
                  <a:schemeClr val="bg1"/>
                </a:solidFill>
                <a:ea typeface="SimSun" panose="02010600030101010101" pitchFamily="2" charset="-122"/>
                <a:cs typeface="Mangal" panose="02040503050203030202" pitchFamily="18" charset="0"/>
              </a:rPr>
              <a:t>Natureza da intervenção - </a:t>
            </a:r>
            <a:r>
              <a:rPr lang="pt-BR" sz="2400" strike="sngStrike" kern="150" dirty="0">
                <a:solidFill>
                  <a:schemeClr val="bg1"/>
                </a:solidFill>
                <a:ea typeface="SimSun" panose="02010600030101010101" pitchFamily="2" charset="-122"/>
                <a:cs typeface="Mangal" panose="02040503050203030202" pitchFamily="18" charset="0"/>
              </a:rPr>
              <a:t>substituto processual</a:t>
            </a:r>
            <a:r>
              <a:rPr lang="pt-BR" sz="2400" kern="150" dirty="0">
                <a:solidFill>
                  <a:schemeClr val="bg1"/>
                </a:solidFill>
                <a:ea typeface="SimSun" panose="02010600030101010101" pitchFamily="2" charset="-122"/>
                <a:cs typeface="Mangal" panose="02040503050203030202" pitchFamily="18" charset="0"/>
              </a:rPr>
              <a:t>                       Interesse Institucional</a:t>
            </a: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a:p>
            <a:pPr indent="0" algn="just">
              <a:buNone/>
            </a:pPr>
            <a:r>
              <a:rPr lang="pt-BR" sz="2400" kern="150" dirty="0">
                <a:solidFill>
                  <a:schemeClr val="bg1"/>
                </a:solidFill>
                <a:ea typeface="SimSun" panose="02010600030101010101" pitchFamily="2" charset="-122"/>
                <a:cs typeface="Mangal" panose="02040503050203030202" pitchFamily="18" charset="0"/>
              </a:rPr>
              <a:t>Extensão do regime processual</a:t>
            </a:r>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Conector de Seta Reta 2">
            <a:extLst>
              <a:ext uri="{FF2B5EF4-FFF2-40B4-BE49-F238E27FC236}">
                <a16:creationId xmlns:a16="http://schemas.microsoft.com/office/drawing/2014/main" id="{A5C9E541-A696-B161-7A59-6D6936FDBC5F}"/>
              </a:ext>
            </a:extLst>
          </p:cNvPr>
          <p:cNvCxnSpPr>
            <a:cxnSpLocks/>
          </p:cNvCxnSpPr>
          <p:nvPr/>
        </p:nvCxnSpPr>
        <p:spPr>
          <a:xfrm>
            <a:off x="6033752" y="4678891"/>
            <a:ext cx="1401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ector de Seta Reta 4">
            <a:extLst>
              <a:ext uri="{FF2B5EF4-FFF2-40B4-BE49-F238E27FC236}">
                <a16:creationId xmlns:a16="http://schemas.microsoft.com/office/drawing/2014/main" id="{DB1707C3-CBF2-73B2-AD31-E260BAAE3408}"/>
              </a:ext>
            </a:extLst>
          </p:cNvPr>
          <p:cNvCxnSpPr>
            <a:cxnSpLocks/>
          </p:cNvCxnSpPr>
          <p:nvPr/>
        </p:nvCxnSpPr>
        <p:spPr>
          <a:xfrm>
            <a:off x="6498974" y="5120049"/>
            <a:ext cx="1401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de Seta Reta 5">
            <a:extLst>
              <a:ext uri="{FF2B5EF4-FFF2-40B4-BE49-F238E27FC236}">
                <a16:creationId xmlns:a16="http://schemas.microsoft.com/office/drawing/2014/main" id="{1C3F4437-D0B7-8CFD-E19B-D9BAFA844101}"/>
              </a:ext>
            </a:extLst>
          </p:cNvPr>
          <p:cNvCxnSpPr>
            <a:cxnSpLocks/>
          </p:cNvCxnSpPr>
          <p:nvPr/>
        </p:nvCxnSpPr>
        <p:spPr>
          <a:xfrm flipV="1">
            <a:off x="4554070" y="5652657"/>
            <a:ext cx="1440723" cy="216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de Seta Reta 7">
            <a:extLst>
              <a:ext uri="{FF2B5EF4-FFF2-40B4-BE49-F238E27FC236}">
                <a16:creationId xmlns:a16="http://schemas.microsoft.com/office/drawing/2014/main" id="{87CA2A0A-EC10-CE5D-7EB5-52A654708308}"/>
              </a:ext>
            </a:extLst>
          </p:cNvPr>
          <p:cNvCxnSpPr>
            <a:cxnSpLocks/>
          </p:cNvCxnSpPr>
          <p:nvPr/>
        </p:nvCxnSpPr>
        <p:spPr>
          <a:xfrm>
            <a:off x="4554070" y="6020551"/>
            <a:ext cx="1479682" cy="231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5B80028A-F440-6E32-3BBC-16CBCF1F1FB2}"/>
              </a:ext>
            </a:extLst>
          </p:cNvPr>
          <p:cNvSpPr txBox="1"/>
          <p:nvPr/>
        </p:nvSpPr>
        <p:spPr>
          <a:xfrm>
            <a:off x="5994792" y="5398338"/>
            <a:ext cx="6197208" cy="723275"/>
          </a:xfrm>
          <a:prstGeom prst="rect">
            <a:avLst/>
          </a:prstGeom>
          <a:noFill/>
        </p:spPr>
        <p:txBody>
          <a:bodyPr wrap="square" rtlCol="0">
            <a:spAutoFit/>
          </a:bodyPr>
          <a:lstStyle/>
          <a:p>
            <a:r>
              <a:rPr lang="pt-BR" sz="2300" kern="150" dirty="0">
                <a:solidFill>
                  <a:schemeClr val="bg1"/>
                </a:solidFill>
                <a:effectLst/>
                <a:ea typeface="SimSun" panose="02010600030101010101" pitchFamily="2" charset="-122"/>
                <a:cs typeface="Mangal" panose="02040503050203030202" pitchFamily="18" charset="0"/>
              </a:rPr>
              <a:t>Ações Petitórias (art. 565, §5º - sentido amplo) </a:t>
            </a:r>
          </a:p>
          <a:p>
            <a:endParaRPr lang="pt-BR" dirty="0"/>
          </a:p>
        </p:txBody>
      </p:sp>
      <p:sp>
        <p:nvSpPr>
          <p:cNvPr id="16" name="CaixaDeTexto 15">
            <a:extLst>
              <a:ext uri="{FF2B5EF4-FFF2-40B4-BE49-F238E27FC236}">
                <a16:creationId xmlns:a16="http://schemas.microsoft.com/office/drawing/2014/main" id="{C6BDE1C7-D0AC-C543-5C79-FD9B63FE8D85}"/>
              </a:ext>
            </a:extLst>
          </p:cNvPr>
          <p:cNvSpPr txBox="1"/>
          <p:nvPr/>
        </p:nvSpPr>
        <p:spPr>
          <a:xfrm>
            <a:off x="6057895" y="5960276"/>
            <a:ext cx="6197208" cy="723275"/>
          </a:xfrm>
          <a:prstGeom prst="rect">
            <a:avLst/>
          </a:prstGeom>
          <a:noFill/>
        </p:spPr>
        <p:txBody>
          <a:bodyPr wrap="square" rtlCol="0">
            <a:spAutoFit/>
          </a:bodyPr>
          <a:lstStyle/>
          <a:p>
            <a:r>
              <a:rPr lang="pt-BR" sz="2300" kern="150" dirty="0">
                <a:solidFill>
                  <a:schemeClr val="bg1"/>
                </a:solidFill>
                <a:effectLst/>
                <a:ea typeface="SimSun" panose="02010600030101010101" pitchFamily="2" charset="-122"/>
                <a:cs typeface="Mangal" panose="02040503050203030202" pitchFamily="18" charset="0"/>
              </a:rPr>
              <a:t>Ações Civis Públicas (previsão jurisprudencial)</a:t>
            </a:r>
          </a:p>
          <a:p>
            <a:endParaRPr lang="pt-BR" dirty="0"/>
          </a:p>
        </p:txBody>
      </p:sp>
    </p:spTree>
    <p:extLst>
      <p:ext uri="{BB962C8B-B14F-4D97-AF65-F5344CB8AC3E}">
        <p14:creationId xmlns:p14="http://schemas.microsoft.com/office/powerpoint/2010/main" val="150255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03095" y="738691"/>
            <a:ext cx="9314330" cy="1325563"/>
          </a:xfrm>
        </p:spPr>
        <p:txBody>
          <a:bodyPr anchor="b">
            <a:normAutofit/>
          </a:bodyPr>
          <a:lstStyle/>
          <a:p>
            <a:pPr algn="ctr"/>
            <a:r>
              <a:rPr lang="pt-BR" b="1" dirty="0">
                <a:solidFill>
                  <a:schemeClr val="bg1"/>
                </a:solidFill>
              </a:rPr>
              <a:t>Início da Atuação – Esfera Judicial e Extrajudicial</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a:bodyPr>
          <a:lstStyle/>
          <a:p>
            <a:pPr marL="514350" indent="-285750" algn="just"/>
            <a:r>
              <a:rPr lang="pt-BR" sz="2400" kern="150" dirty="0">
                <a:solidFill>
                  <a:schemeClr val="bg1"/>
                </a:solidFill>
                <a:effectLst/>
                <a:ea typeface="SimSun" panose="02010600030101010101" pitchFamily="2" charset="-122"/>
                <a:cs typeface="Mangal" panose="02040503050203030202" pitchFamily="18" charset="0"/>
              </a:rPr>
              <a:t>Chegada do caso – Provocação direta ou processual;</a:t>
            </a: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ffectLst/>
                <a:ea typeface="SimSun" panose="02010600030101010101" pitchFamily="2" charset="-122"/>
                <a:cs typeface="Mangal" panose="02040503050203030202" pitchFamily="18" charset="0"/>
              </a:rPr>
              <a:t>Atuação Extrajudicial:</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Atendimento da comunidade;</a:t>
            </a:r>
          </a:p>
          <a:p>
            <a:pPr marL="571500" indent="-342900" algn="just">
              <a:buFontTx/>
              <a:buChar char="-"/>
            </a:pPr>
            <a:endParaRPr lang="pt-BR" sz="2400" kern="150" dirty="0">
              <a:solidFill>
                <a:schemeClr val="bg1"/>
              </a:solidFill>
              <a:ea typeface="SimSun" panose="02010600030101010101" pitchFamily="2" charset="-122"/>
              <a:cs typeface="Mangal" panose="02040503050203030202" pitchFamily="18" charset="0"/>
            </a:endParaRPr>
          </a:p>
          <a:p>
            <a:pPr marL="571500" indent="-342900" algn="just">
              <a:buFontTx/>
              <a:buChar char="-"/>
            </a:pPr>
            <a:r>
              <a:rPr lang="pt-BR" sz="2400" kern="150" dirty="0">
                <a:solidFill>
                  <a:schemeClr val="bg1"/>
                </a:solidFill>
                <a:effectLst/>
                <a:ea typeface="SimSun" panose="02010600030101010101" pitchFamily="2" charset="-122"/>
                <a:cs typeface="Mangal" panose="02040503050203030202" pitchFamily="18" charset="0"/>
              </a:rPr>
              <a:t>Compreensão da situação fática;</a:t>
            </a:r>
          </a:p>
          <a:p>
            <a:pPr marL="571500" indent="-342900" algn="just">
              <a:buFontTx/>
              <a:buChar char="-"/>
            </a:pPr>
            <a:endParaRPr lang="pt-BR" sz="2400" kern="150" dirty="0">
              <a:solidFill>
                <a:schemeClr val="bg1"/>
              </a:solidFill>
              <a:effectLst/>
              <a:ea typeface="SimSun" panose="02010600030101010101" pitchFamily="2" charset="-122"/>
              <a:cs typeface="Mangal" panose="02040503050203030202" pitchFamily="18" charset="0"/>
            </a:endParaRPr>
          </a:p>
          <a:p>
            <a:pPr marL="571500" indent="-342900" algn="just">
              <a:buFontTx/>
              <a:buChar char="-"/>
            </a:pPr>
            <a:r>
              <a:rPr lang="pt-BR" sz="2400" kern="150" dirty="0">
                <a:solidFill>
                  <a:schemeClr val="bg1"/>
                </a:solidFill>
                <a:effectLst/>
                <a:ea typeface="SimSun" panose="02010600030101010101" pitchFamily="2" charset="-122"/>
                <a:cs typeface="Mangal" panose="02040503050203030202" pitchFamily="18" charset="0"/>
              </a:rPr>
              <a:t>Possibilidades de solução pacífica de conflitos;</a:t>
            </a: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770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26206" y="700777"/>
            <a:ext cx="5522260" cy="1325563"/>
          </a:xfrm>
        </p:spPr>
        <p:txBody>
          <a:bodyPr anchor="b">
            <a:normAutofit/>
          </a:bodyPr>
          <a:lstStyle/>
          <a:p>
            <a:r>
              <a:rPr lang="pt-BR" b="1" dirty="0">
                <a:solidFill>
                  <a:schemeClr val="bg1"/>
                </a:solidFill>
              </a:rPr>
              <a:t>Solução Pacífica de Conflitos e Mediação</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ffectLst/>
                <a:ea typeface="SimSun" panose="02010600030101010101" pitchFamily="2" charset="-122"/>
                <a:cs typeface="Mangal" panose="02040503050203030202" pitchFamily="18" charset="0"/>
              </a:rPr>
              <a:t>Prioridade absoluta;</a:t>
            </a:r>
          </a:p>
          <a:p>
            <a:pPr marL="514350" indent="-285750" algn="just"/>
            <a:r>
              <a:rPr lang="pt-BR" sz="2400" kern="150" dirty="0">
                <a:solidFill>
                  <a:schemeClr val="bg1"/>
                </a:solidFill>
                <a:effectLst/>
                <a:ea typeface="SimSun" panose="02010600030101010101" pitchFamily="2" charset="-122"/>
                <a:cs typeface="Mangal" panose="02040503050203030202" pitchFamily="18" charset="0"/>
              </a:rPr>
              <a:t>D</a:t>
            </a:r>
            <a:r>
              <a:rPr lang="pt-BR" sz="2400" strike="sngStrike" kern="150" dirty="0">
                <a:solidFill>
                  <a:schemeClr val="bg1"/>
                </a:solidFill>
                <a:effectLst/>
                <a:ea typeface="SimSun" panose="02010600030101010101" pitchFamily="2" charset="-122"/>
                <a:cs typeface="Mangal" panose="02040503050203030202" pitchFamily="18" charset="0"/>
              </a:rPr>
              <a:t>espejos forçados</a:t>
            </a:r>
            <a:r>
              <a:rPr lang="pt-BR" sz="2400" kern="150" dirty="0">
                <a:solidFill>
                  <a:schemeClr val="bg1"/>
                </a:solidFill>
                <a:effectLst/>
                <a:ea typeface="SimSun" panose="02010600030101010101" pitchFamily="2" charset="-122"/>
                <a:cs typeface="Mangal" panose="02040503050203030202" pitchFamily="18" charset="0"/>
              </a:rPr>
              <a:t>                         Solução Pacífica de Conflitos</a:t>
            </a:r>
          </a:p>
          <a:p>
            <a:pPr marL="514350" indent="-285750" algn="just"/>
            <a:r>
              <a:rPr lang="pt-BR" sz="2400" kern="150" dirty="0">
                <a:solidFill>
                  <a:schemeClr val="bg1"/>
                </a:solidFill>
                <a:effectLst/>
                <a:ea typeface="SimSun" panose="02010600030101010101" pitchFamily="2" charset="-122"/>
                <a:cs typeface="Mangal" panose="02040503050203030202" pitchFamily="18" charset="0"/>
              </a:rPr>
              <a:t>Base normativa:</a:t>
            </a:r>
          </a:p>
          <a:p>
            <a:pPr indent="0" algn="just">
              <a:buNone/>
            </a:pPr>
            <a:r>
              <a:rPr lang="pt-BR" sz="2400" kern="150" dirty="0">
                <a:solidFill>
                  <a:schemeClr val="bg1"/>
                </a:solidFill>
                <a:ea typeface="SimSun" panose="02010600030101010101" pitchFamily="2" charset="-122"/>
                <a:cs typeface="Mangal" panose="02040503050203030202" pitchFamily="18" charset="0"/>
              </a:rPr>
              <a:t>-  Comentário 07 - Comitê dos Direitos Econômicos, Sociais e Culturais da ONU;</a:t>
            </a:r>
          </a:p>
          <a:p>
            <a:pPr marL="571500" indent="-342900" algn="just">
              <a:buFontTx/>
              <a:buChar char="-"/>
            </a:pPr>
            <a:r>
              <a:rPr lang="pt-BR" sz="2400" kern="150" dirty="0">
                <a:solidFill>
                  <a:schemeClr val="bg1"/>
                </a:solidFill>
                <a:effectLst/>
                <a:ea typeface="SimSun" panose="02010600030101010101" pitchFamily="2" charset="-122"/>
                <a:cs typeface="Mangal" panose="02040503050203030202" pitchFamily="18" charset="0"/>
              </a:rPr>
              <a:t>Incentivo do Código de Processo Civil (</a:t>
            </a:r>
            <a:r>
              <a:rPr lang="de-DE" sz="2400" kern="150" dirty="0">
                <a:solidFill>
                  <a:schemeClr val="bg1"/>
                </a:solidFill>
                <a:effectLst/>
                <a:ea typeface="SimSun" panose="02010600030101010101" pitchFamily="2" charset="-122"/>
                <a:cs typeface="Mangal" panose="02040503050203030202" pitchFamily="18" charset="0"/>
              </a:rPr>
              <a:t>art. 3.º, §§</a:t>
            </a:r>
            <a:r>
              <a:rPr lang="de-DE" sz="2400" kern="150" dirty="0">
                <a:solidFill>
                  <a:schemeClr val="bg1"/>
                </a:solidFill>
                <a:ea typeface="SimSun" panose="02010600030101010101" pitchFamily="2" charset="-122"/>
                <a:cs typeface="Mangal" panose="02040503050203030202" pitchFamily="18" charset="0"/>
              </a:rPr>
              <a:t>2</a:t>
            </a:r>
            <a:r>
              <a:rPr lang="de-DE" sz="2400" kern="150" dirty="0">
                <a:solidFill>
                  <a:schemeClr val="bg1"/>
                </a:solidFill>
                <a:effectLst/>
                <a:ea typeface="SimSun" panose="02010600030101010101" pitchFamily="2" charset="-122"/>
                <a:cs typeface="Mangal" panose="02040503050203030202" pitchFamily="18" charset="0"/>
              </a:rPr>
              <a:t>º e 3º; art. 139, V);</a:t>
            </a:r>
          </a:p>
          <a:p>
            <a:pPr marL="571500" indent="-342900" algn="just">
              <a:buFontTx/>
              <a:buChar char="-"/>
            </a:pPr>
            <a:r>
              <a:rPr lang="de-DE" sz="2400" kern="150" dirty="0">
                <a:solidFill>
                  <a:schemeClr val="bg1"/>
                </a:solidFill>
                <a:ea typeface="SimSun" panose="02010600030101010101" pitchFamily="2" charset="-122"/>
                <a:cs typeface="Mangal" panose="02040503050203030202" pitchFamily="18" charset="0"/>
              </a:rPr>
              <a:t>Previsão específica para os conflitos possessórios (art. 565, CPC) – Necessidade de audiência de mediação</a:t>
            </a:r>
            <a:endParaRPr lang="de-DE" sz="2400" kern="150" dirty="0">
              <a:solidFill>
                <a:schemeClr val="bg1"/>
              </a:solidFill>
              <a:effectLst/>
              <a:ea typeface="SimSun" panose="02010600030101010101" pitchFamily="2" charset="-122"/>
              <a:cs typeface="Mangal" panose="02040503050203030202" pitchFamily="18" charset="0"/>
            </a:endParaRPr>
          </a:p>
          <a:p>
            <a:pPr marL="571500" indent="-342900" algn="just">
              <a:buFontTx/>
              <a:buChar char="-"/>
            </a:pPr>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Conector de Seta Reta 2">
            <a:extLst>
              <a:ext uri="{FF2B5EF4-FFF2-40B4-BE49-F238E27FC236}">
                <a16:creationId xmlns:a16="http://schemas.microsoft.com/office/drawing/2014/main" id="{B1B32529-60FE-0B18-4C56-670B09D40B0F}"/>
              </a:ext>
            </a:extLst>
          </p:cNvPr>
          <p:cNvCxnSpPr>
            <a:cxnSpLocks/>
          </p:cNvCxnSpPr>
          <p:nvPr/>
        </p:nvCxnSpPr>
        <p:spPr>
          <a:xfrm>
            <a:off x="3194300" y="3511827"/>
            <a:ext cx="1401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274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26206" y="700777"/>
            <a:ext cx="5522260" cy="1325563"/>
          </a:xfrm>
        </p:spPr>
        <p:txBody>
          <a:bodyPr anchor="b">
            <a:normAutofit/>
          </a:bodyPr>
          <a:lstStyle/>
          <a:p>
            <a:r>
              <a:rPr lang="pt-BR" b="1" dirty="0">
                <a:solidFill>
                  <a:schemeClr val="bg1"/>
                </a:solidFill>
              </a:rPr>
              <a:t>Solução Pacífica de Conflitos e Mediação</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ffectLst/>
                <a:ea typeface="SimSun" panose="02010600030101010101" pitchFamily="2" charset="-122"/>
                <a:cs typeface="Mangal" panose="02040503050203030202" pitchFamily="18" charset="0"/>
              </a:rPr>
              <a:t>Solução Pacífica em contextos de pandemia:</a:t>
            </a:r>
          </a:p>
          <a:p>
            <a:pPr marL="514350" indent="-285750" algn="just"/>
            <a:r>
              <a:rPr lang="pt-BR" sz="2400" kern="150" dirty="0">
                <a:solidFill>
                  <a:schemeClr val="bg1"/>
                </a:solidFill>
                <a:ea typeface="SimSun" panose="02010600030101010101" pitchFamily="2" charset="-122"/>
                <a:cs typeface="Mangal" panose="02040503050203030202" pitchFamily="18" charset="0"/>
              </a:rPr>
              <a:t>ADPF 828 – Direito à moradia como base do direito à saúde</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Primeiro momento – suspensão de todos as remoções;</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Segundo momento – etapa de transição (mediações, inspeções e desocupações pacíficas);</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LEI N. 14.216/2021 – suspensão até o fim de 2021 e obrigatoriedade das audiências de mediação após esse período;</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Recomendação nº90/2021 – CNJ; Resolução 510/2023 - CNJ</a:t>
            </a:r>
          </a:p>
          <a:p>
            <a:pPr marL="571500" indent="-342900" algn="just">
              <a:buFontTx/>
              <a:buChar char="-"/>
            </a:pPr>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807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26206" y="700777"/>
            <a:ext cx="5522260" cy="1325563"/>
          </a:xfrm>
        </p:spPr>
        <p:txBody>
          <a:bodyPr anchor="b">
            <a:normAutofit/>
          </a:bodyPr>
          <a:lstStyle/>
          <a:p>
            <a:r>
              <a:rPr lang="pt-BR" b="1" dirty="0">
                <a:solidFill>
                  <a:schemeClr val="bg1"/>
                </a:solidFill>
              </a:rPr>
              <a:t>Defesas Processuais</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Devida Identificação dos afetados e respeito ao ciclo citatório:</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Determinação do polo passivo de forma adequada (art.319, II, CPC);</a:t>
            </a:r>
          </a:p>
          <a:p>
            <a:pPr marL="571500" indent="-342900" algn="just">
              <a:buFontTx/>
              <a:buChar char="-"/>
            </a:pPr>
            <a:endParaRPr lang="pt-BR" sz="2400" kern="150" dirty="0">
              <a:solidFill>
                <a:schemeClr val="bg1"/>
              </a:solidFill>
              <a:ea typeface="SimSun" panose="02010600030101010101" pitchFamily="2" charset="-122"/>
              <a:cs typeface="Mangal" panose="02040503050203030202" pitchFamily="18" charset="0"/>
            </a:endParaRP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Dever processual de citação de todos os ocupantes da área (art. 239, CPC);</a:t>
            </a:r>
          </a:p>
          <a:p>
            <a:pPr marL="571500" indent="-342900" algn="just">
              <a:buFontTx/>
              <a:buChar char="-"/>
            </a:pPr>
            <a:endParaRPr lang="pt-BR" sz="2400" kern="150" dirty="0">
              <a:solidFill>
                <a:schemeClr val="bg1"/>
              </a:solidFill>
              <a:ea typeface="SimSun" panose="02010600030101010101" pitchFamily="2" charset="-122"/>
              <a:cs typeface="Mangal" panose="02040503050203030202" pitchFamily="18" charset="0"/>
            </a:endParaRP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Robusto ciclo citatório para ações possessórias (art. 554, §1º) – oficial de justiça; citação por edital; divulgação processual plena;</a:t>
            </a:r>
          </a:p>
          <a:p>
            <a:pPr marL="571500" indent="-342900" algn="just">
              <a:buFontTx/>
              <a:buChar char="-"/>
            </a:pPr>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199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26206" y="700777"/>
            <a:ext cx="5522260" cy="1325563"/>
          </a:xfrm>
        </p:spPr>
        <p:txBody>
          <a:bodyPr anchor="b">
            <a:normAutofit/>
          </a:bodyPr>
          <a:lstStyle/>
          <a:p>
            <a:r>
              <a:rPr lang="pt-BR" b="1" dirty="0">
                <a:solidFill>
                  <a:schemeClr val="bg1"/>
                </a:solidFill>
              </a:rPr>
              <a:t>Defesas Processuais</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ffectLst/>
                <a:ea typeface="SimSun" panose="02010600030101010101" pitchFamily="2" charset="-122"/>
                <a:cs typeface="Mangal" panose="02040503050203030202" pitchFamily="18" charset="0"/>
              </a:rPr>
              <a:t>Requisitos das Ações Possessórias e Petitórias:</a:t>
            </a:r>
          </a:p>
          <a:p>
            <a:pPr indent="0" algn="just">
              <a:buNone/>
            </a:pPr>
            <a:r>
              <a:rPr lang="pt-BR" sz="2400" kern="150" dirty="0">
                <a:solidFill>
                  <a:schemeClr val="bg1"/>
                </a:solidFill>
                <a:ea typeface="SimSun" panose="02010600030101010101" pitchFamily="2" charset="-122"/>
                <a:cs typeface="Mangal" panose="02040503050203030202" pitchFamily="18" charset="0"/>
              </a:rPr>
              <a:t>- </a:t>
            </a:r>
            <a:r>
              <a:rPr lang="pt-BR" sz="2400" kern="150" dirty="0">
                <a:solidFill>
                  <a:schemeClr val="bg1"/>
                </a:solidFill>
                <a:effectLst/>
                <a:ea typeface="SimSun" panose="02010600030101010101" pitchFamily="2" charset="-122"/>
                <a:cs typeface="Mangal" panose="02040503050203030202" pitchFamily="18" charset="0"/>
              </a:rPr>
              <a:t>Requisitos – Ações Possessórias (art. 561, CPC) – comprovação de posse; turbação ou esbulho (e referida data); continuação ou perda da posse + devida identificação da área (art.330, I)</a:t>
            </a: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a:p>
            <a:pPr indent="0" algn="just">
              <a:buNone/>
            </a:pPr>
            <a:r>
              <a:rPr lang="pt-BR" sz="2400" kern="150" dirty="0">
                <a:solidFill>
                  <a:schemeClr val="bg1"/>
                </a:solidFill>
                <a:effectLst/>
                <a:ea typeface="SimSun" panose="02010600030101010101" pitchFamily="2" charset="-122"/>
                <a:cs typeface="Mangal" panose="02040503050203030202" pitchFamily="18" charset="0"/>
              </a:rPr>
              <a:t>- Requisitos – Ações Petitórias (art. 1.228, CC) – Identificar imóvel ou área que se reivindica; comprovar a propriedade registral; demonstrar que a posse é injusta;</a:t>
            </a: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789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26206" y="700777"/>
            <a:ext cx="5522260" cy="1325563"/>
          </a:xfrm>
        </p:spPr>
        <p:txBody>
          <a:bodyPr anchor="b">
            <a:normAutofit/>
          </a:bodyPr>
          <a:lstStyle/>
          <a:p>
            <a:r>
              <a:rPr lang="pt-BR" b="1" dirty="0">
                <a:solidFill>
                  <a:schemeClr val="bg1"/>
                </a:solidFill>
              </a:rPr>
              <a:t>Ações de Força Velha e Força Nova</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A problemática das Tutelas Provisórias:</a:t>
            </a: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 Tutela provisória em ações de força velha (art. 565, CPC) – necessidade de audiência de mediação com presença da Defensoria Pública;</a:t>
            </a:r>
          </a:p>
          <a:p>
            <a:pPr marL="571500" indent="-342900" algn="just">
              <a:buFontTx/>
              <a:buChar char="-"/>
            </a:pPr>
            <a:endParaRPr lang="pt-BR" sz="2400" kern="150" dirty="0">
              <a:solidFill>
                <a:schemeClr val="bg1"/>
              </a:solidFill>
              <a:ea typeface="SimSun" panose="02010600030101010101" pitchFamily="2" charset="-122"/>
              <a:cs typeface="Mangal" panose="02040503050203030202" pitchFamily="18" charset="0"/>
            </a:endParaRP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Liminares possessórias (art.562 do CPC ) –Ações de força nova;</a:t>
            </a:r>
          </a:p>
          <a:p>
            <a:pPr marL="571500" indent="-342900" algn="just">
              <a:buFontTx/>
              <a:buChar char="-"/>
            </a:pPr>
            <a:endParaRPr lang="pt-BR" sz="2400" kern="150" dirty="0">
              <a:solidFill>
                <a:schemeClr val="bg1"/>
              </a:solidFill>
              <a:ea typeface="SimSun" panose="02010600030101010101" pitchFamily="2" charset="-122"/>
              <a:cs typeface="Mangal" panose="02040503050203030202" pitchFamily="18" charset="0"/>
            </a:endParaRPr>
          </a:p>
          <a:p>
            <a:pPr marL="571500" indent="-342900" algn="just">
              <a:buFontTx/>
              <a:buChar char="-"/>
            </a:pPr>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93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26206" y="700777"/>
            <a:ext cx="5522260" cy="1325563"/>
          </a:xfrm>
        </p:spPr>
        <p:txBody>
          <a:bodyPr anchor="b">
            <a:normAutofit/>
          </a:bodyPr>
          <a:lstStyle/>
          <a:p>
            <a:r>
              <a:rPr lang="pt-BR" b="1" dirty="0">
                <a:solidFill>
                  <a:schemeClr val="bg1"/>
                </a:solidFill>
              </a:rPr>
              <a:t>Defesas Processuais</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Análises necessárias nestes casos:</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Ausência de elementos que permitam a identificação da área;</a:t>
            </a:r>
            <a:endParaRPr lang="pt-BR" sz="2400" kern="150" dirty="0">
              <a:solidFill>
                <a:schemeClr val="bg1"/>
              </a:solidFill>
              <a:effectLst/>
              <a:ea typeface="SimSun" panose="02010600030101010101" pitchFamily="2" charset="-122"/>
              <a:cs typeface="Mangal" panose="02040503050203030202" pitchFamily="18" charset="0"/>
            </a:endParaRPr>
          </a:p>
          <a:p>
            <a:pPr marL="571500" indent="-342900" algn="just">
              <a:buFontTx/>
              <a:buChar char="-"/>
            </a:pPr>
            <a:endParaRPr lang="pt-BR" sz="2400" kern="150" dirty="0">
              <a:solidFill>
                <a:schemeClr val="bg1"/>
              </a:solidFill>
              <a:effectLst/>
              <a:ea typeface="SimSun" panose="02010600030101010101" pitchFamily="2" charset="-122"/>
              <a:cs typeface="Mangal" panose="02040503050203030202" pitchFamily="18" charset="0"/>
            </a:endParaRPr>
          </a:p>
          <a:p>
            <a:pPr marL="571500" indent="-342900" algn="just">
              <a:buFontTx/>
              <a:buChar char="-"/>
            </a:pPr>
            <a:r>
              <a:rPr lang="pt-BR" sz="2400" kern="150" dirty="0">
                <a:solidFill>
                  <a:schemeClr val="bg1"/>
                </a:solidFill>
                <a:effectLst/>
                <a:ea typeface="SimSun" panose="02010600030101010101" pitchFamily="2" charset="-122"/>
                <a:cs typeface="Mangal" panose="02040503050203030202" pitchFamily="18" charset="0"/>
              </a:rPr>
              <a:t>Ausência de comprovação da atribuição de função social à propriedade;</a:t>
            </a:r>
          </a:p>
          <a:p>
            <a:pPr marL="571500" indent="-342900" algn="just">
              <a:buFontTx/>
              <a:buChar char="-"/>
            </a:pPr>
            <a:endParaRPr lang="pt-BR" sz="2400" kern="150" dirty="0">
              <a:solidFill>
                <a:schemeClr val="bg1"/>
              </a:solidFill>
              <a:effectLst/>
              <a:ea typeface="SimSun" panose="02010600030101010101" pitchFamily="2" charset="-122"/>
              <a:cs typeface="Mangal" panose="02040503050203030202" pitchFamily="18" charset="0"/>
            </a:endParaRPr>
          </a:p>
          <a:p>
            <a:pPr marL="571500" indent="-342900" algn="just">
              <a:buFontTx/>
              <a:buChar char="-"/>
            </a:pPr>
            <a:r>
              <a:rPr lang="pt-BR" sz="2400" kern="150" dirty="0">
                <a:solidFill>
                  <a:schemeClr val="bg1"/>
                </a:solidFill>
                <a:effectLst/>
                <a:ea typeface="SimSun" panose="02010600030101010101" pitchFamily="2" charset="-122"/>
                <a:cs typeface="Mangal" panose="02040503050203030202" pitchFamily="18" charset="0"/>
              </a:rPr>
              <a:t>Ausência de exercício de posse anterior;</a:t>
            </a: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53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26206" y="700777"/>
            <a:ext cx="5522260" cy="1325563"/>
          </a:xfrm>
        </p:spPr>
        <p:txBody>
          <a:bodyPr anchor="b">
            <a:normAutofit/>
          </a:bodyPr>
          <a:lstStyle/>
          <a:p>
            <a:r>
              <a:rPr lang="pt-BR" b="1" dirty="0">
                <a:solidFill>
                  <a:schemeClr val="bg1"/>
                </a:solidFill>
              </a:rPr>
              <a:t>Defesas Processuais</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Perda Possessória pelo Abandono:</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A</a:t>
            </a:r>
            <a:r>
              <a:rPr lang="pt-BR" sz="2400" kern="150" dirty="0">
                <a:solidFill>
                  <a:schemeClr val="bg1"/>
                </a:solidFill>
                <a:effectLst/>
                <a:ea typeface="SimSun" panose="02010600030101010101" pitchFamily="2" charset="-122"/>
                <a:cs typeface="Mangal" panose="02040503050203030202" pitchFamily="18" charset="0"/>
              </a:rPr>
              <a:t>rtigos 1.275, inciso III, do Código Civil, e 64, caput, da Lei n.º 13.465/2017, amparado pela presunção absoluta contida no parágrafo 2º do artigo 1.276 do Código Civil, reiterada no parágrafo 1.º do artigo 64 da Lei n.º 13.465/2017;</a:t>
            </a:r>
          </a:p>
          <a:p>
            <a:pPr marL="571500" indent="-342900" algn="just">
              <a:buFontTx/>
              <a:buChar char="-"/>
            </a:pPr>
            <a:endParaRPr lang="pt-BR" sz="2400" kern="150" dirty="0">
              <a:solidFill>
                <a:schemeClr val="bg1"/>
              </a:solidFill>
              <a:effectLst/>
              <a:ea typeface="SimSun" panose="02010600030101010101" pitchFamily="2" charset="-122"/>
              <a:cs typeface="Mangal" panose="02040503050203030202" pitchFamily="18" charset="0"/>
            </a:endParaRPr>
          </a:p>
          <a:p>
            <a:pPr marL="571500" indent="-342900" algn="just">
              <a:buFontTx/>
              <a:buChar char="-"/>
            </a:pPr>
            <a:r>
              <a:rPr lang="pt-BR" sz="2400" kern="150" dirty="0">
                <a:solidFill>
                  <a:schemeClr val="bg1"/>
                </a:solidFill>
                <a:effectLst/>
                <a:ea typeface="SimSun" panose="02010600030101010101" pitchFamily="2" charset="-122"/>
                <a:cs typeface="Mangal" panose="02040503050203030202" pitchFamily="18" charset="0"/>
              </a:rPr>
              <a:t>Perde-se a propriedade pelo abandono;</a:t>
            </a:r>
          </a:p>
          <a:p>
            <a:pPr marL="571500" indent="-342900" algn="just">
              <a:buFontTx/>
              <a:buChar char="-"/>
            </a:pPr>
            <a:endParaRPr lang="pt-BR" sz="2400" kern="150" dirty="0">
              <a:solidFill>
                <a:schemeClr val="bg1"/>
              </a:solidFill>
              <a:effectLst/>
              <a:ea typeface="SimSun" panose="02010600030101010101" pitchFamily="2" charset="-122"/>
              <a:cs typeface="Mangal" panose="02040503050203030202" pitchFamily="18" charset="0"/>
            </a:endParaRP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S</a:t>
            </a:r>
            <a:r>
              <a:rPr lang="pt-BR" sz="2400" kern="150" dirty="0">
                <a:solidFill>
                  <a:schemeClr val="bg1"/>
                </a:solidFill>
                <a:effectLst/>
                <a:ea typeface="SimSun" panose="02010600030101010101" pitchFamily="2" charset="-122"/>
                <a:cs typeface="Mangal" panose="02040503050203030202" pitchFamily="18" charset="0"/>
              </a:rPr>
              <a:t>ustentação da proteção possessória e possível pedido</a:t>
            </a:r>
            <a:r>
              <a:rPr lang="pt-BR" sz="2400" kern="150" dirty="0">
                <a:solidFill>
                  <a:schemeClr val="bg1"/>
                </a:solidFill>
                <a:ea typeface="SimSun" panose="02010600030101010101" pitchFamily="2" charset="-122"/>
                <a:cs typeface="Mangal" panose="02040503050203030202" pitchFamily="18" charset="0"/>
              </a:rPr>
              <a:t> de regularização fundiária;</a:t>
            </a:r>
            <a:endParaRPr lang="pt-BR" sz="2400" kern="150" dirty="0">
              <a:solidFill>
                <a:schemeClr val="bg1"/>
              </a:solidFill>
              <a:effectLst/>
              <a:ea typeface="SimSun" panose="02010600030101010101" pitchFamily="2" charset="-122"/>
              <a:cs typeface="Mangal" panose="02040503050203030202" pitchFamily="18" charset="0"/>
            </a:endParaRPr>
          </a:p>
          <a:p>
            <a:pPr marL="571500" indent="-342900" algn="just">
              <a:buFontTx/>
              <a:buChar char="-"/>
            </a:pPr>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112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838200" y="669925"/>
            <a:ext cx="4701988" cy="1325563"/>
          </a:xfrm>
        </p:spPr>
        <p:txBody>
          <a:bodyPr anchor="b">
            <a:normAutofit fontScale="90000"/>
          </a:bodyPr>
          <a:lstStyle/>
          <a:p>
            <a:r>
              <a:rPr lang="pt-BR" b="1" dirty="0">
                <a:solidFill>
                  <a:schemeClr val="bg1"/>
                </a:solidFill>
              </a:rPr>
              <a:t>Temas Abordados e Multidisciplinariedade</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fontScale="92500" lnSpcReduction="20000"/>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ffectLst/>
                <a:ea typeface="SimSun" panose="02010600030101010101" pitchFamily="2" charset="-122"/>
                <a:cs typeface="Mangal" panose="02040503050203030202" pitchFamily="18" charset="0"/>
              </a:rPr>
              <a:t>Direito Constitucional/Direitos Humanos – Direitos e garantias fundamentais (incluindo as derivadas de tratados e convenções internacionais); Direitos sociais; Princípio da separação dos poderes e funções típicas e atípicas de cada poder; Dignidade da pessoa humana;</a:t>
            </a:r>
          </a:p>
          <a:p>
            <a:pPr marL="514350" indent="-285750" algn="just"/>
            <a:r>
              <a:rPr lang="pt-BR" sz="2400" kern="150" dirty="0">
                <a:solidFill>
                  <a:schemeClr val="bg1"/>
                </a:solidFill>
                <a:effectLst/>
                <a:ea typeface="SimSun" panose="02010600030101010101" pitchFamily="2" charset="-122"/>
                <a:cs typeface="Mangal" panose="02040503050203030202" pitchFamily="18" charset="0"/>
              </a:rPr>
              <a:t>Direito Administrativo - Controle judicial de políticas públicas; Bens Públicos; Intervenção do Estado na propriedade; Regularização fundiária; Concessão de uso especial para fins de moradia; atendimento habitacional;</a:t>
            </a:r>
          </a:p>
          <a:p>
            <a:pPr marL="514350" indent="-285750" algn="just"/>
            <a:r>
              <a:rPr lang="pt-BR" sz="2400" kern="150" dirty="0">
                <a:solidFill>
                  <a:schemeClr val="bg1"/>
                </a:solidFill>
                <a:effectLst/>
                <a:ea typeface="SimSun" panose="02010600030101010101" pitchFamily="2" charset="-122"/>
                <a:cs typeface="Mangal" panose="02040503050203030202" pitchFamily="18" charset="0"/>
              </a:rPr>
              <a:t>Direito Civil e Processual Civil - Direito das coisas; posse e propriedade; função social; Proteção jurídica da posse de pessoas em situação de vulnerabilidade e em contexto de saúde; Usucapião; Tutela de urgência e evidência; Audiência de conciliação/mediação; ações possessórias, petitórias e processos coletivos ;</a:t>
            </a:r>
          </a:p>
          <a:p>
            <a:pPr marL="514350" indent="-285750" algn="just"/>
            <a:r>
              <a:rPr lang="pt-BR" sz="2400" kern="150" dirty="0">
                <a:solidFill>
                  <a:schemeClr val="bg1"/>
                </a:solidFill>
                <a:ea typeface="SimSun" panose="02010600030101010101" pitchFamily="2" charset="-122"/>
                <a:cs typeface="Mangal" panose="02040503050203030202" pitchFamily="18" charset="0"/>
              </a:rPr>
              <a:t>Direito Urbanístico - Política urbana e conflitos urbanos: bases, diretrizes e instrumentos do direito urbanístico e do direito das cidades; Política agrícola e fundiária e da reforma agrária; </a:t>
            </a: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474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26206" y="700777"/>
            <a:ext cx="5522260" cy="1325563"/>
          </a:xfrm>
        </p:spPr>
        <p:txBody>
          <a:bodyPr anchor="b">
            <a:normAutofit/>
          </a:bodyPr>
          <a:lstStyle/>
          <a:p>
            <a:r>
              <a:rPr lang="pt-BR" b="1" dirty="0">
                <a:solidFill>
                  <a:schemeClr val="bg1"/>
                </a:solidFill>
              </a:rPr>
              <a:t>Defesas Processuais</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lnSpcReduction="10000"/>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Ocupação de bem particular:</a:t>
            </a:r>
          </a:p>
          <a:p>
            <a:pPr marL="571500" indent="-342900" algn="just">
              <a:buFontTx/>
              <a:buChar char="-"/>
            </a:pPr>
            <a:r>
              <a:rPr lang="pt-BR" sz="2400" kern="150" dirty="0">
                <a:solidFill>
                  <a:schemeClr val="bg1"/>
                </a:solidFill>
                <a:effectLst/>
                <a:ea typeface="SimSun" panose="02010600030101010101" pitchFamily="2" charset="-122"/>
                <a:cs typeface="Mangal" panose="02040503050203030202" pitchFamily="18" charset="0"/>
              </a:rPr>
              <a:t>Exceção de Usucapião (art.1.238 e seguintes do CC + 183, CF ): posse </a:t>
            </a:r>
            <a:r>
              <a:rPr lang="pt-BR" sz="2400" kern="150" dirty="0">
                <a:solidFill>
                  <a:schemeClr val="bg1"/>
                </a:solidFill>
                <a:ea typeface="SimSun" panose="02010600030101010101" pitchFamily="2" charset="-122"/>
                <a:cs typeface="Mangal" panose="02040503050203030202" pitchFamily="18" charset="0"/>
              </a:rPr>
              <a:t>por período de tempo (mínimo 5 anos), forma ininterrupta e sem oposição, utilizando para fins de moradia = título de domínio;</a:t>
            </a:r>
            <a:endParaRPr lang="pt-BR" sz="2400" kern="150" dirty="0">
              <a:solidFill>
                <a:schemeClr val="bg1"/>
              </a:solidFill>
              <a:effectLst/>
              <a:ea typeface="SimSun" panose="02010600030101010101" pitchFamily="2" charset="-122"/>
              <a:cs typeface="Mangal" panose="02040503050203030202" pitchFamily="18" charset="0"/>
            </a:endParaRPr>
          </a:p>
          <a:p>
            <a:pPr marL="571500" indent="-342900" algn="just">
              <a:buFontTx/>
              <a:buChar char="-"/>
            </a:pPr>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Ocupação de bem público:</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Exceção de Concessão de uso especial para fins de moradia (183, §1º e §3º; Medida Provisória Nº2.220/2001)</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A regularização fundiária como solução prioritária;</a:t>
            </a: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129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26206" y="700777"/>
            <a:ext cx="5522260" cy="1325563"/>
          </a:xfrm>
        </p:spPr>
        <p:txBody>
          <a:bodyPr anchor="b">
            <a:normAutofit/>
          </a:bodyPr>
          <a:lstStyle/>
          <a:p>
            <a:r>
              <a:rPr lang="pt-BR" b="1" dirty="0">
                <a:solidFill>
                  <a:schemeClr val="bg1"/>
                </a:solidFill>
              </a:rPr>
              <a:t>Regularização Fundiária</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a:bodyPr>
          <a:lstStyle/>
          <a:p>
            <a:pPr marL="514350" indent="-285750" algn="just"/>
            <a:r>
              <a:rPr lang="pt-BR" sz="2400" kern="150" dirty="0">
                <a:solidFill>
                  <a:schemeClr val="bg1"/>
                </a:solidFill>
                <a:ea typeface="SimSun" panose="02010600030101010101" pitchFamily="2" charset="-122"/>
                <a:cs typeface="Mangal" panose="02040503050203030202" pitchFamily="18" charset="0"/>
              </a:rPr>
              <a:t>Conceito - qualificação de núcleos informais por conjunto de medidas (jurídicas, urbanísticas, ambientais e sociais), implementadas pelo Estado;</a:t>
            </a:r>
          </a:p>
          <a:p>
            <a:pPr indent="0" algn="just">
              <a:buNone/>
            </a:pPr>
            <a:r>
              <a:rPr lang="pt-BR" sz="2400" kern="150" dirty="0">
                <a:solidFill>
                  <a:schemeClr val="bg1"/>
                </a:solidFill>
                <a:ea typeface="SimSun" panose="02010600030101010101" pitchFamily="2" charset="-122"/>
                <a:cs typeface="Mangal" panose="02040503050203030202" pitchFamily="18" charset="0"/>
              </a:rPr>
              <a:t>    - segurança jurídica e investimentos públicos ;</a:t>
            </a:r>
          </a:p>
          <a:p>
            <a:pPr indent="0" algn="just">
              <a:buNone/>
            </a:pPr>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ffectLst/>
                <a:ea typeface="SimSun" panose="02010600030101010101" pitchFamily="2" charset="-122"/>
                <a:cs typeface="Mangal" panose="02040503050203030202" pitchFamily="18" charset="0"/>
              </a:rPr>
              <a:t>Lei 13/465/2017 – principal legislação atual sobre o tema</a:t>
            </a:r>
          </a:p>
          <a:p>
            <a:pPr indent="0" algn="just">
              <a:buNone/>
            </a:pPr>
            <a:r>
              <a:rPr lang="pt-BR" sz="2400" kern="150" dirty="0">
                <a:solidFill>
                  <a:schemeClr val="bg1"/>
                </a:solidFill>
                <a:ea typeface="SimSun" panose="02010600030101010101" pitchFamily="2" charset="-122"/>
                <a:cs typeface="Mangal" panose="02040503050203030202" pitchFamily="18" charset="0"/>
              </a:rPr>
              <a:t>- Traz o instituto da REURB-S (art.13):   Regularização Fundiária Urbana de Interesse Social – que se aplica aos núcleos urbanos informais ocupados de forma predominante pela população de baixa renda;</a:t>
            </a: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714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26206" y="700777"/>
            <a:ext cx="5522260" cy="1325563"/>
          </a:xfrm>
        </p:spPr>
        <p:txBody>
          <a:bodyPr anchor="b">
            <a:normAutofit/>
          </a:bodyPr>
          <a:lstStyle/>
          <a:p>
            <a:r>
              <a:rPr lang="pt-BR" b="1" dirty="0">
                <a:solidFill>
                  <a:schemeClr val="bg1"/>
                </a:solidFill>
              </a:rPr>
              <a:t>Regularização Fundiária</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6" y="2398957"/>
            <a:ext cx="11808218" cy="4079116"/>
          </a:xfrm>
        </p:spPr>
        <p:txBody>
          <a:bodyPr>
            <a:normAutofit lnSpcReduction="10000"/>
          </a:bodyPr>
          <a:lstStyle/>
          <a:p>
            <a:pPr marL="514350" indent="-285750" algn="just"/>
            <a:r>
              <a:rPr lang="pt-BR" sz="2400" kern="150" dirty="0">
                <a:solidFill>
                  <a:schemeClr val="bg1"/>
                </a:solidFill>
                <a:ea typeface="SimSun" panose="02010600030101010101" pitchFamily="2" charset="-122"/>
                <a:cs typeface="Mangal" panose="02040503050203030202" pitchFamily="18" charset="0"/>
              </a:rPr>
              <a:t>Objetivos da Reurb-S (art. 10)</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Melhorar as condições urbanísticas e ambientais em relação à situação de ocupação;</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Constituição dos direitos reais dos ocupantes;</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Priorizar a permanência dos ocupantes nos próprios núcleos urbanos informais regularizados ;</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Promoção da integração social; geração de emprego e renda;</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Estímulo da resolução extrajudicial de conflitos;</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Garantia do direito social à moradia digna e efetivação da função social da propriedade;</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Prevenção e desestímulo da formação de novos núcleos urbanos informais</a:t>
            </a:r>
          </a:p>
          <a:p>
            <a:pPr indent="0" algn="just">
              <a:buNone/>
            </a:pPr>
            <a:r>
              <a:rPr lang="pt-BR" sz="2400" kern="150" dirty="0">
                <a:solidFill>
                  <a:schemeClr val="bg1"/>
                </a:solidFill>
                <a:ea typeface="SimSun" panose="02010600030101010101" pitchFamily="2" charset="-122"/>
                <a:cs typeface="Mangal" panose="02040503050203030202" pitchFamily="18" charset="0"/>
              </a:rPr>
              <a:t> </a:t>
            </a: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492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26206" y="700777"/>
            <a:ext cx="5522260" cy="1325563"/>
          </a:xfrm>
        </p:spPr>
        <p:txBody>
          <a:bodyPr anchor="b">
            <a:normAutofit/>
          </a:bodyPr>
          <a:lstStyle/>
          <a:p>
            <a:r>
              <a:rPr lang="pt-BR" b="1" dirty="0">
                <a:solidFill>
                  <a:schemeClr val="bg1"/>
                </a:solidFill>
              </a:rPr>
              <a:t>Regularização Fundiária</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a:bodyPr>
          <a:lstStyle/>
          <a:p>
            <a:pPr marL="514350" indent="-285750" algn="just"/>
            <a:r>
              <a:rPr lang="pt-BR" sz="2400" kern="150" dirty="0">
                <a:solidFill>
                  <a:schemeClr val="bg1"/>
                </a:solidFill>
                <a:ea typeface="SimSun" panose="02010600030101010101" pitchFamily="2" charset="-122"/>
                <a:cs typeface="Mangal" panose="02040503050203030202" pitchFamily="18" charset="0"/>
              </a:rPr>
              <a:t>Institutos relevantes:</a:t>
            </a: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Possibilidade de pedido de suspensão processual em razão da apresentação de pedido de regularização fundiária ao Município, quando se trata de bem público (art. 31 §8º);</a:t>
            </a:r>
          </a:p>
          <a:p>
            <a:pPr marL="571500" indent="-342900" algn="just">
              <a:buFontTx/>
              <a:buChar char="-"/>
            </a:pPr>
            <a:endParaRPr lang="pt-BR" sz="2400" kern="150" dirty="0">
              <a:solidFill>
                <a:schemeClr val="bg1"/>
              </a:solidFill>
              <a:ea typeface="SimSun" panose="02010600030101010101" pitchFamily="2" charset="-122"/>
              <a:cs typeface="Mangal" panose="02040503050203030202" pitchFamily="18" charset="0"/>
            </a:endParaRP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Possibilidade de atuação em área de preservação ambiental, por meio de estudos técnicos de melhorias e compensações ambientais (art. 11§2º e 3º);</a:t>
            </a:r>
          </a:p>
          <a:p>
            <a:pPr marL="571500" indent="-342900" algn="just">
              <a:buFontTx/>
              <a:buChar char="-"/>
            </a:pPr>
            <a:endParaRPr lang="pt-BR" sz="2400" kern="150" dirty="0">
              <a:solidFill>
                <a:schemeClr val="bg1"/>
              </a:solidFill>
              <a:ea typeface="SimSun" panose="02010600030101010101" pitchFamily="2" charset="-122"/>
              <a:cs typeface="Mangal" panose="02040503050203030202" pitchFamily="18" charset="0"/>
            </a:endParaRPr>
          </a:p>
          <a:p>
            <a:pPr marL="571500" indent="-342900" algn="just">
              <a:buFontTx/>
              <a:buChar char="-"/>
            </a:pPr>
            <a:r>
              <a:rPr lang="pt-BR" sz="2400" kern="150" dirty="0">
                <a:solidFill>
                  <a:schemeClr val="bg1"/>
                </a:solidFill>
                <a:ea typeface="SimSun" panose="02010600030101010101" pitchFamily="2" charset="-122"/>
                <a:cs typeface="Mangal" panose="02040503050203030202" pitchFamily="18" charset="0"/>
              </a:rPr>
              <a:t>Possibilidade de atuação em área de risco geológico, se possível mitigação de riscos (art.35, VII e 39);</a:t>
            </a: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031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26206" y="700777"/>
            <a:ext cx="5522260" cy="1325563"/>
          </a:xfrm>
        </p:spPr>
        <p:txBody>
          <a:bodyPr anchor="b">
            <a:normAutofit/>
          </a:bodyPr>
          <a:lstStyle/>
          <a:p>
            <a:r>
              <a:rPr lang="pt-BR" b="1" dirty="0">
                <a:solidFill>
                  <a:schemeClr val="bg1"/>
                </a:solidFill>
              </a:rPr>
              <a:t>Pedidos Subsidiários</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O direito de retenção e indenização por benfeitorias (artigo 1.219 e 1.255 do CPC );</a:t>
            </a: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O atendimento habitacional provisório e definitivo (dever constitucional do Poder Público e legislações específicas municipais);</a:t>
            </a: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684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26206" y="513395"/>
            <a:ext cx="4508946" cy="1325563"/>
          </a:xfrm>
        </p:spPr>
        <p:txBody>
          <a:bodyPr anchor="b">
            <a:normAutofit/>
          </a:bodyPr>
          <a:lstStyle/>
          <a:p>
            <a:r>
              <a:rPr lang="pt-BR" b="1" dirty="0">
                <a:solidFill>
                  <a:schemeClr val="bg1"/>
                </a:solidFill>
              </a:rPr>
              <a:t>Questões</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a:extLst>
              <a:ext uri="{FF2B5EF4-FFF2-40B4-BE49-F238E27FC236}">
                <a16:creationId xmlns:a16="http://schemas.microsoft.com/office/drawing/2014/main" id="{B1FA6ED8-B9BD-4905-8B90-DB2C67A6E593}"/>
              </a:ext>
            </a:extLst>
          </p:cNvPr>
          <p:cNvSpPr txBox="1"/>
          <p:nvPr/>
        </p:nvSpPr>
        <p:spPr>
          <a:xfrm>
            <a:off x="92539" y="2026340"/>
            <a:ext cx="12006922" cy="4893647"/>
          </a:xfrm>
          <a:prstGeom prst="rect">
            <a:avLst/>
          </a:prstGeom>
          <a:noFill/>
        </p:spPr>
        <p:txBody>
          <a:bodyPr wrap="square">
            <a:spAutoFit/>
          </a:bodyPr>
          <a:lstStyle/>
          <a:p>
            <a:pPr algn="just"/>
            <a:r>
              <a:rPr lang="pt-BR" sz="1800" dirty="0">
                <a:solidFill>
                  <a:schemeClr val="bg1"/>
                </a:solidFill>
                <a:effectLst/>
                <a:latin typeface="+mj-lt"/>
                <a:ea typeface="SimSun" panose="02010600030101010101" pitchFamily="2" charset="-122"/>
              </a:rPr>
              <a:t>1) A DP de determinado estado se manifestou, sem que houvesse contato prévio ou consentimento da comunidade em situação de vulnerabilidade social, econômica e financeira, em ação possessória multitudinária que envolve a ocupação irregular de trabalhadores rurais sem-terra em áreas pertencentes a determinado município. Nessa situação hipotética, tendo em conta as disposições do CPC pertinentes à atuação da DP,</a:t>
            </a:r>
          </a:p>
          <a:p>
            <a:pPr algn="just"/>
            <a:endParaRPr lang="pt-BR" sz="1800" dirty="0">
              <a:solidFill>
                <a:schemeClr val="bg1"/>
              </a:solidFill>
              <a:effectLst/>
              <a:latin typeface="+mj-lt"/>
              <a:ea typeface="SimSun" panose="02010600030101010101" pitchFamily="2" charset="-122"/>
            </a:endParaRPr>
          </a:p>
          <a:p>
            <a:pPr algn="just"/>
            <a:r>
              <a:rPr lang="pt-BR" sz="1700" dirty="0">
                <a:solidFill>
                  <a:schemeClr val="bg1"/>
                </a:solidFill>
                <a:effectLst/>
                <a:latin typeface="+mj-lt"/>
                <a:ea typeface="SimSun" panose="02010600030101010101" pitchFamily="2" charset="-122"/>
              </a:rPr>
              <a:t>A) em caso de ação coletiva, a DP deveria atuar como representante processual.</a:t>
            </a:r>
          </a:p>
          <a:p>
            <a:pPr algn="just"/>
            <a:endParaRPr lang="pt-BR" sz="1700" dirty="0">
              <a:solidFill>
                <a:schemeClr val="bg1"/>
              </a:solidFill>
              <a:effectLst/>
              <a:latin typeface="+mj-lt"/>
              <a:ea typeface="SimSun" panose="02010600030101010101" pitchFamily="2" charset="-122"/>
            </a:endParaRPr>
          </a:p>
          <a:p>
            <a:pPr algn="just"/>
            <a:r>
              <a:rPr lang="pt-BR" sz="1700" dirty="0">
                <a:solidFill>
                  <a:schemeClr val="bg1"/>
                </a:solidFill>
                <a:effectLst/>
                <a:latin typeface="+mj-lt"/>
                <a:ea typeface="SimSun" panose="02010600030101010101" pitchFamily="2" charset="-122"/>
              </a:rPr>
              <a:t>B) caso houvesse contato e autorização prévia da comunidade, a DP atuaria como legitimada extraordinária em ação coletiva passiva.</a:t>
            </a:r>
          </a:p>
          <a:p>
            <a:pPr algn="just"/>
            <a:endParaRPr lang="pt-BR" sz="1700" dirty="0">
              <a:solidFill>
                <a:schemeClr val="bg1"/>
              </a:solidFill>
              <a:effectLst/>
              <a:latin typeface="+mj-lt"/>
              <a:ea typeface="SimSun" panose="02010600030101010101" pitchFamily="2" charset="-122"/>
            </a:endParaRPr>
          </a:p>
          <a:p>
            <a:pPr algn="just"/>
            <a:r>
              <a:rPr lang="pt-BR" sz="1700" dirty="0">
                <a:solidFill>
                  <a:schemeClr val="bg1"/>
                </a:solidFill>
                <a:effectLst/>
                <a:latin typeface="+mj-lt"/>
                <a:ea typeface="SimSun" panose="02010600030101010101" pitchFamily="2" charset="-122"/>
              </a:rPr>
              <a:t>C) é dispensável a ação da DP, em razão da ausência de autorização prévia da comunidade ou de intimação do juízo para que atue no feito.</a:t>
            </a:r>
          </a:p>
          <a:p>
            <a:pPr algn="just"/>
            <a:endParaRPr lang="pt-BR" sz="1700" dirty="0">
              <a:solidFill>
                <a:schemeClr val="bg1"/>
              </a:solidFill>
              <a:effectLst/>
              <a:latin typeface="+mj-lt"/>
              <a:ea typeface="SimSun" panose="02010600030101010101" pitchFamily="2" charset="-122"/>
            </a:endParaRPr>
          </a:p>
          <a:p>
            <a:pPr algn="just"/>
            <a:r>
              <a:rPr lang="pt-BR" sz="1700" dirty="0">
                <a:solidFill>
                  <a:schemeClr val="bg1"/>
                </a:solidFill>
                <a:effectLst/>
                <a:latin typeface="+mj-lt"/>
                <a:ea typeface="SimSun" panose="02010600030101010101" pitchFamily="2" charset="-122"/>
              </a:rPr>
              <a:t>D)como não houve contato prévio ou consentimento da comunidade, a DP deveria ter intervindo em nome próprio, na condição de legitimação extraordinária, em razão de autorização legal contida no CPC.</a:t>
            </a:r>
          </a:p>
          <a:p>
            <a:pPr algn="just"/>
            <a:endParaRPr lang="pt-BR" sz="1700" dirty="0">
              <a:solidFill>
                <a:schemeClr val="bg1"/>
              </a:solidFill>
              <a:effectLst/>
              <a:latin typeface="+mj-lt"/>
              <a:ea typeface="SimSun" panose="02010600030101010101" pitchFamily="2" charset="-122"/>
            </a:endParaRPr>
          </a:p>
          <a:p>
            <a:pPr algn="just"/>
            <a:r>
              <a:rPr lang="pt-BR" sz="1700" dirty="0">
                <a:solidFill>
                  <a:schemeClr val="bg1"/>
                </a:solidFill>
                <a:effectLst/>
                <a:latin typeface="+mj-lt"/>
                <a:ea typeface="SimSun" panose="02010600030101010101" pitchFamily="2" charset="-122"/>
              </a:rPr>
              <a:t>E) o juízo, em caso de necessidade de apresentação de recurso, deve proibir a atuação da DP sob o argumento de ausência de previsão legal para tanto, já que a DP não é parte no processo ou representante da parte.</a:t>
            </a:r>
            <a:r>
              <a:rPr lang="pt-BR" sz="1700" dirty="0">
                <a:solidFill>
                  <a:schemeClr val="bg1"/>
                </a:solidFill>
                <a:latin typeface="+mj-lt"/>
                <a:ea typeface="SimSun" panose="02010600030101010101" pitchFamily="2" charset="-122"/>
              </a:rPr>
              <a:t>.</a:t>
            </a:r>
            <a:endParaRPr lang="pt-BR" sz="1700" dirty="0">
              <a:solidFill>
                <a:schemeClr val="bg1"/>
              </a:solidFill>
              <a:effectLst/>
              <a:latin typeface="+mj-lt"/>
              <a:ea typeface="SimSun" panose="02010600030101010101" pitchFamily="2" charset="-122"/>
            </a:endParaRPr>
          </a:p>
          <a:p>
            <a:pPr algn="just"/>
            <a:endParaRPr lang="pt-BR" sz="1800" dirty="0">
              <a:solidFill>
                <a:schemeClr val="bg1"/>
              </a:solidFill>
              <a:effectLst/>
              <a:latin typeface="+mj-lt"/>
              <a:ea typeface="SimSun" panose="02010600030101010101" pitchFamily="2" charset="-122"/>
            </a:endParaRPr>
          </a:p>
        </p:txBody>
      </p:sp>
      <p:sp>
        <p:nvSpPr>
          <p:cNvPr id="17" name="CaixaDeTexto 16">
            <a:extLst>
              <a:ext uri="{FF2B5EF4-FFF2-40B4-BE49-F238E27FC236}">
                <a16:creationId xmlns:a16="http://schemas.microsoft.com/office/drawing/2014/main" id="{A5B3860E-805C-C761-241A-3FADAFCBEA57}"/>
              </a:ext>
            </a:extLst>
          </p:cNvPr>
          <p:cNvSpPr txBox="1"/>
          <p:nvPr/>
        </p:nvSpPr>
        <p:spPr>
          <a:xfrm>
            <a:off x="7477106" y="6465808"/>
            <a:ext cx="5086929" cy="276999"/>
          </a:xfrm>
          <a:prstGeom prst="rect">
            <a:avLst/>
          </a:prstGeom>
          <a:noFill/>
        </p:spPr>
        <p:txBody>
          <a:bodyPr wrap="square">
            <a:spAutoFit/>
          </a:bodyPr>
          <a:lstStyle/>
          <a:p>
            <a:pPr algn="just"/>
            <a:r>
              <a:rPr lang="pt-BR" sz="1200" b="1" i="0" dirty="0">
                <a:solidFill>
                  <a:schemeClr val="bg1"/>
                </a:solidFill>
                <a:effectLst/>
                <a:latin typeface="Source Sans Pro" panose="020B0503030403020204" pitchFamily="34" charset="0"/>
              </a:rPr>
              <a:t>Ano: </a:t>
            </a:r>
            <a:r>
              <a:rPr lang="pt-BR" sz="1200" b="0" i="0" u="none" strike="noStrike" dirty="0">
                <a:solidFill>
                  <a:schemeClr val="bg1"/>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2022</a:t>
            </a:r>
            <a:r>
              <a:rPr lang="pt-BR" sz="1200" b="0" i="0" dirty="0">
                <a:solidFill>
                  <a:schemeClr val="bg1"/>
                </a:solidFill>
                <a:effectLst/>
                <a:latin typeface="Source Sans Pro" panose="020B0503030403020204" pitchFamily="34" charset="0"/>
              </a:rPr>
              <a:t> </a:t>
            </a:r>
            <a:r>
              <a:rPr lang="pt-BR" sz="1200" b="1" i="0" dirty="0">
                <a:solidFill>
                  <a:schemeClr val="bg1"/>
                </a:solidFill>
                <a:effectLst/>
                <a:latin typeface="Source Sans Pro" panose="020B0503030403020204" pitchFamily="34" charset="0"/>
              </a:rPr>
              <a:t>Prova: </a:t>
            </a:r>
            <a:r>
              <a:rPr lang="pt-BR" sz="1200" b="0" i="0" u="none" strike="noStrike" dirty="0">
                <a:solidFill>
                  <a:schemeClr val="bg1"/>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CESPE/CEBRASPE - DPE PA - Defensor Público - 2022</a:t>
            </a:r>
            <a:endParaRPr lang="pt-BR" sz="1200" b="0" i="0" dirty="0">
              <a:solidFill>
                <a:schemeClr val="bg1"/>
              </a:solidFill>
              <a:effectLst/>
              <a:latin typeface="Source Sans Pro" panose="020B0503030403020204" pitchFamily="34" charset="0"/>
            </a:endParaRPr>
          </a:p>
        </p:txBody>
      </p:sp>
    </p:spTree>
    <p:extLst>
      <p:ext uri="{BB962C8B-B14F-4D97-AF65-F5344CB8AC3E}">
        <p14:creationId xmlns:p14="http://schemas.microsoft.com/office/powerpoint/2010/main" val="527578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a:extLst>
              <a:ext uri="{FF2B5EF4-FFF2-40B4-BE49-F238E27FC236}">
                <a16:creationId xmlns:a16="http://schemas.microsoft.com/office/drawing/2014/main" id="{B1FA6ED8-B9BD-4905-8B90-DB2C67A6E593}"/>
              </a:ext>
            </a:extLst>
          </p:cNvPr>
          <p:cNvSpPr txBox="1"/>
          <p:nvPr/>
        </p:nvSpPr>
        <p:spPr>
          <a:xfrm>
            <a:off x="92539" y="102230"/>
            <a:ext cx="12006922" cy="6617196"/>
          </a:xfrm>
          <a:prstGeom prst="rect">
            <a:avLst/>
          </a:prstGeom>
          <a:noFill/>
        </p:spPr>
        <p:txBody>
          <a:bodyPr wrap="square">
            <a:spAutoFit/>
          </a:bodyPr>
          <a:lstStyle/>
          <a:p>
            <a:pPr algn="just"/>
            <a:r>
              <a:rPr lang="pt-BR" sz="1800" dirty="0">
                <a:solidFill>
                  <a:schemeClr val="bg1"/>
                </a:solidFill>
                <a:effectLst/>
                <a:latin typeface="+mj-lt"/>
                <a:ea typeface="SimSun" panose="02010600030101010101" pitchFamily="2" charset="-122"/>
              </a:rPr>
              <a:t>2) Uma comunidade quilombola formada por aproximadamente 150 pessoas se estabeleceu há muitas décadas em um local à beira de um rio, em região que é considerada parte do perímetro urbano da cidade de Registro. A relação da comunidade quilombola com a Prefeitura e os demais moradores da localidade sempre foi difícil, com constantes relatos de preconceito e de dificuldades para acesso a serviços públicos essenciais – tais como infraestrutura de saneamento, escolas e postos de saúde. Tal situação aprofundou as vulnerabilidades econômicas e sociais da comunidade. Não bastasse, posteriormente à fixação da comunidade no local, uma empresa de mineração instalou-se no seu entorno e construiu uma barragem.</a:t>
            </a:r>
          </a:p>
          <a:p>
            <a:pPr algn="just"/>
            <a:r>
              <a:rPr lang="pt-BR" sz="1800" dirty="0">
                <a:solidFill>
                  <a:schemeClr val="bg1"/>
                </a:solidFill>
                <a:effectLst/>
                <a:latin typeface="+mj-lt"/>
                <a:ea typeface="SimSun" panose="02010600030101010101" pitchFamily="2" charset="-122"/>
              </a:rPr>
              <a:t>Considerando a situação hipotética narrada e a defesa da comunidade:</a:t>
            </a:r>
          </a:p>
          <a:p>
            <a:pPr algn="just"/>
            <a:endParaRPr lang="pt-BR" dirty="0">
              <a:solidFill>
                <a:schemeClr val="bg1"/>
              </a:solidFill>
              <a:latin typeface="+mj-lt"/>
              <a:ea typeface="SimSun" panose="02010600030101010101" pitchFamily="2" charset="-122"/>
            </a:endParaRPr>
          </a:p>
          <a:p>
            <a:pPr algn="just"/>
            <a:r>
              <a:rPr lang="pt-BR" sz="1400" dirty="0">
                <a:solidFill>
                  <a:schemeClr val="bg1"/>
                </a:solidFill>
                <a:effectLst/>
                <a:latin typeface="+mj-lt"/>
                <a:ea typeface="SimSun" panose="02010600030101010101" pitchFamily="2" charset="-122"/>
              </a:rPr>
              <a:t>A) se a comunidade quilombola for atingida pelo rompimento da barragem da empresa, que funcionava sem licenciamento ambiental, o Superior Tribunal de Justiça entende que o Estado é responsável solidário, objetiva e ilimitadamente pelos danos ambientais decorrentes da omissão do seu dever de controlar e fiscalizar, e o pagamento de indenização que venha a ser fixada pode ser exigido tanto da empresa quanto do Estado, sem ordem de preferência.</a:t>
            </a:r>
          </a:p>
          <a:p>
            <a:pPr algn="just"/>
            <a:endParaRPr lang="pt-BR" sz="1400" dirty="0">
              <a:solidFill>
                <a:schemeClr val="bg1"/>
              </a:solidFill>
              <a:effectLst/>
              <a:latin typeface="+mj-lt"/>
              <a:ea typeface="SimSun" panose="02010600030101010101" pitchFamily="2" charset="-122"/>
            </a:endParaRPr>
          </a:p>
          <a:p>
            <a:pPr algn="just"/>
            <a:r>
              <a:rPr lang="pt-BR" sz="1400" dirty="0">
                <a:solidFill>
                  <a:schemeClr val="bg1"/>
                </a:solidFill>
                <a:effectLst/>
                <a:latin typeface="+mj-lt"/>
                <a:ea typeface="SimSun" panose="02010600030101010101" pitchFamily="2" charset="-122"/>
              </a:rPr>
              <a:t>B) se a Prefeitura ajuizar ação de reintegração de posse da área ocupada pela comunidade quilombola sob a alegação de que se encontra em área de proteção permanente, por se tratar de demanda que envolve pessoas em situação de hipossuficiência econômica, a Defensoria Pública será intimada e atuará no feito na qualidade de amicus </a:t>
            </a:r>
            <a:r>
              <a:rPr lang="pt-BR" sz="1400" dirty="0" err="1">
                <a:solidFill>
                  <a:schemeClr val="bg1"/>
                </a:solidFill>
                <a:effectLst/>
                <a:latin typeface="+mj-lt"/>
                <a:ea typeface="SimSun" panose="02010600030101010101" pitchFamily="2" charset="-122"/>
              </a:rPr>
              <a:t>curiae</a:t>
            </a:r>
            <a:r>
              <a:rPr lang="pt-BR" sz="1400" dirty="0">
                <a:solidFill>
                  <a:schemeClr val="bg1"/>
                </a:solidFill>
                <a:effectLst/>
                <a:latin typeface="+mj-lt"/>
                <a:ea typeface="SimSun" panose="02010600030101010101" pitchFamily="2" charset="-122"/>
              </a:rPr>
              <a:t>, situação que lhe impede a interposição de recursos. </a:t>
            </a:r>
          </a:p>
          <a:p>
            <a:pPr algn="just"/>
            <a:endParaRPr lang="pt-BR" sz="1400" dirty="0">
              <a:solidFill>
                <a:schemeClr val="bg1"/>
              </a:solidFill>
              <a:effectLst/>
              <a:latin typeface="+mj-lt"/>
              <a:ea typeface="SimSun" panose="02010600030101010101" pitchFamily="2" charset="-122"/>
            </a:endParaRPr>
          </a:p>
          <a:p>
            <a:pPr algn="just"/>
            <a:r>
              <a:rPr lang="pt-BR" sz="1400" dirty="0">
                <a:solidFill>
                  <a:schemeClr val="bg1"/>
                </a:solidFill>
                <a:effectLst/>
                <a:latin typeface="+mj-lt"/>
                <a:ea typeface="SimSun" panose="02010600030101010101" pitchFamily="2" charset="-122"/>
              </a:rPr>
              <a:t>C) se um desastre ambiental causado pela atividade de mineração da referida empresa atingir a comunidade quilombola, a ação civil, coletiva ou individual, por dano ao meio ambiente obedece a parâmetro jurídico objetivo, solidário e ilimitado, sendo irrelevante a natureza do pedido, se indenizatório, restaurador ou demolitório, pois fundada na teoria do risco integral; além disso, cabível a inversão do ônus da prova quanto aos outros elementos da responsabilidade civil.</a:t>
            </a:r>
          </a:p>
          <a:p>
            <a:pPr algn="just"/>
            <a:endParaRPr lang="pt-BR" sz="1400" dirty="0">
              <a:solidFill>
                <a:schemeClr val="bg1"/>
              </a:solidFill>
              <a:effectLst/>
              <a:latin typeface="+mj-lt"/>
              <a:ea typeface="SimSun" panose="02010600030101010101" pitchFamily="2" charset="-122"/>
            </a:endParaRPr>
          </a:p>
          <a:p>
            <a:pPr algn="just"/>
            <a:r>
              <a:rPr lang="pt-BR" sz="1400" dirty="0">
                <a:solidFill>
                  <a:schemeClr val="bg1"/>
                </a:solidFill>
                <a:effectLst/>
                <a:latin typeface="+mj-lt"/>
                <a:ea typeface="SimSun" panose="02010600030101010101" pitchFamily="2" charset="-122"/>
              </a:rPr>
              <a:t>D) mesmo que a comunidade quilombola seja um núcleo urbano informal consolidado (fato consumado), não é possível a aprovação de um projeto de regularização fundiária que preveja a manutenção de residências construídas nas margens do rio, por se tratar de área de preservação permanente, e por haver entendimento sumulado do Superior Tribunal de Justiça que não admite a aplicação da teoria do fato consumado em tema de Direito Ambiental.</a:t>
            </a:r>
          </a:p>
          <a:p>
            <a:pPr algn="just"/>
            <a:endParaRPr lang="pt-BR" sz="1400" dirty="0">
              <a:solidFill>
                <a:schemeClr val="bg1"/>
              </a:solidFill>
              <a:effectLst/>
              <a:latin typeface="+mj-lt"/>
              <a:ea typeface="SimSun" panose="02010600030101010101" pitchFamily="2" charset="-122"/>
            </a:endParaRPr>
          </a:p>
          <a:p>
            <a:pPr algn="just"/>
            <a:r>
              <a:rPr lang="pt-BR" sz="1400" dirty="0">
                <a:solidFill>
                  <a:schemeClr val="bg1"/>
                </a:solidFill>
                <a:effectLst/>
                <a:latin typeface="+mj-lt"/>
                <a:ea typeface="SimSun" panose="02010600030101010101" pitchFamily="2" charset="-122"/>
              </a:rPr>
              <a:t>E) se um desastre ambiental decorrente de mudanças climáticas, tais como deslizamentos e inundações, atingir toda a população do município, os impactos serão sentidos igualmente por todos os munícipes, uma vez que os danos ambientais têm caráter difuso, ou seja, os interesses lesados são transindividuais, de natureza indivisível, de que são titulares pessoas indeterminadas e ligadas por circunstâncias de fato, sendo cabível que a Prefeitura adote para a comunidade quilombola as mesmas medidas protetivas que estabelecer para os demais moradores da cidade. </a:t>
            </a:r>
          </a:p>
        </p:txBody>
      </p:sp>
      <p:sp>
        <p:nvSpPr>
          <p:cNvPr id="6" name="CaixaDeTexto 5">
            <a:extLst>
              <a:ext uri="{FF2B5EF4-FFF2-40B4-BE49-F238E27FC236}">
                <a16:creationId xmlns:a16="http://schemas.microsoft.com/office/drawing/2014/main" id="{190A75DE-B900-B06F-06C4-5BDB6BE006BF}"/>
              </a:ext>
            </a:extLst>
          </p:cNvPr>
          <p:cNvSpPr txBox="1"/>
          <p:nvPr/>
        </p:nvSpPr>
        <p:spPr>
          <a:xfrm>
            <a:off x="6136691" y="6511714"/>
            <a:ext cx="6118412" cy="276999"/>
          </a:xfrm>
          <a:prstGeom prst="rect">
            <a:avLst/>
          </a:prstGeom>
          <a:noFill/>
        </p:spPr>
        <p:txBody>
          <a:bodyPr wrap="square">
            <a:spAutoFit/>
          </a:bodyPr>
          <a:lstStyle/>
          <a:p>
            <a:pPr algn="ctr"/>
            <a:r>
              <a:rPr lang="pt-BR" sz="1200" b="1" i="0" dirty="0">
                <a:solidFill>
                  <a:schemeClr val="bg1"/>
                </a:solidFill>
                <a:effectLst/>
                <a:latin typeface="Open Sans" panose="020B0606030504020204" pitchFamily="34" charset="0"/>
              </a:rPr>
              <a:t>Ano: </a:t>
            </a:r>
            <a:r>
              <a:rPr lang="pt-BR" sz="1200" b="0" i="0" dirty="0">
                <a:solidFill>
                  <a:schemeClr val="bg1"/>
                </a:solidFill>
                <a:effectLst/>
                <a:latin typeface="Open Sans" panose="020B0606030504020204" pitchFamily="34" charset="0"/>
              </a:rPr>
              <a:t>2023 </a:t>
            </a:r>
            <a:r>
              <a:rPr lang="pt-BR" sz="1200" b="1" i="0" dirty="0">
                <a:solidFill>
                  <a:schemeClr val="bg1"/>
                </a:solidFill>
                <a:effectLst/>
                <a:latin typeface="Open Sans" panose="020B0606030504020204" pitchFamily="34" charset="0"/>
              </a:rPr>
              <a:t>Prova: </a:t>
            </a:r>
            <a:r>
              <a:rPr lang="pt-BR" sz="1200" b="0" i="0" u="none" strike="noStrike" dirty="0">
                <a:solidFill>
                  <a:schemeClr val="bg1"/>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FCC - 2023 - DPE-SP - Defensor Público do Estado de São Paulo</a:t>
            </a:r>
            <a:endParaRPr lang="pt-BR" sz="1200" dirty="0">
              <a:solidFill>
                <a:schemeClr val="bg1"/>
              </a:solidFill>
            </a:endParaRPr>
          </a:p>
        </p:txBody>
      </p:sp>
    </p:spTree>
    <p:extLst>
      <p:ext uri="{BB962C8B-B14F-4D97-AF65-F5344CB8AC3E}">
        <p14:creationId xmlns:p14="http://schemas.microsoft.com/office/powerpoint/2010/main" val="1761983135"/>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a:extLst>
              <a:ext uri="{FF2B5EF4-FFF2-40B4-BE49-F238E27FC236}">
                <a16:creationId xmlns:a16="http://schemas.microsoft.com/office/drawing/2014/main" id="{B1FA6ED8-B9BD-4905-8B90-DB2C67A6E593}"/>
              </a:ext>
            </a:extLst>
          </p:cNvPr>
          <p:cNvSpPr txBox="1"/>
          <p:nvPr/>
        </p:nvSpPr>
        <p:spPr>
          <a:xfrm>
            <a:off x="92539" y="102230"/>
            <a:ext cx="12006922" cy="6217087"/>
          </a:xfrm>
          <a:prstGeom prst="rect">
            <a:avLst/>
          </a:prstGeom>
          <a:noFill/>
        </p:spPr>
        <p:txBody>
          <a:bodyPr wrap="square">
            <a:spAutoFit/>
          </a:bodyPr>
          <a:lstStyle/>
          <a:p>
            <a:pPr algn="just"/>
            <a:r>
              <a:rPr lang="pt-BR" dirty="0">
                <a:solidFill>
                  <a:schemeClr val="bg1"/>
                </a:solidFill>
                <a:latin typeface="+mj-lt"/>
                <a:ea typeface="SimSun" panose="02010600030101010101" pitchFamily="2" charset="-122"/>
              </a:rPr>
              <a:t>3</a:t>
            </a:r>
            <a:r>
              <a:rPr lang="pt-BR" sz="1800" dirty="0">
                <a:solidFill>
                  <a:schemeClr val="bg1"/>
                </a:solidFill>
                <a:effectLst/>
                <a:latin typeface="+mj-lt"/>
                <a:ea typeface="SimSun" panose="02010600030101010101" pitchFamily="2" charset="-122"/>
              </a:rPr>
              <a:t>) Uma empresa do ramo de empreendimentos imobiliários urbanos promoveu ação de reintegração de posse contra uma comunidade que ocupou prédio que estava inutilizado há quase uma década no Centro de São Paulo. Alega a autora ser proprietária da área e, portanto, pleiteia que os atuais ocupantes sejam retirados do imóvel. Representantes da comunidade comparecem à Defensoria Pública para pleitear a sua manutenção na posse do local, que já ocupam há quase uma década, razão pela qual também querem o reconhecimento do domínio, mediante usucapião. Nesta hipótese, a atuação da Defensoria Pública na condição de custos </a:t>
            </a:r>
            <a:r>
              <a:rPr lang="pt-BR" sz="1800" dirty="0" err="1">
                <a:solidFill>
                  <a:schemeClr val="bg1"/>
                </a:solidFill>
                <a:effectLst/>
                <a:latin typeface="+mj-lt"/>
                <a:ea typeface="SimSun" panose="02010600030101010101" pitchFamily="2" charset="-122"/>
              </a:rPr>
              <a:t>vulnerabilis</a:t>
            </a:r>
            <a:r>
              <a:rPr lang="pt-BR" sz="1800" dirty="0">
                <a:solidFill>
                  <a:schemeClr val="bg1"/>
                </a:solidFill>
                <a:effectLst/>
                <a:latin typeface="+mj-lt"/>
                <a:ea typeface="SimSun" panose="02010600030101010101" pitchFamily="2" charset="-122"/>
              </a:rPr>
              <a:t>:</a:t>
            </a:r>
          </a:p>
          <a:p>
            <a:pPr algn="just"/>
            <a:endParaRPr lang="pt-BR" dirty="0">
              <a:solidFill>
                <a:schemeClr val="bg1"/>
              </a:solidFill>
              <a:latin typeface="+mj-lt"/>
              <a:ea typeface="SimSun" panose="02010600030101010101" pitchFamily="2" charset="-122"/>
            </a:endParaRPr>
          </a:p>
          <a:p>
            <a:pPr algn="just"/>
            <a:endParaRPr lang="pt-BR" sz="1600" dirty="0">
              <a:solidFill>
                <a:schemeClr val="bg1"/>
              </a:solidFill>
              <a:effectLst/>
              <a:latin typeface="+mj-lt"/>
              <a:ea typeface="SimSun" panose="02010600030101010101" pitchFamily="2" charset="-122"/>
            </a:endParaRPr>
          </a:p>
          <a:p>
            <a:pPr algn="just"/>
            <a:r>
              <a:rPr lang="pt-BR" sz="1600" dirty="0">
                <a:solidFill>
                  <a:schemeClr val="bg1"/>
                </a:solidFill>
                <a:effectLst/>
                <a:latin typeface="+mj-lt"/>
                <a:ea typeface="SimSun" panose="02010600030101010101" pitchFamily="2" charset="-122"/>
              </a:rPr>
              <a:t>A) proporcionará ampla legitimidade para apresentar resposta e recorrer de eventual decisão desfavorável à comunidade local; todavia, o pedido de tutela possessória ou de reconhecimento do domínio deverão ser realizados por meio de processo autônomo e distinto desta ação possessória em curso. </a:t>
            </a:r>
          </a:p>
          <a:p>
            <a:pPr algn="just"/>
            <a:endParaRPr lang="pt-BR" sz="1600" dirty="0">
              <a:solidFill>
                <a:schemeClr val="bg1"/>
              </a:solidFill>
              <a:effectLst/>
              <a:latin typeface="+mj-lt"/>
              <a:ea typeface="SimSun" panose="02010600030101010101" pitchFamily="2" charset="-122"/>
            </a:endParaRPr>
          </a:p>
          <a:p>
            <a:pPr algn="just"/>
            <a:r>
              <a:rPr lang="pt-BR" sz="1600" dirty="0">
                <a:solidFill>
                  <a:schemeClr val="bg1"/>
                </a:solidFill>
                <a:effectLst/>
                <a:latin typeface="+mj-lt"/>
                <a:ea typeface="SimSun" panose="02010600030101010101" pitchFamily="2" charset="-122"/>
              </a:rPr>
              <a:t>B) proporcionará ampla legitimidade para apresentar resposta e recorrer de eventual decisão desfavorável à comunidade local; em razão da natureza da ação, é possível no bojo da própria contestação deduzir pedido de manutenção da posse e exceção de usucapião.</a:t>
            </a:r>
          </a:p>
          <a:p>
            <a:pPr algn="just"/>
            <a:endParaRPr lang="pt-BR" sz="1600" dirty="0">
              <a:solidFill>
                <a:schemeClr val="bg1"/>
              </a:solidFill>
              <a:effectLst/>
              <a:latin typeface="+mj-lt"/>
              <a:ea typeface="SimSun" panose="02010600030101010101" pitchFamily="2" charset="-122"/>
            </a:endParaRPr>
          </a:p>
          <a:p>
            <a:pPr algn="just"/>
            <a:r>
              <a:rPr lang="pt-BR" sz="1600" dirty="0">
                <a:solidFill>
                  <a:schemeClr val="bg1"/>
                </a:solidFill>
                <a:effectLst/>
                <a:latin typeface="+mj-lt"/>
                <a:ea typeface="SimSun" panose="02010600030101010101" pitchFamily="2" charset="-122"/>
              </a:rPr>
              <a:t>C)</a:t>
            </a:r>
            <a:r>
              <a:rPr lang="pt-BR" sz="1600" dirty="0">
                <a:solidFill>
                  <a:schemeClr val="bg1"/>
                </a:solidFill>
                <a:latin typeface="+mj-lt"/>
                <a:ea typeface="SimSun" panose="02010600030101010101" pitchFamily="2" charset="-122"/>
              </a:rPr>
              <a:t> </a:t>
            </a:r>
            <a:r>
              <a:rPr lang="pt-BR" sz="1600" dirty="0">
                <a:solidFill>
                  <a:schemeClr val="bg1"/>
                </a:solidFill>
                <a:effectLst/>
                <a:latin typeface="+mj-lt"/>
                <a:ea typeface="SimSun" panose="02010600030101010101" pitchFamily="2" charset="-122"/>
              </a:rPr>
              <a:t>não é cabível, pois ausentes os requisitos legais para intervenção de tal natureza, de modo que a Defensoria somente atuará em favor de interesses individuais de pessoas específicas e determinadas, que deverão buscar a assistência junto aos órgãos de atendimento. </a:t>
            </a:r>
          </a:p>
          <a:p>
            <a:pPr algn="just"/>
            <a:endParaRPr lang="pt-BR" sz="1600" dirty="0">
              <a:solidFill>
                <a:schemeClr val="bg1"/>
              </a:solidFill>
              <a:effectLst/>
              <a:latin typeface="+mj-lt"/>
              <a:ea typeface="SimSun" panose="02010600030101010101" pitchFamily="2" charset="-122"/>
            </a:endParaRPr>
          </a:p>
          <a:p>
            <a:pPr algn="just"/>
            <a:r>
              <a:rPr lang="pt-BR" sz="1600" dirty="0">
                <a:solidFill>
                  <a:schemeClr val="bg1"/>
                </a:solidFill>
                <a:effectLst/>
                <a:latin typeface="+mj-lt"/>
                <a:ea typeface="SimSun" panose="02010600030101010101" pitchFamily="2" charset="-122"/>
              </a:rPr>
              <a:t>D</a:t>
            </a:r>
            <a:r>
              <a:rPr lang="pt-BR" sz="1600" dirty="0">
                <a:solidFill>
                  <a:schemeClr val="bg1"/>
                </a:solidFill>
                <a:latin typeface="+mj-lt"/>
                <a:ea typeface="SimSun" panose="02010600030101010101" pitchFamily="2" charset="-122"/>
              </a:rPr>
              <a:t>) </a:t>
            </a:r>
            <a:r>
              <a:rPr lang="pt-BR" sz="1600" dirty="0">
                <a:solidFill>
                  <a:schemeClr val="bg1"/>
                </a:solidFill>
                <a:effectLst/>
                <a:latin typeface="+mj-lt"/>
                <a:ea typeface="SimSun" panose="02010600030101010101" pitchFamily="2" charset="-122"/>
              </a:rPr>
              <a:t>não lhe concede legitimidade para apresentar resposta em favor da comunidade, pois em se tratando de referida intervenção, a lei veda expressamente a interposição de recursos, salvo quanto à decisão que julgar o incidente de resolução de demandas repetitivas.</a:t>
            </a:r>
          </a:p>
          <a:p>
            <a:pPr algn="just"/>
            <a:endParaRPr lang="pt-BR" sz="1600" dirty="0">
              <a:solidFill>
                <a:schemeClr val="bg1"/>
              </a:solidFill>
              <a:effectLst/>
              <a:latin typeface="+mj-lt"/>
              <a:ea typeface="SimSun" panose="02010600030101010101" pitchFamily="2" charset="-122"/>
            </a:endParaRPr>
          </a:p>
          <a:p>
            <a:pPr algn="just"/>
            <a:r>
              <a:rPr lang="pt-BR" sz="1600" dirty="0">
                <a:solidFill>
                  <a:schemeClr val="bg1"/>
                </a:solidFill>
                <a:effectLst/>
                <a:latin typeface="+mj-lt"/>
                <a:ea typeface="SimSun" panose="02010600030101010101" pitchFamily="2" charset="-122"/>
              </a:rPr>
              <a:t>E) proporcionará ampla legitimidade para apresentar resposta e recorrer de eventual decisão desfavorável à comunidade local, mas eventual pedido de manutenção da posse e de reconhecimento da aquisição do domínio por meio de usucapião devem ser pleiteados pela via reconvencional.</a:t>
            </a:r>
          </a:p>
        </p:txBody>
      </p:sp>
      <p:sp>
        <p:nvSpPr>
          <p:cNvPr id="5" name="CaixaDeTexto 4">
            <a:extLst>
              <a:ext uri="{FF2B5EF4-FFF2-40B4-BE49-F238E27FC236}">
                <a16:creationId xmlns:a16="http://schemas.microsoft.com/office/drawing/2014/main" id="{9AA0DFD0-6FDF-EC0C-D585-E0A9FFA39C44}"/>
              </a:ext>
            </a:extLst>
          </p:cNvPr>
          <p:cNvSpPr txBox="1"/>
          <p:nvPr/>
        </p:nvSpPr>
        <p:spPr>
          <a:xfrm>
            <a:off x="6136691" y="6511714"/>
            <a:ext cx="6118412" cy="276999"/>
          </a:xfrm>
          <a:prstGeom prst="rect">
            <a:avLst/>
          </a:prstGeom>
          <a:noFill/>
        </p:spPr>
        <p:txBody>
          <a:bodyPr wrap="square">
            <a:spAutoFit/>
          </a:bodyPr>
          <a:lstStyle/>
          <a:p>
            <a:pPr algn="ctr"/>
            <a:r>
              <a:rPr lang="pt-BR" sz="1200" b="1" i="0" dirty="0">
                <a:solidFill>
                  <a:schemeClr val="bg1"/>
                </a:solidFill>
                <a:effectLst/>
                <a:latin typeface="Open Sans" panose="020B0606030504020204" pitchFamily="34" charset="0"/>
              </a:rPr>
              <a:t>Ano: </a:t>
            </a:r>
            <a:r>
              <a:rPr lang="pt-BR" sz="1200" b="0" i="0" dirty="0">
                <a:solidFill>
                  <a:schemeClr val="bg1"/>
                </a:solidFill>
                <a:effectLst/>
                <a:latin typeface="Open Sans" panose="020B0606030504020204" pitchFamily="34" charset="0"/>
              </a:rPr>
              <a:t>2023 </a:t>
            </a:r>
            <a:r>
              <a:rPr lang="pt-BR" sz="1200" b="1" i="0" dirty="0">
                <a:solidFill>
                  <a:schemeClr val="bg1"/>
                </a:solidFill>
                <a:effectLst/>
                <a:latin typeface="Open Sans" panose="020B0606030504020204" pitchFamily="34" charset="0"/>
              </a:rPr>
              <a:t>Prova: </a:t>
            </a:r>
            <a:r>
              <a:rPr lang="pt-BR" sz="1200" b="0" i="0" u="none" strike="noStrike" dirty="0">
                <a:solidFill>
                  <a:schemeClr val="bg1"/>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FCC - 2023 - DPE-SP - Defensor Público do Estado de São Paulo</a:t>
            </a:r>
            <a:endParaRPr lang="pt-BR" sz="1200" dirty="0">
              <a:solidFill>
                <a:schemeClr val="bg1"/>
              </a:solidFill>
            </a:endParaRPr>
          </a:p>
        </p:txBody>
      </p:sp>
    </p:spTree>
    <p:extLst>
      <p:ext uri="{BB962C8B-B14F-4D97-AF65-F5344CB8AC3E}">
        <p14:creationId xmlns:p14="http://schemas.microsoft.com/office/powerpoint/2010/main" val="304183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838200" y="669925"/>
            <a:ext cx="4508946" cy="1325563"/>
          </a:xfrm>
        </p:spPr>
        <p:txBody>
          <a:bodyPr anchor="b">
            <a:normAutofit/>
          </a:bodyPr>
          <a:lstStyle/>
          <a:p>
            <a:pPr algn="r"/>
            <a:r>
              <a:rPr lang="pt-BR" b="1" dirty="0">
                <a:solidFill>
                  <a:schemeClr val="bg1"/>
                </a:solidFill>
              </a:rPr>
              <a:t>Contato</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1392667" y="3068588"/>
            <a:ext cx="9406666" cy="3526144"/>
          </a:xfrm>
        </p:spPr>
        <p:txBody>
          <a:bodyPr>
            <a:normAutofit/>
          </a:bodyPr>
          <a:lstStyle/>
          <a:p>
            <a:pPr indent="0" algn="ctr">
              <a:buNone/>
            </a:pPr>
            <a:r>
              <a:rPr lang="pt-BR" sz="3600" dirty="0">
                <a:solidFill>
                  <a:schemeClr val="bg1"/>
                </a:solidFill>
                <a:effectLst/>
                <a:latin typeface="Times New Roman" panose="02020603050405020304" pitchFamily="18" charset="0"/>
                <a:ea typeface="Times New Roman" panose="02020603050405020304" pitchFamily="18" charset="0"/>
                <a:cs typeface="Comic Sans MS" panose="030F0702030302020204" pitchFamily="66" charset="0"/>
                <a:hlinkClick r:id="rId2">
                  <a:extLst>
                    <a:ext uri="{A12FA001-AC4F-418D-AE19-62706E023703}">
                      <ahyp:hlinkClr xmlns:ahyp="http://schemas.microsoft.com/office/drawing/2018/hyperlinkcolor" val="tx"/>
                    </a:ext>
                  </a:extLst>
                </a:hlinkClick>
              </a:rPr>
              <a:t>viannavicente@hotmail.com</a:t>
            </a:r>
            <a:endParaRPr lang="pt-BR" sz="3600" dirty="0">
              <a:solidFill>
                <a:schemeClr val="bg1"/>
              </a:solidFill>
              <a:effectLst/>
              <a:latin typeface="Times New Roman" panose="02020603050405020304" pitchFamily="18" charset="0"/>
              <a:ea typeface="Times New Roman" panose="02020603050405020304" pitchFamily="18" charset="0"/>
              <a:cs typeface="Comic Sans MS" panose="030F0702030302020204" pitchFamily="66" charset="0"/>
            </a:endParaRPr>
          </a:p>
          <a:p>
            <a:pPr indent="0" algn="ctr">
              <a:buNone/>
            </a:pPr>
            <a:endParaRPr lang="pt-BR" sz="3600" dirty="0">
              <a:solidFill>
                <a:schemeClr val="bg1"/>
              </a:solidFill>
              <a:effectLst/>
              <a:latin typeface="Times New Roman" panose="02020603050405020304" pitchFamily="18" charset="0"/>
              <a:ea typeface="Times New Roman" panose="02020603050405020304" pitchFamily="18" charset="0"/>
              <a:cs typeface="Comic Sans MS" panose="030F0702030302020204" pitchFamily="66" charset="0"/>
            </a:endParaRPr>
          </a:p>
          <a:p>
            <a:pPr indent="0" algn="ctr">
              <a:buNone/>
            </a:pPr>
            <a:endParaRPr lang="pt-BR" sz="1300" dirty="0">
              <a:solidFill>
                <a:schemeClr val="bg1"/>
              </a:solidFill>
              <a:effectLst/>
              <a:latin typeface="Arial" panose="020B0604020202020204" pitchFamily="34" charset="0"/>
              <a:ea typeface="Times New Roman" panose="02020603050405020304" pitchFamily="18" charset="0"/>
              <a:cs typeface="Comic Sans MS" panose="030F0702030302020204" pitchFamily="66"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48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257577" y="671456"/>
            <a:ext cx="8211673" cy="1325563"/>
          </a:xfrm>
        </p:spPr>
        <p:txBody>
          <a:bodyPr anchor="b">
            <a:normAutofit fontScale="90000"/>
          </a:bodyPr>
          <a:lstStyle/>
          <a:p>
            <a:pPr algn="ctr"/>
            <a:r>
              <a:rPr lang="pt-BR" b="1" dirty="0">
                <a:solidFill>
                  <a:schemeClr val="bg1"/>
                </a:solidFill>
              </a:rPr>
              <a:t>O Direito à Moradia Digna:</a:t>
            </a:r>
            <a:br>
              <a:rPr lang="pt-BR" b="1" dirty="0">
                <a:solidFill>
                  <a:schemeClr val="bg1"/>
                </a:solidFill>
              </a:rPr>
            </a:br>
            <a:r>
              <a:rPr lang="pt-BR" b="1" dirty="0">
                <a:solidFill>
                  <a:schemeClr val="bg1"/>
                </a:solidFill>
              </a:rPr>
              <a:t>razão primordial por trás dos conflitos</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141534"/>
            <a:ext cx="11552350" cy="4487861"/>
          </a:xfrm>
        </p:spPr>
        <p:txBody>
          <a:bodyPr>
            <a:normAutofit fontScale="92500" lnSpcReduction="10000"/>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ffectLst/>
                <a:ea typeface="SimSun" panose="02010600030101010101" pitchFamily="2" charset="-122"/>
                <a:cs typeface="Mangal" panose="02040503050203030202" pitchFamily="18" charset="0"/>
              </a:rPr>
              <a:t>O Direito à Moradia Digna – Compreendendo o conceito:</a:t>
            </a:r>
          </a:p>
          <a:p>
            <a:pPr indent="0" algn="just">
              <a:buNone/>
            </a:pPr>
            <a:endParaRPr lang="pt-BR" sz="2300" strike="sngStrike" kern="150" dirty="0">
              <a:solidFill>
                <a:schemeClr val="bg1"/>
              </a:solidFill>
              <a:effectLst/>
              <a:ea typeface="SimSun" panose="02010600030101010101" pitchFamily="2" charset="-122"/>
              <a:cs typeface="Mangal" panose="02040503050203030202" pitchFamily="18" charset="0"/>
            </a:endParaRPr>
          </a:p>
          <a:p>
            <a:pPr indent="0" algn="just">
              <a:buNone/>
            </a:pPr>
            <a:r>
              <a:rPr lang="pt-BR" sz="2300" strike="sngStrike" kern="150" dirty="0">
                <a:solidFill>
                  <a:schemeClr val="bg1"/>
                </a:solidFill>
                <a:effectLst/>
                <a:ea typeface="SimSun" panose="02010600030101010101" pitchFamily="2" charset="-122"/>
                <a:cs typeface="Mangal" panose="02040503050203030202" pitchFamily="18" charset="0"/>
              </a:rPr>
              <a:t>teto sobre a cabeça </a:t>
            </a:r>
            <a:r>
              <a:rPr lang="pt-BR" sz="2300" kern="150" dirty="0">
                <a:solidFill>
                  <a:schemeClr val="bg1"/>
                </a:solidFill>
                <a:effectLst/>
                <a:ea typeface="SimSun" panose="02010600030101010101" pitchFamily="2" charset="-122"/>
                <a:cs typeface="Mangal" panose="02040503050203030202" pitchFamily="18" charset="0"/>
              </a:rPr>
              <a:t>VS dignidade da pessoa humana (porta de entrada para outros direitos)</a:t>
            </a:r>
          </a:p>
          <a:p>
            <a:pPr indent="0" algn="just">
              <a:buNone/>
            </a:pPr>
            <a:r>
              <a:rPr lang="pt-BR" sz="2400" kern="150" dirty="0">
                <a:solidFill>
                  <a:schemeClr val="bg1"/>
                </a:solidFill>
                <a:effectLst/>
                <a:ea typeface="SimSun" panose="02010600030101010101" pitchFamily="2" charset="-122"/>
                <a:cs typeface="Mangal" panose="02040503050203030202" pitchFamily="18" charset="0"/>
              </a:rPr>
              <a:t>    	</a:t>
            </a:r>
          </a:p>
          <a:p>
            <a:pPr marL="514350" indent="-285750" algn="just"/>
            <a:r>
              <a:rPr lang="pt-BR" sz="2400" kern="150" dirty="0">
                <a:solidFill>
                  <a:schemeClr val="bg1"/>
                </a:solidFill>
                <a:ea typeface="SimSun" panose="02010600030101010101" pitchFamily="2" charset="-122"/>
                <a:cs typeface="Mangal" panose="02040503050203030202" pitchFamily="18" charset="0"/>
              </a:rPr>
              <a:t>Elementos integrantes – Plano Internacional dos Direitos Humanos (art.5º, §2º, e art. 4º, inciso II da CRFB/88:</a:t>
            </a:r>
          </a:p>
          <a:p>
            <a:pPr indent="0" algn="just">
              <a:buNone/>
            </a:pPr>
            <a:endParaRPr lang="pt-BR" sz="2300" kern="150" dirty="0">
              <a:solidFill>
                <a:schemeClr val="bg1"/>
              </a:solidFill>
              <a:effectLst/>
              <a:ea typeface="SimSun" panose="02010600030101010101" pitchFamily="2" charset="-122"/>
              <a:cs typeface="Mangal" panose="02040503050203030202" pitchFamily="18" charset="0"/>
            </a:endParaRPr>
          </a:p>
          <a:p>
            <a:pPr indent="0" algn="just">
              <a:buNone/>
            </a:pPr>
            <a:r>
              <a:rPr lang="pt-BR" sz="2300" kern="150" dirty="0">
                <a:solidFill>
                  <a:schemeClr val="bg1"/>
                </a:solidFill>
                <a:effectLst/>
                <a:ea typeface="SimSun" panose="02010600030101010101" pitchFamily="2" charset="-122"/>
                <a:cs typeface="Mangal" panose="02040503050203030202" pitchFamily="18" charset="0"/>
              </a:rPr>
              <a:t>Comentário Geral nº  4 sobre o Direito à Moradia Adequada (12 de dezembro de 1991); o Comentário Geral nº 7 sobre  o Direito à Moradia Adequada: Despejo Forçado (16 de maio de 1997); e a Nova Agenda  Urbana, adotada na Conferência das Nações Unidas sobre Habitação e Desenvolvimento Urbano  Sustentável – Habitat III (20 de outubro de 2016)</a:t>
            </a: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50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257576" y="671456"/>
            <a:ext cx="9357071" cy="1325563"/>
          </a:xfrm>
        </p:spPr>
        <p:txBody>
          <a:bodyPr anchor="b">
            <a:normAutofit/>
          </a:bodyPr>
          <a:lstStyle/>
          <a:p>
            <a:pPr algn="ctr"/>
            <a:r>
              <a:rPr lang="pt-BR" b="1" dirty="0">
                <a:solidFill>
                  <a:schemeClr val="bg1"/>
                </a:solidFill>
              </a:rPr>
              <a:t>Elementos Integrantes da Moradia Digna</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055662"/>
            <a:ext cx="11616176" cy="4573733"/>
          </a:xfrm>
        </p:spPr>
        <p:txBody>
          <a:bodyPr>
            <a:normAutofit/>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ffectLst/>
                <a:ea typeface="SimSun" panose="02010600030101010101" pitchFamily="2" charset="-122"/>
                <a:cs typeface="Mangal" panose="02040503050203030202" pitchFamily="18" charset="0"/>
              </a:rPr>
              <a:t>Segurança jurídica da posse – proteção legal contra ameaças</a:t>
            </a:r>
            <a:r>
              <a:rPr lang="pt-BR" sz="2400" kern="150" dirty="0">
                <a:solidFill>
                  <a:schemeClr val="bg1"/>
                </a:solidFill>
                <a:ea typeface="SimSun" panose="02010600030101010101" pitchFamily="2" charset="-122"/>
                <a:cs typeface="Mangal" panose="02040503050203030202" pitchFamily="18" charset="0"/>
              </a:rPr>
              <a:t>;</a:t>
            </a:r>
          </a:p>
          <a:p>
            <a:pPr marL="514350" indent="-285750" algn="just"/>
            <a:r>
              <a:rPr lang="pt-BR" sz="2400" kern="150" dirty="0">
                <a:solidFill>
                  <a:schemeClr val="bg1"/>
                </a:solidFill>
                <a:ea typeface="SimSun" panose="02010600030101010101" pitchFamily="2" charset="-122"/>
                <a:cs typeface="Mangal" panose="02040503050203030202" pitchFamily="18" charset="0"/>
              </a:rPr>
              <a:t>Habitabilidade - espaço apropriado para se viver com salubridade e segurança;</a:t>
            </a:r>
          </a:p>
          <a:p>
            <a:pPr marL="514350" indent="-285750" algn="just"/>
            <a:r>
              <a:rPr lang="pt-BR" sz="2400" kern="150" dirty="0">
                <a:solidFill>
                  <a:schemeClr val="bg1"/>
                </a:solidFill>
                <a:ea typeface="SimSun" panose="02010600030101010101" pitchFamily="2" charset="-122"/>
                <a:cs typeface="Mangal" panose="02040503050203030202" pitchFamily="18" charset="0"/>
              </a:rPr>
              <a:t>Disponibilidade de serviços, materiais, benefícios e infraestrutura - dispor de serviços essenciais para saúde, segurança, conforto e nutrição de seus habitantes;</a:t>
            </a:r>
          </a:p>
          <a:p>
            <a:pPr marL="514350" indent="-285750" algn="just"/>
            <a:r>
              <a:rPr lang="pt-BR" sz="2400" kern="150" dirty="0">
                <a:solidFill>
                  <a:schemeClr val="bg1"/>
                </a:solidFill>
                <a:ea typeface="SimSun" panose="02010600030101010101" pitchFamily="2" charset="-122"/>
                <a:cs typeface="Mangal" panose="02040503050203030202" pitchFamily="18" charset="0"/>
              </a:rPr>
              <a:t>Localização – integração com a sociedade;</a:t>
            </a:r>
          </a:p>
          <a:p>
            <a:pPr marL="514350" indent="-285750" algn="just"/>
            <a:r>
              <a:rPr lang="pt-BR" sz="2400" kern="150" dirty="0">
                <a:solidFill>
                  <a:schemeClr val="bg1"/>
                </a:solidFill>
                <a:ea typeface="SimSun" panose="02010600030101010101" pitchFamily="2" charset="-122"/>
                <a:cs typeface="Mangal" panose="02040503050203030202" pitchFamily="18" charset="0"/>
              </a:rPr>
              <a:t>Custo acessível - proporcionalidade, entre a renda da população e o custo de habitação;</a:t>
            </a:r>
          </a:p>
          <a:p>
            <a:pPr marL="514350" indent="-285750" algn="just"/>
            <a:r>
              <a:rPr lang="pt-BR" sz="2400" kern="150" dirty="0">
                <a:solidFill>
                  <a:schemeClr val="bg1"/>
                </a:solidFill>
                <a:ea typeface="SimSun" panose="02010600030101010101" pitchFamily="2" charset="-122"/>
                <a:cs typeface="Mangal" panose="02040503050203030202" pitchFamily="18" charset="0"/>
              </a:rPr>
              <a:t>Acessibilidade – moradia como direito de todos;</a:t>
            </a:r>
          </a:p>
          <a:p>
            <a:pPr marL="514350" indent="-285750" algn="just"/>
            <a:r>
              <a:rPr lang="pt-BR" sz="2400" kern="150" dirty="0">
                <a:solidFill>
                  <a:schemeClr val="bg1"/>
                </a:solidFill>
                <a:ea typeface="SimSun" panose="02010600030101010101" pitchFamily="2" charset="-122"/>
                <a:cs typeface="Mangal" panose="02040503050203030202" pitchFamily="18" charset="0"/>
              </a:rPr>
              <a:t>Adequação Cultural - a expressão da identidade e diversidade cultural da moradia</a:t>
            </a: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24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257576" y="671456"/>
            <a:ext cx="9357071" cy="1325563"/>
          </a:xfrm>
        </p:spPr>
        <p:txBody>
          <a:bodyPr anchor="b">
            <a:normAutofit/>
          </a:bodyPr>
          <a:lstStyle/>
          <a:p>
            <a:r>
              <a:rPr lang="pt-BR" b="1" dirty="0">
                <a:solidFill>
                  <a:schemeClr val="bg1"/>
                </a:solidFill>
              </a:rPr>
              <a:t>Direito Constitucional à Moradia</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055662"/>
            <a:ext cx="11616176" cy="4573733"/>
          </a:xfrm>
        </p:spPr>
        <p:txBody>
          <a:bodyPr>
            <a:normAutofit lnSpcReduction="10000"/>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ffectLst/>
                <a:ea typeface="SimSun" panose="02010600030101010101" pitchFamily="2" charset="-122"/>
                <a:cs typeface="Mangal" panose="02040503050203030202" pitchFamily="18" charset="0"/>
              </a:rPr>
              <a:t>Direito social fundamental (art. 6º)</a:t>
            </a:r>
            <a:r>
              <a:rPr lang="pt-BR" sz="2400" kern="150" dirty="0">
                <a:solidFill>
                  <a:schemeClr val="bg1"/>
                </a:solidFill>
                <a:ea typeface="SimSun" panose="02010600030101010101" pitchFamily="2" charset="-122"/>
                <a:cs typeface="Mangal" panose="02040503050203030202" pitchFamily="18" charset="0"/>
              </a:rPr>
              <a:t>;</a:t>
            </a: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Dever de proteção Estatal (art.5, §1)</a:t>
            </a:r>
          </a:p>
          <a:p>
            <a:pPr indent="0" algn="just">
              <a:buNone/>
            </a:pPr>
            <a:r>
              <a:rPr lang="pt-BR" sz="2400" kern="150" dirty="0">
                <a:solidFill>
                  <a:schemeClr val="bg1"/>
                </a:solidFill>
                <a:ea typeface="SimSun" panose="02010600030101010101" pitchFamily="2" charset="-122"/>
                <a:cs typeface="Mangal" panose="02040503050203030202" pitchFamily="18" charset="0"/>
              </a:rPr>
              <a:t>dimensão positiva (promoção)  e negativa (proteção);</a:t>
            </a: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Instrumentos de Proteção e Promoção:</a:t>
            </a:r>
          </a:p>
          <a:p>
            <a:pPr indent="0" algn="just">
              <a:buNone/>
            </a:pPr>
            <a:r>
              <a:rPr lang="pt-BR" sz="2400" kern="150" dirty="0">
                <a:solidFill>
                  <a:schemeClr val="bg1"/>
                </a:solidFill>
                <a:ea typeface="SimSun" panose="02010600030101010101" pitchFamily="2" charset="-122"/>
                <a:cs typeface="Mangal" panose="02040503050203030202" pitchFamily="18" charset="0"/>
              </a:rPr>
              <a:t>Função Social da Propriedade (art. 5º, XXIII), Políticas Urbanas (art.182) e Agrária (art.184 e seguintes);</a:t>
            </a:r>
          </a:p>
          <a:p>
            <a:pPr indent="0" algn="just">
              <a:buNone/>
            </a:pPr>
            <a:r>
              <a:rPr lang="pt-BR" sz="2400" kern="150" dirty="0">
                <a:solidFill>
                  <a:schemeClr val="bg1"/>
                </a:solidFill>
                <a:ea typeface="SimSun" panose="02010600030101010101" pitchFamily="2" charset="-122"/>
                <a:cs typeface="Mangal" panose="02040503050203030202" pitchFamily="18" charset="0"/>
              </a:rPr>
              <a:t>Regularização Fundiária – Usucapião (art.183 e 191) e CUEM (art.183,§1 e §3);</a:t>
            </a:r>
          </a:p>
          <a:p>
            <a:pPr indent="0" algn="just">
              <a:buNone/>
            </a:pPr>
            <a:r>
              <a:rPr lang="pt-BR" sz="2400" kern="150" dirty="0">
                <a:solidFill>
                  <a:schemeClr val="bg1"/>
                </a:solidFill>
                <a:ea typeface="SimSun" panose="02010600030101010101" pitchFamily="2" charset="-122"/>
                <a:cs typeface="Mangal" panose="02040503050203030202" pitchFamily="18" charset="0"/>
              </a:rPr>
              <a:t>Promoção da Moradia por Desapropriação (art.182, §4; art. 184);</a:t>
            </a: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1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257576" y="671456"/>
            <a:ext cx="9357071" cy="1325563"/>
          </a:xfrm>
        </p:spPr>
        <p:txBody>
          <a:bodyPr anchor="b">
            <a:normAutofit/>
          </a:bodyPr>
          <a:lstStyle/>
          <a:p>
            <a:pPr algn="ctr"/>
            <a:r>
              <a:rPr lang="pt-BR" b="1" dirty="0">
                <a:solidFill>
                  <a:schemeClr val="bg1"/>
                </a:solidFill>
              </a:rPr>
              <a:t>Estatuto da Cidade – Lei nº 10.257/2001</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055662"/>
            <a:ext cx="11616176" cy="4573733"/>
          </a:xfrm>
        </p:spPr>
        <p:txBody>
          <a:bodyPr>
            <a:normAutofit/>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D</a:t>
            </a:r>
            <a:r>
              <a:rPr lang="pt-BR" sz="2400" kern="150" dirty="0">
                <a:solidFill>
                  <a:schemeClr val="bg1"/>
                </a:solidFill>
                <a:effectLst/>
                <a:ea typeface="SimSun" panose="02010600030101010101" pitchFamily="2" charset="-122"/>
                <a:cs typeface="Mangal" panose="02040503050203030202" pitchFamily="18" charset="0"/>
              </a:rPr>
              <a:t>iretrizes gerais da política urbana no país (art. 2º);</a:t>
            </a:r>
          </a:p>
          <a:p>
            <a:pPr marL="514350" indent="-285750" algn="just"/>
            <a:r>
              <a:rPr lang="pt-BR" sz="2400" kern="150" dirty="0">
                <a:solidFill>
                  <a:schemeClr val="bg1"/>
                </a:solidFill>
                <a:ea typeface="SimSun" panose="02010600030101010101" pitchFamily="2" charset="-122"/>
                <a:cs typeface="Mangal" panose="02040503050203030202" pitchFamily="18" charset="0"/>
              </a:rPr>
              <a:t>Destaque para a regularização fundiária (art.2, XIV e art. 4º,V, q);</a:t>
            </a:r>
          </a:p>
          <a:p>
            <a:pPr marL="514350" indent="-285750" algn="just"/>
            <a:r>
              <a:rPr lang="pt-BR" sz="2400" kern="150" dirty="0">
                <a:solidFill>
                  <a:schemeClr val="bg1"/>
                </a:solidFill>
                <a:ea typeface="SimSun" panose="02010600030101010101" pitchFamily="2" charset="-122"/>
                <a:cs typeface="Mangal" panose="02040503050203030202" pitchFamily="18" charset="0"/>
              </a:rPr>
              <a:t>Princípios da função social da propriedade e das cidades – aplicação obrigatória;</a:t>
            </a:r>
          </a:p>
          <a:p>
            <a:pPr marL="514350" indent="-285750" algn="just"/>
            <a:r>
              <a:rPr lang="pt-BR" sz="2400" kern="150" dirty="0">
                <a:solidFill>
                  <a:schemeClr val="bg1"/>
                </a:solidFill>
                <a:ea typeface="SimSun" panose="02010600030101010101" pitchFamily="2" charset="-122"/>
                <a:cs typeface="Mangal" panose="02040503050203030202" pitchFamily="18" charset="0"/>
              </a:rPr>
              <a:t>Garantia do direito às cidades sustentáveis e de gestão democrática;</a:t>
            </a:r>
          </a:p>
          <a:p>
            <a:pPr marL="514350" indent="-285750" algn="just"/>
            <a:r>
              <a:rPr lang="pt-BR" sz="2400" kern="150" dirty="0">
                <a:solidFill>
                  <a:schemeClr val="bg1"/>
                </a:solidFill>
                <a:ea typeface="SimSun" panose="02010600030101010101" pitchFamily="2" charset="-122"/>
                <a:cs typeface="Mangal" panose="02040503050203030202" pitchFamily="18" charset="0"/>
              </a:rPr>
              <a:t>Condenação da retenção especulativa de imóveis;</a:t>
            </a:r>
          </a:p>
          <a:p>
            <a:pPr marL="514350" indent="-285750" algn="just"/>
            <a:r>
              <a:rPr lang="pt-BR" sz="2400" kern="150" dirty="0">
                <a:solidFill>
                  <a:schemeClr val="bg1"/>
                </a:solidFill>
                <a:ea typeface="SimSun" panose="02010600030101010101" pitchFamily="2" charset="-122"/>
                <a:cs typeface="Mangal" panose="02040503050203030202" pitchFamily="18" charset="0"/>
              </a:rPr>
              <a:t>Assegura a utilização de instrumentos como: planos diretores, Zonas Especiais de Interesse Social (ZEIS), IPTU progressivo, a Usucapião e a CUEM;</a:t>
            </a: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26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257576" y="671456"/>
            <a:ext cx="9357071" cy="1325563"/>
          </a:xfrm>
        </p:spPr>
        <p:txBody>
          <a:bodyPr anchor="b">
            <a:normAutofit/>
          </a:bodyPr>
          <a:lstStyle/>
          <a:p>
            <a:r>
              <a:rPr lang="pt-BR" b="1" dirty="0">
                <a:solidFill>
                  <a:schemeClr val="bg1"/>
                </a:solidFill>
              </a:rPr>
              <a:t>Planos Diretores</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055662"/>
            <a:ext cx="11616176" cy="4573733"/>
          </a:xfrm>
        </p:spPr>
        <p:txBody>
          <a:bodyPr>
            <a:normAutofit/>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Definem as exigências fundamentais da ordenação da cidade (art.39 do Estatuto da Cidade);</a:t>
            </a: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Definidos na esfera municipal (art. 40 do Estatuto da Cidade + 182 da CF) – necessária participação popular;</a:t>
            </a: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Definem: diretrizes para regularização fundiária de assentamentos urbanos irregulares; áreas para habitação de interesse social; zonas especiais de interesse social; </a:t>
            </a: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46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257576" y="671456"/>
            <a:ext cx="9357071" cy="1325563"/>
          </a:xfrm>
        </p:spPr>
        <p:txBody>
          <a:bodyPr anchor="b">
            <a:normAutofit/>
          </a:bodyPr>
          <a:lstStyle/>
          <a:p>
            <a:r>
              <a:rPr lang="pt-BR" b="1" dirty="0">
                <a:solidFill>
                  <a:schemeClr val="bg1"/>
                </a:solidFill>
              </a:rPr>
              <a:t>Contraste com a realidade </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055662"/>
            <a:ext cx="11616176" cy="4573733"/>
          </a:xfrm>
        </p:spPr>
        <p:txBody>
          <a:bodyPr>
            <a:normAutofit/>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Formação da sociedade brasileira - concentração fundiária e segregação socioespacial;</a:t>
            </a:r>
          </a:p>
          <a:p>
            <a:pPr marL="514350" indent="-285750" algn="just"/>
            <a:r>
              <a:rPr lang="pt-BR" sz="2400" kern="150" dirty="0">
                <a:solidFill>
                  <a:schemeClr val="bg1"/>
                </a:solidFill>
                <a:ea typeface="SimSun" panose="02010600030101010101" pitchFamily="2" charset="-122"/>
                <a:cs typeface="Mangal" panose="02040503050203030202" pitchFamily="18" charset="0"/>
              </a:rPr>
              <a:t>Cidades formais e Informais;</a:t>
            </a:r>
          </a:p>
          <a:p>
            <a:pPr marL="514350" indent="-285750" algn="just"/>
            <a:r>
              <a:rPr lang="pt-BR" sz="2400" kern="150" dirty="0">
                <a:solidFill>
                  <a:schemeClr val="bg1"/>
                </a:solidFill>
                <a:ea typeface="SimSun" panose="02010600030101010101" pitchFamily="2" charset="-122"/>
                <a:cs typeface="Mangal" panose="02040503050203030202" pitchFamily="18" charset="0"/>
              </a:rPr>
              <a:t>Interesses Privados VS Direitos Sociais;</a:t>
            </a:r>
          </a:p>
          <a:p>
            <a:pPr marL="514350" indent="-285750" algn="just"/>
            <a:r>
              <a:rPr lang="pt-BR" sz="2400" kern="150" dirty="0">
                <a:solidFill>
                  <a:schemeClr val="bg1"/>
                </a:solidFill>
                <a:ea typeface="SimSun" panose="02010600030101010101" pitchFamily="2" charset="-122"/>
                <a:cs typeface="Mangal" panose="02040503050203030202" pitchFamily="18" charset="0"/>
              </a:rPr>
              <a:t>Omissão constante do Poder Público;</a:t>
            </a: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Áreas de Conflito: assentamentos precários, favelas, cortiços, ocupações irregulares e clandestinas, conjuntos habitacionais populares, normalmente nas periferias da cidade, em áreas de proteção ambiental, locais abandonados ou subutilizados nas regiões mais pobres dos centros urbanos, com baixos padrões de qualidade de vida - ocupados, para fins de moradia, pela população de baixa renda;</a:t>
            </a: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a:p>
            <a:pPr indent="0" algn="just">
              <a:buNone/>
            </a:pPr>
            <a:endParaRPr lang="pt-BR" sz="2400" kern="150" dirty="0">
              <a:solidFill>
                <a:schemeClr val="bg1"/>
              </a:solidFill>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08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727E1A79-85E1-4632-B6E9-ABAEB3EC68EB}"/>
              </a:ext>
            </a:extLst>
          </p:cNvPr>
          <p:cNvSpPr>
            <a:spLocks noGrp="1"/>
          </p:cNvSpPr>
          <p:nvPr>
            <p:ph type="title"/>
          </p:nvPr>
        </p:nvSpPr>
        <p:spPr>
          <a:xfrm>
            <a:off x="126206" y="725244"/>
            <a:ext cx="6624919" cy="1325563"/>
          </a:xfrm>
        </p:spPr>
        <p:txBody>
          <a:bodyPr anchor="b">
            <a:normAutofit/>
          </a:bodyPr>
          <a:lstStyle/>
          <a:p>
            <a:r>
              <a:rPr lang="pt-BR" b="1" dirty="0">
                <a:solidFill>
                  <a:schemeClr val="bg1"/>
                </a:solidFill>
              </a:rPr>
              <a:t>Conflitos na esfera jurídica </a:t>
            </a:r>
          </a:p>
        </p:txBody>
      </p:sp>
      <p:cxnSp>
        <p:nvCxnSpPr>
          <p:cNvPr id="47" name="Straight Connector 4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Espaço Reservado para Conteúdo 2">
            <a:extLst>
              <a:ext uri="{FF2B5EF4-FFF2-40B4-BE49-F238E27FC236}">
                <a16:creationId xmlns:a16="http://schemas.microsoft.com/office/drawing/2014/main" id="{ECC7F182-C948-4EA7-89ED-3CC36337F1DD}"/>
              </a:ext>
            </a:extLst>
          </p:cNvPr>
          <p:cNvSpPr>
            <a:spLocks noGrp="1"/>
          </p:cNvSpPr>
          <p:nvPr>
            <p:ph idx="1"/>
          </p:nvPr>
        </p:nvSpPr>
        <p:spPr>
          <a:xfrm>
            <a:off x="257577" y="2398957"/>
            <a:ext cx="11552350" cy="4079116"/>
          </a:xfrm>
        </p:spPr>
        <p:txBody>
          <a:bodyPr>
            <a:normAutofit/>
          </a:bodyPr>
          <a:lstStyle/>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indent="0" algn="just">
              <a:buNone/>
            </a:pPr>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Ações Particulares</a:t>
            </a: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r>
              <a:rPr lang="pt-BR" sz="2400" kern="150" dirty="0">
                <a:solidFill>
                  <a:schemeClr val="bg1"/>
                </a:solidFill>
                <a:effectLst/>
                <a:ea typeface="SimSun" panose="02010600030101010101" pitchFamily="2" charset="-122"/>
                <a:cs typeface="Mangal" panose="02040503050203030202" pitchFamily="18" charset="0"/>
              </a:rPr>
              <a:t>Ações </a:t>
            </a:r>
            <a:r>
              <a:rPr lang="pt-BR" sz="2400" kern="150" dirty="0">
                <a:solidFill>
                  <a:schemeClr val="bg1"/>
                </a:solidFill>
                <a:ea typeface="SimSun" panose="02010600030101010101" pitchFamily="2" charset="-122"/>
                <a:cs typeface="Mangal" panose="02040503050203030202" pitchFamily="18" charset="0"/>
              </a:rPr>
              <a:t>de Interesse Público (</a:t>
            </a:r>
            <a:r>
              <a:rPr lang="pt-BR" sz="2400" kern="150" dirty="0" err="1">
                <a:solidFill>
                  <a:schemeClr val="bg1"/>
                </a:solidFill>
                <a:ea typeface="SimSun" panose="02010600030101010101" pitchFamily="2" charset="-122"/>
                <a:cs typeface="Mangal" panose="02040503050203030202" pitchFamily="18" charset="0"/>
              </a:rPr>
              <a:t>ACPs</a:t>
            </a:r>
            <a:r>
              <a:rPr lang="pt-BR" sz="2400" kern="150" dirty="0">
                <a:solidFill>
                  <a:schemeClr val="bg1"/>
                </a:solidFill>
                <a:ea typeface="SimSun" panose="02010600030101010101" pitchFamily="2" charset="-122"/>
                <a:cs typeface="Mangal" panose="02040503050203030202" pitchFamily="18" charset="0"/>
              </a:rPr>
              <a:t>) </a:t>
            </a: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r>
              <a:rPr lang="pt-BR" sz="2400" kern="150" dirty="0">
                <a:solidFill>
                  <a:schemeClr val="bg1"/>
                </a:solidFill>
                <a:ea typeface="SimSun" panose="02010600030101010101" pitchFamily="2" charset="-122"/>
                <a:cs typeface="Mangal" panose="02040503050203030202" pitchFamily="18" charset="0"/>
              </a:rPr>
              <a:t>Demandas por Salvaguarda da Moradia Digna</a:t>
            </a:r>
            <a:endParaRPr lang="pt-BR" sz="2400" kern="150" dirty="0">
              <a:solidFill>
                <a:schemeClr val="bg1"/>
              </a:solidFill>
              <a:effectLst/>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a typeface="SimSun" panose="02010600030101010101" pitchFamily="2" charset="-122"/>
              <a:cs typeface="Mangal" panose="02040503050203030202" pitchFamily="18" charset="0"/>
            </a:endParaRPr>
          </a:p>
          <a:p>
            <a:pPr marL="514350" indent="-285750" algn="just"/>
            <a:endParaRPr lang="pt-BR" sz="2400" kern="150" dirty="0">
              <a:solidFill>
                <a:schemeClr val="bg1"/>
              </a:solidFill>
              <a:effectLst/>
              <a:ea typeface="SimSun" panose="02010600030101010101" pitchFamily="2" charset="-122"/>
              <a:cs typeface="Mangal" panose="02040503050203030202" pitchFamily="18" charset="0"/>
            </a:endParaRPr>
          </a:p>
        </p:txBody>
      </p:sp>
      <p:sp>
        <p:nvSpPr>
          <p:cNvPr id="49" name="Rectangle 4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Conector de Seta Reta 3">
            <a:extLst>
              <a:ext uri="{FF2B5EF4-FFF2-40B4-BE49-F238E27FC236}">
                <a16:creationId xmlns:a16="http://schemas.microsoft.com/office/drawing/2014/main" id="{104E3BF3-CDAE-DFDB-8896-769B8762E44E}"/>
              </a:ext>
            </a:extLst>
          </p:cNvPr>
          <p:cNvCxnSpPr>
            <a:cxnSpLocks/>
          </p:cNvCxnSpPr>
          <p:nvPr/>
        </p:nvCxnSpPr>
        <p:spPr>
          <a:xfrm flipV="1">
            <a:off x="3258298" y="3008796"/>
            <a:ext cx="1327476" cy="420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ector de Seta Reta 4">
            <a:extLst>
              <a:ext uri="{FF2B5EF4-FFF2-40B4-BE49-F238E27FC236}">
                <a16:creationId xmlns:a16="http://schemas.microsoft.com/office/drawing/2014/main" id="{2ED8EEE8-4A47-C422-D74D-15587CEEE363}"/>
              </a:ext>
            </a:extLst>
          </p:cNvPr>
          <p:cNvCxnSpPr>
            <a:cxnSpLocks/>
          </p:cNvCxnSpPr>
          <p:nvPr/>
        </p:nvCxnSpPr>
        <p:spPr>
          <a:xfrm flipV="1">
            <a:off x="3258298" y="3429000"/>
            <a:ext cx="1366394" cy="134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de Seta Reta 6">
            <a:extLst>
              <a:ext uri="{FF2B5EF4-FFF2-40B4-BE49-F238E27FC236}">
                <a16:creationId xmlns:a16="http://schemas.microsoft.com/office/drawing/2014/main" id="{DE092A3C-C0F7-82CB-9D1D-3805F588B7B7}"/>
              </a:ext>
            </a:extLst>
          </p:cNvPr>
          <p:cNvCxnSpPr>
            <a:cxnSpLocks/>
          </p:cNvCxnSpPr>
          <p:nvPr/>
        </p:nvCxnSpPr>
        <p:spPr>
          <a:xfrm>
            <a:off x="3258298" y="3669429"/>
            <a:ext cx="1429497" cy="189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2AD0B69F-23ED-149C-5A47-35983B9D7B85}"/>
              </a:ext>
            </a:extLst>
          </p:cNvPr>
          <p:cNvSpPr txBox="1"/>
          <p:nvPr/>
        </p:nvSpPr>
        <p:spPr>
          <a:xfrm>
            <a:off x="4580967" y="2798051"/>
            <a:ext cx="5026866" cy="646331"/>
          </a:xfrm>
          <a:prstGeom prst="rect">
            <a:avLst/>
          </a:prstGeom>
          <a:noFill/>
        </p:spPr>
        <p:txBody>
          <a:bodyPr wrap="square" rtlCol="0">
            <a:spAutoFit/>
          </a:bodyPr>
          <a:lstStyle/>
          <a:p>
            <a:r>
              <a:rPr lang="pt-BR" sz="1800" kern="150" dirty="0">
                <a:solidFill>
                  <a:schemeClr val="bg1"/>
                </a:solidFill>
                <a:effectLst/>
                <a:ea typeface="SimSun" panose="02010600030101010101" pitchFamily="2" charset="-122"/>
                <a:cs typeface="Mangal" panose="02040503050203030202" pitchFamily="18" charset="0"/>
              </a:rPr>
              <a:t>Interdito Proibitório/Manutenção de Posse</a:t>
            </a:r>
          </a:p>
          <a:p>
            <a:endParaRPr lang="pt-BR" dirty="0"/>
          </a:p>
        </p:txBody>
      </p:sp>
      <p:sp>
        <p:nvSpPr>
          <p:cNvPr id="11" name="CaixaDeTexto 10">
            <a:extLst>
              <a:ext uri="{FF2B5EF4-FFF2-40B4-BE49-F238E27FC236}">
                <a16:creationId xmlns:a16="http://schemas.microsoft.com/office/drawing/2014/main" id="{49438A60-8372-1032-27F5-FAB670AC6196}"/>
              </a:ext>
            </a:extLst>
          </p:cNvPr>
          <p:cNvSpPr txBox="1"/>
          <p:nvPr/>
        </p:nvSpPr>
        <p:spPr>
          <a:xfrm>
            <a:off x="4750898" y="3655129"/>
            <a:ext cx="2272553" cy="646331"/>
          </a:xfrm>
          <a:prstGeom prst="rect">
            <a:avLst/>
          </a:prstGeom>
          <a:noFill/>
        </p:spPr>
        <p:txBody>
          <a:bodyPr wrap="square" rtlCol="0">
            <a:spAutoFit/>
          </a:bodyPr>
          <a:lstStyle/>
          <a:p>
            <a:r>
              <a:rPr lang="pt-BR" sz="1800" kern="150" dirty="0">
                <a:solidFill>
                  <a:schemeClr val="bg1"/>
                </a:solidFill>
                <a:effectLst/>
                <a:ea typeface="SimSun" panose="02010600030101010101" pitchFamily="2" charset="-122"/>
                <a:cs typeface="Mangal" panose="02040503050203030202" pitchFamily="18" charset="0"/>
              </a:rPr>
              <a:t>Imissão na Posse</a:t>
            </a:r>
          </a:p>
          <a:p>
            <a:endParaRPr lang="pt-BR" dirty="0"/>
          </a:p>
        </p:txBody>
      </p:sp>
      <p:cxnSp>
        <p:nvCxnSpPr>
          <p:cNvPr id="3" name="Conector de Seta Reta 2">
            <a:extLst>
              <a:ext uri="{FF2B5EF4-FFF2-40B4-BE49-F238E27FC236}">
                <a16:creationId xmlns:a16="http://schemas.microsoft.com/office/drawing/2014/main" id="{C92E45C3-952D-402C-6700-FEFEBEC9F9CB}"/>
              </a:ext>
            </a:extLst>
          </p:cNvPr>
          <p:cNvCxnSpPr>
            <a:cxnSpLocks/>
          </p:cNvCxnSpPr>
          <p:nvPr/>
        </p:nvCxnSpPr>
        <p:spPr>
          <a:xfrm flipV="1">
            <a:off x="3195545" y="2621024"/>
            <a:ext cx="872331" cy="730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a:extLst>
              <a:ext uri="{FF2B5EF4-FFF2-40B4-BE49-F238E27FC236}">
                <a16:creationId xmlns:a16="http://schemas.microsoft.com/office/drawing/2014/main" id="{85235472-A56F-174E-6C9C-DEEE60CC1F88}"/>
              </a:ext>
            </a:extLst>
          </p:cNvPr>
          <p:cNvCxnSpPr>
            <a:cxnSpLocks/>
          </p:cNvCxnSpPr>
          <p:nvPr/>
        </p:nvCxnSpPr>
        <p:spPr>
          <a:xfrm flipV="1">
            <a:off x="5074232" y="4327341"/>
            <a:ext cx="1279270" cy="399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604D4CED-751E-A1B6-C09B-CDA10E27CD2F}"/>
              </a:ext>
            </a:extLst>
          </p:cNvPr>
          <p:cNvSpPr txBox="1"/>
          <p:nvPr/>
        </p:nvSpPr>
        <p:spPr>
          <a:xfrm>
            <a:off x="6353502" y="4104806"/>
            <a:ext cx="2272553" cy="646331"/>
          </a:xfrm>
          <a:prstGeom prst="rect">
            <a:avLst/>
          </a:prstGeom>
          <a:noFill/>
        </p:spPr>
        <p:txBody>
          <a:bodyPr wrap="square" rtlCol="0">
            <a:spAutoFit/>
          </a:bodyPr>
          <a:lstStyle/>
          <a:p>
            <a:r>
              <a:rPr lang="pt-BR" sz="1800" kern="150" dirty="0">
                <a:solidFill>
                  <a:schemeClr val="bg1"/>
                </a:solidFill>
                <a:effectLst/>
                <a:ea typeface="SimSun" panose="02010600030101010101" pitchFamily="2" charset="-122"/>
                <a:cs typeface="Mangal" panose="02040503050203030202" pitchFamily="18" charset="0"/>
              </a:rPr>
              <a:t>Meio Ambiente</a:t>
            </a:r>
          </a:p>
          <a:p>
            <a:endParaRPr lang="pt-BR" dirty="0"/>
          </a:p>
        </p:txBody>
      </p:sp>
      <p:cxnSp>
        <p:nvCxnSpPr>
          <p:cNvPr id="18" name="Conector de Seta Reta 17">
            <a:extLst>
              <a:ext uri="{FF2B5EF4-FFF2-40B4-BE49-F238E27FC236}">
                <a16:creationId xmlns:a16="http://schemas.microsoft.com/office/drawing/2014/main" id="{85E919CF-407D-5EBE-EC49-E0F1D6872051}"/>
              </a:ext>
            </a:extLst>
          </p:cNvPr>
          <p:cNvCxnSpPr>
            <a:cxnSpLocks/>
          </p:cNvCxnSpPr>
          <p:nvPr/>
        </p:nvCxnSpPr>
        <p:spPr>
          <a:xfrm flipV="1">
            <a:off x="5128150" y="4706518"/>
            <a:ext cx="1363803" cy="151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aixaDeTexto 19">
            <a:extLst>
              <a:ext uri="{FF2B5EF4-FFF2-40B4-BE49-F238E27FC236}">
                <a16:creationId xmlns:a16="http://schemas.microsoft.com/office/drawing/2014/main" id="{EF239409-6360-0D1C-BA0C-AEA547157091}"/>
              </a:ext>
            </a:extLst>
          </p:cNvPr>
          <p:cNvSpPr txBox="1"/>
          <p:nvPr/>
        </p:nvSpPr>
        <p:spPr>
          <a:xfrm>
            <a:off x="6491953" y="4538014"/>
            <a:ext cx="2272553" cy="646331"/>
          </a:xfrm>
          <a:prstGeom prst="rect">
            <a:avLst/>
          </a:prstGeom>
          <a:noFill/>
        </p:spPr>
        <p:txBody>
          <a:bodyPr wrap="square" rtlCol="0">
            <a:spAutoFit/>
          </a:bodyPr>
          <a:lstStyle/>
          <a:p>
            <a:r>
              <a:rPr lang="pt-BR" sz="1800" kern="150" dirty="0">
                <a:solidFill>
                  <a:schemeClr val="bg1"/>
                </a:solidFill>
                <a:effectLst/>
                <a:ea typeface="SimSun" panose="02010600030101010101" pitchFamily="2" charset="-122"/>
                <a:cs typeface="Mangal" panose="02040503050203030202" pitchFamily="18" charset="0"/>
              </a:rPr>
              <a:t>Áreas de Risco</a:t>
            </a:r>
          </a:p>
          <a:p>
            <a:endParaRPr lang="pt-BR" dirty="0"/>
          </a:p>
        </p:txBody>
      </p:sp>
      <p:cxnSp>
        <p:nvCxnSpPr>
          <p:cNvPr id="21" name="Conector de Seta Reta 20">
            <a:extLst>
              <a:ext uri="{FF2B5EF4-FFF2-40B4-BE49-F238E27FC236}">
                <a16:creationId xmlns:a16="http://schemas.microsoft.com/office/drawing/2014/main" id="{3305A8D2-822E-704B-E4E2-69C44A6DDF42}"/>
              </a:ext>
            </a:extLst>
          </p:cNvPr>
          <p:cNvCxnSpPr>
            <a:cxnSpLocks/>
          </p:cNvCxnSpPr>
          <p:nvPr/>
        </p:nvCxnSpPr>
        <p:spPr>
          <a:xfrm>
            <a:off x="5074231" y="4980040"/>
            <a:ext cx="1417722" cy="126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3FAB98D-1F98-7CE1-EEAF-19DE96EBD381}"/>
              </a:ext>
            </a:extLst>
          </p:cNvPr>
          <p:cNvSpPr txBox="1"/>
          <p:nvPr/>
        </p:nvSpPr>
        <p:spPr>
          <a:xfrm>
            <a:off x="6491951" y="4939471"/>
            <a:ext cx="3754708" cy="646331"/>
          </a:xfrm>
          <a:prstGeom prst="rect">
            <a:avLst/>
          </a:prstGeom>
          <a:noFill/>
        </p:spPr>
        <p:txBody>
          <a:bodyPr wrap="square" rtlCol="0">
            <a:spAutoFit/>
          </a:bodyPr>
          <a:lstStyle/>
          <a:p>
            <a:r>
              <a:rPr lang="pt-BR" kern="150" dirty="0">
                <a:solidFill>
                  <a:schemeClr val="bg1"/>
                </a:solidFill>
                <a:ea typeface="SimSun" panose="02010600030101010101" pitchFamily="2" charset="-122"/>
                <a:cs typeface="Mangal" panose="02040503050203030202" pitchFamily="18" charset="0"/>
              </a:rPr>
              <a:t>Desapropriação por Utilidade Pública</a:t>
            </a:r>
            <a:endParaRPr lang="pt-BR" sz="1800" kern="150" dirty="0">
              <a:solidFill>
                <a:schemeClr val="bg1"/>
              </a:solidFill>
              <a:effectLst/>
              <a:ea typeface="SimSun" panose="02010600030101010101" pitchFamily="2" charset="-122"/>
              <a:cs typeface="Mangal" panose="02040503050203030202" pitchFamily="18" charset="0"/>
            </a:endParaRPr>
          </a:p>
          <a:p>
            <a:endParaRPr lang="pt-BR" dirty="0"/>
          </a:p>
        </p:txBody>
      </p:sp>
      <p:cxnSp>
        <p:nvCxnSpPr>
          <p:cNvPr id="26" name="Conector de Seta Reta 25">
            <a:extLst>
              <a:ext uri="{FF2B5EF4-FFF2-40B4-BE49-F238E27FC236}">
                <a16:creationId xmlns:a16="http://schemas.microsoft.com/office/drawing/2014/main" id="{A03BCB3E-9C18-6D16-1415-AF86845B56BE}"/>
              </a:ext>
            </a:extLst>
          </p:cNvPr>
          <p:cNvCxnSpPr>
            <a:cxnSpLocks/>
          </p:cNvCxnSpPr>
          <p:nvPr/>
        </p:nvCxnSpPr>
        <p:spPr>
          <a:xfrm flipV="1">
            <a:off x="6545505" y="5643385"/>
            <a:ext cx="1308640" cy="13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de Seta Reta 27">
            <a:extLst>
              <a:ext uri="{FF2B5EF4-FFF2-40B4-BE49-F238E27FC236}">
                <a16:creationId xmlns:a16="http://schemas.microsoft.com/office/drawing/2014/main" id="{BB858374-C47A-9199-61A0-E24D8F04D7B9}"/>
              </a:ext>
            </a:extLst>
          </p:cNvPr>
          <p:cNvCxnSpPr>
            <a:cxnSpLocks/>
          </p:cNvCxnSpPr>
          <p:nvPr/>
        </p:nvCxnSpPr>
        <p:spPr>
          <a:xfrm>
            <a:off x="6545505" y="5840493"/>
            <a:ext cx="1308640" cy="116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CaixaDeTexto 30">
            <a:extLst>
              <a:ext uri="{FF2B5EF4-FFF2-40B4-BE49-F238E27FC236}">
                <a16:creationId xmlns:a16="http://schemas.microsoft.com/office/drawing/2014/main" id="{A81009B5-8A7A-5A13-A6D0-EEF0CD41155F}"/>
              </a:ext>
            </a:extLst>
          </p:cNvPr>
          <p:cNvSpPr txBox="1"/>
          <p:nvPr/>
        </p:nvSpPr>
        <p:spPr>
          <a:xfrm>
            <a:off x="7854144" y="5450970"/>
            <a:ext cx="4211649" cy="646331"/>
          </a:xfrm>
          <a:prstGeom prst="rect">
            <a:avLst/>
          </a:prstGeom>
          <a:noFill/>
        </p:spPr>
        <p:txBody>
          <a:bodyPr wrap="square" rtlCol="0">
            <a:spAutoFit/>
          </a:bodyPr>
          <a:lstStyle/>
          <a:p>
            <a:r>
              <a:rPr lang="pt-BR" kern="150" dirty="0">
                <a:solidFill>
                  <a:schemeClr val="bg1"/>
                </a:solidFill>
                <a:ea typeface="SimSun" panose="02010600030101010101" pitchFamily="2" charset="-122"/>
                <a:cs typeface="Mangal" panose="02040503050203030202" pitchFamily="18" charset="0"/>
              </a:rPr>
              <a:t>Regularização Fundiária de Interesse Social</a:t>
            </a:r>
            <a:endParaRPr lang="pt-BR" sz="1800" kern="150" dirty="0">
              <a:solidFill>
                <a:schemeClr val="bg1"/>
              </a:solidFill>
              <a:effectLst/>
              <a:ea typeface="SimSun" panose="02010600030101010101" pitchFamily="2" charset="-122"/>
              <a:cs typeface="Mangal" panose="02040503050203030202" pitchFamily="18" charset="0"/>
            </a:endParaRPr>
          </a:p>
          <a:p>
            <a:endParaRPr lang="pt-BR" dirty="0"/>
          </a:p>
        </p:txBody>
      </p:sp>
      <p:sp>
        <p:nvSpPr>
          <p:cNvPr id="32" name="CaixaDeTexto 31">
            <a:extLst>
              <a:ext uri="{FF2B5EF4-FFF2-40B4-BE49-F238E27FC236}">
                <a16:creationId xmlns:a16="http://schemas.microsoft.com/office/drawing/2014/main" id="{38B7C213-CC88-D65D-AD6A-B1066BC256BA}"/>
              </a:ext>
            </a:extLst>
          </p:cNvPr>
          <p:cNvSpPr txBox="1"/>
          <p:nvPr/>
        </p:nvSpPr>
        <p:spPr>
          <a:xfrm>
            <a:off x="7854143" y="5785866"/>
            <a:ext cx="4211649" cy="646331"/>
          </a:xfrm>
          <a:prstGeom prst="rect">
            <a:avLst/>
          </a:prstGeom>
          <a:noFill/>
        </p:spPr>
        <p:txBody>
          <a:bodyPr wrap="square" rtlCol="0">
            <a:spAutoFit/>
          </a:bodyPr>
          <a:lstStyle/>
          <a:p>
            <a:r>
              <a:rPr lang="pt-BR" kern="150" dirty="0">
                <a:solidFill>
                  <a:schemeClr val="bg1"/>
                </a:solidFill>
                <a:ea typeface="SimSun" panose="02010600030101010101" pitchFamily="2" charset="-122"/>
                <a:cs typeface="Mangal" panose="02040503050203030202" pitchFamily="18" charset="0"/>
              </a:rPr>
              <a:t>Controle Jurisdicional de Políticas Públicas</a:t>
            </a:r>
            <a:endParaRPr lang="pt-BR" sz="1800" kern="150" dirty="0">
              <a:solidFill>
                <a:schemeClr val="bg1"/>
              </a:solidFill>
              <a:effectLst/>
              <a:ea typeface="SimSun" panose="02010600030101010101" pitchFamily="2" charset="-122"/>
              <a:cs typeface="Mangal" panose="02040503050203030202" pitchFamily="18" charset="0"/>
            </a:endParaRPr>
          </a:p>
          <a:p>
            <a:endParaRPr lang="pt-BR" dirty="0"/>
          </a:p>
        </p:txBody>
      </p:sp>
      <p:sp>
        <p:nvSpPr>
          <p:cNvPr id="33" name="CaixaDeTexto 32">
            <a:extLst>
              <a:ext uri="{FF2B5EF4-FFF2-40B4-BE49-F238E27FC236}">
                <a16:creationId xmlns:a16="http://schemas.microsoft.com/office/drawing/2014/main" id="{C0C9F198-3334-07FF-3FCA-7CE181C5A589}"/>
              </a:ext>
            </a:extLst>
          </p:cNvPr>
          <p:cNvSpPr txBox="1"/>
          <p:nvPr/>
        </p:nvSpPr>
        <p:spPr>
          <a:xfrm>
            <a:off x="4067876" y="2330218"/>
            <a:ext cx="2272553" cy="646331"/>
          </a:xfrm>
          <a:prstGeom prst="rect">
            <a:avLst/>
          </a:prstGeom>
          <a:noFill/>
        </p:spPr>
        <p:txBody>
          <a:bodyPr wrap="square" rtlCol="0">
            <a:spAutoFit/>
          </a:bodyPr>
          <a:lstStyle/>
          <a:p>
            <a:r>
              <a:rPr lang="pt-BR" sz="1800" kern="150" dirty="0">
                <a:solidFill>
                  <a:schemeClr val="bg1"/>
                </a:solidFill>
                <a:effectLst/>
                <a:ea typeface="SimSun" panose="02010600030101010101" pitchFamily="2" charset="-122"/>
                <a:cs typeface="Mangal" panose="02040503050203030202" pitchFamily="18" charset="0"/>
              </a:rPr>
              <a:t>Reintegração de Posse</a:t>
            </a:r>
          </a:p>
          <a:p>
            <a:endParaRPr lang="pt-BR" dirty="0"/>
          </a:p>
        </p:txBody>
      </p:sp>
      <p:sp>
        <p:nvSpPr>
          <p:cNvPr id="34" name="CaixaDeTexto 33">
            <a:extLst>
              <a:ext uri="{FF2B5EF4-FFF2-40B4-BE49-F238E27FC236}">
                <a16:creationId xmlns:a16="http://schemas.microsoft.com/office/drawing/2014/main" id="{816450F8-3FAA-DEAA-7865-A56BAF27BACC}"/>
              </a:ext>
            </a:extLst>
          </p:cNvPr>
          <p:cNvSpPr txBox="1"/>
          <p:nvPr/>
        </p:nvSpPr>
        <p:spPr>
          <a:xfrm>
            <a:off x="4624692" y="3233636"/>
            <a:ext cx="2272553" cy="646331"/>
          </a:xfrm>
          <a:prstGeom prst="rect">
            <a:avLst/>
          </a:prstGeom>
          <a:noFill/>
        </p:spPr>
        <p:txBody>
          <a:bodyPr wrap="square" rtlCol="0">
            <a:spAutoFit/>
          </a:bodyPr>
          <a:lstStyle/>
          <a:p>
            <a:r>
              <a:rPr lang="pt-BR" sz="1800" kern="150" dirty="0">
                <a:solidFill>
                  <a:schemeClr val="bg1"/>
                </a:solidFill>
                <a:effectLst/>
                <a:ea typeface="SimSun" panose="02010600030101010101" pitchFamily="2" charset="-122"/>
                <a:cs typeface="Mangal" panose="02040503050203030202" pitchFamily="18" charset="0"/>
              </a:rPr>
              <a:t>Ação Reivindicatória</a:t>
            </a:r>
          </a:p>
          <a:p>
            <a:endParaRPr lang="pt-BR" dirty="0"/>
          </a:p>
        </p:txBody>
      </p:sp>
    </p:spTree>
    <p:extLst>
      <p:ext uri="{BB962C8B-B14F-4D97-AF65-F5344CB8AC3E}">
        <p14:creationId xmlns:p14="http://schemas.microsoft.com/office/powerpoint/2010/main" val="401214021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2955</TotalTime>
  <Words>3115</Words>
  <Application>Microsoft Office PowerPoint</Application>
  <PresentationFormat>Widescreen</PresentationFormat>
  <Paragraphs>258</Paragraphs>
  <Slides>28</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28</vt:i4>
      </vt:variant>
    </vt:vector>
  </HeadingPairs>
  <TitlesOfParts>
    <vt:vector size="35" baseType="lpstr">
      <vt:lpstr>Arial</vt:lpstr>
      <vt:lpstr>Calibri</vt:lpstr>
      <vt:lpstr>Calibri Light</vt:lpstr>
      <vt:lpstr>Open Sans</vt:lpstr>
      <vt:lpstr>Source Sans Pro</vt:lpstr>
      <vt:lpstr>Times New Roman</vt:lpstr>
      <vt:lpstr>Tema do Office</vt:lpstr>
      <vt:lpstr>Conflitos Fundiários Coletivos -  Compreendendo a Atuação da Defensoria Pública </vt:lpstr>
      <vt:lpstr>Temas Abordados e Multidisciplinariedade</vt:lpstr>
      <vt:lpstr>O Direito à Moradia Digna: razão primordial por trás dos conflitos</vt:lpstr>
      <vt:lpstr>Elementos Integrantes da Moradia Digna</vt:lpstr>
      <vt:lpstr>Direito Constitucional à Moradia</vt:lpstr>
      <vt:lpstr>Estatuto da Cidade – Lei nº 10.257/2001</vt:lpstr>
      <vt:lpstr>Planos Diretores</vt:lpstr>
      <vt:lpstr>Contraste com a realidade </vt:lpstr>
      <vt:lpstr>Conflitos na esfera jurídica </vt:lpstr>
      <vt:lpstr>Defensoria Pública – Custos Vulnerabilis (Guardiã dos Vulneráveis)</vt:lpstr>
      <vt:lpstr>Defensoria Pública – Custos Vulnerabilis (Guardiã dos Vulneráveis)</vt:lpstr>
      <vt:lpstr>Início da Atuação – Esfera Judicial e Extrajudicial</vt:lpstr>
      <vt:lpstr>Solução Pacífica de Conflitos e Mediação</vt:lpstr>
      <vt:lpstr>Solução Pacífica de Conflitos e Mediação</vt:lpstr>
      <vt:lpstr>Defesas Processuais</vt:lpstr>
      <vt:lpstr>Defesas Processuais</vt:lpstr>
      <vt:lpstr>Ações de Força Velha e Força Nova</vt:lpstr>
      <vt:lpstr>Defesas Processuais</vt:lpstr>
      <vt:lpstr>Defesas Processuais</vt:lpstr>
      <vt:lpstr>Defesas Processuais</vt:lpstr>
      <vt:lpstr>Regularização Fundiária</vt:lpstr>
      <vt:lpstr>Regularização Fundiária</vt:lpstr>
      <vt:lpstr>Regularização Fundiária</vt:lpstr>
      <vt:lpstr>Pedidos Subsidiários</vt:lpstr>
      <vt:lpstr>Questões</vt:lpstr>
      <vt:lpstr>Apresentação do PowerPoint</vt:lpstr>
      <vt:lpstr>Apresentação do PowerPoint</vt:lpstr>
      <vt:lpstr>Contato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INSTRUMENTOS DE REGULARIZAÇÃO FUNDIÁRIA EM ASSENTAMENTOS INFORMAIS – FRENTE À LEI 13.465/2017</dc:title>
  <dc:creator>Vicente Vianna</dc:creator>
  <cp:lastModifiedBy>Vicente Vianna</cp:lastModifiedBy>
  <cp:revision>189</cp:revision>
  <dcterms:created xsi:type="dcterms:W3CDTF">2021-10-26T22:26:01Z</dcterms:created>
  <dcterms:modified xsi:type="dcterms:W3CDTF">2023-09-22T16:54:54Z</dcterms:modified>
</cp:coreProperties>
</file>