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0" r:id="rId1"/>
  </p:sldMasterIdLst>
  <p:sldIdLst>
    <p:sldId id="256" r:id="rId2"/>
    <p:sldId id="257" r:id="rId3"/>
    <p:sldId id="258" r:id="rId4"/>
    <p:sldId id="260" r:id="rId5"/>
    <p:sldId id="261" r:id="rId6"/>
    <p:sldId id="262" r:id="rId7"/>
    <p:sldId id="259"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4" d="100"/>
          <a:sy n="74" d="100"/>
        </p:scale>
        <p:origin x="-1648"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4AF466F-BDA4-4F18-9C7B-FF0A9A1B0E80}" type="datetime1">
              <a:rPr lang="en-US" smtClean="0"/>
              <a:pPr/>
              <a:t>4/6/17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FB4290-6522-4139-852E-05BD9E7F0D2E}" type="datetime1">
              <a:rPr lang="en-US" smtClean="0"/>
              <a:pPr/>
              <a:t>4/6/17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B955F9-81EA-47C5-8059-9E5C2B437C70}" type="datetime1">
              <a:rPr lang="en-US" smtClean="0"/>
              <a:pPr/>
              <a:t>4/6/17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EF607B-A47E-422C-9BEF-122CCDB7C526}" type="datetime1">
              <a:rPr lang="en-US" smtClean="0"/>
              <a:pPr/>
              <a:t>4/6/17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A9A7CB-BEE6-4F99-898E-913F06E8E125}" type="datetime1">
              <a:rPr lang="en-US" smtClean="0"/>
              <a:pPr/>
              <a:t>4/6/17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EE300C-6FC5-4FC3-AF1A-075E4F50620D}" type="datetime1">
              <a:rPr lang="en-US" smtClean="0"/>
              <a:pPr/>
              <a:t>4/6/17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0D295D-4A77-4DEB-B04C-9F4282A8BC04}" type="datetime1">
              <a:rPr lang="en-US" smtClean="0"/>
              <a:pPr/>
              <a:t>4/6/17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B28685-4D0C-42D5-8013-B5904CD1FCBC}" type="datetime1">
              <a:rPr lang="en-US" smtClean="0"/>
              <a:pPr/>
              <a:t>4/6/17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F226C0-9885-4BA9-BBFA-A52CBFEBB775}" type="datetime1">
              <a:rPr lang="en-US" smtClean="0"/>
              <a:pPr/>
              <a:t>4/6/17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EE1B38-C5EB-4D66-9137-0AFE9CDEDE8F}" type="datetime1">
              <a:rPr lang="en-US" smtClean="0"/>
              <a:pPr/>
              <a:t>4/6/17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327B613C-1AD7-49D3-885D-F654C5CDBAA6}" type="datetime1">
              <a:rPr lang="en-US" smtClean="0"/>
              <a:pPr/>
              <a:t>4/6/17</a:t>
            </a:fld>
            <a:endParaRPr lang="en-US" dirty="0"/>
          </a:p>
        </p:txBody>
      </p:sp>
      <p:sp>
        <p:nvSpPr>
          <p:cNvPr id="9" name="Slide Number Placeholder 8"/>
          <p:cNvSpPr>
            <a:spLocks noGrp="1"/>
          </p:cNvSpPr>
          <p:nvPr>
            <p:ph type="sldNum" sz="quarter" idx="11"/>
          </p:nvPr>
        </p:nvSpPr>
        <p:spPr/>
        <p:txBody>
          <a:bodyPr/>
          <a:lstStyle/>
          <a:p>
            <a:fld id="{6E2D2B3B-882E-40F3-A32F-6DD516915044}"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E2D2B3B-882E-40F3-A32F-6DD516915044}" type="slidenum">
              <a:rPr lang="en-US" smtClean="0"/>
              <a:pPr/>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327B613C-1AD7-49D3-885D-F654C5CDBAA6}" type="datetime1">
              <a:rPr lang="en-US" smtClean="0"/>
              <a:pPr/>
              <a:t>4/6/17</a:t>
            </a:fld>
            <a:endParaRPr lang="en-US" dirty="0"/>
          </a:p>
        </p:txBody>
      </p:sp>
    </p:spTree>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Lst>
  <p:hf sldNum="0"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9094" y="1372887"/>
            <a:ext cx="7800506" cy="2591324"/>
          </a:xfrm>
        </p:spPr>
        <p:txBody>
          <a:bodyPr/>
          <a:lstStyle/>
          <a:p>
            <a:pPr algn="ctr"/>
            <a:r>
              <a:rPr lang="en-US" sz="5400" i="1" dirty="0" err="1" smtClean="0"/>
              <a:t>Fundamentação</a:t>
            </a:r>
            <a:r>
              <a:rPr lang="en-US" sz="5400" i="1" dirty="0" smtClean="0"/>
              <a:t> da </a:t>
            </a:r>
            <a:r>
              <a:rPr lang="en-US" sz="5400" i="1" dirty="0" err="1" smtClean="0"/>
              <a:t>metafísica</a:t>
            </a:r>
            <a:r>
              <a:rPr lang="en-US" sz="5400" i="1" dirty="0" smtClean="0"/>
              <a:t> dos costumes</a:t>
            </a:r>
            <a:r>
              <a:rPr lang="en-US" sz="5400" dirty="0" smtClean="0"/>
              <a:t>, de Kant</a:t>
            </a:r>
            <a:endParaRPr lang="en-US" sz="5400" dirty="0"/>
          </a:p>
        </p:txBody>
      </p:sp>
      <p:sp>
        <p:nvSpPr>
          <p:cNvPr id="3" name="Subtitle 2"/>
          <p:cNvSpPr>
            <a:spLocks noGrp="1"/>
          </p:cNvSpPr>
          <p:nvPr>
            <p:ph type="subTitle" idx="1"/>
          </p:nvPr>
        </p:nvSpPr>
        <p:spPr>
          <a:xfrm>
            <a:off x="1389515" y="5268454"/>
            <a:ext cx="6461760" cy="858054"/>
          </a:xfrm>
        </p:spPr>
        <p:txBody>
          <a:bodyPr>
            <a:normAutofit/>
          </a:bodyPr>
          <a:lstStyle/>
          <a:p>
            <a:pPr algn="r"/>
            <a:r>
              <a:rPr lang="en-US" sz="2800" i="1" dirty="0" err="1" smtClean="0"/>
              <a:t>Marília</a:t>
            </a:r>
            <a:r>
              <a:rPr lang="en-US" sz="2800" i="1" dirty="0" smtClean="0"/>
              <a:t> Espirito Santo</a:t>
            </a:r>
            <a:endParaRPr lang="en-US" sz="2800" i="1" dirty="0"/>
          </a:p>
        </p:txBody>
      </p:sp>
    </p:spTree>
    <p:extLst>
      <p:ext uri="{BB962C8B-B14F-4D97-AF65-F5344CB8AC3E}">
        <p14:creationId xmlns:p14="http://schemas.microsoft.com/office/powerpoint/2010/main" val="176252214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458632"/>
          </a:xfrm>
        </p:spPr>
        <p:txBody>
          <a:bodyPr/>
          <a:lstStyle/>
          <a:p>
            <a:pPr algn="ctr"/>
            <a:r>
              <a:rPr lang="en-US" i="1" dirty="0" err="1"/>
              <a:t>Fundamentação</a:t>
            </a:r>
            <a:r>
              <a:rPr lang="en-US" i="1" dirty="0"/>
              <a:t> da </a:t>
            </a:r>
            <a:r>
              <a:rPr lang="en-US" i="1" dirty="0" err="1"/>
              <a:t>metafísica</a:t>
            </a:r>
            <a:r>
              <a:rPr lang="en-US" i="1" dirty="0"/>
              <a:t> dos costumes</a:t>
            </a:r>
            <a:r>
              <a:rPr lang="en-US" dirty="0"/>
              <a:t> (1785)</a:t>
            </a:r>
          </a:p>
        </p:txBody>
      </p:sp>
      <p:sp>
        <p:nvSpPr>
          <p:cNvPr id="3" name="Content Placeholder 2"/>
          <p:cNvSpPr>
            <a:spLocks noGrp="1"/>
          </p:cNvSpPr>
          <p:nvPr>
            <p:ph idx="1"/>
          </p:nvPr>
        </p:nvSpPr>
        <p:spPr>
          <a:xfrm>
            <a:off x="457200" y="1956364"/>
            <a:ext cx="7620000" cy="4444436"/>
          </a:xfrm>
        </p:spPr>
        <p:txBody>
          <a:bodyPr>
            <a:noAutofit/>
          </a:bodyPr>
          <a:lstStyle/>
          <a:p>
            <a:pPr algn="just"/>
            <a:r>
              <a:rPr lang="en-US" sz="2800" dirty="0" err="1" smtClean="0">
                <a:latin typeface="+mj-lt"/>
              </a:rPr>
              <a:t>T</a:t>
            </a:r>
            <a:r>
              <a:rPr lang="en-US" sz="2800" dirty="0" err="1" smtClean="0">
                <a:latin typeface="+mj-lt"/>
              </a:rPr>
              <a:t>ítulo</a:t>
            </a:r>
            <a:endParaRPr lang="en-US" sz="2800" dirty="0">
              <a:latin typeface="+mj-lt"/>
            </a:endParaRPr>
          </a:p>
          <a:p>
            <a:pPr algn="just"/>
            <a:r>
              <a:rPr lang="en-US" sz="2800" dirty="0" err="1" smtClean="0">
                <a:latin typeface="+mj-lt"/>
              </a:rPr>
              <a:t>Prefácio</a:t>
            </a:r>
            <a:endParaRPr lang="en-US" sz="2800" dirty="0">
              <a:latin typeface="+mj-lt"/>
            </a:endParaRPr>
          </a:p>
          <a:p>
            <a:pPr algn="just"/>
            <a:r>
              <a:rPr lang="en-US" sz="2800" dirty="0" err="1" smtClean="0">
                <a:latin typeface="+mj-lt"/>
              </a:rPr>
              <a:t>Seção</a:t>
            </a:r>
            <a:r>
              <a:rPr lang="en-US" sz="2800" dirty="0" smtClean="0">
                <a:latin typeface="+mj-lt"/>
              </a:rPr>
              <a:t> I </a:t>
            </a:r>
            <a:r>
              <a:rPr lang="mr-IN" sz="2800" dirty="0" smtClean="0">
                <a:latin typeface="+mj-lt"/>
              </a:rPr>
              <a:t>–</a:t>
            </a:r>
            <a:r>
              <a:rPr lang="en-US" sz="2800" dirty="0" smtClean="0">
                <a:latin typeface="+mj-lt"/>
              </a:rPr>
              <a:t>  </a:t>
            </a:r>
            <a:r>
              <a:rPr lang="en-US" sz="2800" dirty="0" err="1" smtClean="0">
                <a:latin typeface="+mj-lt"/>
              </a:rPr>
              <a:t>Transição</a:t>
            </a:r>
            <a:r>
              <a:rPr lang="en-US" sz="2800" dirty="0" smtClean="0">
                <a:latin typeface="+mj-lt"/>
              </a:rPr>
              <a:t> do </a:t>
            </a:r>
            <a:r>
              <a:rPr lang="en-US" sz="2800" dirty="0" err="1" smtClean="0">
                <a:latin typeface="+mj-lt"/>
              </a:rPr>
              <a:t>conhecimento</a:t>
            </a:r>
            <a:r>
              <a:rPr lang="en-US" sz="2800" dirty="0" smtClean="0">
                <a:latin typeface="+mj-lt"/>
              </a:rPr>
              <a:t> </a:t>
            </a:r>
            <a:r>
              <a:rPr lang="en-US" sz="2800" dirty="0" err="1" smtClean="0">
                <a:latin typeface="+mj-lt"/>
              </a:rPr>
              <a:t>racional</a:t>
            </a:r>
            <a:r>
              <a:rPr lang="en-US" sz="2800" dirty="0" smtClean="0">
                <a:latin typeface="+mj-lt"/>
              </a:rPr>
              <a:t> moral </a:t>
            </a:r>
            <a:r>
              <a:rPr lang="en-US" sz="2800" dirty="0" err="1" smtClean="0">
                <a:latin typeface="+mj-lt"/>
              </a:rPr>
              <a:t>comum</a:t>
            </a:r>
            <a:r>
              <a:rPr lang="en-US" sz="2800" dirty="0" smtClean="0">
                <a:latin typeface="+mj-lt"/>
              </a:rPr>
              <a:t> </a:t>
            </a:r>
            <a:r>
              <a:rPr lang="en-US" sz="2800" dirty="0" err="1" smtClean="0">
                <a:latin typeface="+mj-lt"/>
              </a:rPr>
              <a:t>para</a:t>
            </a:r>
            <a:r>
              <a:rPr lang="en-US" sz="2800" dirty="0" smtClean="0">
                <a:latin typeface="+mj-lt"/>
              </a:rPr>
              <a:t> o </a:t>
            </a:r>
            <a:r>
              <a:rPr lang="en-US" sz="2800" dirty="0" err="1" smtClean="0">
                <a:latin typeface="+mj-lt"/>
              </a:rPr>
              <a:t>conhecimento</a:t>
            </a:r>
            <a:r>
              <a:rPr lang="en-US" sz="2800" dirty="0" smtClean="0">
                <a:latin typeface="+mj-lt"/>
              </a:rPr>
              <a:t> </a:t>
            </a:r>
            <a:r>
              <a:rPr lang="en-US" sz="2800" dirty="0" err="1" smtClean="0">
                <a:latin typeface="+mj-lt"/>
              </a:rPr>
              <a:t>filosófico</a:t>
            </a:r>
            <a:endParaRPr lang="en-US" sz="2800" dirty="0">
              <a:latin typeface="+mj-lt"/>
            </a:endParaRPr>
          </a:p>
          <a:p>
            <a:pPr algn="just"/>
            <a:r>
              <a:rPr lang="en-US" sz="2800" dirty="0" err="1" smtClean="0">
                <a:latin typeface="+mj-lt"/>
              </a:rPr>
              <a:t>Seção</a:t>
            </a:r>
            <a:r>
              <a:rPr lang="en-US" sz="2800" dirty="0" smtClean="0">
                <a:latin typeface="+mj-lt"/>
              </a:rPr>
              <a:t> II </a:t>
            </a:r>
            <a:r>
              <a:rPr lang="mr-IN" sz="2800" dirty="0" smtClean="0">
                <a:latin typeface="+mj-lt"/>
              </a:rPr>
              <a:t>–</a:t>
            </a:r>
            <a:r>
              <a:rPr lang="en-US" sz="2800" dirty="0" smtClean="0">
                <a:latin typeface="+mj-lt"/>
              </a:rPr>
              <a:t> </a:t>
            </a:r>
            <a:r>
              <a:rPr lang="en-US" sz="2800" dirty="0" err="1" smtClean="0">
                <a:latin typeface="+mj-lt"/>
              </a:rPr>
              <a:t>Transição</a:t>
            </a:r>
            <a:r>
              <a:rPr lang="en-US" sz="2800" dirty="0" smtClean="0">
                <a:latin typeface="+mj-lt"/>
              </a:rPr>
              <a:t> da </a:t>
            </a:r>
            <a:r>
              <a:rPr lang="en-US" sz="2800" dirty="0" err="1" smtClean="0">
                <a:latin typeface="+mj-lt"/>
              </a:rPr>
              <a:t>filosofia</a:t>
            </a:r>
            <a:r>
              <a:rPr lang="en-US" sz="2800" dirty="0" smtClean="0">
                <a:latin typeface="+mj-lt"/>
              </a:rPr>
              <a:t> moral popular </a:t>
            </a:r>
            <a:r>
              <a:rPr lang="en-US" sz="2800" dirty="0" err="1" smtClean="0">
                <a:latin typeface="+mj-lt"/>
              </a:rPr>
              <a:t>à</a:t>
            </a:r>
            <a:r>
              <a:rPr lang="en-US" sz="2800" dirty="0" smtClean="0">
                <a:latin typeface="+mj-lt"/>
              </a:rPr>
              <a:t> </a:t>
            </a:r>
            <a:r>
              <a:rPr lang="en-US" sz="2800" dirty="0" err="1" smtClean="0">
                <a:latin typeface="+mj-lt"/>
              </a:rPr>
              <a:t>metafísica</a:t>
            </a:r>
            <a:r>
              <a:rPr lang="en-US" sz="2800" dirty="0" smtClean="0">
                <a:latin typeface="+mj-lt"/>
              </a:rPr>
              <a:t> dos costumes</a:t>
            </a:r>
            <a:endParaRPr lang="en-US" sz="2800" dirty="0">
              <a:latin typeface="+mj-lt"/>
            </a:endParaRPr>
          </a:p>
          <a:p>
            <a:pPr algn="just"/>
            <a:r>
              <a:rPr lang="en-US" sz="2800" dirty="0" err="1" smtClean="0">
                <a:latin typeface="+mj-lt"/>
              </a:rPr>
              <a:t>Seção</a:t>
            </a:r>
            <a:r>
              <a:rPr lang="en-US" sz="2800" dirty="0" smtClean="0">
                <a:latin typeface="+mj-lt"/>
              </a:rPr>
              <a:t> III </a:t>
            </a:r>
            <a:r>
              <a:rPr lang="mr-IN" sz="2800" dirty="0" smtClean="0">
                <a:latin typeface="+mj-lt"/>
              </a:rPr>
              <a:t>–</a:t>
            </a:r>
            <a:r>
              <a:rPr lang="en-US" sz="2800" dirty="0" smtClean="0">
                <a:latin typeface="+mj-lt"/>
              </a:rPr>
              <a:t> </a:t>
            </a:r>
            <a:r>
              <a:rPr lang="en-US" sz="2800" dirty="0" err="1" smtClean="0">
                <a:latin typeface="+mj-lt"/>
              </a:rPr>
              <a:t>Transição</a:t>
            </a:r>
            <a:r>
              <a:rPr lang="en-US" sz="2800" dirty="0" smtClean="0">
                <a:latin typeface="+mj-lt"/>
              </a:rPr>
              <a:t> da </a:t>
            </a:r>
            <a:r>
              <a:rPr lang="en-US" sz="2800" dirty="0" err="1" smtClean="0">
                <a:latin typeface="+mj-lt"/>
              </a:rPr>
              <a:t>metafísica</a:t>
            </a:r>
            <a:r>
              <a:rPr lang="en-US" sz="2800" dirty="0" smtClean="0">
                <a:latin typeface="+mj-lt"/>
              </a:rPr>
              <a:t> dos costumes </a:t>
            </a:r>
            <a:r>
              <a:rPr lang="en-US" sz="2800" dirty="0" err="1" smtClean="0">
                <a:latin typeface="+mj-lt"/>
              </a:rPr>
              <a:t>à</a:t>
            </a:r>
            <a:r>
              <a:rPr lang="en-US" sz="2800" dirty="0" smtClean="0">
                <a:latin typeface="+mj-lt"/>
              </a:rPr>
              <a:t> </a:t>
            </a:r>
            <a:r>
              <a:rPr lang="en-US" sz="2800" dirty="0" err="1" smtClean="0">
                <a:latin typeface="+mj-lt"/>
              </a:rPr>
              <a:t>crítica</a:t>
            </a:r>
            <a:r>
              <a:rPr lang="en-US" sz="2800" dirty="0" smtClean="0">
                <a:latin typeface="+mj-lt"/>
              </a:rPr>
              <a:t> da </a:t>
            </a:r>
            <a:r>
              <a:rPr lang="en-US" sz="2800" dirty="0" err="1" smtClean="0">
                <a:latin typeface="+mj-lt"/>
              </a:rPr>
              <a:t>razão</a:t>
            </a:r>
            <a:r>
              <a:rPr lang="en-US" sz="2800" dirty="0" smtClean="0">
                <a:latin typeface="+mj-lt"/>
              </a:rPr>
              <a:t> </a:t>
            </a:r>
            <a:r>
              <a:rPr lang="en-US" sz="2800" dirty="0" err="1" smtClean="0">
                <a:latin typeface="+mj-lt"/>
              </a:rPr>
              <a:t>prática</a:t>
            </a:r>
            <a:r>
              <a:rPr lang="en-US" sz="2800" dirty="0" smtClean="0">
                <a:latin typeface="+mj-lt"/>
              </a:rPr>
              <a:t> </a:t>
            </a:r>
            <a:r>
              <a:rPr lang="en-US" sz="2800" dirty="0" err="1" smtClean="0">
                <a:latin typeface="+mj-lt"/>
              </a:rPr>
              <a:t>pura</a:t>
            </a:r>
            <a:r>
              <a:rPr lang="en-US" sz="2800" dirty="0" smtClean="0">
                <a:latin typeface="+mj-lt"/>
              </a:rPr>
              <a:t> </a:t>
            </a:r>
            <a:endParaRPr lang="en-US" sz="2800" dirty="0">
              <a:latin typeface="+mj-lt"/>
            </a:endParaRPr>
          </a:p>
        </p:txBody>
      </p:sp>
    </p:spTree>
    <p:extLst>
      <p:ext uri="{BB962C8B-B14F-4D97-AF65-F5344CB8AC3E}">
        <p14:creationId xmlns:p14="http://schemas.microsoft.com/office/powerpoint/2010/main" val="300332662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Pref</a:t>
            </a:r>
            <a:r>
              <a:rPr lang="en-US" dirty="0" err="1" smtClean="0"/>
              <a:t>ácio</a:t>
            </a:r>
            <a:endParaRPr lang="en-US" dirty="0"/>
          </a:p>
        </p:txBody>
      </p:sp>
      <p:sp>
        <p:nvSpPr>
          <p:cNvPr id="3" name="Content Placeholder 2"/>
          <p:cNvSpPr>
            <a:spLocks noGrp="1"/>
          </p:cNvSpPr>
          <p:nvPr>
            <p:ph idx="1"/>
          </p:nvPr>
        </p:nvSpPr>
        <p:spPr/>
        <p:txBody>
          <a:bodyPr>
            <a:normAutofit/>
          </a:bodyPr>
          <a:lstStyle/>
          <a:p>
            <a:r>
              <a:rPr lang="en-US" sz="3200" dirty="0" err="1" smtClean="0">
                <a:latin typeface="+mj-lt"/>
              </a:rPr>
              <a:t>Necessidade</a:t>
            </a:r>
            <a:r>
              <a:rPr lang="en-US" sz="3200" dirty="0" smtClean="0">
                <a:latin typeface="+mj-lt"/>
              </a:rPr>
              <a:t> de </a:t>
            </a:r>
            <a:r>
              <a:rPr lang="en-US" sz="3200" dirty="0" err="1" smtClean="0">
                <a:latin typeface="+mj-lt"/>
              </a:rPr>
              <a:t>metaf</a:t>
            </a:r>
            <a:r>
              <a:rPr lang="en-US" sz="3200" dirty="0" err="1" smtClean="0">
                <a:latin typeface="+mj-lt"/>
              </a:rPr>
              <a:t>ísica</a:t>
            </a:r>
            <a:r>
              <a:rPr lang="en-US" sz="3200" dirty="0" smtClean="0">
                <a:latin typeface="+mj-lt"/>
              </a:rPr>
              <a:t> dos costumes (de </a:t>
            </a:r>
            <a:r>
              <a:rPr lang="en-US" sz="3200" dirty="0" err="1" smtClean="0">
                <a:latin typeface="+mj-lt"/>
              </a:rPr>
              <a:t>filosofia</a:t>
            </a:r>
            <a:r>
              <a:rPr lang="en-US" sz="3200" dirty="0" smtClean="0">
                <a:latin typeface="+mj-lt"/>
              </a:rPr>
              <a:t> moral </a:t>
            </a:r>
            <a:r>
              <a:rPr lang="en-US" sz="3200" dirty="0" err="1" smtClean="0">
                <a:latin typeface="+mj-lt"/>
              </a:rPr>
              <a:t>pura</a:t>
            </a:r>
            <a:r>
              <a:rPr lang="en-US" sz="3200" dirty="0" smtClean="0">
                <a:latin typeface="+mj-lt"/>
              </a:rPr>
              <a:t>)</a:t>
            </a:r>
          </a:p>
          <a:p>
            <a:endParaRPr lang="en-US" sz="3200" dirty="0">
              <a:latin typeface="+mj-lt"/>
            </a:endParaRPr>
          </a:p>
          <a:p>
            <a:r>
              <a:rPr lang="en-US" sz="3200" dirty="0" err="1" smtClean="0">
                <a:latin typeface="+mj-lt"/>
              </a:rPr>
              <a:t>Objetivo</a:t>
            </a:r>
            <a:r>
              <a:rPr lang="en-US" sz="3200" dirty="0" smtClean="0">
                <a:latin typeface="+mj-lt"/>
              </a:rPr>
              <a:t>: “</a:t>
            </a:r>
            <a:r>
              <a:rPr lang="en-US" sz="3200" dirty="0" err="1" smtClean="0">
                <a:latin typeface="+mj-lt"/>
              </a:rPr>
              <a:t>investigação</a:t>
            </a:r>
            <a:r>
              <a:rPr lang="en-US" sz="3200" dirty="0" smtClean="0">
                <a:latin typeface="+mj-lt"/>
              </a:rPr>
              <a:t> e </a:t>
            </a:r>
            <a:r>
              <a:rPr lang="en-US" sz="3200" dirty="0" err="1" smtClean="0">
                <a:latin typeface="+mj-lt"/>
              </a:rPr>
              <a:t>estabelecimento</a:t>
            </a:r>
            <a:r>
              <a:rPr lang="en-US" sz="3200" dirty="0" smtClean="0">
                <a:latin typeface="+mj-lt"/>
              </a:rPr>
              <a:t> do </a:t>
            </a:r>
            <a:r>
              <a:rPr lang="en-US" sz="3200" dirty="0" err="1" smtClean="0">
                <a:latin typeface="+mj-lt"/>
              </a:rPr>
              <a:t>princípio</a:t>
            </a:r>
            <a:r>
              <a:rPr lang="en-US" sz="3200" dirty="0" smtClean="0">
                <a:latin typeface="+mj-lt"/>
              </a:rPr>
              <a:t> </a:t>
            </a:r>
            <a:r>
              <a:rPr lang="en-US" sz="3200" dirty="0" err="1" smtClean="0">
                <a:latin typeface="+mj-lt"/>
              </a:rPr>
              <a:t>supremo</a:t>
            </a:r>
            <a:r>
              <a:rPr lang="en-US" sz="3200" dirty="0" smtClean="0">
                <a:latin typeface="+mj-lt"/>
              </a:rPr>
              <a:t> da </a:t>
            </a:r>
            <a:r>
              <a:rPr lang="en-US" sz="3200" dirty="0" err="1" smtClean="0">
                <a:latin typeface="+mj-lt"/>
              </a:rPr>
              <a:t>moralidade</a:t>
            </a:r>
            <a:r>
              <a:rPr lang="en-US" sz="3200" dirty="0" smtClean="0">
                <a:latin typeface="+mj-lt"/>
              </a:rPr>
              <a:t>”</a:t>
            </a:r>
          </a:p>
          <a:p>
            <a:endParaRPr lang="en-US" sz="3200" dirty="0">
              <a:latin typeface="+mj-lt"/>
            </a:endParaRPr>
          </a:p>
          <a:p>
            <a:r>
              <a:rPr lang="en-US" sz="3200" dirty="0" err="1" smtClean="0">
                <a:latin typeface="+mj-lt"/>
              </a:rPr>
              <a:t>Método</a:t>
            </a:r>
            <a:r>
              <a:rPr lang="en-US" sz="3200" dirty="0" smtClean="0">
                <a:latin typeface="+mj-lt"/>
              </a:rPr>
              <a:t> e </a:t>
            </a:r>
            <a:r>
              <a:rPr lang="en-US" sz="3200" dirty="0" err="1" smtClean="0">
                <a:latin typeface="+mj-lt"/>
              </a:rPr>
              <a:t>divisão</a:t>
            </a:r>
            <a:endParaRPr lang="en-US" sz="3200" dirty="0">
              <a:latin typeface="+mj-lt"/>
            </a:endParaRPr>
          </a:p>
        </p:txBody>
      </p:sp>
    </p:spTree>
    <p:extLst>
      <p:ext uri="{BB962C8B-B14F-4D97-AF65-F5344CB8AC3E}">
        <p14:creationId xmlns:p14="http://schemas.microsoft.com/office/powerpoint/2010/main" val="189742126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7620000" cy="2196560"/>
          </a:xfrm>
        </p:spPr>
        <p:txBody>
          <a:bodyPr/>
          <a:lstStyle/>
          <a:p>
            <a:pPr algn="ctr"/>
            <a:r>
              <a:rPr lang="en-US" sz="3600" dirty="0" err="1"/>
              <a:t>Seção</a:t>
            </a:r>
            <a:r>
              <a:rPr lang="en-US" sz="3600" dirty="0"/>
              <a:t> I </a:t>
            </a:r>
            <a:r>
              <a:rPr lang="mr-IN" sz="3600" dirty="0"/>
              <a:t>–</a:t>
            </a:r>
            <a:r>
              <a:rPr lang="en-US" sz="3600" dirty="0"/>
              <a:t>  </a:t>
            </a:r>
            <a:r>
              <a:rPr lang="en-US" sz="3600" dirty="0" err="1"/>
              <a:t>Transição</a:t>
            </a:r>
            <a:r>
              <a:rPr lang="en-US" sz="3600" dirty="0"/>
              <a:t> do </a:t>
            </a:r>
            <a:r>
              <a:rPr lang="en-US" sz="3600" dirty="0" err="1"/>
              <a:t>conhecimento</a:t>
            </a:r>
            <a:r>
              <a:rPr lang="en-US" sz="3600" dirty="0"/>
              <a:t> </a:t>
            </a:r>
            <a:r>
              <a:rPr lang="en-US" sz="3600" dirty="0" err="1"/>
              <a:t>racional</a:t>
            </a:r>
            <a:r>
              <a:rPr lang="en-US" sz="3600" dirty="0"/>
              <a:t> moral </a:t>
            </a:r>
            <a:r>
              <a:rPr lang="en-US" sz="3600" dirty="0" err="1"/>
              <a:t>comum</a:t>
            </a:r>
            <a:r>
              <a:rPr lang="en-US" sz="3600" dirty="0"/>
              <a:t> </a:t>
            </a:r>
            <a:r>
              <a:rPr lang="en-US" sz="3600" dirty="0" err="1"/>
              <a:t>para</a:t>
            </a:r>
            <a:r>
              <a:rPr lang="en-US" sz="3600" dirty="0"/>
              <a:t> o </a:t>
            </a:r>
            <a:r>
              <a:rPr lang="en-US" sz="3600" dirty="0" err="1"/>
              <a:t>conhecimento</a:t>
            </a:r>
            <a:r>
              <a:rPr lang="en-US" sz="3600" dirty="0"/>
              <a:t> </a:t>
            </a:r>
            <a:r>
              <a:rPr lang="en-US" sz="3600" dirty="0" err="1"/>
              <a:t>filosófico</a:t>
            </a:r>
            <a:r>
              <a:rPr lang="en-US" sz="3600" dirty="0"/>
              <a:t/>
            </a:r>
            <a:br>
              <a:rPr lang="en-US" sz="3600" dirty="0"/>
            </a:br>
            <a:endParaRPr lang="en-US" sz="3600" dirty="0"/>
          </a:p>
        </p:txBody>
      </p:sp>
      <p:sp>
        <p:nvSpPr>
          <p:cNvPr id="3" name="Content Placeholder 2"/>
          <p:cNvSpPr>
            <a:spLocks noGrp="1"/>
          </p:cNvSpPr>
          <p:nvPr>
            <p:ph idx="1"/>
          </p:nvPr>
        </p:nvSpPr>
        <p:spPr>
          <a:xfrm>
            <a:off x="457200" y="2282426"/>
            <a:ext cx="7620000" cy="4575574"/>
          </a:xfrm>
        </p:spPr>
        <p:txBody>
          <a:bodyPr>
            <a:noAutofit/>
          </a:bodyPr>
          <a:lstStyle/>
          <a:p>
            <a:pPr algn="just"/>
            <a:r>
              <a:rPr lang="en-US" sz="2800" dirty="0" err="1" smtClean="0">
                <a:latin typeface="+mj-lt"/>
              </a:rPr>
              <a:t>Estrutura</a:t>
            </a:r>
            <a:r>
              <a:rPr lang="en-US" sz="2800" dirty="0" smtClean="0">
                <a:latin typeface="+mj-lt"/>
              </a:rPr>
              <a:t> </a:t>
            </a:r>
            <a:r>
              <a:rPr lang="en-US" sz="2800" dirty="0" err="1" smtClean="0">
                <a:latin typeface="+mj-lt"/>
              </a:rPr>
              <a:t>argumentativa</a:t>
            </a:r>
            <a:r>
              <a:rPr lang="en-US" sz="2800" dirty="0" smtClean="0">
                <a:latin typeface="+mj-lt"/>
              </a:rPr>
              <a:t> </a:t>
            </a:r>
            <a:r>
              <a:rPr lang="en-US" sz="2800" dirty="0" err="1" smtClean="0">
                <a:latin typeface="+mj-lt"/>
              </a:rPr>
              <a:t>em</a:t>
            </a:r>
            <a:r>
              <a:rPr lang="en-US" sz="2800" dirty="0" smtClean="0">
                <a:latin typeface="+mj-lt"/>
              </a:rPr>
              <a:t> </a:t>
            </a:r>
            <a:r>
              <a:rPr lang="en-US" sz="2800" dirty="0" err="1" smtClean="0">
                <a:latin typeface="+mj-lt"/>
              </a:rPr>
              <a:t>linhas</a:t>
            </a:r>
            <a:r>
              <a:rPr lang="en-US" sz="2800" dirty="0" smtClean="0">
                <a:latin typeface="+mj-lt"/>
              </a:rPr>
              <a:t> </a:t>
            </a:r>
            <a:r>
              <a:rPr lang="en-US" sz="2800" dirty="0" err="1" smtClean="0">
                <a:latin typeface="+mj-lt"/>
              </a:rPr>
              <a:t>gerais</a:t>
            </a:r>
            <a:endParaRPr lang="en-US" sz="2800" dirty="0">
              <a:latin typeface="+mj-lt"/>
            </a:endParaRPr>
          </a:p>
          <a:p>
            <a:pPr marL="114300" indent="0" algn="just">
              <a:buNone/>
            </a:pPr>
            <a:endParaRPr lang="en-US" sz="2800" dirty="0">
              <a:latin typeface="+mj-lt"/>
            </a:endParaRPr>
          </a:p>
          <a:p>
            <a:pPr algn="just"/>
            <a:r>
              <a:rPr lang="en-US" sz="2800" dirty="0" smtClean="0">
                <a:latin typeface="+mj-lt"/>
              </a:rPr>
              <a:t>Valor </a:t>
            </a:r>
            <a:r>
              <a:rPr lang="en-US" sz="2800" dirty="0" err="1" smtClean="0">
                <a:latin typeface="+mj-lt"/>
              </a:rPr>
              <a:t>absoluto</a:t>
            </a:r>
            <a:r>
              <a:rPr lang="en-US" sz="2800" dirty="0" smtClean="0">
                <a:latin typeface="+mj-lt"/>
              </a:rPr>
              <a:t> da boa </a:t>
            </a:r>
            <a:r>
              <a:rPr lang="en-US" sz="2800" dirty="0" err="1" smtClean="0">
                <a:latin typeface="+mj-lt"/>
              </a:rPr>
              <a:t>vontade</a:t>
            </a:r>
            <a:r>
              <a:rPr lang="en-US" sz="2800" dirty="0" smtClean="0">
                <a:latin typeface="+mj-lt"/>
              </a:rPr>
              <a:t> </a:t>
            </a:r>
            <a:r>
              <a:rPr lang="mr-IN" sz="2800" dirty="0" smtClean="0">
                <a:latin typeface="+mj-lt"/>
              </a:rPr>
              <a:t>–</a:t>
            </a:r>
            <a:r>
              <a:rPr lang="en-US" sz="2800" dirty="0" smtClean="0">
                <a:latin typeface="+mj-lt"/>
              </a:rPr>
              <a:t> </a:t>
            </a:r>
            <a:r>
              <a:rPr lang="en-US" sz="2800" dirty="0" err="1" smtClean="0">
                <a:latin typeface="+mj-lt"/>
              </a:rPr>
              <a:t>moralmente</a:t>
            </a:r>
            <a:r>
              <a:rPr lang="en-US" sz="2800" dirty="0" smtClean="0">
                <a:latin typeface="+mj-lt"/>
              </a:rPr>
              <a:t> </a:t>
            </a:r>
            <a:r>
              <a:rPr lang="en-US" sz="2800" dirty="0" err="1" smtClean="0">
                <a:latin typeface="+mj-lt"/>
              </a:rPr>
              <a:t>bom</a:t>
            </a:r>
            <a:endParaRPr lang="en-US" sz="2800" dirty="0">
              <a:latin typeface="+mj-lt"/>
            </a:endParaRPr>
          </a:p>
          <a:p>
            <a:pPr algn="just"/>
            <a:r>
              <a:rPr lang="en-US" sz="2800" dirty="0" err="1" smtClean="0">
                <a:latin typeface="+mj-lt"/>
              </a:rPr>
              <a:t>Dever</a:t>
            </a:r>
            <a:r>
              <a:rPr lang="en-US" sz="2800" dirty="0" smtClean="0">
                <a:latin typeface="+mj-lt"/>
              </a:rPr>
              <a:t> </a:t>
            </a:r>
            <a:r>
              <a:rPr lang="mr-IN" sz="2800" dirty="0" smtClean="0">
                <a:latin typeface="+mj-lt"/>
              </a:rPr>
              <a:t>–</a:t>
            </a:r>
            <a:r>
              <a:rPr lang="en-US" sz="2800" dirty="0" smtClean="0">
                <a:latin typeface="+mj-lt"/>
              </a:rPr>
              <a:t> boa </a:t>
            </a:r>
            <a:r>
              <a:rPr lang="en-US" sz="2800" dirty="0" err="1" smtClean="0">
                <a:latin typeface="+mj-lt"/>
              </a:rPr>
              <a:t>vontade</a:t>
            </a:r>
            <a:r>
              <a:rPr lang="en-US" sz="2800" dirty="0" smtClean="0">
                <a:latin typeface="+mj-lt"/>
              </a:rPr>
              <a:t> </a:t>
            </a:r>
            <a:r>
              <a:rPr lang="en-US" sz="2800" dirty="0" err="1" smtClean="0">
                <a:latin typeface="+mj-lt"/>
              </a:rPr>
              <a:t>humana</a:t>
            </a:r>
            <a:endParaRPr lang="en-US" sz="2800" dirty="0" smtClean="0">
              <a:latin typeface="+mj-lt"/>
            </a:endParaRPr>
          </a:p>
          <a:p>
            <a:pPr lvl="1" algn="just"/>
            <a:r>
              <a:rPr lang="en-US" sz="2800" dirty="0" err="1" smtClean="0">
                <a:latin typeface="+mj-lt"/>
              </a:rPr>
              <a:t>Aç</a:t>
            </a:r>
            <a:r>
              <a:rPr lang="en-US" sz="2800" dirty="0" err="1" smtClean="0">
                <a:latin typeface="+mj-lt"/>
              </a:rPr>
              <a:t>ões</a:t>
            </a:r>
            <a:r>
              <a:rPr lang="en-US" sz="2800" dirty="0" smtClean="0">
                <a:latin typeface="+mj-lt"/>
              </a:rPr>
              <a:t> </a:t>
            </a:r>
            <a:r>
              <a:rPr lang="en-US" sz="2800" dirty="0" err="1" smtClean="0">
                <a:latin typeface="+mj-lt"/>
              </a:rPr>
              <a:t>contrárias</a:t>
            </a:r>
            <a:r>
              <a:rPr lang="en-US" sz="2800" dirty="0" smtClean="0">
                <a:latin typeface="+mj-lt"/>
              </a:rPr>
              <a:t> </a:t>
            </a:r>
            <a:r>
              <a:rPr lang="en-US" sz="2800" dirty="0" err="1" smtClean="0">
                <a:latin typeface="+mj-lt"/>
              </a:rPr>
              <a:t>ao</a:t>
            </a:r>
            <a:r>
              <a:rPr lang="en-US" sz="2800" dirty="0" smtClean="0">
                <a:latin typeface="+mj-lt"/>
              </a:rPr>
              <a:t> </a:t>
            </a:r>
            <a:r>
              <a:rPr lang="en-US" sz="2800" dirty="0" err="1" smtClean="0">
                <a:latin typeface="+mj-lt"/>
              </a:rPr>
              <a:t>dever</a:t>
            </a:r>
            <a:r>
              <a:rPr lang="en-US" sz="2800" dirty="0" smtClean="0">
                <a:latin typeface="+mj-lt"/>
              </a:rPr>
              <a:t>;</a:t>
            </a:r>
          </a:p>
          <a:p>
            <a:pPr lvl="1" algn="just"/>
            <a:r>
              <a:rPr lang="en-US" sz="2800" dirty="0" err="1" smtClean="0">
                <a:latin typeface="+mj-lt"/>
              </a:rPr>
              <a:t>Ações</a:t>
            </a:r>
            <a:r>
              <a:rPr lang="en-US" sz="2800" dirty="0" smtClean="0">
                <a:latin typeface="+mj-lt"/>
              </a:rPr>
              <a:t> </a:t>
            </a:r>
            <a:r>
              <a:rPr lang="en-US" sz="2800" dirty="0" err="1" smtClean="0">
                <a:latin typeface="+mj-lt"/>
              </a:rPr>
              <a:t>conformes</a:t>
            </a:r>
            <a:r>
              <a:rPr lang="en-US" sz="2800" dirty="0" smtClean="0">
                <a:latin typeface="+mj-lt"/>
              </a:rPr>
              <a:t> </a:t>
            </a:r>
            <a:r>
              <a:rPr lang="en-US" sz="2800" dirty="0" err="1" smtClean="0">
                <a:latin typeface="+mj-lt"/>
              </a:rPr>
              <a:t>ao</a:t>
            </a:r>
            <a:r>
              <a:rPr lang="en-US" sz="2800" dirty="0" smtClean="0">
                <a:latin typeface="+mj-lt"/>
              </a:rPr>
              <a:t> </a:t>
            </a:r>
            <a:r>
              <a:rPr lang="en-US" sz="2800" dirty="0" err="1" smtClean="0">
                <a:latin typeface="+mj-lt"/>
              </a:rPr>
              <a:t>dever</a:t>
            </a:r>
            <a:r>
              <a:rPr lang="en-US" sz="2800" dirty="0" smtClean="0">
                <a:latin typeface="+mj-lt"/>
              </a:rPr>
              <a:t>;</a:t>
            </a:r>
          </a:p>
          <a:p>
            <a:pPr lvl="1" algn="just"/>
            <a:r>
              <a:rPr lang="en-US" sz="2800" dirty="0" err="1" smtClean="0">
                <a:latin typeface="+mj-lt"/>
              </a:rPr>
              <a:t>Ações</a:t>
            </a:r>
            <a:r>
              <a:rPr lang="en-US" sz="2800" dirty="0" smtClean="0">
                <a:latin typeface="+mj-lt"/>
              </a:rPr>
              <a:t> </a:t>
            </a:r>
            <a:r>
              <a:rPr lang="en-US" sz="2800" dirty="0" err="1" smtClean="0">
                <a:latin typeface="+mj-lt"/>
              </a:rPr>
              <a:t>por</a:t>
            </a:r>
            <a:r>
              <a:rPr lang="en-US" sz="2800" dirty="0" smtClean="0">
                <a:latin typeface="+mj-lt"/>
              </a:rPr>
              <a:t> </a:t>
            </a:r>
            <a:r>
              <a:rPr lang="en-US" sz="2800" dirty="0" err="1" smtClean="0">
                <a:latin typeface="+mj-lt"/>
              </a:rPr>
              <a:t>dever</a:t>
            </a:r>
            <a:r>
              <a:rPr lang="en-US" sz="2800" dirty="0" smtClean="0">
                <a:latin typeface="+mj-lt"/>
              </a:rPr>
              <a:t>.</a:t>
            </a:r>
            <a:endParaRPr lang="en-US" sz="2800" dirty="0">
              <a:latin typeface="+mj-lt"/>
            </a:endParaRPr>
          </a:p>
        </p:txBody>
      </p:sp>
    </p:spTree>
    <p:extLst>
      <p:ext uri="{BB962C8B-B14F-4D97-AF65-F5344CB8AC3E}">
        <p14:creationId xmlns:p14="http://schemas.microsoft.com/office/powerpoint/2010/main" val="105660952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11866"/>
            <a:ext cx="7620000" cy="5988934"/>
          </a:xfrm>
        </p:spPr>
        <p:txBody>
          <a:bodyPr>
            <a:normAutofit fontScale="92500" lnSpcReduction="20000"/>
          </a:bodyPr>
          <a:lstStyle/>
          <a:p>
            <a:pPr algn="ctr"/>
            <a:r>
              <a:rPr lang="en-US" sz="3500" i="1" dirty="0" err="1" smtClean="0">
                <a:latin typeface="+mj-lt"/>
              </a:rPr>
              <a:t>Conex</a:t>
            </a:r>
            <a:r>
              <a:rPr lang="en-US" sz="3500" i="1" dirty="0" err="1" smtClean="0">
                <a:latin typeface="+mj-lt"/>
              </a:rPr>
              <a:t>ão</a:t>
            </a:r>
            <a:r>
              <a:rPr lang="en-US" sz="3500" i="1" dirty="0" smtClean="0">
                <a:latin typeface="+mj-lt"/>
              </a:rPr>
              <a:t> boa </a:t>
            </a:r>
            <a:r>
              <a:rPr lang="en-US" sz="3500" i="1" dirty="0" err="1" smtClean="0">
                <a:latin typeface="+mj-lt"/>
              </a:rPr>
              <a:t>vontade</a:t>
            </a:r>
            <a:r>
              <a:rPr lang="en-US" sz="3500" i="1" dirty="0" smtClean="0">
                <a:latin typeface="+mj-lt"/>
              </a:rPr>
              <a:t> </a:t>
            </a:r>
            <a:r>
              <a:rPr lang="mr-IN" sz="3500" i="1" dirty="0" smtClean="0">
                <a:latin typeface="+mj-lt"/>
              </a:rPr>
              <a:t>–</a:t>
            </a:r>
            <a:r>
              <a:rPr lang="en-US" sz="3500" i="1" dirty="0" smtClean="0">
                <a:latin typeface="+mj-lt"/>
              </a:rPr>
              <a:t> </a:t>
            </a:r>
            <a:r>
              <a:rPr lang="en-US" sz="3500" i="1" dirty="0" err="1" smtClean="0">
                <a:latin typeface="+mj-lt"/>
              </a:rPr>
              <a:t>dever</a:t>
            </a:r>
            <a:endParaRPr lang="en-US" sz="3500" i="1" dirty="0" smtClean="0">
              <a:latin typeface="+mj-lt"/>
            </a:endParaRPr>
          </a:p>
          <a:p>
            <a:pPr marL="114300" indent="0" algn="ctr">
              <a:buNone/>
            </a:pPr>
            <a:endParaRPr lang="en-US" sz="3200" i="1" dirty="0">
              <a:latin typeface="+mj-lt"/>
            </a:endParaRPr>
          </a:p>
          <a:p>
            <a:pPr algn="just"/>
            <a:r>
              <a:rPr lang="pt-BR" sz="3200" b="1" dirty="0"/>
              <a:t>1ͣ </a:t>
            </a:r>
            <a:r>
              <a:rPr lang="pt-BR" sz="3200" b="1" dirty="0" err="1"/>
              <a:t>proposiҫão</a:t>
            </a:r>
            <a:r>
              <a:rPr lang="pt-BR" sz="3200" dirty="0"/>
              <a:t>: </a:t>
            </a:r>
            <a:r>
              <a:rPr lang="pt-BR" sz="3200" i="1" dirty="0"/>
              <a:t>Para que uma </a:t>
            </a:r>
            <a:r>
              <a:rPr lang="pt-BR" sz="3200" i="1" dirty="0" err="1"/>
              <a:t>aҫão</a:t>
            </a:r>
            <a:r>
              <a:rPr lang="pt-BR" sz="3200" i="1" dirty="0"/>
              <a:t> tenha valor moral, ela tem de ser determinada por dever, não por </a:t>
            </a:r>
            <a:r>
              <a:rPr lang="pt-BR" sz="3200" i="1" dirty="0" err="1"/>
              <a:t>inclinaҫão</a:t>
            </a:r>
            <a:r>
              <a:rPr lang="pt-BR" sz="3200" dirty="0"/>
              <a:t>. (4: 398)</a:t>
            </a:r>
            <a:endParaRPr lang="en-US" sz="3200" dirty="0"/>
          </a:p>
          <a:p>
            <a:pPr marL="114300" indent="0" algn="just">
              <a:buNone/>
            </a:pPr>
            <a:endParaRPr lang="en-US" sz="3200" dirty="0"/>
          </a:p>
          <a:p>
            <a:pPr algn="just"/>
            <a:r>
              <a:rPr lang="pt-BR" sz="3200" b="1" dirty="0"/>
              <a:t>2ͣ </a:t>
            </a:r>
            <a:r>
              <a:rPr lang="pt-BR" sz="3200" b="1" dirty="0" err="1"/>
              <a:t>proposiҫão</a:t>
            </a:r>
            <a:r>
              <a:rPr lang="pt-BR" sz="3200" dirty="0"/>
              <a:t>: “</a:t>
            </a:r>
            <a:r>
              <a:rPr lang="pt-BR" sz="3200" i="1" dirty="0"/>
              <a:t>Uma ação praticada por dever tem seu valor moral não no propósito que com ela se quer atingir, mas na máxima segundo a qual é decidida.</a:t>
            </a:r>
            <a:r>
              <a:rPr lang="pt-BR" sz="3200" dirty="0"/>
              <a:t>” (4: 399-400)</a:t>
            </a:r>
            <a:endParaRPr lang="en-US" sz="3200" dirty="0"/>
          </a:p>
          <a:p>
            <a:pPr marL="114300" indent="0" algn="just">
              <a:buNone/>
            </a:pPr>
            <a:endParaRPr lang="en-US" sz="3200" dirty="0"/>
          </a:p>
          <a:p>
            <a:pPr algn="just"/>
            <a:r>
              <a:rPr lang="pt-BR" sz="3200" b="1" dirty="0"/>
              <a:t>3ͣ </a:t>
            </a:r>
            <a:r>
              <a:rPr lang="pt-BR" sz="3200" b="1" dirty="0" err="1"/>
              <a:t>proposiҫão</a:t>
            </a:r>
            <a:r>
              <a:rPr lang="pt-BR" sz="3200" dirty="0"/>
              <a:t>: “</a:t>
            </a:r>
            <a:r>
              <a:rPr lang="pt-BR" sz="3200" i="1" dirty="0"/>
              <a:t>dever é a necessidade de uma ação por respeito à lei.</a:t>
            </a:r>
            <a:r>
              <a:rPr lang="pt-BR" sz="3200" dirty="0"/>
              <a:t>” (4: 400)</a:t>
            </a:r>
            <a:endParaRPr lang="en-US" sz="3200" dirty="0"/>
          </a:p>
          <a:p>
            <a:pPr algn="just"/>
            <a:endParaRPr lang="en-US" sz="3200" i="1" dirty="0" smtClean="0">
              <a:latin typeface="+mj-lt"/>
            </a:endParaRPr>
          </a:p>
          <a:p>
            <a:pPr marL="114300" indent="0" algn="just">
              <a:buNone/>
            </a:pPr>
            <a:endParaRPr lang="en-US" sz="3200" i="1" dirty="0">
              <a:latin typeface="+mj-lt"/>
            </a:endParaRPr>
          </a:p>
        </p:txBody>
      </p:sp>
    </p:spTree>
    <p:extLst>
      <p:ext uri="{BB962C8B-B14F-4D97-AF65-F5344CB8AC3E}">
        <p14:creationId xmlns:p14="http://schemas.microsoft.com/office/powerpoint/2010/main" val="222657803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9155"/>
            <a:ext cx="7620000" cy="5851645"/>
          </a:xfrm>
        </p:spPr>
        <p:txBody>
          <a:bodyPr>
            <a:normAutofit/>
          </a:bodyPr>
          <a:lstStyle/>
          <a:p>
            <a:pPr algn="ctr"/>
            <a:r>
              <a:rPr lang="en-US" sz="3200" i="1" dirty="0" err="1" smtClean="0">
                <a:latin typeface="+mj-lt"/>
              </a:rPr>
              <a:t>M</a:t>
            </a:r>
            <a:r>
              <a:rPr lang="en-US" sz="3200" i="1" dirty="0" err="1" smtClean="0">
                <a:latin typeface="+mj-lt"/>
              </a:rPr>
              <a:t>áxima</a:t>
            </a:r>
            <a:r>
              <a:rPr lang="en-US" sz="3200" i="1" dirty="0" smtClean="0">
                <a:latin typeface="+mj-lt"/>
              </a:rPr>
              <a:t> ≠ Lei</a:t>
            </a:r>
          </a:p>
          <a:p>
            <a:pPr algn="just"/>
            <a:endParaRPr lang="en-US" sz="3200" i="1" dirty="0">
              <a:latin typeface="+mj-lt"/>
            </a:endParaRPr>
          </a:p>
          <a:p>
            <a:pPr algn="just"/>
            <a:r>
              <a:rPr lang="en-US" sz="3200" dirty="0" err="1" smtClean="0">
                <a:latin typeface="+mj-lt"/>
              </a:rPr>
              <a:t>Princípios</a:t>
            </a:r>
            <a:r>
              <a:rPr lang="en-US" sz="3200" dirty="0" smtClean="0">
                <a:latin typeface="+mj-lt"/>
              </a:rPr>
              <a:t> da </a:t>
            </a:r>
            <a:r>
              <a:rPr lang="en-US" sz="3200" dirty="0" err="1" smtClean="0">
                <a:latin typeface="+mj-lt"/>
              </a:rPr>
              <a:t>razão</a:t>
            </a:r>
            <a:endParaRPr lang="en-US" sz="3200" dirty="0" smtClean="0">
              <a:latin typeface="+mj-lt"/>
            </a:endParaRPr>
          </a:p>
          <a:p>
            <a:pPr algn="just"/>
            <a:endParaRPr lang="en-US" sz="3200" dirty="0">
              <a:latin typeface="+mj-lt"/>
            </a:endParaRPr>
          </a:p>
          <a:p>
            <a:pPr algn="just"/>
            <a:r>
              <a:rPr lang="pt-BR" sz="3200" u="sng" dirty="0">
                <a:latin typeface="+mj-lt"/>
              </a:rPr>
              <a:t>Máxima</a:t>
            </a:r>
            <a:r>
              <a:rPr lang="pt-BR" sz="3200" dirty="0">
                <a:latin typeface="+mj-lt"/>
              </a:rPr>
              <a:t>: “princípio subjetivo do querer”. Validade depende de ser adotada pelo </a:t>
            </a:r>
            <a:r>
              <a:rPr lang="pt-BR" sz="3200" dirty="0" err="1">
                <a:latin typeface="+mj-lt"/>
              </a:rPr>
              <a:t>sujeito-agente</a:t>
            </a:r>
            <a:r>
              <a:rPr lang="pt-BR" sz="3200" dirty="0">
                <a:latin typeface="+mj-lt"/>
              </a:rPr>
              <a:t> como fundamento determinante de suas ações.</a:t>
            </a:r>
            <a:endParaRPr lang="en-US" sz="3200" dirty="0">
              <a:latin typeface="+mj-lt"/>
            </a:endParaRPr>
          </a:p>
          <a:p>
            <a:pPr algn="just"/>
            <a:r>
              <a:rPr lang="pt-BR" sz="3200" u="sng" dirty="0">
                <a:latin typeface="+mj-lt"/>
              </a:rPr>
              <a:t>Lei</a:t>
            </a:r>
            <a:r>
              <a:rPr lang="pt-BR" sz="3200" dirty="0">
                <a:latin typeface="+mj-lt"/>
              </a:rPr>
              <a:t>: “princípio objetivo”. Válida para todos independentemente de adoção.</a:t>
            </a:r>
            <a:endParaRPr lang="en-US" sz="3200" dirty="0">
              <a:latin typeface="+mj-lt"/>
            </a:endParaRPr>
          </a:p>
          <a:p>
            <a:pPr algn="just"/>
            <a:endParaRPr lang="en-US" sz="3200" dirty="0" smtClean="0">
              <a:latin typeface="+mj-lt"/>
            </a:endParaRPr>
          </a:p>
        </p:txBody>
      </p:sp>
    </p:spTree>
    <p:extLst>
      <p:ext uri="{BB962C8B-B14F-4D97-AF65-F5344CB8AC3E}">
        <p14:creationId xmlns:p14="http://schemas.microsoft.com/office/powerpoint/2010/main" val="408882508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2093592"/>
          </a:xfrm>
        </p:spPr>
        <p:txBody>
          <a:bodyPr/>
          <a:lstStyle/>
          <a:p>
            <a:pPr algn="ctr"/>
            <a:r>
              <a:rPr lang="pt-BR" sz="3600" b="1" dirty="0"/>
              <a:t>Seção II – Transição da filosofia moral popular à metafísica dos costumes</a:t>
            </a:r>
            <a:r>
              <a:rPr lang="en-US" dirty="0"/>
              <a:t/>
            </a:r>
            <a:br>
              <a:rPr lang="en-US" dirty="0"/>
            </a:br>
            <a:endParaRPr lang="en-US" dirty="0"/>
          </a:p>
        </p:txBody>
      </p:sp>
    </p:spTree>
    <p:extLst>
      <p:ext uri="{BB962C8B-B14F-4D97-AF65-F5344CB8AC3E}">
        <p14:creationId xmlns:p14="http://schemas.microsoft.com/office/powerpoint/2010/main" val="33977226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34960"/>
            <a:ext cx="7620000" cy="5765840"/>
          </a:xfrm>
        </p:spPr>
        <p:txBody>
          <a:bodyPr>
            <a:normAutofit/>
          </a:bodyPr>
          <a:lstStyle/>
          <a:p>
            <a:pPr algn="just"/>
            <a:r>
              <a:rPr lang="en-US" sz="3200" dirty="0" err="1" smtClean="0">
                <a:latin typeface="+mj-lt"/>
              </a:rPr>
              <a:t>Exemplos</a:t>
            </a:r>
            <a:r>
              <a:rPr lang="en-US" sz="3200" dirty="0" smtClean="0">
                <a:latin typeface="+mj-lt"/>
              </a:rPr>
              <a:t> no </a:t>
            </a:r>
            <a:r>
              <a:rPr lang="en-US" sz="3200" dirty="0" err="1" smtClean="0">
                <a:latin typeface="+mj-lt"/>
              </a:rPr>
              <a:t>âmbito</a:t>
            </a:r>
            <a:r>
              <a:rPr lang="en-US" sz="3200" dirty="0" smtClean="0">
                <a:latin typeface="+mj-lt"/>
              </a:rPr>
              <a:t> da </a:t>
            </a:r>
            <a:r>
              <a:rPr lang="en-US" sz="3200" dirty="0" err="1" smtClean="0">
                <a:latin typeface="+mj-lt"/>
              </a:rPr>
              <a:t>moralidade</a:t>
            </a:r>
            <a:endParaRPr lang="en-US" sz="3200" dirty="0" smtClean="0">
              <a:latin typeface="+mj-lt"/>
            </a:endParaRPr>
          </a:p>
          <a:p>
            <a:pPr lvl="1" algn="just"/>
            <a:r>
              <a:rPr lang="en-US" sz="3200" dirty="0" smtClean="0">
                <a:latin typeface="+mj-lt"/>
              </a:rPr>
              <a:t>Ponto de vista </a:t>
            </a:r>
            <a:r>
              <a:rPr lang="en-US" sz="3200" dirty="0" err="1" smtClean="0">
                <a:latin typeface="+mj-lt"/>
              </a:rPr>
              <a:t>lógico</a:t>
            </a:r>
            <a:endParaRPr lang="en-US" sz="3200" dirty="0" smtClean="0">
              <a:latin typeface="+mj-lt"/>
            </a:endParaRPr>
          </a:p>
          <a:p>
            <a:pPr lvl="1" algn="just"/>
            <a:r>
              <a:rPr lang="en-US" sz="3200" dirty="0" smtClean="0">
                <a:latin typeface="+mj-lt"/>
              </a:rPr>
              <a:t>Ponto de vista </a:t>
            </a:r>
            <a:r>
              <a:rPr lang="en-US" sz="3200" dirty="0" err="1" smtClean="0">
                <a:latin typeface="+mj-lt"/>
              </a:rPr>
              <a:t>antropológico</a:t>
            </a:r>
            <a:endParaRPr lang="en-US" sz="3200" dirty="0" smtClean="0">
              <a:latin typeface="+mj-lt"/>
            </a:endParaRPr>
          </a:p>
          <a:p>
            <a:pPr marL="411480" lvl="1" indent="0" algn="just">
              <a:buNone/>
            </a:pPr>
            <a:endParaRPr lang="en-US" sz="3200" dirty="0" smtClean="0">
              <a:latin typeface="+mj-lt"/>
            </a:endParaRPr>
          </a:p>
          <a:p>
            <a:pPr marL="411480" lvl="1" indent="0" algn="just">
              <a:buNone/>
            </a:pPr>
            <a:r>
              <a:rPr lang="pt-BR" sz="3200" dirty="0">
                <a:latin typeface="+mj-lt"/>
              </a:rPr>
              <a:t>Transição da filosofia moral popular à metafísica dos </a:t>
            </a:r>
            <a:r>
              <a:rPr lang="pt-BR" sz="3200" dirty="0" smtClean="0">
                <a:latin typeface="+mj-lt"/>
              </a:rPr>
              <a:t>costumes</a:t>
            </a:r>
            <a:endParaRPr lang="en-US" sz="3200" dirty="0" smtClean="0">
              <a:latin typeface="+mj-lt"/>
            </a:endParaRPr>
          </a:p>
        </p:txBody>
      </p:sp>
    </p:spTree>
    <p:extLst>
      <p:ext uri="{BB962C8B-B14F-4D97-AF65-F5344CB8AC3E}">
        <p14:creationId xmlns:p14="http://schemas.microsoft.com/office/powerpoint/2010/main" val="14674515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94705"/>
            <a:ext cx="7620000" cy="6006095"/>
          </a:xfrm>
        </p:spPr>
        <p:txBody>
          <a:bodyPr>
            <a:noAutofit/>
          </a:bodyPr>
          <a:lstStyle/>
          <a:p>
            <a:pPr algn="just"/>
            <a:r>
              <a:rPr lang="en-US" sz="2400" dirty="0" err="1" smtClean="0">
                <a:latin typeface="+mj-lt"/>
              </a:rPr>
              <a:t>Aç</a:t>
            </a:r>
            <a:r>
              <a:rPr lang="en-US" sz="2400" dirty="0" err="1" smtClean="0">
                <a:latin typeface="+mj-lt"/>
              </a:rPr>
              <a:t>ão</a:t>
            </a:r>
            <a:r>
              <a:rPr lang="en-US" sz="2400" dirty="0" smtClean="0">
                <a:latin typeface="+mj-lt"/>
              </a:rPr>
              <a:t> </a:t>
            </a:r>
            <a:r>
              <a:rPr lang="en-US" sz="2400" dirty="0" err="1" smtClean="0">
                <a:latin typeface="+mj-lt"/>
              </a:rPr>
              <a:t>racional</a:t>
            </a:r>
            <a:endParaRPr lang="en-US" sz="2400" dirty="0" smtClean="0">
              <a:latin typeface="+mj-lt"/>
            </a:endParaRPr>
          </a:p>
          <a:p>
            <a:pPr lvl="1" algn="just"/>
            <a:r>
              <a:rPr lang="en-US" sz="2400" dirty="0" err="1" smtClean="0">
                <a:latin typeface="+mj-lt"/>
              </a:rPr>
              <a:t>Vontade</a:t>
            </a:r>
            <a:r>
              <a:rPr lang="en-US" sz="2400" dirty="0" smtClean="0">
                <a:latin typeface="+mj-lt"/>
              </a:rPr>
              <a:t> = </a:t>
            </a:r>
            <a:r>
              <a:rPr lang="en-US" sz="2400" dirty="0" err="1" smtClean="0">
                <a:latin typeface="+mj-lt"/>
              </a:rPr>
              <a:t>razão</a:t>
            </a:r>
            <a:r>
              <a:rPr lang="en-US" sz="2400" dirty="0" smtClean="0">
                <a:latin typeface="+mj-lt"/>
              </a:rPr>
              <a:t> </a:t>
            </a:r>
            <a:r>
              <a:rPr lang="en-US" sz="2400" dirty="0" err="1" smtClean="0">
                <a:latin typeface="+mj-lt"/>
              </a:rPr>
              <a:t>prática</a:t>
            </a:r>
            <a:r>
              <a:rPr lang="en-US" sz="2400" dirty="0" smtClean="0">
                <a:latin typeface="+mj-lt"/>
              </a:rPr>
              <a:t>: “</a:t>
            </a:r>
            <a:r>
              <a:rPr lang="en-US" sz="2400" dirty="0" err="1" smtClean="0">
                <a:latin typeface="+mj-lt"/>
              </a:rPr>
              <a:t>Agir</a:t>
            </a:r>
            <a:r>
              <a:rPr lang="en-US" sz="2400" dirty="0" smtClean="0">
                <a:latin typeface="+mj-lt"/>
              </a:rPr>
              <a:t> </a:t>
            </a:r>
            <a:r>
              <a:rPr lang="en-US" sz="2400" dirty="0" err="1" smtClean="0">
                <a:latin typeface="+mj-lt"/>
              </a:rPr>
              <a:t>segundo</a:t>
            </a:r>
            <a:r>
              <a:rPr lang="en-US" sz="2400" dirty="0" smtClean="0">
                <a:latin typeface="+mj-lt"/>
              </a:rPr>
              <a:t> a </a:t>
            </a:r>
            <a:r>
              <a:rPr lang="en-US" sz="2400" dirty="0" err="1" smtClean="0">
                <a:latin typeface="+mj-lt"/>
              </a:rPr>
              <a:t>representação</a:t>
            </a:r>
            <a:r>
              <a:rPr lang="en-US" sz="2400" dirty="0" smtClean="0">
                <a:latin typeface="+mj-lt"/>
              </a:rPr>
              <a:t> de leis”</a:t>
            </a:r>
          </a:p>
          <a:p>
            <a:pPr lvl="1" algn="just"/>
            <a:endParaRPr lang="en-US" sz="2400" dirty="0">
              <a:latin typeface="+mj-lt"/>
            </a:endParaRPr>
          </a:p>
          <a:p>
            <a:pPr lvl="1" algn="just"/>
            <a:r>
              <a:rPr lang="en-US" sz="2400" dirty="0" err="1" smtClean="0">
                <a:latin typeface="+mj-lt"/>
              </a:rPr>
              <a:t>Vontade</a:t>
            </a:r>
            <a:r>
              <a:rPr lang="en-US" sz="2400" dirty="0" smtClean="0">
                <a:latin typeface="+mj-lt"/>
              </a:rPr>
              <a:t> </a:t>
            </a:r>
            <a:r>
              <a:rPr lang="en-US" sz="2400" dirty="0" err="1" smtClean="0">
                <a:latin typeface="+mj-lt"/>
              </a:rPr>
              <a:t>absolutamente</a:t>
            </a:r>
            <a:r>
              <a:rPr lang="en-US" sz="2400" dirty="0" smtClean="0">
                <a:latin typeface="+mj-lt"/>
              </a:rPr>
              <a:t> </a:t>
            </a:r>
            <a:r>
              <a:rPr lang="en-US" sz="2400" dirty="0" err="1" smtClean="0">
                <a:latin typeface="+mj-lt"/>
              </a:rPr>
              <a:t>racional</a:t>
            </a:r>
            <a:r>
              <a:rPr lang="en-US" sz="2400" dirty="0" smtClean="0">
                <a:latin typeface="+mj-lt"/>
              </a:rPr>
              <a:t> </a:t>
            </a:r>
            <a:r>
              <a:rPr lang="mr-IN" sz="2400" dirty="0" smtClean="0">
                <a:latin typeface="+mj-lt"/>
              </a:rPr>
              <a:t>–</a:t>
            </a:r>
            <a:r>
              <a:rPr lang="en-US" sz="2400" dirty="0" smtClean="0">
                <a:latin typeface="+mj-lt"/>
              </a:rPr>
              <a:t> </a:t>
            </a:r>
            <a:r>
              <a:rPr lang="en-US" sz="2400" dirty="0" err="1" smtClean="0">
                <a:latin typeface="+mj-lt"/>
              </a:rPr>
              <a:t>vontade</a:t>
            </a:r>
            <a:r>
              <a:rPr lang="en-US" sz="2400" dirty="0" smtClean="0">
                <a:latin typeface="+mj-lt"/>
              </a:rPr>
              <a:t> </a:t>
            </a:r>
            <a:r>
              <a:rPr lang="en-US" sz="2400" dirty="0" err="1" smtClean="0">
                <a:latin typeface="+mj-lt"/>
              </a:rPr>
              <a:t>santa</a:t>
            </a:r>
            <a:r>
              <a:rPr lang="en-US" sz="2400" dirty="0" smtClean="0">
                <a:latin typeface="+mj-lt"/>
              </a:rPr>
              <a:t> </a:t>
            </a:r>
            <a:r>
              <a:rPr lang="mr-IN" sz="2400" dirty="0" smtClean="0">
                <a:latin typeface="+mj-lt"/>
              </a:rPr>
              <a:t>–</a:t>
            </a:r>
            <a:r>
              <a:rPr lang="en-US" sz="2400" dirty="0" smtClean="0">
                <a:latin typeface="+mj-lt"/>
              </a:rPr>
              <a:t> lei moral</a:t>
            </a:r>
          </a:p>
          <a:p>
            <a:pPr lvl="1" algn="just"/>
            <a:endParaRPr lang="en-US" sz="2400" dirty="0">
              <a:latin typeface="+mj-lt"/>
            </a:endParaRPr>
          </a:p>
          <a:p>
            <a:pPr lvl="1" algn="just"/>
            <a:r>
              <a:rPr lang="en-US" sz="2400" dirty="0" err="1" smtClean="0">
                <a:latin typeface="+mj-lt"/>
              </a:rPr>
              <a:t>Vontade</a:t>
            </a:r>
            <a:r>
              <a:rPr lang="en-US" sz="2400" dirty="0" smtClean="0">
                <a:latin typeface="+mj-lt"/>
              </a:rPr>
              <a:t> </a:t>
            </a:r>
            <a:r>
              <a:rPr lang="en-US" sz="2400" dirty="0" err="1" smtClean="0">
                <a:latin typeface="+mj-lt"/>
              </a:rPr>
              <a:t>afetada</a:t>
            </a:r>
            <a:r>
              <a:rPr lang="en-US" sz="2400" dirty="0" smtClean="0">
                <a:latin typeface="+mj-lt"/>
              </a:rPr>
              <a:t> </a:t>
            </a:r>
            <a:r>
              <a:rPr lang="en-US" sz="2400" dirty="0" err="1" smtClean="0">
                <a:latin typeface="+mj-lt"/>
              </a:rPr>
              <a:t>por</a:t>
            </a:r>
            <a:r>
              <a:rPr lang="en-US" sz="2400" dirty="0" smtClean="0">
                <a:latin typeface="+mj-lt"/>
              </a:rPr>
              <a:t> </a:t>
            </a:r>
            <a:r>
              <a:rPr lang="en-US" sz="2400" dirty="0" err="1" smtClean="0">
                <a:latin typeface="+mj-lt"/>
              </a:rPr>
              <a:t>inclições</a:t>
            </a:r>
            <a:r>
              <a:rPr lang="en-US" sz="2400" dirty="0" smtClean="0">
                <a:latin typeface="+mj-lt"/>
              </a:rPr>
              <a:t> </a:t>
            </a:r>
            <a:r>
              <a:rPr lang="en-US" sz="2400" dirty="0" err="1" smtClean="0">
                <a:latin typeface="+mj-lt"/>
              </a:rPr>
              <a:t>sensíveis</a:t>
            </a:r>
            <a:r>
              <a:rPr lang="en-US" sz="2400" dirty="0" smtClean="0">
                <a:latin typeface="+mj-lt"/>
              </a:rPr>
              <a:t> </a:t>
            </a:r>
            <a:r>
              <a:rPr lang="mr-IN" sz="2400" dirty="0" smtClean="0">
                <a:latin typeface="+mj-lt"/>
              </a:rPr>
              <a:t>–</a:t>
            </a:r>
            <a:r>
              <a:rPr lang="en-US" sz="2400" dirty="0" smtClean="0">
                <a:latin typeface="+mj-lt"/>
              </a:rPr>
              <a:t> </a:t>
            </a:r>
            <a:r>
              <a:rPr lang="en-US" sz="2400" dirty="0" err="1" smtClean="0">
                <a:latin typeface="+mj-lt"/>
              </a:rPr>
              <a:t>vontade</a:t>
            </a:r>
            <a:r>
              <a:rPr lang="en-US" sz="2400" dirty="0" smtClean="0">
                <a:latin typeface="+mj-lt"/>
              </a:rPr>
              <a:t> </a:t>
            </a:r>
            <a:r>
              <a:rPr lang="en-US" sz="2400" dirty="0" err="1" smtClean="0">
                <a:latin typeface="+mj-lt"/>
              </a:rPr>
              <a:t>humana</a:t>
            </a:r>
            <a:r>
              <a:rPr lang="en-US" sz="2400" dirty="0" smtClean="0">
                <a:latin typeface="+mj-lt"/>
              </a:rPr>
              <a:t> </a:t>
            </a:r>
            <a:r>
              <a:rPr lang="mr-IN" sz="2400" dirty="0" smtClean="0">
                <a:latin typeface="+mj-lt"/>
              </a:rPr>
              <a:t>–</a:t>
            </a:r>
            <a:r>
              <a:rPr lang="en-US" sz="2400" dirty="0" smtClean="0">
                <a:latin typeface="+mj-lt"/>
              </a:rPr>
              <a:t> </a:t>
            </a:r>
            <a:r>
              <a:rPr lang="en-US" sz="2400" dirty="0" err="1" smtClean="0">
                <a:latin typeface="+mj-lt"/>
              </a:rPr>
              <a:t>imperativos</a:t>
            </a:r>
            <a:endParaRPr lang="en-US" sz="2400" dirty="0" smtClean="0">
              <a:latin typeface="+mj-lt"/>
            </a:endParaRPr>
          </a:p>
          <a:p>
            <a:pPr lvl="1" algn="just"/>
            <a:endParaRPr lang="en-US" sz="2400" dirty="0">
              <a:latin typeface="+mj-lt"/>
            </a:endParaRPr>
          </a:p>
          <a:p>
            <a:pPr lvl="2" algn="just"/>
            <a:r>
              <a:rPr lang="en-US" sz="2400" dirty="0" err="1" smtClean="0">
                <a:latin typeface="+mj-lt"/>
              </a:rPr>
              <a:t>Ações</a:t>
            </a:r>
            <a:r>
              <a:rPr lang="en-US" sz="2400" dirty="0" smtClean="0">
                <a:latin typeface="+mj-lt"/>
              </a:rPr>
              <a:t> </a:t>
            </a:r>
            <a:r>
              <a:rPr lang="en-US" sz="2400" dirty="0" err="1" smtClean="0">
                <a:latin typeface="+mj-lt"/>
              </a:rPr>
              <a:t>morais</a:t>
            </a:r>
            <a:r>
              <a:rPr lang="en-US" sz="2400" dirty="0" smtClean="0">
                <a:latin typeface="+mj-lt"/>
              </a:rPr>
              <a:t> (</a:t>
            </a:r>
            <a:r>
              <a:rPr lang="en-US" sz="2400" dirty="0" err="1" smtClean="0">
                <a:latin typeface="+mj-lt"/>
              </a:rPr>
              <a:t>fundamentos</a:t>
            </a:r>
            <a:r>
              <a:rPr lang="en-US" sz="2400" dirty="0" smtClean="0">
                <a:latin typeface="+mj-lt"/>
              </a:rPr>
              <a:t> </a:t>
            </a:r>
            <a:r>
              <a:rPr lang="en-US" sz="2400" dirty="0" err="1" smtClean="0">
                <a:latin typeface="+mj-lt"/>
              </a:rPr>
              <a:t>unicamente</a:t>
            </a:r>
            <a:r>
              <a:rPr lang="en-US" sz="2400" dirty="0" smtClean="0">
                <a:latin typeface="+mj-lt"/>
              </a:rPr>
              <a:t> </a:t>
            </a:r>
            <a:r>
              <a:rPr lang="en-US" sz="2400" dirty="0" err="1" smtClean="0">
                <a:latin typeface="+mj-lt"/>
              </a:rPr>
              <a:t>racionais</a:t>
            </a:r>
            <a:r>
              <a:rPr lang="en-US" sz="2400" dirty="0" smtClean="0">
                <a:latin typeface="+mj-lt"/>
              </a:rPr>
              <a:t>)</a:t>
            </a:r>
          </a:p>
          <a:p>
            <a:pPr lvl="2" algn="just"/>
            <a:r>
              <a:rPr lang="en-US" sz="2400" dirty="0" err="1" smtClean="0">
                <a:latin typeface="+mj-lt"/>
              </a:rPr>
              <a:t>Ações</a:t>
            </a:r>
            <a:r>
              <a:rPr lang="en-US" sz="2400" dirty="0" smtClean="0">
                <a:latin typeface="+mj-lt"/>
              </a:rPr>
              <a:t> </a:t>
            </a:r>
            <a:r>
              <a:rPr lang="en-US" sz="2400" dirty="0" err="1" smtClean="0">
                <a:latin typeface="+mj-lt"/>
              </a:rPr>
              <a:t>não</a:t>
            </a:r>
            <a:r>
              <a:rPr lang="en-US" sz="2400" dirty="0" smtClean="0">
                <a:latin typeface="+mj-lt"/>
              </a:rPr>
              <a:t> </a:t>
            </a:r>
            <a:r>
              <a:rPr lang="en-US" sz="2400" dirty="0" err="1" smtClean="0">
                <a:latin typeface="+mj-lt"/>
              </a:rPr>
              <a:t>morais</a:t>
            </a:r>
            <a:r>
              <a:rPr lang="en-US" sz="2400" dirty="0" smtClean="0">
                <a:latin typeface="+mj-lt"/>
              </a:rPr>
              <a:t> (</a:t>
            </a:r>
            <a:r>
              <a:rPr lang="en-US" sz="2400" dirty="0" err="1" smtClean="0">
                <a:latin typeface="+mj-lt"/>
              </a:rPr>
              <a:t>satisfação</a:t>
            </a:r>
            <a:r>
              <a:rPr lang="en-US" sz="2400" dirty="0" smtClean="0">
                <a:latin typeface="+mj-lt"/>
              </a:rPr>
              <a:t> de </a:t>
            </a:r>
            <a:r>
              <a:rPr lang="en-US" sz="2400" dirty="0" err="1" smtClean="0">
                <a:latin typeface="+mj-lt"/>
              </a:rPr>
              <a:t>inclinação</a:t>
            </a:r>
            <a:r>
              <a:rPr lang="en-US" sz="2400" dirty="0" smtClean="0">
                <a:latin typeface="+mj-lt"/>
              </a:rPr>
              <a:t> </a:t>
            </a:r>
            <a:r>
              <a:rPr lang="en-US" sz="2400" dirty="0" err="1" smtClean="0">
                <a:latin typeface="+mj-lt"/>
              </a:rPr>
              <a:t>sensível</a:t>
            </a:r>
            <a:r>
              <a:rPr lang="en-US" sz="2400" dirty="0" smtClean="0">
                <a:latin typeface="+mj-lt"/>
              </a:rPr>
              <a:t>)</a:t>
            </a:r>
            <a:endParaRPr lang="en-US" sz="2400" dirty="0">
              <a:latin typeface="+mj-lt"/>
            </a:endParaRPr>
          </a:p>
        </p:txBody>
      </p:sp>
    </p:spTree>
    <p:extLst>
      <p:ext uri="{BB962C8B-B14F-4D97-AF65-F5344CB8AC3E}">
        <p14:creationId xmlns:p14="http://schemas.microsoft.com/office/powerpoint/2010/main" val="175460083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875155"/>
          </a:xfrm>
        </p:spPr>
        <p:txBody>
          <a:bodyPr/>
          <a:lstStyle/>
          <a:p>
            <a:pPr algn="ctr"/>
            <a:r>
              <a:rPr lang="en-US" sz="3600" dirty="0" err="1" smtClean="0"/>
              <a:t>Imperativos</a:t>
            </a:r>
            <a:endParaRPr lang="en-US" sz="3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80221675"/>
              </p:ext>
            </p:extLst>
          </p:nvPr>
        </p:nvGraphicFramePr>
        <p:xfrm>
          <a:off x="457200" y="1600200"/>
          <a:ext cx="7620000" cy="3444239"/>
        </p:xfrm>
        <a:graphic>
          <a:graphicData uri="http://schemas.openxmlformats.org/drawingml/2006/table">
            <a:tbl>
              <a:tblPr firstRow="1" bandRow="1">
                <a:tableStyleId>{5C22544A-7EE6-4342-B048-85BDC9FD1C3A}</a:tableStyleId>
              </a:tblPr>
              <a:tblGrid>
                <a:gridCol w="3810000"/>
                <a:gridCol w="3810000"/>
              </a:tblGrid>
              <a:tr h="370840">
                <a:tc>
                  <a:txBody>
                    <a:bodyPr/>
                    <a:lstStyle/>
                    <a:p>
                      <a:r>
                        <a:rPr lang="en-US" sz="2800" dirty="0" err="1" smtClean="0">
                          <a:solidFill>
                            <a:schemeClr val="tx1"/>
                          </a:solidFill>
                          <a:latin typeface="+mj-lt"/>
                        </a:rPr>
                        <a:t>Categ</a:t>
                      </a:r>
                      <a:r>
                        <a:rPr lang="en-US" sz="2800" dirty="0" err="1" smtClean="0">
                          <a:solidFill>
                            <a:schemeClr val="tx1"/>
                          </a:solidFill>
                          <a:latin typeface="+mj-lt"/>
                        </a:rPr>
                        <a:t>óricos</a:t>
                      </a:r>
                      <a:endParaRPr lang="en-US" sz="2800" dirty="0">
                        <a:solidFill>
                          <a:schemeClr val="tx1"/>
                        </a:solidFill>
                        <a:latin typeface="+mj-lt"/>
                      </a:endParaRPr>
                    </a:p>
                  </a:txBody>
                  <a:tcPr/>
                </a:tc>
                <a:tc>
                  <a:txBody>
                    <a:bodyPr/>
                    <a:lstStyle/>
                    <a:p>
                      <a:r>
                        <a:rPr lang="en-US" sz="2800" dirty="0" err="1" smtClean="0">
                          <a:solidFill>
                            <a:srgbClr val="000000"/>
                          </a:solidFill>
                          <a:latin typeface="+mj-lt"/>
                        </a:rPr>
                        <a:t>Hipot</a:t>
                      </a:r>
                      <a:r>
                        <a:rPr lang="en-US" sz="2800" dirty="0" err="1" smtClean="0">
                          <a:solidFill>
                            <a:srgbClr val="000000"/>
                          </a:solidFill>
                          <a:latin typeface="+mj-lt"/>
                        </a:rPr>
                        <a:t>éticos</a:t>
                      </a:r>
                      <a:endParaRPr lang="en-US" sz="2800" dirty="0">
                        <a:solidFill>
                          <a:srgbClr val="000000"/>
                        </a:solidFill>
                        <a:latin typeface="+mj-lt"/>
                      </a:endParaRPr>
                    </a:p>
                  </a:txBody>
                  <a:tcPr/>
                </a:tc>
              </a:tr>
              <a:tr h="370840">
                <a:tc>
                  <a:txBody>
                    <a:bodyPr/>
                    <a:lstStyle/>
                    <a:p>
                      <a:r>
                        <a:rPr lang="en-US" sz="2800" dirty="0" err="1" smtClean="0">
                          <a:latin typeface="+mj-lt"/>
                        </a:rPr>
                        <a:t>Aç</a:t>
                      </a:r>
                      <a:r>
                        <a:rPr lang="en-US" sz="2800" dirty="0" err="1" smtClean="0">
                          <a:latin typeface="+mj-lt"/>
                        </a:rPr>
                        <a:t>ão</a:t>
                      </a:r>
                      <a:r>
                        <a:rPr lang="en-US" sz="2800" dirty="0" smtClean="0">
                          <a:latin typeface="+mj-lt"/>
                        </a:rPr>
                        <a:t> boa </a:t>
                      </a:r>
                      <a:r>
                        <a:rPr lang="en-US" sz="2800" i="1" dirty="0" err="1" smtClean="0">
                          <a:latin typeface="+mj-lt"/>
                        </a:rPr>
                        <a:t>em</a:t>
                      </a:r>
                      <a:r>
                        <a:rPr lang="en-US" sz="2800" i="1" dirty="0" smtClean="0">
                          <a:latin typeface="+mj-lt"/>
                        </a:rPr>
                        <a:t> </a:t>
                      </a:r>
                      <a:r>
                        <a:rPr lang="en-US" sz="2800" i="1" dirty="0" err="1" smtClean="0">
                          <a:latin typeface="+mj-lt"/>
                        </a:rPr>
                        <a:t>si</a:t>
                      </a:r>
                      <a:endParaRPr lang="en-US" sz="2800" i="1" dirty="0">
                        <a:latin typeface="+mj-lt"/>
                      </a:endParaRPr>
                    </a:p>
                  </a:txBody>
                  <a:tcPr/>
                </a:tc>
                <a:tc>
                  <a:txBody>
                    <a:bodyPr/>
                    <a:lstStyle/>
                    <a:p>
                      <a:r>
                        <a:rPr lang="en-US" sz="2800" dirty="0" err="1" smtClean="0">
                          <a:latin typeface="+mj-lt"/>
                        </a:rPr>
                        <a:t>Aç</a:t>
                      </a:r>
                      <a:r>
                        <a:rPr lang="en-US" sz="2800" dirty="0" err="1" smtClean="0">
                          <a:latin typeface="+mj-lt"/>
                        </a:rPr>
                        <a:t>ão</a:t>
                      </a:r>
                      <a:r>
                        <a:rPr lang="en-US" sz="2800" dirty="0" smtClean="0">
                          <a:latin typeface="+mj-lt"/>
                        </a:rPr>
                        <a:t> boa </a:t>
                      </a:r>
                      <a:r>
                        <a:rPr lang="en-US" sz="2800" dirty="0" err="1" smtClean="0">
                          <a:latin typeface="+mj-lt"/>
                        </a:rPr>
                        <a:t>como</a:t>
                      </a:r>
                      <a:r>
                        <a:rPr lang="en-US" sz="2800" dirty="0" smtClean="0">
                          <a:latin typeface="+mj-lt"/>
                        </a:rPr>
                        <a:t> </a:t>
                      </a:r>
                      <a:r>
                        <a:rPr lang="en-US" sz="2800" i="1" dirty="0" err="1" smtClean="0">
                          <a:latin typeface="+mj-lt"/>
                        </a:rPr>
                        <a:t>meio</a:t>
                      </a:r>
                      <a:r>
                        <a:rPr lang="en-US" sz="2800" i="1" dirty="0" smtClean="0">
                          <a:latin typeface="+mj-lt"/>
                        </a:rPr>
                        <a:t> </a:t>
                      </a:r>
                      <a:r>
                        <a:rPr lang="en-US" sz="2800" i="0" dirty="0" err="1" smtClean="0">
                          <a:latin typeface="+mj-lt"/>
                        </a:rPr>
                        <a:t>para</a:t>
                      </a:r>
                      <a:r>
                        <a:rPr lang="mr-IN" sz="2800" i="0" dirty="0" smtClean="0">
                          <a:latin typeface="+mj-lt"/>
                        </a:rPr>
                        <a:t>…</a:t>
                      </a:r>
                      <a:endParaRPr lang="en-US" sz="2800" i="1" dirty="0">
                        <a:latin typeface="+mj-lt"/>
                      </a:endParaRPr>
                    </a:p>
                  </a:txBody>
                  <a:tcPr/>
                </a:tc>
              </a:tr>
              <a:tr h="370840">
                <a:tc>
                  <a:txBody>
                    <a:bodyPr/>
                    <a:lstStyle/>
                    <a:p>
                      <a:r>
                        <a:rPr lang="en-US" sz="2800" dirty="0" err="1" smtClean="0">
                          <a:latin typeface="+mj-lt"/>
                        </a:rPr>
                        <a:t>Ordem</a:t>
                      </a:r>
                      <a:r>
                        <a:rPr lang="en-US" sz="2800" dirty="0" smtClean="0">
                          <a:latin typeface="+mj-lt"/>
                        </a:rPr>
                        <a:t> </a:t>
                      </a:r>
                      <a:r>
                        <a:rPr lang="en-US" sz="2800" dirty="0" err="1" smtClean="0">
                          <a:latin typeface="+mj-lt"/>
                        </a:rPr>
                        <a:t>incondicionada</a:t>
                      </a:r>
                      <a:endParaRPr lang="en-US" sz="2800" dirty="0">
                        <a:latin typeface="+mj-lt"/>
                      </a:endParaRPr>
                    </a:p>
                  </a:txBody>
                  <a:tcPr/>
                </a:tc>
                <a:tc>
                  <a:txBody>
                    <a:bodyPr/>
                    <a:lstStyle/>
                    <a:p>
                      <a:r>
                        <a:rPr lang="en-US" sz="2800" dirty="0" err="1" smtClean="0">
                          <a:latin typeface="+mj-lt"/>
                        </a:rPr>
                        <a:t>Ordem</a:t>
                      </a:r>
                      <a:r>
                        <a:rPr lang="en-US" sz="2800" dirty="0" smtClean="0">
                          <a:latin typeface="+mj-lt"/>
                        </a:rPr>
                        <a:t> </a:t>
                      </a:r>
                      <a:r>
                        <a:rPr lang="en-US" sz="2800" dirty="0" err="1" smtClean="0">
                          <a:latin typeface="+mj-lt"/>
                        </a:rPr>
                        <a:t>condicionada</a:t>
                      </a:r>
                      <a:endParaRPr lang="en-US" sz="2800" dirty="0">
                        <a:latin typeface="+mj-lt"/>
                      </a:endParaRPr>
                    </a:p>
                  </a:txBody>
                  <a:tcPr/>
                </a:tc>
              </a:tr>
              <a:tr h="370840">
                <a:tc>
                  <a:txBody>
                    <a:bodyPr/>
                    <a:lstStyle/>
                    <a:p>
                      <a:r>
                        <a:rPr lang="en-US" sz="2800" dirty="0" err="1" smtClean="0">
                          <a:latin typeface="+mj-lt"/>
                        </a:rPr>
                        <a:t>Sint</a:t>
                      </a:r>
                      <a:r>
                        <a:rPr lang="en-US" sz="2800" dirty="0" err="1" smtClean="0">
                          <a:latin typeface="+mj-lt"/>
                        </a:rPr>
                        <a:t>ético</a:t>
                      </a:r>
                      <a:endParaRPr lang="en-US" sz="2800" dirty="0">
                        <a:latin typeface="+mj-lt"/>
                      </a:endParaRPr>
                    </a:p>
                  </a:txBody>
                  <a:tcPr/>
                </a:tc>
                <a:tc>
                  <a:txBody>
                    <a:bodyPr/>
                    <a:lstStyle/>
                    <a:p>
                      <a:r>
                        <a:rPr lang="en-US" sz="2800" dirty="0" err="1" smtClean="0">
                          <a:latin typeface="+mj-lt"/>
                        </a:rPr>
                        <a:t>Anal</a:t>
                      </a:r>
                      <a:r>
                        <a:rPr lang="en-US" sz="2800" dirty="0" err="1" smtClean="0">
                          <a:latin typeface="+mj-lt"/>
                        </a:rPr>
                        <a:t>ítico</a:t>
                      </a:r>
                      <a:endParaRPr lang="en-US" sz="2800" dirty="0">
                        <a:latin typeface="+mj-lt"/>
                      </a:endParaRPr>
                    </a:p>
                  </a:txBody>
                  <a:tcPr/>
                </a:tc>
              </a:tr>
              <a:tr h="370840">
                <a:tc>
                  <a:txBody>
                    <a:bodyPr/>
                    <a:lstStyle/>
                    <a:p>
                      <a:r>
                        <a:rPr lang="en-US" sz="2800" dirty="0" smtClean="0">
                          <a:latin typeface="+mj-lt"/>
                        </a:rPr>
                        <a:t>Moral </a:t>
                      </a:r>
                      <a:endParaRPr lang="en-US" sz="2800" dirty="0">
                        <a:latin typeface="+mj-lt"/>
                      </a:endParaRPr>
                    </a:p>
                  </a:txBody>
                  <a:tcPr/>
                </a:tc>
                <a:tc>
                  <a:txBody>
                    <a:bodyPr/>
                    <a:lstStyle/>
                    <a:p>
                      <a:r>
                        <a:rPr lang="en-US" sz="2800" dirty="0" err="1" smtClean="0">
                          <a:latin typeface="+mj-lt"/>
                        </a:rPr>
                        <a:t>N</a:t>
                      </a:r>
                      <a:r>
                        <a:rPr lang="en-US" sz="2800" dirty="0" err="1" smtClean="0">
                          <a:latin typeface="+mj-lt"/>
                        </a:rPr>
                        <a:t>ão</a:t>
                      </a:r>
                      <a:r>
                        <a:rPr lang="en-US" sz="2800" dirty="0" smtClean="0">
                          <a:latin typeface="+mj-lt"/>
                        </a:rPr>
                        <a:t>-moral (</a:t>
                      </a:r>
                      <a:r>
                        <a:rPr lang="en-US" sz="2800" dirty="0" err="1" smtClean="0">
                          <a:latin typeface="+mj-lt"/>
                        </a:rPr>
                        <a:t>ação</a:t>
                      </a:r>
                      <a:r>
                        <a:rPr lang="en-US" sz="2800" dirty="0" smtClean="0">
                          <a:latin typeface="+mj-lt"/>
                        </a:rPr>
                        <a:t> </a:t>
                      </a:r>
                      <a:r>
                        <a:rPr lang="en-US" sz="2800" dirty="0" err="1" smtClean="0">
                          <a:latin typeface="+mj-lt"/>
                        </a:rPr>
                        <a:t>técnica</a:t>
                      </a:r>
                      <a:r>
                        <a:rPr lang="en-US" sz="2800" dirty="0" smtClean="0">
                          <a:latin typeface="+mj-lt"/>
                        </a:rPr>
                        <a:t> </a:t>
                      </a:r>
                      <a:r>
                        <a:rPr lang="en-US" sz="2800" dirty="0" err="1" smtClean="0">
                          <a:latin typeface="+mj-lt"/>
                        </a:rPr>
                        <a:t>ou</a:t>
                      </a:r>
                      <a:r>
                        <a:rPr lang="en-US" sz="2800" dirty="0" smtClean="0">
                          <a:latin typeface="+mj-lt"/>
                        </a:rPr>
                        <a:t> </a:t>
                      </a:r>
                      <a:r>
                        <a:rPr lang="en-US" sz="2800" dirty="0" err="1" smtClean="0">
                          <a:latin typeface="+mj-lt"/>
                        </a:rPr>
                        <a:t>pragmática</a:t>
                      </a:r>
                      <a:r>
                        <a:rPr lang="en-US" sz="2800" dirty="0" smtClean="0">
                          <a:latin typeface="+mj-lt"/>
                        </a:rPr>
                        <a:t>)</a:t>
                      </a:r>
                      <a:endParaRPr lang="en-US" sz="2800" dirty="0">
                        <a:latin typeface="+mj-lt"/>
                      </a:endParaRPr>
                    </a:p>
                  </a:txBody>
                  <a:tcPr/>
                </a:tc>
              </a:tr>
            </a:tbl>
          </a:graphicData>
        </a:graphic>
      </p:graphicFrame>
    </p:spTree>
    <p:extLst>
      <p:ext uri="{BB962C8B-B14F-4D97-AF65-F5344CB8AC3E}">
        <p14:creationId xmlns:p14="http://schemas.microsoft.com/office/powerpoint/2010/main" val="1897467648"/>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978121"/>
          </a:xfrm>
        </p:spPr>
        <p:txBody>
          <a:bodyPr/>
          <a:lstStyle/>
          <a:p>
            <a:pPr algn="ctr"/>
            <a:r>
              <a:rPr lang="pt-BR" sz="4000" dirty="0" smtClean="0"/>
              <a:t>Fórmulas </a:t>
            </a:r>
            <a:r>
              <a:rPr lang="pt-BR" sz="4000" dirty="0"/>
              <a:t>do imperativo categórico</a:t>
            </a:r>
            <a:r>
              <a:rPr lang="en-US" sz="4000" dirty="0"/>
              <a:t> </a:t>
            </a:r>
          </a:p>
        </p:txBody>
      </p:sp>
      <p:sp>
        <p:nvSpPr>
          <p:cNvPr id="3" name="Content Placeholder 2"/>
          <p:cNvSpPr>
            <a:spLocks noGrp="1"/>
          </p:cNvSpPr>
          <p:nvPr>
            <p:ph idx="1"/>
          </p:nvPr>
        </p:nvSpPr>
        <p:spPr>
          <a:xfrm>
            <a:off x="457200" y="1417638"/>
            <a:ext cx="7620000" cy="5172220"/>
          </a:xfrm>
        </p:spPr>
        <p:txBody>
          <a:bodyPr>
            <a:noAutofit/>
          </a:bodyPr>
          <a:lstStyle/>
          <a:p>
            <a:pPr algn="just"/>
            <a:r>
              <a:rPr lang="pt-BR" sz="2000" dirty="0">
                <a:latin typeface="+mj-lt"/>
              </a:rPr>
              <a:t>(1) a fórmula da lei universal, “age somente segundo aquela máxima pela qual possas, ao mesmo tempo, querer que ela se torne uma lei universal” (4: 421); </a:t>
            </a:r>
            <a:endParaRPr lang="en-US" sz="2000" dirty="0">
              <a:latin typeface="+mj-lt"/>
            </a:endParaRPr>
          </a:p>
          <a:p>
            <a:pPr algn="just"/>
            <a:r>
              <a:rPr lang="pt-BR" sz="2000" dirty="0">
                <a:latin typeface="+mj-lt"/>
              </a:rPr>
              <a:t>(2) a fórmula da lei universal da natureza, “age como se a máxima da tua ação devesse, por tua vontade, tornar-se uma lei universal da natureza” (4: 421); </a:t>
            </a:r>
            <a:endParaRPr lang="en-US" sz="2000" dirty="0">
              <a:latin typeface="+mj-lt"/>
            </a:endParaRPr>
          </a:p>
          <a:p>
            <a:pPr algn="just"/>
            <a:r>
              <a:rPr lang="pt-BR" sz="2000" dirty="0">
                <a:latin typeface="+mj-lt"/>
              </a:rPr>
              <a:t>(3) a fórmula da humanidade ou do fim em si mesmo, “age de tal maneira que tomes a humanidade, tanto em tua pessoa como na pessoa de qualquer outro, sempre ao mesmo tempo como fim, jamais meramente como meio” ( 4: 429); </a:t>
            </a:r>
            <a:endParaRPr lang="en-US" sz="2000" dirty="0">
              <a:latin typeface="+mj-lt"/>
            </a:endParaRPr>
          </a:p>
          <a:p>
            <a:pPr algn="just"/>
            <a:r>
              <a:rPr lang="pt-BR" sz="2000" dirty="0">
                <a:latin typeface="+mj-lt"/>
              </a:rPr>
              <a:t>(4) a fórmula da autonomia, apresentada, inicialmente, não como mandamento, mas como “a </a:t>
            </a:r>
            <a:r>
              <a:rPr lang="pt-BR" sz="2000" dirty="0" err="1">
                <a:latin typeface="+mj-lt"/>
              </a:rPr>
              <a:t>idéia</a:t>
            </a:r>
            <a:r>
              <a:rPr lang="pt-BR" sz="2000" dirty="0">
                <a:latin typeface="+mj-lt"/>
              </a:rPr>
              <a:t> da vontade de cada ser racional como uma vontade legislando universalmente” (4: 431), e </a:t>
            </a:r>
            <a:endParaRPr lang="en-US" sz="2000" dirty="0">
              <a:latin typeface="+mj-lt"/>
            </a:endParaRPr>
          </a:p>
          <a:p>
            <a:pPr algn="just"/>
            <a:r>
              <a:rPr lang="pt-BR" sz="2000" dirty="0">
                <a:latin typeface="+mj-lt"/>
              </a:rPr>
              <a:t>(5) a fórmula do reino dos fins, “em que todas as máximas por legislação própria devem concordar umas com as outras para um possível reino dos fins como um reino da natureza” (4: 436). </a:t>
            </a:r>
            <a:endParaRPr lang="en-US" sz="2000" dirty="0">
              <a:latin typeface="+mj-lt"/>
            </a:endParaRPr>
          </a:p>
          <a:p>
            <a:pPr algn="just"/>
            <a:endParaRPr lang="en-US" sz="2000" dirty="0">
              <a:latin typeface="+mj-lt"/>
            </a:endParaRPr>
          </a:p>
        </p:txBody>
      </p:sp>
    </p:spTree>
    <p:extLst>
      <p:ext uri="{BB962C8B-B14F-4D97-AF65-F5344CB8AC3E}">
        <p14:creationId xmlns:p14="http://schemas.microsoft.com/office/powerpoint/2010/main" val="220082759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DPE Paraná 2017</a:t>
            </a:r>
            <a:endParaRPr lang="en-US" dirty="0"/>
          </a:p>
        </p:txBody>
      </p:sp>
      <p:sp>
        <p:nvSpPr>
          <p:cNvPr id="3" name="Content Placeholder 2"/>
          <p:cNvSpPr>
            <a:spLocks noGrp="1"/>
          </p:cNvSpPr>
          <p:nvPr>
            <p:ph idx="1"/>
          </p:nvPr>
        </p:nvSpPr>
        <p:spPr/>
        <p:txBody>
          <a:bodyPr>
            <a:normAutofit fontScale="92500" lnSpcReduction="20000"/>
          </a:bodyPr>
          <a:lstStyle/>
          <a:p>
            <a:r>
              <a:rPr lang="pt-BR" sz="4400" dirty="0"/>
              <a:t>Ponto: 1. Criticismo kantiano. </a:t>
            </a:r>
            <a:r>
              <a:rPr lang="pt-BR" sz="4400" dirty="0" err="1"/>
              <a:t>Condições</a:t>
            </a:r>
            <a:r>
              <a:rPr lang="pt-BR" sz="4400" dirty="0"/>
              <a:t> de possibilidade de conhecimento. </a:t>
            </a:r>
            <a:r>
              <a:rPr lang="pt-BR" sz="4400" dirty="0" err="1" smtClean="0"/>
              <a:t>Distinção</a:t>
            </a:r>
            <a:r>
              <a:rPr lang="pt-BR" sz="4400" dirty="0" smtClean="0"/>
              <a:t> </a:t>
            </a:r>
            <a:r>
              <a:rPr lang="pt-BR" sz="4400" dirty="0"/>
              <a:t>entre moral e direito. Autonomia e </a:t>
            </a:r>
            <a:r>
              <a:rPr lang="pt-BR" sz="4400" dirty="0" err="1"/>
              <a:t>heteronomia</a:t>
            </a:r>
            <a:r>
              <a:rPr lang="pt-BR" sz="4400" dirty="0"/>
              <a:t>. Imperativos </a:t>
            </a:r>
            <a:r>
              <a:rPr lang="pt-BR" sz="4400" dirty="0" err="1"/>
              <a:t>hipotéticos</a:t>
            </a:r>
            <a:r>
              <a:rPr lang="pt-BR" sz="4400" dirty="0"/>
              <a:t> e </a:t>
            </a:r>
            <a:r>
              <a:rPr lang="pt-BR" sz="4400" dirty="0" err="1"/>
              <a:t>categóricos</a:t>
            </a:r>
            <a:r>
              <a:rPr lang="pt-BR" sz="4400" dirty="0"/>
              <a:t>. Estado liberal e doutrina do direito. </a:t>
            </a:r>
            <a:r>
              <a:rPr lang="pt-BR" sz="4400" dirty="0" err="1"/>
              <a:t>Justiça</a:t>
            </a:r>
            <a:r>
              <a:rPr lang="pt-BR" sz="4400" dirty="0"/>
              <a:t> e liberdade. Direito cosmopolita.</a:t>
            </a:r>
            <a:endParaRPr lang="en-US" sz="4400" dirty="0"/>
          </a:p>
          <a:p>
            <a:pPr marL="114300" indent="0">
              <a:buNone/>
            </a:pPr>
            <a:endParaRPr lang="en-US" sz="4400" dirty="0"/>
          </a:p>
          <a:p>
            <a:endParaRPr lang="en-US" dirty="0"/>
          </a:p>
        </p:txBody>
      </p:sp>
    </p:spTree>
    <p:extLst>
      <p:ext uri="{BB962C8B-B14F-4D97-AF65-F5344CB8AC3E}">
        <p14:creationId xmlns:p14="http://schemas.microsoft.com/office/powerpoint/2010/main" val="13159937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err="1" smtClean="0"/>
              <a:t>Dignidade</a:t>
            </a:r>
            <a:r>
              <a:rPr lang="en-US" sz="3600" dirty="0" smtClean="0"/>
              <a:t> &amp; </a:t>
            </a:r>
            <a:r>
              <a:rPr lang="en-US" sz="3600" dirty="0" err="1" smtClean="0"/>
              <a:t>Preço</a:t>
            </a:r>
            <a:endParaRPr lang="en-US" sz="3600" dirty="0"/>
          </a:p>
        </p:txBody>
      </p:sp>
      <p:sp>
        <p:nvSpPr>
          <p:cNvPr id="3" name="Content Placeholder 2"/>
          <p:cNvSpPr>
            <a:spLocks noGrp="1"/>
          </p:cNvSpPr>
          <p:nvPr>
            <p:ph idx="1"/>
          </p:nvPr>
        </p:nvSpPr>
        <p:spPr/>
        <p:txBody>
          <a:bodyPr>
            <a:noAutofit/>
          </a:bodyPr>
          <a:lstStyle/>
          <a:p>
            <a:r>
              <a:rPr lang="en-US" sz="3200" dirty="0" err="1" smtClean="0">
                <a:latin typeface="+mj-lt"/>
              </a:rPr>
              <a:t>Pessoas</a:t>
            </a:r>
            <a:r>
              <a:rPr lang="en-US" sz="3200" dirty="0" smtClean="0">
                <a:latin typeface="+mj-lt"/>
              </a:rPr>
              <a:t> </a:t>
            </a:r>
            <a:r>
              <a:rPr lang="mr-IN" sz="3200" dirty="0" smtClean="0">
                <a:latin typeface="+mj-lt"/>
              </a:rPr>
              <a:t>–</a:t>
            </a:r>
            <a:r>
              <a:rPr lang="en-US" sz="3200" dirty="0" smtClean="0">
                <a:latin typeface="+mj-lt"/>
              </a:rPr>
              <a:t> </a:t>
            </a:r>
            <a:r>
              <a:rPr lang="en-US" sz="2800" dirty="0" smtClean="0">
                <a:latin typeface="+mj-lt"/>
              </a:rPr>
              <a:t>valor </a:t>
            </a:r>
            <a:r>
              <a:rPr lang="en-US" sz="2800" dirty="0" err="1" smtClean="0">
                <a:latin typeface="+mj-lt"/>
              </a:rPr>
              <a:t>absoluto</a:t>
            </a:r>
            <a:r>
              <a:rPr lang="en-US" sz="2800" dirty="0" smtClean="0">
                <a:latin typeface="+mj-lt"/>
              </a:rPr>
              <a:t> / valor </a:t>
            </a:r>
            <a:r>
              <a:rPr lang="en-US" sz="2800" dirty="0" err="1" smtClean="0">
                <a:latin typeface="+mj-lt"/>
              </a:rPr>
              <a:t>em</a:t>
            </a:r>
            <a:r>
              <a:rPr lang="en-US" sz="2800" dirty="0" smtClean="0">
                <a:latin typeface="+mj-lt"/>
              </a:rPr>
              <a:t> </a:t>
            </a:r>
            <a:r>
              <a:rPr lang="en-US" sz="2800" dirty="0" err="1" smtClean="0">
                <a:latin typeface="+mj-lt"/>
              </a:rPr>
              <a:t>si</a:t>
            </a:r>
            <a:r>
              <a:rPr lang="en-US" sz="2800" dirty="0" smtClean="0">
                <a:latin typeface="+mj-lt"/>
              </a:rPr>
              <a:t> / </a:t>
            </a:r>
            <a:r>
              <a:rPr lang="en-US" sz="2800" dirty="0" err="1" smtClean="0">
                <a:latin typeface="+mj-lt"/>
              </a:rPr>
              <a:t>condiç</a:t>
            </a:r>
            <a:r>
              <a:rPr lang="en-US" sz="2800" dirty="0" err="1" smtClean="0">
                <a:latin typeface="+mj-lt"/>
              </a:rPr>
              <a:t>ão</a:t>
            </a:r>
            <a:r>
              <a:rPr lang="en-US" sz="2800" dirty="0" smtClean="0">
                <a:latin typeface="+mj-lt"/>
              </a:rPr>
              <a:t> </a:t>
            </a:r>
            <a:r>
              <a:rPr lang="en-US" sz="2800" dirty="0" err="1" smtClean="0">
                <a:latin typeface="+mj-lt"/>
              </a:rPr>
              <a:t>restritiva</a:t>
            </a:r>
            <a:r>
              <a:rPr lang="en-US" sz="2800" dirty="0" smtClean="0">
                <a:latin typeface="+mj-lt"/>
              </a:rPr>
              <a:t> / </a:t>
            </a:r>
            <a:r>
              <a:rPr lang="en-US" sz="2800" dirty="0" err="1" smtClean="0">
                <a:latin typeface="+mj-lt"/>
              </a:rPr>
              <a:t>insubstituíveis</a:t>
            </a:r>
            <a:endParaRPr lang="en-US" sz="2800" dirty="0" smtClean="0">
              <a:latin typeface="+mj-lt"/>
            </a:endParaRPr>
          </a:p>
          <a:p>
            <a:pPr marL="114300" indent="0">
              <a:buNone/>
            </a:pPr>
            <a:endParaRPr lang="en-US" sz="3200" dirty="0" smtClean="0">
              <a:latin typeface="+mj-lt"/>
            </a:endParaRPr>
          </a:p>
          <a:p>
            <a:r>
              <a:rPr lang="en-US" sz="3200" dirty="0" smtClean="0">
                <a:latin typeface="+mj-lt"/>
              </a:rPr>
              <a:t>X</a:t>
            </a:r>
          </a:p>
          <a:p>
            <a:pPr marL="114300" indent="0">
              <a:buNone/>
            </a:pPr>
            <a:endParaRPr lang="en-US" sz="3200" dirty="0" smtClean="0">
              <a:latin typeface="+mj-lt"/>
            </a:endParaRPr>
          </a:p>
          <a:p>
            <a:r>
              <a:rPr lang="en-US" sz="3200" dirty="0" err="1" smtClean="0">
                <a:latin typeface="+mj-lt"/>
              </a:rPr>
              <a:t>Coisas</a:t>
            </a:r>
            <a:r>
              <a:rPr lang="en-US" sz="3200" dirty="0" smtClean="0">
                <a:latin typeface="+mj-lt"/>
              </a:rPr>
              <a:t> </a:t>
            </a:r>
            <a:r>
              <a:rPr lang="mr-IN" sz="3200" dirty="0" smtClean="0">
                <a:latin typeface="+mj-lt"/>
              </a:rPr>
              <a:t>–</a:t>
            </a:r>
            <a:r>
              <a:rPr lang="en-US" sz="3200" dirty="0" smtClean="0">
                <a:latin typeface="+mj-lt"/>
              </a:rPr>
              <a:t> </a:t>
            </a:r>
            <a:r>
              <a:rPr lang="en-US" sz="2800" dirty="0" smtClean="0">
                <a:latin typeface="+mj-lt"/>
              </a:rPr>
              <a:t>valor </a:t>
            </a:r>
            <a:r>
              <a:rPr lang="en-US" sz="2800" dirty="0" err="1" smtClean="0">
                <a:latin typeface="+mj-lt"/>
              </a:rPr>
              <a:t>relativo</a:t>
            </a:r>
            <a:r>
              <a:rPr lang="en-US" sz="2800" dirty="0" smtClean="0">
                <a:latin typeface="+mj-lt"/>
              </a:rPr>
              <a:t> / </a:t>
            </a:r>
            <a:r>
              <a:rPr lang="en-US" sz="2800" dirty="0" err="1" smtClean="0">
                <a:latin typeface="+mj-lt"/>
              </a:rPr>
              <a:t>inclinaç</a:t>
            </a:r>
            <a:r>
              <a:rPr lang="en-US" sz="2800" dirty="0" err="1" smtClean="0">
                <a:latin typeface="+mj-lt"/>
              </a:rPr>
              <a:t>ões</a:t>
            </a:r>
            <a:r>
              <a:rPr lang="en-US" sz="2800" dirty="0" smtClean="0">
                <a:latin typeface="+mj-lt"/>
              </a:rPr>
              <a:t> e </a:t>
            </a:r>
            <a:r>
              <a:rPr lang="en-US" sz="2800" dirty="0" err="1" smtClean="0">
                <a:latin typeface="+mj-lt"/>
              </a:rPr>
              <a:t>necessidades</a:t>
            </a:r>
            <a:r>
              <a:rPr lang="en-US" sz="2800" dirty="0" smtClean="0">
                <a:latin typeface="+mj-lt"/>
              </a:rPr>
              <a:t> / </a:t>
            </a:r>
            <a:r>
              <a:rPr lang="en-US" sz="2800" dirty="0" err="1" smtClean="0">
                <a:latin typeface="+mj-lt"/>
              </a:rPr>
              <a:t>substituíveis</a:t>
            </a:r>
            <a:endParaRPr lang="en-US" sz="2800" dirty="0">
              <a:latin typeface="+mj-lt"/>
            </a:endParaRPr>
          </a:p>
        </p:txBody>
      </p:sp>
    </p:spTree>
    <p:extLst>
      <p:ext uri="{BB962C8B-B14F-4D97-AF65-F5344CB8AC3E}">
        <p14:creationId xmlns:p14="http://schemas.microsoft.com/office/powerpoint/2010/main" val="180833158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Autonomia</a:t>
            </a:r>
            <a:r>
              <a:rPr lang="en-US" dirty="0" smtClean="0"/>
              <a:t> X </a:t>
            </a:r>
            <a:r>
              <a:rPr lang="en-US" dirty="0" err="1" smtClean="0"/>
              <a:t>Heteronomia</a:t>
            </a:r>
            <a:endParaRPr lang="en-US" dirty="0"/>
          </a:p>
        </p:txBody>
      </p:sp>
      <p:sp>
        <p:nvSpPr>
          <p:cNvPr id="3" name="Content Placeholder 2"/>
          <p:cNvSpPr>
            <a:spLocks noGrp="1"/>
          </p:cNvSpPr>
          <p:nvPr>
            <p:ph idx="1"/>
          </p:nvPr>
        </p:nvSpPr>
        <p:spPr/>
        <p:txBody>
          <a:bodyPr>
            <a:normAutofit lnSpcReduction="10000"/>
          </a:bodyPr>
          <a:lstStyle/>
          <a:p>
            <a:pPr algn="just"/>
            <a:r>
              <a:rPr lang="pt-BR" sz="3200" dirty="0">
                <a:latin typeface="+mj-lt"/>
              </a:rPr>
              <a:t>A autonomia da vontade é a qualidade da vontade pela qual ela é uma lei para si mesma (independentemente de toda qualidade dos objetos do querer). O princípio da autonomia é, portanto: não escolher de outro modo senão de tal modo que as máximas de sua escolha também estejam compreendidas ao mesmo tempo como lei universal no mesmo querer.” (4: 440)</a:t>
            </a:r>
            <a:endParaRPr lang="en-US" sz="3200" dirty="0">
              <a:latin typeface="+mj-lt"/>
            </a:endParaRPr>
          </a:p>
          <a:p>
            <a:endParaRPr lang="en-US" dirty="0"/>
          </a:p>
        </p:txBody>
      </p:sp>
    </p:spTree>
    <p:extLst>
      <p:ext uri="{BB962C8B-B14F-4D97-AF65-F5344CB8AC3E}">
        <p14:creationId xmlns:p14="http://schemas.microsoft.com/office/powerpoint/2010/main" val="3466795232"/>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8054"/>
            <a:ext cx="7620000" cy="5542746"/>
          </a:xfrm>
        </p:spPr>
        <p:txBody>
          <a:bodyPr>
            <a:normAutofit fontScale="92500" lnSpcReduction="20000"/>
          </a:bodyPr>
          <a:lstStyle/>
          <a:p>
            <a:pPr algn="just"/>
            <a:r>
              <a:rPr lang="pt-BR" sz="3200" dirty="0">
                <a:latin typeface="+mj-lt"/>
              </a:rPr>
              <a:t>“Se a vontade busca a lei que deve determiná-la </a:t>
            </a:r>
            <a:r>
              <a:rPr lang="pt-BR" sz="3200" i="1" dirty="0">
                <a:latin typeface="+mj-lt"/>
              </a:rPr>
              <a:t>em qualquer outro lugar</a:t>
            </a:r>
            <a:r>
              <a:rPr lang="pt-BR" sz="3200" dirty="0">
                <a:latin typeface="+mj-lt"/>
              </a:rPr>
              <a:t> que não seja a aptidão de suas máximas para uma legislação universal própria, por conseguinte, se, indo além de si mesma, vai buscá-la na qualidade de qualquer um de seus objetos, o resultado então será sempre </a:t>
            </a:r>
            <a:r>
              <a:rPr lang="pt-BR" sz="3200" i="1" dirty="0" err="1">
                <a:latin typeface="+mj-lt"/>
              </a:rPr>
              <a:t>heteronomia</a:t>
            </a:r>
            <a:r>
              <a:rPr lang="pt-BR" sz="3200" dirty="0">
                <a:latin typeface="+mj-lt"/>
              </a:rPr>
              <a:t>. Não é a vontade ela mesma que se dá, então, a lei, mas é o objeto que dá a lei à vontade por sua relação com ela. Essa relação (...) faz com que só sejam possíveis imperativos hipotéticos: devo fazer algo, </a:t>
            </a:r>
            <a:r>
              <a:rPr lang="pt-BR" sz="3200" i="1" dirty="0">
                <a:latin typeface="+mj-lt"/>
              </a:rPr>
              <a:t>porque quero alguma outra coisa</a:t>
            </a:r>
            <a:r>
              <a:rPr lang="pt-BR" sz="3200" dirty="0">
                <a:latin typeface="+mj-lt"/>
              </a:rPr>
              <a:t>.” (4: 441)</a:t>
            </a:r>
            <a:endParaRPr lang="en-US" sz="3200" dirty="0">
              <a:latin typeface="+mj-lt"/>
            </a:endParaRPr>
          </a:p>
          <a:p>
            <a:endParaRPr lang="en-US" dirty="0"/>
          </a:p>
        </p:txBody>
      </p:sp>
    </p:spTree>
    <p:extLst>
      <p:ext uri="{BB962C8B-B14F-4D97-AF65-F5344CB8AC3E}">
        <p14:creationId xmlns:p14="http://schemas.microsoft.com/office/powerpoint/2010/main" val="1389358748"/>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7620000" cy="1750371"/>
          </a:xfrm>
        </p:spPr>
        <p:txBody>
          <a:bodyPr/>
          <a:lstStyle/>
          <a:p>
            <a:pPr algn="ctr"/>
            <a:r>
              <a:rPr lang="pt-BR" sz="3600" b="1" dirty="0"/>
              <a:t>Seção III – Transição da metafísica dos costumes à crítica da razão prática pura</a:t>
            </a:r>
            <a:r>
              <a:rPr lang="en-US" sz="3600" dirty="0"/>
              <a:t/>
            </a:r>
            <a:br>
              <a:rPr lang="en-US" sz="3600" dirty="0"/>
            </a:br>
            <a:endParaRPr lang="en-US" sz="3600" dirty="0"/>
          </a:p>
        </p:txBody>
      </p:sp>
      <p:sp>
        <p:nvSpPr>
          <p:cNvPr id="3" name="Content Placeholder 2"/>
          <p:cNvSpPr>
            <a:spLocks noGrp="1"/>
          </p:cNvSpPr>
          <p:nvPr>
            <p:ph idx="1"/>
          </p:nvPr>
        </p:nvSpPr>
        <p:spPr>
          <a:xfrm>
            <a:off x="457200" y="2025007"/>
            <a:ext cx="7620000" cy="4616333"/>
          </a:xfrm>
        </p:spPr>
        <p:txBody>
          <a:bodyPr>
            <a:noAutofit/>
          </a:bodyPr>
          <a:lstStyle/>
          <a:p>
            <a:pPr algn="just"/>
            <a:r>
              <a:rPr lang="en-US" sz="2600" dirty="0" err="1" smtClean="0">
                <a:latin typeface="+mj-lt"/>
              </a:rPr>
              <a:t>Autonomia</a:t>
            </a:r>
            <a:r>
              <a:rPr lang="en-US" sz="2600" dirty="0" smtClean="0">
                <a:latin typeface="+mj-lt"/>
              </a:rPr>
              <a:t> &amp; </a:t>
            </a:r>
            <a:r>
              <a:rPr lang="en-US" sz="2600" dirty="0" err="1" smtClean="0">
                <a:latin typeface="+mj-lt"/>
              </a:rPr>
              <a:t>liberdade</a:t>
            </a:r>
            <a:endParaRPr lang="en-US" sz="2600" dirty="0" smtClean="0">
              <a:latin typeface="+mj-lt"/>
            </a:endParaRPr>
          </a:p>
          <a:p>
            <a:pPr algn="just"/>
            <a:endParaRPr lang="en-US" sz="2600" dirty="0">
              <a:latin typeface="+mj-lt"/>
            </a:endParaRPr>
          </a:p>
          <a:p>
            <a:pPr algn="just"/>
            <a:r>
              <a:rPr lang="en-US" sz="2600" dirty="0" err="1" smtClean="0">
                <a:latin typeface="+mj-lt"/>
              </a:rPr>
              <a:t>Passos</a:t>
            </a:r>
            <a:r>
              <a:rPr lang="en-US" sz="2600" dirty="0" smtClean="0">
                <a:latin typeface="+mj-lt"/>
              </a:rPr>
              <a:t>:</a:t>
            </a:r>
          </a:p>
          <a:p>
            <a:pPr algn="just"/>
            <a:r>
              <a:rPr lang="en-US" sz="2600" dirty="0" smtClean="0">
                <a:latin typeface="+mj-lt"/>
              </a:rPr>
              <a:t>(1) “</a:t>
            </a:r>
            <a:r>
              <a:rPr lang="en-US" sz="2600" dirty="0" err="1" smtClean="0">
                <a:latin typeface="+mj-lt"/>
              </a:rPr>
              <a:t>vontade</a:t>
            </a:r>
            <a:r>
              <a:rPr lang="en-US" sz="2600" dirty="0" smtClean="0">
                <a:latin typeface="+mj-lt"/>
              </a:rPr>
              <a:t> </a:t>
            </a:r>
            <a:r>
              <a:rPr lang="en-US" sz="2600" dirty="0" err="1" smtClean="0">
                <a:latin typeface="+mj-lt"/>
              </a:rPr>
              <a:t>livre</a:t>
            </a:r>
            <a:r>
              <a:rPr lang="en-US" sz="2600" dirty="0" smtClean="0">
                <a:latin typeface="+mj-lt"/>
              </a:rPr>
              <a:t> e </a:t>
            </a:r>
            <a:r>
              <a:rPr lang="en-US" sz="2600" dirty="0" err="1" smtClean="0">
                <a:latin typeface="+mj-lt"/>
              </a:rPr>
              <a:t>vontade</a:t>
            </a:r>
            <a:r>
              <a:rPr lang="en-US" sz="2600" dirty="0" smtClean="0">
                <a:latin typeface="+mj-lt"/>
              </a:rPr>
              <a:t> sob leis </a:t>
            </a:r>
            <a:r>
              <a:rPr lang="en-US" sz="2600" dirty="0" err="1" smtClean="0">
                <a:latin typeface="+mj-lt"/>
              </a:rPr>
              <a:t>morais</a:t>
            </a:r>
            <a:r>
              <a:rPr lang="en-US" sz="2600" dirty="0" smtClean="0">
                <a:latin typeface="+mj-lt"/>
              </a:rPr>
              <a:t> </a:t>
            </a:r>
            <a:r>
              <a:rPr lang="en-US" sz="2600" dirty="0" err="1" smtClean="0">
                <a:latin typeface="+mj-lt"/>
              </a:rPr>
              <a:t>s</a:t>
            </a:r>
            <a:r>
              <a:rPr lang="en-US" sz="2600" dirty="0" err="1" smtClean="0">
                <a:latin typeface="+mj-lt"/>
              </a:rPr>
              <a:t>ão</a:t>
            </a:r>
            <a:r>
              <a:rPr lang="en-US" sz="2600" dirty="0" smtClean="0">
                <a:latin typeface="+mj-lt"/>
              </a:rPr>
              <a:t> </a:t>
            </a:r>
            <a:r>
              <a:rPr lang="en-US" sz="2600" dirty="0" err="1" smtClean="0">
                <a:latin typeface="+mj-lt"/>
              </a:rPr>
              <a:t>uma</a:t>
            </a:r>
            <a:r>
              <a:rPr lang="en-US" sz="2600" dirty="0" smtClean="0">
                <a:latin typeface="+mj-lt"/>
              </a:rPr>
              <a:t> e a </a:t>
            </a:r>
            <a:r>
              <a:rPr lang="en-US" sz="2600" dirty="0" err="1" smtClean="0">
                <a:latin typeface="+mj-lt"/>
              </a:rPr>
              <a:t>mesma</a:t>
            </a:r>
            <a:r>
              <a:rPr lang="en-US" sz="2600" dirty="0" smtClean="0">
                <a:latin typeface="+mj-lt"/>
              </a:rPr>
              <a:t> </a:t>
            </a:r>
            <a:r>
              <a:rPr lang="en-US" sz="2600" dirty="0" err="1" smtClean="0">
                <a:latin typeface="+mj-lt"/>
              </a:rPr>
              <a:t>coisa</a:t>
            </a:r>
            <a:r>
              <a:rPr lang="en-US" sz="2600" dirty="0" smtClean="0">
                <a:latin typeface="+mj-lt"/>
              </a:rPr>
              <a:t>” (4: 447);</a:t>
            </a:r>
          </a:p>
          <a:p>
            <a:pPr algn="just"/>
            <a:r>
              <a:rPr lang="en-US" sz="2600" dirty="0" smtClean="0">
                <a:latin typeface="+mj-lt"/>
              </a:rPr>
              <a:t>(2) </a:t>
            </a:r>
            <a:r>
              <a:rPr lang="en-US" sz="2600" dirty="0" err="1" smtClean="0">
                <a:latin typeface="+mj-lt"/>
              </a:rPr>
              <a:t>liberdade</a:t>
            </a:r>
            <a:r>
              <a:rPr lang="en-US" sz="2600" dirty="0" smtClean="0">
                <a:latin typeface="+mj-lt"/>
              </a:rPr>
              <a:t> tem de </a:t>
            </a:r>
            <a:r>
              <a:rPr lang="en-US" sz="2600" dirty="0" err="1" smtClean="0">
                <a:latin typeface="+mj-lt"/>
              </a:rPr>
              <a:t>ser</a:t>
            </a:r>
            <a:r>
              <a:rPr lang="en-US" sz="2600" dirty="0" smtClean="0">
                <a:latin typeface="+mj-lt"/>
              </a:rPr>
              <a:t> </a:t>
            </a:r>
            <a:r>
              <a:rPr lang="en-US" sz="2600" dirty="0" err="1" smtClean="0">
                <a:latin typeface="+mj-lt"/>
              </a:rPr>
              <a:t>pressuposta</a:t>
            </a:r>
            <a:r>
              <a:rPr lang="en-US" sz="2600" dirty="0" smtClean="0">
                <a:latin typeface="+mj-lt"/>
              </a:rPr>
              <a:t> </a:t>
            </a:r>
            <a:r>
              <a:rPr lang="en-US" sz="2600" dirty="0" err="1" smtClean="0">
                <a:latin typeface="+mj-lt"/>
              </a:rPr>
              <a:t>como</a:t>
            </a:r>
            <a:r>
              <a:rPr lang="en-US" sz="2600" dirty="0" smtClean="0">
                <a:latin typeface="+mj-lt"/>
              </a:rPr>
              <a:t> </a:t>
            </a:r>
            <a:r>
              <a:rPr lang="en-US" sz="2600" dirty="0" err="1" smtClean="0">
                <a:latin typeface="+mj-lt"/>
              </a:rPr>
              <a:t>propriedade</a:t>
            </a:r>
            <a:r>
              <a:rPr lang="en-US" sz="2600" dirty="0" smtClean="0">
                <a:latin typeface="+mj-lt"/>
              </a:rPr>
              <a:t> da </a:t>
            </a:r>
            <a:r>
              <a:rPr lang="en-US" sz="2600" dirty="0" err="1" smtClean="0">
                <a:latin typeface="+mj-lt"/>
              </a:rPr>
              <a:t>vontade</a:t>
            </a:r>
            <a:r>
              <a:rPr lang="en-US" sz="2600" dirty="0" smtClean="0">
                <a:latin typeface="+mj-lt"/>
              </a:rPr>
              <a:t> de </a:t>
            </a:r>
            <a:r>
              <a:rPr lang="en-US" sz="2600" dirty="0" err="1" smtClean="0">
                <a:latin typeface="+mj-lt"/>
              </a:rPr>
              <a:t>todos</a:t>
            </a:r>
            <a:r>
              <a:rPr lang="en-US" sz="2600" dirty="0" smtClean="0">
                <a:latin typeface="+mj-lt"/>
              </a:rPr>
              <a:t> </a:t>
            </a:r>
            <a:r>
              <a:rPr lang="en-US" sz="2600" dirty="0" err="1" smtClean="0">
                <a:latin typeface="+mj-lt"/>
              </a:rPr>
              <a:t>os</a:t>
            </a:r>
            <a:r>
              <a:rPr lang="en-US" sz="2600" dirty="0" smtClean="0">
                <a:latin typeface="+mj-lt"/>
              </a:rPr>
              <a:t> </a:t>
            </a:r>
            <a:r>
              <a:rPr lang="en-US" sz="2600" dirty="0" err="1" smtClean="0">
                <a:latin typeface="+mj-lt"/>
              </a:rPr>
              <a:t>seres</a:t>
            </a:r>
            <a:r>
              <a:rPr lang="en-US" sz="2600" dirty="0" smtClean="0">
                <a:latin typeface="+mj-lt"/>
              </a:rPr>
              <a:t> </a:t>
            </a:r>
            <a:r>
              <a:rPr lang="en-US" sz="2600" dirty="0" err="1" smtClean="0">
                <a:latin typeface="+mj-lt"/>
              </a:rPr>
              <a:t>racionais</a:t>
            </a:r>
            <a:r>
              <a:rPr lang="en-US" sz="2600" dirty="0" smtClean="0">
                <a:latin typeface="+mj-lt"/>
              </a:rPr>
              <a:t>;</a:t>
            </a:r>
          </a:p>
          <a:p>
            <a:pPr algn="just"/>
            <a:r>
              <a:rPr lang="en-US" sz="2600" dirty="0" smtClean="0">
                <a:latin typeface="+mj-lt"/>
              </a:rPr>
              <a:t>Como lei da </a:t>
            </a:r>
            <a:r>
              <a:rPr lang="en-US" sz="2600" dirty="0" err="1" smtClean="0">
                <a:latin typeface="+mj-lt"/>
              </a:rPr>
              <a:t>autonomia</a:t>
            </a:r>
            <a:r>
              <a:rPr lang="en-US" sz="2600" dirty="0" smtClean="0">
                <a:latin typeface="+mj-lt"/>
              </a:rPr>
              <a:t> </a:t>
            </a:r>
            <a:r>
              <a:rPr lang="en-US" sz="2600" dirty="0" err="1" smtClean="0">
                <a:latin typeface="+mj-lt"/>
              </a:rPr>
              <a:t>está</a:t>
            </a:r>
            <a:r>
              <a:rPr lang="en-US" sz="2600" dirty="0" smtClean="0">
                <a:latin typeface="+mj-lt"/>
              </a:rPr>
              <a:t> </a:t>
            </a:r>
            <a:r>
              <a:rPr lang="en-US" sz="2600" dirty="0" err="1" smtClean="0">
                <a:latin typeface="+mj-lt"/>
              </a:rPr>
              <a:t>conectada</a:t>
            </a:r>
            <a:r>
              <a:rPr lang="en-US" sz="2600" dirty="0" smtClean="0">
                <a:latin typeface="+mj-lt"/>
              </a:rPr>
              <a:t> </a:t>
            </a:r>
            <a:r>
              <a:rPr lang="en-US" sz="2600" dirty="0" err="1" smtClean="0">
                <a:latin typeface="+mj-lt"/>
              </a:rPr>
              <a:t>à</a:t>
            </a:r>
            <a:r>
              <a:rPr lang="en-US" sz="2600" dirty="0" smtClean="0">
                <a:latin typeface="+mj-lt"/>
              </a:rPr>
              <a:t> </a:t>
            </a:r>
            <a:r>
              <a:rPr lang="en-US" sz="2600" dirty="0" err="1" smtClean="0">
                <a:latin typeface="+mj-lt"/>
              </a:rPr>
              <a:t>vontade</a:t>
            </a:r>
            <a:r>
              <a:rPr lang="en-US" sz="2600" dirty="0" smtClean="0">
                <a:latin typeface="+mj-lt"/>
              </a:rPr>
              <a:t> </a:t>
            </a:r>
            <a:r>
              <a:rPr lang="en-US" sz="2600" dirty="0" err="1" smtClean="0">
                <a:latin typeface="+mj-lt"/>
              </a:rPr>
              <a:t>humana</a:t>
            </a:r>
            <a:endParaRPr lang="en-US" sz="2600" dirty="0" smtClean="0">
              <a:latin typeface="+mj-lt"/>
            </a:endParaRPr>
          </a:p>
        </p:txBody>
      </p:sp>
    </p:spTree>
    <p:extLst>
      <p:ext uri="{BB962C8B-B14F-4D97-AF65-F5344CB8AC3E}">
        <p14:creationId xmlns:p14="http://schemas.microsoft.com/office/powerpoint/2010/main" val="355185420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 </a:t>
            </a:r>
            <a:r>
              <a:rPr lang="en-US" i="1" dirty="0" smtClean="0"/>
              <a:t>O </a:t>
            </a:r>
            <a:r>
              <a:rPr lang="en-US" i="1" dirty="0" err="1" smtClean="0"/>
              <a:t>que</a:t>
            </a:r>
            <a:r>
              <a:rPr lang="en-US" i="1" dirty="0" smtClean="0"/>
              <a:t> </a:t>
            </a:r>
            <a:r>
              <a:rPr lang="en-US" i="1" dirty="0" err="1" smtClean="0"/>
              <a:t>é</a:t>
            </a:r>
            <a:r>
              <a:rPr lang="en-US" i="1" dirty="0" smtClean="0"/>
              <a:t> o </a:t>
            </a:r>
            <a:r>
              <a:rPr lang="en-US" i="1" dirty="0" err="1" smtClean="0"/>
              <a:t>criticismo</a:t>
            </a:r>
            <a:r>
              <a:rPr lang="en-US" i="1" dirty="0" smtClean="0"/>
              <a:t> </a:t>
            </a:r>
            <a:r>
              <a:rPr lang="en-US" i="1" dirty="0" err="1" smtClean="0"/>
              <a:t>kantiano</a:t>
            </a:r>
            <a:r>
              <a:rPr lang="en-US" i="1" dirty="0" smtClean="0"/>
              <a:t>?</a:t>
            </a:r>
            <a:endParaRPr lang="en-US" i="1"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99079919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Pref</a:t>
            </a:r>
            <a:r>
              <a:rPr lang="en-US" dirty="0" err="1" smtClean="0"/>
              <a:t>ácio</a:t>
            </a:r>
            <a:r>
              <a:rPr lang="en-US" dirty="0" smtClean="0"/>
              <a:t> </a:t>
            </a:r>
            <a:r>
              <a:rPr lang="en-US" dirty="0" err="1" smtClean="0"/>
              <a:t>à</a:t>
            </a:r>
            <a:r>
              <a:rPr lang="en-US" i="1" dirty="0" smtClean="0"/>
              <a:t> </a:t>
            </a:r>
            <a:r>
              <a:rPr lang="en-US" i="1" dirty="0" err="1" smtClean="0"/>
              <a:t>Crítica</a:t>
            </a:r>
            <a:r>
              <a:rPr lang="en-US" i="1" dirty="0" smtClean="0"/>
              <a:t> da </a:t>
            </a:r>
            <a:r>
              <a:rPr lang="en-US" i="1" dirty="0" err="1" smtClean="0"/>
              <a:t>razão</a:t>
            </a:r>
            <a:r>
              <a:rPr lang="en-US" i="1" dirty="0" smtClean="0"/>
              <a:t> </a:t>
            </a:r>
            <a:r>
              <a:rPr lang="en-US" i="1" dirty="0" err="1" smtClean="0"/>
              <a:t>pura</a:t>
            </a:r>
            <a:endParaRPr lang="en-US" i="1" dirty="0"/>
          </a:p>
        </p:txBody>
      </p:sp>
      <p:sp>
        <p:nvSpPr>
          <p:cNvPr id="3" name="Content Placeholder 2"/>
          <p:cNvSpPr>
            <a:spLocks noGrp="1"/>
          </p:cNvSpPr>
          <p:nvPr>
            <p:ph idx="1"/>
          </p:nvPr>
        </p:nvSpPr>
        <p:spPr/>
        <p:txBody>
          <a:bodyPr>
            <a:normAutofit fontScale="92500" lnSpcReduction="20000"/>
          </a:bodyPr>
          <a:lstStyle/>
          <a:p>
            <a:pPr algn="just"/>
            <a:r>
              <a:rPr lang="pt-BR" sz="3500" dirty="0">
                <a:latin typeface="+mj-lt"/>
              </a:rPr>
              <a:t>“A nossa época é a época da crítica, à qual tudo tem que submeter-se. A religião, pela sua santidade, e a legislação, pela sua majestade, querem igualmente subtrair-se a ela. Mas então suscitam contra ela justificadas suspeitas e não podem aspirar ao sincero respeito, que a razão só concede a quem pode sustentar o seu livre e público exame.” (</a:t>
            </a:r>
            <a:r>
              <a:rPr lang="pt-BR" sz="3500" i="1" dirty="0">
                <a:latin typeface="+mj-lt"/>
              </a:rPr>
              <a:t>Crítica da razão pura</a:t>
            </a:r>
            <a:r>
              <a:rPr lang="pt-BR" sz="3500" dirty="0">
                <a:latin typeface="+mj-lt"/>
              </a:rPr>
              <a:t>, A </a:t>
            </a:r>
            <a:r>
              <a:rPr lang="pt-BR" sz="3500" dirty="0" err="1">
                <a:latin typeface="+mj-lt"/>
              </a:rPr>
              <a:t>XIn</a:t>
            </a:r>
            <a:r>
              <a:rPr lang="pt-BR" sz="3500" dirty="0">
                <a:latin typeface="+mj-lt"/>
              </a:rPr>
              <a:t>)</a:t>
            </a:r>
            <a:endParaRPr lang="en-US" sz="3500" dirty="0">
              <a:latin typeface="+mj-lt"/>
            </a:endParaRPr>
          </a:p>
          <a:p>
            <a:endParaRPr lang="en-US" dirty="0"/>
          </a:p>
        </p:txBody>
      </p:sp>
    </p:spTree>
    <p:extLst>
      <p:ext uri="{BB962C8B-B14F-4D97-AF65-F5344CB8AC3E}">
        <p14:creationId xmlns:p14="http://schemas.microsoft.com/office/powerpoint/2010/main" val="237890554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29665"/>
            <a:ext cx="7620000" cy="5371135"/>
          </a:xfrm>
        </p:spPr>
        <p:txBody>
          <a:bodyPr>
            <a:normAutofit lnSpcReduction="10000"/>
          </a:bodyPr>
          <a:lstStyle/>
          <a:p>
            <a:pPr algn="just"/>
            <a:r>
              <a:rPr lang="pt-BR" sz="3200" dirty="0">
                <a:latin typeface="+mj-lt"/>
              </a:rPr>
              <a:t>“é um convite à razão para empreender a mais difícil das suas tarefas, a do conhecimento de si mesma e da constituição de um tribunal que lhe assegure as pretensões legítimas e, em contrapartida, possa condenar-lhe todas as presunções infundadas; e tudo isto, não por decisão arbitrária, mas em nome das suas leis eternas e imutáveis &lt;ou seja, a partir de princípios&gt;. Esse tribunal outra coisa não é que a própria </a:t>
            </a:r>
            <a:r>
              <a:rPr lang="pt-BR" sz="3200" i="1" dirty="0">
                <a:latin typeface="+mj-lt"/>
              </a:rPr>
              <a:t>Crítica da razão pura</a:t>
            </a:r>
            <a:r>
              <a:rPr lang="pt-BR" sz="3200" dirty="0">
                <a:latin typeface="+mj-lt"/>
              </a:rPr>
              <a:t>.” (A XI-XII)</a:t>
            </a:r>
            <a:endParaRPr lang="en-US" sz="3200" dirty="0">
              <a:latin typeface="+mj-lt"/>
            </a:endParaRPr>
          </a:p>
          <a:p>
            <a:endParaRPr lang="en-US" dirty="0"/>
          </a:p>
        </p:txBody>
      </p:sp>
    </p:spTree>
    <p:extLst>
      <p:ext uri="{BB962C8B-B14F-4D97-AF65-F5344CB8AC3E}">
        <p14:creationId xmlns:p14="http://schemas.microsoft.com/office/powerpoint/2010/main" val="92215741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Possibilidade</a:t>
            </a:r>
            <a:r>
              <a:rPr lang="en-US" dirty="0" smtClean="0"/>
              <a:t> da </a:t>
            </a:r>
            <a:r>
              <a:rPr lang="en-US" dirty="0" err="1" smtClean="0"/>
              <a:t>metaf</a:t>
            </a:r>
            <a:r>
              <a:rPr lang="en-US" dirty="0" err="1" smtClean="0"/>
              <a:t>ísica</a:t>
            </a:r>
            <a:endParaRPr lang="en-US" dirty="0"/>
          </a:p>
        </p:txBody>
      </p:sp>
      <p:sp>
        <p:nvSpPr>
          <p:cNvPr id="3" name="Content Placeholder 2"/>
          <p:cNvSpPr>
            <a:spLocks noGrp="1"/>
          </p:cNvSpPr>
          <p:nvPr>
            <p:ph idx="1"/>
          </p:nvPr>
        </p:nvSpPr>
        <p:spPr/>
        <p:txBody>
          <a:bodyPr>
            <a:normAutofit/>
          </a:bodyPr>
          <a:lstStyle/>
          <a:p>
            <a:pPr algn="just"/>
            <a:r>
              <a:rPr lang="en-US" sz="3600" dirty="0" err="1" smtClean="0">
                <a:latin typeface="+mj-lt"/>
              </a:rPr>
              <a:t>Dogmatismo</a:t>
            </a:r>
            <a:endParaRPr lang="en-US" sz="3600" dirty="0" smtClean="0">
              <a:latin typeface="+mj-lt"/>
            </a:endParaRPr>
          </a:p>
          <a:p>
            <a:pPr algn="just"/>
            <a:r>
              <a:rPr lang="en-US" sz="3600" dirty="0" err="1" smtClean="0">
                <a:latin typeface="+mj-lt"/>
              </a:rPr>
              <a:t>Ceticismo</a:t>
            </a:r>
            <a:endParaRPr lang="en-US" sz="3600" dirty="0" smtClean="0">
              <a:latin typeface="+mj-lt"/>
            </a:endParaRPr>
          </a:p>
          <a:p>
            <a:pPr algn="just"/>
            <a:r>
              <a:rPr lang="en-US" sz="3600" dirty="0" err="1" smtClean="0">
                <a:latin typeface="+mj-lt"/>
              </a:rPr>
              <a:t>Criticismo</a:t>
            </a:r>
            <a:endParaRPr lang="en-US" sz="3600" dirty="0">
              <a:latin typeface="+mj-lt"/>
            </a:endParaRPr>
          </a:p>
        </p:txBody>
      </p:sp>
    </p:spTree>
    <p:extLst>
      <p:ext uri="{BB962C8B-B14F-4D97-AF65-F5344CB8AC3E}">
        <p14:creationId xmlns:p14="http://schemas.microsoft.com/office/powerpoint/2010/main" val="209410033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O </a:t>
            </a:r>
            <a:r>
              <a:rPr lang="en-US" i="1" dirty="0" err="1"/>
              <a:t>que</a:t>
            </a:r>
            <a:r>
              <a:rPr lang="en-US" i="1" dirty="0"/>
              <a:t> </a:t>
            </a:r>
            <a:r>
              <a:rPr lang="en-US" i="1" dirty="0" err="1"/>
              <a:t>é</a:t>
            </a:r>
            <a:r>
              <a:rPr lang="en-US" i="1" dirty="0"/>
              <a:t> o </a:t>
            </a:r>
            <a:r>
              <a:rPr lang="en-US" i="1" dirty="0" err="1"/>
              <a:t>criticismo</a:t>
            </a:r>
            <a:r>
              <a:rPr lang="en-US" i="1" dirty="0"/>
              <a:t> </a:t>
            </a:r>
            <a:r>
              <a:rPr lang="en-US" i="1" dirty="0" err="1"/>
              <a:t>kantiano</a:t>
            </a:r>
            <a:r>
              <a:rPr lang="en-US" i="1" dirty="0"/>
              <a:t>?</a:t>
            </a:r>
            <a:endParaRPr lang="en-US" dirty="0"/>
          </a:p>
        </p:txBody>
      </p:sp>
      <p:sp>
        <p:nvSpPr>
          <p:cNvPr id="3" name="Content Placeholder 2"/>
          <p:cNvSpPr>
            <a:spLocks noGrp="1"/>
          </p:cNvSpPr>
          <p:nvPr>
            <p:ph idx="1"/>
          </p:nvPr>
        </p:nvSpPr>
        <p:spPr/>
        <p:txBody>
          <a:bodyPr>
            <a:normAutofit/>
          </a:bodyPr>
          <a:lstStyle/>
          <a:p>
            <a:pPr algn="just"/>
            <a:r>
              <a:rPr lang="en-US" sz="2800" dirty="0" err="1" smtClean="0">
                <a:latin typeface="+mj-lt"/>
              </a:rPr>
              <a:t>Em</a:t>
            </a:r>
            <a:r>
              <a:rPr lang="en-US" sz="2800" dirty="0" smtClean="0">
                <a:latin typeface="+mj-lt"/>
              </a:rPr>
              <a:t> </a:t>
            </a:r>
            <a:r>
              <a:rPr lang="en-US" sz="2800" dirty="0" err="1" smtClean="0">
                <a:latin typeface="+mj-lt"/>
              </a:rPr>
              <a:t>resumo</a:t>
            </a:r>
            <a:r>
              <a:rPr lang="en-US" sz="2800" dirty="0" smtClean="0">
                <a:latin typeface="+mj-lt"/>
              </a:rPr>
              <a:t>: </a:t>
            </a:r>
            <a:r>
              <a:rPr lang="en-US" sz="2800" dirty="0" err="1" smtClean="0">
                <a:latin typeface="+mj-lt"/>
              </a:rPr>
              <a:t>é</a:t>
            </a:r>
            <a:r>
              <a:rPr lang="en-US" sz="2800" dirty="0" smtClean="0">
                <a:latin typeface="+mj-lt"/>
              </a:rPr>
              <a:t> </a:t>
            </a:r>
            <a:r>
              <a:rPr lang="en-US" sz="2800" dirty="0" err="1" smtClean="0">
                <a:latin typeface="+mj-lt"/>
              </a:rPr>
              <a:t>uma</a:t>
            </a:r>
            <a:r>
              <a:rPr lang="en-US" sz="2800" dirty="0" smtClean="0">
                <a:latin typeface="+mj-lt"/>
              </a:rPr>
              <a:t> </a:t>
            </a:r>
            <a:r>
              <a:rPr lang="en-US" sz="2800" dirty="0" err="1" smtClean="0">
                <a:latin typeface="+mj-lt"/>
              </a:rPr>
              <a:t>investigação</a:t>
            </a:r>
            <a:r>
              <a:rPr lang="en-US" sz="2800" dirty="0" smtClean="0">
                <a:latin typeface="+mj-lt"/>
              </a:rPr>
              <a:t> da </a:t>
            </a:r>
            <a:r>
              <a:rPr lang="en-US" sz="2800" dirty="0" err="1" smtClean="0">
                <a:latin typeface="+mj-lt"/>
              </a:rPr>
              <a:t>razão</a:t>
            </a:r>
            <a:r>
              <a:rPr lang="en-US" sz="2800" dirty="0" smtClean="0">
                <a:latin typeface="+mj-lt"/>
              </a:rPr>
              <a:t> </a:t>
            </a:r>
            <a:r>
              <a:rPr lang="en-US" sz="2800" dirty="0" err="1" smtClean="0">
                <a:latin typeface="+mj-lt"/>
              </a:rPr>
              <a:t>pela</a:t>
            </a:r>
            <a:r>
              <a:rPr lang="en-US" sz="2800" dirty="0" smtClean="0">
                <a:latin typeface="+mj-lt"/>
              </a:rPr>
              <a:t> </a:t>
            </a:r>
            <a:r>
              <a:rPr lang="en-US" sz="2800" dirty="0" err="1" smtClean="0">
                <a:latin typeface="+mj-lt"/>
              </a:rPr>
              <a:t>razão</a:t>
            </a:r>
            <a:r>
              <a:rPr lang="en-US" sz="2800" dirty="0" smtClean="0">
                <a:latin typeface="+mj-lt"/>
              </a:rPr>
              <a:t> com a </a:t>
            </a:r>
            <a:r>
              <a:rPr lang="en-US" sz="2800" dirty="0" err="1" smtClean="0">
                <a:latin typeface="+mj-lt"/>
              </a:rPr>
              <a:t>finalidade</a:t>
            </a:r>
            <a:r>
              <a:rPr lang="en-US" sz="2800" dirty="0" smtClean="0">
                <a:latin typeface="+mj-lt"/>
              </a:rPr>
              <a:t> de </a:t>
            </a:r>
            <a:r>
              <a:rPr lang="en-US" sz="2800" dirty="0" err="1" smtClean="0">
                <a:latin typeface="+mj-lt"/>
              </a:rPr>
              <a:t>determinar</a:t>
            </a:r>
            <a:r>
              <a:rPr lang="en-US" sz="2800" dirty="0" smtClean="0">
                <a:latin typeface="+mj-lt"/>
              </a:rPr>
              <a:t> as </a:t>
            </a:r>
            <a:r>
              <a:rPr lang="en-US" sz="2800" dirty="0" err="1" smtClean="0">
                <a:latin typeface="+mj-lt"/>
              </a:rPr>
              <a:t>condições</a:t>
            </a:r>
            <a:r>
              <a:rPr lang="en-US" sz="2800" dirty="0" smtClean="0">
                <a:latin typeface="+mj-lt"/>
              </a:rPr>
              <a:t> de </a:t>
            </a:r>
            <a:r>
              <a:rPr lang="en-US" sz="2800" dirty="0" err="1" smtClean="0">
                <a:latin typeface="+mj-lt"/>
              </a:rPr>
              <a:t>significação</a:t>
            </a:r>
            <a:r>
              <a:rPr lang="en-US" sz="2800" dirty="0" smtClean="0">
                <a:latin typeface="+mj-lt"/>
              </a:rPr>
              <a:t> do </a:t>
            </a:r>
            <a:r>
              <a:rPr lang="en-US" sz="2800" dirty="0" err="1" smtClean="0">
                <a:latin typeface="+mj-lt"/>
              </a:rPr>
              <a:t>discurso</a:t>
            </a:r>
            <a:r>
              <a:rPr lang="en-US" sz="2800" dirty="0" smtClean="0">
                <a:latin typeface="+mj-lt"/>
              </a:rPr>
              <a:t> </a:t>
            </a:r>
            <a:r>
              <a:rPr lang="en-US" sz="2800" dirty="0" err="1" smtClean="0">
                <a:latin typeface="+mj-lt"/>
              </a:rPr>
              <a:t>filosófico</a:t>
            </a:r>
            <a:r>
              <a:rPr lang="en-US" sz="2800" dirty="0" smtClean="0">
                <a:latin typeface="+mj-lt"/>
              </a:rPr>
              <a:t>.</a:t>
            </a:r>
          </a:p>
          <a:p>
            <a:pPr algn="just"/>
            <a:r>
              <a:rPr lang="en-US" sz="2800" dirty="0" smtClean="0">
                <a:latin typeface="+mj-lt"/>
              </a:rPr>
              <a:t>No </a:t>
            </a:r>
            <a:r>
              <a:rPr lang="en-US" sz="2800" dirty="0" err="1" smtClean="0">
                <a:latin typeface="+mj-lt"/>
              </a:rPr>
              <a:t>caso</a:t>
            </a:r>
            <a:r>
              <a:rPr lang="en-US" sz="2800" dirty="0" smtClean="0">
                <a:latin typeface="+mj-lt"/>
              </a:rPr>
              <a:t> do </a:t>
            </a:r>
            <a:r>
              <a:rPr lang="en-US" sz="2800" u="sng" dirty="0" err="1" smtClean="0">
                <a:latin typeface="+mj-lt"/>
              </a:rPr>
              <a:t>uso</a:t>
            </a:r>
            <a:r>
              <a:rPr lang="en-US" sz="2800" u="sng" dirty="0" smtClean="0">
                <a:latin typeface="+mj-lt"/>
              </a:rPr>
              <a:t> </a:t>
            </a:r>
            <a:r>
              <a:rPr lang="en-US" sz="2800" u="sng" dirty="0" err="1" smtClean="0">
                <a:latin typeface="+mj-lt"/>
              </a:rPr>
              <a:t>teórico</a:t>
            </a:r>
            <a:r>
              <a:rPr lang="en-US" sz="2800" u="sng" dirty="0" smtClean="0">
                <a:latin typeface="+mj-lt"/>
              </a:rPr>
              <a:t> da </a:t>
            </a:r>
            <a:r>
              <a:rPr lang="en-US" sz="2800" u="sng" dirty="0" err="1" smtClean="0">
                <a:latin typeface="+mj-lt"/>
              </a:rPr>
              <a:t>razão</a:t>
            </a:r>
            <a:r>
              <a:rPr lang="en-US" sz="2800" dirty="0" smtClean="0">
                <a:latin typeface="+mj-lt"/>
              </a:rPr>
              <a:t>, </a:t>
            </a:r>
            <a:r>
              <a:rPr lang="en-US" sz="2800" dirty="0" err="1" smtClean="0">
                <a:latin typeface="+mj-lt"/>
              </a:rPr>
              <a:t>trata</a:t>
            </a:r>
            <a:r>
              <a:rPr lang="en-US" sz="2800" dirty="0" smtClean="0">
                <a:latin typeface="+mj-lt"/>
              </a:rPr>
              <a:t>-se do </a:t>
            </a:r>
            <a:r>
              <a:rPr lang="en-US" sz="2800" dirty="0" err="1" smtClean="0">
                <a:latin typeface="+mj-lt"/>
              </a:rPr>
              <a:t>pensamento</a:t>
            </a:r>
            <a:r>
              <a:rPr lang="en-US" sz="2800" dirty="0" smtClean="0">
                <a:latin typeface="+mj-lt"/>
              </a:rPr>
              <a:t>, da </a:t>
            </a:r>
            <a:r>
              <a:rPr lang="en-US" sz="2800" dirty="0" err="1" smtClean="0">
                <a:latin typeface="+mj-lt"/>
              </a:rPr>
              <a:t>representação</a:t>
            </a:r>
            <a:r>
              <a:rPr lang="en-US" sz="2800" dirty="0" smtClean="0">
                <a:latin typeface="+mj-lt"/>
              </a:rPr>
              <a:t> </a:t>
            </a:r>
            <a:r>
              <a:rPr lang="en-US" sz="2800" dirty="0" err="1" smtClean="0">
                <a:latin typeface="+mj-lt"/>
              </a:rPr>
              <a:t>por</a:t>
            </a:r>
            <a:r>
              <a:rPr lang="en-US" sz="2800" dirty="0" smtClean="0">
                <a:latin typeface="+mj-lt"/>
              </a:rPr>
              <a:t> </a:t>
            </a:r>
            <a:r>
              <a:rPr lang="en-US" sz="2800" dirty="0" err="1" smtClean="0">
                <a:latin typeface="+mj-lt"/>
              </a:rPr>
              <a:t>conceitos</a:t>
            </a:r>
            <a:r>
              <a:rPr lang="en-US" sz="2800" dirty="0" smtClean="0">
                <a:latin typeface="+mj-lt"/>
              </a:rPr>
              <a:t> </a:t>
            </a:r>
            <a:r>
              <a:rPr lang="en-US" sz="2800" dirty="0" err="1" smtClean="0">
                <a:latin typeface="+mj-lt"/>
              </a:rPr>
              <a:t>que</a:t>
            </a:r>
            <a:r>
              <a:rPr lang="en-US" sz="2800" dirty="0" smtClean="0">
                <a:latin typeface="+mj-lt"/>
              </a:rPr>
              <a:t> </a:t>
            </a:r>
            <a:r>
              <a:rPr lang="en-US" sz="2800" dirty="0" err="1" smtClean="0">
                <a:latin typeface="+mj-lt"/>
              </a:rPr>
              <a:t>não</a:t>
            </a:r>
            <a:r>
              <a:rPr lang="en-US" sz="2800" dirty="0" smtClean="0">
                <a:latin typeface="+mj-lt"/>
              </a:rPr>
              <a:t> </a:t>
            </a:r>
            <a:r>
              <a:rPr lang="en-US" sz="2800" dirty="0" err="1" smtClean="0">
                <a:latin typeface="+mj-lt"/>
              </a:rPr>
              <a:t>produzem</a:t>
            </a:r>
            <a:r>
              <a:rPr lang="en-US" sz="2800" dirty="0" smtClean="0">
                <a:latin typeface="+mj-lt"/>
              </a:rPr>
              <a:t>/</a:t>
            </a:r>
            <a:r>
              <a:rPr lang="en-US" sz="2800" dirty="0" err="1" smtClean="0">
                <a:latin typeface="+mj-lt"/>
              </a:rPr>
              <a:t>realizam</a:t>
            </a:r>
            <a:r>
              <a:rPr lang="en-US" sz="2800" dirty="0" smtClean="0">
                <a:latin typeface="+mj-lt"/>
              </a:rPr>
              <a:t> </a:t>
            </a:r>
            <a:r>
              <a:rPr lang="en-US" sz="2800" dirty="0" err="1" smtClean="0">
                <a:latin typeface="+mj-lt"/>
              </a:rPr>
              <a:t>seu</a:t>
            </a:r>
            <a:r>
              <a:rPr lang="en-US" sz="2800" dirty="0" smtClean="0">
                <a:latin typeface="+mj-lt"/>
              </a:rPr>
              <a:t> </a:t>
            </a:r>
            <a:r>
              <a:rPr lang="en-US" sz="2800" dirty="0" err="1" smtClean="0">
                <a:latin typeface="+mj-lt"/>
              </a:rPr>
              <a:t>objeto</a:t>
            </a:r>
            <a:r>
              <a:rPr lang="en-US" sz="2800" dirty="0" smtClean="0">
                <a:latin typeface="+mj-lt"/>
              </a:rPr>
              <a:t>;</a:t>
            </a:r>
          </a:p>
          <a:p>
            <a:pPr algn="just"/>
            <a:r>
              <a:rPr lang="en-US" sz="2800" dirty="0" smtClean="0">
                <a:latin typeface="+mj-lt"/>
              </a:rPr>
              <a:t>No </a:t>
            </a:r>
            <a:r>
              <a:rPr lang="en-US" sz="2800" dirty="0" err="1" smtClean="0">
                <a:latin typeface="+mj-lt"/>
              </a:rPr>
              <a:t>caso</a:t>
            </a:r>
            <a:r>
              <a:rPr lang="en-US" sz="2800" dirty="0" smtClean="0">
                <a:latin typeface="+mj-lt"/>
              </a:rPr>
              <a:t> do </a:t>
            </a:r>
            <a:r>
              <a:rPr lang="en-US" sz="2800" u="sng" dirty="0" err="1" smtClean="0">
                <a:latin typeface="+mj-lt"/>
              </a:rPr>
              <a:t>uso</a:t>
            </a:r>
            <a:r>
              <a:rPr lang="en-US" sz="2800" u="sng" dirty="0" smtClean="0">
                <a:latin typeface="+mj-lt"/>
              </a:rPr>
              <a:t> </a:t>
            </a:r>
            <a:r>
              <a:rPr lang="en-US" sz="2800" u="sng" dirty="0" err="1" smtClean="0">
                <a:latin typeface="+mj-lt"/>
              </a:rPr>
              <a:t>prático</a:t>
            </a:r>
            <a:r>
              <a:rPr lang="en-US" sz="2800" u="sng" dirty="0" smtClean="0">
                <a:latin typeface="+mj-lt"/>
              </a:rPr>
              <a:t> da </a:t>
            </a:r>
            <a:r>
              <a:rPr lang="en-US" sz="2800" u="sng" dirty="0" err="1" smtClean="0">
                <a:latin typeface="+mj-lt"/>
              </a:rPr>
              <a:t>razão</a:t>
            </a:r>
            <a:r>
              <a:rPr lang="en-US" sz="2800" dirty="0" smtClean="0">
                <a:latin typeface="+mj-lt"/>
              </a:rPr>
              <a:t>, </a:t>
            </a:r>
            <a:r>
              <a:rPr lang="en-US" sz="2800" dirty="0" err="1" smtClean="0">
                <a:latin typeface="+mj-lt"/>
              </a:rPr>
              <a:t>trata</a:t>
            </a:r>
            <a:r>
              <a:rPr lang="en-US" sz="2800" dirty="0" smtClean="0">
                <a:latin typeface="+mj-lt"/>
              </a:rPr>
              <a:t>-se das </a:t>
            </a:r>
            <a:r>
              <a:rPr lang="en-US" sz="2800" dirty="0" err="1" smtClean="0">
                <a:latin typeface="+mj-lt"/>
              </a:rPr>
              <a:t>ações</a:t>
            </a:r>
            <a:r>
              <a:rPr lang="en-US" sz="2800" dirty="0" smtClean="0">
                <a:latin typeface="+mj-lt"/>
              </a:rPr>
              <a:t> </a:t>
            </a:r>
            <a:r>
              <a:rPr lang="en-US" sz="2800" dirty="0" err="1" smtClean="0">
                <a:latin typeface="+mj-lt"/>
              </a:rPr>
              <a:t>humanas</a:t>
            </a:r>
            <a:r>
              <a:rPr lang="en-US" sz="2800" dirty="0" smtClean="0">
                <a:latin typeface="+mj-lt"/>
              </a:rPr>
              <a:t>, </a:t>
            </a:r>
            <a:r>
              <a:rPr lang="en-US" sz="2800" dirty="0" err="1" smtClean="0">
                <a:latin typeface="+mj-lt"/>
              </a:rPr>
              <a:t>que</a:t>
            </a:r>
            <a:r>
              <a:rPr lang="en-US" sz="2800" dirty="0" smtClean="0">
                <a:latin typeface="+mj-lt"/>
              </a:rPr>
              <a:t> </a:t>
            </a:r>
            <a:r>
              <a:rPr lang="en-US" sz="2800" dirty="0" err="1" smtClean="0">
                <a:latin typeface="+mj-lt"/>
              </a:rPr>
              <a:t>produzem</a:t>
            </a:r>
            <a:r>
              <a:rPr lang="en-US" sz="2800" dirty="0" smtClean="0">
                <a:latin typeface="+mj-lt"/>
              </a:rPr>
              <a:t> </a:t>
            </a:r>
            <a:r>
              <a:rPr lang="en-US" sz="2800" dirty="0" err="1" smtClean="0">
                <a:latin typeface="+mj-lt"/>
              </a:rPr>
              <a:t>seu</a:t>
            </a:r>
            <a:r>
              <a:rPr lang="en-US" sz="2800" dirty="0" smtClean="0">
                <a:latin typeface="+mj-lt"/>
              </a:rPr>
              <a:t> </a:t>
            </a:r>
            <a:r>
              <a:rPr lang="en-US" sz="2800" dirty="0" err="1" smtClean="0">
                <a:latin typeface="+mj-lt"/>
              </a:rPr>
              <a:t>objeto</a:t>
            </a:r>
            <a:r>
              <a:rPr lang="en-US" sz="2800" dirty="0" smtClean="0">
                <a:latin typeface="+mj-lt"/>
              </a:rPr>
              <a:t> </a:t>
            </a:r>
            <a:r>
              <a:rPr lang="en-US" sz="2800" dirty="0" err="1" smtClean="0">
                <a:latin typeface="+mj-lt"/>
              </a:rPr>
              <a:t>mediante</a:t>
            </a:r>
            <a:r>
              <a:rPr lang="en-US" sz="2800" dirty="0" smtClean="0">
                <a:latin typeface="+mj-lt"/>
              </a:rPr>
              <a:t> a </a:t>
            </a:r>
            <a:r>
              <a:rPr lang="en-US" sz="2800" dirty="0" err="1" smtClean="0">
                <a:latin typeface="+mj-lt"/>
              </a:rPr>
              <a:t>vontade</a:t>
            </a:r>
            <a:r>
              <a:rPr lang="en-US" sz="2800" dirty="0" smtClean="0">
                <a:latin typeface="+mj-lt"/>
              </a:rPr>
              <a:t> </a:t>
            </a:r>
            <a:r>
              <a:rPr lang="en-US" sz="2800" dirty="0" err="1" smtClean="0">
                <a:latin typeface="+mj-lt"/>
              </a:rPr>
              <a:t>determinada</a:t>
            </a:r>
            <a:r>
              <a:rPr lang="en-US" sz="2800" dirty="0" smtClean="0">
                <a:latin typeface="+mj-lt"/>
              </a:rPr>
              <a:t> </a:t>
            </a:r>
            <a:r>
              <a:rPr lang="en-US" sz="2800" dirty="0" err="1" smtClean="0">
                <a:latin typeface="+mj-lt"/>
              </a:rPr>
              <a:t>pela</a:t>
            </a:r>
            <a:r>
              <a:rPr lang="en-US" sz="2800" dirty="0" smtClean="0">
                <a:latin typeface="+mj-lt"/>
              </a:rPr>
              <a:t> </a:t>
            </a:r>
            <a:r>
              <a:rPr lang="en-US" sz="2800" dirty="0" err="1" smtClean="0">
                <a:latin typeface="+mj-lt"/>
              </a:rPr>
              <a:t>razão</a:t>
            </a:r>
            <a:r>
              <a:rPr lang="en-US" sz="2800" dirty="0" smtClean="0">
                <a:latin typeface="+mj-lt"/>
              </a:rPr>
              <a:t>.</a:t>
            </a:r>
            <a:endParaRPr lang="en-US" sz="2800" dirty="0">
              <a:latin typeface="+mj-lt"/>
            </a:endParaRPr>
          </a:p>
        </p:txBody>
      </p:sp>
    </p:spTree>
    <p:extLst>
      <p:ext uri="{BB962C8B-B14F-4D97-AF65-F5344CB8AC3E}">
        <p14:creationId xmlns:p14="http://schemas.microsoft.com/office/powerpoint/2010/main" val="392658614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Refer</a:t>
            </a:r>
            <a:r>
              <a:rPr lang="en-US" dirty="0" err="1" smtClean="0"/>
              <a:t>ências</a:t>
            </a:r>
            <a:endParaRPr lang="en-US" dirty="0"/>
          </a:p>
        </p:txBody>
      </p:sp>
      <p:sp>
        <p:nvSpPr>
          <p:cNvPr id="3" name="Content Placeholder 2"/>
          <p:cNvSpPr>
            <a:spLocks noGrp="1"/>
          </p:cNvSpPr>
          <p:nvPr>
            <p:ph idx="1"/>
          </p:nvPr>
        </p:nvSpPr>
        <p:spPr/>
        <p:txBody>
          <a:bodyPr>
            <a:normAutofit/>
          </a:bodyPr>
          <a:lstStyle/>
          <a:p>
            <a:r>
              <a:rPr lang="en-US" sz="3200" i="1" dirty="0" err="1" smtClean="0">
                <a:latin typeface="+mj-lt"/>
              </a:rPr>
              <a:t>Crítica</a:t>
            </a:r>
            <a:r>
              <a:rPr lang="en-US" sz="3200" i="1" dirty="0" smtClean="0">
                <a:latin typeface="+mj-lt"/>
              </a:rPr>
              <a:t> da </a:t>
            </a:r>
            <a:r>
              <a:rPr lang="en-US" sz="3200" i="1" dirty="0" err="1" smtClean="0">
                <a:latin typeface="+mj-lt"/>
              </a:rPr>
              <a:t>razão</a:t>
            </a:r>
            <a:r>
              <a:rPr lang="en-US" sz="3200" i="1" dirty="0" smtClean="0">
                <a:latin typeface="+mj-lt"/>
              </a:rPr>
              <a:t> </a:t>
            </a:r>
            <a:r>
              <a:rPr lang="en-US" sz="3200" i="1" dirty="0" err="1" smtClean="0">
                <a:latin typeface="+mj-lt"/>
              </a:rPr>
              <a:t>pura</a:t>
            </a:r>
            <a:r>
              <a:rPr lang="en-US" sz="3200" dirty="0" smtClean="0">
                <a:latin typeface="+mj-lt"/>
              </a:rPr>
              <a:t> (1781)</a:t>
            </a:r>
          </a:p>
          <a:p>
            <a:endParaRPr lang="en-US" sz="3200" dirty="0">
              <a:latin typeface="+mj-lt"/>
            </a:endParaRPr>
          </a:p>
          <a:p>
            <a:r>
              <a:rPr lang="en-US" sz="3200" i="1" dirty="0" err="1" smtClean="0">
                <a:latin typeface="+mj-lt"/>
              </a:rPr>
              <a:t>Prolegômenos</a:t>
            </a:r>
            <a:r>
              <a:rPr lang="en-US" sz="3200" i="1" dirty="0" smtClean="0">
                <a:latin typeface="+mj-lt"/>
              </a:rPr>
              <a:t> a </a:t>
            </a:r>
            <a:r>
              <a:rPr lang="en-US" sz="3200" i="1" dirty="0" err="1" smtClean="0">
                <a:latin typeface="+mj-lt"/>
              </a:rPr>
              <a:t>toda</a:t>
            </a:r>
            <a:r>
              <a:rPr lang="en-US" sz="3200" i="1" dirty="0" smtClean="0">
                <a:latin typeface="+mj-lt"/>
              </a:rPr>
              <a:t> </a:t>
            </a:r>
            <a:r>
              <a:rPr lang="en-US" sz="3200" i="1" dirty="0" err="1" smtClean="0">
                <a:latin typeface="+mj-lt"/>
              </a:rPr>
              <a:t>metafísica</a:t>
            </a:r>
            <a:r>
              <a:rPr lang="en-US" sz="3200" i="1" dirty="0" smtClean="0">
                <a:latin typeface="+mj-lt"/>
              </a:rPr>
              <a:t> </a:t>
            </a:r>
            <a:r>
              <a:rPr lang="en-US" sz="3200" i="1" dirty="0" err="1" smtClean="0">
                <a:latin typeface="+mj-lt"/>
              </a:rPr>
              <a:t>futura</a:t>
            </a:r>
            <a:r>
              <a:rPr lang="en-US" sz="3200" i="1" dirty="0" smtClean="0">
                <a:latin typeface="+mj-lt"/>
              </a:rPr>
              <a:t> </a:t>
            </a:r>
            <a:r>
              <a:rPr lang="en-US" sz="3200" i="1" dirty="0" err="1" smtClean="0">
                <a:latin typeface="+mj-lt"/>
              </a:rPr>
              <a:t>que</a:t>
            </a:r>
            <a:r>
              <a:rPr lang="en-US" sz="3200" i="1" dirty="0" smtClean="0">
                <a:latin typeface="+mj-lt"/>
              </a:rPr>
              <a:t> </a:t>
            </a:r>
            <a:r>
              <a:rPr lang="en-US" sz="3200" i="1" dirty="0" err="1" smtClean="0">
                <a:latin typeface="+mj-lt"/>
              </a:rPr>
              <a:t>possa</a:t>
            </a:r>
            <a:r>
              <a:rPr lang="en-US" sz="3200" i="1" dirty="0" smtClean="0">
                <a:latin typeface="+mj-lt"/>
              </a:rPr>
              <a:t> se </a:t>
            </a:r>
            <a:r>
              <a:rPr lang="en-US" sz="3200" i="1" dirty="0" err="1" smtClean="0">
                <a:latin typeface="+mj-lt"/>
              </a:rPr>
              <a:t>apresentar</a:t>
            </a:r>
            <a:r>
              <a:rPr lang="en-US" sz="3200" i="1" dirty="0" smtClean="0">
                <a:latin typeface="+mj-lt"/>
              </a:rPr>
              <a:t> </a:t>
            </a:r>
            <a:r>
              <a:rPr lang="en-US" sz="3200" i="1" dirty="0" err="1" smtClean="0">
                <a:latin typeface="+mj-lt"/>
              </a:rPr>
              <a:t>como</a:t>
            </a:r>
            <a:r>
              <a:rPr lang="en-US" sz="3200" i="1" dirty="0" smtClean="0">
                <a:latin typeface="+mj-lt"/>
              </a:rPr>
              <a:t> </a:t>
            </a:r>
            <a:r>
              <a:rPr lang="en-US" sz="3200" i="1" dirty="0" err="1" smtClean="0">
                <a:latin typeface="+mj-lt"/>
              </a:rPr>
              <a:t>ciência</a:t>
            </a:r>
            <a:r>
              <a:rPr lang="en-US" sz="3200" i="1" dirty="0" smtClean="0">
                <a:latin typeface="+mj-lt"/>
              </a:rPr>
              <a:t> </a:t>
            </a:r>
            <a:r>
              <a:rPr lang="en-US" sz="3200" dirty="0" smtClean="0">
                <a:latin typeface="+mj-lt"/>
              </a:rPr>
              <a:t>(1783)</a:t>
            </a:r>
          </a:p>
          <a:p>
            <a:endParaRPr lang="en-US" sz="3200" dirty="0">
              <a:latin typeface="+mj-lt"/>
            </a:endParaRPr>
          </a:p>
          <a:p>
            <a:r>
              <a:rPr lang="en-US" sz="3200" i="1" dirty="0" err="1" smtClean="0">
                <a:latin typeface="+mj-lt"/>
              </a:rPr>
              <a:t>Os</a:t>
            </a:r>
            <a:r>
              <a:rPr lang="en-US" sz="3200" i="1" dirty="0" smtClean="0">
                <a:latin typeface="+mj-lt"/>
              </a:rPr>
              <a:t> </a:t>
            </a:r>
            <a:r>
              <a:rPr lang="en-US" sz="3200" i="1" dirty="0" err="1" smtClean="0">
                <a:latin typeface="+mj-lt"/>
              </a:rPr>
              <a:t>progressos</a:t>
            </a:r>
            <a:r>
              <a:rPr lang="en-US" sz="3200" i="1" dirty="0" smtClean="0">
                <a:latin typeface="+mj-lt"/>
              </a:rPr>
              <a:t> da </a:t>
            </a:r>
            <a:r>
              <a:rPr lang="en-US" sz="3200" i="1" dirty="0" err="1" smtClean="0">
                <a:latin typeface="+mj-lt"/>
              </a:rPr>
              <a:t>metafísica</a:t>
            </a:r>
            <a:r>
              <a:rPr lang="en-US" sz="3200" dirty="0" smtClean="0">
                <a:latin typeface="+mj-lt"/>
              </a:rPr>
              <a:t> (1800 -</a:t>
            </a:r>
            <a:r>
              <a:rPr lang="en-US" sz="2800" dirty="0" err="1" smtClean="0">
                <a:latin typeface="+mj-lt"/>
              </a:rPr>
              <a:t>escritos</a:t>
            </a:r>
            <a:r>
              <a:rPr lang="en-US" sz="2800" dirty="0" smtClean="0">
                <a:latin typeface="+mj-lt"/>
              </a:rPr>
              <a:t> </a:t>
            </a:r>
            <a:r>
              <a:rPr lang="en-US" sz="2800" dirty="0" err="1" smtClean="0">
                <a:latin typeface="+mj-lt"/>
              </a:rPr>
              <a:t>não</a:t>
            </a:r>
            <a:r>
              <a:rPr lang="en-US" sz="2800" dirty="0" smtClean="0">
                <a:latin typeface="+mj-lt"/>
              </a:rPr>
              <a:t> </a:t>
            </a:r>
            <a:r>
              <a:rPr lang="en-US" sz="2800" dirty="0" err="1" smtClean="0">
                <a:latin typeface="+mj-lt"/>
              </a:rPr>
              <a:t>publicados</a:t>
            </a:r>
            <a:r>
              <a:rPr lang="en-US" sz="2800" dirty="0" smtClean="0">
                <a:latin typeface="+mj-lt"/>
              </a:rPr>
              <a:t> </a:t>
            </a:r>
            <a:r>
              <a:rPr lang="en-US" sz="2800" dirty="0" err="1" smtClean="0">
                <a:latin typeface="+mj-lt"/>
              </a:rPr>
              <a:t>em</a:t>
            </a:r>
            <a:r>
              <a:rPr lang="en-US" sz="2800" dirty="0" smtClean="0">
                <a:latin typeface="+mj-lt"/>
              </a:rPr>
              <a:t> </a:t>
            </a:r>
            <a:r>
              <a:rPr lang="en-US" sz="2800" dirty="0" err="1" smtClean="0">
                <a:latin typeface="+mj-lt"/>
              </a:rPr>
              <a:t>vida</a:t>
            </a:r>
            <a:r>
              <a:rPr lang="en-US" sz="3200" dirty="0" smtClean="0">
                <a:latin typeface="+mj-lt"/>
              </a:rPr>
              <a:t>)</a:t>
            </a:r>
            <a:endParaRPr lang="en-US" sz="3200" dirty="0">
              <a:latin typeface="+mj-lt"/>
            </a:endParaRPr>
          </a:p>
        </p:txBody>
      </p:sp>
    </p:spTree>
    <p:extLst>
      <p:ext uri="{BB962C8B-B14F-4D97-AF65-F5344CB8AC3E}">
        <p14:creationId xmlns:p14="http://schemas.microsoft.com/office/powerpoint/2010/main" val="90331784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578760"/>
          </a:xfrm>
        </p:spPr>
        <p:txBody>
          <a:bodyPr/>
          <a:lstStyle/>
          <a:p>
            <a:pPr algn="ctr"/>
            <a:r>
              <a:rPr lang="en-US" i="1" dirty="0" err="1" smtClean="0"/>
              <a:t>Fundamentaç</a:t>
            </a:r>
            <a:r>
              <a:rPr lang="en-US" i="1" dirty="0" err="1" smtClean="0"/>
              <a:t>ão</a:t>
            </a:r>
            <a:r>
              <a:rPr lang="en-US" i="1" dirty="0" smtClean="0"/>
              <a:t> da </a:t>
            </a:r>
            <a:r>
              <a:rPr lang="en-US" i="1" dirty="0" err="1" smtClean="0"/>
              <a:t>metafísica</a:t>
            </a:r>
            <a:r>
              <a:rPr lang="en-US" i="1" dirty="0" smtClean="0"/>
              <a:t> dos costumes</a:t>
            </a:r>
            <a:r>
              <a:rPr lang="en-US" dirty="0" smtClean="0"/>
              <a:t> (1785)</a:t>
            </a:r>
            <a:endParaRPr lang="en-US" dirty="0"/>
          </a:p>
        </p:txBody>
      </p:sp>
    </p:spTree>
    <p:extLst>
      <p:ext uri="{BB962C8B-B14F-4D97-AF65-F5344CB8AC3E}">
        <p14:creationId xmlns:p14="http://schemas.microsoft.com/office/powerpoint/2010/main" val="313551325"/>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Orbit">
      <a:dk1>
        <a:srgbClr val="000000"/>
      </a:dk1>
      <a:lt1>
        <a:srgbClr val="FFFFFF"/>
      </a:lt1>
      <a:dk2>
        <a:srgbClr val="7C9BA5"/>
      </a:dk2>
      <a:lt2>
        <a:srgbClr val="C1D0CA"/>
      </a:lt2>
      <a:accent1>
        <a:srgbClr val="F2D908"/>
      </a:accent1>
      <a:accent2>
        <a:srgbClr val="9DE61E"/>
      </a:accent2>
      <a:accent3>
        <a:srgbClr val="0D8BE6"/>
      </a:accent3>
      <a:accent4>
        <a:srgbClr val="C61B1B"/>
      </a:accent4>
      <a:accent5>
        <a:srgbClr val="E26F08"/>
      </a:accent5>
      <a:accent6>
        <a:srgbClr val="8D35D1"/>
      </a:accent6>
      <a:hlink>
        <a:srgbClr val="ECBF0B"/>
      </a:hlink>
      <a:folHlink>
        <a:srgbClr val="F4E5A8"/>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76</TotalTime>
  <Words>1268</Words>
  <Application>Microsoft Macintosh PowerPoint</Application>
  <PresentationFormat>On-screen Show (4:3)</PresentationFormat>
  <Paragraphs>104</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Adjacency</vt:lpstr>
      <vt:lpstr>Fundamentação da metafísica dos costumes, de Kant</vt:lpstr>
      <vt:lpstr>DPE Paraná 2017</vt:lpstr>
      <vt:lpstr> O que é o criticismo kantiano?</vt:lpstr>
      <vt:lpstr>Prefácio à Crítica da razão pura</vt:lpstr>
      <vt:lpstr>PowerPoint Presentation</vt:lpstr>
      <vt:lpstr>Possibilidade da metafísica</vt:lpstr>
      <vt:lpstr>O que é o criticismo kantiano?</vt:lpstr>
      <vt:lpstr>Referências</vt:lpstr>
      <vt:lpstr>Fundamentação da metafísica dos costumes (1785)</vt:lpstr>
      <vt:lpstr>Fundamentação da metafísica dos costumes (1785)</vt:lpstr>
      <vt:lpstr>Prefácio</vt:lpstr>
      <vt:lpstr>Seção I –  Transição do conhecimento racional moral comum para o conhecimento filosófico </vt:lpstr>
      <vt:lpstr>PowerPoint Presentation</vt:lpstr>
      <vt:lpstr>PowerPoint Presentation</vt:lpstr>
      <vt:lpstr>Seção II – Transição da filosofia moral popular à metafísica dos costumes </vt:lpstr>
      <vt:lpstr>PowerPoint Presentation</vt:lpstr>
      <vt:lpstr>PowerPoint Presentation</vt:lpstr>
      <vt:lpstr>Imperativos</vt:lpstr>
      <vt:lpstr>Fórmulas do imperativo categórico </vt:lpstr>
      <vt:lpstr>Dignidade &amp; Preço</vt:lpstr>
      <vt:lpstr>Autonomia X Heteronomia</vt:lpstr>
      <vt:lpstr>PowerPoint Presentation</vt:lpstr>
      <vt:lpstr>Seção III – Transição da metafísica dos costumes à crítica da razão prática pura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Fundamentação da metafísica dos costumes, de Kant</dc:title>
  <dc:creator>Marilia Espirito Santo</dc:creator>
  <cp:lastModifiedBy>Marilia Espirito Santo</cp:lastModifiedBy>
  <cp:revision>22</cp:revision>
  <dcterms:created xsi:type="dcterms:W3CDTF">2017-04-06T18:40:05Z</dcterms:created>
  <dcterms:modified xsi:type="dcterms:W3CDTF">2017-04-06T20:25:02Z</dcterms:modified>
</cp:coreProperties>
</file>