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01" r:id="rId1"/>
  </p:sldMasterIdLst>
  <p:sldIdLst>
    <p:sldId id="256" r:id="rId2"/>
    <p:sldId id="257" r:id="rId3"/>
    <p:sldId id="258" r:id="rId4"/>
    <p:sldId id="259" r:id="rId5"/>
    <p:sldId id="260" r:id="rId6"/>
    <p:sldId id="261" r:id="rId7"/>
    <p:sldId id="265" r:id="rId8"/>
    <p:sldId id="269" r:id="rId9"/>
    <p:sldId id="262" r:id="rId10"/>
    <p:sldId id="263" r:id="rId11"/>
    <p:sldId id="271" r:id="rId12"/>
    <p:sldId id="270" r:id="rId13"/>
    <p:sldId id="264" r:id="rId14"/>
    <p:sldId id="266" r:id="rId15"/>
    <p:sldId id="267" r:id="rId16"/>
    <p:sldId id="268" r:id="rId17"/>
    <p:sldId id="272" r:id="rId18"/>
    <p:sldId id="274" r:id="rId19"/>
    <p:sldId id="273" r:id="rId20"/>
    <p:sldId id="275" r:id="rId21"/>
    <p:sldId id="277" r:id="rId22"/>
    <p:sldId id="278" r:id="rId23"/>
    <p:sldId id="279" r:id="rId24"/>
    <p:sldId id="276" r:id="rId25"/>
    <p:sldId id="280" r:id="rId26"/>
    <p:sldId id="282" r:id="rId27"/>
    <p:sldId id="281" r:id="rId28"/>
    <p:sldId id="283" r:id="rId29"/>
    <p:sldId id="284" r:id="rId30"/>
    <p:sldId id="285" r:id="rId31"/>
    <p:sldId id="286" r:id="rId32"/>
    <p:sldId id="287" r:id="rId33"/>
    <p:sldId id="288" r:id="rId34"/>
    <p:sldId id="291" r:id="rId35"/>
    <p:sldId id="289" r:id="rId36"/>
    <p:sldId id="290" r:id="rId37"/>
    <p:sldId id="294" r:id="rId38"/>
    <p:sldId id="295" r:id="rId39"/>
    <p:sldId id="292" r:id="rId40"/>
    <p:sldId id="293" r:id="rId41"/>
    <p:sldId id="297" r:id="rId42"/>
    <p:sldId id="296" r:id="rId43"/>
    <p:sldId id="298" r:id="rId44"/>
    <p:sldId id="299" r:id="rId45"/>
    <p:sldId id="300" r:id="rId46"/>
    <p:sldId id="302" r:id="rId47"/>
    <p:sldId id="301" r:id="rId48"/>
    <p:sldId id="303" r:id="rId49"/>
    <p:sldId id="304" r:id="rId50"/>
    <p:sldId id="305" r:id="rId51"/>
    <p:sldId id="306" r:id="rId52"/>
    <p:sldId id="307" r:id="rId53"/>
    <p:sldId id="308" r:id="rId54"/>
    <p:sldId id="309" r:id="rId55"/>
    <p:sldId id="310" r:id="rId56"/>
    <p:sldId id="311" r:id="rId57"/>
    <p:sldId id="312" r:id="rId5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0" d="100"/>
          <a:sy n="70" d="100"/>
        </p:scale>
        <p:origin x="-1640"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tableStyles" Target="tableStyles.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printerSettings" Target="printerSettings/printerSettings1.bin"/><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presProps" Target="presProps.xml"/><Relationship Id="rId61" Type="http://schemas.openxmlformats.org/officeDocument/2006/relationships/viewProps" Target="viewProps.xml"/><Relationship Id="rId62" Type="http://schemas.openxmlformats.org/officeDocument/2006/relationships/theme" Target="theme/theme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152892E-9879-044C-9B2F-E97B02AF307C}" type="doc">
      <dgm:prSet loTypeId="urn:microsoft.com/office/officeart/2005/8/layout/hList1" loCatId="" qsTypeId="urn:microsoft.com/office/officeart/2005/8/quickstyle/simple4" qsCatId="simple" csTypeId="urn:microsoft.com/office/officeart/2005/8/colors/accent1_2" csCatId="accent1" phldr="1"/>
      <dgm:spPr/>
      <dgm:t>
        <a:bodyPr/>
        <a:lstStyle/>
        <a:p>
          <a:endParaRPr lang="pt-BR"/>
        </a:p>
      </dgm:t>
    </dgm:pt>
    <dgm:pt modelId="{1CFCCFAA-C62B-314C-B6D7-7467ED2973E0}">
      <dgm:prSet phldrT="[Text]"/>
      <dgm:spPr/>
      <dgm:t>
        <a:bodyPr/>
        <a:lstStyle/>
        <a:p>
          <a:r>
            <a:rPr lang="pt-BR" dirty="0" smtClean="0"/>
            <a:t>Etapa indiferenciada </a:t>
          </a:r>
          <a:endParaRPr lang="pt-BR" dirty="0"/>
        </a:p>
      </dgm:t>
    </dgm:pt>
    <dgm:pt modelId="{CDA83656-E20C-9E44-B10E-2E5F22EB4D11}" type="parTrans" cxnId="{1DD5C352-0E02-3E44-9D22-F4632A8AEC32}">
      <dgm:prSet/>
      <dgm:spPr/>
      <dgm:t>
        <a:bodyPr/>
        <a:lstStyle/>
        <a:p>
          <a:endParaRPr lang="pt-BR"/>
        </a:p>
      </dgm:t>
    </dgm:pt>
    <dgm:pt modelId="{342F57D1-0E61-4A49-9360-595BCA9C7E46}" type="sibTrans" cxnId="{1DD5C352-0E02-3E44-9D22-F4632A8AEC32}">
      <dgm:prSet/>
      <dgm:spPr/>
      <dgm:t>
        <a:bodyPr/>
        <a:lstStyle/>
        <a:p>
          <a:endParaRPr lang="pt-BR"/>
        </a:p>
      </dgm:t>
    </dgm:pt>
    <dgm:pt modelId="{9D95306E-F01F-4B49-86F3-555118516D25}">
      <dgm:prSet phldrT="[Text]"/>
      <dgm:spPr/>
      <dgm:t>
        <a:bodyPr/>
        <a:lstStyle/>
        <a:p>
          <a:r>
            <a:rPr lang="pt-BR" dirty="0" smtClean="0"/>
            <a:t>Aus</a:t>
          </a:r>
          <a:r>
            <a:rPr lang="pt-BR" dirty="0" smtClean="0"/>
            <a:t>ência de leis </a:t>
          </a:r>
          <a:endParaRPr lang="pt-BR" dirty="0"/>
        </a:p>
      </dgm:t>
    </dgm:pt>
    <dgm:pt modelId="{BE5F27CD-8295-7B48-A315-01B90E2F1AC3}" type="parTrans" cxnId="{5C1DC883-83AE-0C48-8289-F3A96E622843}">
      <dgm:prSet/>
      <dgm:spPr/>
      <dgm:t>
        <a:bodyPr/>
        <a:lstStyle/>
        <a:p>
          <a:endParaRPr lang="pt-BR"/>
        </a:p>
      </dgm:t>
    </dgm:pt>
    <dgm:pt modelId="{04D91478-2B6E-7044-BF02-95B35CBD341C}" type="sibTrans" cxnId="{5C1DC883-83AE-0C48-8289-F3A96E622843}">
      <dgm:prSet/>
      <dgm:spPr/>
      <dgm:t>
        <a:bodyPr/>
        <a:lstStyle/>
        <a:p>
          <a:endParaRPr lang="pt-BR"/>
        </a:p>
      </dgm:t>
    </dgm:pt>
    <dgm:pt modelId="{A07FF72D-44FD-0642-B88B-0A8AD5D36F6D}">
      <dgm:prSet phldrT="[Text]"/>
      <dgm:spPr/>
      <dgm:t>
        <a:bodyPr/>
        <a:lstStyle/>
        <a:p>
          <a:r>
            <a:rPr lang="pt-BR" dirty="0" smtClean="0"/>
            <a:t>Crianças como adultos em miniatura </a:t>
          </a:r>
          <a:endParaRPr lang="pt-BR" dirty="0"/>
        </a:p>
      </dgm:t>
    </dgm:pt>
    <dgm:pt modelId="{54BD4527-86C2-744A-8FD2-04B07CF4B14B}" type="parTrans" cxnId="{03C674BA-8C46-174A-B575-1D901105B610}">
      <dgm:prSet/>
      <dgm:spPr/>
      <dgm:t>
        <a:bodyPr/>
        <a:lstStyle/>
        <a:p>
          <a:endParaRPr lang="pt-BR"/>
        </a:p>
      </dgm:t>
    </dgm:pt>
    <dgm:pt modelId="{35E031CF-A5BF-6D43-A419-0D6156293DB7}" type="sibTrans" cxnId="{03C674BA-8C46-174A-B575-1D901105B610}">
      <dgm:prSet/>
      <dgm:spPr/>
      <dgm:t>
        <a:bodyPr/>
        <a:lstStyle/>
        <a:p>
          <a:endParaRPr lang="pt-BR"/>
        </a:p>
      </dgm:t>
    </dgm:pt>
    <dgm:pt modelId="{1156B412-0584-4548-BFC4-2F4FFB534A34}">
      <dgm:prSet phldrT="[Text]"/>
      <dgm:spPr/>
      <dgm:t>
        <a:bodyPr/>
        <a:lstStyle/>
        <a:p>
          <a:r>
            <a:rPr lang="pt-BR" dirty="0" smtClean="0"/>
            <a:t>Etapa tutelar</a:t>
          </a:r>
          <a:endParaRPr lang="pt-BR" dirty="0"/>
        </a:p>
      </dgm:t>
    </dgm:pt>
    <dgm:pt modelId="{04CEB4C3-8F54-004B-9C13-B2DB3D078470}" type="parTrans" cxnId="{E6E951D4-869B-1942-A790-EDA14ABEB142}">
      <dgm:prSet/>
      <dgm:spPr/>
      <dgm:t>
        <a:bodyPr/>
        <a:lstStyle/>
        <a:p>
          <a:endParaRPr lang="pt-BR"/>
        </a:p>
      </dgm:t>
    </dgm:pt>
    <dgm:pt modelId="{C6544383-B6CC-8B4E-85B2-DDDC16CA2A2E}" type="sibTrans" cxnId="{E6E951D4-869B-1942-A790-EDA14ABEB142}">
      <dgm:prSet/>
      <dgm:spPr/>
      <dgm:t>
        <a:bodyPr/>
        <a:lstStyle/>
        <a:p>
          <a:endParaRPr lang="pt-BR"/>
        </a:p>
      </dgm:t>
    </dgm:pt>
    <dgm:pt modelId="{31579C17-7BCB-F146-87AB-F5B17DDEB255}">
      <dgm:prSet phldrT="[Text]"/>
      <dgm:spPr/>
      <dgm:t>
        <a:bodyPr/>
        <a:lstStyle/>
        <a:p>
          <a:r>
            <a:rPr lang="pt-BR" dirty="0" smtClean="0"/>
            <a:t>Tribunais de Menores </a:t>
          </a:r>
          <a:endParaRPr lang="pt-BR" dirty="0"/>
        </a:p>
      </dgm:t>
    </dgm:pt>
    <dgm:pt modelId="{C49E2B5A-1FDE-BF48-95D4-050BE3718DEC}" type="parTrans" cxnId="{9F064E3A-14C8-624A-8F07-93C139EF9379}">
      <dgm:prSet/>
      <dgm:spPr/>
      <dgm:t>
        <a:bodyPr/>
        <a:lstStyle/>
        <a:p>
          <a:endParaRPr lang="pt-BR"/>
        </a:p>
      </dgm:t>
    </dgm:pt>
    <dgm:pt modelId="{315A3CE0-8E95-1A4A-B83E-10C085174178}" type="sibTrans" cxnId="{9F064E3A-14C8-624A-8F07-93C139EF9379}">
      <dgm:prSet/>
      <dgm:spPr/>
      <dgm:t>
        <a:bodyPr/>
        <a:lstStyle/>
        <a:p>
          <a:endParaRPr lang="pt-BR"/>
        </a:p>
      </dgm:t>
    </dgm:pt>
    <dgm:pt modelId="{471096FF-AB35-A342-B1A7-C850E9A65F62}">
      <dgm:prSet phldrT="[Text]"/>
      <dgm:spPr/>
      <dgm:t>
        <a:bodyPr/>
        <a:lstStyle/>
        <a:p>
          <a:r>
            <a:rPr lang="pt-BR" dirty="0" smtClean="0"/>
            <a:t>Situaç</a:t>
          </a:r>
          <a:r>
            <a:rPr lang="pt-BR" dirty="0" smtClean="0"/>
            <a:t>ão Irregular </a:t>
          </a:r>
          <a:endParaRPr lang="pt-BR" dirty="0"/>
        </a:p>
      </dgm:t>
    </dgm:pt>
    <dgm:pt modelId="{A6A71F18-882A-E447-99E6-39DA90F7E858}" type="parTrans" cxnId="{F5CD7438-3C92-9E4C-BCAC-47741FE37565}">
      <dgm:prSet/>
      <dgm:spPr/>
      <dgm:t>
        <a:bodyPr/>
        <a:lstStyle/>
        <a:p>
          <a:endParaRPr lang="pt-BR"/>
        </a:p>
      </dgm:t>
    </dgm:pt>
    <dgm:pt modelId="{ADAD9B5F-533D-454B-B6C8-151A9B47C507}" type="sibTrans" cxnId="{F5CD7438-3C92-9E4C-BCAC-47741FE37565}">
      <dgm:prSet/>
      <dgm:spPr/>
      <dgm:t>
        <a:bodyPr/>
        <a:lstStyle/>
        <a:p>
          <a:endParaRPr lang="pt-BR"/>
        </a:p>
      </dgm:t>
    </dgm:pt>
    <dgm:pt modelId="{68AC6AFC-F356-414A-94F7-FC6099576F23}">
      <dgm:prSet phldrT="[Text]"/>
      <dgm:spPr/>
      <dgm:t>
        <a:bodyPr/>
        <a:lstStyle/>
        <a:p>
          <a:r>
            <a:rPr lang="pt-BR" dirty="0" smtClean="0"/>
            <a:t>Etapa da proteç</a:t>
          </a:r>
          <a:r>
            <a:rPr lang="pt-BR" dirty="0" smtClean="0"/>
            <a:t>ão integral</a:t>
          </a:r>
          <a:endParaRPr lang="pt-BR" dirty="0"/>
        </a:p>
      </dgm:t>
    </dgm:pt>
    <dgm:pt modelId="{1555DD30-D185-BC49-901E-62B3037DF43C}" type="parTrans" cxnId="{9D360745-73F1-1947-AD5D-A8202479161D}">
      <dgm:prSet/>
      <dgm:spPr/>
      <dgm:t>
        <a:bodyPr/>
        <a:lstStyle/>
        <a:p>
          <a:endParaRPr lang="pt-BR"/>
        </a:p>
      </dgm:t>
    </dgm:pt>
    <dgm:pt modelId="{4A387149-F003-4444-B2BA-800B491BCB86}" type="sibTrans" cxnId="{9D360745-73F1-1947-AD5D-A8202479161D}">
      <dgm:prSet/>
      <dgm:spPr/>
      <dgm:t>
        <a:bodyPr/>
        <a:lstStyle/>
        <a:p>
          <a:endParaRPr lang="pt-BR"/>
        </a:p>
      </dgm:t>
    </dgm:pt>
    <dgm:pt modelId="{830A571C-4CD7-5E4C-9825-65FA32DB2BBC}">
      <dgm:prSet phldrT="[Text]"/>
      <dgm:spPr/>
      <dgm:t>
        <a:bodyPr/>
        <a:lstStyle/>
        <a:p>
          <a:r>
            <a:rPr lang="pt-BR" dirty="0" smtClean="0"/>
            <a:t>Convenç</a:t>
          </a:r>
          <a:r>
            <a:rPr lang="pt-BR" dirty="0" smtClean="0"/>
            <a:t>ão sobre os Direitos da Criança, CF, ECA</a:t>
          </a:r>
          <a:endParaRPr lang="pt-BR" dirty="0"/>
        </a:p>
      </dgm:t>
    </dgm:pt>
    <dgm:pt modelId="{260AAC42-5073-BD43-BC10-76CF15B7055E}" type="parTrans" cxnId="{620B8C17-E6B5-384A-9E34-B6095ABED31F}">
      <dgm:prSet/>
      <dgm:spPr/>
      <dgm:t>
        <a:bodyPr/>
        <a:lstStyle/>
        <a:p>
          <a:endParaRPr lang="pt-BR"/>
        </a:p>
      </dgm:t>
    </dgm:pt>
    <dgm:pt modelId="{8C0489FD-9BB7-144A-A782-EA99D4B85E88}" type="sibTrans" cxnId="{620B8C17-E6B5-384A-9E34-B6095ABED31F}">
      <dgm:prSet/>
      <dgm:spPr/>
      <dgm:t>
        <a:bodyPr/>
        <a:lstStyle/>
        <a:p>
          <a:endParaRPr lang="pt-BR"/>
        </a:p>
      </dgm:t>
    </dgm:pt>
    <dgm:pt modelId="{A2E407AD-C81F-6544-8B1D-664B22A832C0}">
      <dgm:prSet phldrT="[Text]"/>
      <dgm:spPr/>
      <dgm:t>
        <a:bodyPr/>
        <a:lstStyle/>
        <a:p>
          <a:r>
            <a:rPr lang="pt-BR" dirty="0" smtClean="0"/>
            <a:t>Sujeitos de Direito </a:t>
          </a:r>
          <a:endParaRPr lang="pt-BR" dirty="0"/>
        </a:p>
      </dgm:t>
    </dgm:pt>
    <dgm:pt modelId="{329C3C83-632B-3A4E-AFB6-25130E1523C2}" type="parTrans" cxnId="{BDB6D34C-0FD5-6E4D-B718-6F31422AC911}">
      <dgm:prSet/>
      <dgm:spPr/>
      <dgm:t>
        <a:bodyPr/>
        <a:lstStyle/>
        <a:p>
          <a:endParaRPr lang="pt-BR"/>
        </a:p>
      </dgm:t>
    </dgm:pt>
    <dgm:pt modelId="{760D5C51-9BD5-514A-87BB-A8EF46FB018B}" type="sibTrans" cxnId="{BDB6D34C-0FD5-6E4D-B718-6F31422AC911}">
      <dgm:prSet/>
      <dgm:spPr/>
      <dgm:t>
        <a:bodyPr/>
        <a:lstStyle/>
        <a:p>
          <a:endParaRPr lang="pt-BR"/>
        </a:p>
      </dgm:t>
    </dgm:pt>
    <dgm:pt modelId="{21237184-84C1-5148-8A6A-30E45844BF0E}" type="pres">
      <dgm:prSet presAssocID="{6152892E-9879-044C-9B2F-E97B02AF307C}" presName="Name0" presStyleCnt="0">
        <dgm:presLayoutVars>
          <dgm:dir/>
          <dgm:animLvl val="lvl"/>
          <dgm:resizeHandles val="exact"/>
        </dgm:presLayoutVars>
      </dgm:prSet>
      <dgm:spPr/>
    </dgm:pt>
    <dgm:pt modelId="{81A59D76-A0D7-FE4D-9853-E4D7D536D778}" type="pres">
      <dgm:prSet presAssocID="{1CFCCFAA-C62B-314C-B6D7-7467ED2973E0}" presName="composite" presStyleCnt="0"/>
      <dgm:spPr/>
    </dgm:pt>
    <dgm:pt modelId="{D014CA82-E39C-6B4B-8D05-87EAA1CA97E8}" type="pres">
      <dgm:prSet presAssocID="{1CFCCFAA-C62B-314C-B6D7-7467ED2973E0}" presName="parTx" presStyleLbl="alignNode1" presStyleIdx="0" presStyleCnt="3">
        <dgm:presLayoutVars>
          <dgm:chMax val="0"/>
          <dgm:chPref val="0"/>
          <dgm:bulletEnabled val="1"/>
        </dgm:presLayoutVars>
      </dgm:prSet>
      <dgm:spPr/>
      <dgm:t>
        <a:bodyPr/>
        <a:lstStyle/>
        <a:p>
          <a:endParaRPr lang="pt-BR"/>
        </a:p>
      </dgm:t>
    </dgm:pt>
    <dgm:pt modelId="{944A1910-EA17-A441-804B-8E89E2AEDC06}" type="pres">
      <dgm:prSet presAssocID="{1CFCCFAA-C62B-314C-B6D7-7467ED2973E0}" presName="desTx" presStyleLbl="alignAccFollowNode1" presStyleIdx="0" presStyleCnt="3">
        <dgm:presLayoutVars>
          <dgm:bulletEnabled val="1"/>
        </dgm:presLayoutVars>
      </dgm:prSet>
      <dgm:spPr/>
      <dgm:t>
        <a:bodyPr/>
        <a:lstStyle/>
        <a:p>
          <a:endParaRPr lang="pt-BR"/>
        </a:p>
      </dgm:t>
    </dgm:pt>
    <dgm:pt modelId="{A6430A40-5449-4F44-AB29-EC50D9F9336A}" type="pres">
      <dgm:prSet presAssocID="{342F57D1-0E61-4A49-9360-595BCA9C7E46}" presName="space" presStyleCnt="0"/>
      <dgm:spPr/>
    </dgm:pt>
    <dgm:pt modelId="{D377CED9-300C-CB49-AC25-8732AF2EF255}" type="pres">
      <dgm:prSet presAssocID="{1156B412-0584-4548-BFC4-2F4FFB534A34}" presName="composite" presStyleCnt="0"/>
      <dgm:spPr/>
    </dgm:pt>
    <dgm:pt modelId="{C18A03DA-3E4F-5841-AE52-83E730ABDBDD}" type="pres">
      <dgm:prSet presAssocID="{1156B412-0584-4548-BFC4-2F4FFB534A34}" presName="parTx" presStyleLbl="alignNode1" presStyleIdx="1" presStyleCnt="3">
        <dgm:presLayoutVars>
          <dgm:chMax val="0"/>
          <dgm:chPref val="0"/>
          <dgm:bulletEnabled val="1"/>
        </dgm:presLayoutVars>
      </dgm:prSet>
      <dgm:spPr/>
    </dgm:pt>
    <dgm:pt modelId="{C3A125A5-0B0E-974A-8FE9-BA963599FA75}" type="pres">
      <dgm:prSet presAssocID="{1156B412-0584-4548-BFC4-2F4FFB534A34}" presName="desTx" presStyleLbl="alignAccFollowNode1" presStyleIdx="1" presStyleCnt="3">
        <dgm:presLayoutVars>
          <dgm:bulletEnabled val="1"/>
        </dgm:presLayoutVars>
      </dgm:prSet>
      <dgm:spPr/>
      <dgm:t>
        <a:bodyPr/>
        <a:lstStyle/>
        <a:p>
          <a:endParaRPr lang="pt-BR"/>
        </a:p>
      </dgm:t>
    </dgm:pt>
    <dgm:pt modelId="{6F00BFEB-255D-554C-BDEE-B83E639B7E94}" type="pres">
      <dgm:prSet presAssocID="{C6544383-B6CC-8B4E-85B2-DDDC16CA2A2E}" presName="space" presStyleCnt="0"/>
      <dgm:spPr/>
    </dgm:pt>
    <dgm:pt modelId="{1F09DE37-4A12-A445-AB9D-FDC0841C9C6B}" type="pres">
      <dgm:prSet presAssocID="{68AC6AFC-F356-414A-94F7-FC6099576F23}" presName="composite" presStyleCnt="0"/>
      <dgm:spPr/>
    </dgm:pt>
    <dgm:pt modelId="{D7CA160B-DC24-914C-A253-D7DB5F5A962D}" type="pres">
      <dgm:prSet presAssocID="{68AC6AFC-F356-414A-94F7-FC6099576F23}" presName="parTx" presStyleLbl="alignNode1" presStyleIdx="2" presStyleCnt="3">
        <dgm:presLayoutVars>
          <dgm:chMax val="0"/>
          <dgm:chPref val="0"/>
          <dgm:bulletEnabled val="1"/>
        </dgm:presLayoutVars>
      </dgm:prSet>
      <dgm:spPr/>
      <dgm:t>
        <a:bodyPr/>
        <a:lstStyle/>
        <a:p>
          <a:endParaRPr lang="pt-BR"/>
        </a:p>
      </dgm:t>
    </dgm:pt>
    <dgm:pt modelId="{86849299-6128-354F-B082-EDF219A90B8A}" type="pres">
      <dgm:prSet presAssocID="{68AC6AFC-F356-414A-94F7-FC6099576F23}" presName="desTx" presStyleLbl="alignAccFollowNode1" presStyleIdx="2" presStyleCnt="3">
        <dgm:presLayoutVars>
          <dgm:bulletEnabled val="1"/>
        </dgm:presLayoutVars>
      </dgm:prSet>
      <dgm:spPr/>
      <dgm:t>
        <a:bodyPr/>
        <a:lstStyle/>
        <a:p>
          <a:endParaRPr lang="pt-BR"/>
        </a:p>
      </dgm:t>
    </dgm:pt>
  </dgm:ptLst>
  <dgm:cxnLst>
    <dgm:cxn modelId="{E6E951D4-869B-1942-A790-EDA14ABEB142}" srcId="{6152892E-9879-044C-9B2F-E97B02AF307C}" destId="{1156B412-0584-4548-BFC4-2F4FFB534A34}" srcOrd="1" destOrd="0" parTransId="{04CEB4C3-8F54-004B-9C13-B2DB3D078470}" sibTransId="{C6544383-B6CC-8B4E-85B2-DDDC16CA2A2E}"/>
    <dgm:cxn modelId="{8E9DAC26-3568-1D4D-9B68-73321219A58F}" type="presOf" srcId="{31579C17-7BCB-F146-87AB-F5B17DDEB255}" destId="{C3A125A5-0B0E-974A-8FE9-BA963599FA75}" srcOrd="0" destOrd="0" presId="urn:microsoft.com/office/officeart/2005/8/layout/hList1"/>
    <dgm:cxn modelId="{9D360745-73F1-1947-AD5D-A8202479161D}" srcId="{6152892E-9879-044C-9B2F-E97B02AF307C}" destId="{68AC6AFC-F356-414A-94F7-FC6099576F23}" srcOrd="2" destOrd="0" parTransId="{1555DD30-D185-BC49-901E-62B3037DF43C}" sibTransId="{4A387149-F003-4444-B2BA-800B491BCB86}"/>
    <dgm:cxn modelId="{24A38FE6-F2FE-DB44-9036-736C1D24A5EB}" type="presOf" srcId="{1156B412-0584-4548-BFC4-2F4FFB534A34}" destId="{C18A03DA-3E4F-5841-AE52-83E730ABDBDD}" srcOrd="0" destOrd="0" presId="urn:microsoft.com/office/officeart/2005/8/layout/hList1"/>
    <dgm:cxn modelId="{61F56F48-D95C-8548-93AB-8890ECEF5AE8}" type="presOf" srcId="{A07FF72D-44FD-0642-B88B-0A8AD5D36F6D}" destId="{944A1910-EA17-A441-804B-8E89E2AEDC06}" srcOrd="0" destOrd="1" presId="urn:microsoft.com/office/officeart/2005/8/layout/hList1"/>
    <dgm:cxn modelId="{1DD5C352-0E02-3E44-9D22-F4632A8AEC32}" srcId="{6152892E-9879-044C-9B2F-E97B02AF307C}" destId="{1CFCCFAA-C62B-314C-B6D7-7467ED2973E0}" srcOrd="0" destOrd="0" parTransId="{CDA83656-E20C-9E44-B10E-2E5F22EB4D11}" sibTransId="{342F57D1-0E61-4A49-9360-595BCA9C7E46}"/>
    <dgm:cxn modelId="{5C1DC883-83AE-0C48-8289-F3A96E622843}" srcId="{1CFCCFAA-C62B-314C-B6D7-7467ED2973E0}" destId="{9D95306E-F01F-4B49-86F3-555118516D25}" srcOrd="0" destOrd="0" parTransId="{BE5F27CD-8295-7B48-A315-01B90E2F1AC3}" sibTransId="{04D91478-2B6E-7044-BF02-95B35CBD341C}"/>
    <dgm:cxn modelId="{F5CD7438-3C92-9E4C-BCAC-47741FE37565}" srcId="{1156B412-0584-4548-BFC4-2F4FFB534A34}" destId="{471096FF-AB35-A342-B1A7-C850E9A65F62}" srcOrd="1" destOrd="0" parTransId="{A6A71F18-882A-E447-99E6-39DA90F7E858}" sibTransId="{ADAD9B5F-533D-454B-B6C8-151A9B47C507}"/>
    <dgm:cxn modelId="{87F12C31-C7E9-7A4F-9AB7-B58E23FDB703}" type="presOf" srcId="{1CFCCFAA-C62B-314C-B6D7-7467ED2973E0}" destId="{D014CA82-E39C-6B4B-8D05-87EAA1CA97E8}" srcOrd="0" destOrd="0" presId="urn:microsoft.com/office/officeart/2005/8/layout/hList1"/>
    <dgm:cxn modelId="{153DABF5-B9A0-284B-B33C-AC204F2BB617}" type="presOf" srcId="{A2E407AD-C81F-6544-8B1D-664B22A832C0}" destId="{86849299-6128-354F-B082-EDF219A90B8A}" srcOrd="0" destOrd="1" presId="urn:microsoft.com/office/officeart/2005/8/layout/hList1"/>
    <dgm:cxn modelId="{9F064E3A-14C8-624A-8F07-93C139EF9379}" srcId="{1156B412-0584-4548-BFC4-2F4FFB534A34}" destId="{31579C17-7BCB-F146-87AB-F5B17DDEB255}" srcOrd="0" destOrd="0" parTransId="{C49E2B5A-1FDE-BF48-95D4-050BE3718DEC}" sibTransId="{315A3CE0-8E95-1A4A-B83E-10C085174178}"/>
    <dgm:cxn modelId="{BDB6D34C-0FD5-6E4D-B718-6F31422AC911}" srcId="{68AC6AFC-F356-414A-94F7-FC6099576F23}" destId="{A2E407AD-C81F-6544-8B1D-664B22A832C0}" srcOrd="1" destOrd="0" parTransId="{329C3C83-632B-3A4E-AFB6-25130E1523C2}" sibTransId="{760D5C51-9BD5-514A-87BB-A8EF46FB018B}"/>
    <dgm:cxn modelId="{58110F8A-B048-7A4F-B91E-47088F2A74B5}" type="presOf" srcId="{9D95306E-F01F-4B49-86F3-555118516D25}" destId="{944A1910-EA17-A441-804B-8E89E2AEDC06}" srcOrd="0" destOrd="0" presId="urn:microsoft.com/office/officeart/2005/8/layout/hList1"/>
    <dgm:cxn modelId="{03C674BA-8C46-174A-B575-1D901105B610}" srcId="{1CFCCFAA-C62B-314C-B6D7-7467ED2973E0}" destId="{A07FF72D-44FD-0642-B88B-0A8AD5D36F6D}" srcOrd="1" destOrd="0" parTransId="{54BD4527-86C2-744A-8FD2-04B07CF4B14B}" sibTransId="{35E031CF-A5BF-6D43-A419-0D6156293DB7}"/>
    <dgm:cxn modelId="{620B8C17-E6B5-384A-9E34-B6095ABED31F}" srcId="{68AC6AFC-F356-414A-94F7-FC6099576F23}" destId="{830A571C-4CD7-5E4C-9825-65FA32DB2BBC}" srcOrd="0" destOrd="0" parTransId="{260AAC42-5073-BD43-BC10-76CF15B7055E}" sibTransId="{8C0489FD-9BB7-144A-A782-EA99D4B85E88}"/>
    <dgm:cxn modelId="{3EDCA8CA-CA45-B14D-A084-38DBEC0F76B4}" type="presOf" srcId="{6152892E-9879-044C-9B2F-E97B02AF307C}" destId="{21237184-84C1-5148-8A6A-30E45844BF0E}" srcOrd="0" destOrd="0" presId="urn:microsoft.com/office/officeart/2005/8/layout/hList1"/>
    <dgm:cxn modelId="{29E73C78-A6A9-AF4B-B311-9630C8204ACC}" type="presOf" srcId="{471096FF-AB35-A342-B1A7-C850E9A65F62}" destId="{C3A125A5-0B0E-974A-8FE9-BA963599FA75}" srcOrd="0" destOrd="1" presId="urn:microsoft.com/office/officeart/2005/8/layout/hList1"/>
    <dgm:cxn modelId="{7177949F-05B7-564A-84FC-21EC5C4FFCA5}" type="presOf" srcId="{830A571C-4CD7-5E4C-9825-65FA32DB2BBC}" destId="{86849299-6128-354F-B082-EDF219A90B8A}" srcOrd="0" destOrd="0" presId="urn:microsoft.com/office/officeart/2005/8/layout/hList1"/>
    <dgm:cxn modelId="{9644C672-1361-FE4C-A867-83A6C77D00C8}" type="presOf" srcId="{68AC6AFC-F356-414A-94F7-FC6099576F23}" destId="{D7CA160B-DC24-914C-A253-D7DB5F5A962D}" srcOrd="0" destOrd="0" presId="urn:microsoft.com/office/officeart/2005/8/layout/hList1"/>
    <dgm:cxn modelId="{0DF2D52B-D11A-3B4D-A435-699F4BCAE11A}" type="presParOf" srcId="{21237184-84C1-5148-8A6A-30E45844BF0E}" destId="{81A59D76-A0D7-FE4D-9853-E4D7D536D778}" srcOrd="0" destOrd="0" presId="urn:microsoft.com/office/officeart/2005/8/layout/hList1"/>
    <dgm:cxn modelId="{E9ACB2B7-5104-F346-B681-82631CC9B208}" type="presParOf" srcId="{81A59D76-A0D7-FE4D-9853-E4D7D536D778}" destId="{D014CA82-E39C-6B4B-8D05-87EAA1CA97E8}" srcOrd="0" destOrd="0" presId="urn:microsoft.com/office/officeart/2005/8/layout/hList1"/>
    <dgm:cxn modelId="{4A8F79E2-DD31-FC4E-8A96-6B5615934C6A}" type="presParOf" srcId="{81A59D76-A0D7-FE4D-9853-E4D7D536D778}" destId="{944A1910-EA17-A441-804B-8E89E2AEDC06}" srcOrd="1" destOrd="0" presId="urn:microsoft.com/office/officeart/2005/8/layout/hList1"/>
    <dgm:cxn modelId="{6D0A2CD4-98D4-A642-A6DD-DC16871AC22B}" type="presParOf" srcId="{21237184-84C1-5148-8A6A-30E45844BF0E}" destId="{A6430A40-5449-4F44-AB29-EC50D9F9336A}" srcOrd="1" destOrd="0" presId="urn:microsoft.com/office/officeart/2005/8/layout/hList1"/>
    <dgm:cxn modelId="{F404EFD0-680E-FE4E-8D34-D788D83E0B4B}" type="presParOf" srcId="{21237184-84C1-5148-8A6A-30E45844BF0E}" destId="{D377CED9-300C-CB49-AC25-8732AF2EF255}" srcOrd="2" destOrd="0" presId="urn:microsoft.com/office/officeart/2005/8/layout/hList1"/>
    <dgm:cxn modelId="{60E0BDAC-709C-FF43-8AE9-71DFFAC8300E}" type="presParOf" srcId="{D377CED9-300C-CB49-AC25-8732AF2EF255}" destId="{C18A03DA-3E4F-5841-AE52-83E730ABDBDD}" srcOrd="0" destOrd="0" presId="urn:microsoft.com/office/officeart/2005/8/layout/hList1"/>
    <dgm:cxn modelId="{6B74F7DE-EF3B-8745-BF10-48875F57E7B9}" type="presParOf" srcId="{D377CED9-300C-CB49-AC25-8732AF2EF255}" destId="{C3A125A5-0B0E-974A-8FE9-BA963599FA75}" srcOrd="1" destOrd="0" presId="urn:microsoft.com/office/officeart/2005/8/layout/hList1"/>
    <dgm:cxn modelId="{458EC9A2-01F2-C447-8217-555E4A51A15C}" type="presParOf" srcId="{21237184-84C1-5148-8A6A-30E45844BF0E}" destId="{6F00BFEB-255D-554C-BDEE-B83E639B7E94}" srcOrd="3" destOrd="0" presId="urn:microsoft.com/office/officeart/2005/8/layout/hList1"/>
    <dgm:cxn modelId="{F0D5E64C-CA5F-9F4C-B2EC-5194106E4769}" type="presParOf" srcId="{21237184-84C1-5148-8A6A-30E45844BF0E}" destId="{1F09DE37-4A12-A445-AB9D-FDC0841C9C6B}" srcOrd="4" destOrd="0" presId="urn:microsoft.com/office/officeart/2005/8/layout/hList1"/>
    <dgm:cxn modelId="{9D5E09DC-DE46-8A4D-82FE-BE84C6A5D5D5}" type="presParOf" srcId="{1F09DE37-4A12-A445-AB9D-FDC0841C9C6B}" destId="{D7CA160B-DC24-914C-A253-D7DB5F5A962D}" srcOrd="0" destOrd="0" presId="urn:microsoft.com/office/officeart/2005/8/layout/hList1"/>
    <dgm:cxn modelId="{2272586E-DD18-D948-B8E2-1D39AE9B9B92}" type="presParOf" srcId="{1F09DE37-4A12-A445-AB9D-FDC0841C9C6B}" destId="{86849299-6128-354F-B082-EDF219A90B8A}"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014CA82-E39C-6B4B-8D05-87EAA1CA97E8}">
      <dsp:nvSpPr>
        <dsp:cNvPr id="0" name=""/>
        <dsp:cNvSpPr/>
      </dsp:nvSpPr>
      <dsp:spPr>
        <a:xfrm>
          <a:off x="2657" y="564905"/>
          <a:ext cx="2591038" cy="826031"/>
        </a:xfrm>
        <a:prstGeom prst="rect">
          <a:avLst/>
        </a:prstGeom>
        <a:solidFill>
          <a:schemeClr val="accent1">
            <a:hueOff val="0"/>
            <a:satOff val="0"/>
            <a:lumOff val="0"/>
            <a:alphaOff val="0"/>
          </a:schemeClr>
        </a:solidFill>
        <a:ln w="9525" cap="flat" cmpd="sng" algn="ctr">
          <a:solidFill>
            <a:schemeClr val="accent1">
              <a:hueOff val="0"/>
              <a:satOff val="0"/>
              <a:lumOff val="0"/>
              <a:alphaOff val="0"/>
            </a:schemeClr>
          </a:solidFill>
          <a:prstDash val="solid"/>
        </a:ln>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accent1">
              <a:hueOff val="0"/>
              <a:satOff val="0"/>
              <a:lumOff val="0"/>
              <a:alphaOff val="0"/>
              <a:shade val="70000"/>
              <a:satMod val="105000"/>
            </a:schemeClr>
          </a:contourClr>
        </a:sp3d>
      </dsp:spPr>
      <dsp:style>
        <a:lnRef idx="1">
          <a:scrgbClr r="0" g="0" b="0"/>
        </a:lnRef>
        <a:fillRef idx="3">
          <a:scrgbClr r="0" g="0" b="0"/>
        </a:fillRef>
        <a:effectRef idx="2">
          <a:scrgbClr r="0" g="0" b="0"/>
        </a:effectRef>
        <a:fontRef idx="minor">
          <a:schemeClr val="lt1"/>
        </a:fontRef>
      </dsp:style>
      <dsp:txBody>
        <a:bodyPr spcFirstLastPara="0" vert="horz" wrap="square" lIns="163576" tIns="93472" rIns="163576" bIns="93472" numCol="1" spcCol="1270" anchor="ctr" anchorCtr="0">
          <a:noAutofit/>
        </a:bodyPr>
        <a:lstStyle/>
        <a:p>
          <a:pPr lvl="0" algn="ctr" defTabSz="1022350">
            <a:lnSpc>
              <a:spcPct val="90000"/>
            </a:lnSpc>
            <a:spcBef>
              <a:spcPct val="0"/>
            </a:spcBef>
            <a:spcAft>
              <a:spcPct val="35000"/>
            </a:spcAft>
          </a:pPr>
          <a:r>
            <a:rPr lang="pt-BR" sz="2300" kern="1200" dirty="0" smtClean="0"/>
            <a:t>Etapa indiferenciada </a:t>
          </a:r>
          <a:endParaRPr lang="pt-BR" sz="2300" kern="1200" dirty="0"/>
        </a:p>
      </dsp:txBody>
      <dsp:txXfrm>
        <a:off x="2657" y="564905"/>
        <a:ext cx="2591038" cy="826031"/>
      </dsp:txXfrm>
    </dsp:sp>
    <dsp:sp modelId="{944A1910-EA17-A441-804B-8E89E2AEDC06}">
      <dsp:nvSpPr>
        <dsp:cNvPr id="0" name=""/>
        <dsp:cNvSpPr/>
      </dsp:nvSpPr>
      <dsp:spPr>
        <a:xfrm>
          <a:off x="2657" y="1390937"/>
          <a:ext cx="2591038" cy="2616156"/>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2682" tIns="122682" rIns="163576" bIns="184023" numCol="1" spcCol="1270" anchor="t" anchorCtr="0">
          <a:noAutofit/>
        </a:bodyPr>
        <a:lstStyle/>
        <a:p>
          <a:pPr marL="228600" lvl="1" indent="-228600" algn="l" defTabSz="1022350">
            <a:lnSpc>
              <a:spcPct val="90000"/>
            </a:lnSpc>
            <a:spcBef>
              <a:spcPct val="0"/>
            </a:spcBef>
            <a:spcAft>
              <a:spcPct val="15000"/>
            </a:spcAft>
            <a:buChar char="••"/>
          </a:pPr>
          <a:r>
            <a:rPr lang="pt-BR" sz="2300" kern="1200" dirty="0" smtClean="0"/>
            <a:t>Aus</a:t>
          </a:r>
          <a:r>
            <a:rPr lang="pt-BR" sz="2300" kern="1200" dirty="0" smtClean="0"/>
            <a:t>ência de leis </a:t>
          </a:r>
          <a:endParaRPr lang="pt-BR" sz="2300" kern="1200" dirty="0"/>
        </a:p>
        <a:p>
          <a:pPr marL="228600" lvl="1" indent="-228600" algn="l" defTabSz="1022350">
            <a:lnSpc>
              <a:spcPct val="90000"/>
            </a:lnSpc>
            <a:spcBef>
              <a:spcPct val="0"/>
            </a:spcBef>
            <a:spcAft>
              <a:spcPct val="15000"/>
            </a:spcAft>
            <a:buChar char="••"/>
          </a:pPr>
          <a:r>
            <a:rPr lang="pt-BR" sz="2300" kern="1200" dirty="0" smtClean="0"/>
            <a:t>Crianças como adultos em miniatura </a:t>
          </a:r>
          <a:endParaRPr lang="pt-BR" sz="2300" kern="1200" dirty="0"/>
        </a:p>
      </dsp:txBody>
      <dsp:txXfrm>
        <a:off x="2657" y="1390937"/>
        <a:ext cx="2591038" cy="2616156"/>
      </dsp:txXfrm>
    </dsp:sp>
    <dsp:sp modelId="{C18A03DA-3E4F-5841-AE52-83E730ABDBDD}">
      <dsp:nvSpPr>
        <dsp:cNvPr id="0" name=""/>
        <dsp:cNvSpPr/>
      </dsp:nvSpPr>
      <dsp:spPr>
        <a:xfrm>
          <a:off x="2956440" y="564905"/>
          <a:ext cx="2591038" cy="826031"/>
        </a:xfrm>
        <a:prstGeom prst="rect">
          <a:avLst/>
        </a:prstGeom>
        <a:solidFill>
          <a:schemeClr val="accent1">
            <a:hueOff val="0"/>
            <a:satOff val="0"/>
            <a:lumOff val="0"/>
            <a:alphaOff val="0"/>
          </a:schemeClr>
        </a:solidFill>
        <a:ln w="9525" cap="flat" cmpd="sng" algn="ctr">
          <a:solidFill>
            <a:schemeClr val="accent1">
              <a:hueOff val="0"/>
              <a:satOff val="0"/>
              <a:lumOff val="0"/>
              <a:alphaOff val="0"/>
            </a:schemeClr>
          </a:solidFill>
          <a:prstDash val="solid"/>
        </a:ln>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accent1">
              <a:hueOff val="0"/>
              <a:satOff val="0"/>
              <a:lumOff val="0"/>
              <a:alphaOff val="0"/>
              <a:shade val="70000"/>
              <a:satMod val="105000"/>
            </a:schemeClr>
          </a:contourClr>
        </a:sp3d>
      </dsp:spPr>
      <dsp:style>
        <a:lnRef idx="1">
          <a:scrgbClr r="0" g="0" b="0"/>
        </a:lnRef>
        <a:fillRef idx="3">
          <a:scrgbClr r="0" g="0" b="0"/>
        </a:fillRef>
        <a:effectRef idx="2">
          <a:scrgbClr r="0" g="0" b="0"/>
        </a:effectRef>
        <a:fontRef idx="minor">
          <a:schemeClr val="lt1"/>
        </a:fontRef>
      </dsp:style>
      <dsp:txBody>
        <a:bodyPr spcFirstLastPara="0" vert="horz" wrap="square" lIns="163576" tIns="93472" rIns="163576" bIns="93472" numCol="1" spcCol="1270" anchor="ctr" anchorCtr="0">
          <a:noAutofit/>
        </a:bodyPr>
        <a:lstStyle/>
        <a:p>
          <a:pPr lvl="0" algn="ctr" defTabSz="1022350">
            <a:lnSpc>
              <a:spcPct val="90000"/>
            </a:lnSpc>
            <a:spcBef>
              <a:spcPct val="0"/>
            </a:spcBef>
            <a:spcAft>
              <a:spcPct val="35000"/>
            </a:spcAft>
          </a:pPr>
          <a:r>
            <a:rPr lang="pt-BR" sz="2300" kern="1200" dirty="0" smtClean="0"/>
            <a:t>Etapa tutelar</a:t>
          </a:r>
          <a:endParaRPr lang="pt-BR" sz="2300" kern="1200" dirty="0"/>
        </a:p>
      </dsp:txBody>
      <dsp:txXfrm>
        <a:off x="2956440" y="564905"/>
        <a:ext cx="2591038" cy="826031"/>
      </dsp:txXfrm>
    </dsp:sp>
    <dsp:sp modelId="{C3A125A5-0B0E-974A-8FE9-BA963599FA75}">
      <dsp:nvSpPr>
        <dsp:cNvPr id="0" name=""/>
        <dsp:cNvSpPr/>
      </dsp:nvSpPr>
      <dsp:spPr>
        <a:xfrm>
          <a:off x="2956440" y="1390937"/>
          <a:ext cx="2591038" cy="2616156"/>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2682" tIns="122682" rIns="163576" bIns="184023" numCol="1" spcCol="1270" anchor="t" anchorCtr="0">
          <a:noAutofit/>
        </a:bodyPr>
        <a:lstStyle/>
        <a:p>
          <a:pPr marL="228600" lvl="1" indent="-228600" algn="l" defTabSz="1022350">
            <a:lnSpc>
              <a:spcPct val="90000"/>
            </a:lnSpc>
            <a:spcBef>
              <a:spcPct val="0"/>
            </a:spcBef>
            <a:spcAft>
              <a:spcPct val="15000"/>
            </a:spcAft>
            <a:buChar char="••"/>
          </a:pPr>
          <a:r>
            <a:rPr lang="pt-BR" sz="2300" kern="1200" dirty="0" smtClean="0"/>
            <a:t>Tribunais de Menores </a:t>
          </a:r>
          <a:endParaRPr lang="pt-BR" sz="2300" kern="1200" dirty="0"/>
        </a:p>
        <a:p>
          <a:pPr marL="228600" lvl="1" indent="-228600" algn="l" defTabSz="1022350">
            <a:lnSpc>
              <a:spcPct val="90000"/>
            </a:lnSpc>
            <a:spcBef>
              <a:spcPct val="0"/>
            </a:spcBef>
            <a:spcAft>
              <a:spcPct val="15000"/>
            </a:spcAft>
            <a:buChar char="••"/>
          </a:pPr>
          <a:r>
            <a:rPr lang="pt-BR" sz="2300" kern="1200" dirty="0" smtClean="0"/>
            <a:t>Situaç</a:t>
          </a:r>
          <a:r>
            <a:rPr lang="pt-BR" sz="2300" kern="1200" dirty="0" smtClean="0"/>
            <a:t>ão Irregular </a:t>
          </a:r>
          <a:endParaRPr lang="pt-BR" sz="2300" kern="1200" dirty="0"/>
        </a:p>
      </dsp:txBody>
      <dsp:txXfrm>
        <a:off x="2956440" y="1390937"/>
        <a:ext cx="2591038" cy="2616156"/>
      </dsp:txXfrm>
    </dsp:sp>
    <dsp:sp modelId="{D7CA160B-DC24-914C-A253-D7DB5F5A962D}">
      <dsp:nvSpPr>
        <dsp:cNvPr id="0" name=""/>
        <dsp:cNvSpPr/>
      </dsp:nvSpPr>
      <dsp:spPr>
        <a:xfrm>
          <a:off x="5910224" y="564905"/>
          <a:ext cx="2591038" cy="826031"/>
        </a:xfrm>
        <a:prstGeom prst="rect">
          <a:avLst/>
        </a:prstGeom>
        <a:solidFill>
          <a:schemeClr val="accent1">
            <a:hueOff val="0"/>
            <a:satOff val="0"/>
            <a:lumOff val="0"/>
            <a:alphaOff val="0"/>
          </a:schemeClr>
        </a:solidFill>
        <a:ln w="9525" cap="flat" cmpd="sng" algn="ctr">
          <a:solidFill>
            <a:schemeClr val="accent1">
              <a:hueOff val="0"/>
              <a:satOff val="0"/>
              <a:lumOff val="0"/>
              <a:alphaOff val="0"/>
            </a:schemeClr>
          </a:solidFill>
          <a:prstDash val="solid"/>
        </a:ln>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accent1">
              <a:hueOff val="0"/>
              <a:satOff val="0"/>
              <a:lumOff val="0"/>
              <a:alphaOff val="0"/>
              <a:shade val="70000"/>
              <a:satMod val="105000"/>
            </a:schemeClr>
          </a:contourClr>
        </a:sp3d>
      </dsp:spPr>
      <dsp:style>
        <a:lnRef idx="1">
          <a:scrgbClr r="0" g="0" b="0"/>
        </a:lnRef>
        <a:fillRef idx="3">
          <a:scrgbClr r="0" g="0" b="0"/>
        </a:fillRef>
        <a:effectRef idx="2">
          <a:scrgbClr r="0" g="0" b="0"/>
        </a:effectRef>
        <a:fontRef idx="minor">
          <a:schemeClr val="lt1"/>
        </a:fontRef>
      </dsp:style>
      <dsp:txBody>
        <a:bodyPr spcFirstLastPara="0" vert="horz" wrap="square" lIns="163576" tIns="93472" rIns="163576" bIns="93472" numCol="1" spcCol="1270" anchor="ctr" anchorCtr="0">
          <a:noAutofit/>
        </a:bodyPr>
        <a:lstStyle/>
        <a:p>
          <a:pPr lvl="0" algn="ctr" defTabSz="1022350">
            <a:lnSpc>
              <a:spcPct val="90000"/>
            </a:lnSpc>
            <a:spcBef>
              <a:spcPct val="0"/>
            </a:spcBef>
            <a:spcAft>
              <a:spcPct val="35000"/>
            </a:spcAft>
          </a:pPr>
          <a:r>
            <a:rPr lang="pt-BR" sz="2300" kern="1200" dirty="0" smtClean="0"/>
            <a:t>Etapa da proteç</a:t>
          </a:r>
          <a:r>
            <a:rPr lang="pt-BR" sz="2300" kern="1200" dirty="0" smtClean="0"/>
            <a:t>ão integral</a:t>
          </a:r>
          <a:endParaRPr lang="pt-BR" sz="2300" kern="1200" dirty="0"/>
        </a:p>
      </dsp:txBody>
      <dsp:txXfrm>
        <a:off x="5910224" y="564905"/>
        <a:ext cx="2591038" cy="826031"/>
      </dsp:txXfrm>
    </dsp:sp>
    <dsp:sp modelId="{86849299-6128-354F-B082-EDF219A90B8A}">
      <dsp:nvSpPr>
        <dsp:cNvPr id="0" name=""/>
        <dsp:cNvSpPr/>
      </dsp:nvSpPr>
      <dsp:spPr>
        <a:xfrm>
          <a:off x="5910224" y="1390937"/>
          <a:ext cx="2591038" cy="2616156"/>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2682" tIns="122682" rIns="163576" bIns="184023" numCol="1" spcCol="1270" anchor="t" anchorCtr="0">
          <a:noAutofit/>
        </a:bodyPr>
        <a:lstStyle/>
        <a:p>
          <a:pPr marL="228600" lvl="1" indent="-228600" algn="l" defTabSz="1022350">
            <a:lnSpc>
              <a:spcPct val="90000"/>
            </a:lnSpc>
            <a:spcBef>
              <a:spcPct val="0"/>
            </a:spcBef>
            <a:spcAft>
              <a:spcPct val="15000"/>
            </a:spcAft>
            <a:buChar char="••"/>
          </a:pPr>
          <a:r>
            <a:rPr lang="pt-BR" sz="2300" kern="1200" dirty="0" smtClean="0"/>
            <a:t>Convenç</a:t>
          </a:r>
          <a:r>
            <a:rPr lang="pt-BR" sz="2300" kern="1200" dirty="0" smtClean="0"/>
            <a:t>ão sobre os Direitos da Criança, CF, ECA</a:t>
          </a:r>
          <a:endParaRPr lang="pt-BR" sz="2300" kern="1200" dirty="0"/>
        </a:p>
        <a:p>
          <a:pPr marL="228600" lvl="1" indent="-228600" algn="l" defTabSz="1022350">
            <a:lnSpc>
              <a:spcPct val="90000"/>
            </a:lnSpc>
            <a:spcBef>
              <a:spcPct val="0"/>
            </a:spcBef>
            <a:spcAft>
              <a:spcPct val="15000"/>
            </a:spcAft>
            <a:buChar char="••"/>
          </a:pPr>
          <a:r>
            <a:rPr lang="pt-BR" sz="2300" kern="1200" dirty="0" smtClean="0"/>
            <a:t>Sujeitos de Direito </a:t>
          </a:r>
          <a:endParaRPr lang="pt-BR" sz="2300" kern="1200" dirty="0"/>
        </a:p>
      </dsp:txBody>
      <dsp:txXfrm>
        <a:off x="5910224" y="1390937"/>
        <a:ext cx="2591038" cy="2616156"/>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t-BR" smtClean="0"/>
              <a:t>Click to edit Master subtitle style</a:t>
            </a:r>
            <a:endParaRPr kumimoji="0" lang="en-US"/>
          </a:p>
        </p:txBody>
      </p:sp>
      <p:sp>
        <p:nvSpPr>
          <p:cNvPr id="28" name="Date Placeholder 27"/>
          <p:cNvSpPr>
            <a:spLocks noGrp="1"/>
          </p:cNvSpPr>
          <p:nvPr>
            <p:ph type="dt" sz="half" idx="10"/>
          </p:nvPr>
        </p:nvSpPr>
        <p:spPr/>
        <p:txBody>
          <a:bodyPr/>
          <a:lstStyle/>
          <a:p>
            <a:fld id="{9FDA365E-B5A3-9143-A627-A52CF14FFED5}" type="datetimeFigureOut">
              <a:rPr lang="en-US" smtClean="0"/>
              <a:t>8/18/16</a:t>
            </a:fld>
            <a:endParaRPr lang="pt-BR"/>
          </a:p>
        </p:txBody>
      </p:sp>
      <p:sp>
        <p:nvSpPr>
          <p:cNvPr id="17" name="Footer Placeholder 16"/>
          <p:cNvSpPr>
            <a:spLocks noGrp="1"/>
          </p:cNvSpPr>
          <p:nvPr>
            <p:ph type="ftr" sz="quarter" idx="11"/>
          </p:nvPr>
        </p:nvSpPr>
        <p:spPr/>
        <p:txBody>
          <a:bodyPr/>
          <a:lstStyle/>
          <a:p>
            <a:endParaRPr lang="pt-BR"/>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2754ED01-E2A0-4C1E-8E21-014B99041579}"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pt-BR"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pt-BR"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pt-BR" smtClean="0"/>
              <a:t>Click to edit Master text styles</a:t>
            </a:r>
          </a:p>
          <a:p>
            <a:pPr lvl="1" eaLnBrk="1" latinLnBrk="0" hangingPunct="1"/>
            <a:r>
              <a:rPr lang="pt-BR" smtClean="0"/>
              <a:t>Second level</a:t>
            </a:r>
          </a:p>
          <a:p>
            <a:pPr lvl="2" eaLnBrk="1" latinLnBrk="0" hangingPunct="1"/>
            <a:r>
              <a:rPr lang="pt-BR" smtClean="0"/>
              <a:t>Third level</a:t>
            </a:r>
          </a:p>
          <a:p>
            <a:pPr lvl="3" eaLnBrk="1" latinLnBrk="0" hangingPunct="1"/>
            <a:r>
              <a:rPr lang="pt-BR" smtClean="0"/>
              <a:t>Fourth level</a:t>
            </a:r>
          </a:p>
          <a:p>
            <a:pPr lvl="4" eaLnBrk="1" latinLnBrk="0" hangingPunct="1"/>
            <a:r>
              <a:rPr lang="pt-BR" smtClean="0"/>
              <a:t>Fifth level</a:t>
            </a:r>
            <a:endParaRPr kumimoji="0" lang="en-US"/>
          </a:p>
        </p:txBody>
      </p:sp>
      <p:sp>
        <p:nvSpPr>
          <p:cNvPr id="4" name="Date Placeholder 3"/>
          <p:cNvSpPr>
            <a:spLocks noGrp="1"/>
          </p:cNvSpPr>
          <p:nvPr>
            <p:ph type="dt" sz="half" idx="10"/>
          </p:nvPr>
        </p:nvSpPr>
        <p:spPr/>
        <p:txBody>
          <a:bodyPr/>
          <a:lstStyle/>
          <a:p>
            <a:fld id="{9FDA365E-B5A3-9143-A627-A52CF14FFED5}" type="datetimeFigureOut">
              <a:rPr lang="en-US" smtClean="0"/>
              <a:t>8/18/16</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4958523-CCD4-F345-B023-E4AFDE4B4F62}" type="slidenum">
              <a:rPr lang="pt-BR" smtClean="0"/>
              <a:t>‹#›</a:t>
            </a:fld>
            <a:endParaRPr lang="pt-B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F4958523-CCD4-F345-B023-E4AFDE4B4F62}" type="slidenum">
              <a:rPr lang="pt-BR" smtClean="0"/>
              <a:t>‹#›</a:t>
            </a:fld>
            <a:endParaRPr lang="pt-BR"/>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pt-BR" smtClean="0"/>
              <a:t>Click to edit Master text styles</a:t>
            </a:r>
          </a:p>
          <a:p>
            <a:pPr lvl="1" eaLnBrk="1" latinLnBrk="0" hangingPunct="1"/>
            <a:r>
              <a:rPr lang="pt-BR" smtClean="0"/>
              <a:t>Second level</a:t>
            </a:r>
          </a:p>
          <a:p>
            <a:pPr lvl="2" eaLnBrk="1" latinLnBrk="0" hangingPunct="1"/>
            <a:r>
              <a:rPr lang="pt-BR" smtClean="0"/>
              <a:t>Third level</a:t>
            </a:r>
          </a:p>
          <a:p>
            <a:pPr lvl="3" eaLnBrk="1" latinLnBrk="0" hangingPunct="1"/>
            <a:r>
              <a:rPr lang="pt-BR" smtClean="0"/>
              <a:t>Fourth level</a:t>
            </a:r>
          </a:p>
          <a:p>
            <a:pPr lvl="4" eaLnBrk="1" latinLnBrk="0" hangingPunct="1"/>
            <a:r>
              <a:rPr lang="pt-BR" smtClean="0"/>
              <a:t>Fifth level</a:t>
            </a:r>
            <a:endParaRPr kumimoji="0" lang="en-US"/>
          </a:p>
        </p:txBody>
      </p:sp>
      <p:sp>
        <p:nvSpPr>
          <p:cNvPr id="4" name="Date Placeholder 3"/>
          <p:cNvSpPr>
            <a:spLocks noGrp="1"/>
          </p:cNvSpPr>
          <p:nvPr>
            <p:ph type="dt" sz="half" idx="10"/>
          </p:nvPr>
        </p:nvSpPr>
        <p:spPr/>
        <p:txBody>
          <a:bodyPr/>
          <a:lstStyle/>
          <a:p>
            <a:fld id="{9FDA365E-B5A3-9143-A627-A52CF14FFED5}" type="datetimeFigureOut">
              <a:rPr lang="en-US" smtClean="0"/>
              <a:t>8/18/16</a:t>
            </a:fld>
            <a:endParaRPr lang="pt-BR"/>
          </a:p>
        </p:txBody>
      </p:sp>
      <p:sp>
        <p:nvSpPr>
          <p:cNvPr id="5" name="Footer Placeholder 4"/>
          <p:cNvSpPr>
            <a:spLocks noGrp="1"/>
          </p:cNvSpPr>
          <p:nvPr>
            <p:ph type="ftr" sz="quarter" idx="11"/>
          </p:nvPr>
        </p:nvSpPr>
        <p:spPr/>
        <p:txBody>
          <a:bodyPr/>
          <a:lstStyle/>
          <a:p>
            <a:endParaRPr lang="pt-BR"/>
          </a:p>
        </p:txBody>
      </p:sp>
      <p:sp>
        <p:nvSpPr>
          <p:cNvPr id="2" name="Vertical Title 1"/>
          <p:cNvSpPr>
            <a:spLocks noGrp="1"/>
          </p:cNvSpPr>
          <p:nvPr>
            <p:ph type="title" orient="vert"/>
          </p:nvPr>
        </p:nvSpPr>
        <p:spPr>
          <a:xfrm>
            <a:off x="7391400" y="304801"/>
            <a:ext cx="1447800" cy="5851525"/>
          </a:xfrm>
        </p:spPr>
        <p:txBody>
          <a:bodyPr vert="eaVert"/>
          <a:lstStyle/>
          <a:p>
            <a:r>
              <a:rPr kumimoji="0" lang="pt-BR"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pt-BR" smtClean="0"/>
              <a:t>Click to edit Master title style</a:t>
            </a:r>
            <a:endParaRPr kumimoji="0" lang="en-US"/>
          </a:p>
        </p:txBody>
      </p:sp>
      <p:sp>
        <p:nvSpPr>
          <p:cNvPr id="4" name="Date Placeholder 3"/>
          <p:cNvSpPr>
            <a:spLocks noGrp="1"/>
          </p:cNvSpPr>
          <p:nvPr>
            <p:ph type="dt" sz="half" idx="10"/>
          </p:nvPr>
        </p:nvSpPr>
        <p:spPr/>
        <p:txBody>
          <a:bodyPr/>
          <a:lstStyle/>
          <a:p>
            <a:fld id="{9FDA365E-B5A3-9143-A627-A52CF14FFED5}" type="datetimeFigureOut">
              <a:rPr lang="en-US" smtClean="0"/>
              <a:t>8/18/16</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a:xfrm>
            <a:off x="4361688" y="1026372"/>
            <a:ext cx="457200" cy="441325"/>
          </a:xfrm>
        </p:spPr>
        <p:txBody>
          <a:bodyPr/>
          <a:lstStyle/>
          <a:p>
            <a:fld id="{F4958523-CCD4-F345-B023-E4AFDE4B4F62}" type="slidenum">
              <a:rPr lang="pt-BR" smtClean="0"/>
              <a:t>‹#›</a:t>
            </a:fld>
            <a:endParaRPr lang="pt-BR"/>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pt-BR" smtClean="0"/>
              <a:t>Click to edit Master text styles</a:t>
            </a:r>
          </a:p>
          <a:p>
            <a:pPr lvl="1" eaLnBrk="1" latinLnBrk="0" hangingPunct="1"/>
            <a:r>
              <a:rPr lang="pt-BR" smtClean="0"/>
              <a:t>Second level</a:t>
            </a:r>
          </a:p>
          <a:p>
            <a:pPr lvl="2" eaLnBrk="1" latinLnBrk="0" hangingPunct="1"/>
            <a:r>
              <a:rPr lang="pt-BR" smtClean="0"/>
              <a:t>Third level</a:t>
            </a:r>
          </a:p>
          <a:p>
            <a:pPr lvl="3" eaLnBrk="1" latinLnBrk="0" hangingPunct="1"/>
            <a:r>
              <a:rPr lang="pt-BR" smtClean="0"/>
              <a:t>Fourth level</a:t>
            </a:r>
          </a:p>
          <a:p>
            <a:pPr lvl="4" eaLnBrk="1" latinLnBrk="0" hangingPunct="1"/>
            <a:r>
              <a:rPr lang="pt-BR"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t-BR"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pt-BR"/>
          </a:p>
        </p:txBody>
      </p:sp>
      <p:sp>
        <p:nvSpPr>
          <p:cNvPr id="4" name="Date Placeholder 3"/>
          <p:cNvSpPr>
            <a:spLocks noGrp="1"/>
          </p:cNvSpPr>
          <p:nvPr>
            <p:ph type="dt" sz="half" idx="10"/>
          </p:nvPr>
        </p:nvSpPr>
        <p:spPr/>
        <p:txBody>
          <a:bodyPr/>
          <a:lstStyle/>
          <a:p>
            <a:fld id="{9FDA365E-B5A3-9143-A627-A52CF14FFED5}" type="datetimeFigureOut">
              <a:rPr lang="en-US" smtClean="0"/>
              <a:t>8/18/16</a:t>
            </a:fld>
            <a:endParaRPr lang="pt-BR"/>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F4958523-CCD4-F345-B023-E4AFDE4B4F62}" type="slidenum">
              <a:rPr lang="pt-BR" smtClean="0"/>
              <a:t>‹#›</a:t>
            </a:fld>
            <a:endParaRPr lang="pt-BR"/>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pt-BR"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pt-BR"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9FDA365E-B5A3-9143-A627-A52CF14FFED5}" type="datetimeFigureOut">
              <a:rPr lang="en-US" smtClean="0"/>
              <a:t>8/18/16</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F4958523-CCD4-F345-B023-E4AFDE4B4F62}" type="slidenum">
              <a:rPr lang="pt-BR" smtClean="0"/>
              <a:t>‹#›</a:t>
            </a:fld>
            <a:endParaRPr lang="pt-BR"/>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pt-BR" smtClean="0"/>
              <a:t>Click to edit Master text styles</a:t>
            </a:r>
          </a:p>
          <a:p>
            <a:pPr lvl="1" eaLnBrk="1" latinLnBrk="0" hangingPunct="1"/>
            <a:r>
              <a:rPr lang="pt-BR" smtClean="0"/>
              <a:t>Second level</a:t>
            </a:r>
          </a:p>
          <a:p>
            <a:pPr lvl="2" eaLnBrk="1" latinLnBrk="0" hangingPunct="1"/>
            <a:r>
              <a:rPr lang="pt-BR" smtClean="0"/>
              <a:t>Third level</a:t>
            </a:r>
          </a:p>
          <a:p>
            <a:pPr lvl="3" eaLnBrk="1" latinLnBrk="0" hangingPunct="1"/>
            <a:r>
              <a:rPr lang="pt-BR" smtClean="0"/>
              <a:t>Fourth level</a:t>
            </a:r>
          </a:p>
          <a:p>
            <a:pPr lvl="4" eaLnBrk="1" latinLnBrk="0" hangingPunct="1"/>
            <a:r>
              <a:rPr lang="pt-BR"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pt-BR" smtClean="0"/>
              <a:t>Click to edit Master text styles</a:t>
            </a:r>
          </a:p>
          <a:p>
            <a:pPr lvl="1" eaLnBrk="1" latinLnBrk="0" hangingPunct="1"/>
            <a:r>
              <a:rPr lang="pt-BR" smtClean="0"/>
              <a:t>Second level</a:t>
            </a:r>
          </a:p>
          <a:p>
            <a:pPr lvl="2" eaLnBrk="1" latinLnBrk="0" hangingPunct="1"/>
            <a:r>
              <a:rPr lang="pt-BR" smtClean="0"/>
              <a:t>Third level</a:t>
            </a:r>
          </a:p>
          <a:p>
            <a:pPr lvl="3" eaLnBrk="1" latinLnBrk="0" hangingPunct="1"/>
            <a:r>
              <a:rPr lang="pt-BR" smtClean="0"/>
              <a:t>Fourth level</a:t>
            </a:r>
          </a:p>
          <a:p>
            <a:pPr lvl="4" eaLnBrk="1" latinLnBrk="0" hangingPunct="1"/>
            <a:r>
              <a:rPr lang="pt-BR"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t-BR"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pt-BR" smtClean="0"/>
              <a:t>Click to edit Master text styles</a:t>
            </a:r>
          </a:p>
        </p:txBody>
      </p:sp>
      <p:sp>
        <p:nvSpPr>
          <p:cNvPr id="7" name="Date Placeholder 6"/>
          <p:cNvSpPr>
            <a:spLocks noGrp="1"/>
          </p:cNvSpPr>
          <p:nvPr>
            <p:ph type="dt" sz="half" idx="10"/>
          </p:nvPr>
        </p:nvSpPr>
        <p:spPr/>
        <p:txBody>
          <a:bodyPr/>
          <a:lstStyle/>
          <a:p>
            <a:fld id="{9FDA365E-B5A3-9143-A627-A52CF14FFED5}" type="datetimeFigureOut">
              <a:rPr lang="en-US" smtClean="0"/>
              <a:t>8/18/16</a:t>
            </a:fld>
            <a:endParaRPr lang="pt-BR"/>
          </a:p>
        </p:txBody>
      </p:sp>
      <p:sp>
        <p:nvSpPr>
          <p:cNvPr id="8" name="Footer Placeholder 7"/>
          <p:cNvSpPr>
            <a:spLocks noGrp="1"/>
          </p:cNvSpPr>
          <p:nvPr>
            <p:ph type="ftr" sz="quarter" idx="11"/>
          </p:nvPr>
        </p:nvSpPr>
        <p:spPr>
          <a:xfrm>
            <a:off x="304800" y="6409944"/>
            <a:ext cx="3581400" cy="365760"/>
          </a:xfrm>
        </p:spPr>
        <p:txBody>
          <a:bodyPr/>
          <a:lstStyle/>
          <a:p>
            <a:endParaRPr lang="pt-BR"/>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pt-BR" smtClean="0"/>
              <a:t>Click to edit Master text styles</a:t>
            </a:r>
          </a:p>
          <a:p>
            <a:pPr lvl="1" eaLnBrk="1" latinLnBrk="0" hangingPunct="1"/>
            <a:r>
              <a:rPr lang="pt-BR" smtClean="0"/>
              <a:t>Second level</a:t>
            </a:r>
          </a:p>
          <a:p>
            <a:pPr lvl="2" eaLnBrk="1" latinLnBrk="0" hangingPunct="1"/>
            <a:r>
              <a:rPr lang="pt-BR" smtClean="0"/>
              <a:t>Third level</a:t>
            </a:r>
          </a:p>
          <a:p>
            <a:pPr lvl="3" eaLnBrk="1" latinLnBrk="0" hangingPunct="1"/>
            <a:r>
              <a:rPr lang="pt-BR" smtClean="0"/>
              <a:t>Fourth level</a:t>
            </a:r>
          </a:p>
          <a:p>
            <a:pPr lvl="4" eaLnBrk="1" latinLnBrk="0" hangingPunct="1"/>
            <a:r>
              <a:rPr lang="pt-BR"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pt-BR" smtClean="0"/>
              <a:t>Click to edit Master text styles</a:t>
            </a:r>
          </a:p>
          <a:p>
            <a:pPr lvl="1" eaLnBrk="1" latinLnBrk="0" hangingPunct="1"/>
            <a:r>
              <a:rPr lang="pt-BR" smtClean="0"/>
              <a:t>Second level</a:t>
            </a:r>
          </a:p>
          <a:p>
            <a:pPr lvl="2" eaLnBrk="1" latinLnBrk="0" hangingPunct="1"/>
            <a:r>
              <a:rPr lang="pt-BR" smtClean="0"/>
              <a:t>Third level</a:t>
            </a:r>
          </a:p>
          <a:p>
            <a:pPr lvl="3" eaLnBrk="1" latinLnBrk="0" hangingPunct="1"/>
            <a:r>
              <a:rPr lang="pt-BR" smtClean="0"/>
              <a:t>Fourth level</a:t>
            </a:r>
          </a:p>
          <a:p>
            <a:pPr lvl="4" eaLnBrk="1" latinLnBrk="0" hangingPunct="1"/>
            <a:r>
              <a:rPr lang="pt-BR"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F4958523-CCD4-F345-B023-E4AFDE4B4F62}" type="slidenum">
              <a:rPr lang="pt-BR" smtClean="0"/>
              <a:t>‹#›</a:t>
            </a:fld>
            <a:endParaRPr lang="pt-BR"/>
          </a:p>
        </p:txBody>
      </p:sp>
      <p:sp>
        <p:nvSpPr>
          <p:cNvPr id="23" name="Title 22"/>
          <p:cNvSpPr>
            <a:spLocks noGrp="1"/>
          </p:cNvSpPr>
          <p:nvPr>
            <p:ph type="title"/>
          </p:nvPr>
        </p:nvSpPr>
        <p:spPr/>
        <p:txBody>
          <a:bodyPr rtlCol="0" anchor="b" anchorCtr="0"/>
          <a:lstStyle/>
          <a:p>
            <a:r>
              <a:rPr kumimoji="0" lang="pt-BR"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pt-BR" smtClean="0"/>
              <a:t>Click to edit Master title style</a:t>
            </a:r>
            <a:endParaRPr kumimoji="0" lang="en-US"/>
          </a:p>
        </p:txBody>
      </p:sp>
      <p:sp>
        <p:nvSpPr>
          <p:cNvPr id="3" name="Date Placeholder 2"/>
          <p:cNvSpPr>
            <a:spLocks noGrp="1"/>
          </p:cNvSpPr>
          <p:nvPr>
            <p:ph type="dt" sz="half" idx="10"/>
          </p:nvPr>
        </p:nvSpPr>
        <p:spPr/>
        <p:txBody>
          <a:bodyPr/>
          <a:lstStyle/>
          <a:p>
            <a:fld id="{9FDA365E-B5A3-9143-A627-A52CF14FFED5}" type="datetimeFigureOut">
              <a:rPr lang="en-US" smtClean="0"/>
              <a:t>8/18/16</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a:xfrm>
            <a:off x="4343400" y="1036020"/>
            <a:ext cx="457200" cy="441325"/>
          </a:xfrm>
        </p:spPr>
        <p:txBody>
          <a:bodyPr/>
          <a:lstStyle/>
          <a:p>
            <a:fld id="{F4958523-CCD4-F345-B023-E4AFDE4B4F62}" type="slidenum">
              <a:rPr lang="pt-BR" smtClean="0"/>
              <a:t>‹#›</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9FDA365E-B5A3-9143-A627-A52CF14FFED5}" type="datetimeFigureOut">
              <a:rPr lang="en-US" smtClean="0"/>
              <a:t>8/18/16</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F4958523-CCD4-F345-B023-E4AFDE4B4F62}" type="slidenum">
              <a:rPr lang="pt-BR" smtClean="0"/>
              <a:t>‹#›</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pt-BR"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pt-BR"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pt-BR" smtClean="0"/>
              <a:t>Click to edit Master text styles</a:t>
            </a:r>
          </a:p>
          <a:p>
            <a:pPr lvl="1" eaLnBrk="1" latinLnBrk="0" hangingPunct="1"/>
            <a:r>
              <a:rPr lang="pt-BR" smtClean="0"/>
              <a:t>Second level</a:t>
            </a:r>
          </a:p>
          <a:p>
            <a:pPr lvl="2" eaLnBrk="1" latinLnBrk="0" hangingPunct="1"/>
            <a:r>
              <a:rPr lang="pt-BR" smtClean="0"/>
              <a:t>Third level</a:t>
            </a:r>
          </a:p>
          <a:p>
            <a:pPr lvl="3" eaLnBrk="1" latinLnBrk="0" hangingPunct="1"/>
            <a:r>
              <a:rPr lang="pt-BR" smtClean="0"/>
              <a:t>Fourth level</a:t>
            </a:r>
          </a:p>
          <a:p>
            <a:pPr lvl="4" eaLnBrk="1" latinLnBrk="0" hangingPunct="1"/>
            <a:r>
              <a:rPr lang="pt-BR"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2754ED01-E2A0-4C1E-8E21-014B99041579}" type="slidenum">
              <a:rPr lang="en-US" smtClean="0"/>
              <a:pPr/>
              <a:t>‹#›</a:t>
            </a:fld>
            <a:endParaRPr lang="en-US" dirty="0"/>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9FDA365E-B5A3-9143-A627-A52CF14FFED5}" type="datetimeFigureOut">
              <a:rPr lang="en-US" smtClean="0"/>
              <a:t>8/18/16</a:t>
            </a:fld>
            <a:endParaRPr lang="pt-BR"/>
          </a:p>
        </p:txBody>
      </p:sp>
      <p:sp>
        <p:nvSpPr>
          <p:cNvPr id="6" name="Footer Placeholder 5"/>
          <p:cNvSpPr>
            <a:spLocks noGrp="1"/>
          </p:cNvSpPr>
          <p:nvPr>
            <p:ph type="ftr" sz="quarter" idx="11"/>
          </p:nvPr>
        </p:nvSpPr>
        <p:spPr>
          <a:xfrm>
            <a:off x="301752" y="6410848"/>
            <a:ext cx="3383280" cy="365760"/>
          </a:xfrm>
        </p:spPr>
        <p:txBody>
          <a:bodyPr/>
          <a:lstStyle/>
          <a:p>
            <a:endParaRPr lang="pt-B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F4958523-CCD4-F345-B023-E4AFDE4B4F62}" type="slidenum">
              <a:rPr lang="pt-BR" smtClean="0"/>
              <a:t>‹#›</a:t>
            </a:fld>
            <a:endParaRPr lang="pt-BR"/>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pt-BR"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pt-BR" smtClean="0"/>
              <a:t>Drag picture to placeholder or click icon to add</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pt-BR"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9FDA365E-B5A3-9143-A627-A52CF14FFED5}" type="datetimeFigureOut">
              <a:rPr lang="en-US" smtClean="0"/>
              <a:t>8/18/16</a:t>
            </a:fld>
            <a:endParaRPr lang="pt-BR"/>
          </a:p>
        </p:txBody>
      </p:sp>
      <p:sp>
        <p:nvSpPr>
          <p:cNvPr id="6" name="Footer Placeholder 5"/>
          <p:cNvSpPr>
            <a:spLocks noGrp="1"/>
          </p:cNvSpPr>
          <p:nvPr>
            <p:ph type="ftr" sz="quarter" idx="11"/>
          </p:nvPr>
        </p:nvSpPr>
        <p:spPr>
          <a:xfrm>
            <a:off x="301752" y="6410848"/>
            <a:ext cx="3584448" cy="365760"/>
          </a:xfrm>
        </p:spPr>
        <p:txBody>
          <a:bodyPr/>
          <a:lstStyle/>
          <a:p>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9FDA365E-B5A3-9143-A627-A52CF14FFED5}" type="datetimeFigureOut">
              <a:rPr lang="en-US" smtClean="0"/>
              <a:t>8/18/16</a:t>
            </a:fld>
            <a:endParaRPr lang="pt-BR"/>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pt-BR"/>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F4958523-CCD4-F345-B023-E4AFDE4B4F62}" type="slidenum">
              <a:rPr lang="pt-BR" smtClean="0"/>
              <a:t>‹#›</a:t>
            </a:fld>
            <a:endParaRPr lang="pt-BR"/>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pt-BR"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pt-BR" smtClean="0"/>
              <a:t>Click to edit Master text styles</a:t>
            </a:r>
          </a:p>
          <a:p>
            <a:pPr lvl="1" eaLnBrk="1" latinLnBrk="0" hangingPunct="1"/>
            <a:r>
              <a:rPr kumimoji="0" lang="pt-BR" smtClean="0"/>
              <a:t>Second level</a:t>
            </a:r>
          </a:p>
          <a:p>
            <a:pPr lvl="2" eaLnBrk="1" latinLnBrk="0" hangingPunct="1"/>
            <a:r>
              <a:rPr kumimoji="0" lang="pt-BR" smtClean="0"/>
              <a:t>Third level</a:t>
            </a:r>
          </a:p>
          <a:p>
            <a:pPr lvl="3" eaLnBrk="1" latinLnBrk="0" hangingPunct="1"/>
            <a:r>
              <a:rPr kumimoji="0" lang="pt-BR" smtClean="0"/>
              <a:t>Fourth level</a:t>
            </a:r>
          </a:p>
          <a:p>
            <a:pPr lvl="4" eaLnBrk="1" latinLnBrk="0" hangingPunct="1"/>
            <a:r>
              <a:rPr kumimoji="0" lang="pt-BR"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802" r:id="rId1"/>
    <p:sldLayoutId id="2147483803" r:id="rId2"/>
    <p:sldLayoutId id="2147483804" r:id="rId3"/>
    <p:sldLayoutId id="2147483805" r:id="rId4"/>
    <p:sldLayoutId id="2147483806" r:id="rId5"/>
    <p:sldLayoutId id="2147483807" r:id="rId6"/>
    <p:sldLayoutId id="2147483808" r:id="rId7"/>
    <p:sldLayoutId id="2147483809" r:id="rId8"/>
    <p:sldLayoutId id="2147483810" r:id="rId9"/>
    <p:sldLayoutId id="2147483811" r:id="rId10"/>
    <p:sldLayoutId id="2147483812"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jpg"/></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hyperlink" Target="mailto:febalera@gmail.com"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r>
              <a:rPr lang="pt-BR" dirty="0" smtClean="0"/>
              <a:t>Direito da Criança e do Adolescente</a:t>
            </a:r>
          </a:p>
          <a:p>
            <a:r>
              <a:rPr lang="pt-BR" dirty="0" smtClean="0"/>
              <a:t>Aula 1 </a:t>
            </a:r>
          </a:p>
          <a:p>
            <a:r>
              <a:rPr lang="pt-BR" dirty="0" smtClean="0"/>
              <a:t>Fernanda Penteado Balera </a:t>
            </a:r>
            <a:endParaRPr lang="pt-BR" dirty="0"/>
          </a:p>
        </p:txBody>
      </p:sp>
      <p:sp>
        <p:nvSpPr>
          <p:cNvPr id="2" name="Title 1"/>
          <p:cNvSpPr>
            <a:spLocks noGrp="1"/>
          </p:cNvSpPr>
          <p:nvPr>
            <p:ph type="ctrTitle"/>
          </p:nvPr>
        </p:nvSpPr>
        <p:spPr/>
        <p:txBody>
          <a:bodyPr>
            <a:normAutofit fontScale="90000"/>
          </a:bodyPr>
          <a:lstStyle/>
          <a:p>
            <a:r>
              <a:rPr lang="pt-BR" dirty="0" smtClean="0"/>
              <a:t>Curso Popular de Formação de Defensoras e Defensores Públicos </a:t>
            </a:r>
            <a:endParaRPr lang="pt-BR" dirty="0"/>
          </a:p>
        </p:txBody>
      </p:sp>
    </p:spTree>
    <p:extLst>
      <p:ext uri="{BB962C8B-B14F-4D97-AF65-F5344CB8AC3E}">
        <p14:creationId xmlns:p14="http://schemas.microsoft.com/office/powerpoint/2010/main" val="2089255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Doutrina da Situaç</a:t>
            </a:r>
            <a:r>
              <a:rPr lang="pt-BR" dirty="0" smtClean="0"/>
              <a:t>ão Irregular </a:t>
            </a:r>
            <a:endParaRPr lang="pt-BR" dirty="0"/>
          </a:p>
        </p:txBody>
      </p:sp>
      <p:sp>
        <p:nvSpPr>
          <p:cNvPr id="3" name="Content Placeholder 2"/>
          <p:cNvSpPr>
            <a:spLocks noGrp="1"/>
          </p:cNvSpPr>
          <p:nvPr>
            <p:ph sz="quarter" idx="1"/>
          </p:nvPr>
        </p:nvSpPr>
        <p:spPr/>
        <p:txBody>
          <a:bodyPr>
            <a:normAutofit fontScale="55000" lnSpcReduction="20000"/>
          </a:bodyPr>
          <a:lstStyle/>
          <a:p>
            <a:pPr algn="just"/>
            <a:r>
              <a:rPr lang="pt-BR" sz="4200" dirty="0" smtClean="0"/>
              <a:t>Entre as situaç</a:t>
            </a:r>
            <a:r>
              <a:rPr lang="pt-BR" sz="4200" dirty="0" smtClean="0"/>
              <a:t>ões tipificadas como irregular estava a dos menores em estado de necessidade “em razão da manifesta incapacidade dos pais para mantê-los”. Assim, as crianças e adolescentes pobres passaram a ser objeto de potencial intervenção da Justiça de Menores. </a:t>
            </a:r>
          </a:p>
          <a:p>
            <a:pPr algn="just"/>
            <a:r>
              <a:rPr lang="pt-BR" sz="4200" dirty="0" smtClean="0"/>
              <a:t>As mesmas medidas eram aplicadas aos menores “carentes” e aos infratores; </a:t>
            </a:r>
          </a:p>
          <a:p>
            <a:pPr algn="just"/>
            <a:r>
              <a:rPr lang="pt-BR" sz="4200" dirty="0" smtClean="0"/>
              <a:t>Período marcado por práticas correcionais, mas também assistenciais. O menor é visto como um feixe de carências.  </a:t>
            </a:r>
            <a:endParaRPr lang="pt-BR" sz="4200" dirty="0"/>
          </a:p>
          <a:p>
            <a:pPr algn="just"/>
            <a:r>
              <a:rPr lang="pt-BR" sz="4200" dirty="0" smtClean="0"/>
              <a:t>Políticas públicas ancoradas no binômio assistência/repressão</a:t>
            </a:r>
          </a:p>
          <a:p>
            <a:pPr algn="just"/>
            <a:r>
              <a:rPr lang="pt-BR" sz="4200" dirty="0" smtClean="0"/>
              <a:t>Havia previsão legal de que o juiz poderia recorrer ao “prudente arbítrio” na aplicação das medidas que entendesse cabíveis. </a:t>
            </a:r>
          </a:p>
        </p:txBody>
      </p:sp>
    </p:spTree>
    <p:extLst>
      <p:ext uri="{BB962C8B-B14F-4D97-AF65-F5344CB8AC3E}">
        <p14:creationId xmlns:p14="http://schemas.microsoft.com/office/powerpoint/2010/main" val="5887321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Doutrina da situaç</a:t>
            </a:r>
            <a:r>
              <a:rPr lang="pt-BR" dirty="0" smtClean="0"/>
              <a:t>ão irregular </a:t>
            </a:r>
            <a:endParaRPr lang="pt-BR" dirty="0"/>
          </a:p>
        </p:txBody>
      </p:sp>
      <p:sp>
        <p:nvSpPr>
          <p:cNvPr id="3" name="Content Placeholder 2"/>
          <p:cNvSpPr>
            <a:spLocks noGrp="1"/>
          </p:cNvSpPr>
          <p:nvPr>
            <p:ph sz="quarter" idx="1"/>
          </p:nvPr>
        </p:nvSpPr>
        <p:spPr/>
        <p:txBody>
          <a:bodyPr/>
          <a:lstStyle/>
          <a:p>
            <a:pPr algn="just"/>
            <a:r>
              <a:rPr lang="pt-BR" dirty="0" err="1" smtClean="0"/>
              <a:t>Shecaira</a:t>
            </a:r>
            <a:r>
              <a:rPr lang="pt-BR" dirty="0" smtClean="0"/>
              <a:t>: “O superado C</a:t>
            </a:r>
            <a:r>
              <a:rPr lang="pt-BR" dirty="0" smtClean="0"/>
              <a:t>ódigo de Menores de 1979, calcado na doutrina da situação irregular, permitia, partindo quer de sua conduta pessoal (prática de ato infracional), quer da postura da família (maus tratos), quer, por fim, da própria sociedade (abandono), sem distinguir com clareza sua motivação ou origem, declarar um jovem em situação irregular, sujeitando-o a medidas judiciais tutelares e punitivas”. </a:t>
            </a:r>
            <a:endParaRPr lang="pt-BR" dirty="0"/>
          </a:p>
        </p:txBody>
      </p:sp>
    </p:spTree>
    <p:extLst>
      <p:ext uri="{BB962C8B-B14F-4D97-AF65-F5344CB8AC3E}">
        <p14:creationId xmlns:p14="http://schemas.microsoft.com/office/powerpoint/2010/main" val="10625884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Doutrina da situaç</a:t>
            </a:r>
            <a:r>
              <a:rPr lang="pt-BR" dirty="0" smtClean="0"/>
              <a:t>ão irregular </a:t>
            </a:r>
            <a:endParaRPr lang="pt-BR" dirty="0"/>
          </a:p>
        </p:txBody>
      </p:sp>
      <p:sp>
        <p:nvSpPr>
          <p:cNvPr id="3" name="Content Placeholder 2"/>
          <p:cNvSpPr>
            <a:spLocks noGrp="1"/>
          </p:cNvSpPr>
          <p:nvPr>
            <p:ph sz="quarter" idx="1"/>
          </p:nvPr>
        </p:nvSpPr>
        <p:spPr/>
        <p:txBody>
          <a:bodyPr>
            <a:normAutofit fontScale="70000" lnSpcReduction="20000"/>
          </a:bodyPr>
          <a:lstStyle/>
          <a:p>
            <a:pPr algn="just"/>
            <a:r>
              <a:rPr lang="pt-BR" sz="4200" dirty="0"/>
              <a:t>A tutela da infância, neste momento, se caracterizava pelo regime de internações com quebra de vínculos familiares, substituído por vínculos institucionais. O objetivo era recuperar o menor, adequando-o ao comportamento ditado pelo Estado, mesmo que o afastasse por completo da família. A preocupação era </a:t>
            </a:r>
            <a:r>
              <a:rPr lang="pt-BR" sz="4200" dirty="0" err="1"/>
              <a:t>correicional</a:t>
            </a:r>
            <a:r>
              <a:rPr lang="pt-BR" sz="4200" dirty="0"/>
              <a:t> e não afetiva. </a:t>
            </a:r>
          </a:p>
          <a:p>
            <a:pPr lvl="1" algn="just"/>
            <a:r>
              <a:rPr lang="pt-BR" sz="4200" dirty="0"/>
              <a:t>Órgãos gestores da política de atendimento: FUNABEM (âmbito nacional) e FEBEM (âmbito estadual)</a:t>
            </a:r>
          </a:p>
          <a:p>
            <a:endParaRPr lang="pt-BR" dirty="0"/>
          </a:p>
        </p:txBody>
      </p:sp>
    </p:spTree>
    <p:extLst>
      <p:ext uri="{BB962C8B-B14F-4D97-AF65-F5344CB8AC3E}">
        <p14:creationId xmlns:p14="http://schemas.microsoft.com/office/powerpoint/2010/main" val="32143716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Anos 80: uma d</a:t>
            </a:r>
            <a:r>
              <a:rPr lang="pt-BR" dirty="0" smtClean="0"/>
              <a:t>écada de mudanças </a:t>
            </a:r>
            <a:endParaRPr lang="pt-BR" dirty="0"/>
          </a:p>
        </p:txBody>
      </p:sp>
      <p:sp>
        <p:nvSpPr>
          <p:cNvPr id="3" name="Content Placeholder 2"/>
          <p:cNvSpPr>
            <a:spLocks noGrp="1"/>
          </p:cNvSpPr>
          <p:nvPr>
            <p:ph sz="quarter" idx="1"/>
          </p:nvPr>
        </p:nvSpPr>
        <p:spPr/>
        <p:txBody>
          <a:bodyPr>
            <a:normAutofit fontScale="92500"/>
          </a:bodyPr>
          <a:lstStyle/>
          <a:p>
            <a:pPr algn="just"/>
            <a:r>
              <a:rPr lang="pt-BR" dirty="0" smtClean="0"/>
              <a:t>Redemocratizaç</a:t>
            </a:r>
            <a:r>
              <a:rPr lang="pt-BR" dirty="0" smtClean="0"/>
              <a:t>ão: final dos anos 70 e surgimento de diversos movimentos sociais (sindicais, de bairro, ligados à Igreja Católica, movimentos culturais nas periferias)</a:t>
            </a:r>
          </a:p>
          <a:p>
            <a:pPr algn="just"/>
            <a:r>
              <a:rPr lang="pt-BR" dirty="0" smtClean="0"/>
              <a:t>Crise econômica – Década perdida. </a:t>
            </a:r>
          </a:p>
          <a:p>
            <a:pPr algn="just"/>
            <a:r>
              <a:rPr lang="pt-BR" dirty="0" smtClean="0"/>
              <a:t>Símbolo: meninos e meninas em situação de rua: “</a:t>
            </a:r>
            <a:r>
              <a:rPr lang="pt-BR" i="1" dirty="0" smtClean="0"/>
              <a:t>”O menino de rua como a figura emblemática da situação da infância e adolescência no Brasil. Por trás dos meninos e meninas que estão nas ruas, vamos encontrar as periferias urbanas onde milhões de famílias subsistem sem condições mínimas de bem estar e de dignidade”. (</a:t>
            </a:r>
            <a:r>
              <a:rPr lang="pt-BR" dirty="0" smtClean="0"/>
              <a:t>Antônio Carlos Gomes da Costa</a:t>
            </a:r>
            <a:r>
              <a:rPr lang="pt-BR" i="1" dirty="0" smtClean="0"/>
              <a:t>).</a:t>
            </a:r>
            <a:endParaRPr lang="pt-BR" dirty="0" smtClean="0"/>
          </a:p>
          <a:p>
            <a:endParaRPr lang="pt-BR" dirty="0"/>
          </a:p>
        </p:txBody>
      </p:sp>
    </p:spTree>
    <p:extLst>
      <p:ext uri="{BB962C8B-B14F-4D97-AF65-F5344CB8AC3E}">
        <p14:creationId xmlns:p14="http://schemas.microsoft.com/office/powerpoint/2010/main" val="32865983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Anos 80: uma d</a:t>
            </a:r>
            <a:r>
              <a:rPr lang="pt-BR" dirty="0" smtClean="0"/>
              <a:t>écada de mudanças</a:t>
            </a:r>
            <a:endParaRPr lang="pt-BR" dirty="0"/>
          </a:p>
        </p:txBody>
      </p:sp>
      <p:sp>
        <p:nvSpPr>
          <p:cNvPr id="3" name="Content Placeholder 2"/>
          <p:cNvSpPr>
            <a:spLocks noGrp="1"/>
          </p:cNvSpPr>
          <p:nvPr>
            <p:ph sz="quarter" idx="1"/>
          </p:nvPr>
        </p:nvSpPr>
        <p:spPr/>
        <p:txBody>
          <a:bodyPr>
            <a:normAutofit fontScale="85000" lnSpcReduction="10000"/>
          </a:bodyPr>
          <a:lstStyle/>
          <a:p>
            <a:r>
              <a:rPr lang="pt-BR" dirty="0" smtClean="0"/>
              <a:t>Neste contexto, organiza-se um movimento nacional em favor dos meninos e meninas de rua, que denunciam a constante e sistem</a:t>
            </a:r>
            <a:r>
              <a:rPr lang="pt-BR" dirty="0" smtClean="0"/>
              <a:t>ática violação de seus direitos humanos na família, nas ruas, pela polícia, pela justiça e nas instituições de “bem estar do menor”. </a:t>
            </a:r>
          </a:p>
          <a:p>
            <a:r>
              <a:rPr lang="pt-BR" dirty="0" smtClean="0"/>
              <a:t>Setembro de 1986: Comissão Nacional Criança e Constituinte. </a:t>
            </a:r>
          </a:p>
          <a:p>
            <a:pPr lvl="1"/>
            <a:r>
              <a:rPr lang="pt-BR" dirty="0" smtClean="0"/>
              <a:t>Participação da UNICEF: Importante pois a CF/88 já incorporou os elementos essenciais da Convenção Internacional dos Direitos da Criança que ainda não havia sido aprovada, mas cujo projeto já era conhecido no país;</a:t>
            </a:r>
          </a:p>
          <a:p>
            <a:pPr lvl="1"/>
            <a:r>
              <a:rPr lang="pt-BR" dirty="0" smtClean="0"/>
              <a:t>Ampla participação de movimentos sociais – carta de reivindicações com mais de 1.4 milhões de assinaturas exigindo que a nova constituição trata-se dos direitos das crianças e adolescentes. Emendas de iniciativa popular: “Criança e Constituinte” e “Criança – prioridade nacional”. </a:t>
            </a:r>
            <a:endParaRPr lang="pt-BR" dirty="0"/>
          </a:p>
        </p:txBody>
      </p:sp>
    </p:spTree>
    <p:extLst>
      <p:ext uri="{BB962C8B-B14F-4D97-AF65-F5344CB8AC3E}">
        <p14:creationId xmlns:p14="http://schemas.microsoft.com/office/powerpoint/2010/main" val="252396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Constituiç</a:t>
            </a:r>
            <a:r>
              <a:rPr lang="pt-BR" dirty="0" smtClean="0"/>
              <a:t>ão Federal de 1988</a:t>
            </a:r>
            <a:endParaRPr lang="pt-BR" dirty="0"/>
          </a:p>
        </p:txBody>
      </p:sp>
      <p:sp>
        <p:nvSpPr>
          <p:cNvPr id="3" name="Content Placeholder 2"/>
          <p:cNvSpPr>
            <a:spLocks noGrp="1"/>
          </p:cNvSpPr>
          <p:nvPr>
            <p:ph sz="quarter" idx="1"/>
          </p:nvPr>
        </p:nvSpPr>
        <p:spPr>
          <a:prstGeom prst="rect">
            <a:avLst/>
          </a:prstGeom>
        </p:spPr>
        <p:txBody>
          <a:bodyPr anchor="ctr">
            <a:normAutofit/>
          </a:bodyPr>
          <a:lstStyle/>
          <a:p>
            <a:r>
              <a:rPr lang="pt-BR" dirty="0" smtClean="0"/>
              <a:t>A s</a:t>
            </a:r>
            <a:r>
              <a:rPr lang="pt-BR" dirty="0" smtClean="0"/>
              <a:t>íntese de todo o esforço realizado está no </a:t>
            </a:r>
            <a:r>
              <a:rPr lang="pt-BR" i="1" dirty="0" smtClean="0"/>
              <a:t>caput </a:t>
            </a:r>
            <a:r>
              <a:rPr lang="pt-BR" dirty="0" smtClean="0"/>
              <a:t>do art. 227 da Constituição Federal de 1988:</a:t>
            </a:r>
          </a:p>
          <a:p>
            <a:pPr lvl="1" algn="just"/>
            <a:r>
              <a:rPr lang="pt-PT" dirty="0" smtClean="0"/>
              <a:t>Art. 227. É dever da família, da sociedade e do Estado assegurar à criança, ao adolescente e ao jovem, com absoluta prioridade, o direito à vida, à saúde, à alimentação, à educação, ao lazer, à profissionalização, à cultura, à dignidade, ao respeito, à liberdade e à convivência familiar e comunitária, além de colocá-los a salvo de toda forma de negligência, discriminação, exploração, violência, crueldade e opressão.</a:t>
            </a:r>
          </a:p>
          <a:p>
            <a:pPr marL="274320" lvl="1" indent="0" algn="just">
              <a:buNone/>
            </a:pPr>
            <a:endParaRPr lang="pt-PT" dirty="0" smtClean="0"/>
          </a:p>
          <a:p>
            <a:pPr marL="0" indent="0">
              <a:buNone/>
            </a:pPr>
            <a:endParaRPr lang="pt-BR" dirty="0" smtClean="0"/>
          </a:p>
        </p:txBody>
      </p:sp>
    </p:spTree>
    <p:extLst>
      <p:ext uri="{BB962C8B-B14F-4D97-AF65-F5344CB8AC3E}">
        <p14:creationId xmlns:p14="http://schemas.microsoft.com/office/powerpoint/2010/main" val="34785490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Doutrina da Proteç</a:t>
            </a:r>
            <a:r>
              <a:rPr lang="pt-BR" dirty="0" smtClean="0"/>
              <a:t>ão Integral</a:t>
            </a:r>
            <a:endParaRPr lang="pt-BR" dirty="0"/>
          </a:p>
        </p:txBody>
      </p:sp>
      <p:sp>
        <p:nvSpPr>
          <p:cNvPr id="3" name="Content Placeholder 2"/>
          <p:cNvSpPr>
            <a:spLocks noGrp="1"/>
          </p:cNvSpPr>
          <p:nvPr>
            <p:ph sz="quarter" idx="1"/>
          </p:nvPr>
        </p:nvSpPr>
        <p:spPr/>
        <p:txBody>
          <a:bodyPr/>
          <a:lstStyle/>
          <a:p>
            <a:pPr algn="just"/>
            <a:r>
              <a:rPr lang="pt-BR" dirty="0" smtClean="0"/>
              <a:t>Mudança de paradigma: se at</a:t>
            </a:r>
            <a:r>
              <a:rPr lang="pt-BR" dirty="0" smtClean="0"/>
              <a:t>é então as crianças e adolescentes eram vistas como </a:t>
            </a:r>
            <a:r>
              <a:rPr lang="pt-BR" b="1" dirty="0" smtClean="0"/>
              <a:t>objetos </a:t>
            </a:r>
            <a:r>
              <a:rPr lang="pt-BR" dirty="0" smtClean="0"/>
              <a:t>de tutela, a consagração da doutrina da proteção integral lhes reconhece a condição de </a:t>
            </a:r>
            <a:r>
              <a:rPr lang="pt-BR" b="1" dirty="0" smtClean="0"/>
              <a:t>sujeitos de direitos.</a:t>
            </a:r>
          </a:p>
          <a:p>
            <a:pPr algn="just"/>
            <a:r>
              <a:rPr lang="pt-BR" dirty="0" smtClean="0"/>
              <a:t>Passagem das </a:t>
            </a:r>
            <a:r>
              <a:rPr lang="pt-BR" b="1" dirty="0" smtClean="0"/>
              <a:t>necessidades </a:t>
            </a:r>
            <a:r>
              <a:rPr lang="pt-BR" dirty="0" smtClean="0"/>
              <a:t>aos </a:t>
            </a:r>
            <a:r>
              <a:rPr lang="pt-BR" b="1" dirty="0" smtClean="0"/>
              <a:t>direitos. </a:t>
            </a:r>
          </a:p>
          <a:p>
            <a:pPr algn="just"/>
            <a:r>
              <a:rPr lang="pt-BR" dirty="0" smtClean="0"/>
              <a:t>Esta mudança de paradigma </a:t>
            </a:r>
            <a:r>
              <a:rPr lang="pt-BR" dirty="0" smtClean="0"/>
              <a:t>é fruto de inúmeros documentos internacionais de direitos humanos que tratavam da proteção à criança e ao adolescente.</a:t>
            </a:r>
            <a:endParaRPr lang="pt-BR" dirty="0" smtClean="0"/>
          </a:p>
          <a:p>
            <a:pPr algn="just"/>
            <a:endParaRPr lang="pt-BR" b="1" dirty="0" smtClean="0"/>
          </a:p>
        </p:txBody>
      </p:sp>
    </p:spTree>
    <p:extLst>
      <p:ext uri="{BB962C8B-B14F-4D97-AF65-F5344CB8AC3E}">
        <p14:creationId xmlns:p14="http://schemas.microsoft.com/office/powerpoint/2010/main" val="34993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pt-BR" sz="2800" dirty="0" smtClean="0"/>
              <a:t>Evoluç</a:t>
            </a:r>
            <a:r>
              <a:rPr lang="pt-BR" sz="2800" dirty="0" smtClean="0"/>
              <a:t>ão da D.P.I no Direito Internacional </a:t>
            </a:r>
            <a:endParaRPr lang="pt-BR" sz="2800" dirty="0"/>
          </a:p>
        </p:txBody>
      </p:sp>
      <p:sp>
        <p:nvSpPr>
          <p:cNvPr id="3" name="Content Placeholder 2"/>
          <p:cNvSpPr>
            <a:spLocks noGrp="1"/>
          </p:cNvSpPr>
          <p:nvPr>
            <p:ph sz="quarter" idx="1"/>
          </p:nvPr>
        </p:nvSpPr>
        <p:spPr/>
        <p:txBody>
          <a:bodyPr>
            <a:normAutofit fontScale="85000" lnSpcReduction="10000"/>
          </a:bodyPr>
          <a:lstStyle/>
          <a:p>
            <a:r>
              <a:rPr lang="pt-BR" b="1" dirty="0" smtClean="0"/>
              <a:t>Declaraç</a:t>
            </a:r>
            <a:r>
              <a:rPr lang="pt-BR" b="1" dirty="0" smtClean="0"/>
              <a:t>ão dos Direitos da Criança, 1924: </a:t>
            </a:r>
            <a:r>
              <a:rPr lang="pt-BR" dirty="0" smtClean="0"/>
              <a:t>Aprovada pela Sociedade das Nações (organismo que antecedeu a ONU), também conhecida como Declaração de Genebra: embrião para o desenvolvimento progressivo das normas internacionais de proteção à criança.</a:t>
            </a:r>
          </a:p>
          <a:p>
            <a:pPr lvl="1"/>
            <a:r>
              <a:rPr lang="pt-BR" dirty="0" smtClean="0"/>
              <a:t>Ideia de que a responsabilidade pelos cuidados com as crianças é coletiva e internacional. </a:t>
            </a:r>
          </a:p>
          <a:p>
            <a:r>
              <a:rPr lang="pt-BR" b="1" dirty="0" smtClean="0"/>
              <a:t>Declaração Universal dos Direitos Humanos, 1948: </a:t>
            </a:r>
            <a:r>
              <a:rPr lang="pt-BR" dirty="0"/>
              <a:t>generaliza a proteção internacional dos direitos do homem. Quanto às crianças e adolescentes, estabelece que a criança tem direito a cuidados e assistência </a:t>
            </a:r>
            <a:r>
              <a:rPr lang="pt-BR" dirty="0" smtClean="0"/>
              <a:t>especiais e traz artigo </a:t>
            </a:r>
            <a:r>
              <a:rPr lang="pt-BR" dirty="0"/>
              <a:t>especifico </a:t>
            </a:r>
            <a:r>
              <a:rPr lang="pt-BR" dirty="0" smtClean="0"/>
              <a:t>sobre a proteç</a:t>
            </a:r>
            <a:r>
              <a:rPr lang="pt-BR" dirty="0" smtClean="0"/>
              <a:t>ão </a:t>
            </a:r>
            <a:r>
              <a:rPr lang="pt-BR" dirty="0" smtClean="0"/>
              <a:t>à </a:t>
            </a:r>
            <a:r>
              <a:rPr lang="pt-BR" dirty="0"/>
              <a:t>família e </a:t>
            </a:r>
            <a:r>
              <a:rPr lang="pt-BR" dirty="0" smtClean="0"/>
              <a:t>à</a:t>
            </a:r>
            <a:r>
              <a:rPr lang="pt-BR" dirty="0" smtClean="0"/>
              <a:t> </a:t>
            </a:r>
            <a:r>
              <a:rPr lang="pt-BR" dirty="0"/>
              <a:t>infância (arts. XVI.3 e XXV 1 e </a:t>
            </a:r>
            <a:r>
              <a:rPr lang="pt-BR" dirty="0" smtClean="0"/>
              <a:t>2). </a:t>
            </a:r>
            <a:r>
              <a:rPr lang="pt-BR" dirty="0"/>
              <a:t>A</a:t>
            </a:r>
            <a:r>
              <a:rPr lang="pt-BR" dirty="0" smtClean="0"/>
              <a:t>briu </a:t>
            </a:r>
            <a:r>
              <a:rPr lang="pt-BR" dirty="0"/>
              <a:t>espaço para instrumentos posteriores. </a:t>
            </a:r>
            <a:endParaRPr lang="en-US" dirty="0"/>
          </a:p>
          <a:p>
            <a:endParaRPr lang="pt-BR" b="1" dirty="0"/>
          </a:p>
        </p:txBody>
      </p:sp>
    </p:spTree>
    <p:extLst>
      <p:ext uri="{BB962C8B-B14F-4D97-AF65-F5344CB8AC3E}">
        <p14:creationId xmlns:p14="http://schemas.microsoft.com/office/powerpoint/2010/main" val="30258581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pt-BR" sz="2800" dirty="0" smtClean="0"/>
              <a:t>Evoluç</a:t>
            </a:r>
            <a:r>
              <a:rPr lang="pt-BR" sz="2800" dirty="0" smtClean="0"/>
              <a:t>ão da D.P.I no Direito Internacional</a:t>
            </a:r>
            <a:endParaRPr lang="pt-BR" sz="2800" dirty="0"/>
          </a:p>
        </p:txBody>
      </p:sp>
      <p:sp>
        <p:nvSpPr>
          <p:cNvPr id="3" name="Content Placeholder 2"/>
          <p:cNvSpPr>
            <a:spLocks noGrp="1"/>
          </p:cNvSpPr>
          <p:nvPr>
            <p:ph sz="quarter" idx="1"/>
          </p:nvPr>
        </p:nvSpPr>
        <p:spPr/>
        <p:txBody>
          <a:bodyPr/>
          <a:lstStyle/>
          <a:p>
            <a:r>
              <a:rPr lang="pt-BR" b="1" dirty="0" smtClean="0"/>
              <a:t>Declaraç</a:t>
            </a:r>
            <a:r>
              <a:rPr lang="pt-BR" b="1" dirty="0" smtClean="0"/>
              <a:t>ão dos Direitos da Criança, 1959: </a:t>
            </a:r>
            <a:r>
              <a:rPr lang="pt-BR" dirty="0" smtClean="0"/>
              <a:t>aprovada pela Assembleia Geral da ONU. Enuncia princípios gerais (10) que afirmam a proteção especial à criança, instituindo a prioridade que todos devem dar para sua educação, propiciando as condições adequadas para o desenvolvimento de sua personalidade. </a:t>
            </a:r>
            <a:endParaRPr lang="pt-BR" b="1" dirty="0"/>
          </a:p>
        </p:txBody>
      </p:sp>
    </p:spTree>
    <p:extLst>
      <p:ext uri="{BB962C8B-B14F-4D97-AF65-F5344CB8AC3E}">
        <p14:creationId xmlns:p14="http://schemas.microsoft.com/office/powerpoint/2010/main" val="27258813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pt-BR" sz="2800" dirty="0" smtClean="0"/>
              <a:t>Evoluç</a:t>
            </a:r>
            <a:r>
              <a:rPr lang="pt-BR" sz="2800" dirty="0" smtClean="0"/>
              <a:t>ão da D.P.I no Direito Internacional</a:t>
            </a:r>
            <a:endParaRPr lang="pt-BR" sz="2800" dirty="0"/>
          </a:p>
        </p:txBody>
      </p:sp>
      <p:sp>
        <p:nvSpPr>
          <p:cNvPr id="3" name="Content Placeholder 2"/>
          <p:cNvSpPr>
            <a:spLocks noGrp="1"/>
          </p:cNvSpPr>
          <p:nvPr>
            <p:ph sz="quarter" idx="1"/>
          </p:nvPr>
        </p:nvSpPr>
        <p:spPr/>
        <p:txBody>
          <a:bodyPr>
            <a:normAutofit fontScale="92500" lnSpcReduction="10000"/>
          </a:bodyPr>
          <a:lstStyle/>
          <a:p>
            <a:pPr algn="just"/>
            <a:r>
              <a:rPr lang="pt-BR" b="1" dirty="0"/>
              <a:t>Pacto internacional dos Direitos Civis e </a:t>
            </a:r>
            <a:r>
              <a:rPr lang="pt-BR" b="1" dirty="0" smtClean="0"/>
              <a:t>Políticos</a:t>
            </a:r>
            <a:r>
              <a:rPr lang="pt-BR" dirty="0" smtClean="0"/>
              <a:t>, </a:t>
            </a:r>
            <a:r>
              <a:rPr lang="pt-BR" b="1" dirty="0" smtClean="0"/>
              <a:t>1966</a:t>
            </a:r>
            <a:r>
              <a:rPr lang="pt-BR" dirty="0" smtClean="0"/>
              <a:t>. </a:t>
            </a:r>
            <a:r>
              <a:rPr lang="pt-BR" dirty="0"/>
              <a:t>Ratificado pelo Brasil em 1992: além de declarar alguns direitos da infância de forma geral, tem disposições especificas sobre o poder punitivo do Estado, que alcança as crianças. </a:t>
            </a:r>
            <a:r>
              <a:rPr lang="pt-BR" dirty="0" err="1" smtClean="0"/>
              <a:t>Exs</a:t>
            </a:r>
            <a:r>
              <a:rPr lang="pt-BR" dirty="0" smtClean="0"/>
              <a:t>: </a:t>
            </a:r>
            <a:r>
              <a:rPr lang="pt-BR" dirty="0"/>
              <a:t>Proibição de aplicação da pena de morte aos delitos cometidos por menores de 18 anos; regras especificas sobre o encarceramento juvenil (direito de ser tratado com humanidade e respeito, separação dos jovens dos adultos e celeridade processual para os jovens); criação de normas processuais que devem levar em conta a prioridade da educação no processo de recondução ao convívio social; consagração do principio da legalidade para todos os crimes. </a:t>
            </a:r>
            <a:endParaRPr lang="pt-BR" dirty="0"/>
          </a:p>
        </p:txBody>
      </p:sp>
    </p:spTree>
    <p:extLst>
      <p:ext uri="{BB962C8B-B14F-4D97-AF65-F5344CB8AC3E}">
        <p14:creationId xmlns:p14="http://schemas.microsoft.com/office/powerpoint/2010/main" val="5717217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Direito da Criança e do Adolescente </a:t>
            </a:r>
            <a:endParaRPr lang="pt-BR" dirty="0"/>
          </a:p>
        </p:txBody>
      </p:sp>
      <p:sp>
        <p:nvSpPr>
          <p:cNvPr id="3" name="Content Placeholder 2"/>
          <p:cNvSpPr>
            <a:spLocks noGrp="1"/>
          </p:cNvSpPr>
          <p:nvPr>
            <p:ph sz="quarter" idx="1"/>
          </p:nvPr>
        </p:nvSpPr>
        <p:spPr/>
        <p:txBody>
          <a:bodyPr/>
          <a:lstStyle/>
          <a:p>
            <a:pPr algn="just"/>
            <a:r>
              <a:rPr lang="pt-BR" dirty="0" smtClean="0"/>
              <a:t>Introdução: Histórico, Direitos Fundamentais, Direito à convivência familiar e comunitária (guarda, tutela e adoção), prevenção (medidas protetivas), educação, assistência social, ato infracional e medidas socioeducativas. </a:t>
            </a:r>
          </a:p>
          <a:p>
            <a:r>
              <a:rPr lang="pt-BR" dirty="0" smtClean="0"/>
              <a:t>Legislações fundamentais: Convenção dos Direitos da Criança, Constituição Federal, ECA (Lei 8.069/90), SINASE (12.594/12)</a:t>
            </a:r>
          </a:p>
        </p:txBody>
      </p:sp>
    </p:spTree>
    <p:extLst>
      <p:ext uri="{BB962C8B-B14F-4D97-AF65-F5344CB8AC3E}">
        <p14:creationId xmlns:p14="http://schemas.microsoft.com/office/powerpoint/2010/main" val="22895145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pt-BR" sz="2800" dirty="0" smtClean="0"/>
              <a:t>Evoluç</a:t>
            </a:r>
            <a:r>
              <a:rPr lang="pt-BR" sz="2800" dirty="0" smtClean="0"/>
              <a:t>ão da D.P.I no Direito Internacional</a:t>
            </a:r>
            <a:endParaRPr lang="pt-BR" sz="2800" dirty="0"/>
          </a:p>
        </p:txBody>
      </p:sp>
      <p:sp>
        <p:nvSpPr>
          <p:cNvPr id="3" name="Content Placeholder 2"/>
          <p:cNvSpPr>
            <a:spLocks noGrp="1"/>
          </p:cNvSpPr>
          <p:nvPr>
            <p:ph sz="quarter" idx="1"/>
          </p:nvPr>
        </p:nvSpPr>
        <p:spPr/>
        <p:txBody>
          <a:bodyPr>
            <a:normAutofit fontScale="92500" lnSpcReduction="20000"/>
          </a:bodyPr>
          <a:lstStyle/>
          <a:p>
            <a:pPr algn="just"/>
            <a:r>
              <a:rPr lang="pt-BR" b="1" dirty="0" smtClean="0"/>
              <a:t>Convenç</a:t>
            </a:r>
            <a:r>
              <a:rPr lang="pt-BR" b="1" dirty="0" smtClean="0"/>
              <a:t>ão sobre os Direitos da Criança, 1989. </a:t>
            </a:r>
            <a:r>
              <a:rPr lang="pt-BR" dirty="0" smtClean="0"/>
              <a:t>Aprovada por unanimidade. É o instrumento de direitos humanos mais aceito na história universal. Só os EUA não ratificaram. </a:t>
            </a:r>
          </a:p>
          <a:p>
            <a:pPr lvl="1" algn="just"/>
            <a:r>
              <a:rPr lang="pt-BR" b="1" dirty="0" smtClean="0"/>
              <a:t>Brasil ratificou o texto na sua integralidade. Foi promulgada pelo Decreto 99.710/90.</a:t>
            </a:r>
          </a:p>
          <a:p>
            <a:pPr algn="just"/>
            <a:r>
              <a:rPr lang="pt-BR" dirty="0" smtClean="0"/>
              <a:t>Instrumento internacional de direitos humanos de car</a:t>
            </a:r>
            <a:r>
              <a:rPr lang="pt-BR" dirty="0" smtClean="0"/>
              <a:t>áter vinculante que concebe as crianças e adolescentes como</a:t>
            </a:r>
            <a:r>
              <a:rPr lang="pt-BR" b="1" dirty="0" smtClean="0"/>
              <a:t> sujeitos de direitos.</a:t>
            </a:r>
          </a:p>
          <a:p>
            <a:pPr algn="just"/>
            <a:r>
              <a:rPr lang="pt-BR" dirty="0" smtClean="0"/>
              <a:t>Representa uma revolução cultural e histórica no tratamento dispensado à infância: rompe com o tratamento discricionário e arbitrário das necessidades da infância. </a:t>
            </a:r>
            <a:endParaRPr lang="pt-BR" dirty="0"/>
          </a:p>
        </p:txBody>
      </p:sp>
    </p:spTree>
    <p:extLst>
      <p:ext uri="{BB962C8B-B14F-4D97-AF65-F5344CB8AC3E}">
        <p14:creationId xmlns:p14="http://schemas.microsoft.com/office/powerpoint/2010/main" val="28083961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Convenç</a:t>
            </a:r>
            <a:r>
              <a:rPr lang="pt-BR" dirty="0" smtClean="0"/>
              <a:t>ão sobre os Direitos da Criança</a:t>
            </a:r>
            <a:endParaRPr lang="pt-BR" dirty="0"/>
          </a:p>
        </p:txBody>
      </p:sp>
      <p:sp>
        <p:nvSpPr>
          <p:cNvPr id="3" name="Content Placeholder 2"/>
          <p:cNvSpPr>
            <a:spLocks noGrp="1"/>
          </p:cNvSpPr>
          <p:nvPr>
            <p:ph sz="quarter" idx="1"/>
          </p:nvPr>
        </p:nvSpPr>
        <p:spPr/>
        <p:txBody>
          <a:bodyPr>
            <a:normAutofit lnSpcReduction="10000"/>
          </a:bodyPr>
          <a:lstStyle/>
          <a:p>
            <a:r>
              <a:rPr lang="pt-BR" dirty="0" smtClean="0"/>
              <a:t>É pautada pelo conceito do “interesse superior da criança” e reconhece a criança como titular de direitos civis, políticos, sociais e culturais;</a:t>
            </a:r>
          </a:p>
          <a:p>
            <a:r>
              <a:rPr lang="pt-BR" dirty="0" smtClean="0"/>
              <a:t>A ideia de </a:t>
            </a:r>
            <a:r>
              <a:rPr lang="pt-BR" b="1" dirty="0" smtClean="0"/>
              <a:t>proteção </a:t>
            </a:r>
            <a:r>
              <a:rPr lang="pt-BR" dirty="0" smtClean="0"/>
              <a:t>continua existir e é fundamental, mas a criança abandona seu papel passivo e assume um papel ativo, transformando-se em sujeito de direitos; </a:t>
            </a:r>
          </a:p>
          <a:p>
            <a:r>
              <a:rPr lang="pt-BR" dirty="0" smtClean="0"/>
              <a:t>Convenção considera criança “</a:t>
            </a:r>
            <a:r>
              <a:rPr lang="pt-BR" b="1" dirty="0" smtClean="0"/>
              <a:t>todo ser humano menor de 18 anos de idade, </a:t>
            </a:r>
            <a:r>
              <a:rPr lang="pt-BR" dirty="0" smtClean="0"/>
              <a:t>a não ser que, em conformidade com a lei aplicável à criança, a maioridade seja alcançada antes </a:t>
            </a:r>
            <a:r>
              <a:rPr lang="pt-BR" b="1" dirty="0" smtClean="0"/>
              <a:t>” </a:t>
            </a:r>
            <a:r>
              <a:rPr lang="pt-BR" dirty="0" smtClean="0"/>
              <a:t>(art. 1º). </a:t>
            </a:r>
          </a:p>
          <a:p>
            <a:pPr marL="0" indent="0">
              <a:buNone/>
            </a:pPr>
            <a:endParaRPr lang="pt-BR" dirty="0"/>
          </a:p>
        </p:txBody>
      </p:sp>
    </p:spTree>
    <p:extLst>
      <p:ext uri="{BB962C8B-B14F-4D97-AF65-F5344CB8AC3E}">
        <p14:creationId xmlns:p14="http://schemas.microsoft.com/office/powerpoint/2010/main" val="4241365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Convenç</a:t>
            </a:r>
            <a:r>
              <a:rPr lang="pt-BR" dirty="0" smtClean="0"/>
              <a:t>ão sobre os Direitos da Criança</a:t>
            </a:r>
            <a:endParaRPr lang="pt-BR" dirty="0"/>
          </a:p>
        </p:txBody>
      </p:sp>
      <p:sp>
        <p:nvSpPr>
          <p:cNvPr id="3" name="Content Placeholder 2"/>
          <p:cNvSpPr>
            <a:spLocks noGrp="1"/>
          </p:cNvSpPr>
          <p:nvPr>
            <p:ph sz="quarter" idx="1"/>
          </p:nvPr>
        </p:nvSpPr>
        <p:spPr/>
        <p:txBody>
          <a:bodyPr>
            <a:normAutofit fontScale="92500" lnSpcReduction="20000"/>
          </a:bodyPr>
          <a:lstStyle/>
          <a:p>
            <a:pPr algn="just"/>
            <a:r>
              <a:rPr lang="pt-BR" dirty="0" smtClean="0"/>
              <a:t>Todas as dimens</a:t>
            </a:r>
            <a:r>
              <a:rPr lang="pt-BR" dirty="0" smtClean="0"/>
              <a:t>ões da vida da criança são tratadas pela Convenção: direito à vida, ao livre desenvolvimento, direito ao registro após o nascimento, direito à identidade, nacionalidade, nome, livre discernimento, participação, liberdade de expressão, de pensamento, de consciência e crença, privacidade, saúde, educação etc. </a:t>
            </a:r>
          </a:p>
          <a:p>
            <a:pPr algn="just"/>
            <a:r>
              <a:rPr lang="pt-BR" dirty="0" smtClean="0"/>
              <a:t>Consagração do </a:t>
            </a:r>
            <a:r>
              <a:rPr lang="pt-BR" b="1" dirty="0" smtClean="0"/>
              <a:t>princípio do interesse superior da criança </a:t>
            </a:r>
            <a:r>
              <a:rPr lang="pt-BR" dirty="0" smtClean="0"/>
              <a:t>– art. 3º, </a:t>
            </a:r>
            <a:r>
              <a:rPr lang="pt-BR" dirty="0" err="1" smtClean="0"/>
              <a:t>I</a:t>
            </a:r>
            <a:r>
              <a:rPr lang="pt-BR" dirty="0" smtClean="0"/>
              <a:t>: “Em todas as medidas, relativas às crianças, tomadas por instituições de bem-estar social públicas ou privadas, tribunais, autoridades administrativas ou órgãos legislativos, terão consideração primordial os interesses superiores da criança”.</a:t>
            </a:r>
            <a:endParaRPr lang="pt-BR" dirty="0"/>
          </a:p>
        </p:txBody>
      </p:sp>
    </p:spTree>
    <p:extLst>
      <p:ext uri="{BB962C8B-B14F-4D97-AF65-F5344CB8AC3E}">
        <p14:creationId xmlns:p14="http://schemas.microsoft.com/office/powerpoint/2010/main" val="8744994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Convenç</a:t>
            </a:r>
            <a:r>
              <a:rPr lang="pt-BR" dirty="0" smtClean="0"/>
              <a:t>ão sobre os Direitos da Criança </a:t>
            </a:r>
            <a:endParaRPr lang="pt-BR" dirty="0"/>
          </a:p>
        </p:txBody>
      </p:sp>
      <p:sp>
        <p:nvSpPr>
          <p:cNvPr id="3" name="Content Placeholder 2"/>
          <p:cNvSpPr>
            <a:spLocks noGrp="1"/>
          </p:cNvSpPr>
          <p:nvPr>
            <p:ph sz="quarter" idx="1"/>
          </p:nvPr>
        </p:nvSpPr>
        <p:spPr/>
        <p:txBody>
          <a:bodyPr>
            <a:normAutofit lnSpcReduction="10000"/>
          </a:bodyPr>
          <a:lstStyle/>
          <a:p>
            <a:pPr algn="just"/>
            <a:r>
              <a:rPr lang="pt-BR" dirty="0" smtClean="0"/>
              <a:t>Em relaç</a:t>
            </a:r>
            <a:r>
              <a:rPr lang="pt-BR" dirty="0" smtClean="0"/>
              <a:t>ão às crianças em conflito com a lei, a Convenção estabelece a proibição da tortura e de outros tratamentos ou penas cruéis, desumanas ou degradantes; veda a adoção da pena de morte e a prisão perpétua para aqueles que cometem delitos com menos de 18 anos; reconhece que a pena privativa de liberdade deve ser excepcional e breve; impõe que crianças e adultos devem cumprir pena em estabelecimentos separados e traz princípios penais e processuais como legalidade, presunção de não culpabilidade, devido processo legal, duplo grau de jurisdição, assistência gratuita por advogado etc. </a:t>
            </a:r>
            <a:endParaRPr lang="pt-BR" dirty="0"/>
          </a:p>
        </p:txBody>
      </p:sp>
    </p:spTree>
    <p:extLst>
      <p:ext uri="{BB962C8B-B14F-4D97-AF65-F5344CB8AC3E}">
        <p14:creationId xmlns:p14="http://schemas.microsoft.com/office/powerpoint/2010/main" val="27749087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Para pensar...</a:t>
            </a:r>
            <a:endParaRPr lang="pt-BR" dirty="0"/>
          </a:p>
        </p:txBody>
      </p:sp>
      <p:sp>
        <p:nvSpPr>
          <p:cNvPr id="3" name="Content Placeholder 2"/>
          <p:cNvSpPr>
            <a:spLocks noGrp="1"/>
          </p:cNvSpPr>
          <p:nvPr>
            <p:ph sz="quarter" idx="1"/>
          </p:nvPr>
        </p:nvSpPr>
        <p:spPr/>
        <p:txBody>
          <a:bodyPr/>
          <a:lstStyle/>
          <a:p>
            <a:pPr algn="just"/>
            <a:r>
              <a:rPr lang="pt-BR" dirty="0" smtClean="0"/>
              <a:t>Provocaç</a:t>
            </a:r>
            <a:r>
              <a:rPr lang="pt-BR" dirty="0" smtClean="0"/>
              <a:t>ão de Emilio G. </a:t>
            </a:r>
            <a:r>
              <a:rPr lang="pt-BR" dirty="0" err="1" smtClean="0"/>
              <a:t>Mendez</a:t>
            </a:r>
            <a:r>
              <a:rPr lang="pt-BR" dirty="0" smtClean="0"/>
              <a:t>: </a:t>
            </a:r>
            <a:r>
              <a:rPr lang="pt-BR" dirty="0" smtClean="0"/>
              <a:t>Convenção </a:t>
            </a:r>
            <a:r>
              <a:rPr lang="pt-BR" dirty="0"/>
              <a:t>sobre os direitos da criança significa uma ruptura cultural </a:t>
            </a:r>
            <a:r>
              <a:rPr lang="pt-BR" dirty="0" smtClean="0"/>
              <a:t>profunda. Passados mais de 25 anos de sua ediç</a:t>
            </a:r>
            <a:r>
              <a:rPr lang="pt-BR" dirty="0" smtClean="0"/>
              <a:t>ão, </a:t>
            </a:r>
            <a:r>
              <a:rPr lang="pt-BR" dirty="0"/>
              <a:t>c</a:t>
            </a:r>
            <a:r>
              <a:rPr lang="pt-BR" dirty="0" smtClean="0"/>
              <a:t>omo </a:t>
            </a:r>
            <a:r>
              <a:rPr lang="pt-BR" dirty="0"/>
              <a:t>devemos nos posicionar diante </a:t>
            </a:r>
            <a:r>
              <a:rPr lang="pt-BR" dirty="0" smtClean="0"/>
              <a:t>de tantas </a:t>
            </a:r>
            <a:r>
              <a:rPr lang="pt-BR" dirty="0"/>
              <a:t>promessas não </a:t>
            </a:r>
            <a:r>
              <a:rPr lang="pt-BR" dirty="0" smtClean="0"/>
              <a:t>cumpridas? </a:t>
            </a:r>
          </a:p>
          <a:p>
            <a:pPr algn="just"/>
            <a:r>
              <a:rPr lang="pt-BR" dirty="0" smtClean="0"/>
              <a:t>Devemos trabalhar </a:t>
            </a:r>
            <a:r>
              <a:rPr lang="pt-BR" dirty="0"/>
              <a:t>para o cumprimento das promessas, com a dose adequada de indignação moral e paciência histórica. O direito não é outra coisa senão a “luta pelo direito”</a:t>
            </a:r>
            <a:endParaRPr lang="en-US" dirty="0"/>
          </a:p>
          <a:p>
            <a:endParaRPr lang="pt-BR" dirty="0"/>
          </a:p>
        </p:txBody>
      </p:sp>
    </p:spTree>
    <p:extLst>
      <p:ext uri="{BB962C8B-B14F-4D97-AF65-F5344CB8AC3E}">
        <p14:creationId xmlns:p14="http://schemas.microsoft.com/office/powerpoint/2010/main" val="33701327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Doutrina da Proteç</a:t>
            </a:r>
            <a:r>
              <a:rPr lang="pt-BR" dirty="0" smtClean="0"/>
              <a:t>ão Integral </a:t>
            </a:r>
            <a:endParaRPr lang="pt-BR" dirty="0"/>
          </a:p>
        </p:txBody>
      </p:sp>
      <p:sp>
        <p:nvSpPr>
          <p:cNvPr id="3" name="Content Placeholder 2"/>
          <p:cNvSpPr>
            <a:spLocks noGrp="1"/>
          </p:cNvSpPr>
          <p:nvPr>
            <p:ph sz="quarter" idx="1"/>
          </p:nvPr>
        </p:nvSpPr>
        <p:spPr/>
        <p:txBody>
          <a:bodyPr>
            <a:normAutofit fontScale="92500"/>
          </a:bodyPr>
          <a:lstStyle/>
          <a:p>
            <a:pPr algn="just"/>
            <a:r>
              <a:rPr lang="pt-BR" dirty="0" smtClean="0"/>
              <a:t>A Convenç</a:t>
            </a:r>
            <a:r>
              <a:rPr lang="pt-BR" dirty="0" smtClean="0"/>
              <a:t>ão é o instrumento internacional mais importante pois constitui o marco geral de interpretação de toda normativa relativa aos direitos da criança.</a:t>
            </a:r>
          </a:p>
          <a:p>
            <a:r>
              <a:rPr lang="pt-BR" dirty="0" smtClean="0"/>
              <a:t>Integram tamb</a:t>
            </a:r>
            <a:r>
              <a:rPr lang="pt-BR" dirty="0" smtClean="0"/>
              <a:t>ém o que chamamos de doutrina da proteção integral dos direitos da infância no âmbito internacional: </a:t>
            </a:r>
          </a:p>
          <a:p>
            <a:pPr marL="788670" lvl="1" indent="-514350">
              <a:buFont typeface="+mj-lt"/>
              <a:buAutoNum type="arabicPeriod"/>
            </a:pPr>
            <a:r>
              <a:rPr lang="pt-BR" dirty="0" smtClean="0"/>
              <a:t>Regras Mínimas das Nações Unidas para Administração da Justiça Juvenil (Regras de Beijing);</a:t>
            </a:r>
          </a:p>
          <a:p>
            <a:pPr marL="788670" lvl="1" indent="-514350">
              <a:buFont typeface="+mj-lt"/>
              <a:buAutoNum type="arabicPeriod"/>
            </a:pPr>
            <a:r>
              <a:rPr lang="pt-BR" dirty="0" smtClean="0"/>
              <a:t>Regras Mínimas das Nações Unidas para Jovens Privados de Liberdade;</a:t>
            </a:r>
          </a:p>
          <a:p>
            <a:pPr marL="788670" lvl="1" indent="-514350">
              <a:buFont typeface="+mj-lt"/>
              <a:buAutoNum type="arabicPeriod"/>
            </a:pPr>
            <a:r>
              <a:rPr lang="pt-BR" dirty="0" smtClean="0"/>
              <a:t>Diretrizes das Nações Unidas para Administração da Justiça Juvenil </a:t>
            </a:r>
            <a:endParaRPr lang="pt-BR" dirty="0"/>
          </a:p>
        </p:txBody>
      </p:sp>
    </p:spTree>
    <p:extLst>
      <p:ext uri="{BB962C8B-B14F-4D97-AF65-F5344CB8AC3E}">
        <p14:creationId xmlns:p14="http://schemas.microsoft.com/office/powerpoint/2010/main" val="32085045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Resumo: Evoluç</a:t>
            </a:r>
            <a:r>
              <a:rPr lang="pt-BR" dirty="0" smtClean="0"/>
              <a:t>ão Histórica </a:t>
            </a:r>
            <a:endParaRPr lang="pt-BR" dirty="0"/>
          </a:p>
        </p:txBody>
      </p:sp>
      <p:graphicFrame>
        <p:nvGraphicFramePr>
          <p:cNvPr id="6" name="Content Placeholder 5"/>
          <p:cNvGraphicFramePr>
            <a:graphicFrameLocks noGrp="1"/>
          </p:cNvGraphicFramePr>
          <p:nvPr>
            <p:ph sz="quarter" idx="1"/>
            <p:extLst>
              <p:ext uri="{D42A27DB-BD31-4B8C-83A1-F6EECF244321}">
                <p14:modId xmlns:p14="http://schemas.microsoft.com/office/powerpoint/2010/main" val="469616727"/>
              </p:ext>
            </p:extLst>
          </p:nvPr>
        </p:nvGraphicFramePr>
        <p:xfrm>
          <a:off x="301752" y="1527048"/>
          <a:ext cx="850392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316264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Doutrina da Proteç</a:t>
            </a:r>
            <a:r>
              <a:rPr lang="pt-BR" dirty="0" smtClean="0"/>
              <a:t>ão Integral</a:t>
            </a:r>
            <a:endParaRPr lang="pt-BR" dirty="0"/>
          </a:p>
        </p:txBody>
      </p:sp>
      <p:sp>
        <p:nvSpPr>
          <p:cNvPr id="3" name="Content Placeholder 2"/>
          <p:cNvSpPr>
            <a:spLocks noGrp="1"/>
          </p:cNvSpPr>
          <p:nvPr>
            <p:ph sz="quarter" idx="1"/>
          </p:nvPr>
        </p:nvSpPr>
        <p:spPr/>
        <p:txBody>
          <a:bodyPr>
            <a:normAutofit fontScale="92500" lnSpcReduction="10000"/>
          </a:bodyPr>
          <a:lstStyle/>
          <a:p>
            <a:r>
              <a:rPr lang="pt-BR" dirty="0" smtClean="0"/>
              <a:t>Em decorr</a:t>
            </a:r>
            <a:r>
              <a:rPr lang="pt-BR" dirty="0" smtClean="0"/>
              <a:t>ência da nova orientação constitucional e como fruto destas diversas normativas internacionais, é editado o </a:t>
            </a:r>
            <a:r>
              <a:rPr lang="pt-BR" b="1" dirty="0" smtClean="0"/>
              <a:t>Estatuto da Criança e do Adolescente </a:t>
            </a:r>
            <a:r>
              <a:rPr lang="pt-BR" dirty="0" smtClean="0"/>
              <a:t>(ECA, Lei 8.069/90), que já em seu art.1º enuncia seu principal objetivo: a proteção integral à criança e ao adolescente. </a:t>
            </a:r>
          </a:p>
          <a:p>
            <a:r>
              <a:rPr lang="pt-BR" dirty="0" smtClean="0"/>
              <a:t>Isso significa que nenhuma disposição do ECA pode ser interpretada e muito menos aplicada em prejuízo de crianças e adolescentes e que a lei é um instrumento para exigir da família, sociedade e do Poder Público o respeito aos direitos da criança e do adolescente, inclusive sob pena de responsabilidade. </a:t>
            </a:r>
            <a:endParaRPr lang="pt-BR" dirty="0"/>
          </a:p>
        </p:txBody>
      </p:sp>
    </p:spTree>
    <p:extLst>
      <p:ext uri="{BB962C8B-B14F-4D97-AF65-F5344CB8AC3E}">
        <p14:creationId xmlns:p14="http://schemas.microsoft.com/office/powerpoint/2010/main" val="29529639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Doutrina da Proteç</a:t>
            </a:r>
            <a:r>
              <a:rPr lang="pt-BR" dirty="0" smtClean="0"/>
              <a:t>ão Integral </a:t>
            </a:r>
            <a:endParaRPr lang="pt-BR" dirty="0"/>
          </a:p>
        </p:txBody>
      </p:sp>
      <p:sp>
        <p:nvSpPr>
          <p:cNvPr id="3" name="Content Placeholder 2"/>
          <p:cNvSpPr>
            <a:spLocks noGrp="1"/>
          </p:cNvSpPr>
          <p:nvPr>
            <p:ph sz="quarter" idx="1"/>
          </p:nvPr>
        </p:nvSpPr>
        <p:spPr/>
        <p:txBody>
          <a:bodyPr>
            <a:normAutofit/>
          </a:bodyPr>
          <a:lstStyle/>
          <a:p>
            <a:pPr algn="just"/>
            <a:r>
              <a:rPr lang="pt-BR" dirty="0" smtClean="0"/>
              <a:t>Na </a:t>
            </a:r>
            <a:r>
              <a:rPr lang="pt-BR" dirty="0"/>
              <a:t>doutrina da situação irregular, crianças e adolescentes eram considerados pelo lei apenas quando em situação de risco. Não é esta a visão da Convenção, da Constituição ou do ECA. A proteção integral significa a fundamentação de uma perspectiva de direitos humanos de crianças e adolescentes e, como tal, o reconhecimento de que “todos os direitos do homem são universais, indivisíveis, interdependentes e inter-relacionados”, assim como prevê o art.5</a:t>
            </a:r>
            <a:r>
              <a:rPr lang="pt-BR" baseline="30000" dirty="0"/>
              <a:t>o</a:t>
            </a:r>
            <a:r>
              <a:rPr lang="pt-BR" dirty="0"/>
              <a:t> da Declaração de Viena. </a:t>
            </a:r>
            <a:endParaRPr lang="en-US" dirty="0"/>
          </a:p>
          <a:p>
            <a:endParaRPr lang="pt-BR" dirty="0"/>
          </a:p>
        </p:txBody>
      </p:sp>
    </p:spTree>
    <p:extLst>
      <p:ext uri="{BB962C8B-B14F-4D97-AF65-F5344CB8AC3E}">
        <p14:creationId xmlns:p14="http://schemas.microsoft.com/office/powerpoint/2010/main" val="134230376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Sujeitos da Proteç</a:t>
            </a:r>
            <a:r>
              <a:rPr lang="pt-BR" dirty="0" smtClean="0"/>
              <a:t>ão Integral</a:t>
            </a:r>
            <a:endParaRPr lang="pt-BR" dirty="0"/>
          </a:p>
        </p:txBody>
      </p:sp>
      <p:sp>
        <p:nvSpPr>
          <p:cNvPr id="3" name="Content Placeholder 2"/>
          <p:cNvSpPr>
            <a:spLocks noGrp="1"/>
          </p:cNvSpPr>
          <p:nvPr>
            <p:ph sz="quarter" idx="1"/>
          </p:nvPr>
        </p:nvSpPr>
        <p:spPr/>
        <p:txBody>
          <a:bodyPr>
            <a:normAutofit/>
          </a:bodyPr>
          <a:lstStyle/>
          <a:p>
            <a:r>
              <a:rPr lang="pt-BR" dirty="0"/>
              <a:t>Normalmente, na legislação internacional não há diferenciação entre criança e </a:t>
            </a:r>
            <a:r>
              <a:rPr lang="pt-BR" dirty="0" smtClean="0"/>
              <a:t>adolescente. Para a Convenç</a:t>
            </a:r>
            <a:r>
              <a:rPr lang="pt-BR" dirty="0" smtClean="0"/>
              <a:t>ão, por ex. é criança todo o ser humano menor de 18 anos.</a:t>
            </a:r>
          </a:p>
          <a:p>
            <a:r>
              <a:rPr lang="pt-BR" dirty="0" smtClean="0"/>
              <a:t>O ECA, de forma objetiva, diferencia criança e </a:t>
            </a:r>
            <a:r>
              <a:rPr lang="pt-BR" sz="2800" dirty="0" smtClean="0"/>
              <a:t>adolescente por um critério biológico: </a:t>
            </a:r>
            <a:endParaRPr lang="pt-BR" sz="2800" dirty="0"/>
          </a:p>
          <a:p>
            <a:pPr lvl="1"/>
            <a:r>
              <a:rPr lang="pt-BR" sz="2800" dirty="0" smtClean="0"/>
              <a:t>C</a:t>
            </a:r>
            <a:r>
              <a:rPr lang="pt-BR" sz="2800" dirty="0" smtClean="0"/>
              <a:t>riança</a:t>
            </a:r>
            <a:r>
              <a:rPr lang="pt-BR" sz="2800" dirty="0"/>
              <a:t>: até 12 anos</a:t>
            </a:r>
            <a:r>
              <a:rPr lang="pt-BR" sz="2800" dirty="0" smtClean="0"/>
              <a:t>;</a:t>
            </a:r>
            <a:endParaRPr lang="en-US" sz="2800" dirty="0"/>
          </a:p>
          <a:p>
            <a:pPr lvl="1"/>
            <a:r>
              <a:rPr lang="pt-BR" sz="2800" dirty="0" smtClean="0"/>
              <a:t>Adolescente</a:t>
            </a:r>
            <a:r>
              <a:rPr lang="pt-BR" sz="2800" dirty="0"/>
              <a:t>: Entre 12 e 18 </a:t>
            </a:r>
            <a:r>
              <a:rPr lang="pt-BR" sz="2800" dirty="0" smtClean="0"/>
              <a:t>anos.</a:t>
            </a:r>
          </a:p>
          <a:p>
            <a:endParaRPr lang="pt-BR" dirty="0"/>
          </a:p>
        </p:txBody>
      </p:sp>
    </p:spTree>
    <p:extLst>
      <p:ext uri="{BB962C8B-B14F-4D97-AF65-F5344CB8AC3E}">
        <p14:creationId xmlns:p14="http://schemas.microsoft.com/office/powerpoint/2010/main" val="39875579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Hist</a:t>
            </a:r>
            <a:r>
              <a:rPr lang="pt-BR" dirty="0" smtClean="0"/>
              <a:t>órico </a:t>
            </a:r>
            <a:endParaRPr lang="pt-BR" dirty="0"/>
          </a:p>
        </p:txBody>
      </p:sp>
      <p:sp>
        <p:nvSpPr>
          <p:cNvPr id="3" name="Content Placeholder 2"/>
          <p:cNvSpPr>
            <a:spLocks noGrp="1"/>
          </p:cNvSpPr>
          <p:nvPr>
            <p:ph sz="quarter" idx="1"/>
          </p:nvPr>
        </p:nvSpPr>
        <p:spPr/>
        <p:txBody>
          <a:bodyPr>
            <a:normAutofit fontScale="92500" lnSpcReduction="10000"/>
          </a:bodyPr>
          <a:lstStyle/>
          <a:p>
            <a:pPr algn="just"/>
            <a:r>
              <a:rPr lang="pt-BR" dirty="0" smtClean="0"/>
              <a:t>Proteção jurídica da infância: Em um dos estudos mais aceitos e difundidos sobre a problemática da infância, afirma-se que até meados do século XVI, na sociedade tradicional, não se entendia a infância como entendemos hoje. A infância era encarada como um período de total dependência após o qual se adentrava imediatamente no mundo adulto (Philippe Aries). </a:t>
            </a:r>
          </a:p>
          <a:p>
            <a:pPr algn="just"/>
            <a:r>
              <a:rPr lang="pt-BR" dirty="0" smtClean="0"/>
              <a:t>Inexistência </a:t>
            </a:r>
            <a:r>
              <a:rPr lang="pt-BR" dirty="0"/>
              <a:t>da infância como uma categoria diferente do mundo dos adultos. </a:t>
            </a:r>
            <a:endParaRPr lang="pt-BR" dirty="0" smtClean="0"/>
          </a:p>
          <a:p>
            <a:pPr lvl="1" algn="just"/>
            <a:r>
              <a:rPr lang="pt-BR" dirty="0" smtClean="0"/>
              <a:t>Consequência</a:t>
            </a:r>
            <a:r>
              <a:rPr lang="pt-BR" dirty="0"/>
              <a:t>: não existiam leis que protegiam as </a:t>
            </a:r>
            <a:r>
              <a:rPr lang="pt-BR" dirty="0" smtClean="0"/>
              <a:t>crianças. Caso da menina Mary </a:t>
            </a:r>
            <a:r>
              <a:rPr lang="pt-BR" dirty="0" smtClean="0"/>
              <a:t>Ellen (1875, NY): sofria maus tratos dos pais adotivos e foi necess</a:t>
            </a:r>
            <a:r>
              <a:rPr lang="pt-BR" dirty="0" smtClean="0"/>
              <a:t>ário considera-la como membro do “reino animal” para garantir sua proteção. </a:t>
            </a:r>
            <a:endParaRPr lang="pt-BR" dirty="0"/>
          </a:p>
          <a:p>
            <a:pPr algn="just"/>
            <a:endParaRPr lang="pt-BR" dirty="0" smtClean="0"/>
          </a:p>
          <a:p>
            <a:pPr lvl="1" algn="just"/>
            <a:endParaRPr lang="pt-BR" dirty="0" smtClean="0"/>
          </a:p>
          <a:p>
            <a:pPr lvl="1" algn="just"/>
            <a:endParaRPr lang="pt-BR" dirty="0" smtClean="0"/>
          </a:p>
          <a:p>
            <a:endParaRPr lang="pt-BR" dirty="0"/>
          </a:p>
        </p:txBody>
      </p:sp>
    </p:spTree>
    <p:extLst>
      <p:ext uri="{BB962C8B-B14F-4D97-AF65-F5344CB8AC3E}">
        <p14:creationId xmlns:p14="http://schemas.microsoft.com/office/powerpoint/2010/main" val="314483968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Sujeitos da Proteç</a:t>
            </a:r>
            <a:r>
              <a:rPr lang="pt-BR" dirty="0" smtClean="0"/>
              <a:t>ão Integral </a:t>
            </a:r>
            <a:endParaRPr lang="pt-BR" dirty="0"/>
          </a:p>
        </p:txBody>
      </p:sp>
      <p:sp>
        <p:nvSpPr>
          <p:cNvPr id="3" name="Content Placeholder 2"/>
          <p:cNvSpPr>
            <a:spLocks noGrp="1"/>
          </p:cNvSpPr>
          <p:nvPr>
            <p:ph sz="quarter" idx="1"/>
          </p:nvPr>
        </p:nvSpPr>
        <p:spPr/>
        <p:txBody>
          <a:bodyPr>
            <a:normAutofit fontScale="92500" lnSpcReduction="20000"/>
          </a:bodyPr>
          <a:lstStyle/>
          <a:p>
            <a:pPr algn="just"/>
            <a:r>
              <a:rPr lang="pt-BR" b="1" dirty="0" smtClean="0"/>
              <a:t>Atenç</a:t>
            </a:r>
            <a:r>
              <a:rPr lang="pt-BR" b="1" dirty="0" smtClean="0"/>
              <a:t>ão para a terminologia</a:t>
            </a:r>
            <a:r>
              <a:rPr lang="pt-BR" dirty="0" smtClean="0"/>
              <a:t>: O legislador </a:t>
            </a:r>
            <a:r>
              <a:rPr lang="pt-BR" dirty="0" smtClean="0"/>
              <a:t>deixou </a:t>
            </a:r>
            <a:r>
              <a:rPr lang="pt-BR" dirty="0"/>
              <a:t>de utilizar, propositalmente, o termo “menor”, que possui uma conotação pejorativa e discriminatória, incompatível, portanto, com a nova orientação jurídico-constitucional, que além de alçar crianças e adolescentes à condição de titulares de todos os direitos fundamentais inerentes à pessoa humana (dentre os quais os direitos à dignidade e </a:t>
            </a:r>
            <a:r>
              <a:rPr lang="pt-BR" dirty="0" smtClean="0"/>
              <a:t>ao</a:t>
            </a:r>
            <a:r>
              <a:rPr lang="en-US" dirty="0"/>
              <a:t> </a:t>
            </a:r>
            <a:r>
              <a:rPr lang="pt-BR" dirty="0" smtClean="0"/>
              <a:t>respeito</a:t>
            </a:r>
            <a:r>
              <a:rPr lang="pt-BR" dirty="0"/>
              <a:t>)</a:t>
            </a:r>
            <a:r>
              <a:rPr lang="pt-BR" dirty="0" smtClean="0"/>
              <a:t>, também </a:t>
            </a:r>
            <a:r>
              <a:rPr lang="pt-BR" dirty="0"/>
              <a:t>impôs a todos (família, comunidade, sociedade em geral </a:t>
            </a:r>
            <a:r>
              <a:rPr lang="pt-BR" dirty="0" smtClean="0"/>
              <a:t>e</a:t>
            </a:r>
            <a:r>
              <a:rPr lang="en-US" dirty="0"/>
              <a:t> </a:t>
            </a:r>
            <a:r>
              <a:rPr lang="pt-BR" dirty="0" smtClean="0"/>
              <a:t>Poder </a:t>
            </a:r>
            <a:r>
              <a:rPr lang="pt-BR" dirty="0"/>
              <a:t>Público, o dever de respeitá-los com a mais absoluta prioridade</a:t>
            </a:r>
            <a:r>
              <a:rPr lang="pt-BR" dirty="0" smtClean="0"/>
              <a:t>,</a:t>
            </a:r>
            <a:r>
              <a:rPr lang="en-US" dirty="0"/>
              <a:t> </a:t>
            </a:r>
            <a:r>
              <a:rPr lang="pt-BR" dirty="0" smtClean="0"/>
              <a:t>colocando</a:t>
            </a:r>
            <a:r>
              <a:rPr lang="pt-BR" dirty="0"/>
              <a:t>-os a salvo de qualquer forma de discriminação ou opressão (cf. arts</a:t>
            </a:r>
            <a:r>
              <a:rPr lang="pt-BR" dirty="0" smtClean="0"/>
              <a:t>.</a:t>
            </a:r>
            <a:r>
              <a:rPr lang="en-US" dirty="0"/>
              <a:t> </a:t>
            </a:r>
            <a:r>
              <a:rPr lang="pt-BR" dirty="0" smtClean="0"/>
              <a:t>4º</a:t>
            </a:r>
            <a:r>
              <a:rPr lang="pt-BR" dirty="0"/>
              <a:t>, caput e 5º, do ECA e art. 227, caput, da CF), o que compreende</a:t>
            </a:r>
            <a:r>
              <a:rPr lang="pt-BR" dirty="0" smtClean="0"/>
              <a:t>,</a:t>
            </a:r>
            <a:r>
              <a:rPr lang="en-US" dirty="0"/>
              <a:t> </a:t>
            </a:r>
            <a:r>
              <a:rPr lang="pt-BR" dirty="0" smtClean="0"/>
              <a:t>obviamente</a:t>
            </a:r>
            <a:r>
              <a:rPr lang="pt-BR" dirty="0"/>
              <a:t>, a própria terminologia utilizada para sua designação.</a:t>
            </a:r>
            <a:endParaRPr lang="en-US" dirty="0"/>
          </a:p>
          <a:p>
            <a:endParaRPr lang="pt-BR" dirty="0"/>
          </a:p>
        </p:txBody>
      </p:sp>
    </p:spTree>
    <p:extLst>
      <p:ext uri="{BB962C8B-B14F-4D97-AF65-F5344CB8AC3E}">
        <p14:creationId xmlns:p14="http://schemas.microsoft.com/office/powerpoint/2010/main" val="105296325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Sujeitos da Proteç</a:t>
            </a:r>
            <a:r>
              <a:rPr lang="pt-BR" dirty="0" smtClean="0"/>
              <a:t>ão Integral</a:t>
            </a:r>
            <a:endParaRPr lang="pt-BR" dirty="0"/>
          </a:p>
        </p:txBody>
      </p:sp>
      <p:sp>
        <p:nvSpPr>
          <p:cNvPr id="3" name="Content Placeholder 2"/>
          <p:cNvSpPr>
            <a:spLocks noGrp="1"/>
          </p:cNvSpPr>
          <p:nvPr>
            <p:ph sz="quarter" idx="1"/>
          </p:nvPr>
        </p:nvSpPr>
        <p:spPr/>
        <p:txBody>
          <a:bodyPr>
            <a:normAutofit fontScale="92500" lnSpcReduction="10000"/>
          </a:bodyPr>
          <a:lstStyle/>
          <a:p>
            <a:r>
              <a:rPr lang="pt-BR" dirty="0" smtClean="0"/>
              <a:t>Quest</a:t>
            </a:r>
            <a:r>
              <a:rPr lang="pt-BR" dirty="0" smtClean="0"/>
              <a:t>ões interessantes:</a:t>
            </a:r>
          </a:p>
          <a:p>
            <a:pPr lvl="1" algn="just"/>
            <a:r>
              <a:rPr lang="pt-BR" dirty="0" smtClean="0"/>
              <a:t>Eventual emancipação de jovens entre 16 (dezesseis) e 18 (dezoito) anos de idade, nos moldes do permitido pelo art. 5º, par. único, do CC, não desvirtua sua condição de adolescentes, para fins de incidência das normas de proteção contidas no ECA e em outros Diploma Legais correlatos;</a:t>
            </a:r>
          </a:p>
          <a:p>
            <a:pPr lvl="1" algn="just"/>
            <a:r>
              <a:rPr lang="pt-BR" i="1" dirty="0" smtClean="0"/>
              <a:t>O nascituro pode ser considerado sujeito da proteção integral? </a:t>
            </a:r>
            <a:r>
              <a:rPr lang="pt-BR" dirty="0" smtClean="0"/>
              <a:t> H</a:t>
            </a:r>
            <a:r>
              <a:rPr lang="pt-BR" dirty="0" smtClean="0"/>
              <a:t>á posição doutrinária (Tania da Silva Pereira) que sustenta que o nascituro é sujeito da proteção integral, vez que o ECA prevê no art.7º que a criança e o adolescente têm direito a proteção à vida e à saúde, mediante a efetivação de políticas sociais públicas que permitam </a:t>
            </a:r>
            <a:r>
              <a:rPr lang="pt-BR" b="1" dirty="0" smtClean="0"/>
              <a:t>o nascimento </a:t>
            </a:r>
            <a:r>
              <a:rPr lang="pt-BR" dirty="0" smtClean="0"/>
              <a:t>e o desenvolvimento sadio e harmonioso  e o art. 8º trata do </a:t>
            </a:r>
            <a:r>
              <a:rPr lang="pt-BR" b="1" dirty="0" smtClean="0"/>
              <a:t>direito das gestantes </a:t>
            </a:r>
            <a:r>
              <a:rPr lang="pt-BR" dirty="0" smtClean="0"/>
              <a:t>de terem acesso à nutrição adequada e atenção humanizada, incluindo atendimento pré-natal, perinatal e pós-natal no SUS.</a:t>
            </a:r>
          </a:p>
          <a:p>
            <a:pPr lvl="1" algn="just"/>
            <a:endParaRPr lang="pt-BR" dirty="0"/>
          </a:p>
          <a:p>
            <a:pPr lvl="1" algn="just"/>
            <a:endParaRPr lang="pt-BR" dirty="0"/>
          </a:p>
        </p:txBody>
      </p:sp>
    </p:spTree>
    <p:extLst>
      <p:ext uri="{BB962C8B-B14F-4D97-AF65-F5344CB8AC3E}">
        <p14:creationId xmlns:p14="http://schemas.microsoft.com/office/powerpoint/2010/main" val="263404004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Sujeitos da Proteç</a:t>
            </a:r>
            <a:r>
              <a:rPr lang="pt-BR" dirty="0" smtClean="0"/>
              <a:t>ão Integral</a:t>
            </a:r>
            <a:endParaRPr lang="pt-BR" dirty="0"/>
          </a:p>
        </p:txBody>
      </p:sp>
      <p:sp>
        <p:nvSpPr>
          <p:cNvPr id="3" name="Content Placeholder 2"/>
          <p:cNvSpPr>
            <a:spLocks noGrp="1"/>
          </p:cNvSpPr>
          <p:nvPr>
            <p:ph sz="quarter" idx="1"/>
          </p:nvPr>
        </p:nvSpPr>
        <p:spPr/>
        <p:txBody>
          <a:bodyPr>
            <a:normAutofit fontScale="92500" lnSpcReduction="10000"/>
          </a:bodyPr>
          <a:lstStyle/>
          <a:p>
            <a:r>
              <a:rPr lang="pt-BR" dirty="0" smtClean="0"/>
              <a:t>Art. 2º, par</a:t>
            </a:r>
            <a:r>
              <a:rPr lang="pt-BR" dirty="0" smtClean="0"/>
              <a:t>ágrafo único: aplicação excepcional do ECA aos jovens entre 18 e 21 anos.</a:t>
            </a:r>
          </a:p>
          <a:p>
            <a:r>
              <a:rPr lang="pt-BR" dirty="0" smtClean="0"/>
              <a:t>Este artigo é aplicável em duas situações:</a:t>
            </a:r>
          </a:p>
          <a:p>
            <a:pPr marL="788670" lvl="1" indent="-514350" algn="just">
              <a:buFont typeface="+mj-lt"/>
              <a:buAutoNum type="arabicPeriod"/>
            </a:pPr>
            <a:r>
              <a:rPr lang="pt-BR" sz="2000" dirty="0" smtClean="0"/>
              <a:t>Art. 40 do ECA: </a:t>
            </a:r>
            <a:r>
              <a:rPr lang="pt-BR" sz="2000" dirty="0"/>
              <a:t>aplicação da adoção estatutária em se tratando de </a:t>
            </a:r>
            <a:r>
              <a:rPr lang="pt-BR" sz="2000" dirty="0" smtClean="0"/>
              <a:t>jovens</a:t>
            </a:r>
            <a:r>
              <a:rPr lang="en-US" sz="2000" dirty="0"/>
              <a:t> </a:t>
            </a:r>
            <a:r>
              <a:rPr lang="pt-BR" sz="2000" dirty="0" smtClean="0"/>
              <a:t>entre </a:t>
            </a:r>
            <a:r>
              <a:rPr lang="pt-BR" sz="2000" dirty="0"/>
              <a:t>18 (dezoito) e 21 (vinte e um) anos de idade que à época do </a:t>
            </a:r>
            <a:r>
              <a:rPr lang="pt-BR" sz="2000" dirty="0" smtClean="0"/>
              <a:t>pedido</a:t>
            </a:r>
            <a:r>
              <a:rPr lang="en-US" sz="2000" dirty="0"/>
              <a:t> </a:t>
            </a:r>
            <a:r>
              <a:rPr lang="pt-BR" sz="2000" dirty="0" smtClean="0"/>
              <a:t>respectivo </a:t>
            </a:r>
            <a:r>
              <a:rPr lang="pt-BR" sz="2000" dirty="0"/>
              <a:t>já se encontravam sob a guarda ou tutela dos </a:t>
            </a:r>
            <a:r>
              <a:rPr lang="pt-BR" sz="2000" dirty="0" smtClean="0"/>
              <a:t>adotantes</a:t>
            </a:r>
          </a:p>
          <a:p>
            <a:pPr marL="788670" lvl="1" indent="-514350" algn="just">
              <a:buFont typeface="+mj-lt"/>
              <a:buAutoNum type="arabicPeriod"/>
            </a:pPr>
            <a:r>
              <a:rPr lang="pt-BR" sz="2000" dirty="0" smtClean="0"/>
              <a:t>Art. 121, §5 do ECA: Possibilidade de aplicaç</a:t>
            </a:r>
            <a:r>
              <a:rPr lang="pt-BR" sz="2000" dirty="0" smtClean="0"/>
              <a:t>ão de medidas socioeducativas para jovens entre 18 e 21 anos. Como tese de defesa, é possível sustentar que apenas medidas privativas de liberdade (internação e semiliberdade) são aplicáveis aos maiores de 18 anos, já que não há previsão legal para aplicação e execução de liberdade assistida e prestação se serviços à comunidade para os jovens entre 18 e 21 anos. </a:t>
            </a:r>
            <a:endParaRPr lang="pt-BR" dirty="0" smtClean="0"/>
          </a:p>
          <a:p>
            <a:pPr marL="731520" lvl="1" indent="-457200">
              <a:buFont typeface="+mj-lt"/>
              <a:buAutoNum type="arabicPeriod"/>
            </a:pPr>
            <a:endParaRPr lang="pt-BR" dirty="0"/>
          </a:p>
        </p:txBody>
      </p:sp>
    </p:spTree>
    <p:extLst>
      <p:ext uri="{BB962C8B-B14F-4D97-AF65-F5344CB8AC3E}">
        <p14:creationId xmlns:p14="http://schemas.microsoft.com/office/powerpoint/2010/main" val="385919037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Prioridade Absoluta </a:t>
            </a:r>
            <a:endParaRPr lang="pt-BR" dirty="0"/>
          </a:p>
        </p:txBody>
      </p:sp>
      <p:sp>
        <p:nvSpPr>
          <p:cNvPr id="3" name="Content Placeholder 2"/>
          <p:cNvSpPr>
            <a:spLocks noGrp="1"/>
          </p:cNvSpPr>
          <p:nvPr>
            <p:ph sz="quarter" idx="1"/>
          </p:nvPr>
        </p:nvSpPr>
        <p:spPr/>
        <p:txBody>
          <a:bodyPr>
            <a:normAutofit fontScale="85000" lnSpcReduction="20000"/>
          </a:bodyPr>
          <a:lstStyle/>
          <a:p>
            <a:pPr algn="just"/>
            <a:r>
              <a:rPr lang="pt-PT" dirty="0" smtClean="0"/>
              <a:t>Art. 4º É dever da família, da comunidade, da sociedade em geral e do poder público assegurar, com </a:t>
            </a:r>
            <a:r>
              <a:rPr lang="pt-PT" b="1" u="sng" dirty="0" smtClean="0"/>
              <a:t>absoluta prioridade</a:t>
            </a:r>
            <a:r>
              <a:rPr lang="pt-PT" dirty="0" smtClean="0"/>
              <a:t>, a efetivação dos direitos referentes à vida, à saúde, à alimentação, à educação, ao </a:t>
            </a:r>
            <a:r>
              <a:rPr lang="pt-PT" dirty="0" err="1" smtClean="0"/>
              <a:t>esporte</a:t>
            </a:r>
            <a:r>
              <a:rPr lang="pt-PT" dirty="0" smtClean="0"/>
              <a:t>, ao lazer, à profissionalização, à cultura, à dignidade, ao respeito, à liberdade e à convivência familiar e comunitária. </a:t>
            </a:r>
          </a:p>
          <a:p>
            <a:pPr marL="0" indent="0" algn="just">
              <a:buNone/>
            </a:pPr>
            <a:r>
              <a:rPr lang="pt-PT" dirty="0" smtClean="0"/>
              <a:t>     Parágrafo único. A garantia de prioridade compreende:</a:t>
            </a:r>
          </a:p>
          <a:p>
            <a:pPr marL="731520" lvl="1" indent="-457200" algn="just">
              <a:buAutoNum type="alphaLcParenR"/>
            </a:pPr>
            <a:r>
              <a:rPr lang="pt-PT" dirty="0" smtClean="0"/>
              <a:t>primazia de receber proteção e socorro em quaisquer circunstâncias;</a:t>
            </a:r>
          </a:p>
          <a:p>
            <a:pPr marL="731520" lvl="1" indent="-457200" algn="just">
              <a:buAutoNum type="alphaLcParenR"/>
            </a:pPr>
            <a:r>
              <a:rPr lang="pt-PT" dirty="0" smtClean="0"/>
              <a:t> precedência de atendimento nos serviços públicos ou de relevância pública;</a:t>
            </a:r>
          </a:p>
          <a:p>
            <a:pPr marL="731520" lvl="1" indent="-457200" algn="just">
              <a:buAutoNum type="alphaLcParenR"/>
            </a:pPr>
            <a:r>
              <a:rPr lang="pt-PT" dirty="0" smtClean="0"/>
              <a:t>preferência na formulação e na execução das políticas sociais públicas;</a:t>
            </a:r>
          </a:p>
          <a:p>
            <a:pPr marL="731520" lvl="1" indent="-457200" algn="just">
              <a:buAutoNum type="alphaLcParenR"/>
            </a:pPr>
            <a:r>
              <a:rPr lang="pt-PT" dirty="0" smtClean="0"/>
              <a:t>destinação privilegiada de recursos públicos nas áreas relacionadas com a proteção à infância e à juventude.</a:t>
            </a:r>
          </a:p>
          <a:p>
            <a:pPr marL="0" indent="0" algn="just">
              <a:buNone/>
            </a:pPr>
            <a:endParaRPr lang="pt-PT" dirty="0" smtClean="0"/>
          </a:p>
          <a:p>
            <a:pPr algn="just"/>
            <a:r>
              <a:rPr lang="pt-PT" dirty="0" smtClean="0"/>
              <a:t>Ver tamb</a:t>
            </a:r>
            <a:r>
              <a:rPr lang="pt-PT" dirty="0" smtClean="0"/>
              <a:t>ém art. 227 da CF; </a:t>
            </a:r>
            <a:endParaRPr lang="pt-PT" dirty="0" smtClean="0"/>
          </a:p>
          <a:p>
            <a:endParaRPr lang="pt-BR" dirty="0"/>
          </a:p>
        </p:txBody>
      </p:sp>
    </p:spTree>
    <p:extLst>
      <p:ext uri="{BB962C8B-B14F-4D97-AF65-F5344CB8AC3E}">
        <p14:creationId xmlns:p14="http://schemas.microsoft.com/office/powerpoint/2010/main" val="275101974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Prioridade Absoluta </a:t>
            </a:r>
            <a:endParaRPr lang="pt-BR" dirty="0"/>
          </a:p>
        </p:txBody>
      </p:sp>
      <p:sp>
        <p:nvSpPr>
          <p:cNvPr id="3" name="Content Placeholder 2"/>
          <p:cNvSpPr>
            <a:spLocks noGrp="1"/>
          </p:cNvSpPr>
          <p:nvPr>
            <p:ph sz="quarter" idx="1"/>
          </p:nvPr>
        </p:nvSpPr>
        <p:spPr/>
        <p:txBody>
          <a:bodyPr>
            <a:normAutofit lnSpcReduction="10000"/>
          </a:bodyPr>
          <a:lstStyle/>
          <a:p>
            <a:pPr algn="just"/>
            <a:r>
              <a:rPr lang="pt-PT" dirty="0" smtClean="0"/>
              <a:t>Família relacionada como a primeira das instituições convocadas a atuar na defesa dos direitos de crianças e adolescentes, haja vista que todo o trabalho desenvolvido em benefício destes deve ocorrer preferencialmente no âmbito familiar. </a:t>
            </a:r>
          </a:p>
          <a:p>
            <a:pPr algn="just"/>
            <a:r>
              <a:rPr lang="pt-BR" dirty="0"/>
              <a:t> </a:t>
            </a:r>
            <a:r>
              <a:rPr lang="pt-BR" dirty="0" smtClean="0"/>
              <a:t>Neste </a:t>
            </a:r>
            <a:r>
              <a:rPr lang="pt-BR" dirty="0"/>
              <a:t>sentido, também o direito à convivência familiar foi expressamente relacionado como um dos direitos fundamentais a serem assegurados com </a:t>
            </a:r>
            <a:r>
              <a:rPr lang="pt-BR" dirty="0" smtClean="0"/>
              <a:t>absoluta</a:t>
            </a:r>
            <a:r>
              <a:rPr lang="en-US" dirty="0"/>
              <a:t> </a:t>
            </a:r>
            <a:r>
              <a:rPr lang="pt-BR" dirty="0" smtClean="0"/>
              <a:t>prioridade </a:t>
            </a:r>
            <a:r>
              <a:rPr lang="pt-BR" dirty="0"/>
              <a:t>à criança e ao adolescente e ao longo do ECA há inúmeros mecanismos de proteção à </a:t>
            </a:r>
            <a:r>
              <a:rPr lang="pt-BR" dirty="0" smtClean="0"/>
              <a:t>família.</a:t>
            </a:r>
            <a:endParaRPr lang="en-US" dirty="0"/>
          </a:p>
          <a:p>
            <a:pPr algn="just"/>
            <a:endParaRPr lang="pt-PT" dirty="0" smtClean="0"/>
          </a:p>
          <a:p>
            <a:endParaRPr lang="pt-BR" dirty="0"/>
          </a:p>
        </p:txBody>
      </p:sp>
    </p:spTree>
    <p:extLst>
      <p:ext uri="{BB962C8B-B14F-4D97-AF65-F5344CB8AC3E}">
        <p14:creationId xmlns:p14="http://schemas.microsoft.com/office/powerpoint/2010/main" val="359730516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Prioridade Absoluta </a:t>
            </a:r>
            <a:endParaRPr lang="pt-BR" dirty="0"/>
          </a:p>
        </p:txBody>
      </p:sp>
      <p:sp>
        <p:nvSpPr>
          <p:cNvPr id="3" name="Content Placeholder 2"/>
          <p:cNvSpPr>
            <a:spLocks noGrp="1"/>
          </p:cNvSpPr>
          <p:nvPr>
            <p:ph sz="quarter" idx="1"/>
          </p:nvPr>
        </p:nvSpPr>
        <p:spPr/>
        <p:txBody>
          <a:bodyPr>
            <a:normAutofit fontScale="77500" lnSpcReduction="20000"/>
          </a:bodyPr>
          <a:lstStyle/>
          <a:p>
            <a:pPr algn="just"/>
            <a:r>
              <a:rPr lang="pt-PT" dirty="0" smtClean="0"/>
              <a:t>Este dispositivo </a:t>
            </a:r>
            <a:r>
              <a:rPr lang="pt-PT" dirty="0" smtClean="0"/>
              <a:t>é dirigido principalmente ao Poder Público. Estabelece um </a:t>
            </a:r>
            <a:r>
              <a:rPr lang="pt-PT" dirty="0" smtClean="0"/>
              <a:t>estabelece um verdadeiro comando normativo para ao administrador p</a:t>
            </a:r>
            <a:r>
              <a:rPr lang="pt-PT" dirty="0" smtClean="0"/>
              <a:t>úblico que em s</a:t>
            </a:r>
            <a:r>
              <a:rPr lang="pt-PT" dirty="0" smtClean="0"/>
              <a:t>uas metas e ações não tem alternativa outra além de priorizar - e de forma absoluta - a área infanto-juvenil, </a:t>
            </a:r>
            <a:endParaRPr lang="pt-PT" dirty="0" smtClean="0"/>
          </a:p>
          <a:p>
            <a:pPr algn="just"/>
            <a:r>
              <a:rPr lang="pt-PT" dirty="0" smtClean="0"/>
              <a:t>A maioria das situações de vulnerabilidade a que são expostas crianças e adolescentes decorrem da falta de efetiva implementação, com qualidade, das políticas públicas em seu favor. </a:t>
            </a:r>
          </a:p>
          <a:p>
            <a:pPr algn="just"/>
            <a:r>
              <a:rPr lang="pt-PT" dirty="0" smtClean="0"/>
              <a:t>Incumbe, fundamentalmente, ao Estado garantir condições de efetivação dos direitos assegurados, o que decorre, inclusive do art.4</a:t>
            </a:r>
            <a:r>
              <a:rPr lang="pt-PT" baseline="30000" dirty="0" smtClean="0"/>
              <a:t>o</a:t>
            </a:r>
            <a:r>
              <a:rPr lang="pt-PT" dirty="0" smtClean="0"/>
              <a:t> da Convenção:</a:t>
            </a:r>
          </a:p>
          <a:p>
            <a:pPr lvl="1" algn="just"/>
            <a:r>
              <a:rPr lang="pt-PT" dirty="0" smtClean="0"/>
              <a:t>“</a:t>
            </a:r>
            <a:r>
              <a:rPr lang="pt-PT" i="1" dirty="0" smtClean="0"/>
              <a:t>Os Estados Partes adotarão todas as medidas administrativas, legislativas e de outra índole com vistas </a:t>
            </a:r>
            <a:r>
              <a:rPr lang="pt-PT" i="1" u="sng" dirty="0" smtClean="0"/>
              <a:t>à implementação dos direitos reconhecidos na presente Convenção. Com relação aos direitos econômicos, sociais e culturais, os Estados Partes adotarão essas medidas utilizando ao máximo os recursos disponíveis e, quando necessário, dentro de um quadro de cooperação internacional</a:t>
            </a:r>
            <a:r>
              <a:rPr lang="pt-PT" i="1" dirty="0" smtClean="0"/>
              <a:t>”.</a:t>
            </a:r>
            <a:endParaRPr lang="pt-PT" dirty="0" smtClean="0"/>
          </a:p>
          <a:p>
            <a:endParaRPr lang="pt-BR" dirty="0"/>
          </a:p>
        </p:txBody>
      </p:sp>
    </p:spTree>
    <p:extLst>
      <p:ext uri="{BB962C8B-B14F-4D97-AF65-F5344CB8AC3E}">
        <p14:creationId xmlns:p14="http://schemas.microsoft.com/office/powerpoint/2010/main" val="211457896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Prioridade Absoluta </a:t>
            </a:r>
            <a:endParaRPr lang="pt-BR" dirty="0"/>
          </a:p>
        </p:txBody>
      </p:sp>
      <p:sp>
        <p:nvSpPr>
          <p:cNvPr id="3" name="Content Placeholder 2"/>
          <p:cNvSpPr>
            <a:spLocks noGrp="1"/>
          </p:cNvSpPr>
          <p:nvPr>
            <p:ph sz="quarter" idx="1"/>
          </p:nvPr>
        </p:nvSpPr>
        <p:spPr/>
        <p:txBody>
          <a:bodyPr>
            <a:normAutofit fontScale="92500"/>
          </a:bodyPr>
          <a:lstStyle/>
          <a:p>
            <a:pPr algn="just"/>
            <a:r>
              <a:rPr lang="pt-BR" dirty="0"/>
              <a:t>Cuida-se de um dever de máxima aplicação de recursos disponíveis, gerando uma verdadeira inversão do ônus da prova, ao colocar sobre a obrigação do Estado comprovar que não pôde fazer mais do que fez em favor da efetivação dos direitos sociais, econômicos e culturais. </a:t>
            </a:r>
            <a:endParaRPr lang="pt-BR" b="1" dirty="0" smtClean="0"/>
          </a:p>
          <a:p>
            <a:pPr algn="just"/>
            <a:r>
              <a:rPr lang="pt-BR" b="1" dirty="0" smtClean="0"/>
              <a:t>É </a:t>
            </a:r>
            <a:r>
              <a:rPr lang="pt-BR" b="1" dirty="0"/>
              <a:t>uma obrigação imediata de adotar medidas de promoção e também de não adotar medidas regressivas. </a:t>
            </a:r>
            <a:r>
              <a:rPr lang="pt-BR" dirty="0"/>
              <a:t>Ainda que não haja recursos suficientes, reconhece-se uma obrigação mínima de assegurar a satisfação de níveis essenciais de cada um dos direitos. </a:t>
            </a:r>
            <a:endParaRPr lang="en-US" dirty="0"/>
          </a:p>
          <a:p>
            <a:pPr marL="0" indent="0">
              <a:buNone/>
            </a:pPr>
            <a:endParaRPr lang="pt-BR" dirty="0"/>
          </a:p>
        </p:txBody>
      </p:sp>
    </p:spTree>
    <p:extLst>
      <p:ext uri="{BB962C8B-B14F-4D97-AF65-F5344CB8AC3E}">
        <p14:creationId xmlns:p14="http://schemas.microsoft.com/office/powerpoint/2010/main" val="115117450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Prioridade Absoluta </a:t>
            </a:r>
            <a:endParaRPr lang="pt-BR" dirty="0"/>
          </a:p>
        </p:txBody>
      </p:sp>
      <p:sp>
        <p:nvSpPr>
          <p:cNvPr id="3" name="Content Placeholder 2"/>
          <p:cNvSpPr>
            <a:spLocks noGrp="1"/>
          </p:cNvSpPr>
          <p:nvPr>
            <p:ph sz="quarter" idx="1"/>
          </p:nvPr>
        </p:nvSpPr>
        <p:spPr/>
        <p:txBody>
          <a:bodyPr/>
          <a:lstStyle/>
          <a:p>
            <a:pPr algn="just"/>
            <a:r>
              <a:rPr lang="pt-PT" dirty="0" smtClean="0"/>
              <a:t>Em suma, em razão deste princípio o poder p</a:t>
            </a:r>
            <a:r>
              <a:rPr lang="pt-PT" dirty="0" smtClean="0"/>
              <a:t>úblico </a:t>
            </a:r>
            <a:r>
              <a:rPr lang="pt-PT" dirty="0" smtClean="0"/>
              <a:t>está obrigado a implementar políticas públicas destinadas à garantia da plena efetivação dos direitos infanto-juvenis assegurados pela lei e pela Constituição Federal, não podendo invocar seu suposto “poder discricionário” para privilegiar área diversa, não amparada por semelhante mandamento constitucional.</a:t>
            </a:r>
          </a:p>
          <a:p>
            <a:r>
              <a:rPr lang="pt-PT" dirty="0" smtClean="0"/>
              <a:t> Este </a:t>
            </a:r>
            <a:r>
              <a:rPr lang="pt-PT" dirty="0" smtClean="0"/>
              <a:t>é entendimento pacífico na jurisprudência dos tribunais superiores (STJ/STF).</a:t>
            </a:r>
            <a:endParaRPr lang="pt-PT" dirty="0" smtClean="0"/>
          </a:p>
          <a:p>
            <a:endParaRPr lang="pt-BR" dirty="0"/>
          </a:p>
        </p:txBody>
      </p:sp>
    </p:spTree>
    <p:extLst>
      <p:ext uri="{BB962C8B-B14F-4D97-AF65-F5344CB8AC3E}">
        <p14:creationId xmlns:p14="http://schemas.microsoft.com/office/powerpoint/2010/main" val="369893475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Prioridade Absoluta </a:t>
            </a:r>
            <a:endParaRPr lang="pt-BR" dirty="0"/>
          </a:p>
        </p:txBody>
      </p:sp>
      <p:sp>
        <p:nvSpPr>
          <p:cNvPr id="3" name="Content Placeholder 2"/>
          <p:cNvSpPr>
            <a:spLocks noGrp="1"/>
          </p:cNvSpPr>
          <p:nvPr>
            <p:ph sz="quarter" idx="1"/>
          </p:nvPr>
        </p:nvSpPr>
        <p:spPr/>
        <p:txBody>
          <a:bodyPr>
            <a:normAutofit fontScale="40000" lnSpcReduction="20000"/>
          </a:bodyPr>
          <a:lstStyle/>
          <a:p>
            <a:pPr algn="just"/>
            <a:r>
              <a:rPr lang="pt-PT" sz="3300" dirty="0" smtClean="0"/>
              <a:t>“</a:t>
            </a:r>
            <a:r>
              <a:rPr lang="pt-PT" sz="4200" i="1" dirty="0" smtClean="0"/>
              <a:t>Isso significa, portanto, considerada a indiscutível primazia reconhecida aos direitos da criança e do adolescente (ANA MARIA MOREIRA MARCHESAN, “O princípio da prioridade absoluta aos direitos da criança e do adolescente e a discricionariedade administrativa”, “</a:t>
            </a:r>
            <a:r>
              <a:rPr lang="pt-PT" sz="4200" i="1" dirty="0" err="1" smtClean="0"/>
              <a:t>in</a:t>
            </a:r>
            <a:r>
              <a:rPr lang="pt-PT" sz="4200" i="1" dirty="0" smtClean="0"/>
              <a:t>” RT 749/82-103), que a ineficiência administrativa, o descaso governamental com direitos básicos do cidadão, a incapacidade de gerir os recursos públicos, a incompetência na adequada implementação da programação orçamentária em tema de educação pública, a falta de visão política na justa percepção, pelo administrador, do enorme significado social de que se reveste a educação infantil, a inoperância funcional dos gestores públicos na concretização das imposições constitucionais estabelecidas em favor das pessoas carentes não podem nem devem representar obstáculos à execução, pelo Poder Público, notadamente pelo Município (CF, art. 211, § 2º), da norma inscrita no art. 208, IV, da Constituição da República, que traduz e impõe, ao Estado, um dever </a:t>
            </a:r>
            <a:r>
              <a:rPr lang="pt-PT" sz="4200" i="1" dirty="0" err="1" smtClean="0"/>
              <a:t>inafastável</a:t>
            </a:r>
            <a:r>
              <a:rPr lang="pt-PT" sz="4200" i="1" dirty="0" smtClean="0"/>
              <a:t>, sob pena de a ilegitimidade dessa inaceitável omissão governamental importar em grave vulneração a um direito fundamental da cidadania e que é, no contexto que ora se examina, o direito à educação, cuja amplitude conceitual abrange, na globalidade de seu alcance, o fornecimento de creches públicas e de ensino pré-primário “às crianças até 5 (cinco) anos de idade” (CF, art. 208, IV, na redação dada pela EC nº 53/2006) </a:t>
            </a:r>
            <a:r>
              <a:rPr lang="pt-PT" sz="4200" dirty="0" smtClean="0"/>
              <a:t>(ARE 639337 </a:t>
            </a:r>
            <a:r>
              <a:rPr lang="pt-PT" sz="4200" dirty="0" err="1" smtClean="0"/>
              <a:t>AgR</a:t>
            </a:r>
            <a:r>
              <a:rPr lang="pt-PT" sz="4200" dirty="0" smtClean="0"/>
              <a:t>, Relator(a):  Min. CELSO DE MELLO, Segunda Turma, julgado em 23/08/2011).</a:t>
            </a:r>
          </a:p>
          <a:p>
            <a:endParaRPr lang="en-US" sz="3300" dirty="0"/>
          </a:p>
        </p:txBody>
      </p:sp>
    </p:spTree>
    <p:extLst>
      <p:ext uri="{BB962C8B-B14F-4D97-AF65-F5344CB8AC3E}">
        <p14:creationId xmlns:p14="http://schemas.microsoft.com/office/powerpoint/2010/main" val="21550698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Prioridade Absoluta </a:t>
            </a:r>
            <a:endParaRPr lang="pt-BR" dirty="0"/>
          </a:p>
        </p:txBody>
      </p:sp>
      <p:sp>
        <p:nvSpPr>
          <p:cNvPr id="3" name="Content Placeholder 2"/>
          <p:cNvSpPr>
            <a:spLocks noGrp="1"/>
          </p:cNvSpPr>
          <p:nvPr>
            <p:ph sz="quarter" idx="1"/>
          </p:nvPr>
        </p:nvSpPr>
        <p:spPr/>
        <p:txBody>
          <a:bodyPr>
            <a:normAutofit fontScale="92500" lnSpcReduction="10000"/>
          </a:bodyPr>
          <a:lstStyle/>
          <a:p>
            <a:pPr algn="just"/>
            <a:r>
              <a:rPr lang="pt-PT" dirty="0" smtClean="0"/>
              <a:t>Todos os serviços públicos ou de relevância pública devem se adequar ao atendimento prioritário (e em regime de prioridade absoluta) a crianças e adolescentes, para tanto melhor organizando as estruturas já existentes e/ou criando novas, contratando e capacitando pessoal etc. </a:t>
            </a:r>
          </a:p>
          <a:p>
            <a:pPr algn="just"/>
            <a:r>
              <a:rPr lang="pt-PT" dirty="0" smtClean="0"/>
              <a:t>Ex.: Serviços públicos como os prestados pelos CREAS/CRAS e CAPS devem disponibilizar um atendimento diferenciado e prioritário para crianças, adolescentes e suas respectivas famílias, o que envolve o desde a celeridade dos atendimentos at</a:t>
            </a:r>
            <a:r>
              <a:rPr lang="pt-PT" dirty="0" smtClean="0"/>
              <a:t>é o espaço físico em que ele é prestado. </a:t>
            </a:r>
            <a:endParaRPr lang="pt-PT" dirty="0"/>
          </a:p>
        </p:txBody>
      </p:sp>
    </p:spTree>
    <p:extLst>
      <p:ext uri="{BB962C8B-B14F-4D97-AF65-F5344CB8AC3E}">
        <p14:creationId xmlns:p14="http://schemas.microsoft.com/office/powerpoint/2010/main" val="13371463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Hist</a:t>
            </a:r>
            <a:r>
              <a:rPr lang="pt-BR" dirty="0" smtClean="0"/>
              <a:t>órico </a:t>
            </a:r>
            <a:endParaRPr lang="pt-BR" dirty="0"/>
          </a:p>
        </p:txBody>
      </p:sp>
      <p:sp>
        <p:nvSpPr>
          <p:cNvPr id="3" name="Content Placeholder 2"/>
          <p:cNvSpPr>
            <a:spLocks noGrp="1"/>
          </p:cNvSpPr>
          <p:nvPr>
            <p:ph sz="quarter" idx="1"/>
          </p:nvPr>
        </p:nvSpPr>
        <p:spPr/>
        <p:txBody>
          <a:bodyPr>
            <a:noAutofit/>
          </a:bodyPr>
          <a:lstStyle/>
          <a:p>
            <a:pPr algn="just"/>
            <a:r>
              <a:rPr lang="pt-BR" sz="2300" dirty="0" smtClean="0"/>
              <a:t>Séculos XVII e XVIII: processo de construção social da categoria “infância”. Família e Escola como instituições chaves. </a:t>
            </a:r>
          </a:p>
          <a:p>
            <a:pPr algn="just"/>
            <a:r>
              <a:rPr lang="pt-BR" sz="2300" dirty="0" smtClean="0"/>
              <a:t>Nem todos os sujeitos possuem uma referência escolar e/ ou tem acesso à escola. As diferenças entre os incluídos e excluídos é tão grande que um conceito único (“infância”) não pode englobar a todos.</a:t>
            </a:r>
          </a:p>
          <a:p>
            <a:pPr algn="just"/>
            <a:r>
              <a:rPr lang="pt-BR" sz="2300" dirty="0" smtClean="0"/>
              <a:t>Decorre daí a diferença entre crianças e adolescentes (inseridos na família/escola) e “menores”. Para as crianças e adolescentes, as funções de de controle e socialização serão exercidas pela família e a escola. Para os “menores” (excluídos), será necessário criar um instrumento específico que desenvolva esse controle. </a:t>
            </a:r>
            <a:endParaRPr lang="pt-BR" sz="2300" dirty="0" smtClean="0"/>
          </a:p>
        </p:txBody>
      </p:sp>
    </p:spTree>
    <p:extLst>
      <p:ext uri="{BB962C8B-B14F-4D97-AF65-F5344CB8AC3E}">
        <p14:creationId xmlns:p14="http://schemas.microsoft.com/office/powerpoint/2010/main" val="170438457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Prioridade Absoluta </a:t>
            </a:r>
            <a:endParaRPr lang="pt-BR" dirty="0"/>
          </a:p>
        </p:txBody>
      </p:sp>
      <p:sp>
        <p:nvSpPr>
          <p:cNvPr id="3" name="Content Placeholder 2"/>
          <p:cNvSpPr>
            <a:spLocks noGrp="1"/>
          </p:cNvSpPr>
          <p:nvPr>
            <p:ph sz="quarter" idx="1"/>
          </p:nvPr>
        </p:nvSpPr>
        <p:spPr/>
        <p:txBody>
          <a:bodyPr/>
          <a:lstStyle/>
          <a:p>
            <a:pPr algn="just"/>
            <a:r>
              <a:rPr lang="pt-BR" dirty="0"/>
              <a:t>Ressalta-se que, ainda que as políticas públicas em favor da criança e do adolescente devam ser municipalizadas, a responsabilidade pela efetivação dos direitos é das três esferas governamentais. </a:t>
            </a:r>
            <a:endParaRPr lang="en-US" dirty="0"/>
          </a:p>
          <a:p>
            <a:pPr algn="just"/>
            <a:r>
              <a:rPr lang="pt-BR" dirty="0"/>
              <a:t>Por fim, vale lembrar que a existência de programas de entidades não-governamentais não isentam o Poder Público de cumprir com a sua obrigação.  </a:t>
            </a:r>
            <a:r>
              <a:rPr lang="pt-BR" i="1" dirty="0"/>
              <a:t> </a:t>
            </a:r>
            <a:endParaRPr lang="en-US" dirty="0"/>
          </a:p>
          <a:p>
            <a:pPr marL="0" indent="0">
              <a:buNone/>
            </a:pPr>
            <a:endParaRPr lang="pt-BR" dirty="0"/>
          </a:p>
        </p:txBody>
      </p:sp>
    </p:spTree>
    <p:extLst>
      <p:ext uri="{BB962C8B-B14F-4D97-AF65-F5344CB8AC3E}">
        <p14:creationId xmlns:p14="http://schemas.microsoft.com/office/powerpoint/2010/main" val="1050792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Prioridade Absoluta</a:t>
            </a:r>
            <a:endParaRPr lang="pt-BR" dirty="0"/>
          </a:p>
        </p:txBody>
      </p:sp>
      <p:sp>
        <p:nvSpPr>
          <p:cNvPr id="3" name="Content Placeholder 2"/>
          <p:cNvSpPr>
            <a:spLocks noGrp="1"/>
          </p:cNvSpPr>
          <p:nvPr>
            <p:ph sz="quarter" idx="1"/>
          </p:nvPr>
        </p:nvSpPr>
        <p:spPr/>
        <p:txBody>
          <a:bodyPr>
            <a:normAutofit fontScale="85000" lnSpcReduction="10000"/>
          </a:bodyPr>
          <a:lstStyle/>
          <a:p>
            <a:pPr algn="just"/>
            <a:r>
              <a:rPr lang="pt-PT" dirty="0" smtClean="0"/>
              <a:t>Em raz</a:t>
            </a:r>
            <a:r>
              <a:rPr lang="pt-PT" dirty="0" smtClean="0"/>
              <a:t>ão deste princípio, no âmbito interno da Defensoria Pública de SP foi editada a Deliberação CSDP 144/2009 que trata da atuação prioritária da Defensoria Pública na área da infância e juventude, estabelecendo o seguinte:</a:t>
            </a:r>
          </a:p>
          <a:p>
            <a:pPr lvl="1" algn="just"/>
            <a:r>
              <a:rPr lang="pt-PT" dirty="0" smtClean="0"/>
              <a:t>Art. 1º. Terão prioridade de atuação jurídico-processual, no âmbito da Defensoria Pública do Estado de São Paulo, os procedimentos judiciais de competência da Justiça da Infância e Juventude e extrajudiciais a eles relacionados.</a:t>
            </a:r>
          </a:p>
          <a:p>
            <a:pPr lvl="1" algn="just"/>
            <a:r>
              <a:rPr lang="pt-PT" dirty="0" smtClean="0"/>
              <a:t>Art. 2º. Em cada comarca onde estiver instalada Unidade da Defensoria Pública do Estado deverá prioritariamente ser promovido o atendimento integral à área da Infância e Juventude, em conformidade com as atribuições institucionais da Defensoria Pública do Estado.</a:t>
            </a:r>
          </a:p>
          <a:p>
            <a:pPr lvl="1" algn="just"/>
            <a:r>
              <a:rPr lang="pt-PT" dirty="0" smtClean="0"/>
              <a:t>§ 1º. O provisionamento ou indicação de advogados </a:t>
            </a:r>
            <a:r>
              <a:rPr lang="pt-PT" dirty="0" err="1" smtClean="0"/>
              <a:t>conveniados</a:t>
            </a:r>
            <a:r>
              <a:rPr lang="pt-PT" dirty="0" smtClean="0"/>
              <a:t> com a Defensoria Pública do Estado será permitido apenas nas Comarcas onde não houver Unidade da Defensoria Pública.</a:t>
            </a:r>
          </a:p>
          <a:p>
            <a:pPr marL="0" indent="0">
              <a:buNone/>
            </a:pPr>
            <a:endParaRPr lang="pt-BR" dirty="0"/>
          </a:p>
        </p:txBody>
      </p:sp>
    </p:spTree>
    <p:extLst>
      <p:ext uri="{BB962C8B-B14F-4D97-AF65-F5344CB8AC3E}">
        <p14:creationId xmlns:p14="http://schemas.microsoft.com/office/powerpoint/2010/main" val="241808256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pt-BR" dirty="0" smtClean="0"/>
              <a:t>Condiç</a:t>
            </a:r>
            <a:r>
              <a:rPr lang="pt-BR" dirty="0" smtClean="0"/>
              <a:t>ão peculiar da pessoa em desenvolvimento </a:t>
            </a:r>
            <a:endParaRPr lang="pt-BR" dirty="0"/>
          </a:p>
        </p:txBody>
      </p:sp>
      <p:sp>
        <p:nvSpPr>
          <p:cNvPr id="3" name="Content Placeholder 2"/>
          <p:cNvSpPr>
            <a:spLocks noGrp="1"/>
          </p:cNvSpPr>
          <p:nvPr>
            <p:ph sz="quarter" idx="1"/>
          </p:nvPr>
        </p:nvSpPr>
        <p:spPr/>
        <p:txBody>
          <a:bodyPr/>
          <a:lstStyle/>
          <a:p>
            <a:pPr algn="just"/>
            <a:r>
              <a:rPr lang="pt-PT" dirty="0" smtClean="0"/>
              <a:t>Art. 6º Na interpretação desta Lei levar-se-ão em conta os fins sociais a que ela se dirige, as exigências do bem comum, os direitos e deveres individuais e coletivos, e a condição peculiar da criança e do adolescente como pessoas em desenvolvimento.</a:t>
            </a:r>
          </a:p>
          <a:p>
            <a:r>
              <a:rPr lang="pt-BR" dirty="0" smtClean="0"/>
              <a:t>Suporte onto</a:t>
            </a:r>
            <a:r>
              <a:rPr lang="pt-BR" dirty="0" smtClean="0"/>
              <a:t>lógico da legislação da infância e juventude, ao lado do reconhecimento das crianças e adolescentes como </a:t>
            </a:r>
            <a:r>
              <a:rPr lang="pt-BR" i="1" dirty="0" smtClean="0"/>
              <a:t>sujeitos de direito </a:t>
            </a:r>
            <a:r>
              <a:rPr lang="pt-BR" dirty="0" smtClean="0"/>
              <a:t>a quem deve ser garantida a </a:t>
            </a:r>
            <a:r>
              <a:rPr lang="pt-BR" i="1" dirty="0" smtClean="0"/>
              <a:t>prioridade absoluta</a:t>
            </a:r>
            <a:r>
              <a:rPr lang="pt-BR" dirty="0" smtClean="0"/>
              <a:t>. </a:t>
            </a:r>
            <a:endParaRPr lang="pt-BR" dirty="0"/>
          </a:p>
        </p:txBody>
      </p:sp>
    </p:spTree>
    <p:extLst>
      <p:ext uri="{BB962C8B-B14F-4D97-AF65-F5344CB8AC3E}">
        <p14:creationId xmlns:p14="http://schemas.microsoft.com/office/powerpoint/2010/main" val="198826472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pt-BR" dirty="0" smtClean="0"/>
              <a:t>Condiç</a:t>
            </a:r>
            <a:r>
              <a:rPr lang="pt-BR" dirty="0" smtClean="0"/>
              <a:t>ão peculiar da pessoa em desenvolvimento </a:t>
            </a:r>
            <a:endParaRPr lang="pt-BR" dirty="0"/>
          </a:p>
        </p:txBody>
      </p:sp>
      <p:sp>
        <p:nvSpPr>
          <p:cNvPr id="3" name="Content Placeholder 2"/>
          <p:cNvSpPr>
            <a:spLocks noGrp="1"/>
          </p:cNvSpPr>
          <p:nvPr>
            <p:ph sz="quarter" idx="1"/>
          </p:nvPr>
        </p:nvSpPr>
        <p:spPr/>
        <p:txBody>
          <a:bodyPr>
            <a:normAutofit fontScale="85000" lnSpcReduction="10000"/>
          </a:bodyPr>
          <a:lstStyle/>
          <a:p>
            <a:pPr algn="just"/>
            <a:r>
              <a:rPr lang="pt-BR" dirty="0" smtClean="0"/>
              <a:t>Reconhecimento que crianças e adolescentes passam por per</a:t>
            </a:r>
            <a:r>
              <a:rPr lang="pt-BR" dirty="0" smtClean="0"/>
              <a:t>íodos de intensa transformação. Adolescentes vivem a fase de busca pela autonomia emocional e comportamental.</a:t>
            </a:r>
          </a:p>
          <a:p>
            <a:pPr algn="just"/>
            <a:r>
              <a:rPr lang="pt-BR" dirty="0" smtClean="0"/>
              <a:t>Adolescência </a:t>
            </a:r>
            <a:r>
              <a:rPr lang="pt-BR" dirty="0"/>
              <a:t>constitui-se como uma importante e peculiar etapa na construção dos processos de identificação das pessoas. Nela, redefine-se a imagem corporal, estabelece-se escala de valores éticos próprios, assumem-se funções e papéis sexuais, definem-se escolhas profissionais e ampliam-se os relacionamentos para além da família (OSÓRIO, 1989). Nesse percurso, os adolescentes buscam se identificar com seus pares, com os quais passam a partilhar roupas e outros símbolos de identificação, como tatuagens, cortes de cabelo, gírias, acessórios, etc. </a:t>
            </a:r>
            <a:endParaRPr lang="pt-BR" dirty="0"/>
          </a:p>
        </p:txBody>
      </p:sp>
    </p:spTree>
    <p:extLst>
      <p:ext uri="{BB962C8B-B14F-4D97-AF65-F5344CB8AC3E}">
        <p14:creationId xmlns:p14="http://schemas.microsoft.com/office/powerpoint/2010/main" val="210468992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pt-BR" dirty="0" smtClean="0"/>
              <a:t>Condiç</a:t>
            </a:r>
            <a:r>
              <a:rPr lang="pt-BR" dirty="0" smtClean="0"/>
              <a:t>ão peculiar de pessoa em desenvolvimento </a:t>
            </a:r>
            <a:endParaRPr lang="pt-BR" dirty="0"/>
          </a:p>
        </p:txBody>
      </p:sp>
      <p:sp>
        <p:nvSpPr>
          <p:cNvPr id="3" name="Content Placeholder 2"/>
          <p:cNvSpPr>
            <a:spLocks noGrp="1"/>
          </p:cNvSpPr>
          <p:nvPr>
            <p:ph sz="quarter" idx="1"/>
          </p:nvPr>
        </p:nvSpPr>
        <p:spPr/>
        <p:txBody>
          <a:bodyPr/>
          <a:lstStyle/>
          <a:p>
            <a:pPr algn="just"/>
            <a:r>
              <a:rPr lang="pt-BR" dirty="0" smtClean="0"/>
              <a:t>Uma das principais consequ</a:t>
            </a:r>
            <a:r>
              <a:rPr lang="pt-BR" dirty="0" smtClean="0"/>
              <a:t>ências do reconhecimento da condição peculiar de pessoa em desenvolvimento é o tratamento diferenciado dado em casos de adolescentes em conflito com a lei. </a:t>
            </a:r>
          </a:p>
          <a:p>
            <a:pPr algn="just"/>
            <a:r>
              <a:rPr lang="pt-BR" dirty="0" smtClean="0"/>
              <a:t>Tal princípio interpretativo é também a materialização da ideia de que, por estarem em situação desigual em relação aos adultos, as crianças e adolescentes devem ser tratadas de forma diferenciada. </a:t>
            </a:r>
            <a:endParaRPr lang="pt-BR" dirty="0"/>
          </a:p>
        </p:txBody>
      </p:sp>
    </p:spTree>
    <p:extLst>
      <p:ext uri="{BB962C8B-B14F-4D97-AF65-F5344CB8AC3E}">
        <p14:creationId xmlns:p14="http://schemas.microsoft.com/office/powerpoint/2010/main" val="248282836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pt-BR" sz="2400" dirty="0" smtClean="0"/>
              <a:t>Princ</a:t>
            </a:r>
            <a:r>
              <a:rPr lang="pt-BR" sz="2400" dirty="0" smtClean="0"/>
              <a:t>ípio do melhor interesse da criança e do adolescente </a:t>
            </a:r>
            <a:endParaRPr lang="pt-BR" sz="2400" dirty="0"/>
          </a:p>
        </p:txBody>
      </p:sp>
      <p:sp>
        <p:nvSpPr>
          <p:cNvPr id="3" name="Content Placeholder 2"/>
          <p:cNvSpPr>
            <a:spLocks noGrp="1"/>
          </p:cNvSpPr>
          <p:nvPr>
            <p:ph sz="quarter" idx="1"/>
          </p:nvPr>
        </p:nvSpPr>
        <p:spPr/>
        <p:txBody>
          <a:bodyPr>
            <a:normAutofit fontScale="92500" lnSpcReduction="10000"/>
          </a:bodyPr>
          <a:lstStyle/>
          <a:p>
            <a:r>
              <a:rPr lang="pt-BR" dirty="0" smtClean="0"/>
              <a:t>É também um dos pilares da proteção integral e está consagrado no art. 3º, </a:t>
            </a:r>
            <a:r>
              <a:rPr lang="pt-BR" dirty="0" err="1" smtClean="0"/>
              <a:t>I</a:t>
            </a:r>
            <a:r>
              <a:rPr lang="pt-BR" dirty="0" smtClean="0"/>
              <a:t>, da Convenção sobre os Direitos da Criança. É um princípio interpretativo do direito da criança e do adolescente.</a:t>
            </a:r>
          </a:p>
          <a:p>
            <a:r>
              <a:rPr lang="pt-BR" dirty="0"/>
              <a:t>E</a:t>
            </a:r>
            <a:r>
              <a:rPr lang="pt-BR" dirty="0" smtClean="0"/>
              <a:t>mbora </a:t>
            </a:r>
            <a:r>
              <a:rPr lang="pt-BR" dirty="0"/>
              <a:t>este princípio tenha uma justificação histórica de uma postura paternalista e discricionária, ao ser inscrito na Convenção adquire um sentido normativo de concreção e realização de direitos, tornando-se, como tal, um princípio-reitor normativo que guiará as relações das crianças e adolescentes entre si, com suas famílias, a sociedade em geral e, notadamente, o Estado, a partir do reconhecimento de direitos e deveres recíprocos. </a:t>
            </a:r>
            <a:endParaRPr lang="en-US" dirty="0"/>
          </a:p>
          <a:p>
            <a:endParaRPr lang="pt-BR" dirty="0"/>
          </a:p>
        </p:txBody>
      </p:sp>
    </p:spTree>
    <p:extLst>
      <p:ext uri="{BB962C8B-B14F-4D97-AF65-F5344CB8AC3E}">
        <p14:creationId xmlns:p14="http://schemas.microsoft.com/office/powerpoint/2010/main" val="308160942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pt-BR" sz="2400" dirty="0" smtClean="0"/>
              <a:t>Princ</a:t>
            </a:r>
            <a:r>
              <a:rPr lang="pt-BR" sz="2400" dirty="0" smtClean="0"/>
              <a:t>ípio do melhor interesse da criança e do adolescente  </a:t>
            </a:r>
            <a:endParaRPr lang="pt-BR" sz="2400" dirty="0"/>
          </a:p>
        </p:txBody>
      </p:sp>
      <p:sp>
        <p:nvSpPr>
          <p:cNvPr id="3" name="Content Placeholder 2"/>
          <p:cNvSpPr>
            <a:spLocks noGrp="1"/>
          </p:cNvSpPr>
          <p:nvPr>
            <p:ph sz="quarter" idx="1"/>
          </p:nvPr>
        </p:nvSpPr>
        <p:spPr/>
        <p:txBody>
          <a:bodyPr>
            <a:normAutofit fontScale="92500" lnSpcReduction="10000"/>
          </a:bodyPr>
          <a:lstStyle/>
          <a:p>
            <a:r>
              <a:rPr lang="pt-BR" dirty="0"/>
              <a:t>Como tal, ele limita as faculdades do Estado para intervir nos assuntos relacionados à infância e adolescência, impondo-lhes, ao mesmo tempo, obrigações, tomando o interesse superior da criança como uma consideração primordial no exercício de suas atribuições, na medida em que crianças e adolescentes têm direitos que devem ser respeitados e promovidos. Assume, neste sentido, um caráter de garantia de satisfação dos direitos das crianças e adolescentes.  </a:t>
            </a:r>
            <a:endParaRPr lang="pt-BR" dirty="0" smtClean="0"/>
          </a:p>
          <a:p>
            <a:r>
              <a:rPr lang="pt-BR" dirty="0"/>
              <a:t>Numa transformação paradigmática, este princípio se torna um limite ao paternalismo estatal e pode orientar na tomada de decisões não autoritárias. </a:t>
            </a:r>
            <a:endParaRPr lang="en-US" dirty="0"/>
          </a:p>
          <a:p>
            <a:endParaRPr lang="en-US" dirty="0"/>
          </a:p>
          <a:p>
            <a:endParaRPr lang="pt-BR" dirty="0"/>
          </a:p>
        </p:txBody>
      </p:sp>
    </p:spTree>
    <p:extLst>
      <p:ext uri="{BB962C8B-B14F-4D97-AF65-F5344CB8AC3E}">
        <p14:creationId xmlns:p14="http://schemas.microsoft.com/office/powerpoint/2010/main" val="391743310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pt-BR" sz="2400" dirty="0" smtClean="0"/>
              <a:t>Princ</a:t>
            </a:r>
            <a:r>
              <a:rPr lang="pt-BR" sz="2400" dirty="0" smtClean="0"/>
              <a:t>ípio do melhor interesse da criança e do adolescente </a:t>
            </a:r>
            <a:endParaRPr lang="pt-BR" sz="2400" dirty="0"/>
          </a:p>
        </p:txBody>
      </p:sp>
      <p:sp>
        <p:nvSpPr>
          <p:cNvPr id="3" name="Content Placeholder 2"/>
          <p:cNvSpPr>
            <a:spLocks noGrp="1"/>
          </p:cNvSpPr>
          <p:nvPr>
            <p:ph sz="quarter" idx="1"/>
          </p:nvPr>
        </p:nvSpPr>
        <p:spPr/>
        <p:txBody>
          <a:bodyPr>
            <a:normAutofit fontScale="70000" lnSpcReduction="20000"/>
          </a:bodyPr>
          <a:lstStyle/>
          <a:p>
            <a:r>
              <a:rPr lang="pt-BR" dirty="0" smtClean="0"/>
              <a:t>Quatro funç</a:t>
            </a:r>
            <a:r>
              <a:rPr lang="pt-BR" dirty="0" smtClean="0"/>
              <a:t>ões </a:t>
            </a:r>
            <a:r>
              <a:rPr lang="pt-BR" dirty="0" err="1" smtClean="0"/>
              <a:t>garantistas</a:t>
            </a:r>
            <a:r>
              <a:rPr lang="pt-BR" dirty="0" smtClean="0"/>
              <a:t> (Eduardo Rezende de Melo):</a:t>
            </a:r>
          </a:p>
          <a:p>
            <a:pPr marL="514350" indent="-514350">
              <a:buFont typeface="+mj-lt"/>
              <a:buAutoNum type="arabicPeriod"/>
            </a:pPr>
            <a:r>
              <a:rPr lang="pt-BR" dirty="0" smtClean="0"/>
              <a:t>Função </a:t>
            </a:r>
            <a:r>
              <a:rPr lang="pt-BR" dirty="0"/>
              <a:t>interpretativa: presta-</a:t>
            </a:r>
            <a:r>
              <a:rPr lang="pt-BR" dirty="0" smtClean="0"/>
              <a:t>se: </a:t>
            </a:r>
            <a:r>
              <a:rPr lang="pt-BR" dirty="0" err="1"/>
              <a:t>i</a:t>
            </a:r>
            <a:r>
              <a:rPr lang="pt-BR" dirty="0"/>
              <a:t>) uma compreensão sistêmica dos direitos de crianças e adolescentes; </a:t>
            </a:r>
            <a:r>
              <a:rPr lang="pt-BR" dirty="0" err="1"/>
              <a:t>ii</a:t>
            </a:r>
            <a:r>
              <a:rPr lang="pt-BR" dirty="0"/>
              <a:t>) estabelecimento de um critério de resolução de conflitos entre direitos contemplados na mesma Convenção; </a:t>
            </a:r>
            <a:r>
              <a:rPr lang="pt-BR" dirty="0" err="1"/>
              <a:t>iii</a:t>
            </a:r>
            <a:r>
              <a:rPr lang="pt-BR" dirty="0"/>
              <a:t>) servir de orientação para avaliar a legislação ou as práticas que se encontram expressamente previstas em lei, complementando eventuais lacunas </a:t>
            </a:r>
            <a:r>
              <a:rPr lang="pt-BR" dirty="0" smtClean="0"/>
              <a:t>legislativas</a:t>
            </a:r>
          </a:p>
          <a:p>
            <a:pPr marL="514350" lvl="0" indent="-514350">
              <a:buFont typeface="+mj-lt"/>
              <a:buAutoNum type="arabicPeriod"/>
            </a:pPr>
            <a:r>
              <a:rPr lang="pt-BR" dirty="0" smtClean="0"/>
              <a:t>Projetar </a:t>
            </a:r>
            <a:r>
              <a:rPr lang="pt-BR" dirty="0"/>
              <a:t>o interesse superior às políticas públicas, impedindo que a satisfação de direitos seja diminuída por qualquer consideração utilitarista sobre o interesse coletivo. </a:t>
            </a:r>
            <a:endParaRPr lang="en-US" dirty="0" smtClean="0"/>
          </a:p>
          <a:p>
            <a:pPr marL="514350" lvl="0" indent="-514350">
              <a:buFont typeface="+mj-lt"/>
              <a:buAutoNum type="arabicPeriod"/>
            </a:pPr>
            <a:r>
              <a:rPr lang="pt-BR" dirty="0" smtClean="0"/>
              <a:t>Reconhecimento </a:t>
            </a:r>
            <a:r>
              <a:rPr lang="pt-BR" dirty="0"/>
              <a:t>da integralidade, da máxima </a:t>
            </a:r>
            <a:r>
              <a:rPr lang="pt-BR" dirty="0" err="1"/>
              <a:t>operatividade</a:t>
            </a:r>
            <a:r>
              <a:rPr lang="pt-BR" dirty="0"/>
              <a:t> e mínima restrição dos direitos da criança e do adolescentes, que devem ser satisfeitos simultaneamente e de forma integral. </a:t>
            </a:r>
            <a:endParaRPr lang="en-US" dirty="0" smtClean="0"/>
          </a:p>
          <a:p>
            <a:pPr marL="514350" lvl="0" indent="-514350">
              <a:buFont typeface="+mj-lt"/>
              <a:buAutoNum type="arabicPeriod"/>
            </a:pPr>
            <a:r>
              <a:rPr lang="pt-BR" dirty="0" smtClean="0"/>
              <a:t>Regular </a:t>
            </a:r>
            <a:r>
              <a:rPr lang="pt-BR" dirty="0"/>
              <a:t>as relações parentais, norteando os papéis dos pais de modo a conciliar a sua responsabilidade pela criação dos filhos com a evolução das capacidades, ou progressiva autonomia dos filhos.  </a:t>
            </a:r>
            <a:endParaRPr lang="en-US" dirty="0"/>
          </a:p>
          <a:p>
            <a:endParaRPr lang="pt-BR" dirty="0"/>
          </a:p>
        </p:txBody>
      </p:sp>
    </p:spTree>
    <p:extLst>
      <p:ext uri="{BB962C8B-B14F-4D97-AF65-F5344CB8AC3E}">
        <p14:creationId xmlns:p14="http://schemas.microsoft.com/office/powerpoint/2010/main" val="64873040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Sistema de Garantias </a:t>
            </a:r>
            <a:endParaRPr lang="pt-BR" dirty="0"/>
          </a:p>
        </p:txBody>
      </p:sp>
      <p:sp>
        <p:nvSpPr>
          <p:cNvPr id="3" name="Content Placeholder 2"/>
          <p:cNvSpPr>
            <a:spLocks noGrp="1"/>
          </p:cNvSpPr>
          <p:nvPr>
            <p:ph sz="quarter" idx="1"/>
          </p:nvPr>
        </p:nvSpPr>
        <p:spPr/>
        <p:txBody>
          <a:bodyPr>
            <a:normAutofit fontScale="92500" lnSpcReduction="20000"/>
          </a:bodyPr>
          <a:lstStyle/>
          <a:p>
            <a:pPr algn="just"/>
            <a:r>
              <a:rPr lang="pt-PT" dirty="0" smtClean="0"/>
              <a:t>Uma das principais diferenças entre a doutrina da situaç</a:t>
            </a:r>
            <a:r>
              <a:rPr lang="pt-PT" dirty="0" smtClean="0"/>
              <a:t>ão irregular e a doutrina da proteção integral é que por esta última são garantidos todos os direitos às crianças e adolescentes mediante uma atuação ativa do Poder Público e demais atores sociais.</a:t>
            </a:r>
          </a:p>
          <a:p>
            <a:pPr algn="just"/>
            <a:r>
              <a:rPr lang="pt-PT" dirty="0" smtClean="0"/>
              <a:t>É dizer, se pela doutrina da situação irregular o que era então concebido como “proteção” dependia sempre de atuação judicial, a doutrina da proteção integral tem como uma de suas principais características a </a:t>
            </a:r>
            <a:r>
              <a:rPr lang="pt-PT" dirty="0" smtClean="0"/>
              <a:t>a desjudicialização do atendimento à criança e ao adolescente, sendo certo que a autoridade judiciária deve intervir apenas em casos excepcionais, quando é negado o atendimento pelo Poder Público ou quando a própria lei estabelece.</a:t>
            </a:r>
          </a:p>
          <a:p>
            <a:endParaRPr lang="en-US" dirty="0"/>
          </a:p>
        </p:txBody>
      </p:sp>
    </p:spTree>
    <p:extLst>
      <p:ext uri="{BB962C8B-B14F-4D97-AF65-F5344CB8AC3E}">
        <p14:creationId xmlns:p14="http://schemas.microsoft.com/office/powerpoint/2010/main" val="419912409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Sistema de Garantias </a:t>
            </a:r>
            <a:endParaRPr lang="pt-BR" dirty="0"/>
          </a:p>
        </p:txBody>
      </p:sp>
      <p:sp>
        <p:nvSpPr>
          <p:cNvPr id="3" name="Content Placeholder 2"/>
          <p:cNvSpPr>
            <a:spLocks noGrp="1"/>
          </p:cNvSpPr>
          <p:nvPr>
            <p:ph sz="quarter" idx="1"/>
          </p:nvPr>
        </p:nvSpPr>
        <p:spPr/>
        <p:txBody>
          <a:bodyPr>
            <a:normAutofit/>
          </a:bodyPr>
          <a:lstStyle/>
          <a:p>
            <a:pPr algn="just"/>
            <a:r>
              <a:rPr lang="pt-PT" dirty="0" smtClean="0"/>
              <a:t>Pela sistem</a:t>
            </a:r>
            <a:r>
              <a:rPr lang="pt-PT" dirty="0" smtClean="0"/>
              <a:t>ática do ECA, </a:t>
            </a:r>
            <a:r>
              <a:rPr lang="pt-PT" dirty="0" smtClean="0"/>
              <a:t>as intervenções estatais na área da infância e juventude devem ocorrer no âmbito de uma </a:t>
            </a:r>
            <a:r>
              <a:rPr lang="pt-PT" i="1" dirty="0" smtClean="0"/>
              <a:t>política pública específica</a:t>
            </a:r>
            <a:r>
              <a:rPr lang="pt-PT" dirty="0" smtClean="0"/>
              <a:t>, de cunho eminentemente </a:t>
            </a:r>
            <a:r>
              <a:rPr lang="pt-PT" i="1" dirty="0" err="1" smtClean="0"/>
              <a:t>intersetorial</a:t>
            </a:r>
            <a:r>
              <a:rPr lang="pt-PT" dirty="0" smtClean="0"/>
              <a:t> e </a:t>
            </a:r>
            <a:r>
              <a:rPr lang="pt-PT" i="1" dirty="0" err="1" smtClean="0"/>
              <a:t>interdisiciplinar</a:t>
            </a:r>
            <a:r>
              <a:rPr lang="pt-PT" dirty="0" smtClean="0"/>
              <a:t>, aprovada no âmbito dos Conselhos de Direitos da Criança e do Adolescente  e executada pelos mais diversos </a:t>
            </a:r>
            <a:r>
              <a:rPr lang="pt-PT" dirty="0" err="1" smtClean="0"/>
              <a:t>setores</a:t>
            </a:r>
            <a:r>
              <a:rPr lang="pt-PT" dirty="0" smtClean="0"/>
              <a:t> da administração, nos diversos níveis de governo, dando-se ênfase à "</a:t>
            </a:r>
            <a:r>
              <a:rPr lang="pt-PT" i="1" dirty="0" smtClean="0"/>
              <a:t>municipalização</a:t>
            </a:r>
            <a:r>
              <a:rPr lang="pt-PT" dirty="0" smtClean="0"/>
              <a:t>" do atendimento, com a eventual participação de entidades não governamentais. </a:t>
            </a:r>
            <a:endParaRPr lang="pt-PT" dirty="0"/>
          </a:p>
        </p:txBody>
      </p:sp>
    </p:spTree>
    <p:extLst>
      <p:ext uri="{BB962C8B-B14F-4D97-AF65-F5344CB8AC3E}">
        <p14:creationId xmlns:p14="http://schemas.microsoft.com/office/powerpoint/2010/main" val="39974113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Tribunais de Menores </a:t>
            </a:r>
            <a:endParaRPr lang="pt-BR" dirty="0"/>
          </a:p>
        </p:txBody>
      </p:sp>
      <p:sp>
        <p:nvSpPr>
          <p:cNvPr id="3" name="Content Placeholder 2"/>
          <p:cNvSpPr>
            <a:spLocks noGrp="1"/>
          </p:cNvSpPr>
          <p:nvPr>
            <p:ph sz="quarter" idx="1"/>
          </p:nvPr>
        </p:nvSpPr>
        <p:spPr/>
        <p:txBody>
          <a:bodyPr>
            <a:normAutofit fontScale="85000" lnSpcReduction="10000"/>
          </a:bodyPr>
          <a:lstStyle/>
          <a:p>
            <a:pPr algn="just"/>
            <a:r>
              <a:rPr lang="pt-BR" sz="2800" dirty="0"/>
              <a:t>Tribunais de Menores surgem neste contexto. 1899 nos EUA e logo se espalham pelo mundo. Em 1930 já são uma realidade em vários países. </a:t>
            </a:r>
            <a:endParaRPr lang="pt-BR" dirty="0" smtClean="0"/>
          </a:p>
          <a:p>
            <a:pPr algn="just"/>
            <a:r>
              <a:rPr lang="pt-BR" dirty="0" smtClean="0"/>
              <a:t>Tribunais de Menores: “Primeiro Congresso Internacional de Tribunais de Menores”, Paris, 1911. Quest</a:t>
            </a:r>
            <a:r>
              <a:rPr lang="pt-BR" dirty="0" smtClean="0"/>
              <a:t>ões debatidas: necessidade de uma jurisdição especial para menores; funções das instituições de caridade e funções dos Tribunais pós sentenças.</a:t>
            </a:r>
          </a:p>
          <a:p>
            <a:pPr lvl="1" algn="just"/>
            <a:r>
              <a:rPr lang="pt-BR" dirty="0" smtClean="0"/>
              <a:t>Contexto destas discussões: péssimas </a:t>
            </a:r>
            <a:r>
              <a:rPr lang="pt-BR" dirty="0" smtClean="0"/>
              <a:t>condições dos cárceres (crianças presas junto com adultos) e a ausência de normas específicas. </a:t>
            </a:r>
          </a:p>
          <a:p>
            <a:pPr lvl="2" algn="just"/>
            <a:r>
              <a:rPr lang="pt-BR" b="1" dirty="0" smtClean="0"/>
              <a:t>Caráter penal indiferenciado: </a:t>
            </a:r>
            <a:r>
              <a:rPr lang="pt-BR" dirty="0"/>
              <a:t>se caracteriza por tratar as crianças e adolescentes da mesma forma que os adultos. A única exceção eram os menores de 7 anos, que eram considerados absolutamente incapazes. Quanto aos maiores de 7 anos e menores de 18 anos a única diferenciação consistia na diminuição da pena em 1/3 em relação aos adultos</a:t>
            </a:r>
            <a:r>
              <a:rPr lang="pt-BR" dirty="0" smtClean="0"/>
              <a:t>.</a:t>
            </a:r>
          </a:p>
          <a:p>
            <a:pPr lvl="2" algn="just"/>
            <a:endParaRPr lang="en-US" dirty="0"/>
          </a:p>
          <a:p>
            <a:pPr lvl="2" algn="just"/>
            <a:endParaRPr lang="pt-BR" b="1" dirty="0" smtClean="0"/>
          </a:p>
        </p:txBody>
      </p:sp>
    </p:spTree>
    <p:extLst>
      <p:ext uri="{BB962C8B-B14F-4D97-AF65-F5344CB8AC3E}">
        <p14:creationId xmlns:p14="http://schemas.microsoft.com/office/powerpoint/2010/main" val="91588922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Sistema de Garantias </a:t>
            </a:r>
            <a:endParaRPr lang="pt-BR" dirty="0"/>
          </a:p>
        </p:txBody>
      </p:sp>
      <p:sp>
        <p:nvSpPr>
          <p:cNvPr id="3" name="Content Placeholder 2"/>
          <p:cNvSpPr>
            <a:spLocks noGrp="1"/>
          </p:cNvSpPr>
          <p:nvPr>
            <p:ph sz="quarter" idx="1"/>
          </p:nvPr>
        </p:nvSpPr>
        <p:spPr/>
        <p:txBody>
          <a:bodyPr>
            <a:normAutofit/>
          </a:bodyPr>
          <a:lstStyle/>
          <a:p>
            <a:r>
              <a:rPr lang="pt-PT" dirty="0" smtClean="0"/>
              <a:t>E é exatamente esse conjunto de órgãos, agentes, autoridades e entidades governamentais e não governamentais que se articulam e se organizam para promover a efetivação de todos os direitos infanto-juvenis, atender e solucionar casos em que estes são ameaçados/violados e assegurar a instituição e correto funcionamento de uma "rede de proteção" interinstitucional ampla e funcional, que se convencionou chamar de </a:t>
            </a:r>
            <a:r>
              <a:rPr lang="pt-PT" b="1" i="1" dirty="0" smtClean="0"/>
              <a:t>Sistema de Garantia dos Direitos de Criança e do Adolescente</a:t>
            </a:r>
            <a:r>
              <a:rPr lang="pt-PT" b="1" dirty="0" smtClean="0"/>
              <a:t>. </a:t>
            </a:r>
          </a:p>
          <a:p>
            <a:endParaRPr lang="pt-BR" dirty="0"/>
          </a:p>
        </p:txBody>
      </p:sp>
    </p:spTree>
    <p:extLst>
      <p:ext uri="{BB962C8B-B14F-4D97-AF65-F5344CB8AC3E}">
        <p14:creationId xmlns:p14="http://schemas.microsoft.com/office/powerpoint/2010/main" val="19336774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Sistema de Garantias </a:t>
            </a:r>
            <a:endParaRPr lang="pt-BR" dirty="0"/>
          </a:p>
        </p:txBody>
      </p:sp>
      <p:sp>
        <p:nvSpPr>
          <p:cNvPr id="3" name="Content Placeholder 2"/>
          <p:cNvSpPr>
            <a:spLocks noGrp="1"/>
          </p:cNvSpPr>
          <p:nvPr>
            <p:ph sz="quarter" idx="1"/>
          </p:nvPr>
        </p:nvSpPr>
        <p:spPr/>
        <p:txBody>
          <a:bodyPr>
            <a:normAutofit lnSpcReduction="10000"/>
          </a:bodyPr>
          <a:lstStyle/>
          <a:p>
            <a:pPr algn="just"/>
            <a:r>
              <a:rPr lang="pt-PT" dirty="0" smtClean="0"/>
              <a:t>Integram este sistema: Conselho Municipal dos Direitos da Criança e do Adolescente (com os gestores responsáveis pelas políticas públicas de educação, saúde, assistência social, cultura, </a:t>
            </a:r>
            <a:r>
              <a:rPr lang="pt-PT" dirty="0" err="1" smtClean="0"/>
              <a:t>esporte</a:t>
            </a:r>
            <a:r>
              <a:rPr lang="pt-PT" dirty="0" smtClean="0"/>
              <a:t>, lazer, capacitação para o trabalho etc.), Conselho Tutelar, Juiz da Infância e da Juventude, Promotor da Infância e da Juventude, Defensores Públicos da Infância e Juventude, Professores e diretores de escolas, responsáveis pelas entidades não governamentais de atendimento a crianças, adolescentes que executam medidas socioeducativas etc. </a:t>
            </a:r>
          </a:p>
          <a:p>
            <a:pPr marL="0" indent="0">
              <a:buNone/>
            </a:pPr>
            <a:endParaRPr lang="en-US" dirty="0"/>
          </a:p>
          <a:p>
            <a:endParaRPr lang="pt-BR" dirty="0"/>
          </a:p>
        </p:txBody>
      </p:sp>
    </p:spTree>
    <p:extLst>
      <p:ext uri="{BB962C8B-B14F-4D97-AF65-F5344CB8AC3E}">
        <p14:creationId xmlns:p14="http://schemas.microsoft.com/office/powerpoint/2010/main" val="1843109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Sistema de Garantias </a:t>
            </a:r>
            <a:endParaRPr lang="pt-BR" dirty="0"/>
          </a:p>
        </p:txBody>
      </p:sp>
      <p:sp>
        <p:nvSpPr>
          <p:cNvPr id="3" name="Content Placeholder 2"/>
          <p:cNvSpPr>
            <a:spLocks noGrp="1"/>
          </p:cNvSpPr>
          <p:nvPr>
            <p:ph sz="quarter" idx="1"/>
          </p:nvPr>
        </p:nvSpPr>
        <p:spPr/>
        <p:txBody>
          <a:bodyPr>
            <a:normAutofit fontScale="92500" lnSpcReduction="20000"/>
          </a:bodyPr>
          <a:lstStyle/>
          <a:p>
            <a:pPr algn="just"/>
            <a:r>
              <a:rPr lang="pt-PT" dirty="0" smtClean="0"/>
              <a:t>Contrariamente ao que ocorria quando da vigência do "Código de Menores" de 1979 e da "Doutrina da Situação Irregular", as intervenções estatais em matéria de infância e juventude não mais precisam aguardar a caracterização da violação de um direito (no plano meramente individual) para somente então ocorrer.</a:t>
            </a:r>
          </a:p>
          <a:p>
            <a:pPr algn="just"/>
            <a:r>
              <a:rPr lang="pt-PT" dirty="0" smtClean="0"/>
              <a:t>A política da infância e juventude (como toda política pública que se preza) deve estar focada em ações de cunho </a:t>
            </a:r>
            <a:r>
              <a:rPr lang="pt-PT" i="1" dirty="0" smtClean="0"/>
              <a:t>preventivo</a:t>
            </a:r>
            <a:r>
              <a:rPr lang="pt-PT" dirty="0" smtClean="0"/>
              <a:t>, devendo todo o "Sistema de Garantia" se organizar para atender - com a urgência, profissionalismo e compromisso com o resultado devidos - as situações que usualmente levam à violação dos direitos infanto-juvenis </a:t>
            </a:r>
            <a:r>
              <a:rPr lang="pt-PT" i="1" dirty="0" smtClean="0"/>
              <a:t>antes</a:t>
            </a:r>
            <a:r>
              <a:rPr lang="pt-PT" dirty="0" smtClean="0"/>
              <a:t> mesmo que estas ocorram</a:t>
            </a:r>
            <a:r>
              <a:rPr lang="en-US" dirty="0" smtClean="0"/>
              <a:t>.</a:t>
            </a:r>
            <a:endParaRPr lang="en-US" dirty="0"/>
          </a:p>
          <a:p>
            <a:endParaRPr lang="pt-BR" dirty="0"/>
          </a:p>
        </p:txBody>
      </p:sp>
    </p:spTree>
    <p:extLst>
      <p:ext uri="{BB962C8B-B14F-4D97-AF65-F5344CB8AC3E}">
        <p14:creationId xmlns:p14="http://schemas.microsoft.com/office/powerpoint/2010/main" val="205475417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Sistema de Garantias </a:t>
            </a:r>
            <a:endParaRPr lang="pt-BR" dirty="0"/>
          </a:p>
        </p:txBody>
      </p:sp>
      <p:sp>
        <p:nvSpPr>
          <p:cNvPr id="3" name="Content Placeholder 2"/>
          <p:cNvSpPr>
            <a:spLocks noGrp="1"/>
          </p:cNvSpPr>
          <p:nvPr>
            <p:ph sz="quarter" idx="1"/>
          </p:nvPr>
        </p:nvSpPr>
        <p:spPr/>
        <p:txBody>
          <a:bodyPr>
            <a:normAutofit fontScale="77500" lnSpcReduction="20000"/>
          </a:bodyPr>
          <a:lstStyle/>
          <a:p>
            <a:pPr algn="just"/>
            <a:r>
              <a:rPr lang="pt-PT" dirty="0" smtClean="0"/>
              <a:t>A destacada preocupação com a </a:t>
            </a:r>
            <a:r>
              <a:rPr lang="pt-PT" i="1" dirty="0" smtClean="0"/>
              <a:t>prevenção</a:t>
            </a:r>
            <a:r>
              <a:rPr lang="pt-PT" dirty="0" smtClean="0"/>
              <a:t>, aliás, é mais um dos fatores que diferenciam a "Doutrina da Proteção Integral” do revogado "Código de Menores", pois o "</a:t>
            </a:r>
            <a:r>
              <a:rPr lang="pt-PT" i="1" dirty="0" smtClean="0"/>
              <a:t>dever de agir</a:t>
            </a:r>
            <a:r>
              <a:rPr lang="pt-PT" dirty="0" smtClean="0"/>
              <a:t>" do Poder Público no sentido da mencionada efetivação dos direitos infanto-juvenis, além de não estar "condicionado" à presença de "situação de risco" (ou de "vulnerabilidade"), deve ocorrer justamente na perspectiva de </a:t>
            </a:r>
            <a:r>
              <a:rPr lang="pt-PT" i="1" dirty="0" smtClean="0"/>
              <a:t>evitar</a:t>
            </a:r>
            <a:r>
              <a:rPr lang="pt-PT" dirty="0" smtClean="0"/>
              <a:t> que esta, por qualquer razão, se instale. </a:t>
            </a:r>
          </a:p>
          <a:p>
            <a:pPr algn="just"/>
            <a:r>
              <a:rPr lang="pt-PT" dirty="0" smtClean="0"/>
              <a:t>Esta é a razão pela qual a primeira "</a:t>
            </a:r>
            <a:r>
              <a:rPr lang="pt-PT" i="1" dirty="0" smtClean="0"/>
              <a:t>linha de ação</a:t>
            </a:r>
            <a:r>
              <a:rPr lang="pt-PT" dirty="0" smtClean="0"/>
              <a:t>" da política de atendimento à criança e ao adolescente idealizada pelo ECA constitui-se na implementação das "</a:t>
            </a:r>
            <a:r>
              <a:rPr lang="pt-PT" i="1" dirty="0" smtClean="0"/>
              <a:t>políticas sociais básicas</a:t>
            </a:r>
            <a:r>
              <a:rPr lang="pt-PT" dirty="0" smtClean="0"/>
              <a:t>" que, como é sabido, destinam-se indistintamente a </a:t>
            </a:r>
            <a:r>
              <a:rPr lang="pt-PT" i="1" dirty="0" smtClean="0"/>
              <a:t>todos</a:t>
            </a:r>
            <a:r>
              <a:rPr lang="pt-PT" dirty="0" smtClean="0"/>
              <a:t> e compreendem áreas estratégicas de atuação do Poder Público, como a </a:t>
            </a:r>
            <a:r>
              <a:rPr lang="pt-PT" i="1" dirty="0" smtClean="0"/>
              <a:t>educação</a:t>
            </a:r>
            <a:r>
              <a:rPr lang="pt-PT" dirty="0" smtClean="0"/>
              <a:t> e </a:t>
            </a:r>
            <a:r>
              <a:rPr lang="pt-PT" dirty="0" err="1" smtClean="0"/>
              <a:t>a</a:t>
            </a:r>
            <a:r>
              <a:rPr lang="pt-PT" i="1" dirty="0" err="1" smtClean="0"/>
              <a:t>saúde</a:t>
            </a:r>
            <a:r>
              <a:rPr lang="pt-PT" dirty="0" smtClean="0"/>
              <a:t> que, desta forma, devem investir maciçamente em ações voltadas ao público infanto-juvenil</a:t>
            </a:r>
          </a:p>
          <a:p>
            <a:endParaRPr lang="pt-BR" dirty="0"/>
          </a:p>
        </p:txBody>
      </p:sp>
    </p:spTree>
    <p:extLst>
      <p:ext uri="{BB962C8B-B14F-4D97-AF65-F5344CB8AC3E}">
        <p14:creationId xmlns:p14="http://schemas.microsoft.com/office/powerpoint/2010/main" val="140126305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Sistema de Garantias</a:t>
            </a:r>
            <a:endParaRPr lang="pt-BR" dirty="0"/>
          </a:p>
        </p:txBody>
      </p:sp>
      <p:sp>
        <p:nvSpPr>
          <p:cNvPr id="3" name="Content Placeholder 2"/>
          <p:cNvSpPr>
            <a:spLocks noGrp="1"/>
          </p:cNvSpPr>
          <p:nvPr>
            <p:ph sz="quarter" idx="1"/>
          </p:nvPr>
        </p:nvSpPr>
        <p:spPr/>
        <p:txBody>
          <a:bodyPr>
            <a:normAutofit/>
          </a:bodyPr>
          <a:lstStyle/>
          <a:p>
            <a:pPr algn="just"/>
            <a:r>
              <a:rPr lang="pt-PT" dirty="0" smtClean="0"/>
              <a:t>Resoluç</a:t>
            </a:r>
            <a:r>
              <a:rPr lang="pt-PT" dirty="0" smtClean="0"/>
              <a:t>ões 113 e 117 do CONANDA (Conselho Nacional dos Direitos da Criança e do Adolescente)</a:t>
            </a:r>
          </a:p>
          <a:p>
            <a:pPr lvl="1" algn="just"/>
            <a:r>
              <a:rPr lang="pt-PT" dirty="0" smtClean="0"/>
              <a:t>Art. 1º da Resolução 113: </a:t>
            </a:r>
            <a:r>
              <a:rPr lang="pt-PT" dirty="0" smtClean="0"/>
              <a:t> O  Sistema  de Garantia  dos Direitos  da Criança  e  do Adolescente  constitui-se  na</a:t>
            </a:r>
            <a:br>
              <a:rPr lang="pt-PT" dirty="0" smtClean="0"/>
            </a:br>
            <a:r>
              <a:rPr lang="pt-PT" dirty="0" smtClean="0"/>
              <a:t>articulação  e  integração  das  instâncias  públicas  governamentais  e  da  sociedade  civil,  na aplicação de  instrumentos normativos e no  funcionamento dos mecanismos de promoção, defesa e controle para a efetivação dos direitos humanos da criança e do adolescente, nos níveis Federal, Estadual, Distrital e Municipal.</a:t>
            </a:r>
          </a:p>
          <a:p>
            <a:r>
              <a:rPr lang="pt-PT" dirty="0" smtClean="0"/>
              <a:t>T</a:t>
            </a:r>
            <a:r>
              <a:rPr lang="pt-BR" dirty="0" smtClean="0"/>
              <a:t>r</a:t>
            </a:r>
            <a:r>
              <a:rPr lang="pt-BR" dirty="0" smtClean="0"/>
              <a:t>ês eixos de atuação: promoção, defesa e controle.</a:t>
            </a:r>
            <a:endParaRPr lang="pt-BR" dirty="0"/>
          </a:p>
        </p:txBody>
      </p:sp>
    </p:spTree>
    <p:extLst>
      <p:ext uri="{BB962C8B-B14F-4D97-AF65-F5344CB8AC3E}">
        <p14:creationId xmlns:p14="http://schemas.microsoft.com/office/powerpoint/2010/main" val="225259875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Sistema de Garantias </a:t>
            </a:r>
            <a:endParaRPr lang="pt-BR" dirty="0"/>
          </a:p>
        </p:txBody>
      </p:sp>
      <p:sp>
        <p:nvSpPr>
          <p:cNvPr id="3" name="Content Placeholder 2"/>
          <p:cNvSpPr>
            <a:spLocks noGrp="1"/>
          </p:cNvSpPr>
          <p:nvPr>
            <p:ph sz="quarter" idx="1"/>
          </p:nvPr>
        </p:nvSpPr>
        <p:spPr/>
        <p:txBody>
          <a:bodyPr>
            <a:normAutofit fontScale="85000" lnSpcReduction="20000"/>
          </a:bodyPr>
          <a:lstStyle/>
          <a:p>
            <a:r>
              <a:rPr lang="pt-PT" sz="2600" b="1" dirty="0" smtClean="0"/>
              <a:t>Promoç</a:t>
            </a:r>
            <a:r>
              <a:rPr lang="pt-PT" sz="2600" b="1" dirty="0" smtClean="0"/>
              <a:t>ão</a:t>
            </a:r>
            <a:r>
              <a:rPr lang="pt-PT" sz="2600" dirty="0" smtClean="0"/>
              <a:t> ocorre principalmente pela </a:t>
            </a:r>
            <a:r>
              <a:rPr lang="pt-PT" sz="2600" dirty="0" smtClean="0"/>
              <a:t>implementação da </a:t>
            </a:r>
            <a:r>
              <a:rPr lang="pt-PT" sz="2600" i="1" dirty="0" smtClean="0"/>
              <a:t>política de atendimento à criança e ao adolescente</a:t>
            </a:r>
            <a:r>
              <a:rPr lang="pt-PT" sz="2600" dirty="0" smtClean="0"/>
              <a:t>, t</a:t>
            </a:r>
            <a:r>
              <a:rPr lang="pt-PT" sz="2600" i="1" dirty="0" smtClean="0"/>
              <a:t>arefa primária</a:t>
            </a:r>
            <a:r>
              <a:rPr lang="pt-PT" sz="2600" dirty="0" smtClean="0"/>
              <a:t> dos Conselhos de Direitos da Criança e do Adolescente, mas que deve contar com </a:t>
            </a:r>
            <a:r>
              <a:rPr lang="pt-PT" sz="2600" i="1" dirty="0" smtClean="0"/>
              <a:t>todos</a:t>
            </a:r>
            <a:r>
              <a:rPr lang="pt-PT" sz="2600" dirty="0" smtClean="0"/>
              <a:t> os órgãos públicos encarregados do atendimento direto de crianças, adolescentes e suas respectivas famílias;</a:t>
            </a:r>
          </a:p>
          <a:p>
            <a:r>
              <a:rPr lang="pt-PT" sz="2600" b="1" dirty="0" smtClean="0"/>
              <a:t>Defesa </a:t>
            </a:r>
            <a:r>
              <a:rPr lang="pt-PT" sz="2600" dirty="0" smtClean="0"/>
              <a:t>dos direitos infanto-juvenis deve ser efetuada por órgãos, entidades, agentes e autoridades </a:t>
            </a:r>
            <a:r>
              <a:rPr lang="pt-PT" sz="2600" i="1" dirty="0" smtClean="0"/>
              <a:t>especializadas</a:t>
            </a:r>
            <a:r>
              <a:rPr lang="pt-PT" sz="2600" dirty="0" smtClean="0"/>
              <a:t> e </a:t>
            </a:r>
            <a:r>
              <a:rPr lang="pt-PT" sz="2600" i="1" dirty="0" smtClean="0"/>
              <a:t>qualificadas</a:t>
            </a:r>
            <a:r>
              <a:rPr lang="pt-PT" sz="2600" dirty="0" smtClean="0"/>
              <a:t> para tanto, notadamente o Conselho Tutelar, a Defensoria P</a:t>
            </a:r>
            <a:r>
              <a:rPr lang="pt-PT" sz="2600" dirty="0" smtClean="0"/>
              <a:t>ública e o Ministério Público, entre outros;</a:t>
            </a:r>
          </a:p>
          <a:p>
            <a:r>
              <a:rPr lang="pt-PT" sz="2600" dirty="0" smtClean="0"/>
              <a:t>O </a:t>
            </a:r>
            <a:r>
              <a:rPr lang="pt-PT" sz="2600" b="1" dirty="0" smtClean="0"/>
              <a:t>controle social </a:t>
            </a:r>
            <a:r>
              <a:rPr lang="pt-PT" sz="2600" dirty="0" smtClean="0"/>
              <a:t>é exercido, sobretudo, no âmbito dos Conselhos de Direitos da Criança e do Adolescente dos Conselhos </a:t>
            </a:r>
            <a:r>
              <a:rPr lang="pt-PT" sz="2600" dirty="0" err="1" smtClean="0"/>
              <a:t>Setoriais</a:t>
            </a:r>
            <a:r>
              <a:rPr lang="pt-PT" sz="2600" dirty="0" smtClean="0"/>
              <a:t> deliberativos de políticas públicas, tendo respaldo nos arts. 1º, par. único e 227, §7º c/c 204, da Constituição Federal e art. 88, inciso II, da Lei nº 8.069/90 (dentre outras). </a:t>
            </a:r>
          </a:p>
          <a:p>
            <a:pPr marL="0" indent="0">
              <a:buNone/>
            </a:pPr>
            <a:endParaRPr lang="pt-PT" dirty="0" smtClean="0"/>
          </a:p>
        </p:txBody>
      </p:sp>
    </p:spTree>
    <p:extLst>
      <p:ext uri="{BB962C8B-B14F-4D97-AF65-F5344CB8AC3E}">
        <p14:creationId xmlns:p14="http://schemas.microsoft.com/office/powerpoint/2010/main" val="354689476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228600"/>
            <a:ext cx="8534400" cy="758825"/>
          </a:xfrm>
        </p:spPr>
        <p:txBody>
          <a:bodyPr/>
          <a:lstStyle/>
          <a:p>
            <a:r>
              <a:rPr lang="pt-BR" dirty="0" smtClean="0"/>
              <a:t>Sistema de Garantias </a:t>
            </a:r>
            <a:endParaRPr lang="pt-BR" dirty="0"/>
          </a:p>
        </p:txBody>
      </p:sp>
      <p:pic>
        <p:nvPicPr>
          <p:cNvPr id="5" name="Picture 4" descr="sistema_garantias_pq.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3856" y="1328965"/>
            <a:ext cx="7790543" cy="4531178"/>
          </a:xfrm>
          <a:prstGeom prst="rect">
            <a:avLst/>
          </a:prstGeom>
        </p:spPr>
      </p:pic>
    </p:spTree>
    <p:extLst>
      <p:ext uri="{BB962C8B-B14F-4D97-AF65-F5344CB8AC3E}">
        <p14:creationId xmlns:p14="http://schemas.microsoft.com/office/powerpoint/2010/main" val="51171756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3"/>
          <p:cNvSpPr>
            <a:spLocks noGrp="1"/>
          </p:cNvSpPr>
          <p:nvPr>
            <p:ph type="subTitle" idx="1"/>
          </p:nvPr>
        </p:nvSpPr>
        <p:spPr/>
        <p:txBody>
          <a:bodyPr/>
          <a:lstStyle/>
          <a:p>
            <a:r>
              <a:rPr lang="pt-BR" dirty="0" smtClean="0">
                <a:hlinkClick r:id="rId2"/>
              </a:rPr>
              <a:t>febalera@gmail.com</a:t>
            </a:r>
            <a:r>
              <a:rPr lang="pt-BR" dirty="0" smtClean="0"/>
              <a:t> </a:t>
            </a:r>
            <a:endParaRPr lang="pt-BR" dirty="0"/>
          </a:p>
        </p:txBody>
      </p:sp>
      <p:sp>
        <p:nvSpPr>
          <p:cNvPr id="3" name="Title 2"/>
          <p:cNvSpPr>
            <a:spLocks noGrp="1"/>
          </p:cNvSpPr>
          <p:nvPr>
            <p:ph type="ctrTitle"/>
          </p:nvPr>
        </p:nvSpPr>
        <p:spPr/>
        <p:txBody>
          <a:bodyPr/>
          <a:lstStyle/>
          <a:p>
            <a:r>
              <a:rPr lang="pt-BR" dirty="0" smtClean="0"/>
              <a:t>Muito obrigada!</a:t>
            </a:r>
            <a:endParaRPr lang="pt-BR" dirty="0"/>
          </a:p>
        </p:txBody>
      </p:sp>
    </p:spTree>
    <p:extLst>
      <p:ext uri="{BB962C8B-B14F-4D97-AF65-F5344CB8AC3E}">
        <p14:creationId xmlns:p14="http://schemas.microsoft.com/office/powerpoint/2010/main" val="14454950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Doutrina da Situaç</a:t>
            </a:r>
            <a:r>
              <a:rPr lang="pt-BR" dirty="0" smtClean="0"/>
              <a:t>ão Irregular </a:t>
            </a:r>
            <a:endParaRPr lang="pt-BR" dirty="0"/>
          </a:p>
        </p:txBody>
      </p:sp>
      <p:sp>
        <p:nvSpPr>
          <p:cNvPr id="3" name="Content Placeholder 2"/>
          <p:cNvSpPr>
            <a:spLocks noGrp="1"/>
          </p:cNvSpPr>
          <p:nvPr>
            <p:ph sz="quarter" idx="1"/>
          </p:nvPr>
        </p:nvSpPr>
        <p:spPr/>
        <p:txBody>
          <a:bodyPr>
            <a:normAutofit fontScale="55000" lnSpcReduction="20000"/>
          </a:bodyPr>
          <a:lstStyle/>
          <a:p>
            <a:endParaRPr lang="pt-BR" dirty="0" smtClean="0"/>
          </a:p>
          <a:p>
            <a:pPr algn="just"/>
            <a:r>
              <a:rPr lang="pt-BR" sz="3600" dirty="0"/>
              <a:t>As reformas defendidas baseavam-se no aumento das funções do juiz - reconhecimento do caráter familiar da jurisdição de menores: juiz como um pai - , na anulação da figura da defesa e na imposição de sentenças de caráter indeterminado sob a justificativa da proteção. </a:t>
            </a:r>
            <a:endParaRPr lang="pt-BR" sz="3600" dirty="0" smtClean="0"/>
          </a:p>
          <a:p>
            <a:pPr algn="just"/>
            <a:r>
              <a:rPr lang="pt-BR" sz="3600" dirty="0" smtClean="0"/>
              <a:t>Os Tribunais de Menores tamb</a:t>
            </a:r>
            <a:r>
              <a:rPr lang="pt-BR" sz="3600" dirty="0" smtClean="0"/>
              <a:t>ém chegam à América Latina e ao Brasil (1927).</a:t>
            </a:r>
          </a:p>
          <a:p>
            <a:pPr algn="just"/>
            <a:r>
              <a:rPr lang="pt-BR" sz="3600" dirty="0" smtClean="0"/>
              <a:t>Atuação dos Tribunais de Menores em casos de abandono material ou moral da infância, ou seja, em casos de comportamentos não delinquentes.  </a:t>
            </a:r>
          </a:p>
          <a:p>
            <a:pPr algn="just"/>
            <a:r>
              <a:rPr lang="pt-BR" sz="3600" dirty="0" smtClean="0"/>
              <a:t>“Menores abandonados-delinquentes” e a</a:t>
            </a:r>
            <a:r>
              <a:rPr lang="pt-BR" sz="3600" dirty="0" smtClean="0">
                <a:sym typeface="Wingdings"/>
              </a:rPr>
              <a:t> </a:t>
            </a:r>
            <a:r>
              <a:rPr lang="pt-BR" sz="3600" dirty="0">
                <a:sym typeface="Wingdings"/>
              </a:rPr>
              <a:t>d</a:t>
            </a:r>
            <a:r>
              <a:rPr lang="pt-BR" sz="3600" dirty="0" smtClean="0"/>
              <a:t>outrina da situação irregular </a:t>
            </a:r>
          </a:p>
          <a:p>
            <a:pPr algn="just"/>
            <a:r>
              <a:rPr lang="pt-BR" sz="3600" dirty="0"/>
              <a:t>Código de Menores de 12.10. 1927: também conhecido como </a:t>
            </a:r>
            <a:r>
              <a:rPr lang="pt-BR" sz="3600" b="1" dirty="0"/>
              <a:t>código Mello matos</a:t>
            </a:r>
            <a:r>
              <a:rPr lang="pt-BR" sz="3600" dirty="0"/>
              <a:t>, primeiro juiz de menores do </a:t>
            </a:r>
            <a:r>
              <a:rPr lang="pt-BR" sz="3600" dirty="0" smtClean="0"/>
              <a:t>Brasil (DF), </a:t>
            </a:r>
            <a:r>
              <a:rPr lang="pt-BR" sz="3600" dirty="0"/>
              <a:t>que foi fundamental na elaboração da lei </a:t>
            </a:r>
            <a:r>
              <a:rPr lang="pt-BR" sz="3600" dirty="0" smtClean="0"/>
              <a:t>que sustentava </a:t>
            </a:r>
            <a:r>
              <a:rPr lang="pt-BR" sz="3600" dirty="0"/>
              <a:t>a doutrina da situação irregular. </a:t>
            </a:r>
            <a:endParaRPr lang="pt-BR" sz="3600" dirty="0" smtClean="0"/>
          </a:p>
        </p:txBody>
      </p:sp>
    </p:spTree>
    <p:extLst>
      <p:ext uri="{BB962C8B-B14F-4D97-AF65-F5344CB8AC3E}">
        <p14:creationId xmlns:p14="http://schemas.microsoft.com/office/powerpoint/2010/main" val="18953039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Doutrina da Situaç</a:t>
            </a:r>
            <a:r>
              <a:rPr lang="pt-BR" dirty="0" smtClean="0"/>
              <a:t>ão Irregular </a:t>
            </a:r>
            <a:endParaRPr lang="pt-BR" dirty="0"/>
          </a:p>
        </p:txBody>
      </p:sp>
      <p:sp>
        <p:nvSpPr>
          <p:cNvPr id="3" name="Content Placeholder 2"/>
          <p:cNvSpPr>
            <a:spLocks noGrp="1"/>
          </p:cNvSpPr>
          <p:nvPr>
            <p:ph sz="quarter" idx="1"/>
          </p:nvPr>
        </p:nvSpPr>
        <p:spPr/>
        <p:txBody>
          <a:bodyPr>
            <a:normAutofit fontScale="92500" lnSpcReduction="10000"/>
          </a:bodyPr>
          <a:lstStyle/>
          <a:p>
            <a:pPr lvl="1" algn="just"/>
            <a:r>
              <a:rPr lang="pt-BR" sz="2400" b="1" dirty="0"/>
              <a:t>Duas categorias de menores: </a:t>
            </a:r>
            <a:r>
              <a:rPr lang="pt-BR" sz="2400" dirty="0"/>
              <a:t>menores abandonados (abrangendo os vadios, mendigos e libertinos) e os delinquentes. Não havia distinção entre ambos para autorizar a aplicação de medidas</a:t>
            </a:r>
          </a:p>
          <a:p>
            <a:pPr lvl="1" algn="just"/>
            <a:r>
              <a:rPr lang="pt-BR" sz="2400" b="1" dirty="0"/>
              <a:t>Características: </a:t>
            </a:r>
            <a:r>
              <a:rPr lang="pt-BR" sz="2400" dirty="0"/>
              <a:t>Adoção de medidas sem qualquer garantia do devido processo legal, misturava-se o assistencialismo com um ideal abstrato de justiça. O ponto principal era o envolvimento do magistrado para compreender o que era mais importante para o menor. </a:t>
            </a:r>
            <a:endParaRPr lang="pt-BR" sz="2400" dirty="0" smtClean="0"/>
          </a:p>
          <a:p>
            <a:pPr lvl="1" algn="just"/>
            <a:r>
              <a:rPr lang="pt-BR" sz="2400" dirty="0" smtClean="0"/>
              <a:t>Juiz </a:t>
            </a:r>
            <a:r>
              <a:rPr lang="pt-BR" sz="2400" dirty="0"/>
              <a:t>– Pai. Havia grande discricionariedade do juiz para aplicação da medida. O fato praticado não importava, levava-se em conta as circunstâncias familiares, pessoais e sociais. O sistema não contava com a participação do MP ou de advogado de defesa. </a:t>
            </a:r>
          </a:p>
          <a:p>
            <a:endParaRPr lang="pt-BR" dirty="0"/>
          </a:p>
        </p:txBody>
      </p:sp>
    </p:spTree>
    <p:extLst>
      <p:ext uri="{BB962C8B-B14F-4D97-AF65-F5344CB8AC3E}">
        <p14:creationId xmlns:p14="http://schemas.microsoft.com/office/powerpoint/2010/main" val="244918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Doutrina da Situaç</a:t>
            </a:r>
            <a:r>
              <a:rPr lang="pt-BR" dirty="0" smtClean="0"/>
              <a:t>ão Irregular </a:t>
            </a:r>
            <a:endParaRPr lang="pt-BR" dirty="0"/>
          </a:p>
        </p:txBody>
      </p:sp>
      <p:sp>
        <p:nvSpPr>
          <p:cNvPr id="3" name="Content Placeholder 2"/>
          <p:cNvSpPr>
            <a:spLocks noGrp="1"/>
          </p:cNvSpPr>
          <p:nvPr>
            <p:ph sz="quarter" idx="1"/>
          </p:nvPr>
        </p:nvSpPr>
        <p:spPr/>
        <p:txBody>
          <a:bodyPr>
            <a:normAutofit fontScale="92500" lnSpcReduction="20000"/>
          </a:bodyPr>
          <a:lstStyle/>
          <a:p>
            <a:pPr algn="just"/>
            <a:r>
              <a:rPr lang="pt-BR" dirty="0" smtClean="0"/>
              <a:t>Tanto o “menor” delinquente quanto o abandonado estavam sujeitos a institucionaliza</a:t>
            </a:r>
            <a:r>
              <a:rPr lang="pt-BR" dirty="0" smtClean="0"/>
              <a:t>ção, muitas vezes a pretexto de proteção.</a:t>
            </a:r>
          </a:p>
          <a:p>
            <a:pPr algn="just"/>
            <a:r>
              <a:rPr lang="pt-BR" dirty="0" smtClean="0"/>
              <a:t>Emilio Garcia </a:t>
            </a:r>
            <a:r>
              <a:rPr lang="pt-BR" dirty="0" err="1" smtClean="0"/>
              <a:t>Mendez</a:t>
            </a:r>
            <a:r>
              <a:rPr lang="pt-BR" dirty="0" smtClean="0"/>
              <a:t>:</a:t>
            </a:r>
            <a:r>
              <a:rPr lang="pt-BR" dirty="0"/>
              <a:t> </a:t>
            </a:r>
            <a:r>
              <a:rPr lang="pt-BR" dirty="0" smtClean="0"/>
              <a:t>Faz a constatação histórica de que </a:t>
            </a:r>
            <a:r>
              <a:rPr lang="pt-BR" dirty="0" smtClean="0"/>
              <a:t> “</a:t>
            </a:r>
            <a:r>
              <a:rPr lang="pt-BR" b="1" dirty="0" smtClean="0"/>
              <a:t>as </a:t>
            </a:r>
            <a:r>
              <a:rPr lang="pt-BR" b="1" dirty="0"/>
              <a:t>piores atrocidades contra a infância foram cometidas (e até hoje o são) muito mais em nome do amor e da compaixão do que em nome da própria repressão</a:t>
            </a:r>
            <a:r>
              <a:rPr lang="pt-BR" dirty="0"/>
              <a:t>. Se trata, então, de substituir a má e a boa vontade, por nada menos e nada mais, do que a justiça. </a:t>
            </a:r>
            <a:r>
              <a:rPr lang="pt-BR" b="1" dirty="0"/>
              <a:t>No amor não há limites, na justiça sim</a:t>
            </a:r>
            <a:r>
              <a:rPr lang="pt-BR" dirty="0"/>
              <a:t>. Por isso, nada contra o amor quando ele é um complemento da justiça. porém, ao contrario, tudo contra o “amor” quando se apresenta como um substituto cínico e ingênuo da </a:t>
            </a:r>
            <a:r>
              <a:rPr lang="pt-BR" dirty="0" smtClean="0"/>
              <a:t>justiça</a:t>
            </a:r>
            <a:r>
              <a:rPr lang="en-US" dirty="0" smtClean="0"/>
              <a:t>”.</a:t>
            </a:r>
            <a:endParaRPr lang="pt-BR" dirty="0"/>
          </a:p>
        </p:txBody>
      </p:sp>
    </p:spTree>
    <p:extLst>
      <p:ext uri="{BB962C8B-B14F-4D97-AF65-F5344CB8AC3E}">
        <p14:creationId xmlns:p14="http://schemas.microsoft.com/office/powerpoint/2010/main" val="6785290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Doutrina da Situaç</a:t>
            </a:r>
            <a:r>
              <a:rPr lang="pt-BR" dirty="0" smtClean="0"/>
              <a:t>ão Irregular </a:t>
            </a:r>
            <a:endParaRPr lang="pt-BR" dirty="0"/>
          </a:p>
        </p:txBody>
      </p:sp>
      <p:sp>
        <p:nvSpPr>
          <p:cNvPr id="3" name="Content Placeholder 2"/>
          <p:cNvSpPr>
            <a:spLocks noGrp="1"/>
          </p:cNvSpPr>
          <p:nvPr>
            <p:ph sz="quarter" idx="1"/>
          </p:nvPr>
        </p:nvSpPr>
        <p:spPr/>
        <p:txBody>
          <a:bodyPr>
            <a:normAutofit fontScale="92500" lnSpcReduction="20000"/>
          </a:bodyPr>
          <a:lstStyle/>
          <a:p>
            <a:pPr algn="just"/>
            <a:r>
              <a:rPr lang="pt-BR" dirty="0" smtClean="0"/>
              <a:t>Após a criação do Tribunal de Menores, o Brasil começa a implantar o primeiro sistema público de atenção às crianças e adolescentes, até então apenas destinada àquelas que estavam em circunstâncias especialmente difíceis: envolvidas com delitos ou carentes/abandonadas.</a:t>
            </a:r>
          </a:p>
          <a:p>
            <a:pPr lvl="1" algn="just"/>
            <a:r>
              <a:rPr lang="pt-BR" dirty="0" smtClean="0"/>
              <a:t>SAM: Serviço de Assistência ao Menor – 1942. </a:t>
            </a:r>
          </a:p>
          <a:p>
            <a:pPr lvl="1" algn="just"/>
            <a:r>
              <a:rPr lang="pt-BR" dirty="0" smtClean="0"/>
              <a:t>Política Nacional de Bem Estar do Menor - 1964</a:t>
            </a:r>
          </a:p>
          <a:p>
            <a:pPr algn="just"/>
            <a:r>
              <a:rPr lang="pt-BR" dirty="0" smtClean="0"/>
              <a:t>A consolidação da doutrina da situação irregular ocorre em 1979 com a promulgação do “Código de Menores” (Lei 6.697/79). Esta lei não se dirigia à todas as crianças e adolescentes brasileiros, mas apenas as crianças e jovens considerados em “</a:t>
            </a:r>
            <a:r>
              <a:rPr lang="pt-BR" b="1" u="sng" dirty="0" smtClean="0"/>
              <a:t>situação irregular</a:t>
            </a:r>
            <a:r>
              <a:rPr lang="pt-BR" dirty="0" smtClean="0"/>
              <a:t>”.</a:t>
            </a:r>
          </a:p>
          <a:p>
            <a:pPr lvl="1"/>
            <a:endParaRPr lang="pt-BR" dirty="0"/>
          </a:p>
        </p:txBody>
      </p:sp>
    </p:spTree>
    <p:extLst>
      <p:ext uri="{BB962C8B-B14F-4D97-AF65-F5344CB8AC3E}">
        <p14:creationId xmlns:p14="http://schemas.microsoft.com/office/powerpoint/2010/main" val="181343525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华文新魏"/>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Civic.thmx</Template>
  <TotalTime>1648</TotalTime>
  <Words>5544</Words>
  <Application>Microsoft Macintosh PowerPoint</Application>
  <PresentationFormat>On-screen Show (4:3)</PresentationFormat>
  <Paragraphs>213</Paragraphs>
  <Slides>57</Slides>
  <Notes>0</Notes>
  <HiddenSlides>0</HiddenSlides>
  <MMClips>0</MMClips>
  <ScaleCrop>false</ScaleCrop>
  <HeadingPairs>
    <vt:vector size="4" baseType="variant">
      <vt:variant>
        <vt:lpstr>Theme</vt:lpstr>
      </vt:variant>
      <vt:variant>
        <vt:i4>1</vt:i4>
      </vt:variant>
      <vt:variant>
        <vt:lpstr>Slide Titles</vt:lpstr>
      </vt:variant>
      <vt:variant>
        <vt:i4>57</vt:i4>
      </vt:variant>
    </vt:vector>
  </HeadingPairs>
  <TitlesOfParts>
    <vt:vector size="58" baseType="lpstr">
      <vt:lpstr>Civic</vt:lpstr>
      <vt:lpstr>Curso Popular de Formação de Defensoras e Defensores Públicos </vt:lpstr>
      <vt:lpstr>Direito da Criança e do Adolescente </vt:lpstr>
      <vt:lpstr>Histórico </vt:lpstr>
      <vt:lpstr>Histórico </vt:lpstr>
      <vt:lpstr>Tribunais de Menores </vt:lpstr>
      <vt:lpstr>Doutrina da Situação Irregular </vt:lpstr>
      <vt:lpstr>Doutrina da Situação Irregular </vt:lpstr>
      <vt:lpstr>Doutrina da Situação Irregular </vt:lpstr>
      <vt:lpstr>Doutrina da Situação Irregular </vt:lpstr>
      <vt:lpstr>Doutrina da Situação Irregular </vt:lpstr>
      <vt:lpstr>Doutrina da situação irregular </vt:lpstr>
      <vt:lpstr>Doutrina da situação irregular </vt:lpstr>
      <vt:lpstr>Anos 80: uma década de mudanças </vt:lpstr>
      <vt:lpstr>Anos 80: uma década de mudanças</vt:lpstr>
      <vt:lpstr>Constituição Federal de 1988</vt:lpstr>
      <vt:lpstr>Doutrina da Proteção Integral</vt:lpstr>
      <vt:lpstr>Evolução da D.P.I no Direito Internacional </vt:lpstr>
      <vt:lpstr>Evolução da D.P.I no Direito Internacional</vt:lpstr>
      <vt:lpstr>Evolução da D.P.I no Direito Internacional</vt:lpstr>
      <vt:lpstr>Evolução da D.P.I no Direito Internacional</vt:lpstr>
      <vt:lpstr>Convenção sobre os Direitos da Criança</vt:lpstr>
      <vt:lpstr>Convenção sobre os Direitos da Criança</vt:lpstr>
      <vt:lpstr>Convenção sobre os Direitos da Criança </vt:lpstr>
      <vt:lpstr>Para pensar...</vt:lpstr>
      <vt:lpstr>Doutrina da Proteção Integral </vt:lpstr>
      <vt:lpstr>Resumo: Evolução Histórica </vt:lpstr>
      <vt:lpstr>Doutrina da Proteção Integral</vt:lpstr>
      <vt:lpstr>Doutrina da Proteção Integral </vt:lpstr>
      <vt:lpstr>Sujeitos da Proteção Integral</vt:lpstr>
      <vt:lpstr>Sujeitos da Proteção Integral </vt:lpstr>
      <vt:lpstr>Sujeitos da Proteção Integral</vt:lpstr>
      <vt:lpstr>Sujeitos da Proteção Integral</vt:lpstr>
      <vt:lpstr>Prioridade Absoluta </vt:lpstr>
      <vt:lpstr>Prioridade Absoluta </vt:lpstr>
      <vt:lpstr>Prioridade Absoluta </vt:lpstr>
      <vt:lpstr>Prioridade Absoluta </vt:lpstr>
      <vt:lpstr>Prioridade Absoluta </vt:lpstr>
      <vt:lpstr>Prioridade Absoluta </vt:lpstr>
      <vt:lpstr>Prioridade Absoluta </vt:lpstr>
      <vt:lpstr>Prioridade Absoluta </vt:lpstr>
      <vt:lpstr>Prioridade Absoluta</vt:lpstr>
      <vt:lpstr>Condição peculiar da pessoa em desenvolvimento </vt:lpstr>
      <vt:lpstr>Condição peculiar da pessoa em desenvolvimento </vt:lpstr>
      <vt:lpstr>Condição peculiar de pessoa em desenvolvimento </vt:lpstr>
      <vt:lpstr>Princípio do melhor interesse da criança e do adolescente </vt:lpstr>
      <vt:lpstr>Princípio do melhor interesse da criança e do adolescente  </vt:lpstr>
      <vt:lpstr>Princípio do melhor interesse da criança e do adolescente </vt:lpstr>
      <vt:lpstr>Sistema de Garantias </vt:lpstr>
      <vt:lpstr>Sistema de Garantias </vt:lpstr>
      <vt:lpstr>Sistema de Garantias </vt:lpstr>
      <vt:lpstr>Sistema de Garantias </vt:lpstr>
      <vt:lpstr>Sistema de Garantias </vt:lpstr>
      <vt:lpstr>Sistema de Garantias </vt:lpstr>
      <vt:lpstr>Sistema de Garantias</vt:lpstr>
      <vt:lpstr>Sistema de Garantias </vt:lpstr>
      <vt:lpstr>Sistema de Garantias </vt:lpstr>
      <vt:lpstr>Muito obrigada!</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Curso Popular de Formação de Defensoras e Defensores Públicos </dc:title>
  <dc:creator>Fernanda Balera</dc:creator>
  <cp:lastModifiedBy>Fernanda Balera</cp:lastModifiedBy>
  <cp:revision>21</cp:revision>
  <dcterms:created xsi:type="dcterms:W3CDTF">2016-08-19T01:09:28Z</dcterms:created>
  <dcterms:modified xsi:type="dcterms:W3CDTF">2016-08-20T04:47:33Z</dcterms:modified>
</cp:coreProperties>
</file>