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64"/>
  </p:notesMasterIdLst>
  <p:handoutMasterIdLst>
    <p:handoutMasterId r:id="rId65"/>
  </p:handoutMasterIdLst>
  <p:sldIdLst>
    <p:sldId id="344" r:id="rId2"/>
    <p:sldId id="418" r:id="rId3"/>
    <p:sldId id="387" r:id="rId4"/>
    <p:sldId id="388" r:id="rId5"/>
    <p:sldId id="392" r:id="rId6"/>
    <p:sldId id="393" r:id="rId7"/>
    <p:sldId id="397" r:id="rId8"/>
    <p:sldId id="399" r:id="rId9"/>
    <p:sldId id="394" r:id="rId10"/>
    <p:sldId id="400" r:id="rId11"/>
    <p:sldId id="396" r:id="rId12"/>
    <p:sldId id="389" r:id="rId13"/>
    <p:sldId id="401" r:id="rId14"/>
    <p:sldId id="402" r:id="rId15"/>
    <p:sldId id="403" r:id="rId16"/>
    <p:sldId id="391" r:id="rId17"/>
    <p:sldId id="404" r:id="rId18"/>
    <p:sldId id="405" r:id="rId19"/>
    <p:sldId id="406" r:id="rId20"/>
    <p:sldId id="408" r:id="rId21"/>
    <p:sldId id="409" r:id="rId22"/>
    <p:sldId id="412" r:id="rId23"/>
    <p:sldId id="410" r:id="rId24"/>
    <p:sldId id="414" r:id="rId25"/>
    <p:sldId id="415" r:id="rId26"/>
    <p:sldId id="413" r:id="rId27"/>
    <p:sldId id="368" r:id="rId28"/>
    <p:sldId id="416" r:id="rId29"/>
    <p:sldId id="477" r:id="rId30"/>
    <p:sldId id="478" r:id="rId31"/>
    <p:sldId id="479" r:id="rId32"/>
    <p:sldId id="417" r:id="rId33"/>
    <p:sldId id="462" r:id="rId34"/>
    <p:sldId id="463" r:id="rId35"/>
    <p:sldId id="465" r:id="rId36"/>
    <p:sldId id="422" r:id="rId37"/>
    <p:sldId id="425" r:id="rId38"/>
    <p:sldId id="464" r:id="rId39"/>
    <p:sldId id="426" r:id="rId40"/>
    <p:sldId id="430" r:id="rId41"/>
    <p:sldId id="431" r:id="rId42"/>
    <p:sldId id="466" r:id="rId43"/>
    <p:sldId id="444" r:id="rId44"/>
    <p:sldId id="445" r:id="rId45"/>
    <p:sldId id="467" r:id="rId46"/>
    <p:sldId id="447" r:id="rId47"/>
    <p:sldId id="468" r:id="rId48"/>
    <p:sldId id="469" r:id="rId49"/>
    <p:sldId id="449" r:id="rId50"/>
    <p:sldId id="470" r:id="rId51"/>
    <p:sldId id="450" r:id="rId52"/>
    <p:sldId id="453" r:id="rId53"/>
    <p:sldId id="454" r:id="rId54"/>
    <p:sldId id="471" r:id="rId55"/>
    <p:sldId id="472" r:id="rId56"/>
    <p:sldId id="456" r:id="rId57"/>
    <p:sldId id="473" r:id="rId58"/>
    <p:sldId id="474" r:id="rId59"/>
    <p:sldId id="457" r:id="rId60"/>
    <p:sldId id="475" r:id="rId61"/>
    <p:sldId id="476" r:id="rId62"/>
    <p:sldId id="395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5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71F1A-3F26-46F9-8BEA-AA5E0D0D16E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729B77-86A8-44D7-9C2F-EDD55BAE1716}">
      <dgm:prSet phldrT="[Texto]" custT="1"/>
      <dgm:spPr/>
      <dgm:t>
        <a:bodyPr/>
        <a:lstStyle/>
        <a:p>
          <a:r>
            <a:rPr lang="pt-BR" sz="2000" dirty="0"/>
            <a:t>Degradação ambiental</a:t>
          </a:r>
        </a:p>
      </dgm:t>
    </dgm:pt>
    <dgm:pt modelId="{A47894D1-85E0-40A6-92FE-951DF03AF2F5}" type="parTrans" cxnId="{16E80E27-3C4D-4316-A5BC-F23CD247BB1D}">
      <dgm:prSet/>
      <dgm:spPr/>
      <dgm:t>
        <a:bodyPr/>
        <a:lstStyle/>
        <a:p>
          <a:endParaRPr lang="pt-BR"/>
        </a:p>
      </dgm:t>
    </dgm:pt>
    <dgm:pt modelId="{68E6AAB3-5258-48E3-B4BC-A2EBBD115603}" type="sibTrans" cxnId="{16E80E27-3C4D-4316-A5BC-F23CD247BB1D}">
      <dgm:prSet/>
      <dgm:spPr/>
      <dgm:t>
        <a:bodyPr/>
        <a:lstStyle/>
        <a:p>
          <a:endParaRPr lang="pt-BR"/>
        </a:p>
      </dgm:t>
    </dgm:pt>
    <dgm:pt modelId="{A425B371-6527-4076-B8C5-78BF43D8BAB5}">
      <dgm:prSet phldrT="[Texto]" custT="1"/>
      <dgm:spPr/>
      <dgm:t>
        <a:bodyPr/>
        <a:lstStyle/>
        <a:p>
          <a:r>
            <a:rPr lang="pt-BR" sz="2000" dirty="0"/>
            <a:t>Mobilização social </a:t>
          </a:r>
        </a:p>
      </dgm:t>
    </dgm:pt>
    <dgm:pt modelId="{17DA2612-EC17-4E18-80B9-1E35BDB9BC1A}" type="parTrans" cxnId="{4146E39C-4160-47AE-92FF-D38FCE9D36F1}">
      <dgm:prSet/>
      <dgm:spPr/>
      <dgm:t>
        <a:bodyPr/>
        <a:lstStyle/>
        <a:p>
          <a:endParaRPr lang="pt-BR"/>
        </a:p>
      </dgm:t>
    </dgm:pt>
    <dgm:pt modelId="{C1D7069F-90FC-4034-BF36-EB45AE8B3326}" type="sibTrans" cxnId="{4146E39C-4160-47AE-92FF-D38FCE9D36F1}">
      <dgm:prSet/>
      <dgm:spPr/>
      <dgm:t>
        <a:bodyPr/>
        <a:lstStyle/>
        <a:p>
          <a:endParaRPr lang="pt-BR"/>
        </a:p>
      </dgm:t>
    </dgm:pt>
    <dgm:pt modelId="{C3FF54DA-1DC2-43B2-BBC7-DB9A128100B2}">
      <dgm:prSet phldrT="[Texto]"/>
      <dgm:spPr/>
      <dgm:t>
        <a:bodyPr/>
        <a:lstStyle/>
        <a:p>
          <a:r>
            <a:rPr lang="pt-BR" dirty="0"/>
            <a:t>Regulação normativa </a:t>
          </a:r>
        </a:p>
      </dgm:t>
    </dgm:pt>
    <dgm:pt modelId="{8BACF5BC-11FA-4DC9-88A4-7A4B652821E6}" type="parTrans" cxnId="{37311C32-BA57-4CDA-B6DE-C13A2D4CA787}">
      <dgm:prSet/>
      <dgm:spPr/>
      <dgm:t>
        <a:bodyPr/>
        <a:lstStyle/>
        <a:p>
          <a:endParaRPr lang="pt-BR"/>
        </a:p>
      </dgm:t>
    </dgm:pt>
    <dgm:pt modelId="{E19411F2-133B-4355-9CFE-C2DF95F05AD4}" type="sibTrans" cxnId="{37311C32-BA57-4CDA-B6DE-C13A2D4CA787}">
      <dgm:prSet/>
      <dgm:spPr/>
      <dgm:t>
        <a:bodyPr/>
        <a:lstStyle/>
        <a:p>
          <a:endParaRPr lang="pt-BR"/>
        </a:p>
      </dgm:t>
    </dgm:pt>
    <dgm:pt modelId="{7D435321-EE64-4E07-A523-D2B2BB264B75}" type="pres">
      <dgm:prSet presAssocID="{71E71F1A-3F26-46F9-8BEA-AA5E0D0D16E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97FD3B2-9903-481C-BD91-4CDC3A93B1E1}" type="pres">
      <dgm:prSet presAssocID="{96729B77-86A8-44D7-9C2F-EDD55BAE1716}" presName="Accent1" presStyleCnt="0"/>
      <dgm:spPr/>
    </dgm:pt>
    <dgm:pt modelId="{FFEBAD68-CFC7-4568-8627-4B5D5DD042DF}" type="pres">
      <dgm:prSet presAssocID="{96729B77-86A8-44D7-9C2F-EDD55BAE1716}" presName="Accent" presStyleLbl="node1" presStyleIdx="0" presStyleCnt="3"/>
      <dgm:spPr/>
    </dgm:pt>
    <dgm:pt modelId="{C83A8E31-495C-4131-8D5F-A9B0CAA2EF6C}" type="pres">
      <dgm:prSet presAssocID="{96729B77-86A8-44D7-9C2F-EDD55BAE1716}" presName="Parent1" presStyleLbl="revTx" presStyleIdx="0" presStyleCnt="3" custScaleX="112953" custScaleY="108797">
        <dgm:presLayoutVars>
          <dgm:chMax val="1"/>
          <dgm:chPref val="1"/>
          <dgm:bulletEnabled val="1"/>
        </dgm:presLayoutVars>
      </dgm:prSet>
      <dgm:spPr/>
    </dgm:pt>
    <dgm:pt modelId="{221D7AD8-5D9E-452B-8BCB-75ADA948D858}" type="pres">
      <dgm:prSet presAssocID="{A425B371-6527-4076-B8C5-78BF43D8BAB5}" presName="Accent2" presStyleCnt="0"/>
      <dgm:spPr/>
    </dgm:pt>
    <dgm:pt modelId="{8EE228AE-A48B-45D1-BDD8-4621797D04A0}" type="pres">
      <dgm:prSet presAssocID="{A425B371-6527-4076-B8C5-78BF43D8BAB5}" presName="Accent" presStyleLbl="node1" presStyleIdx="1" presStyleCnt="3"/>
      <dgm:spPr/>
    </dgm:pt>
    <dgm:pt modelId="{C400ECD2-06A4-4FB0-B27E-1C1E8CC8A54C}" type="pres">
      <dgm:prSet presAssocID="{A425B371-6527-4076-B8C5-78BF43D8BAB5}" presName="Parent2" presStyleLbl="revTx" presStyleIdx="1" presStyleCnt="3" custScaleX="139554">
        <dgm:presLayoutVars>
          <dgm:chMax val="1"/>
          <dgm:chPref val="1"/>
          <dgm:bulletEnabled val="1"/>
        </dgm:presLayoutVars>
      </dgm:prSet>
      <dgm:spPr/>
    </dgm:pt>
    <dgm:pt modelId="{C49DF396-F466-40B6-B914-0807EBD25108}" type="pres">
      <dgm:prSet presAssocID="{C3FF54DA-1DC2-43B2-BBC7-DB9A128100B2}" presName="Accent3" presStyleCnt="0"/>
      <dgm:spPr/>
    </dgm:pt>
    <dgm:pt modelId="{3164623D-2B82-43D9-87B7-683FBBEC62BE}" type="pres">
      <dgm:prSet presAssocID="{C3FF54DA-1DC2-43B2-BBC7-DB9A128100B2}" presName="Accent" presStyleLbl="node1" presStyleIdx="2" presStyleCnt="3"/>
      <dgm:spPr/>
    </dgm:pt>
    <dgm:pt modelId="{742DCA63-6941-47AB-8DEC-9919CB496095}" type="pres">
      <dgm:prSet presAssocID="{C3FF54DA-1DC2-43B2-BBC7-DB9A128100B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6E80E27-3C4D-4316-A5BC-F23CD247BB1D}" srcId="{71E71F1A-3F26-46F9-8BEA-AA5E0D0D16E2}" destId="{96729B77-86A8-44D7-9C2F-EDD55BAE1716}" srcOrd="0" destOrd="0" parTransId="{A47894D1-85E0-40A6-92FE-951DF03AF2F5}" sibTransId="{68E6AAB3-5258-48E3-B4BC-A2EBBD115603}"/>
    <dgm:cxn modelId="{37311C32-BA57-4CDA-B6DE-C13A2D4CA787}" srcId="{71E71F1A-3F26-46F9-8BEA-AA5E0D0D16E2}" destId="{C3FF54DA-1DC2-43B2-BBC7-DB9A128100B2}" srcOrd="2" destOrd="0" parTransId="{8BACF5BC-11FA-4DC9-88A4-7A4B652821E6}" sibTransId="{E19411F2-133B-4355-9CFE-C2DF95F05AD4}"/>
    <dgm:cxn modelId="{04107C5F-0505-4F44-AA56-BE6D1BF6E6E3}" type="presOf" srcId="{A425B371-6527-4076-B8C5-78BF43D8BAB5}" destId="{C400ECD2-06A4-4FB0-B27E-1C1E8CC8A54C}" srcOrd="0" destOrd="0" presId="urn:microsoft.com/office/officeart/2009/layout/CircleArrowProcess"/>
    <dgm:cxn modelId="{98133B9B-C6A3-4C6C-9122-C049FD546E31}" type="presOf" srcId="{C3FF54DA-1DC2-43B2-BBC7-DB9A128100B2}" destId="{742DCA63-6941-47AB-8DEC-9919CB496095}" srcOrd="0" destOrd="0" presId="urn:microsoft.com/office/officeart/2009/layout/CircleArrowProcess"/>
    <dgm:cxn modelId="{4146E39C-4160-47AE-92FF-D38FCE9D36F1}" srcId="{71E71F1A-3F26-46F9-8BEA-AA5E0D0D16E2}" destId="{A425B371-6527-4076-B8C5-78BF43D8BAB5}" srcOrd="1" destOrd="0" parTransId="{17DA2612-EC17-4E18-80B9-1E35BDB9BC1A}" sibTransId="{C1D7069F-90FC-4034-BF36-EB45AE8B3326}"/>
    <dgm:cxn modelId="{4779C9A1-815A-414C-AB19-90E73C4BB044}" type="presOf" srcId="{71E71F1A-3F26-46F9-8BEA-AA5E0D0D16E2}" destId="{7D435321-EE64-4E07-A523-D2B2BB264B75}" srcOrd="0" destOrd="0" presId="urn:microsoft.com/office/officeart/2009/layout/CircleArrowProcess"/>
    <dgm:cxn modelId="{957CF2D9-464E-43D5-AA19-F14F01DE44C7}" type="presOf" srcId="{96729B77-86A8-44D7-9C2F-EDD55BAE1716}" destId="{C83A8E31-495C-4131-8D5F-A9B0CAA2EF6C}" srcOrd="0" destOrd="0" presId="urn:microsoft.com/office/officeart/2009/layout/CircleArrowProcess"/>
    <dgm:cxn modelId="{EA183F16-A7EF-48E3-B564-4D156FCBCE07}" type="presParOf" srcId="{7D435321-EE64-4E07-A523-D2B2BB264B75}" destId="{A97FD3B2-9903-481C-BD91-4CDC3A93B1E1}" srcOrd="0" destOrd="0" presId="urn:microsoft.com/office/officeart/2009/layout/CircleArrowProcess"/>
    <dgm:cxn modelId="{E3251B4E-EABA-4360-BE6C-E91ED2150F0D}" type="presParOf" srcId="{A97FD3B2-9903-481C-BD91-4CDC3A93B1E1}" destId="{FFEBAD68-CFC7-4568-8627-4B5D5DD042DF}" srcOrd="0" destOrd="0" presId="urn:microsoft.com/office/officeart/2009/layout/CircleArrowProcess"/>
    <dgm:cxn modelId="{B5285660-5F43-4314-8D94-35829D08A4BD}" type="presParOf" srcId="{7D435321-EE64-4E07-A523-D2B2BB264B75}" destId="{C83A8E31-495C-4131-8D5F-A9B0CAA2EF6C}" srcOrd="1" destOrd="0" presId="urn:microsoft.com/office/officeart/2009/layout/CircleArrowProcess"/>
    <dgm:cxn modelId="{DDA7E1C4-F786-4ECA-B16E-F073FED12E42}" type="presParOf" srcId="{7D435321-EE64-4E07-A523-D2B2BB264B75}" destId="{221D7AD8-5D9E-452B-8BCB-75ADA948D858}" srcOrd="2" destOrd="0" presId="urn:microsoft.com/office/officeart/2009/layout/CircleArrowProcess"/>
    <dgm:cxn modelId="{C16AFC1C-F281-44C3-BAFF-9AE78B4B52DB}" type="presParOf" srcId="{221D7AD8-5D9E-452B-8BCB-75ADA948D858}" destId="{8EE228AE-A48B-45D1-BDD8-4621797D04A0}" srcOrd="0" destOrd="0" presId="urn:microsoft.com/office/officeart/2009/layout/CircleArrowProcess"/>
    <dgm:cxn modelId="{F863F78C-DB32-4427-B6D4-AEE0B411403D}" type="presParOf" srcId="{7D435321-EE64-4E07-A523-D2B2BB264B75}" destId="{C400ECD2-06A4-4FB0-B27E-1C1E8CC8A54C}" srcOrd="3" destOrd="0" presId="urn:microsoft.com/office/officeart/2009/layout/CircleArrowProcess"/>
    <dgm:cxn modelId="{BDC6405B-8822-4ADC-A799-678B06D3B461}" type="presParOf" srcId="{7D435321-EE64-4E07-A523-D2B2BB264B75}" destId="{C49DF396-F466-40B6-B914-0807EBD25108}" srcOrd="4" destOrd="0" presId="urn:microsoft.com/office/officeart/2009/layout/CircleArrowProcess"/>
    <dgm:cxn modelId="{E05F367E-7DE5-49D9-9B33-EDFB33A26AB0}" type="presParOf" srcId="{C49DF396-F466-40B6-B914-0807EBD25108}" destId="{3164623D-2B82-43D9-87B7-683FBBEC62BE}" srcOrd="0" destOrd="0" presId="urn:microsoft.com/office/officeart/2009/layout/CircleArrowProcess"/>
    <dgm:cxn modelId="{7543B98E-9C18-401F-B02E-443B2D5E29F5}" type="presParOf" srcId="{7D435321-EE64-4E07-A523-D2B2BB264B75}" destId="{742DCA63-6941-47AB-8DEC-9919CB49609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04129-8B1E-42A8-B618-6BB770D6C37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977D30-E2D2-4CA0-BD02-F45F758D72DA}">
      <dgm:prSet phldrT="[Texto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pt-BR" b="1" dirty="0"/>
            <a:t>Sociedade de Risco</a:t>
          </a:r>
        </a:p>
      </dgm:t>
    </dgm:pt>
    <dgm:pt modelId="{EA1125A6-0B31-4966-A0D1-7ADB369136B0}" type="parTrans" cxnId="{182853F3-676B-4B2F-BCFB-C6425DC043E0}">
      <dgm:prSet/>
      <dgm:spPr/>
      <dgm:t>
        <a:bodyPr/>
        <a:lstStyle/>
        <a:p>
          <a:endParaRPr lang="pt-BR"/>
        </a:p>
      </dgm:t>
    </dgm:pt>
    <dgm:pt modelId="{3EB72B49-CBC8-489A-A1CE-C9FD77DBAA5B}" type="sibTrans" cxnId="{182853F3-676B-4B2F-BCFB-C6425DC043E0}">
      <dgm:prSet/>
      <dgm:spPr/>
      <dgm:t>
        <a:bodyPr/>
        <a:lstStyle/>
        <a:p>
          <a:endParaRPr lang="pt-BR"/>
        </a:p>
      </dgm:t>
    </dgm:pt>
    <dgm:pt modelId="{C6B104AD-2374-4FE9-80D5-81785328A6AA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pt-BR" sz="2000" dirty="0"/>
            <a:t>Revolução Industrial</a:t>
          </a:r>
        </a:p>
      </dgm:t>
    </dgm:pt>
    <dgm:pt modelId="{872F9ECB-4DC2-431E-AA3E-E4806D37FD3C}" type="parTrans" cxnId="{1B7F63C5-964E-455A-9C5E-97802106F977}">
      <dgm:prSet/>
      <dgm:spPr/>
      <dgm:t>
        <a:bodyPr/>
        <a:lstStyle/>
        <a:p>
          <a:endParaRPr lang="pt-BR"/>
        </a:p>
      </dgm:t>
    </dgm:pt>
    <dgm:pt modelId="{7E2CF60B-9D52-449B-B347-22C86EB30997}" type="sibTrans" cxnId="{1B7F63C5-964E-455A-9C5E-97802106F977}">
      <dgm:prSet/>
      <dgm:spPr/>
      <dgm:t>
        <a:bodyPr/>
        <a:lstStyle/>
        <a:p>
          <a:endParaRPr lang="pt-BR"/>
        </a:p>
      </dgm:t>
    </dgm:pt>
    <dgm:pt modelId="{7320E217-375C-4748-A8F1-7A4ED317E485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pt-BR" sz="2000" b="0" dirty="0"/>
            <a:t>Aumento de Incertezas</a:t>
          </a:r>
        </a:p>
      </dgm:t>
    </dgm:pt>
    <dgm:pt modelId="{60C5D09C-CFEC-4B76-AD96-9C11F0A8112E}" type="parTrans" cxnId="{00A25AE0-DF67-413F-887C-9E7652459A0B}">
      <dgm:prSet/>
      <dgm:spPr/>
      <dgm:t>
        <a:bodyPr/>
        <a:lstStyle/>
        <a:p>
          <a:endParaRPr lang="pt-BR"/>
        </a:p>
      </dgm:t>
    </dgm:pt>
    <dgm:pt modelId="{2809E5F3-2CA3-4317-8AD1-0C5086757E96}" type="sibTrans" cxnId="{00A25AE0-DF67-413F-887C-9E7652459A0B}">
      <dgm:prSet/>
      <dgm:spPr/>
      <dgm:t>
        <a:bodyPr/>
        <a:lstStyle/>
        <a:p>
          <a:endParaRPr lang="pt-BR"/>
        </a:p>
      </dgm:t>
    </dgm:pt>
    <dgm:pt modelId="{1497847F-0002-482F-9492-535AAAC59159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pt-BR" sz="2000" dirty="0"/>
            <a:t>Tecnologia</a:t>
          </a:r>
        </a:p>
      </dgm:t>
    </dgm:pt>
    <dgm:pt modelId="{93D6E33D-2D7F-45CF-A9F1-5BA079DBAE57}" type="parTrans" cxnId="{2981A19A-D3D1-4A62-BED9-4573F0883143}">
      <dgm:prSet/>
      <dgm:spPr/>
      <dgm:t>
        <a:bodyPr/>
        <a:lstStyle/>
        <a:p>
          <a:endParaRPr lang="pt-BR"/>
        </a:p>
      </dgm:t>
    </dgm:pt>
    <dgm:pt modelId="{A95AA67C-5429-4BBB-B4CD-74721E4D58FC}" type="sibTrans" cxnId="{2981A19A-D3D1-4A62-BED9-4573F0883143}">
      <dgm:prSet/>
      <dgm:spPr/>
      <dgm:t>
        <a:bodyPr/>
        <a:lstStyle/>
        <a:p>
          <a:endParaRPr lang="pt-BR"/>
        </a:p>
      </dgm:t>
    </dgm:pt>
    <dgm:pt modelId="{3A7A2B4B-43E3-4EB7-AD42-4EBB012CE717}" type="pres">
      <dgm:prSet presAssocID="{C3004129-8B1E-42A8-B618-6BB770D6C37E}" presName="composite" presStyleCnt="0">
        <dgm:presLayoutVars>
          <dgm:chMax val="1"/>
          <dgm:dir/>
          <dgm:resizeHandles val="exact"/>
        </dgm:presLayoutVars>
      </dgm:prSet>
      <dgm:spPr/>
    </dgm:pt>
    <dgm:pt modelId="{ED2FAB48-DC23-4FDD-8E9F-7B89F74F2E32}" type="pres">
      <dgm:prSet presAssocID="{C3004129-8B1E-42A8-B618-6BB770D6C37E}" presName="radial" presStyleCnt="0">
        <dgm:presLayoutVars>
          <dgm:animLvl val="ctr"/>
        </dgm:presLayoutVars>
      </dgm:prSet>
      <dgm:spPr/>
    </dgm:pt>
    <dgm:pt modelId="{C56CAF5B-B723-4E58-8931-3A07A8A1E295}" type="pres">
      <dgm:prSet presAssocID="{90977D30-E2D2-4CA0-BD02-F45F758D72DA}" presName="centerShape" presStyleLbl="vennNode1" presStyleIdx="0" presStyleCnt="4"/>
      <dgm:spPr/>
    </dgm:pt>
    <dgm:pt modelId="{EC79D861-0BDC-4B53-BB89-948BC8279060}" type="pres">
      <dgm:prSet presAssocID="{C6B104AD-2374-4FE9-80D5-81785328A6AA}" presName="node" presStyleLbl="vennNode1" presStyleIdx="1" presStyleCnt="4" custScaleX="156441" custScaleY="99029" custRadScaleRad="95391" custRadScaleInc="272">
        <dgm:presLayoutVars>
          <dgm:bulletEnabled val="1"/>
        </dgm:presLayoutVars>
      </dgm:prSet>
      <dgm:spPr/>
    </dgm:pt>
    <dgm:pt modelId="{86BD087B-1807-4F08-AC08-5A35C266F8C7}" type="pres">
      <dgm:prSet presAssocID="{7320E217-375C-4748-A8F1-7A4ED317E485}" presName="node" presStyleLbl="vennNode1" presStyleIdx="2" presStyleCnt="4" custScaleX="202582" custScaleY="84616" custRadScaleRad="103227" custRadScaleInc="-524">
        <dgm:presLayoutVars>
          <dgm:bulletEnabled val="1"/>
        </dgm:presLayoutVars>
      </dgm:prSet>
      <dgm:spPr/>
    </dgm:pt>
    <dgm:pt modelId="{539881E9-9522-4A05-A8E6-33B4D5A0267E}" type="pres">
      <dgm:prSet presAssocID="{1497847F-0002-482F-9492-535AAAC59159}" presName="node" presStyleLbl="vennNode1" presStyleIdx="3" presStyleCnt="4" custScaleX="205871" custScaleY="98160" custRadScaleRad="101865" custRadScaleInc="-375">
        <dgm:presLayoutVars>
          <dgm:bulletEnabled val="1"/>
        </dgm:presLayoutVars>
      </dgm:prSet>
      <dgm:spPr/>
    </dgm:pt>
  </dgm:ptLst>
  <dgm:cxnLst>
    <dgm:cxn modelId="{3DBEEF2B-E00C-4EB1-8C91-4040F306C486}" type="presOf" srcId="{1497847F-0002-482F-9492-535AAAC59159}" destId="{539881E9-9522-4A05-A8E6-33B4D5A0267E}" srcOrd="0" destOrd="0" presId="urn:microsoft.com/office/officeart/2005/8/layout/radial3"/>
    <dgm:cxn modelId="{B2529F66-4762-4137-A0E2-AABE028DBAC0}" type="presOf" srcId="{7320E217-375C-4748-A8F1-7A4ED317E485}" destId="{86BD087B-1807-4F08-AC08-5A35C266F8C7}" srcOrd="0" destOrd="0" presId="urn:microsoft.com/office/officeart/2005/8/layout/radial3"/>
    <dgm:cxn modelId="{2981A19A-D3D1-4A62-BED9-4573F0883143}" srcId="{90977D30-E2D2-4CA0-BD02-F45F758D72DA}" destId="{1497847F-0002-482F-9492-535AAAC59159}" srcOrd="2" destOrd="0" parTransId="{93D6E33D-2D7F-45CF-A9F1-5BA079DBAE57}" sibTransId="{A95AA67C-5429-4BBB-B4CD-74721E4D58FC}"/>
    <dgm:cxn modelId="{08D76CA0-00D4-471A-9589-57B281424894}" type="presOf" srcId="{C3004129-8B1E-42A8-B618-6BB770D6C37E}" destId="{3A7A2B4B-43E3-4EB7-AD42-4EBB012CE717}" srcOrd="0" destOrd="0" presId="urn:microsoft.com/office/officeart/2005/8/layout/radial3"/>
    <dgm:cxn modelId="{1B7F63C5-964E-455A-9C5E-97802106F977}" srcId="{90977D30-E2D2-4CA0-BD02-F45F758D72DA}" destId="{C6B104AD-2374-4FE9-80D5-81785328A6AA}" srcOrd="0" destOrd="0" parTransId="{872F9ECB-4DC2-431E-AA3E-E4806D37FD3C}" sibTransId="{7E2CF60B-9D52-449B-B347-22C86EB30997}"/>
    <dgm:cxn modelId="{5245C6DB-3B0D-4341-8F09-F3778B174729}" type="presOf" srcId="{C6B104AD-2374-4FE9-80D5-81785328A6AA}" destId="{EC79D861-0BDC-4B53-BB89-948BC8279060}" srcOrd="0" destOrd="0" presId="urn:microsoft.com/office/officeart/2005/8/layout/radial3"/>
    <dgm:cxn modelId="{00A25AE0-DF67-413F-887C-9E7652459A0B}" srcId="{90977D30-E2D2-4CA0-BD02-F45F758D72DA}" destId="{7320E217-375C-4748-A8F1-7A4ED317E485}" srcOrd="1" destOrd="0" parTransId="{60C5D09C-CFEC-4B76-AD96-9C11F0A8112E}" sibTransId="{2809E5F3-2CA3-4317-8AD1-0C5086757E96}"/>
    <dgm:cxn modelId="{46E144EC-ECA4-44AD-9F0A-DF9463F03BC6}" type="presOf" srcId="{90977D30-E2D2-4CA0-BD02-F45F758D72DA}" destId="{C56CAF5B-B723-4E58-8931-3A07A8A1E295}" srcOrd="0" destOrd="0" presId="urn:microsoft.com/office/officeart/2005/8/layout/radial3"/>
    <dgm:cxn modelId="{182853F3-676B-4B2F-BCFB-C6425DC043E0}" srcId="{C3004129-8B1E-42A8-B618-6BB770D6C37E}" destId="{90977D30-E2D2-4CA0-BD02-F45F758D72DA}" srcOrd="0" destOrd="0" parTransId="{EA1125A6-0B31-4966-A0D1-7ADB369136B0}" sibTransId="{3EB72B49-CBC8-489A-A1CE-C9FD77DBAA5B}"/>
    <dgm:cxn modelId="{D747BF87-BDC7-48D7-97AA-01E38C6E315C}" type="presParOf" srcId="{3A7A2B4B-43E3-4EB7-AD42-4EBB012CE717}" destId="{ED2FAB48-DC23-4FDD-8E9F-7B89F74F2E32}" srcOrd="0" destOrd="0" presId="urn:microsoft.com/office/officeart/2005/8/layout/radial3"/>
    <dgm:cxn modelId="{24DC650D-512A-4300-B852-EFDBF9A7D506}" type="presParOf" srcId="{ED2FAB48-DC23-4FDD-8E9F-7B89F74F2E32}" destId="{C56CAF5B-B723-4E58-8931-3A07A8A1E295}" srcOrd="0" destOrd="0" presId="urn:microsoft.com/office/officeart/2005/8/layout/radial3"/>
    <dgm:cxn modelId="{E7210BBF-4074-4BD7-8FB3-F5D916E9C808}" type="presParOf" srcId="{ED2FAB48-DC23-4FDD-8E9F-7B89F74F2E32}" destId="{EC79D861-0BDC-4B53-BB89-948BC8279060}" srcOrd="1" destOrd="0" presId="urn:microsoft.com/office/officeart/2005/8/layout/radial3"/>
    <dgm:cxn modelId="{EC6EF8D6-1C04-4121-8825-E419A0E93AB0}" type="presParOf" srcId="{ED2FAB48-DC23-4FDD-8E9F-7B89F74F2E32}" destId="{86BD087B-1807-4F08-AC08-5A35C266F8C7}" srcOrd="2" destOrd="0" presId="urn:microsoft.com/office/officeart/2005/8/layout/radial3"/>
    <dgm:cxn modelId="{7D67AA5C-594B-4C8D-A795-9B18C309EA2D}" type="presParOf" srcId="{ED2FAB48-DC23-4FDD-8E9F-7B89F74F2E32}" destId="{539881E9-9522-4A05-A8E6-33B4D5A0267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5160C6-1567-4919-8DFF-FE23C5C3D2CD}" type="doc">
      <dgm:prSet loTypeId="urn:microsoft.com/office/officeart/2008/layout/VerticalCircleList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A0EEC7BE-64D4-4470-80E0-ED2E318362A7}">
      <dgm:prSet phldrT="[Texto]" custT="1"/>
      <dgm:spPr/>
      <dgm:t>
        <a:bodyPr/>
        <a:lstStyle/>
        <a:p>
          <a:r>
            <a:rPr lang="pt-BR" sz="2000" b="1" dirty="0">
              <a:effectLst/>
            </a:rPr>
            <a:t>Até 1970</a:t>
          </a:r>
        </a:p>
      </dgm:t>
    </dgm:pt>
    <dgm:pt modelId="{CCD77EDB-9CA7-45E7-AA64-D31D989B71AE}" type="parTrans" cxnId="{4BA274BB-2675-40DE-AFFD-6918A14A28EA}">
      <dgm:prSet/>
      <dgm:spPr/>
      <dgm:t>
        <a:bodyPr/>
        <a:lstStyle/>
        <a:p>
          <a:endParaRPr lang="pt-BR"/>
        </a:p>
      </dgm:t>
    </dgm:pt>
    <dgm:pt modelId="{0D6C23FE-B043-4AAB-B17D-DE6EE1C7996B}" type="sibTrans" cxnId="{4BA274BB-2675-40DE-AFFD-6918A14A28EA}">
      <dgm:prSet/>
      <dgm:spPr/>
      <dgm:t>
        <a:bodyPr/>
        <a:lstStyle/>
        <a:p>
          <a:endParaRPr lang="pt-BR"/>
        </a:p>
      </dgm:t>
    </dgm:pt>
    <dgm:pt modelId="{55CA07CB-E7DF-4C4A-9BA4-CD159CF2A27C}">
      <dgm:prSet phldrT="[Texto]" custT="1"/>
      <dgm:spPr/>
      <dgm:t>
        <a:bodyPr/>
        <a:lstStyle/>
        <a:p>
          <a:pPr algn="ctr"/>
          <a:r>
            <a:rPr lang="pt-BR" sz="2400" b="1" dirty="0">
              <a:latin typeface="+mj-lt"/>
            </a:rPr>
            <a:t>Tratados com objetos específicos</a:t>
          </a:r>
        </a:p>
      </dgm:t>
    </dgm:pt>
    <dgm:pt modelId="{A765A845-EFDA-4FA5-944E-A22B6512218D}" type="parTrans" cxnId="{E54CE245-067B-480B-8806-A66D02EBDD9F}">
      <dgm:prSet/>
      <dgm:spPr/>
      <dgm:t>
        <a:bodyPr/>
        <a:lstStyle/>
        <a:p>
          <a:endParaRPr lang="pt-BR"/>
        </a:p>
      </dgm:t>
    </dgm:pt>
    <dgm:pt modelId="{314E88C9-9FCE-4555-A2E1-EA313AC604BF}" type="sibTrans" cxnId="{E54CE245-067B-480B-8806-A66D02EBDD9F}">
      <dgm:prSet/>
      <dgm:spPr/>
      <dgm:t>
        <a:bodyPr/>
        <a:lstStyle/>
        <a:p>
          <a:endParaRPr lang="pt-BR"/>
        </a:p>
      </dgm:t>
    </dgm:pt>
    <dgm:pt modelId="{CD2C778B-E86B-4CF5-B3EA-594BEFBEB150}">
      <dgm:prSet phldrT="[Texto]" custT="1"/>
      <dgm:spPr/>
      <dgm:t>
        <a:bodyPr/>
        <a:lstStyle/>
        <a:p>
          <a:r>
            <a:rPr lang="pt-BR" sz="2000" b="1" dirty="0">
              <a:effectLst/>
            </a:rPr>
            <a:t>A partir de 1970</a:t>
          </a:r>
        </a:p>
      </dgm:t>
    </dgm:pt>
    <dgm:pt modelId="{48766CA2-61A7-4EF3-A8FA-BDEC43636BAA}" type="parTrans" cxnId="{25EFCE4B-3EFA-42F0-9D59-17BF994EA503}">
      <dgm:prSet/>
      <dgm:spPr/>
      <dgm:t>
        <a:bodyPr/>
        <a:lstStyle/>
        <a:p>
          <a:endParaRPr lang="pt-BR"/>
        </a:p>
      </dgm:t>
    </dgm:pt>
    <dgm:pt modelId="{45E2C878-1BE0-46A5-81D8-5659F3EA3473}" type="sibTrans" cxnId="{25EFCE4B-3EFA-42F0-9D59-17BF994EA503}">
      <dgm:prSet/>
      <dgm:spPr/>
      <dgm:t>
        <a:bodyPr/>
        <a:lstStyle/>
        <a:p>
          <a:endParaRPr lang="pt-BR"/>
        </a:p>
      </dgm:t>
    </dgm:pt>
    <dgm:pt modelId="{41A287CA-DD26-40A9-9146-9B3D32440E72}">
      <dgm:prSet phldrT="[Texto]" custT="1"/>
      <dgm:spPr/>
      <dgm:t>
        <a:bodyPr/>
        <a:lstStyle/>
        <a:p>
          <a:pPr algn="ctr"/>
          <a:r>
            <a:rPr lang="pt-BR" sz="2400" b="1" dirty="0">
              <a:latin typeface="+mj-lt"/>
            </a:rPr>
            <a:t>Temas amplos num mesmo Tratado</a:t>
          </a:r>
        </a:p>
      </dgm:t>
    </dgm:pt>
    <dgm:pt modelId="{DF764D74-539A-40BF-87DD-19B661FA5EDA}" type="parTrans" cxnId="{B864473A-86C7-4086-A64E-99460D95AA35}">
      <dgm:prSet/>
      <dgm:spPr/>
      <dgm:t>
        <a:bodyPr/>
        <a:lstStyle/>
        <a:p>
          <a:endParaRPr lang="pt-BR"/>
        </a:p>
      </dgm:t>
    </dgm:pt>
    <dgm:pt modelId="{CB85B588-C19C-4537-B605-DB8D74219112}" type="sibTrans" cxnId="{B864473A-86C7-4086-A64E-99460D95AA35}">
      <dgm:prSet/>
      <dgm:spPr/>
      <dgm:t>
        <a:bodyPr/>
        <a:lstStyle/>
        <a:p>
          <a:endParaRPr lang="pt-BR"/>
        </a:p>
      </dgm:t>
    </dgm:pt>
    <dgm:pt modelId="{7BAE7CD8-2650-4CFF-A625-BC3DF3D13C97}" type="pres">
      <dgm:prSet presAssocID="{4E5160C6-1567-4919-8DFF-FE23C5C3D2CD}" presName="Name0" presStyleCnt="0">
        <dgm:presLayoutVars>
          <dgm:dir/>
        </dgm:presLayoutVars>
      </dgm:prSet>
      <dgm:spPr/>
    </dgm:pt>
    <dgm:pt modelId="{F5A9D644-87CD-4C02-B16B-5D9D3577D6D0}" type="pres">
      <dgm:prSet presAssocID="{A0EEC7BE-64D4-4470-80E0-ED2E318362A7}" presName="withChildren" presStyleCnt="0"/>
      <dgm:spPr/>
    </dgm:pt>
    <dgm:pt modelId="{79176447-2E5D-4CFB-AE01-AE60444B0D06}" type="pres">
      <dgm:prSet presAssocID="{A0EEC7BE-64D4-4470-80E0-ED2E318362A7}" presName="bigCircle" presStyleLbl="vennNode1" presStyleIdx="0" presStyleCnt="4" custScaleX="209123" custScaleY="103536" custLinFactNeighborX="85900" custLinFactNeighborY="1048"/>
      <dgm:spPr/>
    </dgm:pt>
    <dgm:pt modelId="{5221458D-D03D-4CD5-BEE4-E5A6793A5431}" type="pres">
      <dgm:prSet presAssocID="{A0EEC7BE-64D4-4470-80E0-ED2E318362A7}" presName="medCircle" presStyleLbl="vennNode1" presStyleIdx="1" presStyleCnt="4" custLinFactY="-13732" custLinFactNeighborX="61425" custLinFactNeighborY="-100000"/>
      <dgm:spPr/>
    </dgm:pt>
    <dgm:pt modelId="{93EB9F60-6D03-4548-AEE6-04FD08A0327A}" type="pres">
      <dgm:prSet presAssocID="{A0EEC7BE-64D4-4470-80E0-ED2E318362A7}" presName="txLvl1" presStyleLbl="revTx" presStyleIdx="0" presStyleCnt="4" custLinFactY="-13732" custLinFactNeighborX="27979" custLinFactNeighborY="-100000"/>
      <dgm:spPr/>
    </dgm:pt>
    <dgm:pt modelId="{276835D4-950A-401D-BCC2-0A7366347529}" type="pres">
      <dgm:prSet presAssocID="{A0EEC7BE-64D4-4470-80E0-ED2E318362A7}" presName="lin" presStyleCnt="0"/>
      <dgm:spPr/>
    </dgm:pt>
    <dgm:pt modelId="{39458517-B83E-42CD-911B-538FC1EBE53C}" type="pres">
      <dgm:prSet presAssocID="{55CA07CB-E7DF-4C4A-9BA4-CD159CF2A27C}" presName="txLvl2" presStyleLbl="revTx" presStyleIdx="1" presStyleCnt="4" custScaleX="409415" custScaleY="2000000" custLinFactX="100000" custLinFactY="327323" custLinFactNeighborX="162250" custLinFactNeighborY="400000"/>
      <dgm:spPr/>
    </dgm:pt>
    <dgm:pt modelId="{B2EC5CD8-2C34-4909-9457-E0DF3EBD2070}" type="pres">
      <dgm:prSet presAssocID="{A0EEC7BE-64D4-4470-80E0-ED2E318362A7}" presName="overlap" presStyleCnt="0"/>
      <dgm:spPr/>
    </dgm:pt>
    <dgm:pt modelId="{5F75D393-BC32-4401-BC14-4D80097CB936}" type="pres">
      <dgm:prSet presAssocID="{CD2C778B-E86B-4CF5-B3EA-594BEFBEB150}" presName="withChildren" presStyleCnt="0"/>
      <dgm:spPr/>
    </dgm:pt>
    <dgm:pt modelId="{38ACEB60-CA7B-4509-92CF-EC6A864229E0}" type="pres">
      <dgm:prSet presAssocID="{CD2C778B-E86B-4CF5-B3EA-594BEFBEB150}" presName="bigCircle" presStyleLbl="vennNode1" presStyleIdx="2" presStyleCnt="4" custScaleX="235910" custLinFactNeighborX="-53110" custLinFactNeighborY="19272"/>
      <dgm:spPr/>
    </dgm:pt>
    <dgm:pt modelId="{8235B6D2-3466-48E5-9279-EBF7A241765B}" type="pres">
      <dgm:prSet presAssocID="{CD2C778B-E86B-4CF5-B3EA-594BEFBEB150}" presName="medCircle" presStyleLbl="vennNode1" presStyleIdx="3" presStyleCnt="4" custFlipVert="1" custScaleY="89997" custLinFactX="-396876" custLinFactNeighborX="-400000" custLinFactNeighborY="-22372"/>
      <dgm:spPr/>
    </dgm:pt>
    <dgm:pt modelId="{0E33EB77-D2F0-4BEF-B29A-003DA8E4B8F4}" type="pres">
      <dgm:prSet presAssocID="{CD2C778B-E86B-4CF5-B3EA-594BEFBEB150}" presName="txLvl1" presStyleLbl="revTx" presStyleIdx="2" presStyleCnt="4" custScaleX="169731" custScaleY="129595" custLinFactNeighborX="-94121" custLinFactNeighborY="-19852"/>
      <dgm:spPr/>
    </dgm:pt>
    <dgm:pt modelId="{0A4ED6BB-D05C-49E2-B8F3-655645C0F74A}" type="pres">
      <dgm:prSet presAssocID="{CD2C778B-E86B-4CF5-B3EA-594BEFBEB150}" presName="lin" presStyleCnt="0"/>
      <dgm:spPr/>
    </dgm:pt>
    <dgm:pt modelId="{86F9F43A-D1BF-4240-AB1B-CA7BB263C597}" type="pres">
      <dgm:prSet presAssocID="{41A287CA-DD26-40A9-9146-9B3D32440E72}" presName="txLvl2" presStyleLbl="revTx" presStyleIdx="3" presStyleCnt="4" custScaleX="134271" custScaleY="2000000" custLinFactY="100000" custLinFactNeighborX="-67830" custLinFactNeighborY="145398"/>
      <dgm:spPr/>
    </dgm:pt>
  </dgm:ptLst>
  <dgm:cxnLst>
    <dgm:cxn modelId="{B864473A-86C7-4086-A64E-99460D95AA35}" srcId="{CD2C778B-E86B-4CF5-B3EA-594BEFBEB150}" destId="{41A287CA-DD26-40A9-9146-9B3D32440E72}" srcOrd="0" destOrd="0" parTransId="{DF764D74-539A-40BF-87DD-19B661FA5EDA}" sibTransId="{CB85B588-C19C-4537-B605-DB8D74219112}"/>
    <dgm:cxn modelId="{BA063A5E-7321-45F3-89C2-1E65B3F92901}" type="presOf" srcId="{CD2C778B-E86B-4CF5-B3EA-594BEFBEB150}" destId="{0E33EB77-D2F0-4BEF-B29A-003DA8E4B8F4}" srcOrd="0" destOrd="0" presId="urn:microsoft.com/office/officeart/2008/layout/VerticalCircleList"/>
    <dgm:cxn modelId="{7045495E-2AFA-4467-873E-CB6297F95DDE}" type="presOf" srcId="{55CA07CB-E7DF-4C4A-9BA4-CD159CF2A27C}" destId="{39458517-B83E-42CD-911B-538FC1EBE53C}" srcOrd="0" destOrd="0" presId="urn:microsoft.com/office/officeart/2008/layout/VerticalCircleList"/>
    <dgm:cxn modelId="{E54CE245-067B-480B-8806-A66D02EBDD9F}" srcId="{A0EEC7BE-64D4-4470-80E0-ED2E318362A7}" destId="{55CA07CB-E7DF-4C4A-9BA4-CD159CF2A27C}" srcOrd="0" destOrd="0" parTransId="{A765A845-EFDA-4FA5-944E-A22B6512218D}" sibTransId="{314E88C9-9FCE-4555-A2E1-EA313AC604BF}"/>
    <dgm:cxn modelId="{25EFCE4B-3EFA-42F0-9D59-17BF994EA503}" srcId="{4E5160C6-1567-4919-8DFF-FE23C5C3D2CD}" destId="{CD2C778B-E86B-4CF5-B3EA-594BEFBEB150}" srcOrd="1" destOrd="0" parTransId="{48766CA2-61A7-4EF3-A8FA-BDEC43636BAA}" sibTransId="{45E2C878-1BE0-46A5-81D8-5659F3EA3473}"/>
    <dgm:cxn modelId="{9599E651-706E-40B0-AD29-C255E0309D76}" type="presOf" srcId="{A0EEC7BE-64D4-4470-80E0-ED2E318362A7}" destId="{93EB9F60-6D03-4548-AEE6-04FD08A0327A}" srcOrd="0" destOrd="0" presId="urn:microsoft.com/office/officeart/2008/layout/VerticalCircleList"/>
    <dgm:cxn modelId="{634523B7-13E6-40CB-9E3D-769410150FE7}" type="presOf" srcId="{41A287CA-DD26-40A9-9146-9B3D32440E72}" destId="{86F9F43A-D1BF-4240-AB1B-CA7BB263C597}" srcOrd="0" destOrd="0" presId="urn:microsoft.com/office/officeart/2008/layout/VerticalCircleList"/>
    <dgm:cxn modelId="{4BA274BB-2675-40DE-AFFD-6918A14A28EA}" srcId="{4E5160C6-1567-4919-8DFF-FE23C5C3D2CD}" destId="{A0EEC7BE-64D4-4470-80E0-ED2E318362A7}" srcOrd="0" destOrd="0" parTransId="{CCD77EDB-9CA7-45E7-AA64-D31D989B71AE}" sibTransId="{0D6C23FE-B043-4AAB-B17D-DE6EE1C7996B}"/>
    <dgm:cxn modelId="{A46442EA-6EE0-468E-ABED-593582A616A1}" type="presOf" srcId="{4E5160C6-1567-4919-8DFF-FE23C5C3D2CD}" destId="{7BAE7CD8-2650-4CFF-A625-BC3DF3D13C97}" srcOrd="0" destOrd="0" presId="urn:microsoft.com/office/officeart/2008/layout/VerticalCircleList"/>
    <dgm:cxn modelId="{C9EB2980-F3F1-4C7F-A51F-C29B945309F1}" type="presParOf" srcId="{7BAE7CD8-2650-4CFF-A625-BC3DF3D13C97}" destId="{F5A9D644-87CD-4C02-B16B-5D9D3577D6D0}" srcOrd="0" destOrd="0" presId="urn:microsoft.com/office/officeart/2008/layout/VerticalCircleList"/>
    <dgm:cxn modelId="{DC8ED178-A0E5-40E3-9BB5-208188ECD188}" type="presParOf" srcId="{F5A9D644-87CD-4C02-B16B-5D9D3577D6D0}" destId="{79176447-2E5D-4CFB-AE01-AE60444B0D06}" srcOrd="0" destOrd="0" presId="urn:microsoft.com/office/officeart/2008/layout/VerticalCircleList"/>
    <dgm:cxn modelId="{18BDCE28-F842-49BA-B128-DD015C07566F}" type="presParOf" srcId="{F5A9D644-87CD-4C02-B16B-5D9D3577D6D0}" destId="{5221458D-D03D-4CD5-BEE4-E5A6793A5431}" srcOrd="1" destOrd="0" presId="urn:microsoft.com/office/officeart/2008/layout/VerticalCircleList"/>
    <dgm:cxn modelId="{B4329754-3183-4452-B8F1-4099BF68A310}" type="presParOf" srcId="{F5A9D644-87CD-4C02-B16B-5D9D3577D6D0}" destId="{93EB9F60-6D03-4548-AEE6-04FD08A0327A}" srcOrd="2" destOrd="0" presId="urn:microsoft.com/office/officeart/2008/layout/VerticalCircleList"/>
    <dgm:cxn modelId="{592A3A7E-DDC3-4CEB-98C4-47F0DDBBF75F}" type="presParOf" srcId="{F5A9D644-87CD-4C02-B16B-5D9D3577D6D0}" destId="{276835D4-950A-401D-BCC2-0A7366347529}" srcOrd="3" destOrd="0" presId="urn:microsoft.com/office/officeart/2008/layout/VerticalCircleList"/>
    <dgm:cxn modelId="{47C5A242-0C98-4F22-86FE-30C124893163}" type="presParOf" srcId="{276835D4-950A-401D-BCC2-0A7366347529}" destId="{39458517-B83E-42CD-911B-538FC1EBE53C}" srcOrd="0" destOrd="0" presId="urn:microsoft.com/office/officeart/2008/layout/VerticalCircleList"/>
    <dgm:cxn modelId="{2562687F-EA79-422F-97A8-346F55D286B8}" type="presParOf" srcId="{7BAE7CD8-2650-4CFF-A625-BC3DF3D13C97}" destId="{B2EC5CD8-2C34-4909-9457-E0DF3EBD2070}" srcOrd="1" destOrd="0" presId="urn:microsoft.com/office/officeart/2008/layout/VerticalCircleList"/>
    <dgm:cxn modelId="{525BCD82-3450-4FF7-A7B1-4A8E88B70C90}" type="presParOf" srcId="{7BAE7CD8-2650-4CFF-A625-BC3DF3D13C97}" destId="{5F75D393-BC32-4401-BC14-4D80097CB936}" srcOrd="2" destOrd="0" presId="urn:microsoft.com/office/officeart/2008/layout/VerticalCircleList"/>
    <dgm:cxn modelId="{732D0408-38E0-4861-91F1-AA7AC4045ABD}" type="presParOf" srcId="{5F75D393-BC32-4401-BC14-4D80097CB936}" destId="{38ACEB60-CA7B-4509-92CF-EC6A864229E0}" srcOrd="0" destOrd="0" presId="urn:microsoft.com/office/officeart/2008/layout/VerticalCircleList"/>
    <dgm:cxn modelId="{FAEA7A64-25A6-49FA-825D-EB6519596918}" type="presParOf" srcId="{5F75D393-BC32-4401-BC14-4D80097CB936}" destId="{8235B6D2-3466-48E5-9279-EBF7A241765B}" srcOrd="1" destOrd="0" presId="urn:microsoft.com/office/officeart/2008/layout/VerticalCircleList"/>
    <dgm:cxn modelId="{284CD3EF-E0D6-48D6-8D4A-DEE65841E7D6}" type="presParOf" srcId="{5F75D393-BC32-4401-BC14-4D80097CB936}" destId="{0E33EB77-D2F0-4BEF-B29A-003DA8E4B8F4}" srcOrd="2" destOrd="0" presId="urn:microsoft.com/office/officeart/2008/layout/VerticalCircleList"/>
    <dgm:cxn modelId="{41A9ED20-D03E-40EC-9A1C-94B84FF82C2B}" type="presParOf" srcId="{5F75D393-BC32-4401-BC14-4D80097CB936}" destId="{0A4ED6BB-D05C-49E2-B8F3-655645C0F74A}" srcOrd="3" destOrd="0" presId="urn:microsoft.com/office/officeart/2008/layout/VerticalCircleList"/>
    <dgm:cxn modelId="{C0399E78-2667-4AA8-83CE-41EA97BAC54E}" type="presParOf" srcId="{0A4ED6BB-D05C-49E2-B8F3-655645C0F74A}" destId="{86F9F43A-D1BF-4240-AB1B-CA7BB263C597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81AA2-D575-4BFA-B87C-D23E4F0F12D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4A2F68-E102-4A03-9F26-578BD8CD3A09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Informação</a:t>
          </a:r>
        </a:p>
      </dgm:t>
    </dgm:pt>
    <dgm:pt modelId="{E3E95CFD-B1D7-4218-9808-3C8EACD3A28F}" type="parTrans" cxnId="{0C22F0AA-977E-4FA6-91A3-DEB2264CF387}">
      <dgm:prSet/>
      <dgm:spPr/>
      <dgm:t>
        <a:bodyPr/>
        <a:lstStyle/>
        <a:p>
          <a:endParaRPr lang="pt-BR"/>
        </a:p>
      </dgm:t>
    </dgm:pt>
    <dgm:pt modelId="{CC60B948-F5FA-4099-B448-1C10E2D7E3F6}" type="sibTrans" cxnId="{0C22F0AA-977E-4FA6-91A3-DEB2264CF38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9735E1E4-6D74-455A-8377-2EA441A2ACD7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Cidadania</a:t>
          </a:r>
        </a:p>
      </dgm:t>
    </dgm:pt>
    <dgm:pt modelId="{C446D0D3-B98A-4E55-9314-3935C4482C97}" type="parTrans" cxnId="{A68D542A-6FE4-498D-9F7F-F0145A940E7D}">
      <dgm:prSet/>
      <dgm:spPr/>
      <dgm:t>
        <a:bodyPr/>
        <a:lstStyle/>
        <a:p>
          <a:endParaRPr lang="pt-BR"/>
        </a:p>
      </dgm:t>
    </dgm:pt>
    <dgm:pt modelId="{575F78BD-9D6F-4B4C-A2E1-957A199CA5D6}" type="sibTrans" cxnId="{A68D542A-6FE4-498D-9F7F-F0145A940E7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B9B41DA9-6D2B-4108-A60E-9D51B848FD3E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/>
            <a:t>Democracia</a:t>
          </a:r>
        </a:p>
      </dgm:t>
    </dgm:pt>
    <dgm:pt modelId="{CBA26D7E-A5F4-4A1D-89B9-46F85B289AFB}" type="parTrans" cxnId="{A024613A-16E8-42F1-8B62-844DEFCCC462}">
      <dgm:prSet/>
      <dgm:spPr/>
      <dgm:t>
        <a:bodyPr/>
        <a:lstStyle/>
        <a:p>
          <a:endParaRPr lang="pt-BR"/>
        </a:p>
      </dgm:t>
    </dgm:pt>
    <dgm:pt modelId="{2083FBD0-986B-4D72-B28A-BF5602C8A7D0}" type="sibTrans" cxnId="{A024613A-16E8-42F1-8B62-844DEFCCC462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pt-BR"/>
        </a:p>
      </dgm:t>
    </dgm:pt>
    <dgm:pt modelId="{514B3DE1-0E42-4510-ABC4-A4FF1F0A3C4C}" type="pres">
      <dgm:prSet presAssocID="{9A881AA2-D575-4BFA-B87C-D23E4F0F12DE}" presName="Name0" presStyleCnt="0">
        <dgm:presLayoutVars>
          <dgm:dir/>
          <dgm:resizeHandles val="exact"/>
        </dgm:presLayoutVars>
      </dgm:prSet>
      <dgm:spPr/>
    </dgm:pt>
    <dgm:pt modelId="{0DAE99F6-9D05-4363-979C-B96DDE4F8A39}" type="pres">
      <dgm:prSet presAssocID="{E94A2F68-E102-4A03-9F26-578BD8CD3A09}" presName="node" presStyleLbl="node1" presStyleIdx="0" presStyleCnt="3" custScaleX="165980" custScaleY="113635">
        <dgm:presLayoutVars>
          <dgm:bulletEnabled val="1"/>
        </dgm:presLayoutVars>
      </dgm:prSet>
      <dgm:spPr/>
    </dgm:pt>
    <dgm:pt modelId="{BBE4C810-52BB-4558-8B15-9F1229061C12}" type="pres">
      <dgm:prSet presAssocID="{CC60B948-F5FA-4099-B448-1C10E2D7E3F6}" presName="sibTrans" presStyleLbl="sibTrans2D1" presStyleIdx="0" presStyleCnt="3" custScaleX="98797" custScaleY="103491"/>
      <dgm:spPr/>
    </dgm:pt>
    <dgm:pt modelId="{13FE1421-1690-45CA-B64C-AAC1E5593F69}" type="pres">
      <dgm:prSet presAssocID="{CC60B948-F5FA-4099-B448-1C10E2D7E3F6}" presName="connectorText" presStyleLbl="sibTrans2D1" presStyleIdx="0" presStyleCnt="3"/>
      <dgm:spPr/>
    </dgm:pt>
    <dgm:pt modelId="{340DA729-9435-4C83-9CA4-0AEC6B885DF0}" type="pres">
      <dgm:prSet presAssocID="{9735E1E4-6D74-455A-8377-2EA441A2ACD7}" presName="node" presStyleLbl="node1" presStyleIdx="1" presStyleCnt="3" custScaleX="141056" custScaleY="110590" custRadScaleRad="146675" custRadScaleInc="-19869">
        <dgm:presLayoutVars>
          <dgm:bulletEnabled val="1"/>
        </dgm:presLayoutVars>
      </dgm:prSet>
      <dgm:spPr/>
    </dgm:pt>
    <dgm:pt modelId="{7F60B56F-67BA-44AC-ACBC-54D5F3813C72}" type="pres">
      <dgm:prSet presAssocID="{575F78BD-9D6F-4B4C-A2E1-957A199CA5D6}" presName="sibTrans" presStyleLbl="sibTrans2D1" presStyleIdx="1" presStyleCnt="3" custFlipVert="1" custScaleX="116041" custScaleY="112332"/>
      <dgm:spPr/>
    </dgm:pt>
    <dgm:pt modelId="{5179D138-7224-4442-9015-9F0F19A177D2}" type="pres">
      <dgm:prSet presAssocID="{575F78BD-9D6F-4B4C-A2E1-957A199CA5D6}" presName="connectorText" presStyleLbl="sibTrans2D1" presStyleIdx="1" presStyleCnt="3"/>
      <dgm:spPr/>
    </dgm:pt>
    <dgm:pt modelId="{77313D14-8C6D-4EA7-8DD1-246800BDA7B7}" type="pres">
      <dgm:prSet presAssocID="{B9B41DA9-6D2B-4108-A60E-9D51B848FD3E}" presName="node" presStyleLbl="node1" presStyleIdx="2" presStyleCnt="3" custScaleX="136653" custScaleY="122321" custRadScaleRad="141570" custRadScaleInc="19978">
        <dgm:presLayoutVars>
          <dgm:bulletEnabled val="1"/>
        </dgm:presLayoutVars>
      </dgm:prSet>
      <dgm:spPr/>
    </dgm:pt>
    <dgm:pt modelId="{2E736BD9-5F5D-436C-8D7D-C2D340DD739D}" type="pres">
      <dgm:prSet presAssocID="{2083FBD0-986B-4D72-B28A-BF5602C8A7D0}" presName="sibTrans" presStyleLbl="sibTrans2D1" presStyleIdx="2" presStyleCnt="3" custScaleX="109495"/>
      <dgm:spPr/>
    </dgm:pt>
    <dgm:pt modelId="{CF73E0A2-743F-4503-8620-76A1E806AF4E}" type="pres">
      <dgm:prSet presAssocID="{2083FBD0-986B-4D72-B28A-BF5602C8A7D0}" presName="connectorText" presStyleLbl="sibTrans2D1" presStyleIdx="2" presStyleCnt="3"/>
      <dgm:spPr/>
    </dgm:pt>
  </dgm:ptLst>
  <dgm:cxnLst>
    <dgm:cxn modelId="{15FCC600-88FB-4F85-99F8-D20EC2526B09}" type="presOf" srcId="{CC60B948-F5FA-4099-B448-1C10E2D7E3F6}" destId="{13FE1421-1690-45CA-B64C-AAC1E5593F69}" srcOrd="1" destOrd="0" presId="urn:microsoft.com/office/officeart/2005/8/layout/cycle7"/>
    <dgm:cxn modelId="{A68D542A-6FE4-498D-9F7F-F0145A940E7D}" srcId="{9A881AA2-D575-4BFA-B87C-D23E4F0F12DE}" destId="{9735E1E4-6D74-455A-8377-2EA441A2ACD7}" srcOrd="1" destOrd="0" parTransId="{C446D0D3-B98A-4E55-9314-3935C4482C97}" sibTransId="{575F78BD-9D6F-4B4C-A2E1-957A199CA5D6}"/>
    <dgm:cxn modelId="{40B66534-382B-4816-915A-13564D30D550}" type="presOf" srcId="{2083FBD0-986B-4D72-B28A-BF5602C8A7D0}" destId="{CF73E0A2-743F-4503-8620-76A1E806AF4E}" srcOrd="1" destOrd="0" presId="urn:microsoft.com/office/officeart/2005/8/layout/cycle7"/>
    <dgm:cxn modelId="{A024613A-16E8-42F1-8B62-844DEFCCC462}" srcId="{9A881AA2-D575-4BFA-B87C-D23E4F0F12DE}" destId="{B9B41DA9-6D2B-4108-A60E-9D51B848FD3E}" srcOrd="2" destOrd="0" parTransId="{CBA26D7E-A5F4-4A1D-89B9-46F85B289AFB}" sibTransId="{2083FBD0-986B-4D72-B28A-BF5602C8A7D0}"/>
    <dgm:cxn modelId="{2CA78E51-98AB-434F-9D84-47B3333EB01F}" type="presOf" srcId="{2083FBD0-986B-4D72-B28A-BF5602C8A7D0}" destId="{2E736BD9-5F5D-436C-8D7D-C2D340DD739D}" srcOrd="0" destOrd="0" presId="urn:microsoft.com/office/officeart/2005/8/layout/cycle7"/>
    <dgm:cxn modelId="{2D573A83-2B60-4878-8847-5CC925DB5D64}" type="presOf" srcId="{E94A2F68-E102-4A03-9F26-578BD8CD3A09}" destId="{0DAE99F6-9D05-4363-979C-B96DDE4F8A39}" srcOrd="0" destOrd="0" presId="urn:microsoft.com/office/officeart/2005/8/layout/cycle7"/>
    <dgm:cxn modelId="{6A095F8B-7240-44C1-99DE-FA3834D19C5F}" type="presOf" srcId="{575F78BD-9D6F-4B4C-A2E1-957A199CA5D6}" destId="{7F60B56F-67BA-44AC-ACBC-54D5F3813C72}" srcOrd="0" destOrd="0" presId="urn:microsoft.com/office/officeart/2005/8/layout/cycle7"/>
    <dgm:cxn modelId="{0C22F0AA-977E-4FA6-91A3-DEB2264CF387}" srcId="{9A881AA2-D575-4BFA-B87C-D23E4F0F12DE}" destId="{E94A2F68-E102-4A03-9F26-578BD8CD3A09}" srcOrd="0" destOrd="0" parTransId="{E3E95CFD-B1D7-4218-9808-3C8EACD3A28F}" sibTransId="{CC60B948-F5FA-4099-B448-1C10E2D7E3F6}"/>
    <dgm:cxn modelId="{1C40DEB5-A217-4FBE-851F-83D2628ABADC}" type="presOf" srcId="{B9B41DA9-6D2B-4108-A60E-9D51B848FD3E}" destId="{77313D14-8C6D-4EA7-8DD1-246800BDA7B7}" srcOrd="0" destOrd="0" presId="urn:microsoft.com/office/officeart/2005/8/layout/cycle7"/>
    <dgm:cxn modelId="{7C5608DD-B0FA-4091-8E5D-F76CA8D3AE17}" type="presOf" srcId="{575F78BD-9D6F-4B4C-A2E1-957A199CA5D6}" destId="{5179D138-7224-4442-9015-9F0F19A177D2}" srcOrd="1" destOrd="0" presId="urn:microsoft.com/office/officeart/2005/8/layout/cycle7"/>
    <dgm:cxn modelId="{6B58C0E6-9499-4BA7-943D-F024BF24F75F}" type="presOf" srcId="{9A881AA2-D575-4BFA-B87C-D23E4F0F12DE}" destId="{514B3DE1-0E42-4510-ABC4-A4FF1F0A3C4C}" srcOrd="0" destOrd="0" presId="urn:microsoft.com/office/officeart/2005/8/layout/cycle7"/>
    <dgm:cxn modelId="{62193CEE-FE3A-4CB5-BFB6-9B655CA43110}" type="presOf" srcId="{9735E1E4-6D74-455A-8377-2EA441A2ACD7}" destId="{340DA729-9435-4C83-9CA4-0AEC6B885DF0}" srcOrd="0" destOrd="0" presId="urn:microsoft.com/office/officeart/2005/8/layout/cycle7"/>
    <dgm:cxn modelId="{ECB94BEE-A8CA-46B0-BD19-B8C7AAAF613A}" type="presOf" srcId="{CC60B948-F5FA-4099-B448-1C10E2D7E3F6}" destId="{BBE4C810-52BB-4558-8B15-9F1229061C12}" srcOrd="0" destOrd="0" presId="urn:microsoft.com/office/officeart/2005/8/layout/cycle7"/>
    <dgm:cxn modelId="{0E9D4A17-7CC9-4AE3-9973-E4B2D13D38B8}" type="presParOf" srcId="{514B3DE1-0E42-4510-ABC4-A4FF1F0A3C4C}" destId="{0DAE99F6-9D05-4363-979C-B96DDE4F8A39}" srcOrd="0" destOrd="0" presId="urn:microsoft.com/office/officeart/2005/8/layout/cycle7"/>
    <dgm:cxn modelId="{B61D6025-4F86-4289-8538-2F5B366D09C0}" type="presParOf" srcId="{514B3DE1-0E42-4510-ABC4-A4FF1F0A3C4C}" destId="{BBE4C810-52BB-4558-8B15-9F1229061C12}" srcOrd="1" destOrd="0" presId="urn:microsoft.com/office/officeart/2005/8/layout/cycle7"/>
    <dgm:cxn modelId="{B0FB737B-F587-4F1F-8089-0172603DB6D6}" type="presParOf" srcId="{BBE4C810-52BB-4558-8B15-9F1229061C12}" destId="{13FE1421-1690-45CA-B64C-AAC1E5593F69}" srcOrd="0" destOrd="0" presId="urn:microsoft.com/office/officeart/2005/8/layout/cycle7"/>
    <dgm:cxn modelId="{58165FC8-BB17-4207-BF17-20487DE0DC5D}" type="presParOf" srcId="{514B3DE1-0E42-4510-ABC4-A4FF1F0A3C4C}" destId="{340DA729-9435-4C83-9CA4-0AEC6B885DF0}" srcOrd="2" destOrd="0" presId="urn:microsoft.com/office/officeart/2005/8/layout/cycle7"/>
    <dgm:cxn modelId="{006D477F-472B-47CA-A0A1-B80A2B2DF3ED}" type="presParOf" srcId="{514B3DE1-0E42-4510-ABC4-A4FF1F0A3C4C}" destId="{7F60B56F-67BA-44AC-ACBC-54D5F3813C72}" srcOrd="3" destOrd="0" presId="urn:microsoft.com/office/officeart/2005/8/layout/cycle7"/>
    <dgm:cxn modelId="{CBE2D321-B9C5-4FD2-976E-78D11B8965C9}" type="presParOf" srcId="{7F60B56F-67BA-44AC-ACBC-54D5F3813C72}" destId="{5179D138-7224-4442-9015-9F0F19A177D2}" srcOrd="0" destOrd="0" presId="urn:microsoft.com/office/officeart/2005/8/layout/cycle7"/>
    <dgm:cxn modelId="{B2DAF3DF-4A95-46D0-B9AE-664AE63D3FEE}" type="presParOf" srcId="{514B3DE1-0E42-4510-ABC4-A4FF1F0A3C4C}" destId="{77313D14-8C6D-4EA7-8DD1-246800BDA7B7}" srcOrd="4" destOrd="0" presId="urn:microsoft.com/office/officeart/2005/8/layout/cycle7"/>
    <dgm:cxn modelId="{0CB372A1-9985-48C4-8F7D-1611E5B7C781}" type="presParOf" srcId="{514B3DE1-0E42-4510-ABC4-A4FF1F0A3C4C}" destId="{2E736BD9-5F5D-436C-8D7D-C2D340DD739D}" srcOrd="5" destOrd="0" presId="urn:microsoft.com/office/officeart/2005/8/layout/cycle7"/>
    <dgm:cxn modelId="{F92CDEB8-8BA4-44ED-B72B-09A64FAC4FC2}" type="presParOf" srcId="{2E736BD9-5F5D-436C-8D7D-C2D340DD739D}" destId="{CF73E0A2-743F-4503-8620-76A1E806AF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11570B-2503-479B-B488-13038CE5936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191552-287B-4B41-B70D-8FB7142BF743}">
      <dgm:prSet phldrT="[Texto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3200" dirty="0"/>
            <a:t>A) Criação do Direito Ambiental</a:t>
          </a:r>
        </a:p>
      </dgm:t>
    </dgm:pt>
    <dgm:pt modelId="{DF948C70-B2BD-4BA9-8490-CF4B4FC6E228}" type="parTrans" cxnId="{92F6C4EB-447D-453D-9DA3-23D915742AD1}">
      <dgm:prSet/>
      <dgm:spPr/>
      <dgm:t>
        <a:bodyPr/>
        <a:lstStyle/>
        <a:p>
          <a:endParaRPr lang="pt-BR"/>
        </a:p>
      </dgm:t>
    </dgm:pt>
    <dgm:pt modelId="{6CD3DFC1-E2D7-4331-9936-6B096199EC79}" type="sibTrans" cxnId="{92F6C4EB-447D-453D-9DA3-23D915742AD1}">
      <dgm:prSet/>
      <dgm:spPr/>
      <dgm:t>
        <a:bodyPr/>
        <a:lstStyle/>
        <a:p>
          <a:endParaRPr lang="pt-BR"/>
        </a:p>
      </dgm:t>
    </dgm:pt>
    <dgm:pt modelId="{0C3C8786-38CD-42DD-B8F4-F580EDA3906B}">
      <dgm:prSet phldrT="[Texto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3200" dirty="0"/>
            <a:t>B) Planejamento e Execução das Políticas Ambientais </a:t>
          </a:r>
        </a:p>
      </dgm:t>
    </dgm:pt>
    <dgm:pt modelId="{DD1A810B-D009-45C5-B507-60370E4126ED}" type="parTrans" cxnId="{45D6080A-B3C0-420F-9525-A24AC24F2396}">
      <dgm:prSet/>
      <dgm:spPr/>
      <dgm:t>
        <a:bodyPr/>
        <a:lstStyle/>
        <a:p>
          <a:endParaRPr lang="pt-BR"/>
        </a:p>
      </dgm:t>
    </dgm:pt>
    <dgm:pt modelId="{C0E3AA9C-D27D-4264-A18E-3CBA1755AB5B}" type="sibTrans" cxnId="{45D6080A-B3C0-420F-9525-A24AC24F2396}">
      <dgm:prSet/>
      <dgm:spPr/>
      <dgm:t>
        <a:bodyPr/>
        <a:lstStyle/>
        <a:p>
          <a:endParaRPr lang="pt-BR"/>
        </a:p>
      </dgm:t>
    </dgm:pt>
    <dgm:pt modelId="{A5B7859A-EAB5-4017-B212-5BF52ED20260}">
      <dgm:prSet phldrT="[Texto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3200" b="0" dirty="0"/>
            <a:t>C) Acesso ao Poder Judiciário</a:t>
          </a:r>
        </a:p>
      </dgm:t>
    </dgm:pt>
    <dgm:pt modelId="{E07A8B1A-1E7A-4F71-A2AC-85A0A482CB7F}" type="parTrans" cxnId="{B4B4F9CB-B7A4-4333-A0BA-B0B46A7C3BA7}">
      <dgm:prSet/>
      <dgm:spPr/>
      <dgm:t>
        <a:bodyPr/>
        <a:lstStyle/>
        <a:p>
          <a:endParaRPr lang="pt-BR"/>
        </a:p>
      </dgm:t>
    </dgm:pt>
    <dgm:pt modelId="{6CACF242-FA22-4987-982C-AE5289C0DC50}" type="sibTrans" cxnId="{B4B4F9CB-B7A4-4333-A0BA-B0B46A7C3BA7}">
      <dgm:prSet/>
      <dgm:spPr/>
      <dgm:t>
        <a:bodyPr/>
        <a:lstStyle/>
        <a:p>
          <a:endParaRPr lang="pt-BR"/>
        </a:p>
      </dgm:t>
    </dgm:pt>
    <dgm:pt modelId="{3057D10A-57DB-461C-9325-2175F9806966}" type="pres">
      <dgm:prSet presAssocID="{F911570B-2503-479B-B488-13038CE5936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E7DAEA2-E3B5-48AF-841E-2586B59CF106}" type="pres">
      <dgm:prSet presAssocID="{C1191552-287B-4B41-B70D-8FB7142BF743}" presName="circle1" presStyleLbl="node1" presStyleIdx="0" presStyleCnt="3"/>
      <dgm:spPr>
        <a:solidFill>
          <a:srgbClr val="C00000"/>
        </a:solidFill>
      </dgm:spPr>
    </dgm:pt>
    <dgm:pt modelId="{952FC360-E939-44E9-BDFE-63359ED09F37}" type="pres">
      <dgm:prSet presAssocID="{C1191552-287B-4B41-B70D-8FB7142BF743}" presName="space" presStyleCnt="0"/>
      <dgm:spPr/>
    </dgm:pt>
    <dgm:pt modelId="{EC9162C3-00E3-4BC7-B182-2778AC535B98}" type="pres">
      <dgm:prSet presAssocID="{C1191552-287B-4B41-B70D-8FB7142BF743}" presName="rect1" presStyleLbl="alignAcc1" presStyleIdx="0" presStyleCnt="3" custLinFactNeighborX="26506" custLinFactNeighborY="1471"/>
      <dgm:spPr/>
    </dgm:pt>
    <dgm:pt modelId="{967708C8-8376-4D3D-ADFE-8694280C982E}" type="pres">
      <dgm:prSet presAssocID="{0C3C8786-38CD-42DD-B8F4-F580EDA3906B}" presName="vertSpace2" presStyleLbl="node1" presStyleIdx="0" presStyleCnt="3"/>
      <dgm:spPr/>
    </dgm:pt>
    <dgm:pt modelId="{F761F1F2-5F7E-4EE2-9407-1AC8CC7F8B35}" type="pres">
      <dgm:prSet presAssocID="{0C3C8786-38CD-42DD-B8F4-F580EDA3906B}" presName="circle2" presStyleLbl="node1" presStyleIdx="1" presStyleCnt="3"/>
      <dgm:spPr>
        <a:solidFill>
          <a:srgbClr val="C00000"/>
        </a:solidFill>
      </dgm:spPr>
    </dgm:pt>
    <dgm:pt modelId="{F440794C-075D-49A4-9D98-17945171B506}" type="pres">
      <dgm:prSet presAssocID="{0C3C8786-38CD-42DD-B8F4-F580EDA3906B}" presName="rect2" presStyleLbl="alignAcc1" presStyleIdx="1" presStyleCnt="3"/>
      <dgm:spPr/>
    </dgm:pt>
    <dgm:pt modelId="{F96951B5-B7D6-431D-BEF6-8402F3085938}" type="pres">
      <dgm:prSet presAssocID="{A5B7859A-EAB5-4017-B212-5BF52ED20260}" presName="vertSpace3" presStyleLbl="node1" presStyleIdx="1" presStyleCnt="3"/>
      <dgm:spPr/>
    </dgm:pt>
    <dgm:pt modelId="{C99D1D6B-ECA9-4E47-8339-F8ED30054F98}" type="pres">
      <dgm:prSet presAssocID="{A5B7859A-EAB5-4017-B212-5BF52ED20260}" presName="circle3" presStyleLbl="node1" presStyleIdx="2" presStyleCnt="3"/>
      <dgm:spPr>
        <a:solidFill>
          <a:srgbClr val="C00000"/>
        </a:solidFill>
      </dgm:spPr>
    </dgm:pt>
    <dgm:pt modelId="{46230D01-B3F6-4E9A-9713-1F224D569561}" type="pres">
      <dgm:prSet presAssocID="{A5B7859A-EAB5-4017-B212-5BF52ED20260}" presName="rect3" presStyleLbl="alignAcc1" presStyleIdx="2" presStyleCnt="3"/>
      <dgm:spPr/>
    </dgm:pt>
    <dgm:pt modelId="{E1716456-9135-42BC-89DE-49DB8BBBA085}" type="pres">
      <dgm:prSet presAssocID="{C1191552-287B-4B41-B70D-8FB7142BF74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5A3837E4-CE90-4D3B-B34B-19583374E1C4}" type="pres">
      <dgm:prSet presAssocID="{0C3C8786-38CD-42DD-B8F4-F580EDA3906B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BBDCCFE-A318-4B0D-9F04-7866E3F177A4}" type="pres">
      <dgm:prSet presAssocID="{A5B7859A-EAB5-4017-B212-5BF52ED2026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8402308-EF62-4CB0-BD46-A2CA4D30505D}" type="presOf" srcId="{F911570B-2503-479B-B488-13038CE5936A}" destId="{3057D10A-57DB-461C-9325-2175F9806966}" srcOrd="0" destOrd="0" presId="urn:microsoft.com/office/officeart/2005/8/layout/target3"/>
    <dgm:cxn modelId="{45D6080A-B3C0-420F-9525-A24AC24F2396}" srcId="{F911570B-2503-479B-B488-13038CE5936A}" destId="{0C3C8786-38CD-42DD-B8F4-F580EDA3906B}" srcOrd="1" destOrd="0" parTransId="{DD1A810B-D009-45C5-B507-60370E4126ED}" sibTransId="{C0E3AA9C-D27D-4264-A18E-3CBA1755AB5B}"/>
    <dgm:cxn modelId="{53AE1F35-E4A4-4438-B6EB-1896B0881DC2}" type="presOf" srcId="{C1191552-287B-4B41-B70D-8FB7142BF743}" destId="{E1716456-9135-42BC-89DE-49DB8BBBA085}" srcOrd="1" destOrd="0" presId="urn:microsoft.com/office/officeart/2005/8/layout/target3"/>
    <dgm:cxn modelId="{81D967A4-C0A1-4717-9BC9-A714CA9941F1}" type="presOf" srcId="{0C3C8786-38CD-42DD-B8F4-F580EDA3906B}" destId="{F440794C-075D-49A4-9D98-17945171B506}" srcOrd="0" destOrd="0" presId="urn:microsoft.com/office/officeart/2005/8/layout/target3"/>
    <dgm:cxn modelId="{B918A9A8-9894-430A-98E3-34840965B7AE}" type="presOf" srcId="{A5B7859A-EAB5-4017-B212-5BF52ED20260}" destId="{46230D01-B3F6-4E9A-9713-1F224D569561}" srcOrd="0" destOrd="0" presId="urn:microsoft.com/office/officeart/2005/8/layout/target3"/>
    <dgm:cxn modelId="{193D40BD-A003-460B-B99D-53920993EF80}" type="presOf" srcId="{A5B7859A-EAB5-4017-B212-5BF52ED20260}" destId="{DBBDCCFE-A318-4B0D-9F04-7866E3F177A4}" srcOrd="1" destOrd="0" presId="urn:microsoft.com/office/officeart/2005/8/layout/target3"/>
    <dgm:cxn modelId="{5BD2BFC6-4247-4355-AA67-4815D227519F}" type="presOf" srcId="{C1191552-287B-4B41-B70D-8FB7142BF743}" destId="{EC9162C3-00E3-4BC7-B182-2778AC535B98}" srcOrd="0" destOrd="0" presId="urn:microsoft.com/office/officeart/2005/8/layout/target3"/>
    <dgm:cxn modelId="{B4B4F9CB-B7A4-4333-A0BA-B0B46A7C3BA7}" srcId="{F911570B-2503-479B-B488-13038CE5936A}" destId="{A5B7859A-EAB5-4017-B212-5BF52ED20260}" srcOrd="2" destOrd="0" parTransId="{E07A8B1A-1E7A-4F71-A2AC-85A0A482CB7F}" sibTransId="{6CACF242-FA22-4987-982C-AE5289C0DC50}"/>
    <dgm:cxn modelId="{BD5FEFE5-556E-4D8E-A4BE-D16478C4FF29}" type="presOf" srcId="{0C3C8786-38CD-42DD-B8F4-F580EDA3906B}" destId="{5A3837E4-CE90-4D3B-B34B-19583374E1C4}" srcOrd="1" destOrd="0" presId="urn:microsoft.com/office/officeart/2005/8/layout/target3"/>
    <dgm:cxn modelId="{92F6C4EB-447D-453D-9DA3-23D915742AD1}" srcId="{F911570B-2503-479B-B488-13038CE5936A}" destId="{C1191552-287B-4B41-B70D-8FB7142BF743}" srcOrd="0" destOrd="0" parTransId="{DF948C70-B2BD-4BA9-8490-CF4B4FC6E228}" sibTransId="{6CD3DFC1-E2D7-4331-9936-6B096199EC79}"/>
    <dgm:cxn modelId="{39322D3E-B39D-4F79-AE1A-B24060124A02}" type="presParOf" srcId="{3057D10A-57DB-461C-9325-2175F9806966}" destId="{3E7DAEA2-E3B5-48AF-841E-2586B59CF106}" srcOrd="0" destOrd="0" presId="urn:microsoft.com/office/officeart/2005/8/layout/target3"/>
    <dgm:cxn modelId="{DB7E7733-A8E1-4238-AE96-4D16B31C7A5F}" type="presParOf" srcId="{3057D10A-57DB-461C-9325-2175F9806966}" destId="{952FC360-E939-44E9-BDFE-63359ED09F37}" srcOrd="1" destOrd="0" presId="urn:microsoft.com/office/officeart/2005/8/layout/target3"/>
    <dgm:cxn modelId="{B4612796-216F-458D-AC56-2F2E0BB6500C}" type="presParOf" srcId="{3057D10A-57DB-461C-9325-2175F9806966}" destId="{EC9162C3-00E3-4BC7-B182-2778AC535B98}" srcOrd="2" destOrd="0" presId="urn:microsoft.com/office/officeart/2005/8/layout/target3"/>
    <dgm:cxn modelId="{1FD4CCFE-1FA0-41B4-9070-CD71D72F6DFA}" type="presParOf" srcId="{3057D10A-57DB-461C-9325-2175F9806966}" destId="{967708C8-8376-4D3D-ADFE-8694280C982E}" srcOrd="3" destOrd="0" presId="urn:microsoft.com/office/officeart/2005/8/layout/target3"/>
    <dgm:cxn modelId="{51F7B720-A9D7-47D7-B01D-5C52E536F9AD}" type="presParOf" srcId="{3057D10A-57DB-461C-9325-2175F9806966}" destId="{F761F1F2-5F7E-4EE2-9407-1AC8CC7F8B35}" srcOrd="4" destOrd="0" presId="urn:microsoft.com/office/officeart/2005/8/layout/target3"/>
    <dgm:cxn modelId="{00D3F10C-66ED-4DE8-92F9-ABB4098A2A95}" type="presParOf" srcId="{3057D10A-57DB-461C-9325-2175F9806966}" destId="{F440794C-075D-49A4-9D98-17945171B506}" srcOrd="5" destOrd="0" presId="urn:microsoft.com/office/officeart/2005/8/layout/target3"/>
    <dgm:cxn modelId="{CB2F6140-E1F3-4FE2-8F53-24796325A1BB}" type="presParOf" srcId="{3057D10A-57DB-461C-9325-2175F9806966}" destId="{F96951B5-B7D6-431D-BEF6-8402F3085938}" srcOrd="6" destOrd="0" presId="urn:microsoft.com/office/officeart/2005/8/layout/target3"/>
    <dgm:cxn modelId="{2073CCDB-DF8F-4413-A839-E70ABAF01DB4}" type="presParOf" srcId="{3057D10A-57DB-461C-9325-2175F9806966}" destId="{C99D1D6B-ECA9-4E47-8339-F8ED30054F98}" srcOrd="7" destOrd="0" presId="urn:microsoft.com/office/officeart/2005/8/layout/target3"/>
    <dgm:cxn modelId="{DE5668AA-561D-47E2-BCE8-4BF82091D665}" type="presParOf" srcId="{3057D10A-57DB-461C-9325-2175F9806966}" destId="{46230D01-B3F6-4E9A-9713-1F224D569561}" srcOrd="8" destOrd="0" presId="urn:microsoft.com/office/officeart/2005/8/layout/target3"/>
    <dgm:cxn modelId="{6D1E532B-8733-437A-8CB7-D99D83317377}" type="presParOf" srcId="{3057D10A-57DB-461C-9325-2175F9806966}" destId="{E1716456-9135-42BC-89DE-49DB8BBBA085}" srcOrd="9" destOrd="0" presId="urn:microsoft.com/office/officeart/2005/8/layout/target3"/>
    <dgm:cxn modelId="{D4288D10-9E78-41A2-8B28-69504403ED8F}" type="presParOf" srcId="{3057D10A-57DB-461C-9325-2175F9806966}" destId="{5A3837E4-CE90-4D3B-B34B-19583374E1C4}" srcOrd="10" destOrd="0" presId="urn:microsoft.com/office/officeart/2005/8/layout/target3"/>
    <dgm:cxn modelId="{C0AB8FE9-EDBC-4094-B0A7-A451D52097CD}" type="presParOf" srcId="{3057D10A-57DB-461C-9325-2175F9806966}" destId="{DBBDCCFE-A318-4B0D-9F04-7866E3F177A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69029-F6B5-4F0A-B85B-FDE87604EA9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EC96539-EA01-44E3-891A-7658A98BBF6D}">
      <dgm:prSet phldrT="[Texto]"/>
      <dgm:spPr/>
      <dgm:t>
        <a:bodyPr/>
        <a:lstStyle/>
        <a:p>
          <a:r>
            <a:rPr lang="pt-BR" dirty="0"/>
            <a:t>Prevenção</a:t>
          </a:r>
        </a:p>
      </dgm:t>
    </dgm:pt>
    <dgm:pt modelId="{ACB1D704-6006-40C2-B838-DF518CD20480}" type="parTrans" cxnId="{FDCE9302-25FD-4121-A219-748BFA04E184}">
      <dgm:prSet/>
      <dgm:spPr/>
      <dgm:t>
        <a:bodyPr/>
        <a:lstStyle/>
        <a:p>
          <a:endParaRPr lang="pt-BR"/>
        </a:p>
      </dgm:t>
    </dgm:pt>
    <dgm:pt modelId="{75196D6A-75B5-43FF-8DD8-7ACD2ACA8FD0}" type="sibTrans" cxnId="{FDCE9302-25FD-4121-A219-748BFA04E184}">
      <dgm:prSet/>
      <dgm:spPr/>
      <dgm:t>
        <a:bodyPr/>
        <a:lstStyle/>
        <a:p>
          <a:endParaRPr lang="pt-BR"/>
        </a:p>
      </dgm:t>
    </dgm:pt>
    <dgm:pt modelId="{F564D014-D3A7-4B9C-A1AC-3E26FF54272E}">
      <dgm:prSet phldrT="[Texto]"/>
      <dgm:spPr/>
      <dgm:t>
        <a:bodyPr/>
        <a:lstStyle/>
        <a:p>
          <a:r>
            <a:rPr lang="pt-BR" dirty="0"/>
            <a:t>Risco concreto</a:t>
          </a:r>
        </a:p>
      </dgm:t>
    </dgm:pt>
    <dgm:pt modelId="{AA0A8DB5-2FCB-4F5D-88FF-ECC19F1815C4}" type="parTrans" cxnId="{38BE3666-994C-47CE-AE95-BF0ABE6B5CF7}">
      <dgm:prSet/>
      <dgm:spPr/>
      <dgm:t>
        <a:bodyPr/>
        <a:lstStyle/>
        <a:p>
          <a:endParaRPr lang="pt-BR"/>
        </a:p>
      </dgm:t>
    </dgm:pt>
    <dgm:pt modelId="{4A775AF9-34C1-46B4-8D16-79F9CF309696}" type="sibTrans" cxnId="{38BE3666-994C-47CE-AE95-BF0ABE6B5CF7}">
      <dgm:prSet/>
      <dgm:spPr/>
      <dgm:t>
        <a:bodyPr/>
        <a:lstStyle/>
        <a:p>
          <a:endParaRPr lang="pt-BR"/>
        </a:p>
      </dgm:t>
    </dgm:pt>
    <dgm:pt modelId="{2D3D7EDA-0B28-46DD-ABDD-62382BA6CF5F}">
      <dgm:prSet phldrT="[Texto]"/>
      <dgm:spPr/>
      <dgm:t>
        <a:bodyPr/>
        <a:lstStyle/>
        <a:p>
          <a:r>
            <a:rPr lang="pt-BR" b="1" dirty="0"/>
            <a:t>Comprovação </a:t>
          </a:r>
          <a:r>
            <a:rPr lang="pt-BR" dirty="0"/>
            <a:t>de que a atividade/ação poderá afetar de forma negativa a natureza</a:t>
          </a:r>
        </a:p>
      </dgm:t>
    </dgm:pt>
    <dgm:pt modelId="{596DF0D4-CA37-48B8-95B2-B1D33C5D05E5}" type="parTrans" cxnId="{6FE1DBC5-3C75-4605-A065-420D606057A5}">
      <dgm:prSet/>
      <dgm:spPr/>
      <dgm:t>
        <a:bodyPr/>
        <a:lstStyle/>
        <a:p>
          <a:endParaRPr lang="pt-BR"/>
        </a:p>
      </dgm:t>
    </dgm:pt>
    <dgm:pt modelId="{90492507-A51A-4B7B-BD95-EDAB27C41254}" type="sibTrans" cxnId="{6FE1DBC5-3C75-4605-A065-420D606057A5}">
      <dgm:prSet/>
      <dgm:spPr/>
      <dgm:t>
        <a:bodyPr/>
        <a:lstStyle/>
        <a:p>
          <a:endParaRPr lang="pt-BR"/>
        </a:p>
      </dgm:t>
    </dgm:pt>
    <dgm:pt modelId="{3EFE2399-0B1E-4130-A4E8-F7CBAE60D991}">
      <dgm:prSet phldrT="[Texto]"/>
      <dgm:spPr/>
      <dgm:t>
        <a:bodyPr/>
        <a:lstStyle/>
        <a:p>
          <a:r>
            <a:rPr lang="pt-BR" dirty="0"/>
            <a:t>Precaução</a:t>
          </a:r>
        </a:p>
      </dgm:t>
    </dgm:pt>
    <dgm:pt modelId="{C4AA57AE-E0E8-4BAE-8929-311FC9DA3FAE}" type="parTrans" cxnId="{70C887A2-CDA3-4061-9D7D-D8A866998366}">
      <dgm:prSet/>
      <dgm:spPr/>
      <dgm:t>
        <a:bodyPr/>
        <a:lstStyle/>
        <a:p>
          <a:endParaRPr lang="pt-BR"/>
        </a:p>
      </dgm:t>
    </dgm:pt>
    <dgm:pt modelId="{0119408A-DDE9-46C1-BC80-C414ADDD319A}" type="sibTrans" cxnId="{70C887A2-CDA3-4061-9D7D-D8A866998366}">
      <dgm:prSet/>
      <dgm:spPr/>
      <dgm:t>
        <a:bodyPr/>
        <a:lstStyle/>
        <a:p>
          <a:endParaRPr lang="pt-BR"/>
        </a:p>
      </dgm:t>
    </dgm:pt>
    <dgm:pt modelId="{E089E17B-50A3-4AE9-86BF-B263CD43A80F}">
      <dgm:prSet phldrT="[Texto]"/>
      <dgm:spPr/>
      <dgm:t>
        <a:bodyPr/>
        <a:lstStyle/>
        <a:p>
          <a:r>
            <a:rPr lang="pt-BR" dirty="0"/>
            <a:t>Risco abstrato</a:t>
          </a:r>
        </a:p>
      </dgm:t>
    </dgm:pt>
    <dgm:pt modelId="{4A6E7F53-7828-438B-85EA-BE9040300EAE}" type="parTrans" cxnId="{B377AB4E-BDBE-4C0A-B843-D4F895C7B797}">
      <dgm:prSet/>
      <dgm:spPr/>
      <dgm:t>
        <a:bodyPr/>
        <a:lstStyle/>
        <a:p>
          <a:endParaRPr lang="pt-BR"/>
        </a:p>
      </dgm:t>
    </dgm:pt>
    <dgm:pt modelId="{99C84BD9-BFD9-4F2A-B125-E9BCCF0C6FAC}" type="sibTrans" cxnId="{B377AB4E-BDBE-4C0A-B843-D4F895C7B797}">
      <dgm:prSet/>
      <dgm:spPr/>
      <dgm:t>
        <a:bodyPr/>
        <a:lstStyle/>
        <a:p>
          <a:endParaRPr lang="pt-BR"/>
        </a:p>
      </dgm:t>
    </dgm:pt>
    <dgm:pt modelId="{F170C412-547A-4792-B750-477200C66A58}">
      <dgm:prSet phldrT="[Texto]"/>
      <dgm:spPr/>
      <dgm:t>
        <a:bodyPr/>
        <a:lstStyle/>
        <a:p>
          <a:r>
            <a:rPr lang="pt-BR" b="1" dirty="0"/>
            <a:t>Não há comprovação </a:t>
          </a:r>
          <a:r>
            <a:rPr lang="pt-BR" dirty="0"/>
            <a:t>segura/ exata de que a  atividade/ação poderá afetar a natureza</a:t>
          </a:r>
        </a:p>
      </dgm:t>
    </dgm:pt>
    <dgm:pt modelId="{785B7F0F-C582-4811-9D9F-85B0A1D59ACC}" type="parTrans" cxnId="{D85293AC-E03B-481C-BC80-526A35D0FA77}">
      <dgm:prSet/>
      <dgm:spPr/>
      <dgm:t>
        <a:bodyPr/>
        <a:lstStyle/>
        <a:p>
          <a:endParaRPr lang="pt-BR"/>
        </a:p>
      </dgm:t>
    </dgm:pt>
    <dgm:pt modelId="{461DC909-5550-4D09-BD1E-644C42FA3F39}" type="sibTrans" cxnId="{D85293AC-E03B-481C-BC80-526A35D0FA77}">
      <dgm:prSet/>
      <dgm:spPr/>
      <dgm:t>
        <a:bodyPr/>
        <a:lstStyle/>
        <a:p>
          <a:endParaRPr lang="pt-BR"/>
        </a:p>
      </dgm:t>
    </dgm:pt>
    <dgm:pt modelId="{F3EBDA35-672E-41B3-B668-CAA2F3EF056E}">
      <dgm:prSet/>
      <dgm:spPr/>
      <dgm:t>
        <a:bodyPr/>
        <a:lstStyle/>
        <a:p>
          <a:r>
            <a:rPr lang="pt-BR" dirty="0"/>
            <a:t>Grau estimado de ocorrência do dano ambiental: </a:t>
          </a:r>
          <a:r>
            <a:rPr lang="pt-BR" b="1" dirty="0"/>
            <a:t>certeza</a:t>
          </a:r>
        </a:p>
      </dgm:t>
    </dgm:pt>
    <dgm:pt modelId="{92538F14-5FE3-471C-A8F5-B1F86D8593A6}" type="parTrans" cxnId="{5883C3B9-BF23-42D1-BA91-3E3373B21C87}">
      <dgm:prSet/>
      <dgm:spPr/>
      <dgm:t>
        <a:bodyPr/>
        <a:lstStyle/>
        <a:p>
          <a:endParaRPr lang="pt-BR"/>
        </a:p>
      </dgm:t>
    </dgm:pt>
    <dgm:pt modelId="{95A14604-1A47-4821-8E17-2A5CED5B29A6}" type="sibTrans" cxnId="{5883C3B9-BF23-42D1-BA91-3E3373B21C87}">
      <dgm:prSet/>
      <dgm:spPr/>
      <dgm:t>
        <a:bodyPr/>
        <a:lstStyle/>
        <a:p>
          <a:endParaRPr lang="pt-BR"/>
        </a:p>
      </dgm:t>
    </dgm:pt>
    <dgm:pt modelId="{A6D0BBF3-F8A4-4384-BB4A-10D21FB55862}">
      <dgm:prSet/>
      <dgm:spPr/>
      <dgm:t>
        <a:bodyPr/>
        <a:lstStyle/>
        <a:p>
          <a:r>
            <a:rPr lang="pt-BR" dirty="0"/>
            <a:t>Grau estimado de ocorrência do dano ambiental: </a:t>
          </a:r>
          <a:r>
            <a:rPr lang="pt-BR" b="1" dirty="0"/>
            <a:t>verossimilhança</a:t>
          </a:r>
        </a:p>
      </dgm:t>
    </dgm:pt>
    <dgm:pt modelId="{48E24220-2445-467B-B2C4-4501972DE359}" type="parTrans" cxnId="{5C3D4346-126A-46AF-8ADE-B63DB21F84D2}">
      <dgm:prSet/>
      <dgm:spPr/>
      <dgm:t>
        <a:bodyPr/>
        <a:lstStyle/>
        <a:p>
          <a:endParaRPr lang="pt-BR"/>
        </a:p>
      </dgm:t>
    </dgm:pt>
    <dgm:pt modelId="{5F5F1EA9-F25F-45AD-AF2C-C5C0B3C781AB}" type="sibTrans" cxnId="{5C3D4346-126A-46AF-8ADE-B63DB21F84D2}">
      <dgm:prSet/>
      <dgm:spPr/>
      <dgm:t>
        <a:bodyPr/>
        <a:lstStyle/>
        <a:p>
          <a:endParaRPr lang="pt-BR"/>
        </a:p>
      </dgm:t>
    </dgm:pt>
    <dgm:pt modelId="{F149DAEF-84F8-41D1-AC25-567209600D8B}" type="pres">
      <dgm:prSet presAssocID="{CD369029-F6B5-4F0A-B85B-FDE87604EA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F10DAD-465E-4E0E-90B8-529150E6C862}" type="pres">
      <dgm:prSet presAssocID="{6EC96539-EA01-44E3-891A-7658A98BBF6D}" presName="root" presStyleCnt="0"/>
      <dgm:spPr/>
    </dgm:pt>
    <dgm:pt modelId="{2071C63F-CB1B-4E87-96F2-804D52421713}" type="pres">
      <dgm:prSet presAssocID="{6EC96539-EA01-44E3-891A-7658A98BBF6D}" presName="rootComposite" presStyleCnt="0"/>
      <dgm:spPr/>
    </dgm:pt>
    <dgm:pt modelId="{AC8E7B6B-CCC9-4C4C-B0DB-E75A89A8B669}" type="pres">
      <dgm:prSet presAssocID="{6EC96539-EA01-44E3-891A-7658A98BBF6D}" presName="rootText" presStyleLbl="node1" presStyleIdx="0" presStyleCnt="2"/>
      <dgm:spPr/>
    </dgm:pt>
    <dgm:pt modelId="{1A9C6675-378C-481A-85DC-93B63F231E2D}" type="pres">
      <dgm:prSet presAssocID="{6EC96539-EA01-44E3-891A-7658A98BBF6D}" presName="rootConnector" presStyleLbl="node1" presStyleIdx="0" presStyleCnt="2"/>
      <dgm:spPr/>
    </dgm:pt>
    <dgm:pt modelId="{CE890E1E-1DFD-414B-B4E6-67443EE71B30}" type="pres">
      <dgm:prSet presAssocID="{6EC96539-EA01-44E3-891A-7658A98BBF6D}" presName="childShape" presStyleCnt="0"/>
      <dgm:spPr/>
    </dgm:pt>
    <dgm:pt modelId="{FEECE4D5-71B9-431C-A1C4-F91F5B6604FA}" type="pres">
      <dgm:prSet presAssocID="{AA0A8DB5-2FCB-4F5D-88FF-ECC19F1815C4}" presName="Name13" presStyleLbl="parChTrans1D2" presStyleIdx="0" presStyleCnt="6"/>
      <dgm:spPr/>
    </dgm:pt>
    <dgm:pt modelId="{72318B9F-DCE7-4A09-B475-A2833E01D724}" type="pres">
      <dgm:prSet presAssocID="{F564D014-D3A7-4B9C-A1AC-3E26FF54272E}" presName="childText" presStyleLbl="bgAcc1" presStyleIdx="0" presStyleCnt="6">
        <dgm:presLayoutVars>
          <dgm:bulletEnabled val="1"/>
        </dgm:presLayoutVars>
      </dgm:prSet>
      <dgm:spPr/>
    </dgm:pt>
    <dgm:pt modelId="{24840F9E-2A95-4A71-BD6E-A7059CCBE3EB}" type="pres">
      <dgm:prSet presAssocID="{596DF0D4-CA37-48B8-95B2-B1D33C5D05E5}" presName="Name13" presStyleLbl="parChTrans1D2" presStyleIdx="1" presStyleCnt="6"/>
      <dgm:spPr/>
    </dgm:pt>
    <dgm:pt modelId="{A3A365F2-FFEE-4E82-9FA1-9AC913182698}" type="pres">
      <dgm:prSet presAssocID="{2D3D7EDA-0B28-46DD-ABDD-62382BA6CF5F}" presName="childText" presStyleLbl="bgAcc1" presStyleIdx="1" presStyleCnt="6">
        <dgm:presLayoutVars>
          <dgm:bulletEnabled val="1"/>
        </dgm:presLayoutVars>
      </dgm:prSet>
      <dgm:spPr/>
    </dgm:pt>
    <dgm:pt modelId="{408F24F6-6C55-40D0-A985-96F3A93B6C9A}" type="pres">
      <dgm:prSet presAssocID="{92538F14-5FE3-471C-A8F5-B1F86D8593A6}" presName="Name13" presStyleLbl="parChTrans1D2" presStyleIdx="2" presStyleCnt="6"/>
      <dgm:spPr/>
    </dgm:pt>
    <dgm:pt modelId="{B569D2D9-0CBE-4DD7-853B-48E4A31FBDA2}" type="pres">
      <dgm:prSet presAssocID="{F3EBDA35-672E-41B3-B668-CAA2F3EF056E}" presName="childText" presStyleLbl="bgAcc1" presStyleIdx="2" presStyleCnt="6">
        <dgm:presLayoutVars>
          <dgm:bulletEnabled val="1"/>
        </dgm:presLayoutVars>
      </dgm:prSet>
      <dgm:spPr/>
    </dgm:pt>
    <dgm:pt modelId="{0026FBC1-4368-4618-84C2-F8ED70AAC3A6}" type="pres">
      <dgm:prSet presAssocID="{3EFE2399-0B1E-4130-A4E8-F7CBAE60D991}" presName="root" presStyleCnt="0"/>
      <dgm:spPr/>
    </dgm:pt>
    <dgm:pt modelId="{7D54C2DF-3C51-447F-A802-D89BD2C5102D}" type="pres">
      <dgm:prSet presAssocID="{3EFE2399-0B1E-4130-A4E8-F7CBAE60D991}" presName="rootComposite" presStyleCnt="0"/>
      <dgm:spPr/>
    </dgm:pt>
    <dgm:pt modelId="{64C974F1-C444-4C25-9E4A-7C20D382DE54}" type="pres">
      <dgm:prSet presAssocID="{3EFE2399-0B1E-4130-A4E8-F7CBAE60D991}" presName="rootText" presStyleLbl="node1" presStyleIdx="1" presStyleCnt="2"/>
      <dgm:spPr/>
    </dgm:pt>
    <dgm:pt modelId="{A3243A0C-9C0A-449D-BC18-BF54FDBFD9F7}" type="pres">
      <dgm:prSet presAssocID="{3EFE2399-0B1E-4130-A4E8-F7CBAE60D991}" presName="rootConnector" presStyleLbl="node1" presStyleIdx="1" presStyleCnt="2"/>
      <dgm:spPr/>
    </dgm:pt>
    <dgm:pt modelId="{5DB67123-953B-4A4A-AE5C-AEEEF332D27B}" type="pres">
      <dgm:prSet presAssocID="{3EFE2399-0B1E-4130-A4E8-F7CBAE60D991}" presName="childShape" presStyleCnt="0"/>
      <dgm:spPr/>
    </dgm:pt>
    <dgm:pt modelId="{79EAF10D-04F2-4C94-9E7B-3B4AF2258EFB}" type="pres">
      <dgm:prSet presAssocID="{4A6E7F53-7828-438B-85EA-BE9040300EAE}" presName="Name13" presStyleLbl="parChTrans1D2" presStyleIdx="3" presStyleCnt="6"/>
      <dgm:spPr/>
    </dgm:pt>
    <dgm:pt modelId="{46F3CCC5-23CD-4CD9-AD61-5ACA6F9F811D}" type="pres">
      <dgm:prSet presAssocID="{E089E17B-50A3-4AE9-86BF-B263CD43A80F}" presName="childText" presStyleLbl="bgAcc1" presStyleIdx="3" presStyleCnt="6">
        <dgm:presLayoutVars>
          <dgm:bulletEnabled val="1"/>
        </dgm:presLayoutVars>
      </dgm:prSet>
      <dgm:spPr/>
    </dgm:pt>
    <dgm:pt modelId="{1592D99B-4788-459B-B88F-72502E3B3441}" type="pres">
      <dgm:prSet presAssocID="{785B7F0F-C582-4811-9D9F-85B0A1D59ACC}" presName="Name13" presStyleLbl="parChTrans1D2" presStyleIdx="4" presStyleCnt="6"/>
      <dgm:spPr/>
    </dgm:pt>
    <dgm:pt modelId="{305BF951-E529-4C97-A8D9-1D51E90FD06B}" type="pres">
      <dgm:prSet presAssocID="{F170C412-547A-4792-B750-477200C66A58}" presName="childText" presStyleLbl="bgAcc1" presStyleIdx="4" presStyleCnt="6">
        <dgm:presLayoutVars>
          <dgm:bulletEnabled val="1"/>
        </dgm:presLayoutVars>
      </dgm:prSet>
      <dgm:spPr/>
    </dgm:pt>
    <dgm:pt modelId="{04DF04BB-3C42-4716-9AB1-FE7C3001D913}" type="pres">
      <dgm:prSet presAssocID="{48E24220-2445-467B-B2C4-4501972DE359}" presName="Name13" presStyleLbl="parChTrans1D2" presStyleIdx="5" presStyleCnt="6"/>
      <dgm:spPr/>
    </dgm:pt>
    <dgm:pt modelId="{A02D85F6-5F60-4FAE-AFAF-CFB55C9D08B9}" type="pres">
      <dgm:prSet presAssocID="{A6D0BBF3-F8A4-4384-BB4A-10D21FB55862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FDCE9302-25FD-4121-A219-748BFA04E184}" srcId="{CD369029-F6B5-4F0A-B85B-FDE87604EA9F}" destId="{6EC96539-EA01-44E3-891A-7658A98BBF6D}" srcOrd="0" destOrd="0" parTransId="{ACB1D704-6006-40C2-B838-DF518CD20480}" sibTransId="{75196D6A-75B5-43FF-8DD8-7ACD2ACA8FD0}"/>
    <dgm:cxn modelId="{DE78710C-25FF-4473-A6A2-23CC31F27847}" type="presOf" srcId="{CD369029-F6B5-4F0A-B85B-FDE87604EA9F}" destId="{F149DAEF-84F8-41D1-AC25-567209600D8B}" srcOrd="0" destOrd="0" presId="urn:microsoft.com/office/officeart/2005/8/layout/hierarchy3"/>
    <dgm:cxn modelId="{60E2D60E-44EA-496A-AA87-74222BB7983C}" type="presOf" srcId="{3EFE2399-0B1E-4130-A4E8-F7CBAE60D991}" destId="{A3243A0C-9C0A-449D-BC18-BF54FDBFD9F7}" srcOrd="1" destOrd="0" presId="urn:microsoft.com/office/officeart/2005/8/layout/hierarchy3"/>
    <dgm:cxn modelId="{672C3924-5F0A-4597-AE99-7CA547BC116F}" type="presOf" srcId="{AA0A8DB5-2FCB-4F5D-88FF-ECC19F1815C4}" destId="{FEECE4D5-71B9-431C-A1C4-F91F5B6604FA}" srcOrd="0" destOrd="0" presId="urn:microsoft.com/office/officeart/2005/8/layout/hierarchy3"/>
    <dgm:cxn modelId="{5A043827-E6EC-4A86-8D2C-83F71385EB00}" type="presOf" srcId="{F3EBDA35-672E-41B3-B668-CAA2F3EF056E}" destId="{B569D2D9-0CBE-4DD7-853B-48E4A31FBDA2}" srcOrd="0" destOrd="0" presId="urn:microsoft.com/office/officeart/2005/8/layout/hierarchy3"/>
    <dgm:cxn modelId="{C2616F5C-69B8-4EA6-9447-587F204E7C56}" type="presOf" srcId="{6EC96539-EA01-44E3-891A-7658A98BBF6D}" destId="{1A9C6675-378C-481A-85DC-93B63F231E2D}" srcOrd="1" destOrd="0" presId="urn:microsoft.com/office/officeart/2005/8/layout/hierarchy3"/>
    <dgm:cxn modelId="{016F3362-6961-460B-A05C-D0052831637F}" type="presOf" srcId="{785B7F0F-C582-4811-9D9F-85B0A1D59ACC}" destId="{1592D99B-4788-459B-B88F-72502E3B3441}" srcOrd="0" destOrd="0" presId="urn:microsoft.com/office/officeart/2005/8/layout/hierarchy3"/>
    <dgm:cxn modelId="{38BE3666-994C-47CE-AE95-BF0ABE6B5CF7}" srcId="{6EC96539-EA01-44E3-891A-7658A98BBF6D}" destId="{F564D014-D3A7-4B9C-A1AC-3E26FF54272E}" srcOrd="0" destOrd="0" parTransId="{AA0A8DB5-2FCB-4F5D-88FF-ECC19F1815C4}" sibTransId="{4A775AF9-34C1-46B4-8D16-79F9CF309696}"/>
    <dgm:cxn modelId="{5C3D4346-126A-46AF-8ADE-B63DB21F84D2}" srcId="{3EFE2399-0B1E-4130-A4E8-F7CBAE60D991}" destId="{A6D0BBF3-F8A4-4384-BB4A-10D21FB55862}" srcOrd="2" destOrd="0" parTransId="{48E24220-2445-467B-B2C4-4501972DE359}" sibTransId="{5F5F1EA9-F25F-45AD-AF2C-C5C0B3C781AB}"/>
    <dgm:cxn modelId="{B7E3C369-F9E5-44FB-B852-A6B19A5DFFE9}" type="presOf" srcId="{A6D0BBF3-F8A4-4384-BB4A-10D21FB55862}" destId="{A02D85F6-5F60-4FAE-AFAF-CFB55C9D08B9}" srcOrd="0" destOrd="0" presId="urn:microsoft.com/office/officeart/2005/8/layout/hierarchy3"/>
    <dgm:cxn modelId="{522EBA6D-FAE0-48D6-BDF2-8CF4FB11372B}" type="presOf" srcId="{E089E17B-50A3-4AE9-86BF-B263CD43A80F}" destId="{46F3CCC5-23CD-4CD9-AD61-5ACA6F9F811D}" srcOrd="0" destOrd="0" presId="urn:microsoft.com/office/officeart/2005/8/layout/hierarchy3"/>
    <dgm:cxn modelId="{B377AB4E-BDBE-4C0A-B843-D4F895C7B797}" srcId="{3EFE2399-0B1E-4130-A4E8-F7CBAE60D991}" destId="{E089E17B-50A3-4AE9-86BF-B263CD43A80F}" srcOrd="0" destOrd="0" parTransId="{4A6E7F53-7828-438B-85EA-BE9040300EAE}" sibTransId="{99C84BD9-BFD9-4F2A-B125-E9BCCF0C6FAC}"/>
    <dgm:cxn modelId="{FA15B653-367A-4F9F-8D40-1B42EBA444B7}" type="presOf" srcId="{6EC96539-EA01-44E3-891A-7658A98BBF6D}" destId="{AC8E7B6B-CCC9-4C4C-B0DB-E75A89A8B669}" srcOrd="0" destOrd="0" presId="urn:microsoft.com/office/officeart/2005/8/layout/hierarchy3"/>
    <dgm:cxn modelId="{AC819C56-0006-481A-A673-35E342965AB6}" type="presOf" srcId="{F170C412-547A-4792-B750-477200C66A58}" destId="{305BF951-E529-4C97-A8D9-1D51E90FD06B}" srcOrd="0" destOrd="0" presId="urn:microsoft.com/office/officeart/2005/8/layout/hierarchy3"/>
    <dgm:cxn modelId="{4F2EB99C-5D0B-4179-9C43-4CD7853D922F}" type="presOf" srcId="{4A6E7F53-7828-438B-85EA-BE9040300EAE}" destId="{79EAF10D-04F2-4C94-9E7B-3B4AF2258EFB}" srcOrd="0" destOrd="0" presId="urn:microsoft.com/office/officeart/2005/8/layout/hierarchy3"/>
    <dgm:cxn modelId="{70C887A2-CDA3-4061-9D7D-D8A866998366}" srcId="{CD369029-F6B5-4F0A-B85B-FDE87604EA9F}" destId="{3EFE2399-0B1E-4130-A4E8-F7CBAE60D991}" srcOrd="1" destOrd="0" parTransId="{C4AA57AE-E0E8-4BAE-8929-311FC9DA3FAE}" sibTransId="{0119408A-DDE9-46C1-BC80-C414ADDD319A}"/>
    <dgm:cxn modelId="{7E6923A5-9730-42FA-AB37-23F59F8BBAE8}" type="presOf" srcId="{3EFE2399-0B1E-4130-A4E8-F7CBAE60D991}" destId="{64C974F1-C444-4C25-9E4A-7C20D382DE54}" srcOrd="0" destOrd="0" presId="urn:microsoft.com/office/officeart/2005/8/layout/hierarchy3"/>
    <dgm:cxn modelId="{4F27DBA7-93FC-414F-B381-29494E1A967F}" type="presOf" srcId="{596DF0D4-CA37-48B8-95B2-B1D33C5D05E5}" destId="{24840F9E-2A95-4A71-BD6E-A7059CCBE3EB}" srcOrd="0" destOrd="0" presId="urn:microsoft.com/office/officeart/2005/8/layout/hierarchy3"/>
    <dgm:cxn modelId="{D85293AC-E03B-481C-BC80-526A35D0FA77}" srcId="{3EFE2399-0B1E-4130-A4E8-F7CBAE60D991}" destId="{F170C412-547A-4792-B750-477200C66A58}" srcOrd="1" destOrd="0" parTransId="{785B7F0F-C582-4811-9D9F-85B0A1D59ACC}" sibTransId="{461DC909-5550-4D09-BD1E-644C42FA3F39}"/>
    <dgm:cxn modelId="{D01DC0AD-3647-4470-A83A-B1E671C437D9}" type="presOf" srcId="{48E24220-2445-467B-B2C4-4501972DE359}" destId="{04DF04BB-3C42-4716-9AB1-FE7C3001D913}" srcOrd="0" destOrd="0" presId="urn:microsoft.com/office/officeart/2005/8/layout/hierarchy3"/>
    <dgm:cxn modelId="{1379EFB1-889C-4052-9532-D310879F6CB9}" type="presOf" srcId="{2D3D7EDA-0B28-46DD-ABDD-62382BA6CF5F}" destId="{A3A365F2-FFEE-4E82-9FA1-9AC913182698}" srcOrd="0" destOrd="0" presId="urn:microsoft.com/office/officeart/2005/8/layout/hierarchy3"/>
    <dgm:cxn modelId="{5883C3B9-BF23-42D1-BA91-3E3373B21C87}" srcId="{6EC96539-EA01-44E3-891A-7658A98BBF6D}" destId="{F3EBDA35-672E-41B3-B668-CAA2F3EF056E}" srcOrd="2" destOrd="0" parTransId="{92538F14-5FE3-471C-A8F5-B1F86D8593A6}" sibTransId="{95A14604-1A47-4821-8E17-2A5CED5B29A6}"/>
    <dgm:cxn modelId="{6FE1DBC5-3C75-4605-A065-420D606057A5}" srcId="{6EC96539-EA01-44E3-891A-7658A98BBF6D}" destId="{2D3D7EDA-0B28-46DD-ABDD-62382BA6CF5F}" srcOrd="1" destOrd="0" parTransId="{596DF0D4-CA37-48B8-95B2-B1D33C5D05E5}" sibTransId="{90492507-A51A-4B7B-BD95-EDAB27C41254}"/>
    <dgm:cxn modelId="{5840F6DC-9EA7-4376-8D79-023BE148B26B}" type="presOf" srcId="{92538F14-5FE3-471C-A8F5-B1F86D8593A6}" destId="{408F24F6-6C55-40D0-A985-96F3A93B6C9A}" srcOrd="0" destOrd="0" presId="urn:microsoft.com/office/officeart/2005/8/layout/hierarchy3"/>
    <dgm:cxn modelId="{260C8CEF-D6CC-4E4E-8E7E-9A0EC7AB6F48}" type="presOf" srcId="{F564D014-D3A7-4B9C-A1AC-3E26FF54272E}" destId="{72318B9F-DCE7-4A09-B475-A2833E01D724}" srcOrd="0" destOrd="0" presId="urn:microsoft.com/office/officeart/2005/8/layout/hierarchy3"/>
    <dgm:cxn modelId="{38B14A18-88BA-42BF-9CED-90D55621BEAE}" type="presParOf" srcId="{F149DAEF-84F8-41D1-AC25-567209600D8B}" destId="{33F10DAD-465E-4E0E-90B8-529150E6C862}" srcOrd="0" destOrd="0" presId="urn:microsoft.com/office/officeart/2005/8/layout/hierarchy3"/>
    <dgm:cxn modelId="{47514230-A029-4BA8-A1B1-D0D517ADDDCD}" type="presParOf" srcId="{33F10DAD-465E-4E0E-90B8-529150E6C862}" destId="{2071C63F-CB1B-4E87-96F2-804D52421713}" srcOrd="0" destOrd="0" presId="urn:microsoft.com/office/officeart/2005/8/layout/hierarchy3"/>
    <dgm:cxn modelId="{E382B904-C0E8-41E5-B172-B02FEA7E4E8B}" type="presParOf" srcId="{2071C63F-CB1B-4E87-96F2-804D52421713}" destId="{AC8E7B6B-CCC9-4C4C-B0DB-E75A89A8B669}" srcOrd="0" destOrd="0" presId="urn:microsoft.com/office/officeart/2005/8/layout/hierarchy3"/>
    <dgm:cxn modelId="{A440E547-A468-43AE-8496-459332EFD14A}" type="presParOf" srcId="{2071C63F-CB1B-4E87-96F2-804D52421713}" destId="{1A9C6675-378C-481A-85DC-93B63F231E2D}" srcOrd="1" destOrd="0" presId="urn:microsoft.com/office/officeart/2005/8/layout/hierarchy3"/>
    <dgm:cxn modelId="{6B9139F5-A1DA-4733-A397-0CDEBF1257D2}" type="presParOf" srcId="{33F10DAD-465E-4E0E-90B8-529150E6C862}" destId="{CE890E1E-1DFD-414B-B4E6-67443EE71B30}" srcOrd="1" destOrd="0" presId="urn:microsoft.com/office/officeart/2005/8/layout/hierarchy3"/>
    <dgm:cxn modelId="{107E842C-C554-40F3-B0A1-1F8CC544E274}" type="presParOf" srcId="{CE890E1E-1DFD-414B-B4E6-67443EE71B30}" destId="{FEECE4D5-71B9-431C-A1C4-F91F5B6604FA}" srcOrd="0" destOrd="0" presId="urn:microsoft.com/office/officeart/2005/8/layout/hierarchy3"/>
    <dgm:cxn modelId="{7DD3FA54-92A2-47DB-B0FE-E2A2D3D3F0D7}" type="presParOf" srcId="{CE890E1E-1DFD-414B-B4E6-67443EE71B30}" destId="{72318B9F-DCE7-4A09-B475-A2833E01D724}" srcOrd="1" destOrd="0" presId="urn:microsoft.com/office/officeart/2005/8/layout/hierarchy3"/>
    <dgm:cxn modelId="{478D4F6C-5EC0-4606-B364-D2C16658AF17}" type="presParOf" srcId="{CE890E1E-1DFD-414B-B4E6-67443EE71B30}" destId="{24840F9E-2A95-4A71-BD6E-A7059CCBE3EB}" srcOrd="2" destOrd="0" presId="urn:microsoft.com/office/officeart/2005/8/layout/hierarchy3"/>
    <dgm:cxn modelId="{3482B669-4D4E-421B-850C-8257E6EE767B}" type="presParOf" srcId="{CE890E1E-1DFD-414B-B4E6-67443EE71B30}" destId="{A3A365F2-FFEE-4E82-9FA1-9AC913182698}" srcOrd="3" destOrd="0" presId="urn:microsoft.com/office/officeart/2005/8/layout/hierarchy3"/>
    <dgm:cxn modelId="{85F36B90-F213-46F3-AAE1-866B520EA3C6}" type="presParOf" srcId="{CE890E1E-1DFD-414B-B4E6-67443EE71B30}" destId="{408F24F6-6C55-40D0-A985-96F3A93B6C9A}" srcOrd="4" destOrd="0" presId="urn:microsoft.com/office/officeart/2005/8/layout/hierarchy3"/>
    <dgm:cxn modelId="{B316BA83-A23A-4235-B399-7213AB1C3CE7}" type="presParOf" srcId="{CE890E1E-1DFD-414B-B4E6-67443EE71B30}" destId="{B569D2D9-0CBE-4DD7-853B-48E4A31FBDA2}" srcOrd="5" destOrd="0" presId="urn:microsoft.com/office/officeart/2005/8/layout/hierarchy3"/>
    <dgm:cxn modelId="{2DDD8EB1-2A9A-4776-BD45-04FE88335B50}" type="presParOf" srcId="{F149DAEF-84F8-41D1-AC25-567209600D8B}" destId="{0026FBC1-4368-4618-84C2-F8ED70AAC3A6}" srcOrd="1" destOrd="0" presId="urn:microsoft.com/office/officeart/2005/8/layout/hierarchy3"/>
    <dgm:cxn modelId="{BF0DEDF3-6311-47EB-B908-F047151ED41F}" type="presParOf" srcId="{0026FBC1-4368-4618-84C2-F8ED70AAC3A6}" destId="{7D54C2DF-3C51-447F-A802-D89BD2C5102D}" srcOrd="0" destOrd="0" presId="urn:microsoft.com/office/officeart/2005/8/layout/hierarchy3"/>
    <dgm:cxn modelId="{B7BBAB0D-E809-4351-BF95-9D7C859C550E}" type="presParOf" srcId="{7D54C2DF-3C51-447F-A802-D89BD2C5102D}" destId="{64C974F1-C444-4C25-9E4A-7C20D382DE54}" srcOrd="0" destOrd="0" presId="urn:microsoft.com/office/officeart/2005/8/layout/hierarchy3"/>
    <dgm:cxn modelId="{F93DA5A2-7B2F-4530-ACF1-2EA95D3E360E}" type="presParOf" srcId="{7D54C2DF-3C51-447F-A802-D89BD2C5102D}" destId="{A3243A0C-9C0A-449D-BC18-BF54FDBFD9F7}" srcOrd="1" destOrd="0" presId="urn:microsoft.com/office/officeart/2005/8/layout/hierarchy3"/>
    <dgm:cxn modelId="{0B716F86-933B-4621-B887-FC6EBB9D09B4}" type="presParOf" srcId="{0026FBC1-4368-4618-84C2-F8ED70AAC3A6}" destId="{5DB67123-953B-4A4A-AE5C-AEEEF332D27B}" srcOrd="1" destOrd="0" presId="urn:microsoft.com/office/officeart/2005/8/layout/hierarchy3"/>
    <dgm:cxn modelId="{7CD0585E-F69C-4BAC-B293-B0ACE7B87E3F}" type="presParOf" srcId="{5DB67123-953B-4A4A-AE5C-AEEEF332D27B}" destId="{79EAF10D-04F2-4C94-9E7B-3B4AF2258EFB}" srcOrd="0" destOrd="0" presId="urn:microsoft.com/office/officeart/2005/8/layout/hierarchy3"/>
    <dgm:cxn modelId="{2D1BA136-9EDB-4ADF-9AF4-C59D03A4A5CC}" type="presParOf" srcId="{5DB67123-953B-4A4A-AE5C-AEEEF332D27B}" destId="{46F3CCC5-23CD-4CD9-AD61-5ACA6F9F811D}" srcOrd="1" destOrd="0" presId="urn:microsoft.com/office/officeart/2005/8/layout/hierarchy3"/>
    <dgm:cxn modelId="{72A6363A-95EE-4922-919E-49AD607B276B}" type="presParOf" srcId="{5DB67123-953B-4A4A-AE5C-AEEEF332D27B}" destId="{1592D99B-4788-459B-B88F-72502E3B3441}" srcOrd="2" destOrd="0" presId="urn:microsoft.com/office/officeart/2005/8/layout/hierarchy3"/>
    <dgm:cxn modelId="{E48B9853-2D3C-4C09-AC02-A74C0801BB0B}" type="presParOf" srcId="{5DB67123-953B-4A4A-AE5C-AEEEF332D27B}" destId="{305BF951-E529-4C97-A8D9-1D51E90FD06B}" srcOrd="3" destOrd="0" presId="urn:microsoft.com/office/officeart/2005/8/layout/hierarchy3"/>
    <dgm:cxn modelId="{C029174D-4775-499E-BC29-D51B584D5BC3}" type="presParOf" srcId="{5DB67123-953B-4A4A-AE5C-AEEEF332D27B}" destId="{04DF04BB-3C42-4716-9AB1-FE7C3001D913}" srcOrd="4" destOrd="0" presId="urn:microsoft.com/office/officeart/2005/8/layout/hierarchy3"/>
    <dgm:cxn modelId="{58D969ED-4231-4FF6-99F0-538EEC006E07}" type="presParOf" srcId="{5DB67123-953B-4A4A-AE5C-AEEEF332D27B}" destId="{A02D85F6-5F60-4FAE-AFAF-CFB55C9D08B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38D413-AA0D-4CCA-9EFF-CEA5FDEE6E1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E6F4F5C-BBF9-459F-8939-432D290937DD}">
      <dgm:prSet phldrT="[Texto]"/>
      <dgm:spPr/>
      <dgm:t>
        <a:bodyPr/>
        <a:lstStyle/>
        <a:p>
          <a:r>
            <a:rPr lang="pt-BR" dirty="0"/>
            <a:t>Poluidor-Pagador</a:t>
          </a:r>
        </a:p>
      </dgm:t>
    </dgm:pt>
    <dgm:pt modelId="{50C5DAF4-7AFB-4256-BB28-294694DDF8ED}" type="parTrans" cxnId="{2F073F60-5BEB-47F9-819C-50117D9D5DC0}">
      <dgm:prSet/>
      <dgm:spPr/>
      <dgm:t>
        <a:bodyPr/>
        <a:lstStyle/>
        <a:p>
          <a:endParaRPr lang="pt-BR"/>
        </a:p>
      </dgm:t>
    </dgm:pt>
    <dgm:pt modelId="{CAC1E4B6-6D43-411C-AB05-9097FC2917A1}" type="sibTrans" cxnId="{2F073F60-5BEB-47F9-819C-50117D9D5DC0}">
      <dgm:prSet/>
      <dgm:spPr/>
      <dgm:t>
        <a:bodyPr/>
        <a:lstStyle/>
        <a:p>
          <a:endParaRPr lang="pt-BR"/>
        </a:p>
      </dgm:t>
    </dgm:pt>
    <dgm:pt modelId="{E7C242FB-5DA9-4793-9103-6DE464675EE9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</a:t>
          </a:r>
        </a:p>
        <a:p>
          <a:r>
            <a:rPr lang="pt-BR" dirty="0"/>
            <a:t>(tributação, regulação, internalização)</a:t>
          </a:r>
        </a:p>
      </dgm:t>
    </dgm:pt>
    <dgm:pt modelId="{56188531-B5B2-4E13-9BF1-D22FF396E7E8}" type="parTrans" cxnId="{A0FAC7C1-FFCA-4278-99F6-C40B1E868E2C}">
      <dgm:prSet/>
      <dgm:spPr/>
      <dgm:t>
        <a:bodyPr/>
        <a:lstStyle/>
        <a:p>
          <a:endParaRPr lang="pt-BR"/>
        </a:p>
      </dgm:t>
    </dgm:pt>
    <dgm:pt modelId="{AC0A82C4-8327-444D-AD36-F904B3C8A237}" type="sibTrans" cxnId="{A0FAC7C1-FFCA-4278-99F6-C40B1E868E2C}">
      <dgm:prSet/>
      <dgm:spPr/>
      <dgm:t>
        <a:bodyPr/>
        <a:lstStyle/>
        <a:p>
          <a:endParaRPr lang="pt-BR"/>
        </a:p>
      </dgm:t>
    </dgm:pt>
    <dgm:pt modelId="{D11B2562-9FCA-4581-A218-28C5A567F78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Reparação</a:t>
          </a:r>
        </a:p>
        <a:p>
          <a:r>
            <a:rPr lang="pt-BR" dirty="0"/>
            <a:t>(Responsabilidade Civil)</a:t>
          </a:r>
        </a:p>
      </dgm:t>
    </dgm:pt>
    <dgm:pt modelId="{44696CDD-9D72-40A8-A845-F34C17FD69EC}" type="parTrans" cxnId="{6ABBDDD3-3985-4A6E-B077-DFEF28B55D9A}">
      <dgm:prSet/>
      <dgm:spPr/>
      <dgm:t>
        <a:bodyPr/>
        <a:lstStyle/>
        <a:p>
          <a:endParaRPr lang="pt-BR"/>
        </a:p>
      </dgm:t>
    </dgm:pt>
    <dgm:pt modelId="{74780019-6AE0-43E8-9A22-56D29825FEE4}" type="sibTrans" cxnId="{6ABBDDD3-3985-4A6E-B077-DFEF28B55D9A}">
      <dgm:prSet/>
      <dgm:spPr/>
      <dgm:t>
        <a:bodyPr/>
        <a:lstStyle/>
        <a:p>
          <a:endParaRPr lang="pt-BR"/>
        </a:p>
      </dgm:t>
    </dgm:pt>
    <dgm:pt modelId="{1D6E8816-B9F1-445D-A292-FEEB64782251}" type="pres">
      <dgm:prSet presAssocID="{A838D413-AA0D-4CCA-9EFF-CEA5FDEE6E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CD2F00-BAC4-44FD-9727-E30A84914069}" type="pres">
      <dgm:prSet presAssocID="{4E6F4F5C-BBF9-459F-8939-432D290937DD}" presName="root1" presStyleCnt="0"/>
      <dgm:spPr/>
    </dgm:pt>
    <dgm:pt modelId="{1C9ABFC0-FE91-4CD0-B8C0-3BC867145B4F}" type="pres">
      <dgm:prSet presAssocID="{4E6F4F5C-BBF9-459F-8939-432D290937DD}" presName="LevelOneTextNode" presStyleLbl="node0" presStyleIdx="0" presStyleCnt="1" custScaleX="80762" custScaleY="71372">
        <dgm:presLayoutVars>
          <dgm:chPref val="3"/>
        </dgm:presLayoutVars>
      </dgm:prSet>
      <dgm:spPr/>
    </dgm:pt>
    <dgm:pt modelId="{9D82C05F-EFC0-4E53-8BB1-E967B43F14D7}" type="pres">
      <dgm:prSet presAssocID="{4E6F4F5C-BBF9-459F-8939-432D290937DD}" presName="level2hierChild" presStyleCnt="0"/>
      <dgm:spPr/>
    </dgm:pt>
    <dgm:pt modelId="{0099200F-6023-4A18-A947-0D366B04F096}" type="pres">
      <dgm:prSet presAssocID="{56188531-B5B2-4E13-9BF1-D22FF396E7E8}" presName="conn2-1" presStyleLbl="parChTrans1D2" presStyleIdx="0" presStyleCnt="2"/>
      <dgm:spPr/>
    </dgm:pt>
    <dgm:pt modelId="{B9371574-6474-4A03-AA1A-07D0B508D37F}" type="pres">
      <dgm:prSet presAssocID="{56188531-B5B2-4E13-9BF1-D22FF396E7E8}" presName="connTx" presStyleLbl="parChTrans1D2" presStyleIdx="0" presStyleCnt="2"/>
      <dgm:spPr/>
    </dgm:pt>
    <dgm:pt modelId="{09D309E7-C836-4A43-90D6-C3F5CC21885C}" type="pres">
      <dgm:prSet presAssocID="{E7C242FB-5DA9-4793-9103-6DE464675EE9}" presName="root2" presStyleCnt="0"/>
      <dgm:spPr/>
    </dgm:pt>
    <dgm:pt modelId="{EF514E63-1DBC-4BAB-AFDE-579DE647A96E}" type="pres">
      <dgm:prSet presAssocID="{E7C242FB-5DA9-4793-9103-6DE464675EE9}" presName="LevelTwoTextNode" presStyleLbl="node2" presStyleIdx="0" presStyleCnt="2" custScaleX="83068" custScaleY="63634">
        <dgm:presLayoutVars>
          <dgm:chPref val="3"/>
        </dgm:presLayoutVars>
      </dgm:prSet>
      <dgm:spPr/>
    </dgm:pt>
    <dgm:pt modelId="{B5E932C5-8937-4300-9272-D1A3AE79C0CF}" type="pres">
      <dgm:prSet presAssocID="{E7C242FB-5DA9-4793-9103-6DE464675EE9}" presName="level3hierChild" presStyleCnt="0"/>
      <dgm:spPr/>
    </dgm:pt>
    <dgm:pt modelId="{721C74C5-1D2D-4524-836E-3D85A4A0EF58}" type="pres">
      <dgm:prSet presAssocID="{44696CDD-9D72-40A8-A845-F34C17FD69EC}" presName="conn2-1" presStyleLbl="parChTrans1D2" presStyleIdx="1" presStyleCnt="2"/>
      <dgm:spPr/>
    </dgm:pt>
    <dgm:pt modelId="{50FD05D4-4D26-4309-9DEE-F1E42531A4FE}" type="pres">
      <dgm:prSet presAssocID="{44696CDD-9D72-40A8-A845-F34C17FD69EC}" presName="connTx" presStyleLbl="parChTrans1D2" presStyleIdx="1" presStyleCnt="2"/>
      <dgm:spPr/>
    </dgm:pt>
    <dgm:pt modelId="{B4C2B3B8-08FA-42B1-A17C-3EEA739209D6}" type="pres">
      <dgm:prSet presAssocID="{D11B2562-9FCA-4581-A218-28C5A567F78C}" presName="root2" presStyleCnt="0"/>
      <dgm:spPr/>
    </dgm:pt>
    <dgm:pt modelId="{673CDD59-8F93-4AAE-8BB6-9388CD72038A}" type="pres">
      <dgm:prSet presAssocID="{D11B2562-9FCA-4581-A218-28C5A567F78C}" presName="LevelTwoTextNode" presStyleLbl="node2" presStyleIdx="1" presStyleCnt="2" custScaleX="82703" custScaleY="59473">
        <dgm:presLayoutVars>
          <dgm:chPref val="3"/>
        </dgm:presLayoutVars>
      </dgm:prSet>
      <dgm:spPr/>
    </dgm:pt>
    <dgm:pt modelId="{17A0BF71-1AD7-48B0-A14E-20C9840FB9D7}" type="pres">
      <dgm:prSet presAssocID="{D11B2562-9FCA-4581-A218-28C5A567F78C}" presName="level3hierChild" presStyleCnt="0"/>
      <dgm:spPr/>
    </dgm:pt>
  </dgm:ptLst>
  <dgm:cxnLst>
    <dgm:cxn modelId="{F0843931-F6EF-4115-B3CD-5199E38A1ECA}" type="presOf" srcId="{4E6F4F5C-BBF9-459F-8939-432D290937DD}" destId="{1C9ABFC0-FE91-4CD0-B8C0-3BC867145B4F}" srcOrd="0" destOrd="0" presId="urn:microsoft.com/office/officeart/2005/8/layout/hierarchy2"/>
    <dgm:cxn modelId="{AACF463B-C799-4D5C-A940-A1449510F2E6}" type="presOf" srcId="{44696CDD-9D72-40A8-A845-F34C17FD69EC}" destId="{721C74C5-1D2D-4524-836E-3D85A4A0EF58}" srcOrd="0" destOrd="0" presId="urn:microsoft.com/office/officeart/2005/8/layout/hierarchy2"/>
    <dgm:cxn modelId="{2F073F60-5BEB-47F9-819C-50117D9D5DC0}" srcId="{A838D413-AA0D-4CCA-9EFF-CEA5FDEE6E1D}" destId="{4E6F4F5C-BBF9-459F-8939-432D290937DD}" srcOrd="0" destOrd="0" parTransId="{50C5DAF4-7AFB-4256-BB28-294694DDF8ED}" sibTransId="{CAC1E4B6-6D43-411C-AB05-9097FC2917A1}"/>
    <dgm:cxn modelId="{21F22B62-260F-4250-95E3-D6D9641017D8}" type="presOf" srcId="{44696CDD-9D72-40A8-A845-F34C17FD69EC}" destId="{50FD05D4-4D26-4309-9DEE-F1E42531A4FE}" srcOrd="1" destOrd="0" presId="urn:microsoft.com/office/officeart/2005/8/layout/hierarchy2"/>
    <dgm:cxn modelId="{10D25266-1259-43E3-BC9F-FDAE446AA5BE}" type="presOf" srcId="{E7C242FB-5DA9-4793-9103-6DE464675EE9}" destId="{EF514E63-1DBC-4BAB-AFDE-579DE647A96E}" srcOrd="0" destOrd="0" presId="urn:microsoft.com/office/officeart/2005/8/layout/hierarchy2"/>
    <dgm:cxn modelId="{4AAE7B8B-3094-41DF-AB17-5B018D62DB18}" type="presOf" srcId="{56188531-B5B2-4E13-9BF1-D22FF396E7E8}" destId="{B9371574-6474-4A03-AA1A-07D0B508D37F}" srcOrd="1" destOrd="0" presId="urn:microsoft.com/office/officeart/2005/8/layout/hierarchy2"/>
    <dgm:cxn modelId="{BA708EB5-46E7-45B9-84E2-D01050C56B4E}" type="presOf" srcId="{56188531-B5B2-4E13-9BF1-D22FF396E7E8}" destId="{0099200F-6023-4A18-A947-0D366B04F096}" srcOrd="0" destOrd="0" presId="urn:microsoft.com/office/officeart/2005/8/layout/hierarchy2"/>
    <dgm:cxn modelId="{A0FAC7C1-FFCA-4278-99F6-C40B1E868E2C}" srcId="{4E6F4F5C-BBF9-459F-8939-432D290937DD}" destId="{E7C242FB-5DA9-4793-9103-6DE464675EE9}" srcOrd="0" destOrd="0" parTransId="{56188531-B5B2-4E13-9BF1-D22FF396E7E8}" sibTransId="{AC0A82C4-8327-444D-AD36-F904B3C8A237}"/>
    <dgm:cxn modelId="{6ABBDDD3-3985-4A6E-B077-DFEF28B55D9A}" srcId="{4E6F4F5C-BBF9-459F-8939-432D290937DD}" destId="{D11B2562-9FCA-4581-A218-28C5A567F78C}" srcOrd="1" destOrd="0" parTransId="{44696CDD-9D72-40A8-A845-F34C17FD69EC}" sibTransId="{74780019-6AE0-43E8-9A22-56D29825FEE4}"/>
    <dgm:cxn modelId="{F35C8DD8-F2C1-4401-B5C2-1711967E4345}" type="presOf" srcId="{A838D413-AA0D-4CCA-9EFF-CEA5FDEE6E1D}" destId="{1D6E8816-B9F1-445D-A292-FEEB64782251}" srcOrd="0" destOrd="0" presId="urn:microsoft.com/office/officeart/2005/8/layout/hierarchy2"/>
    <dgm:cxn modelId="{921095E2-40DB-4F57-91AC-7743D06DEC54}" type="presOf" srcId="{D11B2562-9FCA-4581-A218-28C5A567F78C}" destId="{673CDD59-8F93-4AAE-8BB6-9388CD72038A}" srcOrd="0" destOrd="0" presId="urn:microsoft.com/office/officeart/2005/8/layout/hierarchy2"/>
    <dgm:cxn modelId="{5A1A642F-E8E0-44EE-968F-305F6DF6446F}" type="presParOf" srcId="{1D6E8816-B9F1-445D-A292-FEEB64782251}" destId="{43CD2F00-BAC4-44FD-9727-E30A84914069}" srcOrd="0" destOrd="0" presId="urn:microsoft.com/office/officeart/2005/8/layout/hierarchy2"/>
    <dgm:cxn modelId="{1FB5EAC1-429F-45BF-8F19-E93A136BF6CF}" type="presParOf" srcId="{43CD2F00-BAC4-44FD-9727-E30A84914069}" destId="{1C9ABFC0-FE91-4CD0-B8C0-3BC867145B4F}" srcOrd="0" destOrd="0" presId="urn:microsoft.com/office/officeart/2005/8/layout/hierarchy2"/>
    <dgm:cxn modelId="{8B5057D1-72CF-4BFE-BAFC-13B89A2310D7}" type="presParOf" srcId="{43CD2F00-BAC4-44FD-9727-E30A84914069}" destId="{9D82C05F-EFC0-4E53-8BB1-E967B43F14D7}" srcOrd="1" destOrd="0" presId="urn:microsoft.com/office/officeart/2005/8/layout/hierarchy2"/>
    <dgm:cxn modelId="{57ED00B5-2670-47EB-B6DB-EC8976872039}" type="presParOf" srcId="{9D82C05F-EFC0-4E53-8BB1-E967B43F14D7}" destId="{0099200F-6023-4A18-A947-0D366B04F096}" srcOrd="0" destOrd="0" presId="urn:microsoft.com/office/officeart/2005/8/layout/hierarchy2"/>
    <dgm:cxn modelId="{3403A222-FB5E-400F-8183-13779030E5B8}" type="presParOf" srcId="{0099200F-6023-4A18-A947-0D366B04F096}" destId="{B9371574-6474-4A03-AA1A-07D0B508D37F}" srcOrd="0" destOrd="0" presId="urn:microsoft.com/office/officeart/2005/8/layout/hierarchy2"/>
    <dgm:cxn modelId="{36D3D076-C2C0-40F4-8AF1-410EDE351EFC}" type="presParOf" srcId="{9D82C05F-EFC0-4E53-8BB1-E967B43F14D7}" destId="{09D309E7-C836-4A43-90D6-C3F5CC21885C}" srcOrd="1" destOrd="0" presId="urn:microsoft.com/office/officeart/2005/8/layout/hierarchy2"/>
    <dgm:cxn modelId="{F7819FB8-4936-47EA-B265-EF719FA1AEA7}" type="presParOf" srcId="{09D309E7-C836-4A43-90D6-C3F5CC21885C}" destId="{EF514E63-1DBC-4BAB-AFDE-579DE647A96E}" srcOrd="0" destOrd="0" presId="urn:microsoft.com/office/officeart/2005/8/layout/hierarchy2"/>
    <dgm:cxn modelId="{1CB1F905-7E90-40F9-890A-EBCEE8011BE7}" type="presParOf" srcId="{09D309E7-C836-4A43-90D6-C3F5CC21885C}" destId="{B5E932C5-8937-4300-9272-D1A3AE79C0CF}" srcOrd="1" destOrd="0" presId="urn:microsoft.com/office/officeart/2005/8/layout/hierarchy2"/>
    <dgm:cxn modelId="{5B7CADE1-3BCA-4C78-A628-8BE0C8877FEF}" type="presParOf" srcId="{9D82C05F-EFC0-4E53-8BB1-E967B43F14D7}" destId="{721C74C5-1D2D-4524-836E-3D85A4A0EF58}" srcOrd="2" destOrd="0" presId="urn:microsoft.com/office/officeart/2005/8/layout/hierarchy2"/>
    <dgm:cxn modelId="{061B6BEE-4BAA-4F74-AA1A-E85954A4DA7D}" type="presParOf" srcId="{721C74C5-1D2D-4524-836E-3D85A4A0EF58}" destId="{50FD05D4-4D26-4309-9DEE-F1E42531A4FE}" srcOrd="0" destOrd="0" presId="urn:microsoft.com/office/officeart/2005/8/layout/hierarchy2"/>
    <dgm:cxn modelId="{F5FF113C-5530-4AA3-81D2-2728CE38D5AE}" type="presParOf" srcId="{9D82C05F-EFC0-4E53-8BB1-E967B43F14D7}" destId="{B4C2B3B8-08FA-42B1-A17C-3EEA739209D6}" srcOrd="3" destOrd="0" presId="urn:microsoft.com/office/officeart/2005/8/layout/hierarchy2"/>
    <dgm:cxn modelId="{75B2C502-A160-4F39-B7E5-A442FEA18FAA}" type="presParOf" srcId="{B4C2B3B8-08FA-42B1-A17C-3EEA739209D6}" destId="{673CDD59-8F93-4AAE-8BB6-9388CD72038A}" srcOrd="0" destOrd="0" presId="urn:microsoft.com/office/officeart/2005/8/layout/hierarchy2"/>
    <dgm:cxn modelId="{C10FB5AA-CE3B-48E1-BC6E-6E8AF919B18A}" type="presParOf" srcId="{B4C2B3B8-08FA-42B1-A17C-3EEA739209D6}" destId="{17A0BF71-1AD7-48B0-A14E-20C9840FB9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BAD68-CFC7-4568-8627-4B5D5DD042DF}">
      <dsp:nvSpPr>
        <dsp:cNvPr id="0" name=""/>
        <dsp:cNvSpPr/>
      </dsp:nvSpPr>
      <dsp:spPr>
        <a:xfrm>
          <a:off x="3638027" y="0"/>
          <a:ext cx="2586272" cy="25866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8E31-495C-4131-8D5F-A9B0CAA2EF6C}">
      <dsp:nvSpPr>
        <dsp:cNvPr id="0" name=""/>
        <dsp:cNvSpPr/>
      </dsp:nvSpPr>
      <dsp:spPr>
        <a:xfrm>
          <a:off x="4116602" y="902266"/>
          <a:ext cx="1623294" cy="781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Degradação ambiental</a:t>
          </a:r>
        </a:p>
      </dsp:txBody>
      <dsp:txXfrm>
        <a:off x="4116602" y="902266"/>
        <a:ext cx="1623294" cy="781596"/>
      </dsp:txXfrm>
    </dsp:sp>
    <dsp:sp modelId="{8EE228AE-A48B-45D1-BDD8-4621797D04A0}">
      <dsp:nvSpPr>
        <dsp:cNvPr id="0" name=""/>
        <dsp:cNvSpPr/>
      </dsp:nvSpPr>
      <dsp:spPr>
        <a:xfrm>
          <a:off x="2919699" y="1486231"/>
          <a:ext cx="2586272" cy="25866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0ECD2-06A4-4FB0-B27E-1C1E8CC8A54C}">
      <dsp:nvSpPr>
        <dsp:cNvPr id="0" name=""/>
        <dsp:cNvSpPr/>
      </dsp:nvSpPr>
      <dsp:spPr>
        <a:xfrm>
          <a:off x="3210041" y="2428693"/>
          <a:ext cx="2005589" cy="71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Mobilização social </a:t>
          </a:r>
        </a:p>
      </dsp:txBody>
      <dsp:txXfrm>
        <a:off x="3210041" y="2428693"/>
        <a:ext cx="2005589" cy="718398"/>
      </dsp:txXfrm>
    </dsp:sp>
    <dsp:sp modelId="{3164623D-2B82-43D9-87B7-683FBBEC62BE}">
      <dsp:nvSpPr>
        <dsp:cNvPr id="0" name=""/>
        <dsp:cNvSpPr/>
      </dsp:nvSpPr>
      <dsp:spPr>
        <a:xfrm>
          <a:off x="3822102" y="3150316"/>
          <a:ext cx="2222008" cy="222289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CA63-6941-47AB-8DEC-9919CB496095}">
      <dsp:nvSpPr>
        <dsp:cNvPr id="0" name=""/>
        <dsp:cNvSpPr/>
      </dsp:nvSpPr>
      <dsp:spPr>
        <a:xfrm>
          <a:off x="4213078" y="3925671"/>
          <a:ext cx="1437141" cy="71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Regulação normativa </a:t>
          </a:r>
        </a:p>
      </dsp:txBody>
      <dsp:txXfrm>
        <a:off x="4213078" y="3925671"/>
        <a:ext cx="1437141" cy="71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AF5B-B723-4E58-8931-3A07A8A1E295}">
      <dsp:nvSpPr>
        <dsp:cNvPr id="0" name=""/>
        <dsp:cNvSpPr/>
      </dsp:nvSpPr>
      <dsp:spPr>
        <a:xfrm>
          <a:off x="3306373" y="1214318"/>
          <a:ext cx="2541876" cy="2541876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Sociedade de Risco</a:t>
          </a:r>
        </a:p>
      </dsp:txBody>
      <dsp:txXfrm>
        <a:off x="3678622" y="1586567"/>
        <a:ext cx="1797378" cy="1797378"/>
      </dsp:txXfrm>
    </dsp:sp>
    <dsp:sp modelId="{EC79D861-0BDC-4B53-BB89-948BC8279060}">
      <dsp:nvSpPr>
        <dsp:cNvPr id="0" name=""/>
        <dsp:cNvSpPr/>
      </dsp:nvSpPr>
      <dsp:spPr>
        <a:xfrm>
          <a:off x="3592164" y="278475"/>
          <a:ext cx="1988268" cy="1258597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Revolução Industrial</a:t>
          </a:r>
        </a:p>
      </dsp:txBody>
      <dsp:txXfrm>
        <a:off x="3883339" y="462792"/>
        <a:ext cx="1405918" cy="889963"/>
      </dsp:txXfrm>
    </dsp:sp>
    <dsp:sp modelId="{86BD087B-1807-4F08-AC08-5A35C266F8C7}">
      <dsp:nvSpPr>
        <dsp:cNvPr id="0" name=""/>
        <dsp:cNvSpPr/>
      </dsp:nvSpPr>
      <dsp:spPr>
        <a:xfrm>
          <a:off x="4777630" y="2784818"/>
          <a:ext cx="2574691" cy="1075416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/>
            <a:t>Aumento de Incertezas</a:t>
          </a:r>
        </a:p>
      </dsp:txBody>
      <dsp:txXfrm>
        <a:off x="5154685" y="2942309"/>
        <a:ext cx="1820581" cy="760434"/>
      </dsp:txXfrm>
    </dsp:sp>
    <dsp:sp modelId="{539881E9-9522-4A05-A8E6-33B4D5A0267E}">
      <dsp:nvSpPr>
        <dsp:cNvPr id="0" name=""/>
        <dsp:cNvSpPr/>
      </dsp:nvSpPr>
      <dsp:spPr>
        <a:xfrm>
          <a:off x="1816845" y="2715196"/>
          <a:ext cx="2616493" cy="1247552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Tecnologia</a:t>
          </a:r>
        </a:p>
      </dsp:txBody>
      <dsp:txXfrm>
        <a:off x="2200022" y="2897896"/>
        <a:ext cx="1850139" cy="882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6447-2E5D-4CFB-AE01-AE60444B0D06}">
      <dsp:nvSpPr>
        <dsp:cNvPr id="0" name=""/>
        <dsp:cNvSpPr/>
      </dsp:nvSpPr>
      <dsp:spPr>
        <a:xfrm>
          <a:off x="4139533" y="790029"/>
          <a:ext cx="4846275" cy="239937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21458D-D03D-4CD5-BEE4-E5A6793A5431}">
      <dsp:nvSpPr>
        <dsp:cNvPr id="0" name=""/>
        <dsp:cNvSpPr/>
      </dsp:nvSpPr>
      <dsp:spPr>
        <a:xfrm>
          <a:off x="3779137" y="429628"/>
          <a:ext cx="417137" cy="417137"/>
        </a:xfrm>
        <a:prstGeom prst="ellipse">
          <a:avLst/>
        </a:prstGeom>
        <a:solidFill>
          <a:schemeClr val="accent1">
            <a:shade val="80000"/>
            <a:alpha val="50000"/>
            <a:hueOff val="43"/>
            <a:satOff val="-314"/>
            <a:lumOff val="1520"/>
            <a:alpha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EB9F60-6D03-4548-AEE6-04FD08A0327A}">
      <dsp:nvSpPr>
        <dsp:cNvPr id="0" name=""/>
        <dsp:cNvSpPr/>
      </dsp:nvSpPr>
      <dsp:spPr>
        <a:xfrm>
          <a:off x="4355756" y="429628"/>
          <a:ext cx="2231231" cy="417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/>
            </a:rPr>
            <a:t>Até 1970</a:t>
          </a:r>
        </a:p>
      </dsp:txBody>
      <dsp:txXfrm>
        <a:off x="4355756" y="429628"/>
        <a:ext cx="2231231" cy="417137"/>
      </dsp:txXfrm>
    </dsp:sp>
    <dsp:sp modelId="{39458517-B83E-42CD-911B-538FC1EBE53C}">
      <dsp:nvSpPr>
        <dsp:cNvPr id="0" name=""/>
        <dsp:cNvSpPr/>
      </dsp:nvSpPr>
      <dsp:spPr>
        <a:xfrm>
          <a:off x="5205412" y="1587317"/>
          <a:ext cx="2549425" cy="731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Tratados com objetos específicos</a:t>
          </a:r>
        </a:p>
      </dsp:txBody>
      <dsp:txXfrm>
        <a:off x="5205412" y="1587317"/>
        <a:ext cx="2549425" cy="731815"/>
      </dsp:txXfrm>
    </dsp:sp>
    <dsp:sp modelId="{38ACEB60-CA7B-4509-92CF-EC6A864229E0}">
      <dsp:nvSpPr>
        <dsp:cNvPr id="0" name=""/>
        <dsp:cNvSpPr/>
      </dsp:nvSpPr>
      <dsp:spPr>
        <a:xfrm>
          <a:off x="607691" y="3384830"/>
          <a:ext cx="5467044" cy="2317428"/>
        </a:xfrm>
        <a:prstGeom prst="ellipse">
          <a:avLst/>
        </a:prstGeom>
        <a:solidFill>
          <a:schemeClr val="accent1">
            <a:shade val="80000"/>
            <a:alpha val="50000"/>
            <a:hueOff val="87"/>
            <a:satOff val="-629"/>
            <a:lumOff val="3040"/>
            <a:alphaOff val="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35B6D2-3466-48E5-9279-EBF7A241765B}">
      <dsp:nvSpPr>
        <dsp:cNvPr id="0" name=""/>
        <dsp:cNvSpPr/>
      </dsp:nvSpPr>
      <dsp:spPr>
        <a:xfrm flipV="1">
          <a:off x="198846" y="2963089"/>
          <a:ext cx="417137" cy="375410"/>
        </a:xfrm>
        <a:prstGeom prst="ellipse">
          <a:avLst/>
        </a:prstGeom>
        <a:solidFill>
          <a:schemeClr val="accent1">
            <a:shade val="80000"/>
            <a:alpha val="50000"/>
            <a:hueOff val="130"/>
            <a:satOff val="-943"/>
            <a:lumOff val="4560"/>
            <a:alphaOff val="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33EB77-D2F0-4BEF-B29A-003DA8E4B8F4}">
      <dsp:nvSpPr>
        <dsp:cNvPr id="0" name=""/>
        <dsp:cNvSpPr/>
      </dsp:nvSpPr>
      <dsp:spPr>
        <a:xfrm>
          <a:off x="853491" y="2891012"/>
          <a:ext cx="3787092" cy="54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/>
            </a:rPr>
            <a:t>A partir de 1970</a:t>
          </a:r>
        </a:p>
      </dsp:txBody>
      <dsp:txXfrm>
        <a:off x="853491" y="2891012"/>
        <a:ext cx="3787092" cy="540588"/>
      </dsp:txXfrm>
    </dsp:sp>
    <dsp:sp modelId="{86F9F43A-D1BF-4240-AB1B-CA7BB263C597}">
      <dsp:nvSpPr>
        <dsp:cNvPr id="0" name=""/>
        <dsp:cNvSpPr/>
      </dsp:nvSpPr>
      <dsp:spPr>
        <a:xfrm>
          <a:off x="1835702" y="3645790"/>
          <a:ext cx="2995897" cy="157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j-lt"/>
            </a:rPr>
            <a:t>Temas amplos num mesmo Tratado</a:t>
          </a:r>
        </a:p>
      </dsp:txBody>
      <dsp:txXfrm>
        <a:off x="1835702" y="3645790"/>
        <a:ext cx="2995897" cy="1573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E99F6-9D05-4363-979C-B96DDE4F8A39}">
      <dsp:nvSpPr>
        <dsp:cNvPr id="0" name=""/>
        <dsp:cNvSpPr/>
      </dsp:nvSpPr>
      <dsp:spPr>
        <a:xfrm>
          <a:off x="2578349" y="-104881"/>
          <a:ext cx="3935107" cy="134704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Informação</a:t>
          </a:r>
        </a:p>
      </dsp:txBody>
      <dsp:txXfrm>
        <a:off x="2617803" y="-65427"/>
        <a:ext cx="3856199" cy="1268139"/>
      </dsp:txXfrm>
    </dsp:sp>
    <dsp:sp modelId="{BBE4C810-52BB-4558-8B15-9F1229061C12}">
      <dsp:nvSpPr>
        <dsp:cNvPr id="0" name=""/>
        <dsp:cNvSpPr/>
      </dsp:nvSpPr>
      <dsp:spPr>
        <a:xfrm rot="2901580">
          <a:off x="5031744" y="2008456"/>
          <a:ext cx="1970360" cy="429379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5160558" y="2094332"/>
        <a:ext cx="1712732" cy="257627"/>
      </dsp:txXfrm>
    </dsp:sp>
    <dsp:sp modelId="{340DA729-9435-4C83-9CA4-0AEC6B885DF0}">
      <dsp:nvSpPr>
        <dsp:cNvPr id="0" name=""/>
        <dsp:cNvSpPr/>
      </dsp:nvSpPr>
      <dsp:spPr>
        <a:xfrm>
          <a:off x="5799799" y="3204127"/>
          <a:ext cx="3344200" cy="131095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Cidadania</a:t>
          </a:r>
        </a:p>
      </dsp:txBody>
      <dsp:txXfrm>
        <a:off x="5838195" y="3242523"/>
        <a:ext cx="3267408" cy="1234159"/>
      </dsp:txXfrm>
    </dsp:sp>
    <dsp:sp modelId="{7F60B56F-67BA-44AC-ACBC-54D5F3813C72}">
      <dsp:nvSpPr>
        <dsp:cNvPr id="0" name=""/>
        <dsp:cNvSpPr/>
      </dsp:nvSpPr>
      <dsp:spPr>
        <a:xfrm rot="10776912" flipV="1">
          <a:off x="3362673" y="3606746"/>
          <a:ext cx="2314266" cy="466060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3502491" y="3699958"/>
        <a:ext cx="2034630" cy="279636"/>
      </dsp:txXfrm>
    </dsp:sp>
    <dsp:sp modelId="{77313D14-8C6D-4EA7-8DD1-246800BDA7B7}">
      <dsp:nvSpPr>
        <dsp:cNvPr id="0" name=""/>
        <dsp:cNvSpPr/>
      </dsp:nvSpPr>
      <dsp:spPr>
        <a:xfrm>
          <a:off x="0" y="3095294"/>
          <a:ext cx="3239813" cy="145001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Democracia</a:t>
          </a:r>
        </a:p>
      </dsp:txBody>
      <dsp:txXfrm>
        <a:off x="42469" y="3137763"/>
        <a:ext cx="3154875" cy="1365074"/>
      </dsp:txXfrm>
    </dsp:sp>
    <dsp:sp modelId="{2E736BD9-5F5D-436C-8D7D-C2D340DD739D}">
      <dsp:nvSpPr>
        <dsp:cNvPr id="0" name=""/>
        <dsp:cNvSpPr/>
      </dsp:nvSpPr>
      <dsp:spPr>
        <a:xfrm rot="18718943">
          <a:off x="2014210" y="1961282"/>
          <a:ext cx="2183715" cy="414895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138679" y="2044261"/>
        <a:ext cx="1934778" cy="248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DAEA2-E3B5-48AF-841E-2586B59CF106}">
      <dsp:nvSpPr>
        <dsp:cNvPr id="0" name=""/>
        <dsp:cNvSpPr/>
      </dsp:nvSpPr>
      <dsp:spPr>
        <a:xfrm>
          <a:off x="0" y="0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162C3-00E3-4BC7-B182-2778AC535B98}">
      <dsp:nvSpPr>
        <dsp:cNvPr id="0" name=""/>
        <dsp:cNvSpPr/>
      </dsp:nvSpPr>
      <dsp:spPr>
        <a:xfrm>
          <a:off x="2592288" y="0"/>
          <a:ext cx="6120680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A) Criação do Direito Ambiental</a:t>
          </a:r>
        </a:p>
      </dsp:txBody>
      <dsp:txXfrm>
        <a:off x="2592288" y="0"/>
        <a:ext cx="6120680" cy="1555376"/>
      </dsp:txXfrm>
    </dsp:sp>
    <dsp:sp modelId="{F761F1F2-5F7E-4EE2-9407-1AC8CC7F8B35}">
      <dsp:nvSpPr>
        <dsp:cNvPr id="0" name=""/>
        <dsp:cNvSpPr/>
      </dsp:nvSpPr>
      <dsp:spPr>
        <a:xfrm>
          <a:off x="907302" y="1555376"/>
          <a:ext cx="3369971" cy="3369971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0794C-075D-49A4-9D98-17945171B506}">
      <dsp:nvSpPr>
        <dsp:cNvPr id="0" name=""/>
        <dsp:cNvSpPr/>
      </dsp:nvSpPr>
      <dsp:spPr>
        <a:xfrm>
          <a:off x="2592288" y="1555376"/>
          <a:ext cx="6120680" cy="336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B) Planejamento e Execução das Políticas Ambientais </a:t>
          </a:r>
        </a:p>
      </dsp:txBody>
      <dsp:txXfrm>
        <a:off x="2592288" y="1555376"/>
        <a:ext cx="6120680" cy="1555370"/>
      </dsp:txXfrm>
    </dsp:sp>
    <dsp:sp modelId="{C99D1D6B-ECA9-4E47-8339-F8ED30054F98}">
      <dsp:nvSpPr>
        <dsp:cNvPr id="0" name=""/>
        <dsp:cNvSpPr/>
      </dsp:nvSpPr>
      <dsp:spPr>
        <a:xfrm>
          <a:off x="1814602" y="3110747"/>
          <a:ext cx="1555371" cy="1555371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30D01-B3F6-4E9A-9713-1F224D569561}">
      <dsp:nvSpPr>
        <dsp:cNvPr id="0" name=""/>
        <dsp:cNvSpPr/>
      </dsp:nvSpPr>
      <dsp:spPr>
        <a:xfrm>
          <a:off x="2592288" y="3110747"/>
          <a:ext cx="6120680" cy="1555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kern="1200" dirty="0"/>
            <a:t>C) Acesso ao Poder Judiciário</a:t>
          </a:r>
        </a:p>
      </dsp:txBody>
      <dsp:txXfrm>
        <a:off x="2592288" y="3110747"/>
        <a:ext cx="6120680" cy="1555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E7B6B-CCC9-4C4C-B0DB-E75A89A8B669}">
      <dsp:nvSpPr>
        <dsp:cNvPr id="0" name=""/>
        <dsp:cNvSpPr/>
      </dsp:nvSpPr>
      <dsp:spPr>
        <a:xfrm>
          <a:off x="1327174" y="3906"/>
          <a:ext cx="2884289" cy="14421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Prevenção</a:t>
          </a:r>
        </a:p>
      </dsp:txBody>
      <dsp:txXfrm>
        <a:off x="1369413" y="46145"/>
        <a:ext cx="2799811" cy="1357666"/>
      </dsp:txXfrm>
    </dsp:sp>
    <dsp:sp modelId="{FEECE4D5-71B9-431C-A1C4-F91F5B6604FA}">
      <dsp:nvSpPr>
        <dsp:cNvPr id="0" name=""/>
        <dsp:cNvSpPr/>
      </dsp:nvSpPr>
      <dsp:spPr>
        <a:xfrm>
          <a:off x="1615603" y="1446051"/>
          <a:ext cx="288428" cy="108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608"/>
              </a:lnTo>
              <a:lnTo>
                <a:pt x="288428" y="10816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18B9F-DCE7-4A09-B475-A2833E01D724}">
      <dsp:nvSpPr>
        <dsp:cNvPr id="0" name=""/>
        <dsp:cNvSpPr/>
      </dsp:nvSpPr>
      <dsp:spPr>
        <a:xfrm>
          <a:off x="1904032" y="1806587"/>
          <a:ext cx="2307431" cy="144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Risco concreto</a:t>
          </a:r>
        </a:p>
      </dsp:txBody>
      <dsp:txXfrm>
        <a:off x="1946271" y="1848826"/>
        <a:ext cx="2222953" cy="1357666"/>
      </dsp:txXfrm>
    </dsp:sp>
    <dsp:sp modelId="{24840F9E-2A95-4A71-BD6E-A7059CCBE3EB}">
      <dsp:nvSpPr>
        <dsp:cNvPr id="0" name=""/>
        <dsp:cNvSpPr/>
      </dsp:nvSpPr>
      <dsp:spPr>
        <a:xfrm>
          <a:off x="1615603" y="1446051"/>
          <a:ext cx="288428" cy="2884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289"/>
              </a:lnTo>
              <a:lnTo>
                <a:pt x="288428" y="28842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365F2-FFEE-4E82-9FA1-9AC913182698}">
      <dsp:nvSpPr>
        <dsp:cNvPr id="0" name=""/>
        <dsp:cNvSpPr/>
      </dsp:nvSpPr>
      <dsp:spPr>
        <a:xfrm>
          <a:off x="1904032" y="3609268"/>
          <a:ext cx="2307431" cy="144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81558"/>
              <a:satOff val="-8706"/>
              <a:lumOff val="3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Comprovação </a:t>
          </a:r>
          <a:r>
            <a:rPr lang="pt-BR" sz="1600" kern="1200" dirty="0"/>
            <a:t>de que a atividade/ação poderá afetar de forma negativa a natureza</a:t>
          </a:r>
        </a:p>
      </dsp:txBody>
      <dsp:txXfrm>
        <a:off x="1946271" y="3651507"/>
        <a:ext cx="2222953" cy="1357666"/>
      </dsp:txXfrm>
    </dsp:sp>
    <dsp:sp modelId="{408F24F6-6C55-40D0-A985-96F3A93B6C9A}">
      <dsp:nvSpPr>
        <dsp:cNvPr id="0" name=""/>
        <dsp:cNvSpPr/>
      </dsp:nvSpPr>
      <dsp:spPr>
        <a:xfrm>
          <a:off x="1615603" y="1446051"/>
          <a:ext cx="288428" cy="468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6970"/>
              </a:lnTo>
              <a:lnTo>
                <a:pt x="288428" y="46869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9D2D9-0CBE-4DD7-853B-48E4A31FBDA2}">
      <dsp:nvSpPr>
        <dsp:cNvPr id="0" name=""/>
        <dsp:cNvSpPr/>
      </dsp:nvSpPr>
      <dsp:spPr>
        <a:xfrm>
          <a:off x="1904032" y="5411948"/>
          <a:ext cx="2307431" cy="144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63116"/>
              <a:satOff val="-17411"/>
              <a:lumOff val="6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Grau estimado de ocorrência do dano ambiental: </a:t>
          </a:r>
          <a:r>
            <a:rPr lang="pt-BR" sz="1600" b="1" kern="1200" dirty="0"/>
            <a:t>certeza</a:t>
          </a:r>
        </a:p>
      </dsp:txBody>
      <dsp:txXfrm>
        <a:off x="1946271" y="5454187"/>
        <a:ext cx="2222953" cy="1357666"/>
      </dsp:txXfrm>
    </dsp:sp>
    <dsp:sp modelId="{64C974F1-C444-4C25-9E4A-7C20D382DE54}">
      <dsp:nvSpPr>
        <dsp:cNvPr id="0" name=""/>
        <dsp:cNvSpPr/>
      </dsp:nvSpPr>
      <dsp:spPr>
        <a:xfrm>
          <a:off x="4932536" y="3906"/>
          <a:ext cx="2884289" cy="1442144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Precaução</a:t>
          </a:r>
        </a:p>
      </dsp:txBody>
      <dsp:txXfrm>
        <a:off x="4974775" y="46145"/>
        <a:ext cx="2799811" cy="1357666"/>
      </dsp:txXfrm>
    </dsp:sp>
    <dsp:sp modelId="{79EAF10D-04F2-4C94-9E7B-3B4AF2258EFB}">
      <dsp:nvSpPr>
        <dsp:cNvPr id="0" name=""/>
        <dsp:cNvSpPr/>
      </dsp:nvSpPr>
      <dsp:spPr>
        <a:xfrm>
          <a:off x="5220965" y="1446051"/>
          <a:ext cx="288428" cy="108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1608"/>
              </a:lnTo>
              <a:lnTo>
                <a:pt x="288428" y="10816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3CCC5-23CD-4CD9-AD61-5ACA6F9F811D}">
      <dsp:nvSpPr>
        <dsp:cNvPr id="0" name=""/>
        <dsp:cNvSpPr/>
      </dsp:nvSpPr>
      <dsp:spPr>
        <a:xfrm>
          <a:off x="5509394" y="1806587"/>
          <a:ext cx="2307431" cy="144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44674"/>
              <a:satOff val="-26117"/>
              <a:lumOff val="9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Risco abstrato</a:t>
          </a:r>
        </a:p>
      </dsp:txBody>
      <dsp:txXfrm>
        <a:off x="5551633" y="1848826"/>
        <a:ext cx="2222953" cy="1357666"/>
      </dsp:txXfrm>
    </dsp:sp>
    <dsp:sp modelId="{1592D99B-4788-459B-B88F-72502E3B3441}">
      <dsp:nvSpPr>
        <dsp:cNvPr id="0" name=""/>
        <dsp:cNvSpPr/>
      </dsp:nvSpPr>
      <dsp:spPr>
        <a:xfrm>
          <a:off x="5220965" y="1446051"/>
          <a:ext cx="288428" cy="2884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4289"/>
              </a:lnTo>
              <a:lnTo>
                <a:pt x="288428" y="28842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BF951-E529-4C97-A8D9-1D51E90FD06B}">
      <dsp:nvSpPr>
        <dsp:cNvPr id="0" name=""/>
        <dsp:cNvSpPr/>
      </dsp:nvSpPr>
      <dsp:spPr>
        <a:xfrm>
          <a:off x="5509394" y="3609268"/>
          <a:ext cx="2307431" cy="144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26231"/>
              <a:satOff val="-34822"/>
              <a:lumOff val="12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Não há comprovação </a:t>
          </a:r>
          <a:r>
            <a:rPr lang="pt-BR" sz="1600" kern="1200" dirty="0"/>
            <a:t>segura/ exata de que a  atividade/ação poderá afetar a natureza</a:t>
          </a:r>
        </a:p>
      </dsp:txBody>
      <dsp:txXfrm>
        <a:off x="5551633" y="3651507"/>
        <a:ext cx="2222953" cy="1357666"/>
      </dsp:txXfrm>
    </dsp:sp>
    <dsp:sp modelId="{04DF04BB-3C42-4716-9AB1-FE7C3001D913}">
      <dsp:nvSpPr>
        <dsp:cNvPr id="0" name=""/>
        <dsp:cNvSpPr/>
      </dsp:nvSpPr>
      <dsp:spPr>
        <a:xfrm>
          <a:off x="5220965" y="1446051"/>
          <a:ext cx="288428" cy="468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6970"/>
              </a:lnTo>
              <a:lnTo>
                <a:pt x="288428" y="468697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D85F6-5F60-4FAE-AFAF-CFB55C9D08B9}">
      <dsp:nvSpPr>
        <dsp:cNvPr id="0" name=""/>
        <dsp:cNvSpPr/>
      </dsp:nvSpPr>
      <dsp:spPr>
        <a:xfrm>
          <a:off x="5509394" y="5411948"/>
          <a:ext cx="2307431" cy="1442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Grau estimado de ocorrência do dano ambiental: </a:t>
          </a:r>
          <a:r>
            <a:rPr lang="pt-BR" sz="1600" b="1" kern="1200" dirty="0"/>
            <a:t>verossimilhança</a:t>
          </a:r>
        </a:p>
      </dsp:txBody>
      <dsp:txXfrm>
        <a:off x="5551633" y="5454187"/>
        <a:ext cx="2222953" cy="13576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ABFC0-FE91-4CD0-B8C0-3BC867145B4F}">
      <dsp:nvSpPr>
        <dsp:cNvPr id="0" name=""/>
        <dsp:cNvSpPr/>
      </dsp:nvSpPr>
      <dsp:spPr>
        <a:xfrm>
          <a:off x="1785" y="2102491"/>
          <a:ext cx="3621642" cy="1600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Poluidor-Pagador</a:t>
          </a:r>
        </a:p>
      </dsp:txBody>
      <dsp:txXfrm>
        <a:off x="48656" y="2149362"/>
        <a:ext cx="3527900" cy="1506539"/>
      </dsp:txXfrm>
    </dsp:sp>
    <dsp:sp modelId="{0099200F-6023-4A18-A947-0D366B04F096}">
      <dsp:nvSpPr>
        <dsp:cNvPr id="0" name=""/>
        <dsp:cNvSpPr/>
      </dsp:nvSpPr>
      <dsp:spPr>
        <a:xfrm rot="20102405">
          <a:off x="3531033" y="2450418"/>
          <a:ext cx="1978523" cy="69521"/>
        </a:xfrm>
        <a:custGeom>
          <a:avLst/>
          <a:gdLst/>
          <a:ahLst/>
          <a:cxnLst/>
          <a:rect l="0" t="0" r="0" b="0"/>
          <a:pathLst>
            <a:path>
              <a:moveTo>
                <a:pt x="0" y="34760"/>
              </a:moveTo>
              <a:lnTo>
                <a:pt x="1978523" y="347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4470832" y="2435716"/>
        <a:ext cx="98926" cy="98926"/>
      </dsp:txXfrm>
    </dsp:sp>
    <dsp:sp modelId="{EF514E63-1DBC-4BAB-AFDE-579DE647A96E}">
      <dsp:nvSpPr>
        <dsp:cNvPr id="0" name=""/>
        <dsp:cNvSpPr/>
      </dsp:nvSpPr>
      <dsp:spPr>
        <a:xfrm>
          <a:off x="5417163" y="1354335"/>
          <a:ext cx="3725051" cy="14267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Prevenção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(tributação, regulação, internalização)</a:t>
          </a:r>
        </a:p>
      </dsp:txBody>
      <dsp:txXfrm>
        <a:off x="5458952" y="1396124"/>
        <a:ext cx="3641473" cy="1343204"/>
      </dsp:txXfrm>
    </dsp:sp>
    <dsp:sp modelId="{721C74C5-1D2D-4524-836E-3D85A4A0EF58}">
      <dsp:nvSpPr>
        <dsp:cNvPr id="0" name=""/>
        <dsp:cNvSpPr/>
      </dsp:nvSpPr>
      <dsp:spPr>
        <a:xfrm rot="1570343">
          <a:off x="3520967" y="3308648"/>
          <a:ext cx="1998655" cy="69521"/>
        </a:xfrm>
        <a:custGeom>
          <a:avLst/>
          <a:gdLst/>
          <a:ahLst/>
          <a:cxnLst/>
          <a:rect l="0" t="0" r="0" b="0"/>
          <a:pathLst>
            <a:path>
              <a:moveTo>
                <a:pt x="0" y="34760"/>
              </a:moveTo>
              <a:lnTo>
                <a:pt x="1998655" y="347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4470329" y="3293442"/>
        <a:ext cx="99932" cy="99932"/>
      </dsp:txXfrm>
    </dsp:sp>
    <dsp:sp modelId="{673CDD59-8F93-4AAE-8BB6-9388CD72038A}">
      <dsp:nvSpPr>
        <dsp:cNvPr id="0" name=""/>
        <dsp:cNvSpPr/>
      </dsp:nvSpPr>
      <dsp:spPr>
        <a:xfrm>
          <a:off x="5417163" y="3117443"/>
          <a:ext cx="3708683" cy="13334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Reparação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(Responsabilidade Civil)</a:t>
          </a:r>
        </a:p>
      </dsp:txBody>
      <dsp:txXfrm>
        <a:off x="5456219" y="3156499"/>
        <a:ext cx="3630571" cy="1255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D8A41-52B4-42DC-A3AD-BD142D9B24AA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23BF7-1AA9-49CC-9089-8490BE864F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72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E569-47FF-45C1-9CDD-0F2C60DFD6B8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FE97D-BB1E-4750-8CD6-B231B9D95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88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1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92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91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5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28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9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69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8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7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26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4FAC44-75BF-4FF1-BA3B-A8BBB31F8ADD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8B5B252-8B65-4FDB-8C6E-F97985A92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0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Direito ambiental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136904" cy="2088232"/>
          </a:xfrm>
        </p:spPr>
        <p:txBody>
          <a:bodyPr>
            <a:noAutofit/>
          </a:bodyPr>
          <a:lstStyle/>
          <a:p>
            <a:endParaRPr lang="pt-BR" dirty="0"/>
          </a:p>
          <a:p>
            <a:pPr algn="ctr"/>
            <a:r>
              <a:rPr lang="pt-BR" sz="2000" b="1" dirty="0"/>
              <a:t>Prof.ª. Natália Jodas</a:t>
            </a:r>
          </a:p>
          <a:p>
            <a:pPr algn="ctr"/>
            <a:r>
              <a:rPr lang="pt-BR" dirty="0"/>
              <a:t>najodas@gmail.com </a:t>
            </a:r>
          </a:p>
          <a:p>
            <a:pPr algn="ctr"/>
            <a:r>
              <a:rPr lang="pt-BR" dirty="0"/>
              <a:t>najodas@usp.br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Curso Popular de Formação  Defensoria Pública do Estado de São Paulo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49080"/>
            <a:ext cx="230509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desastre DE CHERNOBYL (1986)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44824"/>
            <a:ext cx="4094915" cy="40513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700808"/>
            <a:ext cx="4572000" cy="489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200" dirty="0"/>
              <a:t>Acidente nuclear ocorrido na Usina Nuclear de Chernobyl: </a:t>
            </a:r>
            <a:r>
              <a:rPr lang="pt-BR" sz="2200" b="1" dirty="0"/>
              <a:t>explosão de partículas radioativas pela atmosfera </a:t>
            </a:r>
            <a:r>
              <a:rPr lang="pt-BR" sz="2200" dirty="0"/>
              <a:t>(Europa oriental);</a:t>
            </a:r>
          </a:p>
          <a:p>
            <a:pPr algn="just">
              <a:buFontTx/>
              <a:buChar char="-"/>
            </a:pPr>
            <a:endParaRPr lang="pt-BR" sz="2200" dirty="0"/>
          </a:p>
          <a:p>
            <a:pPr algn="just">
              <a:buFontTx/>
              <a:buChar char="-"/>
            </a:pPr>
            <a:r>
              <a:rPr lang="pt-BR" sz="2200" b="1" dirty="0"/>
              <a:t>31 pessoas morreram </a:t>
            </a:r>
            <a:r>
              <a:rPr lang="pt-BR" sz="2200" dirty="0"/>
              <a:t>devido à explosão;</a:t>
            </a:r>
          </a:p>
          <a:p>
            <a:pPr algn="just">
              <a:buFontTx/>
              <a:buChar char="-"/>
            </a:pPr>
            <a:endParaRPr lang="pt-BR" sz="2200" dirty="0"/>
          </a:p>
          <a:p>
            <a:pPr algn="just">
              <a:buFontTx/>
              <a:buChar char="-"/>
            </a:pPr>
            <a:r>
              <a:rPr lang="pt-BR" sz="2200" b="1" dirty="0"/>
              <a:t>500 mil pessoas foram deslocadas</a:t>
            </a:r>
            <a:r>
              <a:rPr lang="pt-BR" sz="2200" dirty="0"/>
              <a:t>;</a:t>
            </a:r>
          </a:p>
          <a:p>
            <a:pPr algn="just">
              <a:buFontTx/>
              <a:buChar char="-"/>
            </a:pPr>
            <a:endParaRPr lang="pt-BR" sz="2200" dirty="0"/>
          </a:p>
          <a:p>
            <a:r>
              <a:rPr lang="pt-BR" sz="1600" dirty="0"/>
              <a:t>Fonte: Revista </a:t>
            </a:r>
            <a:r>
              <a:rPr lang="pt-BR" sz="1600" dirty="0" err="1"/>
              <a:t>Galilleu</a:t>
            </a:r>
            <a:r>
              <a:rPr lang="pt-BR" sz="1600" dirty="0"/>
              <a:t> – 26/04/2015</a:t>
            </a:r>
          </a:p>
          <a:p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09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29"/>
            <a:ext cx="9144000" cy="665967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C00000"/>
                </a:solidFill>
              </a:rPr>
              <a:t>AQUECIMENTO GLOBAL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algn="just"/>
            <a:r>
              <a:rPr lang="pt-BR" dirty="0"/>
              <a:t>Aumentos de temperatura média em várias regiões do globo, acompanhadas de modificações em padrões de precipitação têm sido observados desde </a:t>
            </a:r>
            <a:r>
              <a:rPr lang="pt-BR" b="1" dirty="0"/>
              <a:t>1940 </a:t>
            </a:r>
            <a:r>
              <a:rPr lang="pt-BR" dirty="0"/>
              <a:t>(H.H. Lamb -1966);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Diversos estudos e pesquisas levantados sobre o tema </a:t>
            </a:r>
            <a:r>
              <a:rPr lang="pt-BR" dirty="0">
                <a:sym typeface="Wingdings" panose="05000000000000000000" pitchFamily="2" charset="2"/>
              </a:rPr>
              <a:t> IPCC - Painel Intergovernamental sobre Mudanças Climáticas (</a:t>
            </a:r>
            <a:r>
              <a:rPr lang="en-US" i="1" dirty="0"/>
              <a:t>Intergovernmental Panel on Climate Change</a:t>
            </a:r>
            <a:r>
              <a:rPr lang="en-US" dirty="0"/>
              <a:t>), </a:t>
            </a:r>
            <a:r>
              <a:rPr lang="en-US" dirty="0" err="1"/>
              <a:t>criado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1988;</a:t>
            </a:r>
          </a:p>
          <a:p>
            <a:pPr algn="just"/>
            <a:endParaRPr lang="en-US" i="1" dirty="0"/>
          </a:p>
          <a:p>
            <a:pPr algn="just"/>
            <a:r>
              <a:rPr lang="en-US" dirty="0" err="1"/>
              <a:t>Finalidade</a:t>
            </a:r>
            <a:r>
              <a:rPr lang="en-US" dirty="0"/>
              <a:t> do IPCC:  </a:t>
            </a:r>
            <a:r>
              <a:rPr lang="en-US" dirty="0" err="1"/>
              <a:t>obter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científicas</a:t>
            </a:r>
            <a:r>
              <a:rPr lang="en-US" dirty="0"/>
              <a:t>, </a:t>
            </a:r>
            <a:r>
              <a:rPr lang="en-US" dirty="0" err="1"/>
              <a:t>técnicas</a:t>
            </a:r>
            <a:r>
              <a:rPr lang="en-US" dirty="0"/>
              <a:t> e </a:t>
            </a:r>
            <a:r>
              <a:rPr lang="en-US" dirty="0" err="1"/>
              <a:t>socioeconômicas</a:t>
            </a:r>
            <a:r>
              <a:rPr lang="en-US" dirty="0"/>
              <a:t> </a:t>
            </a:r>
            <a:r>
              <a:rPr lang="en-US" dirty="0" err="1"/>
              <a:t>relevantes</a:t>
            </a:r>
            <a:r>
              <a:rPr lang="en-US" dirty="0"/>
              <a:t> para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compreender</a:t>
            </a:r>
            <a:r>
              <a:rPr lang="en-US" dirty="0"/>
              <a:t> as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r>
              <a:rPr lang="en-US" dirty="0"/>
              <a:t> </a:t>
            </a:r>
            <a:r>
              <a:rPr lang="en-US" dirty="0" err="1"/>
              <a:t>provocadas</a:t>
            </a:r>
            <a:r>
              <a:rPr lang="en-US" dirty="0"/>
              <a:t> pela </a:t>
            </a:r>
            <a:r>
              <a:rPr lang="en-US" dirty="0" err="1"/>
              <a:t>humanidade</a:t>
            </a:r>
            <a:r>
              <a:rPr lang="en-US" dirty="0"/>
              <a:t>;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18936"/>
            <a:ext cx="2664296" cy="17550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149080"/>
            <a:ext cx="2664296" cy="199822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4932" y="6304384"/>
            <a:ext cx="909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AMBRIZZI, Tércio. Variabilidade e mudança no clima: passado, presente e futuro. In: CORTESE, T. T; NATALINI, G. </a:t>
            </a:r>
            <a:r>
              <a:rPr lang="pt-BR" sz="1400" b="1" dirty="0"/>
              <a:t>Mudanças Climáticas. </a:t>
            </a:r>
            <a:r>
              <a:rPr lang="pt-BR" sz="1400" dirty="0"/>
              <a:t>Do global ao local. Barueri: Manole, 2014.</a:t>
            </a:r>
          </a:p>
        </p:txBody>
      </p:sp>
    </p:spTree>
    <p:extLst>
      <p:ext uri="{BB962C8B-B14F-4D97-AF65-F5344CB8AC3E}">
        <p14:creationId xmlns:p14="http://schemas.microsoft.com/office/powerpoint/2010/main" val="324542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2. MOBILIZAÇÃO SOCIAL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/>
              <a:t>Antes da década de 1960</a:t>
            </a:r>
            <a:r>
              <a:rPr lang="pt-BR" sz="2400" dirty="0"/>
              <a:t>:  movimentos “conservacionistas”:</a:t>
            </a:r>
          </a:p>
          <a:p>
            <a:r>
              <a:rPr lang="pt-BR" sz="2200" dirty="0"/>
              <a:t>Valores estéticos e paisagísticos; perspectiva poético-romântica da natureza;</a:t>
            </a:r>
          </a:p>
          <a:p>
            <a:pPr marL="0" indent="0" algn="just">
              <a:buNone/>
            </a:pPr>
            <a:r>
              <a:rPr lang="pt-BR" sz="2200" b="1" dirty="0"/>
              <a:t>EUA:  </a:t>
            </a:r>
            <a:r>
              <a:rPr lang="pt-BR" sz="2200" dirty="0"/>
              <a:t>Hot Springs </a:t>
            </a:r>
            <a:r>
              <a:rPr lang="pt-BR" sz="2200" dirty="0" err="1"/>
              <a:t>National</a:t>
            </a:r>
            <a:r>
              <a:rPr lang="pt-BR" sz="2200" dirty="0"/>
              <a:t> Parks (1832); Yellowstone </a:t>
            </a:r>
            <a:r>
              <a:rPr lang="pt-BR" sz="2200" dirty="0" err="1"/>
              <a:t>National</a:t>
            </a:r>
            <a:r>
              <a:rPr lang="pt-BR" sz="2200" dirty="0"/>
              <a:t> Park (1872);</a:t>
            </a:r>
          </a:p>
          <a:p>
            <a:pPr marL="0" indent="0" algn="just">
              <a:buNone/>
            </a:pPr>
            <a:r>
              <a:rPr lang="pt-BR" sz="2200" b="1" dirty="0"/>
              <a:t>Brasil:  </a:t>
            </a:r>
            <a:r>
              <a:rPr lang="pt-BR" sz="2200" dirty="0"/>
              <a:t>Reserva Florestal do Acre (1911); Parque Nacional do Itatiaia – RJ (1937);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746" y="4581128"/>
            <a:ext cx="4454750" cy="227687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1284"/>
            <a:ext cx="3745074" cy="24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3933056"/>
            <a:ext cx="9144000" cy="23762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2. MOBILIZAÇÃO SOCIAL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/>
              <a:t>Década de 1960</a:t>
            </a:r>
            <a:r>
              <a:rPr lang="pt-BR" sz="2400" dirty="0"/>
              <a:t>:  formação do movimento ecológico/ambientalista</a:t>
            </a:r>
          </a:p>
          <a:p>
            <a:pPr algn="just"/>
            <a:r>
              <a:rPr lang="pt-BR" sz="2200" b="1" dirty="0"/>
              <a:t>EUA: </a:t>
            </a:r>
            <a:r>
              <a:rPr lang="pt-BR" sz="2200" dirty="0"/>
              <a:t>“Primavera Silenciosa” (</a:t>
            </a:r>
            <a:r>
              <a:rPr lang="pt-BR" sz="2200" dirty="0" err="1"/>
              <a:t>Silent</a:t>
            </a:r>
            <a:r>
              <a:rPr lang="pt-BR" sz="2200" dirty="0"/>
              <a:t> Spring) </a:t>
            </a:r>
            <a:r>
              <a:rPr lang="pt-BR" sz="2200" dirty="0">
                <a:sym typeface="Wingdings" panose="05000000000000000000" pitchFamily="2" charset="2"/>
              </a:rPr>
              <a:t> organização e fortalecimento dos movimentos ecológicos norte-americanos;</a:t>
            </a:r>
          </a:p>
          <a:p>
            <a:pPr algn="just"/>
            <a:r>
              <a:rPr lang="pt-BR" sz="2200" b="1" dirty="0">
                <a:sym typeface="Wingdings" panose="05000000000000000000" pitchFamily="2" charset="2"/>
              </a:rPr>
              <a:t>Pós-Conferência de Estocolmo de 1972 </a:t>
            </a:r>
            <a:r>
              <a:rPr lang="pt-BR" sz="2200" dirty="0">
                <a:sym typeface="Wingdings" panose="05000000000000000000" pitchFamily="2" charset="2"/>
              </a:rPr>
              <a:t> criação e fortalecimento das organizações ambientalistas em várias nações do globo; espaços para ONGs nas arenas internacionais de discussão política;</a:t>
            </a:r>
          </a:p>
          <a:p>
            <a:pPr algn="just"/>
            <a:r>
              <a:rPr lang="pt-BR" sz="2100" b="1" dirty="0">
                <a:sym typeface="Wingdings" panose="05000000000000000000" pitchFamily="2" charset="2"/>
              </a:rPr>
              <a:t>Brasil: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100" b="1" dirty="0">
                <a:sym typeface="Wingdings" panose="05000000000000000000" pitchFamily="2" charset="2"/>
              </a:rPr>
              <a:t>Ditadura Militar: </a:t>
            </a:r>
            <a:r>
              <a:rPr lang="pt-BR" sz="2100" dirty="0">
                <a:sym typeface="Wingdings" panose="05000000000000000000" pitchFamily="2" charset="2"/>
              </a:rPr>
              <a:t>dificultou o processo de organização e criação dos movimentos ambientalistas;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100" b="1" dirty="0">
                <a:sym typeface="Wingdings" panose="05000000000000000000" pitchFamily="2" charset="2"/>
              </a:rPr>
              <a:t>Marcos históricos relevantes para a formação:</a:t>
            </a:r>
            <a:r>
              <a:rPr lang="pt-BR" sz="2100" dirty="0">
                <a:sym typeface="Wingdings" panose="05000000000000000000" pitchFamily="2" charset="2"/>
              </a:rPr>
              <a:t> i. Cubatão/SP (anos 70); </a:t>
            </a:r>
            <a:r>
              <a:rPr lang="pt-BR" sz="2100" dirty="0" err="1">
                <a:sym typeface="Wingdings" panose="05000000000000000000" pitchFamily="2" charset="2"/>
              </a:rPr>
              <a:t>ii</a:t>
            </a:r>
            <a:r>
              <a:rPr lang="pt-BR" sz="2100" dirty="0">
                <a:sym typeface="Wingdings" panose="05000000000000000000" pitchFamily="2" charset="2"/>
              </a:rPr>
              <a:t>. UHE de Itaipu (anos 70 e 80); </a:t>
            </a:r>
            <a:r>
              <a:rPr lang="pt-BR" sz="2100" dirty="0" err="1">
                <a:sym typeface="Wingdings" panose="05000000000000000000" pitchFamily="2" charset="2"/>
              </a:rPr>
              <a:t>iii</a:t>
            </a:r>
            <a:r>
              <a:rPr lang="pt-BR" sz="2100" dirty="0">
                <a:sym typeface="Wingdings" panose="05000000000000000000" pitchFamily="2" charset="2"/>
              </a:rPr>
              <a:t>. Floresta Amazônica (anos 80) – luta de Chico Mendes</a:t>
            </a:r>
          </a:p>
          <a:p>
            <a:pPr algn="just"/>
            <a:endParaRPr lang="pt-BR" sz="2200" b="1" dirty="0">
              <a:sym typeface="Wingdings" panose="05000000000000000000" pitchFamily="2" charset="2"/>
            </a:endParaRPr>
          </a:p>
          <a:p>
            <a:pPr algn="just"/>
            <a:endParaRPr lang="pt-BR" sz="2200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45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437112"/>
            <a:ext cx="9144000" cy="13681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405"/>
            <a:ext cx="9144000" cy="817307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2. MOBILIZAÇÃO SOCIAL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b="1" dirty="0">
                <a:sym typeface="Wingdings" panose="05000000000000000000" pitchFamily="2" charset="2"/>
              </a:rPr>
              <a:t>Racismo Ambiental (EUA, década de 1970)</a:t>
            </a:r>
          </a:p>
          <a:p>
            <a:pPr algn="just"/>
            <a:r>
              <a:rPr lang="pt-BR" sz="2200" dirty="0">
                <a:sym typeface="Wingdings" panose="05000000000000000000" pitchFamily="2" charset="2"/>
              </a:rPr>
              <a:t>Origem da “justiça (socio) ambiental  contexto norte-americano;</a:t>
            </a:r>
          </a:p>
          <a:p>
            <a:pPr algn="just"/>
            <a:r>
              <a:rPr lang="pt-BR" sz="2200" dirty="0">
                <a:sym typeface="Wingdings" panose="05000000000000000000" pitchFamily="2" charset="2"/>
              </a:rPr>
              <a:t>Maior parte dos </a:t>
            </a:r>
            <a:r>
              <a:rPr lang="pt-BR" sz="2200" b="1" dirty="0">
                <a:sym typeface="Wingdings" panose="05000000000000000000" pitchFamily="2" charset="2"/>
              </a:rPr>
              <a:t>aterros para deposição de resíduos perigosos </a:t>
            </a:r>
            <a:r>
              <a:rPr lang="pt-BR" sz="2200" dirty="0">
                <a:sym typeface="Wingdings" panose="05000000000000000000" pitchFamily="2" charset="2"/>
              </a:rPr>
              <a:t>em áreas urbanas nos EUA foram criados em </a:t>
            </a:r>
            <a:r>
              <a:rPr lang="pt-BR" sz="2200" b="1" dirty="0">
                <a:sym typeface="Wingdings" panose="05000000000000000000" pitchFamily="2" charset="2"/>
              </a:rPr>
              <a:t>locais</a:t>
            </a:r>
            <a:r>
              <a:rPr lang="pt-BR" sz="2200" dirty="0">
                <a:sym typeface="Wingdings" panose="05000000000000000000" pitchFamily="2" charset="2"/>
              </a:rPr>
              <a:t> com </a:t>
            </a:r>
            <a:r>
              <a:rPr lang="pt-BR" sz="2200" b="1" dirty="0">
                <a:sym typeface="Wingdings" panose="05000000000000000000" pitchFamily="2" charset="2"/>
              </a:rPr>
              <a:t>predomínio de população negra e de baixa renda</a:t>
            </a:r>
            <a:r>
              <a:rPr lang="pt-BR" sz="2200" dirty="0">
                <a:sym typeface="Wingdings" panose="05000000000000000000" pitchFamily="2" charset="2"/>
              </a:rPr>
              <a:t>;</a:t>
            </a:r>
          </a:p>
          <a:p>
            <a:pPr algn="just"/>
            <a:r>
              <a:rPr lang="pt-BR" sz="2200" b="1" dirty="0">
                <a:sym typeface="Wingdings" panose="05000000000000000000" pitchFamily="2" charset="2"/>
              </a:rPr>
              <a:t>1983, EPA </a:t>
            </a:r>
            <a:r>
              <a:rPr lang="pt-BR" sz="2200" dirty="0">
                <a:sym typeface="Wingdings" panose="05000000000000000000" pitchFamily="2" charset="2"/>
              </a:rPr>
              <a:t>(</a:t>
            </a:r>
            <a:r>
              <a:rPr lang="pt-BR" sz="2200" i="1" dirty="0">
                <a:sym typeface="Wingdings" panose="05000000000000000000" pitchFamily="2" charset="2"/>
              </a:rPr>
              <a:t>Environmental </a:t>
            </a:r>
            <a:r>
              <a:rPr lang="pt-BR" sz="2200" i="1" dirty="0" err="1">
                <a:sym typeface="Wingdings" panose="05000000000000000000" pitchFamily="2" charset="2"/>
              </a:rPr>
              <a:t>Protection</a:t>
            </a:r>
            <a:r>
              <a:rPr lang="pt-BR" sz="2200" i="1" dirty="0">
                <a:sym typeface="Wingdings" panose="05000000000000000000" pitchFamily="2" charset="2"/>
              </a:rPr>
              <a:t> </a:t>
            </a:r>
            <a:r>
              <a:rPr lang="pt-BR" sz="2200" i="1" dirty="0" err="1">
                <a:sym typeface="Wingdings" panose="05000000000000000000" pitchFamily="2" charset="2"/>
              </a:rPr>
              <a:t>Agency</a:t>
            </a:r>
            <a:r>
              <a:rPr lang="pt-BR" sz="2200" dirty="0">
                <a:sym typeface="Wingdings" panose="05000000000000000000" pitchFamily="2" charset="2"/>
              </a:rPr>
              <a:t>) – Agência de Proteção Ambiental constatou em estudo (</a:t>
            </a:r>
            <a:r>
              <a:rPr lang="pt-BR" dirty="0"/>
              <a:t>Implantação de Aterros de Resíduos Perigosos e sua Correlação com o Status Racial e Econômico das Comunidades Vizinhas):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3</a:t>
            </a:r>
            <a:r>
              <a:rPr lang="pt-BR" dirty="0"/>
              <a:t> a cada </a:t>
            </a:r>
            <a:r>
              <a:rPr lang="pt-BR" b="1" dirty="0"/>
              <a:t>4 aterros estabelecidos pela EPA </a:t>
            </a:r>
            <a:r>
              <a:rPr lang="pt-BR" dirty="0"/>
              <a:t>(integrada pelos 8 estados do sul dos EUA) estavam em </a:t>
            </a:r>
            <a:r>
              <a:rPr lang="pt-BR" b="1" dirty="0"/>
              <a:t>áreas ocupadas pela população negra</a:t>
            </a:r>
            <a:r>
              <a:rPr lang="pt-BR" dirty="0"/>
              <a:t>, e, o que se agravava mais era o fato de que, nesses 8 estados, a população negra representava apenas 20%. </a:t>
            </a:r>
            <a:endParaRPr lang="pt-BR" sz="2200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sz="2200" dirty="0">
              <a:sym typeface="Wingdings" panose="05000000000000000000" pitchFamily="2" charset="2"/>
            </a:endParaRPr>
          </a:p>
          <a:p>
            <a:pPr algn="just"/>
            <a:r>
              <a:rPr lang="pt-BR" sz="2200" dirty="0">
                <a:sym typeface="Wingdings" panose="05000000000000000000" pitchFamily="2" charset="2"/>
              </a:rPr>
              <a:t>Fortalecimento dos movimentos por justiça (socio) ambiental</a:t>
            </a:r>
          </a:p>
          <a:p>
            <a:pPr algn="just"/>
            <a:endParaRPr lang="pt-BR" sz="22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29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456"/>
            <a:ext cx="9144000" cy="889264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2. MOBILIZAÇÃO SOCIAL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Movimentos por justiça (socio) ambiental/ “</a:t>
            </a:r>
            <a:r>
              <a:rPr lang="pt-BR" sz="2400" b="1" dirty="0" err="1"/>
              <a:t>ecologismo</a:t>
            </a:r>
            <a:r>
              <a:rPr lang="pt-BR" sz="2400" b="1" dirty="0"/>
              <a:t> dos pobres”:</a:t>
            </a:r>
          </a:p>
          <a:p>
            <a:pPr marL="0" indent="0" algn="just">
              <a:buNone/>
            </a:pPr>
            <a:endParaRPr lang="pt-BR" sz="2400" b="1" dirty="0"/>
          </a:p>
          <a:p>
            <a:pPr algn="just"/>
            <a:r>
              <a:rPr lang="pt-BR" sz="2100" dirty="0"/>
              <a:t>Objetiva a proteção ecológica; a justiça social e o combate à discriminação racial;</a:t>
            </a:r>
          </a:p>
          <a:p>
            <a:pPr algn="just"/>
            <a:r>
              <a:rPr lang="pt-BR" sz="2100" b="1" dirty="0">
                <a:sym typeface="Wingdings" panose="05000000000000000000" pitchFamily="2" charset="2"/>
              </a:rPr>
              <a:t>Distribuição desigual dos riscos ecológicos</a:t>
            </a:r>
            <a:r>
              <a:rPr lang="pt-BR" sz="2100" dirty="0">
                <a:sym typeface="Wingdings" panose="05000000000000000000" pitchFamily="2" charset="2"/>
              </a:rPr>
              <a:t>: classes privilegiadas conseguem, em certa medida, evitar ou minimizar os efeitos da exposição aos riscos gerados pela degradação ambiental;</a:t>
            </a:r>
          </a:p>
          <a:p>
            <a:pPr algn="just"/>
            <a:r>
              <a:rPr lang="pt-BR" dirty="0"/>
              <a:t>Populações mais pobres economicamente vivem, em geral, próximas a lixões ou sobre lixões desativados; próximas de recursos hídricos contaminados, áreas industriais com alto índice de poluição; bem como em áreas de proteção e risco ambiental;</a:t>
            </a:r>
          </a:p>
          <a:p>
            <a:pPr algn="just"/>
            <a:r>
              <a:rPr lang="pt-BR" dirty="0"/>
              <a:t>Conciliação dos direitos sociais com o direito à natureza: </a:t>
            </a:r>
            <a:r>
              <a:rPr lang="pt-BR" b="1" dirty="0"/>
              <a:t>complexidade e amplitude ao movimento ecológico</a:t>
            </a:r>
            <a:endParaRPr lang="pt-BR" sz="2200" b="1" dirty="0">
              <a:sym typeface="Wingdings" panose="05000000000000000000" pitchFamily="2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sz="1600" dirty="0"/>
              <a:t>ALIER, Joan Martinez. </a:t>
            </a:r>
            <a:r>
              <a:rPr lang="pt-BR" sz="1600" b="1" dirty="0"/>
              <a:t>O </a:t>
            </a:r>
            <a:r>
              <a:rPr lang="pt-BR" sz="1600" b="1" dirty="0" err="1"/>
              <a:t>Ecologismo</a:t>
            </a:r>
            <a:r>
              <a:rPr lang="pt-BR" sz="1600" b="1" dirty="0"/>
              <a:t> dos Pobres. </a:t>
            </a:r>
            <a:r>
              <a:rPr lang="pt-BR" sz="1600" dirty="0"/>
              <a:t>São Paulo: Contexto, 2014. </a:t>
            </a:r>
            <a:r>
              <a:rPr lang="pt-BR" dirty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7982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41"/>
            <a:ext cx="9144000" cy="817871"/>
          </a:xfrm>
        </p:spPr>
        <p:txBody>
          <a:bodyPr/>
          <a:lstStyle/>
          <a:p>
            <a:pPr algn="ctr"/>
            <a:r>
              <a:rPr lang="pt-BR" dirty="0"/>
              <a:t>3. Regulação normativa 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288923"/>
              </p:ext>
            </p:extLst>
          </p:nvPr>
        </p:nvGraphicFramePr>
        <p:xfrm>
          <a:off x="0" y="836613"/>
          <a:ext cx="9144000" cy="602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372200" y="3346011"/>
            <a:ext cx="2232248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Ótica dos interesses econômicos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4008" y="5589240"/>
            <a:ext cx="302433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44008" y="5589240"/>
            <a:ext cx="252028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Perspectiva de proteção da natureza</a:t>
            </a:r>
          </a:p>
        </p:txBody>
      </p:sp>
    </p:spTree>
    <p:extLst>
      <p:ext uri="{BB962C8B-B14F-4D97-AF65-F5344CB8AC3E}">
        <p14:creationId xmlns:p14="http://schemas.microsoft.com/office/powerpoint/2010/main" val="16548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497" y="4005064"/>
            <a:ext cx="4187813" cy="28436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35310" cy="7883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REGULAÇÃO NORMATIVA: ÂMBITO INTERNACIONAL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8380"/>
            <a:ext cx="9135310" cy="6060290"/>
          </a:xfrm>
        </p:spPr>
        <p:txBody>
          <a:bodyPr/>
          <a:lstStyle/>
          <a:p>
            <a:pPr marL="0" indent="0" algn="just"/>
            <a:r>
              <a:rPr lang="pt-BR" dirty="0">
                <a:solidFill>
                  <a:schemeClr val="tx1"/>
                </a:solidFill>
              </a:rPr>
              <a:t>1933 – Convenção Relativa  à Preservação da Fauna e da Flora nos seus estados naturais (Londres);</a:t>
            </a:r>
          </a:p>
          <a:p>
            <a:pPr marL="0" indent="0" algn="just"/>
            <a:r>
              <a:rPr lang="pt-BR" dirty="0">
                <a:solidFill>
                  <a:schemeClr val="tx1"/>
                </a:solidFill>
              </a:rPr>
              <a:t>1940 – Convenção de Washington sobre a proteção da fauna, flora e das belezas panorâmicas naturais (países da América);</a:t>
            </a:r>
          </a:p>
          <a:p>
            <a:pPr marL="0" indent="0" algn="just"/>
            <a:r>
              <a:rPr lang="pt-BR" dirty="0">
                <a:solidFill>
                  <a:schemeClr val="tx1"/>
                </a:solidFill>
              </a:rPr>
              <a:t>1946 – Convenção Internacional sobre a regulação da pesca da Baleia;</a:t>
            </a:r>
          </a:p>
          <a:p>
            <a:pPr marL="0" indent="0" algn="just"/>
            <a:r>
              <a:rPr lang="pt-BR" dirty="0">
                <a:solidFill>
                  <a:schemeClr val="tx1"/>
                </a:solidFill>
              </a:rPr>
              <a:t>1959 – </a:t>
            </a:r>
            <a:r>
              <a:rPr lang="pt-BR" b="1" dirty="0">
                <a:solidFill>
                  <a:schemeClr val="tx1"/>
                </a:solidFill>
              </a:rPr>
              <a:t>Tratado da Antártida </a:t>
            </a:r>
            <a:r>
              <a:rPr lang="pt-BR" dirty="0">
                <a:solidFill>
                  <a:schemeClr val="tx1"/>
                </a:solidFill>
              </a:rPr>
              <a:t>(12 países)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proibição de depósitos radioativos; de atividades nucleares;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74" y="4279145"/>
            <a:ext cx="3879114" cy="25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b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Conferência das Nações Unidas sobre o Meio Ambiente Humano (1972)</a:t>
            </a:r>
            <a:br>
              <a:rPr lang="pt-BR" sz="2400" b="1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br>
              <a:rPr lang="pt-BR" sz="2400" b="1" dirty="0">
                <a:sym typeface="Wingdings" panose="05000000000000000000" pitchFamily="2" charset="2"/>
              </a:rPr>
            </a:br>
            <a:r>
              <a:rPr lang="pt-B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“Conferência de Estocolmo”</a:t>
            </a:r>
            <a:br>
              <a:rPr lang="pt-BR" sz="2400" b="1" dirty="0">
                <a:solidFill>
                  <a:schemeClr val="accent2"/>
                </a:solidFill>
              </a:rPr>
            </a:br>
            <a:endParaRPr lang="pt-BR" sz="2400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719071"/>
            <a:ext cx="4464496" cy="478012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pt-BR" sz="2200" dirty="0">
                <a:solidFill>
                  <a:schemeClr val="tx1"/>
                </a:solidFill>
              </a:rPr>
              <a:t>5 a 16 de junho de 1972;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113 países foram representados;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400 ONGs;</a:t>
            </a:r>
          </a:p>
          <a:p>
            <a:pPr algn="just"/>
            <a:r>
              <a:rPr lang="pt-BR" sz="2200" b="1" dirty="0">
                <a:solidFill>
                  <a:schemeClr val="tx1"/>
                </a:solidFill>
              </a:rPr>
              <a:t>“The limits to growth” </a:t>
            </a:r>
            <a:r>
              <a:rPr lang="pt-BR" sz="2200" dirty="0">
                <a:solidFill>
                  <a:schemeClr val="tx1"/>
                </a:solidFill>
              </a:rPr>
              <a:t>(Relatório Meadows) – comissionado pelo Clube de Roma (1968);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Novo paradigma sobre o ritmo de crescimento econômico;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</a:rPr>
              <a:t>Publicação da “</a:t>
            </a:r>
            <a:r>
              <a:rPr lang="pt-BR" sz="2200" b="1" dirty="0">
                <a:solidFill>
                  <a:schemeClr val="tx1"/>
                </a:solidFill>
              </a:rPr>
              <a:t>Declaração de Estocolmo sobre o Ambiente Humano</a:t>
            </a:r>
            <a:r>
              <a:rPr lang="pt-BR" sz="2200" dirty="0">
                <a:solidFill>
                  <a:schemeClr val="tx1"/>
                </a:solidFill>
              </a:rPr>
              <a:t>”;</a:t>
            </a:r>
          </a:p>
          <a:p>
            <a:pPr algn="just"/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675" y="1867755"/>
            <a:ext cx="3657600" cy="4248472"/>
          </a:xfrm>
        </p:spPr>
      </p:pic>
      <p:sp>
        <p:nvSpPr>
          <p:cNvPr id="4" name="CaixaDeTexto 3"/>
          <p:cNvSpPr txBox="1"/>
          <p:nvPr/>
        </p:nvSpPr>
        <p:spPr>
          <a:xfrm>
            <a:off x="0" y="649919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SILVA, Solange Teles</a:t>
            </a:r>
            <a:r>
              <a:rPr lang="pt-BR" sz="1400" b="1" dirty="0"/>
              <a:t>.  O Direito Ambiental Internacional. </a:t>
            </a:r>
            <a:r>
              <a:rPr lang="pt-BR" sz="1400" dirty="0"/>
              <a:t>Belo Horizonte: Del Rey, 2009. </a:t>
            </a:r>
          </a:p>
        </p:txBody>
      </p:sp>
    </p:spTree>
    <p:extLst>
      <p:ext uri="{BB962C8B-B14F-4D97-AF65-F5344CB8AC3E}">
        <p14:creationId xmlns:p14="http://schemas.microsoft.com/office/powerpoint/2010/main" val="263129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br>
              <a:rPr lang="pt-BR" sz="2400" b="1" dirty="0">
                <a:sym typeface="Wingdings" panose="05000000000000000000" pitchFamily="2" charset="2"/>
              </a:rPr>
            </a:br>
            <a:r>
              <a:rPr lang="pt-BR" sz="2200" b="1" dirty="0">
                <a:sym typeface="Wingdings" panose="05000000000000000000" pitchFamily="2" charset="2"/>
              </a:rPr>
              <a:t>Conferência das Nações Unidas sobre o Meio Ambiente Humano (1972)</a:t>
            </a:r>
            <a:br>
              <a:rPr lang="pt-BR" sz="2200" b="1" dirty="0">
                <a:sym typeface="Wingdings" panose="05000000000000000000" pitchFamily="2" charset="2"/>
              </a:rPr>
            </a:br>
            <a:br>
              <a:rPr lang="pt-BR" sz="2200" b="1" dirty="0">
                <a:sym typeface="Wingdings" panose="05000000000000000000" pitchFamily="2" charset="2"/>
              </a:rPr>
            </a:br>
            <a:r>
              <a:rPr lang="pt-BR" sz="2200" b="1" dirty="0">
                <a:solidFill>
                  <a:schemeClr val="accent2"/>
                </a:solidFill>
                <a:sym typeface="Wingdings" panose="05000000000000000000" pitchFamily="2" charset="2"/>
              </a:rPr>
              <a:t>“Conferência de Estocolmo”</a:t>
            </a:r>
            <a:br>
              <a:rPr lang="pt-BR" sz="2200" b="1" dirty="0">
                <a:solidFill>
                  <a:schemeClr val="accent2"/>
                </a:solidFill>
              </a:rPr>
            </a:br>
            <a:endParaRPr lang="pt-BR" sz="2200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20480" cy="504056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/>
            <a:r>
              <a:rPr lang="pt-BR" sz="3200" b="1" dirty="0">
                <a:solidFill>
                  <a:schemeClr val="tx1"/>
                </a:solidFill>
              </a:rPr>
              <a:t>Princípio 1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O homem </a:t>
            </a:r>
            <a:r>
              <a:rPr lang="pt-BR" b="1" dirty="0">
                <a:solidFill>
                  <a:schemeClr val="tx1"/>
                </a:solidFill>
              </a:rPr>
              <a:t>tem o direito fundamental </a:t>
            </a:r>
            <a:r>
              <a:rPr lang="pt-BR" dirty="0">
                <a:solidFill>
                  <a:schemeClr val="tx1"/>
                </a:solidFill>
              </a:rPr>
              <a:t>à liberdade, à igualdade e ao desfrute de </a:t>
            </a:r>
            <a:r>
              <a:rPr lang="pt-BR" b="1" dirty="0">
                <a:solidFill>
                  <a:schemeClr val="tx1"/>
                </a:solidFill>
              </a:rPr>
              <a:t>condições de vida adequadas em um meio ambiente de qualidade </a:t>
            </a:r>
            <a:r>
              <a:rPr lang="pt-BR" dirty="0">
                <a:solidFill>
                  <a:schemeClr val="tx1"/>
                </a:solidFill>
              </a:rPr>
              <a:t>tal que lhe permita levar uma vida digna e gozar de bem-estar, tendo </a:t>
            </a:r>
            <a:r>
              <a:rPr lang="pt-BR" b="1" dirty="0">
                <a:solidFill>
                  <a:schemeClr val="tx1"/>
                </a:solidFill>
              </a:rPr>
              <a:t>a solene obrigação de proteger e melhorar o meio ambiente para as gerações presentes e futuras. </a:t>
            </a:r>
            <a:r>
              <a:rPr lang="pt-BR" dirty="0">
                <a:solidFill>
                  <a:schemeClr val="tx1"/>
                </a:solidFill>
              </a:rPr>
              <a:t>A este respeito, as políticas que promovem ou perpetuam o </a:t>
            </a:r>
            <a:r>
              <a:rPr lang="pt-BR" i="1" dirty="0">
                <a:solidFill>
                  <a:schemeClr val="tx1"/>
                </a:solidFill>
              </a:rPr>
              <a:t>apartheid,</a:t>
            </a:r>
            <a:r>
              <a:rPr lang="pt-BR" dirty="0">
                <a:solidFill>
                  <a:schemeClr val="tx1"/>
                </a:solidFill>
              </a:rPr>
              <a:t> a segregação racial, a discriminação, a opressão colonial e outras formas de opressão e de dominação estrangeira são condenadas e devem ser eliminadas.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320480" cy="504055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114300" indent="0" algn="ctr"/>
            <a:r>
              <a:rPr lang="pt-BR" sz="3200" b="1" dirty="0">
                <a:solidFill>
                  <a:schemeClr val="tx1"/>
                </a:solidFill>
              </a:rPr>
              <a:t>Princípio 2</a:t>
            </a:r>
            <a:endParaRPr lang="pt-BR" sz="3200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Os recursos naturais da terra incluídos o ar, a água, a terra, a flora e a fauna e especialmente amostras representativas dos ecossistemas naturais devem ser preservados </a:t>
            </a:r>
            <a:r>
              <a:rPr lang="pt-BR" b="1" dirty="0">
                <a:solidFill>
                  <a:schemeClr val="tx1"/>
                </a:solidFill>
              </a:rPr>
              <a:t>em benefício das gerações presentes e futuras</a:t>
            </a:r>
            <a:r>
              <a:rPr lang="pt-BR" dirty="0">
                <a:solidFill>
                  <a:schemeClr val="tx1"/>
                </a:solidFill>
              </a:rPr>
              <a:t>, mediante uma cuidadosa planificação ou ordenamento.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509120"/>
            <a:ext cx="40324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TEORIA GERAL DO DIREITO AMBIENTAL</a:t>
            </a:r>
          </a:p>
        </p:txBody>
      </p:sp>
    </p:spTree>
    <p:extLst>
      <p:ext uri="{BB962C8B-B14F-4D97-AF65-F5344CB8AC3E}">
        <p14:creationId xmlns:p14="http://schemas.microsoft.com/office/powerpoint/2010/main" val="411795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br>
              <a:rPr lang="pt-BR" sz="2400" b="1" dirty="0">
                <a:sym typeface="Wingdings" panose="05000000000000000000" pitchFamily="2" charset="2"/>
              </a:rPr>
            </a:br>
            <a:r>
              <a:rPr lang="pt-BR" sz="2400" b="1" dirty="0">
                <a:sym typeface="Wingdings" panose="05000000000000000000" pitchFamily="2" charset="2"/>
              </a:rPr>
              <a:t>Conferência das Nações Unidas sobre o Meio Ambiente Humano (1972)</a:t>
            </a:r>
            <a:br>
              <a:rPr lang="pt-BR" sz="2400" b="1" dirty="0">
                <a:sym typeface="Wingdings" panose="05000000000000000000" pitchFamily="2" charset="2"/>
              </a:rPr>
            </a:br>
            <a:br>
              <a:rPr lang="pt-BR" sz="2400" b="1" dirty="0">
                <a:sym typeface="Wingdings" panose="05000000000000000000" pitchFamily="2" charset="2"/>
              </a:rPr>
            </a:br>
            <a:r>
              <a:rPr lang="pt-B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“Conferência de Estocolmo”</a:t>
            </a:r>
            <a:br>
              <a:rPr lang="pt-BR" sz="2400" b="1" dirty="0">
                <a:solidFill>
                  <a:schemeClr val="accent2"/>
                </a:solidFill>
              </a:rPr>
            </a:br>
            <a:endParaRPr lang="pt-BR" sz="2400" b="1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sz="2200" dirty="0"/>
              <a:t>Meio ambiente é alçado à categoria de direito humano;</a:t>
            </a:r>
          </a:p>
          <a:p>
            <a:pPr algn="just"/>
            <a:r>
              <a:rPr lang="pt-BR" sz="2200" dirty="0"/>
              <a:t>Reconhecimento do </a:t>
            </a:r>
            <a:r>
              <a:rPr lang="pt-BR" sz="2200" b="1" dirty="0"/>
              <a:t>direito fundamental ao meio ambiente</a:t>
            </a:r>
            <a:r>
              <a:rPr lang="pt-BR" sz="2200" dirty="0"/>
              <a:t> no âmbito de vários países;</a:t>
            </a:r>
          </a:p>
          <a:p>
            <a:pPr algn="just"/>
            <a:r>
              <a:rPr lang="pt-BR" sz="2200" dirty="0"/>
              <a:t>Países passaram a estruturar órgãos e legislação referentes à proteção ambiental;</a:t>
            </a:r>
          </a:p>
          <a:p>
            <a:pPr algn="just"/>
            <a:r>
              <a:rPr lang="pt-BR" sz="2200" dirty="0"/>
              <a:t>Entrada definitiva do tema ambiental na agenda multilateral dos Estados;</a:t>
            </a:r>
          </a:p>
          <a:p>
            <a:pPr algn="just"/>
            <a:r>
              <a:rPr lang="pt-BR" sz="2200" dirty="0"/>
              <a:t>Criação do Programa das Nações Unidas para o Meio Ambiente (PNUMA), em 1972;</a:t>
            </a:r>
          </a:p>
          <a:p>
            <a:pPr algn="just"/>
            <a:endParaRPr lang="pt-BR" sz="2200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581128"/>
            <a:ext cx="576063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/>
              <a:t>Conferência das Nações Unidas sobre Meio Ambiente e desenvolvimento (1992) </a:t>
            </a:r>
            <a:br>
              <a:rPr lang="pt-BR" sz="2200" b="1" dirty="0"/>
            </a:br>
            <a:r>
              <a:rPr lang="pt-BR" sz="2200" b="1" dirty="0">
                <a:solidFill>
                  <a:schemeClr val="accent2"/>
                </a:solidFill>
              </a:rPr>
              <a:t> Rio 92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79512" y="1628801"/>
            <a:ext cx="4896544" cy="51125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/>
            <a:r>
              <a:rPr lang="pt-BR" sz="2200" b="1" dirty="0">
                <a:solidFill>
                  <a:schemeClr val="tx1"/>
                </a:solidFill>
              </a:rPr>
              <a:t>178 países </a:t>
            </a:r>
            <a:r>
              <a:rPr lang="pt-BR" sz="2200" dirty="0">
                <a:solidFill>
                  <a:schemeClr val="tx1"/>
                </a:solidFill>
              </a:rPr>
              <a:t>e 111 Chefes de Estado;</a:t>
            </a:r>
          </a:p>
          <a:p>
            <a:pPr marL="0" indent="0" algn="just"/>
            <a:r>
              <a:rPr lang="pt-BR" sz="2200" dirty="0">
                <a:solidFill>
                  <a:schemeClr val="tx1"/>
                </a:solidFill>
              </a:rPr>
              <a:t>Fórum Global das ONGs (</a:t>
            </a:r>
            <a:r>
              <a:rPr lang="pt-BR" sz="2200" b="1" dirty="0">
                <a:solidFill>
                  <a:schemeClr val="tx1"/>
                </a:solidFill>
              </a:rPr>
              <a:t>Cúpula da Terra</a:t>
            </a:r>
            <a:r>
              <a:rPr lang="pt-BR" sz="2200" dirty="0">
                <a:solidFill>
                  <a:schemeClr val="tx1"/>
                </a:solidFill>
              </a:rPr>
              <a:t>): 1.600 entidades;</a:t>
            </a:r>
          </a:p>
          <a:p>
            <a:pPr marL="0" indent="0" algn="just"/>
            <a:r>
              <a:rPr lang="pt-BR" sz="2200" dirty="0">
                <a:solidFill>
                  <a:schemeClr val="tx1"/>
                </a:solidFill>
              </a:rPr>
              <a:t>3 Documentos jurídicos: </a:t>
            </a:r>
            <a:r>
              <a:rPr lang="pt-BR" sz="2200" b="1" dirty="0">
                <a:solidFill>
                  <a:schemeClr val="tx1"/>
                </a:solidFill>
              </a:rPr>
              <a:t>Declaração do Rio</a:t>
            </a:r>
            <a:r>
              <a:rPr lang="pt-BR" sz="2200" dirty="0">
                <a:solidFill>
                  <a:schemeClr val="tx1"/>
                </a:solidFill>
              </a:rPr>
              <a:t>; </a:t>
            </a:r>
            <a:r>
              <a:rPr lang="pt-BR" sz="2200" b="1" dirty="0">
                <a:solidFill>
                  <a:schemeClr val="tx1"/>
                </a:solidFill>
              </a:rPr>
              <a:t>Agenda 21 </a:t>
            </a:r>
            <a:r>
              <a:rPr lang="pt-BR" sz="2200" dirty="0">
                <a:solidFill>
                  <a:schemeClr val="tx1"/>
                </a:solidFill>
              </a:rPr>
              <a:t>e </a:t>
            </a:r>
            <a:r>
              <a:rPr lang="pt-BR" sz="2200" b="1" dirty="0">
                <a:solidFill>
                  <a:schemeClr val="tx1"/>
                </a:solidFill>
              </a:rPr>
              <a:t>Declaração sobre Florestas</a:t>
            </a:r>
            <a:r>
              <a:rPr lang="pt-BR" sz="2200" dirty="0">
                <a:solidFill>
                  <a:schemeClr val="tx1"/>
                </a:solidFill>
              </a:rPr>
              <a:t>;</a:t>
            </a:r>
          </a:p>
          <a:p>
            <a:pPr marL="0" indent="0" algn="just"/>
            <a:endParaRPr lang="pt-BR" sz="22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200" b="1" dirty="0">
                <a:solidFill>
                  <a:schemeClr val="tx1"/>
                </a:solidFill>
              </a:rPr>
              <a:t>2 Convenções </a:t>
            </a:r>
            <a:r>
              <a:rPr lang="pt-BR" sz="2200" dirty="0">
                <a:solidFill>
                  <a:schemeClr val="tx1"/>
                </a:solidFill>
              </a:rPr>
              <a:t>abertas à assinatura: </a:t>
            </a:r>
            <a:r>
              <a:rPr lang="pt-BR" sz="2200" b="1" dirty="0">
                <a:solidFill>
                  <a:schemeClr val="tx1"/>
                </a:solidFill>
              </a:rPr>
              <a:t>Convenção Quadro das Nações Unidas sobre Mudança do Clima </a:t>
            </a:r>
            <a:r>
              <a:rPr lang="pt-BR" sz="2200" dirty="0">
                <a:solidFill>
                  <a:schemeClr val="tx1"/>
                </a:solidFill>
              </a:rPr>
              <a:t>e </a:t>
            </a:r>
            <a:r>
              <a:rPr lang="pt-BR" sz="2200" b="1" dirty="0">
                <a:solidFill>
                  <a:schemeClr val="tx1"/>
                </a:solidFill>
              </a:rPr>
              <a:t>Convenção sobre Diversidade Biológica</a:t>
            </a:r>
            <a:r>
              <a:rPr lang="pt-BR" sz="2400" dirty="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44824"/>
            <a:ext cx="3657600" cy="4104456"/>
          </a:xfrm>
        </p:spPr>
      </p:pic>
    </p:spTree>
    <p:extLst>
      <p:ext uri="{BB962C8B-B14F-4D97-AF65-F5344CB8AC3E}">
        <p14:creationId xmlns:p14="http://schemas.microsoft.com/office/powerpoint/2010/main" val="40825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29"/>
            <a:ext cx="9144000" cy="1170023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/>
              <a:t>Conferência das Nações Unidas sobre Meio Ambiente e desenvolvimento (1992) </a:t>
            </a:r>
            <a:br>
              <a:rPr lang="pt-BR" sz="2200" b="1" dirty="0"/>
            </a:br>
            <a:r>
              <a:rPr lang="pt-BR" sz="2200" b="1" dirty="0">
                <a:solidFill>
                  <a:schemeClr val="accent2"/>
                </a:solidFill>
              </a:rPr>
              <a:t> Rio 92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200" dirty="0">
                <a:solidFill>
                  <a:schemeClr val="tx1"/>
                </a:solidFill>
              </a:rPr>
              <a:t>1987 – Relatório “Nosso futuro comum” (</a:t>
            </a:r>
            <a:r>
              <a:rPr lang="pt-BR" sz="2200" i="1" dirty="0" err="1">
                <a:solidFill>
                  <a:schemeClr val="tx1"/>
                </a:solidFill>
              </a:rPr>
              <a:t>Our</a:t>
            </a:r>
            <a:r>
              <a:rPr lang="pt-BR" sz="2200" i="1" dirty="0">
                <a:solidFill>
                  <a:schemeClr val="tx1"/>
                </a:solidFill>
              </a:rPr>
              <a:t> common future</a:t>
            </a:r>
            <a:r>
              <a:rPr lang="pt-BR" sz="2200" dirty="0">
                <a:solidFill>
                  <a:schemeClr val="tx1"/>
                </a:solidFill>
              </a:rPr>
              <a:t>/ Relatório </a:t>
            </a:r>
            <a:r>
              <a:rPr lang="pt-BR" sz="2200" i="1" dirty="0" err="1">
                <a:solidFill>
                  <a:schemeClr val="tx1"/>
                </a:solidFill>
              </a:rPr>
              <a:t>Brundtland</a:t>
            </a:r>
            <a:r>
              <a:rPr lang="pt-BR" sz="2200" dirty="0">
                <a:solidFill>
                  <a:schemeClr val="tx1"/>
                </a:solidFill>
              </a:rPr>
              <a:t>): conceito de </a:t>
            </a:r>
            <a:r>
              <a:rPr lang="pt-BR" sz="2200" b="1" dirty="0">
                <a:solidFill>
                  <a:schemeClr val="tx1"/>
                </a:solidFill>
              </a:rPr>
              <a:t>desenvolvimento sustentável</a:t>
            </a:r>
            <a:r>
              <a:rPr lang="pt-BR" sz="2200" dirty="0">
                <a:solidFill>
                  <a:schemeClr val="tx1"/>
                </a:solidFill>
              </a:rPr>
              <a:t>; </a:t>
            </a:r>
          </a:p>
          <a:p>
            <a:pPr marL="0" indent="0" algn="just"/>
            <a:endParaRPr lang="pt-BR" sz="2200" dirty="0"/>
          </a:p>
          <a:p>
            <a:pPr marL="0" indent="0" algn="just"/>
            <a:r>
              <a:rPr lang="pt-BR" sz="2200" b="1" dirty="0"/>
              <a:t>Rio-92</a:t>
            </a:r>
            <a:r>
              <a:rPr lang="pt-BR" sz="2200" dirty="0"/>
              <a:t> promoveu muitos debates relativos ao conceito de </a:t>
            </a:r>
            <a:r>
              <a:rPr lang="pt-BR" sz="2200" b="1" dirty="0"/>
              <a:t>desenvolvimento sustentável</a:t>
            </a:r>
            <a:r>
              <a:rPr lang="pt-BR" sz="2200" dirty="0"/>
              <a:t>;</a:t>
            </a:r>
          </a:p>
          <a:p>
            <a:pPr marL="0" indent="0" algn="just"/>
            <a:endParaRPr lang="pt-BR" sz="2200" dirty="0"/>
          </a:p>
          <a:p>
            <a:pPr marL="0" indent="0" algn="just"/>
            <a:r>
              <a:rPr lang="pt-BR" sz="2200" dirty="0"/>
              <a:t>Palco de discussão dos pontos de vista dos </a:t>
            </a:r>
            <a:r>
              <a:rPr lang="pt-BR" sz="2200" b="1" dirty="0"/>
              <a:t>países do Norte </a:t>
            </a:r>
            <a:r>
              <a:rPr lang="pt-BR" sz="2200" dirty="0"/>
              <a:t>x </a:t>
            </a:r>
            <a:r>
              <a:rPr lang="pt-BR" sz="2200" b="1" dirty="0"/>
              <a:t>países do Sul</a:t>
            </a:r>
          </a:p>
          <a:p>
            <a:pPr marL="0" indent="0" algn="just"/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3321"/>
            <a:ext cx="3384376" cy="22046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57645"/>
            <a:ext cx="383170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7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009" y="4077072"/>
            <a:ext cx="2905320" cy="27657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456"/>
            <a:ext cx="9135329" cy="1105288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/>
              <a:t>Conferência das Nações Unidas sobre Meio Ambiente e desenvolvimento (1992) </a:t>
            </a:r>
            <a:br>
              <a:rPr lang="pt-BR" sz="2200" b="1" dirty="0"/>
            </a:br>
            <a:r>
              <a:rPr lang="pt-BR" sz="2200" b="1" dirty="0">
                <a:solidFill>
                  <a:schemeClr val="accent2"/>
                </a:solidFill>
              </a:rPr>
              <a:t> Rio 92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0" y="1340768"/>
            <a:ext cx="9135329" cy="5502064"/>
          </a:xfrm>
        </p:spPr>
        <p:txBody>
          <a:bodyPr>
            <a:normAutofit fontScale="92500" lnSpcReduction="20000"/>
          </a:bodyPr>
          <a:lstStyle/>
          <a:p>
            <a:pPr marL="0" indent="0" algn="ctr"/>
            <a:r>
              <a:rPr lang="pt-BR" sz="2600" b="1" dirty="0">
                <a:solidFill>
                  <a:schemeClr val="tx1"/>
                </a:solidFill>
              </a:rPr>
              <a:t>Declaração do Rio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Princípio da Cooperação (Princípio 5);</a:t>
            </a:r>
          </a:p>
          <a:p>
            <a:pPr marL="0" indent="0" algn="just"/>
            <a:endParaRPr lang="pt-BR" sz="24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2400" b="1" dirty="0">
                <a:solidFill>
                  <a:schemeClr val="tx1"/>
                </a:solidFill>
              </a:rPr>
              <a:t>Princípio das Responsabilidades comuns, mas diferenciadas </a:t>
            </a:r>
            <a:r>
              <a:rPr lang="pt-BR" sz="2400" dirty="0">
                <a:solidFill>
                  <a:schemeClr val="tx1"/>
                </a:solidFill>
              </a:rPr>
              <a:t>(Princípio 7);</a:t>
            </a:r>
          </a:p>
          <a:p>
            <a:pPr marL="0" indent="0" algn="just"/>
            <a:endParaRPr lang="pt-BR" sz="24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Princípios da informação, participação e acesso à justiça (Princípio 10);</a:t>
            </a:r>
          </a:p>
          <a:p>
            <a:pPr marL="0" indent="0" algn="just"/>
            <a:endParaRPr lang="pt-BR" sz="24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Princípio da Prevenção (Princípio 14);</a:t>
            </a:r>
          </a:p>
          <a:p>
            <a:pPr marL="0" indent="0" algn="just"/>
            <a:endParaRPr lang="pt-BR" sz="24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Princípio da Precaução (Princípio 15);</a:t>
            </a:r>
          </a:p>
          <a:p>
            <a:pPr marL="0" indent="0" algn="just"/>
            <a:endParaRPr lang="pt-BR" sz="24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Princípio do Poluidor-Pagador (Princípio 16)</a:t>
            </a:r>
          </a:p>
          <a:p>
            <a:pPr marL="0" indent="0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16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Conferência das Nações Unidas sobre Meio Ambiente e desenvolvimento (1992) </a:t>
            </a:r>
            <a:br>
              <a:rPr lang="pt-BR" sz="2400" b="1" dirty="0"/>
            </a:br>
            <a:r>
              <a:rPr lang="pt-BR" sz="2400" b="1" dirty="0">
                <a:solidFill>
                  <a:schemeClr val="accent2"/>
                </a:solidFill>
              </a:rPr>
              <a:t>Rio 92</a:t>
            </a:r>
            <a:endParaRPr lang="pt-BR" sz="24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114300" algn="ctr"/>
            <a:r>
              <a:rPr lang="pt-BR" sz="2100" b="1" dirty="0">
                <a:solidFill>
                  <a:schemeClr val="tx1"/>
                </a:solidFill>
              </a:rPr>
              <a:t>Convenção Quadro das Nações Unidas sobre Mudanças do Clima (UNFCCC)</a:t>
            </a:r>
          </a:p>
          <a:p>
            <a:pPr marL="0" indent="0" algn="just"/>
            <a:endParaRPr lang="pt-BR" sz="19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1900" dirty="0">
                <a:solidFill>
                  <a:schemeClr val="tx1"/>
                </a:solidFill>
              </a:rPr>
              <a:t>Objetivo principal: estabilizar as concentrações de gases de efeito estufa na atmosfera em nível que </a:t>
            </a:r>
            <a:r>
              <a:rPr lang="pt-BR" sz="1900" b="1" dirty="0">
                <a:solidFill>
                  <a:schemeClr val="tx1"/>
                </a:solidFill>
              </a:rPr>
              <a:t>impeça a interferência antrópica </a:t>
            </a:r>
            <a:r>
              <a:rPr lang="pt-BR" sz="1900" dirty="0">
                <a:solidFill>
                  <a:schemeClr val="tx1"/>
                </a:solidFill>
              </a:rPr>
              <a:t>no sistema climático;</a:t>
            </a:r>
          </a:p>
          <a:p>
            <a:pPr marL="0" indent="0" algn="just"/>
            <a:endParaRPr lang="pt-BR" sz="19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1900" dirty="0">
                <a:solidFill>
                  <a:schemeClr val="tx1"/>
                </a:solidFill>
              </a:rPr>
              <a:t> </a:t>
            </a:r>
            <a:r>
              <a:rPr lang="pt-BR" sz="1900" b="1" dirty="0">
                <a:solidFill>
                  <a:schemeClr val="tx1"/>
                </a:solidFill>
              </a:rPr>
              <a:t>Conferências das Partes (</a:t>
            </a:r>
            <a:r>
              <a:rPr lang="pt-BR" sz="1900" b="1" dirty="0" err="1">
                <a:solidFill>
                  <a:schemeClr val="tx1"/>
                </a:solidFill>
              </a:rPr>
              <a:t>COPs</a:t>
            </a:r>
            <a:r>
              <a:rPr lang="pt-BR" sz="1900" dirty="0">
                <a:solidFill>
                  <a:schemeClr val="tx1"/>
                </a:solidFill>
              </a:rPr>
              <a:t>) </a:t>
            </a:r>
            <a:r>
              <a:rPr lang="pt-BR" sz="1900" dirty="0">
                <a:solidFill>
                  <a:schemeClr val="tx1"/>
                </a:solidFill>
                <a:sym typeface="Wingdings" panose="05000000000000000000" pitchFamily="2" charset="2"/>
              </a:rPr>
              <a:t> normas específicas para a concretização dos objetivos gerais definidos na Convenção;</a:t>
            </a:r>
          </a:p>
          <a:p>
            <a:pPr marL="0" indent="0" algn="just"/>
            <a:endParaRPr lang="pt-BR" sz="1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just"/>
            <a:r>
              <a:rPr lang="pt-BR" sz="1900" b="1" dirty="0">
                <a:solidFill>
                  <a:schemeClr val="tx1"/>
                </a:solidFill>
                <a:sym typeface="Wingdings" panose="05000000000000000000" pitchFamily="2" charset="2"/>
              </a:rPr>
              <a:t>Protocolo de Quioto (1997) – COP 3</a:t>
            </a:r>
            <a:r>
              <a:rPr lang="pt-BR" sz="1900" dirty="0">
                <a:solidFill>
                  <a:schemeClr val="tx1"/>
                </a:solidFill>
                <a:sym typeface="Wingdings" panose="05000000000000000000" pitchFamily="2" charset="2"/>
              </a:rPr>
              <a:t> compromissos mais rígidos para a redução dos </a:t>
            </a:r>
            <a:r>
              <a:rPr lang="pt-BR" sz="1900" dirty="0" err="1">
                <a:solidFill>
                  <a:schemeClr val="tx1"/>
                </a:solidFill>
                <a:sym typeface="Wingdings" panose="05000000000000000000" pitchFamily="2" charset="2"/>
              </a:rPr>
              <a:t>GEEs</a:t>
            </a:r>
            <a:r>
              <a:rPr lang="pt-BR" sz="1900" dirty="0">
                <a:solidFill>
                  <a:schemeClr val="tx1"/>
                </a:solidFill>
                <a:sym typeface="Wingdings" panose="05000000000000000000" pitchFamily="2" charset="2"/>
              </a:rPr>
              <a:t> (Países do Anexo I; Países do não-anexo I);</a:t>
            </a:r>
          </a:p>
          <a:p>
            <a:pPr marL="0" indent="0" algn="just"/>
            <a:endParaRPr lang="pt-BR" sz="1900" dirty="0">
              <a:sym typeface="Wingdings" panose="05000000000000000000" pitchFamily="2" charset="2"/>
            </a:endParaRPr>
          </a:p>
          <a:p>
            <a:pPr marL="0" indent="0" algn="just"/>
            <a:endParaRPr lang="pt-BR" sz="19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5229200"/>
            <a:ext cx="3275856" cy="1628800"/>
          </a:xfrm>
          <a:prstGeom prst="rect">
            <a:avLst/>
          </a:prstGeom>
        </p:spPr>
      </p:pic>
      <p:cxnSp>
        <p:nvCxnSpPr>
          <p:cNvPr id="5" name="Conector Angulado 4"/>
          <p:cNvCxnSpPr/>
          <p:nvPr/>
        </p:nvCxnSpPr>
        <p:spPr>
          <a:xfrm>
            <a:off x="179512" y="5229200"/>
            <a:ext cx="1296144" cy="8144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223120" y="57307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Acordo de Paris (2015) </a:t>
            </a:r>
          </a:p>
        </p:txBody>
      </p:sp>
    </p:spTree>
    <p:extLst>
      <p:ext uri="{BB962C8B-B14F-4D97-AF65-F5344CB8AC3E}">
        <p14:creationId xmlns:p14="http://schemas.microsoft.com/office/powerpoint/2010/main" val="37963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1036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Conferência das Nações Unidas sobre Meio Ambiente e desenvolvimento (1992) </a:t>
            </a:r>
            <a:br>
              <a:rPr lang="pt-BR" sz="2400" b="1" dirty="0"/>
            </a:br>
            <a:r>
              <a:rPr lang="pt-BR" sz="2400" b="1" dirty="0">
                <a:solidFill>
                  <a:schemeClr val="accent2"/>
                </a:solidFill>
              </a:rPr>
              <a:t>Rio 92</a:t>
            </a:r>
            <a:endParaRPr lang="pt-BR" sz="24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3552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1"/>
                </a:solidFill>
              </a:rPr>
              <a:t>Convenção sobre Diversidade Biológica (CDB)</a:t>
            </a:r>
          </a:p>
          <a:p>
            <a:pPr marL="0" indent="0" algn="just"/>
            <a:endParaRPr lang="pt-BR" sz="2400" dirty="0">
              <a:solidFill>
                <a:schemeClr val="tx1"/>
              </a:solidFill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Assinada por 194  países;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Três eixos principais: ecossistemas, espécies e recursos genéticos;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Normas e princípios que regem a conservação da biodiversidade, o seu uso sustentável e a justa repartição dos benefícios provenientes do uso econômico dos recursos genéticos.</a:t>
            </a:r>
          </a:p>
          <a:p>
            <a:pPr marL="0" indent="0" algn="just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969106"/>
            <a:ext cx="7486082" cy="18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5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90"/>
            <a:ext cx="9144000" cy="92814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Conferência das Nações Unidas sobre Meio Ambiente e desenvolvimento (1992) – Rio 92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pPr marL="11430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AGENDA 21</a:t>
            </a:r>
          </a:p>
          <a:p>
            <a:pPr marL="114300" indent="0" algn="ctr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Instrumento que contém </a:t>
            </a:r>
            <a:r>
              <a:rPr lang="pt-BR" b="1" dirty="0">
                <a:solidFill>
                  <a:schemeClr val="tx1"/>
                </a:solidFill>
              </a:rPr>
              <a:t>diretrizes para a implementação do desenvolvimento sustentável no âmbito global e local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Voltada para os problemas presentes (1992) e futuros;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Para a sua construção é necessária a participação do Poder Público e da sociedade;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49" y="5013176"/>
            <a:ext cx="799288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7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905"/>
            <a:ext cx="9144000" cy="1368152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CONFERÊNCIA DAS NAÇÕES UNIDAS SOBRE DESENVOLVIMENTO SUSTENTÁVEL – RIO +20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013176"/>
            <a:ext cx="5184576" cy="1846626"/>
          </a:xfrm>
        </p:spPr>
      </p:pic>
      <p:sp>
        <p:nvSpPr>
          <p:cNvPr id="5" name="CaixaDeTexto 4"/>
          <p:cNvSpPr txBox="1"/>
          <p:nvPr/>
        </p:nvSpPr>
        <p:spPr>
          <a:xfrm>
            <a:off x="53751" y="1247005"/>
            <a:ext cx="9085177" cy="355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pt-BR" sz="2200" dirty="0"/>
              <a:t>Dias 13 a 22 de junho de 2012;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pt-BR" sz="2200" dirty="0"/>
              <a:t>Representantes de 193 países (mais de 100 chefes de Estado); número total de participantes </a:t>
            </a:r>
            <a:r>
              <a:rPr lang="pt-BR" sz="2200" dirty="0">
                <a:sym typeface="Wingdings" pitchFamily="2" charset="2"/>
              </a:rPr>
              <a:t> 45.381 mil pessoas;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pt-BR" sz="2200" b="1" dirty="0">
                <a:sym typeface="Wingdings" pitchFamily="2" charset="2"/>
              </a:rPr>
              <a:t>Cúpula dos Estados </a:t>
            </a:r>
            <a:r>
              <a:rPr lang="pt-BR" sz="2200" dirty="0">
                <a:sym typeface="Wingdings" pitchFamily="2" charset="2"/>
              </a:rPr>
              <a:t>e </a:t>
            </a:r>
            <a:r>
              <a:rPr lang="pt-BR" sz="2200" b="1" dirty="0">
                <a:sym typeface="Wingdings" pitchFamily="2" charset="2"/>
              </a:rPr>
              <a:t>Cúpula dos Povos</a:t>
            </a:r>
            <a:r>
              <a:rPr lang="pt-BR" sz="2200" dirty="0">
                <a:sym typeface="Wingdings" pitchFamily="2" charset="2"/>
              </a:rPr>
              <a:t>;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pt-BR" sz="2200" dirty="0">
                <a:sym typeface="Wingdings" pitchFamily="2" charset="2"/>
              </a:rPr>
              <a:t>Eixos de discussão: 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endParaRPr lang="pt-BR" sz="2200" dirty="0">
              <a:sym typeface="Wingdings" pitchFamily="2" charset="2"/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pt-BR" sz="2200" dirty="0">
                <a:sym typeface="Wingdings" pitchFamily="2" charset="2"/>
              </a:rPr>
              <a:t>Economia Verde;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pt-BR" sz="2200" dirty="0">
                <a:sym typeface="Wingdings" pitchFamily="2" charset="2"/>
              </a:rPr>
              <a:t>Estrutura institucional para o desenvolvimento sustentável;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endParaRPr lang="pt-BR" sz="2200" dirty="0">
              <a:sym typeface="Wingdings" pitchFamily="2" charset="2"/>
            </a:endParaRP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pt-BR" sz="2200" dirty="0">
                <a:sym typeface="Wingdings" pitchFamily="2" charset="2"/>
              </a:rPr>
              <a:t>Documento: “</a:t>
            </a:r>
            <a:r>
              <a:rPr lang="pt-BR" sz="2200" b="1" dirty="0">
                <a:sym typeface="Wingdings" pitchFamily="2" charset="2"/>
              </a:rPr>
              <a:t>O Futuro que queremos</a:t>
            </a:r>
            <a:r>
              <a:rPr lang="pt-BR" sz="2200" dirty="0">
                <a:sym typeface="Wingdings" pitchFamily="2" charset="2"/>
              </a:rPr>
              <a:t>”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105198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6409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POLÍTICA AMBIENTAL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968552" cy="51845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1973 – Criação da Secretaria Especial de Meio Ambiente (SEMA)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 pós Conferência de Estocolmo;</a:t>
            </a:r>
          </a:p>
          <a:p>
            <a:pPr algn="just"/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Crescimento dos </a:t>
            </a:r>
            <a:r>
              <a:rPr lang="pt-BR" b="1" dirty="0">
                <a:solidFill>
                  <a:schemeClr val="tx1"/>
                </a:solidFill>
                <a:sym typeface="Wingdings" panose="05000000000000000000" pitchFamily="2" charset="2"/>
              </a:rPr>
              <a:t>movimentos ambientalistas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no Brasil, em virtude da decadência da ditadura militar e da reabertura democrática (final da década de 1970 e anos 80)</a:t>
            </a:r>
          </a:p>
          <a:p>
            <a:pPr algn="just"/>
            <a:endParaRPr lang="pt-BR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Contexto de abertura política favorável à formulação da </a:t>
            </a:r>
            <a:r>
              <a:rPr lang="pt-BR" b="1" dirty="0">
                <a:solidFill>
                  <a:schemeClr val="tx1"/>
                </a:solidFill>
                <a:sym typeface="Wingdings" panose="05000000000000000000" pitchFamily="2" charset="2"/>
              </a:rPr>
              <a:t>Política Nacional do Meio Ambiente </a:t>
            </a:r>
            <a:r>
              <a:rPr lang="pt-BR" dirty="0">
                <a:solidFill>
                  <a:schemeClr val="tx1"/>
                </a:solidFill>
                <a:sym typeface="Wingdings" panose="05000000000000000000" pitchFamily="2" charset="2"/>
              </a:rPr>
              <a:t>(Lei nº.9.638/1981)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880" y="1556792"/>
            <a:ext cx="3657600" cy="4968552"/>
          </a:xfrm>
        </p:spPr>
      </p:pic>
    </p:spTree>
    <p:extLst>
      <p:ext uri="{BB962C8B-B14F-4D97-AF65-F5344CB8AC3E}">
        <p14:creationId xmlns:p14="http://schemas.microsoft.com/office/powerpoint/2010/main" val="3123671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/>
              <a:t>PROVA – DPE – SP – 2015</a:t>
            </a:r>
          </a:p>
          <a:p>
            <a:pPr marL="0" indent="0" algn="ctr">
              <a:buNone/>
            </a:pPr>
            <a:endParaRPr lang="pt-BR" sz="2200" b="1" dirty="0"/>
          </a:p>
          <a:p>
            <a:pPr marL="0" indent="0" algn="just">
              <a:buNone/>
            </a:pPr>
            <a:r>
              <a:rPr lang="pt-BR" sz="2200" dirty="0"/>
              <a:t>“[...] </a:t>
            </a:r>
            <a:r>
              <a:rPr lang="pt-BR" sz="2200" i="1" dirty="0"/>
              <a:t>Esse conjunto de entidades envolvido no debate ambiental brasileiro esteve sempre atravessado por uma questão central: a de como engajar-se em campanhas que evocam a ‘proteção ao meio ambiente’ sem desconsiderar as evidentes prioridades da luta contra a pobreza e a desigualdade social ou mostrando-se capaz de responder aos propósitos desenvolvimentistas correntes que almejam a rentabilização de capitais em nome da geração de emprego e renda. Em outros termos, como conquistar legitimidade para as questões ambientais, quando, com frequência, a preocupação com o ambiente é apresentada como um obstáculo ao enfrentamento do desemprego e à superação da pobreza? Como dar um tratamento lógico e socialmente aceitável às implicações ambientais das lutas contra a desigualdade social e pelo desenvolvimento econômico?</a:t>
            </a:r>
            <a:r>
              <a:rPr lang="pt-BR" sz="2200" dirty="0"/>
              <a:t>” </a:t>
            </a:r>
            <a:r>
              <a:rPr lang="pt-BR" sz="1800" dirty="0"/>
              <a:t>(ACSELRAD, Henri. </a:t>
            </a:r>
            <a:r>
              <a:rPr lang="pt-BR" sz="1800" dirty="0" err="1"/>
              <a:t>Ambientalização</a:t>
            </a:r>
            <a:r>
              <a:rPr lang="pt-BR" sz="1800" dirty="0"/>
              <a:t> das lutas sociais − o caso do movimento por justiça ambiental. Estudos avançados, São Paulo, v. 24, n. 68, [...])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5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TEORIA GERAL DO DIREITO AMBIENTAL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/>
          <a:lstStyle/>
          <a:p>
            <a:pPr algn="just"/>
            <a:r>
              <a:rPr lang="pt-BR" b="1" dirty="0"/>
              <a:t>Por que  Direito Ambiental?       Para quê Direito Ambiental?</a:t>
            </a:r>
          </a:p>
          <a:p>
            <a:endParaRPr lang="pt-BR" sz="2400" b="1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6517147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671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O trecho acima reproduzido alude a uma das questões centrais em matéria de justiça ambiental: o conflito entre o desenvolvimento econômico e a preservação ambiental. O tema justiça ambiental:</a:t>
            </a:r>
          </a:p>
          <a:p>
            <a:pPr marL="0" indent="0" algn="just">
              <a:buNone/>
            </a:pPr>
            <a:r>
              <a:rPr lang="pt-BR" dirty="0"/>
              <a:t>I. incorpora a lógica do princípio administrativo da distribuição equitativa dos ônus e encargos, considerando que os riscos ambientais e a poluição atingiriam a todos indistintamente e na mesma proporção.</a:t>
            </a:r>
          </a:p>
          <a:p>
            <a:pPr marL="0" indent="0" algn="just">
              <a:buNone/>
            </a:pPr>
            <a:r>
              <a:rPr lang="pt-BR" dirty="0"/>
              <a:t>II. tem sua origem associada, segundo parte da doutrina, às lutas raciais desenvolvidas pelos negros nos Estados Unidos, na década de 1980.</a:t>
            </a:r>
          </a:p>
          <a:p>
            <a:pPr marL="0" indent="0" algn="just">
              <a:buNone/>
            </a:pPr>
            <a:r>
              <a:rPr lang="pt-BR" dirty="0"/>
              <a:t>III. defende a ponderação quantitativa entre os específicos direitos das comunidades afetadas pelos empreendimentos e o direito coletivo ao desenvolvimento econômico.</a:t>
            </a:r>
          </a:p>
          <a:p>
            <a:pPr marL="0" indent="0" algn="just">
              <a:buNone/>
            </a:pPr>
            <a:r>
              <a:rPr lang="pt-BR" dirty="0"/>
              <a:t>IV. sustenta a necessidade de consideração da dimensão histórica e social na análise da questão ambiental.</a:t>
            </a:r>
          </a:p>
          <a:p>
            <a:pPr marL="0" indent="0" algn="just">
              <a:buNone/>
            </a:pPr>
            <a:r>
              <a:rPr lang="pt-BR" dirty="0"/>
              <a:t>V. tem dentre seus princípios o fomento à gestão democrática e o acesso à informação.</a:t>
            </a:r>
          </a:p>
          <a:p>
            <a:pPr marL="0" indent="0" algn="just">
              <a:buNone/>
            </a:pPr>
            <a:r>
              <a:rPr lang="pt-BR" dirty="0"/>
              <a:t>VI. prioriza, como estratégia de efetivação de justiça ambiental, a realização de estudos técnicos divergentes como suporte às comunidades afetadas por empreendimentos que gerem riscos, em contraposição aos Estudos de Impacto Ambiental elaborados pelos empreendedores-poluidores.</a:t>
            </a:r>
          </a:p>
        </p:txBody>
      </p:sp>
    </p:spTree>
    <p:extLst>
      <p:ext uri="{BB962C8B-B14F-4D97-AF65-F5344CB8AC3E}">
        <p14:creationId xmlns:p14="http://schemas.microsoft.com/office/powerpoint/2010/main" val="1802864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/>
          <a:lstStyle/>
          <a:p>
            <a:r>
              <a:rPr lang="pt-BR" dirty="0"/>
              <a:t>Está correto o que se afirma APENAS em</a:t>
            </a:r>
          </a:p>
          <a:p>
            <a:pPr marL="0" indent="0">
              <a:buNone/>
            </a:pPr>
            <a:r>
              <a:rPr lang="it-IT" dirty="0"/>
              <a:t>(A) II, V e VI.</a:t>
            </a:r>
          </a:p>
          <a:p>
            <a:pPr marL="0" indent="0">
              <a:buNone/>
            </a:pPr>
            <a:r>
              <a:rPr lang="pt-BR" dirty="0"/>
              <a:t>(B) II, IV e V.</a:t>
            </a:r>
          </a:p>
          <a:p>
            <a:pPr marL="0" indent="0">
              <a:buNone/>
            </a:pPr>
            <a:r>
              <a:rPr lang="pt-BR" dirty="0"/>
              <a:t>(C) III, IV e V.</a:t>
            </a:r>
          </a:p>
          <a:p>
            <a:pPr marL="0" indent="0">
              <a:buNone/>
            </a:pPr>
            <a:r>
              <a:rPr lang="it-IT" dirty="0"/>
              <a:t>(D) I, IV e VI.</a:t>
            </a:r>
          </a:p>
          <a:p>
            <a:pPr marL="0" indent="0">
              <a:buNone/>
            </a:pPr>
            <a:r>
              <a:rPr lang="pt-BR" dirty="0"/>
              <a:t>(E) I, III e V.</a:t>
            </a:r>
          </a:p>
        </p:txBody>
      </p:sp>
      <p:sp>
        <p:nvSpPr>
          <p:cNvPr id="5" name="Elipse 4"/>
          <p:cNvSpPr/>
          <p:nvPr/>
        </p:nvSpPr>
        <p:spPr>
          <a:xfrm>
            <a:off x="179512" y="980728"/>
            <a:ext cx="1656184" cy="50405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8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/>
              <a:t>PRINCÍPIOS DE DIREITO AMBIENTAL</a:t>
            </a:r>
          </a:p>
        </p:txBody>
      </p:sp>
    </p:spTree>
    <p:extLst>
      <p:ext uri="{BB962C8B-B14F-4D97-AF65-F5344CB8AC3E}">
        <p14:creationId xmlns:p14="http://schemas.microsoft.com/office/powerpoint/2010/main" val="3018413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131"/>
            <a:ext cx="9144000" cy="1138875"/>
          </a:xfrm>
        </p:spPr>
        <p:txBody>
          <a:bodyPr/>
          <a:lstStyle/>
          <a:p>
            <a:pPr algn="ctr"/>
            <a:r>
              <a:rPr lang="pt-BR" dirty="0"/>
              <a:t>PRINCÍPIOS DO DIREITO AMBIENTAL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>
            <a:normAutofit fontScale="47500" lnSpcReduction="20000"/>
          </a:bodyPr>
          <a:lstStyle/>
          <a:p>
            <a:pPr algn="just"/>
            <a:endParaRPr lang="pt-BR" sz="4000" dirty="0"/>
          </a:p>
          <a:p>
            <a:pPr algn="just"/>
            <a:r>
              <a:rPr lang="pt-BR" sz="4200" dirty="0"/>
              <a:t>Normas jurídicas              </a:t>
            </a:r>
            <a:r>
              <a:rPr lang="pt-BR" sz="4200" b="1" dirty="0"/>
              <a:t>princípios</a:t>
            </a:r>
          </a:p>
          <a:p>
            <a:pPr marL="0" indent="0" algn="just">
              <a:buNone/>
            </a:pPr>
            <a:r>
              <a:rPr lang="pt-BR" sz="4200" b="1" dirty="0"/>
              <a:t>                                                </a:t>
            </a:r>
          </a:p>
          <a:p>
            <a:pPr marL="0" indent="0" algn="just">
              <a:buNone/>
            </a:pPr>
            <a:r>
              <a:rPr lang="pt-BR" sz="4200" b="1" dirty="0"/>
              <a:t>                                                regras</a:t>
            </a:r>
          </a:p>
          <a:p>
            <a:pPr algn="just"/>
            <a:endParaRPr lang="pt-BR" sz="4000" dirty="0"/>
          </a:p>
          <a:p>
            <a:pPr algn="just"/>
            <a:endParaRPr lang="pt-BR" sz="4000" dirty="0"/>
          </a:p>
          <a:p>
            <a:pPr algn="just"/>
            <a:r>
              <a:rPr lang="pt-BR" sz="4200" b="1" dirty="0">
                <a:sym typeface="Wingdings" pitchFamily="2" charset="2"/>
              </a:rPr>
              <a:t>Princípios </a:t>
            </a:r>
            <a:r>
              <a:rPr lang="pt-BR" sz="4200" dirty="0">
                <a:sym typeface="Wingdings" pitchFamily="2" charset="2"/>
              </a:rPr>
              <a:t>= mandamentos de otimização (deveres </a:t>
            </a:r>
            <a:r>
              <a:rPr lang="pt-BR" sz="4200" i="1" dirty="0">
                <a:sym typeface="Wingdings" pitchFamily="2" charset="2"/>
              </a:rPr>
              <a:t>prima facie</a:t>
            </a:r>
            <a:r>
              <a:rPr lang="pt-BR" sz="4200" dirty="0">
                <a:sym typeface="Wingdings" pitchFamily="2" charset="2"/>
              </a:rPr>
              <a:t>) que ordenam que algo deva ser realizado na maior medida possível dentro das possibilidades fáticas e jurídicas existentes;</a:t>
            </a:r>
          </a:p>
          <a:p>
            <a:pPr algn="just"/>
            <a:r>
              <a:rPr lang="pt-BR" sz="4200" b="1" dirty="0">
                <a:sym typeface="Wingdings" pitchFamily="2" charset="2"/>
              </a:rPr>
              <a:t>Regras</a:t>
            </a:r>
            <a:r>
              <a:rPr lang="pt-BR" sz="4200" dirty="0">
                <a:sym typeface="Wingdings" pitchFamily="2" charset="2"/>
              </a:rPr>
              <a:t> = mandamentos definitivos / normas que são satisfeitas ou insatisfeitas;</a:t>
            </a:r>
          </a:p>
          <a:p>
            <a:pPr algn="just"/>
            <a:endParaRPr lang="pt-BR" sz="4000" dirty="0">
              <a:sym typeface="Wingdings" pitchFamily="2" charset="2"/>
            </a:endParaRPr>
          </a:p>
          <a:p>
            <a:pPr algn="just"/>
            <a:r>
              <a:rPr lang="pt-BR" sz="4200" dirty="0">
                <a:sym typeface="Wingdings" pitchFamily="2" charset="2"/>
              </a:rPr>
              <a:t>Constituem padrão ou diretriz que permitem aferir a validade das leis;</a:t>
            </a:r>
          </a:p>
          <a:p>
            <a:pPr algn="just"/>
            <a:r>
              <a:rPr lang="pt-BR" sz="4200" dirty="0">
                <a:sym typeface="Wingdings" pitchFamily="2" charset="2"/>
              </a:rPr>
              <a:t>Auxiliares na interpretação de outras normas jurídicas;</a:t>
            </a:r>
          </a:p>
          <a:p>
            <a:pPr algn="just"/>
            <a:r>
              <a:rPr lang="pt-BR" sz="4200" dirty="0">
                <a:sym typeface="Wingdings" pitchFamily="2" charset="2"/>
              </a:rPr>
              <a:t>Integram as possíveis lacunas existentes na legislação e nos casos concretos;</a:t>
            </a:r>
          </a:p>
          <a:p>
            <a:pPr algn="just"/>
            <a:endParaRPr lang="pt-BR" dirty="0">
              <a:sym typeface="Wingdings" pitchFamily="2" charset="2"/>
            </a:endParaRPr>
          </a:p>
          <a:p>
            <a:pPr marL="0" indent="0" algn="just">
              <a:buNone/>
            </a:pPr>
            <a:endParaRPr lang="pt-BR" dirty="0">
              <a:sym typeface="Wingdings" pitchFamily="2" charset="2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2699792" y="1268760"/>
            <a:ext cx="216024" cy="14401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078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865"/>
            <a:ext cx="9144000" cy="1078879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1. PRINCÍPIO DA PARTICIPAÇÃO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729988"/>
          </a:xfrm>
        </p:spPr>
        <p:txBody>
          <a:bodyPr>
            <a:normAutofit/>
          </a:bodyPr>
          <a:lstStyle/>
          <a:p>
            <a:pPr marL="0" indent="0" algn="just"/>
            <a:r>
              <a:rPr lang="pt-BR" sz="3400" dirty="0">
                <a:sym typeface="Wingdings" pitchFamily="2" charset="2"/>
              </a:rPr>
              <a:t> </a:t>
            </a:r>
            <a:r>
              <a:rPr lang="pt-BR" sz="2400" dirty="0">
                <a:sym typeface="Wingdings" pitchFamily="2" charset="2"/>
              </a:rPr>
              <a:t>Imperioso que haja um (a) cidadão (ã) comprometido (a) e que atue de forma decisiva face à crise ecológica do presente;</a:t>
            </a:r>
          </a:p>
          <a:p>
            <a:pPr marL="0" indent="0" algn="just"/>
            <a:endParaRPr lang="pt-BR" sz="2400" dirty="0">
              <a:sym typeface="Wingdings" pitchFamily="2" charset="2"/>
            </a:endParaRPr>
          </a:p>
          <a:p>
            <a:pPr marL="0" indent="0" algn="just"/>
            <a:endParaRPr lang="pt-BR" sz="2400" dirty="0">
              <a:sym typeface="Wingdings" pitchFamily="2" charset="2"/>
            </a:endParaRPr>
          </a:p>
          <a:p>
            <a:pPr marL="0" indent="0" algn="just"/>
            <a:r>
              <a:rPr lang="pt-BR" sz="2400" dirty="0">
                <a:sym typeface="Wingdings" pitchFamily="2" charset="2"/>
              </a:rPr>
              <a:t>A defesa do ambiente pela sociedade civil não é mero voluntarismo, mas dever jurídico fundamental (art. 225, caput, CF);</a:t>
            </a:r>
          </a:p>
          <a:p>
            <a:pPr marL="0" indent="0" algn="just"/>
            <a:endParaRPr lang="pt-BR" sz="2400" dirty="0">
              <a:sym typeface="Wingdings" pitchFamily="2" charset="2"/>
            </a:endParaRPr>
          </a:p>
          <a:p>
            <a:pPr marL="0" indent="0" algn="just"/>
            <a:endParaRPr lang="pt-BR" sz="2400" dirty="0">
              <a:sym typeface="Wingdings" pitchFamily="2" charset="2"/>
            </a:endParaRPr>
          </a:p>
          <a:p>
            <a:pPr marL="0" indent="0" algn="just"/>
            <a:r>
              <a:rPr lang="pt-BR" sz="2400" dirty="0">
                <a:sym typeface="Wingdings" pitchFamily="2" charset="2"/>
              </a:rPr>
              <a:t>Democracia participativa ecológica;</a:t>
            </a:r>
          </a:p>
          <a:p>
            <a:pPr marL="0" indent="0" algn="just"/>
            <a:endParaRPr lang="pt-BR" sz="2400" dirty="0">
              <a:sym typeface="Wingdings" pitchFamily="2" charset="2"/>
            </a:endParaRPr>
          </a:p>
          <a:p>
            <a:pPr marL="0" indent="0" algn="just"/>
            <a:endParaRPr lang="pt-BR" sz="2400" dirty="0">
              <a:sym typeface="Wingdings" pitchFamily="2" charset="2"/>
            </a:endParaRPr>
          </a:p>
          <a:p>
            <a:pPr algn="just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96" y="4923224"/>
            <a:ext cx="2736304" cy="19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93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81"/>
            <a:ext cx="9144000" cy="836893"/>
          </a:xfrm>
        </p:spPr>
        <p:txBody>
          <a:bodyPr/>
          <a:lstStyle/>
          <a:p>
            <a:pPr algn="ctr"/>
            <a:r>
              <a:rPr lang="pt-BR" dirty="0"/>
              <a:t>1. PRINCÍPIO DA PARTICIPAÇÃO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pt-BR" sz="2200" b="1" dirty="0">
                <a:sym typeface="Wingdings" pitchFamily="2" charset="2"/>
              </a:rPr>
              <a:t>Princípio 10 da Declaração do Rio</a:t>
            </a:r>
            <a:r>
              <a:rPr lang="pt-BR" sz="2200" dirty="0">
                <a:sym typeface="Wingdings" pitchFamily="2" charset="2"/>
              </a:rPr>
              <a:t> (1992):</a:t>
            </a:r>
          </a:p>
          <a:p>
            <a:endParaRPr lang="pt-BR" dirty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pt-BR" dirty="0"/>
              <a:t>A melhor maneira de tratar as questões ambientais </a:t>
            </a:r>
            <a:r>
              <a:rPr lang="pt-BR" b="1" dirty="0"/>
              <a:t>é assegurar a participação, no nível apropriado, de todos os cidadãos interessados. </a:t>
            </a:r>
            <a:r>
              <a:rPr lang="pt-BR" dirty="0"/>
              <a:t>No nível nacional, cada </a:t>
            </a:r>
            <a:r>
              <a:rPr lang="pt-BR" b="1" u="sng" dirty="0"/>
              <a:t>indivíduo terá acesso adequado às informações relativas ao meio ambiente</a:t>
            </a:r>
            <a:r>
              <a:rPr lang="pt-BR" dirty="0"/>
              <a:t> de que disponham as autoridades públicas, inclusive informações acerca de materiais e atividades perigosas em suas comunidades, bem como a oportunidade de participar dos processos decisórios. Os Estados irão </a:t>
            </a:r>
            <a:r>
              <a:rPr lang="pt-BR" b="1" u="sng" dirty="0"/>
              <a:t>facilitar e estimular a conscientização e a participação popular, colocando as informações à disposição de todos</a:t>
            </a:r>
            <a:r>
              <a:rPr lang="pt-BR" dirty="0"/>
              <a:t>. Será proporcionado o acesso efetivo a mecanismos judiciais e administrativos, inclusive no que se refere à compensação e reparação de danos.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200" b="1" dirty="0"/>
              <a:t>Constituição Federal/1988:</a:t>
            </a:r>
          </a:p>
          <a:p>
            <a:pPr marL="0" indent="0" algn="just">
              <a:buNone/>
            </a:pPr>
            <a:r>
              <a:rPr lang="pt-BR" dirty="0"/>
              <a:t>Art. 225. Todos têm direito ao meio ambiente ecologicamente equilibrado, bem de uso comum do povo e essencial à sadia qualidade de vida, </a:t>
            </a:r>
            <a:r>
              <a:rPr lang="pt-BR" b="1" u="sng" dirty="0"/>
              <a:t>impondo-se ao Poder Público e à coletividade</a:t>
            </a:r>
            <a:r>
              <a:rPr lang="pt-BR" dirty="0"/>
              <a:t> o dever de defendê-lo e </a:t>
            </a:r>
            <a:r>
              <a:rPr lang="pt-BR" dirty="0" err="1"/>
              <a:t>preservá</a:t>
            </a:r>
            <a:r>
              <a:rPr lang="pt-BR" dirty="0"/>
              <a:t>- </a:t>
            </a:r>
            <a:r>
              <a:rPr lang="pt-BR" dirty="0" err="1"/>
              <a:t>lo</a:t>
            </a:r>
            <a:r>
              <a:rPr lang="pt-BR" dirty="0"/>
              <a:t> para as presentes e futuras gerações.</a:t>
            </a:r>
          </a:p>
        </p:txBody>
      </p:sp>
    </p:spTree>
    <p:extLst>
      <p:ext uri="{BB962C8B-B14F-4D97-AF65-F5344CB8AC3E}">
        <p14:creationId xmlns:p14="http://schemas.microsoft.com/office/powerpoint/2010/main" val="1501915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1. PRINCÍPIO DA PARTICIPAÇÃO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518702"/>
              </p:ext>
            </p:extLst>
          </p:nvPr>
        </p:nvGraphicFramePr>
        <p:xfrm>
          <a:off x="0" y="2276872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673191" y="2060848"/>
            <a:ext cx="244827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Lei n. 10.650/2003</a:t>
            </a:r>
          </a:p>
          <a:p>
            <a:pPr algn="just"/>
            <a:r>
              <a:rPr lang="pt-BR" dirty="0"/>
              <a:t>Acesso público a dados e informações existentes nos órgãos do SISNAMA</a:t>
            </a:r>
          </a:p>
        </p:txBody>
      </p:sp>
    </p:spTree>
    <p:extLst>
      <p:ext uri="{BB962C8B-B14F-4D97-AF65-F5344CB8AC3E}">
        <p14:creationId xmlns:p14="http://schemas.microsoft.com/office/powerpoint/2010/main" val="27251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120"/>
          </a:xfrm>
        </p:spPr>
        <p:txBody>
          <a:bodyPr/>
          <a:lstStyle/>
          <a:p>
            <a:pPr algn="ctr"/>
            <a:r>
              <a:rPr lang="pt-BR" dirty="0"/>
              <a:t>1. PRINCÍPIO DA PARTICIPAÇÃO	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468864"/>
              </p:ext>
            </p:extLst>
          </p:nvPr>
        </p:nvGraphicFramePr>
        <p:xfrm>
          <a:off x="251520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989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pt-BR" dirty="0"/>
              <a:t>1. PRINCÍPIO DA PARTICIPAÇÃO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pt-BR" b="1" dirty="0"/>
              <a:t>A) CRIAÇÃO DO DIREITO AMBIENTAL</a:t>
            </a:r>
          </a:p>
          <a:p>
            <a:pPr marL="514350" indent="-514350" algn="just">
              <a:buNone/>
            </a:pPr>
            <a:endParaRPr lang="pt-BR" b="1" dirty="0"/>
          </a:p>
          <a:p>
            <a:pPr marL="514350" indent="-514350" algn="just">
              <a:buNone/>
            </a:pPr>
            <a:r>
              <a:rPr lang="pt-BR" dirty="0"/>
              <a:t>Atuação como representante da sociedade civil em órgãos colegiados:</a:t>
            </a:r>
          </a:p>
          <a:p>
            <a:pPr marL="514350" indent="-51435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        CONAMA – Conselho Nacional do Meio Ambiente (Lei n. 6.938/1981)</a:t>
            </a:r>
          </a:p>
          <a:p>
            <a:pPr marL="0" indent="0" algn="just">
              <a:buNone/>
            </a:pPr>
            <a:r>
              <a:rPr lang="pt-BR" dirty="0"/>
              <a:t>       </a:t>
            </a:r>
          </a:p>
          <a:p>
            <a:pPr marL="0" indent="0" algn="just">
              <a:buNone/>
            </a:pPr>
            <a:r>
              <a:rPr lang="pt-BR" dirty="0"/>
              <a:t>        CONSEMA – Conselho Estadual do Meio Ambiente (SP – 1983; 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449263" indent="-449263" algn="just">
              <a:buNone/>
            </a:pPr>
            <a:r>
              <a:rPr lang="pt-BR" dirty="0"/>
              <a:t>        CADES – Conselho Municipal do Meio Ambiente e Desenvolvimento Sustentável (Município de São Paulo – 1993; Lei 14.887/2009)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251520" y="2132856"/>
            <a:ext cx="360040" cy="35283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054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PRINCÍPIO DA PARTICIPAÇÃO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/>
              <a:t>A) CRIAÇÃO DO DIREITO AMBIENTAL</a:t>
            </a:r>
          </a:p>
          <a:p>
            <a:pPr marL="0" indent="0">
              <a:buNone/>
            </a:pPr>
            <a:r>
              <a:rPr lang="pt-BR" dirty="0"/>
              <a:t>Iniciativa Popular – artigo 61, §2º, CF </a:t>
            </a:r>
          </a:p>
          <a:p>
            <a:pPr marL="0" indent="0" algn="just">
              <a:buNone/>
            </a:pPr>
            <a:r>
              <a:rPr lang="pt-BR" dirty="0"/>
              <a:t>Art. 61. [...] § 2º - A </a:t>
            </a:r>
            <a:r>
              <a:rPr lang="pt-BR" b="1" dirty="0"/>
              <a:t>iniciativa popular pode ser exercida pela apresentação à Câmara dos Deputados de projeto de lei subscrito por, no mínimo, um por cento do eleitorado nacional, distribuído pelo menos por cinco Estados</a:t>
            </a:r>
            <a:r>
              <a:rPr lang="pt-BR" dirty="0"/>
              <a:t>, com não menos de </a:t>
            </a:r>
            <a:r>
              <a:rPr lang="pt-BR" b="1" dirty="0"/>
              <a:t>três décimos por cento dos eleitores de cada um deles</a:t>
            </a:r>
            <a:r>
              <a:rPr lang="pt-BR" dirty="0"/>
              <a:t>.</a:t>
            </a:r>
          </a:p>
          <a:p>
            <a:pPr marL="514350" indent="-514350">
              <a:buNone/>
            </a:pPr>
            <a:endParaRPr lang="pt-BR" dirty="0"/>
          </a:p>
          <a:p>
            <a:pPr marL="514350" indent="-514350">
              <a:buNone/>
            </a:pPr>
            <a:endParaRPr lang="pt-BR" dirty="0"/>
          </a:p>
          <a:p>
            <a:pPr marL="514350" indent="-514350">
              <a:buNone/>
            </a:pPr>
            <a:endParaRPr lang="pt-BR" dirty="0"/>
          </a:p>
          <a:p>
            <a:pPr marL="514350" indent="-514350">
              <a:buNone/>
            </a:pPr>
            <a:endParaRPr lang="pt-BR" dirty="0"/>
          </a:p>
          <a:p>
            <a:pPr marL="514350" indent="-514350">
              <a:buNone/>
            </a:pPr>
            <a:endParaRPr lang="pt-BR" dirty="0"/>
          </a:p>
          <a:p>
            <a:pPr algn="just"/>
            <a:r>
              <a:rPr lang="pt-BR" dirty="0"/>
              <a:t>Projeto de Lei de Iniciativa Popular </a:t>
            </a:r>
            <a:r>
              <a:rPr lang="pt-BR" dirty="0">
                <a:sym typeface="Wingdings" panose="05000000000000000000" pitchFamily="2" charset="2"/>
              </a:rPr>
              <a:t> preservação da sub bacia do </a:t>
            </a:r>
            <a:r>
              <a:rPr lang="pt-BR" b="1" dirty="0">
                <a:sym typeface="Wingdings" panose="05000000000000000000" pitchFamily="2" charset="2"/>
              </a:rPr>
              <a:t>Córrego Bom Jardim (Uberlândia/MG; 2015):  </a:t>
            </a:r>
            <a:r>
              <a:rPr lang="pt-BR" dirty="0">
                <a:sym typeface="Wingdings" panose="05000000000000000000" pitchFamily="2" charset="2"/>
              </a:rPr>
              <a:t>Plano Diretor (2017) previu como ação leis que visem à proteção dos mananciais hídricos do município;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924944"/>
            <a:ext cx="5196475" cy="24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4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pt-BR" dirty="0"/>
              <a:t>1 DEGRADAÇÃO AMBIENTAL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/>
          <a:lstStyle/>
          <a:p>
            <a:pPr algn="just"/>
            <a:r>
              <a:rPr lang="pt-BR" dirty="0"/>
              <a:t>Sociedade industrial do final do século </a:t>
            </a:r>
            <a:br>
              <a:rPr lang="pt-BR" dirty="0"/>
            </a:br>
            <a:r>
              <a:rPr lang="pt-BR" dirty="0"/>
              <a:t>XIX e início do século XX;</a:t>
            </a:r>
          </a:p>
          <a:p>
            <a:pPr algn="just"/>
            <a:r>
              <a:rPr lang="pt-BR" dirty="0"/>
              <a:t>Produção social de riquezas </a:t>
            </a:r>
            <a:r>
              <a:rPr lang="pt-BR" dirty="0">
                <a:sym typeface="Wingdings" panose="05000000000000000000" pitchFamily="2" charset="2"/>
              </a:rPr>
              <a:t> produção social de riscos</a:t>
            </a:r>
          </a:p>
          <a:p>
            <a:pPr algn="just"/>
            <a:r>
              <a:rPr lang="pt-BR" dirty="0"/>
              <a:t>Sociedade industrial imprimiu novos padrões de consumo e produção;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2794404"/>
              </p:ext>
            </p:extLst>
          </p:nvPr>
        </p:nvGraphicFramePr>
        <p:xfrm>
          <a:off x="10276" y="2177480"/>
          <a:ext cx="9133723" cy="413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277" y="6289575"/>
            <a:ext cx="91589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ym typeface="Wingdings" panose="05000000000000000000" pitchFamily="2" charset="2"/>
              </a:rPr>
              <a:t>BECK, </a:t>
            </a:r>
            <a:r>
              <a:rPr lang="pt-BR" sz="1600" dirty="0" err="1">
                <a:sym typeface="Wingdings" panose="05000000000000000000" pitchFamily="2" charset="2"/>
              </a:rPr>
              <a:t>Ulrich</a:t>
            </a:r>
            <a:r>
              <a:rPr lang="pt-BR" sz="1600" dirty="0">
                <a:sym typeface="Wingdings" panose="05000000000000000000" pitchFamily="2" charset="2"/>
              </a:rPr>
              <a:t>. </a:t>
            </a:r>
            <a:r>
              <a:rPr lang="pt-BR" sz="1600" b="1" dirty="0">
                <a:sym typeface="Wingdings" panose="05000000000000000000" pitchFamily="2" charset="2"/>
              </a:rPr>
              <a:t>Sociedade de Risco</a:t>
            </a:r>
            <a:r>
              <a:rPr lang="pt-BR" sz="1600" dirty="0">
                <a:sym typeface="Wingdings" panose="05000000000000000000" pitchFamily="2" charset="2"/>
              </a:rPr>
              <a:t>. Rumo a uma outra modernidade. São Paulo: editora 34, 2012.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46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4-04-2013_Audiencia_Publica_sobre_Autismo_em_Salv_2013441249541619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439687"/>
            <a:ext cx="5148064" cy="34183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92697"/>
          </a:xfrm>
        </p:spPr>
        <p:txBody>
          <a:bodyPr/>
          <a:lstStyle/>
          <a:p>
            <a:pPr algn="ctr"/>
            <a:r>
              <a:rPr lang="pt-BR" dirty="0"/>
              <a:t>1. PRINCÍPIO DA PARTICIPAÇÃO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B) PLANEJAMENTO E EXECUÇÃO DAS POLÍTICAS AMBIENTAIS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Audiências Públicas (Resolução CONAMA nº.09/1987 </a:t>
            </a:r>
            <a:r>
              <a:rPr lang="pt-BR" dirty="0">
                <a:sym typeface="Wingdings" panose="05000000000000000000" pitchFamily="2" charset="2"/>
              </a:rPr>
              <a:t> EIA-RIMA</a:t>
            </a:r>
            <a:r>
              <a:rPr lang="pt-BR" dirty="0"/>
              <a:t>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Órgãos Colegiados (CONAMA; CONSEMA; CADES)</a:t>
            </a:r>
          </a:p>
        </p:txBody>
      </p:sp>
    </p:spTree>
    <p:extLst>
      <p:ext uri="{BB962C8B-B14F-4D97-AF65-F5344CB8AC3E}">
        <p14:creationId xmlns:p14="http://schemas.microsoft.com/office/powerpoint/2010/main" val="3795537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/>
              <a:t>PRINCÍPIO DA PARTICIPAÇÃO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/>
              <a:t>C) ACESSO À JUSTIÇA </a:t>
            </a:r>
          </a:p>
          <a:p>
            <a:pPr marL="0" indent="0" algn="just">
              <a:buFontTx/>
              <a:buChar char="-"/>
            </a:pPr>
            <a:endParaRPr lang="pt-BR" sz="2000" dirty="0"/>
          </a:p>
          <a:p>
            <a:pPr marL="0" indent="0" algn="just">
              <a:buFont typeface="Wingdings" pitchFamily="2" charset="2"/>
              <a:buChar char="§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AÇÃO CIVIL PÚBLICA (Lei nº.7.347/1985)</a:t>
            </a:r>
          </a:p>
          <a:p>
            <a:pPr algn="just">
              <a:buNone/>
            </a:pPr>
            <a:r>
              <a:rPr lang="pt-BR" sz="2000" dirty="0"/>
              <a:t>Art. 5</a:t>
            </a:r>
            <a:r>
              <a:rPr lang="pt-BR" sz="2000" u="sng" baseline="30000" dirty="0"/>
              <a:t>o</a:t>
            </a:r>
            <a:r>
              <a:rPr lang="pt-BR" sz="2000" dirty="0"/>
              <a:t>  Têm legitimidade para propor a ação principal e a ação cautelar: [...]  I – </a:t>
            </a:r>
            <a:r>
              <a:rPr lang="pt-BR" sz="2000" b="1" dirty="0"/>
              <a:t>Ministério Público</a:t>
            </a:r>
            <a:r>
              <a:rPr lang="pt-BR" sz="2000" dirty="0"/>
              <a:t>; II- </a:t>
            </a:r>
            <a:r>
              <a:rPr lang="pt-BR" sz="2000" b="1" dirty="0"/>
              <a:t>Defensoria Pública</a:t>
            </a:r>
            <a:r>
              <a:rPr lang="pt-BR" sz="2000" dirty="0"/>
              <a:t>; [...] </a:t>
            </a:r>
            <a:r>
              <a:rPr lang="pt-BR" sz="2000" b="1" dirty="0"/>
              <a:t>V - </a:t>
            </a:r>
            <a:r>
              <a:rPr lang="pt-BR" sz="2000" dirty="0"/>
              <a:t>a </a:t>
            </a:r>
            <a:r>
              <a:rPr lang="pt-BR" sz="2000" b="1" u="sng" dirty="0"/>
              <a:t>associação </a:t>
            </a:r>
            <a:r>
              <a:rPr lang="pt-BR" sz="2000" b="1" dirty="0"/>
              <a:t>que, concomitantemente: </a:t>
            </a:r>
            <a:endParaRPr lang="pt-BR" sz="2000" dirty="0"/>
          </a:p>
          <a:p>
            <a:pPr algn="just">
              <a:buNone/>
            </a:pPr>
            <a:r>
              <a:rPr lang="pt-BR" sz="2000" b="1" dirty="0"/>
              <a:t>a) </a:t>
            </a:r>
            <a:r>
              <a:rPr lang="pt-BR" sz="2000" dirty="0"/>
              <a:t>esteja constituída há pelo menos 1 (um) ano nos termos da lei civil;</a:t>
            </a:r>
          </a:p>
          <a:p>
            <a:pPr algn="just">
              <a:buNone/>
            </a:pPr>
            <a:r>
              <a:rPr lang="pt-BR" sz="2000" b="1" dirty="0"/>
              <a:t>b</a:t>
            </a:r>
            <a:r>
              <a:rPr lang="pt-BR" sz="2000" dirty="0"/>
              <a:t>) inclua, entre suas finalidades institucionais</a:t>
            </a:r>
            <a:r>
              <a:rPr lang="pt-BR" sz="2000" b="1" dirty="0"/>
              <a:t>,</a:t>
            </a:r>
            <a:r>
              <a:rPr lang="pt-BR" sz="2000" b="1" u="sng" dirty="0"/>
              <a:t> a proteção ao meio ambiente,</a:t>
            </a:r>
            <a:r>
              <a:rPr lang="pt-BR" sz="2000" b="1" dirty="0"/>
              <a:t> </a:t>
            </a:r>
            <a:r>
              <a:rPr lang="pt-BR" sz="2000" dirty="0"/>
              <a:t>ao consumidor, à ordem econômica, à livre concorrência ou ao patrimônio artístico, estético, histórico, turístico e paisagístico.</a:t>
            </a:r>
            <a:r>
              <a:rPr lang="pt-BR" sz="2000" b="1" dirty="0"/>
              <a:t> </a:t>
            </a:r>
          </a:p>
          <a:p>
            <a:pPr algn="just">
              <a:buNone/>
            </a:pPr>
            <a:endParaRPr lang="pt-BR" sz="2000" b="1" dirty="0"/>
          </a:p>
          <a:p>
            <a:pPr marL="0" indent="0" algn="just">
              <a:buFont typeface="Wingdings" pitchFamily="2" charset="2"/>
              <a:buChar char="§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AÇÃO POPULAR (Lei nº. 4.717/1965)</a:t>
            </a:r>
          </a:p>
          <a:p>
            <a:pPr marL="0" indent="0" algn="just">
              <a:buFontTx/>
              <a:buChar char="-"/>
            </a:pPr>
            <a:r>
              <a:rPr lang="pt-BR" sz="2000" dirty="0"/>
              <a:t>Qualquer cidadão brasileiro nato ou naturalizado em pleno gozo dos seus direitos políticos  (art. 1º, caput) </a:t>
            </a:r>
            <a:r>
              <a:rPr lang="pt-BR" sz="2000" dirty="0">
                <a:sym typeface="Wingdings" pitchFamily="2" charset="2"/>
              </a:rPr>
              <a:t> patrimônio público, histórico, cultural, moralidade, </a:t>
            </a:r>
            <a:r>
              <a:rPr lang="pt-BR" sz="2000" b="1" dirty="0">
                <a:sym typeface="Wingdings" pitchFamily="2" charset="2"/>
              </a:rPr>
              <a:t>meio ambiente. </a:t>
            </a:r>
            <a:endParaRPr lang="pt-BR" sz="2000" b="1" dirty="0"/>
          </a:p>
          <a:p>
            <a:pPr marL="0" indent="0" algn="just">
              <a:buFontTx/>
              <a:buChar char="-"/>
            </a:pPr>
            <a:endParaRPr lang="pt-BR" sz="2000" dirty="0"/>
          </a:p>
          <a:p>
            <a:pPr algn="just"/>
            <a:r>
              <a:rPr lang="pt-BR" b="1" i="1" dirty="0"/>
              <a:t>AMICUS CURIAE </a:t>
            </a:r>
            <a:r>
              <a:rPr lang="pt-BR" dirty="0">
                <a:sym typeface="Wingdings" panose="05000000000000000000" pitchFamily="2" charset="2"/>
              </a:rPr>
              <a:t> terceiro interessado intervém no processo de tomada de decisão judicial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2222"/>
            <a:ext cx="3384376" cy="18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2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120"/>
          </a:xfrm>
        </p:spPr>
        <p:txBody>
          <a:bodyPr/>
          <a:lstStyle/>
          <a:p>
            <a:pPr algn="ctr"/>
            <a:r>
              <a:rPr lang="pt-BR" dirty="0"/>
              <a:t>1. PRINCÍPIO DA PARTICIPAÇÃO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712120"/>
            <a:ext cx="9144000" cy="60292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AÇÃO DE INCONSTITUICONALIDADE – INCONSTITUCIONALIDADE FORMAL – ALTERAÇÃO NO PLANO DIRETOR URBANO MUNICIPAL – AUSÊNCIA DE REALIZAÇÃO DE AUDIÊNCIAS PÚBLICAS – GESTÃO DEMOCRÁTICA DAS CIDADES.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1 – A Constituição do Estado do Espírito Santo prevê a necessária participação popular para a elaboração e alterações posteriores do Plano Diretor Urbano, consoante se infere do art. 231, parágrafo único, inciso IV e art. 236.</a:t>
            </a:r>
          </a:p>
          <a:p>
            <a:pPr marL="0" indent="0" algn="just">
              <a:buNone/>
            </a:pPr>
            <a:r>
              <a:rPr lang="pt-BR" dirty="0"/>
              <a:t>2 – A elaboração das políticas de desenvolvimento urbano deverá obedecer </a:t>
            </a:r>
            <a:r>
              <a:rPr lang="pt-BR" b="1" dirty="0"/>
              <a:t>às diretrizes da gestão democrática das cidades e contar com a participação ativa da sociedade</a:t>
            </a:r>
            <a:r>
              <a:rPr lang="pt-BR" dirty="0"/>
              <a:t>, seja através dos </a:t>
            </a:r>
            <a:r>
              <a:rPr lang="pt-BR" b="1" dirty="0"/>
              <a:t>conselhos municipais, </a:t>
            </a:r>
            <a:r>
              <a:rPr lang="pt-BR" b="1" i="1" dirty="0"/>
              <a:t>v.g.</a:t>
            </a:r>
            <a:r>
              <a:rPr lang="pt-BR" b="1" dirty="0"/>
              <a:t> do Conselho Municipal de Defesa do Meio Ambiente - COMDEMA - ou o Conselho Municipal do Plano Diretor Urbano – CMPDU,</a:t>
            </a:r>
            <a:r>
              <a:rPr lang="pt-BR" dirty="0"/>
              <a:t> seja através da realização das audiências públicas, a fim de atender os anseios da população como um todo.</a:t>
            </a:r>
          </a:p>
          <a:p>
            <a:pPr marL="0" indent="0" algn="just">
              <a:buNone/>
            </a:pPr>
            <a:r>
              <a:rPr lang="pt-BR" dirty="0"/>
              <a:t>3 – A Lei nº 2.093⁄2014</a:t>
            </a:r>
            <a:r>
              <a:rPr lang="pt-BR" b="1" dirty="0"/>
              <a:t> </a:t>
            </a:r>
            <a:r>
              <a:rPr lang="pt-BR" dirty="0"/>
              <a:t>modificou disposições na Lei Municipal nº 1.731⁄2006 (que dispõe sobre Plano Diretor Urbano), e alterou a ordenação das edificações, sem a realização de consultas públicas. [...] </a:t>
            </a:r>
          </a:p>
          <a:p>
            <a:pPr marL="0" indent="0" algn="just">
              <a:buNone/>
            </a:pPr>
            <a:r>
              <a:rPr lang="pt-BR" sz="1800" dirty="0"/>
              <a:t>(TJES- ADI n.  0035592-53.2016.8.08.0000; jul. </a:t>
            </a:r>
            <a:r>
              <a:rPr lang="pt-BR" sz="1800" b="1" dirty="0"/>
              <a:t>16/02/2017</a:t>
            </a:r>
            <a:r>
              <a:rPr lang="pt-BR" sz="1800" dirty="0"/>
              <a:t> – Município de Afonso Claudio)</a:t>
            </a:r>
          </a:p>
        </p:txBody>
      </p:sp>
    </p:spTree>
    <p:extLst>
      <p:ext uri="{BB962C8B-B14F-4D97-AF65-F5344CB8AC3E}">
        <p14:creationId xmlns:p14="http://schemas.microsoft.com/office/powerpoint/2010/main" val="3108976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156179"/>
            <a:ext cx="4752528" cy="17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74746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2. PRINCÍPIO DA 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0" indent="0" algn="just"/>
            <a:r>
              <a:rPr lang="pt-BR" sz="2400" dirty="0"/>
              <a:t> Mecanismo de gestão dos riscos, voltado, especificamente, para inibir os riscos concretos ou potenciais, sendo esses </a:t>
            </a:r>
            <a:r>
              <a:rPr lang="pt-BR" sz="2400" b="1" u="sng" dirty="0"/>
              <a:t>visíveis e previsíveis</a:t>
            </a:r>
            <a:r>
              <a:rPr lang="pt-BR" sz="2400" b="1" dirty="0"/>
              <a:t> </a:t>
            </a:r>
            <a:r>
              <a:rPr lang="pt-BR" sz="2400" dirty="0"/>
              <a:t>pelo conhecimento humano;</a:t>
            </a:r>
          </a:p>
          <a:p>
            <a:pPr marL="0" indent="0" algn="just"/>
            <a:endParaRPr lang="pt-BR" sz="2400" dirty="0"/>
          </a:p>
          <a:p>
            <a:pPr marL="0" indent="0" algn="just"/>
            <a:r>
              <a:rPr lang="pt-BR" sz="2400" dirty="0"/>
              <a:t> Objetivo: evitar os danos ambientais conhecidos;</a:t>
            </a:r>
          </a:p>
          <a:p>
            <a:pPr marL="0" indent="0" algn="just"/>
            <a:endParaRPr lang="pt-BR" sz="2400" dirty="0"/>
          </a:p>
          <a:p>
            <a:pPr marL="0" indent="0" algn="just"/>
            <a:r>
              <a:rPr lang="pt-BR" sz="2400" dirty="0"/>
              <a:t>“</a:t>
            </a:r>
            <a:r>
              <a:rPr lang="pt-BR" sz="2400" i="1" dirty="0"/>
              <a:t>O objetivo geral a ser perseguido pelo princípio da prevenção é, fundamentalmente, a proibição da repetição da atividade que </a:t>
            </a:r>
            <a:r>
              <a:rPr lang="pt-BR" sz="2400" i="1" u="sng" dirty="0"/>
              <a:t>já se sabe ser perigosa</a:t>
            </a:r>
            <a:r>
              <a:rPr lang="pt-BR" sz="2400" dirty="0"/>
              <a:t>” </a:t>
            </a:r>
            <a:r>
              <a:rPr lang="pt-BR" sz="1800" dirty="0"/>
              <a:t>(AYALA, Patrick de Araújo. LEITE, José Rubens </a:t>
            </a:r>
            <a:r>
              <a:rPr lang="pt-BR" sz="1800" dirty="0" err="1"/>
              <a:t>Morato</a:t>
            </a:r>
            <a:r>
              <a:rPr lang="pt-BR" sz="1800" dirty="0"/>
              <a:t>. Direito Ambiental na Sociedade de Risco. p. 71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088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pt-BR" dirty="0"/>
              <a:t>2. PRINCÍPIO DA 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Declaração de Estocolmo (1972)</a:t>
            </a:r>
          </a:p>
          <a:p>
            <a:pPr marL="0" indent="0" algn="just">
              <a:buNone/>
            </a:pPr>
            <a:r>
              <a:rPr lang="pt-BR" b="1" dirty="0"/>
              <a:t>Princípio 5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Os recursos não renováveis da terra devem empregar-se de forma </a:t>
            </a:r>
            <a:r>
              <a:rPr lang="pt-BR" b="1" dirty="0"/>
              <a:t>que se evite o perigo</a:t>
            </a:r>
            <a:r>
              <a:rPr lang="pt-BR" dirty="0"/>
              <a:t> de seu futuro esgotamento e se assegure que toda a humanidade compartilhe dos benefícios de sua utilização.</a:t>
            </a:r>
          </a:p>
          <a:p>
            <a:endParaRPr lang="pt-BR" b="1" dirty="0"/>
          </a:p>
          <a:p>
            <a:r>
              <a:rPr lang="pt-BR" b="1" dirty="0"/>
              <a:t>Constituição Federal </a:t>
            </a:r>
          </a:p>
          <a:p>
            <a:pPr marL="0" indent="0" algn="just">
              <a:buNone/>
            </a:pPr>
            <a:r>
              <a:rPr lang="pt-BR" dirty="0"/>
              <a:t>Art. 225. [...] § 1º - Para assegurar a efetividade desse direito, incumbe ao Poder Público:</a:t>
            </a:r>
          </a:p>
          <a:p>
            <a:pPr marL="0" indent="0" algn="just">
              <a:buNone/>
            </a:pPr>
            <a:r>
              <a:rPr lang="pt-BR" dirty="0"/>
              <a:t>IV - exigir, na forma da lei, para instalação de obra ou atividade </a:t>
            </a:r>
            <a:r>
              <a:rPr lang="pt-BR" b="1" dirty="0"/>
              <a:t>potencialmente causadora de significativa degradação do meio ambiente</a:t>
            </a:r>
            <a:r>
              <a:rPr lang="pt-BR" dirty="0"/>
              <a:t>, </a:t>
            </a:r>
            <a:r>
              <a:rPr lang="pt-BR" b="1" dirty="0"/>
              <a:t>estudo prévio de impacto ambiental</a:t>
            </a:r>
            <a:r>
              <a:rPr lang="pt-BR" dirty="0"/>
              <a:t>, a que se dará publicidade; </a:t>
            </a:r>
          </a:p>
          <a:p>
            <a:pPr marL="0" indent="0" algn="just">
              <a:buNone/>
            </a:pPr>
            <a:endParaRPr lang="pt-BR" dirty="0"/>
          </a:p>
          <a:p>
            <a:r>
              <a:rPr lang="pt-BR" b="1" u="sng" dirty="0"/>
              <a:t>Lei 6.938/1981 - PNMA</a:t>
            </a:r>
          </a:p>
          <a:p>
            <a:pPr marL="0" indent="0" algn="just">
              <a:buNone/>
            </a:pPr>
            <a:r>
              <a:rPr lang="pt-BR" dirty="0" err="1"/>
              <a:t>Art</a:t>
            </a:r>
            <a:r>
              <a:rPr lang="pt-BR" dirty="0"/>
              <a:t> 2º - A Política Nacional do Meio Ambiente [...] atendidos os seguintes princípios:</a:t>
            </a:r>
          </a:p>
          <a:p>
            <a:pPr marL="0" indent="0" algn="just">
              <a:buNone/>
            </a:pPr>
            <a:r>
              <a:rPr lang="pt-BR" dirty="0"/>
              <a:t>II - racionalização do uso do solo, do subsolo, da água e do ar;</a:t>
            </a:r>
          </a:p>
          <a:p>
            <a:pPr marL="0" indent="0" algn="just">
              <a:buNone/>
            </a:pPr>
            <a:r>
              <a:rPr lang="pt-BR" dirty="0" err="1"/>
              <a:t>Ill</a:t>
            </a:r>
            <a:r>
              <a:rPr lang="pt-BR" dirty="0"/>
              <a:t> - planejamento e fiscalização do uso dos recursos ambientais;</a:t>
            </a:r>
          </a:p>
          <a:p>
            <a:pPr marL="0" indent="0" algn="just">
              <a:buNone/>
            </a:pPr>
            <a:r>
              <a:rPr lang="pt-BR" dirty="0"/>
              <a:t>IV - proteção dos ecossistemas, com a preservação de áreas representativas;</a:t>
            </a:r>
          </a:p>
          <a:p>
            <a:pPr marL="0" indent="0" algn="just">
              <a:buNone/>
            </a:pPr>
            <a:r>
              <a:rPr lang="pt-BR" dirty="0"/>
              <a:t>V - controle e zoneamento das atividades potencial ou efetivamente poluidoras;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6853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pt-BR" dirty="0"/>
              <a:t>2. PRINCÍPIO DA 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pt-BR" b="1" dirty="0"/>
              <a:t>Lei n. 11.428/2006 (Lei da Mata Atlântica)</a:t>
            </a:r>
          </a:p>
          <a:p>
            <a:pPr marL="0" indent="0" algn="just">
              <a:buNone/>
            </a:pPr>
            <a:r>
              <a:rPr lang="pt-BR" dirty="0"/>
              <a:t>Art. 6º [...] Parágrafo único.  Na proteção e na utilização do Bioma Mata Atlântica, serão observados os princípios da função socioambiental da propriedade, da </a:t>
            </a:r>
            <a:r>
              <a:rPr lang="pt-BR" dirty="0" err="1"/>
              <a:t>eqüidade</a:t>
            </a:r>
            <a:r>
              <a:rPr lang="pt-BR" dirty="0"/>
              <a:t> </a:t>
            </a:r>
            <a:r>
              <a:rPr lang="pt-BR" dirty="0" err="1"/>
              <a:t>intergeracional</a:t>
            </a:r>
            <a:r>
              <a:rPr lang="pt-BR" dirty="0"/>
              <a:t>, </a:t>
            </a:r>
            <a:r>
              <a:rPr lang="pt-BR" b="1" u="sng" dirty="0"/>
              <a:t>da prevenção</a:t>
            </a:r>
            <a:r>
              <a:rPr lang="pt-BR" dirty="0"/>
              <a:t>, [...]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Lei n. 12.187/2009 (Política Nacional sobre Mudança do Clima)</a:t>
            </a:r>
          </a:p>
          <a:p>
            <a:pPr marL="0" indent="0" algn="just">
              <a:buNone/>
            </a:pPr>
            <a:r>
              <a:rPr lang="pt-BR" dirty="0"/>
              <a:t>Art. 3</a:t>
            </a:r>
            <a:r>
              <a:rPr lang="pt-BR" u="sng" baseline="30000" dirty="0"/>
              <a:t>o</a:t>
            </a:r>
            <a:r>
              <a:rPr lang="pt-BR" dirty="0"/>
              <a:t>  A PNMC e as ações dela decorrentes, executadas sob a responsabilidade dos entes políticos e dos órgãos da administração pública, </a:t>
            </a:r>
            <a:r>
              <a:rPr lang="pt-BR" b="1" dirty="0"/>
              <a:t>observarão os princípios da precaução, da prevenção</a:t>
            </a:r>
            <a:r>
              <a:rPr lang="pt-BR" dirty="0"/>
              <a:t>, [...]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Lei n. 12.305/2010 (Política Nacional dos Resíduos Sólidos)</a:t>
            </a:r>
          </a:p>
          <a:p>
            <a:pPr marL="0" indent="0">
              <a:buNone/>
            </a:pPr>
            <a:r>
              <a:rPr lang="pt-BR" dirty="0"/>
              <a:t>Art. 6</a:t>
            </a:r>
            <a:r>
              <a:rPr lang="pt-BR" u="sng" baseline="30000" dirty="0"/>
              <a:t>o</a:t>
            </a:r>
            <a:r>
              <a:rPr lang="pt-BR" dirty="0"/>
              <a:t>  São princípios da Política Nacional de Resíduos Sólidos: </a:t>
            </a:r>
          </a:p>
          <a:p>
            <a:pPr marL="0" indent="0">
              <a:buNone/>
            </a:pPr>
            <a:r>
              <a:rPr lang="pt-BR" dirty="0"/>
              <a:t>I - a </a:t>
            </a:r>
            <a:r>
              <a:rPr lang="pt-BR" b="1" dirty="0"/>
              <a:t>prevenção</a:t>
            </a:r>
            <a:r>
              <a:rPr lang="pt-BR" dirty="0"/>
              <a:t> e a precaução; 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123544"/>
            <a:ext cx="2531953" cy="17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2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pt-BR" dirty="0"/>
              <a:t>2. PRINCÍPIO DA 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Exemplos:</a:t>
            </a:r>
          </a:p>
          <a:p>
            <a:pPr algn="just">
              <a:buNone/>
            </a:pPr>
            <a:endParaRPr lang="pt-BR" dirty="0"/>
          </a:p>
          <a:p>
            <a:pPr marL="514350" indent="-514350" algn="just">
              <a:buAutoNum type="arabicPeriod"/>
            </a:pPr>
            <a:r>
              <a:rPr lang="pt-BR" sz="2400" dirty="0"/>
              <a:t>Licenciamento Ambiental;</a:t>
            </a:r>
          </a:p>
          <a:p>
            <a:pPr marL="514350" indent="-514350" algn="just">
              <a:buAutoNum type="arabicPeriod"/>
            </a:pPr>
            <a:r>
              <a:rPr lang="pt-BR" sz="2400" dirty="0"/>
              <a:t>EPIA – RIMA – Estudo Prévio de Impacto Ambiental;</a:t>
            </a:r>
          </a:p>
          <a:p>
            <a:pPr marL="514350" indent="-514350" algn="just">
              <a:buAutoNum type="arabicPeriod"/>
            </a:pPr>
            <a:r>
              <a:rPr lang="pt-BR" sz="2400" dirty="0"/>
              <a:t>Limites e </a:t>
            </a:r>
            <a:r>
              <a:rPr lang="pt-BR" sz="2400" i="1" dirty="0"/>
              <a:t>Standards</a:t>
            </a:r>
            <a:r>
              <a:rPr lang="pt-BR" sz="2400" dirty="0"/>
              <a:t> nas atividades humanas (poluição atmosférica; poluição hídrica; poluição subsolo, </a:t>
            </a:r>
            <a:r>
              <a:rPr lang="pt-BR" sz="2400" dirty="0" err="1"/>
              <a:t>etc</a:t>
            </a:r>
            <a:r>
              <a:rPr lang="pt-BR" sz="2400" dirty="0"/>
              <a:t>); </a:t>
            </a:r>
          </a:p>
          <a:p>
            <a:pPr marL="514350" indent="-514350" algn="just">
              <a:buAutoNum type="arabicPeriod"/>
            </a:pPr>
            <a:r>
              <a:rPr lang="pt-BR" sz="2400" dirty="0"/>
              <a:t>Plano Diretor e Estratégias – Planejamentos que envolvam a estratégia dos recursos naturais;</a:t>
            </a:r>
          </a:p>
          <a:p>
            <a:pPr marL="514350" indent="-514350" algn="just">
              <a:buAutoNum type="arabicPeriod"/>
            </a:pPr>
            <a:r>
              <a:rPr lang="pt-BR" sz="2400" dirty="0"/>
              <a:t>Zoneamento Ecológico e Econômico (ZEE) </a:t>
            </a:r>
          </a:p>
          <a:p>
            <a:pPr marL="514350" indent="-514350">
              <a:buAutoNum type="arabicPeriod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936" y="4941168"/>
            <a:ext cx="4386064" cy="19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9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pt-BR" dirty="0"/>
              <a:t>2. PRINCÍPIO DA 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Caso de Porto Belo/SC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dirty="0"/>
              <a:t>ADMINISTRATIVO. AMBIENTAL. AÇÃO CIVIL PÚBLICA PROMOVIDA PELA UNIÃO. </a:t>
            </a:r>
            <a:r>
              <a:rPr lang="pt-BR" b="1" dirty="0"/>
              <a:t>CONSTRUÇÃO DE HOTEL.</a:t>
            </a:r>
            <a:r>
              <a:rPr lang="pt-BR" dirty="0"/>
              <a:t> MUNICÍPIO DE PORTO BELO. ZONA DE PROMONTÓRIO. </a:t>
            </a:r>
            <a:r>
              <a:rPr lang="pt-BR" b="1" dirty="0"/>
              <a:t>ÁREA DE PRESERVAÇÃO PERMANENTE. </a:t>
            </a:r>
            <a:r>
              <a:rPr lang="pt-BR" b="1" i="1" dirty="0"/>
              <a:t>NON AEDIFICANDI</a:t>
            </a:r>
            <a:r>
              <a:rPr lang="pt-BR" i="1" dirty="0"/>
              <a:t> . LICENÇA NULA. </a:t>
            </a:r>
            <a:r>
              <a:rPr lang="pt-BR" dirty="0"/>
              <a:t>DESCUMPRIMENTO DA LEGISLAÇÃO AMBIENTAL. </a:t>
            </a:r>
            <a:r>
              <a:rPr lang="pt-BR" b="1" dirty="0"/>
              <a:t>INEXISTÊNCIA DE AVALIAÇÃO AMBIENTAL. PRINCÍPIO DA PREVENÇÃO</a:t>
            </a:r>
            <a:r>
              <a:rPr lang="pt-BR" dirty="0"/>
              <a:t>. DESFAZIMENTO DA OBRA</a:t>
            </a:r>
            <a:r>
              <a:rPr lang="pt-BR" sz="1600" dirty="0"/>
              <a:t>.(</a:t>
            </a:r>
            <a:r>
              <a:rPr lang="pt-BR" sz="1600" dirty="0" err="1"/>
              <a:t>REsp</a:t>
            </a:r>
            <a:r>
              <a:rPr lang="pt-BR" sz="1600" dirty="0"/>
              <a:t> nº 769.753 - SC (2005/0112169-7)  relator : Ministro Herman Benjamin – 08/09/2009)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035535"/>
            <a:ext cx="6242304" cy="28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71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pt-BR" dirty="0"/>
              <a:t>2. Princípio da Prevenção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AGRAVO REGIMENTAL NA SUSPENSÃO DE LIMINAR E DE SENTENÇA. LEGITIMIDADE. PESSOA JURÍDICA INTERESSADA. POSSIBILIDADE DE GRAVE LESÃO À ORDEM E ECONOMIA PÚBLICAS. </a:t>
            </a:r>
            <a:r>
              <a:rPr lang="pt-BR" b="1" dirty="0"/>
              <a:t>EXISTÊNCIA. PRINCÍPIO DA PREVENÇÃO.</a:t>
            </a:r>
            <a:r>
              <a:rPr lang="pt-BR" dirty="0"/>
              <a:t> PEDIDO DE SUSPENSÃO DEFERIDO. AGRAVO REGIMENTAL DESPROVIDO. [...] III - O </a:t>
            </a:r>
            <a:r>
              <a:rPr lang="pt-BR" b="1" dirty="0"/>
              <a:t>transporte de animais do Estado do Rio Grande do Norte (área não livre de febre aftosa</a:t>
            </a:r>
            <a:r>
              <a:rPr lang="pt-BR" dirty="0"/>
              <a:t>) para o </a:t>
            </a:r>
            <a:r>
              <a:rPr lang="pt-BR" b="1" dirty="0"/>
              <a:t>Estado do Tocantins (área livre da referida moléstia), </a:t>
            </a:r>
            <a:r>
              <a:rPr lang="pt-BR" dirty="0"/>
              <a:t>sem o cumprimento dos normativos aplicáveis, pode, em tese, causar a contaminação do rebanho do local de destino, o que enseja grave lesão à ordem e à economia públicas. IV </a:t>
            </a:r>
            <a:r>
              <a:rPr lang="pt-BR" b="1" dirty="0"/>
              <a:t>- A </a:t>
            </a:r>
            <a:r>
              <a:rPr lang="pt-BR" b="1" dirty="0" err="1"/>
              <a:t>sobrelevação</a:t>
            </a:r>
            <a:r>
              <a:rPr lang="pt-BR" b="1" dirty="0"/>
              <a:t> dos riscos permite concluir pela aplicação do princípio da prevenção, pois o perigo de grave dano ou de lesão irreversível é passível de ocorrência em caso de contaminação</a:t>
            </a:r>
            <a:r>
              <a:rPr lang="pt-BR" dirty="0"/>
              <a:t>. Agravo regimental desprovido. (STJ – </a:t>
            </a:r>
            <a:r>
              <a:rPr lang="pt-BR" dirty="0" err="1"/>
              <a:t>AgRg</a:t>
            </a:r>
            <a:r>
              <a:rPr lang="pt-BR" dirty="0"/>
              <a:t> n. 1749/RN, </a:t>
            </a:r>
            <a:r>
              <a:rPr lang="pt-BR" dirty="0" err="1"/>
              <a:t>julg</a:t>
            </a:r>
            <a:r>
              <a:rPr lang="pt-BR" dirty="0"/>
              <a:t>. 15/05/2013)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779934"/>
            <a:ext cx="475252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3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iobenedi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200218"/>
            <a:ext cx="2843808" cy="15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66CC"/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pt-BR" dirty="0"/>
              <a:t>3. PRINCÍPIO DA PRECAUÇÃO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733256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§"/>
            </a:pPr>
            <a:r>
              <a:rPr lang="pt-BR" sz="2200" i="1" dirty="0"/>
              <a:t>“</a:t>
            </a:r>
            <a:r>
              <a:rPr lang="pt-BR" sz="2200" dirty="0"/>
              <a:t>As melhores técnicas disponíveis de minimização de dano devem ser aplicadas, </a:t>
            </a:r>
            <a:r>
              <a:rPr lang="pt-BR" sz="2200" b="1" dirty="0"/>
              <a:t>independentemente de sua previsibilidade</a:t>
            </a:r>
            <a:r>
              <a:rPr lang="pt-BR" sz="2200" dirty="0"/>
              <a:t>” </a:t>
            </a:r>
            <a:r>
              <a:rPr lang="pt-BR" sz="1800" dirty="0"/>
              <a:t>(WINTER, Gerd. A natureza jurídica dos princípios ambientais em direito internacional, direito da comunidade europeia e direito nacional”).</a:t>
            </a:r>
          </a:p>
          <a:p>
            <a:pPr marL="0" indent="0" algn="just">
              <a:buFont typeface="Wingdings" pitchFamily="2" charset="2"/>
              <a:buChar char="§"/>
            </a:pPr>
            <a:endParaRPr lang="pt-BR" sz="2200" dirty="0"/>
          </a:p>
          <a:p>
            <a:pPr marL="0" indent="0" algn="just">
              <a:buFont typeface="Wingdings" pitchFamily="2" charset="2"/>
              <a:buChar char="§"/>
            </a:pPr>
            <a:r>
              <a:rPr lang="pt-BR" sz="2200" dirty="0"/>
              <a:t> Opera no primeiro momento da função antecipatória, inibitória e cautelar em face do </a:t>
            </a:r>
            <a:r>
              <a:rPr lang="pt-BR" sz="2200" b="1" dirty="0"/>
              <a:t>risco abstrato</a:t>
            </a:r>
            <a:r>
              <a:rPr lang="pt-BR" sz="2200" dirty="0"/>
              <a:t>, que pode ser considerado risco de dano, pois muitas vezes é de </a:t>
            </a:r>
            <a:r>
              <a:rPr lang="pt-BR" sz="2200" b="1" u="sng" dirty="0"/>
              <a:t>difícil visualização e previsão</a:t>
            </a:r>
            <a:r>
              <a:rPr lang="pt-BR" sz="2200" dirty="0"/>
              <a:t>;</a:t>
            </a:r>
          </a:p>
          <a:p>
            <a:pPr marL="0" indent="0" algn="just">
              <a:buFont typeface="Wingdings" pitchFamily="2" charset="2"/>
              <a:buChar char="§"/>
            </a:pPr>
            <a:endParaRPr lang="pt-BR" sz="2200" dirty="0"/>
          </a:p>
          <a:p>
            <a:pPr marL="0" indent="0" algn="just">
              <a:buFont typeface="Wingdings" pitchFamily="2" charset="2"/>
              <a:buChar char="§"/>
            </a:pPr>
            <a:r>
              <a:rPr lang="pt-BR" sz="2200" dirty="0"/>
              <a:t>Diante da dúvida e incerteza científicas, o sistema jurídico deve ter como fio condutor uma postura precavida;</a:t>
            </a:r>
          </a:p>
          <a:p>
            <a:pPr marL="0" indent="0" algn="just">
              <a:buFont typeface="Wingdings" pitchFamily="2" charset="2"/>
              <a:buChar char="§"/>
            </a:pPr>
            <a:endParaRPr lang="pt-BR" sz="2200" dirty="0"/>
          </a:p>
          <a:p>
            <a:pPr marL="0" indent="0" algn="just">
              <a:buFont typeface="Wingdings" pitchFamily="2" charset="2"/>
              <a:buChar char="§"/>
            </a:pPr>
            <a:endParaRPr lang="pt-BR" sz="2200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71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1"/>
            <a:ext cx="9121197" cy="913581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pt-BR" sz="3600" dirty="0">
                <a:solidFill>
                  <a:schemeClr val="tx1"/>
                </a:solidFill>
                <a:latin typeface="+mj-lt"/>
              </a:rPr>
              <a:t>1. DEGRADAÇÃO AMBIENTAL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987" y="950092"/>
            <a:ext cx="2160240" cy="28951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118313"/>
            <a:ext cx="4988701" cy="24924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7" y="3977938"/>
            <a:ext cx="4568760" cy="253267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38568" y="6411724"/>
            <a:ext cx="442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MINAMATA – décadas 50 e 60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936" y="3656268"/>
            <a:ext cx="4342489" cy="229069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698326" y="5946966"/>
            <a:ext cx="445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Acidente </a:t>
            </a:r>
            <a:r>
              <a:rPr lang="pt-BR" sz="2000" b="1" dirty="0" err="1">
                <a:solidFill>
                  <a:srgbClr val="C00000"/>
                </a:solidFill>
              </a:rPr>
              <a:t>Torrey</a:t>
            </a:r>
            <a:r>
              <a:rPr lang="pt-BR" sz="2000" b="1" dirty="0">
                <a:solidFill>
                  <a:srgbClr val="C00000"/>
                </a:solidFill>
              </a:rPr>
              <a:t> </a:t>
            </a:r>
            <a:r>
              <a:rPr lang="pt-BR" sz="2000" b="1" dirty="0" err="1">
                <a:solidFill>
                  <a:srgbClr val="C00000"/>
                </a:solidFill>
              </a:rPr>
              <a:t>Canyon</a:t>
            </a:r>
            <a:r>
              <a:rPr lang="pt-BR" sz="2000" b="1" dirty="0">
                <a:solidFill>
                  <a:srgbClr val="C00000"/>
                </a:solidFill>
              </a:rPr>
              <a:t>  1967</a:t>
            </a:r>
          </a:p>
        </p:txBody>
      </p:sp>
    </p:spTree>
    <p:extLst>
      <p:ext uri="{BB962C8B-B14F-4D97-AF65-F5344CB8AC3E}">
        <p14:creationId xmlns:p14="http://schemas.microsoft.com/office/powerpoint/2010/main" val="12917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33445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ferente de 4"/>
          <p:cNvSpPr/>
          <p:nvPr/>
        </p:nvSpPr>
        <p:spPr>
          <a:xfrm>
            <a:off x="4229960" y="404664"/>
            <a:ext cx="684077" cy="864096"/>
          </a:xfrm>
          <a:prstGeom prst="mathNotEqua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77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2" y="0"/>
            <a:ext cx="9118217" cy="764704"/>
          </a:xfrm>
        </p:spPr>
        <p:txBody>
          <a:bodyPr/>
          <a:lstStyle/>
          <a:p>
            <a:pPr algn="ctr"/>
            <a:r>
              <a:rPr lang="pt-BR" dirty="0"/>
              <a:t>3. PRINCÍPIO DA PRECAUÇÃO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57" y="620688"/>
            <a:ext cx="9118217" cy="609329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Princípio 15 da Declaração do Rio </a:t>
            </a:r>
            <a:r>
              <a:rPr lang="pt-BR" dirty="0"/>
              <a:t>(1992):</a:t>
            </a:r>
          </a:p>
          <a:p>
            <a:pPr marL="0" indent="0" algn="just">
              <a:buNone/>
            </a:pPr>
            <a:r>
              <a:rPr lang="pt-BR" dirty="0"/>
              <a:t>Com o fim de proteger o meio ambiente, o princípio da precaução deverá ser amplamente observado pelos Estados, de acordo com suas capacidades. Quando houver ameaça de danos graves ou irreversíveis, </a:t>
            </a:r>
            <a:r>
              <a:rPr lang="pt-BR" b="1" dirty="0"/>
              <a:t>a ausência de certeza científica absoluta não será utilizada como razão para o adiamento de medidas economicamente viáveis para prevenir </a:t>
            </a:r>
            <a:r>
              <a:rPr lang="pt-BR" dirty="0"/>
              <a:t>a </a:t>
            </a:r>
            <a:r>
              <a:rPr lang="pt-BR" b="1" dirty="0"/>
              <a:t>degradação ambiental.</a:t>
            </a:r>
          </a:p>
          <a:p>
            <a:pPr marL="0" indent="0"/>
            <a:r>
              <a:rPr lang="pt-BR" b="1" dirty="0"/>
              <a:t>Lei nº.11.105/2005 (Lei da Biossegurança)</a:t>
            </a:r>
          </a:p>
          <a:p>
            <a:pPr marL="0" indent="0" algn="just">
              <a:buNone/>
            </a:pPr>
            <a:r>
              <a:rPr lang="pt-BR" dirty="0"/>
              <a:t> Art. 1</a:t>
            </a:r>
            <a:r>
              <a:rPr lang="pt-BR" baseline="30000" dirty="0"/>
              <a:t>o</a:t>
            </a:r>
            <a:r>
              <a:rPr lang="pt-BR" dirty="0"/>
              <a:t> Esta Lei estabelece normas de segurança e mecanismos de fiscalização sobre a construção, o cultivo, a produção, a manipulação, o transporte, a transferência, a importação, a exportação, o armazenamento, a pesquisa, a comercialização, o consumo, a liberação no meio ambiente e o descarte de </a:t>
            </a:r>
            <a:r>
              <a:rPr lang="pt-BR" b="1" dirty="0"/>
              <a:t>organismos geneticamente modificados – OGM </a:t>
            </a:r>
            <a:r>
              <a:rPr lang="pt-BR" dirty="0"/>
              <a:t>e seus derivados, tendo como diretrizes o estímulo ao avanço científico na área de biossegurança e biotecnologia, a proteção à vida e à saúde humana, animal e vegetal, e </a:t>
            </a:r>
            <a:r>
              <a:rPr lang="pt-BR" b="1" u="sng" dirty="0"/>
              <a:t>a observância do princípio da precaução </a:t>
            </a:r>
            <a:r>
              <a:rPr lang="pt-BR" dirty="0"/>
              <a:t>para a proteção do meio ambiente.</a:t>
            </a:r>
          </a:p>
          <a:p>
            <a:pPr marL="0" indent="0"/>
            <a:r>
              <a:rPr lang="pt-BR" b="1" dirty="0"/>
              <a:t>Lei nº.12.305/2010 (Política Nacional de Resíduos Sólidos)</a:t>
            </a:r>
          </a:p>
          <a:p>
            <a:pPr marL="0" indent="0">
              <a:buNone/>
            </a:pPr>
            <a:r>
              <a:rPr lang="pt-BR" dirty="0"/>
              <a:t>Art. 6</a:t>
            </a:r>
            <a:r>
              <a:rPr lang="pt-BR" baseline="30000" dirty="0"/>
              <a:t>o</a:t>
            </a:r>
            <a:r>
              <a:rPr lang="pt-BR" dirty="0"/>
              <a:t>  São princípios da Política Nacional de Resíduos Sólidos: </a:t>
            </a:r>
          </a:p>
          <a:p>
            <a:pPr marL="0" indent="0">
              <a:buNone/>
            </a:pPr>
            <a:r>
              <a:rPr lang="pt-BR" dirty="0"/>
              <a:t>I - a prevenção e a precaução; </a:t>
            </a:r>
          </a:p>
          <a:p>
            <a:pPr marL="514350" indent="-514350">
              <a:buNone/>
            </a:pPr>
            <a:endParaRPr lang="pt-BR" dirty="0"/>
          </a:p>
          <a:p>
            <a:pPr marL="514350" indent="-514350"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71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02" y="8271"/>
            <a:ext cx="9127097" cy="684426"/>
          </a:xfrm>
        </p:spPr>
        <p:txBody>
          <a:bodyPr/>
          <a:lstStyle/>
          <a:p>
            <a:pPr algn="ctr"/>
            <a:r>
              <a:rPr lang="pt-BR" dirty="0"/>
              <a:t>3. PRINCÍPIO DA PRECAUÇÃO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01" y="692697"/>
            <a:ext cx="9127097" cy="6165303"/>
          </a:xfrm>
        </p:spPr>
        <p:txBody>
          <a:bodyPr>
            <a:normAutofit/>
          </a:bodyPr>
          <a:lstStyle/>
          <a:p>
            <a:r>
              <a:rPr lang="pt-BR" sz="2400" dirty="0"/>
              <a:t>Exemplos:</a:t>
            </a:r>
          </a:p>
          <a:p>
            <a:pPr>
              <a:buNone/>
            </a:pPr>
            <a:endParaRPr lang="pt-BR" sz="2400" dirty="0"/>
          </a:p>
          <a:p>
            <a:pPr marL="360363" indent="-360363" algn="just">
              <a:buAutoNum type="arabicPeriod"/>
            </a:pPr>
            <a:r>
              <a:rPr lang="pt-BR" sz="2400" dirty="0"/>
              <a:t>Mudanças Climáticas;</a:t>
            </a:r>
          </a:p>
          <a:p>
            <a:pPr marL="360363" indent="-360363" algn="just">
              <a:buAutoNum type="arabicPeriod"/>
            </a:pPr>
            <a:r>
              <a:rPr lang="pt-BR" sz="2400" dirty="0"/>
              <a:t>Agrotóxicos (PL n. 6299/02 - Brasil);</a:t>
            </a:r>
          </a:p>
          <a:p>
            <a:pPr marL="360363" indent="-360363" algn="just">
              <a:buAutoNum type="arabicPeriod"/>
            </a:pPr>
            <a:r>
              <a:rPr lang="pt-BR" sz="2400" dirty="0"/>
              <a:t>Transgênicos;</a:t>
            </a:r>
          </a:p>
          <a:p>
            <a:pPr marL="360363" indent="-360363" algn="just">
              <a:buAutoNum type="arabicPeriod"/>
            </a:pPr>
            <a:r>
              <a:rPr lang="pt-BR" sz="2400" dirty="0"/>
              <a:t>Inversão do ônus da prova nas demandas ambientais (</a:t>
            </a:r>
            <a:r>
              <a:rPr lang="pt-BR" sz="2400" i="1" dirty="0"/>
              <a:t>in dubio pro natura</a:t>
            </a:r>
            <a:r>
              <a:rPr lang="pt-BR" sz="2400" dirty="0"/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97152"/>
            <a:ext cx="1966409" cy="18425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581128"/>
            <a:ext cx="3457228" cy="19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3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8964488" cy="836712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3. PRINCÍPIO DA PRECAUÇÃO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6021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 [...] PERÍCIA - DANO AMBIENTAL - DIREITO DO SUPOSTO POLUIDOR - </a:t>
            </a:r>
            <a:r>
              <a:rPr lang="pt-BR" b="1" dirty="0"/>
              <a:t>PRINCÍPIO DA PRECAUÇÃO - INVERSÃO DO ÔNUS DA PROVA[...] </a:t>
            </a:r>
            <a:r>
              <a:rPr lang="pt-BR" dirty="0"/>
              <a:t>. O </a:t>
            </a:r>
            <a:r>
              <a:rPr lang="pt-BR" b="1" dirty="0"/>
              <a:t>princípio da precaução pressupõe a inversão do ônus probatório</a:t>
            </a:r>
            <a:r>
              <a:rPr lang="pt-BR" dirty="0"/>
              <a:t>, competindo </a:t>
            </a:r>
            <a:r>
              <a:rPr lang="pt-BR" b="1" dirty="0"/>
              <a:t>a quem supostamente promoveu o dano ambiental comprovar que não o causou ou que a substância lançada ao meio ambiente não lhe é potencialmente lesiva</a:t>
            </a:r>
            <a:r>
              <a:rPr lang="pt-BR" dirty="0"/>
              <a:t>. 4. Nesse sentido e coerente com esse posicionamento, é direito subjetivo do suposto infrator a realização de perícia para comprovar a ineficácia poluente de sua conduta, não sendo suficiente para torná-la prescindível informações obtidas de sítio da internet. 5. A prova pericial é necessária sempre que a prova do fato depender de conhecimento técnico, o que se revela aplicável na seara ambiental ante a complexidade do bioma e da eficácia poluente dos produtos decorrentes do engenho humano. 6. Recurso especial provido para determinar a devolução dos autos à origem com a anulação de todos os atos decisórios a partir do indeferimento da prova pericial. (STJ – </a:t>
            </a:r>
            <a:r>
              <a:rPr lang="pt-BR" dirty="0" err="1"/>
              <a:t>Resp</a:t>
            </a:r>
            <a:r>
              <a:rPr lang="pt-BR" dirty="0"/>
              <a:t> n. 1.060.753/SP – J. 01/12/2009).</a:t>
            </a:r>
          </a:p>
        </p:txBody>
      </p:sp>
    </p:spTree>
    <p:extLst>
      <p:ext uri="{BB962C8B-B14F-4D97-AF65-F5344CB8AC3E}">
        <p14:creationId xmlns:p14="http://schemas.microsoft.com/office/powerpoint/2010/main" val="105660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8964488" cy="836712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3. PRINCÍPIO DA PRECAUÇÃO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6021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AGRAVO DE INSTRUMENTO. ANTECIPAÇÃO DE TUTELA. AÇÃO CIVIL PÚBLICA. ADMINISTRATIVO. </a:t>
            </a:r>
            <a:r>
              <a:rPr lang="pt-BR" b="1" dirty="0"/>
              <a:t>REQUISITOS PARA O LICENCIAMENTO DE ESTAÇÕES DE RÁDIO BASE.</a:t>
            </a:r>
            <a:r>
              <a:rPr lang="pt-BR" dirty="0"/>
              <a:t> Pedido de antecipação de tutela em ação civil pública movida </a:t>
            </a:r>
            <a:r>
              <a:rPr lang="pt-BR" b="1" dirty="0"/>
              <a:t>contra empresa de telefonia celular para desativação de estações de </a:t>
            </a:r>
            <a:r>
              <a:rPr lang="pt-BR" b="1" dirty="0" err="1"/>
              <a:t>rádio-base</a:t>
            </a:r>
            <a:r>
              <a:rPr lang="pt-BR" b="1" dirty="0"/>
              <a:t> situadas nas proximidades de hospitais, clínicas e escolas.</a:t>
            </a:r>
            <a:r>
              <a:rPr lang="pt-BR" dirty="0"/>
              <a:t> Descumprimento pela empresa de telefonia do longo prazo de adequação estabelecido pela Lei Municipal-Porto Alegre 8896/2002 (três anos). </a:t>
            </a:r>
            <a:r>
              <a:rPr lang="pt-BR" b="1" dirty="0"/>
              <a:t>Incidência do princípio da precaução</a:t>
            </a:r>
            <a:r>
              <a:rPr lang="pt-BR" dirty="0"/>
              <a:t>, no caso concreto, em face da relevante dúvida científica </a:t>
            </a:r>
            <a:r>
              <a:rPr lang="pt-BR" b="1" dirty="0"/>
              <a:t>acerca dos malefícios das radiações emitidas por essas estações.</a:t>
            </a:r>
            <a:r>
              <a:rPr lang="pt-BR" dirty="0"/>
              <a:t> Risco de dano irreparável, pois o objetivo é a proteção de crianças e pacientes dos estabelecimentos escolares e hospitalares situados nas proximidades das estações (menos de 50 metros). Presença dos pressupostos para a concessão da antecipação de tutela. DECISÃO REFORMADA. AGRAVO DE INSTRUMENTO PROVIDO. </a:t>
            </a:r>
            <a:r>
              <a:rPr lang="pt-BR" sz="1400" dirty="0"/>
              <a:t>(Agravo de Instrumento Nº 70012938981, Terceira Câmara Cível, Tribunal de Justiça do RS, Relator: Paulo de Tarso Vieira </a:t>
            </a:r>
            <a:r>
              <a:rPr lang="pt-BR" sz="1400" dirty="0" err="1"/>
              <a:t>Sanseverino</a:t>
            </a:r>
            <a:r>
              <a:rPr lang="pt-BR" sz="1400" dirty="0"/>
              <a:t>, Julgado em 16/03/2006)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304475"/>
            <a:ext cx="3025531" cy="15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9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pt-BR" dirty="0"/>
              <a:t>3. Princípio da precaução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90059"/>
            <a:ext cx="9144000" cy="5949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MEIO AMBIENTE. APELAÇÃO ATOS ADMINISTRATIVOS CERCEAMENTO DE DEFESA INOCORRÊNCIA. Julgamento antecipado. Possibilidade Elementos documentais suficientes para o convencimento do juízo PRELIMINAR AFASTADA. AÇÃO DE OBRIGAÇÃO DE FAZER. </a:t>
            </a:r>
            <a:r>
              <a:rPr lang="pt-BR" b="1" dirty="0"/>
              <a:t>Indeferimento de outorga do direito de uso de água de poço artesiano pelo DAEE, com fundamento na presença excessiva de nitrato.</a:t>
            </a:r>
            <a:r>
              <a:rPr lang="pt-BR" dirty="0"/>
              <a:t> Irrelevante a destinação da água contaminada que será dada pelo particular, certo que, </a:t>
            </a:r>
            <a:r>
              <a:rPr lang="pt-BR" b="1" dirty="0"/>
              <a:t>embora não usada no consumo humano, será lançada na rede de esgotos, com repercussão no ecossistema natural e evidentes efeitos nocivos ao meio ambiente</a:t>
            </a:r>
            <a:r>
              <a:rPr lang="pt-BR" dirty="0"/>
              <a:t>, causando danos à coletividade Prevalência do interesse público sobre o privado. Ato administrativo baseado em poder de polícia ambiental e que goza de presunção de legalidade, não ilidida no caso dos autos SENTENÇA MANTIDA RECURSO IMPROVIDO. </a:t>
            </a:r>
            <a:r>
              <a:rPr lang="pt-BR" sz="1800" dirty="0"/>
              <a:t>(TJSP – Apelação n. 1003271-53.2016.8.26.0482. Jul. 07/06/2018).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510902"/>
            <a:ext cx="3136213" cy="2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3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983"/>
            <a:ext cx="9144000" cy="66371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4. PRINCÍPIO DO POLUIDOR PAGADOR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 algn="just"/>
            <a:r>
              <a:rPr lang="pt-BR" dirty="0"/>
              <a:t> “ O princípio do poluidor-pagador dirige-se para a </a:t>
            </a:r>
            <a:r>
              <a:rPr lang="pt-BR" b="1" dirty="0"/>
              <a:t>redistribuição dos custos da degradação ambiental e internalização das externalidades ambientais negativas</a:t>
            </a:r>
            <a:r>
              <a:rPr lang="pt-BR" dirty="0"/>
              <a:t>, impondo ao sujeito econômico os custos da deterioração do meio ambiente e das medidas preventivas de sua ocorrência” </a:t>
            </a:r>
            <a:r>
              <a:rPr lang="pt-BR" sz="1600" dirty="0"/>
              <a:t>(DERANI, Cristiane. </a:t>
            </a:r>
            <a:r>
              <a:rPr lang="pt-BR" sz="1600" b="1" dirty="0"/>
              <a:t>Direito Ambiental Econômico</a:t>
            </a:r>
            <a:r>
              <a:rPr lang="pt-BR" sz="1600" dirty="0"/>
              <a:t>. São Paulo: Max </a:t>
            </a:r>
            <a:r>
              <a:rPr lang="pt-BR" sz="1600" dirty="0" err="1"/>
              <a:t>Limonad</a:t>
            </a:r>
            <a:r>
              <a:rPr lang="pt-BR" sz="1600" dirty="0"/>
              <a:t>, 2003).</a:t>
            </a:r>
          </a:p>
          <a:p>
            <a:pPr marL="0" indent="0" algn="just"/>
            <a:endParaRPr lang="pt-BR" dirty="0"/>
          </a:p>
          <a:p>
            <a:pPr marL="0" indent="0" algn="just"/>
            <a:r>
              <a:rPr lang="pt-BR" dirty="0"/>
              <a:t>Não se reduz à finalidade de somente compensar o dano ao meio ambiente, deve </a:t>
            </a:r>
            <a:r>
              <a:rPr lang="pt-BR" b="1" dirty="0"/>
              <a:t>englobar os custos necessários para a precaução e prevenção dos danos</a:t>
            </a:r>
            <a:r>
              <a:rPr lang="pt-BR" dirty="0"/>
              <a:t>, assim como sua adequada repressão (tangente com o princípio da responsabilização);</a:t>
            </a:r>
          </a:p>
          <a:p>
            <a:pPr marL="0" indent="0" algn="just"/>
            <a:endParaRPr lang="pt-BR" sz="1800" dirty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922448"/>
            <a:ext cx="3096344" cy="19217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948687"/>
            <a:ext cx="3048000" cy="18954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66795" y="4210023"/>
            <a:ext cx="2232248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Evitar: privatização dos lucros e socialização das perdas!</a:t>
            </a:r>
          </a:p>
        </p:txBody>
      </p:sp>
    </p:spTree>
    <p:extLst>
      <p:ext uri="{BB962C8B-B14F-4D97-AF65-F5344CB8AC3E}">
        <p14:creationId xmlns:p14="http://schemas.microsoft.com/office/powerpoint/2010/main" val="12094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905"/>
            <a:ext cx="9144000" cy="678791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4. PRINCÍPIO DO POLUIDOR PAGADOR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85681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07091" y="675184"/>
            <a:ext cx="439248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Promover a justiça distributiva em matéria ambiental: </a:t>
            </a:r>
            <a:r>
              <a:rPr lang="pt-BR" dirty="0"/>
              <a:t>repasse de custos dentro da cadeia produtiva, alcançando aqueles que ajudam a produzir os custos socioambientais ou que deles se beneficiem</a:t>
            </a:r>
          </a:p>
        </p:txBody>
      </p:sp>
      <p:sp>
        <p:nvSpPr>
          <p:cNvPr id="5" name="Seta Circular 4"/>
          <p:cNvSpPr/>
          <p:nvPr/>
        </p:nvSpPr>
        <p:spPr>
          <a:xfrm rot="11749713">
            <a:off x="4224313" y="1618275"/>
            <a:ext cx="1198619" cy="1581114"/>
          </a:xfrm>
          <a:prstGeom prst="circular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Figu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676"/>
            <a:ext cx="9144000" cy="6776675"/>
          </a:xfrm>
        </p:spPr>
      </p:pic>
    </p:spTree>
    <p:extLst>
      <p:ext uri="{BB962C8B-B14F-4D97-AF65-F5344CB8AC3E}">
        <p14:creationId xmlns:p14="http://schemas.microsoft.com/office/powerpoint/2010/main" val="152029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4. PRINCÍPIO DO POLUIDOR PAGADOR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2114"/>
            <a:ext cx="9144000" cy="59358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200" b="1" dirty="0"/>
              <a:t>Declaração do Rio (1992):</a:t>
            </a:r>
          </a:p>
          <a:p>
            <a:pPr marL="0" indent="0" algn="just">
              <a:buNone/>
            </a:pPr>
            <a:r>
              <a:rPr lang="pt-BR" sz="2200" dirty="0"/>
              <a:t>Princípio 16 </a:t>
            </a:r>
          </a:p>
          <a:p>
            <a:pPr marL="0" indent="0" algn="just">
              <a:buNone/>
            </a:pPr>
            <a:r>
              <a:rPr lang="pt-BR" sz="2200" dirty="0"/>
              <a:t>As autoridades nacionais devem procurar </a:t>
            </a:r>
            <a:r>
              <a:rPr lang="pt-BR" sz="2200" b="1" dirty="0"/>
              <a:t>promover a internacionalização dos custos ambientais e o uso de instrumentos econômico</a:t>
            </a:r>
            <a:r>
              <a:rPr lang="pt-BR" sz="2200" dirty="0"/>
              <a:t>s, tendo em vista a abordagem segundo a qual o </a:t>
            </a:r>
            <a:r>
              <a:rPr lang="pt-BR" sz="2200" b="1" dirty="0"/>
              <a:t>poluidor deve, em princípio, arcar com o custo da poluição</a:t>
            </a:r>
            <a:r>
              <a:rPr lang="pt-BR" sz="2200" dirty="0"/>
              <a:t>, com a devida atenção ao interesse público e sem provocar distorções no comércio e nos investimentos internacionais.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b="1" dirty="0"/>
              <a:t>Lei n. 6.938/1981 (Política Nacional do Meio Ambiente)</a:t>
            </a:r>
          </a:p>
          <a:p>
            <a:pPr marL="0" indent="0" algn="just">
              <a:buNone/>
            </a:pPr>
            <a:r>
              <a:rPr lang="pt-BR" sz="2200" dirty="0"/>
              <a:t>Art. 4º [...]</a:t>
            </a:r>
          </a:p>
          <a:p>
            <a:pPr marL="0" indent="0" algn="just">
              <a:buNone/>
            </a:pPr>
            <a:r>
              <a:rPr lang="pt-BR" dirty="0"/>
              <a:t>VII - </a:t>
            </a:r>
            <a:r>
              <a:rPr lang="pt-BR" b="1" dirty="0"/>
              <a:t>à imposição, ao poluidor e ao predador</a:t>
            </a:r>
            <a:r>
              <a:rPr lang="pt-BR" dirty="0"/>
              <a:t>, da </a:t>
            </a:r>
            <a:r>
              <a:rPr lang="pt-BR" b="1" dirty="0"/>
              <a:t>obrigação de recuperar e/ou indenizar os danos causados</a:t>
            </a:r>
            <a:r>
              <a:rPr lang="pt-BR" dirty="0"/>
              <a:t>, e ao usuário, de contribuição pela utilização de recursos ambientais com fins econômicos.</a:t>
            </a:r>
            <a:endParaRPr lang="pt-BR" sz="2200" dirty="0"/>
          </a:p>
          <a:p>
            <a:pPr marL="514350" indent="-514350">
              <a:buAutoNum type="arabicPeriod"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73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-2299"/>
            <a:ext cx="9144000" cy="694995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C00000"/>
                </a:solidFill>
              </a:rPr>
              <a:t>AGROTÓXICOS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181942"/>
            <a:ext cx="3646487" cy="3263791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50" y="4149080"/>
            <a:ext cx="4021646" cy="23926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980728"/>
            <a:ext cx="8964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Avanço científico e bélico desenvolvido para a 2ª Guerra Mundial </a:t>
            </a:r>
            <a:r>
              <a:rPr lang="pt-BR" sz="2200" dirty="0">
                <a:sym typeface="Wingdings" panose="05000000000000000000" pitchFamily="2" charset="2"/>
              </a:rPr>
              <a:t> emprego da indústria química para outras áreas;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b="1" dirty="0">
                <a:sym typeface="Wingdings" panose="05000000000000000000" pitchFamily="2" charset="2"/>
              </a:rPr>
              <a:t>“Revolução Verde</a:t>
            </a:r>
            <a:r>
              <a:rPr lang="pt-BR" sz="2200" dirty="0">
                <a:sym typeface="Wingdings" panose="05000000000000000000" pitchFamily="2" charset="2"/>
              </a:rPr>
              <a:t>”: transformações no campo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b="1" dirty="0">
                <a:sym typeface="Wingdings" panose="05000000000000000000" pitchFamily="2" charset="2"/>
              </a:rPr>
              <a:t>“Pacotes tecnológicos”</a:t>
            </a:r>
            <a:r>
              <a:rPr lang="pt-BR" sz="2200" dirty="0">
                <a:sym typeface="Wingdings" panose="05000000000000000000" pitchFamily="2" charset="2"/>
              </a:rPr>
              <a:t> (anos 1950 e 1960):  insumos industriais (sementes geneticamente modificadas; fertilizantes químicos, agrotóxicos); mecanização intensiva; “aumento” da produtividade;</a:t>
            </a:r>
            <a:endParaRPr lang="pt-BR" sz="22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212976"/>
            <a:ext cx="2520280" cy="1458468"/>
          </a:xfrm>
        </p:spPr>
      </p:pic>
      <p:sp>
        <p:nvSpPr>
          <p:cNvPr id="4" name="CaixaDeTexto 3"/>
          <p:cNvSpPr txBox="1"/>
          <p:nvPr/>
        </p:nvSpPr>
        <p:spPr>
          <a:xfrm>
            <a:off x="0" y="65417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SHIVA, </a:t>
            </a:r>
            <a:r>
              <a:rPr lang="pt-BR" sz="1600" dirty="0" err="1"/>
              <a:t>Vandana</a:t>
            </a:r>
            <a:r>
              <a:rPr lang="pt-BR" sz="1600" b="1" dirty="0"/>
              <a:t>. Monoculturas da mente. </a:t>
            </a:r>
            <a:r>
              <a:rPr lang="pt-BR" sz="1600" dirty="0"/>
              <a:t>São Paulo: Gaia, 2003. </a:t>
            </a:r>
          </a:p>
        </p:txBody>
      </p:sp>
    </p:spTree>
    <p:extLst>
      <p:ext uri="{BB962C8B-B14F-4D97-AF65-F5344CB8AC3E}">
        <p14:creationId xmlns:p14="http://schemas.microsoft.com/office/powerpoint/2010/main" val="33754758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4. PRINCÍPIO DO POLUIDOR PAGADOR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6200" b="1" dirty="0"/>
          </a:p>
          <a:p>
            <a:pPr algn="just"/>
            <a:r>
              <a:rPr lang="pt-BR" sz="7200" b="1" dirty="0"/>
              <a:t>Lei n. 12.305/2010 (Política Nacional dos Resíduos Sólidos)</a:t>
            </a:r>
          </a:p>
          <a:p>
            <a:pPr marL="0" indent="0" algn="just">
              <a:buNone/>
            </a:pPr>
            <a:r>
              <a:rPr lang="pt-BR" sz="7200" dirty="0"/>
              <a:t>Art. 6</a:t>
            </a:r>
            <a:r>
              <a:rPr lang="pt-BR" sz="7200" u="sng" baseline="30000" dirty="0"/>
              <a:t>o</a:t>
            </a:r>
            <a:r>
              <a:rPr lang="pt-BR" sz="7200" dirty="0"/>
              <a:t>  São princípios da Política Nacional de Resíduos Sólidos: </a:t>
            </a:r>
          </a:p>
          <a:p>
            <a:pPr marL="0" indent="0" algn="just">
              <a:buNone/>
            </a:pPr>
            <a:r>
              <a:rPr lang="pt-BR" sz="7200" dirty="0"/>
              <a:t>II - o </a:t>
            </a:r>
            <a:r>
              <a:rPr lang="pt-BR" sz="7200" b="1" dirty="0"/>
              <a:t>poluidor-pagador</a:t>
            </a:r>
            <a:r>
              <a:rPr lang="pt-BR" sz="7200" dirty="0"/>
              <a:t> [...] </a:t>
            </a:r>
          </a:p>
          <a:p>
            <a:pPr>
              <a:buNone/>
            </a:pPr>
            <a:endParaRPr lang="pt-BR" sz="7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7200" b="1" dirty="0"/>
              <a:t>Jurisprudência: </a:t>
            </a:r>
            <a:r>
              <a:rPr lang="pt-BR" sz="7200" dirty="0"/>
              <a:t>princípio do poluidor-pagador é empregado para reforçar o regime da responsabilidade civil em matéria ambiental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7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7200" dirty="0"/>
              <a:t>ADMINISTRATIVO.  </a:t>
            </a:r>
            <a:r>
              <a:rPr lang="pt-BR" sz="7200" b="1" dirty="0"/>
              <a:t>AMBIENTAL.</a:t>
            </a:r>
            <a:r>
              <a:rPr lang="pt-BR" sz="7200" dirty="0"/>
              <a:t> AÇÃO CIVIL PÚBLICA. DESMATAMENTO EM ÁREA DE  PRESERVAÇÃO PERMANENTE, SEM AUTORIZAÇÃO DA AUTORIDADE </a:t>
            </a:r>
            <a:r>
              <a:rPr lang="pt-BR" sz="7200" b="1" dirty="0"/>
              <a:t>AMBIENTAL</a:t>
            </a:r>
            <a:r>
              <a:rPr lang="pt-BR" sz="7200" dirty="0"/>
              <a:t>. DANOS CAUSADOS À BIOTA. [...] </a:t>
            </a:r>
            <a:r>
              <a:rPr lang="pt-BR" sz="7200" b="1" dirty="0"/>
              <a:t>PRINCÍPIOS</a:t>
            </a:r>
            <a:r>
              <a:rPr lang="pt-BR" sz="7200" dirty="0"/>
              <a:t> DA REPARAÇÃO   INTEGRAL,  </a:t>
            </a:r>
            <a:r>
              <a:rPr lang="pt-BR" sz="7200" b="1" dirty="0"/>
              <a:t>DO  POLUIDOR-PAGADOR</a:t>
            </a:r>
            <a:r>
              <a:rPr lang="pt-BR" sz="7200" dirty="0"/>
              <a:t>  E  DO  USUÁRIO-PAGADOR.  [...] DANO  </a:t>
            </a:r>
            <a:r>
              <a:rPr lang="pt-BR" sz="7200" b="1" dirty="0"/>
              <a:t>AMBIENTAL</a:t>
            </a:r>
            <a:r>
              <a:rPr lang="pt-BR" sz="7200" dirty="0"/>
              <a:t>  INTERMEDIÁRIO, RESIDUAL E MORAL COLETIVO.   ART.   5º   DA   LEI  DE  INTRODUÇÃO  AO  CÓDIGO  CIVIL. INTERPRETAÇÃO IN DUBIO PRO NATURA DA NORMA </a:t>
            </a:r>
            <a:r>
              <a:rPr lang="pt-BR" sz="7200" b="1" dirty="0"/>
              <a:t>AMBIENTAL</a:t>
            </a:r>
            <a:r>
              <a:rPr lang="pt-BR" sz="7200" dirty="0"/>
              <a:t>. 1.  Cuidam  os  autos  de  Ação Civil Pública proposta com o fito de obter responsabilização por danos </a:t>
            </a:r>
            <a:r>
              <a:rPr lang="pt-BR" sz="7200" b="1" dirty="0"/>
              <a:t>ambientais</a:t>
            </a:r>
            <a:r>
              <a:rPr lang="pt-BR" sz="7200" dirty="0"/>
              <a:t> causados pela supressão de  vegetação  típica  de  brejo  sem autorização </a:t>
            </a:r>
            <a:r>
              <a:rPr lang="pt-BR" sz="7200" b="1" dirty="0"/>
              <a:t>do</a:t>
            </a:r>
            <a:r>
              <a:rPr lang="pt-BR" sz="7200" dirty="0"/>
              <a:t> órgão </a:t>
            </a:r>
            <a:r>
              <a:rPr lang="pt-BR" sz="7200" b="1" dirty="0"/>
              <a:t>ambiental </a:t>
            </a:r>
            <a:r>
              <a:rPr lang="pt-BR" sz="7200" dirty="0"/>
              <a:t>competente. O juiz de primeiro grau e o Tribunal de Justiça de Minas Gerais  consideraram  provado  o dano </a:t>
            </a:r>
            <a:r>
              <a:rPr lang="pt-BR" sz="7200" b="1" dirty="0"/>
              <a:t>ambiental</a:t>
            </a:r>
            <a:r>
              <a:rPr lang="pt-BR" sz="7200" dirty="0"/>
              <a:t> e condenaram o réu a repará-lo;  porém, julgaram improcedente o pedido indenizatório pelo dano ecológico pretérito e residual. [...] (STJ – </a:t>
            </a:r>
            <a:r>
              <a:rPr lang="pt-BR" sz="7200" dirty="0" err="1"/>
              <a:t>Resp</a:t>
            </a:r>
            <a:r>
              <a:rPr lang="pt-BR" sz="7200" dirty="0"/>
              <a:t> n. 1255127-MG – jul. 18/08/2016).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7200" dirty="0"/>
              <a:t>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4875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924944"/>
            <a:ext cx="9144000" cy="3933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5. Princípio do Usuário Pagador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200" dirty="0"/>
              <a:t>Recursos provenientes da natureza constituem patrimônio da coletividade e, por isso, seu uso deve ser limitado e onerado;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Cobrança pela utilização de determinados bens ambientais visa racionalizar e preservar sua existência;</a:t>
            </a:r>
          </a:p>
          <a:p>
            <a:pPr algn="just"/>
            <a:endParaRPr lang="pt-BR" sz="1900" dirty="0"/>
          </a:p>
          <a:p>
            <a:pPr algn="just"/>
            <a:endParaRPr lang="pt-BR" sz="1900" b="1" dirty="0"/>
          </a:p>
          <a:p>
            <a:pPr algn="just"/>
            <a:r>
              <a:rPr lang="pt-BR" sz="1900" b="1" dirty="0"/>
              <a:t>Lei n. 6.938/1981 (Política Nacional do Meio Ambiente)</a:t>
            </a:r>
          </a:p>
          <a:p>
            <a:pPr marL="0" indent="0" algn="just">
              <a:buNone/>
            </a:pPr>
            <a:r>
              <a:rPr lang="pt-BR" sz="1900" dirty="0"/>
              <a:t>Art. 4º [...]</a:t>
            </a:r>
          </a:p>
          <a:p>
            <a:pPr marL="0" indent="0" algn="just">
              <a:buNone/>
            </a:pPr>
            <a:r>
              <a:rPr lang="pt-BR" sz="1900" dirty="0"/>
              <a:t>VII - à imposição, ao poluidor e ao predador, da obrigação de recuperar e/ou indenizar os danos causados, e ao </a:t>
            </a:r>
            <a:r>
              <a:rPr lang="pt-BR" sz="1900" b="1" dirty="0"/>
              <a:t>usuário, de contribuição pela utilização de recursos ambientais com fins econômicos.</a:t>
            </a:r>
          </a:p>
          <a:p>
            <a:pPr marL="0" indent="0" algn="just">
              <a:buNone/>
            </a:pPr>
            <a:endParaRPr lang="pt-BR" sz="1900" b="1" dirty="0"/>
          </a:p>
          <a:p>
            <a:pPr algn="just"/>
            <a:r>
              <a:rPr lang="pt-BR" sz="1900" b="1" dirty="0"/>
              <a:t>Lei n. 11.428/2006 (Lei da Mata Atlântica)</a:t>
            </a:r>
          </a:p>
          <a:p>
            <a:pPr marL="0" indent="0" algn="just">
              <a:buNone/>
            </a:pPr>
            <a:r>
              <a:rPr lang="pt-BR" sz="1900" b="1" dirty="0"/>
              <a:t>Art. 6º. [...] </a:t>
            </a:r>
            <a:r>
              <a:rPr lang="pt-BR" sz="1900" dirty="0"/>
              <a:t>Parágrafo único.  Na proteção e na utilização do Bioma Mata Atlântica, serão observados os princípios da função socioambiental da propriedade, da </a:t>
            </a:r>
            <a:r>
              <a:rPr lang="pt-BR" sz="1900" dirty="0" err="1"/>
              <a:t>eqüidade</a:t>
            </a:r>
            <a:r>
              <a:rPr lang="pt-BR" sz="1900" dirty="0"/>
              <a:t> </a:t>
            </a:r>
            <a:r>
              <a:rPr lang="pt-BR" sz="1900" dirty="0" err="1"/>
              <a:t>intergeracional</a:t>
            </a:r>
            <a:r>
              <a:rPr lang="pt-BR" sz="1900" dirty="0"/>
              <a:t>, da prevenção, da precaução, </a:t>
            </a:r>
            <a:r>
              <a:rPr lang="pt-BR" sz="1900" b="1" dirty="0"/>
              <a:t>do usuário-pagador</a:t>
            </a:r>
            <a:r>
              <a:rPr lang="pt-BR" sz="1900" dirty="0"/>
              <a:t>, da transparência das informações e atos, da gestão democrática, da celeridade procedimental, da gratuidade dos serviços administrativos prestados ao pequeno produtor rural e às populações tradicionais e do respeito ao direito de propriedade. </a:t>
            </a:r>
            <a:endParaRPr lang="pt-BR" sz="1900" b="1" dirty="0"/>
          </a:p>
          <a:p>
            <a:pPr marL="0" indent="0" algn="just">
              <a:buNone/>
            </a:pPr>
            <a:endParaRPr lang="pt-BR" sz="2200" b="1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809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2215"/>
            <a:ext cx="9144000" cy="46445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REFERÊNCIAS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62373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sym typeface="Wingdings" pitchFamily="2" charset="2"/>
              </a:rPr>
              <a:t>ALEXY, Robert. </a:t>
            </a:r>
            <a:r>
              <a:rPr lang="pt-BR" b="1" dirty="0">
                <a:sym typeface="Wingdings" pitchFamily="2" charset="2"/>
              </a:rPr>
              <a:t>Teoria dos Direitos Fundamentais</a:t>
            </a:r>
            <a:r>
              <a:rPr lang="pt-BR" dirty="0">
                <a:sym typeface="Wingdings" pitchFamily="2" charset="2"/>
              </a:rPr>
              <a:t>. São Paulo: Malheiros, 2012. </a:t>
            </a:r>
            <a:endParaRPr lang="pt-BR" dirty="0"/>
          </a:p>
          <a:p>
            <a:pPr algn="just"/>
            <a:r>
              <a:rPr lang="pt-BR" dirty="0"/>
              <a:t>ALIER, Joan Martinez. </a:t>
            </a:r>
            <a:r>
              <a:rPr lang="pt-BR" b="1" dirty="0"/>
              <a:t>O </a:t>
            </a:r>
            <a:r>
              <a:rPr lang="pt-BR" b="1" dirty="0" err="1"/>
              <a:t>Ecologismo</a:t>
            </a:r>
            <a:r>
              <a:rPr lang="pt-BR" b="1" dirty="0"/>
              <a:t> dos Pobres</a:t>
            </a:r>
            <a:r>
              <a:rPr lang="pt-BR" dirty="0"/>
              <a:t>. São Paulo: Contexto, 2014</a:t>
            </a:r>
          </a:p>
          <a:p>
            <a:pPr algn="just"/>
            <a:r>
              <a:rPr lang="pt-BR" dirty="0"/>
              <a:t>AMBRIZZI, Tércio. Variabilidade e mudança no clima: passado, presente e futuro. In: CORTESE, T. T; NATALINI, G. </a:t>
            </a:r>
            <a:r>
              <a:rPr lang="pt-BR" b="1" dirty="0"/>
              <a:t>Mudanças Climáticas. </a:t>
            </a:r>
            <a:r>
              <a:rPr lang="pt-BR" dirty="0"/>
              <a:t>Do global ao local. Barueri: Manole, 2014.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BECK, </a:t>
            </a:r>
            <a:r>
              <a:rPr lang="pt-BR" dirty="0" err="1">
                <a:sym typeface="Wingdings" panose="05000000000000000000" pitchFamily="2" charset="2"/>
              </a:rPr>
              <a:t>Ulrich</a:t>
            </a:r>
            <a:r>
              <a:rPr lang="pt-BR" dirty="0">
                <a:sym typeface="Wingdings" panose="05000000000000000000" pitchFamily="2" charset="2"/>
              </a:rPr>
              <a:t>. </a:t>
            </a:r>
            <a:r>
              <a:rPr lang="pt-BR" b="1" dirty="0">
                <a:sym typeface="Wingdings" panose="05000000000000000000" pitchFamily="2" charset="2"/>
              </a:rPr>
              <a:t>Sociedade de Risco</a:t>
            </a:r>
            <a:r>
              <a:rPr lang="pt-BR" dirty="0">
                <a:sym typeface="Wingdings" panose="05000000000000000000" pitchFamily="2" charset="2"/>
              </a:rPr>
              <a:t>. Rumo a uma outra modernidade. São Paulo: editora 34, 2012.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CANOTILHO, J.J.G. Introdução ao Direito do Ambiente. Lisboa: Universidade Aberta, 1998. p. 43 apud LEITE, José Rubens Morato; AYALA, </a:t>
            </a:r>
            <a:r>
              <a:rPr lang="pt-BR" dirty="0" err="1">
                <a:sym typeface="Wingdings" pitchFamily="2" charset="2"/>
              </a:rPr>
              <a:t>Patryck</a:t>
            </a:r>
            <a:r>
              <a:rPr lang="pt-BR" dirty="0">
                <a:sym typeface="Wingdings" pitchFamily="2" charset="2"/>
              </a:rPr>
              <a:t> de Araújo. </a:t>
            </a:r>
            <a:r>
              <a:rPr lang="pt-BR" b="1" dirty="0">
                <a:sym typeface="Wingdings" pitchFamily="2" charset="2"/>
              </a:rPr>
              <a:t>Dano Ambiental. </a:t>
            </a:r>
            <a:r>
              <a:rPr lang="pt-BR" dirty="0">
                <a:sym typeface="Wingdings" pitchFamily="2" charset="2"/>
              </a:rPr>
              <a:t>Do individual ao coletivo extrapatrimonial. Teoria e Prática. São Paulo: RT, 2014. </a:t>
            </a:r>
          </a:p>
          <a:p>
            <a:pPr algn="just"/>
            <a:r>
              <a:rPr lang="pt-BR" dirty="0">
                <a:sym typeface="Wingdings" pitchFamily="2" charset="2"/>
              </a:rPr>
              <a:t>DERANI, Cristiane. </a:t>
            </a:r>
            <a:r>
              <a:rPr lang="pt-BR" b="1" dirty="0">
                <a:sym typeface="Wingdings" pitchFamily="2" charset="2"/>
              </a:rPr>
              <a:t>Direito Ambiental Econômico. </a:t>
            </a:r>
            <a:r>
              <a:rPr lang="pt-BR" dirty="0">
                <a:sym typeface="Wingdings" pitchFamily="2" charset="2"/>
              </a:rPr>
              <a:t>São Paulo: Max Limonad,2003. </a:t>
            </a:r>
            <a:endParaRPr lang="pt-BR" dirty="0"/>
          </a:p>
          <a:p>
            <a:pPr algn="just"/>
            <a:r>
              <a:rPr lang="pt-BR" dirty="0"/>
              <a:t>ROEGEN, </a:t>
            </a:r>
            <a:r>
              <a:rPr lang="pt-BR" dirty="0" err="1"/>
              <a:t>Georgescu</a:t>
            </a:r>
            <a:r>
              <a:rPr lang="pt-BR" dirty="0"/>
              <a:t> Nicholas. </a:t>
            </a:r>
            <a:r>
              <a:rPr lang="pt-BR" b="1" dirty="0"/>
              <a:t>O decrescimento.</a:t>
            </a:r>
            <a:r>
              <a:rPr lang="pt-BR" dirty="0"/>
              <a:t> São Paulo: SENAC, 2012. </a:t>
            </a:r>
          </a:p>
          <a:p>
            <a:pPr algn="just"/>
            <a:r>
              <a:rPr lang="pt-BR" dirty="0"/>
              <a:t>SARLET, I. W; FENSTERSEIFER, T.  </a:t>
            </a:r>
            <a:r>
              <a:rPr lang="pt-BR" b="1" dirty="0"/>
              <a:t>Direito Ambiental. </a:t>
            </a:r>
            <a:r>
              <a:rPr lang="pt-BR" dirty="0"/>
              <a:t>Introdução, fundamentos e Teoria Geral. São Paulo: Saraiva, 2014. </a:t>
            </a:r>
          </a:p>
          <a:p>
            <a:pPr algn="just"/>
            <a:r>
              <a:rPr lang="pt-BR" dirty="0"/>
              <a:t>______________. </a:t>
            </a:r>
            <a:r>
              <a:rPr lang="pt-BR" b="1" dirty="0"/>
              <a:t>Princípios do Direito Ambiental. </a:t>
            </a:r>
            <a:r>
              <a:rPr lang="pt-BR" dirty="0"/>
              <a:t>São Paulo: Saraiva, 2017. </a:t>
            </a:r>
          </a:p>
          <a:p>
            <a:pPr algn="just"/>
            <a:r>
              <a:rPr lang="pt-BR" dirty="0"/>
              <a:t>SHIVA, </a:t>
            </a:r>
            <a:r>
              <a:rPr lang="pt-BR" dirty="0" err="1"/>
              <a:t>Vandana</a:t>
            </a:r>
            <a:r>
              <a:rPr lang="pt-BR" b="1" dirty="0"/>
              <a:t>. Monoculturas da mente. </a:t>
            </a:r>
            <a:r>
              <a:rPr lang="pt-BR" dirty="0"/>
              <a:t>São Paulo: Gaia, 2003. </a:t>
            </a:r>
          </a:p>
          <a:p>
            <a:pPr algn="just"/>
            <a:r>
              <a:rPr lang="pt-BR" dirty="0"/>
              <a:t>SILVA, Solange Teles</a:t>
            </a:r>
            <a:r>
              <a:rPr lang="pt-BR" b="1" dirty="0"/>
              <a:t>.  O Direito Ambiental Internacional. </a:t>
            </a:r>
            <a:r>
              <a:rPr lang="pt-BR" dirty="0"/>
              <a:t>Belo Horizonte: Del Rey, 2009.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991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580"/>
            <a:ext cx="9144000" cy="756327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C00000"/>
                </a:solidFill>
              </a:rPr>
              <a:t>Desastre de bhopal (1984)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1" y="1988840"/>
            <a:ext cx="4469658" cy="31813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16" y="3140968"/>
            <a:ext cx="5535984" cy="36853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763907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000" b="1" dirty="0"/>
              <a:t>40 toneladas de gases tóxicos </a:t>
            </a:r>
            <a:r>
              <a:rPr lang="pt-BR" sz="2000" dirty="0"/>
              <a:t>da indústria Union Carbide vazaram na madrugada do dia 3 de dezembro de 1984;</a:t>
            </a:r>
          </a:p>
          <a:p>
            <a:pPr marL="285750" indent="-285750" algn="just">
              <a:buFontTx/>
              <a:buChar char="-"/>
            </a:pPr>
            <a:r>
              <a:rPr lang="pt-BR" sz="2000" dirty="0"/>
              <a:t>Pelo menos </a:t>
            </a:r>
            <a:r>
              <a:rPr lang="pt-BR" sz="2000" b="1" dirty="0"/>
              <a:t>3 mil mortes diretas </a:t>
            </a:r>
            <a:r>
              <a:rPr lang="pt-BR" sz="2000" dirty="0"/>
              <a:t>pela inalação dos gases e </a:t>
            </a:r>
            <a:r>
              <a:rPr lang="pt-BR" sz="2000" b="1" dirty="0"/>
              <a:t>10 mil mortes indiretas</a:t>
            </a:r>
            <a:r>
              <a:rPr lang="pt-BR" sz="2000" dirty="0"/>
              <a:t> decorrentes de doenças relacionadas à inalação do gás;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26" y="4471038"/>
            <a:ext cx="5733703" cy="23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0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076" y="4941168"/>
            <a:ext cx="3762164" cy="1916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CRESCIMENTO POPULACIONAL; ESGOTAMENTO RECURSOS NATURAIS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pt-BR" sz="2100" b="1" dirty="0"/>
              <a:t>Relatório “Os limites do crescimento” </a:t>
            </a:r>
            <a:r>
              <a:rPr lang="pt-BR" sz="2100" dirty="0"/>
              <a:t>(</a:t>
            </a:r>
            <a:r>
              <a:rPr lang="pt-BR" sz="2100" i="1" dirty="0"/>
              <a:t>The </a:t>
            </a:r>
            <a:r>
              <a:rPr lang="pt-BR" sz="2100" i="1" dirty="0" err="1"/>
              <a:t>limits</a:t>
            </a:r>
            <a:r>
              <a:rPr lang="pt-BR" sz="2100" i="1" dirty="0"/>
              <a:t> </a:t>
            </a:r>
            <a:r>
              <a:rPr lang="pt-BR" sz="2100" i="1" dirty="0" err="1"/>
              <a:t>to</a:t>
            </a:r>
            <a:r>
              <a:rPr lang="pt-BR" sz="2100" i="1" dirty="0"/>
              <a:t> </a:t>
            </a:r>
            <a:r>
              <a:rPr lang="pt-BR" sz="2100" i="1" dirty="0" err="1"/>
              <a:t>growth</a:t>
            </a:r>
            <a:r>
              <a:rPr lang="pt-BR" sz="2100" dirty="0"/>
              <a:t>) – 1972:  elaborado pelo MIT (Instituto de Tecnologia de </a:t>
            </a:r>
            <a:r>
              <a:rPr lang="pt-BR" sz="2100" dirty="0" err="1"/>
              <a:t>Massachusets</a:t>
            </a:r>
            <a:r>
              <a:rPr lang="pt-BR" sz="2100" dirty="0"/>
              <a:t>): crescimento populacional do planeta levaria ao esgotamento dos recursos existentes na natureza;</a:t>
            </a:r>
          </a:p>
          <a:p>
            <a:pPr algn="just"/>
            <a:r>
              <a:rPr lang="pt-BR" sz="2100" dirty="0"/>
              <a:t>Evolução dos instrumentos “</a:t>
            </a:r>
            <a:r>
              <a:rPr lang="pt-BR" sz="2100" dirty="0" err="1"/>
              <a:t>exossomáticos</a:t>
            </a:r>
            <a:r>
              <a:rPr lang="pt-BR" sz="2100" dirty="0"/>
              <a:t>”: produzidos pelo ser humano, mas não pertencentes ao seu corpo </a:t>
            </a:r>
            <a:r>
              <a:rPr lang="pt-BR" sz="1800" dirty="0"/>
              <a:t>(ROEGEN, </a:t>
            </a:r>
            <a:r>
              <a:rPr lang="pt-BR" sz="1800" dirty="0" err="1"/>
              <a:t>Georgescu</a:t>
            </a:r>
            <a:r>
              <a:rPr lang="pt-BR" sz="1800" dirty="0"/>
              <a:t> Nicholas. </a:t>
            </a:r>
            <a:r>
              <a:rPr lang="pt-BR" sz="1800" b="1" dirty="0"/>
              <a:t>O decrescimento.</a:t>
            </a:r>
            <a:r>
              <a:rPr lang="pt-BR" sz="1800" dirty="0"/>
              <a:t> São Paulo: SENAC, 2012)</a:t>
            </a:r>
          </a:p>
          <a:p>
            <a:pPr algn="just"/>
            <a:r>
              <a:rPr lang="pt-BR" sz="2100" dirty="0"/>
              <a:t>Crescimento populacional sobrecarrega os ecossistemas </a:t>
            </a:r>
            <a:r>
              <a:rPr lang="pt-BR" sz="2100" dirty="0">
                <a:sym typeface="Wingdings" panose="05000000000000000000" pitchFamily="2" charset="2"/>
              </a:rPr>
              <a:t> poluição e geração de resíduos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24912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POLUIÇÃO INDUSTRIAL; CONTAMINAÇÃO SOLOS E RECURSOS HÍDRICOS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algn="just"/>
            <a:r>
              <a:rPr lang="pt-BR" dirty="0"/>
              <a:t>Altos níveis de poluição atmosférica; ausência de tratamento de esgotos e saneamento ambiental; ausência de licenciamento ambiental;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ym typeface="Wingdings" panose="05000000000000000000" pitchFamily="2" charset="2"/>
              </a:rPr>
              <a:t>Cidade de Cubatão (Brasil, décadas de 70 e 80): “cidade mais poluída do mundo” (ONU – “Vale da morte”);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73" y="2817539"/>
            <a:ext cx="3203285" cy="213164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414" y="3893730"/>
            <a:ext cx="3973540" cy="213285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-31148" y="633478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SARLET, I. W; FENSTERSEIFER, T.  </a:t>
            </a:r>
            <a:r>
              <a:rPr lang="pt-BR" sz="1500" b="1" dirty="0"/>
              <a:t>Direito Ambiental. </a:t>
            </a:r>
            <a:r>
              <a:rPr lang="pt-BR" sz="1500" dirty="0"/>
              <a:t>Introdução, fundamentos e Teoria Geral. São Paulo: Saraiva, 2014. </a:t>
            </a:r>
          </a:p>
        </p:txBody>
      </p:sp>
    </p:spTree>
    <p:extLst>
      <p:ext uri="{BB962C8B-B14F-4D97-AF65-F5344CB8AC3E}">
        <p14:creationId xmlns:p14="http://schemas.microsoft.com/office/powerpoint/2010/main" val="3052152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10511</TotalTime>
  <Words>4798</Words>
  <Application>Microsoft Office PowerPoint</Application>
  <PresentationFormat>Apresentação na tela (4:3)</PresentationFormat>
  <Paragraphs>427</Paragraphs>
  <Slides>62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8" baseType="lpstr">
      <vt:lpstr>Arial</vt:lpstr>
      <vt:lpstr>Calibri</vt:lpstr>
      <vt:lpstr>Rockwell</vt:lpstr>
      <vt:lpstr>Rockwell Condensed</vt:lpstr>
      <vt:lpstr>Wingdings</vt:lpstr>
      <vt:lpstr>Tipo de Madeira</vt:lpstr>
      <vt:lpstr>Direito ambiental</vt:lpstr>
      <vt:lpstr>TEORIA GERAL DO DIREITO AMBIENTAL</vt:lpstr>
      <vt:lpstr>TEORIA GERAL DO DIREITO AMBIENTAL</vt:lpstr>
      <vt:lpstr>1 DEGRADAÇÃO AMBIENTAL</vt:lpstr>
      <vt:lpstr>1. DEGRADAÇÃO AMBIENTAL</vt:lpstr>
      <vt:lpstr>AGROTÓXICOS</vt:lpstr>
      <vt:lpstr>Desastre de bhopal (1984)</vt:lpstr>
      <vt:lpstr>CRESCIMENTO POPULACIONAL; ESGOTAMENTO RECURSOS NATURAIS</vt:lpstr>
      <vt:lpstr>POLUIÇÃO INDUSTRIAL; CONTAMINAÇÃO SOLOS E RECURSOS HÍDRICOS</vt:lpstr>
      <vt:lpstr>desastre DE CHERNOBYL (1986)</vt:lpstr>
      <vt:lpstr>AQUECIMENTO GLOBAL</vt:lpstr>
      <vt:lpstr>2. MOBILIZAÇÃO SOCIAL</vt:lpstr>
      <vt:lpstr>2. MOBILIZAÇÃO SOCIAL</vt:lpstr>
      <vt:lpstr>2. MOBILIZAÇÃO SOCIAL</vt:lpstr>
      <vt:lpstr>2. MOBILIZAÇÃO SOCIAL</vt:lpstr>
      <vt:lpstr>3. Regulação normativa </vt:lpstr>
      <vt:lpstr>REGULAÇÃO NORMATIVA: ÂMBITO INTERNACIONAL</vt:lpstr>
      <vt:lpstr> Conferência das Nações Unidas sobre o Meio Ambiente Humano (1972)  “Conferência de Estocolmo” </vt:lpstr>
      <vt:lpstr> Conferência das Nações Unidas sobre o Meio Ambiente Humano (1972)  “Conferência de Estocolmo” </vt:lpstr>
      <vt:lpstr> Conferência das Nações Unidas sobre o Meio Ambiente Humano (1972)  “Conferência de Estocolmo” </vt:lpstr>
      <vt:lpstr>Conferência das Nações Unidas sobre Meio Ambiente e desenvolvimento (1992)   Rio 92</vt:lpstr>
      <vt:lpstr>Conferência das Nações Unidas sobre Meio Ambiente e desenvolvimento (1992)   Rio 92</vt:lpstr>
      <vt:lpstr>Conferência das Nações Unidas sobre Meio Ambiente e desenvolvimento (1992)   Rio 92</vt:lpstr>
      <vt:lpstr>Conferência das Nações Unidas sobre Meio Ambiente e desenvolvimento (1992)  Rio 92</vt:lpstr>
      <vt:lpstr>Conferência das Nações Unidas sobre Meio Ambiente e desenvolvimento (1992)  Rio 92</vt:lpstr>
      <vt:lpstr>Conferência das Nações Unidas sobre Meio Ambiente e desenvolvimento (1992) – Rio 92</vt:lpstr>
      <vt:lpstr>CONFERÊNCIA DAS NAÇÕES UNIDAS SOBRE DESENVOLVIMENTO SUSTENTÁVEL – RIO +20</vt:lpstr>
      <vt:lpstr>POLÍTICA AMBIENTAL NO BRASIL</vt:lpstr>
      <vt:lpstr>Apresentação do PowerPoint</vt:lpstr>
      <vt:lpstr>Apresentação do PowerPoint</vt:lpstr>
      <vt:lpstr>Apresentação do PowerPoint</vt:lpstr>
      <vt:lpstr>PRINCÍPIOS DE DIREITO AMBIENTAL</vt:lpstr>
      <vt:lpstr>PRINCÍPIOS DO DIREITO AMBIENTAL</vt:lpstr>
      <vt:lpstr>1. PRINCÍPIO DA PARTICIPAÇÃO</vt:lpstr>
      <vt:lpstr>1. PRINCÍPIO DA PARTICIPAÇÃO</vt:lpstr>
      <vt:lpstr>1. PRINCÍPIO DA PARTICIPAÇÃO</vt:lpstr>
      <vt:lpstr>1. PRINCÍPIO DA PARTICIPAÇÃO </vt:lpstr>
      <vt:lpstr>1. PRINCÍPIO DA PARTICIPAÇÃO</vt:lpstr>
      <vt:lpstr>PRINCÍPIO DA PARTICIPAÇÃO</vt:lpstr>
      <vt:lpstr>1. PRINCÍPIO DA PARTICIPAÇÃO</vt:lpstr>
      <vt:lpstr>PRINCÍPIO DA PARTICIPAÇÃO</vt:lpstr>
      <vt:lpstr>1. PRINCÍPIO DA PARTICIPAÇÃO</vt:lpstr>
      <vt:lpstr>2. PRINCÍPIO DA PREVENÇÃO</vt:lpstr>
      <vt:lpstr>2. PRINCÍPIO DA PREVENÇÃO</vt:lpstr>
      <vt:lpstr>2. PRINCÍPIO DA PREVENÇÃO</vt:lpstr>
      <vt:lpstr>2. PRINCÍPIO DA PREVENÇÃO</vt:lpstr>
      <vt:lpstr>2. PRINCÍPIO DA PREVENÇÃO</vt:lpstr>
      <vt:lpstr>2. Princípio da Prevenção</vt:lpstr>
      <vt:lpstr>3. PRINCÍPIO DA PRECAUÇÃO</vt:lpstr>
      <vt:lpstr>Apresentação do PowerPoint</vt:lpstr>
      <vt:lpstr>3. PRINCÍPIO DA PRECAUÇÃO</vt:lpstr>
      <vt:lpstr>3. PRINCÍPIO DA PRECAUÇÃO</vt:lpstr>
      <vt:lpstr>3. PRINCÍPIO DA PRECAUÇÃO</vt:lpstr>
      <vt:lpstr>3. PRINCÍPIO DA PRECAUÇÃO</vt:lpstr>
      <vt:lpstr>3. Princípio da precaução</vt:lpstr>
      <vt:lpstr>4. PRINCÍPIO DO POLUIDOR PAGADOR</vt:lpstr>
      <vt:lpstr>4. PRINCÍPIO DO POLUIDOR PAGADOR</vt:lpstr>
      <vt:lpstr>Apresentação do PowerPoint</vt:lpstr>
      <vt:lpstr>4. PRINCÍPIO DO POLUIDOR PAGADOR</vt:lpstr>
      <vt:lpstr>4. PRINCÍPIO DO POLUIDOR PAGADOR</vt:lpstr>
      <vt:lpstr>5. Princípio do Usuário Pagador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Ambiental. EPIA/RIMA. Responsabilidade Profissional Ambiental.</dc:title>
  <dc:creator>notebook</dc:creator>
  <cp:lastModifiedBy>Daniel</cp:lastModifiedBy>
  <cp:revision>645</cp:revision>
  <cp:lastPrinted>2018-06-06T17:39:08Z</cp:lastPrinted>
  <dcterms:created xsi:type="dcterms:W3CDTF">2015-08-30T13:57:26Z</dcterms:created>
  <dcterms:modified xsi:type="dcterms:W3CDTF">2018-06-14T12:06:46Z</dcterms:modified>
</cp:coreProperties>
</file>