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commentAuthors.xml" ContentType="application/vnd.openxmlformats-officedocument.presentationml.commentAuthors+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4190" r:id="rId2"/>
  </p:sldMasterIdLst>
  <p:notesMasterIdLst>
    <p:notesMasterId r:id="rId40"/>
  </p:notesMasterIdLst>
  <p:handoutMasterIdLst>
    <p:handoutMasterId r:id="rId41"/>
  </p:handoutMasterIdLst>
  <p:sldIdLst>
    <p:sldId id="288" r:id="rId3"/>
    <p:sldId id="536" r:id="rId4"/>
    <p:sldId id="600" r:id="rId5"/>
    <p:sldId id="547" r:id="rId6"/>
    <p:sldId id="535" r:id="rId7"/>
    <p:sldId id="458" r:id="rId8"/>
    <p:sldId id="454" r:id="rId9"/>
    <p:sldId id="663" r:id="rId10"/>
    <p:sldId id="459" r:id="rId11"/>
    <p:sldId id="664" r:id="rId12"/>
    <p:sldId id="479" r:id="rId13"/>
    <p:sldId id="665" r:id="rId14"/>
    <p:sldId id="666" r:id="rId15"/>
    <p:sldId id="596" r:id="rId16"/>
    <p:sldId id="667" r:id="rId17"/>
    <p:sldId id="601" r:id="rId18"/>
    <p:sldId id="457" r:id="rId19"/>
    <p:sldId id="603" r:id="rId20"/>
    <p:sldId id="604" r:id="rId21"/>
    <p:sldId id="606" r:id="rId22"/>
    <p:sldId id="598" r:id="rId23"/>
    <p:sldId id="647" r:id="rId24"/>
    <p:sldId id="649" r:id="rId25"/>
    <p:sldId id="650" r:id="rId26"/>
    <p:sldId id="652" r:id="rId27"/>
    <p:sldId id="653" r:id="rId28"/>
    <p:sldId id="668" r:id="rId29"/>
    <p:sldId id="669" r:id="rId30"/>
    <p:sldId id="630" r:id="rId31"/>
    <p:sldId id="671" r:id="rId32"/>
    <p:sldId id="670" r:id="rId33"/>
    <p:sldId id="631" r:id="rId34"/>
    <p:sldId id="632" r:id="rId35"/>
    <p:sldId id="585" r:id="rId36"/>
    <p:sldId id="633" r:id="rId37"/>
    <p:sldId id="634" r:id="rId38"/>
    <p:sldId id="636" r:id="rId39"/>
  </p:sldIdLst>
  <p:sldSz cx="9144000" cy="6858000" type="screen4x3"/>
  <p:notesSz cx="6851650" cy="9747250"/>
  <p:defaultTextStyle>
    <a:defPPr>
      <a:defRPr lang="en-US"/>
    </a:defPPr>
    <a:lvl1pPr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5pPr>
    <a:lvl6pPr marL="2286000" algn="l" defTabSz="914400" rtl="0" eaLnBrk="1" latinLnBrk="0" hangingPunct="1">
      <a:defRPr sz="2400" kern="1200">
        <a:solidFill>
          <a:schemeClr val="tx1"/>
        </a:solidFill>
        <a:latin typeface="Tahoma" panose="020B0604030504040204" pitchFamily="34" charset="0"/>
        <a:ea typeface="+mn-ea"/>
        <a:cs typeface="+mn-cs"/>
      </a:defRPr>
    </a:lvl6pPr>
    <a:lvl7pPr marL="2743200" algn="l" defTabSz="914400" rtl="0" eaLnBrk="1" latinLnBrk="0" hangingPunct="1">
      <a:defRPr sz="2400" kern="1200">
        <a:solidFill>
          <a:schemeClr val="tx1"/>
        </a:solidFill>
        <a:latin typeface="Tahoma" panose="020B0604030504040204" pitchFamily="34" charset="0"/>
        <a:ea typeface="+mn-ea"/>
        <a:cs typeface="+mn-cs"/>
      </a:defRPr>
    </a:lvl7pPr>
    <a:lvl8pPr marL="3200400" algn="l" defTabSz="914400" rtl="0" eaLnBrk="1" latinLnBrk="0" hangingPunct="1">
      <a:defRPr sz="2400" kern="1200">
        <a:solidFill>
          <a:schemeClr val="tx1"/>
        </a:solidFill>
        <a:latin typeface="Tahoma" panose="020B0604030504040204" pitchFamily="34" charset="0"/>
        <a:ea typeface="+mn-ea"/>
        <a:cs typeface="+mn-cs"/>
      </a:defRPr>
    </a:lvl8pPr>
    <a:lvl9pPr marL="3657600" algn="l" defTabSz="914400" rtl="0" eaLnBrk="1" latinLnBrk="0" hangingPunct="1">
      <a:defRPr sz="2400" kern="1200">
        <a:solidFill>
          <a:schemeClr val="tx1"/>
        </a:solidFill>
        <a:latin typeface="Tahoma" panose="020B060403050404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070">
          <p15:clr>
            <a:srgbClr val="A4A3A4"/>
          </p15:clr>
        </p15:guide>
        <p15:guide id="2" pos="215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fael Negreiros Dantas Lima" initials="RNDL"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showAnimation="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660033"/>
    <a:srgbClr val="FFFF00"/>
    <a:srgbClr val="993300"/>
    <a:srgbClr val="CCECFF"/>
    <a:srgbClr val="00CC66"/>
    <a:srgbClr val="666633"/>
    <a:srgbClr val="FF9966"/>
    <a:srgbClr val="CC99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21" autoAdjust="0"/>
    <p:restoredTop sz="94434" autoAdjust="0"/>
  </p:normalViewPr>
  <p:slideViewPr>
    <p:cSldViewPr>
      <p:cViewPr>
        <p:scale>
          <a:sx n="86" d="100"/>
          <a:sy n="86" d="100"/>
        </p:scale>
        <p:origin x="2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6936"/>
    </p:cViewPr>
  </p:sorterViewPr>
  <p:notesViewPr>
    <p:cSldViewPr>
      <p:cViewPr varScale="1">
        <p:scale>
          <a:sx n="38" d="100"/>
          <a:sy n="38" d="100"/>
        </p:scale>
        <p:origin x="-1536" y="-78"/>
      </p:cViewPr>
      <p:guideLst>
        <p:guide orient="horz" pos="3070"/>
        <p:guide pos="215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2968625"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pt-BR"/>
          </a:p>
        </p:txBody>
      </p:sp>
      <p:sp>
        <p:nvSpPr>
          <p:cNvPr id="103427" name="Rectangle 3"/>
          <p:cNvSpPr>
            <a:spLocks noGrp="1" noChangeArrowheads="1"/>
          </p:cNvSpPr>
          <p:nvPr>
            <p:ph type="dt" sz="quarter" idx="1"/>
          </p:nvPr>
        </p:nvSpPr>
        <p:spPr bwMode="auto">
          <a:xfrm>
            <a:off x="3883025" y="0"/>
            <a:ext cx="2968625" cy="487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pt-BR"/>
          </a:p>
        </p:txBody>
      </p:sp>
      <p:sp>
        <p:nvSpPr>
          <p:cNvPr id="103428" name="Rectangle 4"/>
          <p:cNvSpPr>
            <a:spLocks noGrp="1" noChangeArrowheads="1"/>
          </p:cNvSpPr>
          <p:nvPr>
            <p:ph type="ftr" sz="quarter" idx="2"/>
          </p:nvPr>
        </p:nvSpPr>
        <p:spPr bwMode="auto">
          <a:xfrm>
            <a:off x="0" y="9259888"/>
            <a:ext cx="2968625"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pt-BR"/>
          </a:p>
        </p:txBody>
      </p:sp>
      <p:sp>
        <p:nvSpPr>
          <p:cNvPr id="103429" name="Rectangle 5"/>
          <p:cNvSpPr>
            <a:spLocks noGrp="1" noChangeArrowheads="1"/>
          </p:cNvSpPr>
          <p:nvPr>
            <p:ph type="sldNum" sz="quarter" idx="3"/>
          </p:nvPr>
        </p:nvSpPr>
        <p:spPr bwMode="auto">
          <a:xfrm>
            <a:off x="3883025" y="9259888"/>
            <a:ext cx="2968625" cy="487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72186FBA-3471-4F70-AEAD-93D021F4362D}" type="slidenum">
              <a:rPr lang="pt-BR" altLang="pt-BR"/>
              <a:pPr>
                <a:defRPr/>
              </a:pPr>
              <a:t>‹nº›</a:t>
            </a:fld>
            <a:endParaRPr lang="pt-BR" altLang="pt-BR"/>
          </a:p>
        </p:txBody>
      </p:sp>
    </p:spTree>
    <p:extLst>
      <p:ext uri="{BB962C8B-B14F-4D97-AF65-F5344CB8AC3E}">
        <p14:creationId xmlns:p14="http://schemas.microsoft.com/office/powerpoint/2010/main" xmlns="" val="3051478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218"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eaLnBrk="1" hangingPunct="1">
              <a:defRPr sz="1200"/>
            </a:lvl1pPr>
          </a:lstStyle>
          <a:p>
            <a:pPr>
              <a:defRPr/>
            </a:pPr>
            <a:endParaRPr lang="pt-BR"/>
          </a:p>
        </p:txBody>
      </p:sp>
      <p:sp>
        <p:nvSpPr>
          <p:cNvPr id="137219" name="Rectangle 1027"/>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lgn="r" eaLnBrk="1" hangingPunct="1">
              <a:defRPr sz="1200"/>
            </a:lvl1pPr>
          </a:lstStyle>
          <a:p>
            <a:pPr>
              <a:defRPr/>
            </a:pPr>
            <a:endParaRPr lang="pt-BR"/>
          </a:p>
        </p:txBody>
      </p:sp>
      <p:sp>
        <p:nvSpPr>
          <p:cNvPr id="3076" name="Rectangle 1028"/>
          <p:cNvSpPr>
            <a:spLocks noGrp="1" noRot="1" noChangeAspect="1" noChangeArrowheads="1" noTextEdit="1"/>
          </p:cNvSpPr>
          <p:nvPr>
            <p:ph type="sldImg" idx="2"/>
          </p:nvPr>
        </p:nvSpPr>
        <p:spPr bwMode="auto">
          <a:xfrm>
            <a:off x="990600" y="762000"/>
            <a:ext cx="4876800" cy="36576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37221" name="Rectangle 1029"/>
          <p:cNvSpPr>
            <a:spLocks noGrp="1" noChangeArrowheads="1"/>
          </p:cNvSpPr>
          <p:nvPr>
            <p:ph type="body" sz="quarter" idx="3"/>
          </p:nvPr>
        </p:nvSpPr>
        <p:spPr bwMode="auto">
          <a:xfrm>
            <a:off x="914400" y="4648200"/>
            <a:ext cx="5029200" cy="4343400"/>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137222" name="Rectangle 1030"/>
          <p:cNvSpPr>
            <a:spLocks noGrp="1" noChangeArrowheads="1"/>
          </p:cNvSpPr>
          <p:nvPr>
            <p:ph type="ftr" sz="quarter" idx="4"/>
          </p:nvPr>
        </p:nvSpPr>
        <p:spPr bwMode="auto">
          <a:xfrm>
            <a:off x="0" y="92964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eaLnBrk="1" hangingPunct="1">
              <a:defRPr sz="1200"/>
            </a:lvl1pPr>
          </a:lstStyle>
          <a:p>
            <a:pPr>
              <a:defRPr/>
            </a:pPr>
            <a:endParaRPr lang="pt-BR"/>
          </a:p>
        </p:txBody>
      </p:sp>
      <p:sp>
        <p:nvSpPr>
          <p:cNvPr id="137223" name="Rectangle 1031"/>
          <p:cNvSpPr>
            <a:spLocks noGrp="1" noChangeArrowheads="1"/>
          </p:cNvSpPr>
          <p:nvPr>
            <p:ph type="sldNum" sz="quarter" idx="5"/>
          </p:nvPr>
        </p:nvSpPr>
        <p:spPr bwMode="auto">
          <a:xfrm>
            <a:off x="3886200" y="9296400"/>
            <a:ext cx="2971800" cy="4572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r" eaLnBrk="1" hangingPunct="1">
              <a:defRPr sz="1200"/>
            </a:lvl1pPr>
          </a:lstStyle>
          <a:p>
            <a:pPr>
              <a:defRPr/>
            </a:pPr>
            <a:fld id="{15EC5C24-01A8-4DCD-9FE7-4FB77AA44174}" type="slidenum">
              <a:rPr lang="pt-BR" altLang="pt-BR"/>
              <a:pPr>
                <a:defRPr/>
              </a:pPr>
              <a:t>‹nº›</a:t>
            </a:fld>
            <a:endParaRPr lang="pt-BR" altLang="pt-BR"/>
          </a:p>
        </p:txBody>
      </p:sp>
    </p:spTree>
    <p:extLst>
      <p:ext uri="{BB962C8B-B14F-4D97-AF65-F5344CB8AC3E}">
        <p14:creationId xmlns:p14="http://schemas.microsoft.com/office/powerpoint/2010/main" xmlns="" val="21270542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ço Reservado para Imagem de Slide 1"/>
          <p:cNvSpPr>
            <a:spLocks noGrp="1" noRot="1" noChangeAspect="1" noTextEdit="1"/>
          </p:cNvSpPr>
          <p:nvPr>
            <p:ph type="sldImg"/>
          </p:nvPr>
        </p:nvSpPr>
        <p:spPr>
          <a:ln/>
        </p:spPr>
      </p:sp>
      <p:sp>
        <p:nvSpPr>
          <p:cNvPr id="33795" name="Espaço Reservado para Anotações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pt-BR" altLang="pt-BR" smtClean="0">
              <a:latin typeface="Arial" panose="020B0604020202020204" pitchFamily="34" charset="0"/>
            </a:endParaRPr>
          </a:p>
        </p:txBody>
      </p:sp>
      <p:sp>
        <p:nvSpPr>
          <p:cNvPr id="33796" name="Espaço Reservado para Número de Slide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fld id="{E0BB71B7-80E6-4F69-B75E-1E7E780F10BF}" type="slidenum">
              <a:rPr lang="pt-BR" altLang="pt-BR" sz="1200" smtClean="0">
                <a:solidFill>
                  <a:srgbClr val="000000"/>
                </a:solidFill>
              </a:rPr>
              <a:pPr/>
              <a:t>27</a:t>
            </a:fld>
            <a:endParaRPr lang="pt-BR" altLang="pt-BR" sz="1200" smtClean="0">
              <a:solidFill>
                <a:srgbClr val="000000"/>
              </a:solidFill>
            </a:endParaRPr>
          </a:p>
        </p:txBody>
      </p:sp>
    </p:spTree>
    <p:extLst>
      <p:ext uri="{BB962C8B-B14F-4D97-AF65-F5344CB8AC3E}">
        <p14:creationId xmlns:p14="http://schemas.microsoft.com/office/powerpoint/2010/main" xmlns="" val="170284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ço Reservado para Imagem de Slide 1"/>
          <p:cNvSpPr>
            <a:spLocks noGrp="1" noRot="1" noChangeAspect="1" noTextEdit="1"/>
          </p:cNvSpPr>
          <p:nvPr>
            <p:ph type="sldImg"/>
          </p:nvPr>
        </p:nvSpPr>
        <p:spPr>
          <a:ln/>
        </p:spPr>
      </p:sp>
      <p:sp>
        <p:nvSpPr>
          <p:cNvPr id="33795" name="Espaço Reservado para Anotações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pt-BR" altLang="pt-BR" smtClean="0">
              <a:latin typeface="Arial" panose="020B0604020202020204" pitchFamily="34" charset="0"/>
            </a:endParaRPr>
          </a:p>
        </p:txBody>
      </p:sp>
      <p:sp>
        <p:nvSpPr>
          <p:cNvPr id="33796" name="Espaço Reservado para Número de Slide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fld id="{E0BB71B7-80E6-4F69-B75E-1E7E780F10BF}" type="slidenum">
              <a:rPr lang="pt-BR" altLang="pt-BR" sz="1200" smtClean="0">
                <a:solidFill>
                  <a:srgbClr val="000000"/>
                </a:solidFill>
              </a:rPr>
              <a:pPr/>
              <a:t>28</a:t>
            </a:fld>
            <a:endParaRPr lang="pt-BR" altLang="pt-BR" sz="1200" smtClean="0">
              <a:solidFill>
                <a:srgbClr val="000000"/>
              </a:solidFill>
            </a:endParaRPr>
          </a:p>
        </p:txBody>
      </p:sp>
    </p:spTree>
    <p:extLst>
      <p:ext uri="{BB962C8B-B14F-4D97-AF65-F5344CB8AC3E}">
        <p14:creationId xmlns:p14="http://schemas.microsoft.com/office/powerpoint/2010/main" xmlns="" val="170284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ço Reservado para Imagem de Slide 1"/>
          <p:cNvSpPr>
            <a:spLocks noGrp="1" noRot="1" noChangeAspect="1" noTextEdit="1"/>
          </p:cNvSpPr>
          <p:nvPr>
            <p:ph type="sldImg"/>
          </p:nvPr>
        </p:nvSpPr>
        <p:spPr>
          <a:ln/>
        </p:spPr>
      </p:sp>
      <p:sp>
        <p:nvSpPr>
          <p:cNvPr id="33795" name="Espaço Reservado para Anotações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pt-BR" altLang="pt-BR" smtClean="0">
              <a:latin typeface="Arial" panose="020B0604020202020204" pitchFamily="34" charset="0"/>
            </a:endParaRPr>
          </a:p>
        </p:txBody>
      </p:sp>
      <p:sp>
        <p:nvSpPr>
          <p:cNvPr id="33796" name="Espaço Reservado para Número de Slide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fld id="{E0BB71B7-80E6-4F69-B75E-1E7E780F10BF}" type="slidenum">
              <a:rPr lang="pt-BR" altLang="pt-BR" sz="1200" smtClean="0">
                <a:solidFill>
                  <a:srgbClr val="000000"/>
                </a:solidFill>
              </a:rPr>
              <a:pPr/>
              <a:t>29</a:t>
            </a:fld>
            <a:endParaRPr lang="pt-BR" altLang="pt-BR" sz="1200" smtClean="0">
              <a:solidFill>
                <a:srgbClr val="000000"/>
              </a:solidFill>
            </a:endParaRPr>
          </a:p>
        </p:txBody>
      </p:sp>
    </p:spTree>
    <p:extLst>
      <p:ext uri="{BB962C8B-B14F-4D97-AF65-F5344CB8AC3E}">
        <p14:creationId xmlns:p14="http://schemas.microsoft.com/office/powerpoint/2010/main" xmlns="" val="170284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ço Reservado para Imagem de Slide 1"/>
          <p:cNvSpPr>
            <a:spLocks noGrp="1" noRot="1" noChangeAspect="1" noTextEdit="1"/>
          </p:cNvSpPr>
          <p:nvPr>
            <p:ph type="sldImg"/>
          </p:nvPr>
        </p:nvSpPr>
        <p:spPr>
          <a:ln/>
        </p:spPr>
      </p:sp>
      <p:sp>
        <p:nvSpPr>
          <p:cNvPr id="33795" name="Espaço Reservado para Anotações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pt-BR" altLang="pt-BR" smtClean="0">
              <a:latin typeface="Arial" panose="020B0604020202020204" pitchFamily="34" charset="0"/>
            </a:endParaRPr>
          </a:p>
        </p:txBody>
      </p:sp>
      <p:sp>
        <p:nvSpPr>
          <p:cNvPr id="33796" name="Espaço Reservado para Número de Slide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fld id="{E0BB71B7-80E6-4F69-B75E-1E7E780F10BF}" type="slidenum">
              <a:rPr lang="pt-BR" altLang="pt-BR" sz="1200" smtClean="0">
                <a:solidFill>
                  <a:srgbClr val="000000"/>
                </a:solidFill>
              </a:rPr>
              <a:pPr/>
              <a:t>30</a:t>
            </a:fld>
            <a:endParaRPr lang="pt-BR" altLang="pt-BR" sz="1200" smtClean="0">
              <a:solidFill>
                <a:srgbClr val="000000"/>
              </a:solidFill>
            </a:endParaRPr>
          </a:p>
        </p:txBody>
      </p:sp>
    </p:spTree>
    <p:extLst>
      <p:ext uri="{BB962C8B-B14F-4D97-AF65-F5344CB8AC3E}">
        <p14:creationId xmlns:p14="http://schemas.microsoft.com/office/powerpoint/2010/main" xmlns="" val="1702848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ço Reservado para Imagem de Slide 1"/>
          <p:cNvSpPr>
            <a:spLocks noGrp="1" noRot="1" noChangeAspect="1" noTextEdit="1"/>
          </p:cNvSpPr>
          <p:nvPr>
            <p:ph type="sldImg"/>
          </p:nvPr>
        </p:nvSpPr>
        <p:spPr>
          <a:ln/>
        </p:spPr>
      </p:sp>
      <p:sp>
        <p:nvSpPr>
          <p:cNvPr id="33795" name="Espaço Reservado para Anotações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pt-BR" altLang="pt-BR" smtClean="0">
              <a:latin typeface="Arial" panose="020B0604020202020204" pitchFamily="34" charset="0"/>
            </a:endParaRPr>
          </a:p>
        </p:txBody>
      </p:sp>
      <p:sp>
        <p:nvSpPr>
          <p:cNvPr id="33796" name="Espaço Reservado para Número de Slide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fld id="{E0BB71B7-80E6-4F69-B75E-1E7E780F10BF}" type="slidenum">
              <a:rPr lang="pt-BR" altLang="pt-BR" sz="1200" smtClean="0">
                <a:solidFill>
                  <a:srgbClr val="000000"/>
                </a:solidFill>
              </a:rPr>
              <a:pPr/>
              <a:t>31</a:t>
            </a:fld>
            <a:endParaRPr lang="pt-BR" altLang="pt-BR" sz="1200" smtClean="0">
              <a:solidFill>
                <a:srgbClr val="000000"/>
              </a:solidFill>
            </a:endParaRPr>
          </a:p>
        </p:txBody>
      </p:sp>
    </p:spTree>
    <p:extLst>
      <p:ext uri="{BB962C8B-B14F-4D97-AF65-F5344CB8AC3E}">
        <p14:creationId xmlns:p14="http://schemas.microsoft.com/office/powerpoint/2010/main" xmlns="" val="170284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ço Reservado para Imagem de Slide 1"/>
          <p:cNvSpPr>
            <a:spLocks noGrp="1" noRot="1" noChangeAspect="1" noTextEdit="1"/>
          </p:cNvSpPr>
          <p:nvPr>
            <p:ph type="sldImg"/>
          </p:nvPr>
        </p:nvSpPr>
        <p:spPr>
          <a:ln/>
        </p:spPr>
      </p:sp>
      <p:sp>
        <p:nvSpPr>
          <p:cNvPr id="33795" name="Espaço Reservado para Anotações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pt-BR" altLang="pt-BR" smtClean="0">
              <a:latin typeface="Arial" panose="020B0604020202020204" pitchFamily="34" charset="0"/>
            </a:endParaRPr>
          </a:p>
        </p:txBody>
      </p:sp>
      <p:sp>
        <p:nvSpPr>
          <p:cNvPr id="33796" name="Espaço Reservado para Número de Slide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fld id="{E0BB71B7-80E6-4F69-B75E-1E7E780F10BF}" type="slidenum">
              <a:rPr lang="pt-BR" altLang="pt-BR" sz="1200" smtClean="0">
                <a:solidFill>
                  <a:srgbClr val="000000"/>
                </a:solidFill>
              </a:rPr>
              <a:pPr/>
              <a:t>32</a:t>
            </a:fld>
            <a:endParaRPr lang="pt-BR" altLang="pt-BR" sz="1200" smtClean="0">
              <a:solidFill>
                <a:srgbClr val="000000"/>
              </a:solidFill>
            </a:endParaRPr>
          </a:p>
        </p:txBody>
      </p:sp>
    </p:spTree>
    <p:extLst>
      <p:ext uri="{BB962C8B-B14F-4D97-AF65-F5344CB8AC3E}">
        <p14:creationId xmlns:p14="http://schemas.microsoft.com/office/powerpoint/2010/main" xmlns="" val="1702848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ço Reservado para Imagem de Slide 1"/>
          <p:cNvSpPr>
            <a:spLocks noGrp="1" noRot="1" noChangeAspect="1" noTextEdit="1"/>
          </p:cNvSpPr>
          <p:nvPr>
            <p:ph type="sldImg"/>
          </p:nvPr>
        </p:nvSpPr>
        <p:spPr>
          <a:ln/>
        </p:spPr>
      </p:sp>
      <p:sp>
        <p:nvSpPr>
          <p:cNvPr id="33795" name="Espaço Reservado para Anotações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pt-BR" altLang="pt-BR" smtClean="0">
              <a:latin typeface="Arial" panose="020B0604020202020204" pitchFamily="34" charset="0"/>
            </a:endParaRPr>
          </a:p>
        </p:txBody>
      </p:sp>
      <p:sp>
        <p:nvSpPr>
          <p:cNvPr id="33796" name="Espaço Reservado para Número de Slide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fld id="{E0BB71B7-80E6-4F69-B75E-1E7E780F10BF}" type="slidenum">
              <a:rPr lang="pt-BR" altLang="pt-BR" sz="1200" smtClean="0">
                <a:solidFill>
                  <a:srgbClr val="000000"/>
                </a:solidFill>
              </a:rPr>
              <a:pPr/>
              <a:t>33</a:t>
            </a:fld>
            <a:endParaRPr lang="pt-BR" altLang="pt-BR" sz="1200" smtClean="0">
              <a:solidFill>
                <a:srgbClr val="000000"/>
              </a:solidFill>
            </a:endParaRPr>
          </a:p>
        </p:txBody>
      </p:sp>
    </p:spTree>
    <p:extLst>
      <p:ext uri="{BB962C8B-B14F-4D97-AF65-F5344CB8AC3E}">
        <p14:creationId xmlns:p14="http://schemas.microsoft.com/office/powerpoint/2010/main" xmlns="" val="170284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p>
            </p:txBody>
          </p:sp>
          <p:sp>
            <p:nvSpPr>
              <p:cNvPr id="11"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p>
          </p:txBody>
        </p:sp>
        <p:sp>
          <p:nvSpPr>
            <p:cNvPr id="8" name="Rectangle 10"/>
            <p:cNvSpPr>
              <a:spLocks noChangeArrowheads="1"/>
            </p:cNvSpPr>
            <p:nvPr/>
          </p:nvSpPr>
          <p:spPr bwMode="auto">
            <a:xfrm>
              <a:off x="400" y="1536"/>
              <a:ext cx="20" cy="663"/>
            </a:xfrm>
            <a:prstGeom prst="rect">
              <a:avLst/>
            </a:prstGeom>
            <a:solidFill>
              <a:schemeClr val="bg2"/>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p>
          </p:txBody>
        </p:sp>
      </p:grpSp>
      <p:sp>
        <p:nvSpPr>
          <p:cNvPr id="65548" name="Rectangle 12"/>
          <p:cNvSpPr>
            <a:spLocks noGrp="1" noChangeArrowheads="1"/>
          </p:cNvSpPr>
          <p:nvPr>
            <p:ph type="ctrTitle"/>
          </p:nvPr>
        </p:nvSpPr>
        <p:spPr>
          <a:xfrm>
            <a:off x="990600" y="1828800"/>
            <a:ext cx="7772400" cy="1143000"/>
          </a:xfrm>
        </p:spPr>
        <p:txBody>
          <a:bodyPr/>
          <a:lstStyle>
            <a:lvl1pPr>
              <a:defRPr/>
            </a:lvl1pPr>
          </a:lstStyle>
          <a:p>
            <a:r>
              <a:rPr lang="pt-BR"/>
              <a:t>Click to edit Master title style</a:t>
            </a:r>
          </a:p>
        </p:txBody>
      </p:sp>
      <p:sp>
        <p:nvSpPr>
          <p:cNvPr id="6554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pt-BR"/>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pt-BR"/>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pt-BR"/>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9E0A662F-7D93-4F76-9896-CA5C3AFEBD56}" type="slidenum">
              <a:rPr lang="pt-BR" altLang="pt-BR"/>
              <a:pPr>
                <a:defRPr/>
              </a:pPr>
              <a:t>‹nº›</a:t>
            </a:fld>
            <a:endParaRPr lang="pt-BR" altLang="pt-BR"/>
          </a:p>
        </p:txBody>
      </p:sp>
    </p:spTree>
    <p:extLst>
      <p:ext uri="{BB962C8B-B14F-4D97-AF65-F5344CB8AC3E}">
        <p14:creationId xmlns:p14="http://schemas.microsoft.com/office/powerpoint/2010/main" xmlns="" val="1237790046"/>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1"/>
          <p:cNvSpPr>
            <a:spLocks noGrp="1" noChangeArrowheads="1"/>
          </p:cNvSpPr>
          <p:nvPr>
            <p:ph type="dt" sz="half" idx="10"/>
          </p:nvPr>
        </p:nvSpPr>
        <p:spPr>
          <a:ln/>
        </p:spPr>
        <p:txBody>
          <a:bodyPr/>
          <a:lstStyle>
            <a:lvl1pPr>
              <a:defRPr/>
            </a:lvl1pPr>
          </a:lstStyle>
          <a:p>
            <a:pPr>
              <a:defRPr/>
            </a:pPr>
            <a:endParaRPr lang="pt-BR"/>
          </a:p>
        </p:txBody>
      </p:sp>
      <p:sp>
        <p:nvSpPr>
          <p:cNvPr id="5" name="Rectangle 12"/>
          <p:cNvSpPr>
            <a:spLocks noGrp="1" noChangeArrowheads="1"/>
          </p:cNvSpPr>
          <p:nvPr>
            <p:ph type="ftr" sz="quarter" idx="11"/>
          </p:nvPr>
        </p:nvSpPr>
        <p:spPr>
          <a:ln/>
        </p:spPr>
        <p:txBody>
          <a:bodyPr/>
          <a:lstStyle>
            <a:lvl1pPr>
              <a:defRPr/>
            </a:lvl1pPr>
          </a:lstStyle>
          <a:p>
            <a:pPr>
              <a:defRPr/>
            </a:pPr>
            <a:endParaRPr lang="pt-BR"/>
          </a:p>
        </p:txBody>
      </p:sp>
      <p:sp>
        <p:nvSpPr>
          <p:cNvPr id="6" name="Rectangle 13"/>
          <p:cNvSpPr>
            <a:spLocks noGrp="1" noChangeArrowheads="1"/>
          </p:cNvSpPr>
          <p:nvPr>
            <p:ph type="sldNum" sz="quarter" idx="12"/>
          </p:nvPr>
        </p:nvSpPr>
        <p:spPr>
          <a:ln/>
        </p:spPr>
        <p:txBody>
          <a:bodyPr/>
          <a:lstStyle>
            <a:lvl1pPr>
              <a:defRPr/>
            </a:lvl1pPr>
          </a:lstStyle>
          <a:p>
            <a:pPr>
              <a:defRPr/>
            </a:pPr>
            <a:fld id="{67A33BCB-B467-4592-9F7A-530EA4D2C319}" type="slidenum">
              <a:rPr lang="pt-BR" altLang="pt-BR"/>
              <a:pPr>
                <a:defRPr/>
              </a:pPr>
              <a:t>‹nº›</a:t>
            </a:fld>
            <a:endParaRPr lang="pt-BR" altLang="pt-BR"/>
          </a:p>
        </p:txBody>
      </p:sp>
    </p:spTree>
    <p:extLst>
      <p:ext uri="{BB962C8B-B14F-4D97-AF65-F5344CB8AC3E}">
        <p14:creationId xmlns:p14="http://schemas.microsoft.com/office/powerpoint/2010/main" xmlns="" val="372258411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7004050" y="617538"/>
            <a:ext cx="1951038" cy="551497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1150938" y="617538"/>
            <a:ext cx="5700712" cy="551497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1"/>
          <p:cNvSpPr>
            <a:spLocks noGrp="1" noChangeArrowheads="1"/>
          </p:cNvSpPr>
          <p:nvPr>
            <p:ph type="dt" sz="half" idx="10"/>
          </p:nvPr>
        </p:nvSpPr>
        <p:spPr>
          <a:ln/>
        </p:spPr>
        <p:txBody>
          <a:bodyPr/>
          <a:lstStyle>
            <a:lvl1pPr>
              <a:defRPr/>
            </a:lvl1pPr>
          </a:lstStyle>
          <a:p>
            <a:pPr>
              <a:defRPr/>
            </a:pPr>
            <a:endParaRPr lang="pt-BR"/>
          </a:p>
        </p:txBody>
      </p:sp>
      <p:sp>
        <p:nvSpPr>
          <p:cNvPr id="5" name="Rectangle 12"/>
          <p:cNvSpPr>
            <a:spLocks noGrp="1" noChangeArrowheads="1"/>
          </p:cNvSpPr>
          <p:nvPr>
            <p:ph type="ftr" sz="quarter" idx="11"/>
          </p:nvPr>
        </p:nvSpPr>
        <p:spPr>
          <a:ln/>
        </p:spPr>
        <p:txBody>
          <a:bodyPr/>
          <a:lstStyle>
            <a:lvl1pPr>
              <a:defRPr/>
            </a:lvl1pPr>
          </a:lstStyle>
          <a:p>
            <a:pPr>
              <a:defRPr/>
            </a:pPr>
            <a:endParaRPr lang="pt-BR"/>
          </a:p>
        </p:txBody>
      </p:sp>
      <p:sp>
        <p:nvSpPr>
          <p:cNvPr id="6" name="Rectangle 13"/>
          <p:cNvSpPr>
            <a:spLocks noGrp="1" noChangeArrowheads="1"/>
          </p:cNvSpPr>
          <p:nvPr>
            <p:ph type="sldNum" sz="quarter" idx="12"/>
          </p:nvPr>
        </p:nvSpPr>
        <p:spPr>
          <a:ln/>
        </p:spPr>
        <p:txBody>
          <a:bodyPr/>
          <a:lstStyle>
            <a:lvl1pPr>
              <a:defRPr/>
            </a:lvl1pPr>
          </a:lstStyle>
          <a:p>
            <a:pPr>
              <a:defRPr/>
            </a:pPr>
            <a:fld id="{7F023032-EF06-4B89-A753-9F45B1D0A640}" type="slidenum">
              <a:rPr lang="pt-BR" altLang="pt-BR"/>
              <a:pPr>
                <a:defRPr/>
              </a:pPr>
              <a:t>‹nº›</a:t>
            </a:fld>
            <a:endParaRPr lang="pt-BR" altLang="pt-BR"/>
          </a:p>
        </p:txBody>
      </p:sp>
    </p:spTree>
    <p:extLst>
      <p:ext uri="{BB962C8B-B14F-4D97-AF65-F5344CB8AC3E}">
        <p14:creationId xmlns:p14="http://schemas.microsoft.com/office/powerpoint/2010/main" xmlns="" val="2609763590"/>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ítulo, texto e clip-art">
    <p:spTree>
      <p:nvGrpSpPr>
        <p:cNvPr id="1" name=""/>
        <p:cNvGrpSpPr/>
        <p:nvPr/>
      </p:nvGrpSpPr>
      <p:grpSpPr>
        <a:xfrm>
          <a:off x="0" y="0"/>
          <a:ext cx="0" cy="0"/>
          <a:chOff x="0" y="0"/>
          <a:chExt cx="0" cy="0"/>
        </a:xfrm>
      </p:grpSpPr>
      <p:sp>
        <p:nvSpPr>
          <p:cNvPr id="2" name="Título 1"/>
          <p:cNvSpPr>
            <a:spLocks noGrp="1"/>
          </p:cNvSpPr>
          <p:nvPr>
            <p:ph type="title"/>
          </p:nvPr>
        </p:nvSpPr>
        <p:spPr>
          <a:xfrm>
            <a:off x="1150938" y="617538"/>
            <a:ext cx="7793037" cy="1143000"/>
          </a:xfrm>
        </p:spPr>
        <p:txBody>
          <a:bodyPr/>
          <a:lstStyle/>
          <a:p>
            <a:r>
              <a:rPr lang="pt-BR" smtClean="0"/>
              <a:t>Clique para editar o estilo do título mestre</a:t>
            </a:r>
            <a:endParaRPr lang="pt-BR"/>
          </a:p>
        </p:txBody>
      </p:sp>
      <p:sp>
        <p:nvSpPr>
          <p:cNvPr id="3" name="Espaço Reservado para Texto 2"/>
          <p:cNvSpPr>
            <a:spLocks noGrp="1"/>
          </p:cNvSpPr>
          <p:nvPr>
            <p:ph type="body" sz="half" idx="1"/>
          </p:nvPr>
        </p:nvSpPr>
        <p:spPr>
          <a:xfrm>
            <a:off x="1182688" y="2017713"/>
            <a:ext cx="3810000" cy="41148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lip-art 3"/>
          <p:cNvSpPr>
            <a:spLocks noGrp="1"/>
          </p:cNvSpPr>
          <p:nvPr>
            <p:ph type="clipArt" sz="half" idx="2"/>
          </p:nvPr>
        </p:nvSpPr>
        <p:spPr>
          <a:xfrm>
            <a:off x="5145088" y="2017713"/>
            <a:ext cx="3810000" cy="4114800"/>
          </a:xfrm>
        </p:spPr>
        <p:txBody>
          <a:bodyPr/>
          <a:lstStyle/>
          <a:p>
            <a:pPr lvl="0"/>
            <a:endParaRPr lang="pt-BR" noProof="0" smtClean="0"/>
          </a:p>
        </p:txBody>
      </p:sp>
      <p:sp>
        <p:nvSpPr>
          <p:cNvPr id="5" name="Rectangle 11"/>
          <p:cNvSpPr>
            <a:spLocks noGrp="1" noChangeArrowheads="1"/>
          </p:cNvSpPr>
          <p:nvPr>
            <p:ph type="dt" sz="half" idx="10"/>
          </p:nvPr>
        </p:nvSpPr>
        <p:spPr>
          <a:ln/>
        </p:spPr>
        <p:txBody>
          <a:bodyPr/>
          <a:lstStyle>
            <a:lvl1pPr>
              <a:defRPr/>
            </a:lvl1pPr>
          </a:lstStyle>
          <a:p>
            <a:pPr>
              <a:defRPr/>
            </a:pPr>
            <a:endParaRPr lang="pt-B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p>
        </p:txBody>
      </p:sp>
      <p:sp>
        <p:nvSpPr>
          <p:cNvPr id="7" name="Rectangle 13"/>
          <p:cNvSpPr>
            <a:spLocks noGrp="1" noChangeArrowheads="1"/>
          </p:cNvSpPr>
          <p:nvPr>
            <p:ph type="sldNum" sz="quarter" idx="12"/>
          </p:nvPr>
        </p:nvSpPr>
        <p:spPr>
          <a:ln/>
        </p:spPr>
        <p:txBody>
          <a:bodyPr/>
          <a:lstStyle>
            <a:lvl1pPr>
              <a:defRPr/>
            </a:lvl1pPr>
          </a:lstStyle>
          <a:p>
            <a:pPr>
              <a:defRPr/>
            </a:pPr>
            <a:fld id="{A4321286-F3A9-4651-A741-0DE9375B2772}" type="slidenum">
              <a:rPr lang="pt-BR" altLang="pt-BR"/>
              <a:pPr>
                <a:defRPr/>
              </a:pPr>
              <a:t>‹nº›</a:t>
            </a:fld>
            <a:endParaRPr lang="pt-BR" altLang="pt-BR"/>
          </a:p>
        </p:txBody>
      </p:sp>
    </p:spTree>
    <p:extLst>
      <p:ext uri="{BB962C8B-B14F-4D97-AF65-F5344CB8AC3E}">
        <p14:creationId xmlns:p14="http://schemas.microsoft.com/office/powerpoint/2010/main" xmlns="" val="575424065"/>
      </p:ext>
    </p:extLst>
  </p:cSld>
  <p:clrMapOvr>
    <a:masterClrMapping/>
  </p:clrMapOvr>
  <p:transition>
    <p:comb/>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solidFill>
                    <a:srgbClr val="000000"/>
                  </a:solidFill>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solidFill>
                    <a:srgbClr val="000000"/>
                  </a:solidFill>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solidFill>
                    <a:srgbClr val="000000"/>
                  </a:solidFill>
                </a:endParaRPr>
              </a:p>
            </p:txBody>
          </p:sp>
          <p:sp>
            <p:nvSpPr>
              <p:cNvPr id="11"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solidFill>
                    <a:srgbClr val="000000"/>
                  </a:solidFill>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solidFill>
                  <a:srgbClr val="000000"/>
                </a:solidFill>
              </a:endParaRPr>
            </a:p>
          </p:txBody>
        </p:sp>
        <p:sp>
          <p:nvSpPr>
            <p:cNvPr id="8" name="Rectangle 10"/>
            <p:cNvSpPr>
              <a:spLocks noChangeArrowheads="1"/>
            </p:cNvSpPr>
            <p:nvPr/>
          </p:nvSpPr>
          <p:spPr bwMode="auto">
            <a:xfrm>
              <a:off x="400" y="1536"/>
              <a:ext cx="20" cy="663"/>
            </a:xfrm>
            <a:prstGeom prst="rect">
              <a:avLst/>
            </a:prstGeom>
            <a:solidFill>
              <a:schemeClr val="bg2"/>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solidFill>
                  <a:srgbClr val="000000"/>
                </a:solidFill>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endParaRPr lang="pt-BR" smtClean="0">
                <a:solidFill>
                  <a:srgbClr val="000000"/>
                </a:solidFill>
              </a:endParaRPr>
            </a:p>
          </p:txBody>
        </p:sp>
      </p:grpSp>
      <p:sp>
        <p:nvSpPr>
          <p:cNvPr id="65548" name="Rectangle 12"/>
          <p:cNvSpPr>
            <a:spLocks noGrp="1" noChangeArrowheads="1"/>
          </p:cNvSpPr>
          <p:nvPr>
            <p:ph type="ctrTitle"/>
          </p:nvPr>
        </p:nvSpPr>
        <p:spPr>
          <a:xfrm>
            <a:off x="990600" y="1828800"/>
            <a:ext cx="7772400" cy="1143000"/>
          </a:xfrm>
        </p:spPr>
        <p:txBody>
          <a:bodyPr/>
          <a:lstStyle>
            <a:lvl1pPr>
              <a:defRPr/>
            </a:lvl1pPr>
          </a:lstStyle>
          <a:p>
            <a:r>
              <a:rPr lang="pt-BR"/>
              <a:t>Click to edit Master title style</a:t>
            </a:r>
          </a:p>
        </p:txBody>
      </p:sp>
      <p:sp>
        <p:nvSpPr>
          <p:cNvPr id="6554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pt-BR"/>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pt-BR">
              <a:solidFill>
                <a:srgbClr val="1C1C1C"/>
              </a:solidFill>
            </a:endParaRPr>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pt-BR">
              <a:solidFill>
                <a:srgbClr val="1C1C1C"/>
              </a:solidFill>
            </a:endParaRPr>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9E0A662F-7D93-4F76-9896-CA5C3AFEBD56}" type="slidenum">
              <a:rPr lang="pt-BR" altLang="pt-BR">
                <a:solidFill>
                  <a:srgbClr val="1C1C1C"/>
                </a:solidFill>
              </a:rPr>
              <a:pPr>
                <a:defRPr/>
              </a:pPr>
              <a:t>‹nº›</a:t>
            </a:fld>
            <a:endParaRPr lang="pt-BR" altLang="pt-BR">
              <a:solidFill>
                <a:srgbClr val="1C1C1C"/>
              </a:solidFill>
            </a:endParaRPr>
          </a:p>
        </p:txBody>
      </p:sp>
    </p:spTree>
    <p:extLst>
      <p:ext uri="{BB962C8B-B14F-4D97-AF65-F5344CB8AC3E}">
        <p14:creationId xmlns:p14="http://schemas.microsoft.com/office/powerpoint/2010/main" xmlns="" val="1091891073"/>
      </p:ext>
    </p:extLst>
  </p:cSld>
  <p:clrMapOvr>
    <a:masterClrMapping/>
  </p:clrMapOvr>
  <p:transition>
    <p:comb/>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26EE31E6-FC5F-41D2-BB8D-2846ED296DDE}"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p14="http://schemas.microsoft.com/office/powerpoint/2010/main" xmlns="" val="2614055418"/>
      </p:ext>
    </p:extLst>
  </p:cSld>
  <p:clrMapOvr>
    <a:masterClrMapping/>
  </p:clrMapOvr>
  <p:transition>
    <p:comb/>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986AC7AE-9FCE-43BD-BB9C-006E1F857E59}"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p14="http://schemas.microsoft.com/office/powerpoint/2010/main" xmlns="" val="797619011"/>
      </p:ext>
    </p:extLst>
  </p:cSld>
  <p:clrMapOvr>
    <a:masterClrMapping/>
  </p:clrMapOvr>
  <p:transition>
    <p:comb/>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F80F1981-C4E3-47BD-95A5-12CCF29C0CDF}"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p14="http://schemas.microsoft.com/office/powerpoint/2010/main" xmlns="" val="3503360579"/>
      </p:ext>
    </p:extLst>
  </p:cSld>
  <p:clrMapOvr>
    <a:masterClrMapping/>
  </p:clrMapOvr>
  <p:transition>
    <p:comb/>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8"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9" name="Rectangle 13"/>
          <p:cNvSpPr>
            <a:spLocks noGrp="1" noChangeArrowheads="1"/>
          </p:cNvSpPr>
          <p:nvPr>
            <p:ph type="sldNum" sz="quarter" idx="12"/>
          </p:nvPr>
        </p:nvSpPr>
        <p:spPr>
          <a:ln/>
        </p:spPr>
        <p:txBody>
          <a:bodyPr/>
          <a:lstStyle>
            <a:lvl1pPr>
              <a:defRPr/>
            </a:lvl1pPr>
          </a:lstStyle>
          <a:p>
            <a:pPr>
              <a:defRPr/>
            </a:pPr>
            <a:fld id="{066B4526-59B6-431D-A05D-2FC59873E77E}"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p14="http://schemas.microsoft.com/office/powerpoint/2010/main" xmlns="" val="2170826831"/>
      </p:ext>
    </p:extLst>
  </p:cSld>
  <p:clrMapOvr>
    <a:masterClrMapping/>
  </p:clrMapOvr>
  <p:transition>
    <p:comb/>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4"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5" name="Rectangle 13"/>
          <p:cNvSpPr>
            <a:spLocks noGrp="1" noChangeArrowheads="1"/>
          </p:cNvSpPr>
          <p:nvPr>
            <p:ph type="sldNum" sz="quarter" idx="12"/>
          </p:nvPr>
        </p:nvSpPr>
        <p:spPr>
          <a:ln/>
        </p:spPr>
        <p:txBody>
          <a:bodyPr/>
          <a:lstStyle>
            <a:lvl1pPr>
              <a:defRPr/>
            </a:lvl1pPr>
          </a:lstStyle>
          <a:p>
            <a:pPr>
              <a:defRPr/>
            </a:pPr>
            <a:fld id="{3F131DB7-F273-4CC2-A7FD-A757B283AB6E}"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p14="http://schemas.microsoft.com/office/powerpoint/2010/main" xmlns="" val="1930648340"/>
      </p:ext>
    </p:extLst>
  </p:cSld>
  <p:clrMapOvr>
    <a:masterClrMapping/>
  </p:clrMapOvr>
  <p:transition>
    <p:comb/>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4" name="Rectangle 13"/>
          <p:cNvSpPr>
            <a:spLocks noGrp="1" noChangeArrowheads="1"/>
          </p:cNvSpPr>
          <p:nvPr>
            <p:ph type="sldNum" sz="quarter" idx="12"/>
          </p:nvPr>
        </p:nvSpPr>
        <p:spPr>
          <a:ln/>
        </p:spPr>
        <p:txBody>
          <a:bodyPr/>
          <a:lstStyle>
            <a:lvl1pPr>
              <a:defRPr/>
            </a:lvl1pPr>
          </a:lstStyle>
          <a:p>
            <a:pPr>
              <a:defRPr/>
            </a:pPr>
            <a:fld id="{81DD0248-2ED4-46C6-BE40-3D141C1B62F9}"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p14="http://schemas.microsoft.com/office/powerpoint/2010/main" xmlns="" val="3138515126"/>
      </p:ext>
    </p:extLst>
  </p:cSld>
  <p:clrMapOvr>
    <a:masterClrMapping/>
  </p:clrMapOvr>
  <p:transition>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1"/>
          <p:cNvSpPr>
            <a:spLocks noGrp="1" noChangeArrowheads="1"/>
          </p:cNvSpPr>
          <p:nvPr>
            <p:ph type="dt" sz="half" idx="10"/>
          </p:nvPr>
        </p:nvSpPr>
        <p:spPr>
          <a:ln/>
        </p:spPr>
        <p:txBody>
          <a:bodyPr/>
          <a:lstStyle>
            <a:lvl1pPr>
              <a:defRPr/>
            </a:lvl1pPr>
          </a:lstStyle>
          <a:p>
            <a:pPr>
              <a:defRPr/>
            </a:pPr>
            <a:endParaRPr lang="pt-BR"/>
          </a:p>
        </p:txBody>
      </p:sp>
      <p:sp>
        <p:nvSpPr>
          <p:cNvPr id="5" name="Rectangle 12"/>
          <p:cNvSpPr>
            <a:spLocks noGrp="1" noChangeArrowheads="1"/>
          </p:cNvSpPr>
          <p:nvPr>
            <p:ph type="ftr" sz="quarter" idx="11"/>
          </p:nvPr>
        </p:nvSpPr>
        <p:spPr>
          <a:ln/>
        </p:spPr>
        <p:txBody>
          <a:bodyPr/>
          <a:lstStyle>
            <a:lvl1pPr>
              <a:defRPr/>
            </a:lvl1pPr>
          </a:lstStyle>
          <a:p>
            <a:pPr>
              <a:defRPr/>
            </a:pPr>
            <a:endParaRPr lang="pt-BR"/>
          </a:p>
        </p:txBody>
      </p:sp>
      <p:sp>
        <p:nvSpPr>
          <p:cNvPr id="6" name="Rectangle 13"/>
          <p:cNvSpPr>
            <a:spLocks noGrp="1" noChangeArrowheads="1"/>
          </p:cNvSpPr>
          <p:nvPr>
            <p:ph type="sldNum" sz="quarter" idx="12"/>
          </p:nvPr>
        </p:nvSpPr>
        <p:spPr>
          <a:ln/>
        </p:spPr>
        <p:txBody>
          <a:bodyPr/>
          <a:lstStyle>
            <a:lvl1pPr>
              <a:defRPr/>
            </a:lvl1pPr>
          </a:lstStyle>
          <a:p>
            <a:pPr>
              <a:defRPr/>
            </a:pPr>
            <a:fld id="{26EE31E6-FC5F-41D2-BB8D-2846ED296DDE}" type="slidenum">
              <a:rPr lang="pt-BR" altLang="pt-BR"/>
              <a:pPr>
                <a:defRPr/>
              </a:pPr>
              <a:t>‹nº›</a:t>
            </a:fld>
            <a:endParaRPr lang="pt-BR" altLang="pt-BR"/>
          </a:p>
        </p:txBody>
      </p:sp>
    </p:spTree>
    <p:extLst>
      <p:ext uri="{BB962C8B-B14F-4D97-AF65-F5344CB8AC3E}">
        <p14:creationId xmlns:p14="http://schemas.microsoft.com/office/powerpoint/2010/main" xmlns="" val="1305493744"/>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2F952B89-039C-4425-A781-9880A8BA9A32}"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p14="http://schemas.microsoft.com/office/powerpoint/2010/main" xmlns="" val="3825422469"/>
      </p:ext>
    </p:extLst>
  </p:cSld>
  <p:clrMapOvr>
    <a:masterClrMapping/>
  </p:clrMapOvr>
  <p:transition>
    <p:comb/>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5DB845B2-5E68-4B34-A4A3-6C9FE9A7BBC5}"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p14="http://schemas.microsoft.com/office/powerpoint/2010/main" xmlns="" val="2953529948"/>
      </p:ext>
    </p:extLst>
  </p:cSld>
  <p:clrMapOvr>
    <a:masterClrMapping/>
  </p:clrMapOvr>
  <p:transition>
    <p:comb/>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67A33BCB-B467-4592-9F7A-530EA4D2C319}"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p14="http://schemas.microsoft.com/office/powerpoint/2010/main" xmlns="" val="2721883998"/>
      </p:ext>
    </p:extLst>
  </p:cSld>
  <p:clrMapOvr>
    <a:masterClrMapping/>
  </p:clrMapOvr>
  <p:transition>
    <p:comb/>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7004050" y="617538"/>
            <a:ext cx="1951038" cy="551497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1150938" y="617538"/>
            <a:ext cx="5700712" cy="551497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7F023032-EF06-4B89-A753-9F45B1D0A640}"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p14="http://schemas.microsoft.com/office/powerpoint/2010/main" xmlns="" val="175830980"/>
      </p:ext>
    </p:extLst>
  </p:cSld>
  <p:clrMapOvr>
    <a:masterClrMapping/>
  </p:clrMapOvr>
  <p:transition>
    <p:comb/>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xAndClipArt" preserve="1">
  <p:cSld name="Título, texto e clip-art">
    <p:spTree>
      <p:nvGrpSpPr>
        <p:cNvPr id="1" name=""/>
        <p:cNvGrpSpPr/>
        <p:nvPr/>
      </p:nvGrpSpPr>
      <p:grpSpPr>
        <a:xfrm>
          <a:off x="0" y="0"/>
          <a:ext cx="0" cy="0"/>
          <a:chOff x="0" y="0"/>
          <a:chExt cx="0" cy="0"/>
        </a:xfrm>
      </p:grpSpPr>
      <p:sp>
        <p:nvSpPr>
          <p:cNvPr id="2" name="Título 1"/>
          <p:cNvSpPr>
            <a:spLocks noGrp="1"/>
          </p:cNvSpPr>
          <p:nvPr>
            <p:ph type="title"/>
          </p:nvPr>
        </p:nvSpPr>
        <p:spPr>
          <a:xfrm>
            <a:off x="1150938" y="617538"/>
            <a:ext cx="7793037" cy="1143000"/>
          </a:xfrm>
        </p:spPr>
        <p:txBody>
          <a:bodyPr/>
          <a:lstStyle/>
          <a:p>
            <a:r>
              <a:rPr lang="pt-BR" smtClean="0"/>
              <a:t>Clique para editar o estilo do título mestre</a:t>
            </a:r>
            <a:endParaRPr lang="pt-BR"/>
          </a:p>
        </p:txBody>
      </p:sp>
      <p:sp>
        <p:nvSpPr>
          <p:cNvPr id="3" name="Espaço Reservado para Texto 2"/>
          <p:cNvSpPr>
            <a:spLocks noGrp="1"/>
          </p:cNvSpPr>
          <p:nvPr>
            <p:ph type="body" sz="half" idx="1"/>
          </p:nvPr>
        </p:nvSpPr>
        <p:spPr>
          <a:xfrm>
            <a:off x="1182688" y="2017713"/>
            <a:ext cx="3810000" cy="41148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lip-art 3"/>
          <p:cNvSpPr>
            <a:spLocks noGrp="1"/>
          </p:cNvSpPr>
          <p:nvPr>
            <p:ph type="clipArt" sz="half" idx="2"/>
          </p:nvPr>
        </p:nvSpPr>
        <p:spPr>
          <a:xfrm>
            <a:off x="5145088" y="2017713"/>
            <a:ext cx="3810000" cy="4114800"/>
          </a:xfrm>
        </p:spPr>
        <p:txBody>
          <a:bodyPr/>
          <a:lstStyle/>
          <a:p>
            <a:pPr lvl="0"/>
            <a:endParaRPr lang="pt-BR" noProof="0" smtClean="0"/>
          </a:p>
        </p:txBody>
      </p:sp>
      <p:sp>
        <p:nvSpPr>
          <p:cNvPr id="5" name="Rectangle 11"/>
          <p:cNvSpPr>
            <a:spLocks noGrp="1" noChangeArrowheads="1"/>
          </p:cNvSpPr>
          <p:nvPr>
            <p:ph type="dt" sz="half" idx="10"/>
          </p:nvPr>
        </p:nvSpPr>
        <p:spPr>
          <a:ln/>
        </p:spPr>
        <p:txBody>
          <a:bodyPr/>
          <a:lstStyle>
            <a:lvl1pPr>
              <a:defRPr/>
            </a:lvl1pPr>
          </a:lstStyle>
          <a:p>
            <a:pPr>
              <a:defRPr/>
            </a:pPr>
            <a:endParaRPr lang="pt-BR">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A4321286-F3A9-4651-A741-0DE9375B2772}"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p14="http://schemas.microsoft.com/office/powerpoint/2010/main" xmlns="" val="1484274270"/>
      </p:ext>
    </p:extLst>
  </p:cSld>
  <p:clrMapOvr>
    <a:masterClrMapping/>
  </p:clrMapOvr>
  <p:transition>
    <p:comb/>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Rectangle 11"/>
          <p:cNvSpPr>
            <a:spLocks noGrp="1" noChangeArrowheads="1"/>
          </p:cNvSpPr>
          <p:nvPr>
            <p:ph type="dt" sz="half" idx="10"/>
          </p:nvPr>
        </p:nvSpPr>
        <p:spPr>
          <a:ln/>
        </p:spPr>
        <p:txBody>
          <a:bodyPr/>
          <a:lstStyle>
            <a:lvl1pPr>
              <a:defRPr/>
            </a:lvl1pPr>
          </a:lstStyle>
          <a:p>
            <a:pPr>
              <a:defRPr/>
            </a:pPr>
            <a:endParaRPr lang="pt-BR"/>
          </a:p>
        </p:txBody>
      </p:sp>
      <p:sp>
        <p:nvSpPr>
          <p:cNvPr id="5" name="Rectangle 12"/>
          <p:cNvSpPr>
            <a:spLocks noGrp="1" noChangeArrowheads="1"/>
          </p:cNvSpPr>
          <p:nvPr>
            <p:ph type="ftr" sz="quarter" idx="11"/>
          </p:nvPr>
        </p:nvSpPr>
        <p:spPr>
          <a:ln/>
        </p:spPr>
        <p:txBody>
          <a:bodyPr/>
          <a:lstStyle>
            <a:lvl1pPr>
              <a:defRPr/>
            </a:lvl1pPr>
          </a:lstStyle>
          <a:p>
            <a:pPr>
              <a:defRPr/>
            </a:pPr>
            <a:endParaRPr lang="pt-BR"/>
          </a:p>
        </p:txBody>
      </p:sp>
      <p:sp>
        <p:nvSpPr>
          <p:cNvPr id="6" name="Rectangle 13"/>
          <p:cNvSpPr>
            <a:spLocks noGrp="1" noChangeArrowheads="1"/>
          </p:cNvSpPr>
          <p:nvPr>
            <p:ph type="sldNum" sz="quarter" idx="12"/>
          </p:nvPr>
        </p:nvSpPr>
        <p:spPr>
          <a:ln/>
        </p:spPr>
        <p:txBody>
          <a:bodyPr/>
          <a:lstStyle>
            <a:lvl1pPr>
              <a:defRPr/>
            </a:lvl1pPr>
          </a:lstStyle>
          <a:p>
            <a:pPr>
              <a:defRPr/>
            </a:pPr>
            <a:fld id="{986AC7AE-9FCE-43BD-BB9C-006E1F857E59}" type="slidenum">
              <a:rPr lang="pt-BR" altLang="pt-BR"/>
              <a:pPr>
                <a:defRPr/>
              </a:pPr>
              <a:t>‹nº›</a:t>
            </a:fld>
            <a:endParaRPr lang="pt-BR" altLang="pt-BR"/>
          </a:p>
        </p:txBody>
      </p:sp>
    </p:spTree>
    <p:extLst>
      <p:ext uri="{BB962C8B-B14F-4D97-AF65-F5344CB8AC3E}">
        <p14:creationId xmlns:p14="http://schemas.microsoft.com/office/powerpoint/2010/main" xmlns="" val="82547639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11"/>
          <p:cNvSpPr>
            <a:spLocks noGrp="1" noChangeArrowheads="1"/>
          </p:cNvSpPr>
          <p:nvPr>
            <p:ph type="dt" sz="half" idx="10"/>
          </p:nvPr>
        </p:nvSpPr>
        <p:spPr>
          <a:ln/>
        </p:spPr>
        <p:txBody>
          <a:bodyPr/>
          <a:lstStyle>
            <a:lvl1pPr>
              <a:defRPr/>
            </a:lvl1pPr>
          </a:lstStyle>
          <a:p>
            <a:pPr>
              <a:defRPr/>
            </a:pPr>
            <a:endParaRPr lang="pt-B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p>
        </p:txBody>
      </p:sp>
      <p:sp>
        <p:nvSpPr>
          <p:cNvPr id="7" name="Rectangle 13"/>
          <p:cNvSpPr>
            <a:spLocks noGrp="1" noChangeArrowheads="1"/>
          </p:cNvSpPr>
          <p:nvPr>
            <p:ph type="sldNum" sz="quarter" idx="12"/>
          </p:nvPr>
        </p:nvSpPr>
        <p:spPr>
          <a:ln/>
        </p:spPr>
        <p:txBody>
          <a:bodyPr/>
          <a:lstStyle>
            <a:lvl1pPr>
              <a:defRPr/>
            </a:lvl1pPr>
          </a:lstStyle>
          <a:p>
            <a:pPr>
              <a:defRPr/>
            </a:pPr>
            <a:fld id="{F80F1981-C4E3-47BD-95A5-12CCF29C0CDF}" type="slidenum">
              <a:rPr lang="pt-BR" altLang="pt-BR"/>
              <a:pPr>
                <a:defRPr/>
              </a:pPr>
              <a:t>‹nº›</a:t>
            </a:fld>
            <a:endParaRPr lang="pt-BR" altLang="pt-BR"/>
          </a:p>
        </p:txBody>
      </p:sp>
    </p:spTree>
    <p:extLst>
      <p:ext uri="{BB962C8B-B14F-4D97-AF65-F5344CB8AC3E}">
        <p14:creationId xmlns:p14="http://schemas.microsoft.com/office/powerpoint/2010/main" xmlns="" val="383996675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11"/>
          <p:cNvSpPr>
            <a:spLocks noGrp="1" noChangeArrowheads="1"/>
          </p:cNvSpPr>
          <p:nvPr>
            <p:ph type="dt" sz="half" idx="10"/>
          </p:nvPr>
        </p:nvSpPr>
        <p:spPr>
          <a:ln/>
        </p:spPr>
        <p:txBody>
          <a:bodyPr/>
          <a:lstStyle>
            <a:lvl1pPr>
              <a:defRPr/>
            </a:lvl1pPr>
          </a:lstStyle>
          <a:p>
            <a:pPr>
              <a:defRPr/>
            </a:pPr>
            <a:endParaRPr lang="pt-BR"/>
          </a:p>
        </p:txBody>
      </p:sp>
      <p:sp>
        <p:nvSpPr>
          <p:cNvPr id="8" name="Rectangle 12"/>
          <p:cNvSpPr>
            <a:spLocks noGrp="1" noChangeArrowheads="1"/>
          </p:cNvSpPr>
          <p:nvPr>
            <p:ph type="ftr" sz="quarter" idx="11"/>
          </p:nvPr>
        </p:nvSpPr>
        <p:spPr>
          <a:ln/>
        </p:spPr>
        <p:txBody>
          <a:bodyPr/>
          <a:lstStyle>
            <a:lvl1pPr>
              <a:defRPr/>
            </a:lvl1pPr>
          </a:lstStyle>
          <a:p>
            <a:pPr>
              <a:defRPr/>
            </a:pPr>
            <a:endParaRPr lang="pt-BR"/>
          </a:p>
        </p:txBody>
      </p:sp>
      <p:sp>
        <p:nvSpPr>
          <p:cNvPr id="9" name="Rectangle 13"/>
          <p:cNvSpPr>
            <a:spLocks noGrp="1" noChangeArrowheads="1"/>
          </p:cNvSpPr>
          <p:nvPr>
            <p:ph type="sldNum" sz="quarter" idx="12"/>
          </p:nvPr>
        </p:nvSpPr>
        <p:spPr>
          <a:ln/>
        </p:spPr>
        <p:txBody>
          <a:bodyPr/>
          <a:lstStyle>
            <a:lvl1pPr>
              <a:defRPr/>
            </a:lvl1pPr>
          </a:lstStyle>
          <a:p>
            <a:pPr>
              <a:defRPr/>
            </a:pPr>
            <a:fld id="{066B4526-59B6-431D-A05D-2FC59873E77E}" type="slidenum">
              <a:rPr lang="pt-BR" altLang="pt-BR"/>
              <a:pPr>
                <a:defRPr/>
              </a:pPr>
              <a:t>‹nº›</a:t>
            </a:fld>
            <a:endParaRPr lang="pt-BR" altLang="pt-BR"/>
          </a:p>
        </p:txBody>
      </p:sp>
    </p:spTree>
    <p:extLst>
      <p:ext uri="{BB962C8B-B14F-4D97-AF65-F5344CB8AC3E}">
        <p14:creationId xmlns:p14="http://schemas.microsoft.com/office/powerpoint/2010/main" xmlns="" val="1977741095"/>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Rectangle 11"/>
          <p:cNvSpPr>
            <a:spLocks noGrp="1" noChangeArrowheads="1"/>
          </p:cNvSpPr>
          <p:nvPr>
            <p:ph type="dt" sz="half" idx="10"/>
          </p:nvPr>
        </p:nvSpPr>
        <p:spPr>
          <a:ln/>
        </p:spPr>
        <p:txBody>
          <a:bodyPr/>
          <a:lstStyle>
            <a:lvl1pPr>
              <a:defRPr/>
            </a:lvl1pPr>
          </a:lstStyle>
          <a:p>
            <a:pPr>
              <a:defRPr/>
            </a:pPr>
            <a:endParaRPr lang="pt-BR"/>
          </a:p>
        </p:txBody>
      </p:sp>
      <p:sp>
        <p:nvSpPr>
          <p:cNvPr id="4" name="Rectangle 12"/>
          <p:cNvSpPr>
            <a:spLocks noGrp="1" noChangeArrowheads="1"/>
          </p:cNvSpPr>
          <p:nvPr>
            <p:ph type="ftr" sz="quarter" idx="11"/>
          </p:nvPr>
        </p:nvSpPr>
        <p:spPr>
          <a:ln/>
        </p:spPr>
        <p:txBody>
          <a:bodyPr/>
          <a:lstStyle>
            <a:lvl1pPr>
              <a:defRPr/>
            </a:lvl1pPr>
          </a:lstStyle>
          <a:p>
            <a:pPr>
              <a:defRPr/>
            </a:pPr>
            <a:endParaRPr lang="pt-BR"/>
          </a:p>
        </p:txBody>
      </p:sp>
      <p:sp>
        <p:nvSpPr>
          <p:cNvPr id="5" name="Rectangle 13"/>
          <p:cNvSpPr>
            <a:spLocks noGrp="1" noChangeArrowheads="1"/>
          </p:cNvSpPr>
          <p:nvPr>
            <p:ph type="sldNum" sz="quarter" idx="12"/>
          </p:nvPr>
        </p:nvSpPr>
        <p:spPr>
          <a:ln/>
        </p:spPr>
        <p:txBody>
          <a:bodyPr/>
          <a:lstStyle>
            <a:lvl1pPr>
              <a:defRPr/>
            </a:lvl1pPr>
          </a:lstStyle>
          <a:p>
            <a:pPr>
              <a:defRPr/>
            </a:pPr>
            <a:fld id="{3F131DB7-F273-4CC2-A7FD-A757B283AB6E}" type="slidenum">
              <a:rPr lang="pt-BR" altLang="pt-BR"/>
              <a:pPr>
                <a:defRPr/>
              </a:pPr>
              <a:t>‹nº›</a:t>
            </a:fld>
            <a:endParaRPr lang="pt-BR" altLang="pt-BR"/>
          </a:p>
        </p:txBody>
      </p:sp>
    </p:spTree>
    <p:extLst>
      <p:ext uri="{BB962C8B-B14F-4D97-AF65-F5344CB8AC3E}">
        <p14:creationId xmlns:p14="http://schemas.microsoft.com/office/powerpoint/2010/main" xmlns="" val="674805319"/>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pt-BR"/>
          </a:p>
        </p:txBody>
      </p:sp>
      <p:sp>
        <p:nvSpPr>
          <p:cNvPr id="3" name="Rectangle 12"/>
          <p:cNvSpPr>
            <a:spLocks noGrp="1" noChangeArrowheads="1"/>
          </p:cNvSpPr>
          <p:nvPr>
            <p:ph type="ftr" sz="quarter" idx="11"/>
          </p:nvPr>
        </p:nvSpPr>
        <p:spPr>
          <a:ln/>
        </p:spPr>
        <p:txBody>
          <a:bodyPr/>
          <a:lstStyle>
            <a:lvl1pPr>
              <a:defRPr/>
            </a:lvl1pPr>
          </a:lstStyle>
          <a:p>
            <a:pPr>
              <a:defRPr/>
            </a:pPr>
            <a:endParaRPr lang="pt-BR"/>
          </a:p>
        </p:txBody>
      </p:sp>
      <p:sp>
        <p:nvSpPr>
          <p:cNvPr id="4" name="Rectangle 13"/>
          <p:cNvSpPr>
            <a:spLocks noGrp="1" noChangeArrowheads="1"/>
          </p:cNvSpPr>
          <p:nvPr>
            <p:ph type="sldNum" sz="quarter" idx="12"/>
          </p:nvPr>
        </p:nvSpPr>
        <p:spPr>
          <a:ln/>
        </p:spPr>
        <p:txBody>
          <a:bodyPr/>
          <a:lstStyle>
            <a:lvl1pPr>
              <a:defRPr/>
            </a:lvl1pPr>
          </a:lstStyle>
          <a:p>
            <a:pPr>
              <a:defRPr/>
            </a:pPr>
            <a:fld id="{81DD0248-2ED4-46C6-BE40-3D141C1B62F9}" type="slidenum">
              <a:rPr lang="pt-BR" altLang="pt-BR"/>
              <a:pPr>
                <a:defRPr/>
              </a:pPr>
              <a:t>‹nº›</a:t>
            </a:fld>
            <a:endParaRPr lang="pt-BR" altLang="pt-BR"/>
          </a:p>
        </p:txBody>
      </p:sp>
    </p:spTree>
    <p:extLst>
      <p:ext uri="{BB962C8B-B14F-4D97-AF65-F5344CB8AC3E}">
        <p14:creationId xmlns:p14="http://schemas.microsoft.com/office/powerpoint/2010/main" xmlns="" val="412110605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11"/>
          <p:cNvSpPr>
            <a:spLocks noGrp="1" noChangeArrowheads="1"/>
          </p:cNvSpPr>
          <p:nvPr>
            <p:ph type="dt" sz="half" idx="10"/>
          </p:nvPr>
        </p:nvSpPr>
        <p:spPr>
          <a:ln/>
        </p:spPr>
        <p:txBody>
          <a:bodyPr/>
          <a:lstStyle>
            <a:lvl1pPr>
              <a:defRPr/>
            </a:lvl1pPr>
          </a:lstStyle>
          <a:p>
            <a:pPr>
              <a:defRPr/>
            </a:pPr>
            <a:endParaRPr lang="pt-B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p>
        </p:txBody>
      </p:sp>
      <p:sp>
        <p:nvSpPr>
          <p:cNvPr id="7" name="Rectangle 13"/>
          <p:cNvSpPr>
            <a:spLocks noGrp="1" noChangeArrowheads="1"/>
          </p:cNvSpPr>
          <p:nvPr>
            <p:ph type="sldNum" sz="quarter" idx="12"/>
          </p:nvPr>
        </p:nvSpPr>
        <p:spPr>
          <a:ln/>
        </p:spPr>
        <p:txBody>
          <a:bodyPr/>
          <a:lstStyle>
            <a:lvl1pPr>
              <a:defRPr/>
            </a:lvl1pPr>
          </a:lstStyle>
          <a:p>
            <a:pPr>
              <a:defRPr/>
            </a:pPr>
            <a:fld id="{2F952B89-039C-4425-A781-9880A8BA9A32}" type="slidenum">
              <a:rPr lang="pt-BR" altLang="pt-BR"/>
              <a:pPr>
                <a:defRPr/>
              </a:pPr>
              <a:t>‹nº›</a:t>
            </a:fld>
            <a:endParaRPr lang="pt-BR" altLang="pt-BR"/>
          </a:p>
        </p:txBody>
      </p:sp>
    </p:spTree>
    <p:extLst>
      <p:ext uri="{BB962C8B-B14F-4D97-AF65-F5344CB8AC3E}">
        <p14:creationId xmlns:p14="http://schemas.microsoft.com/office/powerpoint/2010/main" xmlns="" val="2545305083"/>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11"/>
          <p:cNvSpPr>
            <a:spLocks noGrp="1" noChangeArrowheads="1"/>
          </p:cNvSpPr>
          <p:nvPr>
            <p:ph type="dt" sz="half" idx="10"/>
          </p:nvPr>
        </p:nvSpPr>
        <p:spPr>
          <a:ln/>
        </p:spPr>
        <p:txBody>
          <a:bodyPr/>
          <a:lstStyle>
            <a:lvl1pPr>
              <a:defRPr/>
            </a:lvl1pPr>
          </a:lstStyle>
          <a:p>
            <a:pPr>
              <a:defRPr/>
            </a:pPr>
            <a:endParaRPr lang="pt-BR"/>
          </a:p>
        </p:txBody>
      </p:sp>
      <p:sp>
        <p:nvSpPr>
          <p:cNvPr id="6" name="Rectangle 12"/>
          <p:cNvSpPr>
            <a:spLocks noGrp="1" noChangeArrowheads="1"/>
          </p:cNvSpPr>
          <p:nvPr>
            <p:ph type="ftr" sz="quarter" idx="11"/>
          </p:nvPr>
        </p:nvSpPr>
        <p:spPr>
          <a:ln/>
        </p:spPr>
        <p:txBody>
          <a:bodyPr/>
          <a:lstStyle>
            <a:lvl1pPr>
              <a:defRPr/>
            </a:lvl1pPr>
          </a:lstStyle>
          <a:p>
            <a:pPr>
              <a:defRPr/>
            </a:pPr>
            <a:endParaRPr lang="pt-BR"/>
          </a:p>
        </p:txBody>
      </p:sp>
      <p:sp>
        <p:nvSpPr>
          <p:cNvPr id="7" name="Rectangle 13"/>
          <p:cNvSpPr>
            <a:spLocks noGrp="1" noChangeArrowheads="1"/>
          </p:cNvSpPr>
          <p:nvPr>
            <p:ph type="sldNum" sz="quarter" idx="12"/>
          </p:nvPr>
        </p:nvSpPr>
        <p:spPr>
          <a:ln/>
        </p:spPr>
        <p:txBody>
          <a:bodyPr/>
          <a:lstStyle>
            <a:lvl1pPr>
              <a:defRPr/>
            </a:lvl1pPr>
          </a:lstStyle>
          <a:p>
            <a:pPr>
              <a:defRPr/>
            </a:pPr>
            <a:fld id="{5DB845B2-5E68-4B34-A4A3-6C9FE9A7BBC5}" type="slidenum">
              <a:rPr lang="pt-BR" altLang="pt-BR"/>
              <a:pPr>
                <a:defRPr/>
              </a:pPr>
              <a:t>‹nº›</a:t>
            </a:fld>
            <a:endParaRPr lang="pt-BR" altLang="pt-BR"/>
          </a:p>
        </p:txBody>
      </p:sp>
    </p:spTree>
    <p:extLst>
      <p:ext uri="{BB962C8B-B14F-4D97-AF65-F5344CB8AC3E}">
        <p14:creationId xmlns:p14="http://schemas.microsoft.com/office/powerpoint/2010/main" xmlns="" val="13788963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47"/>
            </a:gs>
            <a:gs pos="100000">
              <a:srgbClr val="000099"/>
            </a:gs>
          </a:gsLst>
          <a:lin ang="18900000" scaled="1"/>
        </a:gra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p>
        </p:txBody>
      </p:sp>
      <p:sp>
        <p:nvSpPr>
          <p:cNvPr id="1033" name="Rectangle 9"/>
          <p:cNvSpPr>
            <a:spLocks noGrp="1" noChangeArrowheads="1"/>
          </p:cNvSpPr>
          <p:nvPr>
            <p:ph type="title"/>
          </p:nvPr>
        </p:nvSpPr>
        <p:spPr bwMode="auto">
          <a:xfrm>
            <a:off x="1150938" y="617538"/>
            <a:ext cx="7793037"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pt-BR" altLang="pt-BR" smtClean="0"/>
              <a:t>Click to edit Master title style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smtClean="0"/>
              <a:t>Click to edit Master text styles</a:t>
            </a:r>
          </a:p>
          <a:p>
            <a:pPr lvl="1"/>
            <a:r>
              <a:rPr lang="pt-BR" altLang="pt-BR" smtClean="0"/>
              <a:t>Second level</a:t>
            </a:r>
          </a:p>
          <a:p>
            <a:pPr lvl="2"/>
            <a:r>
              <a:rPr lang="pt-BR" altLang="pt-BR" smtClean="0"/>
              <a:t>Third level</a:t>
            </a:r>
          </a:p>
          <a:p>
            <a:pPr lvl="3"/>
            <a:r>
              <a:rPr lang="pt-BR" altLang="pt-BR" smtClean="0"/>
              <a:t>Fourth level</a:t>
            </a:r>
          </a:p>
          <a:p>
            <a:pPr lvl="4"/>
            <a:r>
              <a:rPr lang="pt-BR" altLang="pt-BR" smtClean="0"/>
              <a:t>Fifth level</a:t>
            </a:r>
          </a:p>
        </p:txBody>
      </p:sp>
      <p:sp>
        <p:nvSpPr>
          <p:cNvPr id="64523"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endParaRPr lang="pt-BR"/>
          </a:p>
        </p:txBody>
      </p:sp>
      <p:sp>
        <p:nvSpPr>
          <p:cNvPr id="64524"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pt-BR"/>
          </a:p>
        </p:txBody>
      </p:sp>
      <p:sp>
        <p:nvSpPr>
          <p:cNvPr id="64525"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396C9740-62E1-416B-9C53-ADE51F57A7E8}" type="slidenum">
              <a:rPr lang="pt-BR" altLang="pt-BR"/>
              <a:pPr>
                <a:defRPr/>
              </a:pPr>
              <a:t>‹nº›</a:t>
            </a:fld>
            <a:endParaRPr lang="pt-BR" altLang="pt-BR"/>
          </a:p>
        </p:txBody>
      </p:sp>
    </p:spTree>
  </p:cSld>
  <p:clrMap bg1="lt1" tx1="dk1" bg2="lt2" tx2="dk2" accent1="accent1" accent2="accent2" accent3="accent3" accent4="accent4" accent5="accent5" accent6="accent6" hlink="hlink" folHlink="folHlink"/>
  <p:sldLayoutIdLst>
    <p:sldLayoutId id="2147484059" r:id="rId1"/>
    <p:sldLayoutId id="2147484048" r:id="rId2"/>
    <p:sldLayoutId id="2147484049" r:id="rId3"/>
    <p:sldLayoutId id="2147484050" r:id="rId4"/>
    <p:sldLayoutId id="2147484051" r:id="rId5"/>
    <p:sldLayoutId id="2147484052" r:id="rId6"/>
    <p:sldLayoutId id="2147484053" r:id="rId7"/>
    <p:sldLayoutId id="2147484054" r:id="rId8"/>
    <p:sldLayoutId id="2147484055" r:id="rId9"/>
    <p:sldLayoutId id="2147484056" r:id="rId10"/>
    <p:sldLayoutId id="2147484057" r:id="rId11"/>
    <p:sldLayoutId id="2147484058" r:id="rId12"/>
  </p:sldLayoutIdLst>
  <p:transition>
    <p:comb/>
  </p:transition>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47"/>
            </a:gs>
            <a:gs pos="100000">
              <a:srgbClr val="000099"/>
            </a:gs>
          </a:gsLst>
          <a:lin ang="18900000" scaled="1"/>
        </a:gra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solidFill>
                <a:srgbClr val="000000"/>
              </a:solidFill>
            </a:endParaRPr>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solidFill>
                <a:srgbClr val="000000"/>
              </a:solidFill>
            </a:endParaRPr>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solidFill>
                <a:srgbClr val="000000"/>
              </a:solidFill>
            </a:endParaRPr>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solidFill>
                <a:srgbClr val="000000"/>
              </a:solidFill>
            </a:endParaRPr>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solidFill>
                <a:srgbClr val="000000"/>
              </a:solidFill>
            </a:endParaRPr>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solidFill>
                <a:srgbClr val="000000"/>
              </a:solidFill>
            </a:endParaRPr>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xtLst/>
        </p:spPr>
        <p:txBody>
          <a:bodyPr wrap="none" anchor="ct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algn="ctr" eaLnBrk="1" hangingPunct="1">
              <a:defRPr/>
            </a:pPr>
            <a:endParaRPr kumimoji="1" lang="pt-BR" smtClean="0">
              <a:solidFill>
                <a:srgbClr val="000000"/>
              </a:solidFill>
            </a:endParaRPr>
          </a:p>
        </p:txBody>
      </p:sp>
      <p:sp>
        <p:nvSpPr>
          <p:cNvPr id="1033" name="Rectangle 9"/>
          <p:cNvSpPr>
            <a:spLocks noGrp="1" noChangeArrowheads="1"/>
          </p:cNvSpPr>
          <p:nvPr>
            <p:ph type="title"/>
          </p:nvPr>
        </p:nvSpPr>
        <p:spPr bwMode="auto">
          <a:xfrm>
            <a:off x="1150938" y="617538"/>
            <a:ext cx="7793037"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pt-BR" altLang="pt-BR" smtClean="0"/>
              <a:t>Click to edit Master title style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smtClean="0"/>
              <a:t>Click to edit Master text styles</a:t>
            </a:r>
          </a:p>
          <a:p>
            <a:pPr lvl="1"/>
            <a:r>
              <a:rPr lang="pt-BR" altLang="pt-BR" smtClean="0"/>
              <a:t>Second level</a:t>
            </a:r>
          </a:p>
          <a:p>
            <a:pPr lvl="2"/>
            <a:r>
              <a:rPr lang="pt-BR" altLang="pt-BR" smtClean="0"/>
              <a:t>Third level</a:t>
            </a:r>
          </a:p>
          <a:p>
            <a:pPr lvl="3"/>
            <a:r>
              <a:rPr lang="pt-BR" altLang="pt-BR" smtClean="0"/>
              <a:t>Fourth level</a:t>
            </a:r>
          </a:p>
          <a:p>
            <a:pPr lvl="4"/>
            <a:r>
              <a:rPr lang="pt-BR" altLang="pt-BR" smtClean="0"/>
              <a:t>Fifth level</a:t>
            </a:r>
          </a:p>
        </p:txBody>
      </p:sp>
      <p:sp>
        <p:nvSpPr>
          <p:cNvPr id="64523"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endParaRPr lang="pt-BR">
              <a:solidFill>
                <a:srgbClr val="000000"/>
              </a:solidFill>
            </a:endParaRPr>
          </a:p>
        </p:txBody>
      </p:sp>
      <p:sp>
        <p:nvSpPr>
          <p:cNvPr id="64524"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pt-BR">
              <a:solidFill>
                <a:srgbClr val="000000"/>
              </a:solidFill>
            </a:endParaRPr>
          </a:p>
        </p:txBody>
      </p:sp>
      <p:sp>
        <p:nvSpPr>
          <p:cNvPr id="64525"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396C9740-62E1-416B-9C53-ADE51F57A7E8}" type="slidenum">
              <a:rPr lang="pt-BR" altLang="pt-BR">
                <a:solidFill>
                  <a:srgbClr val="000000"/>
                </a:solidFill>
              </a:rPr>
              <a:pPr>
                <a:defRPr/>
              </a:pPr>
              <a:t>‹nº›</a:t>
            </a:fld>
            <a:endParaRPr lang="pt-BR" altLang="pt-BR">
              <a:solidFill>
                <a:srgbClr val="000000"/>
              </a:solidFill>
            </a:endParaRPr>
          </a:p>
        </p:txBody>
      </p:sp>
    </p:spTree>
    <p:extLst>
      <p:ext uri="{BB962C8B-B14F-4D97-AF65-F5344CB8AC3E}">
        <p14:creationId xmlns:p14="http://schemas.microsoft.com/office/powerpoint/2010/main" xmlns="" val="1658809401"/>
      </p:ext>
    </p:extLst>
  </p:cSld>
  <p:clrMap bg1="lt1" tx1="dk1" bg2="lt2" tx2="dk2" accent1="accent1" accent2="accent2" accent3="accent3" accent4="accent4" accent5="accent5" accent6="accent6" hlink="hlink" folHlink="folHlink"/>
  <p:sldLayoutIdLst>
    <p:sldLayoutId id="2147484191" r:id="rId1"/>
    <p:sldLayoutId id="2147484192" r:id="rId2"/>
    <p:sldLayoutId id="2147484193" r:id="rId3"/>
    <p:sldLayoutId id="2147484194" r:id="rId4"/>
    <p:sldLayoutId id="2147484195" r:id="rId5"/>
    <p:sldLayoutId id="2147484196" r:id="rId6"/>
    <p:sldLayoutId id="2147484197" r:id="rId7"/>
    <p:sldLayoutId id="2147484198" r:id="rId8"/>
    <p:sldLayoutId id="2147484199" r:id="rId9"/>
    <p:sldLayoutId id="2147484200" r:id="rId10"/>
    <p:sldLayoutId id="2147484201" r:id="rId11"/>
    <p:sldLayoutId id="2147484202" r:id="rId12"/>
  </p:sldLayoutIdLst>
  <p:transition>
    <p:comb/>
  </p:transition>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28600" y="457200"/>
            <a:ext cx="8686800" cy="5943600"/>
          </a:xfrm>
          <a:prstGeom prst="rect">
            <a:avLst/>
          </a:prstGeom>
          <a:noFill/>
          <a:ln w="9525">
            <a:noFill/>
            <a:miter lim="800000"/>
            <a:headEnd/>
            <a:tailEnd/>
          </a:ln>
          <a:effectLst/>
        </p:spPr>
        <p:txBody>
          <a:bodyPr anchor="b"/>
          <a:lstStyle/>
          <a:p>
            <a:pPr algn="ctr" eaLnBrk="1" hangingPunct="1">
              <a:defRPr/>
            </a:pPr>
            <a:endParaRPr lang="pt-BR" sz="2000" b="1" dirty="0">
              <a:solidFill>
                <a:schemeClr val="bg1"/>
              </a:solidFill>
            </a:endParaRPr>
          </a:p>
          <a:p>
            <a:pPr algn="ctr" eaLnBrk="1" hangingPunct="1">
              <a:defRPr/>
            </a:pPr>
            <a:r>
              <a:rPr lang="pt-BR" sz="2000" b="1" dirty="0">
                <a:solidFill>
                  <a:srgbClr val="FFC000"/>
                </a:solidFill>
              </a:rPr>
              <a:t>Curso </a:t>
            </a:r>
            <a:r>
              <a:rPr lang="pt-BR" sz="2000" b="1" dirty="0" smtClean="0">
                <a:solidFill>
                  <a:srgbClr val="FFC000"/>
                </a:solidFill>
              </a:rPr>
              <a:t>Popular de Formação de Defensoras e Defensores Públicos  </a:t>
            </a:r>
            <a:r>
              <a:rPr lang="pt-BR" sz="2000" b="1" dirty="0">
                <a:solidFill>
                  <a:srgbClr val="FFC000"/>
                </a:solidFill>
              </a:rPr>
              <a:t/>
            </a:r>
            <a:br>
              <a:rPr lang="pt-BR" sz="2000" b="1" dirty="0">
                <a:solidFill>
                  <a:srgbClr val="FFC000"/>
                </a:solidFill>
              </a:rPr>
            </a:br>
            <a:endParaRPr lang="pt-BR" sz="2000" b="1" dirty="0">
              <a:solidFill>
                <a:srgbClr val="FFC000"/>
              </a:solidFill>
            </a:endParaRPr>
          </a:p>
          <a:p>
            <a:pPr algn="ctr" eaLnBrk="1" hangingPunct="1">
              <a:defRPr/>
            </a:pPr>
            <a:r>
              <a:rPr lang="pt-BR" sz="2000" b="1" dirty="0">
                <a:solidFill>
                  <a:srgbClr val="FFC000"/>
                </a:solidFill>
              </a:rPr>
              <a:t>DIREITO </a:t>
            </a:r>
            <a:r>
              <a:rPr lang="pt-BR" sz="2000" b="1" dirty="0" smtClean="0">
                <a:solidFill>
                  <a:srgbClr val="FFC000"/>
                </a:solidFill>
              </a:rPr>
              <a:t>ADMINISTRATIVO</a:t>
            </a:r>
            <a:endParaRPr lang="pt-BR" sz="2000" b="1" dirty="0">
              <a:solidFill>
                <a:srgbClr val="FFC000"/>
              </a:solidFill>
            </a:endParaRPr>
          </a:p>
          <a:p>
            <a:pPr algn="ctr" eaLnBrk="1" hangingPunct="1">
              <a:defRPr/>
            </a:pPr>
            <a:endParaRPr lang="pt-BR" sz="2000" b="1" dirty="0">
              <a:solidFill>
                <a:srgbClr val="FFC000"/>
              </a:solidFill>
            </a:endParaRPr>
          </a:p>
          <a:p>
            <a:pPr algn="ctr" eaLnBrk="1" hangingPunct="1">
              <a:defRPr/>
            </a:pPr>
            <a:endParaRPr lang="pt-BR" sz="2000" b="1" dirty="0">
              <a:solidFill>
                <a:schemeClr val="accent2"/>
              </a:solidFill>
            </a:endParaRPr>
          </a:p>
          <a:p>
            <a:pPr algn="ctr" eaLnBrk="1" hangingPunct="1">
              <a:defRPr/>
            </a:pPr>
            <a:endParaRPr lang="pt-BR" sz="2000" b="1" dirty="0">
              <a:solidFill>
                <a:schemeClr val="accent2"/>
              </a:solidFill>
            </a:endParaRPr>
          </a:p>
          <a:p>
            <a:pPr algn="ctr" eaLnBrk="1" hangingPunct="1">
              <a:defRPr/>
            </a:pPr>
            <a:endParaRPr lang="pt-BR" sz="2000" b="1" dirty="0">
              <a:solidFill>
                <a:schemeClr val="accent2"/>
              </a:solidFill>
            </a:endParaRPr>
          </a:p>
          <a:p>
            <a:pPr algn="ctr" eaLnBrk="1" hangingPunct="1">
              <a:defRPr/>
            </a:pPr>
            <a:endParaRPr lang="pt-BR" sz="2000" b="1" dirty="0">
              <a:solidFill>
                <a:schemeClr val="accent2"/>
              </a:solidFill>
            </a:endParaRPr>
          </a:p>
          <a:p>
            <a:pPr algn="ctr" eaLnBrk="1" hangingPunct="1">
              <a:defRPr/>
            </a:pPr>
            <a:r>
              <a:rPr lang="pt-BR" sz="2000" b="1" dirty="0" smtClean="0">
                <a:solidFill>
                  <a:schemeClr val="bg1"/>
                </a:solidFill>
              </a:rPr>
              <a:t>Paula Albernaz R. da Cruz</a:t>
            </a:r>
          </a:p>
          <a:p>
            <a:pPr algn="ctr" eaLnBrk="1" hangingPunct="1">
              <a:defRPr/>
            </a:pPr>
            <a:r>
              <a:rPr lang="pt-BR" sz="2000" b="1" dirty="0" smtClean="0">
                <a:solidFill>
                  <a:schemeClr val="bg1"/>
                </a:solidFill>
              </a:rPr>
              <a:t>Aprovada no VII Concurso</a:t>
            </a:r>
            <a:endParaRPr lang="pt-BR" sz="2000" b="1" dirty="0">
              <a:solidFill>
                <a:schemeClr val="bg1"/>
              </a:solidFill>
            </a:endParaRPr>
          </a:p>
          <a:p>
            <a:pPr algn="ctr" eaLnBrk="1" hangingPunct="1">
              <a:defRPr/>
            </a:pPr>
            <a:r>
              <a:rPr lang="pt-BR" sz="2000" b="1" dirty="0" err="1" smtClean="0">
                <a:solidFill>
                  <a:schemeClr val="accent2"/>
                </a:solidFill>
              </a:rPr>
              <a:t>paulaalbcruz@gmail.com</a:t>
            </a:r>
            <a:endParaRPr lang="pt-BR" sz="2000" b="1" dirty="0">
              <a:solidFill>
                <a:schemeClr val="accent2"/>
              </a:solidFill>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marL="457200" indent="-457200" eaLnBrk="1" hangingPunct="1">
              <a:buFontTx/>
              <a:buAutoNum type="arabicParenR"/>
              <a:defRPr/>
            </a:pPr>
            <a:endParaRPr lang="pt-BR" sz="1000" b="1" dirty="0">
              <a:solidFill>
                <a:schemeClr val="accent2"/>
              </a:solidFill>
              <a:latin typeface="Arial" charset="0"/>
            </a:endParaRPr>
          </a:p>
          <a:p>
            <a:pPr eaLnBrk="1" hangingPunct="1">
              <a:defRPr/>
            </a:pPr>
            <a:r>
              <a:rPr lang="pt-BR" sz="1000" b="1" dirty="0">
                <a:solidFill>
                  <a:schemeClr val="accent2"/>
                </a:solidFill>
                <a:latin typeface="Arial" charset="0"/>
              </a:rPr>
              <a:t/>
            </a:r>
            <a:br>
              <a:rPr lang="pt-BR" sz="1000" b="1" dirty="0">
                <a:solidFill>
                  <a:schemeClr val="accent2"/>
                </a:solidFill>
                <a:latin typeface="Arial" charset="0"/>
              </a:rPr>
            </a:br>
            <a:endParaRPr lang="pt-BR" sz="1000" b="1" dirty="0">
              <a:solidFill>
                <a:schemeClr val="accent2"/>
              </a:solidFill>
              <a:latin typeface="Arial" charset="0"/>
            </a:endParaRPr>
          </a:p>
        </p:txBody>
      </p:sp>
    </p:spTree>
  </p:cSld>
  <p:clrMapOvr>
    <a:masterClrMapping/>
  </p:clrMapOvr>
  <p:transition>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7650"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179512" y="1700808"/>
            <a:ext cx="8686800" cy="4968552"/>
          </a:xfrm>
          <a:prstGeom prst="rect">
            <a:avLst/>
          </a:prstGeom>
          <a:noFill/>
          <a:ln w="9525">
            <a:noFill/>
            <a:miter lim="800000"/>
            <a:headEnd/>
            <a:tailEnd/>
          </a:ln>
          <a:effectLst/>
        </p:spPr>
        <p:txBody>
          <a:bodyPr anchor="b"/>
          <a:lstStyle/>
          <a:p>
            <a:pPr eaLnBrk="1" hangingPunct="1">
              <a:defRPr/>
            </a:pPr>
            <a:endParaRPr lang="pt-BR" b="1" dirty="0" smtClean="0">
              <a:solidFill>
                <a:schemeClr val="accent2"/>
              </a:solidFill>
              <a:latin typeface="+mj-lt"/>
            </a:endParaRPr>
          </a:p>
          <a:p>
            <a:pPr eaLnBrk="1" hangingPunct="1">
              <a:defRPr/>
            </a:pPr>
            <a:endParaRPr lang="pt-BR" b="1" dirty="0" smtClean="0">
              <a:solidFill>
                <a:schemeClr val="accent2"/>
              </a:solidFill>
              <a:latin typeface="+mj-lt"/>
            </a:endParaRPr>
          </a:p>
          <a:p>
            <a:pPr eaLnBrk="1" hangingPunct="1">
              <a:defRPr/>
            </a:pPr>
            <a:endParaRPr lang="pt-BR" b="1" dirty="0" smtClean="0">
              <a:solidFill>
                <a:schemeClr val="accent2"/>
              </a:solidFill>
              <a:latin typeface="+mj-lt"/>
            </a:endParaRPr>
          </a:p>
          <a:p>
            <a:pPr eaLnBrk="1" hangingPunct="1">
              <a:defRPr/>
            </a:pPr>
            <a:endParaRPr lang="pt-BR" b="1" dirty="0">
              <a:solidFill>
                <a:schemeClr val="accent2"/>
              </a:solidFill>
              <a:latin typeface="+mj-lt"/>
            </a:endParaRPr>
          </a:p>
          <a:p>
            <a:pPr eaLnBrk="1" hangingPunct="1">
              <a:defRPr/>
            </a:pPr>
            <a:r>
              <a:rPr lang="pt-BR" b="1" dirty="0" smtClean="0">
                <a:solidFill>
                  <a:schemeClr val="accent2"/>
                </a:solidFill>
                <a:latin typeface="+mj-lt"/>
              </a:rPr>
              <a:t>Administração Pública</a:t>
            </a:r>
          </a:p>
          <a:p>
            <a:pPr eaLnBrk="1" hangingPunct="1">
              <a:defRPr/>
            </a:pPr>
            <a:endParaRPr lang="pt-BR" b="1" dirty="0">
              <a:solidFill>
                <a:schemeClr val="accent2"/>
              </a:solidFill>
              <a:latin typeface="+mj-lt"/>
            </a:endParaRPr>
          </a:p>
          <a:p>
            <a:pPr algn="just"/>
            <a:r>
              <a:rPr lang="pt-BR" sz="2000" dirty="0">
                <a:solidFill>
                  <a:srgbClr val="FFFFFF"/>
                </a:solidFill>
                <a:latin typeface="Arial"/>
                <a:cs typeface="Arial"/>
              </a:rPr>
              <a:t>O sentido da expressão Administração Pública não tem consenso entre os diversos autores, exprimindo mais de um sentido. Os principais sentidos da palavra administração pública são dois: sentido objetivo e sentido subjetivo. </a:t>
            </a:r>
          </a:p>
          <a:p>
            <a:pPr algn="just"/>
            <a:r>
              <a:rPr lang="pt-BR" sz="2000" dirty="0">
                <a:solidFill>
                  <a:srgbClr val="FFFFFF"/>
                </a:solidFill>
                <a:latin typeface="Arial"/>
                <a:cs typeface="Arial"/>
              </a:rPr>
              <a:t> </a:t>
            </a:r>
          </a:p>
          <a:p>
            <a:pPr algn="just"/>
            <a:r>
              <a:rPr lang="pt-BR" sz="2000" dirty="0">
                <a:solidFill>
                  <a:srgbClr val="FFFFFF"/>
                </a:solidFill>
                <a:latin typeface="Arial"/>
                <a:cs typeface="Arial"/>
              </a:rPr>
              <a:t>Sentido objetivo </a:t>
            </a:r>
            <a:r>
              <a:rPr lang="pt-BR" sz="2000" dirty="0" smtClean="0">
                <a:solidFill>
                  <a:srgbClr val="FFFFFF"/>
                </a:solidFill>
                <a:latin typeface="Arial"/>
                <a:cs typeface="Arial"/>
              </a:rPr>
              <a:t>- o </a:t>
            </a:r>
            <a:r>
              <a:rPr lang="pt-BR" sz="2000" dirty="0">
                <a:solidFill>
                  <a:srgbClr val="FFFFFF"/>
                </a:solidFill>
                <a:latin typeface="Arial"/>
                <a:cs typeface="Arial"/>
              </a:rPr>
              <a:t>verbo administrar indica gerir, zelar, enfim uma ação dinâmica de supervisionar. E o adjetivo “pública” pode significar não só algo ligado ao Poder Público, como também à coletividade ou ao público em geral. Portanto, a administração pública no sentido objetivo deve consistir na própria </a:t>
            </a:r>
            <a:r>
              <a:rPr lang="pt-BR" sz="2000" b="1" dirty="0">
                <a:solidFill>
                  <a:srgbClr val="FFFFFF"/>
                </a:solidFill>
                <a:latin typeface="Arial"/>
                <a:cs typeface="Arial"/>
              </a:rPr>
              <a:t>atividade administrativa</a:t>
            </a:r>
            <a:r>
              <a:rPr lang="pt-BR" sz="2000" dirty="0">
                <a:solidFill>
                  <a:srgbClr val="FFFFFF"/>
                </a:solidFill>
                <a:latin typeface="Arial"/>
                <a:cs typeface="Arial"/>
              </a:rPr>
              <a:t> exercida pelo Estado por seus órgãos e agentes, caracterizando, enfim a função administrativa. </a:t>
            </a:r>
            <a:endParaRPr lang="pt-BR" sz="2000" dirty="0" smtClean="0">
              <a:solidFill>
                <a:srgbClr val="FFFFFF"/>
              </a:solidFill>
              <a:latin typeface="Arial"/>
              <a:cs typeface="Arial"/>
            </a:endParaRPr>
          </a:p>
          <a:p>
            <a:pPr algn="just"/>
            <a:endParaRPr lang="pt-BR" sz="2000" dirty="0">
              <a:solidFill>
                <a:srgbClr val="FFFFFF"/>
              </a:solidFill>
              <a:latin typeface="Arial"/>
              <a:cs typeface="Arial"/>
            </a:endParaRPr>
          </a:p>
          <a:p>
            <a:pPr algn="just"/>
            <a:r>
              <a:rPr lang="pt-BR" sz="2000" dirty="0" smtClean="0">
                <a:solidFill>
                  <a:srgbClr val="FFFFFF"/>
                </a:solidFill>
                <a:latin typeface="Arial"/>
                <a:cs typeface="Arial"/>
              </a:rPr>
              <a:t>Sentido </a:t>
            </a:r>
            <a:r>
              <a:rPr lang="pt-BR" sz="2000" dirty="0">
                <a:solidFill>
                  <a:srgbClr val="FFFFFF"/>
                </a:solidFill>
                <a:latin typeface="Arial"/>
                <a:cs typeface="Arial"/>
              </a:rPr>
              <a:t>subjetivo </a:t>
            </a:r>
            <a:r>
              <a:rPr lang="pt-BR" sz="2000" dirty="0" smtClean="0">
                <a:solidFill>
                  <a:srgbClr val="FFFFFF"/>
                </a:solidFill>
                <a:latin typeface="Arial"/>
                <a:cs typeface="Arial"/>
              </a:rPr>
              <a:t>- a </a:t>
            </a:r>
            <a:r>
              <a:rPr lang="pt-BR" sz="2000" dirty="0">
                <a:solidFill>
                  <a:srgbClr val="FFFFFF"/>
                </a:solidFill>
                <a:latin typeface="Arial"/>
                <a:cs typeface="Arial"/>
              </a:rPr>
              <a:t>expressão pode significar o conjunto de agentes, órgãos pessoas jurídicas que tenham a incumbência de </a:t>
            </a:r>
            <a:r>
              <a:rPr lang="pt-BR" sz="2000" dirty="0" smtClean="0">
                <a:solidFill>
                  <a:srgbClr val="FFFFFF"/>
                </a:solidFill>
                <a:latin typeface="Arial"/>
                <a:cs typeface="Arial"/>
              </a:rPr>
              <a:t>executar </a:t>
            </a:r>
            <a:r>
              <a:rPr lang="pt-BR" sz="2000" dirty="0">
                <a:solidFill>
                  <a:srgbClr val="FFFFFF"/>
                </a:solidFill>
                <a:latin typeface="Arial"/>
                <a:cs typeface="Arial"/>
              </a:rPr>
              <a:t>as atividades administrativas. Assim, toma-se em consideração o sujeito da função administrativa, ou seja, quem a exerce de fato</a:t>
            </a:r>
            <a:r>
              <a:rPr lang="pt-BR" sz="2000" dirty="0" smtClean="0">
                <a:solidFill>
                  <a:srgbClr val="FFFFFF"/>
                </a:solidFill>
                <a:latin typeface="Arial"/>
                <a:cs typeface="Arial"/>
              </a:rPr>
              <a:t>.</a:t>
            </a:r>
          </a:p>
          <a:p>
            <a:pPr lvl="0" algn="just"/>
            <a:endParaRPr lang="pt-BR" sz="2000" dirty="0" smtClean="0">
              <a:solidFill>
                <a:srgbClr val="FFFFFF"/>
              </a:solidFill>
              <a:latin typeface="Arial"/>
              <a:cs typeface="Arial"/>
            </a:endParaRPr>
          </a:p>
          <a:p>
            <a:pPr marL="457200" lvl="0" indent="-457200">
              <a:buAutoNum type="arabicParenR"/>
            </a:pPr>
            <a:endParaRPr lang="pt-BR" sz="2000" dirty="0">
              <a:solidFill>
                <a:srgbClr val="FFFFFF"/>
              </a:solidFill>
              <a:latin typeface="Arial"/>
              <a:cs typeface="Arial"/>
            </a:endParaRPr>
          </a:p>
        </p:txBody>
      </p:sp>
    </p:spTree>
    <p:extLst>
      <p:ext uri="{BB962C8B-B14F-4D97-AF65-F5344CB8AC3E}">
        <p14:creationId xmlns:p14="http://schemas.microsoft.com/office/powerpoint/2010/main" xmlns="" val="3077737942"/>
      </p:ext>
    </p:extLst>
  </p:cSld>
  <p:clrMapOvr>
    <a:masterClrMapping/>
  </p:clrMapOvr>
  <p:transition>
    <p:comb/>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674"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51520" y="620688"/>
            <a:ext cx="8663880" cy="5780112"/>
          </a:xfrm>
          <a:prstGeom prst="rect">
            <a:avLst/>
          </a:prstGeom>
          <a:noFill/>
          <a:ln w="9525">
            <a:noFill/>
            <a:miter lim="800000"/>
            <a:headEnd/>
            <a:tailEnd/>
          </a:ln>
          <a:effectLst/>
        </p:spPr>
        <p:txBody>
          <a:bodyPr anchor="b"/>
          <a:lstStyle/>
          <a:p>
            <a:pPr eaLnBrk="1" hangingPunct="1">
              <a:defRPr/>
            </a:pPr>
            <a:endParaRPr lang="pt-BR" b="1" dirty="0" smtClean="0">
              <a:solidFill>
                <a:schemeClr val="accent2"/>
              </a:solidFill>
              <a:latin typeface="+mj-lt"/>
            </a:endParaRPr>
          </a:p>
          <a:p>
            <a:pPr eaLnBrk="1" hangingPunct="1">
              <a:defRPr/>
            </a:pPr>
            <a:endParaRPr lang="pt-BR" b="1" dirty="0">
              <a:solidFill>
                <a:schemeClr val="accent2"/>
              </a:solidFill>
              <a:latin typeface="+mj-lt"/>
            </a:endParaRPr>
          </a:p>
          <a:p>
            <a:pPr eaLnBrk="1" hangingPunct="1">
              <a:defRPr/>
            </a:pPr>
            <a:endParaRPr lang="pt-BR" b="1" dirty="0" smtClean="0">
              <a:solidFill>
                <a:schemeClr val="accent2"/>
              </a:solidFill>
              <a:latin typeface="+mj-lt"/>
            </a:endParaRPr>
          </a:p>
          <a:p>
            <a:pPr eaLnBrk="1" hangingPunct="1">
              <a:defRPr/>
            </a:pPr>
            <a:r>
              <a:rPr lang="pt-BR" b="1" dirty="0" smtClean="0">
                <a:solidFill>
                  <a:schemeClr val="accent2"/>
                </a:solidFill>
                <a:latin typeface="+mj-lt"/>
              </a:rPr>
              <a:t>Constitucionalização do Direito Administrativo</a:t>
            </a:r>
          </a:p>
          <a:p>
            <a:pPr eaLnBrk="1" hangingPunct="1">
              <a:defRPr/>
            </a:pPr>
            <a:endParaRPr lang="pt-BR" b="1" dirty="0" smtClean="0">
              <a:solidFill>
                <a:schemeClr val="accent2"/>
              </a:solidFill>
              <a:latin typeface="+mj-lt"/>
            </a:endParaRPr>
          </a:p>
          <a:p>
            <a:pPr eaLnBrk="1" hangingPunct="1">
              <a:defRPr/>
            </a:pPr>
            <a:r>
              <a:rPr lang="pt-BR" sz="2000" dirty="0" smtClean="0">
                <a:solidFill>
                  <a:schemeClr val="bg1"/>
                </a:solidFill>
                <a:latin typeface="Arial"/>
                <a:ea typeface="Verdana" panose="020B0604030504040204" pitchFamily="34" charset="0"/>
                <a:cs typeface="Arial"/>
              </a:rPr>
              <a:t>O Que significa a constitucionalização do Direito Administrativo? Leis, atos jurídicos, institutos jurídicos devem ser analisados a luz da Constituição Federal.</a:t>
            </a:r>
          </a:p>
          <a:p>
            <a:pPr eaLnBrk="1" hangingPunct="1">
              <a:defRPr/>
            </a:pPr>
            <a:endParaRPr lang="pt-BR" sz="2000" dirty="0">
              <a:solidFill>
                <a:schemeClr val="bg1"/>
              </a:solidFill>
              <a:latin typeface="Arial"/>
              <a:ea typeface="Verdana" panose="020B0604030504040204" pitchFamily="34" charset="0"/>
              <a:cs typeface="Arial"/>
            </a:endParaRPr>
          </a:p>
          <a:p>
            <a:pPr eaLnBrk="1" hangingPunct="1">
              <a:defRPr/>
            </a:pPr>
            <a:r>
              <a:rPr lang="pt-BR" sz="2000" dirty="0" smtClean="0">
                <a:solidFill>
                  <a:schemeClr val="bg1"/>
                </a:solidFill>
                <a:latin typeface="Arial"/>
                <a:ea typeface="Verdana" panose="020B0604030504040204" pitchFamily="34" charset="0"/>
                <a:cs typeface="Arial"/>
              </a:rPr>
              <a:t>Momento histórico: pós Segunda Guerra Mundial – crise do positivismo jurídico. </a:t>
            </a:r>
          </a:p>
          <a:p>
            <a:pPr eaLnBrk="1" hangingPunct="1">
              <a:defRPr/>
            </a:pPr>
            <a:endParaRPr lang="pt-BR" sz="2000" dirty="0">
              <a:solidFill>
                <a:schemeClr val="bg1"/>
              </a:solidFill>
              <a:latin typeface="Arial"/>
              <a:ea typeface="Verdana" panose="020B0604030504040204" pitchFamily="34" charset="0"/>
              <a:cs typeface="Arial"/>
            </a:endParaRPr>
          </a:p>
          <a:p>
            <a:pPr eaLnBrk="1" hangingPunct="1">
              <a:defRPr/>
            </a:pPr>
            <a:r>
              <a:rPr lang="pt-BR" sz="2000" dirty="0" smtClean="0">
                <a:solidFill>
                  <a:schemeClr val="bg1"/>
                </a:solidFill>
                <a:latin typeface="Arial"/>
                <a:ea typeface="Verdana" panose="020B0604030504040204" pitchFamily="34" charset="0"/>
                <a:cs typeface="Arial"/>
              </a:rPr>
              <a:t>Nasce com o fim da Segunda Guerra o </a:t>
            </a:r>
            <a:r>
              <a:rPr lang="pt-BR" sz="2000" dirty="0" err="1" smtClean="0">
                <a:solidFill>
                  <a:schemeClr val="bg1"/>
                </a:solidFill>
                <a:latin typeface="Arial"/>
                <a:ea typeface="Verdana" panose="020B0604030504040204" pitchFamily="34" charset="0"/>
                <a:cs typeface="Arial"/>
              </a:rPr>
              <a:t>neoconstitucionalismo</a:t>
            </a:r>
            <a:r>
              <a:rPr lang="pt-BR" sz="2000" dirty="0" smtClean="0">
                <a:solidFill>
                  <a:schemeClr val="bg1"/>
                </a:solidFill>
                <a:latin typeface="Arial"/>
                <a:ea typeface="Verdana" panose="020B0604030504040204" pitchFamily="34" charset="0"/>
                <a:cs typeface="Arial"/>
              </a:rPr>
              <a:t>. </a:t>
            </a:r>
          </a:p>
          <a:p>
            <a:pPr eaLnBrk="1" hangingPunct="1">
              <a:defRPr/>
            </a:pPr>
            <a:r>
              <a:rPr lang="pt-BR" sz="2000" dirty="0" smtClean="0">
                <a:solidFill>
                  <a:schemeClr val="bg1"/>
                </a:solidFill>
                <a:latin typeface="Arial"/>
                <a:ea typeface="Verdana" panose="020B0604030504040204" pitchFamily="34" charset="0"/>
                <a:cs typeface="Arial"/>
              </a:rPr>
              <a:t>Características do </a:t>
            </a:r>
            <a:r>
              <a:rPr lang="pt-BR" sz="2000" dirty="0" err="1" smtClean="0">
                <a:solidFill>
                  <a:schemeClr val="bg1"/>
                </a:solidFill>
                <a:latin typeface="Arial"/>
                <a:ea typeface="Verdana" panose="020B0604030504040204" pitchFamily="34" charset="0"/>
                <a:cs typeface="Arial"/>
              </a:rPr>
              <a:t>Neoconstitucionalismo</a:t>
            </a:r>
            <a:r>
              <a:rPr lang="pt-BR" sz="2000" dirty="0" smtClean="0">
                <a:solidFill>
                  <a:schemeClr val="bg1"/>
                </a:solidFill>
                <a:latin typeface="Arial"/>
                <a:ea typeface="Verdana" panose="020B0604030504040204" pitchFamily="34" charset="0"/>
                <a:cs typeface="Arial"/>
              </a:rPr>
              <a:t>:</a:t>
            </a:r>
          </a:p>
          <a:p>
            <a:pPr marL="457200" indent="-457200" eaLnBrk="1" hangingPunct="1">
              <a:buAutoNum type="arabicParenR"/>
              <a:defRPr/>
            </a:pPr>
            <a:r>
              <a:rPr lang="pt-BR" sz="2000" dirty="0" smtClean="0">
                <a:solidFill>
                  <a:schemeClr val="bg1"/>
                </a:solidFill>
                <a:latin typeface="Arial"/>
                <a:ea typeface="Verdana" panose="020B0604030504040204" pitchFamily="34" charset="0"/>
                <a:cs typeface="Arial"/>
              </a:rPr>
              <a:t>Consagração de um regime democrático;</a:t>
            </a:r>
          </a:p>
          <a:p>
            <a:pPr marL="457200" indent="-457200" eaLnBrk="1" hangingPunct="1">
              <a:buAutoNum type="arabicParenR"/>
              <a:defRPr/>
            </a:pPr>
            <a:r>
              <a:rPr lang="pt-BR" sz="2000" dirty="0" smtClean="0">
                <a:solidFill>
                  <a:schemeClr val="bg1"/>
                </a:solidFill>
                <a:latin typeface="Arial"/>
                <a:ea typeface="Verdana" panose="020B0604030504040204" pitchFamily="34" charset="0"/>
                <a:cs typeface="Arial"/>
              </a:rPr>
              <a:t>Formas de Controle de constitucionalidade;</a:t>
            </a:r>
          </a:p>
          <a:p>
            <a:pPr marL="457200" indent="-457200" eaLnBrk="1" hangingPunct="1">
              <a:buAutoNum type="arabicParenR"/>
              <a:defRPr/>
            </a:pPr>
            <a:r>
              <a:rPr lang="pt-BR" sz="2000" dirty="0" smtClean="0">
                <a:solidFill>
                  <a:schemeClr val="bg1"/>
                </a:solidFill>
                <a:latin typeface="Arial"/>
                <a:ea typeface="Verdana" panose="020B0604030504040204" pitchFamily="34" charset="0"/>
                <a:cs typeface="Arial"/>
              </a:rPr>
              <a:t>Garantia de que os direitos fundamentais serão respeitados pelo Estado.</a:t>
            </a:r>
          </a:p>
          <a:p>
            <a:pPr marL="457200" indent="-457200" eaLnBrk="1" hangingPunct="1">
              <a:buAutoNum type="arabicParenR"/>
              <a:defRPr/>
            </a:pPr>
            <a:r>
              <a:rPr lang="pt-BR" sz="2000" dirty="0" smtClean="0">
                <a:solidFill>
                  <a:schemeClr val="bg1"/>
                </a:solidFill>
                <a:latin typeface="Arial"/>
                <a:ea typeface="Verdana" panose="020B0604030504040204" pitchFamily="34" charset="0"/>
                <a:cs typeface="Arial"/>
              </a:rPr>
              <a:t>Reconhecimento da normatividade primária dos princípios (reaproximação dos valores morais e éticos)</a:t>
            </a:r>
          </a:p>
        </p:txBody>
      </p:sp>
    </p:spTree>
  </p:cSld>
  <p:clrMapOvr>
    <a:masterClrMapping/>
  </p:clrMapOvr>
  <p:transition>
    <p:comb/>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674"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51520" y="620688"/>
            <a:ext cx="8663880" cy="5780112"/>
          </a:xfrm>
          <a:prstGeom prst="rect">
            <a:avLst/>
          </a:prstGeom>
          <a:noFill/>
          <a:ln w="9525">
            <a:noFill/>
            <a:miter lim="800000"/>
            <a:headEnd/>
            <a:tailEnd/>
          </a:ln>
          <a:effectLst/>
        </p:spPr>
        <p:txBody>
          <a:bodyPr anchor="b"/>
          <a:lstStyle/>
          <a:p>
            <a:pPr eaLnBrk="1" hangingPunct="1">
              <a:defRPr/>
            </a:pPr>
            <a:endParaRPr lang="pt-BR" b="1" dirty="0" smtClean="0">
              <a:solidFill>
                <a:schemeClr val="accent2"/>
              </a:solidFill>
              <a:latin typeface="+mj-lt"/>
            </a:endParaRPr>
          </a:p>
          <a:p>
            <a:pPr eaLnBrk="1" hangingPunct="1">
              <a:defRPr/>
            </a:pPr>
            <a:endParaRPr lang="pt-BR" b="1" dirty="0">
              <a:solidFill>
                <a:schemeClr val="accent2"/>
              </a:solidFill>
              <a:latin typeface="+mj-lt"/>
            </a:endParaRPr>
          </a:p>
          <a:p>
            <a:pPr eaLnBrk="1" hangingPunct="1">
              <a:defRPr/>
            </a:pPr>
            <a:endParaRPr lang="pt-BR" b="1" dirty="0" smtClean="0">
              <a:solidFill>
                <a:schemeClr val="accent2"/>
              </a:solidFill>
              <a:latin typeface="+mj-lt"/>
            </a:endParaRPr>
          </a:p>
        </p:txBody>
      </p:sp>
      <p:sp>
        <p:nvSpPr>
          <p:cNvPr id="2" name="TextBox 1"/>
          <p:cNvSpPr txBox="1"/>
          <p:nvPr/>
        </p:nvSpPr>
        <p:spPr>
          <a:xfrm>
            <a:off x="107505" y="188641"/>
            <a:ext cx="8784975" cy="6247864"/>
          </a:xfrm>
          <a:prstGeom prst="rect">
            <a:avLst/>
          </a:prstGeom>
          <a:noFill/>
        </p:spPr>
        <p:txBody>
          <a:bodyPr wrap="square" rtlCol="0">
            <a:spAutoFit/>
          </a:bodyPr>
          <a:lstStyle/>
          <a:p>
            <a:pPr algn="just"/>
            <a:r>
              <a:rPr lang="en-US" sz="2000" dirty="0" smtClean="0">
                <a:solidFill>
                  <a:srgbClr val="FFFFFF"/>
                </a:solidFill>
                <a:latin typeface="Arial"/>
                <a:cs typeface="Arial"/>
              </a:rPr>
              <a:t>(2015/ TJ-MT – Juiz) </a:t>
            </a:r>
            <a:r>
              <a:rPr lang="en-US" sz="2000" dirty="0" err="1" smtClean="0">
                <a:solidFill>
                  <a:srgbClr val="FFFFFF"/>
                </a:solidFill>
                <a:latin typeface="Arial"/>
                <a:cs typeface="Arial"/>
              </a:rPr>
              <a:t>Em</a:t>
            </a:r>
            <a:r>
              <a:rPr lang="en-US" sz="2000" dirty="0" smtClean="0">
                <a:solidFill>
                  <a:srgbClr val="FFFFFF"/>
                </a:solidFill>
                <a:latin typeface="Arial"/>
                <a:cs typeface="Arial"/>
              </a:rPr>
              <a:t> </a:t>
            </a:r>
            <a:r>
              <a:rPr lang="en-US" sz="2000" dirty="0">
                <a:solidFill>
                  <a:srgbClr val="FFFFFF"/>
                </a:solidFill>
                <a:latin typeface="Arial"/>
                <a:cs typeface="Arial"/>
              </a:rPr>
              <a:t>face da </a:t>
            </a:r>
            <a:r>
              <a:rPr lang="en-US" sz="2000" dirty="0" err="1">
                <a:solidFill>
                  <a:srgbClr val="FFFFFF"/>
                </a:solidFill>
                <a:latin typeface="Arial"/>
                <a:cs typeface="Arial"/>
              </a:rPr>
              <a:t>formação</a:t>
            </a:r>
            <a:r>
              <a:rPr lang="en-US" sz="2000" dirty="0">
                <a:solidFill>
                  <a:srgbClr val="FFFFFF"/>
                </a:solidFill>
                <a:latin typeface="Arial"/>
                <a:cs typeface="Arial"/>
              </a:rPr>
              <a:t> </a:t>
            </a:r>
            <a:r>
              <a:rPr lang="en-US" sz="2000" dirty="0" err="1">
                <a:solidFill>
                  <a:srgbClr val="FFFFFF"/>
                </a:solidFill>
                <a:latin typeface="Arial"/>
                <a:cs typeface="Arial"/>
              </a:rPr>
              <a:t>histórica</a:t>
            </a:r>
            <a:r>
              <a:rPr lang="en-US" sz="2000" dirty="0">
                <a:solidFill>
                  <a:srgbClr val="FFFFFF"/>
                </a:solidFill>
                <a:latin typeface="Arial"/>
                <a:cs typeface="Arial"/>
              </a:rPr>
              <a:t> do </a:t>
            </a:r>
            <a:r>
              <a:rPr lang="en-US" sz="2000" dirty="0" err="1">
                <a:solidFill>
                  <a:srgbClr val="FFFFFF"/>
                </a:solidFill>
                <a:latin typeface="Arial"/>
                <a:cs typeface="Arial"/>
              </a:rPr>
              <a:t>Direito</a:t>
            </a:r>
            <a:r>
              <a:rPr lang="en-US" sz="2000" dirty="0">
                <a:solidFill>
                  <a:srgbClr val="FFFFFF"/>
                </a:solidFill>
                <a:latin typeface="Arial"/>
                <a:cs typeface="Arial"/>
              </a:rPr>
              <a:t> </a:t>
            </a:r>
            <a:r>
              <a:rPr lang="en-US" sz="2000" dirty="0" err="1">
                <a:solidFill>
                  <a:srgbClr val="FFFFFF"/>
                </a:solidFill>
                <a:latin typeface="Arial"/>
                <a:cs typeface="Arial"/>
              </a:rPr>
              <a:t>Administrativo</a:t>
            </a:r>
            <a:r>
              <a:rPr lang="en-US" sz="2000" dirty="0">
                <a:solidFill>
                  <a:srgbClr val="FFFFFF"/>
                </a:solidFill>
                <a:latin typeface="Arial"/>
                <a:cs typeface="Arial"/>
              </a:rPr>
              <a:t> e do </a:t>
            </a:r>
            <a:r>
              <a:rPr lang="en-US" sz="2000" dirty="0" err="1">
                <a:solidFill>
                  <a:srgbClr val="FFFFFF"/>
                </a:solidFill>
                <a:latin typeface="Arial"/>
                <a:cs typeface="Arial"/>
              </a:rPr>
              <a:t>modelo</a:t>
            </a:r>
            <a:r>
              <a:rPr lang="en-US" sz="2000" dirty="0">
                <a:solidFill>
                  <a:srgbClr val="FFFFFF"/>
                </a:solidFill>
                <a:latin typeface="Arial"/>
                <a:cs typeface="Arial"/>
              </a:rPr>
              <a:t> de </a:t>
            </a:r>
            <a:r>
              <a:rPr lang="en-US" sz="2000" dirty="0" smtClean="0">
                <a:solidFill>
                  <a:srgbClr val="FFFFFF"/>
                </a:solidFill>
                <a:latin typeface="Arial"/>
                <a:cs typeface="Arial"/>
              </a:rPr>
              <a:t>Estado </a:t>
            </a:r>
            <a:r>
              <a:rPr lang="en-US" sz="2000" dirty="0" err="1">
                <a:solidFill>
                  <a:srgbClr val="FFFFFF"/>
                </a:solidFill>
                <a:latin typeface="Arial"/>
                <a:cs typeface="Arial"/>
              </a:rPr>
              <a:t>vigente</a:t>
            </a:r>
            <a:r>
              <a:rPr lang="en-US" sz="2000" dirty="0">
                <a:solidFill>
                  <a:srgbClr val="FFFFFF"/>
                </a:solidFill>
                <a:latin typeface="Arial"/>
                <a:cs typeface="Arial"/>
              </a:rPr>
              <a:t>, </a:t>
            </a:r>
            <a:r>
              <a:rPr lang="en-US" sz="2000" dirty="0" err="1">
                <a:solidFill>
                  <a:srgbClr val="FFFFFF"/>
                </a:solidFill>
                <a:latin typeface="Arial"/>
                <a:cs typeface="Arial"/>
              </a:rPr>
              <a:t>é</a:t>
            </a:r>
            <a:r>
              <a:rPr lang="en-US" sz="2000" dirty="0">
                <a:solidFill>
                  <a:srgbClr val="FFFFFF"/>
                </a:solidFill>
                <a:latin typeface="Arial"/>
                <a:cs typeface="Arial"/>
              </a:rPr>
              <a:t> </a:t>
            </a:r>
            <a:r>
              <a:rPr lang="en-US" sz="2000" dirty="0" err="1">
                <a:solidFill>
                  <a:srgbClr val="FFFFFF"/>
                </a:solidFill>
                <a:latin typeface="Arial"/>
                <a:cs typeface="Arial"/>
              </a:rPr>
              <a:t>correto</a:t>
            </a:r>
            <a:r>
              <a:rPr lang="en-US" sz="2000" dirty="0">
                <a:solidFill>
                  <a:srgbClr val="FFFFFF"/>
                </a:solidFill>
                <a:latin typeface="Arial"/>
                <a:cs typeface="Arial"/>
              </a:rPr>
              <a:t> </a:t>
            </a:r>
            <a:r>
              <a:rPr lang="en-US" sz="2000" dirty="0" err="1">
                <a:solidFill>
                  <a:srgbClr val="FFFFFF"/>
                </a:solidFill>
                <a:latin typeface="Arial"/>
                <a:cs typeface="Arial"/>
              </a:rPr>
              <a:t>afirmar</a:t>
            </a:r>
            <a:r>
              <a:rPr lang="en-US" sz="2000" dirty="0">
                <a:solidFill>
                  <a:srgbClr val="FFFFFF"/>
                </a:solidFill>
                <a:latin typeface="Arial"/>
                <a:cs typeface="Arial"/>
              </a:rPr>
              <a:t> </a:t>
            </a:r>
            <a:r>
              <a:rPr lang="en-US" sz="2000" dirty="0" err="1">
                <a:solidFill>
                  <a:srgbClr val="FFFFFF"/>
                </a:solidFill>
                <a:latin typeface="Arial"/>
                <a:cs typeface="Arial"/>
              </a:rPr>
              <a:t>que</a:t>
            </a:r>
            <a:r>
              <a:rPr lang="en-US" sz="2000" dirty="0" smtClean="0">
                <a:solidFill>
                  <a:srgbClr val="FFFFFF"/>
                </a:solidFill>
                <a:latin typeface="Arial"/>
                <a:cs typeface="Arial"/>
              </a:rPr>
              <a:t>:</a:t>
            </a:r>
          </a:p>
          <a:p>
            <a:pPr algn="just"/>
            <a:endParaRPr lang="en-US" sz="2000" dirty="0">
              <a:solidFill>
                <a:srgbClr val="FFFFFF"/>
              </a:solidFill>
              <a:latin typeface="Arial"/>
              <a:cs typeface="Arial"/>
            </a:endParaRPr>
          </a:p>
          <a:p>
            <a:pPr algn="just"/>
            <a:r>
              <a:rPr lang="en-US" sz="2000" dirty="0">
                <a:solidFill>
                  <a:srgbClr val="FFFFFF"/>
                </a:solidFill>
                <a:latin typeface="Arial"/>
                <a:cs typeface="Arial"/>
              </a:rPr>
              <a:t>  a) a </a:t>
            </a:r>
            <a:r>
              <a:rPr lang="en-US" sz="2000" dirty="0" err="1">
                <a:solidFill>
                  <a:srgbClr val="FFFFFF"/>
                </a:solidFill>
                <a:latin typeface="Arial"/>
                <a:cs typeface="Arial"/>
              </a:rPr>
              <a:t>noção</a:t>
            </a:r>
            <a:r>
              <a:rPr lang="en-US" sz="2000" dirty="0">
                <a:solidFill>
                  <a:srgbClr val="FFFFFF"/>
                </a:solidFill>
                <a:latin typeface="Arial"/>
                <a:cs typeface="Arial"/>
              </a:rPr>
              <a:t> de </a:t>
            </a:r>
            <a:r>
              <a:rPr lang="en-US" sz="2000" dirty="0" err="1">
                <a:solidFill>
                  <a:srgbClr val="FFFFFF"/>
                </a:solidFill>
                <a:latin typeface="Arial"/>
                <a:cs typeface="Arial"/>
              </a:rPr>
              <a:t>coisa</a:t>
            </a:r>
            <a:r>
              <a:rPr lang="en-US" sz="2000" dirty="0">
                <a:solidFill>
                  <a:srgbClr val="FFFFFF"/>
                </a:solidFill>
                <a:latin typeface="Arial"/>
                <a:cs typeface="Arial"/>
              </a:rPr>
              <a:t> </a:t>
            </a:r>
            <a:r>
              <a:rPr lang="en-US" sz="2000" dirty="0" err="1">
                <a:solidFill>
                  <a:srgbClr val="FFFFFF"/>
                </a:solidFill>
                <a:latin typeface="Arial"/>
                <a:cs typeface="Arial"/>
              </a:rPr>
              <a:t>julgada</a:t>
            </a:r>
            <a:r>
              <a:rPr lang="en-US" sz="2000" dirty="0">
                <a:solidFill>
                  <a:srgbClr val="FFFFFF"/>
                </a:solidFill>
                <a:latin typeface="Arial"/>
                <a:cs typeface="Arial"/>
              </a:rPr>
              <a:t> </a:t>
            </a:r>
            <a:r>
              <a:rPr lang="en-US" sz="2000" dirty="0" err="1">
                <a:solidFill>
                  <a:srgbClr val="FFFFFF"/>
                </a:solidFill>
                <a:latin typeface="Arial"/>
                <a:cs typeface="Arial"/>
              </a:rPr>
              <a:t>nas</a:t>
            </a:r>
            <a:r>
              <a:rPr lang="en-US" sz="2000" dirty="0">
                <a:solidFill>
                  <a:srgbClr val="FFFFFF"/>
                </a:solidFill>
                <a:latin typeface="Arial"/>
                <a:cs typeface="Arial"/>
              </a:rPr>
              <a:t> </a:t>
            </a:r>
            <a:r>
              <a:rPr lang="en-US" sz="2000" dirty="0" err="1">
                <a:solidFill>
                  <a:srgbClr val="FFFFFF"/>
                </a:solidFill>
                <a:latin typeface="Arial"/>
                <a:cs typeface="Arial"/>
              </a:rPr>
              <a:t>esferas</a:t>
            </a:r>
            <a:r>
              <a:rPr lang="en-US" sz="2000" dirty="0">
                <a:solidFill>
                  <a:srgbClr val="FFFFFF"/>
                </a:solidFill>
                <a:latin typeface="Arial"/>
                <a:cs typeface="Arial"/>
              </a:rPr>
              <a:t> </a:t>
            </a:r>
            <a:r>
              <a:rPr lang="en-US" sz="2000" dirty="0" err="1">
                <a:solidFill>
                  <a:srgbClr val="FFFFFF"/>
                </a:solidFill>
                <a:latin typeface="Arial"/>
                <a:cs typeface="Arial"/>
              </a:rPr>
              <a:t>administrativa</a:t>
            </a:r>
            <a:r>
              <a:rPr lang="en-US" sz="2000" dirty="0">
                <a:solidFill>
                  <a:srgbClr val="FFFFFF"/>
                </a:solidFill>
                <a:latin typeface="Arial"/>
                <a:cs typeface="Arial"/>
              </a:rPr>
              <a:t> e judicial tem a </a:t>
            </a:r>
            <a:r>
              <a:rPr lang="en-US" sz="2000" dirty="0" err="1" smtClean="0">
                <a:solidFill>
                  <a:srgbClr val="FFFFFF"/>
                </a:solidFill>
                <a:latin typeface="Arial"/>
                <a:cs typeface="Arial"/>
              </a:rPr>
              <a:t>mesma</a:t>
            </a:r>
            <a:r>
              <a:rPr lang="en-US" sz="2000" dirty="0" smtClean="0">
                <a:solidFill>
                  <a:srgbClr val="FFFFFF"/>
                </a:solidFill>
                <a:latin typeface="Arial"/>
                <a:cs typeface="Arial"/>
              </a:rPr>
              <a:t> </a:t>
            </a:r>
            <a:r>
              <a:rPr lang="en-US" sz="2000" dirty="0" err="1">
                <a:solidFill>
                  <a:srgbClr val="FFFFFF"/>
                </a:solidFill>
                <a:latin typeface="Arial"/>
                <a:cs typeface="Arial"/>
              </a:rPr>
              <a:t>dimensão</a:t>
            </a:r>
            <a:r>
              <a:rPr lang="en-US" sz="2000" dirty="0">
                <a:solidFill>
                  <a:srgbClr val="FFFFFF"/>
                </a:solidFill>
                <a:latin typeface="Arial"/>
                <a:cs typeface="Arial"/>
              </a:rPr>
              <a:t> e </a:t>
            </a:r>
            <a:r>
              <a:rPr lang="en-US" sz="2000" dirty="0" err="1">
                <a:solidFill>
                  <a:srgbClr val="FFFFFF"/>
                </a:solidFill>
                <a:latin typeface="Arial"/>
                <a:cs typeface="Arial"/>
              </a:rPr>
              <a:t>conteúdo</a:t>
            </a:r>
            <a:r>
              <a:rPr lang="en-US" sz="2000" dirty="0" smtClean="0">
                <a:solidFill>
                  <a:srgbClr val="FFFFFF"/>
                </a:solidFill>
                <a:latin typeface="Arial"/>
                <a:cs typeface="Arial"/>
              </a:rPr>
              <a:t>.</a:t>
            </a:r>
          </a:p>
          <a:p>
            <a:pPr algn="just"/>
            <a:endParaRPr lang="en-US" sz="2000" dirty="0">
              <a:solidFill>
                <a:srgbClr val="FFFFFF"/>
              </a:solidFill>
              <a:latin typeface="Arial"/>
              <a:cs typeface="Arial"/>
            </a:endParaRPr>
          </a:p>
          <a:p>
            <a:pPr algn="just"/>
            <a:r>
              <a:rPr lang="en-US" sz="2000" dirty="0">
                <a:solidFill>
                  <a:srgbClr val="FFFFFF"/>
                </a:solidFill>
                <a:latin typeface="Arial"/>
                <a:cs typeface="Arial"/>
              </a:rPr>
              <a:t>  b) as </a:t>
            </a:r>
            <a:r>
              <a:rPr lang="en-US" sz="2000" dirty="0" err="1">
                <a:solidFill>
                  <a:srgbClr val="FFFFFF"/>
                </a:solidFill>
                <a:latin typeface="Arial"/>
                <a:cs typeface="Arial"/>
              </a:rPr>
              <a:t>decisões</a:t>
            </a:r>
            <a:r>
              <a:rPr lang="en-US" sz="2000" dirty="0">
                <a:solidFill>
                  <a:srgbClr val="FFFFFF"/>
                </a:solidFill>
                <a:latin typeface="Arial"/>
                <a:cs typeface="Arial"/>
              </a:rPr>
              <a:t> </a:t>
            </a:r>
            <a:r>
              <a:rPr lang="en-US" sz="2000" dirty="0" err="1">
                <a:solidFill>
                  <a:srgbClr val="FFFFFF"/>
                </a:solidFill>
                <a:latin typeface="Arial"/>
                <a:cs typeface="Arial"/>
              </a:rPr>
              <a:t>proferidas</a:t>
            </a:r>
            <a:r>
              <a:rPr lang="en-US" sz="2000" dirty="0">
                <a:solidFill>
                  <a:srgbClr val="FFFFFF"/>
                </a:solidFill>
                <a:latin typeface="Arial"/>
                <a:cs typeface="Arial"/>
              </a:rPr>
              <a:t> </a:t>
            </a:r>
            <a:r>
              <a:rPr lang="en-US" sz="2000" dirty="0" err="1">
                <a:solidFill>
                  <a:srgbClr val="FFFFFF"/>
                </a:solidFill>
                <a:latin typeface="Arial"/>
                <a:cs typeface="Arial"/>
              </a:rPr>
              <a:t>por</a:t>
            </a:r>
            <a:r>
              <a:rPr lang="en-US" sz="2000" dirty="0">
                <a:solidFill>
                  <a:srgbClr val="FFFFFF"/>
                </a:solidFill>
                <a:latin typeface="Arial"/>
                <a:cs typeface="Arial"/>
              </a:rPr>
              <a:t> </a:t>
            </a:r>
            <a:r>
              <a:rPr lang="en-US" sz="2000" dirty="0" err="1">
                <a:solidFill>
                  <a:srgbClr val="FFFFFF"/>
                </a:solidFill>
                <a:latin typeface="Arial"/>
                <a:cs typeface="Arial"/>
              </a:rPr>
              <a:t>órgãos</a:t>
            </a:r>
            <a:r>
              <a:rPr lang="en-US" sz="2000" dirty="0">
                <a:solidFill>
                  <a:srgbClr val="FFFFFF"/>
                </a:solidFill>
                <a:latin typeface="Arial"/>
                <a:cs typeface="Arial"/>
              </a:rPr>
              <a:t> </a:t>
            </a:r>
            <a:r>
              <a:rPr lang="en-US" sz="2000" dirty="0" err="1">
                <a:solidFill>
                  <a:srgbClr val="FFFFFF"/>
                </a:solidFill>
                <a:latin typeface="Arial"/>
                <a:cs typeface="Arial"/>
              </a:rPr>
              <a:t>públicos</a:t>
            </a:r>
            <a:r>
              <a:rPr lang="en-US" sz="2000" dirty="0">
                <a:solidFill>
                  <a:srgbClr val="FFFFFF"/>
                </a:solidFill>
                <a:latin typeface="Arial"/>
                <a:cs typeface="Arial"/>
              </a:rPr>
              <a:t> de </a:t>
            </a:r>
            <a:r>
              <a:rPr lang="en-US" sz="2000" dirty="0" err="1">
                <a:solidFill>
                  <a:srgbClr val="FFFFFF"/>
                </a:solidFill>
                <a:latin typeface="Arial"/>
                <a:cs typeface="Arial"/>
              </a:rPr>
              <a:t>natureza</a:t>
            </a:r>
            <a:r>
              <a:rPr lang="en-US" sz="2000" dirty="0">
                <a:solidFill>
                  <a:srgbClr val="FFFFFF"/>
                </a:solidFill>
                <a:latin typeface="Arial"/>
                <a:cs typeface="Arial"/>
              </a:rPr>
              <a:t> superior </a:t>
            </a:r>
            <a:r>
              <a:rPr lang="en-US" sz="2000" dirty="0" err="1">
                <a:solidFill>
                  <a:srgbClr val="FFFFFF"/>
                </a:solidFill>
                <a:latin typeface="Arial"/>
                <a:cs typeface="Arial"/>
              </a:rPr>
              <a:t>não</a:t>
            </a:r>
            <a:r>
              <a:rPr lang="en-US" sz="2000" dirty="0">
                <a:solidFill>
                  <a:srgbClr val="FFFFFF"/>
                </a:solidFill>
                <a:latin typeface="Arial"/>
                <a:cs typeface="Arial"/>
              </a:rPr>
              <a:t> </a:t>
            </a:r>
            <a:r>
              <a:rPr lang="en-US" sz="2000" dirty="0" err="1" smtClean="0">
                <a:solidFill>
                  <a:srgbClr val="FFFFFF"/>
                </a:solidFill>
                <a:latin typeface="Arial"/>
                <a:cs typeface="Arial"/>
              </a:rPr>
              <a:t>podem</a:t>
            </a:r>
            <a:r>
              <a:rPr lang="en-US" sz="2000" dirty="0" smtClean="0">
                <a:solidFill>
                  <a:srgbClr val="FFFFFF"/>
                </a:solidFill>
                <a:latin typeface="Arial"/>
                <a:cs typeface="Arial"/>
              </a:rPr>
              <a:t> </a:t>
            </a:r>
            <a:r>
              <a:rPr lang="en-US" sz="2000" dirty="0" err="1">
                <a:solidFill>
                  <a:srgbClr val="FFFFFF"/>
                </a:solidFill>
                <a:latin typeface="Arial"/>
                <a:cs typeface="Arial"/>
              </a:rPr>
              <a:t>ser</a:t>
            </a:r>
            <a:r>
              <a:rPr lang="en-US" sz="2000" dirty="0">
                <a:solidFill>
                  <a:srgbClr val="FFFFFF"/>
                </a:solidFill>
                <a:latin typeface="Arial"/>
                <a:cs typeface="Arial"/>
              </a:rPr>
              <a:t> </a:t>
            </a:r>
            <a:r>
              <a:rPr lang="en-US" sz="2000" dirty="0" err="1">
                <a:solidFill>
                  <a:srgbClr val="FFFFFF"/>
                </a:solidFill>
                <a:latin typeface="Arial"/>
                <a:cs typeface="Arial"/>
              </a:rPr>
              <a:t>revistas</a:t>
            </a:r>
            <a:r>
              <a:rPr lang="en-US" sz="2000" dirty="0">
                <a:solidFill>
                  <a:srgbClr val="FFFFFF"/>
                </a:solidFill>
                <a:latin typeface="Arial"/>
                <a:cs typeface="Arial"/>
              </a:rPr>
              <a:t> </a:t>
            </a:r>
            <a:r>
              <a:rPr lang="en-US" sz="2000" dirty="0" err="1">
                <a:solidFill>
                  <a:srgbClr val="FFFFFF"/>
                </a:solidFill>
                <a:latin typeface="Arial"/>
                <a:cs typeface="Arial"/>
              </a:rPr>
              <a:t>pelo</a:t>
            </a:r>
            <a:r>
              <a:rPr lang="en-US" sz="2000" dirty="0">
                <a:solidFill>
                  <a:srgbClr val="FFFFFF"/>
                </a:solidFill>
                <a:latin typeface="Arial"/>
                <a:cs typeface="Arial"/>
              </a:rPr>
              <a:t> </a:t>
            </a:r>
            <a:r>
              <a:rPr lang="en-US" sz="2000" dirty="0" err="1">
                <a:solidFill>
                  <a:srgbClr val="FFFFFF"/>
                </a:solidFill>
                <a:latin typeface="Arial"/>
                <a:cs typeface="Arial"/>
              </a:rPr>
              <a:t>Poder</a:t>
            </a:r>
            <a:r>
              <a:rPr lang="en-US" sz="2000" dirty="0">
                <a:solidFill>
                  <a:srgbClr val="FFFFFF"/>
                </a:solidFill>
                <a:latin typeface="Arial"/>
                <a:cs typeface="Arial"/>
              </a:rPr>
              <a:t> </a:t>
            </a:r>
            <a:r>
              <a:rPr lang="en-US" sz="2000" dirty="0" err="1" smtClean="0">
                <a:solidFill>
                  <a:srgbClr val="FFFFFF"/>
                </a:solidFill>
                <a:latin typeface="Arial"/>
                <a:cs typeface="Arial"/>
              </a:rPr>
              <a:t>Judiciário</a:t>
            </a:r>
            <a:endParaRPr lang="en-US" sz="2000" dirty="0" smtClean="0">
              <a:solidFill>
                <a:srgbClr val="FFFFFF"/>
              </a:solidFill>
              <a:latin typeface="Arial"/>
              <a:cs typeface="Arial"/>
            </a:endParaRPr>
          </a:p>
          <a:p>
            <a:pPr algn="just"/>
            <a:endParaRPr lang="en-US" sz="2000" dirty="0">
              <a:solidFill>
                <a:srgbClr val="FFFFFF"/>
              </a:solidFill>
              <a:latin typeface="Arial"/>
              <a:cs typeface="Arial"/>
            </a:endParaRPr>
          </a:p>
          <a:p>
            <a:pPr algn="just"/>
            <a:r>
              <a:rPr lang="en-US" sz="2000" dirty="0">
                <a:solidFill>
                  <a:srgbClr val="FFFFFF"/>
                </a:solidFill>
                <a:latin typeface="Arial"/>
                <a:cs typeface="Arial"/>
              </a:rPr>
              <a:t>  c) o </a:t>
            </a:r>
            <a:r>
              <a:rPr lang="en-US" sz="2000" dirty="0" err="1">
                <a:solidFill>
                  <a:srgbClr val="FFFFFF"/>
                </a:solidFill>
                <a:latin typeface="Arial"/>
                <a:cs typeface="Arial"/>
              </a:rPr>
              <a:t>processo</a:t>
            </a:r>
            <a:r>
              <a:rPr lang="en-US" sz="2000" dirty="0">
                <a:solidFill>
                  <a:srgbClr val="FFFFFF"/>
                </a:solidFill>
                <a:latin typeface="Arial"/>
                <a:cs typeface="Arial"/>
              </a:rPr>
              <a:t> </a:t>
            </a:r>
            <a:r>
              <a:rPr lang="en-US" sz="2000" dirty="0" err="1">
                <a:solidFill>
                  <a:srgbClr val="FFFFFF"/>
                </a:solidFill>
                <a:latin typeface="Arial"/>
                <a:cs typeface="Arial"/>
              </a:rPr>
              <a:t>administrativo</a:t>
            </a:r>
            <a:r>
              <a:rPr lang="en-US" sz="2000" dirty="0">
                <a:solidFill>
                  <a:srgbClr val="FFFFFF"/>
                </a:solidFill>
                <a:latin typeface="Arial"/>
                <a:cs typeface="Arial"/>
              </a:rPr>
              <a:t> </a:t>
            </a:r>
            <a:r>
              <a:rPr lang="en-US" sz="2000" dirty="0" err="1">
                <a:solidFill>
                  <a:srgbClr val="FFFFFF"/>
                </a:solidFill>
                <a:latin typeface="Arial"/>
                <a:cs typeface="Arial"/>
              </a:rPr>
              <a:t>somente</a:t>
            </a:r>
            <a:r>
              <a:rPr lang="en-US" sz="2000" dirty="0">
                <a:solidFill>
                  <a:srgbClr val="FFFFFF"/>
                </a:solidFill>
                <a:latin typeface="Arial"/>
                <a:cs typeface="Arial"/>
              </a:rPr>
              <a:t> </a:t>
            </a:r>
            <a:r>
              <a:rPr lang="en-US" sz="2000" dirty="0" err="1">
                <a:solidFill>
                  <a:srgbClr val="FFFFFF"/>
                </a:solidFill>
                <a:latin typeface="Arial"/>
                <a:cs typeface="Arial"/>
              </a:rPr>
              <a:t>pode</a:t>
            </a:r>
            <a:r>
              <a:rPr lang="en-US" sz="2000" dirty="0">
                <a:solidFill>
                  <a:srgbClr val="FFFFFF"/>
                </a:solidFill>
                <a:latin typeface="Arial"/>
                <a:cs typeface="Arial"/>
              </a:rPr>
              <a:t> </a:t>
            </a:r>
            <a:r>
              <a:rPr lang="en-US" sz="2000" dirty="0" err="1">
                <a:solidFill>
                  <a:srgbClr val="FFFFFF"/>
                </a:solidFill>
                <a:latin typeface="Arial"/>
                <a:cs typeface="Arial"/>
              </a:rPr>
              <a:t>ser</a:t>
            </a:r>
            <a:r>
              <a:rPr lang="en-US" sz="2000" dirty="0">
                <a:solidFill>
                  <a:srgbClr val="FFFFFF"/>
                </a:solidFill>
                <a:latin typeface="Arial"/>
                <a:cs typeface="Arial"/>
              </a:rPr>
              <a:t> </a:t>
            </a:r>
            <a:r>
              <a:rPr lang="en-US" sz="2000" dirty="0" err="1">
                <a:solidFill>
                  <a:srgbClr val="FFFFFF"/>
                </a:solidFill>
                <a:latin typeface="Arial"/>
                <a:cs typeface="Arial"/>
              </a:rPr>
              <a:t>instaurado</a:t>
            </a:r>
            <a:r>
              <a:rPr lang="en-US" sz="2000" dirty="0">
                <a:solidFill>
                  <a:srgbClr val="FFFFFF"/>
                </a:solidFill>
                <a:latin typeface="Arial"/>
                <a:cs typeface="Arial"/>
              </a:rPr>
              <a:t> </a:t>
            </a:r>
            <a:r>
              <a:rPr lang="en-US" sz="2000" dirty="0" err="1">
                <a:solidFill>
                  <a:srgbClr val="FFFFFF"/>
                </a:solidFill>
                <a:latin typeface="Arial"/>
                <a:cs typeface="Arial"/>
              </a:rPr>
              <a:t>mediante</a:t>
            </a:r>
            <a:r>
              <a:rPr lang="en-US" sz="2000" dirty="0">
                <a:solidFill>
                  <a:srgbClr val="FFFFFF"/>
                </a:solidFill>
                <a:latin typeface="Arial"/>
                <a:cs typeface="Arial"/>
              </a:rPr>
              <a:t> </a:t>
            </a:r>
            <a:r>
              <a:rPr lang="en-US" sz="2000" dirty="0" err="1" smtClean="0">
                <a:solidFill>
                  <a:srgbClr val="FFFFFF"/>
                </a:solidFill>
                <a:latin typeface="Arial"/>
                <a:cs typeface="Arial"/>
              </a:rPr>
              <a:t>provocação</a:t>
            </a:r>
            <a:r>
              <a:rPr lang="en-US" sz="2000" dirty="0" smtClean="0">
                <a:solidFill>
                  <a:srgbClr val="FFFFFF"/>
                </a:solidFill>
                <a:latin typeface="Arial"/>
                <a:cs typeface="Arial"/>
              </a:rPr>
              <a:t> </a:t>
            </a:r>
            <a:r>
              <a:rPr lang="en-US" sz="2000" dirty="0">
                <a:solidFill>
                  <a:srgbClr val="FFFFFF"/>
                </a:solidFill>
                <a:latin typeface="Arial"/>
                <a:cs typeface="Arial"/>
              </a:rPr>
              <a:t>do </a:t>
            </a:r>
            <a:r>
              <a:rPr lang="en-US" sz="2000" dirty="0" err="1">
                <a:solidFill>
                  <a:srgbClr val="FFFFFF"/>
                </a:solidFill>
                <a:latin typeface="Arial"/>
                <a:cs typeface="Arial"/>
              </a:rPr>
              <a:t>interessado</a:t>
            </a:r>
            <a:r>
              <a:rPr lang="en-US" sz="2000" dirty="0">
                <a:solidFill>
                  <a:srgbClr val="FFFFFF"/>
                </a:solidFill>
                <a:latin typeface="Arial"/>
                <a:cs typeface="Arial"/>
              </a:rPr>
              <a:t>, </a:t>
            </a:r>
            <a:r>
              <a:rPr lang="en-US" sz="2000" dirty="0" err="1">
                <a:solidFill>
                  <a:srgbClr val="FFFFFF"/>
                </a:solidFill>
                <a:latin typeface="Arial"/>
                <a:cs typeface="Arial"/>
              </a:rPr>
              <a:t>por</a:t>
            </a:r>
            <a:r>
              <a:rPr lang="en-US" sz="2000" dirty="0">
                <a:solidFill>
                  <a:srgbClr val="FFFFFF"/>
                </a:solidFill>
                <a:latin typeface="Arial"/>
                <a:cs typeface="Arial"/>
              </a:rPr>
              <a:t> </a:t>
            </a:r>
            <a:r>
              <a:rPr lang="en-US" sz="2000" dirty="0" err="1">
                <a:solidFill>
                  <a:srgbClr val="FFFFFF"/>
                </a:solidFill>
                <a:latin typeface="Arial"/>
                <a:cs typeface="Arial"/>
              </a:rPr>
              <a:t>representação</a:t>
            </a:r>
            <a:r>
              <a:rPr lang="en-US" sz="2000" dirty="0">
                <a:solidFill>
                  <a:srgbClr val="FFFFFF"/>
                </a:solidFill>
                <a:latin typeface="Arial"/>
                <a:cs typeface="Arial"/>
              </a:rPr>
              <a:t> </a:t>
            </a:r>
            <a:r>
              <a:rPr lang="en-US" sz="2000" dirty="0" err="1">
                <a:solidFill>
                  <a:srgbClr val="FFFFFF"/>
                </a:solidFill>
                <a:latin typeface="Arial"/>
                <a:cs typeface="Arial"/>
              </a:rPr>
              <a:t>escrita</a:t>
            </a:r>
            <a:r>
              <a:rPr lang="en-US" sz="2000" dirty="0">
                <a:solidFill>
                  <a:srgbClr val="FFFFFF"/>
                </a:solidFill>
                <a:latin typeface="Arial"/>
                <a:cs typeface="Arial"/>
              </a:rPr>
              <a:t> </a:t>
            </a:r>
            <a:r>
              <a:rPr lang="en-US" sz="2000" dirty="0" err="1">
                <a:solidFill>
                  <a:srgbClr val="FFFFFF"/>
                </a:solidFill>
                <a:latin typeface="Arial"/>
                <a:cs typeface="Arial"/>
              </a:rPr>
              <a:t>endereçada</a:t>
            </a:r>
            <a:r>
              <a:rPr lang="en-US" sz="2000" dirty="0">
                <a:solidFill>
                  <a:srgbClr val="FFFFFF"/>
                </a:solidFill>
                <a:latin typeface="Arial"/>
                <a:cs typeface="Arial"/>
              </a:rPr>
              <a:t> </a:t>
            </a:r>
            <a:r>
              <a:rPr lang="en-US" sz="2000" dirty="0" err="1">
                <a:solidFill>
                  <a:srgbClr val="FFFFFF"/>
                </a:solidFill>
                <a:latin typeface="Arial"/>
                <a:cs typeface="Arial"/>
              </a:rPr>
              <a:t>ao</a:t>
            </a:r>
            <a:r>
              <a:rPr lang="en-US" sz="2000" dirty="0">
                <a:solidFill>
                  <a:srgbClr val="FFFFFF"/>
                </a:solidFill>
                <a:latin typeface="Arial"/>
                <a:cs typeface="Arial"/>
              </a:rPr>
              <a:t> </a:t>
            </a:r>
            <a:r>
              <a:rPr lang="en-US" sz="2000" dirty="0" err="1" smtClean="0">
                <a:solidFill>
                  <a:srgbClr val="FFFFFF"/>
                </a:solidFill>
                <a:latin typeface="Arial"/>
                <a:cs typeface="Arial"/>
              </a:rPr>
              <a:t>agente</a:t>
            </a:r>
            <a:r>
              <a:rPr lang="en-US" sz="2000" dirty="0" smtClean="0">
                <a:solidFill>
                  <a:srgbClr val="FFFFFF"/>
                </a:solidFill>
                <a:latin typeface="Arial"/>
                <a:cs typeface="Arial"/>
              </a:rPr>
              <a:t> </a:t>
            </a:r>
            <a:r>
              <a:rPr lang="en-US" sz="2000" dirty="0" err="1">
                <a:solidFill>
                  <a:srgbClr val="FFFFFF"/>
                </a:solidFill>
                <a:latin typeface="Arial"/>
                <a:cs typeface="Arial"/>
              </a:rPr>
              <a:t>competente</a:t>
            </a:r>
            <a:r>
              <a:rPr lang="en-US" sz="2000" dirty="0">
                <a:solidFill>
                  <a:srgbClr val="FFFFFF"/>
                </a:solidFill>
                <a:latin typeface="Arial"/>
                <a:cs typeface="Arial"/>
              </a:rPr>
              <a:t> </a:t>
            </a:r>
            <a:r>
              <a:rPr lang="en-US" sz="2000" dirty="0" err="1">
                <a:solidFill>
                  <a:srgbClr val="FFFFFF"/>
                </a:solidFill>
                <a:latin typeface="Arial"/>
                <a:cs typeface="Arial"/>
              </a:rPr>
              <a:t>para</a:t>
            </a:r>
            <a:r>
              <a:rPr lang="en-US" sz="2000" dirty="0">
                <a:solidFill>
                  <a:srgbClr val="FFFFFF"/>
                </a:solidFill>
                <a:latin typeface="Arial"/>
                <a:cs typeface="Arial"/>
              </a:rPr>
              <a:t> a </a:t>
            </a:r>
            <a:r>
              <a:rPr lang="en-US" sz="2000" dirty="0" err="1">
                <a:solidFill>
                  <a:srgbClr val="FFFFFF"/>
                </a:solidFill>
                <a:latin typeface="Arial"/>
                <a:cs typeface="Arial"/>
              </a:rPr>
              <a:t>solução</a:t>
            </a:r>
            <a:r>
              <a:rPr lang="en-US" sz="2000" dirty="0">
                <a:solidFill>
                  <a:srgbClr val="FFFFFF"/>
                </a:solidFill>
                <a:latin typeface="Arial"/>
                <a:cs typeface="Arial"/>
              </a:rPr>
              <a:t> da </a:t>
            </a:r>
            <a:r>
              <a:rPr lang="en-US" sz="2000" dirty="0" err="1">
                <a:solidFill>
                  <a:srgbClr val="FFFFFF"/>
                </a:solidFill>
                <a:latin typeface="Arial"/>
                <a:cs typeface="Arial"/>
              </a:rPr>
              <a:t>controvérsia</a:t>
            </a:r>
            <a:r>
              <a:rPr lang="en-US" sz="2000" dirty="0">
                <a:solidFill>
                  <a:srgbClr val="FFFFFF"/>
                </a:solidFill>
                <a:latin typeface="Arial"/>
                <a:cs typeface="Arial"/>
              </a:rPr>
              <a:t>. </a:t>
            </a:r>
            <a:endParaRPr lang="en-US" sz="2000" dirty="0" smtClean="0">
              <a:solidFill>
                <a:srgbClr val="FFFFFF"/>
              </a:solidFill>
              <a:latin typeface="Arial"/>
              <a:cs typeface="Arial"/>
            </a:endParaRPr>
          </a:p>
          <a:p>
            <a:pPr algn="just"/>
            <a:endParaRPr lang="en-US" sz="2000" dirty="0">
              <a:solidFill>
                <a:srgbClr val="FFFFFF"/>
              </a:solidFill>
              <a:latin typeface="Arial"/>
              <a:cs typeface="Arial"/>
            </a:endParaRPr>
          </a:p>
          <a:p>
            <a:pPr algn="just"/>
            <a:r>
              <a:rPr lang="en-US" sz="2000" dirty="0">
                <a:solidFill>
                  <a:srgbClr val="FFFFFF"/>
                </a:solidFill>
                <a:latin typeface="Arial"/>
                <a:cs typeface="Arial"/>
              </a:rPr>
              <a:t>  d) o regime </a:t>
            </a:r>
            <a:r>
              <a:rPr lang="en-US" sz="2000" dirty="0" err="1">
                <a:solidFill>
                  <a:srgbClr val="FFFFFF"/>
                </a:solidFill>
                <a:latin typeface="Arial"/>
                <a:cs typeface="Arial"/>
              </a:rPr>
              <a:t>jurídico</a:t>
            </a:r>
            <a:r>
              <a:rPr lang="en-US" sz="2000" dirty="0">
                <a:solidFill>
                  <a:srgbClr val="FFFFFF"/>
                </a:solidFill>
                <a:latin typeface="Arial"/>
                <a:cs typeface="Arial"/>
              </a:rPr>
              <a:t> </a:t>
            </a:r>
            <a:r>
              <a:rPr lang="en-US" sz="2000" dirty="0" err="1">
                <a:solidFill>
                  <a:srgbClr val="FFFFFF"/>
                </a:solidFill>
                <a:latin typeface="Arial"/>
                <a:cs typeface="Arial"/>
              </a:rPr>
              <a:t>juspublicista</a:t>
            </a:r>
            <a:r>
              <a:rPr lang="en-US" sz="2000" dirty="0">
                <a:solidFill>
                  <a:srgbClr val="FFFFFF"/>
                </a:solidFill>
                <a:latin typeface="Arial"/>
                <a:cs typeface="Arial"/>
              </a:rPr>
              <a:t>, no </a:t>
            </a:r>
            <a:r>
              <a:rPr lang="en-US" sz="2000" dirty="0" err="1">
                <a:solidFill>
                  <a:srgbClr val="FFFFFF"/>
                </a:solidFill>
                <a:latin typeface="Arial"/>
                <a:cs typeface="Arial"/>
              </a:rPr>
              <a:t>todo</a:t>
            </a:r>
            <a:r>
              <a:rPr lang="en-US" sz="2000" dirty="0">
                <a:solidFill>
                  <a:srgbClr val="FFFFFF"/>
                </a:solidFill>
                <a:latin typeface="Arial"/>
                <a:cs typeface="Arial"/>
              </a:rPr>
              <a:t> </a:t>
            </a:r>
            <a:r>
              <a:rPr lang="en-US" sz="2000" dirty="0" err="1">
                <a:solidFill>
                  <a:srgbClr val="FFFFFF"/>
                </a:solidFill>
                <a:latin typeface="Arial"/>
                <a:cs typeface="Arial"/>
              </a:rPr>
              <a:t>ou</a:t>
            </a:r>
            <a:r>
              <a:rPr lang="en-US" sz="2000" dirty="0">
                <a:solidFill>
                  <a:srgbClr val="FFFFFF"/>
                </a:solidFill>
                <a:latin typeface="Arial"/>
                <a:cs typeface="Arial"/>
              </a:rPr>
              <a:t> </a:t>
            </a:r>
            <a:r>
              <a:rPr lang="en-US" sz="2000" dirty="0" err="1">
                <a:solidFill>
                  <a:srgbClr val="FFFFFF"/>
                </a:solidFill>
                <a:latin typeface="Arial"/>
                <a:cs typeface="Arial"/>
              </a:rPr>
              <a:t>em</a:t>
            </a:r>
            <a:r>
              <a:rPr lang="en-US" sz="2000" dirty="0">
                <a:solidFill>
                  <a:srgbClr val="FFFFFF"/>
                </a:solidFill>
                <a:latin typeface="Arial"/>
                <a:cs typeface="Arial"/>
              </a:rPr>
              <a:t> parte, </a:t>
            </a:r>
            <a:r>
              <a:rPr lang="en-US" sz="2000" dirty="0" err="1">
                <a:solidFill>
                  <a:srgbClr val="FFFFFF"/>
                </a:solidFill>
                <a:latin typeface="Arial"/>
                <a:cs typeface="Arial"/>
              </a:rPr>
              <a:t>somente</a:t>
            </a:r>
            <a:r>
              <a:rPr lang="en-US" sz="2000" dirty="0">
                <a:solidFill>
                  <a:srgbClr val="FFFFFF"/>
                </a:solidFill>
                <a:latin typeface="Arial"/>
                <a:cs typeface="Arial"/>
              </a:rPr>
              <a:t> </a:t>
            </a:r>
            <a:r>
              <a:rPr lang="en-US" sz="2000" dirty="0" err="1">
                <a:solidFill>
                  <a:srgbClr val="FFFFFF"/>
                </a:solidFill>
                <a:latin typeface="Arial"/>
                <a:cs typeface="Arial"/>
              </a:rPr>
              <a:t>pode</a:t>
            </a:r>
            <a:r>
              <a:rPr lang="en-US" sz="2000" dirty="0">
                <a:solidFill>
                  <a:srgbClr val="FFFFFF"/>
                </a:solidFill>
                <a:latin typeface="Arial"/>
                <a:cs typeface="Arial"/>
              </a:rPr>
              <a:t> </a:t>
            </a:r>
            <a:r>
              <a:rPr lang="en-US" sz="2000" dirty="0" err="1">
                <a:solidFill>
                  <a:srgbClr val="FFFFFF"/>
                </a:solidFill>
                <a:latin typeface="Arial"/>
                <a:cs typeface="Arial"/>
              </a:rPr>
              <a:t>ser</a:t>
            </a:r>
            <a:r>
              <a:rPr lang="en-US" sz="2000" dirty="0">
                <a:solidFill>
                  <a:srgbClr val="FFFFFF"/>
                </a:solidFill>
                <a:latin typeface="Arial"/>
                <a:cs typeface="Arial"/>
              </a:rPr>
              <a:t> </a:t>
            </a:r>
            <a:r>
              <a:rPr lang="en-US" sz="2000" dirty="0" err="1" smtClean="0">
                <a:solidFill>
                  <a:srgbClr val="FFFFFF"/>
                </a:solidFill>
                <a:latin typeface="Arial"/>
                <a:cs typeface="Arial"/>
              </a:rPr>
              <a:t>aplicado</a:t>
            </a:r>
            <a:r>
              <a:rPr lang="en-US" sz="2000" dirty="0" smtClean="0">
                <a:solidFill>
                  <a:srgbClr val="FFFFFF"/>
                </a:solidFill>
                <a:latin typeface="Arial"/>
                <a:cs typeface="Arial"/>
              </a:rPr>
              <a:t> </a:t>
            </a:r>
            <a:r>
              <a:rPr lang="en-US" sz="2000" dirty="0" err="1">
                <a:solidFill>
                  <a:srgbClr val="FFFFFF"/>
                </a:solidFill>
                <a:latin typeface="Arial"/>
                <a:cs typeface="Arial"/>
              </a:rPr>
              <a:t>às</a:t>
            </a:r>
            <a:r>
              <a:rPr lang="en-US" sz="2000" dirty="0">
                <a:solidFill>
                  <a:srgbClr val="FFFFFF"/>
                </a:solidFill>
                <a:latin typeface="Arial"/>
                <a:cs typeface="Arial"/>
              </a:rPr>
              <a:t> </a:t>
            </a:r>
            <a:r>
              <a:rPr lang="en-US" sz="2000" dirty="0" err="1">
                <a:solidFill>
                  <a:srgbClr val="FFFFFF"/>
                </a:solidFill>
                <a:latin typeface="Arial"/>
                <a:cs typeface="Arial"/>
              </a:rPr>
              <a:t>pessoas</a:t>
            </a:r>
            <a:r>
              <a:rPr lang="en-US" sz="2000" dirty="0">
                <a:solidFill>
                  <a:srgbClr val="FFFFFF"/>
                </a:solidFill>
                <a:latin typeface="Arial"/>
                <a:cs typeface="Arial"/>
              </a:rPr>
              <a:t> </a:t>
            </a:r>
            <a:r>
              <a:rPr lang="en-US" sz="2000" dirty="0" err="1">
                <a:solidFill>
                  <a:srgbClr val="FFFFFF"/>
                </a:solidFill>
                <a:latin typeface="Arial"/>
                <a:cs typeface="Arial"/>
              </a:rPr>
              <a:t>jurídicas</a:t>
            </a:r>
            <a:r>
              <a:rPr lang="en-US" sz="2000" dirty="0">
                <a:solidFill>
                  <a:srgbClr val="FFFFFF"/>
                </a:solidFill>
                <a:latin typeface="Arial"/>
                <a:cs typeface="Arial"/>
              </a:rPr>
              <a:t> de </a:t>
            </a:r>
            <a:r>
              <a:rPr lang="en-US" sz="2000" dirty="0" err="1">
                <a:solidFill>
                  <a:srgbClr val="FFFFFF"/>
                </a:solidFill>
                <a:latin typeface="Arial"/>
                <a:cs typeface="Arial"/>
              </a:rPr>
              <a:t>direito</a:t>
            </a:r>
            <a:r>
              <a:rPr lang="en-US" sz="2000" dirty="0">
                <a:solidFill>
                  <a:srgbClr val="FFFFFF"/>
                </a:solidFill>
                <a:latin typeface="Arial"/>
                <a:cs typeface="Arial"/>
              </a:rPr>
              <a:t> </a:t>
            </a:r>
            <a:r>
              <a:rPr lang="en-US" sz="2000" dirty="0" err="1">
                <a:solidFill>
                  <a:srgbClr val="FFFFFF"/>
                </a:solidFill>
                <a:latin typeface="Arial"/>
                <a:cs typeface="Arial"/>
              </a:rPr>
              <a:t>público</a:t>
            </a:r>
            <a:r>
              <a:rPr lang="en-US" sz="2000" dirty="0">
                <a:solidFill>
                  <a:srgbClr val="FFFFFF"/>
                </a:solidFill>
                <a:latin typeface="Arial"/>
                <a:cs typeface="Arial"/>
              </a:rPr>
              <a:t>. </a:t>
            </a:r>
            <a:endParaRPr lang="en-US" sz="2000" dirty="0" smtClean="0">
              <a:solidFill>
                <a:srgbClr val="FFFFFF"/>
              </a:solidFill>
              <a:latin typeface="Arial"/>
              <a:cs typeface="Arial"/>
            </a:endParaRPr>
          </a:p>
          <a:p>
            <a:pPr algn="just"/>
            <a:endParaRPr lang="en-US" sz="2000" dirty="0">
              <a:solidFill>
                <a:srgbClr val="FFFFFF"/>
              </a:solidFill>
              <a:latin typeface="Arial"/>
              <a:cs typeface="Arial"/>
            </a:endParaRPr>
          </a:p>
          <a:p>
            <a:pPr algn="just"/>
            <a:r>
              <a:rPr lang="en-US" sz="2000" dirty="0">
                <a:solidFill>
                  <a:srgbClr val="FFFFFF"/>
                </a:solidFill>
                <a:latin typeface="Arial"/>
                <a:cs typeface="Arial"/>
              </a:rPr>
              <a:t>  e) tem </a:t>
            </a:r>
            <a:r>
              <a:rPr lang="en-US" sz="2000" dirty="0" err="1">
                <a:solidFill>
                  <a:srgbClr val="FFFFFF"/>
                </a:solidFill>
                <a:latin typeface="Arial"/>
                <a:cs typeface="Arial"/>
              </a:rPr>
              <a:t>por</a:t>
            </a:r>
            <a:r>
              <a:rPr lang="en-US" sz="2000" dirty="0">
                <a:solidFill>
                  <a:srgbClr val="FFFFFF"/>
                </a:solidFill>
                <a:latin typeface="Arial"/>
                <a:cs typeface="Arial"/>
              </a:rPr>
              <a:t> </a:t>
            </a:r>
            <a:r>
              <a:rPr lang="en-US" sz="2000" dirty="0" err="1">
                <a:solidFill>
                  <a:srgbClr val="FFFFFF"/>
                </a:solidFill>
                <a:latin typeface="Arial"/>
                <a:cs typeface="Arial"/>
              </a:rPr>
              <a:t>objeto</a:t>
            </a:r>
            <a:r>
              <a:rPr lang="en-US" sz="2000" dirty="0">
                <a:solidFill>
                  <a:srgbClr val="FFFFFF"/>
                </a:solidFill>
                <a:latin typeface="Arial"/>
                <a:cs typeface="Arial"/>
              </a:rPr>
              <a:t> </a:t>
            </a:r>
            <a:r>
              <a:rPr lang="en-US" sz="2000" dirty="0" err="1">
                <a:solidFill>
                  <a:srgbClr val="FFFFFF"/>
                </a:solidFill>
                <a:latin typeface="Arial"/>
                <a:cs typeface="Arial"/>
              </a:rPr>
              <a:t>os</a:t>
            </a:r>
            <a:r>
              <a:rPr lang="en-US" sz="2000" dirty="0">
                <a:solidFill>
                  <a:srgbClr val="FFFFFF"/>
                </a:solidFill>
                <a:latin typeface="Arial"/>
                <a:cs typeface="Arial"/>
              </a:rPr>
              <a:t> </a:t>
            </a:r>
            <a:r>
              <a:rPr lang="en-US" sz="2000" dirty="0" err="1">
                <a:solidFill>
                  <a:srgbClr val="FFFFFF"/>
                </a:solidFill>
                <a:latin typeface="Arial"/>
                <a:cs typeface="Arial"/>
              </a:rPr>
              <a:t>órgãos</a:t>
            </a:r>
            <a:r>
              <a:rPr lang="en-US" sz="2000" dirty="0">
                <a:solidFill>
                  <a:srgbClr val="FFFFFF"/>
                </a:solidFill>
                <a:latin typeface="Arial"/>
                <a:cs typeface="Arial"/>
              </a:rPr>
              <a:t>, </a:t>
            </a:r>
            <a:r>
              <a:rPr lang="en-US" sz="2000" dirty="0" err="1">
                <a:solidFill>
                  <a:srgbClr val="FFFFFF"/>
                </a:solidFill>
                <a:latin typeface="Arial"/>
                <a:cs typeface="Arial"/>
              </a:rPr>
              <a:t>agentes</a:t>
            </a:r>
            <a:r>
              <a:rPr lang="en-US" sz="2000" dirty="0">
                <a:solidFill>
                  <a:srgbClr val="FFFFFF"/>
                </a:solidFill>
                <a:latin typeface="Arial"/>
                <a:cs typeface="Arial"/>
              </a:rPr>
              <a:t> e </a:t>
            </a:r>
            <a:r>
              <a:rPr lang="en-US" sz="2000" dirty="0" err="1">
                <a:solidFill>
                  <a:srgbClr val="FFFFFF"/>
                </a:solidFill>
                <a:latin typeface="Arial"/>
                <a:cs typeface="Arial"/>
              </a:rPr>
              <a:t>pessoas</a:t>
            </a:r>
            <a:r>
              <a:rPr lang="en-US" sz="2000" dirty="0">
                <a:solidFill>
                  <a:srgbClr val="FFFFFF"/>
                </a:solidFill>
                <a:latin typeface="Arial"/>
                <a:cs typeface="Arial"/>
              </a:rPr>
              <a:t> </a:t>
            </a:r>
            <a:r>
              <a:rPr lang="en-US" sz="2000" dirty="0" err="1">
                <a:solidFill>
                  <a:srgbClr val="FFFFFF"/>
                </a:solidFill>
                <a:latin typeface="Arial"/>
                <a:cs typeface="Arial"/>
              </a:rPr>
              <a:t>jurídicas</a:t>
            </a:r>
            <a:r>
              <a:rPr lang="en-US" sz="2000" dirty="0">
                <a:solidFill>
                  <a:srgbClr val="FFFFFF"/>
                </a:solidFill>
                <a:latin typeface="Arial"/>
                <a:cs typeface="Arial"/>
              </a:rPr>
              <a:t> </a:t>
            </a:r>
            <a:r>
              <a:rPr lang="en-US" sz="2000" dirty="0" err="1">
                <a:solidFill>
                  <a:srgbClr val="FFFFFF"/>
                </a:solidFill>
                <a:latin typeface="Arial"/>
                <a:cs typeface="Arial"/>
              </a:rPr>
              <a:t>administrativas</a:t>
            </a:r>
            <a:r>
              <a:rPr lang="en-US" sz="2000" dirty="0">
                <a:solidFill>
                  <a:srgbClr val="FFFFFF"/>
                </a:solidFill>
                <a:latin typeface="Arial"/>
                <a:cs typeface="Arial"/>
              </a:rPr>
              <a:t> </a:t>
            </a:r>
            <a:r>
              <a:rPr lang="en-US" sz="2000" dirty="0" err="1" smtClean="0">
                <a:solidFill>
                  <a:srgbClr val="FFFFFF"/>
                </a:solidFill>
                <a:latin typeface="Arial"/>
                <a:cs typeface="Arial"/>
              </a:rPr>
              <a:t>que</a:t>
            </a:r>
            <a:r>
              <a:rPr lang="en-US" sz="2000" dirty="0" smtClean="0">
                <a:solidFill>
                  <a:srgbClr val="FFFFFF"/>
                </a:solidFill>
                <a:latin typeface="Arial"/>
                <a:cs typeface="Arial"/>
              </a:rPr>
              <a:t> </a:t>
            </a:r>
            <a:r>
              <a:rPr lang="en-US" sz="2000" dirty="0" err="1">
                <a:solidFill>
                  <a:srgbClr val="FFFFFF"/>
                </a:solidFill>
                <a:latin typeface="Arial"/>
                <a:cs typeface="Arial"/>
              </a:rPr>
              <a:t>integram</a:t>
            </a:r>
            <a:r>
              <a:rPr lang="en-US" sz="2000" dirty="0">
                <a:solidFill>
                  <a:srgbClr val="FFFFFF"/>
                </a:solidFill>
                <a:latin typeface="Arial"/>
                <a:cs typeface="Arial"/>
              </a:rPr>
              <a:t> a </a:t>
            </a:r>
            <a:r>
              <a:rPr lang="en-US" sz="2000" dirty="0" err="1">
                <a:solidFill>
                  <a:srgbClr val="FFFFFF"/>
                </a:solidFill>
                <a:latin typeface="Arial"/>
                <a:cs typeface="Arial"/>
              </a:rPr>
              <a:t>Administração</a:t>
            </a:r>
            <a:r>
              <a:rPr lang="en-US" sz="2000" dirty="0">
                <a:solidFill>
                  <a:srgbClr val="FFFFFF"/>
                </a:solidFill>
                <a:latin typeface="Arial"/>
                <a:cs typeface="Arial"/>
              </a:rPr>
              <a:t> </a:t>
            </a:r>
            <a:r>
              <a:rPr lang="en-US" sz="2000" dirty="0" err="1">
                <a:solidFill>
                  <a:srgbClr val="FFFFFF"/>
                </a:solidFill>
                <a:latin typeface="Arial"/>
                <a:cs typeface="Arial"/>
              </a:rPr>
              <a:t>Pública</a:t>
            </a:r>
            <a:r>
              <a:rPr lang="en-US" sz="2000" dirty="0">
                <a:solidFill>
                  <a:srgbClr val="FFFFFF"/>
                </a:solidFill>
                <a:latin typeface="Arial"/>
                <a:cs typeface="Arial"/>
              </a:rPr>
              <a:t>, a </a:t>
            </a:r>
            <a:r>
              <a:rPr lang="en-US" sz="2000" dirty="0" err="1">
                <a:solidFill>
                  <a:srgbClr val="FFFFFF"/>
                </a:solidFill>
                <a:latin typeface="Arial"/>
                <a:cs typeface="Arial"/>
              </a:rPr>
              <a:t>atividade</a:t>
            </a:r>
            <a:r>
              <a:rPr lang="en-US" sz="2000" dirty="0">
                <a:solidFill>
                  <a:srgbClr val="FFFFFF"/>
                </a:solidFill>
                <a:latin typeface="Arial"/>
                <a:cs typeface="Arial"/>
              </a:rPr>
              <a:t> </a:t>
            </a:r>
            <a:r>
              <a:rPr lang="en-US" sz="2000" dirty="0" err="1">
                <a:solidFill>
                  <a:srgbClr val="FFFFFF"/>
                </a:solidFill>
                <a:latin typeface="Arial"/>
                <a:cs typeface="Arial"/>
              </a:rPr>
              <a:t>não</a:t>
            </a:r>
            <a:r>
              <a:rPr lang="en-US" sz="2000" dirty="0">
                <a:solidFill>
                  <a:srgbClr val="FFFFFF"/>
                </a:solidFill>
                <a:latin typeface="Arial"/>
                <a:cs typeface="Arial"/>
              </a:rPr>
              <a:t> </a:t>
            </a:r>
            <a:r>
              <a:rPr lang="en-US" sz="2000" dirty="0" err="1">
                <a:solidFill>
                  <a:srgbClr val="FFFFFF"/>
                </a:solidFill>
                <a:latin typeface="Arial"/>
                <a:cs typeface="Arial"/>
              </a:rPr>
              <a:t>contenciosa</a:t>
            </a:r>
            <a:r>
              <a:rPr lang="en-US" sz="2000" dirty="0">
                <a:solidFill>
                  <a:srgbClr val="FFFFFF"/>
                </a:solidFill>
                <a:latin typeface="Arial"/>
                <a:cs typeface="Arial"/>
              </a:rPr>
              <a:t> </a:t>
            </a:r>
            <a:r>
              <a:rPr lang="en-US" sz="2000" dirty="0" err="1" smtClean="0">
                <a:solidFill>
                  <a:srgbClr val="FFFFFF"/>
                </a:solidFill>
                <a:latin typeface="Arial"/>
                <a:cs typeface="Arial"/>
              </a:rPr>
              <a:t>que</a:t>
            </a:r>
            <a:r>
              <a:rPr lang="en-US" sz="2000" dirty="0">
                <a:solidFill>
                  <a:srgbClr val="FFFFFF"/>
                </a:solidFill>
                <a:latin typeface="Arial"/>
                <a:cs typeface="Arial"/>
              </a:rPr>
              <a:t> </a:t>
            </a:r>
            <a:r>
              <a:rPr lang="en-US" sz="2000" dirty="0" err="1" smtClean="0">
                <a:solidFill>
                  <a:srgbClr val="FFFFFF"/>
                </a:solidFill>
                <a:latin typeface="Arial"/>
                <a:cs typeface="Arial"/>
              </a:rPr>
              <a:t>exerce</a:t>
            </a:r>
            <a:r>
              <a:rPr lang="en-US" sz="2000" dirty="0" smtClean="0">
                <a:solidFill>
                  <a:srgbClr val="FFFFFF"/>
                </a:solidFill>
                <a:latin typeface="Arial"/>
                <a:cs typeface="Arial"/>
              </a:rPr>
              <a:t> </a:t>
            </a:r>
            <a:r>
              <a:rPr lang="en-US" sz="2000" dirty="0">
                <a:solidFill>
                  <a:srgbClr val="FFFFFF"/>
                </a:solidFill>
                <a:latin typeface="Arial"/>
                <a:cs typeface="Arial"/>
              </a:rPr>
              <a:t>e </a:t>
            </a:r>
            <a:r>
              <a:rPr lang="en-US" sz="2000" dirty="0" err="1">
                <a:solidFill>
                  <a:srgbClr val="FFFFFF"/>
                </a:solidFill>
                <a:latin typeface="Arial"/>
                <a:cs typeface="Arial"/>
              </a:rPr>
              <a:t>os</a:t>
            </a:r>
            <a:r>
              <a:rPr lang="en-US" sz="2000" dirty="0">
                <a:solidFill>
                  <a:srgbClr val="FFFFFF"/>
                </a:solidFill>
                <a:latin typeface="Arial"/>
                <a:cs typeface="Arial"/>
              </a:rPr>
              <a:t> bens de </a:t>
            </a:r>
            <a:r>
              <a:rPr lang="en-US" sz="2000" dirty="0" err="1">
                <a:solidFill>
                  <a:srgbClr val="FFFFFF"/>
                </a:solidFill>
                <a:latin typeface="Arial"/>
                <a:cs typeface="Arial"/>
              </a:rPr>
              <a:t>que</a:t>
            </a:r>
            <a:r>
              <a:rPr lang="en-US" sz="2000" dirty="0">
                <a:solidFill>
                  <a:srgbClr val="FFFFFF"/>
                </a:solidFill>
                <a:latin typeface="Arial"/>
                <a:cs typeface="Arial"/>
              </a:rPr>
              <a:t> se </a:t>
            </a:r>
            <a:r>
              <a:rPr lang="en-US" sz="2000" dirty="0" err="1">
                <a:solidFill>
                  <a:srgbClr val="FFFFFF"/>
                </a:solidFill>
                <a:latin typeface="Arial"/>
                <a:cs typeface="Arial"/>
              </a:rPr>
              <a:t>utiliza</a:t>
            </a:r>
            <a:r>
              <a:rPr lang="en-US" sz="2000" dirty="0">
                <a:solidFill>
                  <a:srgbClr val="FFFFFF"/>
                </a:solidFill>
                <a:latin typeface="Arial"/>
                <a:cs typeface="Arial"/>
              </a:rPr>
              <a:t> </a:t>
            </a:r>
            <a:r>
              <a:rPr lang="en-US" sz="2000" dirty="0" err="1">
                <a:solidFill>
                  <a:srgbClr val="FFFFFF"/>
                </a:solidFill>
                <a:latin typeface="Arial"/>
                <a:cs typeface="Arial"/>
              </a:rPr>
              <a:t>para</a:t>
            </a:r>
            <a:r>
              <a:rPr lang="en-US" sz="2000" dirty="0">
                <a:solidFill>
                  <a:srgbClr val="FFFFFF"/>
                </a:solidFill>
                <a:latin typeface="Arial"/>
                <a:cs typeface="Arial"/>
              </a:rPr>
              <a:t> a </a:t>
            </a:r>
            <a:r>
              <a:rPr lang="en-US" sz="2000" dirty="0" err="1">
                <a:solidFill>
                  <a:srgbClr val="FFFFFF"/>
                </a:solidFill>
                <a:latin typeface="Arial"/>
                <a:cs typeface="Arial"/>
              </a:rPr>
              <a:t>consecução</a:t>
            </a:r>
            <a:r>
              <a:rPr lang="en-US" sz="2000" dirty="0">
                <a:solidFill>
                  <a:srgbClr val="FFFFFF"/>
                </a:solidFill>
                <a:latin typeface="Arial"/>
                <a:cs typeface="Arial"/>
              </a:rPr>
              <a:t> de </a:t>
            </a:r>
            <a:r>
              <a:rPr lang="en-US" sz="2000" dirty="0" err="1">
                <a:solidFill>
                  <a:srgbClr val="FFFFFF"/>
                </a:solidFill>
                <a:latin typeface="Arial"/>
                <a:cs typeface="Arial"/>
              </a:rPr>
              <a:t>seus</a:t>
            </a:r>
            <a:r>
              <a:rPr lang="en-US" sz="2000" dirty="0">
                <a:solidFill>
                  <a:srgbClr val="FFFFFF"/>
                </a:solidFill>
                <a:latin typeface="Arial"/>
                <a:cs typeface="Arial"/>
              </a:rPr>
              <a:t> fins, </a:t>
            </a:r>
            <a:r>
              <a:rPr lang="en-US" sz="2000" dirty="0" smtClean="0">
                <a:solidFill>
                  <a:srgbClr val="FFFFFF"/>
                </a:solidFill>
                <a:latin typeface="Arial"/>
                <a:cs typeface="Arial"/>
              </a:rPr>
              <a:t>de </a:t>
            </a:r>
            <a:r>
              <a:rPr lang="en-US" sz="2000" dirty="0" err="1">
                <a:solidFill>
                  <a:srgbClr val="FFFFFF"/>
                </a:solidFill>
                <a:latin typeface="Arial"/>
                <a:cs typeface="Arial"/>
              </a:rPr>
              <a:t>natureza</a:t>
            </a:r>
            <a:r>
              <a:rPr lang="en-US" sz="2000" dirty="0">
                <a:solidFill>
                  <a:srgbClr val="FFFFFF"/>
                </a:solidFill>
                <a:latin typeface="Arial"/>
                <a:cs typeface="Arial"/>
              </a:rPr>
              <a:t> </a:t>
            </a:r>
            <a:r>
              <a:rPr lang="en-US" sz="2000" dirty="0" err="1">
                <a:solidFill>
                  <a:srgbClr val="FFFFFF"/>
                </a:solidFill>
                <a:latin typeface="Arial"/>
                <a:cs typeface="Arial"/>
              </a:rPr>
              <a:t>pública</a:t>
            </a:r>
            <a:r>
              <a:rPr lang="en-US" sz="2000" dirty="0">
                <a:solidFill>
                  <a:srgbClr val="FFFFFF"/>
                </a:solidFill>
                <a:latin typeface="Arial"/>
                <a:cs typeface="Arial"/>
              </a:rPr>
              <a:t>.</a:t>
            </a:r>
          </a:p>
        </p:txBody>
      </p:sp>
    </p:spTree>
    <p:extLst>
      <p:ext uri="{BB962C8B-B14F-4D97-AF65-F5344CB8AC3E}">
        <p14:creationId xmlns:p14="http://schemas.microsoft.com/office/powerpoint/2010/main" xmlns="" val="3098211071"/>
      </p:ext>
    </p:extLst>
  </p:cSld>
  <p:clrMapOvr>
    <a:masterClrMapping/>
  </p:clrMapOvr>
  <p:transition>
    <p:comb/>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674"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51520" y="620688"/>
            <a:ext cx="8663880" cy="5780112"/>
          </a:xfrm>
          <a:prstGeom prst="rect">
            <a:avLst/>
          </a:prstGeom>
          <a:noFill/>
          <a:ln w="9525">
            <a:noFill/>
            <a:miter lim="800000"/>
            <a:headEnd/>
            <a:tailEnd/>
          </a:ln>
          <a:effectLst/>
        </p:spPr>
        <p:txBody>
          <a:bodyPr anchor="b"/>
          <a:lstStyle/>
          <a:p>
            <a:pPr eaLnBrk="1" hangingPunct="1">
              <a:defRPr/>
            </a:pPr>
            <a:endParaRPr lang="pt-BR" b="1" dirty="0" smtClean="0">
              <a:solidFill>
                <a:schemeClr val="accent2"/>
              </a:solidFill>
              <a:latin typeface="+mj-lt"/>
            </a:endParaRPr>
          </a:p>
          <a:p>
            <a:pPr eaLnBrk="1" hangingPunct="1">
              <a:defRPr/>
            </a:pPr>
            <a:endParaRPr lang="pt-BR" b="1" dirty="0">
              <a:solidFill>
                <a:schemeClr val="accent2"/>
              </a:solidFill>
              <a:latin typeface="+mj-lt"/>
            </a:endParaRPr>
          </a:p>
          <a:p>
            <a:pPr eaLnBrk="1" hangingPunct="1">
              <a:defRPr/>
            </a:pPr>
            <a:endParaRPr lang="pt-BR" b="1" dirty="0" smtClean="0">
              <a:solidFill>
                <a:schemeClr val="accent2"/>
              </a:solidFill>
              <a:latin typeface="+mj-lt"/>
            </a:endParaRPr>
          </a:p>
        </p:txBody>
      </p:sp>
      <p:sp>
        <p:nvSpPr>
          <p:cNvPr id="2" name="TextBox 1"/>
          <p:cNvSpPr txBox="1"/>
          <p:nvPr/>
        </p:nvSpPr>
        <p:spPr>
          <a:xfrm>
            <a:off x="1" y="1"/>
            <a:ext cx="8892480" cy="6928948"/>
          </a:xfrm>
          <a:prstGeom prst="rect">
            <a:avLst/>
          </a:prstGeom>
          <a:noFill/>
        </p:spPr>
        <p:txBody>
          <a:bodyPr wrap="square" rtlCol="0">
            <a:spAutoFit/>
          </a:bodyPr>
          <a:lstStyle/>
          <a:p>
            <a:pPr algn="just"/>
            <a:r>
              <a:rPr lang="en-US" sz="2000" dirty="0" smtClean="0">
                <a:solidFill>
                  <a:srgbClr val="FFFFFF"/>
                </a:solidFill>
                <a:latin typeface="Arial"/>
                <a:cs typeface="Arial"/>
              </a:rPr>
              <a:t>(2015/ TJ-MT – Juiz) </a:t>
            </a:r>
            <a:r>
              <a:rPr lang="en-US" sz="2000" dirty="0" err="1" smtClean="0">
                <a:solidFill>
                  <a:srgbClr val="FFFFFF"/>
                </a:solidFill>
                <a:latin typeface="Arial"/>
                <a:cs typeface="Arial"/>
              </a:rPr>
              <a:t>Em</a:t>
            </a:r>
            <a:r>
              <a:rPr lang="en-US" sz="2000" dirty="0" smtClean="0">
                <a:solidFill>
                  <a:srgbClr val="FFFFFF"/>
                </a:solidFill>
                <a:latin typeface="Arial"/>
                <a:cs typeface="Arial"/>
              </a:rPr>
              <a:t> </a:t>
            </a:r>
            <a:r>
              <a:rPr lang="en-US" sz="2000" dirty="0">
                <a:solidFill>
                  <a:srgbClr val="FFFFFF"/>
                </a:solidFill>
                <a:latin typeface="Arial"/>
                <a:cs typeface="Arial"/>
              </a:rPr>
              <a:t>face da </a:t>
            </a:r>
            <a:r>
              <a:rPr lang="en-US" sz="2000" dirty="0" err="1">
                <a:solidFill>
                  <a:srgbClr val="FFFFFF"/>
                </a:solidFill>
                <a:latin typeface="Arial"/>
                <a:cs typeface="Arial"/>
              </a:rPr>
              <a:t>formação</a:t>
            </a:r>
            <a:r>
              <a:rPr lang="en-US" sz="2000" dirty="0">
                <a:solidFill>
                  <a:srgbClr val="FFFFFF"/>
                </a:solidFill>
                <a:latin typeface="Arial"/>
                <a:cs typeface="Arial"/>
              </a:rPr>
              <a:t> </a:t>
            </a:r>
            <a:r>
              <a:rPr lang="en-US" sz="2000" dirty="0" err="1">
                <a:solidFill>
                  <a:srgbClr val="FFFFFF"/>
                </a:solidFill>
                <a:latin typeface="Arial"/>
                <a:cs typeface="Arial"/>
              </a:rPr>
              <a:t>histórica</a:t>
            </a:r>
            <a:r>
              <a:rPr lang="en-US" sz="2000" dirty="0">
                <a:solidFill>
                  <a:srgbClr val="FFFFFF"/>
                </a:solidFill>
                <a:latin typeface="Arial"/>
                <a:cs typeface="Arial"/>
              </a:rPr>
              <a:t> do </a:t>
            </a:r>
            <a:r>
              <a:rPr lang="en-US" sz="2000" dirty="0" err="1">
                <a:solidFill>
                  <a:srgbClr val="FFFFFF"/>
                </a:solidFill>
                <a:latin typeface="Arial"/>
                <a:cs typeface="Arial"/>
              </a:rPr>
              <a:t>Direito</a:t>
            </a:r>
            <a:r>
              <a:rPr lang="en-US" sz="2000" dirty="0">
                <a:solidFill>
                  <a:srgbClr val="FFFFFF"/>
                </a:solidFill>
                <a:latin typeface="Arial"/>
                <a:cs typeface="Arial"/>
              </a:rPr>
              <a:t> </a:t>
            </a:r>
            <a:r>
              <a:rPr lang="en-US" sz="2000" dirty="0" err="1">
                <a:solidFill>
                  <a:srgbClr val="FFFFFF"/>
                </a:solidFill>
                <a:latin typeface="Arial"/>
                <a:cs typeface="Arial"/>
              </a:rPr>
              <a:t>Administrativo</a:t>
            </a:r>
            <a:r>
              <a:rPr lang="en-US" sz="2000" dirty="0">
                <a:solidFill>
                  <a:srgbClr val="FFFFFF"/>
                </a:solidFill>
                <a:latin typeface="Arial"/>
                <a:cs typeface="Arial"/>
              </a:rPr>
              <a:t> e do </a:t>
            </a:r>
            <a:r>
              <a:rPr lang="en-US" sz="2000" dirty="0" err="1">
                <a:solidFill>
                  <a:srgbClr val="FFFFFF"/>
                </a:solidFill>
                <a:latin typeface="Arial"/>
                <a:cs typeface="Arial"/>
              </a:rPr>
              <a:t>modelo</a:t>
            </a:r>
            <a:r>
              <a:rPr lang="en-US" sz="2000" dirty="0">
                <a:solidFill>
                  <a:srgbClr val="FFFFFF"/>
                </a:solidFill>
                <a:latin typeface="Arial"/>
                <a:cs typeface="Arial"/>
              </a:rPr>
              <a:t> de </a:t>
            </a:r>
            <a:r>
              <a:rPr lang="en-US" sz="2000" dirty="0" smtClean="0">
                <a:solidFill>
                  <a:srgbClr val="FFFFFF"/>
                </a:solidFill>
                <a:latin typeface="Arial"/>
                <a:cs typeface="Arial"/>
              </a:rPr>
              <a:t>Estado </a:t>
            </a:r>
            <a:r>
              <a:rPr lang="en-US" sz="2000" dirty="0" err="1">
                <a:solidFill>
                  <a:srgbClr val="FFFFFF"/>
                </a:solidFill>
                <a:latin typeface="Arial"/>
                <a:cs typeface="Arial"/>
              </a:rPr>
              <a:t>vigente</a:t>
            </a:r>
            <a:r>
              <a:rPr lang="en-US" sz="2000" dirty="0">
                <a:solidFill>
                  <a:srgbClr val="FFFFFF"/>
                </a:solidFill>
                <a:latin typeface="Arial"/>
                <a:cs typeface="Arial"/>
              </a:rPr>
              <a:t>, </a:t>
            </a:r>
            <a:r>
              <a:rPr lang="en-US" sz="2000" dirty="0" err="1">
                <a:solidFill>
                  <a:srgbClr val="FFFFFF"/>
                </a:solidFill>
                <a:latin typeface="Arial"/>
                <a:cs typeface="Arial"/>
              </a:rPr>
              <a:t>é</a:t>
            </a:r>
            <a:r>
              <a:rPr lang="en-US" sz="2000" dirty="0">
                <a:solidFill>
                  <a:srgbClr val="FFFFFF"/>
                </a:solidFill>
                <a:latin typeface="Arial"/>
                <a:cs typeface="Arial"/>
              </a:rPr>
              <a:t> </a:t>
            </a:r>
            <a:r>
              <a:rPr lang="en-US" sz="2000" dirty="0" err="1">
                <a:solidFill>
                  <a:srgbClr val="FFFFFF"/>
                </a:solidFill>
                <a:latin typeface="Arial"/>
                <a:cs typeface="Arial"/>
              </a:rPr>
              <a:t>correto</a:t>
            </a:r>
            <a:r>
              <a:rPr lang="en-US" sz="2000" dirty="0">
                <a:solidFill>
                  <a:srgbClr val="FFFFFF"/>
                </a:solidFill>
                <a:latin typeface="Arial"/>
                <a:cs typeface="Arial"/>
              </a:rPr>
              <a:t> </a:t>
            </a:r>
            <a:r>
              <a:rPr lang="en-US" sz="2000" dirty="0" err="1">
                <a:solidFill>
                  <a:srgbClr val="FFFFFF"/>
                </a:solidFill>
                <a:latin typeface="Arial"/>
                <a:cs typeface="Arial"/>
              </a:rPr>
              <a:t>afirmar</a:t>
            </a:r>
            <a:r>
              <a:rPr lang="en-US" sz="2000" dirty="0">
                <a:solidFill>
                  <a:srgbClr val="FFFFFF"/>
                </a:solidFill>
                <a:latin typeface="Arial"/>
                <a:cs typeface="Arial"/>
              </a:rPr>
              <a:t> </a:t>
            </a:r>
            <a:r>
              <a:rPr lang="en-US" sz="2000" dirty="0" err="1">
                <a:solidFill>
                  <a:srgbClr val="FFFFFF"/>
                </a:solidFill>
                <a:latin typeface="Arial"/>
                <a:cs typeface="Arial"/>
              </a:rPr>
              <a:t>que</a:t>
            </a:r>
            <a:r>
              <a:rPr lang="en-US" sz="2000" dirty="0" smtClean="0">
                <a:solidFill>
                  <a:srgbClr val="FFFFFF"/>
                </a:solidFill>
                <a:latin typeface="Arial"/>
                <a:cs typeface="Arial"/>
              </a:rPr>
              <a:t>:</a:t>
            </a:r>
          </a:p>
          <a:p>
            <a:pPr algn="just"/>
            <a:endParaRPr lang="en-US" sz="2000" dirty="0">
              <a:solidFill>
                <a:srgbClr val="FFFFFF"/>
              </a:solidFill>
              <a:latin typeface="Arial"/>
              <a:cs typeface="Arial"/>
            </a:endParaRPr>
          </a:p>
          <a:p>
            <a:pPr algn="just"/>
            <a:r>
              <a:rPr lang="en-US" sz="2000" dirty="0">
                <a:solidFill>
                  <a:srgbClr val="FFFFFF"/>
                </a:solidFill>
                <a:latin typeface="Arial"/>
                <a:cs typeface="Arial"/>
              </a:rPr>
              <a:t>  a) a </a:t>
            </a:r>
            <a:r>
              <a:rPr lang="en-US" sz="2000" dirty="0" err="1">
                <a:solidFill>
                  <a:srgbClr val="FFFFFF"/>
                </a:solidFill>
                <a:latin typeface="Arial"/>
                <a:cs typeface="Arial"/>
              </a:rPr>
              <a:t>noção</a:t>
            </a:r>
            <a:r>
              <a:rPr lang="en-US" sz="2000" dirty="0">
                <a:solidFill>
                  <a:srgbClr val="FFFFFF"/>
                </a:solidFill>
                <a:latin typeface="Arial"/>
                <a:cs typeface="Arial"/>
              </a:rPr>
              <a:t> de </a:t>
            </a:r>
            <a:r>
              <a:rPr lang="en-US" sz="2000" dirty="0" err="1">
                <a:solidFill>
                  <a:srgbClr val="FFFFFF"/>
                </a:solidFill>
                <a:latin typeface="Arial"/>
                <a:cs typeface="Arial"/>
              </a:rPr>
              <a:t>coisa</a:t>
            </a:r>
            <a:r>
              <a:rPr lang="en-US" sz="2000" dirty="0">
                <a:solidFill>
                  <a:srgbClr val="FFFFFF"/>
                </a:solidFill>
                <a:latin typeface="Arial"/>
                <a:cs typeface="Arial"/>
              </a:rPr>
              <a:t> </a:t>
            </a:r>
            <a:r>
              <a:rPr lang="en-US" sz="2000" dirty="0" err="1">
                <a:solidFill>
                  <a:srgbClr val="FFFFFF"/>
                </a:solidFill>
                <a:latin typeface="Arial"/>
                <a:cs typeface="Arial"/>
              </a:rPr>
              <a:t>julgada</a:t>
            </a:r>
            <a:r>
              <a:rPr lang="en-US" sz="2000" dirty="0">
                <a:solidFill>
                  <a:srgbClr val="FFFFFF"/>
                </a:solidFill>
                <a:latin typeface="Arial"/>
                <a:cs typeface="Arial"/>
              </a:rPr>
              <a:t> </a:t>
            </a:r>
            <a:r>
              <a:rPr lang="en-US" sz="2000" dirty="0" err="1">
                <a:solidFill>
                  <a:srgbClr val="FFFFFF"/>
                </a:solidFill>
                <a:latin typeface="Arial"/>
                <a:cs typeface="Arial"/>
              </a:rPr>
              <a:t>nas</a:t>
            </a:r>
            <a:r>
              <a:rPr lang="en-US" sz="2000" dirty="0">
                <a:solidFill>
                  <a:srgbClr val="FFFFFF"/>
                </a:solidFill>
                <a:latin typeface="Arial"/>
                <a:cs typeface="Arial"/>
              </a:rPr>
              <a:t> </a:t>
            </a:r>
            <a:r>
              <a:rPr lang="en-US" sz="2000" dirty="0" err="1">
                <a:solidFill>
                  <a:srgbClr val="FFFFFF"/>
                </a:solidFill>
                <a:latin typeface="Arial"/>
                <a:cs typeface="Arial"/>
              </a:rPr>
              <a:t>esferas</a:t>
            </a:r>
            <a:r>
              <a:rPr lang="en-US" sz="2000" dirty="0">
                <a:solidFill>
                  <a:srgbClr val="FFFFFF"/>
                </a:solidFill>
                <a:latin typeface="Arial"/>
                <a:cs typeface="Arial"/>
              </a:rPr>
              <a:t> </a:t>
            </a:r>
            <a:r>
              <a:rPr lang="en-US" sz="2000" dirty="0" err="1">
                <a:solidFill>
                  <a:srgbClr val="FFFFFF"/>
                </a:solidFill>
                <a:latin typeface="Arial"/>
                <a:cs typeface="Arial"/>
              </a:rPr>
              <a:t>administrativa</a:t>
            </a:r>
            <a:r>
              <a:rPr lang="en-US" sz="2000" dirty="0">
                <a:solidFill>
                  <a:srgbClr val="FFFFFF"/>
                </a:solidFill>
                <a:latin typeface="Arial"/>
                <a:cs typeface="Arial"/>
              </a:rPr>
              <a:t> e judicial tem a </a:t>
            </a:r>
            <a:r>
              <a:rPr lang="en-US" sz="2000" dirty="0" err="1" smtClean="0">
                <a:solidFill>
                  <a:srgbClr val="FFFFFF"/>
                </a:solidFill>
                <a:latin typeface="Arial"/>
                <a:cs typeface="Arial"/>
              </a:rPr>
              <a:t>mesma</a:t>
            </a:r>
            <a:r>
              <a:rPr lang="en-US" sz="2000" dirty="0" smtClean="0">
                <a:solidFill>
                  <a:srgbClr val="FFFFFF"/>
                </a:solidFill>
                <a:latin typeface="Arial"/>
                <a:cs typeface="Arial"/>
              </a:rPr>
              <a:t> </a:t>
            </a:r>
            <a:r>
              <a:rPr lang="en-US" sz="2000" dirty="0" err="1">
                <a:solidFill>
                  <a:srgbClr val="FFFFFF"/>
                </a:solidFill>
                <a:latin typeface="Arial"/>
                <a:cs typeface="Arial"/>
              </a:rPr>
              <a:t>dimensão</a:t>
            </a:r>
            <a:r>
              <a:rPr lang="en-US" sz="2000" dirty="0">
                <a:solidFill>
                  <a:srgbClr val="FFFFFF"/>
                </a:solidFill>
                <a:latin typeface="Arial"/>
                <a:cs typeface="Arial"/>
              </a:rPr>
              <a:t> e </a:t>
            </a:r>
            <a:r>
              <a:rPr lang="en-US" sz="2000" dirty="0" err="1">
                <a:solidFill>
                  <a:srgbClr val="FFFFFF"/>
                </a:solidFill>
                <a:latin typeface="Arial"/>
                <a:cs typeface="Arial"/>
              </a:rPr>
              <a:t>conteúdo</a:t>
            </a:r>
            <a:r>
              <a:rPr lang="en-US" sz="2000" dirty="0" smtClean="0">
                <a:solidFill>
                  <a:srgbClr val="FFFFFF"/>
                </a:solidFill>
                <a:latin typeface="Arial"/>
                <a:cs typeface="Arial"/>
              </a:rPr>
              <a:t>. </a:t>
            </a:r>
            <a:r>
              <a:rPr lang="en-US" sz="1600" dirty="0" smtClean="0">
                <a:solidFill>
                  <a:srgbClr val="FFFFFF"/>
                </a:solidFill>
                <a:latin typeface="Arial"/>
                <a:cs typeface="Arial"/>
              </a:rPr>
              <a:t>F: </a:t>
            </a:r>
            <a:r>
              <a:rPr lang="en-US" sz="1600" dirty="0" err="1" smtClean="0">
                <a:solidFill>
                  <a:srgbClr val="FFFFFF"/>
                </a:solidFill>
                <a:latin typeface="Arial"/>
                <a:cs typeface="Arial"/>
              </a:rPr>
              <a:t>Brasil</a:t>
            </a:r>
            <a:r>
              <a:rPr lang="en-US" sz="1600" dirty="0" smtClean="0">
                <a:solidFill>
                  <a:srgbClr val="FFFFFF"/>
                </a:solidFill>
                <a:latin typeface="Arial"/>
                <a:cs typeface="Arial"/>
              </a:rPr>
              <a:t> </a:t>
            </a:r>
            <a:r>
              <a:rPr lang="en-US" sz="1600" dirty="0" err="1" smtClean="0">
                <a:solidFill>
                  <a:srgbClr val="FFFFFF"/>
                </a:solidFill>
                <a:latin typeface="Arial"/>
                <a:cs typeface="Arial"/>
              </a:rPr>
              <a:t>adotou</a:t>
            </a:r>
            <a:r>
              <a:rPr lang="en-US" sz="1600" dirty="0" smtClean="0">
                <a:solidFill>
                  <a:srgbClr val="FFFFFF"/>
                </a:solidFill>
                <a:latin typeface="Arial"/>
                <a:cs typeface="Arial"/>
              </a:rPr>
              <a:t> o </a:t>
            </a:r>
            <a:r>
              <a:rPr lang="en-US" sz="1600" dirty="0" err="1" smtClean="0">
                <a:solidFill>
                  <a:srgbClr val="FFFFFF"/>
                </a:solidFill>
                <a:latin typeface="Arial"/>
                <a:cs typeface="Arial"/>
              </a:rPr>
              <a:t>sistema</a:t>
            </a:r>
            <a:r>
              <a:rPr lang="en-US" sz="1600" dirty="0" smtClean="0">
                <a:solidFill>
                  <a:srgbClr val="FFFFFF"/>
                </a:solidFill>
                <a:latin typeface="Arial"/>
                <a:cs typeface="Arial"/>
              </a:rPr>
              <a:t> ingles e </a:t>
            </a:r>
            <a:r>
              <a:rPr lang="en-US" sz="1600" dirty="0" err="1" smtClean="0">
                <a:solidFill>
                  <a:srgbClr val="FFFFFF"/>
                </a:solidFill>
                <a:latin typeface="Arial"/>
                <a:cs typeface="Arial"/>
              </a:rPr>
              <a:t>não</a:t>
            </a:r>
            <a:r>
              <a:rPr lang="en-US" sz="1600" dirty="0" smtClean="0">
                <a:solidFill>
                  <a:srgbClr val="FFFFFF"/>
                </a:solidFill>
                <a:latin typeface="Arial"/>
                <a:cs typeface="Arial"/>
              </a:rPr>
              <a:t> o </a:t>
            </a:r>
            <a:r>
              <a:rPr lang="en-US" sz="1600" dirty="0" err="1" smtClean="0">
                <a:solidFill>
                  <a:srgbClr val="FFFFFF"/>
                </a:solidFill>
                <a:latin typeface="Arial"/>
                <a:cs typeface="Arial"/>
              </a:rPr>
              <a:t>sistema</a:t>
            </a:r>
            <a:r>
              <a:rPr lang="en-US" sz="1600" dirty="0" smtClean="0">
                <a:solidFill>
                  <a:srgbClr val="FFFFFF"/>
                </a:solidFill>
                <a:latin typeface="Arial"/>
                <a:cs typeface="Arial"/>
              </a:rPr>
              <a:t> dual </a:t>
            </a:r>
            <a:r>
              <a:rPr lang="en-US" sz="1600" dirty="0" err="1" smtClean="0">
                <a:solidFill>
                  <a:srgbClr val="FFFFFF"/>
                </a:solidFill>
                <a:latin typeface="Arial"/>
                <a:cs typeface="Arial"/>
              </a:rPr>
              <a:t>francês</a:t>
            </a:r>
            <a:r>
              <a:rPr lang="en-US" sz="1600" dirty="0" smtClean="0">
                <a:solidFill>
                  <a:srgbClr val="FFFFFF"/>
                </a:solidFill>
                <a:latin typeface="Arial"/>
                <a:cs typeface="Arial"/>
              </a:rPr>
              <a:t> (</a:t>
            </a:r>
            <a:r>
              <a:rPr lang="en-US" sz="1600" dirty="0" err="1" smtClean="0">
                <a:solidFill>
                  <a:srgbClr val="FFFFFF"/>
                </a:solidFill>
                <a:latin typeface="Arial"/>
                <a:cs typeface="Arial"/>
              </a:rPr>
              <a:t>contencioso</a:t>
            </a:r>
            <a:r>
              <a:rPr lang="en-US" sz="1600" dirty="0" smtClean="0">
                <a:solidFill>
                  <a:srgbClr val="FFFFFF"/>
                </a:solidFill>
                <a:latin typeface="Arial"/>
                <a:cs typeface="Arial"/>
              </a:rPr>
              <a:t> e </a:t>
            </a:r>
            <a:r>
              <a:rPr lang="en-US" sz="1600" dirty="0" err="1" smtClean="0">
                <a:solidFill>
                  <a:srgbClr val="FFFFFF"/>
                </a:solidFill>
                <a:latin typeface="Arial"/>
                <a:cs typeface="Arial"/>
              </a:rPr>
              <a:t>administrativo</a:t>
            </a:r>
            <a:r>
              <a:rPr lang="en-US" sz="1600" dirty="0" smtClean="0">
                <a:solidFill>
                  <a:srgbClr val="FFFFFF"/>
                </a:solidFill>
                <a:latin typeface="Arial"/>
                <a:cs typeface="Arial"/>
              </a:rPr>
              <a:t>). </a:t>
            </a:r>
            <a:r>
              <a:rPr lang="en-US" sz="1600" dirty="0" err="1" smtClean="0">
                <a:solidFill>
                  <a:srgbClr val="FFFFFF"/>
                </a:solidFill>
                <a:latin typeface="Arial"/>
                <a:cs typeface="Arial"/>
              </a:rPr>
              <a:t>Aplicação</a:t>
            </a:r>
            <a:r>
              <a:rPr lang="en-US" sz="1600" dirty="0" smtClean="0">
                <a:solidFill>
                  <a:srgbClr val="FFFFFF"/>
                </a:solidFill>
                <a:latin typeface="Arial"/>
                <a:cs typeface="Arial"/>
              </a:rPr>
              <a:t> do </a:t>
            </a:r>
            <a:r>
              <a:rPr lang="en-US" sz="1600" dirty="0" err="1" smtClean="0">
                <a:solidFill>
                  <a:srgbClr val="FFFFFF"/>
                </a:solidFill>
                <a:latin typeface="Arial"/>
                <a:cs typeface="Arial"/>
              </a:rPr>
              <a:t>princípio</a:t>
            </a:r>
            <a:r>
              <a:rPr lang="en-US" sz="1600" dirty="0" smtClean="0">
                <a:solidFill>
                  <a:srgbClr val="FFFFFF"/>
                </a:solidFill>
                <a:latin typeface="Arial"/>
                <a:cs typeface="Arial"/>
              </a:rPr>
              <a:t> da </a:t>
            </a:r>
            <a:r>
              <a:rPr lang="en-US" sz="1600" dirty="0" err="1" smtClean="0">
                <a:solidFill>
                  <a:srgbClr val="FFFFFF"/>
                </a:solidFill>
                <a:latin typeface="Arial"/>
                <a:cs typeface="Arial"/>
              </a:rPr>
              <a:t>inafastabilidade</a:t>
            </a:r>
            <a:r>
              <a:rPr lang="en-US" sz="1600" dirty="0" smtClean="0">
                <a:solidFill>
                  <a:srgbClr val="FFFFFF"/>
                </a:solidFill>
                <a:latin typeface="Arial"/>
                <a:cs typeface="Arial"/>
              </a:rPr>
              <a:t> do </a:t>
            </a:r>
            <a:r>
              <a:rPr lang="en-US" sz="1600" dirty="0" err="1" smtClean="0">
                <a:solidFill>
                  <a:srgbClr val="FFFFFF"/>
                </a:solidFill>
                <a:latin typeface="Arial"/>
                <a:cs typeface="Arial"/>
              </a:rPr>
              <a:t>Poder</a:t>
            </a:r>
            <a:r>
              <a:rPr lang="en-US" sz="1600" dirty="0" smtClean="0">
                <a:solidFill>
                  <a:srgbClr val="FFFFFF"/>
                </a:solidFill>
                <a:latin typeface="Arial"/>
                <a:cs typeface="Arial"/>
              </a:rPr>
              <a:t> </a:t>
            </a:r>
            <a:r>
              <a:rPr lang="en-US" sz="1600" dirty="0" err="1" smtClean="0">
                <a:solidFill>
                  <a:srgbClr val="FFFFFF"/>
                </a:solidFill>
                <a:latin typeface="Arial"/>
                <a:cs typeface="Arial"/>
              </a:rPr>
              <a:t>Judiciário</a:t>
            </a:r>
            <a:r>
              <a:rPr lang="en-US" sz="1600" dirty="0" smtClean="0">
                <a:solidFill>
                  <a:srgbClr val="FFFFFF"/>
                </a:solidFill>
                <a:latin typeface="Arial"/>
                <a:cs typeface="Arial"/>
              </a:rPr>
              <a:t> (art. 5o, XXXV, da CF) </a:t>
            </a:r>
            <a:endParaRPr lang="en-US" sz="2000" dirty="0">
              <a:solidFill>
                <a:srgbClr val="FFFFFF"/>
              </a:solidFill>
              <a:latin typeface="Arial"/>
              <a:cs typeface="Arial"/>
            </a:endParaRPr>
          </a:p>
          <a:p>
            <a:pPr algn="just"/>
            <a:r>
              <a:rPr lang="en-US" sz="2000" dirty="0">
                <a:solidFill>
                  <a:srgbClr val="FFFFFF"/>
                </a:solidFill>
                <a:latin typeface="Arial"/>
                <a:cs typeface="Arial"/>
              </a:rPr>
              <a:t>  b) as </a:t>
            </a:r>
            <a:r>
              <a:rPr lang="en-US" sz="2000" dirty="0" err="1">
                <a:solidFill>
                  <a:srgbClr val="FFFFFF"/>
                </a:solidFill>
                <a:latin typeface="Arial"/>
                <a:cs typeface="Arial"/>
              </a:rPr>
              <a:t>decisões</a:t>
            </a:r>
            <a:r>
              <a:rPr lang="en-US" sz="2000" dirty="0">
                <a:solidFill>
                  <a:srgbClr val="FFFFFF"/>
                </a:solidFill>
                <a:latin typeface="Arial"/>
                <a:cs typeface="Arial"/>
              </a:rPr>
              <a:t> </a:t>
            </a:r>
            <a:r>
              <a:rPr lang="en-US" sz="2000" dirty="0" err="1">
                <a:solidFill>
                  <a:srgbClr val="FFFFFF"/>
                </a:solidFill>
                <a:latin typeface="Arial"/>
                <a:cs typeface="Arial"/>
              </a:rPr>
              <a:t>proferidas</a:t>
            </a:r>
            <a:r>
              <a:rPr lang="en-US" sz="2000" dirty="0">
                <a:solidFill>
                  <a:srgbClr val="FFFFFF"/>
                </a:solidFill>
                <a:latin typeface="Arial"/>
                <a:cs typeface="Arial"/>
              </a:rPr>
              <a:t> </a:t>
            </a:r>
            <a:r>
              <a:rPr lang="en-US" sz="2000" dirty="0" err="1">
                <a:solidFill>
                  <a:srgbClr val="FFFFFF"/>
                </a:solidFill>
                <a:latin typeface="Arial"/>
                <a:cs typeface="Arial"/>
              </a:rPr>
              <a:t>por</a:t>
            </a:r>
            <a:r>
              <a:rPr lang="en-US" sz="2000" dirty="0">
                <a:solidFill>
                  <a:srgbClr val="FFFFFF"/>
                </a:solidFill>
                <a:latin typeface="Arial"/>
                <a:cs typeface="Arial"/>
              </a:rPr>
              <a:t> </a:t>
            </a:r>
            <a:r>
              <a:rPr lang="en-US" sz="2000" dirty="0" err="1">
                <a:solidFill>
                  <a:srgbClr val="FFFFFF"/>
                </a:solidFill>
                <a:latin typeface="Arial"/>
                <a:cs typeface="Arial"/>
              </a:rPr>
              <a:t>órgãos</a:t>
            </a:r>
            <a:r>
              <a:rPr lang="en-US" sz="2000" dirty="0">
                <a:solidFill>
                  <a:srgbClr val="FFFFFF"/>
                </a:solidFill>
                <a:latin typeface="Arial"/>
                <a:cs typeface="Arial"/>
              </a:rPr>
              <a:t> </a:t>
            </a:r>
            <a:r>
              <a:rPr lang="en-US" sz="2000" dirty="0" err="1">
                <a:solidFill>
                  <a:srgbClr val="FFFFFF"/>
                </a:solidFill>
                <a:latin typeface="Arial"/>
                <a:cs typeface="Arial"/>
              </a:rPr>
              <a:t>públicos</a:t>
            </a:r>
            <a:r>
              <a:rPr lang="en-US" sz="2000" dirty="0">
                <a:solidFill>
                  <a:srgbClr val="FFFFFF"/>
                </a:solidFill>
                <a:latin typeface="Arial"/>
                <a:cs typeface="Arial"/>
              </a:rPr>
              <a:t> de </a:t>
            </a:r>
            <a:r>
              <a:rPr lang="en-US" sz="2000" dirty="0" err="1">
                <a:solidFill>
                  <a:srgbClr val="FFFFFF"/>
                </a:solidFill>
                <a:latin typeface="Arial"/>
                <a:cs typeface="Arial"/>
              </a:rPr>
              <a:t>natureza</a:t>
            </a:r>
            <a:r>
              <a:rPr lang="en-US" sz="2000" dirty="0">
                <a:solidFill>
                  <a:srgbClr val="FFFFFF"/>
                </a:solidFill>
                <a:latin typeface="Arial"/>
                <a:cs typeface="Arial"/>
              </a:rPr>
              <a:t> superior </a:t>
            </a:r>
            <a:r>
              <a:rPr lang="en-US" sz="2000" dirty="0" err="1">
                <a:solidFill>
                  <a:srgbClr val="FFFFFF"/>
                </a:solidFill>
                <a:latin typeface="Arial"/>
                <a:cs typeface="Arial"/>
              </a:rPr>
              <a:t>não</a:t>
            </a:r>
            <a:r>
              <a:rPr lang="en-US" sz="2000" dirty="0">
                <a:solidFill>
                  <a:srgbClr val="FFFFFF"/>
                </a:solidFill>
                <a:latin typeface="Arial"/>
                <a:cs typeface="Arial"/>
              </a:rPr>
              <a:t> </a:t>
            </a:r>
            <a:r>
              <a:rPr lang="en-US" sz="2000" dirty="0" err="1" smtClean="0">
                <a:solidFill>
                  <a:srgbClr val="FFFFFF"/>
                </a:solidFill>
                <a:latin typeface="Arial"/>
                <a:cs typeface="Arial"/>
              </a:rPr>
              <a:t>podem</a:t>
            </a:r>
            <a:r>
              <a:rPr lang="en-US" sz="2000" dirty="0" smtClean="0">
                <a:solidFill>
                  <a:srgbClr val="FFFFFF"/>
                </a:solidFill>
                <a:latin typeface="Arial"/>
                <a:cs typeface="Arial"/>
              </a:rPr>
              <a:t> </a:t>
            </a:r>
            <a:r>
              <a:rPr lang="en-US" sz="2000" dirty="0" err="1">
                <a:solidFill>
                  <a:srgbClr val="FFFFFF"/>
                </a:solidFill>
                <a:latin typeface="Arial"/>
                <a:cs typeface="Arial"/>
              </a:rPr>
              <a:t>ser</a:t>
            </a:r>
            <a:r>
              <a:rPr lang="en-US" sz="2000" dirty="0">
                <a:solidFill>
                  <a:srgbClr val="FFFFFF"/>
                </a:solidFill>
                <a:latin typeface="Arial"/>
                <a:cs typeface="Arial"/>
              </a:rPr>
              <a:t> </a:t>
            </a:r>
            <a:r>
              <a:rPr lang="en-US" sz="2000" dirty="0" err="1">
                <a:solidFill>
                  <a:srgbClr val="FFFFFF"/>
                </a:solidFill>
                <a:latin typeface="Arial"/>
                <a:cs typeface="Arial"/>
              </a:rPr>
              <a:t>revistas</a:t>
            </a:r>
            <a:r>
              <a:rPr lang="en-US" sz="2000" dirty="0">
                <a:solidFill>
                  <a:srgbClr val="FFFFFF"/>
                </a:solidFill>
                <a:latin typeface="Arial"/>
                <a:cs typeface="Arial"/>
              </a:rPr>
              <a:t> </a:t>
            </a:r>
            <a:r>
              <a:rPr lang="en-US" sz="2000" dirty="0" err="1">
                <a:solidFill>
                  <a:srgbClr val="FFFFFF"/>
                </a:solidFill>
                <a:latin typeface="Arial"/>
                <a:cs typeface="Arial"/>
              </a:rPr>
              <a:t>pelo</a:t>
            </a:r>
            <a:r>
              <a:rPr lang="en-US" sz="2000" dirty="0">
                <a:solidFill>
                  <a:srgbClr val="FFFFFF"/>
                </a:solidFill>
                <a:latin typeface="Arial"/>
                <a:cs typeface="Arial"/>
              </a:rPr>
              <a:t> </a:t>
            </a:r>
            <a:r>
              <a:rPr lang="en-US" sz="2000" dirty="0" err="1">
                <a:solidFill>
                  <a:srgbClr val="FFFFFF"/>
                </a:solidFill>
                <a:latin typeface="Arial"/>
                <a:cs typeface="Arial"/>
              </a:rPr>
              <a:t>Poder</a:t>
            </a:r>
            <a:r>
              <a:rPr lang="en-US" sz="2000" dirty="0">
                <a:solidFill>
                  <a:srgbClr val="FFFFFF"/>
                </a:solidFill>
                <a:latin typeface="Arial"/>
                <a:cs typeface="Arial"/>
              </a:rPr>
              <a:t> </a:t>
            </a:r>
            <a:r>
              <a:rPr lang="en-US" sz="2000" dirty="0" err="1" smtClean="0">
                <a:solidFill>
                  <a:srgbClr val="FFFFFF"/>
                </a:solidFill>
                <a:latin typeface="Arial"/>
                <a:cs typeface="Arial"/>
              </a:rPr>
              <a:t>Judiciário</a:t>
            </a:r>
            <a:r>
              <a:rPr lang="en-US" sz="2000" dirty="0" smtClean="0">
                <a:solidFill>
                  <a:srgbClr val="FFFFFF"/>
                </a:solidFill>
                <a:latin typeface="Arial"/>
                <a:cs typeface="Arial"/>
              </a:rPr>
              <a:t> </a:t>
            </a:r>
            <a:r>
              <a:rPr lang="en-US" sz="1600" dirty="0" smtClean="0">
                <a:solidFill>
                  <a:srgbClr val="FFFFFF"/>
                </a:solidFill>
                <a:latin typeface="Arial"/>
                <a:cs typeface="Arial"/>
              </a:rPr>
              <a:t>F: </a:t>
            </a:r>
            <a:r>
              <a:rPr lang="en-US" sz="1600" dirty="0" err="1" smtClean="0">
                <a:solidFill>
                  <a:srgbClr val="FFFFFF"/>
                </a:solidFill>
                <a:latin typeface="Arial"/>
                <a:cs typeface="Arial"/>
              </a:rPr>
              <a:t>Princípio</a:t>
            </a:r>
            <a:r>
              <a:rPr lang="en-US" sz="1600" dirty="0" smtClean="0">
                <a:solidFill>
                  <a:srgbClr val="FFFFFF"/>
                </a:solidFill>
                <a:latin typeface="Arial"/>
                <a:cs typeface="Arial"/>
              </a:rPr>
              <a:t> da </a:t>
            </a:r>
            <a:r>
              <a:rPr lang="en-US" sz="1600" dirty="0" err="1" smtClean="0">
                <a:solidFill>
                  <a:srgbClr val="FFFFFF"/>
                </a:solidFill>
                <a:latin typeface="Arial"/>
                <a:cs typeface="Arial"/>
              </a:rPr>
              <a:t>inafastabilidade</a:t>
            </a:r>
            <a:r>
              <a:rPr lang="en-US" sz="1600" dirty="0" smtClean="0">
                <a:solidFill>
                  <a:srgbClr val="FFFFFF"/>
                </a:solidFill>
                <a:latin typeface="Arial"/>
                <a:cs typeface="Arial"/>
              </a:rPr>
              <a:t> do </a:t>
            </a:r>
            <a:r>
              <a:rPr lang="en-US" sz="1600" dirty="0" err="1" smtClean="0">
                <a:solidFill>
                  <a:srgbClr val="FFFFFF"/>
                </a:solidFill>
                <a:latin typeface="Arial"/>
                <a:cs typeface="Arial"/>
              </a:rPr>
              <a:t>Poder</a:t>
            </a:r>
            <a:r>
              <a:rPr lang="en-US" sz="1600" dirty="0" smtClean="0">
                <a:solidFill>
                  <a:srgbClr val="FFFFFF"/>
                </a:solidFill>
                <a:latin typeface="Arial"/>
                <a:cs typeface="Arial"/>
              </a:rPr>
              <a:t> </a:t>
            </a:r>
            <a:r>
              <a:rPr lang="en-US" sz="1600" dirty="0" err="1" smtClean="0">
                <a:solidFill>
                  <a:srgbClr val="FFFFFF"/>
                </a:solidFill>
                <a:latin typeface="Arial"/>
                <a:cs typeface="Arial"/>
              </a:rPr>
              <a:t>Judiciário</a:t>
            </a:r>
            <a:r>
              <a:rPr lang="en-US" sz="1600" dirty="0" smtClean="0">
                <a:solidFill>
                  <a:srgbClr val="FFFFFF"/>
                </a:solidFill>
                <a:latin typeface="Arial"/>
                <a:cs typeface="Arial"/>
              </a:rPr>
              <a:t>.</a:t>
            </a:r>
            <a:endParaRPr lang="en-US" sz="2000" dirty="0">
              <a:solidFill>
                <a:srgbClr val="FFFFFF"/>
              </a:solidFill>
              <a:latin typeface="Arial"/>
              <a:cs typeface="Arial"/>
            </a:endParaRPr>
          </a:p>
          <a:p>
            <a:pPr algn="just"/>
            <a:r>
              <a:rPr lang="en-US" sz="2000" dirty="0">
                <a:solidFill>
                  <a:srgbClr val="FFFFFF"/>
                </a:solidFill>
                <a:latin typeface="Arial"/>
                <a:cs typeface="Arial"/>
              </a:rPr>
              <a:t>  c) o </a:t>
            </a:r>
            <a:r>
              <a:rPr lang="en-US" sz="2000" dirty="0" err="1">
                <a:solidFill>
                  <a:srgbClr val="FFFFFF"/>
                </a:solidFill>
                <a:latin typeface="Arial"/>
                <a:cs typeface="Arial"/>
              </a:rPr>
              <a:t>processo</a:t>
            </a:r>
            <a:r>
              <a:rPr lang="en-US" sz="2000" dirty="0">
                <a:solidFill>
                  <a:srgbClr val="FFFFFF"/>
                </a:solidFill>
                <a:latin typeface="Arial"/>
                <a:cs typeface="Arial"/>
              </a:rPr>
              <a:t> </a:t>
            </a:r>
            <a:r>
              <a:rPr lang="en-US" sz="2000" dirty="0" err="1">
                <a:solidFill>
                  <a:srgbClr val="FFFFFF"/>
                </a:solidFill>
                <a:latin typeface="Arial"/>
                <a:cs typeface="Arial"/>
              </a:rPr>
              <a:t>administrativo</a:t>
            </a:r>
            <a:r>
              <a:rPr lang="en-US" sz="2000" dirty="0">
                <a:solidFill>
                  <a:srgbClr val="FFFFFF"/>
                </a:solidFill>
                <a:latin typeface="Arial"/>
                <a:cs typeface="Arial"/>
              </a:rPr>
              <a:t> </a:t>
            </a:r>
            <a:r>
              <a:rPr lang="en-US" sz="2000" dirty="0" err="1">
                <a:solidFill>
                  <a:srgbClr val="FFFFFF"/>
                </a:solidFill>
                <a:latin typeface="Arial"/>
                <a:cs typeface="Arial"/>
              </a:rPr>
              <a:t>somente</a:t>
            </a:r>
            <a:r>
              <a:rPr lang="en-US" sz="2000" dirty="0">
                <a:solidFill>
                  <a:srgbClr val="FFFFFF"/>
                </a:solidFill>
                <a:latin typeface="Arial"/>
                <a:cs typeface="Arial"/>
              </a:rPr>
              <a:t> </a:t>
            </a:r>
            <a:r>
              <a:rPr lang="en-US" sz="2000" dirty="0" err="1">
                <a:solidFill>
                  <a:srgbClr val="FFFFFF"/>
                </a:solidFill>
                <a:latin typeface="Arial"/>
                <a:cs typeface="Arial"/>
              </a:rPr>
              <a:t>pode</a:t>
            </a:r>
            <a:r>
              <a:rPr lang="en-US" sz="2000" dirty="0">
                <a:solidFill>
                  <a:srgbClr val="FFFFFF"/>
                </a:solidFill>
                <a:latin typeface="Arial"/>
                <a:cs typeface="Arial"/>
              </a:rPr>
              <a:t> </a:t>
            </a:r>
            <a:r>
              <a:rPr lang="en-US" sz="2000" dirty="0" err="1">
                <a:solidFill>
                  <a:srgbClr val="FFFFFF"/>
                </a:solidFill>
                <a:latin typeface="Arial"/>
                <a:cs typeface="Arial"/>
              </a:rPr>
              <a:t>ser</a:t>
            </a:r>
            <a:r>
              <a:rPr lang="en-US" sz="2000" dirty="0">
                <a:solidFill>
                  <a:srgbClr val="FFFFFF"/>
                </a:solidFill>
                <a:latin typeface="Arial"/>
                <a:cs typeface="Arial"/>
              </a:rPr>
              <a:t> </a:t>
            </a:r>
            <a:r>
              <a:rPr lang="en-US" sz="2000" dirty="0" err="1">
                <a:solidFill>
                  <a:srgbClr val="FFFFFF"/>
                </a:solidFill>
                <a:latin typeface="Arial"/>
                <a:cs typeface="Arial"/>
              </a:rPr>
              <a:t>instaurado</a:t>
            </a:r>
            <a:r>
              <a:rPr lang="en-US" sz="2000" dirty="0">
                <a:solidFill>
                  <a:srgbClr val="FFFFFF"/>
                </a:solidFill>
                <a:latin typeface="Arial"/>
                <a:cs typeface="Arial"/>
              </a:rPr>
              <a:t> </a:t>
            </a:r>
            <a:r>
              <a:rPr lang="en-US" sz="2000" dirty="0" err="1">
                <a:solidFill>
                  <a:srgbClr val="FFFFFF"/>
                </a:solidFill>
                <a:latin typeface="Arial"/>
                <a:cs typeface="Arial"/>
              </a:rPr>
              <a:t>mediante</a:t>
            </a:r>
            <a:r>
              <a:rPr lang="en-US" sz="2000" dirty="0">
                <a:solidFill>
                  <a:srgbClr val="FFFFFF"/>
                </a:solidFill>
                <a:latin typeface="Arial"/>
                <a:cs typeface="Arial"/>
              </a:rPr>
              <a:t> </a:t>
            </a:r>
            <a:r>
              <a:rPr lang="en-US" sz="2000" dirty="0" err="1" smtClean="0">
                <a:solidFill>
                  <a:srgbClr val="FFFFFF"/>
                </a:solidFill>
                <a:latin typeface="Arial"/>
                <a:cs typeface="Arial"/>
              </a:rPr>
              <a:t>provocação</a:t>
            </a:r>
            <a:r>
              <a:rPr lang="en-US" sz="2000" dirty="0" smtClean="0">
                <a:solidFill>
                  <a:srgbClr val="FFFFFF"/>
                </a:solidFill>
                <a:latin typeface="Arial"/>
                <a:cs typeface="Arial"/>
              </a:rPr>
              <a:t> </a:t>
            </a:r>
            <a:r>
              <a:rPr lang="en-US" sz="2000" dirty="0">
                <a:solidFill>
                  <a:srgbClr val="FFFFFF"/>
                </a:solidFill>
                <a:latin typeface="Arial"/>
                <a:cs typeface="Arial"/>
              </a:rPr>
              <a:t>do </a:t>
            </a:r>
            <a:r>
              <a:rPr lang="en-US" sz="2000" dirty="0" err="1">
                <a:solidFill>
                  <a:srgbClr val="FFFFFF"/>
                </a:solidFill>
                <a:latin typeface="Arial"/>
                <a:cs typeface="Arial"/>
              </a:rPr>
              <a:t>interessado</a:t>
            </a:r>
            <a:r>
              <a:rPr lang="en-US" sz="2000" dirty="0">
                <a:solidFill>
                  <a:srgbClr val="FFFFFF"/>
                </a:solidFill>
                <a:latin typeface="Arial"/>
                <a:cs typeface="Arial"/>
              </a:rPr>
              <a:t>, </a:t>
            </a:r>
            <a:r>
              <a:rPr lang="en-US" sz="2000" dirty="0" err="1">
                <a:solidFill>
                  <a:srgbClr val="FFFFFF"/>
                </a:solidFill>
                <a:latin typeface="Arial"/>
                <a:cs typeface="Arial"/>
              </a:rPr>
              <a:t>por</a:t>
            </a:r>
            <a:r>
              <a:rPr lang="en-US" sz="2000" dirty="0">
                <a:solidFill>
                  <a:srgbClr val="FFFFFF"/>
                </a:solidFill>
                <a:latin typeface="Arial"/>
                <a:cs typeface="Arial"/>
              </a:rPr>
              <a:t> </a:t>
            </a:r>
            <a:r>
              <a:rPr lang="en-US" sz="2000" dirty="0" err="1">
                <a:solidFill>
                  <a:srgbClr val="FFFFFF"/>
                </a:solidFill>
                <a:latin typeface="Arial"/>
                <a:cs typeface="Arial"/>
              </a:rPr>
              <a:t>representação</a:t>
            </a:r>
            <a:r>
              <a:rPr lang="en-US" sz="2000" dirty="0">
                <a:solidFill>
                  <a:srgbClr val="FFFFFF"/>
                </a:solidFill>
                <a:latin typeface="Arial"/>
                <a:cs typeface="Arial"/>
              </a:rPr>
              <a:t> </a:t>
            </a:r>
            <a:r>
              <a:rPr lang="en-US" sz="2000" dirty="0" err="1">
                <a:solidFill>
                  <a:srgbClr val="FFFFFF"/>
                </a:solidFill>
                <a:latin typeface="Arial"/>
                <a:cs typeface="Arial"/>
              </a:rPr>
              <a:t>escrita</a:t>
            </a:r>
            <a:r>
              <a:rPr lang="en-US" sz="2000" dirty="0">
                <a:solidFill>
                  <a:srgbClr val="FFFFFF"/>
                </a:solidFill>
                <a:latin typeface="Arial"/>
                <a:cs typeface="Arial"/>
              </a:rPr>
              <a:t> </a:t>
            </a:r>
            <a:r>
              <a:rPr lang="en-US" sz="2000" dirty="0" err="1">
                <a:solidFill>
                  <a:srgbClr val="FFFFFF"/>
                </a:solidFill>
                <a:latin typeface="Arial"/>
                <a:cs typeface="Arial"/>
              </a:rPr>
              <a:t>endereçada</a:t>
            </a:r>
            <a:r>
              <a:rPr lang="en-US" sz="2000" dirty="0">
                <a:solidFill>
                  <a:srgbClr val="FFFFFF"/>
                </a:solidFill>
                <a:latin typeface="Arial"/>
                <a:cs typeface="Arial"/>
              </a:rPr>
              <a:t> </a:t>
            </a:r>
            <a:r>
              <a:rPr lang="en-US" sz="2000" dirty="0" err="1">
                <a:solidFill>
                  <a:srgbClr val="FFFFFF"/>
                </a:solidFill>
                <a:latin typeface="Arial"/>
                <a:cs typeface="Arial"/>
              </a:rPr>
              <a:t>ao</a:t>
            </a:r>
            <a:r>
              <a:rPr lang="en-US" sz="2000" dirty="0">
                <a:solidFill>
                  <a:srgbClr val="FFFFFF"/>
                </a:solidFill>
                <a:latin typeface="Arial"/>
                <a:cs typeface="Arial"/>
              </a:rPr>
              <a:t> </a:t>
            </a:r>
            <a:r>
              <a:rPr lang="en-US" sz="2000" dirty="0" err="1" smtClean="0">
                <a:solidFill>
                  <a:srgbClr val="FFFFFF"/>
                </a:solidFill>
                <a:latin typeface="Arial"/>
                <a:cs typeface="Arial"/>
              </a:rPr>
              <a:t>agente</a:t>
            </a:r>
            <a:r>
              <a:rPr lang="en-US" sz="2000" dirty="0" smtClean="0">
                <a:solidFill>
                  <a:srgbClr val="FFFFFF"/>
                </a:solidFill>
                <a:latin typeface="Arial"/>
                <a:cs typeface="Arial"/>
              </a:rPr>
              <a:t> </a:t>
            </a:r>
            <a:r>
              <a:rPr lang="en-US" sz="2000" dirty="0" err="1">
                <a:solidFill>
                  <a:srgbClr val="FFFFFF"/>
                </a:solidFill>
                <a:latin typeface="Arial"/>
                <a:cs typeface="Arial"/>
              </a:rPr>
              <a:t>competente</a:t>
            </a:r>
            <a:r>
              <a:rPr lang="en-US" sz="2000" dirty="0">
                <a:solidFill>
                  <a:srgbClr val="FFFFFF"/>
                </a:solidFill>
                <a:latin typeface="Arial"/>
                <a:cs typeface="Arial"/>
              </a:rPr>
              <a:t> </a:t>
            </a:r>
            <a:r>
              <a:rPr lang="en-US" sz="2000" dirty="0" err="1">
                <a:solidFill>
                  <a:srgbClr val="FFFFFF"/>
                </a:solidFill>
                <a:latin typeface="Arial"/>
                <a:cs typeface="Arial"/>
              </a:rPr>
              <a:t>para</a:t>
            </a:r>
            <a:r>
              <a:rPr lang="en-US" sz="2000" dirty="0">
                <a:solidFill>
                  <a:srgbClr val="FFFFFF"/>
                </a:solidFill>
                <a:latin typeface="Arial"/>
                <a:cs typeface="Arial"/>
              </a:rPr>
              <a:t> a </a:t>
            </a:r>
            <a:r>
              <a:rPr lang="en-US" sz="2000" dirty="0" err="1">
                <a:solidFill>
                  <a:srgbClr val="FFFFFF"/>
                </a:solidFill>
                <a:latin typeface="Arial"/>
                <a:cs typeface="Arial"/>
              </a:rPr>
              <a:t>solução</a:t>
            </a:r>
            <a:r>
              <a:rPr lang="en-US" sz="2000" dirty="0">
                <a:solidFill>
                  <a:srgbClr val="FFFFFF"/>
                </a:solidFill>
                <a:latin typeface="Arial"/>
                <a:cs typeface="Arial"/>
              </a:rPr>
              <a:t> da </a:t>
            </a:r>
            <a:r>
              <a:rPr lang="en-US" sz="2000" dirty="0" err="1">
                <a:solidFill>
                  <a:srgbClr val="FFFFFF"/>
                </a:solidFill>
                <a:latin typeface="Arial"/>
                <a:cs typeface="Arial"/>
              </a:rPr>
              <a:t>controvérsia</a:t>
            </a:r>
            <a:r>
              <a:rPr lang="en-US" sz="2000" dirty="0">
                <a:solidFill>
                  <a:srgbClr val="FFFFFF"/>
                </a:solidFill>
                <a:latin typeface="Arial"/>
                <a:cs typeface="Arial"/>
              </a:rPr>
              <a:t>.</a:t>
            </a:r>
            <a:r>
              <a:rPr lang="en-US" sz="1600" dirty="0">
                <a:solidFill>
                  <a:srgbClr val="FFFFFF"/>
                </a:solidFill>
                <a:latin typeface="Arial"/>
                <a:cs typeface="Arial"/>
              </a:rPr>
              <a:t> </a:t>
            </a:r>
            <a:r>
              <a:rPr lang="en-US" sz="1600" dirty="0" smtClean="0">
                <a:solidFill>
                  <a:srgbClr val="FFFFFF"/>
                </a:solidFill>
                <a:latin typeface="Arial"/>
                <a:cs typeface="Arial"/>
              </a:rPr>
              <a:t>F: </a:t>
            </a:r>
            <a:r>
              <a:rPr lang="en-US" sz="1600" dirty="0" err="1" smtClean="0">
                <a:solidFill>
                  <a:srgbClr val="FFFFFF"/>
                </a:solidFill>
                <a:latin typeface="Arial"/>
                <a:cs typeface="Arial"/>
              </a:rPr>
              <a:t>também</a:t>
            </a:r>
            <a:r>
              <a:rPr lang="en-US" sz="1600" dirty="0" smtClean="0">
                <a:solidFill>
                  <a:srgbClr val="FFFFFF"/>
                </a:solidFill>
                <a:latin typeface="Arial"/>
                <a:cs typeface="Arial"/>
              </a:rPr>
              <a:t> </a:t>
            </a:r>
            <a:r>
              <a:rPr lang="en-US" sz="1600" dirty="0" err="1" smtClean="0">
                <a:solidFill>
                  <a:srgbClr val="FFFFFF"/>
                </a:solidFill>
                <a:latin typeface="Arial"/>
                <a:cs typeface="Arial"/>
              </a:rPr>
              <a:t>pode</a:t>
            </a:r>
            <a:r>
              <a:rPr lang="en-US" sz="1600" dirty="0" smtClean="0">
                <a:solidFill>
                  <a:srgbClr val="FFFFFF"/>
                </a:solidFill>
                <a:latin typeface="Arial"/>
                <a:cs typeface="Arial"/>
              </a:rPr>
              <a:t> </a:t>
            </a:r>
            <a:r>
              <a:rPr lang="en-US" sz="1600" dirty="0" err="1" smtClean="0">
                <a:solidFill>
                  <a:srgbClr val="FFFFFF"/>
                </a:solidFill>
                <a:latin typeface="Arial"/>
                <a:cs typeface="Arial"/>
              </a:rPr>
              <a:t>iniciar</a:t>
            </a:r>
            <a:r>
              <a:rPr lang="en-US" sz="1600" dirty="0" smtClean="0">
                <a:solidFill>
                  <a:srgbClr val="FFFFFF"/>
                </a:solidFill>
                <a:latin typeface="Arial"/>
                <a:cs typeface="Arial"/>
              </a:rPr>
              <a:t> de </a:t>
            </a:r>
            <a:r>
              <a:rPr lang="en-US" sz="1600" dirty="0" err="1" smtClean="0">
                <a:solidFill>
                  <a:srgbClr val="FFFFFF"/>
                </a:solidFill>
                <a:latin typeface="Arial"/>
                <a:cs typeface="Arial"/>
              </a:rPr>
              <a:t>ofício</a:t>
            </a:r>
            <a:r>
              <a:rPr lang="en-US" sz="1600" dirty="0" smtClean="0">
                <a:solidFill>
                  <a:srgbClr val="FFFFFF"/>
                </a:solidFill>
                <a:latin typeface="Arial"/>
                <a:cs typeface="Arial"/>
              </a:rPr>
              <a:t>, </a:t>
            </a:r>
            <a:r>
              <a:rPr lang="en-US" sz="1600" dirty="0" err="1" smtClean="0">
                <a:solidFill>
                  <a:srgbClr val="FFFFFF"/>
                </a:solidFill>
                <a:latin typeface="Arial"/>
                <a:cs typeface="Arial"/>
              </a:rPr>
              <a:t>conforme</a:t>
            </a:r>
            <a:r>
              <a:rPr lang="en-US" sz="1600" dirty="0" smtClean="0">
                <a:solidFill>
                  <a:srgbClr val="FFFFFF"/>
                </a:solidFill>
                <a:latin typeface="Arial"/>
                <a:cs typeface="Arial"/>
              </a:rPr>
              <a:t> art. 5o da lei 9784/99.</a:t>
            </a:r>
            <a:endParaRPr lang="en-US" sz="2000" dirty="0">
              <a:solidFill>
                <a:srgbClr val="FFFFFF"/>
              </a:solidFill>
              <a:latin typeface="Arial"/>
              <a:cs typeface="Arial"/>
            </a:endParaRPr>
          </a:p>
          <a:p>
            <a:pPr algn="just"/>
            <a:r>
              <a:rPr lang="en-US" sz="2000" dirty="0">
                <a:solidFill>
                  <a:srgbClr val="FFFFFF"/>
                </a:solidFill>
                <a:latin typeface="Arial"/>
                <a:cs typeface="Arial"/>
              </a:rPr>
              <a:t>  d) o regime </a:t>
            </a:r>
            <a:r>
              <a:rPr lang="en-US" sz="2000" dirty="0" err="1">
                <a:solidFill>
                  <a:srgbClr val="FFFFFF"/>
                </a:solidFill>
                <a:latin typeface="Arial"/>
                <a:cs typeface="Arial"/>
              </a:rPr>
              <a:t>jurídico</a:t>
            </a:r>
            <a:r>
              <a:rPr lang="en-US" sz="2000" dirty="0">
                <a:solidFill>
                  <a:srgbClr val="FFFFFF"/>
                </a:solidFill>
                <a:latin typeface="Arial"/>
                <a:cs typeface="Arial"/>
              </a:rPr>
              <a:t> </a:t>
            </a:r>
            <a:r>
              <a:rPr lang="en-US" sz="2000" dirty="0" err="1">
                <a:solidFill>
                  <a:srgbClr val="FFFFFF"/>
                </a:solidFill>
                <a:latin typeface="Arial"/>
                <a:cs typeface="Arial"/>
              </a:rPr>
              <a:t>juspublicista</a:t>
            </a:r>
            <a:r>
              <a:rPr lang="en-US" sz="2000" dirty="0">
                <a:solidFill>
                  <a:srgbClr val="FFFFFF"/>
                </a:solidFill>
                <a:latin typeface="Arial"/>
                <a:cs typeface="Arial"/>
              </a:rPr>
              <a:t>, no </a:t>
            </a:r>
            <a:r>
              <a:rPr lang="en-US" sz="2000" dirty="0" err="1">
                <a:solidFill>
                  <a:srgbClr val="FFFFFF"/>
                </a:solidFill>
                <a:latin typeface="Arial"/>
                <a:cs typeface="Arial"/>
              </a:rPr>
              <a:t>todo</a:t>
            </a:r>
            <a:r>
              <a:rPr lang="en-US" sz="2000" dirty="0">
                <a:solidFill>
                  <a:srgbClr val="FFFFFF"/>
                </a:solidFill>
                <a:latin typeface="Arial"/>
                <a:cs typeface="Arial"/>
              </a:rPr>
              <a:t> </a:t>
            </a:r>
            <a:r>
              <a:rPr lang="en-US" sz="2000" dirty="0" err="1">
                <a:solidFill>
                  <a:srgbClr val="FFFFFF"/>
                </a:solidFill>
                <a:latin typeface="Arial"/>
                <a:cs typeface="Arial"/>
              </a:rPr>
              <a:t>ou</a:t>
            </a:r>
            <a:r>
              <a:rPr lang="en-US" sz="2000" dirty="0">
                <a:solidFill>
                  <a:srgbClr val="FFFFFF"/>
                </a:solidFill>
                <a:latin typeface="Arial"/>
                <a:cs typeface="Arial"/>
              </a:rPr>
              <a:t> </a:t>
            </a:r>
            <a:r>
              <a:rPr lang="en-US" sz="2000" dirty="0" err="1">
                <a:solidFill>
                  <a:srgbClr val="FFFFFF"/>
                </a:solidFill>
                <a:latin typeface="Arial"/>
                <a:cs typeface="Arial"/>
              </a:rPr>
              <a:t>em</a:t>
            </a:r>
            <a:r>
              <a:rPr lang="en-US" sz="2000" dirty="0">
                <a:solidFill>
                  <a:srgbClr val="FFFFFF"/>
                </a:solidFill>
                <a:latin typeface="Arial"/>
                <a:cs typeface="Arial"/>
              </a:rPr>
              <a:t> parte, </a:t>
            </a:r>
            <a:r>
              <a:rPr lang="en-US" sz="2000" dirty="0" err="1">
                <a:solidFill>
                  <a:srgbClr val="FFFFFF"/>
                </a:solidFill>
                <a:latin typeface="Arial"/>
                <a:cs typeface="Arial"/>
              </a:rPr>
              <a:t>somente</a:t>
            </a:r>
            <a:r>
              <a:rPr lang="en-US" sz="2000" dirty="0">
                <a:solidFill>
                  <a:srgbClr val="FFFFFF"/>
                </a:solidFill>
                <a:latin typeface="Arial"/>
                <a:cs typeface="Arial"/>
              </a:rPr>
              <a:t> </a:t>
            </a:r>
            <a:r>
              <a:rPr lang="en-US" sz="2000" dirty="0" err="1">
                <a:solidFill>
                  <a:srgbClr val="FFFFFF"/>
                </a:solidFill>
                <a:latin typeface="Arial"/>
                <a:cs typeface="Arial"/>
              </a:rPr>
              <a:t>pode</a:t>
            </a:r>
            <a:r>
              <a:rPr lang="en-US" sz="2000" dirty="0">
                <a:solidFill>
                  <a:srgbClr val="FFFFFF"/>
                </a:solidFill>
                <a:latin typeface="Arial"/>
                <a:cs typeface="Arial"/>
              </a:rPr>
              <a:t> </a:t>
            </a:r>
            <a:r>
              <a:rPr lang="en-US" sz="2000" dirty="0" err="1">
                <a:solidFill>
                  <a:srgbClr val="FFFFFF"/>
                </a:solidFill>
                <a:latin typeface="Arial"/>
                <a:cs typeface="Arial"/>
              </a:rPr>
              <a:t>ser</a:t>
            </a:r>
            <a:r>
              <a:rPr lang="en-US" sz="2000" dirty="0">
                <a:solidFill>
                  <a:srgbClr val="FFFFFF"/>
                </a:solidFill>
                <a:latin typeface="Arial"/>
                <a:cs typeface="Arial"/>
              </a:rPr>
              <a:t> </a:t>
            </a:r>
            <a:r>
              <a:rPr lang="en-US" sz="2000" dirty="0" err="1" smtClean="0">
                <a:solidFill>
                  <a:srgbClr val="FFFFFF"/>
                </a:solidFill>
                <a:latin typeface="Arial"/>
                <a:cs typeface="Arial"/>
              </a:rPr>
              <a:t>aplicado</a:t>
            </a:r>
            <a:r>
              <a:rPr lang="en-US" sz="2000" dirty="0" smtClean="0">
                <a:solidFill>
                  <a:srgbClr val="FFFFFF"/>
                </a:solidFill>
                <a:latin typeface="Arial"/>
                <a:cs typeface="Arial"/>
              </a:rPr>
              <a:t> </a:t>
            </a:r>
            <a:r>
              <a:rPr lang="en-US" sz="2000" dirty="0" err="1">
                <a:solidFill>
                  <a:srgbClr val="FFFFFF"/>
                </a:solidFill>
                <a:latin typeface="Arial"/>
                <a:cs typeface="Arial"/>
              </a:rPr>
              <a:t>às</a:t>
            </a:r>
            <a:r>
              <a:rPr lang="en-US" sz="2000" dirty="0">
                <a:solidFill>
                  <a:srgbClr val="FFFFFF"/>
                </a:solidFill>
                <a:latin typeface="Arial"/>
                <a:cs typeface="Arial"/>
              </a:rPr>
              <a:t> </a:t>
            </a:r>
            <a:r>
              <a:rPr lang="en-US" sz="2000" dirty="0" err="1">
                <a:solidFill>
                  <a:srgbClr val="FFFFFF"/>
                </a:solidFill>
                <a:latin typeface="Arial"/>
                <a:cs typeface="Arial"/>
              </a:rPr>
              <a:t>pessoas</a:t>
            </a:r>
            <a:r>
              <a:rPr lang="en-US" sz="2000" dirty="0">
                <a:solidFill>
                  <a:srgbClr val="FFFFFF"/>
                </a:solidFill>
                <a:latin typeface="Arial"/>
                <a:cs typeface="Arial"/>
              </a:rPr>
              <a:t> </a:t>
            </a:r>
            <a:r>
              <a:rPr lang="en-US" sz="2000" dirty="0" err="1">
                <a:solidFill>
                  <a:srgbClr val="FFFFFF"/>
                </a:solidFill>
                <a:latin typeface="Arial"/>
                <a:cs typeface="Arial"/>
              </a:rPr>
              <a:t>jurídicas</a:t>
            </a:r>
            <a:r>
              <a:rPr lang="en-US" sz="2000" dirty="0">
                <a:solidFill>
                  <a:srgbClr val="FFFFFF"/>
                </a:solidFill>
                <a:latin typeface="Arial"/>
                <a:cs typeface="Arial"/>
              </a:rPr>
              <a:t> de </a:t>
            </a:r>
            <a:r>
              <a:rPr lang="en-US" sz="2000" dirty="0" err="1">
                <a:solidFill>
                  <a:srgbClr val="FFFFFF"/>
                </a:solidFill>
                <a:latin typeface="Arial"/>
                <a:cs typeface="Arial"/>
              </a:rPr>
              <a:t>direito</a:t>
            </a:r>
            <a:r>
              <a:rPr lang="en-US" sz="2000" dirty="0">
                <a:solidFill>
                  <a:srgbClr val="FFFFFF"/>
                </a:solidFill>
                <a:latin typeface="Arial"/>
                <a:cs typeface="Arial"/>
              </a:rPr>
              <a:t> </a:t>
            </a:r>
            <a:r>
              <a:rPr lang="en-US" sz="2000" dirty="0" err="1">
                <a:solidFill>
                  <a:srgbClr val="FFFFFF"/>
                </a:solidFill>
                <a:latin typeface="Arial"/>
                <a:cs typeface="Arial"/>
              </a:rPr>
              <a:t>público</a:t>
            </a:r>
            <a:r>
              <a:rPr lang="en-US" sz="2000" dirty="0">
                <a:solidFill>
                  <a:srgbClr val="FFFFFF"/>
                </a:solidFill>
                <a:latin typeface="Arial"/>
                <a:cs typeface="Arial"/>
              </a:rPr>
              <a:t>. </a:t>
            </a:r>
            <a:r>
              <a:rPr lang="en-US" sz="1600" dirty="0" smtClean="0">
                <a:solidFill>
                  <a:srgbClr val="FFFFFF"/>
                </a:solidFill>
                <a:latin typeface="Arial"/>
                <a:cs typeface="Arial"/>
              </a:rPr>
              <a:t>F: e </a:t>
            </a:r>
            <a:r>
              <a:rPr lang="en-US" sz="1600" dirty="0" err="1" smtClean="0">
                <a:solidFill>
                  <a:srgbClr val="FFFFFF"/>
                </a:solidFill>
                <a:latin typeface="Arial"/>
                <a:cs typeface="Arial"/>
              </a:rPr>
              <a:t>como</a:t>
            </a:r>
            <a:r>
              <a:rPr lang="en-US" sz="1600" dirty="0" smtClean="0">
                <a:solidFill>
                  <a:srgbClr val="FFFFFF"/>
                </a:solidFill>
                <a:latin typeface="Arial"/>
                <a:cs typeface="Arial"/>
              </a:rPr>
              <a:t> </a:t>
            </a:r>
            <a:r>
              <a:rPr lang="en-US" sz="1600" dirty="0" err="1" smtClean="0">
                <a:solidFill>
                  <a:srgbClr val="FFFFFF"/>
                </a:solidFill>
                <a:latin typeface="Arial"/>
                <a:cs typeface="Arial"/>
              </a:rPr>
              <a:t>fica</a:t>
            </a:r>
            <a:r>
              <a:rPr lang="en-US" sz="1600" dirty="0" smtClean="0">
                <a:solidFill>
                  <a:srgbClr val="FFFFFF"/>
                </a:solidFill>
                <a:latin typeface="Arial"/>
                <a:cs typeface="Arial"/>
              </a:rPr>
              <a:t> a </a:t>
            </a:r>
            <a:r>
              <a:rPr lang="en-US" sz="1600" dirty="0" err="1" smtClean="0">
                <a:solidFill>
                  <a:srgbClr val="FFFFFF"/>
                </a:solidFill>
                <a:latin typeface="Arial"/>
                <a:cs typeface="Arial"/>
              </a:rPr>
              <a:t>relação</a:t>
            </a:r>
            <a:r>
              <a:rPr lang="en-US" sz="1600" dirty="0" smtClean="0">
                <a:solidFill>
                  <a:srgbClr val="FFFFFF"/>
                </a:solidFill>
                <a:latin typeface="Arial"/>
                <a:cs typeface="Arial"/>
              </a:rPr>
              <a:t> com as </a:t>
            </a:r>
            <a:r>
              <a:rPr lang="en-US" sz="1600" dirty="0" err="1" smtClean="0">
                <a:solidFill>
                  <a:srgbClr val="FFFFFF"/>
                </a:solidFill>
                <a:latin typeface="Arial"/>
                <a:cs typeface="Arial"/>
              </a:rPr>
              <a:t>pessoas</a:t>
            </a:r>
            <a:r>
              <a:rPr lang="en-US" sz="1600" dirty="0" smtClean="0">
                <a:solidFill>
                  <a:srgbClr val="FFFFFF"/>
                </a:solidFill>
                <a:latin typeface="Arial"/>
                <a:cs typeface="Arial"/>
              </a:rPr>
              <a:t> </a:t>
            </a:r>
            <a:r>
              <a:rPr lang="en-US" sz="1600" dirty="0" err="1" smtClean="0">
                <a:solidFill>
                  <a:srgbClr val="FFFFFF"/>
                </a:solidFill>
                <a:latin typeface="Arial"/>
                <a:cs typeface="Arial"/>
              </a:rPr>
              <a:t>jurídicas</a:t>
            </a:r>
            <a:r>
              <a:rPr lang="en-US" sz="1600" dirty="0" smtClean="0">
                <a:solidFill>
                  <a:srgbClr val="FFFFFF"/>
                </a:solidFill>
                <a:latin typeface="Arial"/>
                <a:cs typeface="Arial"/>
              </a:rPr>
              <a:t> de </a:t>
            </a:r>
            <a:r>
              <a:rPr lang="en-US" sz="1600" dirty="0" err="1" smtClean="0">
                <a:solidFill>
                  <a:srgbClr val="FFFFFF"/>
                </a:solidFill>
                <a:latin typeface="Arial"/>
                <a:cs typeface="Arial"/>
              </a:rPr>
              <a:t>direito</a:t>
            </a:r>
            <a:r>
              <a:rPr lang="en-US" sz="1600" dirty="0" smtClean="0">
                <a:solidFill>
                  <a:srgbClr val="FFFFFF"/>
                </a:solidFill>
                <a:latin typeface="Arial"/>
                <a:cs typeface="Arial"/>
              </a:rPr>
              <a:t> </a:t>
            </a:r>
            <a:r>
              <a:rPr lang="en-US" sz="1600" dirty="0" err="1" smtClean="0">
                <a:solidFill>
                  <a:srgbClr val="FFFFFF"/>
                </a:solidFill>
                <a:latin typeface="Arial"/>
                <a:cs typeface="Arial"/>
              </a:rPr>
              <a:t>privado</a:t>
            </a:r>
            <a:r>
              <a:rPr lang="en-US" sz="1600" dirty="0" smtClean="0">
                <a:solidFill>
                  <a:srgbClr val="FFFFFF"/>
                </a:solidFill>
                <a:latin typeface="Arial"/>
                <a:cs typeface="Arial"/>
              </a:rPr>
              <a:t> no </a:t>
            </a:r>
            <a:r>
              <a:rPr lang="en-US" sz="1600" dirty="0" err="1" smtClean="0">
                <a:solidFill>
                  <a:srgbClr val="FFFFFF"/>
                </a:solidFill>
                <a:latin typeface="Arial"/>
                <a:cs typeface="Arial"/>
              </a:rPr>
              <a:t>caso</a:t>
            </a:r>
            <a:r>
              <a:rPr lang="en-US" sz="1600" dirty="0" smtClean="0">
                <a:solidFill>
                  <a:srgbClr val="FFFFFF"/>
                </a:solidFill>
                <a:latin typeface="Arial"/>
                <a:cs typeface="Arial"/>
              </a:rPr>
              <a:t> de </a:t>
            </a:r>
            <a:r>
              <a:rPr lang="en-US" sz="1600" dirty="0" err="1" smtClean="0">
                <a:solidFill>
                  <a:srgbClr val="FFFFFF"/>
                </a:solidFill>
                <a:latin typeface="Arial"/>
                <a:cs typeface="Arial"/>
              </a:rPr>
              <a:t>concessão</a:t>
            </a:r>
            <a:r>
              <a:rPr lang="en-US" sz="1600" dirty="0" smtClean="0">
                <a:solidFill>
                  <a:srgbClr val="FFFFFF"/>
                </a:solidFill>
                <a:latin typeface="Arial"/>
                <a:cs typeface="Arial"/>
              </a:rPr>
              <a:t> dos </a:t>
            </a:r>
            <a:r>
              <a:rPr lang="en-US" sz="1600" dirty="0" err="1" smtClean="0">
                <a:solidFill>
                  <a:srgbClr val="FFFFFF"/>
                </a:solidFill>
                <a:latin typeface="Arial"/>
                <a:cs typeface="Arial"/>
              </a:rPr>
              <a:t>serviços</a:t>
            </a:r>
            <a:r>
              <a:rPr lang="en-US" sz="1600" dirty="0" smtClean="0">
                <a:solidFill>
                  <a:srgbClr val="FFFFFF"/>
                </a:solidFill>
                <a:latin typeface="Arial"/>
                <a:cs typeface="Arial"/>
              </a:rPr>
              <a:t> </a:t>
            </a:r>
            <a:r>
              <a:rPr lang="en-US" sz="1600" dirty="0" err="1" smtClean="0">
                <a:solidFill>
                  <a:srgbClr val="FFFFFF"/>
                </a:solidFill>
                <a:latin typeface="Arial"/>
                <a:cs typeface="Arial"/>
              </a:rPr>
              <a:t>públicos</a:t>
            </a:r>
            <a:r>
              <a:rPr lang="en-US" sz="1600" dirty="0" smtClean="0">
                <a:solidFill>
                  <a:srgbClr val="FFFFFF"/>
                </a:solidFill>
                <a:latin typeface="Arial"/>
                <a:cs typeface="Arial"/>
              </a:rPr>
              <a:t>?</a:t>
            </a:r>
            <a:endParaRPr lang="en-US" sz="2000" dirty="0">
              <a:solidFill>
                <a:srgbClr val="FFFFFF"/>
              </a:solidFill>
              <a:latin typeface="Arial"/>
              <a:cs typeface="Arial"/>
            </a:endParaRPr>
          </a:p>
          <a:p>
            <a:pPr algn="just"/>
            <a:r>
              <a:rPr lang="en-US" sz="2200" dirty="0">
                <a:solidFill>
                  <a:srgbClr val="FFFFFF"/>
                </a:solidFill>
                <a:latin typeface="Arial"/>
                <a:cs typeface="Arial"/>
              </a:rPr>
              <a:t>  </a:t>
            </a:r>
            <a:r>
              <a:rPr lang="en-US" sz="2200" b="1" dirty="0">
                <a:solidFill>
                  <a:srgbClr val="FFFFFF"/>
                </a:solidFill>
                <a:latin typeface="Arial"/>
                <a:cs typeface="Arial"/>
              </a:rPr>
              <a:t>e) tem </a:t>
            </a:r>
            <a:r>
              <a:rPr lang="en-US" sz="2200" b="1" dirty="0" err="1">
                <a:solidFill>
                  <a:srgbClr val="FFFFFF"/>
                </a:solidFill>
                <a:latin typeface="Arial"/>
                <a:cs typeface="Arial"/>
              </a:rPr>
              <a:t>por</a:t>
            </a:r>
            <a:r>
              <a:rPr lang="en-US" sz="2200" b="1" dirty="0">
                <a:solidFill>
                  <a:srgbClr val="FFFFFF"/>
                </a:solidFill>
                <a:latin typeface="Arial"/>
                <a:cs typeface="Arial"/>
              </a:rPr>
              <a:t> </a:t>
            </a:r>
            <a:r>
              <a:rPr lang="en-US" sz="2200" b="1" dirty="0" err="1">
                <a:solidFill>
                  <a:srgbClr val="FFFFFF"/>
                </a:solidFill>
                <a:latin typeface="Arial"/>
                <a:cs typeface="Arial"/>
              </a:rPr>
              <a:t>objeto</a:t>
            </a:r>
            <a:r>
              <a:rPr lang="en-US" sz="2200" b="1" dirty="0">
                <a:solidFill>
                  <a:srgbClr val="FFFFFF"/>
                </a:solidFill>
                <a:latin typeface="Arial"/>
                <a:cs typeface="Arial"/>
              </a:rPr>
              <a:t> </a:t>
            </a:r>
            <a:r>
              <a:rPr lang="en-US" sz="2200" b="1" dirty="0" err="1">
                <a:solidFill>
                  <a:srgbClr val="FFFFFF"/>
                </a:solidFill>
                <a:latin typeface="Arial"/>
                <a:cs typeface="Arial"/>
              </a:rPr>
              <a:t>os</a:t>
            </a:r>
            <a:r>
              <a:rPr lang="en-US" sz="2200" b="1" dirty="0">
                <a:solidFill>
                  <a:srgbClr val="FFFFFF"/>
                </a:solidFill>
                <a:latin typeface="Arial"/>
                <a:cs typeface="Arial"/>
              </a:rPr>
              <a:t> </a:t>
            </a:r>
            <a:r>
              <a:rPr lang="en-US" sz="2200" b="1" dirty="0" err="1">
                <a:solidFill>
                  <a:srgbClr val="FFFFFF"/>
                </a:solidFill>
                <a:latin typeface="Arial"/>
                <a:cs typeface="Arial"/>
              </a:rPr>
              <a:t>órgãos</a:t>
            </a:r>
            <a:r>
              <a:rPr lang="en-US" sz="2200" b="1" dirty="0">
                <a:solidFill>
                  <a:srgbClr val="FFFFFF"/>
                </a:solidFill>
                <a:latin typeface="Arial"/>
                <a:cs typeface="Arial"/>
              </a:rPr>
              <a:t>, </a:t>
            </a:r>
            <a:r>
              <a:rPr lang="en-US" sz="2200" b="1" dirty="0" err="1">
                <a:solidFill>
                  <a:srgbClr val="FFFFFF"/>
                </a:solidFill>
                <a:latin typeface="Arial"/>
                <a:cs typeface="Arial"/>
              </a:rPr>
              <a:t>agentes</a:t>
            </a:r>
            <a:r>
              <a:rPr lang="en-US" sz="2200" b="1" dirty="0">
                <a:solidFill>
                  <a:srgbClr val="FFFFFF"/>
                </a:solidFill>
                <a:latin typeface="Arial"/>
                <a:cs typeface="Arial"/>
              </a:rPr>
              <a:t> e </a:t>
            </a:r>
            <a:r>
              <a:rPr lang="en-US" sz="2200" b="1" dirty="0" err="1">
                <a:solidFill>
                  <a:srgbClr val="FFFFFF"/>
                </a:solidFill>
                <a:latin typeface="Arial"/>
                <a:cs typeface="Arial"/>
              </a:rPr>
              <a:t>pessoas</a:t>
            </a:r>
            <a:r>
              <a:rPr lang="en-US" sz="2200" b="1" dirty="0">
                <a:solidFill>
                  <a:srgbClr val="FFFFFF"/>
                </a:solidFill>
                <a:latin typeface="Arial"/>
                <a:cs typeface="Arial"/>
              </a:rPr>
              <a:t> </a:t>
            </a:r>
            <a:r>
              <a:rPr lang="en-US" sz="2200" b="1" dirty="0" err="1">
                <a:solidFill>
                  <a:srgbClr val="FFFFFF"/>
                </a:solidFill>
                <a:latin typeface="Arial"/>
                <a:cs typeface="Arial"/>
              </a:rPr>
              <a:t>jurídicas</a:t>
            </a:r>
            <a:r>
              <a:rPr lang="en-US" sz="2200" b="1" dirty="0">
                <a:solidFill>
                  <a:srgbClr val="FFFFFF"/>
                </a:solidFill>
                <a:latin typeface="Arial"/>
                <a:cs typeface="Arial"/>
              </a:rPr>
              <a:t> </a:t>
            </a:r>
            <a:r>
              <a:rPr lang="en-US" sz="2200" b="1" dirty="0" err="1">
                <a:solidFill>
                  <a:srgbClr val="FFFFFF"/>
                </a:solidFill>
                <a:latin typeface="Arial"/>
                <a:cs typeface="Arial"/>
              </a:rPr>
              <a:t>administrativas</a:t>
            </a:r>
            <a:r>
              <a:rPr lang="en-US" sz="2200" b="1" dirty="0">
                <a:solidFill>
                  <a:srgbClr val="FFFFFF"/>
                </a:solidFill>
                <a:latin typeface="Arial"/>
                <a:cs typeface="Arial"/>
              </a:rPr>
              <a:t> </a:t>
            </a:r>
            <a:r>
              <a:rPr lang="en-US" sz="2200" b="1" dirty="0" err="1" smtClean="0">
                <a:solidFill>
                  <a:srgbClr val="FFFFFF"/>
                </a:solidFill>
                <a:latin typeface="Arial"/>
                <a:cs typeface="Arial"/>
              </a:rPr>
              <a:t>que</a:t>
            </a:r>
            <a:r>
              <a:rPr lang="en-US" sz="2200" b="1" dirty="0" smtClean="0">
                <a:solidFill>
                  <a:srgbClr val="FFFFFF"/>
                </a:solidFill>
                <a:latin typeface="Arial"/>
                <a:cs typeface="Arial"/>
              </a:rPr>
              <a:t> </a:t>
            </a:r>
            <a:r>
              <a:rPr lang="en-US" sz="2200" b="1" dirty="0" err="1">
                <a:solidFill>
                  <a:srgbClr val="FFFFFF"/>
                </a:solidFill>
                <a:latin typeface="Arial"/>
                <a:cs typeface="Arial"/>
              </a:rPr>
              <a:t>integram</a:t>
            </a:r>
            <a:r>
              <a:rPr lang="en-US" sz="2200" b="1" dirty="0">
                <a:solidFill>
                  <a:srgbClr val="FFFFFF"/>
                </a:solidFill>
                <a:latin typeface="Arial"/>
                <a:cs typeface="Arial"/>
              </a:rPr>
              <a:t> a </a:t>
            </a:r>
            <a:r>
              <a:rPr lang="en-US" sz="2200" b="1" dirty="0" err="1">
                <a:solidFill>
                  <a:srgbClr val="FFFFFF"/>
                </a:solidFill>
                <a:latin typeface="Arial"/>
                <a:cs typeface="Arial"/>
              </a:rPr>
              <a:t>Administração</a:t>
            </a:r>
            <a:r>
              <a:rPr lang="en-US" sz="2200" b="1" dirty="0">
                <a:solidFill>
                  <a:srgbClr val="FFFFFF"/>
                </a:solidFill>
                <a:latin typeface="Arial"/>
                <a:cs typeface="Arial"/>
              </a:rPr>
              <a:t> </a:t>
            </a:r>
            <a:r>
              <a:rPr lang="en-US" sz="2200" b="1" dirty="0" err="1">
                <a:solidFill>
                  <a:srgbClr val="FFFFFF"/>
                </a:solidFill>
                <a:latin typeface="Arial"/>
                <a:cs typeface="Arial"/>
              </a:rPr>
              <a:t>Pública</a:t>
            </a:r>
            <a:r>
              <a:rPr lang="en-US" sz="2200" b="1" dirty="0">
                <a:solidFill>
                  <a:srgbClr val="FFFFFF"/>
                </a:solidFill>
                <a:latin typeface="Arial"/>
                <a:cs typeface="Arial"/>
              </a:rPr>
              <a:t>, a </a:t>
            </a:r>
            <a:r>
              <a:rPr lang="en-US" sz="2200" b="1" dirty="0" err="1">
                <a:solidFill>
                  <a:srgbClr val="FFFFFF"/>
                </a:solidFill>
                <a:latin typeface="Arial"/>
                <a:cs typeface="Arial"/>
              </a:rPr>
              <a:t>atividade</a:t>
            </a:r>
            <a:r>
              <a:rPr lang="en-US" sz="2200" b="1" dirty="0">
                <a:solidFill>
                  <a:srgbClr val="FFFFFF"/>
                </a:solidFill>
                <a:latin typeface="Arial"/>
                <a:cs typeface="Arial"/>
              </a:rPr>
              <a:t> </a:t>
            </a:r>
            <a:r>
              <a:rPr lang="en-US" sz="2200" b="1" dirty="0" err="1">
                <a:solidFill>
                  <a:srgbClr val="FFFFFF"/>
                </a:solidFill>
                <a:latin typeface="Arial"/>
                <a:cs typeface="Arial"/>
              </a:rPr>
              <a:t>não</a:t>
            </a:r>
            <a:r>
              <a:rPr lang="en-US" sz="2200" b="1" dirty="0">
                <a:solidFill>
                  <a:srgbClr val="FFFFFF"/>
                </a:solidFill>
                <a:latin typeface="Arial"/>
                <a:cs typeface="Arial"/>
              </a:rPr>
              <a:t> </a:t>
            </a:r>
            <a:r>
              <a:rPr lang="en-US" sz="2200" b="1" dirty="0" err="1">
                <a:solidFill>
                  <a:srgbClr val="FFFFFF"/>
                </a:solidFill>
                <a:latin typeface="Arial"/>
                <a:cs typeface="Arial"/>
              </a:rPr>
              <a:t>contenciosa</a:t>
            </a:r>
            <a:r>
              <a:rPr lang="en-US" sz="2200" b="1" dirty="0">
                <a:solidFill>
                  <a:srgbClr val="FFFFFF"/>
                </a:solidFill>
                <a:latin typeface="Arial"/>
                <a:cs typeface="Arial"/>
              </a:rPr>
              <a:t> </a:t>
            </a:r>
            <a:r>
              <a:rPr lang="en-US" sz="2200" b="1" dirty="0" err="1" smtClean="0">
                <a:solidFill>
                  <a:srgbClr val="FFFFFF"/>
                </a:solidFill>
                <a:latin typeface="Arial"/>
                <a:cs typeface="Arial"/>
              </a:rPr>
              <a:t>que</a:t>
            </a:r>
            <a:r>
              <a:rPr lang="en-US" sz="2200" b="1" dirty="0">
                <a:solidFill>
                  <a:srgbClr val="FFFFFF"/>
                </a:solidFill>
                <a:latin typeface="Arial"/>
                <a:cs typeface="Arial"/>
              </a:rPr>
              <a:t> </a:t>
            </a:r>
            <a:r>
              <a:rPr lang="en-US" sz="2200" b="1" dirty="0" err="1" smtClean="0">
                <a:solidFill>
                  <a:srgbClr val="FFFFFF"/>
                </a:solidFill>
                <a:latin typeface="Arial"/>
                <a:cs typeface="Arial"/>
              </a:rPr>
              <a:t>exerce</a:t>
            </a:r>
            <a:r>
              <a:rPr lang="en-US" sz="2200" b="1" dirty="0" smtClean="0">
                <a:solidFill>
                  <a:srgbClr val="FFFFFF"/>
                </a:solidFill>
                <a:latin typeface="Arial"/>
                <a:cs typeface="Arial"/>
              </a:rPr>
              <a:t> </a:t>
            </a:r>
            <a:r>
              <a:rPr lang="en-US" sz="2200" b="1" dirty="0">
                <a:solidFill>
                  <a:srgbClr val="FFFFFF"/>
                </a:solidFill>
                <a:latin typeface="Arial"/>
                <a:cs typeface="Arial"/>
              </a:rPr>
              <a:t>e </a:t>
            </a:r>
            <a:r>
              <a:rPr lang="en-US" sz="2200" b="1" dirty="0" err="1">
                <a:solidFill>
                  <a:srgbClr val="FFFFFF"/>
                </a:solidFill>
                <a:latin typeface="Arial"/>
                <a:cs typeface="Arial"/>
              </a:rPr>
              <a:t>os</a:t>
            </a:r>
            <a:r>
              <a:rPr lang="en-US" sz="2200" b="1" dirty="0">
                <a:solidFill>
                  <a:srgbClr val="FFFFFF"/>
                </a:solidFill>
                <a:latin typeface="Arial"/>
                <a:cs typeface="Arial"/>
              </a:rPr>
              <a:t> bens de </a:t>
            </a:r>
            <a:r>
              <a:rPr lang="en-US" sz="2200" b="1" dirty="0" err="1">
                <a:solidFill>
                  <a:srgbClr val="FFFFFF"/>
                </a:solidFill>
                <a:latin typeface="Arial"/>
                <a:cs typeface="Arial"/>
              </a:rPr>
              <a:t>que</a:t>
            </a:r>
            <a:r>
              <a:rPr lang="en-US" sz="2200" b="1" dirty="0">
                <a:solidFill>
                  <a:srgbClr val="FFFFFF"/>
                </a:solidFill>
                <a:latin typeface="Arial"/>
                <a:cs typeface="Arial"/>
              </a:rPr>
              <a:t> se </a:t>
            </a:r>
            <a:r>
              <a:rPr lang="en-US" sz="2200" b="1" dirty="0" err="1">
                <a:solidFill>
                  <a:srgbClr val="FFFFFF"/>
                </a:solidFill>
                <a:latin typeface="Arial"/>
                <a:cs typeface="Arial"/>
              </a:rPr>
              <a:t>utiliza</a:t>
            </a:r>
            <a:r>
              <a:rPr lang="en-US" sz="2200" b="1" dirty="0">
                <a:solidFill>
                  <a:srgbClr val="FFFFFF"/>
                </a:solidFill>
                <a:latin typeface="Arial"/>
                <a:cs typeface="Arial"/>
              </a:rPr>
              <a:t> </a:t>
            </a:r>
            <a:r>
              <a:rPr lang="en-US" sz="2200" b="1" dirty="0" err="1">
                <a:solidFill>
                  <a:srgbClr val="FFFFFF"/>
                </a:solidFill>
                <a:latin typeface="Arial"/>
                <a:cs typeface="Arial"/>
              </a:rPr>
              <a:t>para</a:t>
            </a:r>
            <a:r>
              <a:rPr lang="en-US" sz="2200" b="1" dirty="0">
                <a:solidFill>
                  <a:srgbClr val="FFFFFF"/>
                </a:solidFill>
                <a:latin typeface="Arial"/>
                <a:cs typeface="Arial"/>
              </a:rPr>
              <a:t> a </a:t>
            </a:r>
            <a:r>
              <a:rPr lang="en-US" sz="2200" b="1" dirty="0" err="1">
                <a:solidFill>
                  <a:srgbClr val="FFFFFF"/>
                </a:solidFill>
                <a:latin typeface="Arial"/>
                <a:cs typeface="Arial"/>
              </a:rPr>
              <a:t>consecução</a:t>
            </a:r>
            <a:r>
              <a:rPr lang="en-US" sz="2200" b="1" dirty="0">
                <a:solidFill>
                  <a:srgbClr val="FFFFFF"/>
                </a:solidFill>
                <a:latin typeface="Arial"/>
                <a:cs typeface="Arial"/>
              </a:rPr>
              <a:t> de </a:t>
            </a:r>
            <a:r>
              <a:rPr lang="en-US" sz="2200" b="1" dirty="0" err="1">
                <a:solidFill>
                  <a:srgbClr val="FFFFFF"/>
                </a:solidFill>
                <a:latin typeface="Arial"/>
                <a:cs typeface="Arial"/>
              </a:rPr>
              <a:t>seus</a:t>
            </a:r>
            <a:r>
              <a:rPr lang="en-US" sz="2200" b="1" dirty="0">
                <a:solidFill>
                  <a:srgbClr val="FFFFFF"/>
                </a:solidFill>
                <a:latin typeface="Arial"/>
                <a:cs typeface="Arial"/>
              </a:rPr>
              <a:t> fins, </a:t>
            </a:r>
            <a:r>
              <a:rPr lang="en-US" sz="2200" b="1" dirty="0" smtClean="0">
                <a:solidFill>
                  <a:srgbClr val="FFFFFF"/>
                </a:solidFill>
                <a:latin typeface="Arial"/>
                <a:cs typeface="Arial"/>
              </a:rPr>
              <a:t>de </a:t>
            </a:r>
            <a:r>
              <a:rPr lang="en-US" sz="2200" b="1" dirty="0" err="1">
                <a:solidFill>
                  <a:srgbClr val="FFFFFF"/>
                </a:solidFill>
                <a:latin typeface="Arial"/>
                <a:cs typeface="Arial"/>
              </a:rPr>
              <a:t>natureza</a:t>
            </a:r>
            <a:r>
              <a:rPr lang="en-US" sz="2200" b="1" dirty="0">
                <a:solidFill>
                  <a:srgbClr val="FFFFFF"/>
                </a:solidFill>
                <a:latin typeface="Arial"/>
                <a:cs typeface="Arial"/>
              </a:rPr>
              <a:t> </a:t>
            </a:r>
            <a:r>
              <a:rPr lang="en-US" sz="2200" b="1" dirty="0" err="1">
                <a:solidFill>
                  <a:srgbClr val="FFFFFF"/>
                </a:solidFill>
                <a:latin typeface="Arial"/>
                <a:cs typeface="Arial"/>
              </a:rPr>
              <a:t>pública</a:t>
            </a:r>
            <a:r>
              <a:rPr lang="en-US" sz="2000" b="1" dirty="0" smtClean="0">
                <a:solidFill>
                  <a:srgbClr val="FFFFFF"/>
                </a:solidFill>
                <a:latin typeface="Arial"/>
                <a:cs typeface="Arial"/>
              </a:rPr>
              <a:t>. CORRETA </a:t>
            </a:r>
            <a:r>
              <a:rPr lang="en-US" sz="1600" dirty="0" smtClean="0">
                <a:solidFill>
                  <a:srgbClr val="FFFFFF"/>
                </a:solidFill>
                <a:latin typeface="Arial"/>
                <a:cs typeface="Arial"/>
              </a:rPr>
              <a:t>F: </a:t>
            </a:r>
            <a:r>
              <a:rPr lang="en-US" sz="1600" dirty="0" err="1" smtClean="0">
                <a:solidFill>
                  <a:srgbClr val="FFFFFF"/>
                </a:solidFill>
                <a:latin typeface="Arial"/>
                <a:cs typeface="Arial"/>
              </a:rPr>
              <a:t>conceito</a:t>
            </a:r>
            <a:r>
              <a:rPr lang="en-US" sz="1600" dirty="0" smtClean="0">
                <a:solidFill>
                  <a:srgbClr val="FFFFFF"/>
                </a:solidFill>
                <a:latin typeface="Arial"/>
                <a:cs typeface="Arial"/>
              </a:rPr>
              <a:t> de Adm. </a:t>
            </a:r>
            <a:r>
              <a:rPr lang="en-US" sz="1600" dirty="0" err="1" smtClean="0">
                <a:solidFill>
                  <a:srgbClr val="FFFFFF"/>
                </a:solidFill>
                <a:latin typeface="Arial"/>
                <a:cs typeface="Arial"/>
              </a:rPr>
              <a:t>Pública</a:t>
            </a:r>
            <a:r>
              <a:rPr lang="en-US" sz="1600" dirty="0" smtClean="0">
                <a:solidFill>
                  <a:srgbClr val="FFFFFF"/>
                </a:solidFill>
                <a:latin typeface="Arial"/>
                <a:cs typeface="Arial"/>
              </a:rPr>
              <a:t> </a:t>
            </a:r>
            <a:r>
              <a:rPr lang="en-US" sz="1600" dirty="0" err="1" smtClean="0">
                <a:solidFill>
                  <a:srgbClr val="FFFFFF"/>
                </a:solidFill>
                <a:latin typeface="Arial"/>
                <a:cs typeface="Arial"/>
              </a:rPr>
              <a:t>subjetiva</a:t>
            </a:r>
            <a:endParaRPr lang="en-US" sz="1600" dirty="0">
              <a:solidFill>
                <a:srgbClr val="FFFFFF"/>
              </a:solidFill>
              <a:latin typeface="Arial"/>
              <a:cs typeface="Arial"/>
            </a:endParaRPr>
          </a:p>
        </p:txBody>
      </p:sp>
    </p:spTree>
    <p:extLst>
      <p:ext uri="{BB962C8B-B14F-4D97-AF65-F5344CB8AC3E}">
        <p14:creationId xmlns:p14="http://schemas.microsoft.com/office/powerpoint/2010/main" xmlns="" val="1068112637"/>
      </p:ext>
    </p:extLst>
  </p:cSld>
  <p:clrMapOvr>
    <a:masterClrMapping/>
  </p:clrMapOvr>
  <p:transition>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Regime jurídico-administrativo</a:t>
            </a:r>
          </a:p>
          <a:p>
            <a:pPr marL="0" indent="0" algn="just">
              <a:buNone/>
            </a:pPr>
            <a:r>
              <a:rPr lang="pt-BR" sz="2000" dirty="0" smtClean="0">
                <a:solidFill>
                  <a:srgbClr val="FFFFFF"/>
                </a:solidFill>
                <a:latin typeface="Arial"/>
                <a:cs typeface="Arial"/>
              </a:rPr>
              <a:t>Regime jurídico administrativo é o conjunto de princípios e normas que norteiam a atividade desempenhada pelos agentes encarregados de zelar a coisa pública.</a:t>
            </a:r>
            <a:endParaRPr lang="pt-BR" sz="2000" dirty="0">
              <a:solidFill>
                <a:srgbClr val="FFFFFF"/>
              </a:solidFill>
              <a:latin typeface="Arial"/>
              <a:cs typeface="Arial"/>
            </a:endParaRPr>
          </a:p>
          <a:p>
            <a:pPr marL="0" indent="0" algn="just">
              <a:buNone/>
            </a:pPr>
            <a:endParaRPr lang="pt-BR" sz="2000" dirty="0" smtClean="0">
              <a:solidFill>
                <a:srgbClr val="FFFFFF"/>
              </a:solidFill>
              <a:latin typeface="Arial"/>
              <a:cs typeface="Arial"/>
            </a:endParaRPr>
          </a:p>
          <a:p>
            <a:pPr marL="0" indent="0" algn="just">
              <a:buNone/>
            </a:pPr>
            <a:r>
              <a:rPr lang="pt-BR" sz="2000" dirty="0" smtClean="0">
                <a:solidFill>
                  <a:srgbClr val="FFFFFF"/>
                </a:solidFill>
                <a:latin typeface="Arial"/>
                <a:cs typeface="Arial"/>
              </a:rPr>
              <a:t>Maria </a:t>
            </a:r>
            <a:r>
              <a:rPr lang="pt-BR" sz="2000" dirty="0">
                <a:solidFill>
                  <a:srgbClr val="FFFFFF"/>
                </a:solidFill>
                <a:latin typeface="Arial"/>
                <a:cs typeface="Arial"/>
              </a:rPr>
              <a:t>Sylvia Zanella Di Pietro ensina que “a expressão regime jurídico administrativo é reservada tão-somente para abranger o conjunto de traços, de conotações que tipificam o Direito Administrativo, colocando a Administração Pública numa posição privilegiada, vertical, na relação jurídico-administrativa. Basicamente pode-se dizer que o regime administrativo resume-se a duas palavras apenas: </a:t>
            </a:r>
            <a:r>
              <a:rPr lang="pt-BR" sz="2000" b="1" dirty="0">
                <a:solidFill>
                  <a:srgbClr val="FFFFFF"/>
                </a:solidFill>
                <a:latin typeface="Arial"/>
                <a:cs typeface="Arial"/>
              </a:rPr>
              <a:t>prerrogativas e </a:t>
            </a:r>
            <a:r>
              <a:rPr lang="pt-BR" sz="2000" b="1" dirty="0" smtClean="0">
                <a:solidFill>
                  <a:srgbClr val="FFFFFF"/>
                </a:solidFill>
                <a:latin typeface="Arial"/>
                <a:cs typeface="Arial"/>
              </a:rPr>
              <a:t>sujeições</a:t>
            </a:r>
            <a:r>
              <a:rPr lang="pt-BR" sz="2000" dirty="0" smtClean="0">
                <a:solidFill>
                  <a:srgbClr val="FFFFFF"/>
                </a:solidFill>
                <a:latin typeface="Arial"/>
                <a:cs typeface="Arial"/>
              </a:rPr>
              <a:t>”.</a:t>
            </a:r>
            <a:endParaRPr lang="pt-BR" sz="2000" dirty="0">
              <a:solidFill>
                <a:srgbClr val="FFFFFF"/>
              </a:solidFill>
              <a:latin typeface="Arial"/>
              <a:cs typeface="Arial"/>
            </a:endParaRPr>
          </a:p>
          <a:p>
            <a:pPr marL="0" indent="0" algn="just">
              <a:buNone/>
            </a:pPr>
            <a:endParaRPr lang="pt-BR" sz="2000" dirty="0" smtClean="0">
              <a:solidFill>
                <a:srgbClr val="FFFFFF"/>
              </a:solidFill>
              <a:latin typeface="Arial"/>
              <a:cs typeface="Arial"/>
            </a:endParaRPr>
          </a:p>
          <a:p>
            <a:pPr marL="0" indent="0" algn="just">
              <a:buNone/>
            </a:pPr>
            <a:r>
              <a:rPr lang="pt-BR" sz="2000" dirty="0" smtClean="0">
                <a:solidFill>
                  <a:srgbClr val="FFFFFF"/>
                </a:solidFill>
                <a:latin typeface="Arial"/>
                <a:cs typeface="Arial"/>
              </a:rPr>
              <a:t>O Direito Administrativo consiste numa </a:t>
            </a:r>
            <a:r>
              <a:rPr lang="pt-BR" sz="2000" dirty="0">
                <a:solidFill>
                  <a:srgbClr val="FFFFFF"/>
                </a:solidFill>
                <a:latin typeface="Arial"/>
                <a:cs typeface="Arial"/>
              </a:rPr>
              <a:t>disciplina normativa peculiar que, fundamentalmente se delineia em função da consagração de dois princípios: a) supremacia do interesse público sobre o privado; </a:t>
            </a:r>
            <a:r>
              <a:rPr lang="pt-BR" sz="2000" dirty="0" err="1">
                <a:solidFill>
                  <a:srgbClr val="FFFFFF"/>
                </a:solidFill>
                <a:latin typeface="Arial"/>
                <a:cs typeface="Arial"/>
              </a:rPr>
              <a:t>b</a:t>
            </a:r>
            <a:r>
              <a:rPr lang="pt-BR" sz="2000" dirty="0">
                <a:solidFill>
                  <a:srgbClr val="FFFFFF"/>
                </a:solidFill>
                <a:latin typeface="Arial"/>
                <a:cs typeface="Arial"/>
              </a:rPr>
              <a:t>) indisponibilidade, pela Administração, dos interesses públicos</a:t>
            </a:r>
          </a:p>
          <a:p>
            <a:r>
              <a:rPr lang="pt-BR" sz="2400" dirty="0"/>
              <a:t> </a:t>
            </a:r>
          </a:p>
          <a:p>
            <a:endParaRPr lang="pt-BR" altLang="pt-BR" sz="2400" dirty="0" smtClean="0">
              <a:solidFill>
                <a:schemeClr val="bg1"/>
              </a:solidFill>
            </a:endParaRPr>
          </a:p>
        </p:txBody>
      </p:sp>
    </p:spTree>
    <p:extLst>
      <p:ext uri="{BB962C8B-B14F-4D97-AF65-F5344CB8AC3E}">
        <p14:creationId xmlns:p14="http://schemas.microsoft.com/office/powerpoint/2010/main" xmlns="" val="3011296249"/>
      </p:ext>
    </p:extLst>
  </p:cSld>
  <p:clrMapOvr>
    <a:masterClrMapping/>
  </p:clrMapOvr>
  <p:transition>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Princípios do Direito Administrativo</a:t>
            </a:r>
          </a:p>
          <a:p>
            <a:pPr marL="0" indent="0" algn="just">
              <a:buNone/>
            </a:pPr>
            <a:r>
              <a:rPr lang="pt-BR" altLang="pt-BR" sz="2000" dirty="0" smtClean="0">
                <a:solidFill>
                  <a:schemeClr val="bg1"/>
                </a:solidFill>
                <a:latin typeface="Arial"/>
                <a:cs typeface="Arial"/>
              </a:rPr>
              <a:t>Com o constitucionalização do direito Administrativo, houve o reconhecimento da força normativa primária dos princípios constitucionais.</a:t>
            </a:r>
          </a:p>
          <a:p>
            <a:endParaRPr lang="pt-BR" altLang="pt-BR" sz="2000" dirty="0" smtClean="0">
              <a:solidFill>
                <a:schemeClr val="bg1"/>
              </a:solidFill>
              <a:latin typeface="Arial"/>
              <a:cs typeface="Arial"/>
            </a:endParaRPr>
          </a:p>
          <a:p>
            <a:pPr marL="0" indent="0" algn="just">
              <a:buNone/>
            </a:pPr>
            <a:r>
              <a:rPr lang="pt-BR" altLang="pt-BR" sz="2000" dirty="0" smtClean="0">
                <a:solidFill>
                  <a:schemeClr val="bg1"/>
                </a:solidFill>
                <a:latin typeface="Arial"/>
                <a:cs typeface="Arial"/>
              </a:rPr>
              <a:t>Existem princípios administrativos explícitos e implícitos.</a:t>
            </a:r>
          </a:p>
          <a:p>
            <a:endParaRPr lang="pt-BR" altLang="pt-BR" sz="2000" dirty="0">
              <a:solidFill>
                <a:schemeClr val="bg1"/>
              </a:solidFill>
              <a:latin typeface="Arial"/>
              <a:cs typeface="Arial"/>
            </a:endParaRPr>
          </a:p>
          <a:p>
            <a:pPr marL="0" indent="0">
              <a:buNone/>
            </a:pPr>
            <a:r>
              <a:rPr lang="pt-BR" altLang="pt-BR" sz="2000" dirty="0" smtClean="0">
                <a:solidFill>
                  <a:schemeClr val="bg1"/>
                </a:solidFill>
                <a:latin typeface="Arial"/>
                <a:cs typeface="Arial"/>
              </a:rPr>
              <a:t>1) Princípios administrativos explícitos</a:t>
            </a:r>
          </a:p>
          <a:p>
            <a:pPr marL="0" indent="0" algn="just">
              <a:buNone/>
            </a:pPr>
            <a:r>
              <a:rPr lang="pt-BR" altLang="pt-BR" sz="2000" dirty="0" smtClean="0">
                <a:solidFill>
                  <a:schemeClr val="bg1"/>
                </a:solidFill>
                <a:latin typeface="Arial"/>
                <a:cs typeface="Arial"/>
              </a:rPr>
              <a:t>Dispositivo principal: art. 37 da CF. Lá encontramos os seguintes princípios: legalidade, impessoalidade, moralidade, publicidade e eficiência (Dica: Limpe)</a:t>
            </a:r>
          </a:p>
          <a:p>
            <a:endParaRPr lang="pt-BR" altLang="pt-BR" sz="2000" dirty="0" smtClean="0">
              <a:solidFill>
                <a:schemeClr val="bg1"/>
              </a:solidFill>
              <a:latin typeface="Arial"/>
              <a:cs typeface="Arial"/>
            </a:endParaRPr>
          </a:p>
          <a:p>
            <a:pPr marL="0" indent="0" algn="just">
              <a:buNone/>
            </a:pPr>
            <a:r>
              <a:rPr lang="pt-BR" altLang="pt-BR" sz="2000" dirty="0" smtClean="0">
                <a:solidFill>
                  <a:schemeClr val="bg1"/>
                </a:solidFill>
                <a:latin typeface="Arial"/>
                <a:cs typeface="Arial"/>
              </a:rPr>
              <a:t>Art. 2º da Lei 9.784/99 (Lei do processo administrativo federal): </a:t>
            </a:r>
            <a:r>
              <a:rPr lang="pt-BR" sz="2000" dirty="0" smtClean="0">
                <a:solidFill>
                  <a:schemeClr val="bg1"/>
                </a:solidFill>
                <a:latin typeface="Arial"/>
                <a:cs typeface="Arial"/>
              </a:rPr>
              <a:t>legalidade</a:t>
            </a:r>
            <a:r>
              <a:rPr lang="pt-BR" sz="2000" dirty="0">
                <a:solidFill>
                  <a:schemeClr val="bg1"/>
                </a:solidFill>
                <a:latin typeface="Arial"/>
                <a:cs typeface="Arial"/>
              </a:rPr>
              <a:t>, finalidade, motivação, razoabilidade, proporcionalidade, moralidade, ampla defesa, contraditório, segurança jurídica, interesse público e eficiência </a:t>
            </a:r>
            <a:endParaRPr lang="pt-BR" sz="2000" dirty="0" smtClean="0">
              <a:solidFill>
                <a:schemeClr val="bg1"/>
              </a:solidFill>
              <a:latin typeface="Arial"/>
              <a:cs typeface="Arial"/>
            </a:endParaRPr>
          </a:p>
          <a:p>
            <a:endParaRPr lang="pt-BR" altLang="pt-BR" sz="2000" dirty="0">
              <a:solidFill>
                <a:schemeClr val="bg1"/>
              </a:solidFill>
              <a:latin typeface="Arial"/>
              <a:cs typeface="Arial"/>
            </a:endParaRPr>
          </a:p>
          <a:p>
            <a:endParaRPr lang="pt-BR" altLang="pt-BR" sz="2400" dirty="0">
              <a:solidFill>
                <a:schemeClr val="bg1"/>
              </a:solidFill>
            </a:endParaRPr>
          </a:p>
          <a:p>
            <a:endParaRPr lang="pt-BR" altLang="pt-BR" sz="2400" dirty="0" smtClean="0">
              <a:solidFill>
                <a:schemeClr val="bg1"/>
              </a:solidFill>
            </a:endParaRPr>
          </a:p>
        </p:txBody>
      </p:sp>
    </p:spTree>
    <p:extLst>
      <p:ext uri="{BB962C8B-B14F-4D97-AF65-F5344CB8AC3E}">
        <p14:creationId xmlns:p14="http://schemas.microsoft.com/office/powerpoint/2010/main" xmlns="" val="1667558172"/>
      </p:ext>
    </p:extLst>
  </p:cSld>
  <p:clrMapOvr>
    <a:masterClrMapping/>
  </p:clrMapOvr>
  <p:transition>
    <p:comb/>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476250"/>
            <a:ext cx="8207375" cy="5943600"/>
          </a:xfrm>
        </p:spPr>
        <p:txBody>
          <a:bodyPr/>
          <a:lstStyle/>
          <a:p>
            <a:r>
              <a:rPr lang="pt-BR" altLang="pt-BR" sz="2400" b="1" dirty="0" smtClean="0">
                <a:solidFill>
                  <a:schemeClr val="accent2"/>
                </a:solidFill>
              </a:rPr>
              <a:t>Princípio da Legalidade</a:t>
            </a:r>
            <a:endParaRPr lang="pt-BR" altLang="pt-BR" sz="2000" b="1" dirty="0" smtClean="0">
              <a:solidFill>
                <a:srgbClr val="FFFFFF"/>
              </a:solidFill>
              <a:latin typeface="Arial"/>
              <a:cs typeface="Arial"/>
            </a:endParaRPr>
          </a:p>
          <a:p>
            <a:endParaRPr lang="pt-BR" altLang="pt-BR" sz="2400" dirty="0" smtClean="0">
              <a:solidFill>
                <a:schemeClr val="bg1"/>
              </a:solidFill>
            </a:endParaRPr>
          </a:p>
          <a:p>
            <a:pPr algn="just"/>
            <a:r>
              <a:rPr lang="pt-BR" altLang="pt-BR" sz="2000" dirty="0" smtClean="0">
                <a:solidFill>
                  <a:schemeClr val="bg1"/>
                </a:solidFill>
                <a:latin typeface="Arial"/>
                <a:cs typeface="Arial"/>
              </a:rPr>
              <a:t>Contexto histórico: no direito Administrativo, esse princípio só foi consagrado com a Revolução Francesa</a:t>
            </a:r>
          </a:p>
          <a:p>
            <a:pPr algn="just"/>
            <a:endParaRPr lang="pt-BR" altLang="pt-BR" sz="2000" dirty="0">
              <a:solidFill>
                <a:schemeClr val="bg1"/>
              </a:solidFill>
              <a:latin typeface="Arial"/>
              <a:cs typeface="Arial"/>
            </a:endParaRPr>
          </a:p>
          <a:p>
            <a:pPr algn="just"/>
            <a:r>
              <a:rPr lang="pt-BR" altLang="pt-BR" sz="2000" dirty="0" smtClean="0">
                <a:solidFill>
                  <a:schemeClr val="bg1"/>
                </a:solidFill>
                <a:latin typeface="Arial"/>
                <a:cs typeface="Arial"/>
              </a:rPr>
              <a:t>Dois significados: supremacia da lei e reserva de lei.</a:t>
            </a:r>
          </a:p>
          <a:p>
            <a:pPr algn="just"/>
            <a:endParaRPr lang="pt-BR" altLang="pt-BR" sz="2000" dirty="0">
              <a:solidFill>
                <a:schemeClr val="bg1"/>
              </a:solidFill>
              <a:latin typeface="Arial"/>
              <a:cs typeface="Arial"/>
            </a:endParaRPr>
          </a:p>
          <a:p>
            <a:pPr algn="just"/>
            <a:r>
              <a:rPr lang="pt-BR" altLang="pt-BR" sz="2000" dirty="0" smtClean="0">
                <a:solidFill>
                  <a:schemeClr val="bg1"/>
                </a:solidFill>
                <a:latin typeface="Arial"/>
                <a:cs typeface="Arial"/>
              </a:rPr>
              <a:t>O princípio administrativo da legalidade engloba esses dois significados. </a:t>
            </a:r>
          </a:p>
          <a:p>
            <a:pPr algn="just"/>
            <a:endParaRPr lang="pt-BR" altLang="pt-BR" sz="2000" dirty="0" smtClean="0">
              <a:solidFill>
                <a:schemeClr val="bg1"/>
              </a:solidFill>
              <a:latin typeface="Arial"/>
              <a:cs typeface="Arial"/>
            </a:endParaRPr>
          </a:p>
          <a:p>
            <a:pPr algn="just"/>
            <a:r>
              <a:rPr lang="pt-BR" altLang="pt-BR" sz="2000" dirty="0" smtClean="0">
                <a:solidFill>
                  <a:schemeClr val="bg1"/>
                </a:solidFill>
                <a:latin typeface="Arial"/>
                <a:cs typeface="Arial"/>
              </a:rPr>
              <a:t>Visão tradicional – Hely Lopes Meirelles</a:t>
            </a:r>
            <a:r>
              <a:rPr lang="pt-BR" altLang="pt-BR" sz="2000" dirty="0">
                <a:solidFill>
                  <a:schemeClr val="bg1"/>
                </a:solidFill>
                <a:latin typeface="Arial"/>
                <a:cs typeface="Arial"/>
              </a:rPr>
              <a:t>: </a:t>
            </a:r>
            <a:r>
              <a:rPr lang="pt-BR" altLang="pt-BR" sz="2000" dirty="0" smtClean="0">
                <a:solidFill>
                  <a:schemeClr val="bg1"/>
                </a:solidFill>
                <a:latin typeface="Arial"/>
                <a:cs typeface="Arial"/>
              </a:rPr>
              <a:t>“</a:t>
            </a:r>
            <a:r>
              <a:rPr lang="pt-BR" sz="2000" dirty="0" smtClean="0">
                <a:solidFill>
                  <a:schemeClr val="bg1"/>
                </a:solidFill>
                <a:latin typeface="Arial"/>
                <a:cs typeface="Arial"/>
              </a:rPr>
              <a:t>Legalidade </a:t>
            </a:r>
            <a:r>
              <a:rPr lang="pt-BR" sz="2000" dirty="0">
                <a:solidFill>
                  <a:schemeClr val="bg1"/>
                </a:solidFill>
                <a:latin typeface="Arial"/>
                <a:cs typeface="Arial"/>
              </a:rPr>
              <a:t>para administração pública significa que ela só pode fazer aquilo que a lei autoriza. Para os particulares, legalidade tem outra concepção, ou seja, eles podem fazer tudo aquilo que a lei não </a:t>
            </a:r>
            <a:r>
              <a:rPr lang="pt-BR" sz="2000" dirty="0" smtClean="0">
                <a:solidFill>
                  <a:schemeClr val="bg1"/>
                </a:solidFill>
                <a:latin typeface="Arial"/>
                <a:cs typeface="Arial"/>
              </a:rPr>
              <a:t>proíbe”.</a:t>
            </a:r>
          </a:p>
          <a:p>
            <a:pPr algn="just"/>
            <a:endParaRPr lang="pt-BR" sz="2000" dirty="0" smtClean="0">
              <a:solidFill>
                <a:schemeClr val="bg1"/>
              </a:solidFill>
              <a:latin typeface="Arial"/>
              <a:cs typeface="Arial"/>
            </a:endParaRPr>
          </a:p>
          <a:p>
            <a:pPr algn="just"/>
            <a:r>
              <a:rPr lang="pt-BR" sz="2000" dirty="0" smtClean="0">
                <a:solidFill>
                  <a:schemeClr val="bg1"/>
                </a:solidFill>
                <a:latin typeface="Arial"/>
                <a:cs typeface="Arial"/>
              </a:rPr>
              <a:t>Hoje – eficácia horizontal dos direitos fundamentais. </a:t>
            </a:r>
            <a:r>
              <a:rPr lang="pt-BR" sz="2000" dirty="0" err="1" smtClean="0">
                <a:solidFill>
                  <a:schemeClr val="bg1"/>
                </a:solidFill>
                <a:latin typeface="Arial"/>
                <a:cs typeface="Arial"/>
              </a:rPr>
              <a:t>Ex</a:t>
            </a:r>
            <a:r>
              <a:rPr lang="pt-BR" sz="2000" dirty="0" smtClean="0">
                <a:solidFill>
                  <a:schemeClr val="bg1"/>
                </a:solidFill>
                <a:latin typeface="Arial"/>
                <a:cs typeface="Arial"/>
              </a:rPr>
              <a:t>: RE 201819/RJ – Caso da Associação de compositores</a:t>
            </a:r>
          </a:p>
          <a:p>
            <a:pPr algn="just"/>
            <a:endParaRPr lang="pt-BR" altLang="pt-BR" sz="2000" dirty="0">
              <a:solidFill>
                <a:schemeClr val="bg1"/>
              </a:solidFill>
              <a:latin typeface="Arial"/>
              <a:cs typeface="Arial"/>
            </a:endParaRPr>
          </a:p>
          <a:p>
            <a:endParaRPr lang="pt-BR" altLang="pt-BR" sz="2400" dirty="0" smtClean="0">
              <a:solidFill>
                <a:schemeClr val="bg1"/>
              </a:solidFill>
            </a:endParaRPr>
          </a:p>
        </p:txBody>
      </p:sp>
    </p:spTree>
    <p:extLst>
      <p:ext uri="{BB962C8B-B14F-4D97-AF65-F5344CB8AC3E}">
        <p14:creationId xmlns:p14="http://schemas.microsoft.com/office/powerpoint/2010/main" xmlns="" val="140070228"/>
      </p:ext>
    </p:extLst>
  </p:cSld>
  <p:clrMapOvr>
    <a:masterClrMapping/>
  </p:clrMapOvr>
  <p:transition>
    <p:comb/>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8"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28600" y="457200"/>
            <a:ext cx="8686800" cy="5636096"/>
          </a:xfrm>
          <a:prstGeom prst="rect">
            <a:avLst/>
          </a:prstGeom>
          <a:noFill/>
          <a:ln w="9525">
            <a:noFill/>
            <a:miter lim="800000"/>
            <a:headEnd/>
            <a:tailEnd/>
          </a:ln>
          <a:effectLst/>
        </p:spPr>
        <p:txBody>
          <a:bodyPr anchor="b"/>
          <a:lstStyle/>
          <a:p>
            <a:pPr eaLnBrk="1" hangingPunct="1">
              <a:defRPr/>
            </a:pPr>
            <a:r>
              <a:rPr lang="pt-BR" b="1" dirty="0" smtClean="0">
                <a:solidFill>
                  <a:schemeClr val="accent2"/>
                </a:solidFill>
              </a:rPr>
              <a:t>Princípio da Impessoalidade:</a:t>
            </a:r>
          </a:p>
          <a:p>
            <a:pPr eaLnBrk="1" hangingPunct="1">
              <a:defRPr/>
            </a:pPr>
            <a:endParaRPr lang="pt-BR" sz="2000" b="1" dirty="0">
              <a:solidFill>
                <a:schemeClr val="bg1"/>
              </a:solidFill>
            </a:endParaRPr>
          </a:p>
          <a:p>
            <a:r>
              <a:rPr lang="pt-BR" sz="2000" dirty="0" smtClean="0">
                <a:solidFill>
                  <a:schemeClr val="bg1"/>
                </a:solidFill>
              </a:rPr>
              <a:t>Dois significados: a) igualdade ou isonomia e </a:t>
            </a:r>
            <a:r>
              <a:rPr lang="pt-BR" sz="2000" dirty="0" err="1" smtClean="0">
                <a:solidFill>
                  <a:schemeClr val="bg1"/>
                </a:solidFill>
              </a:rPr>
              <a:t>b</a:t>
            </a:r>
            <a:r>
              <a:rPr lang="pt-BR" sz="2000" dirty="0" smtClean="0">
                <a:solidFill>
                  <a:schemeClr val="bg1"/>
                </a:solidFill>
              </a:rPr>
              <a:t>) proibição de promoção pessoal </a:t>
            </a:r>
          </a:p>
          <a:p>
            <a:endParaRPr lang="pt-BR" sz="2000" dirty="0" smtClean="0">
              <a:solidFill>
                <a:schemeClr val="bg1"/>
              </a:solidFill>
            </a:endParaRPr>
          </a:p>
          <a:p>
            <a:pPr marL="457200" indent="-457200" algn="just">
              <a:buAutoNum type="alphaLcParenR"/>
            </a:pPr>
            <a:r>
              <a:rPr lang="pt-BR" sz="2000" dirty="0" smtClean="0">
                <a:solidFill>
                  <a:schemeClr val="bg1"/>
                </a:solidFill>
              </a:rPr>
              <a:t>Igualdade – sentido de igualdade material. Não significa um tratamento igual a todos. Exemplos no âmbito administrativo: tratamento diferenciado na licitação quando estiver concorrendo empresa de pequeno porte ou microempresas (art. 170, CF e Lei Complementar 123/2006); fixação de tarifas diferenciadas em relação aos consumidores.</a:t>
            </a:r>
          </a:p>
          <a:p>
            <a:endParaRPr lang="pt-BR" sz="2000" dirty="0" smtClean="0">
              <a:solidFill>
                <a:schemeClr val="bg1"/>
              </a:solidFill>
            </a:endParaRPr>
          </a:p>
          <a:p>
            <a:pPr marL="457200" indent="-457200" algn="just">
              <a:buAutoNum type="alphaLcParenR"/>
            </a:pPr>
            <a:r>
              <a:rPr lang="pt-BR" sz="2000" dirty="0" smtClean="0">
                <a:solidFill>
                  <a:schemeClr val="bg1"/>
                </a:solidFill>
              </a:rPr>
              <a:t>Proibição de promoção pessoal – o agente público atua a fim de satisfazer um interesse público. Ele representa o Estado e não seu interesse pessoal.</a:t>
            </a:r>
          </a:p>
          <a:p>
            <a:endParaRPr lang="pt-BR" sz="2000" dirty="0" smtClean="0">
              <a:solidFill>
                <a:schemeClr val="bg1"/>
              </a:solidFill>
            </a:endParaRPr>
          </a:p>
          <a:p>
            <a:pPr eaLnBrk="1" hangingPunct="1">
              <a:defRPr/>
            </a:pPr>
            <a:endParaRPr lang="pt-BR" sz="2000" b="1" dirty="0">
              <a:solidFill>
                <a:schemeClr val="accent2"/>
              </a:solidFill>
            </a:endParaRPr>
          </a:p>
        </p:txBody>
      </p:sp>
    </p:spTree>
  </p:cSld>
  <p:clrMapOvr>
    <a:masterClrMapping/>
  </p:clrMapOvr>
  <p:transition>
    <p:comb/>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8"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solidFill>
                <a:srgbClr val="000000"/>
              </a:solidFill>
            </a:endParaRPr>
          </a:p>
        </p:txBody>
      </p:sp>
      <p:sp>
        <p:nvSpPr>
          <p:cNvPr id="141319" name="Rectangle 7"/>
          <p:cNvSpPr>
            <a:spLocks noChangeArrowheads="1"/>
          </p:cNvSpPr>
          <p:nvPr/>
        </p:nvSpPr>
        <p:spPr bwMode="auto">
          <a:xfrm>
            <a:off x="179512" y="836712"/>
            <a:ext cx="8686800" cy="4988024"/>
          </a:xfrm>
          <a:prstGeom prst="rect">
            <a:avLst/>
          </a:prstGeom>
          <a:noFill/>
          <a:ln w="9525">
            <a:noFill/>
            <a:miter lim="800000"/>
            <a:headEnd/>
            <a:tailEnd/>
          </a:ln>
          <a:effectLst/>
        </p:spPr>
        <p:txBody>
          <a:bodyPr anchor="b"/>
          <a:lstStyle/>
          <a:p>
            <a:pPr eaLnBrk="1" hangingPunct="1">
              <a:defRPr/>
            </a:pPr>
            <a:r>
              <a:rPr lang="pt-BR" b="1" dirty="0" smtClean="0">
                <a:solidFill>
                  <a:srgbClr val="FFCF01"/>
                </a:solidFill>
              </a:rPr>
              <a:t>Princípio da moralidade</a:t>
            </a:r>
            <a:endParaRPr lang="pt-BR" sz="2200" b="1" i="1" u="sng" dirty="0" smtClean="0">
              <a:solidFill>
                <a:schemeClr val="bg1"/>
              </a:solidFill>
            </a:endParaRPr>
          </a:p>
          <a:p>
            <a:pPr algn="just"/>
            <a:endParaRPr lang="pt-BR" sz="2200" b="1" i="1" u="sng" dirty="0">
              <a:solidFill>
                <a:schemeClr val="bg1"/>
              </a:solidFill>
            </a:endParaRPr>
          </a:p>
          <a:p>
            <a:pPr algn="just"/>
            <a:r>
              <a:rPr lang="pt-BR" sz="2000" dirty="0">
                <a:solidFill>
                  <a:srgbClr val="FFFFFF"/>
                </a:solidFill>
                <a:latin typeface="Arial"/>
                <a:cs typeface="Arial"/>
              </a:rPr>
              <a:t>Exige uma atuação administrativa pautada não só pela lei, mas também por padrões éticos. A atuação administrativa para ser válida </a:t>
            </a:r>
            <a:r>
              <a:rPr lang="pt-BR" sz="2000" dirty="0" err="1">
                <a:solidFill>
                  <a:srgbClr val="FFFFFF"/>
                </a:solidFill>
                <a:latin typeface="Arial"/>
                <a:cs typeface="Arial"/>
              </a:rPr>
              <a:t>nao</a:t>
            </a:r>
            <a:r>
              <a:rPr lang="pt-BR" sz="2000" dirty="0">
                <a:solidFill>
                  <a:srgbClr val="FFFFFF"/>
                </a:solidFill>
                <a:latin typeface="Arial"/>
                <a:cs typeface="Arial"/>
              </a:rPr>
              <a:t> basta ser em conformidade da lei, mas também em padrões éticos de conduta. </a:t>
            </a:r>
            <a:endParaRPr lang="pt-BR" sz="2000" dirty="0" smtClean="0">
              <a:solidFill>
                <a:srgbClr val="FFFFFF"/>
              </a:solidFill>
              <a:latin typeface="Arial"/>
              <a:cs typeface="Arial"/>
            </a:endParaRPr>
          </a:p>
          <a:p>
            <a:pPr algn="just"/>
            <a:endParaRPr lang="pt-BR" sz="2000" dirty="0">
              <a:solidFill>
                <a:srgbClr val="FFFFFF"/>
              </a:solidFill>
              <a:latin typeface="Arial"/>
              <a:cs typeface="Arial"/>
            </a:endParaRPr>
          </a:p>
          <a:p>
            <a:pPr algn="just"/>
            <a:r>
              <a:rPr lang="pt-BR" sz="2000" dirty="0">
                <a:solidFill>
                  <a:schemeClr val="bg1"/>
                </a:solidFill>
                <a:latin typeface="Arial"/>
                <a:cs typeface="Arial"/>
              </a:rPr>
              <a:t>Traduz a ideia de lealdade, boa-fé, coerência, correção de atitude, de obediência a princípios éticos, probidade, e (palavra chave: honestidade) </a:t>
            </a:r>
            <a:endParaRPr lang="pt-BR" sz="2000" dirty="0" smtClean="0">
              <a:solidFill>
                <a:schemeClr val="bg1"/>
              </a:solidFill>
              <a:latin typeface="Arial"/>
              <a:cs typeface="Arial"/>
            </a:endParaRPr>
          </a:p>
          <a:p>
            <a:pPr algn="just"/>
            <a:endParaRPr lang="pt-BR" sz="2000" dirty="0">
              <a:solidFill>
                <a:schemeClr val="bg1"/>
              </a:solidFill>
              <a:latin typeface="Arial"/>
              <a:cs typeface="Arial"/>
            </a:endParaRPr>
          </a:p>
          <a:p>
            <a:pPr algn="just"/>
            <a:r>
              <a:rPr lang="pt-BR" sz="2000" dirty="0">
                <a:solidFill>
                  <a:schemeClr val="bg1"/>
                </a:solidFill>
                <a:latin typeface="Arial"/>
                <a:cs typeface="Arial"/>
              </a:rPr>
              <a:t>No direito administrativo, a moral ingressa por meio das hipóteses que configuram desvio de poder. </a:t>
            </a:r>
            <a:r>
              <a:rPr lang="pt-BR" sz="2000" dirty="0" smtClean="0">
                <a:solidFill>
                  <a:schemeClr val="bg1"/>
                </a:solidFill>
                <a:latin typeface="Arial"/>
                <a:cs typeface="Arial"/>
              </a:rPr>
              <a:t>O desvio </a:t>
            </a:r>
            <a:r>
              <a:rPr lang="pt-BR" sz="2000" dirty="0">
                <a:solidFill>
                  <a:schemeClr val="bg1"/>
                </a:solidFill>
                <a:latin typeface="Arial"/>
                <a:cs typeface="Arial"/>
              </a:rPr>
              <a:t>de poder ou de finalidade ocorre principalmente quando o ato administrativo é praticado, não para atender ao interesse público, mas para prejudicar ou favorecer deliberadamente alguém. </a:t>
            </a:r>
            <a:endParaRPr lang="pt-BR" sz="2200" b="1" i="1" u="sng" dirty="0" smtClean="0">
              <a:solidFill>
                <a:schemeClr val="bg1"/>
              </a:solidFill>
            </a:endParaRPr>
          </a:p>
        </p:txBody>
      </p:sp>
    </p:spTree>
    <p:extLst>
      <p:ext uri="{BB962C8B-B14F-4D97-AF65-F5344CB8AC3E}">
        <p14:creationId xmlns:p14="http://schemas.microsoft.com/office/powerpoint/2010/main" xmlns="" val="3880601953"/>
      </p:ext>
    </p:extLst>
  </p:cSld>
  <p:clrMapOvr>
    <a:masterClrMapping/>
  </p:clrMapOvr>
  <p:transition>
    <p:comb/>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8"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solidFill>
                <a:srgbClr val="000000"/>
              </a:solidFill>
            </a:endParaRPr>
          </a:p>
        </p:txBody>
      </p:sp>
      <p:sp>
        <p:nvSpPr>
          <p:cNvPr id="141319" name="Rectangle 7"/>
          <p:cNvSpPr>
            <a:spLocks noChangeArrowheads="1"/>
          </p:cNvSpPr>
          <p:nvPr/>
        </p:nvSpPr>
        <p:spPr bwMode="auto">
          <a:xfrm>
            <a:off x="228600" y="692696"/>
            <a:ext cx="8686800" cy="5708104"/>
          </a:xfrm>
          <a:prstGeom prst="rect">
            <a:avLst/>
          </a:prstGeom>
          <a:noFill/>
          <a:ln w="9525">
            <a:noFill/>
            <a:miter lim="800000"/>
            <a:headEnd/>
            <a:tailEnd/>
          </a:ln>
          <a:effectLst/>
        </p:spPr>
        <p:txBody>
          <a:bodyPr anchor="b"/>
          <a:lstStyle/>
          <a:p>
            <a:pPr eaLnBrk="1" hangingPunct="1">
              <a:defRPr/>
            </a:pPr>
            <a:r>
              <a:rPr lang="pt-BR" b="1" dirty="0" smtClean="0">
                <a:solidFill>
                  <a:srgbClr val="FFCF01"/>
                </a:solidFill>
              </a:rPr>
              <a:t>Princípio da Publicidade</a:t>
            </a:r>
          </a:p>
          <a:p>
            <a:pPr eaLnBrk="1" hangingPunct="1">
              <a:defRPr/>
            </a:pPr>
            <a:endParaRPr lang="pt-BR" sz="2000" b="1" dirty="0">
              <a:solidFill>
                <a:srgbClr val="FFCF01"/>
              </a:solidFill>
              <a:latin typeface="Arial"/>
              <a:cs typeface="Arial"/>
            </a:endParaRPr>
          </a:p>
          <a:p>
            <a:pPr algn="just"/>
            <a:r>
              <a:rPr lang="pt-BR" sz="2000" dirty="0" smtClean="0">
                <a:solidFill>
                  <a:srgbClr val="FFFFFF"/>
                </a:solidFill>
              </a:rPr>
              <a:t>Significa </a:t>
            </a:r>
            <a:r>
              <a:rPr lang="pt-BR" sz="2000" b="1" dirty="0">
                <a:solidFill>
                  <a:srgbClr val="FFFFFF"/>
                </a:solidFill>
              </a:rPr>
              <a:t>conhecimento, ciência, divulgação</a:t>
            </a:r>
            <a:r>
              <a:rPr lang="pt-BR" sz="2000" dirty="0">
                <a:solidFill>
                  <a:srgbClr val="FFFFFF"/>
                </a:solidFill>
              </a:rPr>
              <a:t>. O administrador deve dar </a:t>
            </a:r>
            <a:r>
              <a:rPr lang="pt-BR" sz="2000" b="1" dirty="0">
                <a:solidFill>
                  <a:srgbClr val="FFFFFF"/>
                </a:solidFill>
              </a:rPr>
              <a:t>divulgação</a:t>
            </a:r>
            <a:r>
              <a:rPr lang="pt-BR" sz="2000" dirty="0">
                <a:solidFill>
                  <a:srgbClr val="FFFFFF"/>
                </a:solidFill>
              </a:rPr>
              <a:t> ao titular do direito, que é o </a:t>
            </a:r>
            <a:r>
              <a:rPr lang="pt-BR" sz="2000" b="1" dirty="0">
                <a:solidFill>
                  <a:srgbClr val="FFFFFF"/>
                </a:solidFill>
              </a:rPr>
              <a:t>povo</a:t>
            </a:r>
            <a:r>
              <a:rPr lang="pt-BR" sz="2000" dirty="0">
                <a:solidFill>
                  <a:srgbClr val="FFFFFF"/>
                </a:solidFill>
              </a:rPr>
              <a:t>. </a:t>
            </a:r>
            <a:r>
              <a:rPr lang="pt-BR" sz="2000" dirty="0" smtClean="0">
                <a:solidFill>
                  <a:srgbClr val="FFFFFF"/>
                </a:solidFill>
              </a:rPr>
              <a:t>Está atrelado a ideia de democracia e transparência.</a:t>
            </a:r>
          </a:p>
          <a:p>
            <a:pPr algn="just"/>
            <a:endParaRPr lang="pt-BR" sz="2000" dirty="0">
              <a:solidFill>
                <a:srgbClr val="FFFFFF"/>
              </a:solidFill>
            </a:endParaRPr>
          </a:p>
          <a:p>
            <a:pPr algn="just"/>
            <a:r>
              <a:rPr lang="pt-BR" sz="2000" dirty="0">
                <a:solidFill>
                  <a:srgbClr val="FFFFFF"/>
                </a:solidFill>
              </a:rPr>
              <a:t>Ex. a administração celebrou contrato para fins de merenda escolar. Contudo, deixou de dar publicidade de mencionado contrato. Neste caso, deixar de dar publicidade enseja na </a:t>
            </a:r>
            <a:r>
              <a:rPr lang="pt-BR" sz="2000" b="1" dirty="0">
                <a:solidFill>
                  <a:srgbClr val="FFFFFF"/>
                </a:solidFill>
              </a:rPr>
              <a:t>validade ou eficácia</a:t>
            </a:r>
            <a:r>
              <a:rPr lang="pt-BR" sz="2000" dirty="0">
                <a:solidFill>
                  <a:srgbClr val="FFFFFF"/>
                </a:solidFill>
              </a:rPr>
              <a:t> do contrato? </a:t>
            </a:r>
            <a:r>
              <a:rPr lang="pt-BR" sz="2000" b="1" dirty="0">
                <a:solidFill>
                  <a:srgbClr val="FFFFFF"/>
                </a:solidFill>
              </a:rPr>
              <a:t>Trata-se de condição de eficácia</a:t>
            </a:r>
            <a:r>
              <a:rPr lang="pt-BR" sz="2000" dirty="0">
                <a:solidFill>
                  <a:srgbClr val="FFFFFF"/>
                </a:solidFill>
              </a:rPr>
              <a:t> - </a:t>
            </a:r>
            <a:r>
              <a:rPr lang="pt-BR" sz="2000" b="1" dirty="0">
                <a:solidFill>
                  <a:srgbClr val="FFFFFF"/>
                </a:solidFill>
              </a:rPr>
              <a:t>art. 61, § único da lei 8666/93</a:t>
            </a:r>
            <a:r>
              <a:rPr lang="pt-BR" sz="2000" dirty="0">
                <a:solidFill>
                  <a:srgbClr val="FFFFFF"/>
                </a:solidFill>
              </a:rPr>
              <a:t> (os contratos administrativos têm </a:t>
            </a:r>
            <a:r>
              <a:rPr lang="pt-BR" sz="2000" b="1" dirty="0">
                <a:solidFill>
                  <a:srgbClr val="FFFFFF"/>
                </a:solidFill>
              </a:rPr>
              <a:t>na publicação</a:t>
            </a:r>
            <a:r>
              <a:rPr lang="pt-BR" sz="2000" dirty="0">
                <a:solidFill>
                  <a:srgbClr val="FFFFFF"/>
                </a:solidFill>
              </a:rPr>
              <a:t> a sua </a:t>
            </a:r>
            <a:r>
              <a:rPr lang="pt-BR" sz="2000" b="1" dirty="0">
                <a:solidFill>
                  <a:srgbClr val="FFFFFF"/>
                </a:solidFill>
              </a:rPr>
              <a:t>eficácia</a:t>
            </a:r>
            <a:r>
              <a:rPr lang="pt-BR" sz="2000" dirty="0">
                <a:solidFill>
                  <a:srgbClr val="FFFFFF"/>
                </a:solidFill>
              </a:rPr>
              <a:t>), portanto, </a:t>
            </a:r>
            <a:r>
              <a:rPr lang="pt-BR" sz="2000" b="1" u="sng" dirty="0">
                <a:solidFill>
                  <a:srgbClr val="FFFFFF"/>
                </a:solidFill>
              </a:rPr>
              <a:t>contrato administrativo não publicado é válido, mas não surte efeitos</a:t>
            </a:r>
            <a:r>
              <a:rPr lang="pt-BR" sz="2000" b="1" u="sng" dirty="0" smtClean="0">
                <a:solidFill>
                  <a:srgbClr val="FFFFFF"/>
                </a:solidFill>
              </a:rPr>
              <a:t>.</a:t>
            </a:r>
          </a:p>
          <a:p>
            <a:pPr algn="just"/>
            <a:endParaRPr lang="pt-BR" sz="2000" dirty="0">
              <a:solidFill>
                <a:srgbClr val="FFFFFF"/>
              </a:solidFill>
            </a:endParaRPr>
          </a:p>
          <a:p>
            <a:pPr algn="just"/>
            <a:r>
              <a:rPr lang="pt-BR" sz="2000" dirty="0" smtClean="0">
                <a:solidFill>
                  <a:srgbClr val="FFFFFF"/>
                </a:solidFill>
              </a:rPr>
              <a:t>Ex. Servidor público pede exoneração do seu cargo. Ele poderá desistir da exoneração desde que seja antes da publicação do ato administrativo.</a:t>
            </a:r>
            <a:endParaRPr lang="pt-BR" sz="2000" dirty="0">
              <a:solidFill>
                <a:srgbClr val="FFFFFF"/>
              </a:solidFill>
            </a:endParaRPr>
          </a:p>
          <a:p>
            <a:pPr eaLnBrk="1" hangingPunct="1">
              <a:defRPr/>
            </a:pPr>
            <a:endParaRPr lang="pt-BR" sz="2000" b="1" dirty="0">
              <a:solidFill>
                <a:srgbClr val="FFFFFF"/>
              </a:solidFill>
              <a:latin typeface="Arial"/>
              <a:cs typeface="Arial"/>
            </a:endParaRPr>
          </a:p>
        </p:txBody>
      </p:sp>
    </p:spTree>
    <p:extLst>
      <p:ext uri="{BB962C8B-B14F-4D97-AF65-F5344CB8AC3E}">
        <p14:creationId xmlns:p14="http://schemas.microsoft.com/office/powerpoint/2010/main" xmlns="" val="3260648351"/>
      </p:ext>
    </p:extLst>
  </p:cSld>
  <p:clrMapOvr>
    <a:masterClrMapping/>
  </p:clrMapOvr>
  <p:transition>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0"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7171" name="Rectangle 7"/>
          <p:cNvSpPr>
            <a:spLocks noChangeArrowheads="1"/>
          </p:cNvSpPr>
          <p:nvPr/>
        </p:nvSpPr>
        <p:spPr bwMode="auto">
          <a:xfrm>
            <a:off x="228600" y="457200"/>
            <a:ext cx="8686800" cy="5943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marL="457200" indent="-457200" eaLnBrk="1" hangingPunct="1">
              <a:spcBef>
                <a:spcPct val="0"/>
              </a:spcBef>
              <a:buClrTx/>
              <a:buSzTx/>
              <a:buFontTx/>
              <a:buAutoNum type="arabicParenR"/>
            </a:pPr>
            <a:r>
              <a:rPr lang="pt-BR" altLang="pt-BR" sz="2400" b="1" dirty="0" smtClean="0">
                <a:solidFill>
                  <a:schemeClr val="accent2"/>
                </a:solidFill>
              </a:rPr>
              <a:t>Dicas iniciais de estudo para concurso</a:t>
            </a:r>
          </a:p>
          <a:p>
            <a:pPr marL="457200" indent="-457200" eaLnBrk="1" hangingPunct="1">
              <a:spcBef>
                <a:spcPct val="0"/>
              </a:spcBef>
              <a:buClrTx/>
              <a:buSzTx/>
              <a:buFontTx/>
              <a:buAutoNum type="arabicParenR"/>
            </a:pPr>
            <a:endParaRPr lang="pt-BR" altLang="pt-BR" sz="2400" b="1" dirty="0">
              <a:solidFill>
                <a:schemeClr val="accent2"/>
              </a:solidFill>
            </a:endParaRPr>
          </a:p>
          <a:p>
            <a:pPr marL="342900" indent="-342900" eaLnBrk="1" hangingPunct="1">
              <a:spcBef>
                <a:spcPct val="0"/>
              </a:spcBef>
              <a:buClrTx/>
              <a:buSzTx/>
              <a:buFontTx/>
              <a:buChar char="-"/>
            </a:pPr>
            <a:r>
              <a:rPr lang="pt-BR" altLang="pt-BR" sz="2400" b="1" dirty="0" smtClean="0">
                <a:solidFill>
                  <a:schemeClr val="bg1"/>
                </a:solidFill>
              </a:rPr>
              <a:t>É necessário uma motivação clara;</a:t>
            </a:r>
          </a:p>
          <a:p>
            <a:pPr marL="342900" indent="-342900" eaLnBrk="1" hangingPunct="1">
              <a:spcBef>
                <a:spcPct val="0"/>
              </a:spcBef>
              <a:buClrTx/>
              <a:buSzTx/>
              <a:buFontTx/>
              <a:buChar char="-"/>
            </a:pPr>
            <a:r>
              <a:rPr lang="pt-BR" altLang="pt-BR" sz="2400" b="1" dirty="0" smtClean="0">
                <a:solidFill>
                  <a:schemeClr val="bg1"/>
                </a:solidFill>
              </a:rPr>
              <a:t>Estudo é igual a trabalho (comprometimento, pontualidade);</a:t>
            </a:r>
          </a:p>
          <a:p>
            <a:pPr marL="342900" indent="-342900" eaLnBrk="1" hangingPunct="1">
              <a:spcBef>
                <a:spcPct val="0"/>
              </a:spcBef>
              <a:buClrTx/>
              <a:buSzTx/>
              <a:buFontTx/>
              <a:buChar char="-"/>
            </a:pPr>
            <a:r>
              <a:rPr lang="pt-BR" altLang="pt-BR" sz="2400" b="1" dirty="0" smtClean="0">
                <a:solidFill>
                  <a:schemeClr val="bg1"/>
                </a:solidFill>
              </a:rPr>
              <a:t>Essencial a repetição e fazer exercício</a:t>
            </a:r>
          </a:p>
          <a:p>
            <a:pPr marL="342900" indent="-342900" eaLnBrk="1" hangingPunct="1">
              <a:spcBef>
                <a:spcPct val="0"/>
              </a:spcBef>
              <a:buClrTx/>
              <a:buSzTx/>
              <a:buFontTx/>
              <a:buChar char="-"/>
            </a:pPr>
            <a:r>
              <a:rPr lang="pt-BR" altLang="pt-BR" sz="2400" b="1" dirty="0" smtClean="0">
                <a:solidFill>
                  <a:schemeClr val="bg1"/>
                </a:solidFill>
              </a:rPr>
              <a:t>Autoconhecimento: entender qual é o melhor método de estudo pessoal (estímulo visual – elaboração de mapas e figuras sobre a matéria;  perfil auditivo – gravar a sua voz; por meio da escrita – elaboração de resumos) </a:t>
            </a:r>
            <a:endParaRPr lang="pt-BR" altLang="pt-BR" sz="2400" b="1" dirty="0">
              <a:solidFill>
                <a:schemeClr val="bg1"/>
              </a:solidFill>
            </a:endParaRPr>
          </a:p>
          <a:p>
            <a:pPr algn="ctr" eaLnBrk="1" hangingPunct="1">
              <a:spcBef>
                <a:spcPct val="0"/>
              </a:spcBef>
              <a:buClrTx/>
              <a:buSzTx/>
              <a:buNone/>
            </a:pPr>
            <a:endParaRPr lang="pt-BR" altLang="pt-BR" sz="2400" b="1" dirty="0" smtClean="0">
              <a:solidFill>
                <a:schemeClr val="bg1"/>
              </a:solidFill>
              <a:latin typeface="Arial" panose="020B0604020202020204" pitchFamily="34" charset="0"/>
            </a:endParaRPr>
          </a:p>
          <a:p>
            <a:pPr marL="457200" indent="-457200" algn="ctr" eaLnBrk="1" hangingPunct="1">
              <a:spcBef>
                <a:spcPct val="0"/>
              </a:spcBef>
              <a:buClrTx/>
              <a:buSzTx/>
              <a:buFontTx/>
              <a:buAutoNum type="arabicParenR"/>
            </a:pPr>
            <a:endParaRPr lang="pt-BR" altLang="pt-BR" sz="2400" b="1" dirty="0">
              <a:solidFill>
                <a:schemeClr val="bg1"/>
              </a:solidFill>
              <a:latin typeface="Arial" panose="020B0604020202020204" pitchFamily="34" charset="0"/>
            </a:endParaRPr>
          </a:p>
          <a:p>
            <a:pPr algn="ctr" eaLnBrk="1" hangingPunct="1">
              <a:spcBef>
                <a:spcPct val="0"/>
              </a:spcBef>
              <a:buClrTx/>
              <a:buSzTx/>
              <a:buFontTx/>
              <a:buNone/>
            </a:pPr>
            <a:endParaRPr lang="pt-BR" altLang="pt-BR" sz="2400" b="1" dirty="0">
              <a:solidFill>
                <a:schemeClr val="bg1"/>
              </a:solidFill>
              <a:latin typeface="Arial" panose="020B0604020202020204" pitchFamily="34" charset="0"/>
            </a:endParaRPr>
          </a:p>
          <a:p>
            <a:pPr algn="ctr" eaLnBrk="1" hangingPunct="1">
              <a:spcBef>
                <a:spcPct val="0"/>
              </a:spcBef>
              <a:buClrTx/>
              <a:buSzTx/>
              <a:buFontTx/>
              <a:buNone/>
            </a:pPr>
            <a:r>
              <a:rPr lang="pt-BR" altLang="pt-BR" sz="1000" b="1" dirty="0">
                <a:solidFill>
                  <a:schemeClr val="accent2"/>
                </a:solidFill>
                <a:latin typeface="Arial" panose="020B0604020202020204" pitchFamily="34" charset="0"/>
              </a:rPr>
              <a:t/>
            </a:r>
            <a:br>
              <a:rPr lang="pt-BR" altLang="pt-BR" sz="1000" b="1" dirty="0">
                <a:solidFill>
                  <a:schemeClr val="accent2"/>
                </a:solidFill>
                <a:latin typeface="Arial" panose="020B0604020202020204" pitchFamily="34" charset="0"/>
              </a:rPr>
            </a:br>
            <a:endParaRPr lang="pt-BR" altLang="pt-BR" sz="1000" b="1" dirty="0">
              <a:solidFill>
                <a:schemeClr val="accent2"/>
              </a:solidFill>
              <a:latin typeface="Arial" panose="020B0604020202020204" pitchFamily="34" charset="0"/>
            </a:endParaRPr>
          </a:p>
        </p:txBody>
      </p:sp>
    </p:spTree>
  </p:cSld>
  <p:clrMapOvr>
    <a:masterClrMapping/>
  </p:clrMapOvr>
  <p:transition>
    <p:comb/>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8"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solidFill>
                <a:srgbClr val="000000"/>
              </a:solidFill>
            </a:endParaRPr>
          </a:p>
        </p:txBody>
      </p:sp>
      <p:sp>
        <p:nvSpPr>
          <p:cNvPr id="141319" name="Rectangle 7"/>
          <p:cNvSpPr>
            <a:spLocks noChangeArrowheads="1"/>
          </p:cNvSpPr>
          <p:nvPr/>
        </p:nvSpPr>
        <p:spPr bwMode="auto">
          <a:xfrm>
            <a:off x="228600" y="404664"/>
            <a:ext cx="8686800" cy="5112568"/>
          </a:xfrm>
          <a:prstGeom prst="rect">
            <a:avLst/>
          </a:prstGeom>
          <a:noFill/>
          <a:ln w="9525">
            <a:noFill/>
            <a:miter lim="800000"/>
            <a:headEnd/>
            <a:tailEnd/>
          </a:ln>
          <a:effectLst/>
        </p:spPr>
        <p:txBody>
          <a:bodyPr anchor="b"/>
          <a:lstStyle/>
          <a:p>
            <a:pPr eaLnBrk="1" hangingPunct="1">
              <a:defRPr/>
            </a:pPr>
            <a:endParaRPr lang="pt-BR" b="1" dirty="0" smtClean="0">
              <a:solidFill>
                <a:srgbClr val="FFCF01"/>
              </a:solidFill>
            </a:endParaRPr>
          </a:p>
          <a:p>
            <a:pPr eaLnBrk="1" hangingPunct="1">
              <a:defRPr/>
            </a:pPr>
            <a:endParaRPr lang="pt-BR" b="1" dirty="0">
              <a:solidFill>
                <a:srgbClr val="FFCF01"/>
              </a:solidFill>
            </a:endParaRPr>
          </a:p>
          <a:p>
            <a:pPr eaLnBrk="1" hangingPunct="1">
              <a:defRPr/>
            </a:pPr>
            <a:endParaRPr lang="pt-BR" b="1" dirty="0" smtClean="0">
              <a:solidFill>
                <a:srgbClr val="FFCF01"/>
              </a:solidFill>
            </a:endParaRPr>
          </a:p>
          <a:p>
            <a:pPr eaLnBrk="1" hangingPunct="1">
              <a:defRPr/>
            </a:pPr>
            <a:endParaRPr lang="pt-BR" b="1" dirty="0">
              <a:solidFill>
                <a:srgbClr val="FFCF01"/>
              </a:solidFill>
            </a:endParaRPr>
          </a:p>
          <a:p>
            <a:pPr eaLnBrk="1" hangingPunct="1">
              <a:defRPr/>
            </a:pPr>
            <a:endParaRPr lang="pt-BR" b="1" dirty="0" smtClean="0">
              <a:solidFill>
                <a:srgbClr val="FFCF01"/>
              </a:solidFill>
            </a:endParaRPr>
          </a:p>
          <a:p>
            <a:pPr eaLnBrk="1" hangingPunct="1">
              <a:defRPr/>
            </a:pPr>
            <a:endParaRPr lang="pt-BR" b="1" dirty="0">
              <a:solidFill>
                <a:srgbClr val="FFCF01"/>
              </a:solidFill>
            </a:endParaRPr>
          </a:p>
          <a:p>
            <a:pPr eaLnBrk="1" hangingPunct="1">
              <a:defRPr/>
            </a:pPr>
            <a:endParaRPr lang="pt-BR" b="1" dirty="0" smtClean="0">
              <a:solidFill>
                <a:srgbClr val="FFCF01"/>
              </a:solidFill>
            </a:endParaRPr>
          </a:p>
          <a:p>
            <a:pPr eaLnBrk="1" hangingPunct="1">
              <a:defRPr/>
            </a:pPr>
            <a:endParaRPr lang="pt-BR" b="1" dirty="0" smtClean="0">
              <a:solidFill>
                <a:srgbClr val="FFCF01"/>
              </a:solidFill>
            </a:endParaRPr>
          </a:p>
          <a:p>
            <a:pPr eaLnBrk="1" hangingPunct="1">
              <a:defRPr/>
            </a:pPr>
            <a:endParaRPr lang="pt-BR" b="1" dirty="0">
              <a:solidFill>
                <a:srgbClr val="FFCF01"/>
              </a:solidFill>
            </a:endParaRPr>
          </a:p>
          <a:p>
            <a:pPr eaLnBrk="1" hangingPunct="1">
              <a:defRPr/>
            </a:pPr>
            <a:endParaRPr lang="pt-BR" b="1" dirty="0" smtClean="0">
              <a:solidFill>
                <a:srgbClr val="FFCF01"/>
              </a:solidFill>
            </a:endParaRPr>
          </a:p>
          <a:p>
            <a:pPr eaLnBrk="1" hangingPunct="1">
              <a:defRPr/>
            </a:pPr>
            <a:r>
              <a:rPr lang="pt-BR" b="1" dirty="0" smtClean="0">
                <a:solidFill>
                  <a:srgbClr val="FFCF01"/>
                </a:solidFill>
              </a:rPr>
              <a:t>Princípio da Eficiência</a:t>
            </a:r>
          </a:p>
          <a:p>
            <a:pPr lvl="0" eaLnBrk="1" hangingPunct="1">
              <a:defRPr/>
            </a:pPr>
            <a:endParaRPr lang="pt-BR" sz="2000" dirty="0" smtClean="0">
              <a:solidFill>
                <a:schemeClr val="bg1"/>
              </a:solidFill>
            </a:endParaRPr>
          </a:p>
          <a:p>
            <a:pPr algn="just"/>
            <a:r>
              <a:rPr lang="pt-BR" sz="2000" dirty="0" smtClean="0">
                <a:solidFill>
                  <a:srgbClr val="FFFFFF"/>
                </a:solidFill>
                <a:latin typeface="Arial"/>
                <a:cs typeface="Arial"/>
              </a:rPr>
              <a:t>Foi acrescentado ao rol do art. 37, da CF pela Emenda Constitucional 19/98. Antes </a:t>
            </a:r>
            <a:r>
              <a:rPr lang="pt-BR" sz="2000" dirty="0">
                <a:solidFill>
                  <a:srgbClr val="FFFFFF"/>
                </a:solidFill>
                <a:latin typeface="Arial"/>
                <a:cs typeface="Arial"/>
              </a:rPr>
              <a:t>da EC, era princípio constitucional implícito, como se vê no art. 74, II, </a:t>
            </a:r>
            <a:r>
              <a:rPr lang="pt-BR" sz="2000" dirty="0" smtClean="0">
                <a:solidFill>
                  <a:srgbClr val="FFFFFF"/>
                </a:solidFill>
                <a:latin typeface="Arial"/>
                <a:cs typeface="Arial"/>
              </a:rPr>
              <a:t>CF (“Os </a:t>
            </a:r>
            <a:r>
              <a:rPr lang="pt-BR" sz="2000" dirty="0">
                <a:solidFill>
                  <a:srgbClr val="FFFFFF"/>
                </a:solidFill>
                <a:latin typeface="Arial"/>
                <a:cs typeface="Arial"/>
              </a:rPr>
              <a:t>Poderes Legislativo, Executivo e Judiciário manterão, de forma integrada, sistema de controle interno com a finalidade de: II - comprovar a legalidade e avaliar os resultados, quanto à eficácia e eficiência, da gestão orçamentária, financeira e patrimonial nos órgãos e entidades da administração federal, bem como da aplicação de recursos públicos por entidades de direito </a:t>
            </a:r>
            <a:r>
              <a:rPr lang="pt-BR" sz="2000" dirty="0" smtClean="0">
                <a:solidFill>
                  <a:srgbClr val="FFFFFF"/>
                </a:solidFill>
                <a:latin typeface="Arial"/>
                <a:cs typeface="Arial"/>
              </a:rPr>
              <a:t>privado”).</a:t>
            </a:r>
          </a:p>
          <a:p>
            <a:pPr algn="just"/>
            <a:endParaRPr lang="pt-BR" sz="2000" dirty="0" smtClean="0">
              <a:solidFill>
                <a:srgbClr val="FFFFFF"/>
              </a:solidFill>
              <a:latin typeface="Arial"/>
              <a:cs typeface="Arial"/>
            </a:endParaRPr>
          </a:p>
          <a:p>
            <a:pPr algn="just"/>
            <a:r>
              <a:rPr lang="pt-BR" sz="2000" dirty="0" smtClean="0">
                <a:solidFill>
                  <a:srgbClr val="FFFFFF"/>
                </a:solidFill>
                <a:latin typeface="Arial"/>
                <a:cs typeface="Arial"/>
              </a:rPr>
              <a:t>Deve </a:t>
            </a:r>
            <a:r>
              <a:rPr lang="pt-BR" sz="2000" b="1" dirty="0">
                <a:solidFill>
                  <a:srgbClr val="FFFFFF"/>
                </a:solidFill>
                <a:latin typeface="Arial"/>
                <a:cs typeface="Arial"/>
              </a:rPr>
              <a:t>nortear as decisões administrativas</a:t>
            </a:r>
            <a:r>
              <a:rPr lang="pt-BR" sz="2000" dirty="0">
                <a:solidFill>
                  <a:srgbClr val="FFFFFF"/>
                </a:solidFill>
                <a:latin typeface="Arial"/>
                <a:cs typeface="Arial"/>
              </a:rPr>
              <a:t> </a:t>
            </a:r>
            <a:r>
              <a:rPr lang="pt-BR" sz="2000" i="1" dirty="0">
                <a:solidFill>
                  <a:srgbClr val="FFFFFF"/>
                </a:solidFill>
                <a:latin typeface="Arial"/>
                <a:cs typeface="Arial"/>
              </a:rPr>
              <a:t>lato sensu</a:t>
            </a:r>
            <a:r>
              <a:rPr lang="pt-BR" sz="2000" dirty="0">
                <a:solidFill>
                  <a:srgbClr val="FFFFFF"/>
                </a:solidFill>
                <a:latin typeface="Arial"/>
                <a:cs typeface="Arial"/>
              </a:rPr>
              <a:t>, primeiramente no que diz respeito à </a:t>
            </a:r>
            <a:r>
              <a:rPr lang="pt-BR" sz="2000" b="1" dirty="0">
                <a:solidFill>
                  <a:srgbClr val="FFFFFF"/>
                </a:solidFill>
                <a:latin typeface="Arial"/>
                <a:cs typeface="Arial"/>
              </a:rPr>
              <a:t>estruturação dos órgãos públicos</a:t>
            </a:r>
            <a:r>
              <a:rPr lang="pt-BR" sz="2000" dirty="0">
                <a:solidFill>
                  <a:srgbClr val="FFFFFF"/>
                </a:solidFill>
                <a:latin typeface="Arial"/>
                <a:cs typeface="Arial"/>
              </a:rPr>
              <a:t> e </a:t>
            </a:r>
            <a:r>
              <a:rPr lang="pt-BR" sz="2000" b="1" dirty="0">
                <a:solidFill>
                  <a:srgbClr val="FFFFFF"/>
                </a:solidFill>
                <a:latin typeface="Arial"/>
                <a:cs typeface="Arial"/>
              </a:rPr>
              <a:t>à atuação dos agentes públicos</a:t>
            </a:r>
            <a:r>
              <a:rPr lang="pt-BR" sz="2000" dirty="0">
                <a:solidFill>
                  <a:srgbClr val="FFFFFF"/>
                </a:solidFill>
                <a:latin typeface="Arial"/>
                <a:cs typeface="Arial"/>
              </a:rPr>
              <a:t>. Quando a administração faz sua estruturação administrativa, ela tem que fazer isso de uma maneira que a eficiência seja atendida. Ex. existir dois órgãos com atribuições semelhantes. Isso pode ocasionar conflitos. Isto não é eficiente. </a:t>
            </a:r>
          </a:p>
        </p:txBody>
      </p:sp>
    </p:spTree>
    <p:extLst>
      <p:ext uri="{BB962C8B-B14F-4D97-AF65-F5344CB8AC3E}">
        <p14:creationId xmlns:p14="http://schemas.microsoft.com/office/powerpoint/2010/main" xmlns="" val="2520987525"/>
      </p:ext>
    </p:extLst>
  </p:cSld>
  <p:clrMapOvr>
    <a:masterClrMapping/>
  </p:clrMapOvr>
  <p:transition>
    <p:comb/>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8"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solidFill>
                <a:srgbClr val="000000"/>
              </a:solidFill>
            </a:endParaRPr>
          </a:p>
        </p:txBody>
      </p:sp>
      <p:sp>
        <p:nvSpPr>
          <p:cNvPr id="141319" name="Rectangle 7"/>
          <p:cNvSpPr>
            <a:spLocks noChangeArrowheads="1"/>
          </p:cNvSpPr>
          <p:nvPr/>
        </p:nvSpPr>
        <p:spPr bwMode="auto">
          <a:xfrm>
            <a:off x="228600" y="457200"/>
            <a:ext cx="8686800" cy="5943600"/>
          </a:xfrm>
          <a:prstGeom prst="rect">
            <a:avLst/>
          </a:prstGeom>
          <a:noFill/>
          <a:ln w="9525">
            <a:noFill/>
            <a:miter lim="800000"/>
            <a:headEnd/>
            <a:tailEnd/>
          </a:ln>
          <a:effectLst/>
        </p:spPr>
        <p:txBody>
          <a:bodyPr anchor="b"/>
          <a:lstStyle/>
          <a:p>
            <a:pPr eaLnBrk="1" hangingPunct="1">
              <a:defRPr/>
            </a:pPr>
            <a:r>
              <a:rPr lang="pt-BR" b="1" dirty="0" smtClean="0">
                <a:solidFill>
                  <a:srgbClr val="FFCF01"/>
                </a:solidFill>
              </a:rPr>
              <a:t>Princípios Constitucionais Implícitos</a:t>
            </a:r>
          </a:p>
          <a:p>
            <a:pPr eaLnBrk="1" hangingPunct="1">
              <a:defRPr/>
            </a:pPr>
            <a:endParaRPr lang="pt-BR" sz="2000" dirty="0">
              <a:solidFill>
                <a:srgbClr val="FFFFFF"/>
              </a:solidFill>
              <a:latin typeface="Arial"/>
              <a:cs typeface="Arial"/>
            </a:endParaRPr>
          </a:p>
          <a:p>
            <a:pPr eaLnBrk="1" hangingPunct="1">
              <a:defRPr/>
            </a:pPr>
            <a:r>
              <a:rPr lang="pt-BR" sz="2000" dirty="0" smtClean="0">
                <a:solidFill>
                  <a:srgbClr val="FFFFFF"/>
                </a:solidFill>
                <a:latin typeface="Arial"/>
                <a:cs typeface="Arial"/>
              </a:rPr>
              <a:t>Embora não estejam previstos na Constituição Federal, são princípios que podem ser encontrados na legislação infraconstitucional.</a:t>
            </a:r>
          </a:p>
          <a:p>
            <a:pPr eaLnBrk="1" hangingPunct="1">
              <a:defRPr/>
            </a:pPr>
            <a:endParaRPr lang="pt-BR" b="1" dirty="0">
              <a:solidFill>
                <a:srgbClr val="FFCF01"/>
              </a:solidFill>
            </a:endParaRPr>
          </a:p>
          <a:p>
            <a:pPr eaLnBrk="1" hangingPunct="1">
              <a:defRPr/>
            </a:pPr>
            <a:r>
              <a:rPr lang="pt-BR" b="1" dirty="0" smtClean="0">
                <a:solidFill>
                  <a:srgbClr val="FFCF01"/>
                </a:solidFill>
              </a:rPr>
              <a:t>Princípio da Proporcionalidade e Razoabilidade</a:t>
            </a:r>
          </a:p>
          <a:p>
            <a:pPr algn="just" eaLnBrk="1" hangingPunct="1">
              <a:defRPr/>
            </a:pPr>
            <a:endParaRPr lang="pt-BR" sz="2000" dirty="0" smtClean="0">
              <a:solidFill>
                <a:srgbClr val="FFFFFF"/>
              </a:solidFill>
              <a:latin typeface="Arial"/>
              <a:cs typeface="Arial"/>
            </a:endParaRPr>
          </a:p>
          <a:p>
            <a:pPr algn="just" eaLnBrk="1" hangingPunct="1">
              <a:defRPr/>
            </a:pPr>
            <a:r>
              <a:rPr lang="pt-BR" sz="2000" dirty="0" smtClean="0">
                <a:solidFill>
                  <a:srgbClr val="FFFFFF"/>
                </a:solidFill>
                <a:latin typeface="Arial"/>
                <a:cs typeface="Arial"/>
              </a:rPr>
              <a:t>Origem: Princípio da razoabilidade - Estados Unidos (devido processo legal). Princípio da proporcionalidade – Alemanha (cláusula do Estado de Direito como direitos fundamentais).</a:t>
            </a:r>
          </a:p>
          <a:p>
            <a:pPr algn="just" eaLnBrk="1" hangingPunct="1">
              <a:defRPr/>
            </a:pPr>
            <a:r>
              <a:rPr lang="pt-BR" sz="2000" dirty="0" smtClean="0">
                <a:solidFill>
                  <a:srgbClr val="FFFFFF"/>
                </a:solidFill>
                <a:latin typeface="Arial"/>
                <a:cs typeface="Arial"/>
              </a:rPr>
              <a:t>No Brasil, este princípio tem fundamento no Estado Democrático de Direito e no devido processo legal. </a:t>
            </a:r>
          </a:p>
          <a:p>
            <a:pPr algn="just" eaLnBrk="1" hangingPunct="1">
              <a:defRPr/>
            </a:pPr>
            <a:endParaRPr lang="pt-BR" sz="2000" dirty="0">
              <a:solidFill>
                <a:srgbClr val="FFFFFF"/>
              </a:solidFill>
              <a:latin typeface="Arial"/>
              <a:cs typeface="Arial"/>
            </a:endParaRPr>
          </a:p>
          <a:p>
            <a:pPr algn="just" eaLnBrk="1" hangingPunct="1">
              <a:defRPr/>
            </a:pPr>
            <a:r>
              <a:rPr lang="pt-BR" sz="2000" dirty="0" smtClean="0">
                <a:solidFill>
                  <a:srgbClr val="FFFFFF"/>
                </a:solidFill>
                <a:latin typeface="Arial"/>
                <a:cs typeface="Arial"/>
              </a:rPr>
              <a:t>Quais são os subprincípio da proporcionalidade?</a:t>
            </a:r>
          </a:p>
          <a:p>
            <a:pPr marL="457200" indent="-457200" algn="just" eaLnBrk="1" hangingPunct="1">
              <a:buAutoNum type="alphaLcParenR"/>
              <a:defRPr/>
            </a:pPr>
            <a:r>
              <a:rPr lang="pt-BR" sz="2000" dirty="0" smtClean="0">
                <a:solidFill>
                  <a:srgbClr val="FFFFFF"/>
                </a:solidFill>
                <a:latin typeface="Arial"/>
                <a:cs typeface="Arial"/>
              </a:rPr>
              <a:t>Adequação – atuação deve ser adequada para atender a finalidade do Estado</a:t>
            </a:r>
          </a:p>
          <a:p>
            <a:pPr marL="457200" indent="-457200" algn="just" eaLnBrk="1" hangingPunct="1">
              <a:buAutoNum type="alphaLcParenR"/>
              <a:defRPr/>
            </a:pPr>
            <a:r>
              <a:rPr lang="pt-BR" sz="2000" dirty="0" smtClean="0">
                <a:solidFill>
                  <a:srgbClr val="FFFFFF"/>
                </a:solidFill>
                <a:latin typeface="Arial"/>
                <a:cs typeface="Arial"/>
              </a:rPr>
              <a:t>Necessidade – Estado deve adotar dentre dois caminhos aquele que sacrifique menos os direitos das pessoas envolvidas</a:t>
            </a:r>
          </a:p>
          <a:p>
            <a:pPr marL="457200" indent="-457200" algn="just" eaLnBrk="1" hangingPunct="1">
              <a:buAutoNum type="alphaLcParenR"/>
              <a:defRPr/>
            </a:pPr>
            <a:r>
              <a:rPr lang="pt-BR" sz="2000" dirty="0" smtClean="0">
                <a:solidFill>
                  <a:srgbClr val="FFFFFF"/>
                </a:solidFill>
                <a:latin typeface="Arial"/>
                <a:cs typeface="Arial"/>
              </a:rPr>
              <a:t>Proporcionalidade em sentido estrito – ponderação de interesses</a:t>
            </a:r>
          </a:p>
        </p:txBody>
      </p:sp>
    </p:spTree>
    <p:extLst>
      <p:ext uri="{BB962C8B-B14F-4D97-AF65-F5344CB8AC3E}">
        <p14:creationId xmlns:p14="http://schemas.microsoft.com/office/powerpoint/2010/main" xmlns="" val="2811190652"/>
      </p:ext>
    </p:extLst>
  </p:cSld>
  <p:clrMapOvr>
    <a:masterClrMapping/>
  </p:clrMapOvr>
  <p:transition>
    <p:comb/>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6866" name="Rectangle 13"/>
          <p:cNvSpPr>
            <a:spLocks noGrp="1" noChangeArrowheads="1"/>
          </p:cNvSpPr>
          <p:nvPr>
            <p:ph type="body" idx="1"/>
          </p:nvPr>
        </p:nvSpPr>
        <p:spPr>
          <a:xfrm>
            <a:off x="468313" y="476250"/>
            <a:ext cx="8207375" cy="5943600"/>
          </a:xfrm>
        </p:spPr>
        <p:txBody>
          <a:bodyPr/>
          <a:lstStyle/>
          <a:p>
            <a:pPr algn="just" eaLnBrk="1" hangingPunct="1">
              <a:buFont typeface="Wingdings" panose="05000000000000000000" pitchFamily="2" charset="2"/>
              <a:buNone/>
            </a:pPr>
            <a:r>
              <a:rPr lang="pt-BR" altLang="pt-BR" sz="2400" b="1" dirty="0" smtClean="0">
                <a:solidFill>
                  <a:schemeClr val="accent2"/>
                </a:solidFill>
              </a:rPr>
              <a:t>Princípio da Supremacia do Interesse Público sobre o interesse privado</a:t>
            </a:r>
          </a:p>
          <a:p>
            <a:pPr algn="ctr" eaLnBrk="1" hangingPunct="1">
              <a:buFont typeface="Wingdings" panose="05000000000000000000" pitchFamily="2" charset="2"/>
              <a:buNone/>
            </a:pPr>
            <a:endParaRPr lang="pt-BR" altLang="pt-BR" sz="2400" b="1" dirty="0">
              <a:solidFill>
                <a:schemeClr val="accent2"/>
              </a:solidFill>
            </a:endParaRPr>
          </a:p>
          <a:p>
            <a:pPr marL="0" indent="0" algn="just" eaLnBrk="1" hangingPunct="1">
              <a:buNone/>
            </a:pPr>
            <a:r>
              <a:rPr lang="pt-BR" altLang="pt-BR" sz="2000" dirty="0" smtClean="0">
                <a:solidFill>
                  <a:schemeClr val="bg1"/>
                </a:solidFill>
                <a:sym typeface="Wingdings" panose="05000000000000000000" pitchFamily="2" charset="2"/>
              </a:rPr>
              <a:t>Concepção tradicional de supremacia: as atividades administrativas são desenvolvidas pelo Estado para benefício da coletividade. Se o fim não for o interesse público, a atuação do Estado terá sido em desvio de finalidade. A supremacia do interesse público engloba somente o interesse público primário (interesse que representa a finalidade do Estado – poder de polícia e garantia de direitos fundamentais) e não o interesse secundário (instrumental – orçamento, contratação de pessoal).</a:t>
            </a:r>
          </a:p>
          <a:p>
            <a:pPr marL="0" indent="0" algn="just" eaLnBrk="1" hangingPunct="1">
              <a:buNone/>
            </a:pPr>
            <a:endParaRPr lang="pt-BR" altLang="pt-BR" sz="2000" dirty="0">
              <a:solidFill>
                <a:schemeClr val="bg1"/>
              </a:solidFill>
              <a:sym typeface="Wingdings" panose="05000000000000000000" pitchFamily="2" charset="2"/>
            </a:endParaRPr>
          </a:p>
          <a:p>
            <a:pPr marL="0" indent="0" algn="just" eaLnBrk="1" hangingPunct="1">
              <a:buNone/>
            </a:pPr>
            <a:r>
              <a:rPr lang="pt-BR" altLang="pt-BR" sz="2000" dirty="0" smtClean="0">
                <a:solidFill>
                  <a:schemeClr val="bg1"/>
                </a:solidFill>
                <a:sym typeface="Wingdings" panose="05000000000000000000" pitchFamily="2" charset="2"/>
              </a:rPr>
              <a:t>Crítica a esse princípio: essa supremacia não existe. Não há hierarquia na CF e muitas vezes, não haveria conflito entre o interesse público e o interesse privado. É o caso de uma desapropriação, em que a casa de João foi desapropriada, mas será construída uma creche em que seu filho poderá frequentar. </a:t>
            </a:r>
            <a:endParaRPr lang="pt-BR" altLang="pt-BR" sz="2000" b="1" dirty="0" smtClean="0">
              <a:solidFill>
                <a:schemeClr val="bg1"/>
              </a:solidFill>
              <a:sym typeface="Wingdings" panose="05000000000000000000" pitchFamily="2" charset="2"/>
            </a:endParaRPr>
          </a:p>
        </p:txBody>
      </p:sp>
    </p:spTree>
    <p:extLst>
      <p:ext uri="{BB962C8B-B14F-4D97-AF65-F5344CB8AC3E}">
        <p14:creationId xmlns:p14="http://schemas.microsoft.com/office/powerpoint/2010/main" xmlns="" val="1121801635"/>
      </p:ext>
    </p:extLst>
  </p:cSld>
  <p:clrMapOvr>
    <a:masterClrMapping/>
  </p:clrMapOvr>
  <p:transition>
    <p:comb/>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7890" name="Rectangle 13"/>
          <p:cNvSpPr>
            <a:spLocks noGrp="1" noChangeArrowheads="1"/>
          </p:cNvSpPr>
          <p:nvPr>
            <p:ph type="body" idx="1"/>
          </p:nvPr>
        </p:nvSpPr>
        <p:spPr>
          <a:xfrm>
            <a:off x="468313" y="0"/>
            <a:ext cx="8207375" cy="6419850"/>
          </a:xfrm>
        </p:spPr>
        <p:txBody>
          <a:bodyPr/>
          <a:lstStyle/>
          <a:p>
            <a:pPr marL="0" indent="0">
              <a:buNone/>
            </a:pPr>
            <a:r>
              <a:rPr lang="pt-BR" altLang="pt-BR" sz="2400" dirty="0" smtClean="0">
                <a:solidFill>
                  <a:schemeClr val="accent2"/>
                </a:solidFill>
              </a:rPr>
              <a:t>Princípio da continuidade do serviço público</a:t>
            </a:r>
          </a:p>
          <a:p>
            <a:pPr marL="0" indent="0" algn="just">
              <a:buNone/>
            </a:pPr>
            <a:endParaRPr lang="pt-BR" sz="1900" dirty="0" smtClean="0">
              <a:solidFill>
                <a:schemeClr val="bg1"/>
              </a:solidFill>
            </a:endParaRPr>
          </a:p>
          <a:p>
            <a:pPr marL="0" indent="0" algn="just">
              <a:buNone/>
            </a:pPr>
            <a:r>
              <a:rPr lang="pt-BR" sz="2000" dirty="0" smtClean="0">
                <a:solidFill>
                  <a:schemeClr val="bg1"/>
                </a:solidFill>
                <a:latin typeface="Arial"/>
                <a:cs typeface="Arial"/>
              </a:rPr>
              <a:t>Previsto no art. 6º, §1º da Lei de Concessões e Permissões de Serviços Públicos (Lei 8987/95): “</a:t>
            </a:r>
            <a:r>
              <a:rPr lang="pt-BR" sz="1600" dirty="0" smtClean="0">
                <a:solidFill>
                  <a:schemeClr val="bg1"/>
                </a:solidFill>
                <a:latin typeface="Arial"/>
                <a:cs typeface="Arial"/>
              </a:rPr>
              <a:t>Art</a:t>
            </a:r>
            <a:r>
              <a:rPr lang="pt-BR" sz="1600" dirty="0">
                <a:solidFill>
                  <a:schemeClr val="bg1"/>
                </a:solidFill>
                <a:latin typeface="Arial"/>
                <a:cs typeface="Arial"/>
              </a:rPr>
              <a:t>. 6o Toda concessão ou permissão pressupõe a prestação de serviço adequado ao pleno atendimento dos usuários, conforme estabelecido nesta Lei, nas normas pertinentes e no respectivo contrato</a:t>
            </a:r>
            <a:r>
              <a:rPr lang="pt-BR" sz="1600" dirty="0" smtClean="0">
                <a:solidFill>
                  <a:schemeClr val="bg1"/>
                </a:solidFill>
                <a:latin typeface="Arial"/>
                <a:cs typeface="Arial"/>
              </a:rPr>
              <a:t>. § </a:t>
            </a:r>
            <a:r>
              <a:rPr lang="pt-BR" sz="1600" dirty="0">
                <a:solidFill>
                  <a:schemeClr val="bg1"/>
                </a:solidFill>
                <a:latin typeface="Arial"/>
                <a:cs typeface="Arial"/>
              </a:rPr>
              <a:t>1o Serviço adequado é o que satisfaz as condições de regularidade, continuidade, eficiência, segurança, atualidade, generalidade, cortesia na sua prestação e modicidade das </a:t>
            </a:r>
            <a:r>
              <a:rPr lang="pt-BR" sz="1600" dirty="0" smtClean="0">
                <a:solidFill>
                  <a:schemeClr val="bg1"/>
                </a:solidFill>
                <a:latin typeface="Arial"/>
                <a:cs typeface="Arial"/>
              </a:rPr>
              <a:t>tarifas</a:t>
            </a:r>
            <a:r>
              <a:rPr lang="pt-BR" sz="2000" dirty="0" smtClean="0">
                <a:solidFill>
                  <a:schemeClr val="bg1"/>
                </a:solidFill>
                <a:latin typeface="Arial"/>
                <a:cs typeface="Arial"/>
              </a:rPr>
              <a:t>”.</a:t>
            </a:r>
          </a:p>
          <a:p>
            <a:pPr marL="0" indent="0" algn="just">
              <a:buNone/>
            </a:pPr>
            <a:r>
              <a:rPr lang="pt-BR" sz="2000" dirty="0" smtClean="0">
                <a:solidFill>
                  <a:schemeClr val="bg1"/>
                </a:solidFill>
                <a:latin typeface="Arial"/>
                <a:cs typeface="Arial"/>
              </a:rPr>
              <a:t>Estado tem o dever de prestar um serviço público de forma ininterrupta e assim garantir o direito de todos. </a:t>
            </a:r>
          </a:p>
          <a:p>
            <a:pPr marL="0" indent="0" algn="just">
              <a:buNone/>
            </a:pPr>
            <a:endParaRPr lang="pt-BR" sz="2000" dirty="0">
              <a:solidFill>
                <a:schemeClr val="bg1"/>
              </a:solidFill>
              <a:latin typeface="Arial"/>
              <a:cs typeface="Arial"/>
            </a:endParaRPr>
          </a:p>
          <a:p>
            <a:pPr marL="0" indent="0" algn="just">
              <a:buNone/>
            </a:pPr>
            <a:r>
              <a:rPr lang="pt-BR" sz="2000" dirty="0" smtClean="0">
                <a:solidFill>
                  <a:schemeClr val="bg1"/>
                </a:solidFill>
                <a:latin typeface="Arial"/>
                <a:cs typeface="Arial"/>
              </a:rPr>
              <a:t>Três questões importantes sobre a continuidade da prestação de serviços públicos:</a:t>
            </a:r>
          </a:p>
          <a:p>
            <a:pPr marL="457200" indent="-457200" algn="just">
              <a:buAutoNum type="arabicParenR"/>
            </a:pPr>
            <a:r>
              <a:rPr lang="pt-BR" sz="2000" dirty="0" smtClean="0">
                <a:solidFill>
                  <a:schemeClr val="bg1"/>
                </a:solidFill>
                <a:latin typeface="Arial"/>
                <a:cs typeface="Arial"/>
              </a:rPr>
              <a:t>Interrupção do serviço público por inadimplemento do usuário (CDC </a:t>
            </a:r>
            <a:r>
              <a:rPr lang="pt-BR" sz="2000" dirty="0" err="1" smtClean="0">
                <a:solidFill>
                  <a:schemeClr val="bg1"/>
                </a:solidFill>
                <a:latin typeface="Arial"/>
                <a:cs typeface="Arial"/>
              </a:rPr>
              <a:t>x</a:t>
            </a:r>
            <a:r>
              <a:rPr lang="pt-BR" sz="2000" dirty="0" smtClean="0">
                <a:solidFill>
                  <a:schemeClr val="bg1"/>
                </a:solidFill>
                <a:latin typeface="Arial"/>
                <a:cs typeface="Arial"/>
              </a:rPr>
              <a:t> Lei 8987/95);</a:t>
            </a:r>
          </a:p>
          <a:p>
            <a:pPr marL="457200" indent="-457200" algn="just">
              <a:buAutoNum type="arabicParenR"/>
            </a:pPr>
            <a:r>
              <a:rPr lang="pt-BR" sz="2000" dirty="0" smtClean="0">
                <a:solidFill>
                  <a:schemeClr val="bg1"/>
                </a:solidFill>
                <a:latin typeface="Arial"/>
                <a:cs typeface="Arial"/>
              </a:rPr>
              <a:t>Greve dos servidores estatutários (aplicação analógica da lei 7783/89);</a:t>
            </a:r>
          </a:p>
          <a:p>
            <a:pPr marL="457200" indent="-457200" algn="just">
              <a:buAutoNum type="arabicParenR"/>
            </a:pPr>
            <a:r>
              <a:rPr lang="pt-BR" sz="2000" dirty="0" smtClean="0">
                <a:solidFill>
                  <a:schemeClr val="bg1"/>
                </a:solidFill>
                <a:latin typeface="Arial"/>
                <a:cs typeface="Arial"/>
              </a:rPr>
              <a:t>Exceção do contrato não cumprido no contrato administrativo – é possível?</a:t>
            </a:r>
          </a:p>
          <a:p>
            <a:pPr marL="0" indent="0" algn="just">
              <a:buNone/>
            </a:pPr>
            <a:endParaRPr lang="pt-BR" sz="2000" dirty="0" smtClean="0">
              <a:solidFill>
                <a:schemeClr val="bg1"/>
              </a:solidFill>
              <a:latin typeface="Arial"/>
              <a:cs typeface="Arial"/>
            </a:endParaRPr>
          </a:p>
          <a:p>
            <a:pPr marL="0" indent="0" algn="just">
              <a:buNone/>
            </a:pPr>
            <a:endParaRPr lang="pt-BR" sz="2000" dirty="0">
              <a:solidFill>
                <a:schemeClr val="bg1"/>
              </a:solidFill>
              <a:latin typeface="Arial"/>
              <a:cs typeface="Arial"/>
            </a:endParaRPr>
          </a:p>
        </p:txBody>
      </p:sp>
    </p:spTree>
    <p:extLst>
      <p:ext uri="{BB962C8B-B14F-4D97-AF65-F5344CB8AC3E}">
        <p14:creationId xmlns:p14="http://schemas.microsoft.com/office/powerpoint/2010/main" xmlns="" val="4066616271"/>
      </p:ext>
    </p:extLst>
  </p:cSld>
  <p:clrMapOvr>
    <a:masterClrMapping/>
  </p:clrMapOvr>
  <p:transition>
    <p:comb/>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7890" name="Rectangle 13"/>
          <p:cNvSpPr>
            <a:spLocks noGrp="1" noChangeArrowheads="1"/>
          </p:cNvSpPr>
          <p:nvPr>
            <p:ph type="body" idx="1"/>
          </p:nvPr>
        </p:nvSpPr>
        <p:spPr>
          <a:xfrm>
            <a:off x="468313" y="476250"/>
            <a:ext cx="8207375" cy="5943600"/>
          </a:xfrm>
        </p:spPr>
        <p:txBody>
          <a:bodyPr/>
          <a:lstStyle/>
          <a:p>
            <a:pPr marL="0" indent="0">
              <a:buNone/>
            </a:pPr>
            <a:r>
              <a:rPr lang="pt-BR" altLang="pt-BR" sz="2400" dirty="0" smtClean="0">
                <a:solidFill>
                  <a:schemeClr val="accent2"/>
                </a:solidFill>
              </a:rPr>
              <a:t>Princípio da Autotutela</a:t>
            </a:r>
          </a:p>
          <a:p>
            <a:pPr marL="0" indent="0" algn="just">
              <a:buNone/>
            </a:pPr>
            <a:r>
              <a:rPr lang="pt-BR" altLang="pt-BR" sz="2000" dirty="0" smtClean="0">
                <a:solidFill>
                  <a:srgbClr val="FFFFFF"/>
                </a:solidFill>
                <a:latin typeface="Arial"/>
                <a:cs typeface="Arial"/>
              </a:rPr>
              <a:t>Autotutela significa autocontrole que a Administração Pública irá realizar em seus próprios atos. </a:t>
            </a:r>
          </a:p>
          <a:p>
            <a:pPr marL="0" indent="0" algn="just">
              <a:buNone/>
            </a:pPr>
            <a:endParaRPr lang="pt-BR" sz="1600" dirty="0" smtClean="0">
              <a:solidFill>
                <a:srgbClr val="FFFFFF"/>
              </a:solidFill>
              <a:latin typeface="Arial"/>
              <a:cs typeface="Arial"/>
            </a:endParaRPr>
          </a:p>
          <a:p>
            <a:pPr marL="0" indent="0" algn="just">
              <a:buNone/>
            </a:pPr>
            <a:r>
              <a:rPr lang="pt-BR" sz="1600" dirty="0" smtClean="0">
                <a:solidFill>
                  <a:srgbClr val="FFFFFF"/>
                </a:solidFill>
                <a:latin typeface="Arial"/>
                <a:cs typeface="Arial"/>
              </a:rPr>
              <a:t>Súmula </a:t>
            </a:r>
            <a:r>
              <a:rPr lang="pt-BR" sz="1600" dirty="0">
                <a:solidFill>
                  <a:srgbClr val="FFFFFF"/>
                </a:solidFill>
                <a:latin typeface="Arial"/>
                <a:cs typeface="Arial"/>
              </a:rPr>
              <a:t>346 do STF: A Administração Pública pode declarar a nulidade dos seus próprios atos</a:t>
            </a:r>
            <a:r>
              <a:rPr lang="pt-BR" sz="1600" dirty="0" smtClean="0">
                <a:solidFill>
                  <a:srgbClr val="FFFFFF"/>
                </a:solidFill>
                <a:latin typeface="Arial"/>
                <a:cs typeface="Arial"/>
              </a:rPr>
              <a:t>.</a:t>
            </a:r>
            <a:endParaRPr lang="pt-BR" sz="1600" dirty="0">
              <a:solidFill>
                <a:srgbClr val="FFFFFF"/>
              </a:solidFill>
              <a:latin typeface="Arial"/>
              <a:cs typeface="Arial"/>
            </a:endParaRPr>
          </a:p>
          <a:p>
            <a:pPr marL="0" indent="0" algn="just">
              <a:buNone/>
            </a:pPr>
            <a:r>
              <a:rPr lang="pt-BR" sz="1600" dirty="0">
                <a:solidFill>
                  <a:srgbClr val="FFFFFF"/>
                </a:solidFill>
                <a:latin typeface="Arial"/>
                <a:cs typeface="Arial"/>
              </a:rPr>
              <a:t>Súmula 473 do STF: A administração pode anular seus próprios atos, quando eivados de vícios que os tornam ilegais, porque deles não se originam direitos; ou revogá-los, por motivo de conveniência ou oportunidade, respeitados os direitos adquiridos, e ressalvada, em todos os casos, a apreciação judicial</a:t>
            </a:r>
          </a:p>
          <a:p>
            <a:pPr marL="0" indent="0" algn="just">
              <a:buNone/>
            </a:pPr>
            <a:endParaRPr lang="pt-BR" sz="2000" dirty="0" smtClean="0">
              <a:solidFill>
                <a:srgbClr val="FFFFFF"/>
              </a:solidFill>
              <a:latin typeface="Arial"/>
              <a:cs typeface="Arial"/>
            </a:endParaRPr>
          </a:p>
          <a:p>
            <a:pPr marL="0" indent="0" algn="just">
              <a:buNone/>
            </a:pPr>
            <a:r>
              <a:rPr lang="pt-BR" sz="2000" dirty="0" smtClean="0">
                <a:solidFill>
                  <a:srgbClr val="FFFFFF"/>
                </a:solidFill>
                <a:latin typeface="Arial"/>
                <a:cs typeface="Arial"/>
              </a:rPr>
              <a:t>A </a:t>
            </a:r>
            <a:r>
              <a:rPr lang="pt-BR" sz="2000" dirty="0">
                <a:solidFill>
                  <a:srgbClr val="FFFFFF"/>
                </a:solidFill>
                <a:latin typeface="Arial"/>
                <a:cs typeface="Arial"/>
              </a:rPr>
              <a:t>Autotutela aparece expressamente no processo administrativo federal: </a:t>
            </a:r>
            <a:r>
              <a:rPr lang="pt-BR" sz="1600" dirty="0" smtClean="0">
                <a:solidFill>
                  <a:srgbClr val="FFFFFF"/>
                </a:solidFill>
                <a:latin typeface="Arial"/>
                <a:cs typeface="Arial"/>
              </a:rPr>
              <a:t>Art</a:t>
            </a:r>
            <a:r>
              <a:rPr lang="pt-BR" sz="1600" dirty="0">
                <a:solidFill>
                  <a:srgbClr val="FFFFFF"/>
                </a:solidFill>
                <a:latin typeface="Arial"/>
                <a:cs typeface="Arial"/>
              </a:rPr>
              <a:t>. 54. O direito da Administração de anular os atos administrativos de que decorram efeitos favoráveis para os destinatários decai em cinco anos, contados da data em que foram praticados, salvo comprovada má-fé.</a:t>
            </a:r>
          </a:p>
          <a:p>
            <a:pPr marL="0" indent="0" algn="just">
              <a:buNone/>
            </a:pPr>
            <a:endParaRPr lang="pt-BR" altLang="pt-BR" sz="2000" dirty="0" smtClean="0">
              <a:solidFill>
                <a:srgbClr val="FFFFFF"/>
              </a:solidFill>
              <a:latin typeface="Arial"/>
              <a:cs typeface="Arial"/>
            </a:endParaRPr>
          </a:p>
          <a:p>
            <a:pPr marL="0" indent="0" algn="just">
              <a:buNone/>
            </a:pPr>
            <a:r>
              <a:rPr lang="pt-BR" altLang="pt-BR" sz="2000" dirty="0" smtClean="0">
                <a:solidFill>
                  <a:srgbClr val="FFFFFF"/>
                </a:solidFill>
                <a:latin typeface="Arial"/>
                <a:cs typeface="Arial"/>
              </a:rPr>
              <a:t>Por que o prazo de 5 anos? Para que não venha a gerar insegurança jurídica. Revogação pode ser feita a qualquer momento (era um ato legal e efeito </a:t>
            </a:r>
            <a:r>
              <a:rPr lang="pt-BR" altLang="pt-BR" sz="2000" dirty="0" err="1" smtClean="0">
                <a:solidFill>
                  <a:srgbClr val="FFFFFF"/>
                </a:solidFill>
                <a:latin typeface="Arial"/>
                <a:cs typeface="Arial"/>
              </a:rPr>
              <a:t>ex</a:t>
            </a:r>
            <a:r>
              <a:rPr lang="pt-BR" altLang="pt-BR" sz="2000" dirty="0" smtClean="0">
                <a:solidFill>
                  <a:srgbClr val="FFFFFF"/>
                </a:solidFill>
                <a:latin typeface="Arial"/>
                <a:cs typeface="Arial"/>
              </a:rPr>
              <a:t> nunc). O direito de anular deve respeitar o prazo de 5 anos.</a:t>
            </a:r>
            <a:endParaRPr lang="pt-BR" altLang="pt-BR" sz="2000" dirty="0">
              <a:solidFill>
                <a:srgbClr val="FFFFFF"/>
              </a:solidFill>
              <a:latin typeface="Arial"/>
              <a:cs typeface="Arial"/>
            </a:endParaRPr>
          </a:p>
        </p:txBody>
      </p:sp>
    </p:spTree>
    <p:extLst>
      <p:ext uri="{BB962C8B-B14F-4D97-AF65-F5344CB8AC3E}">
        <p14:creationId xmlns:p14="http://schemas.microsoft.com/office/powerpoint/2010/main" xmlns="" val="3047739321"/>
      </p:ext>
    </p:extLst>
  </p:cSld>
  <p:clrMapOvr>
    <a:masterClrMapping/>
  </p:clrMapOvr>
  <p:transition>
    <p:comb/>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7890" name="Rectangle 13"/>
          <p:cNvSpPr>
            <a:spLocks noGrp="1" noChangeArrowheads="1"/>
          </p:cNvSpPr>
          <p:nvPr>
            <p:ph type="body" idx="1"/>
          </p:nvPr>
        </p:nvSpPr>
        <p:spPr>
          <a:xfrm>
            <a:off x="468313" y="476250"/>
            <a:ext cx="8207375" cy="5943600"/>
          </a:xfrm>
        </p:spPr>
        <p:txBody>
          <a:bodyPr/>
          <a:lstStyle/>
          <a:p>
            <a:pPr marL="0" indent="0">
              <a:buNone/>
            </a:pPr>
            <a:r>
              <a:rPr lang="pt-BR" altLang="pt-BR" sz="2400" b="1" dirty="0" smtClean="0">
                <a:solidFill>
                  <a:schemeClr val="accent2"/>
                </a:solidFill>
              </a:rPr>
              <a:t>Princípio da Consensualidade E Participação</a:t>
            </a:r>
          </a:p>
          <a:p>
            <a:pPr marL="0" indent="0">
              <a:buNone/>
            </a:pPr>
            <a:endParaRPr lang="pt-BR" sz="1800" dirty="0">
              <a:solidFill>
                <a:schemeClr val="bg1"/>
              </a:solidFill>
            </a:endParaRPr>
          </a:p>
          <a:p>
            <a:pPr marL="0" indent="0" algn="just">
              <a:buNone/>
            </a:pPr>
            <a:r>
              <a:rPr lang="pt-BR" sz="1800" dirty="0" smtClean="0">
                <a:solidFill>
                  <a:schemeClr val="bg1"/>
                </a:solidFill>
              </a:rPr>
              <a:t>A atividade administrativa que sempre foi pautada por uma imposição do Estado ao administrado, passa a ter instrumentos previstos na lei para que haja maior participação do indivíduo. </a:t>
            </a:r>
            <a:r>
              <a:rPr lang="pt-BR" sz="1800" dirty="0" err="1" smtClean="0">
                <a:solidFill>
                  <a:schemeClr val="bg1"/>
                </a:solidFill>
              </a:rPr>
              <a:t>Ex</a:t>
            </a:r>
            <a:r>
              <a:rPr lang="pt-BR" sz="1800" dirty="0" smtClean="0">
                <a:solidFill>
                  <a:schemeClr val="bg1"/>
                </a:solidFill>
              </a:rPr>
              <a:t>: consulta pública e audiência pública. Estatuto da Cidade traz vários mecanismos de participação popular. </a:t>
            </a:r>
          </a:p>
          <a:p>
            <a:pPr marL="0" indent="0" algn="just">
              <a:buNone/>
            </a:pPr>
            <a:endParaRPr lang="pt-BR" sz="1800" dirty="0">
              <a:solidFill>
                <a:schemeClr val="bg1"/>
              </a:solidFill>
            </a:endParaRPr>
          </a:p>
          <a:p>
            <a:pPr marL="0" indent="0" algn="just">
              <a:buNone/>
            </a:pPr>
            <a:r>
              <a:rPr lang="pt-BR" sz="1800" dirty="0" smtClean="0">
                <a:solidFill>
                  <a:schemeClr val="bg1"/>
                </a:solidFill>
              </a:rPr>
              <a:t>Consequências: efetivação da Administração consensual e participativa. Os  atos administrativos passam a ser mais democráticos e legítimos. A</a:t>
            </a:r>
          </a:p>
          <a:p>
            <a:pPr marL="0" indent="0" algn="just">
              <a:buNone/>
            </a:pPr>
            <a:endParaRPr lang="pt-BR" sz="1800" dirty="0">
              <a:solidFill>
                <a:schemeClr val="bg1"/>
              </a:solidFill>
            </a:endParaRPr>
          </a:p>
          <a:p>
            <a:pPr marL="0" indent="0" algn="just">
              <a:buNone/>
            </a:pPr>
            <a:r>
              <a:rPr lang="pt-BR" sz="1800" dirty="0" smtClean="0">
                <a:solidFill>
                  <a:schemeClr val="bg1"/>
                </a:solidFill>
              </a:rPr>
              <a:t>A efetivação de uma Administração Consensual é a única saída para ultrapassarmos a crise da democracia representativa. </a:t>
            </a:r>
          </a:p>
          <a:p>
            <a:pPr marL="0" indent="0" algn="just">
              <a:buNone/>
            </a:pPr>
            <a:endParaRPr lang="pt-BR" sz="1800" dirty="0">
              <a:solidFill>
                <a:schemeClr val="bg1"/>
              </a:solidFill>
            </a:endParaRPr>
          </a:p>
          <a:p>
            <a:pPr marL="0" indent="0">
              <a:buNone/>
            </a:pPr>
            <a:r>
              <a:rPr lang="pt-BR" altLang="pt-BR" sz="2400" b="1" dirty="0">
                <a:solidFill>
                  <a:schemeClr val="accent2"/>
                </a:solidFill>
              </a:rPr>
              <a:t>Princípio da segurança </a:t>
            </a:r>
            <a:r>
              <a:rPr lang="pt-BR" altLang="pt-BR" sz="2400" b="1" dirty="0" smtClean="0">
                <a:solidFill>
                  <a:schemeClr val="accent2"/>
                </a:solidFill>
              </a:rPr>
              <a:t>jurídica</a:t>
            </a:r>
            <a:endParaRPr lang="pt-BR" altLang="pt-BR" sz="2400" b="1" dirty="0">
              <a:solidFill>
                <a:schemeClr val="bg1"/>
              </a:solidFill>
            </a:endParaRPr>
          </a:p>
          <a:p>
            <a:pPr marL="0" indent="0">
              <a:buNone/>
            </a:pPr>
            <a:endParaRPr lang="pt-BR" altLang="pt-BR" sz="1600" dirty="0">
              <a:solidFill>
                <a:schemeClr val="bg1"/>
              </a:solidFill>
            </a:endParaRPr>
          </a:p>
          <a:p>
            <a:pPr marL="0" indent="0" algn="just">
              <a:buNone/>
            </a:pPr>
            <a:r>
              <a:rPr lang="pt-BR" sz="1800" dirty="0">
                <a:solidFill>
                  <a:srgbClr val="FFFFFF"/>
                </a:solidFill>
                <a:latin typeface="Arial"/>
                <a:cs typeface="Arial"/>
              </a:rPr>
              <a:t>Na CF o princípio da segurança jurídica aparece tanto no art. 1</a:t>
            </a:r>
            <a:r>
              <a:rPr lang="pt-BR" sz="1800" baseline="30000" dirty="0">
                <a:solidFill>
                  <a:srgbClr val="FFFFFF"/>
                </a:solidFill>
                <a:latin typeface="Arial"/>
                <a:cs typeface="Arial"/>
              </a:rPr>
              <a:t>o</a:t>
            </a:r>
            <a:r>
              <a:rPr lang="pt-BR" sz="1800" dirty="0">
                <a:solidFill>
                  <a:srgbClr val="FFFFFF"/>
                </a:solidFill>
                <a:latin typeface="Arial"/>
                <a:cs typeface="Arial"/>
              </a:rPr>
              <a:t>, que fala do Estado Democrático do Direito como no art. 5</a:t>
            </a:r>
            <a:r>
              <a:rPr lang="pt-BR" sz="1800" baseline="30000" dirty="0">
                <a:solidFill>
                  <a:srgbClr val="FFFFFF"/>
                </a:solidFill>
                <a:latin typeface="Arial"/>
                <a:cs typeface="Arial"/>
              </a:rPr>
              <a:t>o</a:t>
            </a:r>
            <a:r>
              <a:rPr lang="pt-BR" sz="1800" dirty="0">
                <a:solidFill>
                  <a:srgbClr val="FFFFFF"/>
                </a:solidFill>
                <a:latin typeface="Arial"/>
                <a:cs typeface="Arial"/>
              </a:rPr>
              <a:t>, XXXVI da CF (a lei não prejudicará o direito adquirido, o ato jurídico perfeito e a coisa julgada).</a:t>
            </a:r>
          </a:p>
          <a:p>
            <a:pPr marL="0" indent="0" algn="just">
              <a:buNone/>
            </a:pPr>
            <a:endParaRPr lang="pt-BR" sz="1800" dirty="0">
              <a:solidFill>
                <a:srgbClr val="FFFFFF"/>
              </a:solidFill>
              <a:latin typeface="Arial"/>
              <a:cs typeface="Arial"/>
            </a:endParaRPr>
          </a:p>
          <a:p>
            <a:pPr marL="0" indent="0" algn="just">
              <a:buNone/>
            </a:pPr>
            <a:endParaRPr lang="pt-BR" sz="1800" dirty="0" smtClean="0">
              <a:solidFill>
                <a:schemeClr val="bg1"/>
              </a:solidFill>
            </a:endParaRPr>
          </a:p>
          <a:p>
            <a:pPr marL="0" indent="0">
              <a:buNone/>
            </a:pPr>
            <a:endParaRPr lang="pt-BR" altLang="pt-BR" sz="1800" dirty="0">
              <a:solidFill>
                <a:schemeClr val="bg1"/>
              </a:solidFill>
            </a:endParaRPr>
          </a:p>
          <a:p>
            <a:pPr marL="0" indent="0">
              <a:buNone/>
            </a:pPr>
            <a:endParaRPr lang="pt-BR" altLang="pt-BR" sz="1800" dirty="0">
              <a:solidFill>
                <a:schemeClr val="bg1"/>
              </a:solidFill>
            </a:endParaRPr>
          </a:p>
          <a:p>
            <a:pPr marL="0" indent="0">
              <a:buNone/>
            </a:pPr>
            <a:endParaRPr lang="pt-BR" altLang="pt-BR" sz="1800" dirty="0">
              <a:solidFill>
                <a:schemeClr val="bg1"/>
              </a:solidFill>
            </a:endParaRPr>
          </a:p>
        </p:txBody>
      </p:sp>
    </p:spTree>
    <p:extLst>
      <p:ext uri="{BB962C8B-B14F-4D97-AF65-F5344CB8AC3E}">
        <p14:creationId xmlns:p14="http://schemas.microsoft.com/office/powerpoint/2010/main" xmlns="" val="3010808261"/>
      </p:ext>
    </p:extLst>
  </p:cSld>
  <p:clrMapOvr>
    <a:masterClrMapping/>
  </p:clrMapOvr>
  <p:transition>
    <p:comb/>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7890" name="Rectangle 13"/>
          <p:cNvSpPr>
            <a:spLocks noGrp="1" noChangeArrowheads="1"/>
          </p:cNvSpPr>
          <p:nvPr>
            <p:ph type="body" idx="1"/>
          </p:nvPr>
        </p:nvSpPr>
        <p:spPr>
          <a:xfrm>
            <a:off x="468313" y="0"/>
            <a:ext cx="8207375" cy="6741368"/>
          </a:xfrm>
        </p:spPr>
        <p:txBody>
          <a:bodyPr/>
          <a:lstStyle/>
          <a:p>
            <a:pPr marL="0" indent="0" algn="just">
              <a:buNone/>
            </a:pPr>
            <a:endParaRPr lang="pt-BR" sz="1600" dirty="0">
              <a:solidFill>
                <a:schemeClr val="bg1"/>
              </a:solidFill>
            </a:endParaRPr>
          </a:p>
          <a:p>
            <a:pPr marL="0" indent="0">
              <a:buNone/>
            </a:pPr>
            <a:r>
              <a:rPr lang="pt-BR" altLang="pt-BR" sz="2000" b="1" dirty="0" smtClean="0">
                <a:solidFill>
                  <a:schemeClr val="accent2"/>
                </a:solidFill>
              </a:rPr>
              <a:t>Continuação do Princípio </a:t>
            </a:r>
            <a:r>
              <a:rPr lang="pt-BR" altLang="pt-BR" sz="2000" b="1" dirty="0">
                <a:solidFill>
                  <a:schemeClr val="accent2"/>
                </a:solidFill>
              </a:rPr>
              <a:t>da segurança </a:t>
            </a:r>
            <a:r>
              <a:rPr lang="pt-BR" altLang="pt-BR" sz="2000" b="1" dirty="0" smtClean="0">
                <a:solidFill>
                  <a:schemeClr val="accent2"/>
                </a:solidFill>
              </a:rPr>
              <a:t>jurídica</a:t>
            </a:r>
            <a:endParaRPr lang="pt-BR" sz="2000" dirty="0" smtClean="0">
              <a:solidFill>
                <a:srgbClr val="FFFFFF"/>
              </a:solidFill>
              <a:latin typeface="Arial"/>
              <a:cs typeface="Arial"/>
            </a:endParaRPr>
          </a:p>
          <a:p>
            <a:pPr marL="0" indent="0" algn="just">
              <a:buNone/>
            </a:pPr>
            <a:endParaRPr lang="pt-BR" sz="2000" dirty="0" smtClean="0">
              <a:solidFill>
                <a:srgbClr val="FFFFFF"/>
              </a:solidFill>
              <a:latin typeface="Arial"/>
              <a:cs typeface="Arial"/>
            </a:endParaRPr>
          </a:p>
          <a:p>
            <a:pPr marL="0" indent="0" algn="just">
              <a:buNone/>
            </a:pPr>
            <a:r>
              <a:rPr lang="pt-BR" sz="2000" dirty="0" smtClean="0">
                <a:solidFill>
                  <a:srgbClr val="FFFFFF"/>
                </a:solidFill>
                <a:latin typeface="Arial"/>
                <a:cs typeface="Arial"/>
              </a:rPr>
              <a:t>Sentido objetivo da segurança jurídica: estabilidade das relações jurídicas. Busca proteger o </a:t>
            </a:r>
            <a:r>
              <a:rPr lang="pt-BR" sz="2000" dirty="0">
                <a:solidFill>
                  <a:srgbClr val="FFFFFF"/>
                </a:solidFill>
                <a:latin typeface="Arial"/>
                <a:cs typeface="Arial"/>
              </a:rPr>
              <a:t>ato jurídico perfeito, a coisa julgada, </a:t>
            </a:r>
            <a:r>
              <a:rPr lang="pt-BR" sz="2000" dirty="0" smtClean="0">
                <a:solidFill>
                  <a:srgbClr val="FFFFFF"/>
                </a:solidFill>
                <a:latin typeface="Arial"/>
                <a:cs typeface="Arial"/>
              </a:rPr>
              <a:t>estabilizar </a:t>
            </a:r>
            <a:r>
              <a:rPr lang="pt-BR" sz="2000" dirty="0">
                <a:solidFill>
                  <a:srgbClr val="FFFFFF"/>
                </a:solidFill>
                <a:latin typeface="Arial"/>
                <a:cs typeface="Arial"/>
              </a:rPr>
              <a:t>as relações jurídicas. </a:t>
            </a:r>
            <a:endParaRPr lang="pt-BR" sz="2000" dirty="0" smtClean="0">
              <a:solidFill>
                <a:srgbClr val="FFFFFF"/>
              </a:solidFill>
              <a:latin typeface="Arial"/>
              <a:cs typeface="Arial"/>
            </a:endParaRPr>
          </a:p>
          <a:p>
            <a:pPr marL="0" indent="0" algn="just">
              <a:buNone/>
            </a:pPr>
            <a:endParaRPr lang="pt-BR" sz="2000" dirty="0">
              <a:solidFill>
                <a:srgbClr val="FFFFFF"/>
              </a:solidFill>
              <a:latin typeface="Arial"/>
              <a:cs typeface="Arial"/>
            </a:endParaRPr>
          </a:p>
          <a:p>
            <a:pPr marL="0" indent="0" algn="just">
              <a:buNone/>
            </a:pPr>
            <a:r>
              <a:rPr lang="pt-BR" sz="2000" dirty="0" smtClean="0">
                <a:solidFill>
                  <a:srgbClr val="FFFFFF"/>
                </a:solidFill>
                <a:latin typeface="Arial"/>
                <a:cs typeface="Arial"/>
              </a:rPr>
              <a:t>Sentido subjetivo: </a:t>
            </a:r>
            <a:r>
              <a:rPr lang="pt-BR" sz="2000" dirty="0">
                <a:solidFill>
                  <a:srgbClr val="FFFFFF"/>
                </a:solidFill>
                <a:latin typeface="Arial"/>
                <a:cs typeface="Arial"/>
              </a:rPr>
              <a:t>Foca no sujeito, na pessoa. </a:t>
            </a:r>
            <a:r>
              <a:rPr lang="pt-BR" sz="2000" dirty="0" smtClean="0">
                <a:solidFill>
                  <a:srgbClr val="FFFFFF"/>
                </a:solidFill>
                <a:latin typeface="Arial"/>
                <a:cs typeface="Arial"/>
              </a:rPr>
              <a:t>Significa </a:t>
            </a:r>
            <a:r>
              <a:rPr lang="pt-BR" sz="2000" dirty="0">
                <a:solidFill>
                  <a:srgbClr val="FFFFFF"/>
                </a:solidFill>
                <a:latin typeface="Arial"/>
                <a:cs typeface="Arial"/>
              </a:rPr>
              <a:t>respeitar a expectativa legítima dos administrados. Costuma se dizer que é do princípio subjetivo que sai a confiança legítima e da boa fé. Não há como falar em confiança legítima sem boa-fé. Se comprovada a má-fé, ele não terá proteção e a não haveria confiança legítima. </a:t>
            </a:r>
            <a:endParaRPr lang="pt-BR" sz="2000" dirty="0" smtClean="0">
              <a:solidFill>
                <a:srgbClr val="FFFFFF"/>
              </a:solidFill>
              <a:latin typeface="Arial"/>
              <a:cs typeface="Arial"/>
            </a:endParaRPr>
          </a:p>
          <a:p>
            <a:pPr marL="0" indent="0" algn="just">
              <a:buNone/>
            </a:pPr>
            <a:endParaRPr lang="pt-BR" sz="2000" dirty="0">
              <a:solidFill>
                <a:srgbClr val="FFFFFF"/>
              </a:solidFill>
              <a:latin typeface="Arial"/>
              <a:cs typeface="Arial"/>
            </a:endParaRPr>
          </a:p>
          <a:p>
            <a:pPr marL="0" indent="0" algn="just">
              <a:buNone/>
            </a:pPr>
            <a:r>
              <a:rPr lang="pt-BR" sz="2000" dirty="0">
                <a:solidFill>
                  <a:srgbClr val="FFFFFF"/>
                </a:solidFill>
                <a:latin typeface="Arial"/>
                <a:cs typeface="Arial"/>
              </a:rPr>
              <a:t>A teoria do </a:t>
            </a:r>
            <a:r>
              <a:rPr lang="pt-BR" sz="2000" dirty="0" err="1">
                <a:solidFill>
                  <a:srgbClr val="FFFFFF"/>
                </a:solidFill>
                <a:latin typeface="Arial"/>
                <a:cs typeface="Arial"/>
              </a:rPr>
              <a:t>Venire</a:t>
            </a:r>
            <a:r>
              <a:rPr lang="pt-BR" sz="2000" dirty="0">
                <a:solidFill>
                  <a:srgbClr val="FFFFFF"/>
                </a:solidFill>
                <a:latin typeface="Arial"/>
                <a:cs typeface="Arial"/>
              </a:rPr>
              <a:t> Contra </a:t>
            </a:r>
            <a:r>
              <a:rPr lang="pt-BR" sz="2000" dirty="0" err="1">
                <a:solidFill>
                  <a:srgbClr val="FFFFFF"/>
                </a:solidFill>
                <a:latin typeface="Arial"/>
                <a:cs typeface="Arial"/>
              </a:rPr>
              <a:t>Factum</a:t>
            </a:r>
            <a:r>
              <a:rPr lang="pt-BR" sz="2000" dirty="0">
                <a:solidFill>
                  <a:srgbClr val="FFFFFF"/>
                </a:solidFill>
                <a:latin typeface="Arial"/>
                <a:cs typeface="Arial"/>
              </a:rPr>
              <a:t> </a:t>
            </a:r>
            <a:r>
              <a:rPr lang="pt-BR" sz="2000" dirty="0" err="1">
                <a:solidFill>
                  <a:srgbClr val="FFFFFF"/>
                </a:solidFill>
                <a:latin typeface="Arial"/>
                <a:cs typeface="Arial"/>
              </a:rPr>
              <a:t>Proprium</a:t>
            </a:r>
            <a:r>
              <a:rPr lang="pt-BR" sz="2000" dirty="0">
                <a:solidFill>
                  <a:srgbClr val="FFFFFF"/>
                </a:solidFill>
                <a:latin typeface="Arial"/>
                <a:cs typeface="Arial"/>
              </a:rPr>
              <a:t> também se aplica a Administração Pública. Exemplo da prova da Defensoria pública: particular vai regularizar a licença do seu carro, sai da fiscalização dando o licenciamento e virando a esquina é multado em Blitz do próprio Estado. O argumento para isso é ação </a:t>
            </a:r>
            <a:r>
              <a:rPr lang="pt-BR" sz="2000" dirty="0" err="1">
                <a:solidFill>
                  <a:srgbClr val="FFFFFF"/>
                </a:solidFill>
                <a:latin typeface="Arial"/>
                <a:cs typeface="Arial"/>
              </a:rPr>
              <a:t>anulatoória</a:t>
            </a:r>
            <a:r>
              <a:rPr lang="pt-BR" sz="2000" dirty="0">
                <a:solidFill>
                  <a:srgbClr val="FFFFFF"/>
                </a:solidFill>
                <a:latin typeface="Arial"/>
                <a:cs typeface="Arial"/>
              </a:rPr>
              <a:t> para a infração de transito alegando o princípio do </a:t>
            </a:r>
            <a:r>
              <a:rPr lang="pt-BR" sz="2000" dirty="0" err="1">
                <a:solidFill>
                  <a:srgbClr val="FFFFFF"/>
                </a:solidFill>
                <a:latin typeface="Arial"/>
                <a:cs typeface="Arial"/>
              </a:rPr>
              <a:t>venire</a:t>
            </a:r>
            <a:r>
              <a:rPr lang="pt-BR" sz="2000" dirty="0">
                <a:solidFill>
                  <a:srgbClr val="FFFFFF"/>
                </a:solidFill>
                <a:latin typeface="Arial"/>
                <a:cs typeface="Arial"/>
              </a:rPr>
              <a:t> contra </a:t>
            </a:r>
            <a:r>
              <a:rPr lang="pt-BR" sz="2000" dirty="0" err="1">
                <a:solidFill>
                  <a:srgbClr val="FFFFFF"/>
                </a:solidFill>
                <a:latin typeface="Arial"/>
                <a:cs typeface="Arial"/>
              </a:rPr>
              <a:t>factum</a:t>
            </a:r>
            <a:r>
              <a:rPr lang="pt-BR" sz="2000" dirty="0">
                <a:solidFill>
                  <a:srgbClr val="FFFFFF"/>
                </a:solidFill>
                <a:latin typeface="Arial"/>
                <a:cs typeface="Arial"/>
              </a:rPr>
              <a:t> próprio. Essa multa deveria ser invalidada.</a:t>
            </a:r>
          </a:p>
          <a:p>
            <a:pPr marL="0" indent="0" algn="just">
              <a:buNone/>
            </a:pPr>
            <a:endParaRPr lang="pt-BR" sz="2000" dirty="0">
              <a:solidFill>
                <a:srgbClr val="FFFFFF"/>
              </a:solidFill>
              <a:latin typeface="Arial"/>
              <a:cs typeface="Arial"/>
            </a:endParaRPr>
          </a:p>
          <a:p>
            <a:pPr marL="0" indent="0">
              <a:buNone/>
            </a:pPr>
            <a:endParaRPr lang="pt-BR" altLang="pt-BR" sz="1800" dirty="0">
              <a:solidFill>
                <a:schemeClr val="bg1"/>
              </a:solidFill>
            </a:endParaRPr>
          </a:p>
          <a:p>
            <a:pPr marL="0" indent="0">
              <a:buNone/>
            </a:pPr>
            <a:endParaRPr lang="pt-BR" altLang="pt-BR" sz="1800" dirty="0">
              <a:solidFill>
                <a:schemeClr val="bg1"/>
              </a:solidFill>
            </a:endParaRPr>
          </a:p>
        </p:txBody>
      </p:sp>
    </p:spTree>
    <p:extLst>
      <p:ext uri="{BB962C8B-B14F-4D97-AF65-F5344CB8AC3E}">
        <p14:creationId xmlns:p14="http://schemas.microsoft.com/office/powerpoint/2010/main" xmlns="" val="1176042115"/>
      </p:ext>
    </p:extLst>
  </p:cSld>
  <p:clrMapOvr>
    <a:masterClrMapping/>
  </p:clrMapOvr>
  <p:transition>
    <p:comb/>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9" name="Rectangle 19"/>
          <p:cNvSpPr>
            <a:spLocks noChangeArrowheads="1"/>
          </p:cNvSpPr>
          <p:nvPr/>
        </p:nvSpPr>
        <p:spPr bwMode="auto">
          <a:xfrm>
            <a:off x="323850" y="457200"/>
            <a:ext cx="8229600" cy="6140450"/>
          </a:xfrm>
          <a:prstGeom prst="rect">
            <a:avLst/>
          </a:prstGeom>
          <a:noFill/>
          <a:ln>
            <a:noFill/>
          </a:ln>
          <a:extLst/>
        </p:spPr>
        <p:txBody>
          <a:bodyPr anchor="b"/>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r>
              <a:rPr lang="pt-BR" b="1" dirty="0" smtClean="0">
                <a:solidFill>
                  <a:srgbClr val="FFCF01"/>
                </a:solidFill>
                <a:latin typeface="Arial" panose="020B0604020202020204" pitchFamily="34" charset="0"/>
              </a:rPr>
              <a:t>	</a:t>
            </a:r>
            <a:endParaRPr lang="pt-BR" dirty="0" smtClean="0">
              <a:solidFill>
                <a:srgbClr val="FFCF01"/>
              </a:solidFill>
              <a:latin typeface="Tahoma"/>
            </a:endParaRPr>
          </a:p>
        </p:txBody>
      </p:sp>
      <p:sp>
        <p:nvSpPr>
          <p:cNvPr id="32771" name="Rectangle 20"/>
          <p:cNvSpPr>
            <a:spLocks noChangeArrowheads="1"/>
          </p:cNvSpPr>
          <p:nvPr/>
        </p:nvSpPr>
        <p:spPr bwMode="auto">
          <a:xfrm>
            <a:off x="395288" y="457200"/>
            <a:ext cx="8305800" cy="6140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endParaRPr lang="pt-BR" altLang="pt-BR" sz="2200" i="1">
              <a:solidFill>
                <a:srgbClr val="FFFFFF"/>
              </a:solidFill>
            </a:endParaRPr>
          </a:p>
          <a:p>
            <a:pPr eaLnBrk="1" hangingPunct="1">
              <a:spcBef>
                <a:spcPct val="0"/>
              </a:spcBef>
              <a:buClrTx/>
              <a:buSzTx/>
              <a:buFontTx/>
              <a:buNone/>
            </a:pPr>
            <a:r>
              <a:rPr lang="pt-BR" altLang="pt-BR" sz="2200" i="1">
                <a:solidFill>
                  <a:srgbClr val="FFFFFF"/>
                </a:solidFill>
              </a:rPr>
              <a:t/>
            </a:r>
            <a:br>
              <a:rPr lang="pt-BR" altLang="pt-BR" sz="2200" i="1">
                <a:solidFill>
                  <a:srgbClr val="FFFFFF"/>
                </a:solidFill>
              </a:rPr>
            </a:br>
            <a:r>
              <a:rPr lang="pt-BR" altLang="pt-BR" sz="2200" i="1">
                <a:solidFill>
                  <a:srgbClr val="FFFFFF"/>
                </a:solidFill>
              </a:rPr>
              <a:t/>
            </a:r>
            <a:br>
              <a:rPr lang="pt-BR" altLang="pt-BR" sz="2200" i="1">
                <a:solidFill>
                  <a:srgbClr val="FFFFFF"/>
                </a:solidFill>
              </a:rPr>
            </a:br>
            <a:r>
              <a:rPr lang="pt-BR" altLang="pt-BR" sz="2200" i="1">
                <a:solidFill>
                  <a:srgbClr val="FFFFFF"/>
                </a:solidFill>
                <a:latin typeface="Arial" panose="020B0604020202020204" pitchFamily="34" charset="0"/>
              </a:rPr>
              <a:t/>
            </a:r>
            <a:br>
              <a:rPr lang="pt-BR" altLang="pt-BR" sz="2200" i="1">
                <a:solidFill>
                  <a:srgbClr val="FFFFFF"/>
                </a:solidFill>
                <a:latin typeface="Arial" panose="020B0604020202020204" pitchFamily="34" charset="0"/>
              </a:rPr>
            </a:br>
            <a:endParaRPr lang="pt-BR" altLang="pt-BR" sz="2200" i="1">
              <a:solidFill>
                <a:srgbClr val="FFFFFF"/>
              </a:solidFill>
              <a:latin typeface="Arial" panose="020B0604020202020204" pitchFamily="34" charset="0"/>
            </a:endParaRPr>
          </a:p>
        </p:txBody>
      </p:sp>
      <p:sp>
        <p:nvSpPr>
          <p:cNvPr id="32772" name="Título 1"/>
          <p:cNvSpPr>
            <a:spLocks noGrp="1"/>
          </p:cNvSpPr>
          <p:nvPr>
            <p:ph type="title"/>
          </p:nvPr>
        </p:nvSpPr>
        <p:spPr>
          <a:xfrm>
            <a:off x="323528" y="0"/>
            <a:ext cx="8375972" cy="6669088"/>
          </a:xfrm>
        </p:spPr>
        <p:txBody>
          <a:bodyPr/>
          <a:lstStyle/>
          <a:p>
            <a:pPr algn="just"/>
            <a:r>
              <a:rPr lang="pt-BR" sz="2000" dirty="0" smtClean="0">
                <a:solidFill>
                  <a:srgbClr val="FFFFFF"/>
                </a:solidFill>
                <a:latin typeface="Arial"/>
                <a:cs typeface="Arial"/>
              </a:rPr>
              <a:t/>
            </a:r>
            <a:br>
              <a:rPr lang="pt-BR" sz="2000" dirty="0" smtClean="0">
                <a:solidFill>
                  <a:srgbClr val="FFFFFF"/>
                </a:solidFill>
                <a:latin typeface="Arial"/>
                <a:cs typeface="Arial"/>
              </a:rPr>
            </a:br>
            <a:r>
              <a:rPr lang="pt-BR" sz="2000" dirty="0">
                <a:solidFill>
                  <a:srgbClr val="FFFFFF"/>
                </a:solidFill>
                <a:latin typeface="Arial"/>
                <a:cs typeface="Arial"/>
              </a:rPr>
              <a:t/>
            </a:r>
            <a:br>
              <a:rPr lang="pt-BR" sz="2000" dirty="0">
                <a:solidFill>
                  <a:srgbClr val="FFFFFF"/>
                </a:solidFill>
                <a:latin typeface="Arial"/>
                <a:cs typeface="Arial"/>
              </a:rPr>
            </a:br>
            <a:r>
              <a:rPr lang="pt-BR" sz="2000" dirty="0" smtClean="0">
                <a:solidFill>
                  <a:srgbClr val="FFFFFF"/>
                </a:solidFill>
                <a:latin typeface="Arial"/>
                <a:cs typeface="Arial"/>
              </a:rPr>
              <a:t>(2016 / UFMT - DPEMT) - Em </a:t>
            </a:r>
            <a:r>
              <a:rPr lang="pt-BR" sz="2000" dirty="0">
                <a:solidFill>
                  <a:srgbClr val="FFFFFF"/>
                </a:solidFill>
                <a:latin typeface="Arial"/>
                <a:cs typeface="Arial"/>
              </a:rPr>
              <a:t>relação aos princípios constitucionais do direito administrativo brasileiro, numere a coluna da direita de acordo com a da esquerda</a:t>
            </a:r>
            <a:r>
              <a:rPr lang="pt-BR" sz="2000" dirty="0" smtClean="0">
                <a:solidFill>
                  <a:srgbClr val="FFFFFF"/>
                </a:solidFill>
                <a:latin typeface="Arial"/>
                <a:cs typeface="Arial"/>
              </a:rPr>
              <a:t>.</a:t>
            </a:r>
            <a:r>
              <a:rPr lang="pt-BR" sz="2000" dirty="0">
                <a:solidFill>
                  <a:srgbClr val="FFFFFF"/>
                </a:solidFill>
                <a:latin typeface="Arial"/>
                <a:cs typeface="Arial"/>
              </a:rPr>
              <a:t> </a:t>
            </a:r>
            <a:br>
              <a:rPr lang="pt-BR" sz="2000" dirty="0">
                <a:solidFill>
                  <a:srgbClr val="FFFFFF"/>
                </a:solidFill>
                <a:latin typeface="Arial"/>
                <a:cs typeface="Arial"/>
              </a:rPr>
            </a:br>
            <a:r>
              <a:rPr lang="pt-BR" sz="2000" dirty="0">
                <a:solidFill>
                  <a:srgbClr val="FFFFFF"/>
                </a:solidFill>
                <a:latin typeface="Arial"/>
                <a:cs typeface="Arial"/>
              </a:rPr>
              <a:t>1 </a:t>
            </a:r>
            <a:r>
              <a:rPr lang="pt-BR" sz="2000" dirty="0" smtClean="0">
                <a:solidFill>
                  <a:srgbClr val="FFFFFF"/>
                </a:solidFill>
                <a:latin typeface="Arial"/>
                <a:cs typeface="Arial"/>
              </a:rPr>
              <a:t>– Razoabilidade </a:t>
            </a:r>
            <a:br>
              <a:rPr lang="pt-BR" sz="2000" dirty="0" smtClean="0">
                <a:solidFill>
                  <a:srgbClr val="FFFFFF"/>
                </a:solidFill>
                <a:latin typeface="Arial"/>
                <a:cs typeface="Arial"/>
              </a:rPr>
            </a:br>
            <a:r>
              <a:rPr lang="pt-BR" sz="2000" dirty="0" smtClean="0">
                <a:solidFill>
                  <a:srgbClr val="FFFFFF"/>
                </a:solidFill>
                <a:latin typeface="Arial"/>
                <a:cs typeface="Arial"/>
              </a:rPr>
              <a:t>2 </a:t>
            </a:r>
            <a:r>
              <a:rPr lang="pt-BR" sz="2000" dirty="0">
                <a:solidFill>
                  <a:srgbClr val="FFFFFF"/>
                </a:solidFill>
                <a:latin typeface="Arial"/>
                <a:cs typeface="Arial"/>
              </a:rPr>
              <a:t>- Segurança </a:t>
            </a:r>
            <a:r>
              <a:rPr lang="pt-BR" sz="2000" dirty="0" smtClean="0">
                <a:solidFill>
                  <a:srgbClr val="FFFFFF"/>
                </a:solidFill>
                <a:latin typeface="Arial"/>
                <a:cs typeface="Arial"/>
              </a:rPr>
              <a:t>jurídica </a:t>
            </a:r>
            <a:br>
              <a:rPr lang="pt-BR" sz="2000" dirty="0" smtClean="0">
                <a:solidFill>
                  <a:srgbClr val="FFFFFF"/>
                </a:solidFill>
                <a:latin typeface="Arial"/>
                <a:cs typeface="Arial"/>
              </a:rPr>
            </a:br>
            <a:r>
              <a:rPr lang="pt-BR" sz="2000" dirty="0" smtClean="0">
                <a:solidFill>
                  <a:srgbClr val="FFFFFF"/>
                </a:solidFill>
                <a:latin typeface="Arial"/>
                <a:cs typeface="Arial"/>
              </a:rPr>
              <a:t>3 – Impessoalidade</a:t>
            </a:r>
            <a:r>
              <a:rPr lang="pt-BR" sz="2000" dirty="0">
                <a:solidFill>
                  <a:srgbClr val="FFFFFF"/>
                </a:solidFill>
                <a:latin typeface="Arial"/>
                <a:cs typeface="Arial"/>
              </a:rPr>
              <a:t> </a:t>
            </a:r>
            <a:r>
              <a:rPr lang="pt-BR" sz="2000" dirty="0" smtClean="0">
                <a:solidFill>
                  <a:srgbClr val="FFFFFF"/>
                </a:solidFill>
                <a:latin typeface="Arial"/>
                <a:cs typeface="Arial"/>
              </a:rPr>
              <a:t/>
            </a:r>
            <a:br>
              <a:rPr lang="pt-BR" sz="2000" dirty="0" smtClean="0">
                <a:solidFill>
                  <a:srgbClr val="FFFFFF"/>
                </a:solidFill>
                <a:latin typeface="Arial"/>
                <a:cs typeface="Arial"/>
              </a:rPr>
            </a:br>
            <a:r>
              <a:rPr lang="pt-BR" sz="2000" dirty="0" smtClean="0">
                <a:solidFill>
                  <a:srgbClr val="FFFFFF"/>
                </a:solidFill>
                <a:latin typeface="Arial"/>
                <a:cs typeface="Arial"/>
              </a:rPr>
              <a:t>4 </a:t>
            </a:r>
            <a:r>
              <a:rPr lang="pt-BR" sz="2000" dirty="0">
                <a:solidFill>
                  <a:srgbClr val="FFFFFF"/>
                </a:solidFill>
                <a:latin typeface="Arial"/>
                <a:cs typeface="Arial"/>
              </a:rPr>
              <a:t>- Finalidade</a:t>
            </a:r>
            <a:br>
              <a:rPr lang="pt-BR" sz="2000" dirty="0">
                <a:solidFill>
                  <a:srgbClr val="FFFFFF"/>
                </a:solidFill>
                <a:latin typeface="Arial"/>
                <a:cs typeface="Arial"/>
              </a:rPr>
            </a:br>
            <a:r>
              <a:rPr lang="pt-BR" sz="2000" dirty="0">
                <a:solidFill>
                  <a:srgbClr val="FFFFFF"/>
                </a:solidFill>
                <a:latin typeface="Arial"/>
                <a:cs typeface="Arial"/>
              </a:rPr>
              <a:t> </a:t>
            </a:r>
            <a:br>
              <a:rPr lang="pt-BR" sz="2000" dirty="0">
                <a:solidFill>
                  <a:srgbClr val="FFFFFF"/>
                </a:solidFill>
                <a:latin typeface="Arial"/>
                <a:cs typeface="Arial"/>
              </a:rPr>
            </a:br>
            <a:r>
              <a:rPr lang="pt-BR" sz="2000" dirty="0">
                <a:solidFill>
                  <a:srgbClr val="FFFFFF"/>
                </a:solidFill>
                <a:latin typeface="Arial"/>
                <a:cs typeface="Arial"/>
              </a:rPr>
              <a:t>( ) O princípio em causa é uma faceta da isonomia e sua aplicação concreta está presente em situações diversas previstas no regime jurídico administrativo, a exemplo da exigência de concurso público para provimento de cargos públicos</a:t>
            </a:r>
            <a:r>
              <a:rPr lang="pt-BR" sz="2000" dirty="0" smtClean="0">
                <a:solidFill>
                  <a:srgbClr val="FFFFFF"/>
                </a:solidFill>
                <a:latin typeface="Arial"/>
                <a:cs typeface="Arial"/>
              </a:rPr>
              <a:t>.</a:t>
            </a:r>
            <a:r>
              <a:rPr lang="pt-BR" sz="2000" dirty="0">
                <a:solidFill>
                  <a:srgbClr val="FFFFFF"/>
                </a:solidFill>
                <a:latin typeface="Arial"/>
                <a:cs typeface="Arial"/>
              </a:rPr>
              <a:t> </a:t>
            </a:r>
            <a:br>
              <a:rPr lang="pt-BR" sz="2000" dirty="0">
                <a:solidFill>
                  <a:srgbClr val="FFFFFF"/>
                </a:solidFill>
                <a:latin typeface="Arial"/>
                <a:cs typeface="Arial"/>
              </a:rPr>
            </a:br>
            <a:r>
              <a:rPr lang="pt-BR" sz="2000" dirty="0">
                <a:solidFill>
                  <a:srgbClr val="FFFFFF"/>
                </a:solidFill>
                <a:latin typeface="Arial"/>
                <a:cs typeface="Arial"/>
              </a:rPr>
              <a:t>( ) Segundo este princípio, a Administração, ao atuar no exercício de discrição, deve adotar a medida que, em cada situação, seja mais prudente e sensata nos limites admitidos pela lei</a:t>
            </a:r>
            <a:r>
              <a:rPr lang="pt-BR" sz="2000" dirty="0" smtClean="0">
                <a:solidFill>
                  <a:srgbClr val="FFFFFF"/>
                </a:solidFill>
                <a:latin typeface="Arial"/>
                <a:cs typeface="Arial"/>
              </a:rPr>
              <a:t>.</a:t>
            </a:r>
            <a:r>
              <a:rPr lang="pt-BR" sz="2000" dirty="0">
                <a:solidFill>
                  <a:srgbClr val="FFFFFF"/>
                </a:solidFill>
                <a:latin typeface="Arial"/>
                <a:cs typeface="Arial"/>
              </a:rPr>
              <a:t/>
            </a:r>
            <a:br>
              <a:rPr lang="pt-BR" sz="2000" dirty="0">
                <a:solidFill>
                  <a:srgbClr val="FFFFFF"/>
                </a:solidFill>
                <a:latin typeface="Arial"/>
                <a:cs typeface="Arial"/>
              </a:rPr>
            </a:br>
            <a:r>
              <a:rPr lang="pt-BR" sz="2000" dirty="0">
                <a:solidFill>
                  <a:srgbClr val="FFFFFF"/>
                </a:solidFill>
                <a:latin typeface="Arial"/>
                <a:cs typeface="Arial"/>
              </a:rPr>
              <a:t>( ) Por força deste princípio, as orientações firmadas pela Administração Pública não podem, sem prévia publicidade, ser modificadas em casos concretos para agravar a situação dos administrados ou negar-lhes direitos</a:t>
            </a:r>
            <a:r>
              <a:rPr lang="pt-BR" sz="2000" dirty="0" smtClean="0">
                <a:solidFill>
                  <a:srgbClr val="FFFFFF"/>
                </a:solidFill>
                <a:latin typeface="Arial"/>
                <a:cs typeface="Arial"/>
              </a:rPr>
              <a:t>.</a:t>
            </a:r>
            <a:r>
              <a:rPr lang="pt-BR" sz="2000" dirty="0">
                <a:solidFill>
                  <a:srgbClr val="FFFFFF"/>
                </a:solidFill>
                <a:latin typeface="Arial"/>
                <a:cs typeface="Arial"/>
              </a:rPr>
              <a:t/>
            </a:r>
            <a:br>
              <a:rPr lang="pt-BR" sz="2000" dirty="0">
                <a:solidFill>
                  <a:srgbClr val="FFFFFF"/>
                </a:solidFill>
                <a:latin typeface="Arial"/>
                <a:cs typeface="Arial"/>
              </a:rPr>
            </a:br>
            <a:r>
              <a:rPr lang="pt-BR" sz="2000" dirty="0">
                <a:solidFill>
                  <a:srgbClr val="FFFFFF"/>
                </a:solidFill>
                <a:latin typeface="Arial"/>
                <a:cs typeface="Arial"/>
              </a:rPr>
              <a:t>( ) A raiz constitucional deste princípio é encontrada no próprio princípio da legalidade, pois corresponde à aplicação da lei sem desvirtuamentos.  </a:t>
            </a:r>
            <a:endParaRPr lang="pt-BR" altLang="pt-BR" sz="2000" dirty="0" smtClean="0">
              <a:solidFill>
                <a:schemeClr val="bg1"/>
              </a:solidFill>
              <a:latin typeface="Arial"/>
              <a:cs typeface="Arial"/>
            </a:endParaRPr>
          </a:p>
        </p:txBody>
      </p:sp>
    </p:spTree>
    <p:extLst>
      <p:ext uri="{BB962C8B-B14F-4D97-AF65-F5344CB8AC3E}">
        <p14:creationId xmlns:p14="http://schemas.microsoft.com/office/powerpoint/2010/main" xmlns="" val="1995258501"/>
      </p:ext>
    </p:extLst>
  </p:cSld>
  <p:clrMapOvr>
    <a:masterClrMapping/>
  </p:clrMapOvr>
  <p:transition>
    <p:comb/>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9" name="Rectangle 19"/>
          <p:cNvSpPr>
            <a:spLocks noChangeArrowheads="1"/>
          </p:cNvSpPr>
          <p:nvPr/>
        </p:nvSpPr>
        <p:spPr bwMode="auto">
          <a:xfrm>
            <a:off x="323850" y="457200"/>
            <a:ext cx="8229600" cy="6140450"/>
          </a:xfrm>
          <a:prstGeom prst="rect">
            <a:avLst/>
          </a:prstGeom>
          <a:noFill/>
          <a:ln>
            <a:noFill/>
          </a:ln>
          <a:extLst/>
        </p:spPr>
        <p:txBody>
          <a:bodyPr anchor="b"/>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r>
              <a:rPr lang="pt-BR" b="1" dirty="0" smtClean="0">
                <a:solidFill>
                  <a:srgbClr val="FFCF01"/>
                </a:solidFill>
                <a:latin typeface="Arial" panose="020B0604020202020204" pitchFamily="34" charset="0"/>
              </a:rPr>
              <a:t>	</a:t>
            </a:r>
            <a:endParaRPr lang="pt-BR" dirty="0" smtClean="0">
              <a:solidFill>
                <a:srgbClr val="FFCF01"/>
              </a:solidFill>
              <a:latin typeface="Tahoma"/>
            </a:endParaRPr>
          </a:p>
        </p:txBody>
      </p:sp>
      <p:sp>
        <p:nvSpPr>
          <p:cNvPr id="32771" name="Rectangle 20"/>
          <p:cNvSpPr>
            <a:spLocks noChangeArrowheads="1"/>
          </p:cNvSpPr>
          <p:nvPr/>
        </p:nvSpPr>
        <p:spPr bwMode="auto">
          <a:xfrm>
            <a:off x="395288" y="457200"/>
            <a:ext cx="8305800" cy="6140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endParaRPr lang="pt-BR" altLang="pt-BR" sz="2200" i="1">
              <a:solidFill>
                <a:srgbClr val="FFFFFF"/>
              </a:solidFill>
            </a:endParaRPr>
          </a:p>
          <a:p>
            <a:pPr eaLnBrk="1" hangingPunct="1">
              <a:spcBef>
                <a:spcPct val="0"/>
              </a:spcBef>
              <a:buClrTx/>
              <a:buSzTx/>
              <a:buFontTx/>
              <a:buNone/>
            </a:pPr>
            <a:r>
              <a:rPr lang="pt-BR" altLang="pt-BR" sz="2200" i="1">
                <a:solidFill>
                  <a:srgbClr val="FFFFFF"/>
                </a:solidFill>
              </a:rPr>
              <a:t/>
            </a:r>
            <a:br>
              <a:rPr lang="pt-BR" altLang="pt-BR" sz="2200" i="1">
                <a:solidFill>
                  <a:srgbClr val="FFFFFF"/>
                </a:solidFill>
              </a:rPr>
            </a:br>
            <a:r>
              <a:rPr lang="pt-BR" altLang="pt-BR" sz="2200" i="1">
                <a:solidFill>
                  <a:srgbClr val="FFFFFF"/>
                </a:solidFill>
              </a:rPr>
              <a:t/>
            </a:r>
            <a:br>
              <a:rPr lang="pt-BR" altLang="pt-BR" sz="2200" i="1">
                <a:solidFill>
                  <a:srgbClr val="FFFFFF"/>
                </a:solidFill>
              </a:rPr>
            </a:br>
            <a:r>
              <a:rPr lang="pt-BR" altLang="pt-BR" sz="2200" i="1">
                <a:solidFill>
                  <a:srgbClr val="FFFFFF"/>
                </a:solidFill>
                <a:latin typeface="Arial" panose="020B0604020202020204" pitchFamily="34" charset="0"/>
              </a:rPr>
              <a:t/>
            </a:r>
            <a:br>
              <a:rPr lang="pt-BR" altLang="pt-BR" sz="2200" i="1">
                <a:solidFill>
                  <a:srgbClr val="FFFFFF"/>
                </a:solidFill>
                <a:latin typeface="Arial" panose="020B0604020202020204" pitchFamily="34" charset="0"/>
              </a:rPr>
            </a:br>
            <a:endParaRPr lang="pt-BR" altLang="pt-BR" sz="2200" i="1">
              <a:solidFill>
                <a:srgbClr val="FFFFFF"/>
              </a:solidFill>
              <a:latin typeface="Arial" panose="020B0604020202020204" pitchFamily="34" charset="0"/>
            </a:endParaRPr>
          </a:p>
        </p:txBody>
      </p:sp>
      <p:sp>
        <p:nvSpPr>
          <p:cNvPr id="32772" name="Título 1"/>
          <p:cNvSpPr>
            <a:spLocks noGrp="1"/>
          </p:cNvSpPr>
          <p:nvPr>
            <p:ph type="title"/>
          </p:nvPr>
        </p:nvSpPr>
        <p:spPr>
          <a:xfrm>
            <a:off x="467544" y="404664"/>
            <a:ext cx="8159750" cy="3528392"/>
          </a:xfrm>
        </p:spPr>
        <p:txBody>
          <a:bodyPr/>
          <a:lstStyle/>
          <a:p>
            <a:pPr algn="just"/>
            <a:r>
              <a:rPr lang="pt-BR" sz="2000" dirty="0" smtClean="0">
                <a:solidFill>
                  <a:srgbClr val="FFFFFF"/>
                </a:solidFill>
                <a:latin typeface="Arial"/>
                <a:cs typeface="Arial"/>
              </a:rPr>
              <a:t/>
            </a:r>
            <a:br>
              <a:rPr lang="pt-BR" sz="2000" dirty="0" smtClean="0">
                <a:solidFill>
                  <a:srgbClr val="FFFFFF"/>
                </a:solidFill>
                <a:latin typeface="Arial"/>
                <a:cs typeface="Arial"/>
              </a:rPr>
            </a:br>
            <a:r>
              <a:rPr lang="pt-BR" sz="2000" dirty="0">
                <a:solidFill>
                  <a:srgbClr val="FFFFFF"/>
                </a:solidFill>
                <a:latin typeface="Arial"/>
                <a:cs typeface="Arial"/>
              </a:rPr>
              <a:t/>
            </a:r>
            <a:br>
              <a:rPr lang="pt-BR" sz="2000" dirty="0">
                <a:solidFill>
                  <a:srgbClr val="FFFFFF"/>
                </a:solidFill>
                <a:latin typeface="Arial"/>
                <a:cs typeface="Arial"/>
              </a:rPr>
            </a:br>
            <a:r>
              <a:rPr lang="pt-BR" sz="2000" dirty="0" smtClean="0">
                <a:solidFill>
                  <a:srgbClr val="FFFFFF"/>
                </a:solidFill>
                <a:latin typeface="Arial"/>
                <a:cs typeface="Arial"/>
              </a:rPr>
              <a:t>Marque </a:t>
            </a:r>
            <a:r>
              <a:rPr lang="pt-BR" sz="2000" dirty="0">
                <a:solidFill>
                  <a:srgbClr val="FFFFFF"/>
                </a:solidFill>
                <a:latin typeface="Arial"/>
                <a:cs typeface="Arial"/>
              </a:rPr>
              <a:t>a sequência correta.  </a:t>
            </a:r>
            <a:br>
              <a:rPr lang="pt-BR" sz="2000" dirty="0">
                <a:solidFill>
                  <a:srgbClr val="FFFFFF"/>
                </a:solidFill>
                <a:latin typeface="Arial"/>
                <a:cs typeface="Arial"/>
              </a:rPr>
            </a:br>
            <a:r>
              <a:rPr lang="pt-BR" sz="2000" dirty="0" smtClean="0">
                <a:solidFill>
                  <a:srgbClr val="FFFFFF"/>
                </a:solidFill>
                <a:latin typeface="Arial"/>
                <a:cs typeface="Arial"/>
              </a:rPr>
              <a:t> </a:t>
            </a:r>
            <a:r>
              <a:rPr lang="pt-BR" sz="2000" dirty="0">
                <a:solidFill>
                  <a:srgbClr val="FFFFFF"/>
                </a:solidFill>
                <a:latin typeface="Arial"/>
                <a:cs typeface="Arial"/>
              </a:rPr>
              <a:t> a</a:t>
            </a:r>
            <a:r>
              <a:rPr lang="pt-BR" sz="2000" dirty="0" smtClean="0">
                <a:solidFill>
                  <a:srgbClr val="FFFFFF"/>
                </a:solidFill>
                <a:latin typeface="Arial"/>
                <a:cs typeface="Arial"/>
              </a:rPr>
              <a:t>) 2</a:t>
            </a:r>
            <a:r>
              <a:rPr lang="pt-BR" sz="2000" dirty="0">
                <a:solidFill>
                  <a:srgbClr val="FFFFFF"/>
                </a:solidFill>
                <a:latin typeface="Arial"/>
                <a:cs typeface="Arial"/>
              </a:rPr>
              <a:t>, 4, 1, 3  </a:t>
            </a:r>
            <a:br>
              <a:rPr lang="pt-BR" sz="2000" dirty="0">
                <a:solidFill>
                  <a:srgbClr val="FFFFFF"/>
                </a:solidFill>
                <a:latin typeface="Arial"/>
                <a:cs typeface="Arial"/>
              </a:rPr>
            </a:br>
            <a:r>
              <a:rPr lang="pt-BR" sz="2000" dirty="0">
                <a:solidFill>
                  <a:srgbClr val="FFFFFF"/>
                </a:solidFill>
                <a:latin typeface="Arial"/>
                <a:cs typeface="Arial"/>
              </a:rPr>
              <a:t>  </a:t>
            </a:r>
            <a:r>
              <a:rPr lang="pt-BR" sz="2000" dirty="0" err="1">
                <a:solidFill>
                  <a:srgbClr val="FFFFFF"/>
                </a:solidFill>
                <a:latin typeface="Arial"/>
                <a:cs typeface="Arial"/>
              </a:rPr>
              <a:t>b</a:t>
            </a:r>
            <a:r>
              <a:rPr lang="pt-BR" sz="2000" dirty="0" smtClean="0">
                <a:solidFill>
                  <a:srgbClr val="FFFFFF"/>
                </a:solidFill>
                <a:latin typeface="Arial"/>
                <a:cs typeface="Arial"/>
              </a:rPr>
              <a:t>) 4</a:t>
            </a:r>
            <a:r>
              <a:rPr lang="pt-BR" sz="2000" dirty="0">
                <a:solidFill>
                  <a:srgbClr val="FFFFFF"/>
                </a:solidFill>
                <a:latin typeface="Arial"/>
                <a:cs typeface="Arial"/>
              </a:rPr>
              <a:t>, 1, 2, 3</a:t>
            </a:r>
            <a:br>
              <a:rPr lang="pt-BR" sz="2000" dirty="0">
                <a:solidFill>
                  <a:srgbClr val="FFFFFF"/>
                </a:solidFill>
                <a:latin typeface="Arial"/>
                <a:cs typeface="Arial"/>
              </a:rPr>
            </a:br>
            <a:r>
              <a:rPr lang="pt-BR" sz="2000" dirty="0">
                <a:solidFill>
                  <a:srgbClr val="FFFFFF"/>
                </a:solidFill>
                <a:latin typeface="Arial"/>
                <a:cs typeface="Arial"/>
              </a:rPr>
              <a:t>  </a:t>
            </a:r>
            <a:r>
              <a:rPr lang="pt-BR" sz="2000" dirty="0" err="1">
                <a:solidFill>
                  <a:srgbClr val="FFFFFF"/>
                </a:solidFill>
                <a:latin typeface="Arial"/>
                <a:cs typeface="Arial"/>
              </a:rPr>
              <a:t>c</a:t>
            </a:r>
            <a:r>
              <a:rPr lang="pt-BR" sz="2000" dirty="0" smtClean="0">
                <a:solidFill>
                  <a:srgbClr val="FFFFFF"/>
                </a:solidFill>
                <a:latin typeface="Arial"/>
                <a:cs typeface="Arial"/>
              </a:rPr>
              <a:t>) 3</a:t>
            </a:r>
            <a:r>
              <a:rPr lang="pt-BR" sz="2000" dirty="0">
                <a:solidFill>
                  <a:srgbClr val="FFFFFF"/>
                </a:solidFill>
                <a:latin typeface="Arial"/>
                <a:cs typeface="Arial"/>
              </a:rPr>
              <a:t>, 1, 2, 4</a:t>
            </a:r>
            <a:br>
              <a:rPr lang="pt-BR" sz="2000" dirty="0">
                <a:solidFill>
                  <a:srgbClr val="FFFFFF"/>
                </a:solidFill>
                <a:latin typeface="Arial"/>
                <a:cs typeface="Arial"/>
              </a:rPr>
            </a:br>
            <a:r>
              <a:rPr lang="pt-BR" sz="2000" dirty="0">
                <a:solidFill>
                  <a:srgbClr val="FFFFFF"/>
                </a:solidFill>
                <a:latin typeface="Arial"/>
                <a:cs typeface="Arial"/>
              </a:rPr>
              <a:t>  </a:t>
            </a:r>
            <a:r>
              <a:rPr lang="pt-BR" sz="2000" dirty="0" err="1">
                <a:solidFill>
                  <a:srgbClr val="FFFFFF"/>
                </a:solidFill>
                <a:latin typeface="Arial"/>
                <a:cs typeface="Arial"/>
              </a:rPr>
              <a:t>d</a:t>
            </a:r>
            <a:r>
              <a:rPr lang="pt-BR" sz="2000" dirty="0" smtClean="0">
                <a:solidFill>
                  <a:srgbClr val="FFFFFF"/>
                </a:solidFill>
                <a:latin typeface="Arial"/>
                <a:cs typeface="Arial"/>
              </a:rPr>
              <a:t>) 3</a:t>
            </a:r>
            <a:r>
              <a:rPr lang="pt-BR" sz="2000" dirty="0">
                <a:solidFill>
                  <a:srgbClr val="FFFFFF"/>
                </a:solidFill>
                <a:latin typeface="Arial"/>
                <a:cs typeface="Arial"/>
              </a:rPr>
              <a:t>, 2, 1, 4 </a:t>
            </a:r>
            <a:br>
              <a:rPr lang="pt-BR" sz="2000" dirty="0">
                <a:solidFill>
                  <a:srgbClr val="FFFFFF"/>
                </a:solidFill>
                <a:latin typeface="Arial"/>
                <a:cs typeface="Arial"/>
              </a:rPr>
            </a:br>
            <a:r>
              <a:rPr lang="pt-BR" sz="2000" dirty="0">
                <a:solidFill>
                  <a:srgbClr val="FFFFFF"/>
                </a:solidFill>
                <a:latin typeface="Arial"/>
                <a:cs typeface="Arial"/>
              </a:rPr>
              <a:t>  e</a:t>
            </a:r>
            <a:r>
              <a:rPr lang="pt-BR" sz="2000" dirty="0" smtClean="0">
                <a:solidFill>
                  <a:srgbClr val="FFFFFF"/>
                </a:solidFill>
                <a:latin typeface="Arial"/>
                <a:cs typeface="Arial"/>
              </a:rPr>
              <a:t>) 1</a:t>
            </a:r>
            <a:r>
              <a:rPr lang="pt-BR" sz="2000" dirty="0">
                <a:solidFill>
                  <a:srgbClr val="FFFFFF"/>
                </a:solidFill>
                <a:latin typeface="Arial"/>
                <a:cs typeface="Arial"/>
              </a:rPr>
              <a:t>, 4, 3, 2 </a:t>
            </a:r>
            <a:r>
              <a:rPr lang="pt-BR" sz="2000" dirty="0" smtClean="0">
                <a:solidFill>
                  <a:srgbClr val="FFFFFF"/>
                </a:solidFill>
                <a:latin typeface="Arial"/>
                <a:cs typeface="Arial"/>
              </a:rPr>
              <a:t/>
            </a:r>
            <a:br>
              <a:rPr lang="pt-BR" sz="2000" dirty="0" smtClean="0">
                <a:solidFill>
                  <a:srgbClr val="FFFFFF"/>
                </a:solidFill>
                <a:latin typeface="Arial"/>
                <a:cs typeface="Arial"/>
              </a:rPr>
            </a:br>
            <a:r>
              <a:rPr lang="pt-BR" sz="2000" dirty="0">
                <a:solidFill>
                  <a:srgbClr val="FFFFFF"/>
                </a:solidFill>
                <a:latin typeface="Arial"/>
                <a:cs typeface="Arial"/>
              </a:rPr>
              <a:t/>
            </a:r>
            <a:br>
              <a:rPr lang="pt-BR" sz="2000" dirty="0">
                <a:solidFill>
                  <a:srgbClr val="FFFFFF"/>
                </a:solidFill>
                <a:latin typeface="Arial"/>
                <a:cs typeface="Arial"/>
              </a:rPr>
            </a:br>
            <a:r>
              <a:rPr lang="pt-BR" sz="2000" dirty="0" smtClean="0">
                <a:solidFill>
                  <a:srgbClr val="FFFFFF"/>
                </a:solidFill>
                <a:latin typeface="Arial"/>
                <a:cs typeface="Arial"/>
              </a:rPr>
              <a:t>Gabarito: </a:t>
            </a:r>
            <a:r>
              <a:rPr lang="pt-BR" sz="2000" dirty="0">
                <a:latin typeface="Arial"/>
                <a:cs typeface="Arial"/>
              </a:rPr>
              <a:t/>
            </a:r>
            <a:br>
              <a:rPr lang="pt-BR" sz="2000" dirty="0">
                <a:latin typeface="Arial"/>
                <a:cs typeface="Arial"/>
              </a:rPr>
            </a:br>
            <a:r>
              <a:rPr lang="pt-BR" sz="2000" dirty="0" smtClean="0">
                <a:solidFill>
                  <a:srgbClr val="FFFFFF"/>
                </a:solidFill>
                <a:latin typeface="Arial"/>
                <a:cs typeface="Arial"/>
              </a:rPr>
              <a:t>C – 3,1,2,4</a:t>
            </a:r>
            <a:br>
              <a:rPr lang="pt-BR" sz="2000" dirty="0" smtClean="0">
                <a:solidFill>
                  <a:srgbClr val="FFFFFF"/>
                </a:solidFill>
                <a:latin typeface="Arial"/>
                <a:cs typeface="Arial"/>
              </a:rPr>
            </a:br>
            <a:r>
              <a:rPr lang="pt-BR" sz="2000" dirty="0" smtClean="0">
                <a:latin typeface="Arial"/>
                <a:cs typeface="Arial"/>
              </a:rPr>
              <a:t/>
            </a:r>
            <a:br>
              <a:rPr lang="pt-BR" sz="2000" dirty="0" smtClean="0">
                <a:latin typeface="Arial"/>
                <a:cs typeface="Arial"/>
              </a:rPr>
            </a:br>
            <a:endParaRPr lang="pt-BR" altLang="pt-BR" sz="2000" dirty="0" smtClean="0">
              <a:solidFill>
                <a:schemeClr val="bg1"/>
              </a:solidFill>
              <a:latin typeface="Arial"/>
              <a:cs typeface="Arial"/>
            </a:endParaRPr>
          </a:p>
        </p:txBody>
      </p:sp>
    </p:spTree>
    <p:extLst>
      <p:ext uri="{BB962C8B-B14F-4D97-AF65-F5344CB8AC3E}">
        <p14:creationId xmlns:p14="http://schemas.microsoft.com/office/powerpoint/2010/main" xmlns="" val="3114136387"/>
      </p:ext>
    </p:extLst>
  </p:cSld>
  <p:clrMapOvr>
    <a:masterClrMapping/>
  </p:clrMapOvr>
  <p:transition>
    <p:comb/>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9" name="Rectangle 19"/>
          <p:cNvSpPr>
            <a:spLocks noChangeArrowheads="1"/>
          </p:cNvSpPr>
          <p:nvPr/>
        </p:nvSpPr>
        <p:spPr bwMode="auto">
          <a:xfrm>
            <a:off x="323850" y="457200"/>
            <a:ext cx="8229600" cy="6140450"/>
          </a:xfrm>
          <a:prstGeom prst="rect">
            <a:avLst/>
          </a:prstGeom>
          <a:noFill/>
          <a:ln>
            <a:noFill/>
          </a:ln>
          <a:extLst/>
        </p:spPr>
        <p:txBody>
          <a:bodyPr anchor="b"/>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r>
              <a:rPr lang="pt-BR" b="1" dirty="0" smtClean="0">
                <a:solidFill>
                  <a:srgbClr val="FFCF01"/>
                </a:solidFill>
                <a:latin typeface="Arial" panose="020B0604020202020204" pitchFamily="34" charset="0"/>
              </a:rPr>
              <a:t>	</a:t>
            </a:r>
            <a:endParaRPr lang="pt-BR" dirty="0" smtClean="0">
              <a:solidFill>
                <a:srgbClr val="FFCF01"/>
              </a:solidFill>
              <a:latin typeface="Tahoma"/>
            </a:endParaRPr>
          </a:p>
        </p:txBody>
      </p:sp>
      <p:sp>
        <p:nvSpPr>
          <p:cNvPr id="32771" name="Rectangle 20"/>
          <p:cNvSpPr>
            <a:spLocks noChangeArrowheads="1"/>
          </p:cNvSpPr>
          <p:nvPr/>
        </p:nvSpPr>
        <p:spPr bwMode="auto">
          <a:xfrm>
            <a:off x="395288" y="457200"/>
            <a:ext cx="8305800" cy="6140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endParaRPr lang="pt-BR" altLang="pt-BR" sz="2200" i="1">
              <a:solidFill>
                <a:srgbClr val="FFFFFF"/>
              </a:solidFill>
            </a:endParaRPr>
          </a:p>
          <a:p>
            <a:pPr eaLnBrk="1" hangingPunct="1">
              <a:spcBef>
                <a:spcPct val="0"/>
              </a:spcBef>
              <a:buClrTx/>
              <a:buSzTx/>
              <a:buFontTx/>
              <a:buNone/>
            </a:pPr>
            <a:r>
              <a:rPr lang="pt-BR" altLang="pt-BR" sz="2200" i="1">
                <a:solidFill>
                  <a:srgbClr val="FFFFFF"/>
                </a:solidFill>
              </a:rPr>
              <a:t/>
            </a:r>
            <a:br>
              <a:rPr lang="pt-BR" altLang="pt-BR" sz="2200" i="1">
                <a:solidFill>
                  <a:srgbClr val="FFFFFF"/>
                </a:solidFill>
              </a:rPr>
            </a:br>
            <a:r>
              <a:rPr lang="pt-BR" altLang="pt-BR" sz="2200" i="1">
                <a:solidFill>
                  <a:srgbClr val="FFFFFF"/>
                </a:solidFill>
              </a:rPr>
              <a:t/>
            </a:r>
            <a:br>
              <a:rPr lang="pt-BR" altLang="pt-BR" sz="2200" i="1">
                <a:solidFill>
                  <a:srgbClr val="FFFFFF"/>
                </a:solidFill>
              </a:rPr>
            </a:br>
            <a:r>
              <a:rPr lang="pt-BR" altLang="pt-BR" sz="2200" i="1">
                <a:solidFill>
                  <a:srgbClr val="FFFFFF"/>
                </a:solidFill>
                <a:latin typeface="Arial" panose="020B0604020202020204" pitchFamily="34" charset="0"/>
              </a:rPr>
              <a:t/>
            </a:r>
            <a:br>
              <a:rPr lang="pt-BR" altLang="pt-BR" sz="2200" i="1">
                <a:solidFill>
                  <a:srgbClr val="FFFFFF"/>
                </a:solidFill>
                <a:latin typeface="Arial" panose="020B0604020202020204" pitchFamily="34" charset="0"/>
              </a:rPr>
            </a:br>
            <a:endParaRPr lang="pt-BR" altLang="pt-BR" sz="2200" i="1">
              <a:solidFill>
                <a:srgbClr val="FFFFFF"/>
              </a:solidFill>
              <a:latin typeface="Arial" panose="020B0604020202020204" pitchFamily="34" charset="0"/>
            </a:endParaRPr>
          </a:p>
        </p:txBody>
      </p:sp>
      <p:sp>
        <p:nvSpPr>
          <p:cNvPr id="32772" name="Título 1"/>
          <p:cNvSpPr>
            <a:spLocks noGrp="1"/>
          </p:cNvSpPr>
          <p:nvPr>
            <p:ph type="title"/>
          </p:nvPr>
        </p:nvSpPr>
        <p:spPr>
          <a:xfrm>
            <a:off x="467544" y="-747464"/>
            <a:ext cx="8159750" cy="7200800"/>
          </a:xfrm>
        </p:spPr>
        <p:txBody>
          <a:bodyPr/>
          <a:lstStyle/>
          <a:p>
            <a:pPr algn="just"/>
            <a:r>
              <a:rPr lang="pt-BR" sz="2000" dirty="0" smtClean="0">
                <a:solidFill>
                  <a:srgbClr val="FFFFFF"/>
                </a:solidFill>
                <a:latin typeface="Arial"/>
                <a:cs typeface="Arial"/>
              </a:rPr>
              <a:t>(2012/ FCC – DPESP) Com </a:t>
            </a:r>
            <a:r>
              <a:rPr lang="pt-BR" sz="2000" dirty="0">
                <a:solidFill>
                  <a:srgbClr val="FFFFFF"/>
                </a:solidFill>
                <a:latin typeface="Arial"/>
                <a:cs typeface="Arial"/>
              </a:rPr>
              <a:t>relação aos princípios constitucionais da Administração Pública, está em conformidade com a </a:t>
            </a:r>
            <a:br>
              <a:rPr lang="pt-BR" sz="2000" dirty="0">
                <a:solidFill>
                  <a:srgbClr val="FFFFFF"/>
                </a:solidFill>
                <a:latin typeface="Arial"/>
                <a:cs typeface="Arial"/>
              </a:rPr>
            </a:br>
            <a:r>
              <a:rPr lang="pt-BR" sz="2000" dirty="0" smtClean="0">
                <a:solidFill>
                  <a:srgbClr val="FFFFFF"/>
                </a:solidFill>
                <a:latin typeface="Arial"/>
                <a:cs typeface="Arial"/>
              </a:rPr>
              <a:t/>
            </a:r>
            <a:br>
              <a:rPr lang="pt-BR" sz="2000" dirty="0" smtClean="0">
                <a:solidFill>
                  <a:srgbClr val="FFFFFF"/>
                </a:solidFill>
                <a:latin typeface="Arial"/>
                <a:cs typeface="Arial"/>
              </a:rPr>
            </a:br>
            <a:r>
              <a:rPr lang="pt-BR" sz="2000" dirty="0" smtClean="0">
                <a:solidFill>
                  <a:srgbClr val="FFFFFF"/>
                </a:solidFill>
                <a:latin typeface="Arial"/>
                <a:cs typeface="Arial"/>
              </a:rPr>
              <a:t> </a:t>
            </a:r>
            <a:r>
              <a:rPr lang="pt-BR" sz="2000" dirty="0">
                <a:solidFill>
                  <a:srgbClr val="FFFFFF"/>
                </a:solidFill>
                <a:latin typeface="Arial"/>
                <a:cs typeface="Arial"/>
              </a:rPr>
              <a:t> a</a:t>
            </a:r>
            <a:r>
              <a:rPr lang="pt-BR" sz="2000" dirty="0" smtClean="0">
                <a:solidFill>
                  <a:srgbClr val="FFFFFF"/>
                </a:solidFill>
                <a:latin typeface="Arial"/>
                <a:cs typeface="Arial"/>
              </a:rPr>
              <a:t>) moralidade </a:t>
            </a:r>
            <a:r>
              <a:rPr lang="pt-BR" sz="2000" dirty="0">
                <a:solidFill>
                  <a:srgbClr val="FFFFFF"/>
                </a:solidFill>
                <a:latin typeface="Arial"/>
                <a:cs typeface="Arial"/>
              </a:rPr>
              <a:t>o ato administrativo praticado por agente público em favorecimento próprio, desde que revestido de legalidade.</a:t>
            </a:r>
            <a:br>
              <a:rPr lang="pt-BR" sz="2000" dirty="0">
                <a:solidFill>
                  <a:srgbClr val="FFFFFF"/>
                </a:solidFill>
                <a:latin typeface="Arial"/>
                <a:cs typeface="Arial"/>
              </a:rPr>
            </a:br>
            <a:r>
              <a:rPr lang="pt-BR" sz="2000" dirty="0" smtClean="0">
                <a:solidFill>
                  <a:srgbClr val="FFFFFF"/>
                </a:solidFill>
                <a:latin typeface="Arial"/>
                <a:cs typeface="Arial"/>
              </a:rPr>
              <a:t/>
            </a:r>
            <a:br>
              <a:rPr lang="pt-BR" sz="2000" dirty="0" smtClean="0">
                <a:solidFill>
                  <a:srgbClr val="FFFFFF"/>
                </a:solidFill>
                <a:latin typeface="Arial"/>
                <a:cs typeface="Arial"/>
              </a:rPr>
            </a:br>
            <a:r>
              <a:rPr lang="pt-BR" sz="2000" dirty="0" smtClean="0">
                <a:solidFill>
                  <a:srgbClr val="FFFFFF"/>
                </a:solidFill>
                <a:latin typeface="Arial"/>
                <a:cs typeface="Arial"/>
              </a:rPr>
              <a:t> </a:t>
            </a:r>
            <a:r>
              <a:rPr lang="pt-BR" sz="2000" dirty="0">
                <a:solidFill>
                  <a:srgbClr val="FFFFFF"/>
                </a:solidFill>
                <a:latin typeface="Arial"/>
                <a:cs typeface="Arial"/>
              </a:rPr>
              <a:t> </a:t>
            </a:r>
            <a:r>
              <a:rPr lang="pt-BR" sz="2000" dirty="0" err="1">
                <a:solidFill>
                  <a:srgbClr val="FFFFFF"/>
                </a:solidFill>
                <a:latin typeface="Arial"/>
                <a:cs typeface="Arial"/>
              </a:rPr>
              <a:t>b</a:t>
            </a:r>
            <a:r>
              <a:rPr lang="pt-BR" sz="2000" dirty="0" smtClean="0">
                <a:solidFill>
                  <a:srgbClr val="FFFFFF"/>
                </a:solidFill>
                <a:latin typeface="Arial"/>
                <a:cs typeface="Arial"/>
              </a:rPr>
              <a:t>) eficiência </a:t>
            </a:r>
            <a:r>
              <a:rPr lang="pt-BR" sz="2000" dirty="0">
                <a:solidFill>
                  <a:srgbClr val="FFFFFF"/>
                </a:solidFill>
                <a:latin typeface="Arial"/>
                <a:cs typeface="Arial"/>
              </a:rPr>
              <a:t>a prestação de serviço público que satisfaça em parte às necessidades dos administrados, desde que realizados com rapidez e prontidão.</a:t>
            </a:r>
            <a:br>
              <a:rPr lang="pt-BR" sz="2000" dirty="0">
                <a:solidFill>
                  <a:srgbClr val="FFFFFF"/>
                </a:solidFill>
                <a:latin typeface="Arial"/>
                <a:cs typeface="Arial"/>
              </a:rPr>
            </a:br>
            <a:r>
              <a:rPr lang="pt-BR" sz="2000" dirty="0" smtClean="0">
                <a:solidFill>
                  <a:srgbClr val="FFFFFF"/>
                </a:solidFill>
                <a:latin typeface="Arial"/>
                <a:cs typeface="Arial"/>
              </a:rPr>
              <a:t/>
            </a:r>
            <a:br>
              <a:rPr lang="pt-BR" sz="2000" dirty="0" smtClean="0">
                <a:solidFill>
                  <a:srgbClr val="FFFFFF"/>
                </a:solidFill>
                <a:latin typeface="Arial"/>
                <a:cs typeface="Arial"/>
              </a:rPr>
            </a:br>
            <a:r>
              <a:rPr lang="pt-BR" sz="2000" dirty="0" smtClean="0">
                <a:solidFill>
                  <a:srgbClr val="FFFFFF"/>
                </a:solidFill>
                <a:latin typeface="Arial"/>
                <a:cs typeface="Arial"/>
              </a:rPr>
              <a:t> </a:t>
            </a:r>
            <a:r>
              <a:rPr lang="pt-BR" sz="2000" dirty="0">
                <a:solidFill>
                  <a:srgbClr val="FFFFFF"/>
                </a:solidFill>
                <a:latin typeface="Arial"/>
                <a:cs typeface="Arial"/>
              </a:rPr>
              <a:t> </a:t>
            </a:r>
            <a:r>
              <a:rPr lang="pt-BR" sz="2000" dirty="0" err="1">
                <a:solidFill>
                  <a:srgbClr val="FFFFFF"/>
                </a:solidFill>
                <a:latin typeface="Arial"/>
                <a:cs typeface="Arial"/>
              </a:rPr>
              <a:t>c</a:t>
            </a:r>
            <a:r>
              <a:rPr lang="pt-BR" sz="2000" dirty="0" smtClean="0">
                <a:solidFill>
                  <a:srgbClr val="FFFFFF"/>
                </a:solidFill>
                <a:latin typeface="Arial"/>
                <a:cs typeface="Arial"/>
              </a:rPr>
              <a:t>) publicidade </a:t>
            </a:r>
            <a:r>
              <a:rPr lang="pt-BR" sz="2000" dirty="0">
                <a:solidFill>
                  <a:srgbClr val="FFFFFF"/>
                </a:solidFill>
                <a:latin typeface="Arial"/>
                <a:cs typeface="Arial"/>
              </a:rPr>
              <a:t>o sigilo imprescindível à segurança da sociedade e do Estado ou o indispensável à defesa da intimidade.</a:t>
            </a:r>
            <a:br>
              <a:rPr lang="pt-BR" sz="2000" dirty="0">
                <a:solidFill>
                  <a:srgbClr val="FFFFFF"/>
                </a:solidFill>
                <a:latin typeface="Arial"/>
                <a:cs typeface="Arial"/>
              </a:rPr>
            </a:br>
            <a:r>
              <a:rPr lang="pt-BR" sz="2000" dirty="0" smtClean="0">
                <a:solidFill>
                  <a:srgbClr val="FFFFFF"/>
                </a:solidFill>
                <a:latin typeface="Arial"/>
                <a:cs typeface="Arial"/>
              </a:rPr>
              <a:t/>
            </a:r>
            <a:br>
              <a:rPr lang="pt-BR" sz="2000" dirty="0" smtClean="0">
                <a:solidFill>
                  <a:srgbClr val="FFFFFF"/>
                </a:solidFill>
                <a:latin typeface="Arial"/>
                <a:cs typeface="Arial"/>
              </a:rPr>
            </a:br>
            <a:r>
              <a:rPr lang="pt-BR" sz="2000" dirty="0" smtClean="0">
                <a:solidFill>
                  <a:srgbClr val="FFFFFF"/>
                </a:solidFill>
                <a:latin typeface="Arial"/>
                <a:cs typeface="Arial"/>
              </a:rPr>
              <a:t> </a:t>
            </a:r>
            <a:r>
              <a:rPr lang="pt-BR" sz="2000" dirty="0">
                <a:solidFill>
                  <a:srgbClr val="FFFFFF"/>
                </a:solidFill>
                <a:latin typeface="Arial"/>
                <a:cs typeface="Arial"/>
              </a:rPr>
              <a:t> </a:t>
            </a:r>
            <a:r>
              <a:rPr lang="pt-BR" sz="2000" dirty="0" err="1">
                <a:solidFill>
                  <a:srgbClr val="FFFFFF"/>
                </a:solidFill>
                <a:latin typeface="Arial"/>
                <a:cs typeface="Arial"/>
              </a:rPr>
              <a:t>d</a:t>
            </a:r>
            <a:r>
              <a:rPr lang="pt-BR" sz="2000" dirty="0" smtClean="0">
                <a:solidFill>
                  <a:srgbClr val="FFFFFF"/>
                </a:solidFill>
                <a:latin typeface="Arial"/>
                <a:cs typeface="Arial"/>
              </a:rPr>
              <a:t>) impessoalidade </a:t>
            </a:r>
            <a:r>
              <a:rPr lang="pt-BR" sz="2000" dirty="0">
                <a:solidFill>
                  <a:srgbClr val="FFFFFF"/>
                </a:solidFill>
                <a:latin typeface="Arial"/>
                <a:cs typeface="Arial"/>
              </a:rPr>
              <a:t>a violação da ordem cronológica dos precatórios para o pagamento dos créditos de natureza comum.</a:t>
            </a:r>
            <a:br>
              <a:rPr lang="pt-BR" sz="2000" dirty="0">
                <a:solidFill>
                  <a:srgbClr val="FFFFFF"/>
                </a:solidFill>
                <a:latin typeface="Arial"/>
                <a:cs typeface="Arial"/>
              </a:rPr>
            </a:br>
            <a:r>
              <a:rPr lang="pt-BR" sz="2000" dirty="0" smtClean="0">
                <a:solidFill>
                  <a:srgbClr val="FFFFFF"/>
                </a:solidFill>
                <a:latin typeface="Arial"/>
                <a:cs typeface="Arial"/>
              </a:rPr>
              <a:t/>
            </a:r>
            <a:br>
              <a:rPr lang="pt-BR" sz="2000" dirty="0" smtClean="0">
                <a:solidFill>
                  <a:srgbClr val="FFFFFF"/>
                </a:solidFill>
                <a:latin typeface="Arial"/>
                <a:cs typeface="Arial"/>
              </a:rPr>
            </a:br>
            <a:r>
              <a:rPr lang="pt-BR" sz="2000" dirty="0" smtClean="0">
                <a:solidFill>
                  <a:srgbClr val="FFFFFF"/>
                </a:solidFill>
                <a:latin typeface="Arial"/>
                <a:cs typeface="Arial"/>
              </a:rPr>
              <a:t> </a:t>
            </a:r>
            <a:r>
              <a:rPr lang="pt-BR" sz="2000" dirty="0">
                <a:solidFill>
                  <a:srgbClr val="FFFFFF"/>
                </a:solidFill>
                <a:latin typeface="Arial"/>
                <a:cs typeface="Arial"/>
              </a:rPr>
              <a:t> e</a:t>
            </a:r>
            <a:r>
              <a:rPr lang="pt-BR" sz="2000" dirty="0" smtClean="0">
                <a:solidFill>
                  <a:srgbClr val="FFFFFF"/>
                </a:solidFill>
                <a:latin typeface="Arial"/>
                <a:cs typeface="Arial"/>
              </a:rPr>
              <a:t>) legalidade </a:t>
            </a:r>
            <a:r>
              <a:rPr lang="pt-BR" sz="2000" dirty="0">
                <a:solidFill>
                  <a:srgbClr val="FFFFFF"/>
                </a:solidFill>
                <a:latin typeface="Arial"/>
                <a:cs typeface="Arial"/>
              </a:rPr>
              <a:t>a inobservância a quaisquer atos normativos que não sejam lei em sentido estrito e </a:t>
            </a:r>
            <a:r>
              <a:rPr lang="pt-BR" sz="2000" dirty="0" err="1">
                <a:solidFill>
                  <a:srgbClr val="FFFFFF"/>
                </a:solidFill>
                <a:latin typeface="Arial"/>
                <a:cs typeface="Arial"/>
              </a:rPr>
              <a:t>provin</a:t>
            </a:r>
            <a:r>
              <a:rPr lang="pt-BR" sz="2000" dirty="0">
                <a:solidFill>
                  <a:srgbClr val="FFFFFF"/>
                </a:solidFill>
                <a:latin typeface="Arial"/>
                <a:cs typeface="Arial"/>
              </a:rPr>
              <a:t>- dos de autoridades administrativas.</a:t>
            </a:r>
            <a:br>
              <a:rPr lang="pt-BR" sz="2000" dirty="0">
                <a:solidFill>
                  <a:srgbClr val="FFFFFF"/>
                </a:solidFill>
                <a:latin typeface="Arial"/>
                <a:cs typeface="Arial"/>
              </a:rPr>
            </a:br>
            <a:endParaRPr lang="pt-BR" altLang="pt-BR" sz="2000" i="1" dirty="0" smtClean="0">
              <a:solidFill>
                <a:srgbClr val="FFFFFF"/>
              </a:solidFill>
              <a:latin typeface="Arial"/>
              <a:cs typeface="Arial"/>
            </a:endParaRPr>
          </a:p>
        </p:txBody>
      </p:sp>
    </p:spTree>
    <p:extLst>
      <p:ext uri="{BB962C8B-B14F-4D97-AF65-F5344CB8AC3E}">
        <p14:creationId xmlns:p14="http://schemas.microsoft.com/office/powerpoint/2010/main" xmlns="" val="3599801403"/>
      </p:ext>
    </p:extLst>
  </p:cSld>
  <p:clrMapOvr>
    <a:masterClrMapping/>
  </p:clrMapOvr>
  <p:transition>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0"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solidFill>
                <a:srgbClr val="000000"/>
              </a:solidFill>
            </a:endParaRPr>
          </a:p>
        </p:txBody>
      </p:sp>
      <p:sp>
        <p:nvSpPr>
          <p:cNvPr id="7171" name="Rectangle 7"/>
          <p:cNvSpPr>
            <a:spLocks noChangeArrowheads="1"/>
          </p:cNvSpPr>
          <p:nvPr/>
        </p:nvSpPr>
        <p:spPr bwMode="auto">
          <a:xfrm>
            <a:off x="228600" y="457200"/>
            <a:ext cx="8686800" cy="5943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algn="ctr" eaLnBrk="1" hangingPunct="1">
              <a:spcBef>
                <a:spcPct val="0"/>
              </a:spcBef>
              <a:buClrTx/>
              <a:buSzTx/>
              <a:buFontTx/>
              <a:buNone/>
            </a:pPr>
            <a:endParaRPr lang="pt-BR" altLang="pt-BR" sz="2400" b="1" dirty="0">
              <a:solidFill>
                <a:srgbClr val="FFFFFF"/>
              </a:solidFill>
            </a:endParaRPr>
          </a:p>
          <a:p>
            <a:pPr algn="ctr" eaLnBrk="1" hangingPunct="1">
              <a:spcBef>
                <a:spcPct val="0"/>
              </a:spcBef>
              <a:buClrTx/>
              <a:buSzTx/>
              <a:buFontTx/>
              <a:buNone/>
            </a:pPr>
            <a:endParaRPr lang="pt-BR" altLang="pt-BR" sz="2400" b="1" dirty="0">
              <a:solidFill>
                <a:srgbClr val="FFC000"/>
              </a:solidFill>
            </a:endParaRPr>
          </a:p>
          <a:p>
            <a:pPr algn="ctr" eaLnBrk="1" hangingPunct="1">
              <a:spcBef>
                <a:spcPct val="0"/>
              </a:spcBef>
              <a:buClrTx/>
              <a:buSzTx/>
              <a:buFontTx/>
              <a:buNone/>
            </a:pPr>
            <a:r>
              <a:rPr lang="pt-BR" altLang="pt-BR" sz="2400" b="1" dirty="0" smtClean="0">
                <a:solidFill>
                  <a:srgbClr val="FFCF01"/>
                </a:solidFill>
                <a:latin typeface="Arial" panose="020B0604020202020204" pitchFamily="34" charset="0"/>
              </a:rPr>
              <a:t>Meu método de estudo para a primeira fase:</a:t>
            </a:r>
          </a:p>
          <a:p>
            <a:pPr algn="ctr" eaLnBrk="1" hangingPunct="1">
              <a:spcBef>
                <a:spcPct val="0"/>
              </a:spcBef>
              <a:buClrTx/>
              <a:buSzTx/>
              <a:buFontTx/>
              <a:buNone/>
            </a:pPr>
            <a:endParaRPr lang="pt-BR" altLang="pt-BR" sz="2400" b="1" dirty="0">
              <a:solidFill>
                <a:srgbClr val="FFCF01"/>
              </a:solidFill>
              <a:latin typeface="Arial" panose="020B0604020202020204" pitchFamily="34" charset="0"/>
            </a:endParaRPr>
          </a:p>
          <a:p>
            <a:pPr marL="514350" indent="-514350" eaLnBrk="1" hangingPunct="1">
              <a:spcBef>
                <a:spcPct val="0"/>
              </a:spcBef>
              <a:buClrTx/>
              <a:buSzTx/>
              <a:buFontTx/>
              <a:buAutoNum type="romanLcParenR"/>
            </a:pPr>
            <a:r>
              <a:rPr lang="pt-BR" altLang="pt-BR" sz="2400" b="1" dirty="0" smtClean="0">
                <a:solidFill>
                  <a:schemeClr val="bg1"/>
                </a:solidFill>
                <a:latin typeface="Arial" panose="020B0604020202020204" pitchFamily="34" charset="0"/>
              </a:rPr>
              <a:t>Revisão das aulas;</a:t>
            </a:r>
          </a:p>
          <a:p>
            <a:pPr marL="514350" indent="-514350" eaLnBrk="1" hangingPunct="1">
              <a:spcBef>
                <a:spcPct val="0"/>
              </a:spcBef>
              <a:buClrTx/>
              <a:buSzTx/>
              <a:buFontTx/>
              <a:buAutoNum type="romanLcParenR"/>
            </a:pPr>
            <a:r>
              <a:rPr lang="pt-BR" altLang="pt-BR" sz="2400" b="1" dirty="0" smtClean="0">
                <a:solidFill>
                  <a:schemeClr val="bg1"/>
                </a:solidFill>
                <a:latin typeface="Arial" panose="020B0604020202020204" pitchFamily="34" charset="0"/>
              </a:rPr>
              <a:t>Resumo em fichas;</a:t>
            </a:r>
          </a:p>
          <a:p>
            <a:pPr marL="514350" indent="-514350" eaLnBrk="1" hangingPunct="1">
              <a:spcBef>
                <a:spcPct val="0"/>
              </a:spcBef>
              <a:buClrTx/>
              <a:buSzTx/>
              <a:buFontTx/>
              <a:buAutoNum type="romanLcParenR"/>
            </a:pPr>
            <a:r>
              <a:rPr lang="pt-BR" altLang="pt-BR" sz="2400" b="1" dirty="0" smtClean="0">
                <a:solidFill>
                  <a:schemeClr val="bg1"/>
                </a:solidFill>
                <a:latin typeface="Arial" panose="020B0604020202020204" pitchFamily="34" charset="0"/>
              </a:rPr>
              <a:t>Pouca leitura de livros – somente para tirar dúvidas;</a:t>
            </a:r>
          </a:p>
          <a:p>
            <a:pPr marL="514350" indent="-514350" eaLnBrk="1" hangingPunct="1">
              <a:spcBef>
                <a:spcPct val="0"/>
              </a:spcBef>
              <a:buClrTx/>
              <a:buSzTx/>
              <a:buFontTx/>
              <a:buAutoNum type="romanLcParenR"/>
            </a:pPr>
            <a:r>
              <a:rPr lang="pt-BR" altLang="pt-BR" sz="2400" b="1" dirty="0" smtClean="0">
                <a:solidFill>
                  <a:schemeClr val="bg1"/>
                </a:solidFill>
                <a:latin typeface="Arial" panose="020B0604020202020204" pitchFamily="34" charset="0"/>
              </a:rPr>
              <a:t>Leitura dos principais artigos e jurisprudência (resumindo).</a:t>
            </a:r>
          </a:p>
          <a:p>
            <a:pPr marL="514350" indent="-514350" algn="ctr" eaLnBrk="1" hangingPunct="1">
              <a:spcBef>
                <a:spcPct val="0"/>
              </a:spcBef>
              <a:buClrTx/>
              <a:buSzTx/>
              <a:buFontTx/>
              <a:buAutoNum type="romanLcParenR"/>
            </a:pPr>
            <a:endParaRPr lang="pt-BR" altLang="pt-BR" sz="2400" b="1" dirty="0" smtClean="0">
              <a:solidFill>
                <a:srgbClr val="FFCF01"/>
              </a:solidFill>
              <a:latin typeface="Arial" panose="020B0604020202020204" pitchFamily="34" charset="0"/>
            </a:endParaRPr>
          </a:p>
          <a:p>
            <a:pPr algn="ctr" eaLnBrk="1" hangingPunct="1">
              <a:spcBef>
                <a:spcPct val="0"/>
              </a:spcBef>
              <a:buClrTx/>
              <a:buSzTx/>
              <a:buFontTx/>
              <a:buNone/>
            </a:pPr>
            <a:endParaRPr lang="pt-BR" altLang="pt-BR" sz="2400" b="1" dirty="0">
              <a:solidFill>
                <a:srgbClr val="FFFFFF"/>
              </a:solidFill>
              <a:latin typeface="Arial" panose="020B0604020202020204" pitchFamily="34" charset="0"/>
            </a:endParaRPr>
          </a:p>
          <a:p>
            <a:pPr algn="ctr" eaLnBrk="1" hangingPunct="1">
              <a:spcBef>
                <a:spcPct val="0"/>
              </a:spcBef>
              <a:buClrTx/>
              <a:buSzTx/>
              <a:buFont typeface="Wingdings" panose="05000000000000000000" pitchFamily="2" charset="2"/>
              <a:buNone/>
            </a:pPr>
            <a:endParaRPr lang="pt-BR" altLang="pt-BR" sz="2400" b="1" dirty="0" smtClean="0">
              <a:solidFill>
                <a:srgbClr val="FFFFFF"/>
              </a:solidFill>
              <a:latin typeface="Arial" panose="020B0604020202020204" pitchFamily="34" charset="0"/>
            </a:endParaRPr>
          </a:p>
          <a:p>
            <a:pPr marL="457200" indent="-457200" algn="ctr" eaLnBrk="1" hangingPunct="1">
              <a:spcBef>
                <a:spcPct val="0"/>
              </a:spcBef>
              <a:buClrTx/>
              <a:buSzTx/>
              <a:buFontTx/>
              <a:buAutoNum type="arabicParenR"/>
            </a:pPr>
            <a:endParaRPr lang="pt-BR" altLang="pt-BR" sz="2400" b="1" dirty="0">
              <a:solidFill>
                <a:srgbClr val="FFFFFF"/>
              </a:solidFill>
              <a:latin typeface="Arial" panose="020B0604020202020204" pitchFamily="34" charset="0"/>
            </a:endParaRPr>
          </a:p>
          <a:p>
            <a:pPr algn="ctr" eaLnBrk="1" hangingPunct="1">
              <a:spcBef>
                <a:spcPct val="0"/>
              </a:spcBef>
              <a:buClrTx/>
              <a:buSzTx/>
              <a:buFontTx/>
              <a:buNone/>
            </a:pPr>
            <a:endParaRPr lang="pt-BR" altLang="pt-BR" sz="2400" b="1" dirty="0">
              <a:solidFill>
                <a:srgbClr val="FFFFFF"/>
              </a:solidFill>
              <a:latin typeface="Arial" panose="020B0604020202020204" pitchFamily="34" charset="0"/>
            </a:endParaRPr>
          </a:p>
          <a:p>
            <a:pPr algn="ctr" eaLnBrk="1" hangingPunct="1">
              <a:spcBef>
                <a:spcPct val="0"/>
              </a:spcBef>
              <a:buClrTx/>
              <a:buSzTx/>
              <a:buFontTx/>
              <a:buNone/>
            </a:pPr>
            <a:r>
              <a:rPr lang="pt-BR" altLang="pt-BR" sz="1000" b="1" dirty="0">
                <a:solidFill>
                  <a:srgbClr val="FFCF01"/>
                </a:solidFill>
                <a:latin typeface="Arial" panose="020B0604020202020204" pitchFamily="34" charset="0"/>
              </a:rPr>
              <a:t/>
            </a:r>
            <a:br>
              <a:rPr lang="pt-BR" altLang="pt-BR" sz="1000" b="1" dirty="0">
                <a:solidFill>
                  <a:srgbClr val="FFCF01"/>
                </a:solidFill>
                <a:latin typeface="Arial" panose="020B0604020202020204" pitchFamily="34" charset="0"/>
              </a:rPr>
            </a:br>
            <a:endParaRPr lang="pt-BR" altLang="pt-BR" sz="1000" b="1" dirty="0">
              <a:solidFill>
                <a:srgbClr val="FFCF01"/>
              </a:solidFill>
              <a:latin typeface="Arial" panose="020B0604020202020204" pitchFamily="34" charset="0"/>
            </a:endParaRPr>
          </a:p>
        </p:txBody>
      </p:sp>
    </p:spTree>
    <p:extLst>
      <p:ext uri="{BB962C8B-B14F-4D97-AF65-F5344CB8AC3E}">
        <p14:creationId xmlns:p14="http://schemas.microsoft.com/office/powerpoint/2010/main" xmlns="" val="1464444280"/>
      </p:ext>
    </p:extLst>
  </p:cSld>
  <p:clrMapOvr>
    <a:masterClrMapping/>
  </p:clrMapOvr>
  <p:transition>
    <p:comb/>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9" name="Rectangle 19"/>
          <p:cNvSpPr>
            <a:spLocks noChangeArrowheads="1"/>
          </p:cNvSpPr>
          <p:nvPr/>
        </p:nvSpPr>
        <p:spPr bwMode="auto">
          <a:xfrm>
            <a:off x="323850" y="457200"/>
            <a:ext cx="8229600" cy="6140450"/>
          </a:xfrm>
          <a:prstGeom prst="rect">
            <a:avLst/>
          </a:prstGeom>
          <a:noFill/>
          <a:ln>
            <a:noFill/>
          </a:ln>
          <a:extLst/>
        </p:spPr>
        <p:txBody>
          <a:bodyPr anchor="b"/>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r>
              <a:rPr lang="pt-BR" b="1" dirty="0" smtClean="0">
                <a:solidFill>
                  <a:srgbClr val="FFCF01"/>
                </a:solidFill>
                <a:latin typeface="Arial" panose="020B0604020202020204" pitchFamily="34" charset="0"/>
              </a:rPr>
              <a:t>	</a:t>
            </a:r>
            <a:endParaRPr lang="pt-BR" dirty="0" smtClean="0">
              <a:solidFill>
                <a:srgbClr val="FFCF01"/>
              </a:solidFill>
              <a:latin typeface="Tahoma"/>
            </a:endParaRPr>
          </a:p>
        </p:txBody>
      </p:sp>
      <p:sp>
        <p:nvSpPr>
          <p:cNvPr id="32771" name="Rectangle 20"/>
          <p:cNvSpPr>
            <a:spLocks noChangeArrowheads="1"/>
          </p:cNvSpPr>
          <p:nvPr/>
        </p:nvSpPr>
        <p:spPr bwMode="auto">
          <a:xfrm>
            <a:off x="395288" y="457200"/>
            <a:ext cx="8305800" cy="6140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endParaRPr lang="pt-BR" altLang="pt-BR" sz="2200" i="1">
              <a:solidFill>
                <a:srgbClr val="FFFFFF"/>
              </a:solidFill>
            </a:endParaRPr>
          </a:p>
          <a:p>
            <a:pPr eaLnBrk="1" hangingPunct="1">
              <a:spcBef>
                <a:spcPct val="0"/>
              </a:spcBef>
              <a:buClrTx/>
              <a:buSzTx/>
              <a:buFontTx/>
              <a:buNone/>
            </a:pPr>
            <a:r>
              <a:rPr lang="pt-BR" altLang="pt-BR" sz="2200" i="1">
                <a:solidFill>
                  <a:srgbClr val="FFFFFF"/>
                </a:solidFill>
              </a:rPr>
              <a:t/>
            </a:r>
            <a:br>
              <a:rPr lang="pt-BR" altLang="pt-BR" sz="2200" i="1">
                <a:solidFill>
                  <a:srgbClr val="FFFFFF"/>
                </a:solidFill>
              </a:rPr>
            </a:br>
            <a:r>
              <a:rPr lang="pt-BR" altLang="pt-BR" sz="2200" i="1">
                <a:solidFill>
                  <a:srgbClr val="FFFFFF"/>
                </a:solidFill>
              </a:rPr>
              <a:t/>
            </a:r>
            <a:br>
              <a:rPr lang="pt-BR" altLang="pt-BR" sz="2200" i="1">
                <a:solidFill>
                  <a:srgbClr val="FFFFFF"/>
                </a:solidFill>
              </a:rPr>
            </a:br>
            <a:r>
              <a:rPr lang="pt-BR" altLang="pt-BR" sz="2200" i="1">
                <a:solidFill>
                  <a:srgbClr val="FFFFFF"/>
                </a:solidFill>
                <a:latin typeface="Arial" panose="020B0604020202020204" pitchFamily="34" charset="0"/>
              </a:rPr>
              <a:t/>
            </a:r>
            <a:br>
              <a:rPr lang="pt-BR" altLang="pt-BR" sz="2200" i="1">
                <a:solidFill>
                  <a:srgbClr val="FFFFFF"/>
                </a:solidFill>
                <a:latin typeface="Arial" panose="020B0604020202020204" pitchFamily="34" charset="0"/>
              </a:rPr>
            </a:br>
            <a:endParaRPr lang="pt-BR" altLang="pt-BR" sz="2200" i="1">
              <a:solidFill>
                <a:srgbClr val="FFFFFF"/>
              </a:solidFill>
              <a:latin typeface="Arial" panose="020B0604020202020204" pitchFamily="34" charset="0"/>
            </a:endParaRPr>
          </a:p>
        </p:txBody>
      </p:sp>
      <p:sp>
        <p:nvSpPr>
          <p:cNvPr id="32772" name="Título 1"/>
          <p:cNvSpPr>
            <a:spLocks noGrp="1"/>
          </p:cNvSpPr>
          <p:nvPr>
            <p:ph type="title"/>
          </p:nvPr>
        </p:nvSpPr>
        <p:spPr>
          <a:xfrm>
            <a:off x="467544" y="-315416"/>
            <a:ext cx="8159750" cy="7416824"/>
          </a:xfrm>
        </p:spPr>
        <p:txBody>
          <a:bodyPr/>
          <a:lstStyle/>
          <a:p>
            <a:pPr algn="just"/>
            <a:r>
              <a:rPr lang="pt-BR" sz="2000" dirty="0" smtClean="0">
                <a:solidFill>
                  <a:srgbClr val="FFFFFF"/>
                </a:solidFill>
                <a:latin typeface="Arial"/>
                <a:cs typeface="Arial"/>
              </a:rPr>
              <a:t>(2012</a:t>
            </a:r>
            <a:r>
              <a:rPr lang="pt-BR" sz="2000" dirty="0">
                <a:solidFill>
                  <a:srgbClr val="FFFFFF"/>
                </a:solidFill>
                <a:latin typeface="Arial"/>
                <a:cs typeface="Arial"/>
              </a:rPr>
              <a:t>/ FCC – DPESP) Com relação aos princípios constitucionais da Administração Pública, está em conformidade com a </a:t>
            </a:r>
            <a:br>
              <a:rPr lang="pt-BR" sz="2000" dirty="0">
                <a:solidFill>
                  <a:srgbClr val="FFFFFF"/>
                </a:solidFill>
                <a:latin typeface="Arial"/>
                <a:cs typeface="Arial"/>
              </a:rPr>
            </a:br>
            <a:r>
              <a:rPr lang="pt-BR" sz="2000" dirty="0">
                <a:solidFill>
                  <a:srgbClr val="FFFFFF"/>
                </a:solidFill>
                <a:latin typeface="Arial"/>
                <a:cs typeface="Arial"/>
              </a:rPr>
              <a:t/>
            </a:r>
            <a:br>
              <a:rPr lang="pt-BR" sz="2000" dirty="0">
                <a:solidFill>
                  <a:srgbClr val="FFFFFF"/>
                </a:solidFill>
                <a:latin typeface="Arial"/>
                <a:cs typeface="Arial"/>
              </a:rPr>
            </a:br>
            <a:r>
              <a:rPr lang="pt-BR" sz="2000" dirty="0" smtClean="0">
                <a:solidFill>
                  <a:srgbClr val="FFFFFF"/>
                </a:solidFill>
                <a:latin typeface="Arial"/>
                <a:cs typeface="Arial"/>
              </a:rPr>
              <a:t>a</a:t>
            </a:r>
            <a:r>
              <a:rPr lang="pt-BR" sz="2000" dirty="0">
                <a:solidFill>
                  <a:srgbClr val="FFFFFF"/>
                </a:solidFill>
                <a:latin typeface="Arial"/>
                <a:cs typeface="Arial"/>
              </a:rPr>
              <a:t>) moralidade o ato administrativo praticado por agente público em favorecimento próprio, desde que revestido de legalidade.</a:t>
            </a:r>
            <a:br>
              <a:rPr lang="pt-BR" sz="2000" dirty="0">
                <a:solidFill>
                  <a:srgbClr val="FFFFFF"/>
                </a:solidFill>
                <a:latin typeface="Arial"/>
                <a:cs typeface="Arial"/>
              </a:rPr>
            </a:br>
            <a:r>
              <a:rPr lang="pt-BR" sz="2000" dirty="0" err="1" smtClean="0">
                <a:solidFill>
                  <a:srgbClr val="FFFFFF"/>
                </a:solidFill>
                <a:latin typeface="Arial"/>
                <a:cs typeface="Arial"/>
              </a:rPr>
              <a:t>b</a:t>
            </a:r>
            <a:r>
              <a:rPr lang="pt-BR" sz="2000" dirty="0">
                <a:solidFill>
                  <a:srgbClr val="FFFFFF"/>
                </a:solidFill>
                <a:latin typeface="Arial"/>
                <a:cs typeface="Arial"/>
              </a:rPr>
              <a:t>) eficiência a prestação de serviço público que satisfaça em parte às necessidades dos administrados, desde que realizados com rapidez e prontidão.</a:t>
            </a:r>
            <a:br>
              <a:rPr lang="pt-BR" sz="2000" dirty="0">
                <a:solidFill>
                  <a:srgbClr val="FFFFFF"/>
                </a:solidFill>
                <a:latin typeface="Arial"/>
                <a:cs typeface="Arial"/>
              </a:rPr>
            </a:br>
            <a:r>
              <a:rPr lang="pt-BR" sz="2000" dirty="0" smtClean="0">
                <a:solidFill>
                  <a:srgbClr val="FFFFFF"/>
                </a:solidFill>
                <a:latin typeface="Arial"/>
                <a:cs typeface="Arial"/>
              </a:rPr>
              <a:t>GABARITO</a:t>
            </a:r>
            <a:r>
              <a:rPr lang="pt-BR" sz="2000" dirty="0">
                <a:solidFill>
                  <a:srgbClr val="FFFFFF"/>
                </a:solidFill>
                <a:latin typeface="Arial"/>
                <a:cs typeface="Arial"/>
              </a:rPr>
              <a:t> </a:t>
            </a:r>
            <a:r>
              <a:rPr lang="pt-BR" sz="2400" b="1" dirty="0" err="1">
                <a:solidFill>
                  <a:srgbClr val="FFFFFF"/>
                </a:solidFill>
                <a:latin typeface="Arial"/>
                <a:cs typeface="Arial"/>
              </a:rPr>
              <a:t>c</a:t>
            </a:r>
            <a:r>
              <a:rPr lang="pt-BR" sz="2400" b="1" dirty="0">
                <a:solidFill>
                  <a:srgbClr val="FFFFFF"/>
                </a:solidFill>
                <a:latin typeface="Arial"/>
                <a:cs typeface="Arial"/>
              </a:rPr>
              <a:t>) publicidade o sigilo imprescindível à segurança da sociedade e do Estado ou o indispensável à defesa da </a:t>
            </a:r>
            <a:r>
              <a:rPr lang="pt-BR" sz="2400" b="1" dirty="0" smtClean="0">
                <a:solidFill>
                  <a:srgbClr val="FFFFFF"/>
                </a:solidFill>
                <a:latin typeface="Arial"/>
                <a:cs typeface="Arial"/>
              </a:rPr>
              <a:t>intimidade. </a:t>
            </a:r>
            <a:r>
              <a:rPr lang="pt-BR" sz="2000" b="1" dirty="0" smtClean="0">
                <a:solidFill>
                  <a:srgbClr val="FFFFFF"/>
                </a:solidFill>
                <a:latin typeface="Arial"/>
                <a:cs typeface="Arial"/>
              </a:rPr>
              <a:t>Fundamento: </a:t>
            </a:r>
            <a:r>
              <a:rPr lang="pt-BR" sz="2000" dirty="0">
                <a:solidFill>
                  <a:srgbClr val="FFFFFF"/>
                </a:solidFill>
                <a:latin typeface="Arial"/>
                <a:cs typeface="Arial"/>
              </a:rPr>
              <a:t>CF, art.5º, XXXIII - todos têm direito a receber dos órgãos públicos informações de seu interesse particular, ou de interesse coletivo ou geral, que serão prestadas no prazo da lei, sob pena de responsabilidade, ressalvadas aquelas cujo sigilo seja imprescindível à segurança da sociedade e do Estado;</a:t>
            </a:r>
            <a:br>
              <a:rPr lang="pt-BR" sz="2000" dirty="0">
                <a:solidFill>
                  <a:srgbClr val="FFFFFF"/>
                </a:solidFill>
                <a:latin typeface="Arial"/>
                <a:cs typeface="Arial"/>
              </a:rPr>
            </a:br>
            <a:r>
              <a:rPr lang="pt-BR" sz="2000" dirty="0" err="1" smtClean="0">
                <a:solidFill>
                  <a:srgbClr val="FFFFFF"/>
                </a:solidFill>
                <a:latin typeface="Arial"/>
                <a:cs typeface="Arial"/>
              </a:rPr>
              <a:t>d</a:t>
            </a:r>
            <a:r>
              <a:rPr lang="pt-BR" sz="2000" dirty="0">
                <a:solidFill>
                  <a:srgbClr val="FFFFFF"/>
                </a:solidFill>
                <a:latin typeface="Arial"/>
                <a:cs typeface="Arial"/>
              </a:rPr>
              <a:t>) impessoalidade a violação da ordem cronológica dos precatórios para o pagamento dos créditos de natureza comum.</a:t>
            </a:r>
            <a:br>
              <a:rPr lang="pt-BR" sz="2000" dirty="0">
                <a:solidFill>
                  <a:srgbClr val="FFFFFF"/>
                </a:solidFill>
                <a:latin typeface="Arial"/>
                <a:cs typeface="Arial"/>
              </a:rPr>
            </a:br>
            <a:r>
              <a:rPr lang="pt-BR" sz="2000" dirty="0" smtClean="0">
                <a:solidFill>
                  <a:srgbClr val="FFFFFF"/>
                </a:solidFill>
                <a:latin typeface="Arial"/>
                <a:cs typeface="Arial"/>
              </a:rPr>
              <a:t>e</a:t>
            </a:r>
            <a:r>
              <a:rPr lang="pt-BR" sz="2000" dirty="0">
                <a:solidFill>
                  <a:srgbClr val="FFFFFF"/>
                </a:solidFill>
                <a:latin typeface="Arial"/>
                <a:cs typeface="Arial"/>
              </a:rPr>
              <a:t>) legalidade a inobservância a quaisquer atos normativos que não sejam lei em sentido estrito e </a:t>
            </a:r>
            <a:r>
              <a:rPr lang="pt-BR" sz="2000" dirty="0" err="1">
                <a:solidFill>
                  <a:srgbClr val="FFFFFF"/>
                </a:solidFill>
                <a:latin typeface="Arial"/>
                <a:cs typeface="Arial"/>
              </a:rPr>
              <a:t>provin</a:t>
            </a:r>
            <a:r>
              <a:rPr lang="pt-BR" sz="2000" dirty="0">
                <a:solidFill>
                  <a:srgbClr val="FFFFFF"/>
                </a:solidFill>
                <a:latin typeface="Arial"/>
                <a:cs typeface="Arial"/>
              </a:rPr>
              <a:t>- dos de autoridades administrativas.</a:t>
            </a:r>
            <a:br>
              <a:rPr lang="pt-BR" sz="2000" dirty="0">
                <a:solidFill>
                  <a:srgbClr val="FFFFFF"/>
                </a:solidFill>
                <a:latin typeface="Arial"/>
                <a:cs typeface="Arial"/>
              </a:rPr>
            </a:br>
            <a:endParaRPr lang="pt-BR" altLang="pt-BR" sz="2000" i="1" dirty="0" smtClean="0">
              <a:solidFill>
                <a:srgbClr val="FFFFFF"/>
              </a:solidFill>
              <a:latin typeface="Arial"/>
              <a:cs typeface="Arial"/>
            </a:endParaRPr>
          </a:p>
        </p:txBody>
      </p:sp>
    </p:spTree>
    <p:extLst>
      <p:ext uri="{BB962C8B-B14F-4D97-AF65-F5344CB8AC3E}">
        <p14:creationId xmlns:p14="http://schemas.microsoft.com/office/powerpoint/2010/main" xmlns="" val="4152562511"/>
      </p:ext>
    </p:extLst>
  </p:cSld>
  <p:clrMapOvr>
    <a:masterClrMapping/>
  </p:clrMapOvr>
  <p:transition>
    <p:comb/>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9" name="Rectangle 19"/>
          <p:cNvSpPr>
            <a:spLocks noChangeArrowheads="1"/>
          </p:cNvSpPr>
          <p:nvPr/>
        </p:nvSpPr>
        <p:spPr bwMode="auto">
          <a:xfrm>
            <a:off x="323850" y="457200"/>
            <a:ext cx="8229600" cy="6140450"/>
          </a:xfrm>
          <a:prstGeom prst="rect">
            <a:avLst/>
          </a:prstGeom>
          <a:noFill/>
          <a:ln>
            <a:noFill/>
          </a:ln>
          <a:extLst/>
        </p:spPr>
        <p:txBody>
          <a:bodyPr anchor="b"/>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r>
              <a:rPr lang="pt-BR" b="1" dirty="0" smtClean="0">
                <a:solidFill>
                  <a:srgbClr val="FFCF01"/>
                </a:solidFill>
                <a:latin typeface="Arial" panose="020B0604020202020204" pitchFamily="34" charset="0"/>
              </a:rPr>
              <a:t>	</a:t>
            </a:r>
            <a:endParaRPr lang="pt-BR" dirty="0" smtClean="0">
              <a:solidFill>
                <a:srgbClr val="FFCF01"/>
              </a:solidFill>
              <a:latin typeface="Tahoma"/>
            </a:endParaRPr>
          </a:p>
        </p:txBody>
      </p:sp>
      <p:sp>
        <p:nvSpPr>
          <p:cNvPr id="32771" name="Rectangle 20"/>
          <p:cNvSpPr>
            <a:spLocks noChangeArrowheads="1"/>
          </p:cNvSpPr>
          <p:nvPr/>
        </p:nvSpPr>
        <p:spPr bwMode="auto">
          <a:xfrm>
            <a:off x="395288" y="457200"/>
            <a:ext cx="8305800" cy="6140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endParaRPr lang="pt-BR" altLang="pt-BR" sz="2200" i="1">
              <a:solidFill>
                <a:srgbClr val="FFFFFF"/>
              </a:solidFill>
            </a:endParaRPr>
          </a:p>
          <a:p>
            <a:pPr eaLnBrk="1" hangingPunct="1">
              <a:spcBef>
                <a:spcPct val="0"/>
              </a:spcBef>
              <a:buClrTx/>
              <a:buSzTx/>
              <a:buFontTx/>
              <a:buNone/>
            </a:pPr>
            <a:r>
              <a:rPr lang="pt-BR" altLang="pt-BR" sz="2200" i="1">
                <a:solidFill>
                  <a:srgbClr val="FFFFFF"/>
                </a:solidFill>
              </a:rPr>
              <a:t/>
            </a:r>
            <a:br>
              <a:rPr lang="pt-BR" altLang="pt-BR" sz="2200" i="1">
                <a:solidFill>
                  <a:srgbClr val="FFFFFF"/>
                </a:solidFill>
              </a:rPr>
            </a:br>
            <a:r>
              <a:rPr lang="pt-BR" altLang="pt-BR" sz="2200" i="1">
                <a:solidFill>
                  <a:srgbClr val="FFFFFF"/>
                </a:solidFill>
              </a:rPr>
              <a:t/>
            </a:r>
            <a:br>
              <a:rPr lang="pt-BR" altLang="pt-BR" sz="2200" i="1">
                <a:solidFill>
                  <a:srgbClr val="FFFFFF"/>
                </a:solidFill>
              </a:rPr>
            </a:br>
            <a:r>
              <a:rPr lang="pt-BR" altLang="pt-BR" sz="2200" i="1">
                <a:solidFill>
                  <a:srgbClr val="FFFFFF"/>
                </a:solidFill>
                <a:latin typeface="Arial" panose="020B0604020202020204" pitchFamily="34" charset="0"/>
              </a:rPr>
              <a:t/>
            </a:r>
            <a:br>
              <a:rPr lang="pt-BR" altLang="pt-BR" sz="2200" i="1">
                <a:solidFill>
                  <a:srgbClr val="FFFFFF"/>
                </a:solidFill>
                <a:latin typeface="Arial" panose="020B0604020202020204" pitchFamily="34" charset="0"/>
              </a:rPr>
            </a:br>
            <a:endParaRPr lang="pt-BR" altLang="pt-BR" sz="2200" i="1">
              <a:solidFill>
                <a:srgbClr val="FFFFFF"/>
              </a:solidFill>
              <a:latin typeface="Arial" panose="020B0604020202020204" pitchFamily="34" charset="0"/>
            </a:endParaRPr>
          </a:p>
        </p:txBody>
      </p:sp>
      <p:sp>
        <p:nvSpPr>
          <p:cNvPr id="32772" name="Título 1"/>
          <p:cNvSpPr>
            <a:spLocks noGrp="1"/>
          </p:cNvSpPr>
          <p:nvPr>
            <p:ph type="title"/>
          </p:nvPr>
        </p:nvSpPr>
        <p:spPr>
          <a:xfrm>
            <a:off x="539750" y="476250"/>
            <a:ext cx="8159750" cy="5905078"/>
          </a:xfrm>
        </p:spPr>
        <p:txBody>
          <a:bodyPr/>
          <a:lstStyle/>
          <a:p>
            <a:pPr algn="just"/>
            <a:r>
              <a:rPr lang="pt-BR" altLang="pt-BR" sz="2400" b="1" dirty="0" smtClean="0">
                <a:solidFill>
                  <a:srgbClr val="FFC000"/>
                </a:solidFill>
              </a:rPr>
              <a:t>Poderes Administrativos</a:t>
            </a:r>
            <a:br>
              <a:rPr lang="pt-BR" altLang="pt-BR" sz="2400" b="1" dirty="0" smtClean="0">
                <a:solidFill>
                  <a:srgbClr val="FFC000"/>
                </a:solidFill>
              </a:rPr>
            </a:br>
            <a:r>
              <a:rPr lang="pt-BR" altLang="pt-BR" sz="2400" b="1" dirty="0" smtClean="0">
                <a:solidFill>
                  <a:srgbClr val="FFC000"/>
                </a:solidFill>
              </a:rPr>
              <a:t/>
            </a:r>
            <a:br>
              <a:rPr lang="pt-BR" altLang="pt-BR" sz="2400" b="1" dirty="0" smtClean="0">
                <a:solidFill>
                  <a:srgbClr val="FFC000"/>
                </a:solidFill>
              </a:rPr>
            </a:br>
            <a:r>
              <a:rPr lang="pt-BR" sz="2000" dirty="0" smtClean="0">
                <a:solidFill>
                  <a:schemeClr val="bg1"/>
                </a:solidFill>
                <a:latin typeface="Arial"/>
                <a:cs typeface="Arial"/>
              </a:rPr>
              <a:t>Conceito: são prerrogativas instrumentais conferidas aos agentes públicos para que,</a:t>
            </a:r>
            <a:r>
              <a:rPr lang="pt-BR" sz="2000" dirty="0">
                <a:solidFill>
                  <a:schemeClr val="bg1"/>
                </a:solidFill>
                <a:latin typeface="Arial"/>
                <a:cs typeface="Arial"/>
              </a:rPr>
              <a:t> </a:t>
            </a:r>
            <a:r>
              <a:rPr lang="pt-BR" sz="2000" dirty="0" smtClean="0">
                <a:solidFill>
                  <a:schemeClr val="bg1"/>
                </a:solidFill>
                <a:latin typeface="Arial"/>
                <a:cs typeface="Arial"/>
              </a:rPr>
              <a:t>no desempenho de suas atividades, alcancem o interesse público.    </a:t>
            </a:r>
            <a:br>
              <a:rPr lang="pt-BR" sz="2000" dirty="0" smtClean="0">
                <a:solidFill>
                  <a:schemeClr val="bg1"/>
                </a:solidFill>
                <a:latin typeface="Arial"/>
                <a:cs typeface="Arial"/>
              </a:rPr>
            </a:br>
            <a:r>
              <a:rPr lang="pt-BR" sz="2000" dirty="0">
                <a:solidFill>
                  <a:schemeClr val="bg1"/>
                </a:solidFill>
                <a:latin typeface="Arial"/>
                <a:cs typeface="Arial"/>
              </a:rPr>
              <a:t/>
            </a:r>
            <a:br>
              <a:rPr lang="pt-BR" sz="2000" dirty="0">
                <a:solidFill>
                  <a:schemeClr val="bg1"/>
                </a:solidFill>
                <a:latin typeface="Arial"/>
                <a:cs typeface="Arial"/>
              </a:rPr>
            </a:br>
            <a:r>
              <a:rPr lang="pt-BR" sz="2000" dirty="0" smtClean="0">
                <a:solidFill>
                  <a:schemeClr val="bg1"/>
                </a:solidFill>
                <a:latin typeface="Arial"/>
                <a:cs typeface="Arial"/>
              </a:rPr>
              <a:t>Expressão </a:t>
            </a:r>
            <a:r>
              <a:rPr lang="pt-BR" sz="2000" i="1" dirty="0" smtClean="0">
                <a:solidFill>
                  <a:schemeClr val="bg1"/>
                </a:solidFill>
                <a:latin typeface="Arial"/>
                <a:cs typeface="Arial"/>
              </a:rPr>
              <a:t>poder </a:t>
            </a:r>
            <a:r>
              <a:rPr lang="pt-BR" sz="2000" dirty="0" smtClean="0">
                <a:solidFill>
                  <a:schemeClr val="bg1"/>
                </a:solidFill>
                <a:latin typeface="Arial"/>
                <a:cs typeface="Arial"/>
              </a:rPr>
              <a:t> tem dois sentidos: </a:t>
            </a:r>
            <a:br>
              <a:rPr lang="pt-BR" sz="2000" dirty="0" smtClean="0">
                <a:solidFill>
                  <a:schemeClr val="bg1"/>
                </a:solidFill>
                <a:latin typeface="Arial"/>
                <a:cs typeface="Arial"/>
              </a:rPr>
            </a:br>
            <a:r>
              <a:rPr lang="pt-BR" sz="2000" dirty="0" smtClean="0">
                <a:solidFill>
                  <a:schemeClr val="bg1"/>
                </a:solidFill>
                <a:latin typeface="Arial"/>
                <a:cs typeface="Arial"/>
              </a:rPr>
              <a:t>a) poder orgânico- engloba os órgãos que exercem poderes estatais, atividades estatais </a:t>
            </a:r>
            <a:br>
              <a:rPr lang="pt-BR" sz="2000" dirty="0" smtClean="0">
                <a:solidFill>
                  <a:schemeClr val="bg1"/>
                </a:solidFill>
                <a:latin typeface="Arial"/>
                <a:cs typeface="Arial"/>
              </a:rPr>
            </a:br>
            <a:r>
              <a:rPr lang="pt-BR" sz="2000" dirty="0" err="1" smtClean="0">
                <a:solidFill>
                  <a:schemeClr val="bg1"/>
                </a:solidFill>
                <a:latin typeface="Arial"/>
                <a:cs typeface="Arial"/>
              </a:rPr>
              <a:t>b</a:t>
            </a:r>
            <a:r>
              <a:rPr lang="pt-BR" sz="2000" dirty="0" smtClean="0">
                <a:solidFill>
                  <a:schemeClr val="bg1"/>
                </a:solidFill>
                <a:latin typeface="Arial"/>
                <a:cs typeface="Arial"/>
              </a:rPr>
              <a:t>) poder funcional – é a própria atividade estatal e uma delas é a função administrativa.</a:t>
            </a:r>
            <a:br>
              <a:rPr lang="pt-BR" sz="2000" dirty="0" smtClean="0">
                <a:solidFill>
                  <a:schemeClr val="bg1"/>
                </a:solidFill>
                <a:latin typeface="Arial"/>
                <a:cs typeface="Arial"/>
              </a:rPr>
            </a:br>
            <a:r>
              <a:rPr lang="pt-BR" sz="2000" dirty="0">
                <a:solidFill>
                  <a:schemeClr val="bg1"/>
                </a:solidFill>
                <a:latin typeface="Arial"/>
                <a:cs typeface="Arial"/>
              </a:rPr>
              <a:t/>
            </a:r>
            <a:br>
              <a:rPr lang="pt-BR" sz="2000" dirty="0">
                <a:solidFill>
                  <a:schemeClr val="bg1"/>
                </a:solidFill>
                <a:latin typeface="Arial"/>
                <a:cs typeface="Arial"/>
              </a:rPr>
            </a:br>
            <a:r>
              <a:rPr lang="pt-BR" sz="2000" dirty="0" err="1" smtClean="0">
                <a:solidFill>
                  <a:schemeClr val="bg1"/>
                </a:solidFill>
                <a:latin typeface="Arial"/>
                <a:cs typeface="Arial"/>
              </a:rPr>
              <a:t>Obs</a:t>
            </a:r>
            <a:r>
              <a:rPr lang="pt-BR" sz="2000" dirty="0" smtClean="0">
                <a:solidFill>
                  <a:schemeClr val="bg1"/>
                </a:solidFill>
                <a:latin typeface="Arial"/>
                <a:cs typeface="Arial"/>
              </a:rPr>
              <a:t>: a separação orgânica de poder em legislativo, executivo e judiciário leva em conta o critério da preponderância. Também teremos atividades administrativas nos outros Poderes exercidas como função administrativa atípica.  </a:t>
            </a:r>
            <a:br>
              <a:rPr lang="pt-BR" sz="2000" dirty="0" smtClean="0">
                <a:solidFill>
                  <a:schemeClr val="bg1"/>
                </a:solidFill>
                <a:latin typeface="Arial"/>
                <a:cs typeface="Arial"/>
              </a:rPr>
            </a:br>
            <a:endParaRPr lang="pt-BR" altLang="pt-BR" sz="2000" i="1" dirty="0" smtClean="0">
              <a:solidFill>
                <a:schemeClr val="bg1"/>
              </a:solidFill>
              <a:latin typeface="Arial"/>
              <a:cs typeface="Arial"/>
            </a:endParaRPr>
          </a:p>
        </p:txBody>
      </p:sp>
    </p:spTree>
    <p:extLst>
      <p:ext uri="{BB962C8B-B14F-4D97-AF65-F5344CB8AC3E}">
        <p14:creationId xmlns:p14="http://schemas.microsoft.com/office/powerpoint/2010/main" xmlns="" val="320747353"/>
      </p:ext>
    </p:extLst>
  </p:cSld>
  <p:clrMapOvr>
    <a:masterClrMapping/>
  </p:clrMapOvr>
  <p:transition>
    <p:comb/>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9" name="Rectangle 19"/>
          <p:cNvSpPr>
            <a:spLocks noChangeArrowheads="1"/>
          </p:cNvSpPr>
          <p:nvPr/>
        </p:nvSpPr>
        <p:spPr bwMode="auto">
          <a:xfrm>
            <a:off x="323850" y="457200"/>
            <a:ext cx="8229600" cy="6140450"/>
          </a:xfrm>
          <a:prstGeom prst="rect">
            <a:avLst/>
          </a:prstGeom>
          <a:noFill/>
          <a:ln>
            <a:noFill/>
          </a:ln>
          <a:extLst/>
        </p:spPr>
        <p:txBody>
          <a:bodyPr anchor="b"/>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r>
              <a:rPr lang="pt-BR" b="1" dirty="0" smtClean="0">
                <a:solidFill>
                  <a:srgbClr val="FFCF01"/>
                </a:solidFill>
                <a:latin typeface="Arial" panose="020B0604020202020204" pitchFamily="34" charset="0"/>
              </a:rPr>
              <a:t>	</a:t>
            </a:r>
            <a:endParaRPr lang="pt-BR" dirty="0" smtClean="0">
              <a:solidFill>
                <a:srgbClr val="FFCF01"/>
              </a:solidFill>
              <a:latin typeface="Tahoma"/>
            </a:endParaRPr>
          </a:p>
        </p:txBody>
      </p:sp>
      <p:sp>
        <p:nvSpPr>
          <p:cNvPr id="32771" name="Rectangle 20"/>
          <p:cNvSpPr>
            <a:spLocks noChangeArrowheads="1"/>
          </p:cNvSpPr>
          <p:nvPr/>
        </p:nvSpPr>
        <p:spPr bwMode="auto">
          <a:xfrm>
            <a:off x="395288" y="457200"/>
            <a:ext cx="8305800" cy="6140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endParaRPr lang="pt-BR" altLang="pt-BR" sz="2200" i="1">
              <a:solidFill>
                <a:srgbClr val="FFFFFF"/>
              </a:solidFill>
            </a:endParaRPr>
          </a:p>
          <a:p>
            <a:pPr eaLnBrk="1" hangingPunct="1">
              <a:spcBef>
                <a:spcPct val="0"/>
              </a:spcBef>
              <a:buClrTx/>
              <a:buSzTx/>
              <a:buFontTx/>
              <a:buNone/>
            </a:pPr>
            <a:r>
              <a:rPr lang="pt-BR" altLang="pt-BR" sz="2200" i="1">
                <a:solidFill>
                  <a:srgbClr val="FFFFFF"/>
                </a:solidFill>
              </a:rPr>
              <a:t/>
            </a:r>
            <a:br>
              <a:rPr lang="pt-BR" altLang="pt-BR" sz="2200" i="1">
                <a:solidFill>
                  <a:srgbClr val="FFFFFF"/>
                </a:solidFill>
              </a:rPr>
            </a:br>
            <a:r>
              <a:rPr lang="pt-BR" altLang="pt-BR" sz="2200" i="1">
                <a:solidFill>
                  <a:srgbClr val="FFFFFF"/>
                </a:solidFill>
              </a:rPr>
              <a:t/>
            </a:r>
            <a:br>
              <a:rPr lang="pt-BR" altLang="pt-BR" sz="2200" i="1">
                <a:solidFill>
                  <a:srgbClr val="FFFFFF"/>
                </a:solidFill>
              </a:rPr>
            </a:br>
            <a:r>
              <a:rPr lang="pt-BR" altLang="pt-BR" sz="2200" i="1">
                <a:solidFill>
                  <a:srgbClr val="FFFFFF"/>
                </a:solidFill>
                <a:latin typeface="Arial" panose="020B0604020202020204" pitchFamily="34" charset="0"/>
              </a:rPr>
              <a:t/>
            </a:r>
            <a:br>
              <a:rPr lang="pt-BR" altLang="pt-BR" sz="2200" i="1">
                <a:solidFill>
                  <a:srgbClr val="FFFFFF"/>
                </a:solidFill>
                <a:latin typeface="Arial" panose="020B0604020202020204" pitchFamily="34" charset="0"/>
              </a:rPr>
            </a:br>
            <a:endParaRPr lang="pt-BR" altLang="pt-BR" sz="2200" i="1">
              <a:solidFill>
                <a:srgbClr val="FFFFFF"/>
              </a:solidFill>
              <a:latin typeface="Arial" panose="020B0604020202020204" pitchFamily="34" charset="0"/>
            </a:endParaRPr>
          </a:p>
        </p:txBody>
      </p:sp>
      <p:sp>
        <p:nvSpPr>
          <p:cNvPr id="32772" name="Título 1"/>
          <p:cNvSpPr>
            <a:spLocks noGrp="1"/>
          </p:cNvSpPr>
          <p:nvPr>
            <p:ph type="title"/>
          </p:nvPr>
        </p:nvSpPr>
        <p:spPr>
          <a:xfrm>
            <a:off x="539552" y="260648"/>
            <a:ext cx="8159750" cy="6192688"/>
          </a:xfrm>
        </p:spPr>
        <p:txBody>
          <a:bodyPr/>
          <a:lstStyle/>
          <a:p>
            <a:pPr algn="just"/>
            <a:r>
              <a:rPr lang="pt-BR" altLang="pt-BR" sz="2400" b="1" dirty="0" smtClean="0">
                <a:solidFill>
                  <a:srgbClr val="FFC000"/>
                </a:solidFill>
              </a:rPr>
              <a:t>Abuso de poder</a:t>
            </a:r>
            <a:br>
              <a:rPr lang="pt-BR" altLang="pt-BR" sz="2400" b="1" dirty="0" smtClean="0">
                <a:solidFill>
                  <a:srgbClr val="FFC000"/>
                </a:solidFill>
              </a:rPr>
            </a:br>
            <a:r>
              <a:rPr lang="pt-BR" altLang="pt-BR" sz="2400" b="1" dirty="0" smtClean="0">
                <a:solidFill>
                  <a:srgbClr val="FFC000"/>
                </a:solidFill>
              </a:rPr>
              <a:t/>
            </a:r>
            <a:br>
              <a:rPr lang="pt-BR" altLang="pt-BR" sz="2400" b="1" dirty="0" smtClean="0">
                <a:solidFill>
                  <a:srgbClr val="FFC000"/>
                </a:solidFill>
              </a:rPr>
            </a:br>
            <a:r>
              <a:rPr lang="pt-BR" altLang="pt-BR" sz="2000" dirty="0" smtClean="0">
                <a:solidFill>
                  <a:srgbClr val="FFFFFF"/>
                </a:solidFill>
                <a:latin typeface="Arial"/>
                <a:cs typeface="Arial"/>
              </a:rPr>
              <a:t>É a conduta ilegítima do administrador quando atua fora dos objetivos expressa ou implicitamente traçados na lei. </a:t>
            </a:r>
            <a:br>
              <a:rPr lang="pt-BR" altLang="pt-BR" sz="2000" dirty="0" smtClean="0">
                <a:solidFill>
                  <a:srgbClr val="FFFFFF"/>
                </a:solidFill>
                <a:latin typeface="Arial"/>
                <a:cs typeface="Arial"/>
              </a:rPr>
            </a:br>
            <a:r>
              <a:rPr lang="pt-BR" altLang="pt-BR" sz="2000" dirty="0" smtClean="0">
                <a:solidFill>
                  <a:srgbClr val="FFFFFF"/>
                </a:solidFill>
                <a:latin typeface="Arial"/>
                <a:cs typeface="Arial"/>
              </a:rPr>
              <a:t>A atuação do administrador deve se sujeitar aos parâmetros legais, devendo ser corrigida na via administrativa ou judicial toda e qualquer conduta abusiva.</a:t>
            </a:r>
            <a:br>
              <a:rPr lang="pt-BR" altLang="pt-BR" sz="2000" dirty="0" smtClean="0">
                <a:solidFill>
                  <a:srgbClr val="FFFFFF"/>
                </a:solidFill>
                <a:latin typeface="Arial"/>
                <a:cs typeface="Arial"/>
              </a:rPr>
            </a:br>
            <a:r>
              <a:rPr lang="pt-BR" altLang="pt-BR" sz="2000" dirty="0" smtClean="0">
                <a:solidFill>
                  <a:srgbClr val="FFFFFF"/>
                </a:solidFill>
                <a:latin typeface="Arial"/>
                <a:cs typeface="Arial"/>
              </a:rPr>
              <a:t/>
            </a:r>
            <a:br>
              <a:rPr lang="pt-BR" altLang="pt-BR" sz="2000" dirty="0" smtClean="0">
                <a:solidFill>
                  <a:srgbClr val="FFFFFF"/>
                </a:solidFill>
                <a:latin typeface="Arial"/>
                <a:cs typeface="Arial"/>
              </a:rPr>
            </a:br>
            <a:r>
              <a:rPr lang="pt-BR" altLang="pt-BR" sz="2000" dirty="0" smtClean="0">
                <a:solidFill>
                  <a:srgbClr val="FFFFFF"/>
                </a:solidFill>
                <a:latin typeface="Arial"/>
                <a:cs typeface="Arial"/>
              </a:rPr>
              <a:t>Formas de abuso de poder:</a:t>
            </a:r>
            <a:br>
              <a:rPr lang="pt-BR" altLang="pt-BR" sz="2000" dirty="0" smtClean="0">
                <a:solidFill>
                  <a:srgbClr val="FFFFFF"/>
                </a:solidFill>
                <a:latin typeface="Arial"/>
                <a:cs typeface="Arial"/>
              </a:rPr>
            </a:br>
            <a:r>
              <a:rPr lang="pt-BR" altLang="pt-BR" sz="2000" dirty="0" smtClean="0">
                <a:solidFill>
                  <a:srgbClr val="FFFFFF"/>
                </a:solidFill>
                <a:latin typeface="Arial"/>
                <a:cs typeface="Arial"/>
              </a:rPr>
              <a:t>a) excesso de poder: </a:t>
            </a:r>
            <a:r>
              <a:rPr lang="pt-BR" altLang="pt-BR" sz="2000" dirty="0">
                <a:solidFill>
                  <a:srgbClr val="FFFFFF"/>
                </a:solidFill>
                <a:latin typeface="Arial"/>
                <a:cs typeface="Arial"/>
              </a:rPr>
              <a:t>a</a:t>
            </a:r>
            <a:r>
              <a:rPr lang="pt-BR" altLang="pt-BR" sz="2000" dirty="0" smtClean="0">
                <a:solidFill>
                  <a:srgbClr val="FFFFFF"/>
                </a:solidFill>
                <a:latin typeface="Arial"/>
                <a:cs typeface="Arial"/>
              </a:rPr>
              <a:t> atuação do agente público extrapola a competência delimitada na lei; </a:t>
            </a:r>
            <a:br>
              <a:rPr lang="pt-BR" altLang="pt-BR" sz="2000" dirty="0" smtClean="0">
                <a:solidFill>
                  <a:srgbClr val="FFFFFF"/>
                </a:solidFill>
                <a:latin typeface="Arial"/>
                <a:cs typeface="Arial"/>
              </a:rPr>
            </a:br>
            <a:r>
              <a:rPr lang="pt-BR" altLang="pt-BR" sz="2000" dirty="0" err="1" smtClean="0">
                <a:solidFill>
                  <a:srgbClr val="FFFFFF"/>
                </a:solidFill>
                <a:latin typeface="Arial"/>
                <a:cs typeface="Arial"/>
              </a:rPr>
              <a:t>b</a:t>
            </a:r>
            <a:r>
              <a:rPr lang="pt-BR" altLang="pt-BR" sz="2000" dirty="0" smtClean="0">
                <a:solidFill>
                  <a:srgbClr val="FFFFFF"/>
                </a:solidFill>
                <a:latin typeface="Arial"/>
                <a:cs typeface="Arial"/>
              </a:rPr>
              <a:t>) desvio de poder  (ou finalidade): </a:t>
            </a:r>
            <a:r>
              <a:rPr lang="pt-BR" sz="2000" dirty="0">
                <a:solidFill>
                  <a:schemeClr val="bg1"/>
                </a:solidFill>
              </a:rPr>
              <a:t/>
            </a:r>
            <a:br>
              <a:rPr lang="pt-BR" sz="2000" dirty="0">
                <a:solidFill>
                  <a:schemeClr val="bg1"/>
                </a:solidFill>
              </a:rPr>
            </a:br>
            <a:r>
              <a:rPr lang="pt-BR" sz="2000" dirty="0" smtClean="0">
                <a:solidFill>
                  <a:schemeClr val="bg1"/>
                </a:solidFill>
              </a:rPr>
              <a:t>a atuação do agente busca alcançar uma finalidade que não seja condizente ao interesse público. Ele desvia o poder para atender um interesse privado.</a:t>
            </a:r>
            <a:br>
              <a:rPr lang="pt-BR" sz="2000" dirty="0" smtClean="0">
                <a:solidFill>
                  <a:schemeClr val="bg1"/>
                </a:solidFill>
              </a:rPr>
            </a:br>
            <a:r>
              <a:rPr lang="pt-BR" sz="2000" dirty="0">
                <a:solidFill>
                  <a:schemeClr val="bg1"/>
                </a:solidFill>
              </a:rPr>
              <a:t/>
            </a:r>
            <a:br>
              <a:rPr lang="pt-BR" sz="2000" dirty="0">
                <a:solidFill>
                  <a:schemeClr val="bg1"/>
                </a:solidFill>
              </a:rPr>
            </a:br>
            <a:r>
              <a:rPr lang="pt-BR" sz="2000" dirty="0" smtClean="0">
                <a:solidFill>
                  <a:schemeClr val="bg1"/>
                </a:solidFill>
              </a:rPr>
              <a:t>Poderes administrativos são prerrogativas do Estado que devem ser exercidos com parcimônia. E sempre se sujeitarão aos limites impostos pelas lei, princípios e direitos fundamentais. </a:t>
            </a:r>
            <a:endParaRPr lang="pt-BR" sz="2000" dirty="0">
              <a:solidFill>
                <a:schemeClr val="bg1"/>
              </a:solidFill>
            </a:endParaRPr>
          </a:p>
        </p:txBody>
      </p:sp>
    </p:spTree>
    <p:extLst>
      <p:ext uri="{BB962C8B-B14F-4D97-AF65-F5344CB8AC3E}">
        <p14:creationId xmlns:p14="http://schemas.microsoft.com/office/powerpoint/2010/main" xmlns="" val="194836655"/>
      </p:ext>
    </p:extLst>
  </p:cSld>
  <p:clrMapOvr>
    <a:masterClrMapping/>
  </p:clrMapOvr>
  <p:transition>
    <p:comb/>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9" name="Rectangle 19"/>
          <p:cNvSpPr>
            <a:spLocks noChangeArrowheads="1"/>
          </p:cNvSpPr>
          <p:nvPr/>
        </p:nvSpPr>
        <p:spPr bwMode="auto">
          <a:xfrm>
            <a:off x="323850" y="457200"/>
            <a:ext cx="8229600" cy="6140450"/>
          </a:xfrm>
          <a:prstGeom prst="rect">
            <a:avLst/>
          </a:prstGeom>
          <a:noFill/>
          <a:ln>
            <a:noFill/>
          </a:ln>
          <a:extLst/>
        </p:spPr>
        <p:txBody>
          <a:bodyPr anchor="b"/>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defRPr/>
            </a:pPr>
            <a:r>
              <a:rPr lang="pt-BR" b="1" dirty="0" smtClean="0">
                <a:solidFill>
                  <a:srgbClr val="FFCF01"/>
                </a:solidFill>
                <a:latin typeface="Arial" panose="020B0604020202020204" pitchFamily="34" charset="0"/>
              </a:rPr>
              <a:t>	</a:t>
            </a:r>
            <a:endParaRPr lang="pt-BR" dirty="0" smtClean="0">
              <a:solidFill>
                <a:srgbClr val="FFCF01"/>
              </a:solidFill>
              <a:latin typeface="Tahoma"/>
            </a:endParaRPr>
          </a:p>
        </p:txBody>
      </p:sp>
      <p:sp>
        <p:nvSpPr>
          <p:cNvPr id="32771" name="Rectangle 20"/>
          <p:cNvSpPr>
            <a:spLocks noChangeArrowheads="1"/>
          </p:cNvSpPr>
          <p:nvPr/>
        </p:nvSpPr>
        <p:spPr bwMode="auto">
          <a:xfrm>
            <a:off x="395288" y="457200"/>
            <a:ext cx="8305800" cy="6140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endParaRPr lang="pt-BR" altLang="pt-BR" sz="2200" i="1">
              <a:solidFill>
                <a:srgbClr val="FFFFFF"/>
              </a:solidFill>
            </a:endParaRPr>
          </a:p>
          <a:p>
            <a:pPr eaLnBrk="1" hangingPunct="1">
              <a:spcBef>
                <a:spcPct val="0"/>
              </a:spcBef>
              <a:buClrTx/>
              <a:buSzTx/>
              <a:buFontTx/>
              <a:buNone/>
            </a:pPr>
            <a:r>
              <a:rPr lang="pt-BR" altLang="pt-BR" sz="2200" i="1">
                <a:solidFill>
                  <a:srgbClr val="FFFFFF"/>
                </a:solidFill>
              </a:rPr>
              <a:t/>
            </a:r>
            <a:br>
              <a:rPr lang="pt-BR" altLang="pt-BR" sz="2200" i="1">
                <a:solidFill>
                  <a:srgbClr val="FFFFFF"/>
                </a:solidFill>
              </a:rPr>
            </a:br>
            <a:r>
              <a:rPr lang="pt-BR" altLang="pt-BR" sz="2200" i="1">
                <a:solidFill>
                  <a:srgbClr val="FFFFFF"/>
                </a:solidFill>
              </a:rPr>
              <a:t/>
            </a:r>
            <a:br>
              <a:rPr lang="pt-BR" altLang="pt-BR" sz="2200" i="1">
                <a:solidFill>
                  <a:srgbClr val="FFFFFF"/>
                </a:solidFill>
              </a:rPr>
            </a:br>
            <a:r>
              <a:rPr lang="pt-BR" altLang="pt-BR" sz="2200" i="1">
                <a:solidFill>
                  <a:srgbClr val="FFFFFF"/>
                </a:solidFill>
                <a:latin typeface="Arial" panose="020B0604020202020204" pitchFamily="34" charset="0"/>
              </a:rPr>
              <a:t/>
            </a:r>
            <a:br>
              <a:rPr lang="pt-BR" altLang="pt-BR" sz="2200" i="1">
                <a:solidFill>
                  <a:srgbClr val="FFFFFF"/>
                </a:solidFill>
                <a:latin typeface="Arial" panose="020B0604020202020204" pitchFamily="34" charset="0"/>
              </a:rPr>
            </a:br>
            <a:endParaRPr lang="pt-BR" altLang="pt-BR" sz="2200" i="1">
              <a:solidFill>
                <a:srgbClr val="FFFFFF"/>
              </a:solidFill>
              <a:latin typeface="Arial" panose="020B0604020202020204" pitchFamily="34" charset="0"/>
            </a:endParaRPr>
          </a:p>
        </p:txBody>
      </p:sp>
      <p:sp>
        <p:nvSpPr>
          <p:cNvPr id="32772" name="Título 1"/>
          <p:cNvSpPr>
            <a:spLocks noGrp="1"/>
          </p:cNvSpPr>
          <p:nvPr>
            <p:ph type="title"/>
          </p:nvPr>
        </p:nvSpPr>
        <p:spPr>
          <a:xfrm>
            <a:off x="539750" y="476250"/>
            <a:ext cx="8159750" cy="6192838"/>
          </a:xfrm>
        </p:spPr>
        <p:txBody>
          <a:bodyPr/>
          <a:lstStyle/>
          <a:p>
            <a:pPr algn="just"/>
            <a:r>
              <a:rPr lang="pt-BR" altLang="pt-BR" sz="2400" b="1" dirty="0" smtClean="0">
                <a:solidFill>
                  <a:srgbClr val="FFC000"/>
                </a:solidFill>
              </a:rPr>
              <a:t>Espécies de Poderes Administrativos </a:t>
            </a:r>
            <a:r>
              <a:rPr lang="pt-BR" altLang="pt-BR" sz="2400" b="1" dirty="0" smtClean="0">
                <a:solidFill>
                  <a:schemeClr val="bg1"/>
                </a:solidFill>
              </a:rPr>
              <a:t/>
            </a:r>
            <a:br>
              <a:rPr lang="pt-BR" altLang="pt-BR" sz="2400" b="1" dirty="0" smtClean="0">
                <a:solidFill>
                  <a:schemeClr val="bg1"/>
                </a:solidFill>
              </a:rPr>
            </a:br>
            <a:r>
              <a:rPr lang="pt-BR" altLang="pt-BR" sz="2000" b="1" dirty="0" smtClean="0">
                <a:solidFill>
                  <a:schemeClr val="bg1"/>
                </a:solidFill>
                <a:latin typeface="Arial"/>
                <a:cs typeface="Arial"/>
              </a:rPr>
              <a:t>- Poder normativo</a:t>
            </a:r>
            <a:br>
              <a:rPr lang="pt-BR" altLang="pt-BR" sz="2000" b="1" dirty="0" smtClean="0">
                <a:solidFill>
                  <a:schemeClr val="bg1"/>
                </a:solidFill>
                <a:latin typeface="Arial"/>
                <a:cs typeface="Arial"/>
              </a:rPr>
            </a:br>
            <a:r>
              <a:rPr lang="pt-BR" altLang="pt-BR" sz="2000" b="1" dirty="0" smtClean="0">
                <a:solidFill>
                  <a:schemeClr val="bg1"/>
                </a:solidFill>
                <a:latin typeface="Arial"/>
                <a:cs typeface="Arial"/>
              </a:rPr>
              <a:t>- Poder de polícia</a:t>
            </a:r>
            <a:br>
              <a:rPr lang="pt-BR" altLang="pt-BR" sz="2000" b="1" dirty="0" smtClean="0">
                <a:solidFill>
                  <a:schemeClr val="bg1"/>
                </a:solidFill>
                <a:latin typeface="Arial"/>
                <a:cs typeface="Arial"/>
              </a:rPr>
            </a:br>
            <a:r>
              <a:rPr lang="pt-BR" altLang="pt-BR" sz="2000" b="1" dirty="0" smtClean="0">
                <a:solidFill>
                  <a:schemeClr val="bg1"/>
                </a:solidFill>
                <a:latin typeface="Arial"/>
                <a:cs typeface="Arial"/>
              </a:rPr>
              <a:t>- Poder hierárquico</a:t>
            </a:r>
            <a:br>
              <a:rPr lang="pt-BR" altLang="pt-BR" sz="2000" b="1" dirty="0" smtClean="0">
                <a:solidFill>
                  <a:schemeClr val="bg1"/>
                </a:solidFill>
                <a:latin typeface="Arial"/>
                <a:cs typeface="Arial"/>
              </a:rPr>
            </a:br>
            <a:r>
              <a:rPr lang="pt-BR" altLang="pt-BR" sz="2000" b="1" dirty="0" smtClean="0">
                <a:solidFill>
                  <a:schemeClr val="bg1"/>
                </a:solidFill>
                <a:latin typeface="Arial"/>
                <a:cs typeface="Arial"/>
              </a:rPr>
              <a:t>- Poder disciplinar</a:t>
            </a:r>
            <a:br>
              <a:rPr lang="pt-BR" altLang="pt-BR" sz="2000" b="1" dirty="0" smtClean="0">
                <a:solidFill>
                  <a:schemeClr val="bg1"/>
                </a:solidFill>
                <a:latin typeface="Arial"/>
                <a:cs typeface="Arial"/>
              </a:rPr>
            </a:br>
            <a:r>
              <a:rPr lang="pt-BR" altLang="pt-BR" sz="2000" b="1" dirty="0">
                <a:solidFill>
                  <a:schemeClr val="bg1"/>
                </a:solidFill>
                <a:latin typeface="Arial"/>
                <a:cs typeface="Arial"/>
              </a:rPr>
              <a:t/>
            </a:r>
            <a:br>
              <a:rPr lang="pt-BR" altLang="pt-BR" sz="2000" b="1" dirty="0">
                <a:solidFill>
                  <a:schemeClr val="bg1"/>
                </a:solidFill>
                <a:latin typeface="Arial"/>
                <a:cs typeface="Arial"/>
              </a:rPr>
            </a:br>
            <a:r>
              <a:rPr lang="pt-BR" altLang="pt-BR" sz="2000" dirty="0" smtClean="0">
                <a:solidFill>
                  <a:schemeClr val="bg1"/>
                </a:solidFill>
                <a:latin typeface="Arial"/>
                <a:cs typeface="Arial"/>
              </a:rPr>
              <a:t>Não há unanimidade quanto ao elenco acima. </a:t>
            </a:r>
            <a:br>
              <a:rPr lang="pt-BR" altLang="pt-BR" sz="2000" dirty="0" smtClean="0">
                <a:solidFill>
                  <a:schemeClr val="bg1"/>
                </a:solidFill>
                <a:latin typeface="Arial"/>
                <a:cs typeface="Arial"/>
              </a:rPr>
            </a:br>
            <a:r>
              <a:rPr lang="pt-BR" altLang="pt-BR" sz="2000" dirty="0">
                <a:solidFill>
                  <a:schemeClr val="bg1"/>
                </a:solidFill>
                <a:latin typeface="Arial"/>
                <a:cs typeface="Arial"/>
              </a:rPr>
              <a:t/>
            </a:r>
            <a:br>
              <a:rPr lang="pt-BR" altLang="pt-BR" sz="2000" dirty="0">
                <a:solidFill>
                  <a:schemeClr val="bg1"/>
                </a:solidFill>
                <a:latin typeface="Arial"/>
                <a:cs typeface="Arial"/>
              </a:rPr>
            </a:br>
            <a:r>
              <a:rPr lang="pt-BR" altLang="pt-BR" sz="2000" b="1" dirty="0" smtClean="0">
                <a:solidFill>
                  <a:schemeClr val="bg1"/>
                </a:solidFill>
                <a:latin typeface="Arial"/>
                <a:cs typeface="Arial"/>
              </a:rPr>
              <a:t>- Poder Normativo</a:t>
            </a:r>
            <a:br>
              <a:rPr lang="pt-BR" altLang="pt-BR" sz="2000" b="1" dirty="0" smtClean="0">
                <a:solidFill>
                  <a:schemeClr val="bg1"/>
                </a:solidFill>
                <a:latin typeface="Arial"/>
                <a:cs typeface="Arial"/>
              </a:rPr>
            </a:br>
            <a:r>
              <a:rPr lang="pt-BR" altLang="pt-BR" sz="2000" dirty="0" smtClean="0">
                <a:solidFill>
                  <a:schemeClr val="bg1"/>
                </a:solidFill>
                <a:latin typeface="Arial"/>
                <a:cs typeface="Arial"/>
              </a:rPr>
              <a:t>Conceito: é a prerrogativa reconhecida à Administração Pública para editar </a:t>
            </a:r>
            <a:r>
              <a:rPr lang="pt-BR" altLang="pt-BR" sz="2000" dirty="0">
                <a:solidFill>
                  <a:schemeClr val="bg1"/>
                </a:solidFill>
                <a:latin typeface="Arial"/>
                <a:cs typeface="Arial"/>
              </a:rPr>
              <a:t>atos </a:t>
            </a:r>
            <a:r>
              <a:rPr lang="pt-BR" sz="2000" dirty="0" smtClean="0">
                <a:solidFill>
                  <a:schemeClr val="bg1"/>
                </a:solidFill>
                <a:latin typeface="Arial"/>
                <a:cs typeface="Arial"/>
              </a:rPr>
              <a:t> </a:t>
            </a:r>
            <a:r>
              <a:rPr lang="pt-BR" sz="2000" dirty="0">
                <a:solidFill>
                  <a:schemeClr val="bg1"/>
                </a:solidFill>
                <a:latin typeface="Arial"/>
                <a:cs typeface="Arial"/>
              </a:rPr>
              <a:t>administrativos gerais para fiel execução das leis.</a:t>
            </a:r>
            <a:br>
              <a:rPr lang="pt-BR" sz="2000" dirty="0">
                <a:solidFill>
                  <a:schemeClr val="bg1"/>
                </a:solidFill>
                <a:latin typeface="Arial"/>
                <a:cs typeface="Arial"/>
              </a:rPr>
            </a:br>
            <a:r>
              <a:rPr lang="pt-BR" sz="2000" dirty="0" smtClean="0">
                <a:solidFill>
                  <a:schemeClr val="bg1"/>
                </a:solidFill>
                <a:latin typeface="Arial"/>
                <a:cs typeface="Arial"/>
              </a:rPr>
              <a:t/>
            </a:r>
            <a:br>
              <a:rPr lang="pt-BR" sz="2000" dirty="0" smtClean="0">
                <a:solidFill>
                  <a:schemeClr val="bg1"/>
                </a:solidFill>
                <a:latin typeface="Arial"/>
                <a:cs typeface="Arial"/>
              </a:rPr>
            </a:br>
            <a:r>
              <a:rPr lang="pt-BR" sz="2000" dirty="0" smtClean="0">
                <a:solidFill>
                  <a:schemeClr val="bg1"/>
                </a:solidFill>
                <a:latin typeface="Arial"/>
                <a:cs typeface="Arial"/>
              </a:rPr>
              <a:t>Lei é fruto do poder normativo primário. Ato regulamentar é fruto do poder normativo secundário.  </a:t>
            </a:r>
            <a:br>
              <a:rPr lang="pt-BR" sz="2000" dirty="0" smtClean="0">
                <a:solidFill>
                  <a:schemeClr val="bg1"/>
                </a:solidFill>
                <a:latin typeface="Arial"/>
                <a:cs typeface="Arial"/>
              </a:rPr>
            </a:br>
            <a:r>
              <a:rPr lang="pt-BR" sz="2000" dirty="0">
                <a:solidFill>
                  <a:schemeClr val="bg1"/>
                </a:solidFill>
                <a:latin typeface="Arial"/>
                <a:cs typeface="Arial"/>
              </a:rPr>
              <a:t/>
            </a:r>
            <a:br>
              <a:rPr lang="pt-BR" sz="2000" dirty="0">
                <a:solidFill>
                  <a:schemeClr val="bg1"/>
                </a:solidFill>
                <a:latin typeface="Arial"/>
                <a:cs typeface="Arial"/>
              </a:rPr>
            </a:br>
            <a:r>
              <a:rPr lang="pt-BR" sz="2000" dirty="0" smtClean="0">
                <a:solidFill>
                  <a:schemeClr val="bg1"/>
                </a:solidFill>
                <a:latin typeface="Arial"/>
                <a:cs typeface="Arial"/>
              </a:rPr>
              <a:t>A Administração baixa normas para fiel execução das leis. </a:t>
            </a:r>
            <a:r>
              <a:rPr lang="pt-BR" sz="2000" dirty="0">
                <a:solidFill>
                  <a:schemeClr val="bg1"/>
                </a:solidFill>
                <a:latin typeface="Arial"/>
                <a:cs typeface="Arial"/>
              </a:rPr>
              <a:t/>
            </a:r>
            <a:br>
              <a:rPr lang="pt-BR" sz="2000" dirty="0">
                <a:solidFill>
                  <a:schemeClr val="bg1"/>
                </a:solidFill>
                <a:latin typeface="Arial"/>
                <a:cs typeface="Arial"/>
              </a:rPr>
            </a:br>
            <a:r>
              <a:rPr lang="pt-BR" sz="2000" dirty="0" smtClean="0">
                <a:solidFill>
                  <a:schemeClr val="bg1"/>
                </a:solidFill>
                <a:latin typeface="Arial"/>
                <a:cs typeface="Arial"/>
              </a:rPr>
              <a:t/>
            </a:r>
            <a:br>
              <a:rPr lang="pt-BR" sz="2000" dirty="0" smtClean="0">
                <a:solidFill>
                  <a:schemeClr val="bg1"/>
                </a:solidFill>
                <a:latin typeface="Arial"/>
                <a:cs typeface="Arial"/>
              </a:rPr>
            </a:br>
            <a:r>
              <a:rPr lang="pt-BR" sz="2000" dirty="0" smtClean="0">
                <a:solidFill>
                  <a:schemeClr val="bg1"/>
                </a:solidFill>
                <a:latin typeface="Arial"/>
                <a:cs typeface="Arial"/>
              </a:rPr>
              <a:t>. Decreto (ato administrativo privativo do chefe do Poder Executivo) </a:t>
            </a:r>
            <a:r>
              <a:rPr lang="pt-BR" sz="2000" dirty="0" err="1" smtClean="0">
                <a:solidFill>
                  <a:schemeClr val="bg1"/>
                </a:solidFill>
                <a:latin typeface="Arial"/>
                <a:cs typeface="Arial"/>
              </a:rPr>
              <a:t>x</a:t>
            </a:r>
            <a:r>
              <a:rPr lang="pt-BR" sz="2000" dirty="0" smtClean="0">
                <a:solidFill>
                  <a:schemeClr val="bg1"/>
                </a:solidFill>
                <a:latin typeface="Arial"/>
                <a:cs typeface="Arial"/>
              </a:rPr>
              <a:t> regulamento (é uma das formas de decreto por se tratar de conteúdo abstrato, genérico)</a:t>
            </a:r>
            <a:endParaRPr lang="pt-BR" sz="2000" dirty="0">
              <a:solidFill>
                <a:schemeClr val="bg1"/>
              </a:solidFill>
              <a:latin typeface="Arial"/>
              <a:cs typeface="Arial"/>
            </a:endParaRPr>
          </a:p>
        </p:txBody>
      </p:sp>
    </p:spTree>
    <p:extLst>
      <p:ext uri="{BB962C8B-B14F-4D97-AF65-F5344CB8AC3E}">
        <p14:creationId xmlns:p14="http://schemas.microsoft.com/office/powerpoint/2010/main" xmlns="" val="915262414"/>
      </p:ext>
    </p:extLst>
  </p:cSld>
  <p:clrMapOvr>
    <a:masterClrMapping/>
  </p:clrMapOvr>
  <p:transition>
    <p:comb/>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7544" y="0"/>
            <a:ext cx="8207375" cy="6858000"/>
          </a:xfrm>
        </p:spPr>
        <p:txBody>
          <a:bodyPr/>
          <a:lstStyle/>
          <a:p>
            <a:pPr marL="0" indent="0">
              <a:buNone/>
            </a:pPr>
            <a:r>
              <a:rPr lang="pt-BR" altLang="pt-BR" sz="2400" b="1" dirty="0" smtClean="0">
                <a:solidFill>
                  <a:schemeClr val="accent2"/>
                </a:solidFill>
              </a:rPr>
              <a:t>Que são decretos autônomos?</a:t>
            </a:r>
          </a:p>
          <a:p>
            <a:pPr marL="0" indent="0" algn="just">
              <a:buNone/>
            </a:pPr>
            <a:r>
              <a:rPr lang="pt-BR" sz="2000" dirty="0" smtClean="0">
                <a:solidFill>
                  <a:schemeClr val="bg1"/>
                </a:solidFill>
                <a:latin typeface="Arial"/>
                <a:cs typeface="Arial"/>
              </a:rPr>
              <a:t>Consiste em um decreto que tem seu fundamento de validade diretamente a Constituição Federal. É um decreto autônomo, independente.</a:t>
            </a:r>
          </a:p>
          <a:p>
            <a:pPr marL="0" indent="0" algn="just">
              <a:buNone/>
            </a:pPr>
            <a:endParaRPr lang="pt-BR" sz="2000" dirty="0" smtClean="0">
              <a:solidFill>
                <a:schemeClr val="bg1"/>
              </a:solidFill>
              <a:latin typeface="Arial"/>
              <a:cs typeface="Arial"/>
            </a:endParaRPr>
          </a:p>
          <a:p>
            <a:pPr marL="0" indent="0" algn="just">
              <a:buNone/>
            </a:pPr>
            <a:r>
              <a:rPr lang="pt-BR" sz="2000" dirty="0" smtClean="0">
                <a:solidFill>
                  <a:schemeClr val="bg1"/>
                </a:solidFill>
                <a:latin typeface="Arial"/>
                <a:cs typeface="Arial"/>
              </a:rPr>
              <a:t>Entendimento majoritário da doutrina (Carvalhinho e Maria Sylvia </a:t>
            </a:r>
            <a:r>
              <a:rPr lang="pt-BR" sz="2000" dirty="0" err="1" smtClean="0">
                <a:solidFill>
                  <a:schemeClr val="bg1"/>
                </a:solidFill>
                <a:latin typeface="Arial"/>
                <a:cs typeface="Arial"/>
              </a:rPr>
              <a:t>di</a:t>
            </a:r>
            <a:r>
              <a:rPr lang="pt-BR" sz="2000" dirty="0" smtClean="0">
                <a:solidFill>
                  <a:schemeClr val="bg1"/>
                </a:solidFill>
                <a:latin typeface="Arial"/>
                <a:cs typeface="Arial"/>
              </a:rPr>
              <a:t> Pietro): não cabe poder normativo autônomo. Logo, não se admite decreto autônomo. Fundamento: também a Administração Pública deve observar o princípio da legalidade. </a:t>
            </a:r>
          </a:p>
          <a:p>
            <a:pPr marL="0" indent="0" algn="just">
              <a:buNone/>
            </a:pPr>
            <a:endParaRPr lang="pt-BR" sz="2000" dirty="0">
              <a:solidFill>
                <a:schemeClr val="bg1"/>
              </a:solidFill>
              <a:latin typeface="Arial"/>
              <a:cs typeface="Arial"/>
            </a:endParaRPr>
          </a:p>
          <a:p>
            <a:pPr marL="0" indent="0" algn="just">
              <a:buNone/>
            </a:pPr>
            <a:r>
              <a:rPr lang="pt-BR" sz="2000" dirty="0" smtClean="0">
                <a:solidFill>
                  <a:schemeClr val="bg1"/>
                </a:solidFill>
                <a:latin typeface="Arial"/>
                <a:cs typeface="Arial"/>
              </a:rPr>
              <a:t>Sem lei a Administração Pública não pode atuar. Exceções:</a:t>
            </a:r>
          </a:p>
          <a:p>
            <a:pPr marL="0" indent="0" algn="just">
              <a:buNone/>
            </a:pPr>
            <a:r>
              <a:rPr lang="pt-BR" sz="2000" dirty="0">
                <a:solidFill>
                  <a:srgbClr val="FFFFFF"/>
                </a:solidFill>
                <a:latin typeface="Arial"/>
                <a:cs typeface="Arial"/>
              </a:rPr>
              <a:t>1</a:t>
            </a:r>
            <a:r>
              <a:rPr lang="pt-BR" sz="2000" baseline="30000" dirty="0">
                <a:solidFill>
                  <a:srgbClr val="FFFFFF"/>
                </a:solidFill>
                <a:latin typeface="Arial"/>
                <a:cs typeface="Arial"/>
              </a:rPr>
              <a:t>o</a:t>
            </a:r>
            <a:r>
              <a:rPr lang="pt-BR" sz="2000" dirty="0">
                <a:solidFill>
                  <a:srgbClr val="FFFFFF"/>
                </a:solidFill>
                <a:latin typeface="Arial"/>
                <a:cs typeface="Arial"/>
              </a:rPr>
              <a:t>) art. 84, VI, a da CF </a:t>
            </a:r>
            <a:r>
              <a:rPr lang="pt-BR" sz="2000" dirty="0" smtClean="0">
                <a:solidFill>
                  <a:srgbClr val="FFFFFF"/>
                </a:solidFill>
                <a:latin typeface="Arial"/>
                <a:cs typeface="Arial"/>
              </a:rPr>
              <a:t>– compete </a:t>
            </a:r>
            <a:r>
              <a:rPr lang="pt-BR" sz="2000" dirty="0">
                <a:solidFill>
                  <a:srgbClr val="FFFFFF"/>
                </a:solidFill>
                <a:latin typeface="Arial"/>
                <a:cs typeface="Arial"/>
              </a:rPr>
              <a:t>privativamente ao chefe do Executivo editar decretos para tratar da organização administrativa</a:t>
            </a:r>
            <a:r>
              <a:rPr lang="pt-BR" sz="2000" dirty="0" smtClean="0">
                <a:solidFill>
                  <a:srgbClr val="FFFFFF"/>
                </a:solidFill>
                <a:latin typeface="Arial"/>
                <a:cs typeface="Arial"/>
              </a:rPr>
              <a:t>;</a:t>
            </a:r>
          </a:p>
          <a:p>
            <a:pPr marL="0" indent="0" algn="just">
              <a:buNone/>
            </a:pPr>
            <a:r>
              <a:rPr lang="pt-BR" sz="2000" dirty="0" smtClean="0">
                <a:solidFill>
                  <a:srgbClr val="FFFFFF"/>
                </a:solidFill>
                <a:latin typeface="Arial"/>
                <a:cs typeface="Arial"/>
              </a:rPr>
              <a:t>2</a:t>
            </a:r>
            <a:r>
              <a:rPr lang="pt-BR" sz="2000" baseline="30000" dirty="0" smtClean="0">
                <a:solidFill>
                  <a:srgbClr val="FFFFFF"/>
                </a:solidFill>
                <a:latin typeface="Arial"/>
                <a:cs typeface="Arial"/>
              </a:rPr>
              <a:t>o</a:t>
            </a:r>
            <a:r>
              <a:rPr lang="pt-BR" sz="2000" dirty="0">
                <a:solidFill>
                  <a:srgbClr val="FFFFFF"/>
                </a:solidFill>
                <a:latin typeface="Arial"/>
                <a:cs typeface="Arial"/>
              </a:rPr>
              <a:t>) art. 103, </a:t>
            </a:r>
            <a:r>
              <a:rPr lang="pt-BR" sz="2000" dirty="0" err="1">
                <a:solidFill>
                  <a:srgbClr val="FFFFFF"/>
                </a:solidFill>
                <a:latin typeface="Arial"/>
                <a:cs typeface="Arial"/>
              </a:rPr>
              <a:t>b</a:t>
            </a:r>
            <a:r>
              <a:rPr lang="pt-BR" sz="2000" dirty="0">
                <a:solidFill>
                  <a:srgbClr val="FFFFFF"/>
                </a:solidFill>
                <a:latin typeface="Arial"/>
                <a:cs typeface="Arial"/>
              </a:rPr>
              <a:t>, §4</a:t>
            </a:r>
            <a:r>
              <a:rPr lang="pt-BR" sz="2000" baseline="30000" dirty="0">
                <a:solidFill>
                  <a:srgbClr val="FFFFFF"/>
                </a:solidFill>
                <a:latin typeface="Arial"/>
                <a:cs typeface="Arial"/>
              </a:rPr>
              <a:t>o</a:t>
            </a:r>
            <a:r>
              <a:rPr lang="pt-BR" sz="2000" dirty="0">
                <a:solidFill>
                  <a:srgbClr val="FFFFFF"/>
                </a:solidFill>
                <a:latin typeface="Arial"/>
                <a:cs typeface="Arial"/>
              </a:rPr>
              <a:t>, </a:t>
            </a:r>
            <a:r>
              <a:rPr lang="pt-BR" sz="2000" dirty="0" err="1">
                <a:solidFill>
                  <a:srgbClr val="FFFFFF"/>
                </a:solidFill>
                <a:latin typeface="Arial"/>
                <a:cs typeface="Arial"/>
              </a:rPr>
              <a:t>I</a:t>
            </a:r>
            <a:r>
              <a:rPr lang="pt-BR" sz="2000" dirty="0">
                <a:solidFill>
                  <a:srgbClr val="FFFFFF"/>
                </a:solidFill>
                <a:latin typeface="Arial"/>
                <a:cs typeface="Arial"/>
              </a:rPr>
              <a:t> da CF e o art. 130-A, §2</a:t>
            </a:r>
            <a:r>
              <a:rPr lang="pt-BR" sz="2000" baseline="30000" dirty="0">
                <a:solidFill>
                  <a:srgbClr val="FFFFFF"/>
                </a:solidFill>
                <a:latin typeface="Arial"/>
                <a:cs typeface="Arial"/>
              </a:rPr>
              <a:t>o</a:t>
            </a:r>
            <a:r>
              <a:rPr lang="pt-BR" sz="2000" dirty="0">
                <a:solidFill>
                  <a:srgbClr val="FFFFFF"/>
                </a:solidFill>
                <a:latin typeface="Arial"/>
                <a:cs typeface="Arial"/>
              </a:rPr>
              <a:t>, </a:t>
            </a:r>
            <a:r>
              <a:rPr lang="pt-BR" sz="2000" dirty="0" err="1">
                <a:solidFill>
                  <a:srgbClr val="FFFFFF"/>
                </a:solidFill>
                <a:latin typeface="Arial"/>
                <a:cs typeface="Arial"/>
              </a:rPr>
              <a:t>I</a:t>
            </a:r>
            <a:r>
              <a:rPr lang="pt-BR" sz="2000" dirty="0">
                <a:solidFill>
                  <a:srgbClr val="FFFFFF"/>
                </a:solidFill>
                <a:latin typeface="Arial"/>
                <a:cs typeface="Arial"/>
              </a:rPr>
              <a:t> da CF </a:t>
            </a:r>
            <a:r>
              <a:rPr lang="pt-BR" sz="2000" dirty="0" smtClean="0">
                <a:solidFill>
                  <a:srgbClr val="FFFFFF"/>
                </a:solidFill>
                <a:latin typeface="Arial"/>
                <a:cs typeface="Arial"/>
              </a:rPr>
              <a:t>–tratam respectivamente </a:t>
            </a:r>
            <a:r>
              <a:rPr lang="pt-BR" sz="2000" dirty="0">
                <a:solidFill>
                  <a:srgbClr val="FFFFFF"/>
                </a:solidFill>
                <a:latin typeface="Arial"/>
                <a:cs typeface="Arial"/>
              </a:rPr>
              <a:t>do CNJ e CNMP e </a:t>
            </a:r>
            <a:r>
              <a:rPr lang="pt-BR" sz="2000" dirty="0" smtClean="0">
                <a:solidFill>
                  <a:srgbClr val="FFFFFF"/>
                </a:solidFill>
                <a:latin typeface="Arial"/>
                <a:cs typeface="Arial"/>
              </a:rPr>
              <a:t>atribuem </a:t>
            </a:r>
            <a:r>
              <a:rPr lang="pt-BR" sz="2000" dirty="0">
                <a:solidFill>
                  <a:srgbClr val="FFFFFF"/>
                </a:solidFill>
                <a:latin typeface="Arial"/>
                <a:cs typeface="Arial"/>
              </a:rPr>
              <a:t>aos conselhos poderes normativos. Elas podem baixar resoluções dentro de suas competências </a:t>
            </a:r>
            <a:endParaRPr lang="pt-BR" sz="2000" dirty="0" smtClean="0">
              <a:solidFill>
                <a:srgbClr val="FFFFFF"/>
              </a:solidFill>
              <a:latin typeface="Arial"/>
              <a:cs typeface="Arial"/>
            </a:endParaRPr>
          </a:p>
          <a:p>
            <a:pPr marL="0" indent="0" algn="just">
              <a:buNone/>
            </a:pPr>
            <a:endParaRPr lang="pt-BR" sz="2000" dirty="0">
              <a:solidFill>
                <a:srgbClr val="FFFFFF"/>
              </a:solidFill>
              <a:latin typeface="Arial"/>
              <a:cs typeface="Arial"/>
            </a:endParaRPr>
          </a:p>
          <a:p>
            <a:pPr marL="0" indent="0" algn="just">
              <a:buNone/>
            </a:pPr>
            <a:r>
              <a:rPr lang="pt-BR" sz="2000" dirty="0" smtClean="0">
                <a:solidFill>
                  <a:schemeClr val="bg1"/>
                </a:solidFill>
                <a:latin typeface="Arial"/>
                <a:cs typeface="Arial"/>
              </a:rPr>
              <a:t>Corrente minoritária: admite-se decreto autônomo para dar maior efetividade na interpretação constitucional.</a:t>
            </a:r>
          </a:p>
          <a:p>
            <a:pPr marL="0" indent="0" algn="just">
              <a:buNone/>
            </a:pPr>
            <a:endParaRPr lang="pt-BR" sz="2000" dirty="0" smtClean="0">
              <a:solidFill>
                <a:schemeClr val="bg1"/>
              </a:solidFill>
              <a:latin typeface="Arial"/>
              <a:cs typeface="Arial"/>
            </a:endParaRPr>
          </a:p>
          <a:p>
            <a:pPr marL="0" indent="0" algn="just">
              <a:buNone/>
            </a:pPr>
            <a:endParaRPr lang="pt-BR" sz="2000" dirty="0">
              <a:solidFill>
                <a:schemeClr val="bg1"/>
              </a:solidFill>
              <a:latin typeface="Arial"/>
              <a:cs typeface="Arial"/>
            </a:endParaRPr>
          </a:p>
          <a:p>
            <a:pPr marL="0" indent="0">
              <a:buNone/>
            </a:pPr>
            <a:endParaRPr lang="pt-BR" sz="2400" dirty="0">
              <a:solidFill>
                <a:schemeClr val="bg1"/>
              </a:solidFil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2645745634"/>
      </p:ext>
    </p:extLst>
  </p:cSld>
  <p:clrMapOvr>
    <a:masterClrMapping/>
  </p:clrMapOvr>
  <p:transition>
    <p:comb/>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315416"/>
            <a:ext cx="8207375" cy="6735266"/>
          </a:xfrm>
        </p:spPr>
        <p:txBody>
          <a:bodyPr/>
          <a:lstStyle/>
          <a:p>
            <a:pPr marL="0" indent="0">
              <a:buNone/>
            </a:pPr>
            <a:endParaRPr lang="pt-BR" altLang="pt-BR" sz="2400" dirty="0">
              <a:solidFill>
                <a:schemeClr val="bg1"/>
              </a:solidFill>
            </a:endParaRPr>
          </a:p>
          <a:p>
            <a:pPr marL="0" indent="0">
              <a:buNone/>
            </a:pPr>
            <a:r>
              <a:rPr lang="pt-BR" altLang="pt-BR" sz="2400" b="1" dirty="0" smtClean="0">
                <a:solidFill>
                  <a:schemeClr val="accent2"/>
                </a:solidFill>
              </a:rPr>
              <a:t>PODER DE POLÍCIA</a:t>
            </a:r>
          </a:p>
          <a:p>
            <a:pPr marL="0" indent="0">
              <a:buNone/>
            </a:pPr>
            <a:endParaRPr lang="pt-BR" altLang="pt-BR" sz="2400" dirty="0" smtClean="0">
              <a:solidFill>
                <a:schemeClr val="bg1"/>
              </a:solidFill>
            </a:endParaRPr>
          </a:p>
          <a:p>
            <a:pPr marL="0" indent="0" algn="just">
              <a:buNone/>
            </a:pPr>
            <a:r>
              <a:rPr lang="pt-BR" altLang="pt-BR" sz="2000" dirty="0" smtClean="0">
                <a:solidFill>
                  <a:schemeClr val="bg1"/>
                </a:solidFill>
                <a:latin typeface="Arial"/>
                <a:cs typeface="Arial"/>
              </a:rPr>
              <a:t>Sentido amplo: toda e qualquer restrição estatal a liberdade e propriedade dos indivíduos.</a:t>
            </a:r>
          </a:p>
          <a:p>
            <a:pPr marL="0" indent="0" algn="just">
              <a:buNone/>
            </a:pPr>
            <a:endParaRPr lang="pt-BR" altLang="pt-BR" sz="2000" dirty="0" smtClean="0">
              <a:solidFill>
                <a:schemeClr val="bg1"/>
              </a:solidFill>
              <a:latin typeface="Arial"/>
              <a:cs typeface="Arial"/>
            </a:endParaRPr>
          </a:p>
          <a:p>
            <a:pPr marL="0" indent="0" algn="just">
              <a:buNone/>
            </a:pPr>
            <a:r>
              <a:rPr lang="pt-BR" altLang="pt-BR" sz="2000" dirty="0" smtClean="0">
                <a:solidFill>
                  <a:schemeClr val="bg1"/>
                </a:solidFill>
                <a:latin typeface="Arial"/>
                <a:cs typeface="Arial"/>
              </a:rPr>
              <a:t>Sentido restrito: é uma prerrogativa reconhecida à Administração Pública para restringir e condicionar direitos com fundamento na lei e para satisfazer o interesse público.</a:t>
            </a:r>
          </a:p>
          <a:p>
            <a:pPr marL="0" indent="0" algn="just">
              <a:buNone/>
            </a:pPr>
            <a:endParaRPr lang="pt-BR" altLang="pt-BR" sz="2000" dirty="0">
              <a:solidFill>
                <a:schemeClr val="bg1"/>
              </a:solidFill>
              <a:latin typeface="Arial"/>
              <a:cs typeface="Arial"/>
            </a:endParaRPr>
          </a:p>
          <a:p>
            <a:pPr marL="0" indent="0" algn="just">
              <a:buNone/>
            </a:pPr>
            <a:r>
              <a:rPr lang="pt-BR" altLang="pt-BR" sz="2000" dirty="0" smtClean="0">
                <a:solidFill>
                  <a:schemeClr val="bg1"/>
                </a:solidFill>
                <a:latin typeface="Arial"/>
                <a:cs typeface="Arial"/>
              </a:rPr>
              <a:t>É um termo polêmico, mas citado tanto no art. 145, II da  CF  taxas como espécie de tributo, fala em “exercício do poder de polícia”. No âmbito infraconstitucional – art. 78 do CTN:</a:t>
            </a:r>
          </a:p>
          <a:p>
            <a:pPr marL="0" indent="0" algn="just">
              <a:buNone/>
            </a:pPr>
            <a:endParaRPr lang="pt-BR" altLang="pt-BR" sz="2000" dirty="0" smtClean="0">
              <a:solidFill>
                <a:schemeClr val="bg1"/>
              </a:solidFill>
              <a:latin typeface="Arial"/>
              <a:cs typeface="Arial"/>
            </a:endParaRPr>
          </a:p>
          <a:p>
            <a:pPr marL="0" indent="0" algn="just">
              <a:buNone/>
            </a:pPr>
            <a:r>
              <a:rPr lang="pt-BR" sz="1600" dirty="0">
                <a:solidFill>
                  <a:schemeClr val="bg1"/>
                </a:solidFill>
                <a:latin typeface="Arial"/>
                <a:cs typeface="Arial"/>
              </a:rPr>
              <a:t>Art. 78. Considera-se poder de polícia atividade da administração pública que, limitando ou disciplinando direito, </a:t>
            </a:r>
            <a:r>
              <a:rPr lang="pt-BR" sz="1600" dirty="0" err="1">
                <a:solidFill>
                  <a:schemeClr val="bg1"/>
                </a:solidFill>
                <a:latin typeface="Arial"/>
                <a:cs typeface="Arial"/>
              </a:rPr>
              <a:t>interêsse</a:t>
            </a:r>
            <a:r>
              <a:rPr lang="pt-BR" sz="1600" dirty="0">
                <a:solidFill>
                  <a:schemeClr val="bg1"/>
                </a:solidFill>
                <a:latin typeface="Arial"/>
                <a:cs typeface="Arial"/>
              </a:rPr>
              <a:t> ou liberdade, regula a prática de ato ou abstenção de fato, em razão de </a:t>
            </a:r>
            <a:r>
              <a:rPr lang="pt-BR" sz="1600" dirty="0" err="1">
                <a:solidFill>
                  <a:schemeClr val="bg1"/>
                </a:solidFill>
                <a:latin typeface="Arial"/>
                <a:cs typeface="Arial"/>
              </a:rPr>
              <a:t>intêresse</a:t>
            </a:r>
            <a:r>
              <a:rPr lang="pt-BR" sz="1600" dirty="0">
                <a:solidFill>
                  <a:schemeClr val="bg1"/>
                </a:solidFill>
                <a:latin typeface="Arial"/>
                <a:cs typeface="Arial"/>
              </a:rPr>
              <a:t> público concernente à segurança, à higiene, à ordem, aos costumes, à disciplina da produção e do mercado, ao exercício de atividades econômicas dependentes de concessão ou autorização do Poder Público, à </a:t>
            </a:r>
            <a:r>
              <a:rPr lang="pt-BR" sz="1600" dirty="0" err="1">
                <a:solidFill>
                  <a:schemeClr val="bg1"/>
                </a:solidFill>
                <a:latin typeface="Arial"/>
                <a:cs typeface="Arial"/>
              </a:rPr>
              <a:t>tranqüilidade</a:t>
            </a:r>
            <a:r>
              <a:rPr lang="pt-BR" sz="1600" dirty="0">
                <a:solidFill>
                  <a:schemeClr val="bg1"/>
                </a:solidFill>
                <a:latin typeface="Arial"/>
                <a:cs typeface="Arial"/>
              </a:rPr>
              <a:t> pública ou ao respeito à propriedade e aos direitos individuais ou coletivos. </a:t>
            </a:r>
          </a:p>
          <a:p>
            <a:pPr marL="0" indent="0" algn="just">
              <a:buNone/>
            </a:pPr>
            <a:endParaRPr lang="pt-BR" altLang="pt-BR" sz="2000" dirty="0" smtClean="0">
              <a:solidFill>
                <a:schemeClr val="bg1"/>
              </a:solidFill>
              <a:latin typeface="Arial"/>
              <a:cs typeface="Arial"/>
            </a:endParaRPr>
          </a:p>
          <a:p>
            <a:pPr marL="0" indent="0" algn="just">
              <a:buNone/>
            </a:pPr>
            <a:endParaRPr lang="pt-BR" altLang="pt-BR" sz="2000" dirty="0" smtClean="0">
              <a:solidFill>
                <a:schemeClr val="bg1"/>
              </a:solidFill>
              <a:latin typeface="Arial"/>
              <a:cs typeface="Aria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1595357877"/>
      </p:ext>
    </p:extLst>
  </p:cSld>
  <p:clrMapOvr>
    <a:masterClrMapping/>
  </p:clrMapOvr>
  <p:transition>
    <p:comb/>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468313" y="116632"/>
            <a:ext cx="8207375" cy="6303218"/>
          </a:xfrm>
        </p:spPr>
        <p:txBody>
          <a:bodyPr/>
          <a:lstStyle/>
          <a:p>
            <a:pPr marL="0" indent="0">
              <a:buNone/>
            </a:pPr>
            <a:r>
              <a:rPr lang="pt-BR" altLang="pt-BR" sz="2400" b="1" dirty="0" smtClean="0">
                <a:solidFill>
                  <a:schemeClr val="accent2"/>
                </a:solidFill>
              </a:rPr>
              <a:t>Polícia Administrativa </a:t>
            </a:r>
            <a:r>
              <a:rPr lang="pt-BR" altLang="pt-BR" sz="2400" b="1" dirty="0" err="1" smtClean="0">
                <a:solidFill>
                  <a:schemeClr val="accent2"/>
                </a:solidFill>
              </a:rPr>
              <a:t>x</a:t>
            </a:r>
            <a:r>
              <a:rPr lang="pt-BR" altLang="pt-BR" sz="2400" b="1" dirty="0" smtClean="0">
                <a:solidFill>
                  <a:schemeClr val="accent2"/>
                </a:solidFill>
              </a:rPr>
              <a:t> Polícia Judiciária</a:t>
            </a:r>
          </a:p>
          <a:p>
            <a:pPr marL="0" indent="0">
              <a:buNone/>
            </a:pPr>
            <a:endParaRPr lang="pt-BR" sz="2100" dirty="0" smtClean="0">
              <a:solidFill>
                <a:schemeClr val="bg1"/>
              </a:solidFill>
            </a:endParaRPr>
          </a:p>
          <a:p>
            <a:pPr marL="0" indent="0" algn="just">
              <a:buNone/>
            </a:pPr>
            <a:r>
              <a:rPr lang="pt-BR" sz="2100" dirty="0" smtClean="0">
                <a:solidFill>
                  <a:schemeClr val="bg1"/>
                </a:solidFill>
              </a:rPr>
              <a:t>Polícia Administrativa: </a:t>
            </a:r>
          </a:p>
          <a:p>
            <a:pPr marL="0" indent="0" algn="just">
              <a:buNone/>
            </a:pPr>
            <a:r>
              <a:rPr lang="pt-BR" sz="2100" dirty="0" smtClean="0">
                <a:solidFill>
                  <a:schemeClr val="bg1"/>
                </a:solidFill>
              </a:rPr>
              <a:t>1) seria um fim em si mesma, satisfativa;</a:t>
            </a:r>
          </a:p>
          <a:p>
            <a:pPr marL="0" indent="0" algn="just">
              <a:buNone/>
            </a:pPr>
            <a:r>
              <a:rPr lang="pt-BR" sz="2100" dirty="0" smtClean="0">
                <a:solidFill>
                  <a:schemeClr val="bg1"/>
                </a:solidFill>
              </a:rPr>
              <a:t>2) Caráter predominantemente preventivo (busca evitar danos);</a:t>
            </a:r>
          </a:p>
          <a:p>
            <a:pPr marL="0" indent="0" algn="just">
              <a:buNone/>
            </a:pPr>
            <a:r>
              <a:rPr lang="pt-BR" sz="2100" dirty="0">
                <a:solidFill>
                  <a:schemeClr val="bg1"/>
                </a:solidFill>
              </a:rPr>
              <a:t>3</a:t>
            </a:r>
            <a:r>
              <a:rPr lang="pt-BR" sz="2100" dirty="0" smtClean="0">
                <a:solidFill>
                  <a:schemeClr val="bg1"/>
                </a:solidFill>
              </a:rPr>
              <a:t>) Objeto mais amplo, pois incide sobre bens, direitos e pessoas </a:t>
            </a:r>
            <a:r>
              <a:rPr lang="pt-BR" sz="2100" dirty="0" err="1" smtClean="0">
                <a:solidFill>
                  <a:schemeClr val="bg1"/>
                </a:solidFill>
              </a:rPr>
              <a:t>Ex</a:t>
            </a:r>
            <a:r>
              <a:rPr lang="pt-BR" sz="2100" dirty="0" smtClean="0">
                <a:solidFill>
                  <a:schemeClr val="bg1"/>
                </a:solidFill>
              </a:rPr>
              <a:t>: Vigilância sanitária apreende alimentos (bens), interdita o local (direito) e aplica sanção pecuniária (pessoas).</a:t>
            </a:r>
          </a:p>
          <a:p>
            <a:pPr marL="0" indent="0" algn="just">
              <a:buNone/>
            </a:pPr>
            <a:endParaRPr lang="pt-BR" sz="2100" dirty="0">
              <a:solidFill>
                <a:schemeClr val="bg1"/>
              </a:solidFill>
            </a:endParaRPr>
          </a:p>
          <a:p>
            <a:pPr marL="0" indent="0" algn="just">
              <a:buNone/>
            </a:pPr>
            <a:r>
              <a:rPr lang="pt-BR" sz="2100" dirty="0" smtClean="0">
                <a:solidFill>
                  <a:schemeClr val="bg1"/>
                </a:solidFill>
              </a:rPr>
              <a:t>Polícia Judiciária:</a:t>
            </a:r>
          </a:p>
          <a:p>
            <a:pPr marL="0" indent="0" algn="just">
              <a:buNone/>
            </a:pPr>
            <a:r>
              <a:rPr lang="pt-BR" sz="2100" dirty="0" smtClean="0">
                <a:solidFill>
                  <a:schemeClr val="bg1"/>
                </a:solidFill>
              </a:rPr>
              <a:t>1) Tem caráter instrumental. Seria um instrumento para o exercício de uma outra atividade estatal. Depois de apurar a ocorrência de um crime, a polícia manda ao MP o inquérito para que ele promova a ação penal.</a:t>
            </a:r>
          </a:p>
          <a:p>
            <a:pPr marL="0" indent="0" algn="just">
              <a:buNone/>
            </a:pPr>
            <a:r>
              <a:rPr lang="pt-BR" sz="2100" dirty="0" smtClean="0">
                <a:solidFill>
                  <a:schemeClr val="bg1"/>
                </a:solidFill>
              </a:rPr>
              <a:t>2) Caráter repressivo (em regra, é exercida após o cometimento da infração penal) </a:t>
            </a:r>
          </a:p>
          <a:p>
            <a:pPr marL="0" indent="0" algn="just">
              <a:buNone/>
            </a:pPr>
            <a:r>
              <a:rPr lang="pt-BR" sz="2100" dirty="0" smtClean="0">
                <a:solidFill>
                  <a:schemeClr val="bg1"/>
                </a:solidFill>
              </a:rPr>
              <a:t>3) Incide basicamente em pessoas</a:t>
            </a:r>
            <a:endParaRPr lang="pt-BR" sz="2100" dirty="0">
              <a:solidFill>
                <a:schemeClr val="bg1"/>
              </a:solidFil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1188099764"/>
      </p:ext>
    </p:extLst>
  </p:cSld>
  <p:clrMapOvr>
    <a:masterClrMapping/>
  </p:clrMapOvr>
  <p:transition>
    <p:comb/>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13"/>
          <p:cNvSpPr>
            <a:spLocks noGrp="1" noChangeArrowheads="1"/>
          </p:cNvSpPr>
          <p:nvPr>
            <p:ph type="body" idx="1"/>
          </p:nvPr>
        </p:nvSpPr>
        <p:spPr>
          <a:xfrm>
            <a:off x="323528" y="228599"/>
            <a:ext cx="8568952" cy="6191251"/>
          </a:xfrm>
        </p:spPr>
        <p:txBody>
          <a:bodyPr/>
          <a:lstStyle/>
          <a:p>
            <a:pPr marL="0" indent="0">
              <a:buNone/>
            </a:pPr>
            <a:r>
              <a:rPr lang="pt-BR" altLang="pt-BR" sz="2000" b="1" dirty="0" smtClean="0">
                <a:solidFill>
                  <a:schemeClr val="accent2"/>
                </a:solidFill>
              </a:rPr>
              <a:t>Poder de Polícia </a:t>
            </a:r>
            <a:r>
              <a:rPr lang="pt-BR" altLang="pt-BR" sz="2000" b="1" dirty="0" err="1" smtClean="0">
                <a:solidFill>
                  <a:schemeClr val="accent2"/>
                </a:solidFill>
              </a:rPr>
              <a:t>x</a:t>
            </a:r>
            <a:r>
              <a:rPr lang="pt-BR" altLang="pt-BR" sz="2000" b="1" dirty="0" smtClean="0">
                <a:solidFill>
                  <a:schemeClr val="accent2"/>
                </a:solidFill>
              </a:rPr>
              <a:t> Poder Disciplinar</a:t>
            </a:r>
            <a:endParaRPr lang="pt-BR" altLang="pt-BR" sz="2000" b="1" dirty="0">
              <a:solidFill>
                <a:schemeClr val="accent2"/>
              </a:solidFill>
            </a:endParaRPr>
          </a:p>
          <a:p>
            <a:pPr marL="0" indent="0">
              <a:buNone/>
            </a:pPr>
            <a:endParaRPr lang="pt-BR" sz="2000" dirty="0" smtClean="0">
              <a:solidFill>
                <a:schemeClr val="bg1"/>
              </a:solidFill>
            </a:endParaRPr>
          </a:p>
          <a:p>
            <a:pPr algn="just">
              <a:buFontTx/>
              <a:buChar char="-"/>
            </a:pPr>
            <a:r>
              <a:rPr lang="pt-BR" sz="2000" dirty="0" smtClean="0">
                <a:solidFill>
                  <a:schemeClr val="bg1"/>
                </a:solidFill>
              </a:rPr>
              <a:t>Exemplos Práticos –1º)  órgão de vigilância sanitária que ingressa no estabelecimento </a:t>
            </a:r>
            <a:r>
              <a:rPr lang="pt-BR" sz="2000" dirty="0" err="1" smtClean="0">
                <a:solidFill>
                  <a:schemeClr val="bg1"/>
                </a:solidFill>
              </a:rPr>
              <a:t>x</a:t>
            </a:r>
            <a:r>
              <a:rPr lang="pt-BR" sz="2000" dirty="0" smtClean="0">
                <a:solidFill>
                  <a:schemeClr val="bg1"/>
                </a:solidFill>
              </a:rPr>
              <a:t> 2º)  autoridade administrativa que instaura um processo administrativo disciplinar </a:t>
            </a:r>
          </a:p>
          <a:p>
            <a:pPr>
              <a:buFontTx/>
              <a:buChar char="-"/>
            </a:pPr>
            <a:endParaRPr lang="pt-BR" sz="2000" dirty="0">
              <a:solidFill>
                <a:schemeClr val="bg1"/>
              </a:solidFill>
            </a:endParaRPr>
          </a:p>
          <a:p>
            <a:pPr algn="just">
              <a:buFontTx/>
              <a:buChar char="-"/>
            </a:pPr>
            <a:r>
              <a:rPr lang="pt-BR" sz="2000" dirty="0">
                <a:solidFill>
                  <a:schemeClr val="bg1"/>
                </a:solidFill>
              </a:rPr>
              <a:t>P</a:t>
            </a:r>
            <a:r>
              <a:rPr lang="pt-BR" sz="2000" dirty="0" smtClean="0">
                <a:solidFill>
                  <a:schemeClr val="bg1"/>
                </a:solidFill>
              </a:rPr>
              <a:t>oder </a:t>
            </a:r>
            <a:r>
              <a:rPr lang="pt-BR" sz="2000" dirty="0">
                <a:solidFill>
                  <a:schemeClr val="bg1"/>
                </a:solidFill>
              </a:rPr>
              <a:t>de polícia é um poder estatal que vai ser exercido sobre as pessoas em geral</a:t>
            </a:r>
            <a:r>
              <a:rPr lang="pt-BR" sz="2000" dirty="0" smtClean="0">
                <a:solidFill>
                  <a:schemeClr val="bg1"/>
                </a:solidFill>
              </a:rPr>
              <a:t>.</a:t>
            </a:r>
          </a:p>
          <a:p>
            <a:pPr algn="just">
              <a:buFontTx/>
              <a:buChar char="-"/>
            </a:pPr>
            <a:endParaRPr lang="pt-BR" sz="2000" dirty="0">
              <a:solidFill>
                <a:schemeClr val="bg1"/>
              </a:solidFill>
            </a:endParaRPr>
          </a:p>
          <a:p>
            <a:pPr algn="just">
              <a:buFontTx/>
              <a:buChar char="-"/>
            </a:pPr>
            <a:r>
              <a:rPr lang="pt-BR" sz="2000" dirty="0" smtClean="0">
                <a:solidFill>
                  <a:schemeClr val="bg1"/>
                </a:solidFill>
              </a:rPr>
              <a:t>Poder disciplinar vai ser exercido sobre uma pessoa em particular, que tem vínculo específico com o Estado. </a:t>
            </a:r>
          </a:p>
          <a:p>
            <a:pPr algn="just">
              <a:buFontTx/>
              <a:buChar char="-"/>
            </a:pPr>
            <a:endParaRPr lang="pt-BR" sz="2000" dirty="0">
              <a:solidFill>
                <a:schemeClr val="bg1"/>
              </a:solidFill>
            </a:endParaRPr>
          </a:p>
          <a:p>
            <a:pPr algn="just">
              <a:buFontTx/>
              <a:buChar char="-"/>
            </a:pPr>
            <a:r>
              <a:rPr lang="pt-BR" sz="2000" dirty="0" smtClean="0">
                <a:solidFill>
                  <a:schemeClr val="bg1"/>
                </a:solidFill>
              </a:rPr>
              <a:t>(Continuação de Poder de Polícia na próxima aula)</a:t>
            </a:r>
            <a:endParaRPr lang="pt-BR" sz="2000" dirty="0">
              <a:solidFill>
                <a:schemeClr val="bg1"/>
              </a:solidFill>
            </a:endParaRPr>
          </a:p>
        </p:txBody>
      </p:sp>
      <p:sp>
        <p:nvSpPr>
          <p:cNvPr id="2" name="Rectangle 1"/>
          <p:cNvSpPr>
            <a:spLocks noChangeArrowheads="1"/>
          </p:cNvSpPr>
          <p:nvPr/>
        </p:nvSpPr>
        <p:spPr bwMode="auto">
          <a:xfrm>
            <a:off x="0" y="-25316"/>
            <a:ext cx="184731" cy="5078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900" b="0" i="0" u="none" strike="noStrike" cap="none" normalizeH="0" baseline="0" dirty="0" smtClean="0">
                <a:ln>
                  <a:noFill/>
                </a:ln>
                <a:solidFill>
                  <a:srgbClr val="000000"/>
                </a:solidFill>
                <a:effectLst/>
                <a:latin typeface="Helvetica Neue"/>
              </a:rPr>
              <a:t/>
            </a:r>
            <a:br>
              <a:rPr kumimoji="0" lang="pt-BR" altLang="pt-BR" sz="900" b="0" i="0" u="none" strike="noStrike" cap="none" normalizeH="0" baseline="0" dirty="0" smtClean="0">
                <a:ln>
                  <a:noFill/>
                </a:ln>
                <a:solidFill>
                  <a:srgbClr val="000000"/>
                </a:solidFill>
                <a:effectLst/>
                <a:latin typeface="Helvetica Neue"/>
              </a:rPr>
            </a:br>
            <a:endParaRPr kumimoji="0" lang="pt-BR" altLang="pt-B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2634629714"/>
      </p:ext>
    </p:extLst>
  </p:cSld>
  <p:clrMapOvr>
    <a:masterClrMapping/>
  </p:clrMapOvr>
  <p:transition>
    <p:comb/>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62" name="Rectangle 13"/>
          <p:cNvSpPr>
            <a:spLocks noGrp="1" noChangeArrowheads="1"/>
          </p:cNvSpPr>
          <p:nvPr>
            <p:ph type="body" idx="1"/>
          </p:nvPr>
        </p:nvSpPr>
        <p:spPr>
          <a:xfrm>
            <a:off x="468313" y="260350"/>
            <a:ext cx="8207375" cy="6159500"/>
          </a:xfrm>
        </p:spPr>
        <p:txBody>
          <a:bodyPr/>
          <a:lstStyle/>
          <a:p>
            <a:pPr eaLnBrk="1" hangingPunct="1">
              <a:spcBef>
                <a:spcPct val="0"/>
              </a:spcBef>
              <a:buClrTx/>
              <a:buSzTx/>
              <a:buFontTx/>
              <a:buNone/>
            </a:pPr>
            <a:r>
              <a:rPr lang="pt-BR" altLang="pt-BR" sz="2400" b="1" dirty="0">
                <a:solidFill>
                  <a:schemeClr val="accent2"/>
                </a:solidFill>
              </a:rPr>
              <a:t>2) </a:t>
            </a:r>
            <a:r>
              <a:rPr lang="pt-BR" altLang="pt-BR" sz="2400" b="1" dirty="0" smtClean="0">
                <a:solidFill>
                  <a:schemeClr val="accent2"/>
                </a:solidFill>
              </a:rPr>
              <a:t>Estudo específico para Direito Administrativo:</a:t>
            </a:r>
            <a:endParaRPr lang="pt-BR" altLang="pt-BR" sz="2400" b="1" dirty="0">
              <a:solidFill>
                <a:schemeClr val="accent2"/>
              </a:solidFill>
            </a:endParaRPr>
          </a:p>
          <a:p>
            <a:pPr algn="ctr" eaLnBrk="1" hangingPunct="1">
              <a:spcBef>
                <a:spcPct val="0"/>
              </a:spcBef>
              <a:buClrTx/>
              <a:buSzTx/>
              <a:buFontTx/>
              <a:buNone/>
            </a:pPr>
            <a:endParaRPr lang="pt-BR" altLang="pt-BR" sz="2400" b="1" dirty="0">
              <a:solidFill>
                <a:schemeClr val="bg1"/>
              </a:solidFill>
              <a:latin typeface="Arial" panose="020B0604020202020204" pitchFamily="34" charset="0"/>
            </a:endParaRPr>
          </a:p>
          <a:p>
            <a:pPr marL="457200" indent="-457200" algn="ctr" eaLnBrk="1" hangingPunct="1">
              <a:spcBef>
                <a:spcPct val="0"/>
              </a:spcBef>
              <a:buClrTx/>
              <a:buSzTx/>
              <a:buFontTx/>
              <a:buAutoNum type="arabicParenR"/>
            </a:pPr>
            <a:r>
              <a:rPr lang="pt-BR" altLang="pt-BR" sz="2400" b="1" dirty="0" smtClean="0">
                <a:solidFill>
                  <a:schemeClr val="bg1"/>
                </a:solidFill>
                <a:latin typeface="Arial" panose="020B0604020202020204" pitchFamily="34" charset="0"/>
              </a:rPr>
              <a:t>Critérios para aprovação na primeira fase: acertar no mínimo 50% da prova, acertar ao menos 2 questões por matéria e estar entre os 400 primeiros colocados. Ou seja, todas as matérias são importantes!</a:t>
            </a:r>
          </a:p>
          <a:p>
            <a:pPr marL="457200" indent="-457200" algn="ctr" eaLnBrk="1" hangingPunct="1">
              <a:spcBef>
                <a:spcPct val="0"/>
              </a:spcBef>
              <a:buClrTx/>
              <a:buSzTx/>
              <a:buFontTx/>
              <a:buAutoNum type="arabicParenR"/>
            </a:pPr>
            <a:r>
              <a:rPr lang="pt-BR" altLang="pt-BR" sz="2400" b="1" dirty="0" smtClean="0">
                <a:solidFill>
                  <a:schemeClr val="bg1"/>
                </a:solidFill>
                <a:latin typeface="Arial" panose="020B0604020202020204" pitchFamily="34" charset="0"/>
              </a:rPr>
              <a:t>A matéria de Direito Administrativo não é cobrada nas fases escrita e oral. Por isso, focar em exercício de múltipla escolha</a:t>
            </a:r>
          </a:p>
          <a:p>
            <a:pPr marL="457200" indent="-457200" algn="ctr" eaLnBrk="1" hangingPunct="1">
              <a:spcBef>
                <a:spcPct val="0"/>
              </a:spcBef>
              <a:buClrTx/>
              <a:buSzTx/>
              <a:buFontTx/>
              <a:buAutoNum type="arabicParenR"/>
            </a:pPr>
            <a:r>
              <a:rPr lang="pt-BR" altLang="pt-BR" sz="2400" b="1" dirty="0" smtClean="0">
                <a:solidFill>
                  <a:schemeClr val="bg1"/>
                </a:solidFill>
                <a:latin typeface="Arial" panose="020B0604020202020204" pitchFamily="34" charset="0"/>
              </a:rPr>
              <a:t>Importante estar atualizado nas jurisprudências recentes dos Tribunais Superiores e novas súmulas </a:t>
            </a:r>
            <a:endParaRPr lang="pt-BR" altLang="pt-BR" sz="2400" b="1" dirty="0">
              <a:solidFill>
                <a:schemeClr val="bg1"/>
              </a:solidFill>
              <a:latin typeface="Arial" panose="020B0604020202020204" pitchFamily="34" charset="0"/>
            </a:endParaRPr>
          </a:p>
          <a:p>
            <a:pPr marL="457200" indent="-457200" algn="ctr" eaLnBrk="1" hangingPunct="1">
              <a:spcBef>
                <a:spcPct val="0"/>
              </a:spcBef>
              <a:buClrTx/>
              <a:buSzTx/>
              <a:buFontTx/>
              <a:buAutoNum type="arabicParenR"/>
            </a:pPr>
            <a:r>
              <a:rPr lang="pt-BR" altLang="pt-BR" sz="2400" b="1" dirty="0" smtClean="0">
                <a:solidFill>
                  <a:schemeClr val="bg1"/>
                </a:solidFill>
                <a:latin typeface="Arial" panose="020B0604020202020204" pitchFamily="34" charset="0"/>
              </a:rPr>
              <a:t>Leitura das principais legislações esparsas (principalmente perto da prova) </a:t>
            </a:r>
          </a:p>
          <a:p>
            <a:pPr marL="457200" indent="-457200" algn="ctr" eaLnBrk="1" hangingPunct="1">
              <a:spcBef>
                <a:spcPct val="0"/>
              </a:spcBef>
              <a:buClrTx/>
              <a:buSzTx/>
              <a:buFontTx/>
              <a:buAutoNum type="arabicParenR"/>
            </a:pPr>
            <a:r>
              <a:rPr lang="pt-BR" altLang="pt-BR" sz="2400" b="1" dirty="0" smtClean="0">
                <a:solidFill>
                  <a:schemeClr val="bg1"/>
                </a:solidFill>
                <a:latin typeface="Arial" panose="020B0604020202020204" pitchFamily="34" charset="0"/>
              </a:rPr>
              <a:t>Normalmente, das 8 questões, 6 tratam de Direito Administrativo e 2 de Direito Tributário</a:t>
            </a:r>
            <a:endParaRPr lang="pt-BR" altLang="pt-BR" sz="2400" b="1" dirty="0" smtClean="0">
              <a:solidFill>
                <a:srgbClr val="FFC000"/>
              </a:solidFill>
            </a:endParaRPr>
          </a:p>
        </p:txBody>
      </p:sp>
    </p:spTree>
  </p:cSld>
  <p:clrMapOvr>
    <a:masterClrMapping/>
  </p:clrMapOvr>
  <p:transition>
    <p:comb/>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146"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51520" y="476672"/>
            <a:ext cx="8686800" cy="6381328"/>
          </a:xfrm>
          <a:prstGeom prst="rect">
            <a:avLst/>
          </a:prstGeom>
          <a:noFill/>
          <a:ln w="9525">
            <a:noFill/>
            <a:miter lim="800000"/>
            <a:headEnd/>
            <a:tailEnd/>
          </a:ln>
          <a:effectLst/>
        </p:spPr>
        <p:txBody>
          <a:bodyPr anchor="b"/>
          <a:lstStyle/>
          <a:p>
            <a:pPr algn="ctr" eaLnBrk="1" hangingPunct="1">
              <a:defRPr/>
            </a:pPr>
            <a:endParaRPr lang="pt-BR" b="1" dirty="0">
              <a:solidFill>
                <a:schemeClr val="bg1"/>
              </a:solidFill>
            </a:endParaRPr>
          </a:p>
          <a:p>
            <a:pPr algn="ctr" eaLnBrk="1" hangingPunct="1">
              <a:defRPr/>
            </a:pPr>
            <a:r>
              <a:rPr lang="pt-BR" b="1" dirty="0" smtClean="0">
                <a:solidFill>
                  <a:srgbClr val="FFC000"/>
                </a:solidFill>
              </a:rPr>
              <a:t>Aulas:</a:t>
            </a:r>
            <a:endParaRPr lang="pt-BR" sz="2000" b="1" dirty="0">
              <a:solidFill>
                <a:srgbClr val="FFC000"/>
              </a:solidFill>
            </a:endParaRPr>
          </a:p>
          <a:p>
            <a:pPr algn="just"/>
            <a:r>
              <a:rPr lang="pt-BR" sz="2000" b="1" dirty="0">
                <a:solidFill>
                  <a:schemeClr val="accent2"/>
                </a:solidFill>
                <a:latin typeface="Arial"/>
                <a:cs typeface="Arial"/>
              </a:rPr>
              <a:t>13/02</a:t>
            </a:r>
            <a:r>
              <a:rPr lang="pt-BR" sz="2000" dirty="0">
                <a:solidFill>
                  <a:srgbClr val="FFFFFF"/>
                </a:solidFill>
                <a:latin typeface="Arial"/>
                <a:cs typeface="Arial"/>
              </a:rPr>
              <a:t>: Dicas iniciais para o concurso. 1. Direito administrativo. Conceito. Objeto. Fontes. 2. Administração pública. Conceito, organização e modelos. Regime jurídico administrativo. Princípios expressos e reconhecidos. Poderes da Administração Pública. Poderes e deveres dos administradores públicos</a:t>
            </a:r>
            <a:r>
              <a:rPr lang="pt-BR" sz="2000" dirty="0" smtClean="0">
                <a:solidFill>
                  <a:srgbClr val="FFFFFF"/>
                </a:solidFill>
                <a:latin typeface="Arial"/>
                <a:cs typeface="Arial"/>
              </a:rPr>
              <a:t>.</a:t>
            </a:r>
            <a:endParaRPr lang="pt-BR" sz="2000" dirty="0">
              <a:solidFill>
                <a:srgbClr val="FFFFFF"/>
              </a:solidFill>
              <a:latin typeface="Arial"/>
              <a:cs typeface="Arial"/>
            </a:endParaRPr>
          </a:p>
          <a:p>
            <a:pPr algn="just"/>
            <a:r>
              <a:rPr lang="pt-BR" sz="2000" dirty="0">
                <a:solidFill>
                  <a:srgbClr val="FFFFFF"/>
                </a:solidFill>
                <a:latin typeface="Arial"/>
                <a:cs typeface="Arial"/>
              </a:rPr>
              <a:t> </a:t>
            </a:r>
          </a:p>
          <a:p>
            <a:pPr algn="just"/>
            <a:r>
              <a:rPr lang="pt-BR" sz="2000" b="1" dirty="0">
                <a:solidFill>
                  <a:schemeClr val="accent2"/>
                </a:solidFill>
                <a:latin typeface="Arial"/>
                <a:cs typeface="Arial"/>
              </a:rPr>
              <a:t>21/02</a:t>
            </a:r>
            <a:r>
              <a:rPr lang="pt-BR" sz="2000" dirty="0">
                <a:solidFill>
                  <a:srgbClr val="FFFFFF"/>
                </a:solidFill>
                <a:latin typeface="Arial"/>
                <a:cs typeface="Arial"/>
              </a:rPr>
              <a:t>: 3. Administração Direta e Indireta. Aspectos gerais da Administração </a:t>
            </a:r>
            <a:r>
              <a:rPr lang="pt-BR" sz="2000" dirty="0">
                <a:solidFill>
                  <a:schemeClr val="bg1"/>
                </a:solidFill>
                <a:latin typeface="Arial"/>
                <a:cs typeface="Arial"/>
              </a:rPr>
              <a:t>Direta. Autarquias. Empresas públicas e sociedades de economia mista. Fundações públicas. Pessoas jurídicas vinculadas ao Estado.</a:t>
            </a:r>
          </a:p>
          <a:p>
            <a:pPr algn="just"/>
            <a:r>
              <a:rPr lang="pt-BR" sz="2000" dirty="0">
                <a:solidFill>
                  <a:schemeClr val="bg1"/>
                </a:solidFill>
                <a:latin typeface="Arial"/>
                <a:cs typeface="Arial"/>
              </a:rPr>
              <a:t> </a:t>
            </a:r>
          </a:p>
          <a:p>
            <a:pPr algn="just"/>
            <a:r>
              <a:rPr lang="pt-BR" sz="2000" b="1" dirty="0">
                <a:solidFill>
                  <a:schemeClr val="accent2"/>
                </a:solidFill>
                <a:latin typeface="Arial"/>
                <a:cs typeface="Arial"/>
              </a:rPr>
              <a:t>06/03</a:t>
            </a:r>
            <a:r>
              <a:rPr lang="pt-BR" sz="2000" dirty="0">
                <a:solidFill>
                  <a:schemeClr val="bg1"/>
                </a:solidFill>
                <a:latin typeface="Arial"/>
                <a:cs typeface="Arial"/>
              </a:rPr>
              <a:t>: 4. Ato administrativo. Conceito, características e atributos. Elementos e requisitos de validade. Classificação e espécies. Formação e efeitos. Extinção, revogação, invalidação e convalidação. Procedimento administrativo. </a:t>
            </a:r>
          </a:p>
          <a:p>
            <a:pPr algn="just"/>
            <a:r>
              <a:rPr lang="pt-BR" sz="2000" dirty="0">
                <a:solidFill>
                  <a:schemeClr val="bg1"/>
                </a:solidFill>
                <a:latin typeface="Arial"/>
                <a:cs typeface="Arial"/>
              </a:rPr>
              <a:t> </a:t>
            </a:r>
          </a:p>
          <a:p>
            <a:pPr algn="just"/>
            <a:r>
              <a:rPr lang="pt-BR" sz="2000" b="1" dirty="0">
                <a:solidFill>
                  <a:schemeClr val="accent2"/>
                </a:solidFill>
                <a:latin typeface="Arial"/>
                <a:cs typeface="Arial"/>
              </a:rPr>
              <a:t>13/03</a:t>
            </a:r>
            <a:r>
              <a:rPr lang="pt-BR" sz="2000" dirty="0">
                <a:solidFill>
                  <a:schemeClr val="bg1"/>
                </a:solidFill>
                <a:latin typeface="Arial"/>
                <a:cs typeface="Arial"/>
              </a:rPr>
              <a:t>: 10. Responsabilidade patrimonial extracontratual do Estado. Noções gerais sobre a responsabilidade extracontratual do Estado. Teorias sobre a responsabilidade e a irresponsabilidade do Estado. Responsabilidade por atos administrativos</a:t>
            </a:r>
            <a:r>
              <a:rPr lang="pt-BR" sz="2000" dirty="0" smtClean="0">
                <a:solidFill>
                  <a:schemeClr val="bg1"/>
                </a:solidFill>
                <a:latin typeface="Arial"/>
                <a:cs typeface="Arial"/>
              </a:rPr>
              <a:t>, legislativos </a:t>
            </a:r>
            <a:r>
              <a:rPr lang="pt-BR" sz="2000" dirty="0">
                <a:solidFill>
                  <a:schemeClr val="bg1"/>
                </a:solidFill>
                <a:latin typeface="Arial"/>
                <a:cs typeface="Arial"/>
              </a:rPr>
              <a:t>e judiciais. Reparação do dano e direito de regresso</a:t>
            </a:r>
            <a:r>
              <a:rPr lang="pt-BR" sz="2000" dirty="0" smtClean="0">
                <a:solidFill>
                  <a:schemeClr val="bg1"/>
                </a:solidFill>
                <a:latin typeface="Arial"/>
                <a:cs typeface="Arial"/>
              </a:rPr>
              <a:t>.</a:t>
            </a:r>
            <a:r>
              <a:rPr lang="pt-BR" sz="1000" b="1" dirty="0">
                <a:solidFill>
                  <a:schemeClr val="accent2"/>
                </a:solidFill>
                <a:latin typeface="Arial" charset="0"/>
              </a:rPr>
              <a:t/>
            </a:r>
            <a:br>
              <a:rPr lang="pt-BR" sz="1000" b="1" dirty="0">
                <a:solidFill>
                  <a:schemeClr val="accent2"/>
                </a:solidFill>
                <a:latin typeface="Arial" charset="0"/>
              </a:rPr>
            </a:br>
            <a:endParaRPr lang="pt-BR" sz="1000" b="1" dirty="0">
              <a:solidFill>
                <a:schemeClr val="accent2"/>
              </a:solidFill>
              <a:latin typeface="Arial" charset="0"/>
            </a:endParaRPr>
          </a:p>
        </p:txBody>
      </p:sp>
    </p:spTree>
  </p:cSld>
  <p:clrMapOvr>
    <a:masterClrMapping/>
  </p:clrMapOvr>
  <p:transition>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2"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20483" name="Rectangle 7"/>
          <p:cNvSpPr>
            <a:spLocks noChangeArrowheads="1"/>
          </p:cNvSpPr>
          <p:nvPr/>
        </p:nvSpPr>
        <p:spPr bwMode="auto">
          <a:xfrm>
            <a:off x="228600" y="457200"/>
            <a:ext cx="8686800" cy="5943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marL="342900" indent="-342900">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marL="0" indent="0" algn="ctr" eaLnBrk="1" hangingPunct="1">
              <a:buNone/>
              <a:defRPr/>
            </a:pPr>
            <a:r>
              <a:rPr lang="pt-BR" altLang="pt-BR" sz="2400" b="1" dirty="0" smtClean="0">
                <a:solidFill>
                  <a:schemeClr val="accent2"/>
                </a:solidFill>
              </a:rPr>
              <a:t>DIREITO ADMINISTRATIVO</a:t>
            </a:r>
          </a:p>
          <a:p>
            <a:pPr marL="0" indent="0" algn="just" eaLnBrk="1" hangingPunct="1">
              <a:buNone/>
              <a:defRPr/>
            </a:pPr>
            <a:r>
              <a:rPr lang="pt-BR" altLang="pt-BR" sz="2400" b="1" dirty="0" smtClean="0">
                <a:solidFill>
                  <a:schemeClr val="accent2"/>
                </a:solidFill>
              </a:rPr>
              <a:t>Origem do Direito Administrativo </a:t>
            </a:r>
            <a:endParaRPr lang="pt-BR" altLang="pt-BR" sz="1800" dirty="0">
              <a:solidFill>
                <a:schemeClr val="bg1"/>
              </a:solidFill>
            </a:endParaRPr>
          </a:p>
          <a:p>
            <a:pPr algn="just" eaLnBrk="1" hangingPunct="1">
              <a:buFontTx/>
              <a:buChar char="-"/>
              <a:defRPr/>
            </a:pPr>
            <a:r>
              <a:rPr lang="pt-BR" altLang="pt-BR" sz="1800" dirty="0">
                <a:solidFill>
                  <a:schemeClr val="bg1"/>
                </a:solidFill>
              </a:rPr>
              <a:t>I</a:t>
            </a:r>
            <a:r>
              <a:rPr lang="pt-BR" altLang="pt-BR" sz="1800" dirty="0" smtClean="0">
                <a:solidFill>
                  <a:schemeClr val="bg1"/>
                </a:solidFill>
              </a:rPr>
              <a:t>nspirado no direito administrativo francês.</a:t>
            </a:r>
          </a:p>
          <a:p>
            <a:pPr algn="just" eaLnBrk="1" hangingPunct="1">
              <a:buFontTx/>
              <a:buChar char="-"/>
              <a:defRPr/>
            </a:pPr>
            <a:endParaRPr lang="pt-BR" altLang="pt-BR" sz="1800" dirty="0" smtClean="0">
              <a:solidFill>
                <a:schemeClr val="bg1"/>
              </a:solidFill>
            </a:endParaRPr>
          </a:p>
          <a:p>
            <a:pPr algn="just" eaLnBrk="1" hangingPunct="1">
              <a:buFontTx/>
              <a:buChar char="-"/>
              <a:defRPr/>
            </a:pPr>
            <a:r>
              <a:rPr lang="pt-BR" altLang="pt-BR" sz="1800" dirty="0" smtClean="0">
                <a:solidFill>
                  <a:schemeClr val="bg1"/>
                </a:solidFill>
              </a:rPr>
              <a:t>Contexto histórico: passagem do Estado Absolutista – estado limitado, arbitrário, se confundia com a figura do rei - para o Estado de Direito. Início do Estado do Direito ocorre com a Revolução Francesa de 1789.</a:t>
            </a:r>
          </a:p>
          <a:p>
            <a:pPr algn="just" eaLnBrk="1" hangingPunct="1">
              <a:buFontTx/>
              <a:buChar char="-"/>
              <a:defRPr/>
            </a:pPr>
            <a:endParaRPr lang="pt-BR" altLang="pt-BR" sz="1800" dirty="0">
              <a:solidFill>
                <a:schemeClr val="bg1"/>
              </a:solidFill>
            </a:endParaRPr>
          </a:p>
          <a:p>
            <a:pPr algn="just" eaLnBrk="1" hangingPunct="1">
              <a:buFontTx/>
              <a:buChar char="-"/>
              <a:defRPr/>
            </a:pPr>
            <a:r>
              <a:rPr lang="pt-BR" altLang="pt-BR" sz="1800" dirty="0" smtClean="0">
                <a:solidFill>
                  <a:schemeClr val="bg1"/>
                </a:solidFill>
              </a:rPr>
              <a:t>Os três aspectos consagrados pela Revolução Francesa: 1) princípio da legalidade; 2) separação dos poderes; 3) direitos fundamentais (direitos de 1ª geração)</a:t>
            </a:r>
          </a:p>
          <a:p>
            <a:pPr algn="just" eaLnBrk="1" hangingPunct="1">
              <a:buFontTx/>
              <a:buChar char="-"/>
              <a:defRPr/>
            </a:pPr>
            <a:endParaRPr lang="pt-BR" altLang="pt-BR" sz="1800" dirty="0">
              <a:solidFill>
                <a:schemeClr val="bg1"/>
              </a:solidFill>
            </a:endParaRPr>
          </a:p>
          <a:p>
            <a:pPr algn="just" eaLnBrk="1" hangingPunct="1">
              <a:buFontTx/>
              <a:buChar char="-"/>
              <a:defRPr/>
            </a:pPr>
            <a:r>
              <a:rPr lang="pt-BR" altLang="pt-BR" sz="1800" dirty="0" smtClean="0">
                <a:solidFill>
                  <a:schemeClr val="bg1"/>
                </a:solidFill>
              </a:rPr>
              <a:t>Surgimento do Direito administrativo está atrelado à/ao:</a:t>
            </a:r>
          </a:p>
          <a:p>
            <a:pPr algn="just" eaLnBrk="1" hangingPunct="1">
              <a:buFontTx/>
              <a:buChar char="-"/>
              <a:defRPr/>
            </a:pPr>
            <a:r>
              <a:rPr lang="pt-BR" altLang="pt-BR" sz="1800" dirty="0" smtClean="0">
                <a:solidFill>
                  <a:schemeClr val="bg1"/>
                </a:solidFill>
              </a:rPr>
              <a:t>1) Lei de 28 </a:t>
            </a:r>
            <a:r>
              <a:rPr lang="pt-BR" altLang="pt-BR" sz="1800" dirty="0" err="1" smtClean="0">
                <a:solidFill>
                  <a:schemeClr val="bg1"/>
                </a:solidFill>
              </a:rPr>
              <a:t>Pluviose</a:t>
            </a:r>
            <a:r>
              <a:rPr lang="pt-BR" altLang="pt-BR" sz="1800" dirty="0" smtClean="0">
                <a:solidFill>
                  <a:schemeClr val="bg1"/>
                </a:solidFill>
              </a:rPr>
              <a:t> do ano VIII, de 1800 – contém preceitos de organização administrativa e sobre litígios contra a Administração Pública;</a:t>
            </a:r>
          </a:p>
          <a:p>
            <a:pPr algn="just" eaLnBrk="1" hangingPunct="1">
              <a:buFontTx/>
              <a:buChar char="-"/>
              <a:defRPr/>
            </a:pPr>
            <a:r>
              <a:rPr lang="pt-BR" altLang="pt-BR" sz="1800" dirty="0" smtClean="0">
                <a:solidFill>
                  <a:schemeClr val="bg1"/>
                </a:solidFill>
              </a:rPr>
              <a:t>2) Caso Blanco, de 1873 – decisão do Tribunal quanto ao conflito de jurisdição. Caso que envolve a responsabilidade civil do Estado  de Conflitos Francês. Primeiro caso que consagra o Direito Administrativo como um ramo autônomo do direito.  </a:t>
            </a:r>
          </a:p>
        </p:txBody>
      </p:sp>
    </p:spTree>
  </p:cSld>
  <p:clrMapOvr>
    <a:masterClrMapping/>
  </p:clrMapOvr>
  <p:transition>
    <p:comb/>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28600" y="457200"/>
            <a:ext cx="8686800" cy="5943600"/>
          </a:xfrm>
          <a:prstGeom prst="rect">
            <a:avLst/>
          </a:prstGeom>
          <a:noFill/>
          <a:ln w="9525">
            <a:noFill/>
            <a:miter lim="800000"/>
            <a:headEnd/>
            <a:tailEnd/>
          </a:ln>
          <a:effectLst/>
        </p:spPr>
        <p:txBody>
          <a:bodyPr anchor="b"/>
          <a:lstStyle/>
          <a:p>
            <a:pPr algn="ctr" eaLnBrk="1" hangingPunct="1">
              <a:defRPr/>
            </a:pPr>
            <a:endParaRPr lang="pt-BR" sz="2000" dirty="0">
              <a:solidFill>
                <a:schemeClr val="accent2"/>
              </a:solidFill>
            </a:endParaRPr>
          </a:p>
          <a:p>
            <a:pPr eaLnBrk="1" hangingPunct="1">
              <a:defRPr/>
            </a:pPr>
            <a:endParaRPr lang="pt-BR" b="1" dirty="0">
              <a:solidFill>
                <a:schemeClr val="accent2"/>
              </a:solidFill>
              <a:latin typeface="+mj-lt"/>
            </a:endParaRPr>
          </a:p>
          <a:p>
            <a:pPr eaLnBrk="1" hangingPunct="1">
              <a:defRPr/>
            </a:pPr>
            <a:endParaRPr lang="pt-BR" sz="1000" b="1" dirty="0">
              <a:solidFill>
                <a:schemeClr val="accent2"/>
              </a:solidFill>
              <a:latin typeface="Arial" charset="0"/>
            </a:endParaRPr>
          </a:p>
        </p:txBody>
      </p:sp>
      <p:sp>
        <p:nvSpPr>
          <p:cNvPr id="2" name="TextBox 1"/>
          <p:cNvSpPr txBox="1"/>
          <p:nvPr/>
        </p:nvSpPr>
        <p:spPr>
          <a:xfrm>
            <a:off x="251520" y="260649"/>
            <a:ext cx="8640960" cy="7786746"/>
          </a:xfrm>
          <a:prstGeom prst="rect">
            <a:avLst/>
          </a:prstGeom>
          <a:noFill/>
        </p:spPr>
        <p:txBody>
          <a:bodyPr wrap="square" rtlCol="0">
            <a:spAutoFit/>
          </a:bodyPr>
          <a:lstStyle/>
          <a:p>
            <a:r>
              <a:rPr lang="pt-BR" altLang="pt-BR" b="1" dirty="0" smtClean="0">
                <a:solidFill>
                  <a:schemeClr val="accent2"/>
                </a:solidFill>
              </a:rPr>
              <a:t>Objeto </a:t>
            </a:r>
            <a:r>
              <a:rPr lang="pt-BR" altLang="pt-BR" b="1" dirty="0">
                <a:solidFill>
                  <a:schemeClr val="accent2"/>
                </a:solidFill>
              </a:rPr>
              <a:t>do Direito </a:t>
            </a:r>
            <a:r>
              <a:rPr lang="pt-BR" altLang="pt-BR" b="1" dirty="0" smtClean="0">
                <a:solidFill>
                  <a:schemeClr val="accent2"/>
                </a:solidFill>
              </a:rPr>
              <a:t>Administrativo</a:t>
            </a:r>
          </a:p>
          <a:p>
            <a:endParaRPr lang="pt-BR" altLang="pt-BR" b="1" dirty="0">
              <a:solidFill>
                <a:schemeClr val="accent2"/>
              </a:solidFill>
            </a:endParaRPr>
          </a:p>
          <a:p>
            <a:pPr marL="342900" indent="-342900" algn="just">
              <a:buFontTx/>
              <a:buChar char="-"/>
            </a:pPr>
            <a:r>
              <a:rPr lang="pt-BR" sz="2000" dirty="0" smtClean="0">
                <a:solidFill>
                  <a:srgbClr val="FFFFFF"/>
                </a:solidFill>
                <a:latin typeface="Arial"/>
                <a:cs typeface="Arial"/>
              </a:rPr>
              <a:t>Conceito </a:t>
            </a:r>
            <a:r>
              <a:rPr lang="pt-BR" sz="2000" dirty="0">
                <a:solidFill>
                  <a:srgbClr val="FFFFFF"/>
                </a:solidFill>
                <a:latin typeface="Arial"/>
                <a:cs typeface="Arial"/>
              </a:rPr>
              <a:t>do </a:t>
            </a:r>
            <a:r>
              <a:rPr lang="pt-BR" sz="2000" b="1" dirty="0">
                <a:solidFill>
                  <a:srgbClr val="FFFFFF"/>
                </a:solidFill>
                <a:latin typeface="Arial"/>
                <a:cs typeface="Arial"/>
              </a:rPr>
              <a:t>José dos Santos Carvalho Filho</a:t>
            </a:r>
            <a:r>
              <a:rPr lang="pt-BR" sz="2000" dirty="0">
                <a:solidFill>
                  <a:srgbClr val="FFFFFF"/>
                </a:solidFill>
                <a:latin typeface="Arial"/>
                <a:cs typeface="Arial"/>
              </a:rPr>
              <a:t>: conjunto de normas e princípios </a:t>
            </a:r>
            <a:r>
              <a:rPr lang="pt-BR" sz="2000" dirty="0" smtClean="0">
                <a:solidFill>
                  <a:srgbClr val="FFFFFF"/>
                </a:solidFill>
                <a:latin typeface="Arial"/>
                <a:cs typeface="Arial"/>
              </a:rPr>
              <a:t>e que</a:t>
            </a:r>
            <a:r>
              <a:rPr lang="pt-BR" sz="2000" dirty="0">
                <a:solidFill>
                  <a:srgbClr val="FFFFFF"/>
                </a:solidFill>
                <a:latin typeface="Arial"/>
                <a:cs typeface="Arial"/>
              </a:rPr>
              <a:t>, </a:t>
            </a:r>
            <a:r>
              <a:rPr lang="pt-BR" sz="2000" dirty="0" smtClean="0">
                <a:solidFill>
                  <a:srgbClr val="FFFFFF"/>
                </a:solidFill>
                <a:latin typeface="Arial"/>
                <a:cs typeface="Arial"/>
              </a:rPr>
              <a:t>visando </a:t>
            </a:r>
            <a:r>
              <a:rPr lang="pt-BR" sz="2000" dirty="0">
                <a:solidFill>
                  <a:srgbClr val="FFFFFF"/>
                </a:solidFill>
                <a:latin typeface="Arial"/>
                <a:cs typeface="Arial"/>
              </a:rPr>
              <a:t>sempre ao interesse público, regem as relações jurídicas entre as pessoas e órgãos do Estado e entre este e</a:t>
            </a:r>
            <a:r>
              <a:rPr lang="pt-BR" sz="2000" dirty="0" smtClean="0">
                <a:solidFill>
                  <a:srgbClr val="FFFFFF"/>
                </a:solidFill>
                <a:latin typeface="Arial"/>
                <a:cs typeface="Arial"/>
              </a:rPr>
              <a:t> essa coletividade </a:t>
            </a:r>
            <a:r>
              <a:rPr lang="pt-BR" sz="2000" dirty="0">
                <a:solidFill>
                  <a:srgbClr val="FFFFFF"/>
                </a:solidFill>
                <a:latin typeface="Arial"/>
                <a:cs typeface="Arial"/>
              </a:rPr>
              <a:t>a que devem </a:t>
            </a:r>
            <a:r>
              <a:rPr lang="pt-BR" sz="2000" dirty="0" smtClean="0">
                <a:solidFill>
                  <a:srgbClr val="FFFFFF"/>
                </a:solidFill>
                <a:latin typeface="Arial"/>
                <a:cs typeface="Arial"/>
              </a:rPr>
              <a:t>servir.</a:t>
            </a:r>
          </a:p>
          <a:p>
            <a:pPr marL="342900" indent="-342900" algn="just">
              <a:buFontTx/>
              <a:buChar char="-"/>
            </a:pPr>
            <a:endParaRPr lang="pt-BR" sz="2000" dirty="0" smtClean="0">
              <a:solidFill>
                <a:srgbClr val="FFFFFF"/>
              </a:solidFill>
              <a:latin typeface="Arial"/>
              <a:cs typeface="Arial"/>
            </a:endParaRPr>
          </a:p>
          <a:p>
            <a:pPr marL="342900" indent="-342900" algn="just">
              <a:buFontTx/>
              <a:buChar char="-"/>
            </a:pPr>
            <a:r>
              <a:rPr lang="pt-BR" sz="2000" dirty="0" smtClean="0">
                <a:solidFill>
                  <a:srgbClr val="FFFFFF"/>
                </a:solidFill>
                <a:latin typeface="Arial"/>
                <a:cs typeface="Arial"/>
              </a:rPr>
              <a:t>Portanto, por meio desse conceito, o Direito Administrativo tem dois tipos fundamentais de relações jurídicas: a) caráter interno – entre pessoas administrativas e entre os órgãos que o compõem; </a:t>
            </a:r>
            <a:r>
              <a:rPr lang="pt-BR" sz="2000" dirty="0" err="1" smtClean="0">
                <a:solidFill>
                  <a:srgbClr val="FFFFFF"/>
                </a:solidFill>
                <a:latin typeface="Arial"/>
                <a:cs typeface="Arial"/>
              </a:rPr>
              <a:t>b</a:t>
            </a:r>
            <a:r>
              <a:rPr lang="pt-BR" sz="2000" dirty="0" smtClean="0">
                <a:solidFill>
                  <a:srgbClr val="FFFFFF"/>
                </a:solidFill>
                <a:latin typeface="Arial"/>
                <a:cs typeface="Arial"/>
              </a:rPr>
              <a:t>) caráter externo – que se forma entre o Estado e a coletividade em geral.</a:t>
            </a:r>
          </a:p>
          <a:p>
            <a:pPr marL="342900" indent="-342900" algn="just">
              <a:buFontTx/>
              <a:buChar char="-"/>
            </a:pPr>
            <a:endParaRPr lang="pt-BR" sz="2000" dirty="0">
              <a:solidFill>
                <a:srgbClr val="FFFFFF"/>
              </a:solidFill>
              <a:latin typeface="Arial"/>
              <a:cs typeface="Arial"/>
            </a:endParaRPr>
          </a:p>
          <a:p>
            <a:pPr marL="342900" indent="-342900" algn="just">
              <a:buFontTx/>
              <a:buChar char="-"/>
            </a:pPr>
            <a:r>
              <a:rPr lang="pt-BR" sz="2000" dirty="0" smtClean="0">
                <a:solidFill>
                  <a:srgbClr val="FFFFFF"/>
                </a:solidFill>
                <a:latin typeface="Arial"/>
                <a:cs typeface="Arial"/>
              </a:rPr>
              <a:t>O conceito de Direito Administrativo, portanto, abrange três elementos: 1º) natureza do direito público (visa o interesse público);</a:t>
            </a:r>
          </a:p>
          <a:p>
            <a:pPr marL="342900" indent="-342900" algn="just">
              <a:buFontTx/>
              <a:buChar char="-"/>
            </a:pPr>
            <a:r>
              <a:rPr lang="pt-BR" sz="2000" dirty="0" smtClean="0">
                <a:solidFill>
                  <a:srgbClr val="FFFFFF"/>
                </a:solidFill>
                <a:latin typeface="Arial"/>
                <a:cs typeface="Arial"/>
              </a:rPr>
              <a:t>2º) o complexo de princípios e normas;</a:t>
            </a:r>
          </a:p>
          <a:p>
            <a:pPr marL="342900" indent="-342900" algn="just">
              <a:buFontTx/>
              <a:buChar char="-"/>
            </a:pPr>
            <a:r>
              <a:rPr lang="pt-BR" sz="2000" dirty="0" smtClean="0">
                <a:solidFill>
                  <a:srgbClr val="FFFFFF"/>
                </a:solidFill>
                <a:latin typeface="Arial"/>
                <a:cs typeface="Arial"/>
              </a:rPr>
              <a:t>3º)  a função administrativa que engloba órgãos, agentes e pessoas da Administração Pública</a:t>
            </a:r>
          </a:p>
          <a:p>
            <a:pPr marL="342900" indent="-342900" algn="just">
              <a:buFontTx/>
              <a:buChar char="-"/>
            </a:pPr>
            <a:endParaRPr lang="pt-BR" sz="2000" dirty="0" smtClean="0">
              <a:solidFill>
                <a:srgbClr val="FFFFFF"/>
              </a:solidFill>
              <a:latin typeface="Arial"/>
              <a:cs typeface="Arial"/>
            </a:endParaRPr>
          </a:p>
          <a:p>
            <a:pPr algn="just"/>
            <a:endParaRPr lang="pt-BR" sz="2000" dirty="0" smtClean="0">
              <a:solidFill>
                <a:srgbClr val="FFFFFF"/>
              </a:solidFill>
              <a:latin typeface="Arial"/>
              <a:cs typeface="Arial"/>
            </a:endParaRPr>
          </a:p>
          <a:p>
            <a:pPr algn="just"/>
            <a:endParaRPr lang="pt-BR" sz="2000" dirty="0" smtClean="0">
              <a:solidFill>
                <a:srgbClr val="FFFFFF"/>
              </a:solidFill>
              <a:latin typeface="Arial"/>
              <a:cs typeface="Arial"/>
            </a:endParaRPr>
          </a:p>
          <a:p>
            <a:pPr algn="just"/>
            <a:r>
              <a:rPr lang="pt-BR" sz="2000" dirty="0" smtClean="0">
                <a:solidFill>
                  <a:srgbClr val="FFFFFF"/>
                </a:solidFill>
                <a:latin typeface="Arial"/>
                <a:cs typeface="Arial"/>
              </a:rPr>
              <a:t> </a:t>
            </a:r>
            <a:endParaRPr lang="pt-BR" sz="2000" dirty="0">
              <a:solidFill>
                <a:srgbClr val="FFFFFF"/>
              </a:solidFill>
              <a:latin typeface="Arial"/>
              <a:cs typeface="Arial"/>
            </a:endParaRPr>
          </a:p>
          <a:p>
            <a:endParaRPr lang="pt-BR" altLang="pt-BR" b="1" dirty="0" smtClean="0">
              <a:solidFill>
                <a:schemeClr val="accent2"/>
              </a:solidFill>
            </a:endParaRPr>
          </a:p>
          <a:p>
            <a:endParaRPr lang="pt-BR" b="1" dirty="0">
              <a:solidFill>
                <a:schemeClr val="accent2"/>
              </a:solidFill>
            </a:endParaRPr>
          </a:p>
          <a:p>
            <a:endParaRPr lang="en-US" dirty="0"/>
          </a:p>
        </p:txBody>
      </p:sp>
    </p:spTree>
  </p:cSld>
  <p:clrMapOvr>
    <a:masterClrMapping/>
  </p:clrMapOvr>
  <p:transition>
    <p:comb/>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228600" y="457200"/>
            <a:ext cx="8686800" cy="5943600"/>
          </a:xfrm>
          <a:prstGeom prst="rect">
            <a:avLst/>
          </a:prstGeom>
          <a:noFill/>
          <a:ln w="9525">
            <a:noFill/>
            <a:miter lim="800000"/>
            <a:headEnd/>
            <a:tailEnd/>
          </a:ln>
          <a:effectLst/>
        </p:spPr>
        <p:txBody>
          <a:bodyPr anchor="b"/>
          <a:lstStyle/>
          <a:p>
            <a:pPr algn="ctr" eaLnBrk="1" hangingPunct="1">
              <a:defRPr/>
            </a:pPr>
            <a:endParaRPr lang="pt-BR" sz="2000" dirty="0">
              <a:solidFill>
                <a:schemeClr val="accent2"/>
              </a:solidFill>
            </a:endParaRPr>
          </a:p>
          <a:p>
            <a:pPr eaLnBrk="1" hangingPunct="1">
              <a:defRPr/>
            </a:pPr>
            <a:endParaRPr lang="pt-BR" b="1" dirty="0">
              <a:solidFill>
                <a:schemeClr val="accent2"/>
              </a:solidFill>
              <a:latin typeface="+mj-lt"/>
            </a:endParaRPr>
          </a:p>
          <a:p>
            <a:pPr eaLnBrk="1" hangingPunct="1">
              <a:defRPr/>
            </a:pPr>
            <a:endParaRPr lang="pt-BR" sz="1000" b="1" dirty="0">
              <a:solidFill>
                <a:schemeClr val="accent2"/>
              </a:solidFill>
              <a:latin typeface="Arial" charset="0"/>
            </a:endParaRPr>
          </a:p>
        </p:txBody>
      </p:sp>
      <p:sp>
        <p:nvSpPr>
          <p:cNvPr id="2" name="TextBox 1"/>
          <p:cNvSpPr txBox="1"/>
          <p:nvPr/>
        </p:nvSpPr>
        <p:spPr>
          <a:xfrm>
            <a:off x="251520" y="260649"/>
            <a:ext cx="8640960" cy="2431435"/>
          </a:xfrm>
          <a:prstGeom prst="rect">
            <a:avLst/>
          </a:prstGeom>
          <a:noFill/>
        </p:spPr>
        <p:txBody>
          <a:bodyPr wrap="square" rtlCol="0">
            <a:spAutoFit/>
          </a:bodyPr>
          <a:lstStyle/>
          <a:p>
            <a:pPr marL="342900" indent="-342900" algn="just">
              <a:buFontTx/>
              <a:buChar char="-"/>
            </a:pPr>
            <a:endParaRPr lang="pt-BR" sz="2000" dirty="0" smtClean="0">
              <a:solidFill>
                <a:srgbClr val="FFFFFF"/>
              </a:solidFill>
              <a:latin typeface="Arial"/>
              <a:cs typeface="Arial"/>
            </a:endParaRPr>
          </a:p>
          <a:p>
            <a:pPr algn="just"/>
            <a:endParaRPr lang="pt-BR" sz="2000" dirty="0" smtClean="0">
              <a:solidFill>
                <a:srgbClr val="FFFFFF"/>
              </a:solidFill>
              <a:latin typeface="Arial"/>
              <a:cs typeface="Arial"/>
            </a:endParaRPr>
          </a:p>
          <a:p>
            <a:pPr algn="just"/>
            <a:endParaRPr lang="pt-BR" sz="2000" dirty="0" smtClean="0">
              <a:solidFill>
                <a:srgbClr val="FFFFFF"/>
              </a:solidFill>
              <a:latin typeface="Arial"/>
              <a:cs typeface="Arial"/>
            </a:endParaRPr>
          </a:p>
          <a:p>
            <a:pPr algn="just"/>
            <a:r>
              <a:rPr lang="pt-BR" sz="2000" dirty="0" smtClean="0">
                <a:solidFill>
                  <a:srgbClr val="FFFFFF"/>
                </a:solidFill>
                <a:latin typeface="Arial"/>
                <a:cs typeface="Arial"/>
              </a:rPr>
              <a:t> </a:t>
            </a:r>
            <a:endParaRPr lang="pt-BR" sz="2000" dirty="0">
              <a:solidFill>
                <a:srgbClr val="FFFFFF"/>
              </a:solidFill>
              <a:latin typeface="Arial"/>
              <a:cs typeface="Arial"/>
            </a:endParaRPr>
          </a:p>
          <a:p>
            <a:endParaRPr lang="pt-BR" altLang="pt-BR" b="1" dirty="0" smtClean="0">
              <a:solidFill>
                <a:schemeClr val="accent2"/>
              </a:solidFill>
            </a:endParaRPr>
          </a:p>
          <a:p>
            <a:endParaRPr lang="pt-BR" b="1" dirty="0">
              <a:solidFill>
                <a:schemeClr val="accent2"/>
              </a:solidFill>
            </a:endParaRPr>
          </a:p>
          <a:p>
            <a:endParaRPr lang="en-US" dirty="0"/>
          </a:p>
        </p:txBody>
      </p:sp>
      <p:sp>
        <p:nvSpPr>
          <p:cNvPr id="3" name="Rectangle 2"/>
          <p:cNvSpPr/>
          <p:nvPr/>
        </p:nvSpPr>
        <p:spPr>
          <a:xfrm>
            <a:off x="467544" y="260649"/>
            <a:ext cx="7776864" cy="6555641"/>
          </a:xfrm>
          <a:prstGeom prst="rect">
            <a:avLst/>
          </a:prstGeom>
        </p:spPr>
        <p:txBody>
          <a:bodyPr wrap="square">
            <a:spAutoFit/>
          </a:bodyPr>
          <a:lstStyle/>
          <a:p>
            <a:pPr algn="just"/>
            <a:r>
              <a:rPr lang="pt-BR" sz="2000" dirty="0">
                <a:solidFill>
                  <a:srgbClr val="FFFFFF"/>
                </a:solidFill>
                <a:latin typeface="Arial"/>
                <a:cs typeface="Arial"/>
              </a:rPr>
              <a:t>O Direito Administrativo vai evoluir no tempo na medida em que o próprio Estado evolui. A evolução do Estado acarreta uma evolução do Direito Administrativo. </a:t>
            </a:r>
          </a:p>
          <a:p>
            <a:pPr algn="just"/>
            <a:r>
              <a:rPr lang="pt-BR" sz="2000" dirty="0">
                <a:solidFill>
                  <a:srgbClr val="FFFFFF"/>
                </a:solidFill>
                <a:latin typeface="Arial"/>
                <a:cs typeface="Arial"/>
              </a:rPr>
              <a:t> </a:t>
            </a:r>
          </a:p>
          <a:p>
            <a:pPr algn="just"/>
            <a:r>
              <a:rPr lang="pt-BR" sz="2000" dirty="0">
                <a:solidFill>
                  <a:srgbClr val="FFFFFF"/>
                </a:solidFill>
                <a:latin typeface="Arial"/>
                <a:cs typeface="Arial"/>
              </a:rPr>
              <a:t>São três grandes tipos de Estado: Estado de Direito Liberal, Estado de Direito Social, Estado democrático de Direito</a:t>
            </a:r>
            <a:r>
              <a:rPr lang="pt-BR" sz="2000" dirty="0" smtClean="0">
                <a:solidFill>
                  <a:srgbClr val="FFFFFF"/>
                </a:solidFill>
                <a:latin typeface="Arial"/>
                <a:cs typeface="Arial"/>
              </a:rPr>
              <a:t>.</a:t>
            </a:r>
          </a:p>
          <a:p>
            <a:pPr algn="just"/>
            <a:endParaRPr lang="pt-BR" sz="2000" dirty="0">
              <a:solidFill>
                <a:srgbClr val="FFFFFF"/>
              </a:solidFill>
              <a:latin typeface="Arial"/>
              <a:cs typeface="Arial"/>
            </a:endParaRPr>
          </a:p>
          <a:p>
            <a:pPr marL="457200" indent="-457200" algn="just">
              <a:buAutoNum type="arabicParenR"/>
            </a:pPr>
            <a:r>
              <a:rPr lang="pt-BR" sz="2000" dirty="0" smtClean="0">
                <a:solidFill>
                  <a:srgbClr val="FFFFFF"/>
                </a:solidFill>
                <a:latin typeface="Arial"/>
                <a:cs typeface="Arial"/>
              </a:rPr>
              <a:t>Estado de Direito Liberal – surge após a Revolução Francesa. Garantia os direitos de 1ª geração (direito a propriedade, liberdade). Marcado pela abstenção do Estado. Consequência: forte desigualdade material entre as pessoas;</a:t>
            </a:r>
          </a:p>
          <a:p>
            <a:pPr marL="457200" indent="-457200" algn="just">
              <a:buAutoNum type="arabicParenR"/>
            </a:pPr>
            <a:r>
              <a:rPr lang="pt-BR" sz="2000" dirty="0" smtClean="0">
                <a:solidFill>
                  <a:srgbClr val="FFFFFF"/>
                </a:solidFill>
                <a:latin typeface="Arial"/>
                <a:cs typeface="Arial"/>
              </a:rPr>
              <a:t>Estado de Direito Social – é bastante intervencionista. São feitas intervenções na ordem econômica e social a fim de proteger o mais vulnerável. Efeito: Estado maior e menos eficiente;</a:t>
            </a:r>
          </a:p>
          <a:p>
            <a:pPr marL="457200" indent="-457200" algn="just">
              <a:buAutoNum type="arabicParenR"/>
            </a:pPr>
            <a:r>
              <a:rPr lang="pt-BR" sz="2000" dirty="0" smtClean="0">
                <a:solidFill>
                  <a:srgbClr val="FFFFFF"/>
                </a:solidFill>
                <a:latin typeface="Arial"/>
                <a:cs typeface="Arial"/>
              </a:rPr>
              <a:t>Estado Democrático de Direito – modelo intermediário comparado aos dois primeiros. O Estado diminui de tamanho por meio de reformas administrativas, privatizações, mas há uma intervenção indireta pelo Estado por meio das agências reguladoras, por exemplo. É considerado um Estado Regulador ou subsidiário. </a:t>
            </a:r>
            <a:endParaRPr lang="pt-BR" sz="2000" dirty="0">
              <a:solidFill>
                <a:srgbClr val="FFFFFF"/>
              </a:solidFill>
              <a:latin typeface="Arial"/>
              <a:cs typeface="Arial"/>
            </a:endParaRPr>
          </a:p>
        </p:txBody>
      </p:sp>
    </p:spTree>
    <p:extLst>
      <p:ext uri="{BB962C8B-B14F-4D97-AF65-F5344CB8AC3E}">
        <p14:creationId xmlns:p14="http://schemas.microsoft.com/office/powerpoint/2010/main" xmlns="" val="3145151730"/>
      </p:ext>
    </p:extLst>
  </p:cSld>
  <p:clrMapOvr>
    <a:masterClrMapping/>
  </p:clrMapOvr>
  <p:transition>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7650" name="Text Box 3"/>
          <p:cNvSpPr txBox="1">
            <a:spLocks noChangeArrowheads="1"/>
          </p:cNvSpPr>
          <p:nvPr/>
        </p:nvSpPr>
        <p:spPr bwMode="auto">
          <a:xfrm>
            <a:off x="609600" y="0"/>
            <a:ext cx="358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hlink"/>
              </a:buClr>
              <a:buSzPct val="5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folHlink"/>
              </a:buClr>
              <a:buSzPct val="5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accent2"/>
              </a:buClr>
              <a:buSzPct val="5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50000"/>
              </a:spcBef>
              <a:buClrTx/>
              <a:buSzTx/>
              <a:buFontTx/>
              <a:buNone/>
            </a:pPr>
            <a:endParaRPr lang="pt-BR" altLang="pt-BR" sz="2400"/>
          </a:p>
        </p:txBody>
      </p:sp>
      <p:sp>
        <p:nvSpPr>
          <p:cNvPr id="141319" name="Rectangle 7"/>
          <p:cNvSpPr>
            <a:spLocks noChangeArrowheads="1"/>
          </p:cNvSpPr>
          <p:nvPr/>
        </p:nvSpPr>
        <p:spPr bwMode="auto">
          <a:xfrm>
            <a:off x="179512" y="3429000"/>
            <a:ext cx="8686800" cy="3240360"/>
          </a:xfrm>
          <a:prstGeom prst="rect">
            <a:avLst/>
          </a:prstGeom>
          <a:noFill/>
          <a:ln w="9525">
            <a:noFill/>
            <a:miter lim="800000"/>
            <a:headEnd/>
            <a:tailEnd/>
          </a:ln>
          <a:effectLst/>
        </p:spPr>
        <p:txBody>
          <a:bodyPr anchor="b"/>
          <a:lstStyle/>
          <a:p>
            <a:pPr eaLnBrk="1" hangingPunct="1">
              <a:defRPr/>
            </a:pPr>
            <a:endParaRPr lang="pt-BR" b="1" dirty="0" smtClean="0">
              <a:solidFill>
                <a:schemeClr val="accent2"/>
              </a:solidFill>
              <a:latin typeface="+mj-lt"/>
            </a:endParaRPr>
          </a:p>
          <a:p>
            <a:pPr eaLnBrk="1" hangingPunct="1">
              <a:defRPr/>
            </a:pPr>
            <a:endParaRPr lang="pt-BR" b="1" dirty="0" smtClean="0">
              <a:solidFill>
                <a:schemeClr val="accent2"/>
              </a:solidFill>
              <a:latin typeface="+mj-lt"/>
            </a:endParaRPr>
          </a:p>
          <a:p>
            <a:pPr eaLnBrk="1" hangingPunct="1">
              <a:defRPr/>
            </a:pPr>
            <a:r>
              <a:rPr lang="pt-BR" b="1" dirty="0" smtClean="0">
                <a:solidFill>
                  <a:schemeClr val="accent2"/>
                </a:solidFill>
                <a:latin typeface="+mj-lt"/>
              </a:rPr>
              <a:t>Fontes do Direito Administrativo</a:t>
            </a:r>
          </a:p>
          <a:p>
            <a:pPr lvl="0" algn="just"/>
            <a:endParaRPr lang="pt-BR" sz="2000" dirty="0" smtClean="0">
              <a:solidFill>
                <a:srgbClr val="FFFFFF"/>
              </a:solidFill>
              <a:latin typeface="Arial"/>
              <a:cs typeface="Arial"/>
            </a:endParaRPr>
          </a:p>
          <a:p>
            <a:pPr marL="457200" lvl="0" indent="-457200" algn="just">
              <a:buAutoNum type="arabicParenR"/>
            </a:pPr>
            <a:r>
              <a:rPr lang="pt-BR" sz="2000" dirty="0" smtClean="0">
                <a:solidFill>
                  <a:srgbClr val="FFFFFF"/>
                </a:solidFill>
                <a:latin typeface="Arial"/>
                <a:cs typeface="Arial"/>
              </a:rPr>
              <a:t>LEI</a:t>
            </a:r>
            <a:r>
              <a:rPr lang="pt-BR" sz="2000" dirty="0">
                <a:solidFill>
                  <a:srgbClr val="FFFFFF"/>
                </a:solidFill>
                <a:latin typeface="Arial"/>
                <a:cs typeface="Arial"/>
              </a:rPr>
              <a:t>: no sentido amplo admitindo toda e qualquer espécie normativa</a:t>
            </a:r>
            <a:r>
              <a:rPr lang="pt-BR" sz="2000" dirty="0" smtClean="0">
                <a:solidFill>
                  <a:srgbClr val="FFFFFF"/>
                </a:solidFill>
                <a:latin typeface="Arial"/>
                <a:cs typeface="Arial"/>
              </a:rPr>
              <a:t>.</a:t>
            </a:r>
          </a:p>
          <a:p>
            <a:pPr lvl="0" algn="just"/>
            <a:endParaRPr lang="pt-BR" sz="2000" dirty="0">
              <a:solidFill>
                <a:srgbClr val="FFFFFF"/>
              </a:solidFill>
              <a:latin typeface="Arial"/>
              <a:cs typeface="Arial"/>
            </a:endParaRPr>
          </a:p>
          <a:p>
            <a:pPr marL="457200" lvl="0" indent="-457200" algn="just">
              <a:buAutoNum type="arabicParenR"/>
            </a:pPr>
            <a:r>
              <a:rPr lang="pt-BR" sz="2000" dirty="0" smtClean="0">
                <a:solidFill>
                  <a:srgbClr val="FFFFFF"/>
                </a:solidFill>
                <a:latin typeface="Arial"/>
                <a:cs typeface="Arial"/>
              </a:rPr>
              <a:t>DOUTRINA</a:t>
            </a:r>
            <a:r>
              <a:rPr lang="pt-BR" sz="2000" dirty="0">
                <a:solidFill>
                  <a:srgbClr val="FFFFFF"/>
                </a:solidFill>
                <a:latin typeface="Arial"/>
                <a:cs typeface="Arial"/>
              </a:rPr>
              <a:t>: resultado do trabalho de nossos </a:t>
            </a:r>
            <a:r>
              <a:rPr lang="pt-BR" sz="2000" dirty="0" smtClean="0">
                <a:solidFill>
                  <a:srgbClr val="FFFFFF"/>
                </a:solidFill>
                <a:latin typeface="Arial"/>
                <a:cs typeface="Arial"/>
              </a:rPr>
              <a:t>estudiosos.</a:t>
            </a:r>
          </a:p>
          <a:p>
            <a:pPr lvl="0" algn="just"/>
            <a:endParaRPr lang="pt-BR" sz="2000" dirty="0" smtClean="0">
              <a:solidFill>
                <a:srgbClr val="FFFFFF"/>
              </a:solidFill>
              <a:latin typeface="Arial"/>
              <a:cs typeface="Arial"/>
            </a:endParaRPr>
          </a:p>
          <a:p>
            <a:pPr marL="457200" lvl="0" indent="-457200" algn="just">
              <a:buAutoNum type="arabicParenR"/>
            </a:pPr>
            <a:r>
              <a:rPr lang="pt-BR" sz="2000" dirty="0" smtClean="0">
                <a:solidFill>
                  <a:srgbClr val="FFFFFF"/>
                </a:solidFill>
                <a:latin typeface="Arial"/>
                <a:cs typeface="Arial"/>
              </a:rPr>
              <a:t>JURISPRUDENCIA</a:t>
            </a:r>
            <a:r>
              <a:rPr lang="pt-BR" sz="2000" dirty="0">
                <a:solidFill>
                  <a:srgbClr val="FFFFFF"/>
                </a:solidFill>
                <a:latin typeface="Arial"/>
                <a:cs typeface="Arial"/>
              </a:rPr>
              <a:t>: decisões reiteradas de um mesmo tribunal</a:t>
            </a:r>
            <a:r>
              <a:rPr lang="pt-BR" sz="2000" dirty="0" smtClean="0">
                <a:solidFill>
                  <a:srgbClr val="FFFFFF"/>
                </a:solidFill>
                <a:latin typeface="Arial"/>
                <a:cs typeface="Arial"/>
              </a:rPr>
              <a:t>.</a:t>
            </a:r>
          </a:p>
          <a:p>
            <a:pPr lvl="0" algn="just"/>
            <a:endParaRPr lang="pt-BR" sz="2000" dirty="0" smtClean="0">
              <a:solidFill>
                <a:srgbClr val="FFFFFF"/>
              </a:solidFill>
              <a:latin typeface="Arial"/>
              <a:cs typeface="Arial"/>
            </a:endParaRPr>
          </a:p>
          <a:p>
            <a:pPr marL="457200" lvl="0" indent="-457200" algn="just">
              <a:buAutoNum type="arabicParenR"/>
            </a:pPr>
            <a:r>
              <a:rPr lang="pt-BR" sz="2000" dirty="0" smtClean="0">
                <a:solidFill>
                  <a:srgbClr val="FFFFFF"/>
                </a:solidFill>
                <a:latin typeface="Arial"/>
                <a:cs typeface="Arial"/>
              </a:rPr>
              <a:t>COSTUME</a:t>
            </a:r>
            <a:r>
              <a:rPr lang="pt-BR" sz="2000" dirty="0">
                <a:solidFill>
                  <a:srgbClr val="FFFFFF"/>
                </a:solidFill>
                <a:latin typeface="Arial"/>
                <a:cs typeface="Arial"/>
              </a:rPr>
              <a:t>: pratica habitual no sentido de ser obrigatório fazer. Mas no Brasil não cria e nem extingue </a:t>
            </a:r>
            <a:r>
              <a:rPr lang="pt-BR" sz="2000" dirty="0" smtClean="0">
                <a:solidFill>
                  <a:srgbClr val="FFFFFF"/>
                </a:solidFill>
                <a:latin typeface="Arial"/>
                <a:cs typeface="Arial"/>
              </a:rPr>
              <a:t>obrigações.</a:t>
            </a:r>
          </a:p>
          <a:p>
            <a:pPr lvl="0" algn="just"/>
            <a:endParaRPr lang="pt-BR" sz="2000" dirty="0" smtClean="0">
              <a:solidFill>
                <a:srgbClr val="FFFFFF"/>
              </a:solidFill>
              <a:latin typeface="Arial"/>
              <a:cs typeface="Arial"/>
            </a:endParaRPr>
          </a:p>
          <a:p>
            <a:pPr marL="457200" lvl="0" indent="-457200" algn="just">
              <a:buAutoNum type="arabicParenR"/>
            </a:pPr>
            <a:r>
              <a:rPr lang="pt-BR" sz="2000" dirty="0" smtClean="0">
                <a:solidFill>
                  <a:srgbClr val="FFFFFF"/>
                </a:solidFill>
                <a:latin typeface="Arial"/>
                <a:cs typeface="Arial"/>
              </a:rPr>
              <a:t>PRINCIPIOS </a:t>
            </a:r>
            <a:r>
              <a:rPr lang="pt-BR" sz="2000" dirty="0">
                <a:solidFill>
                  <a:srgbClr val="FFFFFF"/>
                </a:solidFill>
                <a:latin typeface="Arial"/>
                <a:cs typeface="Arial"/>
              </a:rPr>
              <a:t>GERAIS DO DIREITO: não tem </a:t>
            </a:r>
            <a:r>
              <a:rPr lang="pt-BR" sz="2000" dirty="0" smtClean="0">
                <a:solidFill>
                  <a:srgbClr val="FFFFFF"/>
                </a:solidFill>
                <a:latin typeface="Arial"/>
                <a:cs typeface="Arial"/>
              </a:rPr>
              <a:t>necessidade de </a:t>
            </a:r>
            <a:r>
              <a:rPr lang="pt-BR" sz="2000" dirty="0">
                <a:solidFill>
                  <a:srgbClr val="FFFFFF"/>
                </a:solidFill>
                <a:latin typeface="Arial"/>
                <a:cs typeface="Arial"/>
              </a:rPr>
              <a:t>estar escrito, pode ser regra implícita no ordenamento. </a:t>
            </a:r>
            <a:r>
              <a:rPr lang="pt-BR" sz="2000" dirty="0" err="1">
                <a:solidFill>
                  <a:srgbClr val="FFFFFF"/>
                </a:solidFill>
                <a:latin typeface="Arial"/>
                <a:cs typeface="Arial"/>
              </a:rPr>
              <a:t>Ex</a:t>
            </a:r>
            <a:r>
              <a:rPr lang="pt-BR" sz="2000" dirty="0">
                <a:solidFill>
                  <a:srgbClr val="FFFFFF"/>
                </a:solidFill>
                <a:latin typeface="Arial"/>
                <a:cs typeface="Arial"/>
              </a:rPr>
              <a:t>: ninguém pode causar dano a </a:t>
            </a:r>
            <a:r>
              <a:rPr lang="pt-BR" sz="2000" dirty="0" smtClean="0">
                <a:solidFill>
                  <a:srgbClr val="FFFFFF"/>
                </a:solidFill>
                <a:latin typeface="Arial"/>
                <a:cs typeface="Arial"/>
              </a:rPr>
              <a:t>outrem. Caso isso ocorra, é necessário indenizar.</a:t>
            </a:r>
          </a:p>
          <a:p>
            <a:pPr lvl="0" algn="just"/>
            <a:endParaRPr lang="pt-BR" sz="2000" dirty="0">
              <a:solidFill>
                <a:srgbClr val="FFFFFF"/>
              </a:solidFill>
              <a:latin typeface="Arial"/>
              <a:cs typeface="Arial"/>
            </a:endParaRPr>
          </a:p>
          <a:p>
            <a:pPr marL="457200" indent="-457200" algn="just">
              <a:buFontTx/>
              <a:buAutoNum type="arabicParenR"/>
            </a:pPr>
            <a:r>
              <a:rPr lang="pt-BR" sz="2000" dirty="0" smtClean="0">
                <a:solidFill>
                  <a:srgbClr val="FFFFFF"/>
                </a:solidFill>
                <a:latin typeface="Arial"/>
                <a:cs typeface="Arial"/>
              </a:rPr>
              <a:t>PRECEDENTES ADMINISTRATIVOS </a:t>
            </a:r>
            <a:r>
              <a:rPr lang="pt-BR" sz="2000" dirty="0">
                <a:solidFill>
                  <a:srgbClr val="FFFFFF"/>
                </a:solidFill>
                <a:latin typeface="Arial"/>
                <a:cs typeface="Arial"/>
              </a:rPr>
              <a:t>– opiniões e decisões da administração pública que vinculam o próprio direito administrativo. Relacionado a uniformização de decisões, segurança jurídica e boa fé. </a:t>
            </a:r>
          </a:p>
          <a:p>
            <a:pPr lvl="0" algn="just"/>
            <a:endParaRPr lang="pt-BR" sz="2000" dirty="0" smtClean="0">
              <a:solidFill>
                <a:srgbClr val="FFFFFF"/>
              </a:solidFill>
              <a:latin typeface="Arial"/>
              <a:cs typeface="Arial"/>
            </a:endParaRPr>
          </a:p>
          <a:p>
            <a:pPr marL="457200" lvl="0" indent="-457200">
              <a:buAutoNum type="arabicParenR"/>
            </a:pPr>
            <a:endParaRPr lang="pt-BR" sz="2000" dirty="0">
              <a:solidFill>
                <a:srgbClr val="FFFFFF"/>
              </a:solidFill>
              <a:latin typeface="Arial"/>
              <a:cs typeface="Arial"/>
            </a:endParaRPr>
          </a:p>
        </p:txBody>
      </p:sp>
    </p:spTree>
  </p:cSld>
  <p:clrMapOvr>
    <a:masterClrMapping/>
  </p:clrMapOvr>
  <p:transition>
    <p:comb/>
  </p:transition>
  <p:timing>
    <p:tnLst>
      <p:par>
        <p:cTn id="1" dur="indefinite" restart="never" nodeType="tmRoot"/>
      </p:par>
    </p:tn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_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c:\Arquivos de programas\Microsoft Office2\Templates\Presentation Designs\Blends.pot</Template>
  <TotalTime>44348</TotalTime>
  <Words>3535</Words>
  <Application>Microsoft Office PowerPoint</Application>
  <PresentationFormat>Apresentação na tela (4:3)</PresentationFormat>
  <Paragraphs>362</Paragraphs>
  <Slides>37</Slides>
  <Notes>7</Notes>
  <HiddenSlides>0</HiddenSlides>
  <MMClips>0</MMClips>
  <ScaleCrop>false</ScaleCrop>
  <HeadingPairs>
    <vt:vector size="4" baseType="variant">
      <vt:variant>
        <vt:lpstr>Tema</vt:lpstr>
      </vt:variant>
      <vt:variant>
        <vt:i4>2</vt:i4>
      </vt:variant>
      <vt:variant>
        <vt:lpstr>Títulos de slides</vt:lpstr>
      </vt:variant>
      <vt:variant>
        <vt:i4>37</vt:i4>
      </vt:variant>
    </vt:vector>
  </HeadingPairs>
  <TitlesOfParts>
    <vt:vector size="39" baseType="lpstr">
      <vt:lpstr>Blends</vt:lpstr>
      <vt:lpstr>10_Blends</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  (2016 / UFMT - DPEMT) - Em relação aos princípios constitucionais do direito administrativo brasileiro, numere a coluna da direita de acordo com a da esquerda.  1 – Razoabilidade  2 - Segurança jurídica  3 – Impessoalidade  4 - Finalidade   ( ) O princípio em causa é uma faceta da isonomia e sua aplicação concreta está presente em situações diversas previstas no regime jurídico administrativo, a exemplo da exigência de concurso público para provimento de cargos públicos.  ( ) Segundo este princípio, a Administração, ao atuar no exercício de discrição, deve adotar a medida que, em cada situação, seja mais prudente e sensata nos limites admitidos pela lei. ( ) Por força deste princípio, as orientações firmadas pela Administração Pública não podem, sem prévia publicidade, ser modificadas em casos concretos para agravar a situação dos administrados ou negar-lhes direitos. ( ) A raiz constitucional deste princípio é encontrada no próprio princípio da legalidade, pois corresponde à aplicação da lei sem desvirtuamentos.  </vt:lpstr>
      <vt:lpstr>  Marque a sequência correta.     a) 2, 4, 1, 3     b) 4, 1, 2, 3   c) 3, 1, 2, 4   d) 3, 2, 1, 4    e) 1, 4, 3, 2   Gabarito:  C – 3,1,2,4  </vt:lpstr>
      <vt:lpstr>(2012/ FCC – DPESP) Com relação aos princípios constitucionais da Administração Pública, está em conformidade com a     a) moralidade o ato administrativo praticado por agente público em favorecimento próprio, desde que revestido de legalidade.    b) eficiência a prestação de serviço público que satisfaça em parte às necessidades dos administrados, desde que realizados com rapidez e prontidão.    c) publicidade o sigilo imprescindível à segurança da sociedade e do Estado ou o indispensável à defesa da intimidade.    d) impessoalidade a violação da ordem cronológica dos precatórios para o pagamento dos créditos de natureza comum.    e) legalidade a inobservância a quaisquer atos normativos que não sejam lei em sentido estrito e provin- dos de autoridades administrativas. </vt:lpstr>
      <vt:lpstr>(2012/ FCC – DPESP) Com relação aos princípios constitucionais da Administração Pública, está em conformidade com a   a) moralidade o ato administrativo praticado por agente público em favorecimento próprio, desde que revestido de legalidade. b) eficiência a prestação de serviço público que satisfaça em parte às necessidades dos administrados, desde que realizados com rapidez e prontidão. GABARITO c) publicidade o sigilo imprescindível à segurança da sociedade e do Estado ou o indispensável à defesa da intimidade. Fundamento: CF, art.5º, XXXIII - todos têm direito a receber dos órgãos públicos informações de seu interesse particular, ou de interesse coletivo ou geral, que serão prestadas no prazo da lei, sob pena de responsabilidade, ressalvadas aquelas cujo sigilo seja imprescindível à segurança da sociedade e do Estado; d) impessoalidade a violação da ordem cronológica dos precatórios para o pagamento dos créditos de natureza comum. e) legalidade a inobservância a quaisquer atos normativos que não sejam lei em sentido estrito e provin- dos de autoridades administrativas. </vt:lpstr>
      <vt:lpstr>Poderes Administrativos  Conceito: são prerrogativas instrumentais conferidas aos agentes públicos para que, no desempenho de suas atividades, alcancem o interesse público.      Expressão poder  tem dois sentidos:  a) poder orgânico- engloba os órgãos que exercem poderes estatais, atividades estatais  b) poder funcional – é a própria atividade estatal e uma delas é a função administrativa.  Obs: a separação orgânica de poder em legislativo, executivo e judiciário leva em conta o critério da preponderância. Também teremos atividades administrativas nos outros Poderes exercidas como função administrativa atípica.   </vt:lpstr>
      <vt:lpstr>Abuso de poder  É a conduta ilegítima do administrador quando atua fora dos objetivos expressa ou implicitamente traçados na lei.  A atuação do administrador deve se sujeitar aos parâmetros legais, devendo ser corrigida na via administrativa ou judicial toda e qualquer conduta abusiva.  Formas de abuso de poder: a) excesso de poder: a atuação do agente público extrapola a competência delimitada na lei;  b) desvio de poder  (ou finalidade):  a atuação do agente busca alcançar uma finalidade que não seja condizente ao interesse público. Ele desvia o poder para atender um interesse privado.  Poderes administrativos são prerrogativas do Estado que devem ser exercidos com parcimônia. E sempre se sujeitarão aos limites impostos pelas lei, princípios e direitos fundamentais. </vt:lpstr>
      <vt:lpstr>Espécies de Poderes Administrativos  - Poder normativo - Poder de polícia - Poder hierárquico - Poder disciplinar  Não há unanimidade quanto ao elenco acima.   - Poder Normativo Conceito: é a prerrogativa reconhecida à Administração Pública para editar atos  administrativos gerais para fiel execução das leis.  Lei é fruto do poder normativo primário. Ato regulamentar é fruto do poder normativo secundário.    A Administração baixa normas para fiel execução das leis.   . Decreto (ato administrativo privativo do chefe do Poder Executivo) x regulamento (é uma das formas de decreto por se tratar de conteúdo abstrato, genérico)</vt:lpstr>
      <vt:lpstr>Slide 34</vt:lpstr>
      <vt:lpstr>Slide 35</vt:lpstr>
      <vt:lpstr>Slide 36</vt:lpstr>
      <vt:lpstr>Slide 37</vt:lpstr>
    </vt:vector>
  </TitlesOfParts>
  <Company>Ministério Público - 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Controle Externo</dc:title>
  <dc:creator>PGJ001</dc:creator>
  <cp:lastModifiedBy>cliemte</cp:lastModifiedBy>
  <cp:revision>879</cp:revision>
  <cp:lastPrinted>2003-02-10T19:21:56Z</cp:lastPrinted>
  <dcterms:created xsi:type="dcterms:W3CDTF">2002-06-18T12:30:57Z</dcterms:created>
  <dcterms:modified xsi:type="dcterms:W3CDTF">2017-02-14T17:19:39Z</dcterms:modified>
</cp:coreProperties>
</file>