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5" r:id="rId5"/>
    <p:sldId id="287" r:id="rId6"/>
    <p:sldId id="274"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300" r:id="rId20"/>
    <p:sldId id="276" r:id="rId21"/>
    <p:sldId id="277" r:id="rId22"/>
    <p:sldId id="278" r:id="rId23"/>
    <p:sldId id="279" r:id="rId24"/>
    <p:sldId id="280" r:id="rId25"/>
    <p:sldId id="281" r:id="rId26"/>
    <p:sldId id="282" r:id="rId27"/>
    <p:sldId id="283" r:id="rId28"/>
    <p:sldId id="284" r:id="rId29"/>
    <p:sldId id="285" r:id="rId30"/>
    <p:sldId id="286" r:id="rId31"/>
    <p:sldId id="288" r:id="rId32"/>
    <p:sldId id="295" r:id="rId33"/>
    <p:sldId id="289" r:id="rId34"/>
    <p:sldId id="290" r:id="rId35"/>
    <p:sldId id="297" r:id="rId36"/>
    <p:sldId id="298" r:id="rId37"/>
    <p:sldId id="299" r:id="rId38"/>
    <p:sldId id="292" r:id="rId39"/>
    <p:sldId id="293" r:id="rId40"/>
    <p:sldId id="294" r:id="rId41"/>
    <p:sldId id="296" r:id="rId4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t-B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BR"/>
          </a:p>
        </p:txBody>
      </p:sp>
      <p:sp>
        <p:nvSpPr>
          <p:cNvPr id="4" name="Date Placeholder 3"/>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3381776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1589483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t-B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444022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4189221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B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2155500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Date Placeholder 4"/>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305981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pt-B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7" name="Date Placeholder 6"/>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2942301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Date Placeholder 2"/>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4119135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2944762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B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1071900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B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199E00-18A4-4B60-9319-0C9863E0913C}" type="datetimeFigureOut">
              <a:rPr lang="pt-BR" smtClean="0"/>
              <a:pPr/>
              <a:t>16/03/2017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2978228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pt-B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199E00-18A4-4B60-9319-0C9863E0913C}" type="datetimeFigureOut">
              <a:rPr lang="pt-BR" smtClean="0"/>
              <a:pPr/>
              <a:t>16/03/2017</a:t>
            </a:fld>
            <a:endParaRPr lang="pt-B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391EF1-37BE-468B-AB5D-29CA0FCB1D46}" type="slidenum">
              <a:rPr lang="pt-BR" smtClean="0"/>
              <a:pPr/>
              <a:t>‹nº›</a:t>
            </a:fld>
            <a:endParaRPr lang="pt-BR"/>
          </a:p>
        </p:txBody>
      </p:sp>
    </p:spTree>
    <p:extLst>
      <p:ext uri="{BB962C8B-B14F-4D97-AF65-F5344CB8AC3E}">
        <p14:creationId xmlns:p14="http://schemas.microsoft.com/office/powerpoint/2010/main" xmlns="" val="1086215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stf.jus.br/portal/peticaoInicial/verPeticaoInicial.asp?base=ADIN&amp;s1=3112&amp;processo=311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www.planalto.gov.br/ccivil_03/_Ato2011-2014/2012/Lei/L12760.htm"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hyperlink" Target="http://blogsemjuizo.com.br/blog/wp-admin/post-new.php" TargetMode="Externa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hyperlink" Target="http://blogsemjuizo.com.br/blog/wp-admin/post-new.php"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pt-BR" dirty="0" smtClean="0"/>
              <a:t>I – ESTATUTO DO DESARMAMENTO: PRINCIPAIS CRIMES</a:t>
            </a:r>
            <a:endParaRPr lang="pt-BR" dirty="0"/>
          </a:p>
        </p:txBody>
      </p:sp>
    </p:spTree>
    <p:extLst>
      <p:ext uri="{BB962C8B-B14F-4D97-AF65-F5344CB8AC3E}">
        <p14:creationId xmlns:p14="http://schemas.microsoft.com/office/powerpoint/2010/main" xmlns="" val="1865567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lnSpcReduction="10000"/>
          </a:bodyPr>
          <a:lstStyle/>
          <a:p>
            <a:pPr marL="0" indent="0">
              <a:buNone/>
            </a:pPr>
            <a:r>
              <a:rPr lang="pt-BR" sz="2200" b="1" dirty="0" smtClean="0"/>
              <a:t>2.7. Confronto com a Lei 9.437/97</a:t>
            </a:r>
          </a:p>
          <a:p>
            <a:pPr marL="0" indent="0">
              <a:buNone/>
            </a:pPr>
            <a:endParaRPr lang="pt-BR" sz="2200" b="1" dirty="0"/>
          </a:p>
          <a:p>
            <a:pPr algn="just"/>
            <a:r>
              <a:rPr lang="pt-BR" sz="2200" dirty="0" smtClean="0"/>
              <a:t>Art. 12. </a:t>
            </a:r>
            <a:r>
              <a:rPr lang="pt-BR" sz="2200" b="1" dirty="0" smtClean="0">
                <a:solidFill>
                  <a:srgbClr val="FF0000"/>
                </a:solidFill>
              </a:rPr>
              <a:t>Possuir</a:t>
            </a:r>
            <a:r>
              <a:rPr lang="pt-BR" sz="2200" dirty="0" smtClean="0"/>
              <a:t> </a:t>
            </a:r>
            <a:r>
              <a:rPr lang="pt-BR" sz="2200" b="1" dirty="0" smtClean="0">
                <a:solidFill>
                  <a:srgbClr val="FF0000"/>
                </a:solidFill>
              </a:rPr>
              <a:t>ou manter sob sua guarda </a:t>
            </a:r>
            <a:r>
              <a:rPr lang="pt-BR" sz="2200" dirty="0" smtClean="0"/>
              <a:t>arma de fogo, acessório ou munição, de </a:t>
            </a:r>
            <a:r>
              <a:rPr lang="pt-BR" sz="2200" b="1" dirty="0" smtClean="0">
                <a:solidFill>
                  <a:srgbClr val="FF0000"/>
                </a:solidFill>
              </a:rPr>
              <a:t>uso permitido</a:t>
            </a:r>
            <a:r>
              <a:rPr lang="pt-BR" sz="2200" dirty="0" smtClean="0"/>
              <a:t>, em desacordo com determinação legal ou regulamentar, no interior de sua residência ou dependência desta, ou, ainda no seu local de trabalho, desde que seja o titular ou o responsável legal do estabelecimento ou empresa:</a:t>
            </a:r>
          </a:p>
          <a:p>
            <a:pPr marL="0" indent="0" algn="just">
              <a:buNone/>
            </a:pPr>
            <a:r>
              <a:rPr lang="pt-BR" sz="2200" dirty="0" smtClean="0"/>
              <a:t>        Pena – detenção, de 1 (um) a 3 (três) anos, e multa</a:t>
            </a:r>
          </a:p>
          <a:p>
            <a:pPr marL="0" indent="0" algn="just">
              <a:buNone/>
            </a:pPr>
            <a:endParaRPr lang="pt-BR" sz="2200" dirty="0"/>
          </a:p>
          <a:p>
            <a:r>
              <a:rPr lang="pt-BR" sz="2400" dirty="0"/>
              <a:t>Art. 10. </a:t>
            </a:r>
            <a:r>
              <a:rPr lang="pt-BR" sz="2400" b="1" dirty="0">
                <a:solidFill>
                  <a:srgbClr val="FF0000"/>
                </a:solidFill>
              </a:rPr>
              <a:t>Possuir</a:t>
            </a:r>
            <a:r>
              <a:rPr lang="pt-BR" sz="2400" dirty="0"/>
              <a:t>, deter, portar, fabricar, adquirir, vender, alugar, expor à venda ou fornecer, receber, ter em depósito, transportar, ceder, ainda que gratuitamente, emprestar, remeter, empregar, </a:t>
            </a:r>
            <a:r>
              <a:rPr lang="pt-BR" sz="2400" b="1" dirty="0">
                <a:solidFill>
                  <a:srgbClr val="FF0000"/>
                </a:solidFill>
              </a:rPr>
              <a:t>manter sob guarda </a:t>
            </a:r>
            <a:r>
              <a:rPr lang="pt-BR" sz="2400" dirty="0"/>
              <a:t>e ocultar arma de fogo, de </a:t>
            </a:r>
            <a:r>
              <a:rPr lang="pt-BR" sz="2400" b="1" dirty="0">
                <a:solidFill>
                  <a:srgbClr val="FF0000"/>
                </a:solidFill>
              </a:rPr>
              <a:t>uso permitido</a:t>
            </a:r>
            <a:r>
              <a:rPr lang="pt-BR" sz="2400" dirty="0"/>
              <a:t>, sem a autorização e em desacordo com determinação legal ou regulamentar.</a:t>
            </a:r>
            <a:endParaRPr lang="pt-BR" sz="2400" dirty="0" smtClean="0">
              <a:effectLst/>
            </a:endParaRPr>
          </a:p>
          <a:p>
            <a:pPr marL="0" indent="0">
              <a:buNone/>
            </a:pPr>
            <a:r>
              <a:rPr lang="pt-BR" sz="2400" dirty="0" smtClean="0"/>
              <a:t>      Pena </a:t>
            </a:r>
            <a:r>
              <a:rPr lang="pt-BR" sz="2400" dirty="0"/>
              <a:t>- detenção de um a dois anos e multa.</a:t>
            </a:r>
            <a:endParaRPr lang="pt-BR" sz="2400" dirty="0" smtClean="0">
              <a:effectLst/>
            </a:endParaRPr>
          </a:p>
          <a:p>
            <a:pPr algn="just"/>
            <a:endParaRPr lang="pt-BR" sz="2200" dirty="0" smtClean="0"/>
          </a:p>
          <a:p>
            <a:pPr marL="0" indent="0">
              <a:buNone/>
            </a:pPr>
            <a:endParaRPr lang="pt-BR" sz="2200" b="1" dirty="0"/>
          </a:p>
        </p:txBody>
      </p:sp>
    </p:spTree>
    <p:extLst>
      <p:ext uri="{BB962C8B-B14F-4D97-AF65-F5344CB8AC3E}">
        <p14:creationId xmlns:p14="http://schemas.microsoft.com/office/powerpoint/2010/main" xmlns="" val="2338547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3200" dirty="0" smtClean="0"/>
              <a:t>3. PORTE ILEGAL DE ARMA DE FOGO DE USO PERMITIDO</a:t>
            </a:r>
            <a:endParaRPr lang="pt-BR" sz="3200" dirty="0"/>
          </a:p>
        </p:txBody>
      </p:sp>
      <p:sp>
        <p:nvSpPr>
          <p:cNvPr id="3" name="Content Placeholder 2"/>
          <p:cNvSpPr>
            <a:spLocks noGrp="1"/>
          </p:cNvSpPr>
          <p:nvPr>
            <p:ph idx="1"/>
          </p:nvPr>
        </p:nvSpPr>
        <p:spPr>
          <a:xfrm>
            <a:off x="457200" y="1600200"/>
            <a:ext cx="8229600" cy="4925144"/>
          </a:xfrm>
        </p:spPr>
        <p:txBody>
          <a:bodyPr>
            <a:normAutofit fontScale="85000" lnSpcReduction="20000"/>
          </a:bodyPr>
          <a:lstStyle/>
          <a:p>
            <a:pPr marL="0" indent="0">
              <a:buNone/>
            </a:pPr>
            <a:r>
              <a:rPr lang="pt-BR" b="1" dirty="0"/>
              <a:t>3</a:t>
            </a:r>
            <a:r>
              <a:rPr lang="pt-BR" b="1" dirty="0" smtClean="0"/>
              <a:t>.1. Previsão normativa</a:t>
            </a:r>
          </a:p>
          <a:p>
            <a:pPr marL="0" indent="0">
              <a:buNone/>
            </a:pPr>
            <a:endParaRPr lang="pt-BR" b="1" dirty="0" smtClean="0"/>
          </a:p>
          <a:p>
            <a:pPr marL="0" indent="0">
              <a:buNone/>
            </a:pPr>
            <a:r>
              <a:rPr lang="pt-BR" b="1" dirty="0"/>
              <a:t>3</a:t>
            </a:r>
            <a:r>
              <a:rPr lang="pt-BR" b="1" dirty="0" smtClean="0"/>
              <a:t>.2. Bem jurídico tutelado pela norma</a:t>
            </a:r>
          </a:p>
          <a:p>
            <a:pPr marL="0" indent="0">
              <a:buNone/>
            </a:pPr>
            <a:endParaRPr lang="pt-BR" b="1" dirty="0" smtClean="0"/>
          </a:p>
          <a:p>
            <a:pPr marL="0" indent="0">
              <a:buNone/>
            </a:pPr>
            <a:r>
              <a:rPr lang="pt-BR" b="1" dirty="0"/>
              <a:t>3</a:t>
            </a:r>
            <a:r>
              <a:rPr lang="pt-BR" b="1" dirty="0" smtClean="0"/>
              <a:t>.3. Tipo objetivo</a:t>
            </a:r>
          </a:p>
          <a:p>
            <a:pPr marL="0" indent="0">
              <a:buNone/>
            </a:pPr>
            <a:endParaRPr lang="pt-BR" dirty="0" smtClean="0"/>
          </a:p>
          <a:p>
            <a:pPr marL="0" indent="0">
              <a:buNone/>
            </a:pPr>
            <a:r>
              <a:rPr lang="pt-BR" b="1" dirty="0"/>
              <a:t>3</a:t>
            </a:r>
            <a:r>
              <a:rPr lang="pt-BR" b="1" dirty="0" smtClean="0"/>
              <a:t>.4. Tipo subjetivo</a:t>
            </a:r>
          </a:p>
          <a:p>
            <a:pPr marL="0" indent="0">
              <a:buNone/>
            </a:pPr>
            <a:endParaRPr lang="pt-BR" b="1" dirty="0" smtClean="0"/>
          </a:p>
          <a:p>
            <a:pPr marL="0" indent="0">
              <a:buNone/>
            </a:pPr>
            <a:r>
              <a:rPr lang="pt-BR" b="1" dirty="0"/>
              <a:t>3</a:t>
            </a:r>
            <a:r>
              <a:rPr lang="pt-BR" b="1" dirty="0" smtClean="0"/>
              <a:t>.5. Sujeitos ativos e passivos</a:t>
            </a:r>
          </a:p>
          <a:p>
            <a:pPr marL="0" indent="0">
              <a:buNone/>
            </a:pPr>
            <a:endParaRPr lang="pt-BR" b="1" dirty="0" smtClean="0"/>
          </a:p>
          <a:p>
            <a:pPr marL="0" indent="0">
              <a:buNone/>
            </a:pPr>
            <a:r>
              <a:rPr lang="pt-BR" b="1" dirty="0"/>
              <a:t>3</a:t>
            </a:r>
            <a:r>
              <a:rPr lang="pt-BR" b="1" dirty="0" smtClean="0"/>
              <a:t>.6. Classificação essencial do delito</a:t>
            </a:r>
          </a:p>
          <a:p>
            <a:pPr marL="0" indent="0">
              <a:buNone/>
            </a:pPr>
            <a:endParaRPr lang="pt-BR" b="1" dirty="0" smtClean="0"/>
          </a:p>
          <a:p>
            <a:pPr marL="0" indent="0">
              <a:buNone/>
            </a:pPr>
            <a:endParaRPr lang="pt-BR" b="1" dirty="0"/>
          </a:p>
          <a:p>
            <a:pPr marL="0" indent="0">
              <a:buNone/>
            </a:pPr>
            <a:endParaRPr lang="pt-BR" b="1" dirty="0" smtClean="0"/>
          </a:p>
          <a:p>
            <a:endParaRPr lang="pt-BR" dirty="0"/>
          </a:p>
        </p:txBody>
      </p:sp>
    </p:spTree>
    <p:extLst>
      <p:ext uri="{BB962C8B-B14F-4D97-AF65-F5344CB8AC3E}">
        <p14:creationId xmlns:p14="http://schemas.microsoft.com/office/powerpoint/2010/main" xmlns="" val="3776661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997839"/>
            <a:ext cx="7776864" cy="2800767"/>
          </a:xfrm>
          <a:prstGeom prst="rect">
            <a:avLst/>
          </a:prstGeom>
        </p:spPr>
        <p:txBody>
          <a:bodyPr wrap="square">
            <a:spAutoFit/>
          </a:bodyPr>
          <a:lstStyle/>
          <a:p>
            <a:pPr algn="just"/>
            <a:r>
              <a:rPr lang="pt-BR" sz="2200" b="1" dirty="0"/>
              <a:t>Porte ilegal de arma de fogo de uso permitido</a:t>
            </a:r>
            <a:endParaRPr lang="pt-BR" sz="2200" dirty="0" smtClean="0"/>
          </a:p>
          <a:p>
            <a:pPr algn="just"/>
            <a:r>
              <a:rPr lang="pt-BR" sz="2200" dirty="0"/>
              <a:t>        Art. 14. Portar, deter, adquirir, fornecer, receber, ter em depósito, transportar, ceder, ainda que gratuitamente, emprestar, remeter, empregar, manter sob guarda ou ocultar arma de fogo, acessório ou munição, de uso permitido, sem autorização e em desacordo com determinação legal ou regulamentar</a:t>
            </a:r>
            <a:r>
              <a:rPr lang="pt-BR" sz="2200" dirty="0" smtClean="0"/>
              <a:t>:</a:t>
            </a:r>
          </a:p>
          <a:p>
            <a:pPr algn="just"/>
            <a:endParaRPr lang="pt-BR" sz="2200" dirty="0" smtClean="0"/>
          </a:p>
          <a:p>
            <a:pPr algn="just"/>
            <a:r>
              <a:rPr lang="pt-BR" sz="2200" dirty="0"/>
              <a:t>        Pena – reclusão, de 2 (dois) a 4 (quatro) anos, e multa.</a:t>
            </a:r>
          </a:p>
        </p:txBody>
      </p:sp>
    </p:spTree>
    <p:extLst>
      <p:ext uri="{BB962C8B-B14F-4D97-AF65-F5344CB8AC3E}">
        <p14:creationId xmlns:p14="http://schemas.microsoft.com/office/powerpoint/2010/main" xmlns="" val="3511009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39552" y="122149"/>
            <a:ext cx="8280920" cy="53399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42875"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just"/>
            <a:r>
              <a:rPr lang="pt-BR" b="1" dirty="0" smtClean="0"/>
              <a:t>2.7. Confronto com a Lei 9.437/97</a:t>
            </a:r>
          </a:p>
          <a:p>
            <a:pPr marL="0" marR="0" lvl="0" indent="142875" algn="just" defTabSz="914400" rtl="0" eaLnBrk="1" fontAlgn="base" latinLnBrk="0" hangingPunct="1">
              <a:lnSpc>
                <a:spcPct val="100000"/>
              </a:lnSpc>
              <a:spcBef>
                <a:spcPct val="0"/>
              </a:spcBef>
              <a:spcAft>
                <a:spcPct val="0"/>
              </a:spcAft>
              <a:buClrTx/>
              <a:buSzTx/>
              <a:buFontTx/>
              <a:buNone/>
              <a:tabLst/>
            </a:pPr>
            <a:endParaRPr kumimoji="0" lang="pt-BR" altLang="pt-BR" sz="1800" b="0" i="0" u="none" strike="noStrike" cap="none" normalizeH="0" baseline="0" dirty="0" smtClean="0">
              <a:ln>
                <a:noFill/>
              </a:ln>
              <a:solidFill>
                <a:schemeClr val="tx1"/>
              </a:solidFill>
              <a:effectLst/>
              <a:latin typeface="Arial" pitchFamily="34" charset="0"/>
              <a:cs typeface="Arial" pitchFamily="34" charset="0"/>
            </a:endParaRPr>
          </a:p>
          <a:p>
            <a:r>
              <a:rPr lang="pt-BR" b="1" dirty="0"/>
              <a:t>Porte ilegal de arma de fogo de uso permitido</a:t>
            </a:r>
            <a:endParaRPr lang="pt-BR" dirty="0" smtClean="0"/>
          </a:p>
          <a:p>
            <a:r>
              <a:rPr lang="pt-BR" dirty="0"/>
              <a:t>       </a:t>
            </a:r>
            <a:endParaRPr lang="pt-BR" dirty="0" smtClean="0"/>
          </a:p>
          <a:p>
            <a:r>
              <a:rPr lang="pt-BR" dirty="0" smtClean="0"/>
              <a:t> </a:t>
            </a:r>
            <a:r>
              <a:rPr lang="pt-BR" dirty="0"/>
              <a:t>Art. 14. </a:t>
            </a:r>
            <a:r>
              <a:rPr lang="pt-BR" b="1" dirty="0">
                <a:solidFill>
                  <a:srgbClr val="FF0000"/>
                </a:solidFill>
              </a:rPr>
              <a:t>Portar, deter, adquirir, fornecer, receber, ter em depósito, transportar, ceder</a:t>
            </a:r>
            <a:r>
              <a:rPr lang="pt-BR" dirty="0"/>
              <a:t>, ainda que gratuitamente, </a:t>
            </a:r>
            <a:r>
              <a:rPr lang="pt-BR" b="1" dirty="0">
                <a:solidFill>
                  <a:srgbClr val="FF0000"/>
                </a:solidFill>
              </a:rPr>
              <a:t>emprestar, remeter, empregar, manter sob guarda ou ocultar arma de fogo</a:t>
            </a:r>
            <a:r>
              <a:rPr lang="pt-BR" dirty="0"/>
              <a:t>, acessório ou munição, </a:t>
            </a:r>
            <a:r>
              <a:rPr lang="pt-BR" b="1" dirty="0">
                <a:solidFill>
                  <a:srgbClr val="FF0000"/>
                </a:solidFill>
              </a:rPr>
              <a:t>de uso permitido</a:t>
            </a:r>
            <a:r>
              <a:rPr lang="pt-BR" dirty="0"/>
              <a:t>, sem autorização e em desacordo com determinação legal ou regulamentar:</a:t>
            </a:r>
            <a:endParaRPr lang="pt-BR" dirty="0" smtClean="0"/>
          </a:p>
          <a:p>
            <a:r>
              <a:rPr lang="pt-BR" dirty="0"/>
              <a:t>        Pena – reclusão, de 2 (dois) a 4 (quatro) anos, e multa.</a:t>
            </a:r>
            <a:endParaRPr lang="pt-BR" dirty="0" smtClean="0"/>
          </a:p>
          <a:p>
            <a:pPr marL="0" marR="0" lvl="0" indent="142875" algn="just" defTabSz="914400" rtl="0" eaLnBrk="1" fontAlgn="base" latinLnBrk="0" hangingPunct="1">
              <a:lnSpc>
                <a:spcPct val="100000"/>
              </a:lnSpc>
              <a:spcBef>
                <a:spcPct val="0"/>
              </a:spcBef>
              <a:spcAft>
                <a:spcPct val="0"/>
              </a:spcAft>
              <a:buClrTx/>
              <a:buSzTx/>
              <a:buFontTx/>
              <a:buNone/>
              <a:tabLst/>
            </a:pPr>
            <a:endParaRPr kumimoji="0" lang="pt-BR" altLang="pt-B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142875" algn="just" defTabSz="914400" rtl="0" eaLnBrk="1" fontAlgn="base" latinLnBrk="0" hangingPunct="1">
              <a:lnSpc>
                <a:spcPct val="100000"/>
              </a:lnSpc>
              <a:spcBef>
                <a:spcPct val="0"/>
              </a:spcBef>
              <a:spcAft>
                <a:spcPct val="0"/>
              </a:spcAft>
              <a:buClrTx/>
              <a:buSzTx/>
              <a:buFontTx/>
              <a:buNone/>
              <a:tabLst/>
            </a:pPr>
            <a:endParaRPr lang="pt-BR" altLang="pt-BR" dirty="0"/>
          </a:p>
          <a:p>
            <a:pPr marL="0" marR="0" lvl="0" indent="142875" algn="just" defTabSz="914400" rtl="0" eaLnBrk="1" fontAlgn="base" latinLnBrk="0" hangingPunct="1">
              <a:lnSpc>
                <a:spcPct val="100000"/>
              </a:lnSpc>
              <a:spcBef>
                <a:spcPct val="0"/>
              </a:spcBef>
              <a:spcAft>
                <a:spcPct val="0"/>
              </a:spcAft>
              <a:buClrTx/>
              <a:buSzTx/>
              <a:buFontTx/>
              <a:buNone/>
              <a:tabLst/>
            </a:pPr>
            <a:endParaRPr kumimoji="0" lang="pt-BR" altLang="pt-BR"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142875" algn="just" defTabSz="914400" rtl="0" eaLnBrk="1" fontAlgn="base" latinLnBrk="0" hangingPunct="1">
              <a:lnSpc>
                <a:spcPct val="100000"/>
              </a:lnSpc>
              <a:spcBef>
                <a:spcPct val="0"/>
              </a:spcBef>
              <a:spcAft>
                <a:spcPct val="0"/>
              </a:spcAft>
              <a:buClrTx/>
              <a:buSzTx/>
              <a:buFontTx/>
              <a:buNone/>
              <a:tabLst/>
            </a:pPr>
            <a:r>
              <a:rPr kumimoji="0" lang="pt-BR" altLang="pt-BR" sz="1800" b="0" i="0" u="none" strike="noStrike" cap="none" normalizeH="0" baseline="0" dirty="0" smtClean="0">
                <a:ln>
                  <a:noFill/>
                </a:ln>
                <a:solidFill>
                  <a:schemeClr val="tx1"/>
                </a:solidFill>
                <a:effectLst/>
                <a:latin typeface="Arial" pitchFamily="34" charset="0"/>
                <a:cs typeface="Arial" pitchFamily="34" charset="0"/>
              </a:rPr>
              <a:t>Art. 10. Possuir, </a:t>
            </a:r>
            <a:r>
              <a:rPr kumimoji="0" lang="pt-BR" altLang="pt-BR" sz="1800" b="1" i="0" u="none" strike="noStrike" cap="none" normalizeH="0" baseline="0" dirty="0" smtClean="0">
                <a:ln>
                  <a:noFill/>
                </a:ln>
                <a:solidFill>
                  <a:srgbClr val="FF0000"/>
                </a:solidFill>
                <a:effectLst/>
                <a:latin typeface="Arial" pitchFamily="34" charset="0"/>
                <a:cs typeface="Arial" pitchFamily="34" charset="0"/>
              </a:rPr>
              <a:t>deter, portar</a:t>
            </a:r>
            <a:r>
              <a:rPr kumimoji="0" lang="pt-BR" altLang="pt-BR" sz="1800" b="0" i="0" u="none" strike="noStrike" cap="none" normalizeH="0" baseline="0" dirty="0" smtClean="0">
                <a:ln>
                  <a:noFill/>
                </a:ln>
                <a:solidFill>
                  <a:schemeClr val="tx1"/>
                </a:solidFill>
                <a:effectLst/>
                <a:latin typeface="Arial" pitchFamily="34" charset="0"/>
                <a:cs typeface="Arial" pitchFamily="34" charset="0"/>
              </a:rPr>
              <a:t>, fabricar, adquirir, vender, alugar, expor à venda ou </a:t>
            </a:r>
            <a:r>
              <a:rPr kumimoji="0" lang="pt-BR" altLang="pt-BR" sz="1800" b="1" i="0" u="none" strike="noStrike" cap="none" normalizeH="0" baseline="0" dirty="0" smtClean="0">
                <a:ln>
                  <a:noFill/>
                </a:ln>
                <a:solidFill>
                  <a:srgbClr val="FF0000"/>
                </a:solidFill>
                <a:effectLst/>
                <a:latin typeface="Arial" pitchFamily="34" charset="0"/>
                <a:cs typeface="Arial" pitchFamily="34" charset="0"/>
              </a:rPr>
              <a:t>fornecer, receber, ter em depósito, transportar, ceder, ainda que gratuitamente, emprestar, remeter, empregar, manter sob guarda e ocultar arma de fogo, de uso permitido,</a:t>
            </a:r>
            <a:r>
              <a:rPr kumimoji="0" lang="pt-BR" altLang="pt-BR" sz="1800" b="0" i="0" u="none" strike="noStrike" cap="none" normalizeH="0" baseline="0" dirty="0" smtClean="0">
                <a:ln>
                  <a:noFill/>
                </a:ln>
                <a:solidFill>
                  <a:schemeClr val="tx1"/>
                </a:solidFill>
                <a:effectLst/>
                <a:latin typeface="Arial" pitchFamily="34" charset="0"/>
                <a:cs typeface="Arial" pitchFamily="34" charset="0"/>
              </a:rPr>
              <a:t> sem a autorização e em desacordo com determinação legal ou regulamentar.</a:t>
            </a:r>
          </a:p>
          <a:p>
            <a:pPr marL="0" marR="0" lvl="0" indent="142875" algn="just" defTabSz="914400" rtl="0" eaLnBrk="0" fontAlgn="base" latinLnBrk="0" hangingPunct="0">
              <a:lnSpc>
                <a:spcPct val="100000"/>
              </a:lnSpc>
              <a:spcBef>
                <a:spcPct val="0"/>
              </a:spcBef>
              <a:spcAft>
                <a:spcPct val="0"/>
              </a:spcAft>
              <a:buClrTx/>
              <a:buSzTx/>
              <a:buFontTx/>
              <a:buNone/>
              <a:tabLst/>
            </a:pPr>
            <a:r>
              <a:rPr kumimoji="0" lang="pt-BR" altLang="pt-BR" sz="1700" b="0" i="0" u="none" strike="noStrike" cap="none" normalizeH="0" baseline="0" dirty="0" smtClean="0">
                <a:ln>
                  <a:noFill/>
                </a:ln>
                <a:solidFill>
                  <a:schemeClr val="tx1"/>
                </a:solidFill>
                <a:effectLst/>
                <a:latin typeface="Arial" pitchFamily="34" charset="0"/>
                <a:cs typeface="Arial" pitchFamily="34" charset="0"/>
              </a:rPr>
              <a:t>Pena - detenção de um a dois anos e multa.</a:t>
            </a:r>
            <a:endParaRPr kumimoji="0" lang="pt-BR" altLang="pt-B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3956656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pt-BR" sz="2200" b="1" dirty="0" smtClean="0"/>
              <a:t>3.7. Impossibilidade de fiança?</a:t>
            </a:r>
          </a:p>
          <a:p>
            <a:pPr marL="0" indent="0">
              <a:buNone/>
            </a:pPr>
            <a:endParaRPr lang="pt-BR" sz="2200" dirty="0"/>
          </a:p>
          <a:p>
            <a:pPr marL="0" indent="0">
              <a:buNone/>
            </a:pPr>
            <a:r>
              <a:rPr lang="pt-BR" sz="2200" dirty="0" smtClean="0"/>
              <a:t>“Parágrafo </a:t>
            </a:r>
            <a:r>
              <a:rPr lang="pt-BR" sz="2200" dirty="0"/>
              <a:t>único. O crime previsto neste artigo é inafiançável, salvo quando a arma de fogo estiver registrada em nome do </a:t>
            </a:r>
            <a:r>
              <a:rPr lang="pt-BR" sz="2200" dirty="0" smtClean="0"/>
              <a:t>agente”</a:t>
            </a:r>
          </a:p>
          <a:p>
            <a:pPr marL="0" indent="0">
              <a:buNone/>
            </a:pPr>
            <a:endParaRPr lang="pt-BR" sz="2200" dirty="0"/>
          </a:p>
          <a:p>
            <a:pPr marL="0" indent="0">
              <a:buNone/>
            </a:pPr>
            <a:r>
              <a:rPr lang="pt-BR" sz="2200" b="1" dirty="0" smtClean="0"/>
              <a:t>3.8. Majorantes</a:t>
            </a:r>
            <a:endParaRPr lang="pt-BR" sz="2200" b="1" dirty="0"/>
          </a:p>
        </p:txBody>
      </p:sp>
    </p:spTree>
    <p:extLst>
      <p:ext uri="{BB962C8B-B14F-4D97-AF65-F5344CB8AC3E}">
        <p14:creationId xmlns:p14="http://schemas.microsoft.com/office/powerpoint/2010/main" xmlns="" val="4195661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3200" dirty="0" smtClean="0"/>
              <a:t>4. POSSE OU PORTE ILEGAL DE ARMA DE FOGO DE USO RESTRITO</a:t>
            </a:r>
            <a:endParaRPr lang="pt-BR" sz="3200" dirty="0"/>
          </a:p>
        </p:txBody>
      </p:sp>
      <p:sp>
        <p:nvSpPr>
          <p:cNvPr id="3" name="Content Placeholder 2"/>
          <p:cNvSpPr>
            <a:spLocks noGrp="1"/>
          </p:cNvSpPr>
          <p:nvPr>
            <p:ph idx="1"/>
          </p:nvPr>
        </p:nvSpPr>
        <p:spPr/>
        <p:txBody>
          <a:bodyPr>
            <a:normAutofit fontScale="77500" lnSpcReduction="20000"/>
          </a:bodyPr>
          <a:lstStyle/>
          <a:p>
            <a:pPr marL="0" indent="0">
              <a:buNone/>
            </a:pPr>
            <a:r>
              <a:rPr lang="pt-BR" b="1" dirty="0"/>
              <a:t>4</a:t>
            </a:r>
            <a:r>
              <a:rPr lang="pt-BR" b="1" dirty="0" smtClean="0"/>
              <a:t>.1. Previsão normativa</a:t>
            </a:r>
          </a:p>
          <a:p>
            <a:pPr marL="0" indent="0">
              <a:buNone/>
            </a:pPr>
            <a:endParaRPr lang="pt-BR" b="1" dirty="0" smtClean="0"/>
          </a:p>
          <a:p>
            <a:pPr marL="0" indent="0">
              <a:buNone/>
            </a:pPr>
            <a:r>
              <a:rPr lang="pt-BR" b="1" dirty="0"/>
              <a:t>4</a:t>
            </a:r>
            <a:r>
              <a:rPr lang="pt-BR" b="1" dirty="0" smtClean="0"/>
              <a:t>.2. Bem jurídico tutelado pela norma</a:t>
            </a:r>
          </a:p>
          <a:p>
            <a:pPr marL="0" indent="0">
              <a:buNone/>
            </a:pPr>
            <a:endParaRPr lang="pt-BR" b="1" dirty="0" smtClean="0"/>
          </a:p>
          <a:p>
            <a:pPr marL="0" indent="0">
              <a:buNone/>
            </a:pPr>
            <a:r>
              <a:rPr lang="pt-BR" b="1" dirty="0"/>
              <a:t>4</a:t>
            </a:r>
            <a:r>
              <a:rPr lang="pt-BR" b="1" dirty="0" smtClean="0"/>
              <a:t>.3. Tipo objetivo</a:t>
            </a:r>
          </a:p>
          <a:p>
            <a:pPr marL="0" indent="0">
              <a:buNone/>
            </a:pPr>
            <a:endParaRPr lang="pt-BR" dirty="0" smtClean="0"/>
          </a:p>
          <a:p>
            <a:pPr marL="0" indent="0">
              <a:buNone/>
            </a:pPr>
            <a:r>
              <a:rPr lang="pt-BR" b="1" dirty="0"/>
              <a:t>4</a:t>
            </a:r>
            <a:r>
              <a:rPr lang="pt-BR" b="1" dirty="0" smtClean="0"/>
              <a:t>.4. Tipo subjetivo</a:t>
            </a:r>
          </a:p>
          <a:p>
            <a:pPr marL="0" indent="0">
              <a:buNone/>
            </a:pPr>
            <a:endParaRPr lang="pt-BR" b="1" dirty="0" smtClean="0"/>
          </a:p>
          <a:p>
            <a:pPr marL="0" indent="0">
              <a:buNone/>
            </a:pPr>
            <a:r>
              <a:rPr lang="pt-BR" b="1" dirty="0"/>
              <a:t>4</a:t>
            </a:r>
            <a:r>
              <a:rPr lang="pt-BR" b="1" dirty="0" smtClean="0"/>
              <a:t>.5. Sujeitos ativos e passivos</a:t>
            </a:r>
          </a:p>
          <a:p>
            <a:pPr marL="0" indent="0">
              <a:buNone/>
            </a:pPr>
            <a:endParaRPr lang="pt-BR" b="1" dirty="0" smtClean="0"/>
          </a:p>
          <a:p>
            <a:pPr marL="0" indent="0">
              <a:buNone/>
            </a:pPr>
            <a:r>
              <a:rPr lang="pt-BR" b="1" dirty="0"/>
              <a:t>4</a:t>
            </a:r>
            <a:r>
              <a:rPr lang="pt-BR" b="1" dirty="0" smtClean="0"/>
              <a:t>.6. Classificação essencial do delito</a:t>
            </a:r>
          </a:p>
          <a:p>
            <a:pPr marL="0" indent="0">
              <a:buNone/>
            </a:pPr>
            <a:endParaRPr lang="pt-BR" dirty="0"/>
          </a:p>
        </p:txBody>
      </p:sp>
    </p:spTree>
    <p:extLst>
      <p:ext uri="{BB962C8B-B14F-4D97-AF65-F5344CB8AC3E}">
        <p14:creationId xmlns:p14="http://schemas.microsoft.com/office/powerpoint/2010/main" xmlns="" val="601444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1720840"/>
            <a:ext cx="7056784" cy="3139321"/>
          </a:xfrm>
          <a:prstGeom prst="rect">
            <a:avLst/>
          </a:prstGeom>
        </p:spPr>
        <p:txBody>
          <a:bodyPr wrap="square">
            <a:spAutoFit/>
          </a:bodyPr>
          <a:lstStyle/>
          <a:p>
            <a:pPr algn="just"/>
            <a:r>
              <a:rPr lang="pt-BR" b="1" dirty="0"/>
              <a:t>  </a:t>
            </a:r>
            <a:r>
              <a:rPr lang="pt-BR" sz="2200" b="1" dirty="0"/>
              <a:t> Posse ou porte ilegal de arma de fogo de uso restrito</a:t>
            </a:r>
            <a:endParaRPr lang="pt-BR" sz="2200" dirty="0" smtClean="0"/>
          </a:p>
          <a:p>
            <a:pPr algn="just"/>
            <a:r>
              <a:rPr lang="pt-BR" sz="2200" dirty="0"/>
              <a:t>        Art. 16. Possuir, deter, portar, adquirir, fornecer, receber, ter em depósito, transportar, ceder, ainda que gratuitamente, emprestar, remeter, empregar, manter sob sua guarda ou ocultar arma de fogo, acessório ou munição de uso proibido ou restrito, sem autorização e em desacordo com determinação legal ou regulamentar</a:t>
            </a:r>
            <a:r>
              <a:rPr lang="pt-BR" sz="2200" dirty="0" smtClean="0"/>
              <a:t>:</a:t>
            </a:r>
          </a:p>
          <a:p>
            <a:pPr algn="just"/>
            <a:endParaRPr lang="pt-BR" sz="2200" dirty="0" smtClean="0"/>
          </a:p>
          <a:p>
            <a:pPr algn="just"/>
            <a:r>
              <a:rPr lang="pt-BR" sz="2200" dirty="0"/>
              <a:t>        Pena – reclusão, de 3 (três) a 6 (seis) anos, e multa.</a:t>
            </a:r>
          </a:p>
        </p:txBody>
      </p:sp>
    </p:spTree>
    <p:extLst>
      <p:ext uri="{BB962C8B-B14F-4D97-AF65-F5344CB8AC3E}">
        <p14:creationId xmlns:p14="http://schemas.microsoft.com/office/powerpoint/2010/main" xmlns="" val="2097294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lnSpcReduction="10000"/>
          </a:bodyPr>
          <a:lstStyle/>
          <a:p>
            <a:pPr marL="0" indent="0">
              <a:buNone/>
            </a:pPr>
            <a:r>
              <a:rPr lang="pt-BR" sz="2200" b="1" dirty="0" smtClean="0"/>
              <a:t>4.7. Condutas equiparadas</a:t>
            </a:r>
          </a:p>
          <a:p>
            <a:pPr marL="0" indent="0">
              <a:buNone/>
            </a:pPr>
            <a:endParaRPr lang="pt-BR" sz="2200" b="1" dirty="0"/>
          </a:p>
          <a:p>
            <a:r>
              <a:rPr lang="pt-BR" sz="2200" dirty="0" smtClean="0"/>
              <a:t>Interesse à DPE : p. ún., inciso IV</a:t>
            </a:r>
          </a:p>
          <a:p>
            <a:endParaRPr lang="pt-BR" sz="2200" b="1" dirty="0"/>
          </a:p>
          <a:p>
            <a:pPr marL="0" indent="0">
              <a:buNone/>
            </a:pPr>
            <a:r>
              <a:rPr lang="pt-BR" sz="2400" dirty="0" smtClean="0"/>
              <a:t>“Parágrafo </a:t>
            </a:r>
            <a:r>
              <a:rPr lang="pt-BR" sz="2400" dirty="0"/>
              <a:t>único. Nas mesmas penas incorre quem</a:t>
            </a:r>
            <a:r>
              <a:rPr lang="pt-BR" sz="2400" dirty="0" smtClean="0"/>
              <a:t>:</a:t>
            </a:r>
          </a:p>
          <a:p>
            <a:pPr marL="0" indent="0">
              <a:buNone/>
            </a:pPr>
            <a:endParaRPr lang="pt-BR" sz="2400" b="1" dirty="0"/>
          </a:p>
          <a:p>
            <a:pPr marL="0" indent="0">
              <a:buNone/>
            </a:pPr>
            <a:r>
              <a:rPr lang="pt-BR" sz="2400" dirty="0"/>
              <a:t>IV – portar, possuir, adquirir, transportar ou fornecer arma de fogo com numeração, marca ou qualquer outro sinal de identificação raspado, suprimido ou adulterado</a:t>
            </a:r>
            <a:r>
              <a:rPr lang="pt-BR" sz="2400" dirty="0" smtClean="0"/>
              <a:t>;”</a:t>
            </a:r>
          </a:p>
          <a:p>
            <a:pPr marL="0" indent="0">
              <a:buNone/>
            </a:pPr>
            <a:endParaRPr lang="pt-BR" sz="2400" b="1" dirty="0"/>
          </a:p>
          <a:p>
            <a:pPr marL="0" indent="0">
              <a:buNone/>
            </a:pPr>
            <a:r>
              <a:rPr lang="pt-BR" sz="2200" b="1" dirty="0" smtClean="0"/>
              <a:t>5.2. Impossibilidade de liberdade “provisória” ?</a:t>
            </a:r>
          </a:p>
          <a:p>
            <a:pPr marL="0" indent="0">
              <a:buNone/>
            </a:pPr>
            <a:endParaRPr lang="pt-BR" sz="2200" b="1" dirty="0"/>
          </a:p>
          <a:p>
            <a:pPr marL="0" indent="0">
              <a:buNone/>
            </a:pPr>
            <a:r>
              <a:rPr lang="pt-BR" sz="2400" dirty="0"/>
              <a:t>  </a:t>
            </a:r>
            <a:r>
              <a:rPr lang="pt-BR" sz="2400" dirty="0" smtClean="0"/>
              <a:t>“Art</a:t>
            </a:r>
            <a:r>
              <a:rPr lang="pt-BR" sz="2400" dirty="0"/>
              <a:t>. 21. Os crimes previstos nos arts. 16, 17 e 18 são insuscetíveis de liberdade provisória</a:t>
            </a:r>
            <a:r>
              <a:rPr lang="pt-BR" sz="2400" dirty="0" smtClean="0"/>
              <a:t>.”</a:t>
            </a:r>
            <a:endParaRPr lang="pt-BR" sz="2200" b="1" dirty="0" smtClean="0"/>
          </a:p>
          <a:p>
            <a:pPr marL="0" indent="0">
              <a:buNone/>
            </a:pPr>
            <a:endParaRPr lang="pt-BR" sz="2200" b="1" dirty="0"/>
          </a:p>
        </p:txBody>
      </p:sp>
    </p:spTree>
    <p:extLst>
      <p:ext uri="{BB962C8B-B14F-4D97-AF65-F5344CB8AC3E}">
        <p14:creationId xmlns:p14="http://schemas.microsoft.com/office/powerpoint/2010/main" xmlns="" val="78895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3200" dirty="0" smtClean="0"/>
              <a:t>5. DEMAIS QUESTÕES </a:t>
            </a:r>
            <a:endParaRPr lang="pt-BR" sz="3200" dirty="0"/>
          </a:p>
        </p:txBody>
      </p:sp>
      <p:sp>
        <p:nvSpPr>
          <p:cNvPr id="3" name="Content Placeholder 2"/>
          <p:cNvSpPr>
            <a:spLocks noGrp="1"/>
          </p:cNvSpPr>
          <p:nvPr>
            <p:ph idx="1"/>
          </p:nvPr>
        </p:nvSpPr>
        <p:spPr/>
        <p:txBody>
          <a:bodyPr>
            <a:normAutofit fontScale="77500" lnSpcReduction="20000"/>
          </a:bodyPr>
          <a:lstStyle/>
          <a:p>
            <a:pPr marL="0" indent="0">
              <a:buNone/>
            </a:pPr>
            <a:r>
              <a:rPr lang="pt-BR" sz="2200" b="1" dirty="0" smtClean="0"/>
              <a:t>5.1. Quadro comparatvo entre posse e porte</a:t>
            </a:r>
          </a:p>
          <a:p>
            <a:pPr marL="0" indent="0">
              <a:buNone/>
            </a:pPr>
            <a:endParaRPr lang="pt-BR" sz="2200" b="1" dirty="0"/>
          </a:p>
          <a:p>
            <a:pPr marL="0" indent="0">
              <a:buNone/>
            </a:pPr>
            <a:r>
              <a:rPr lang="pt-BR" sz="2200" b="1" dirty="0" smtClean="0"/>
              <a:t>5.2. A </a:t>
            </a:r>
            <a:r>
              <a:rPr lang="pt-BR" sz="2200" b="1" i="1" dirty="0" smtClean="0"/>
              <a:t>abolitio criminis</a:t>
            </a:r>
          </a:p>
          <a:p>
            <a:pPr marL="0" indent="0">
              <a:buNone/>
            </a:pPr>
            <a:endParaRPr lang="pt-BR" sz="2200" b="1" i="1" dirty="0" smtClean="0"/>
          </a:p>
          <a:p>
            <a:pPr marL="0" indent="0" algn="just">
              <a:buNone/>
            </a:pPr>
            <a:r>
              <a:rPr lang="pt-BR" sz="2200" dirty="0" smtClean="0">
                <a:latin typeface="+mj-lt"/>
              </a:rPr>
              <a:t>Súm. 513, STJ - A </a:t>
            </a:r>
            <a:r>
              <a:rPr lang="pt-BR" sz="2200" dirty="0">
                <a:latin typeface="+mj-lt"/>
              </a:rPr>
              <a:t>'abolitio criminis' temporária prevista na Lei n. 10.826/2003</a:t>
            </a:r>
          </a:p>
          <a:p>
            <a:pPr marL="0" indent="0" algn="just">
              <a:buNone/>
            </a:pPr>
            <a:r>
              <a:rPr lang="pt-BR" sz="2200" dirty="0">
                <a:latin typeface="+mj-lt"/>
              </a:rPr>
              <a:t>aplica-se ao crime  de posse de arma de fogo de uso permitido com</a:t>
            </a:r>
          </a:p>
          <a:p>
            <a:pPr marL="0" indent="0" algn="just">
              <a:buNone/>
            </a:pPr>
            <a:r>
              <a:rPr lang="pt-BR" sz="2200" dirty="0">
                <a:latin typeface="+mj-lt"/>
              </a:rPr>
              <a:t>numeração, marca ou qualquer outro sinal de identificação raspado,</a:t>
            </a:r>
          </a:p>
          <a:p>
            <a:pPr marL="0" indent="0" algn="just">
              <a:buNone/>
            </a:pPr>
            <a:r>
              <a:rPr lang="pt-BR" sz="2200" dirty="0">
                <a:latin typeface="+mj-lt"/>
              </a:rPr>
              <a:t>suprimido ou adulterado, praticado somente até 23/10/2005</a:t>
            </a:r>
            <a:r>
              <a:rPr lang="pt-BR" sz="2200" b="1" i="1" dirty="0" smtClean="0"/>
              <a:t>.</a:t>
            </a:r>
          </a:p>
          <a:p>
            <a:pPr marL="0" indent="0" algn="just">
              <a:buNone/>
            </a:pPr>
            <a:endParaRPr lang="pt-BR" sz="2200" b="1" i="1" dirty="0"/>
          </a:p>
          <a:p>
            <a:pPr marL="0" indent="0">
              <a:buNone/>
            </a:pPr>
            <a:r>
              <a:rPr lang="pt-BR" sz="2200" b="1" dirty="0" smtClean="0"/>
              <a:t>5.3. A extinção da punibilidade</a:t>
            </a:r>
          </a:p>
          <a:p>
            <a:pPr marL="0" indent="0">
              <a:buNone/>
            </a:pPr>
            <a:endParaRPr lang="pt-BR" sz="2200" b="1" dirty="0" smtClean="0"/>
          </a:p>
          <a:p>
            <a:pPr marL="0" indent="0" algn="just">
              <a:buNone/>
            </a:pPr>
            <a:r>
              <a:rPr lang="pt-BR" sz="2200" b="1" dirty="0" smtClean="0"/>
              <a:t>“</a:t>
            </a:r>
            <a:r>
              <a:rPr lang="pt-BR" sz="2200" dirty="0" smtClean="0"/>
              <a:t>Art</a:t>
            </a:r>
            <a:r>
              <a:rPr lang="pt-BR" sz="2200" dirty="0"/>
              <a:t>. 32.  Os possuidores e proprietários de arma de fogo poderão entregá-la, espontaneamente, mediante recibo, e, presumindo-se de boa-fé, serão indenizados, na forma do regulamento, ficando extinta a punibilidade de eventual posse irregular da referida arma</a:t>
            </a:r>
            <a:r>
              <a:rPr lang="pt-BR" sz="2200" dirty="0" smtClean="0"/>
              <a:t>.”</a:t>
            </a:r>
            <a:endParaRPr lang="pt-BR" sz="2200" b="1" dirty="0" smtClean="0"/>
          </a:p>
          <a:p>
            <a:pPr marL="0" indent="0">
              <a:buNone/>
            </a:pPr>
            <a:endParaRPr lang="pt-BR" sz="2200" b="1" dirty="0" smtClean="0"/>
          </a:p>
          <a:p>
            <a:pPr marL="0" indent="0">
              <a:buNone/>
            </a:pPr>
            <a:r>
              <a:rPr lang="pt-BR" sz="2200" b="1" dirty="0" smtClean="0"/>
              <a:t>5.4. Insignificância</a:t>
            </a:r>
            <a:endParaRPr lang="pt-BR" sz="2200" b="1" dirty="0"/>
          </a:p>
        </p:txBody>
      </p:sp>
    </p:spTree>
    <p:extLst>
      <p:ext uri="{BB962C8B-B14F-4D97-AF65-F5344CB8AC3E}">
        <p14:creationId xmlns:p14="http://schemas.microsoft.com/office/powerpoint/2010/main" xmlns="" val="3214780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47500" lnSpcReduction="20000"/>
          </a:bodyPr>
          <a:lstStyle/>
          <a:p>
            <a:pPr marL="0" indent="0">
              <a:lnSpc>
                <a:spcPct val="170000"/>
              </a:lnSpc>
              <a:buNone/>
            </a:pPr>
            <a:r>
              <a:rPr lang="pt-BR" sz="2900" dirty="0"/>
              <a:t>EMENTA: HABEAS CORPUS. DELITO DO ART. 16, CAPUT, DA LEI N. 10.826/2003. PACIENTE PORTANDO MUNIÇÃO. ATIPICIDADE MATERIAL DA CONDUTA. INCIDÊNCIA DO PRINCÍPIO DA INSIGNIFICÂNCIA. ORDEM CONCEDIDA. 1. A análise dos documentos pelos quais se instrui pedido e dos demais argumentos articulados na inicial demonstra a presença dos requisitos essenciais à incidência do princípio da insignificância e a excepcionalidade do caso a justificar a flexibilização da jurisprudência deste Supremo Tribunal segundo a qual o delito de porte de munição de uso restrito, tipificado no art. 16 da Lei n. 10.826/2003, é crime de mera conduta. 2. A conduta do Paciente não resultou em dano ou perigo concreto relevante para a sociedade, de modo a lesionar ou colocar em perigo bem jurídico na intensidade reclamada pelo princípio da ofensividade. Não se há subestimar a natureza subsidiária, fragmentária do direito penal, que somente deve ser acionado quando os outros ramos do direito não forem suficientes para a proteção dos bens jurídicos envolvidos. 3. Ordem concedida.</a:t>
            </a:r>
            <a:br>
              <a:rPr lang="pt-BR" sz="2900" dirty="0"/>
            </a:br>
            <a:r>
              <a:rPr lang="pt-BR" sz="2900" dirty="0"/>
              <a:t/>
            </a:r>
            <a:br>
              <a:rPr lang="pt-BR" sz="2900" dirty="0"/>
            </a:br>
            <a:r>
              <a:rPr lang="pt-BR" sz="2900" dirty="0" smtClean="0"/>
              <a:t>(STF. HC </a:t>
            </a:r>
            <a:r>
              <a:rPr lang="pt-BR" sz="2900" dirty="0"/>
              <a:t>133984, Relator(a):  Min. CÁRMEN LÚCIA, Segunda Turma, julgado em 17/05/2016, PROCESSO ELETRÔNICO DJe-112 DIVULG 01-06-2016 PUBLIC 02-06-2016) </a:t>
            </a:r>
          </a:p>
          <a:p>
            <a:pPr marL="0" indent="0">
              <a:buNone/>
            </a:pPr>
            <a:endParaRPr lang="pt-BR" dirty="0"/>
          </a:p>
        </p:txBody>
      </p:sp>
    </p:spTree>
    <p:extLst>
      <p:ext uri="{BB962C8B-B14F-4D97-AF65-F5344CB8AC3E}">
        <p14:creationId xmlns:p14="http://schemas.microsoft.com/office/powerpoint/2010/main" xmlns="" val="3750880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395288" y="333375"/>
            <a:ext cx="8229600" cy="6524625"/>
          </a:xfrm>
        </p:spPr>
        <p:txBody>
          <a:bodyPr>
            <a:normAutofit fontScale="32500" lnSpcReduction="20000"/>
          </a:bodyPr>
          <a:lstStyle/>
          <a:p>
            <a:r>
              <a:rPr lang="pt-BR" sz="4900" b="1" dirty="0"/>
              <a:t>Posse irregular de arma de fogo de uso permitido</a:t>
            </a:r>
            <a:endParaRPr lang="pt-BR" sz="4900" dirty="0"/>
          </a:p>
          <a:p>
            <a:r>
              <a:rPr lang="pt-BR" sz="4900" dirty="0"/>
              <a:t>        Art. 12. Possuir ou manter sob sua guarda arma de fogo, acessório ou munição, de uso permitido, em desacordo com determinação legal ou regulamentar, no interior de sua residência ou dependência desta, ou, ainda no seu local de trabalho, desde que seja o titular ou o responsável legal do estabelecimento ou empresa:</a:t>
            </a:r>
          </a:p>
          <a:p>
            <a:r>
              <a:rPr lang="pt-BR" sz="4900" dirty="0"/>
              <a:t>        Pena – detenção, de 1 (um) a 3 (três) anos, e multa</a:t>
            </a:r>
            <a:r>
              <a:rPr lang="pt-BR" sz="4900" dirty="0" smtClean="0"/>
              <a:t>.</a:t>
            </a:r>
          </a:p>
          <a:p>
            <a:endParaRPr lang="pt-BR" sz="4900" dirty="0"/>
          </a:p>
          <a:p>
            <a:r>
              <a:rPr lang="pt-BR" sz="4900" b="1" dirty="0"/>
              <a:t>        </a:t>
            </a:r>
            <a:r>
              <a:rPr lang="pt-BR" sz="4900" b="1" dirty="0" smtClean="0"/>
              <a:t>Porte </a:t>
            </a:r>
            <a:r>
              <a:rPr lang="pt-BR" sz="4900" b="1" dirty="0"/>
              <a:t>ilegal de arma de fogo de uso permitido</a:t>
            </a:r>
            <a:endParaRPr lang="pt-BR" sz="4900" dirty="0"/>
          </a:p>
          <a:p>
            <a:r>
              <a:rPr lang="pt-BR" sz="4900" dirty="0"/>
              <a:t>        Art. 14. Portar, deter, adquirir, fornecer, receber, ter em depósito, transportar, ceder, ainda que gratuitamente, emprestar, remeter, empregar, manter sob guarda ou ocultar arma de fogo, acessório ou munição, de uso permitido, sem autorização e em desacordo com determinação legal ou regulamentar:</a:t>
            </a:r>
          </a:p>
          <a:p>
            <a:r>
              <a:rPr lang="pt-BR" sz="4900" dirty="0"/>
              <a:t>        Pena – reclusão, de 2 (dois) a 4 (quatro) anos, e multa.</a:t>
            </a:r>
          </a:p>
          <a:p>
            <a:r>
              <a:rPr lang="pt-BR" sz="4900" dirty="0"/>
              <a:t>        Parágrafo único. O crime previsto neste artigo é inafiançável, salvo quando a arma de fogo estiver registrada em nome do agente. </a:t>
            </a:r>
            <a:r>
              <a:rPr lang="pt-BR" sz="4900" dirty="0">
                <a:hlinkClick r:id="rId2"/>
              </a:rPr>
              <a:t>(Vide Adin 3.112-1</a:t>
            </a:r>
            <a:r>
              <a:rPr lang="pt-BR" sz="4900" dirty="0" smtClean="0">
                <a:hlinkClick r:id="rId2"/>
              </a:rPr>
              <a:t>)</a:t>
            </a:r>
            <a:endParaRPr lang="pt-BR" sz="4900" dirty="0" smtClean="0"/>
          </a:p>
          <a:p>
            <a:endParaRPr lang="pt-BR" sz="4900" dirty="0"/>
          </a:p>
          <a:p>
            <a:r>
              <a:rPr lang="pt-BR" sz="4900" b="1" dirty="0"/>
              <a:t>        </a:t>
            </a:r>
            <a:r>
              <a:rPr lang="pt-BR" sz="4900" b="1" dirty="0" smtClean="0"/>
              <a:t> </a:t>
            </a:r>
            <a:r>
              <a:rPr lang="pt-BR" sz="4900" b="1" dirty="0"/>
              <a:t>Posse ou porte ilegal de arma de fogo de uso restrito</a:t>
            </a:r>
            <a:endParaRPr lang="pt-BR" sz="4900" dirty="0"/>
          </a:p>
          <a:p>
            <a:r>
              <a:rPr lang="pt-BR" sz="4900" dirty="0"/>
              <a:t>        Art. 16. Possuir, deter, portar, adquirir, fornecer, receber, ter em depósito, transportar, ceder, ainda que gratuitamente, emprestar, remeter, empregar, manter sob sua guarda ou ocultar arma de fogo, acessório ou munição de uso proibido ou restrito, sem autorização e em desacordo com determinação legal ou regulamentar:</a:t>
            </a:r>
          </a:p>
          <a:p>
            <a:r>
              <a:rPr lang="pt-BR" sz="4900" dirty="0"/>
              <a:t>        Pena – reclusão, de 3 (três) a 6 (seis) anos, e multa.</a:t>
            </a:r>
          </a:p>
          <a:p>
            <a:r>
              <a:rPr lang="pt-BR" sz="4900" dirty="0"/>
              <a:t>        Parágrafo único. Nas mesmas penas incorre quem:</a:t>
            </a:r>
          </a:p>
          <a:p>
            <a:r>
              <a:rPr lang="pt-BR" sz="4900" dirty="0"/>
              <a:t>        </a:t>
            </a:r>
            <a:r>
              <a:rPr lang="pt-BR" sz="4900" dirty="0" smtClean="0"/>
              <a:t>(....)</a:t>
            </a:r>
            <a:endParaRPr lang="pt-BR" sz="4900" dirty="0"/>
          </a:p>
          <a:p>
            <a:r>
              <a:rPr lang="pt-BR" sz="4900" dirty="0"/>
              <a:t>        IV – portar, possuir, adquirir, transportar ou fornecer arma de fogo com numeração, marca ou qualquer outro sinal de identificação raspado, suprimido ou adulterado;</a:t>
            </a:r>
          </a:p>
          <a:p>
            <a:r>
              <a:rPr lang="pt-BR" dirty="0"/>
              <a:t>       </a:t>
            </a:r>
          </a:p>
        </p:txBody>
      </p:sp>
    </p:spTree>
    <p:extLst>
      <p:ext uri="{BB962C8B-B14F-4D97-AF65-F5344CB8AC3E}">
        <p14:creationId xmlns:p14="http://schemas.microsoft.com/office/powerpoint/2010/main" xmlns="" val="3480919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38538"/>
          </a:xfrm>
        </p:spPr>
        <p:txBody>
          <a:bodyPr>
            <a:normAutofit/>
          </a:bodyPr>
          <a:lstStyle/>
          <a:p>
            <a:pPr algn="just"/>
            <a:r>
              <a:rPr lang="pt-BR" sz="2200" dirty="0"/>
              <a:t>Art. 305. Afastar-se o condutor do veículo do local do acidente, para fugir à responsabilidade penal ou civil que lhe possa ser atribuída</a:t>
            </a:r>
            <a:r>
              <a:rPr lang="pt-BR" sz="2200" dirty="0" smtClean="0"/>
              <a:t>:</a:t>
            </a:r>
            <a:br>
              <a:rPr lang="pt-BR" sz="2200" dirty="0" smtClean="0"/>
            </a:br>
            <a:r>
              <a:rPr lang="pt-BR" sz="2200" dirty="0" smtClean="0"/>
              <a:t/>
            </a:r>
            <a:br>
              <a:rPr lang="pt-BR" sz="2200" dirty="0" smtClean="0"/>
            </a:br>
            <a:r>
              <a:rPr lang="pt-BR" sz="2200" dirty="0"/>
              <a:t/>
            </a:r>
            <a:br>
              <a:rPr lang="pt-BR" sz="2200" dirty="0"/>
            </a:br>
            <a:r>
              <a:rPr lang="pt-BR" sz="2200" dirty="0"/>
              <a:t/>
            </a:r>
            <a:br>
              <a:rPr lang="pt-BR" sz="2200" dirty="0"/>
            </a:br>
            <a:r>
              <a:rPr lang="pt-BR" sz="2200" dirty="0"/>
              <a:t>        Penas - detenção, de seis meses a um ano, ou multa.</a:t>
            </a:r>
            <a:br>
              <a:rPr lang="pt-BR" sz="2200" dirty="0"/>
            </a:br>
            <a:endParaRPr lang="pt-BR" sz="2200" dirty="0"/>
          </a:p>
        </p:txBody>
      </p:sp>
    </p:spTree>
    <p:extLst>
      <p:ext uri="{BB962C8B-B14F-4D97-AF65-F5344CB8AC3E}">
        <p14:creationId xmlns:p14="http://schemas.microsoft.com/office/powerpoint/2010/main" xmlns="" val="853284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828836"/>
            <a:ext cx="4572000" cy="2031325"/>
          </a:xfrm>
          <a:prstGeom prst="rect">
            <a:avLst/>
          </a:prstGeom>
        </p:spPr>
        <p:txBody>
          <a:bodyPr>
            <a:spAutoFit/>
          </a:bodyPr>
          <a:lstStyle/>
          <a:p>
            <a:r>
              <a:rPr lang="pt-BR" dirty="0"/>
              <a:t>LXIII - o preso será informado de seus direitos, entre os quais o de permanecer calado, sendo-lhe assegurada a assistência da família e de advogado</a:t>
            </a:r>
            <a:r>
              <a:rPr lang="pt-BR" dirty="0" smtClean="0"/>
              <a:t>;</a:t>
            </a:r>
          </a:p>
          <a:p>
            <a:endParaRPr lang="pt-BR" dirty="0"/>
          </a:p>
          <a:p>
            <a:r>
              <a:rPr lang="pt-BR" dirty="0"/>
              <a:t>g) direito de não ser obrigada a depor contra si mesma, nem a confessar-se culpada</a:t>
            </a:r>
          </a:p>
        </p:txBody>
      </p:sp>
    </p:spTree>
    <p:extLst>
      <p:ext uri="{BB962C8B-B14F-4D97-AF65-F5344CB8AC3E}">
        <p14:creationId xmlns:p14="http://schemas.microsoft.com/office/powerpoint/2010/main" xmlns="" val="3617757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260648"/>
            <a:ext cx="7016824" cy="6048672"/>
          </a:xfrm>
        </p:spPr>
        <p:txBody>
          <a:bodyPr>
            <a:normAutofit fontScale="47500" lnSpcReduction="20000"/>
          </a:bodyPr>
          <a:lstStyle/>
          <a:p>
            <a:pPr algn="just"/>
            <a:r>
              <a:rPr lang="pt-BR" sz="3400" dirty="0"/>
              <a:t>      </a:t>
            </a:r>
            <a:r>
              <a:rPr lang="pt-BR" sz="3400" dirty="0">
                <a:solidFill>
                  <a:schemeClr val="tx1"/>
                </a:solidFill>
              </a:rPr>
              <a:t>  Art. 306.  Conduzir veículo automotor com capacidade psicomotora alterada em razão da influência de álcool ou de outra substância psicoativa que determine dependência:          </a:t>
            </a:r>
            <a:r>
              <a:rPr lang="pt-BR" sz="3400" dirty="0">
                <a:solidFill>
                  <a:schemeClr val="tx1"/>
                </a:solidFill>
                <a:hlinkClick r:id="rId2"/>
              </a:rPr>
              <a:t>(Redação dada pela Lei nº 12.760, de 2012)</a:t>
            </a:r>
            <a:endParaRPr lang="pt-BR" sz="3400" dirty="0">
              <a:solidFill>
                <a:schemeClr val="tx1"/>
              </a:solidFill>
            </a:endParaRPr>
          </a:p>
          <a:p>
            <a:pPr algn="just"/>
            <a:r>
              <a:rPr lang="pt-BR" sz="3400" dirty="0">
                <a:solidFill>
                  <a:schemeClr val="tx1"/>
                </a:solidFill>
              </a:rPr>
              <a:t>        Penas - detenção, de seis meses a três anos, multa e suspensão ou proibição de se obter a permissão ou a habilitação para dirigir veículo automotor</a:t>
            </a:r>
            <a:r>
              <a:rPr lang="pt-BR" sz="3400" dirty="0" smtClean="0">
                <a:solidFill>
                  <a:schemeClr val="tx1"/>
                </a:solidFill>
              </a:rPr>
              <a:t>.</a:t>
            </a:r>
          </a:p>
          <a:p>
            <a:pPr algn="just"/>
            <a:endParaRPr lang="pt-BR" sz="3400" dirty="0">
              <a:solidFill>
                <a:schemeClr val="tx1"/>
              </a:solidFill>
            </a:endParaRPr>
          </a:p>
          <a:p>
            <a:pPr algn="just"/>
            <a:r>
              <a:rPr lang="pt-BR" sz="3400" dirty="0">
                <a:solidFill>
                  <a:schemeClr val="tx1"/>
                </a:solidFill>
              </a:rPr>
              <a:t>        </a:t>
            </a:r>
            <a:r>
              <a:rPr lang="pt-BR" sz="3400" dirty="0" smtClean="0">
                <a:solidFill>
                  <a:schemeClr val="tx1"/>
                </a:solidFill>
              </a:rPr>
              <a:t>§ </a:t>
            </a:r>
            <a:r>
              <a:rPr lang="pt-BR" sz="3400" dirty="0">
                <a:solidFill>
                  <a:schemeClr val="tx1"/>
                </a:solidFill>
              </a:rPr>
              <a:t>1</a:t>
            </a:r>
            <a:r>
              <a:rPr lang="pt-BR" sz="3400" u="sng" baseline="30000" dirty="0">
                <a:solidFill>
                  <a:schemeClr val="tx1"/>
                </a:solidFill>
              </a:rPr>
              <a:t>o</a:t>
            </a:r>
            <a:r>
              <a:rPr lang="pt-BR" sz="3400" dirty="0">
                <a:solidFill>
                  <a:schemeClr val="tx1"/>
                </a:solidFill>
              </a:rPr>
              <a:t>  As condutas previstas no caput</a:t>
            </a:r>
            <a:r>
              <a:rPr lang="pt-BR" sz="3400" i="1" dirty="0">
                <a:solidFill>
                  <a:schemeClr val="tx1"/>
                </a:solidFill>
              </a:rPr>
              <a:t> </a:t>
            </a:r>
            <a:r>
              <a:rPr lang="pt-BR" sz="3400" dirty="0">
                <a:solidFill>
                  <a:schemeClr val="tx1"/>
                </a:solidFill>
              </a:rPr>
              <a:t>serão constatadas por:           </a:t>
            </a:r>
            <a:r>
              <a:rPr lang="pt-BR" sz="3400" dirty="0">
                <a:solidFill>
                  <a:schemeClr val="tx1"/>
                </a:solidFill>
                <a:hlinkClick r:id="rId2"/>
              </a:rPr>
              <a:t>(Incluído pela Lei nº 12.760, de 2012</a:t>
            </a:r>
            <a:r>
              <a:rPr lang="pt-BR" sz="3400" dirty="0" smtClean="0">
                <a:solidFill>
                  <a:schemeClr val="tx1"/>
                </a:solidFill>
                <a:hlinkClick r:id="rId2"/>
              </a:rPr>
              <a:t>)</a:t>
            </a:r>
            <a:endParaRPr lang="pt-BR" sz="3400" dirty="0" smtClean="0">
              <a:solidFill>
                <a:schemeClr val="tx1"/>
              </a:solidFill>
            </a:endParaRPr>
          </a:p>
          <a:p>
            <a:pPr algn="just"/>
            <a:endParaRPr lang="pt-BR" sz="3400" dirty="0">
              <a:solidFill>
                <a:schemeClr val="tx1"/>
              </a:solidFill>
            </a:endParaRPr>
          </a:p>
          <a:p>
            <a:pPr algn="just"/>
            <a:r>
              <a:rPr lang="pt-BR" sz="3400" dirty="0">
                <a:solidFill>
                  <a:schemeClr val="tx1"/>
                </a:solidFill>
              </a:rPr>
              <a:t>I - concentração igual ou superior a 6 decigramas de álcool por litro de sangue ou igual ou superior a 0,3 miligrama de álcool por litro de ar alveolar; ou           </a:t>
            </a:r>
            <a:r>
              <a:rPr lang="pt-BR" sz="3400" dirty="0">
                <a:solidFill>
                  <a:schemeClr val="tx1"/>
                </a:solidFill>
                <a:hlinkClick r:id="rId2"/>
              </a:rPr>
              <a:t>(Incluído pela Lei nº 12.760, de 2012)</a:t>
            </a:r>
            <a:endParaRPr lang="pt-BR" sz="3400" dirty="0">
              <a:solidFill>
                <a:schemeClr val="tx1"/>
              </a:solidFill>
            </a:endParaRPr>
          </a:p>
          <a:p>
            <a:pPr algn="just"/>
            <a:r>
              <a:rPr lang="pt-BR" sz="3400" dirty="0">
                <a:solidFill>
                  <a:schemeClr val="tx1"/>
                </a:solidFill>
              </a:rPr>
              <a:t>II - sinais que indiquem, na forma disciplinada pelo Contran, alteração da capacidade psicomotora.           </a:t>
            </a:r>
            <a:r>
              <a:rPr lang="pt-BR" sz="3400" dirty="0">
                <a:solidFill>
                  <a:schemeClr val="tx1"/>
                </a:solidFill>
                <a:hlinkClick r:id="rId2"/>
              </a:rPr>
              <a:t>(Incluído pela Lei nº 12.760, de 2012</a:t>
            </a:r>
            <a:r>
              <a:rPr lang="pt-BR" sz="3400" dirty="0" smtClean="0">
                <a:solidFill>
                  <a:schemeClr val="tx1"/>
                </a:solidFill>
                <a:hlinkClick r:id="rId2"/>
              </a:rPr>
              <a:t>)</a:t>
            </a:r>
            <a:endParaRPr lang="pt-BR" sz="3400" dirty="0" smtClean="0">
              <a:solidFill>
                <a:schemeClr val="tx1"/>
              </a:solidFill>
            </a:endParaRPr>
          </a:p>
          <a:p>
            <a:pPr algn="just"/>
            <a:endParaRPr lang="pt-BR" sz="3400" dirty="0">
              <a:solidFill>
                <a:schemeClr val="tx1"/>
              </a:solidFill>
            </a:endParaRPr>
          </a:p>
          <a:p>
            <a:pPr algn="just"/>
            <a:r>
              <a:rPr lang="pt-BR" sz="3400" dirty="0">
                <a:solidFill>
                  <a:schemeClr val="tx1"/>
                </a:solidFill>
              </a:rPr>
              <a:t>§ 2</a:t>
            </a:r>
            <a:r>
              <a:rPr lang="pt-BR" sz="3400" u="sng" baseline="30000" dirty="0">
                <a:solidFill>
                  <a:schemeClr val="tx1"/>
                </a:solidFill>
              </a:rPr>
              <a:t>o</a:t>
            </a:r>
            <a:r>
              <a:rPr lang="pt-BR" sz="3400" dirty="0">
                <a:solidFill>
                  <a:schemeClr val="tx1"/>
                </a:solidFill>
              </a:rPr>
              <a:t>  A verificação do disposto neste artigo poderá ser obtida mediante teste de alcoolemia, exame clínico, perícia, vídeo, prova testemunhal ou outros meios de prova em direito admitidos, observado o direito à contraprova.  </a:t>
            </a:r>
            <a:r>
              <a:rPr lang="pt-BR" sz="3400" dirty="0">
                <a:solidFill>
                  <a:schemeClr val="tx1"/>
                </a:solidFill>
                <a:hlinkClick r:id="rId2"/>
              </a:rPr>
              <a:t>(Incluído pela Lei nº 12.760, de 2012)</a:t>
            </a:r>
            <a:r>
              <a:rPr lang="pt-BR" sz="3400" dirty="0">
                <a:solidFill>
                  <a:schemeClr val="tx1"/>
                </a:solidFill>
              </a:rPr>
              <a:t> </a:t>
            </a:r>
            <a:endParaRPr lang="pt-BR" sz="3400" dirty="0" smtClean="0">
              <a:solidFill>
                <a:schemeClr val="tx1"/>
              </a:solidFill>
            </a:endParaRPr>
          </a:p>
          <a:p>
            <a:pPr algn="just"/>
            <a:endParaRPr lang="pt-BR" sz="3400" dirty="0">
              <a:solidFill>
                <a:schemeClr val="tx1"/>
              </a:solidFill>
            </a:endParaRPr>
          </a:p>
          <a:p>
            <a:pPr algn="just"/>
            <a:r>
              <a:rPr lang="pt-BR" sz="3400" dirty="0">
                <a:solidFill>
                  <a:schemeClr val="tx1"/>
                </a:solidFill>
              </a:rPr>
              <a:t>§ 3</a:t>
            </a:r>
            <a:r>
              <a:rPr lang="pt-BR" sz="3400" u="sng" baseline="30000" dirty="0">
                <a:solidFill>
                  <a:schemeClr val="tx1"/>
                </a:solidFill>
              </a:rPr>
              <a:t>o</a:t>
            </a:r>
            <a:r>
              <a:rPr lang="pt-BR" sz="3400" dirty="0">
                <a:solidFill>
                  <a:schemeClr val="tx1"/>
                </a:solidFill>
              </a:rPr>
              <a:t>  O Contran disporá sobre a equivalência entre os distintos testes de alcoolemia para efeito de caracterização do crime tipificado neste artigo.   </a:t>
            </a:r>
            <a:r>
              <a:rPr lang="pt-BR" sz="3400" dirty="0"/>
              <a:t>       </a:t>
            </a:r>
            <a:r>
              <a:rPr lang="pt-BR" sz="3400" dirty="0">
                <a:hlinkClick r:id="rId2"/>
              </a:rPr>
              <a:t>(Incluído pela Lei nº 12.760, de 2012)</a:t>
            </a:r>
            <a:endParaRPr lang="pt-BR" sz="3400" dirty="0"/>
          </a:p>
          <a:p>
            <a:endParaRPr lang="pt-BR" dirty="0"/>
          </a:p>
        </p:txBody>
      </p:sp>
    </p:spTree>
    <p:extLst>
      <p:ext uri="{BB962C8B-B14F-4D97-AF65-F5344CB8AC3E}">
        <p14:creationId xmlns:p14="http://schemas.microsoft.com/office/powerpoint/2010/main" xmlns="" val="2345212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70000" lnSpcReduction="20000"/>
          </a:bodyPr>
          <a:lstStyle/>
          <a:p>
            <a:pPr marL="0" indent="0">
              <a:buNone/>
            </a:pPr>
            <a:r>
              <a:rPr lang="pt-BR" dirty="0" smtClean="0"/>
              <a:t>    </a:t>
            </a:r>
            <a:r>
              <a:rPr lang="pt-BR" dirty="0"/>
              <a:t>Art. 4º O etilômetro deve atender aos seguintes </a:t>
            </a:r>
            <a:r>
              <a:rPr lang="pt-BR" dirty="0" smtClean="0"/>
              <a:t>requisitos</a:t>
            </a:r>
            <a:r>
              <a:rPr lang="pt-BR" dirty="0"/>
              <a:t>: </a:t>
            </a:r>
          </a:p>
          <a:p>
            <a:r>
              <a:rPr lang="pt-BR" dirty="0"/>
              <a:t>I – ter seu modelo aprovado pelo INMETRO; </a:t>
            </a:r>
          </a:p>
          <a:p>
            <a:r>
              <a:rPr lang="pt-BR" dirty="0"/>
              <a:t>II – ser aprovado na verificação metrológica </a:t>
            </a:r>
            <a:r>
              <a:rPr lang="pt-BR" dirty="0" smtClean="0"/>
              <a:t>inicial</a:t>
            </a:r>
            <a:r>
              <a:rPr lang="pt-BR" dirty="0"/>
              <a:t>, eventual, em serviço e anual </a:t>
            </a:r>
            <a:r>
              <a:rPr lang="pt-BR" dirty="0" smtClean="0"/>
              <a:t>realizadas </a:t>
            </a:r>
            <a:r>
              <a:rPr lang="pt-BR" dirty="0"/>
              <a:t>pelo Instituto Nacional de Metrologia, </a:t>
            </a:r>
            <a:r>
              <a:rPr lang="pt-BR" dirty="0" smtClean="0"/>
              <a:t>Qualidade </a:t>
            </a:r>
            <a:r>
              <a:rPr lang="pt-BR" dirty="0"/>
              <a:t>e Tecnologia - INMETRO ou por </a:t>
            </a:r>
            <a:r>
              <a:rPr lang="pt-BR" dirty="0" smtClean="0"/>
              <a:t>órgão </a:t>
            </a:r>
            <a:r>
              <a:rPr lang="pt-BR" dirty="0"/>
              <a:t>da Rede Brasileira de Metrologia Legal e </a:t>
            </a:r>
            <a:r>
              <a:rPr lang="pt-BR" dirty="0" smtClean="0"/>
              <a:t>Qualidade </a:t>
            </a:r>
            <a:r>
              <a:rPr lang="pt-BR" dirty="0"/>
              <a:t>- RBMLQ; </a:t>
            </a:r>
          </a:p>
          <a:p>
            <a:r>
              <a:rPr lang="pt-BR" dirty="0"/>
              <a:t>Parágrafo único. Do resultado do etilômetro (</a:t>
            </a:r>
            <a:r>
              <a:rPr lang="pt-BR" dirty="0" smtClean="0"/>
              <a:t>medição </a:t>
            </a:r>
            <a:r>
              <a:rPr lang="pt-BR" dirty="0"/>
              <a:t>realizada) deverá ser </a:t>
            </a:r>
            <a:r>
              <a:rPr lang="pt-BR" dirty="0" smtClean="0"/>
              <a:t>descontada </a:t>
            </a:r>
            <a:r>
              <a:rPr lang="pt-BR" dirty="0"/>
              <a:t>margem de tolerância, que será o erro </a:t>
            </a:r>
            <a:r>
              <a:rPr lang="pt-BR" dirty="0" smtClean="0"/>
              <a:t>máximo </a:t>
            </a:r>
            <a:r>
              <a:rPr lang="pt-BR" dirty="0"/>
              <a:t>admissível, conforme legislação </a:t>
            </a:r>
            <a:r>
              <a:rPr lang="pt-BR" dirty="0" smtClean="0"/>
              <a:t>metrológica</a:t>
            </a:r>
            <a:r>
              <a:rPr lang="pt-BR" dirty="0"/>
              <a:t>, de acordo com a “Tabela de Valores </a:t>
            </a:r>
            <a:r>
              <a:rPr lang="pt-BR" dirty="0" smtClean="0"/>
              <a:t>Referenciais </a:t>
            </a:r>
            <a:r>
              <a:rPr lang="pt-BR" dirty="0"/>
              <a:t>para Etilômetro” constante no </a:t>
            </a:r>
            <a:r>
              <a:rPr lang="pt-BR" dirty="0" smtClean="0"/>
              <a:t>Anexo I</a:t>
            </a:r>
          </a:p>
          <a:p>
            <a:pPr marL="0" indent="0">
              <a:buNone/>
            </a:pPr>
            <a:endParaRPr lang="pt-BR" dirty="0"/>
          </a:p>
          <a:p>
            <a:r>
              <a:rPr lang="pt-BR" dirty="0"/>
              <a:t>Art. 5º Os sinais de alteração da capacidade </a:t>
            </a:r>
            <a:r>
              <a:rPr lang="pt-BR" dirty="0" smtClean="0"/>
              <a:t>psicomotora </a:t>
            </a:r>
            <a:r>
              <a:rPr lang="pt-BR" dirty="0"/>
              <a:t>poderão ser verificados por: </a:t>
            </a:r>
          </a:p>
          <a:p>
            <a:r>
              <a:rPr lang="pt-BR" dirty="0"/>
              <a:t>I – exame clínico com laudo conclusivo e firmado </a:t>
            </a:r>
            <a:r>
              <a:rPr lang="pt-BR" dirty="0" smtClean="0"/>
              <a:t>por </a:t>
            </a:r>
            <a:r>
              <a:rPr lang="pt-BR" dirty="0"/>
              <a:t>médico perito; ou </a:t>
            </a:r>
          </a:p>
          <a:p>
            <a:r>
              <a:rPr lang="pt-BR" dirty="0"/>
              <a:t>II – constatação, pelo agente da Autoridade de </a:t>
            </a:r>
            <a:r>
              <a:rPr lang="pt-BR" dirty="0" smtClean="0"/>
              <a:t>Trânsito</a:t>
            </a:r>
            <a:r>
              <a:rPr lang="pt-BR" dirty="0"/>
              <a:t>, dos sinais de alteração da </a:t>
            </a:r>
            <a:r>
              <a:rPr lang="pt-BR" dirty="0" smtClean="0"/>
              <a:t>capacidade </a:t>
            </a:r>
            <a:r>
              <a:rPr lang="pt-BR" dirty="0"/>
              <a:t>psicomotora nos termos do Anexo II. </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xmlns="" val="2627497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47500" lnSpcReduction="20000"/>
          </a:bodyPr>
          <a:lstStyle/>
          <a:p>
            <a:r>
              <a:rPr lang="pt-BR" dirty="0"/>
              <a:t>VI. Sinais observados pelo agente fiscalizador:</a:t>
            </a:r>
          </a:p>
          <a:p>
            <a:r>
              <a:rPr lang="pt-BR" dirty="0"/>
              <a:t>a. Quanto à aparência, se o condutor apresenta:</a:t>
            </a:r>
          </a:p>
          <a:p>
            <a:r>
              <a:rPr lang="pt-BR" dirty="0"/>
              <a:t>i. Sonolência;</a:t>
            </a:r>
          </a:p>
          <a:p>
            <a:r>
              <a:rPr lang="pt-BR" dirty="0"/>
              <a:t>ii. Olhos vermelhos</a:t>
            </a:r>
            <a:r>
              <a:rPr lang="pt-BR" dirty="0" smtClean="0"/>
              <a:t>;</a:t>
            </a:r>
            <a:r>
              <a:rPr lang="pt-BR" dirty="0"/>
              <a:t> iii. Vômito;</a:t>
            </a:r>
          </a:p>
          <a:p>
            <a:r>
              <a:rPr lang="pt-BR" dirty="0"/>
              <a:t>iv. Soluços;</a:t>
            </a:r>
          </a:p>
          <a:p>
            <a:r>
              <a:rPr lang="pt-BR" dirty="0"/>
              <a:t>v. Desordem nas vestes;</a:t>
            </a:r>
          </a:p>
          <a:p>
            <a:r>
              <a:rPr lang="pt-BR" dirty="0"/>
              <a:t>vi. Odor de álcool no hálito.</a:t>
            </a:r>
          </a:p>
          <a:p>
            <a:r>
              <a:rPr lang="pt-BR" dirty="0"/>
              <a:t>b. Quanto à atitude, se o condutor apresenta:</a:t>
            </a:r>
          </a:p>
          <a:p>
            <a:r>
              <a:rPr lang="pt-BR" dirty="0"/>
              <a:t>i. Agressividade;</a:t>
            </a:r>
          </a:p>
          <a:p>
            <a:r>
              <a:rPr lang="pt-BR" dirty="0"/>
              <a:t>ii. Arrogância;</a:t>
            </a:r>
          </a:p>
          <a:p>
            <a:r>
              <a:rPr lang="pt-BR" dirty="0"/>
              <a:t>iii. Exaltação;</a:t>
            </a:r>
          </a:p>
          <a:p>
            <a:r>
              <a:rPr lang="pt-BR" dirty="0"/>
              <a:t>iv. Ironia;</a:t>
            </a:r>
          </a:p>
          <a:p>
            <a:r>
              <a:rPr lang="pt-BR" dirty="0"/>
              <a:t>v. Falante;</a:t>
            </a:r>
          </a:p>
          <a:p>
            <a:r>
              <a:rPr lang="pt-BR" dirty="0"/>
              <a:t>vi. Dispersão.</a:t>
            </a:r>
          </a:p>
          <a:p>
            <a:r>
              <a:rPr lang="pt-BR" dirty="0"/>
              <a:t>c. Quanto à orientação, se o condutor:</a:t>
            </a:r>
          </a:p>
          <a:p>
            <a:r>
              <a:rPr lang="pt-BR" dirty="0"/>
              <a:t>i. sabe onde está;</a:t>
            </a:r>
          </a:p>
          <a:p>
            <a:r>
              <a:rPr lang="pt-BR" dirty="0"/>
              <a:t>ii. sabe a data e a hora.</a:t>
            </a:r>
          </a:p>
          <a:p>
            <a:r>
              <a:rPr lang="pt-BR" dirty="0"/>
              <a:t>d. Quanto à memória, se o condutor:</a:t>
            </a:r>
          </a:p>
          <a:p>
            <a:r>
              <a:rPr lang="pt-BR" dirty="0"/>
              <a:t>i. sabe seu endereço;</a:t>
            </a:r>
          </a:p>
          <a:p>
            <a:r>
              <a:rPr lang="pt-BR" dirty="0"/>
              <a:t>ii. lembra dos atos cometidos;</a:t>
            </a:r>
          </a:p>
          <a:p>
            <a:r>
              <a:rPr lang="pt-BR" dirty="0"/>
              <a:t>e. Quanto à capacidade motora e verbal, se o condutor apresenta:</a:t>
            </a:r>
          </a:p>
          <a:p>
            <a:r>
              <a:rPr lang="pt-BR" dirty="0"/>
              <a:t>i. Dificuldade no equilíbrio;</a:t>
            </a:r>
          </a:p>
          <a:p>
            <a:r>
              <a:rPr lang="pt-BR" dirty="0"/>
              <a:t>ii. Fala alterada;</a:t>
            </a:r>
          </a:p>
        </p:txBody>
      </p:sp>
    </p:spTree>
    <p:extLst>
      <p:ext uri="{BB962C8B-B14F-4D97-AF65-F5344CB8AC3E}">
        <p14:creationId xmlns:p14="http://schemas.microsoft.com/office/powerpoint/2010/main" xmlns="" val="3062045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04664"/>
            <a:ext cx="8229600" cy="6106690"/>
          </a:xfrm>
        </p:spPr>
        <p:txBody>
          <a:bodyPr>
            <a:normAutofit fontScale="90000"/>
          </a:bodyPr>
          <a:lstStyle/>
          <a:p>
            <a:r>
              <a:rPr lang="pt-BR" sz="2700" dirty="0" smtClean="0"/>
              <a:t>Artigo </a:t>
            </a:r>
            <a:r>
              <a:rPr lang="pt-BR" sz="2700" dirty="0"/>
              <a:t>26</a:t>
            </a:r>
            <a:br>
              <a:rPr lang="pt-BR" sz="2700" dirty="0"/>
            </a:br>
            <a:r>
              <a:rPr lang="pt-BR" sz="2700" dirty="0"/>
              <a:t>Medidas para intensificar a cooperação com as autoridades competentes para a aplicação da lei</a:t>
            </a:r>
            <a:br>
              <a:rPr lang="pt-BR" sz="2700" dirty="0"/>
            </a:br>
            <a:r>
              <a:rPr lang="pt-BR" sz="2700" dirty="0"/>
              <a:t>1. Cada Estado Parte tomará as medidas adequadas para encorajar as pessoas que participem ou tenham participado em grupos criminosos organizados:</a:t>
            </a:r>
            <a:br>
              <a:rPr lang="pt-BR" sz="2700" dirty="0"/>
            </a:br>
            <a:r>
              <a:rPr lang="pt-BR" sz="2700" dirty="0"/>
              <a:t>a) A fornecerem informações úteis às autoridades competentes para efeitos de investigação e produção de provas, nomeadamente</a:t>
            </a:r>
            <a:br>
              <a:rPr lang="pt-BR" sz="2700" dirty="0"/>
            </a:br>
            <a:r>
              <a:rPr lang="pt-BR" sz="2700" dirty="0"/>
              <a:t>i) A identidade, natureza, composição, estrutura, localização ou atividades dos grupos criminosos organizados;</a:t>
            </a:r>
            <a:br>
              <a:rPr lang="pt-BR" sz="2700" dirty="0"/>
            </a:br>
            <a:r>
              <a:rPr lang="pt-BR" sz="2700" dirty="0"/>
              <a:t>ii) As conexões, inclusive conexões internacionais, com outros grupos criminosos organizados;</a:t>
            </a:r>
            <a:br>
              <a:rPr lang="pt-BR" sz="2700" dirty="0"/>
            </a:br>
            <a:r>
              <a:rPr lang="pt-BR" sz="2700" dirty="0"/>
              <a:t>iii) As infrações que os grupos criminosos organizados praticaram ou poderão vir a praticar;</a:t>
            </a:r>
            <a:r>
              <a:rPr lang="pt-BR" dirty="0"/>
              <a:t/>
            </a:r>
            <a:br>
              <a:rPr lang="pt-BR" dirty="0"/>
            </a:br>
            <a:endParaRPr lang="pt-BR" dirty="0"/>
          </a:p>
        </p:txBody>
      </p:sp>
    </p:spTree>
    <p:extLst>
      <p:ext uri="{BB962C8B-B14F-4D97-AF65-F5344CB8AC3E}">
        <p14:creationId xmlns:p14="http://schemas.microsoft.com/office/powerpoint/2010/main" xmlns="" val="29780433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165304"/>
          </a:xfrm>
        </p:spPr>
        <p:txBody>
          <a:bodyPr>
            <a:normAutofit fontScale="90000"/>
          </a:bodyPr>
          <a:lstStyle/>
          <a:p>
            <a:pPr>
              <a:lnSpc>
                <a:spcPct val="150000"/>
              </a:lnSpc>
            </a:pPr>
            <a:r>
              <a:rPr lang="pt-BR" sz="2000" dirty="0" smtClean="0"/>
              <a:t>1 - 25, §2º, Lei 7.492/86 – Crimes contra o SFN;</a:t>
            </a:r>
            <a:br>
              <a:rPr lang="pt-BR" sz="2000" dirty="0" smtClean="0"/>
            </a:br>
            <a:r>
              <a:rPr lang="pt-BR" sz="2000" dirty="0" smtClean="0"/>
              <a:t/>
            </a:r>
            <a:br>
              <a:rPr lang="pt-BR" sz="2000" dirty="0" smtClean="0"/>
            </a:br>
            <a:r>
              <a:rPr lang="pt-BR" sz="2000" dirty="0" smtClean="0"/>
              <a:t>2 – 16, p. ún., Lei 8.137/90 – Crimes contra a OTERC;</a:t>
            </a:r>
            <a:br>
              <a:rPr lang="pt-BR" sz="2000" dirty="0" smtClean="0"/>
            </a:br>
            <a:r>
              <a:rPr lang="pt-BR" sz="2000" dirty="0" smtClean="0"/>
              <a:t/>
            </a:r>
            <a:br>
              <a:rPr lang="pt-BR" sz="2000" dirty="0" smtClean="0"/>
            </a:br>
            <a:r>
              <a:rPr lang="pt-BR" sz="2000" dirty="0" smtClean="0"/>
              <a:t>3 – 1º, §5º, Lei 9.613/98 – Lavagem de bens, direitos e valores;</a:t>
            </a:r>
            <a:br>
              <a:rPr lang="pt-BR" sz="2000" dirty="0" smtClean="0"/>
            </a:br>
            <a:r>
              <a:rPr lang="pt-BR" sz="2000" dirty="0" smtClean="0"/>
              <a:t/>
            </a:r>
            <a:br>
              <a:rPr lang="pt-BR" sz="2000" dirty="0" smtClean="0"/>
            </a:br>
            <a:r>
              <a:rPr lang="pt-BR" sz="2000" dirty="0" smtClean="0"/>
              <a:t>4 – 8º, p. ún., Lei 8.072/90 – Hediondos e a antiga quadrilha (hoje ac);</a:t>
            </a:r>
            <a:br>
              <a:rPr lang="pt-BR" sz="2000" dirty="0" smtClean="0"/>
            </a:br>
            <a:r>
              <a:rPr lang="pt-BR" sz="2000" dirty="0"/>
              <a:t/>
            </a:r>
            <a:br>
              <a:rPr lang="pt-BR" sz="2000" dirty="0"/>
            </a:br>
            <a:r>
              <a:rPr lang="pt-BR" sz="2000" dirty="0" smtClean="0"/>
              <a:t>5 – 159, §4º, CP;</a:t>
            </a:r>
            <a:br>
              <a:rPr lang="pt-BR" sz="2000" dirty="0" smtClean="0"/>
            </a:br>
            <a:r>
              <a:rPr lang="pt-BR" sz="2000" dirty="0" smtClean="0"/>
              <a:t/>
            </a:r>
            <a:br>
              <a:rPr lang="pt-BR" sz="2000" dirty="0" smtClean="0"/>
            </a:br>
            <a:r>
              <a:rPr lang="pt-BR" sz="2000" dirty="0" smtClean="0"/>
              <a:t>6 – 13 e 14 , Lei 9.807/99;</a:t>
            </a:r>
            <a:br>
              <a:rPr lang="pt-BR" sz="2000" dirty="0" smtClean="0"/>
            </a:br>
            <a:r>
              <a:rPr lang="pt-BR" sz="2000" dirty="0" smtClean="0"/>
              <a:t/>
            </a:r>
            <a:br>
              <a:rPr lang="pt-BR" sz="2000" dirty="0" smtClean="0"/>
            </a:br>
            <a:r>
              <a:rPr lang="pt-BR" sz="2000" dirty="0" smtClean="0"/>
              <a:t>7 – 41, Lei 11.343/06;</a:t>
            </a:r>
            <a:br>
              <a:rPr lang="pt-BR" sz="2000" dirty="0" smtClean="0"/>
            </a:br>
            <a:r>
              <a:rPr lang="pt-BR" sz="2000" dirty="0" smtClean="0"/>
              <a:t/>
            </a:r>
            <a:br>
              <a:rPr lang="pt-BR" sz="2000" dirty="0" smtClean="0"/>
            </a:br>
            <a:r>
              <a:rPr lang="pt-BR" sz="2000" dirty="0" smtClean="0"/>
              <a:t>8 – 4º, Lei 12.850/13 </a:t>
            </a:r>
            <a:endParaRPr lang="pt-BR" sz="2000" dirty="0"/>
          </a:p>
        </p:txBody>
      </p:sp>
    </p:spTree>
    <p:extLst>
      <p:ext uri="{BB962C8B-B14F-4D97-AF65-F5344CB8AC3E}">
        <p14:creationId xmlns:p14="http://schemas.microsoft.com/office/powerpoint/2010/main" xmlns="" val="657370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34682"/>
          </a:xfrm>
        </p:spPr>
        <p:txBody>
          <a:bodyPr>
            <a:normAutofit/>
          </a:bodyPr>
          <a:lstStyle/>
          <a:p>
            <a:r>
              <a:rPr lang="pt-BR" sz="3000" dirty="0" smtClean="0"/>
              <a:t>§ 4</a:t>
            </a:r>
            <a:r>
              <a:rPr lang="pt-BR" sz="3000" b="1" dirty="0" smtClean="0"/>
              <a:t>º </a:t>
            </a:r>
            <a:r>
              <a:rPr lang="pt-BR" sz="3000" dirty="0" smtClean="0"/>
              <a:t>- Se o crime é cometido em concurso, o concorrente que o denunciar à autoridade, facilitando a libertação do seqüestrado, terá sua pena reduzida de um a dois terços.</a:t>
            </a:r>
            <a:endParaRPr lang="pt-BR" sz="3000" dirty="0"/>
          </a:p>
        </p:txBody>
      </p:sp>
    </p:spTree>
    <p:extLst>
      <p:ext uri="{BB962C8B-B14F-4D97-AF65-F5344CB8AC3E}">
        <p14:creationId xmlns:p14="http://schemas.microsoft.com/office/powerpoint/2010/main" xmlns="" val="28204247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06690"/>
          </a:xfrm>
        </p:spPr>
        <p:txBody>
          <a:bodyPr>
            <a:normAutofit fontScale="90000"/>
          </a:bodyPr>
          <a:lstStyle/>
          <a:p>
            <a:r>
              <a:rPr lang="pt-BR" sz="2000" dirty="0"/>
              <a:t>Art. 13. Poderá o juiz, de ofício ou a requerimento das partes, conceder o perdão judicial e a conseqüente extinção da punibilidade ao acusado que, sendo primário, tenha colaborado efetiva e voluntariamente com a investigação e o processo criminal, desde que dessa colaboração tenha resultado</a:t>
            </a:r>
            <a:r>
              <a:rPr lang="pt-BR" sz="2000" dirty="0" smtClean="0"/>
              <a:t>:</a:t>
            </a:r>
            <a:br>
              <a:rPr lang="pt-BR" sz="2000" dirty="0" smtClean="0"/>
            </a:br>
            <a:r>
              <a:rPr lang="pt-BR" sz="2000" dirty="0"/>
              <a:t/>
            </a:r>
            <a:br>
              <a:rPr lang="pt-BR" sz="2000" dirty="0"/>
            </a:br>
            <a:r>
              <a:rPr lang="pt-BR" sz="2000" dirty="0"/>
              <a:t>I - a identificação dos demais co-autores ou partícipes da ação criminosa</a:t>
            </a:r>
            <a:r>
              <a:rPr lang="pt-BR" sz="2000" dirty="0" smtClean="0"/>
              <a:t>;</a:t>
            </a:r>
            <a:br>
              <a:rPr lang="pt-BR" sz="2000" dirty="0" smtClean="0"/>
            </a:br>
            <a:r>
              <a:rPr lang="pt-BR" sz="2000" dirty="0"/>
              <a:t/>
            </a:r>
            <a:br>
              <a:rPr lang="pt-BR" sz="2000" dirty="0"/>
            </a:br>
            <a:r>
              <a:rPr lang="pt-BR" sz="2000" dirty="0"/>
              <a:t>II - a localização da vítima com a sua integridade física preservada</a:t>
            </a:r>
            <a:r>
              <a:rPr lang="pt-BR" sz="2000" dirty="0" smtClean="0"/>
              <a:t>;</a:t>
            </a:r>
            <a:br>
              <a:rPr lang="pt-BR" sz="2000" dirty="0" smtClean="0"/>
            </a:br>
            <a:r>
              <a:rPr lang="pt-BR" sz="2000" dirty="0"/>
              <a:t/>
            </a:r>
            <a:br>
              <a:rPr lang="pt-BR" sz="2000" dirty="0"/>
            </a:br>
            <a:r>
              <a:rPr lang="pt-BR" sz="2000" dirty="0"/>
              <a:t>III - a recuperação total ou parcial do produto do crime</a:t>
            </a:r>
            <a:r>
              <a:rPr lang="pt-BR" sz="2000" dirty="0" smtClean="0"/>
              <a:t>.</a:t>
            </a:r>
            <a:br>
              <a:rPr lang="pt-BR" sz="2000" dirty="0" smtClean="0"/>
            </a:br>
            <a:r>
              <a:rPr lang="pt-BR" sz="2000" dirty="0"/>
              <a:t/>
            </a:r>
            <a:br>
              <a:rPr lang="pt-BR" sz="2000" dirty="0"/>
            </a:br>
            <a:r>
              <a:rPr lang="pt-BR" sz="1800" dirty="0"/>
              <a:t>Parágrafo único. A concessão do perdão judicial levará em conta a personalidade do beneficiado e a natureza, circunstâncias, gravidade e repercussão social do fato criminoso</a:t>
            </a:r>
            <a:r>
              <a:rPr lang="pt-BR" sz="1800" dirty="0" smtClean="0"/>
              <a:t>.</a:t>
            </a:r>
            <a:br>
              <a:rPr lang="pt-BR" sz="1800" dirty="0" smtClean="0"/>
            </a:br>
            <a:r>
              <a:rPr lang="pt-BR" sz="1800" dirty="0"/>
              <a:t/>
            </a:r>
            <a:br>
              <a:rPr lang="pt-BR" sz="1800" dirty="0"/>
            </a:br>
            <a:r>
              <a:rPr lang="pt-BR" sz="2000" dirty="0" smtClean="0"/>
              <a:t>Art</a:t>
            </a:r>
            <a:r>
              <a:rPr lang="pt-BR" sz="2000" dirty="0"/>
              <a:t>. 14. O indiciado ou acusado que </a:t>
            </a:r>
            <a:r>
              <a:rPr lang="pt-BR" sz="2000" dirty="0" smtClean="0"/>
              <a:t/>
            </a:r>
            <a:br>
              <a:rPr lang="pt-BR" sz="2000" dirty="0" smtClean="0"/>
            </a:br>
            <a:r>
              <a:rPr lang="pt-BR" sz="2000" dirty="0" smtClean="0"/>
              <a:t>A - colaborar </a:t>
            </a:r>
            <a:r>
              <a:rPr lang="pt-BR" sz="2000" dirty="0"/>
              <a:t>voluntariamente com a investigação policial e o processo criminal na identificação dos demais co-autores ou partícipes do </a:t>
            </a:r>
            <a:r>
              <a:rPr lang="pt-BR" sz="2000" dirty="0" smtClean="0"/>
              <a:t>crime; </a:t>
            </a:r>
            <a:br>
              <a:rPr lang="pt-BR" sz="2000" dirty="0" smtClean="0"/>
            </a:br>
            <a:r>
              <a:rPr lang="pt-BR" sz="2000" dirty="0" smtClean="0"/>
              <a:t>B - na </a:t>
            </a:r>
            <a:r>
              <a:rPr lang="pt-BR" sz="2000" dirty="0"/>
              <a:t>localização da vítima com vida e na recuperação total ou parcial do produto do </a:t>
            </a:r>
            <a:r>
              <a:rPr lang="pt-BR" sz="2000" dirty="0" smtClean="0"/>
              <a:t>crime;</a:t>
            </a:r>
            <a:br>
              <a:rPr lang="pt-BR" sz="2000" dirty="0" smtClean="0"/>
            </a:br>
            <a:r>
              <a:rPr lang="pt-BR" sz="2000" dirty="0"/>
              <a:t/>
            </a:r>
            <a:br>
              <a:rPr lang="pt-BR" sz="2000" dirty="0"/>
            </a:br>
            <a:r>
              <a:rPr lang="pt-BR" sz="2000" dirty="0" smtClean="0"/>
              <a:t> </a:t>
            </a:r>
            <a:r>
              <a:rPr lang="pt-BR" sz="2000" dirty="0"/>
              <a:t>no caso de condenação, terá pena reduzida de um a dois terços.</a:t>
            </a:r>
            <a:r>
              <a:rPr lang="pt-BR" dirty="0"/>
              <a:t/>
            </a:r>
            <a:br>
              <a:rPr lang="pt-BR" dirty="0"/>
            </a:br>
            <a:endParaRPr lang="pt-BR" dirty="0"/>
          </a:p>
        </p:txBody>
      </p:sp>
    </p:spTree>
    <p:extLst>
      <p:ext uri="{BB962C8B-B14F-4D97-AF65-F5344CB8AC3E}">
        <p14:creationId xmlns:p14="http://schemas.microsoft.com/office/powerpoint/2010/main" xmlns="" val="14850273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62674"/>
          </a:xfrm>
        </p:spPr>
        <p:txBody>
          <a:bodyPr>
            <a:normAutofit/>
          </a:bodyPr>
          <a:lstStyle/>
          <a:p>
            <a:pPr algn="just"/>
            <a:r>
              <a:rPr lang="pt-BR" sz="2600" dirty="0" smtClean="0"/>
              <a:t>DROGAS</a:t>
            </a:r>
            <a:br>
              <a:rPr lang="pt-BR" sz="2600" dirty="0" smtClean="0"/>
            </a:br>
            <a:r>
              <a:rPr lang="pt-BR" sz="2600" dirty="0" smtClean="0"/>
              <a:t/>
            </a:r>
            <a:br>
              <a:rPr lang="pt-BR" sz="2600" dirty="0" smtClean="0"/>
            </a:br>
            <a:r>
              <a:rPr lang="pt-BR" sz="2600" dirty="0"/>
              <a:t/>
            </a:r>
            <a:br>
              <a:rPr lang="pt-BR" sz="2600" dirty="0"/>
            </a:br>
            <a:r>
              <a:rPr lang="pt-BR" sz="2600" dirty="0" smtClean="0"/>
              <a:t>a - colaborar </a:t>
            </a:r>
            <a:r>
              <a:rPr lang="pt-BR" sz="2600" dirty="0"/>
              <a:t>voluntariamente com a investigação policial e o processo criminal na identificação dos demais co-autores ou partícipes do crime e </a:t>
            </a:r>
            <a:r>
              <a:rPr lang="pt-BR" sz="2600" dirty="0" smtClean="0"/>
              <a:t/>
            </a:r>
            <a:br>
              <a:rPr lang="pt-BR" sz="2600" dirty="0" smtClean="0"/>
            </a:br>
            <a:r>
              <a:rPr lang="pt-BR" sz="2600" dirty="0"/>
              <a:t/>
            </a:r>
            <a:br>
              <a:rPr lang="pt-BR" sz="2600" dirty="0"/>
            </a:br>
            <a:r>
              <a:rPr lang="pt-BR" sz="2600" dirty="0" smtClean="0"/>
              <a:t>B - na </a:t>
            </a:r>
            <a:r>
              <a:rPr lang="pt-BR" sz="2600" dirty="0"/>
              <a:t>recuperação total ou parcial do produto do crime, </a:t>
            </a:r>
            <a:r>
              <a:rPr lang="pt-BR" sz="2600" dirty="0" smtClean="0"/>
              <a:t/>
            </a:r>
            <a:br>
              <a:rPr lang="pt-BR" sz="2600" dirty="0" smtClean="0"/>
            </a:br>
            <a:r>
              <a:rPr lang="pt-BR" sz="2600" dirty="0"/>
              <a:t/>
            </a:r>
            <a:br>
              <a:rPr lang="pt-BR" sz="2600" dirty="0"/>
            </a:br>
            <a:r>
              <a:rPr lang="pt-BR" sz="2600" dirty="0" smtClean="0"/>
              <a:t/>
            </a:r>
            <a:br>
              <a:rPr lang="pt-BR" sz="2600" dirty="0" smtClean="0"/>
            </a:br>
            <a:r>
              <a:rPr lang="pt-BR" sz="2600" dirty="0" smtClean="0"/>
              <a:t>no </a:t>
            </a:r>
            <a:r>
              <a:rPr lang="pt-BR" sz="2600" dirty="0"/>
              <a:t>caso de condenação, terá pena reduzida de um terço a dois terços.</a:t>
            </a:r>
          </a:p>
        </p:txBody>
      </p:sp>
    </p:spTree>
    <p:extLst>
      <p:ext uri="{BB962C8B-B14F-4D97-AF65-F5344CB8AC3E}">
        <p14:creationId xmlns:p14="http://schemas.microsoft.com/office/powerpoint/2010/main" xmlns="" val="547612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3200" dirty="0" smtClean="0"/>
              <a:t>1. Considerações iniciais</a:t>
            </a:r>
            <a:endParaRPr lang="pt-BR" sz="3200" dirty="0"/>
          </a:p>
        </p:txBody>
      </p:sp>
      <p:sp>
        <p:nvSpPr>
          <p:cNvPr id="3" name="Content Placeholder 2"/>
          <p:cNvSpPr>
            <a:spLocks noGrp="1"/>
          </p:cNvSpPr>
          <p:nvPr>
            <p:ph idx="1"/>
          </p:nvPr>
        </p:nvSpPr>
        <p:spPr>
          <a:xfrm>
            <a:off x="457200" y="1600200"/>
            <a:ext cx="8229600" cy="4925144"/>
          </a:xfrm>
        </p:spPr>
        <p:txBody>
          <a:bodyPr>
            <a:normAutofit/>
          </a:bodyPr>
          <a:lstStyle/>
          <a:p>
            <a:pPr marL="0" indent="0">
              <a:buNone/>
            </a:pPr>
            <a:r>
              <a:rPr lang="pt-BR" sz="2200" b="1" dirty="0" smtClean="0"/>
              <a:t>1.1. Crimes de perigo</a:t>
            </a:r>
          </a:p>
          <a:p>
            <a:pPr marL="0" indent="0">
              <a:buNone/>
            </a:pPr>
            <a:endParaRPr lang="pt-BR" sz="2200" dirty="0"/>
          </a:p>
          <a:p>
            <a:r>
              <a:rPr lang="pt-BR" sz="2200" dirty="0" smtClean="0"/>
              <a:t>O princípio da lesividade</a:t>
            </a:r>
          </a:p>
          <a:p>
            <a:endParaRPr lang="pt-BR" sz="2200" dirty="0"/>
          </a:p>
          <a:p>
            <a:r>
              <a:rPr lang="pt-BR" sz="2200" dirty="0" smtClean="0"/>
              <a:t>Perigo concreto e perigo abstrato</a:t>
            </a:r>
          </a:p>
          <a:p>
            <a:endParaRPr lang="pt-BR" sz="2200" dirty="0"/>
          </a:p>
          <a:p>
            <a:r>
              <a:rPr lang="pt-BR" sz="2200" dirty="0" smtClean="0"/>
              <a:t>Inconstitucionalidade dos crimes de perigo abstrato?</a:t>
            </a:r>
          </a:p>
          <a:p>
            <a:endParaRPr lang="pt-BR" sz="2200" dirty="0"/>
          </a:p>
          <a:p>
            <a:r>
              <a:rPr lang="pt-BR" sz="2200" dirty="0" smtClean="0"/>
              <a:t>Postura do STF e STJ para os delitos dos artigos 12, 14 e 16</a:t>
            </a:r>
          </a:p>
          <a:p>
            <a:pPr marL="0" indent="0">
              <a:buNone/>
            </a:pPr>
            <a:endParaRPr lang="pt-BR" sz="2200" dirty="0" smtClean="0"/>
          </a:p>
          <a:p>
            <a:pPr marL="0" indent="0">
              <a:buNone/>
            </a:pPr>
            <a:endParaRPr lang="pt-BR" sz="2200" dirty="0" smtClean="0"/>
          </a:p>
          <a:p>
            <a:pPr marL="0" indent="0">
              <a:buNone/>
            </a:pPr>
            <a:r>
              <a:rPr lang="pt-BR" sz="2200" b="1" dirty="0" smtClean="0"/>
              <a:t>1.2. Registro e porte</a:t>
            </a:r>
          </a:p>
          <a:p>
            <a:endParaRPr lang="pt-BR" sz="2200" dirty="0" smtClean="0"/>
          </a:p>
        </p:txBody>
      </p:sp>
    </p:spTree>
    <p:extLst>
      <p:ext uri="{BB962C8B-B14F-4D97-AF65-F5344CB8AC3E}">
        <p14:creationId xmlns:p14="http://schemas.microsoft.com/office/powerpoint/2010/main" xmlns="" val="36803705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02634"/>
          </a:xfrm>
        </p:spPr>
        <p:txBody>
          <a:bodyPr>
            <a:normAutofit fontScale="90000"/>
          </a:bodyPr>
          <a:lstStyle/>
          <a:p>
            <a:pPr algn="just"/>
            <a:r>
              <a:rPr lang="pt-BR" sz="2000" dirty="0" smtClean="0"/>
              <a:t/>
            </a:r>
            <a:br>
              <a:rPr lang="pt-BR" sz="2000" dirty="0" smtClean="0"/>
            </a:br>
            <a:r>
              <a:rPr lang="pt-BR" sz="2000" dirty="0"/>
              <a:t/>
            </a:r>
            <a:br>
              <a:rPr lang="pt-BR" sz="2000" dirty="0"/>
            </a:br>
            <a:r>
              <a:rPr lang="pt-BR" sz="2000" dirty="0" smtClean="0"/>
              <a:t/>
            </a:r>
            <a:br>
              <a:rPr lang="pt-BR" sz="2000" dirty="0" smtClean="0"/>
            </a:br>
            <a:r>
              <a:rPr lang="pt-BR" sz="2000" dirty="0" smtClean="0"/>
              <a:t>Art</a:t>
            </a:r>
            <a:r>
              <a:rPr lang="pt-BR" sz="2000" dirty="0"/>
              <a:t>. 4</a:t>
            </a:r>
            <a:r>
              <a:rPr lang="pt-BR" sz="2000" u="sng" baseline="30000" dirty="0"/>
              <a:t>o</a:t>
            </a:r>
            <a:r>
              <a:rPr lang="pt-BR" sz="2000" dirty="0"/>
              <a:t>  O juiz poderá, a requerimento das partes, conceder o perdão judicial, reduzir em até 2/3 (dois terços) a pena privativa de liberdade ou substituí-la por restritiva de direitos daquele que tenha colaborado efetiva e voluntariamente com a investigação e com o processo criminal, desde que dessa colaboração advenha um ou mais dos seguintes resultados</a:t>
            </a:r>
            <a:r>
              <a:rPr lang="pt-BR" sz="2000" dirty="0" smtClean="0"/>
              <a:t>:</a:t>
            </a:r>
            <a:br>
              <a:rPr lang="pt-BR" sz="2000" dirty="0" smtClean="0"/>
            </a:br>
            <a:r>
              <a:rPr lang="pt-BR" sz="2000" dirty="0"/>
              <a:t/>
            </a:r>
            <a:br>
              <a:rPr lang="pt-BR" sz="2000" dirty="0"/>
            </a:br>
            <a:r>
              <a:rPr lang="pt-BR" sz="2000" dirty="0"/>
              <a:t>I - a identificação dos demais coautores e partícipes da organização criminosa e das infrações penais por eles praticadas;</a:t>
            </a:r>
            <a:br>
              <a:rPr lang="pt-BR" sz="2000" dirty="0"/>
            </a:br>
            <a:r>
              <a:rPr lang="pt-BR" sz="2000" dirty="0"/>
              <a:t>II - a revelação da estrutura hierárquica e da divisão de tarefas da organização criminosa;</a:t>
            </a:r>
            <a:br>
              <a:rPr lang="pt-BR" sz="2000" dirty="0"/>
            </a:br>
            <a:r>
              <a:rPr lang="pt-BR" sz="2000" dirty="0"/>
              <a:t>III - a prevenção de infrações penais decorrentes das atividades da organização criminosa;</a:t>
            </a:r>
            <a:br>
              <a:rPr lang="pt-BR" sz="2000" dirty="0"/>
            </a:br>
            <a:r>
              <a:rPr lang="pt-BR" sz="2000" dirty="0"/>
              <a:t>IV - a recuperação total ou parcial do produto ou do proveito das infrações penais praticadas pela organização criminosa;</a:t>
            </a:r>
            <a:br>
              <a:rPr lang="pt-BR" sz="2000" dirty="0"/>
            </a:br>
            <a:r>
              <a:rPr lang="pt-BR" sz="2000" dirty="0"/>
              <a:t>V - a localização de eventual vítima com a sua integridade física preservada</a:t>
            </a:r>
            <a:r>
              <a:rPr lang="pt-BR" sz="2000" dirty="0" smtClean="0"/>
              <a:t>.</a:t>
            </a:r>
            <a:br>
              <a:rPr lang="pt-BR" sz="2000" dirty="0" smtClean="0"/>
            </a:br>
            <a:r>
              <a:rPr lang="pt-BR" sz="2000" dirty="0"/>
              <a:t/>
            </a:r>
            <a:br>
              <a:rPr lang="pt-BR" sz="2000" dirty="0"/>
            </a:br>
            <a:r>
              <a:rPr lang="pt-BR" sz="2000" dirty="0"/>
              <a:t/>
            </a:r>
            <a:br>
              <a:rPr lang="pt-BR" sz="2000" dirty="0"/>
            </a:br>
            <a:r>
              <a:rPr lang="pt-BR" sz="2000" dirty="0"/>
              <a:t>§ 1</a:t>
            </a:r>
            <a:r>
              <a:rPr lang="pt-BR" sz="2000" u="sng" baseline="30000" dirty="0"/>
              <a:t>o</a:t>
            </a:r>
            <a:r>
              <a:rPr lang="pt-BR" sz="2000" dirty="0"/>
              <a:t>  Em qualquer caso, a concessão do benefício levará em conta a personalidade do colaborador, a natureza, as circunstâncias, a gravidade e a repercussão social do fato criminoso e a eficácia da colaboração.</a:t>
            </a:r>
            <a:r>
              <a:rPr lang="pt-BR" dirty="0"/>
              <a:t/>
            </a:r>
            <a:br>
              <a:rPr lang="pt-BR" dirty="0"/>
            </a:br>
            <a:r>
              <a:rPr lang="pt-BR" sz="2000" dirty="0" smtClean="0"/>
              <a:t>§ </a:t>
            </a:r>
            <a:r>
              <a:rPr lang="pt-BR" sz="2000" dirty="0"/>
              <a:t>5</a:t>
            </a:r>
            <a:r>
              <a:rPr lang="pt-BR" sz="2000" u="sng" baseline="30000" dirty="0"/>
              <a:t>o</a:t>
            </a:r>
            <a:r>
              <a:rPr lang="pt-BR" sz="2000" dirty="0"/>
              <a:t>  Se a colaboração for posterior à sentença, a pena poderá ser reduzida até a metade ou será admitida a progressão de regime ainda que ausentes os requisitos objetivos.</a:t>
            </a:r>
          </a:p>
        </p:txBody>
      </p:sp>
    </p:spTree>
    <p:extLst>
      <p:ext uri="{BB962C8B-B14F-4D97-AF65-F5344CB8AC3E}">
        <p14:creationId xmlns:p14="http://schemas.microsoft.com/office/powerpoint/2010/main" xmlns="" val="6201380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204864"/>
            <a:ext cx="8229600" cy="1143000"/>
          </a:xfrm>
        </p:spPr>
        <p:txBody>
          <a:bodyPr/>
          <a:lstStyle/>
          <a:p>
            <a:r>
              <a:rPr lang="pt-BR" dirty="0" smtClean="0"/>
              <a:t>XII -DESACATO</a:t>
            </a:r>
            <a:endParaRPr lang="pt-BR" dirty="0"/>
          </a:p>
        </p:txBody>
      </p:sp>
    </p:spTree>
    <p:extLst>
      <p:ext uri="{BB962C8B-B14F-4D97-AF65-F5344CB8AC3E}">
        <p14:creationId xmlns:p14="http://schemas.microsoft.com/office/powerpoint/2010/main" xmlns="" val="7118413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2690336"/>
            <a:ext cx="4572000" cy="1477328"/>
          </a:xfrm>
          <a:prstGeom prst="rect">
            <a:avLst/>
          </a:prstGeom>
        </p:spPr>
        <p:txBody>
          <a:bodyPr>
            <a:spAutoFit/>
          </a:bodyPr>
          <a:lstStyle/>
          <a:p>
            <a:r>
              <a:rPr lang="pt-BR" b="1" dirty="0"/>
              <a:t>Desacato</a:t>
            </a:r>
            <a:endParaRPr lang="pt-BR" dirty="0"/>
          </a:p>
          <a:p>
            <a:r>
              <a:rPr lang="pt-BR" dirty="0"/>
              <a:t>Art. 331 - Desacatar funcionário público no exercício da função ou em razão dela:</a:t>
            </a:r>
          </a:p>
          <a:p>
            <a:r>
              <a:rPr lang="pt-BR" dirty="0"/>
              <a:t>Pena - detenção, de seis meses a dois anos, ou multa.</a:t>
            </a:r>
          </a:p>
        </p:txBody>
      </p:sp>
    </p:spTree>
    <p:extLst>
      <p:ext uri="{BB962C8B-B14F-4D97-AF65-F5344CB8AC3E}">
        <p14:creationId xmlns:p14="http://schemas.microsoft.com/office/powerpoint/2010/main" xmlns="" val="28671157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pt-BR" sz="2200" dirty="0" smtClean="0"/>
              <a:t>A incompatibilidade com o artigo 5ª, IV da CF e artigo 13 da CADH</a:t>
            </a:r>
          </a:p>
          <a:p>
            <a:endParaRPr lang="pt-BR" sz="2200" dirty="0"/>
          </a:p>
          <a:p>
            <a:r>
              <a:rPr lang="pt-BR" sz="2200" dirty="0" smtClean="0"/>
              <a:t>A conclusão da </a:t>
            </a:r>
            <a:r>
              <a:rPr lang="pt-BR" sz="2400" dirty="0" smtClean="0"/>
              <a:t>Relatoria </a:t>
            </a:r>
            <a:r>
              <a:rPr lang="pt-BR" sz="2400" dirty="0"/>
              <a:t>para a Liberdade de Expressão da Comissão Interamericana de Direitos Humanos</a:t>
            </a:r>
            <a:endParaRPr lang="pt-BR" sz="2200" dirty="0"/>
          </a:p>
        </p:txBody>
      </p:sp>
    </p:spTree>
    <p:extLst>
      <p:ext uri="{BB962C8B-B14F-4D97-AF65-F5344CB8AC3E}">
        <p14:creationId xmlns:p14="http://schemas.microsoft.com/office/powerpoint/2010/main" xmlns="" val="1121012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305342"/>
            <a:ext cx="7992888" cy="4801314"/>
          </a:xfrm>
          <a:prstGeom prst="rect">
            <a:avLst/>
          </a:prstGeom>
        </p:spPr>
        <p:txBody>
          <a:bodyPr wrap="square">
            <a:spAutoFit/>
          </a:bodyPr>
          <a:lstStyle/>
          <a:p>
            <a:r>
              <a:rPr lang="pt-BR" dirty="0"/>
              <a:t>Art. 5º Todos são iguais perante a lei, sem distinção de qualquer natureza, garantindo-se aos brasileiros e aos estrangeiros residentes no País a inviolabilidade do direito à vida, à liberdade, à igualdade, à segurança e à propriedade, nos termos seguintes</a:t>
            </a:r>
            <a:r>
              <a:rPr lang="pt-BR" dirty="0" smtClean="0"/>
              <a:t>:</a:t>
            </a:r>
          </a:p>
          <a:p>
            <a:endParaRPr lang="pt-BR" dirty="0"/>
          </a:p>
          <a:p>
            <a:r>
              <a:rPr lang="pt-BR" dirty="0" smtClean="0"/>
              <a:t>IV </a:t>
            </a:r>
            <a:r>
              <a:rPr lang="pt-BR" dirty="0"/>
              <a:t>- é livre a manifestação do pensamento, sendo vedado o anonimato</a:t>
            </a:r>
            <a:r>
              <a:rPr lang="pt-BR" dirty="0" smtClean="0"/>
              <a:t>;</a:t>
            </a:r>
          </a:p>
          <a:p>
            <a:endParaRPr lang="pt-BR" dirty="0"/>
          </a:p>
          <a:p>
            <a:r>
              <a:rPr lang="pt-BR" dirty="0"/>
              <a:t>IX - é livre a expressão da atividade intelectual, artística, científica e de comunicação, independentemente de censura ou licença</a:t>
            </a:r>
            <a:r>
              <a:rPr lang="pt-BR" dirty="0" smtClean="0"/>
              <a:t>;</a:t>
            </a:r>
          </a:p>
          <a:p>
            <a:endParaRPr lang="pt-BR" dirty="0" smtClean="0"/>
          </a:p>
          <a:p>
            <a:pPr hangingPunct="0"/>
            <a:r>
              <a:rPr lang="pt-BR" dirty="0"/>
              <a:t>Artigo 13 - Liberdade de pensamento e de </a:t>
            </a:r>
            <a:r>
              <a:rPr lang="pt-BR" dirty="0" smtClean="0"/>
              <a:t>expressão</a:t>
            </a:r>
          </a:p>
          <a:p>
            <a:pPr hangingPunct="0"/>
            <a:endParaRPr lang="pt-BR" dirty="0"/>
          </a:p>
          <a:p>
            <a:pPr hangingPunct="0"/>
            <a:r>
              <a:rPr lang="pt-BR" dirty="0"/>
              <a:t>1. Toda pessoa tem o direito à liberdade de pensamento e de expressão. Esse direito inclui a liberdade de procurar, receber e difundir informações e idéias de qualquer natureza, sem considerações de fronteiras, verbalmente ou por escrito, ou em forma impressa ou artística, ou por qualquer meio de sua escolha.</a:t>
            </a:r>
          </a:p>
          <a:p>
            <a:endParaRPr lang="pt-BR" dirty="0"/>
          </a:p>
        </p:txBody>
      </p:sp>
    </p:spTree>
    <p:extLst>
      <p:ext uri="{BB962C8B-B14F-4D97-AF65-F5344CB8AC3E}">
        <p14:creationId xmlns:p14="http://schemas.microsoft.com/office/powerpoint/2010/main" xmlns="" val="32071583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009531"/>
          </a:xfrm>
        </p:spPr>
        <p:txBody>
          <a:bodyPr>
            <a:noAutofit/>
          </a:bodyPr>
          <a:lstStyle/>
          <a:p>
            <a:pPr marL="0" indent="0">
              <a:buNone/>
            </a:pPr>
            <a:r>
              <a:rPr lang="pt-BR" sz="1500" dirty="0" smtClean="0"/>
              <a:t>(...)DESACATO.</a:t>
            </a:r>
          </a:p>
          <a:p>
            <a:pPr marL="0" indent="0">
              <a:buNone/>
            </a:pPr>
            <a:r>
              <a:rPr lang="pt-BR" sz="1500" dirty="0" smtClean="0"/>
              <a:t>INCOMPATIBILIDADE  DO  TIPO  PENAL  COM  A  CONVENÇÃO  AMERICANA  DE DIREITOS HUMANOS. CONTROLE DE CONVENCIONALIDADE.</a:t>
            </a:r>
          </a:p>
          <a:p>
            <a:pPr marL="0" indent="0">
              <a:buNone/>
            </a:pPr>
            <a:r>
              <a:rPr lang="pt-BR" sz="1500" dirty="0" smtClean="0"/>
              <a:t>(....)</a:t>
            </a:r>
          </a:p>
          <a:p>
            <a:pPr marL="0" indent="0">
              <a:buNone/>
            </a:pPr>
            <a:r>
              <a:rPr lang="pt-BR" sz="1500" dirty="0" smtClean="0"/>
              <a:t>4.  O  art.  2º,  c/c  o art. 29, da Convenção Americana de Direitos Humanos  (Pacto  de  São  José  da Costa Rica) prevê a adoção, pelos Estados  Partes,  de  "medidas  legislativas  ou  de outra natureza" visando  à  solução  de antinomias normativas que possam suprimir ou limitar o efetivo exercício de direitos e liberdades fundamentais.</a:t>
            </a:r>
          </a:p>
          <a:p>
            <a:pPr marL="0" indent="0">
              <a:buNone/>
            </a:pPr>
            <a:r>
              <a:rPr lang="pt-BR" sz="1500" dirty="0" smtClean="0"/>
              <a:t>(...)</a:t>
            </a:r>
          </a:p>
          <a:p>
            <a:pPr marL="0" indent="0">
              <a:buNone/>
            </a:pPr>
            <a:r>
              <a:rPr lang="pt-BR" sz="1600" dirty="0"/>
              <a:t>9.  Por  conseguinte,  a  ausência  de  lei  veiculadora de abolitio criminis  não  inibe a atuação do Poder Judiciário na verificação da inconformidade  do  art.  331  do  Código  Penal, que prevê a figura típica  do  desacato,  com  o  art. 13 do Pacto de São José da Costa Rica,  que estipula mecanismos de proteção à liberdade de pensamento e de expressão.</a:t>
            </a:r>
          </a:p>
          <a:p>
            <a:pPr marL="0" indent="0">
              <a:buNone/>
            </a:pPr>
            <a:r>
              <a:rPr lang="pt-BR" sz="1600" dirty="0"/>
              <a:t>10.  A  Comissão  Interamericana  de  Direitos  Humanos - CIDH já se manifestou  no  sentido  de  que  as  leis de desacato se prestam ao abuso,  como  meio  para  silenciar  ideias  e opiniões consideradas incômodas  pelo establishment, bem assim proporcionam maior nível de proteção   aos  agentes  do  Estado  do  que  aos  particulares,  em contravenção aos princípios democrático e igualitário.</a:t>
            </a:r>
          </a:p>
          <a:p>
            <a:pPr marL="0" indent="0">
              <a:buNone/>
            </a:pPr>
            <a:r>
              <a:rPr lang="pt-BR" sz="1600" dirty="0" smtClean="0"/>
              <a:t>(....)</a:t>
            </a:r>
            <a:endParaRPr lang="pt-BR" sz="1600" dirty="0"/>
          </a:p>
          <a:p>
            <a:pPr marL="0" indent="0">
              <a:buNone/>
            </a:pPr>
            <a:r>
              <a:rPr lang="pt-BR" sz="1600" dirty="0"/>
              <a:t>12.  A  criminalização  do  desacato está na contramão do humanismo, porque  ressalta  a preponderância do Estado - personificado em seus agentes - sobre o indivíduo</a:t>
            </a:r>
            <a:r>
              <a:rPr lang="pt-BR" sz="1600" dirty="0" smtClean="0"/>
              <a:t>.</a:t>
            </a:r>
            <a:endParaRPr lang="pt-BR" sz="1600" dirty="0"/>
          </a:p>
        </p:txBody>
      </p:sp>
    </p:spTree>
    <p:extLst>
      <p:ext uri="{BB962C8B-B14F-4D97-AF65-F5344CB8AC3E}">
        <p14:creationId xmlns:p14="http://schemas.microsoft.com/office/powerpoint/2010/main" xmlns="" val="39598045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fontScale="70000" lnSpcReduction="20000"/>
          </a:bodyPr>
          <a:lstStyle/>
          <a:p>
            <a:pPr marL="0" indent="0">
              <a:buNone/>
            </a:pPr>
            <a:r>
              <a:rPr lang="pt-BR" dirty="0"/>
              <a:t>13.  A  existência  de tal normativo em nosso ordenamento jurídico é anacrônica,   pois   traduz   desigualdade   entre   funcionários  e particulares, o que é inaceitável no Estado Democrático de Direito.</a:t>
            </a:r>
          </a:p>
          <a:p>
            <a:pPr marL="0" indent="0">
              <a:buNone/>
            </a:pPr>
            <a:r>
              <a:rPr lang="pt-BR" dirty="0"/>
              <a:t>14.  Punir  o  uso  de linguagem e atitudes ofensivas contra agentes estatais  é medida capaz de fazer com que as pessoas se abstenham de usufruir  do  direito à liberdade de expressão, por temor de sanções penais,  sendo  esta uma das razões pelas quais a CIDH estabeleceu a recomendação  de  que  os  países  aderentes  ao  Pacto de São Paulo abolissem suas respectivas leis de desacato.</a:t>
            </a:r>
          </a:p>
          <a:p>
            <a:pPr marL="0" indent="0">
              <a:buNone/>
            </a:pPr>
            <a:r>
              <a:rPr lang="pt-BR" dirty="0"/>
              <a:t>15.  O  afastamento da tipificação criminal do desacato não impede a responsabilidade ulterior, civil ou até mesmo de outra figura típica penal  (calúnia,  injúria, difamação etc.), pela ocorrência de abuso na  expressão  verbal  ou  gestual  utilizada  perante o funcionário público.</a:t>
            </a:r>
          </a:p>
          <a:p>
            <a:pPr marL="0" indent="0">
              <a:buNone/>
            </a:pPr>
            <a:r>
              <a:rPr lang="pt-BR" dirty="0"/>
              <a:t>16.   Recurso   especial  conhecido  em  parte,  e  nessa  extensão, parcialmente  provido  para  afastar a condenação do recorrente pelo crime de desacato (art. 331 do CP).</a:t>
            </a:r>
          </a:p>
          <a:p>
            <a:pPr marL="0" indent="0">
              <a:buNone/>
            </a:pPr>
            <a:r>
              <a:rPr lang="pt-BR" dirty="0"/>
              <a:t>(REsp 1640084/SP, Rel. Ministro RIBEIRO DANTAS, QUINTA TURMA, julgado em 15/12/2016, DJe 01/02/2017)</a:t>
            </a:r>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xmlns="" val="35464049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99392"/>
            <a:ext cx="6660232" cy="6740307"/>
          </a:xfrm>
          <a:prstGeom prst="rect">
            <a:avLst/>
          </a:prstGeom>
        </p:spPr>
        <p:txBody>
          <a:bodyPr wrap="square">
            <a:spAutoFit/>
          </a:bodyPr>
          <a:lstStyle/>
          <a:p>
            <a:r>
              <a:rPr lang="pt-BR" dirty="0"/>
              <a:t>ESTADO DO RIO DE JANEIRO – PODER JUDICIÁRIO</a:t>
            </a:r>
          </a:p>
          <a:p>
            <a:r>
              <a:rPr lang="pt-BR" dirty="0"/>
              <a:t>COMARCA DE BARRA MANSA</a:t>
            </a:r>
          </a:p>
          <a:p>
            <a:r>
              <a:rPr lang="pt-BR" dirty="0"/>
              <a:t>JUÍZO DE DIREITO DA 1ª VARA CRIMINAL</a:t>
            </a:r>
          </a:p>
          <a:p>
            <a:r>
              <a:rPr lang="pt-BR" dirty="0"/>
              <a:t> </a:t>
            </a:r>
          </a:p>
          <a:p>
            <a:r>
              <a:rPr lang="pt-BR" dirty="0"/>
              <a:t>Processo nº </a:t>
            </a:r>
            <a:endParaRPr lang="pt-BR" dirty="0" smtClean="0"/>
          </a:p>
          <a:p>
            <a:r>
              <a:rPr lang="pt-BR" dirty="0"/>
              <a:t> </a:t>
            </a:r>
          </a:p>
          <a:p>
            <a:r>
              <a:rPr lang="pt-BR" dirty="0"/>
              <a:t>“</a:t>
            </a:r>
            <a:r>
              <a:rPr lang="pt-BR" i="1" dirty="0"/>
              <a:t>Fuck you / I won´t do what you tell me”</a:t>
            </a:r>
            <a:endParaRPr lang="pt-BR" dirty="0"/>
          </a:p>
          <a:p>
            <a:r>
              <a:rPr lang="pt-BR" i="1" dirty="0"/>
              <a:t>Zack de la Rocha</a:t>
            </a:r>
            <a:endParaRPr lang="pt-BR" dirty="0"/>
          </a:p>
          <a:p>
            <a:r>
              <a:rPr lang="pt-BR" dirty="0"/>
              <a:t> </a:t>
            </a:r>
          </a:p>
          <a:p>
            <a:r>
              <a:rPr lang="pt-BR" dirty="0"/>
              <a:t> </a:t>
            </a:r>
          </a:p>
          <a:p>
            <a:r>
              <a:rPr lang="pt-BR" b="1" u="sng" dirty="0"/>
              <a:t>SENTENÇA</a:t>
            </a:r>
            <a:endParaRPr lang="pt-BR" dirty="0"/>
          </a:p>
          <a:p>
            <a:r>
              <a:rPr lang="pt-BR" dirty="0"/>
              <a:t> </a:t>
            </a:r>
          </a:p>
          <a:p>
            <a:r>
              <a:rPr lang="pt-BR" dirty="0"/>
              <a:t>O Ministério Público do Estado do Rio de Janeiro, com base no incluso termo circunstanciado, ajuizou ação penal em face de WAF, dando-o como incurso nas penas dos artigos 330 e 331 do CP, em concurso material, por ter se recusado a obedecer ordem de policiais militares no sentido de encostar na parede para ser revistado, e por tê-los desacatado ao dizer “vão se foder, eu conheço meus direitos, vão tomar no cu, seus filhos da puta”, tudo nos termos da denúncia de fls. 02/02-B, cuja narrativa passa a integrar, para todos os fins, o relatório desta sentença</a:t>
            </a:r>
            <a:r>
              <a:rPr lang="pt-BR" dirty="0" smtClean="0"/>
              <a:t>.</a:t>
            </a:r>
          </a:p>
          <a:p>
            <a:endParaRPr lang="pt-BR" dirty="0"/>
          </a:p>
          <a:p>
            <a:r>
              <a:rPr lang="pt-BR" dirty="0" smtClean="0"/>
              <a:t>(....)</a:t>
            </a:r>
          </a:p>
          <a:p>
            <a:endParaRPr lang="pt-BR" dirty="0"/>
          </a:p>
        </p:txBody>
      </p:sp>
    </p:spTree>
    <p:extLst>
      <p:ext uri="{BB962C8B-B14F-4D97-AF65-F5344CB8AC3E}">
        <p14:creationId xmlns:p14="http://schemas.microsoft.com/office/powerpoint/2010/main" xmlns="" val="4977396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332656"/>
            <a:ext cx="7344816" cy="4801314"/>
          </a:xfrm>
          <a:prstGeom prst="rect">
            <a:avLst/>
          </a:prstGeom>
        </p:spPr>
        <p:txBody>
          <a:bodyPr wrap="square">
            <a:spAutoFit/>
          </a:bodyPr>
          <a:lstStyle/>
          <a:p>
            <a:r>
              <a:rPr lang="pt-BR" dirty="0"/>
              <a:t>Mas, além disso, há outra importantíssima razão para que se rechace a imputação concernente ao desacato: a sua não recepção pela ordem supralegal que passou a viger após sua tipificação no ano de 1940, especialmente pela proteção à liberdade de pensamento e de expressão conferida pelo art. 13 da Convenção Americana de Direitos Humanos – o chamado Pacto de São José da Costa Rica, ratificado pelo Brasil e promulgado pelo Decreto 678/92.</a:t>
            </a:r>
          </a:p>
          <a:p>
            <a:r>
              <a:rPr lang="pt-BR" dirty="0"/>
              <a:t> </a:t>
            </a:r>
          </a:p>
          <a:p>
            <a:r>
              <a:rPr lang="pt-BR" dirty="0"/>
              <a:t>Trata-se de tese que está longe de ser inédita, na medida em que há registro de seu acolhimento por Poder Judiciário nacional</a:t>
            </a:r>
            <a:r>
              <a:rPr lang="pt-BR" dirty="0">
                <a:hlinkClick r:id="rId2"/>
              </a:rPr>
              <a:t>[7]</a:t>
            </a:r>
            <a:r>
              <a:rPr lang="pt-BR" dirty="0"/>
              <a:t>, bem como de que tenha sido deduzida pela combativa Defensoria Pública do Estado de São Paulo perante a Comissão Interamericana de Direitos Humanos em pelo menos duas oportunidades – 2012 e 2015</a:t>
            </a:r>
            <a:r>
              <a:rPr lang="pt-BR" dirty="0">
                <a:hlinkClick r:id="rId2"/>
              </a:rPr>
              <a:t>[8]</a:t>
            </a:r>
            <a:r>
              <a:rPr lang="pt-BR" dirty="0"/>
              <a:t>. Entre essas duas ocasiões, especificamente em 2013, a Comissão chegou a advertir o Brasil para que procedesse à adequação de sua legislação aos preceitos convencionais</a:t>
            </a:r>
            <a:r>
              <a:rPr lang="pt-BR" dirty="0">
                <a:hlinkClick r:id="rId2"/>
              </a:rPr>
              <a:t>[9]</a:t>
            </a:r>
            <a:r>
              <a:rPr lang="pt-BR" dirty="0"/>
              <a:t>.</a:t>
            </a:r>
          </a:p>
          <a:p>
            <a:endParaRPr lang="pt-BR" dirty="0"/>
          </a:p>
          <a:p>
            <a:endParaRPr lang="pt-BR" dirty="0"/>
          </a:p>
        </p:txBody>
      </p:sp>
    </p:spTree>
    <p:extLst>
      <p:ext uri="{BB962C8B-B14F-4D97-AF65-F5344CB8AC3E}">
        <p14:creationId xmlns:p14="http://schemas.microsoft.com/office/powerpoint/2010/main" xmlns="" val="2477623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197346"/>
            <a:ext cx="5022304" cy="5909310"/>
          </a:xfrm>
          <a:prstGeom prst="rect">
            <a:avLst/>
          </a:prstGeom>
        </p:spPr>
        <p:txBody>
          <a:bodyPr wrap="square">
            <a:spAutoFit/>
          </a:bodyPr>
          <a:lstStyle/>
          <a:p>
            <a:r>
              <a:rPr lang="pt-BR" dirty="0"/>
              <a:t>Cuida-se de operar a simples incidência do princípio da </a:t>
            </a:r>
            <a:r>
              <a:rPr lang="pt-BR" i="1" dirty="0"/>
              <a:t>ultima ratio</a:t>
            </a:r>
            <a:r>
              <a:rPr lang="pt-BR" dirty="0"/>
              <a:t>, tão negligenciado pela cultura não só dos operadores do direito, mas de praticamente toda a sociedade ocidental, que, condicionada a conferir exclusivamente respostas penais a qualquer conflito, tem obnubilada a visualização de soluções que possam se afigurar menos autoritárias e, por isso, mais adequadas. Faz-se mister afastarmos de nosso jardim “os obstáculos que impedem o sol e a água de fertilizar a terra”, pois “logo surgirão plantas de cuja existência eu sequer suspeitava”</a:t>
            </a:r>
            <a:r>
              <a:rPr lang="pt-BR" dirty="0">
                <a:hlinkClick r:id="rId2"/>
              </a:rPr>
              <a:t>[13]</a:t>
            </a:r>
            <a:r>
              <a:rPr lang="pt-BR" dirty="0"/>
              <a:t>, e assim esvanecerão as inquietudes que proporciona a crença mecanizada e cega no sistema penal.</a:t>
            </a:r>
          </a:p>
          <a:p>
            <a:r>
              <a:rPr lang="pt-BR" dirty="0"/>
              <a:t> </a:t>
            </a:r>
          </a:p>
          <a:p>
            <a:r>
              <a:rPr lang="pt-BR" dirty="0"/>
              <a:t>Por todo o exposto, JULGO IMPROCEDENTE a pretensão punitiva estatal e ABSOLVO, por conseguinte, WAF da imputação que contra si nestes autos foi formulada, com base no art. 386, VII do CPP. Sem custas. Proceda o cartório às anotações de praxe.</a:t>
            </a:r>
          </a:p>
        </p:txBody>
      </p:sp>
    </p:spTree>
    <p:extLst>
      <p:ext uri="{BB962C8B-B14F-4D97-AF65-F5344CB8AC3E}">
        <p14:creationId xmlns:p14="http://schemas.microsoft.com/office/powerpoint/2010/main" xmlns="" val="1211928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25000" lnSpcReduction="20000"/>
          </a:bodyPr>
          <a:lstStyle/>
          <a:p>
            <a:pPr marL="0" indent="0">
              <a:lnSpc>
                <a:spcPct val="170000"/>
              </a:lnSpc>
              <a:buNone/>
            </a:pPr>
            <a:r>
              <a:rPr lang="pt-BR" sz="4600" dirty="0" smtClean="0"/>
              <a:t>EMBARGOS DE DIVERGÊNCIA EM RECURSO ESPECIAL. PORTE ILEGAL DE ARMA DE FOGO. EXAME PERICIAL. NULIDADE OU AUSÊNCIA. IRRELEVÂNCIA. CRIME DE PERIGO ABSTRATO. RECURSO REJEITADO.</a:t>
            </a:r>
          </a:p>
          <a:p>
            <a:pPr marL="0" indent="0">
              <a:lnSpc>
                <a:spcPct val="170000"/>
              </a:lnSpc>
              <a:buNone/>
            </a:pPr>
            <a:r>
              <a:rPr lang="pt-BR" sz="4600" dirty="0" smtClean="0"/>
              <a:t>1. Os crimes de perigo abstrato não implicam, em todos os casos, violação ao princípio da ofensividade, pois, tendo como objeto risco juridicamente reprovável criado sob uma perspectiva ex ante, diferenciam-se dos delitos de perigo concreto e dos delitos de lesão tão-somente quanto ao grau de proteção que conferem ao bem jurídico tutelado.</a:t>
            </a:r>
          </a:p>
          <a:p>
            <a:pPr marL="0" indent="0">
              <a:lnSpc>
                <a:spcPct val="170000"/>
              </a:lnSpc>
              <a:buNone/>
            </a:pPr>
            <a:r>
              <a:rPr lang="pt-BR" sz="4600" dirty="0" smtClean="0"/>
              <a:t>2. O legislador, ao criminalizar o porte clandestino de armas, preocupou-se, essencialmente, com o risco que a posse ou o porte de armas de fogo, à deriva do controle estatal, representa para bens jurídicos fundamentais, tais como a vida, o patrimônio, a integridade física, entre outros, levando em consideração que o porte, usualmente, constitui ato preparatório (delito de preparação) para diversas condutas mais graves, quase todas dotadas com a relevante contingência de envolver violência contra a pessoa.</a:t>
            </a:r>
          </a:p>
          <a:p>
            <a:pPr marL="0" indent="0">
              <a:lnSpc>
                <a:spcPct val="170000"/>
              </a:lnSpc>
              <a:buNone/>
            </a:pPr>
            <a:r>
              <a:rPr lang="pt-BR" sz="4600" dirty="0" smtClean="0"/>
              <a:t>Assim, antecipando a tutela penal, pune essas condutas antes mesmo que representem qualquer lesão ou perigo concreto.</a:t>
            </a:r>
          </a:p>
          <a:p>
            <a:pPr marL="0" indent="0">
              <a:lnSpc>
                <a:spcPct val="170000"/>
              </a:lnSpc>
              <a:buNone/>
            </a:pPr>
            <a:r>
              <a:rPr lang="pt-BR" sz="4600" dirty="0" smtClean="0"/>
              <a:t>3. </a:t>
            </a:r>
            <a:r>
              <a:rPr lang="pt-BR" sz="4600" b="1" u="sng" dirty="0" smtClean="0"/>
              <a:t>Tratando-se de crime de perigo abstrato, é prescindível a realização de laudo pericial para atestar a potencialidade lesiva da arma apreendida</a:t>
            </a:r>
            <a:r>
              <a:rPr lang="pt-BR" sz="4600" dirty="0" smtClean="0"/>
              <a:t> e, por conseguinte, caracterizar o crime de porte ilegal de arma de fogo. Precedentes do Supremo Tribunal Federal.</a:t>
            </a:r>
          </a:p>
          <a:p>
            <a:pPr marL="0" indent="0">
              <a:lnSpc>
                <a:spcPct val="170000"/>
              </a:lnSpc>
              <a:buNone/>
            </a:pPr>
            <a:r>
              <a:rPr lang="pt-BR" sz="4600" dirty="0" smtClean="0"/>
              <a:t>4. Embargos de divergência rejeitados.</a:t>
            </a:r>
          </a:p>
          <a:p>
            <a:pPr marL="0" indent="0">
              <a:lnSpc>
                <a:spcPct val="170000"/>
              </a:lnSpc>
              <a:buNone/>
            </a:pPr>
            <a:r>
              <a:rPr lang="pt-BR" sz="4600" dirty="0" smtClean="0"/>
              <a:t>(STJ. EREsp 1005300/RS, Rel. Ministra MARIA THEREZA DE ASSIS MOURA, Rel. p/ Acórdão Ministra LAURITA VAZ, TERCEIRA SEÇÃO, julgado em 14/08/2013, DJe 19/12/2013)</a:t>
            </a:r>
          </a:p>
          <a:p>
            <a:pPr marL="0" indent="0">
              <a:buNone/>
            </a:pPr>
            <a:endParaRPr lang="pt-BR" dirty="0"/>
          </a:p>
        </p:txBody>
      </p:sp>
    </p:spTree>
    <p:extLst>
      <p:ext uri="{BB962C8B-B14F-4D97-AF65-F5344CB8AC3E}">
        <p14:creationId xmlns:p14="http://schemas.microsoft.com/office/powerpoint/2010/main" xmlns="" val="27924323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548680"/>
            <a:ext cx="6840760" cy="3077766"/>
          </a:xfrm>
          <a:prstGeom prst="rect">
            <a:avLst/>
          </a:prstGeom>
        </p:spPr>
        <p:txBody>
          <a:bodyPr wrap="square">
            <a:spAutoFit/>
          </a:bodyPr>
          <a:lstStyle/>
          <a:p>
            <a:r>
              <a:rPr lang="pt-BR" sz="2200" b="1" dirty="0"/>
              <a:t>Adulteração de sinal identificador de veículo </a:t>
            </a:r>
            <a:r>
              <a:rPr lang="pt-BR" sz="2200" b="1" dirty="0" smtClean="0"/>
              <a:t>automotor</a:t>
            </a:r>
            <a:endParaRPr lang="pt-BR" sz="2200" dirty="0" smtClean="0"/>
          </a:p>
          <a:p>
            <a:endParaRPr lang="pt-BR" sz="2200" dirty="0"/>
          </a:p>
          <a:p>
            <a:r>
              <a:rPr lang="pt-BR" sz="2200" dirty="0" smtClean="0"/>
              <a:t>Art</a:t>
            </a:r>
            <a:r>
              <a:rPr lang="pt-BR" sz="2200" dirty="0"/>
              <a:t>. 311 - Adulterar ou remarcar número de chassi ou qualquer sinal identificador de veículo automotor, de seu componente ou equipamento: </a:t>
            </a:r>
            <a:endParaRPr lang="pt-BR" sz="2200" dirty="0" smtClean="0"/>
          </a:p>
          <a:p>
            <a:endParaRPr lang="pt-BR" sz="2200" dirty="0"/>
          </a:p>
          <a:p>
            <a:r>
              <a:rPr lang="pt-BR" sz="2200" dirty="0" smtClean="0"/>
              <a:t>Pena </a:t>
            </a:r>
            <a:r>
              <a:rPr lang="pt-BR" sz="2200" dirty="0"/>
              <a:t>- reclusão, de três a seis anos, e multa. </a:t>
            </a:r>
            <a:endParaRPr lang="pt-BR" sz="2200" dirty="0" smtClean="0"/>
          </a:p>
          <a:p>
            <a:endParaRPr lang="pt-BR" sz="2200" dirty="0" smtClean="0"/>
          </a:p>
          <a:p>
            <a:endParaRPr lang="pt-BR" dirty="0"/>
          </a:p>
        </p:txBody>
      </p:sp>
    </p:spTree>
    <p:extLst>
      <p:ext uri="{BB962C8B-B14F-4D97-AF65-F5344CB8AC3E}">
        <p14:creationId xmlns:p14="http://schemas.microsoft.com/office/powerpoint/2010/main" xmlns="" val="23644887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pt-BR" sz="3200" dirty="0" smtClean="0"/>
              <a:t>1 – Conduta</a:t>
            </a:r>
            <a:endParaRPr lang="pt-BR" sz="3200" dirty="0"/>
          </a:p>
        </p:txBody>
      </p:sp>
      <p:sp>
        <p:nvSpPr>
          <p:cNvPr id="3" name="Content Placeholder 2"/>
          <p:cNvSpPr>
            <a:spLocks noGrp="1"/>
          </p:cNvSpPr>
          <p:nvPr>
            <p:ph idx="1"/>
          </p:nvPr>
        </p:nvSpPr>
        <p:spPr>
          <a:xfrm>
            <a:off x="539552" y="980728"/>
            <a:ext cx="8229600" cy="2260848"/>
          </a:xfrm>
        </p:spPr>
        <p:txBody>
          <a:bodyPr>
            <a:normAutofit/>
          </a:bodyPr>
          <a:lstStyle/>
          <a:p>
            <a:pPr marL="0" indent="0">
              <a:buNone/>
            </a:pPr>
            <a:r>
              <a:rPr lang="pt-BR" sz="2200" dirty="0" smtClean="0"/>
              <a:t> 			adulterar</a:t>
            </a:r>
          </a:p>
          <a:p>
            <a:r>
              <a:rPr lang="pt-BR" sz="2200" dirty="0" smtClean="0"/>
              <a:t>Somente duas</a:t>
            </a:r>
          </a:p>
          <a:p>
            <a:pPr marL="0" indent="0">
              <a:buNone/>
            </a:pPr>
            <a:r>
              <a:rPr lang="pt-BR" sz="2200" dirty="0"/>
              <a:t> </a:t>
            </a:r>
            <a:r>
              <a:rPr lang="pt-BR" sz="2200" dirty="0" smtClean="0"/>
              <a:t>			remarcar</a:t>
            </a:r>
          </a:p>
          <a:p>
            <a:pPr marL="0" indent="0">
              <a:buNone/>
            </a:pPr>
            <a:endParaRPr lang="pt-BR" sz="2200" dirty="0" smtClean="0"/>
          </a:p>
          <a:p>
            <a:r>
              <a:rPr lang="pt-BR" sz="2200" dirty="0" smtClean="0"/>
              <a:t>A troca de placas e sua subsunção ao tipo</a:t>
            </a:r>
            <a:endParaRPr lang="pt-BR" sz="2200" dirty="0"/>
          </a:p>
        </p:txBody>
      </p:sp>
      <p:sp>
        <p:nvSpPr>
          <p:cNvPr id="4" name="Left Brace 3"/>
          <p:cNvSpPr/>
          <p:nvPr/>
        </p:nvSpPr>
        <p:spPr>
          <a:xfrm>
            <a:off x="2993540" y="1196752"/>
            <a:ext cx="155448" cy="914400"/>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pt-BR"/>
          </a:p>
        </p:txBody>
      </p:sp>
      <p:sp>
        <p:nvSpPr>
          <p:cNvPr id="6" name="Title 1"/>
          <p:cNvSpPr txBox="1">
            <a:spLocks/>
          </p:cNvSpPr>
          <p:nvPr/>
        </p:nvSpPr>
        <p:spPr>
          <a:xfrm>
            <a:off x="327016" y="3140968"/>
            <a:ext cx="8229600" cy="936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200" dirty="0" smtClean="0"/>
              <a:t>2 – Bem jurídico tutelado</a:t>
            </a:r>
            <a:endParaRPr lang="pt-BR" sz="3200" dirty="0"/>
          </a:p>
        </p:txBody>
      </p:sp>
      <p:sp>
        <p:nvSpPr>
          <p:cNvPr id="7" name="Content Placeholder 2"/>
          <p:cNvSpPr txBox="1">
            <a:spLocks/>
          </p:cNvSpPr>
          <p:nvPr/>
        </p:nvSpPr>
        <p:spPr>
          <a:xfrm>
            <a:off x="683568" y="4165644"/>
            <a:ext cx="8229600" cy="100811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pt-BR" sz="2200" dirty="0" smtClean="0"/>
              <a:t> O emprego de fita isolante na placa do veículo e a tipicidade (formal e material)</a:t>
            </a:r>
          </a:p>
        </p:txBody>
      </p:sp>
      <p:sp>
        <p:nvSpPr>
          <p:cNvPr id="8" name="Title 1"/>
          <p:cNvSpPr txBox="1">
            <a:spLocks/>
          </p:cNvSpPr>
          <p:nvPr/>
        </p:nvSpPr>
        <p:spPr>
          <a:xfrm>
            <a:off x="494656" y="5193196"/>
            <a:ext cx="8229600" cy="936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pt-BR" sz="3200" dirty="0"/>
          </a:p>
        </p:txBody>
      </p:sp>
    </p:spTree>
    <p:extLst>
      <p:ext uri="{BB962C8B-B14F-4D97-AF65-F5344CB8AC3E}">
        <p14:creationId xmlns:p14="http://schemas.microsoft.com/office/powerpoint/2010/main" xmlns="" val="3439232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buNone/>
            </a:pPr>
            <a:r>
              <a:rPr lang="pt-BR" dirty="0"/>
              <a:t>Art. 3</a:t>
            </a:r>
            <a:r>
              <a:rPr lang="pt-BR" strike="sngStrike" dirty="0"/>
              <a:t>º</a:t>
            </a:r>
            <a:r>
              <a:rPr lang="pt-BR" dirty="0"/>
              <a:t>-A.  São objetivos da Defensoria Pública:      </a:t>
            </a:r>
            <a:endParaRPr lang="pt-BR" dirty="0" smtClean="0"/>
          </a:p>
          <a:p>
            <a:pPr marL="0" indent="0">
              <a:buNone/>
            </a:pPr>
            <a:r>
              <a:rPr lang="pt-BR" dirty="0" smtClean="0"/>
              <a:t>I </a:t>
            </a:r>
            <a:r>
              <a:rPr lang="pt-BR" dirty="0"/>
              <a:t>– a primazia da dignidade da pessoa humana e a redução das desigualdades sociais;      </a:t>
            </a:r>
            <a:endParaRPr lang="pt-BR" dirty="0" smtClean="0"/>
          </a:p>
          <a:p>
            <a:pPr marL="0" indent="0">
              <a:buNone/>
            </a:pPr>
            <a:r>
              <a:rPr lang="pt-BR" dirty="0" smtClean="0"/>
              <a:t>II </a:t>
            </a:r>
            <a:r>
              <a:rPr lang="pt-BR" dirty="0"/>
              <a:t>– a afirmação do Estado Democrático de Direito;    </a:t>
            </a:r>
            <a:endParaRPr lang="pt-BR" dirty="0" smtClean="0"/>
          </a:p>
          <a:p>
            <a:pPr marL="0" indent="0">
              <a:buNone/>
            </a:pPr>
            <a:r>
              <a:rPr lang="pt-BR" dirty="0" smtClean="0"/>
              <a:t>III </a:t>
            </a:r>
            <a:r>
              <a:rPr lang="pt-BR" dirty="0"/>
              <a:t>– a prevalência e efetividade dos direitos humanos; e    </a:t>
            </a:r>
            <a:endParaRPr lang="pt-BR" dirty="0" smtClean="0"/>
          </a:p>
          <a:p>
            <a:pPr marL="0" indent="0">
              <a:buNone/>
            </a:pPr>
            <a:r>
              <a:rPr lang="pt-BR" dirty="0" smtClean="0"/>
              <a:t>IV </a:t>
            </a:r>
            <a:r>
              <a:rPr lang="pt-BR" dirty="0"/>
              <a:t>– a garantia dos princípios constitucionais da ampla defesa e do contraditório.    </a:t>
            </a:r>
            <a:endParaRPr lang="pt-BR" dirty="0" smtClean="0"/>
          </a:p>
          <a:p>
            <a:pPr marL="0" indent="0">
              <a:buNone/>
            </a:pPr>
            <a:endParaRPr lang="pt-BR" dirty="0"/>
          </a:p>
          <a:p>
            <a:pPr marL="0" indent="0">
              <a:buNone/>
            </a:pPr>
            <a:r>
              <a:rPr lang="pt-BR" dirty="0"/>
              <a:t>Artigo 3º - A Defensoria Pública do Estado, no desempenho de suas funções, terá como fundamentos de atuação a prevenção dos conflitos e a construção de uma sociedade livre, justa e solidária, a erradicação da pobreza e da marginalidade, e a redução das desigualdades sociais e regionais.</a:t>
            </a:r>
            <a:endParaRPr lang="pt-BR" dirty="0" smtClean="0"/>
          </a:p>
          <a:p>
            <a:endParaRPr lang="pt-BR" dirty="0"/>
          </a:p>
          <a:p>
            <a:pPr marL="0" indent="0">
              <a:buNone/>
            </a:pPr>
            <a:endParaRPr lang="pt-BR" dirty="0"/>
          </a:p>
        </p:txBody>
      </p:sp>
    </p:spTree>
    <p:extLst>
      <p:ext uri="{BB962C8B-B14F-4D97-AF65-F5344CB8AC3E}">
        <p14:creationId xmlns:p14="http://schemas.microsoft.com/office/powerpoint/2010/main" xmlns="" val="2298802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62500" lnSpcReduction="20000"/>
          </a:bodyPr>
          <a:lstStyle/>
          <a:p>
            <a:pPr marL="0" indent="0">
              <a:buNone/>
            </a:pPr>
            <a:r>
              <a:rPr lang="pt-BR" dirty="0" smtClean="0"/>
              <a:t>RECURSO ESPECIAL. PENAL E PROCESSO PENAL. POSSE ILEGAL DE ARMA DE FOGO E MUNIÇÕES DE USO PROIBIDO. ART. 16, CAPUT, DA LEI  Nº 10.826/2003. </a:t>
            </a:r>
            <a:r>
              <a:rPr lang="pt-BR" b="1" u="sng" dirty="0" smtClean="0"/>
              <a:t>INEFICÁCIA DA ARMA DE FOGO ATESTADA POR LAUDO PERICIAL.</a:t>
            </a:r>
          </a:p>
          <a:p>
            <a:pPr marL="0" indent="0">
              <a:buNone/>
            </a:pPr>
            <a:r>
              <a:rPr lang="pt-BR" dirty="0" smtClean="0"/>
              <a:t>MUNIÇÕES DEFLAGRADAS E PERCUTIDAS. </a:t>
            </a:r>
            <a:r>
              <a:rPr lang="pt-BR" b="1" u="sng" dirty="0" smtClean="0"/>
              <a:t>AUSÊNCIA DE POTENCIALIDADE LESIVA. ATIPICIDADE DA CONDUTA</a:t>
            </a:r>
            <a:r>
              <a:rPr lang="pt-BR" dirty="0" smtClean="0"/>
              <a:t>. ABSOLVIÇÃO MANTIDA.</a:t>
            </a:r>
          </a:p>
          <a:p>
            <a:pPr marL="0" indent="0">
              <a:buNone/>
            </a:pPr>
            <a:r>
              <a:rPr lang="pt-BR" dirty="0" smtClean="0"/>
              <a:t>1. A Terceira Seção desta Corte pacificou entendimento no sentido de que o tipo penal de posse ou porte ilegal de arma de fogo cuida-se de delito de mera conduta ou de perigo abstrato, sendo irrelevante a demonstração de seu efetivo caráter ofensivo.</a:t>
            </a:r>
          </a:p>
          <a:p>
            <a:pPr marL="0" indent="0">
              <a:buNone/>
            </a:pPr>
            <a:r>
              <a:rPr lang="pt-BR" dirty="0" smtClean="0"/>
              <a:t>2. Na hipótese, contudo, em que demonstrada por laudo pericial a total ineficácia da arma de fogo (inapta a disparar) e das munições apreendidas (deflagradas e percutidas), deve ser reconhecida a atipicidade da conduta perpetrada, diante da ausência de afetação do bem jurídico incolumidade pública, tratando-se de crime impossível pela ineficácia absoluta do meio.</a:t>
            </a:r>
          </a:p>
          <a:p>
            <a:pPr marL="0" indent="0">
              <a:buNone/>
            </a:pPr>
            <a:r>
              <a:rPr lang="pt-BR" dirty="0" smtClean="0"/>
              <a:t>3. Recurso especial improvido.</a:t>
            </a:r>
          </a:p>
          <a:p>
            <a:pPr marL="0" indent="0">
              <a:buNone/>
            </a:pPr>
            <a:r>
              <a:rPr lang="pt-BR" dirty="0" smtClean="0"/>
              <a:t>(STJ. REsp 1451397/MG, Rel. Ministra MARIA THEREZA DE ASSIS MOURA, SEXTA TURMA, julgado em 15/09/2015, DJe 01/10/2015)</a:t>
            </a:r>
          </a:p>
          <a:p>
            <a:pPr marL="0" indent="0">
              <a:buNone/>
            </a:pPr>
            <a:endParaRPr lang="pt-BR" dirty="0"/>
          </a:p>
        </p:txBody>
      </p:sp>
    </p:spTree>
    <p:extLst>
      <p:ext uri="{BB962C8B-B14F-4D97-AF65-F5344CB8AC3E}">
        <p14:creationId xmlns:p14="http://schemas.microsoft.com/office/powerpoint/2010/main" xmlns="" val="2803579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pt-BR" sz="2200" b="1" dirty="0" smtClean="0"/>
              <a:t>2.1. Previsão normativa</a:t>
            </a:r>
          </a:p>
          <a:p>
            <a:pPr marL="0" indent="0">
              <a:buNone/>
            </a:pPr>
            <a:endParaRPr lang="pt-BR" sz="2200" b="1" dirty="0"/>
          </a:p>
          <a:p>
            <a:pPr marL="0" indent="0">
              <a:buNone/>
            </a:pPr>
            <a:r>
              <a:rPr lang="pt-BR" sz="2200" b="1" dirty="0" smtClean="0"/>
              <a:t>2.2. Bem jurídico tutelado pela norma</a:t>
            </a:r>
          </a:p>
          <a:p>
            <a:pPr marL="0" indent="0">
              <a:buNone/>
            </a:pPr>
            <a:endParaRPr lang="pt-BR" sz="2200" b="1" dirty="0"/>
          </a:p>
          <a:p>
            <a:pPr marL="0" indent="0">
              <a:buNone/>
            </a:pPr>
            <a:r>
              <a:rPr lang="pt-BR" sz="2200" b="1" dirty="0" smtClean="0"/>
              <a:t>2.3. Tipo objetivo</a:t>
            </a:r>
          </a:p>
          <a:p>
            <a:pPr marL="0" indent="0">
              <a:buNone/>
            </a:pPr>
            <a:endParaRPr lang="pt-BR" sz="2200" dirty="0"/>
          </a:p>
          <a:p>
            <a:pPr marL="0" indent="0">
              <a:buNone/>
            </a:pPr>
            <a:r>
              <a:rPr lang="pt-BR" sz="2200" b="1" dirty="0" smtClean="0"/>
              <a:t>2.4. Tipo subjetivo</a:t>
            </a:r>
          </a:p>
          <a:p>
            <a:pPr marL="0" indent="0">
              <a:buNone/>
            </a:pPr>
            <a:endParaRPr lang="pt-BR" sz="2200" b="1" dirty="0"/>
          </a:p>
          <a:p>
            <a:pPr marL="0" indent="0">
              <a:buNone/>
            </a:pPr>
            <a:r>
              <a:rPr lang="pt-BR" sz="2200" b="1" dirty="0" smtClean="0"/>
              <a:t>2.5. Sujeitos ativos e passivos</a:t>
            </a:r>
          </a:p>
          <a:p>
            <a:pPr marL="0" indent="0">
              <a:buNone/>
            </a:pPr>
            <a:endParaRPr lang="pt-BR" sz="2200" b="1" dirty="0"/>
          </a:p>
          <a:p>
            <a:pPr marL="0" indent="0">
              <a:buNone/>
            </a:pPr>
            <a:r>
              <a:rPr lang="pt-BR" sz="2200" b="1" dirty="0" smtClean="0"/>
              <a:t>2.6. Classificação essencial do delito</a:t>
            </a:r>
            <a:endParaRPr lang="pt-BR" sz="2200" b="1" dirty="0"/>
          </a:p>
        </p:txBody>
      </p:sp>
      <p:sp>
        <p:nvSpPr>
          <p:cNvPr id="4" name="Title 1"/>
          <p:cNvSpPr>
            <a:spLocks noGrp="1"/>
          </p:cNvSpPr>
          <p:nvPr>
            <p:ph type="title"/>
          </p:nvPr>
        </p:nvSpPr>
        <p:spPr>
          <a:xfrm>
            <a:off x="457200" y="274638"/>
            <a:ext cx="8229600" cy="1143000"/>
          </a:xfrm>
        </p:spPr>
        <p:txBody>
          <a:bodyPr>
            <a:normAutofit/>
          </a:bodyPr>
          <a:lstStyle/>
          <a:p>
            <a:r>
              <a:rPr lang="pt-BR" sz="3200" dirty="0" smtClean="0"/>
              <a:t>2. POSSE IRREGULAR DE ARMA DE FOGO DE USO PERMITIDO</a:t>
            </a:r>
            <a:endParaRPr lang="pt-BR" sz="3200" dirty="0"/>
          </a:p>
        </p:txBody>
      </p:sp>
    </p:spTree>
    <p:extLst>
      <p:ext uri="{BB962C8B-B14F-4D97-AF65-F5344CB8AC3E}">
        <p14:creationId xmlns:p14="http://schemas.microsoft.com/office/powerpoint/2010/main" xmlns="" val="2222778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720840"/>
            <a:ext cx="8280920" cy="3477875"/>
          </a:xfrm>
          <a:prstGeom prst="rect">
            <a:avLst/>
          </a:prstGeom>
        </p:spPr>
        <p:txBody>
          <a:bodyPr wrap="square">
            <a:spAutoFit/>
          </a:bodyPr>
          <a:lstStyle/>
          <a:p>
            <a:pPr algn="just"/>
            <a:r>
              <a:rPr lang="pt-BR" b="1" dirty="0"/>
              <a:t>  </a:t>
            </a:r>
            <a:r>
              <a:rPr lang="pt-BR" sz="2200" b="1" dirty="0"/>
              <a:t>Posse irregular de arma de fogo de uso permitido</a:t>
            </a:r>
            <a:endParaRPr lang="pt-BR" sz="2200" dirty="0" smtClean="0"/>
          </a:p>
          <a:p>
            <a:pPr algn="just"/>
            <a:r>
              <a:rPr lang="pt-BR" sz="2200" dirty="0"/>
              <a:t>        Art. 12. Possuir ou manter sob sua guarda arma de fogo, acessório ou munição, de uso permitido, em desacordo com determinação legal ou regulamentar, no interior de sua residência ou dependência desta, ou, ainda no seu local de trabalho, desde que seja o titular ou o responsável legal do estabelecimento ou empresa:</a:t>
            </a:r>
            <a:endParaRPr lang="pt-BR" sz="2200" dirty="0" smtClean="0"/>
          </a:p>
          <a:p>
            <a:pPr algn="just"/>
            <a:r>
              <a:rPr lang="pt-BR" sz="2200" dirty="0"/>
              <a:t>        Pena – detenção, de 1 (um) a 3 (três) anos, e </a:t>
            </a:r>
            <a:r>
              <a:rPr lang="pt-BR" sz="2200" dirty="0" smtClean="0"/>
              <a:t>multa</a:t>
            </a:r>
          </a:p>
          <a:p>
            <a:pPr algn="just"/>
            <a:endParaRPr lang="pt-BR" sz="2200" dirty="0"/>
          </a:p>
          <a:p>
            <a:pPr algn="just"/>
            <a:endParaRPr lang="pt-BR" sz="2200" dirty="0" smtClean="0"/>
          </a:p>
          <a:p>
            <a:pPr algn="just"/>
            <a:endParaRPr lang="pt-BR" sz="2200" dirty="0"/>
          </a:p>
        </p:txBody>
      </p:sp>
    </p:spTree>
    <p:extLst>
      <p:ext uri="{BB962C8B-B14F-4D97-AF65-F5344CB8AC3E}">
        <p14:creationId xmlns:p14="http://schemas.microsoft.com/office/powerpoint/2010/main" xmlns="" val="4011047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0"/>
            <a:ext cx="6912768" cy="7017306"/>
          </a:xfrm>
          <a:prstGeom prst="rect">
            <a:avLst/>
          </a:prstGeom>
        </p:spPr>
        <p:txBody>
          <a:bodyPr wrap="square">
            <a:spAutoFit/>
          </a:bodyPr>
          <a:lstStyle/>
          <a:p>
            <a:pPr algn="just"/>
            <a:r>
              <a:rPr lang="pt-BR" sz="1600" dirty="0"/>
              <a:t>CAPÍTULO III</a:t>
            </a:r>
            <a:endParaRPr lang="pt-BR" sz="1600" dirty="0" smtClean="0"/>
          </a:p>
          <a:p>
            <a:pPr algn="just"/>
            <a:r>
              <a:rPr lang="pt-BR" sz="1600" dirty="0"/>
              <a:t>PRODUTOS CONTROLADOS DE USO RESTRITO E PERMITIDO</a:t>
            </a:r>
            <a:endParaRPr lang="pt-BR" sz="1600" dirty="0" smtClean="0"/>
          </a:p>
          <a:p>
            <a:pPr algn="just"/>
            <a:r>
              <a:rPr lang="pt-BR" sz="1600" dirty="0"/>
              <a:t>Art. 15. As armas, munições, acessórios e equipamentos são classificados, quanto ao uso, em:</a:t>
            </a:r>
            <a:endParaRPr lang="pt-BR" sz="1600" dirty="0" smtClean="0"/>
          </a:p>
          <a:p>
            <a:pPr algn="just"/>
            <a:r>
              <a:rPr lang="pt-BR" sz="1600" dirty="0"/>
              <a:t>I - de uso restrito; e</a:t>
            </a:r>
            <a:endParaRPr lang="pt-BR" sz="1600" dirty="0" smtClean="0"/>
          </a:p>
          <a:p>
            <a:pPr algn="just"/>
            <a:r>
              <a:rPr lang="pt-BR" sz="1600" dirty="0"/>
              <a:t>II - de uso permitido</a:t>
            </a:r>
            <a:r>
              <a:rPr lang="pt-BR" sz="1600" dirty="0" smtClean="0"/>
              <a:t>.</a:t>
            </a:r>
          </a:p>
          <a:p>
            <a:pPr algn="just"/>
            <a:endParaRPr lang="pt-BR" sz="1600" dirty="0" smtClean="0"/>
          </a:p>
          <a:p>
            <a:pPr algn="just"/>
            <a:r>
              <a:rPr lang="pt-BR" sz="1600" dirty="0"/>
              <a:t>Art. 16. São de uso restrito:</a:t>
            </a:r>
            <a:endParaRPr lang="pt-BR" sz="1600" dirty="0" smtClean="0"/>
          </a:p>
          <a:p>
            <a:pPr algn="just"/>
            <a:r>
              <a:rPr lang="pt-BR" sz="1600" dirty="0"/>
              <a:t>I - armas, munições, acessórios e equipamentos iguais ou que possuam alguma característica no que diz respeito aos empregos tático, estratégico e técnico do material bélico usado pelas Forças Armadas nacionais;</a:t>
            </a:r>
            <a:endParaRPr lang="pt-BR" sz="1600" dirty="0" smtClean="0"/>
          </a:p>
          <a:p>
            <a:pPr algn="just"/>
            <a:r>
              <a:rPr lang="pt-BR" sz="1600" dirty="0" smtClean="0"/>
              <a:t>III </a:t>
            </a:r>
            <a:r>
              <a:rPr lang="pt-BR" sz="1600" dirty="0"/>
              <a:t>- armas de fogo curtas, cuja munição comum tenha, na saída do cano, energia superior a (trezentas libras-pé ou quatrocentos e sete Joules e suas munições, como por exemplo, os calibres .357 Magnum, 9 Luger, .38 Super Auto, .40 S&amp;W, .44 SPL, .44 Magnum, .45 Colt e .45 Auto;</a:t>
            </a:r>
            <a:endParaRPr lang="pt-BR" sz="1600" dirty="0" smtClean="0"/>
          </a:p>
          <a:p>
            <a:pPr algn="just"/>
            <a:r>
              <a:rPr lang="pt-BR" sz="1600" dirty="0"/>
              <a:t>IV - armas de fogo longas raiadas, cuja munição comum tenha, na saída do cano, energia superior a mil libras-pé ou mil trezentos e cinqüenta e cinco Joules e suas munições, como por exemplo, .22-250, .223 Remington, .243 Winchester, .270 Winchester, 7 Mauser, .30-06, .308 Winchester, 7,62 x 39, .357 Magnum, .375 Winchester e .44 Magnum;</a:t>
            </a:r>
            <a:endParaRPr lang="pt-BR" sz="1600" dirty="0" smtClean="0"/>
          </a:p>
          <a:p>
            <a:pPr algn="just"/>
            <a:r>
              <a:rPr lang="pt-BR" sz="1600" dirty="0"/>
              <a:t>V - armas de fogo automáticas de qualquer calibre</a:t>
            </a:r>
            <a:r>
              <a:rPr lang="pt-BR" sz="1600" dirty="0" smtClean="0"/>
              <a:t>;</a:t>
            </a:r>
          </a:p>
          <a:p>
            <a:pPr algn="just"/>
            <a:endParaRPr lang="pt-BR" sz="1600" dirty="0"/>
          </a:p>
          <a:p>
            <a:pPr algn="just"/>
            <a:r>
              <a:rPr lang="pt-BR" sz="1600" dirty="0"/>
              <a:t>Art. 17.   São de uso permitido:</a:t>
            </a:r>
            <a:endParaRPr lang="pt-BR" sz="1600" dirty="0" smtClean="0"/>
          </a:p>
          <a:p>
            <a:pPr algn="just"/>
            <a:r>
              <a:rPr lang="pt-BR" sz="1600" dirty="0"/>
              <a:t>I - armas de fogo curtas, de repetição ou semi-automáticas, cuja munição comum tenha, na saída do cano, energia de até trezentas libras-pé ou quatrocentos e sete Joules e suas munições, como por exemplo, os calibres .22 LR, .25 Auto, .32 Auto, .32 S&amp;W, .38 SPL e .380 Auto;</a:t>
            </a:r>
            <a:endParaRPr lang="pt-BR" sz="1600" dirty="0" smtClean="0"/>
          </a:p>
          <a:p>
            <a:endParaRPr lang="pt-BR" dirty="0"/>
          </a:p>
        </p:txBody>
      </p:sp>
    </p:spTree>
    <p:extLst>
      <p:ext uri="{BB962C8B-B14F-4D97-AF65-F5344CB8AC3E}">
        <p14:creationId xmlns:p14="http://schemas.microsoft.com/office/powerpoint/2010/main" xmlns="" val="1231194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724</TotalTime>
  <Words>2830</Words>
  <Application>Microsoft Office PowerPoint</Application>
  <PresentationFormat>Apresentação na tela (4:3)</PresentationFormat>
  <Paragraphs>281</Paragraphs>
  <Slides>41</Slides>
  <Notes>0</Notes>
  <HiddenSlides>0</HiddenSlides>
  <MMClips>0</MMClips>
  <ScaleCrop>false</ScaleCrop>
  <HeadingPairs>
    <vt:vector size="4" baseType="variant">
      <vt:variant>
        <vt:lpstr>Tema</vt:lpstr>
      </vt:variant>
      <vt:variant>
        <vt:i4>1</vt:i4>
      </vt:variant>
      <vt:variant>
        <vt:lpstr>Títulos de slides</vt:lpstr>
      </vt:variant>
      <vt:variant>
        <vt:i4>41</vt:i4>
      </vt:variant>
    </vt:vector>
  </HeadingPairs>
  <TitlesOfParts>
    <vt:vector size="42" baseType="lpstr">
      <vt:lpstr>Office Theme</vt:lpstr>
      <vt:lpstr>I – ESTATUTO DO DESARMAMENTO: PRINCIPAIS CRIMES</vt:lpstr>
      <vt:lpstr>Slide 2</vt:lpstr>
      <vt:lpstr>1. Considerações iniciais</vt:lpstr>
      <vt:lpstr>Slide 4</vt:lpstr>
      <vt:lpstr>Slide 5</vt:lpstr>
      <vt:lpstr>Slide 6</vt:lpstr>
      <vt:lpstr>2. POSSE IRREGULAR DE ARMA DE FOGO DE USO PERMITIDO</vt:lpstr>
      <vt:lpstr>Slide 8</vt:lpstr>
      <vt:lpstr>Slide 9</vt:lpstr>
      <vt:lpstr>Slide 10</vt:lpstr>
      <vt:lpstr>3. PORTE ILEGAL DE ARMA DE FOGO DE USO PERMITIDO</vt:lpstr>
      <vt:lpstr>Slide 12</vt:lpstr>
      <vt:lpstr>Slide 13</vt:lpstr>
      <vt:lpstr>Slide 14</vt:lpstr>
      <vt:lpstr>4. POSSE OU PORTE ILEGAL DE ARMA DE FOGO DE USO RESTRITO</vt:lpstr>
      <vt:lpstr>Slide 16</vt:lpstr>
      <vt:lpstr>Slide 17</vt:lpstr>
      <vt:lpstr>5. DEMAIS QUESTÕES </vt:lpstr>
      <vt:lpstr>Slide 19</vt:lpstr>
      <vt:lpstr>Art. 305. Afastar-se o condutor do veículo do local do acidente, para fugir à responsabilidade penal ou civil que lhe possa ser atribuída:            Penas - detenção, de seis meses a um ano, ou multa. </vt:lpstr>
      <vt:lpstr>Slide 21</vt:lpstr>
      <vt:lpstr>Slide 22</vt:lpstr>
      <vt:lpstr>Slide 23</vt:lpstr>
      <vt:lpstr>Slide 24</vt:lpstr>
      <vt:lpstr>Artigo 26 Medidas para intensificar a cooperação com as autoridades competentes para a aplicação da lei 1. Cada Estado Parte tomará as medidas adequadas para encorajar as pessoas que participem ou tenham participado em grupos criminosos organizados: a) A fornecerem informações úteis às autoridades competentes para efeitos de investigação e produção de provas, nomeadamente i) A identidade, natureza, composição, estrutura, localização ou atividades dos grupos criminosos organizados; ii) As conexões, inclusive conexões internacionais, com outros grupos criminosos organizados; iii) As infrações que os grupos criminosos organizados praticaram ou poderão vir a praticar; </vt:lpstr>
      <vt:lpstr>1 - 25, §2º, Lei 7.492/86 – Crimes contra o SFN;  2 – 16, p. ún., Lei 8.137/90 – Crimes contra a OTERC;  3 – 1º, §5º, Lei 9.613/98 – Lavagem de bens, direitos e valores;  4 – 8º, p. ún., Lei 8.072/90 – Hediondos e a antiga quadrilha (hoje ac);  5 – 159, §4º, CP;  6 – 13 e 14 , Lei 9.807/99;  7 – 41, Lei 11.343/06;  8 – 4º, Lei 12.850/13 </vt:lpstr>
      <vt:lpstr>§ 4º - Se o crime é cometido em concurso, o concorrente que o denunciar à autoridade, facilitando a libertação do seqüestrado, terá sua pena reduzida de um a dois terços.</vt:lpstr>
      <vt:lpstr>Art. 13. Poderá o juiz, de ofício ou a requerimento das partes, conceder o perdão judicial e a conseqüente extinção da punibilidade ao acusado que, sendo primário, tenha colaborado efetiva e voluntariamente com a investigação e o processo criminal, desde que dessa colaboração tenha resultado:  I - a identificação dos demais co-autores ou partícipes da ação criminosa;  II - a localização da vítima com a sua integridade física preservada;  III - a recuperação total ou parcial do produto do crime.  Parágrafo único. A concessão do perdão judicial levará em conta a personalidade do beneficiado e a natureza, circunstâncias, gravidade e repercussão social do fato criminoso.  Art. 14. O indiciado ou acusado que  A - colaborar voluntariamente com a investigação policial e o processo criminal na identificação dos demais co-autores ou partícipes do crime;  B - na localização da vítima com vida e na recuperação total ou parcial do produto do crime;   no caso de condenação, terá pena reduzida de um a dois terços. </vt:lpstr>
      <vt:lpstr>DROGAS   a - colaborar voluntariamente com a investigação policial e o processo criminal na identificação dos demais co-autores ou partícipes do crime e   B - na recuperação total ou parcial do produto do crime,    no caso de condenação, terá pena reduzida de um terço a dois terços.</vt:lpstr>
      <vt:lpstr>   Art. 4o  O juiz poderá, a requerimento das partes, conceder o perdão judicial, reduzir em até 2/3 (dois terços) a pena privativa de liberdade ou substituí-la por restritiva de direitos daquele que tenha colaborado efetiva e voluntariamente com a investigação e com o processo criminal, desde que dessa colaboração advenha um ou mais dos seguintes resultados:  I - a identificação dos demais coautores e partícipes da organização criminosa e das infrações penais por eles praticadas; II - a revelação da estrutura hierárquica e da divisão de tarefas da organização criminosa; III - a prevenção de infrações penais decorrentes das atividades da organização criminosa; IV - a recuperação total ou parcial do produto ou do proveito das infrações penais praticadas pela organização criminosa; V - a localização de eventual vítima com a sua integridade física preservada.   § 1o  Em qualquer caso, a concessão do benefício levará em conta a personalidade do colaborador, a natureza, as circunstâncias, a gravidade e a repercussão social do fato criminoso e a eficácia da colaboração. § 5o  Se a colaboração for posterior à sentença, a pena poderá ser reduzida até a metade ou será admitida a progressão de regime ainda que ausentes os requisitos objetivos.</vt:lpstr>
      <vt:lpstr>XII -DESACATO</vt:lpstr>
      <vt:lpstr>Slide 32</vt:lpstr>
      <vt:lpstr>Slide 33</vt:lpstr>
      <vt:lpstr>Slide 34</vt:lpstr>
      <vt:lpstr>Slide 35</vt:lpstr>
      <vt:lpstr>Slide 36</vt:lpstr>
      <vt:lpstr>Slide 37</vt:lpstr>
      <vt:lpstr>Slide 38</vt:lpstr>
      <vt:lpstr>Slide 39</vt:lpstr>
      <vt:lpstr>Slide 40</vt:lpstr>
      <vt:lpstr>1 – Conduta</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Glauco</dc:creator>
  <cp:lastModifiedBy>cliemte</cp:lastModifiedBy>
  <cp:revision>15</cp:revision>
  <dcterms:created xsi:type="dcterms:W3CDTF">2017-03-16T02:34:39Z</dcterms:created>
  <dcterms:modified xsi:type="dcterms:W3CDTF">2017-03-16T20:24:00Z</dcterms:modified>
</cp:coreProperties>
</file>