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72" r:id="rId14"/>
    <p:sldId id="268" r:id="rId15"/>
    <p:sldId id="269" r:id="rId16"/>
    <p:sldId id="270" r:id="rId17"/>
    <p:sldId id="271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187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391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60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5182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255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7528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5694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813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65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895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09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986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6585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51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2525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722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C5AB8-AF2D-4B19-8D0E-F9E7063F4AB7}" type="datetimeFigureOut">
              <a:rPr lang="pt-BR" smtClean="0"/>
              <a:t>21/05/2021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3BAD3E-9F6B-4D9B-902A-C9D0202E87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89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bvsms.saude.gov.br/bvs/publicacoes/atencao_psicossocial_criancas_adolescentes_sus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fensoria.sp.def.br/dpesp/Conteudos/Noticias/NoticiaMostra.aspx?idItem=94511&amp;idPagina=308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SAÚDE MENTAL PARA INFÂNCIA E JUVENTUDE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GUSTAVO SAMUEL DA SILVA SANTOS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237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UNIDADES DE ACOLHIMENTO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oferece cuidados contínuos de saúde, com funcionamento durante as 24 horas do dia, em ambiente residencial, para pessoas com necessidades decorrentes do uso de álcool e outras drogas, de ambos os sexos, que apresentem acentuada vulnerabilidade social e/ou familiar e demandem acompanhamento terapêutico e protetivo de caráter transitório. </a:t>
            </a:r>
          </a:p>
          <a:p>
            <a:r>
              <a:rPr lang="pt-BR" dirty="0" smtClean="0"/>
              <a:t>Tempo definido pelo CAPS – até seis meses (internação, entretanto, com a lei de drogas, é de 90 dias).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2096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INTERNAÇÃO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VOLUNTÁRIA – ACOLHIMENTO </a:t>
            </a:r>
          </a:p>
          <a:p>
            <a:r>
              <a:rPr lang="pt-BR" dirty="0" smtClean="0"/>
              <a:t>INVOLUNTÁRIA – SEM CONSENTIMENTO DO USUÁRIO E PEDIDO DE TERCEIROS.</a:t>
            </a:r>
          </a:p>
          <a:p>
            <a:r>
              <a:rPr lang="pt-BR" dirty="0" smtClean="0"/>
              <a:t>COMPULSÓRIA – DETERMINADA PELA JUSTIÇA. </a:t>
            </a:r>
          </a:p>
          <a:p>
            <a:r>
              <a:rPr lang="pt-BR" dirty="0" smtClean="0"/>
              <a:t>RESOLUÇÃO 3/2020 - Regulamenta, no âmbito do Sistema Nacional de Políticas Públicas sobre Drogas - </a:t>
            </a:r>
            <a:r>
              <a:rPr lang="pt-BR" dirty="0" err="1" smtClean="0"/>
              <a:t>Sisnad</a:t>
            </a:r>
            <a:r>
              <a:rPr lang="pt-BR" dirty="0" smtClean="0"/>
              <a:t>, o acolhimento de adolescentes com problemas decorrentes do uso, abuso ou dependência do álcool e outras drogas em comunidades terapêuticas.</a:t>
            </a:r>
          </a:p>
        </p:txBody>
      </p:sp>
    </p:spTree>
    <p:extLst>
      <p:ext uri="{BB962C8B-B14F-4D97-AF65-F5344CB8AC3E}">
        <p14:creationId xmlns:p14="http://schemas.microsoft.com/office/powerpoint/2010/main" val="156409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ACOLHIMENTO/INTERNAÇÃO VOLUNTÁRIA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ADESÃO E PERMANÊNCIA VOLUNTÁRIA</a:t>
            </a:r>
          </a:p>
          <a:p>
            <a:r>
              <a:rPr lang="pt-BR" dirty="0" smtClean="0"/>
              <a:t>AMBIENTE RESIDENCIAL</a:t>
            </a:r>
          </a:p>
          <a:p>
            <a:r>
              <a:rPr lang="pt-BR" dirty="0" smtClean="0"/>
              <a:t>PROJETO TERAPÊUTICO</a:t>
            </a:r>
          </a:p>
          <a:p>
            <a:r>
              <a:rPr lang="pt-BR" dirty="0" smtClean="0"/>
              <a:t>AVALIAÇÃO MÉDICA E MULTIDISCIPLINAR PRÉVIA</a:t>
            </a:r>
          </a:p>
          <a:p>
            <a:r>
              <a:rPr lang="pt-BR" dirty="0" smtClean="0"/>
              <a:t>PLANO INDIVIDUAL DE ATENDIMENTO</a:t>
            </a:r>
          </a:p>
          <a:p>
            <a:r>
              <a:rPr lang="pt-BR" dirty="0" smtClean="0"/>
              <a:t>VEDAÇÃO DE ISOLAMENTO FÍSICO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1580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CONSELHOS FEDERAIS DE PSICOLOGIA E DE SERVIÇO SOCIAL SÃO CONTRA A INTERNAÇÃO VOLUNTÁRIA DE ADOLESCENTES. </a:t>
            </a:r>
          </a:p>
          <a:p>
            <a:r>
              <a:rPr lang="pt-BR" dirty="0" smtClean="0"/>
              <a:t>ABRASME EMITIU NOTA TÉCNICA CONTRÁRIA. </a:t>
            </a:r>
          </a:p>
          <a:p>
            <a:r>
              <a:rPr lang="pt-BR" dirty="0" smtClean="0"/>
              <a:t>CONDEGE (COLÉGIO DOS DEFENSORES PÚBLICOS GERAIS) INDICOU TAMBÉM SER CONTRA A RESOLUÇÃO</a:t>
            </a:r>
          </a:p>
          <a:p>
            <a:r>
              <a:rPr lang="pt-BR" dirty="0" smtClean="0"/>
              <a:t>https://www.abrasme.org.br/blog-detail?post=88306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7258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 Não são elegíveis para o acolhimento os adolescentes com comprometimentos biológicos e psicológicos de natureza grave que mereçam atenção médico-hospitalar contínua ou de emergência, caso em que deverão ser encaminhadas à rede de saúde clínico-hospitalar a que se refere o art. 23-A da Lei nº 11.343, de 23 de agosto de 2006, e que necessitem de tratamento médico, psicológico ou psiquiátrico, em regime hospitalar ou ambulatorial, na forma do art. 101, inciso V, da Lei nº 8.069, de 13 de julho de 1990.</a:t>
            </a:r>
          </a:p>
        </p:txBody>
      </p:sp>
    </p:spTree>
    <p:extLst>
      <p:ext uri="{BB962C8B-B14F-4D97-AF65-F5344CB8AC3E}">
        <p14:creationId xmlns:p14="http://schemas.microsoft.com/office/powerpoint/2010/main" val="2238313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 DE DROGAS – ART. 23 E SEGUINTES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ART 22 – PREFERENCIALMENTE EM ATIVIDADE AMBULATORIAL – INTERNAÇÃO É EXCEPCIONAL.</a:t>
            </a:r>
          </a:p>
          <a:p>
            <a:r>
              <a:rPr lang="pt-BR" dirty="0"/>
              <a:t>II - orientar-se por protocolos técnicos predefinidos, baseados em evidências científicas, oferecendo atendimento individualizado ao usuário ou dependente de drogas com abordagem preventiva e, sempre que indicado, ambulatorial;  </a:t>
            </a:r>
          </a:p>
        </p:txBody>
      </p:sp>
    </p:spTree>
    <p:extLst>
      <p:ext uri="{BB962C8B-B14F-4D97-AF65-F5344CB8AC3E}">
        <p14:creationId xmlns:p14="http://schemas.microsoft.com/office/powerpoint/2010/main" val="3127372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INTERNAÇÃO INVOLUNTÁRIA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§ 5º  A internação involuntária:       </a:t>
            </a:r>
            <a:endParaRPr lang="pt-BR" dirty="0" smtClean="0"/>
          </a:p>
          <a:p>
            <a:r>
              <a:rPr lang="pt-BR" dirty="0" smtClean="0"/>
              <a:t>I </a:t>
            </a:r>
            <a:r>
              <a:rPr lang="pt-BR" dirty="0"/>
              <a:t>- deve ser realizada após a formalização da decisão por médico responsável;         </a:t>
            </a:r>
            <a:endParaRPr lang="pt-BR" dirty="0" smtClean="0"/>
          </a:p>
          <a:p>
            <a:r>
              <a:rPr lang="pt-BR" dirty="0" smtClean="0"/>
              <a:t>II </a:t>
            </a:r>
            <a:r>
              <a:rPr lang="pt-BR" dirty="0"/>
              <a:t>- será indicada depois da avaliação sobre o tipo de droga utilizada, o padrão de uso e na hipótese comprovada da impossibilidade de utilização de outras alternativas terapêuticas previstas na rede de atenção à saúde;        </a:t>
            </a:r>
            <a:r>
              <a:rPr lang="pt-BR" dirty="0" smtClean="0"/>
              <a:t>III </a:t>
            </a:r>
            <a:r>
              <a:rPr lang="pt-BR" dirty="0"/>
              <a:t>- perdurará apenas pelo tempo necessário à desintoxicação, no prazo máximo de 90 (noventa) dias, tendo seu término determinado pelo médico responsável;        </a:t>
            </a:r>
            <a:endParaRPr lang="pt-BR" dirty="0" smtClean="0"/>
          </a:p>
          <a:p>
            <a:r>
              <a:rPr lang="pt-BR" dirty="0" smtClean="0"/>
              <a:t>IV </a:t>
            </a:r>
            <a:r>
              <a:rPr lang="pt-BR" dirty="0"/>
              <a:t>- a família ou o representante legal poderá, a qualquer tempo, requerer ao médico a interrupção do tratamento.         </a:t>
            </a:r>
          </a:p>
          <a:p>
            <a:r>
              <a:rPr lang="pt-BR" dirty="0" smtClean="0"/>
              <a:t>§ </a:t>
            </a:r>
            <a:r>
              <a:rPr lang="pt-BR" dirty="0"/>
              <a:t>6º  A internação, em qualquer de suas modalidades, só será indicada quando os recursos </a:t>
            </a:r>
            <a:r>
              <a:rPr lang="pt-BR" dirty="0" err="1"/>
              <a:t>extra-hospitalares</a:t>
            </a:r>
            <a:r>
              <a:rPr lang="pt-BR" dirty="0"/>
              <a:t> se mostrarem </a:t>
            </a:r>
            <a:r>
              <a:rPr lang="pt-BR" dirty="0" smtClean="0"/>
              <a:t>insuficientes</a:t>
            </a:r>
          </a:p>
          <a:p>
            <a:r>
              <a:rPr lang="pt-BR" dirty="0" smtClean="0"/>
              <a:t>DEVEM SER COMUNICADAS AO MINISTÉRIO PÚBLICO, À DEFENSORIA PÚBLICA E OUTROS ÓRGÃOS DE CONTROLE EM 72 HORAS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146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INDIVIDUAL DE ATENDIMENTO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§ 5º  Constarão do plano individual, no mínimo:       </a:t>
            </a:r>
            <a:r>
              <a:rPr lang="pt-BR" dirty="0" smtClean="0"/>
              <a:t>I </a:t>
            </a:r>
            <a:r>
              <a:rPr lang="pt-BR" dirty="0"/>
              <a:t>- os resultados da avaliação multidisciplinar;         </a:t>
            </a:r>
            <a:r>
              <a:rPr lang="pt-BR" dirty="0" smtClean="0"/>
              <a:t>II </a:t>
            </a:r>
            <a:r>
              <a:rPr lang="pt-BR" dirty="0"/>
              <a:t>- os objetivos declarados pelo atendido;        </a:t>
            </a:r>
            <a:r>
              <a:rPr lang="pt-BR" dirty="0" smtClean="0"/>
              <a:t>III </a:t>
            </a:r>
            <a:r>
              <a:rPr lang="pt-BR" dirty="0"/>
              <a:t>- a previsão de suas atividades de integração social ou capacitação profissional;         </a:t>
            </a:r>
            <a:r>
              <a:rPr lang="pt-BR" dirty="0" smtClean="0"/>
              <a:t>IV </a:t>
            </a:r>
            <a:r>
              <a:rPr lang="pt-BR" dirty="0"/>
              <a:t>- atividades de integração e apoio à família;         </a:t>
            </a:r>
            <a:r>
              <a:rPr lang="pt-BR" dirty="0" smtClean="0"/>
              <a:t>V </a:t>
            </a:r>
            <a:r>
              <a:rPr lang="pt-BR" dirty="0"/>
              <a:t>- formas de participação da família para efetivo cumprimento do plano individual;         </a:t>
            </a:r>
            <a:r>
              <a:rPr lang="pt-BR" dirty="0" smtClean="0"/>
              <a:t>VI </a:t>
            </a:r>
            <a:r>
              <a:rPr lang="pt-BR" dirty="0"/>
              <a:t>- designação do projeto terapêutico mais adequado para o cumprimento do previsto no plano; e        </a:t>
            </a:r>
            <a:r>
              <a:rPr lang="pt-BR" dirty="0" smtClean="0"/>
              <a:t>VII </a:t>
            </a:r>
            <a:r>
              <a:rPr lang="pt-BR" dirty="0"/>
              <a:t>- as medidas específicas de atenção à saúde do atendido.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8028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Indicação de leitura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hlinkClick r:id="rId2"/>
              </a:rPr>
              <a:t>http://</a:t>
            </a:r>
            <a:r>
              <a:rPr lang="pt-BR" dirty="0" smtClean="0">
                <a:hlinkClick r:id="rId2"/>
              </a:rPr>
              <a:t>bvsms.saude.gov.br/bvs/publicacoes/atencao_psicossocial_criancas_adolescentes_sus.pdf</a:t>
            </a:r>
            <a:r>
              <a:rPr lang="pt-BR" dirty="0" smtClean="0"/>
              <a:t> - documento do CNMP e do Ministério da Saúde sobre atenção psicossocial para crianças e adolescentes no SUS – CUIDADO! Alguns pontos do texto estão desatualizados considerando as mudanças na lei de drogas e a resolução 3/2020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6006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AÇÃO CIVIL PÚBLICA – FECHAMENTO DA UNIDADE EXPERIMENTAL DE SAÚDE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UES – UMA ESPÉCIE DE “MEDIDA DE SEGURANÇA” PARA OS ADOLESCENTES – ADOLESCENTES E JOVENS COM DIAGNÓSTICO DE TRANSTORNO DE PERSONALIDADE ANTISSOCIAL, DE ALTA PERICULOSIDADE, EGRESSOS DA FUNDAÇÃO CASA. </a:t>
            </a:r>
          </a:p>
          <a:p>
            <a:r>
              <a:rPr lang="pt-BR" dirty="0" smtClean="0"/>
              <a:t>VÁRIAS IRREGULARIDADES – A PRINCIPAL É PUNIR OS JOVENS SOB A LÓGICA DA PROTEÇÃO CONTRA OS PERIGOSOS, MANTENDO-OS EM “TRATAMENTO”.</a:t>
            </a:r>
          </a:p>
          <a:p>
            <a:r>
              <a:rPr lang="pt-BR" dirty="0" smtClean="0"/>
              <a:t>LIMINAR – PROIBIDAS NOVAS INTERNAÇÕES; ORDENS JUDICIAIS DE CONTENÇÃO DEVEM SER FEITAS NA RAPS.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9112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DIRETRIZES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CRIANÇAS E ADOLESCENTES SÃO SUJEITOS DE DIREITOS – RESPONSÁVEIS POR SUA DEMANDA. ABORDAGEM DEVE SER INDIVIDUALIZADA.</a:t>
            </a:r>
          </a:p>
          <a:p>
            <a:r>
              <a:rPr lang="pt-BR" dirty="0" smtClean="0"/>
              <a:t>ACOLHIMENTO UNIVERSAL – AINDA QUE NÃO HAJA O ATENDIMENTO, A DEMANDA DEVE SER OUVIDA E ENCAMINHADA PARA O LOCAL ADEQUADO.</a:t>
            </a:r>
          </a:p>
          <a:p>
            <a:r>
              <a:rPr lang="pt-BR" dirty="0" smtClean="0"/>
              <a:t>ENCAMINHAMENTO IMPLICADO E CORRESPONSÁVEL – COMPLEMENTA O ANTERIOR. O ENCAMINHAMENTO PARA OUTRO SERVIÇO DEVE SER ACOMPANHADO PELA REDE.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1878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AÇÃO CIVIL PÚBLICA – INTERDIÇÃO PARCIAL DE “CLÍNICA”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www.defensoria.sp.def.br/dpesp/Conteudos/Noticias/NoticiaMostra.aspx?idItem=94511&amp;idPagina=3086</a:t>
            </a:r>
            <a:endParaRPr lang="pt-BR" dirty="0" smtClean="0"/>
          </a:p>
          <a:p>
            <a:r>
              <a:rPr lang="pt-BR" dirty="0" smtClean="0"/>
              <a:t>LOCAL SEM REGISTRO NO CREMESP. </a:t>
            </a:r>
          </a:p>
          <a:p>
            <a:r>
              <a:rPr lang="pt-BR" dirty="0" smtClean="0"/>
              <a:t>EQUIPAMENTOS PARA INTERNAÇÃO INVOLUNTÁRIA DEVEM TER MÉDICO PLANTONISTA PRESENCIAL. </a:t>
            </a:r>
          </a:p>
          <a:p>
            <a:r>
              <a:rPr lang="pt-BR" dirty="0" smtClean="0"/>
              <a:t>PLANO TERAPÊUTICO ADEQUADO</a:t>
            </a:r>
          </a:p>
          <a:p>
            <a:r>
              <a:rPr lang="pt-BR" dirty="0" smtClean="0"/>
              <a:t>LAICIDADE DO ESTADO</a:t>
            </a:r>
          </a:p>
          <a:p>
            <a:r>
              <a:rPr lang="pt-BR" dirty="0" smtClean="0"/>
              <a:t>SANÇÕES NÃO PODEM SER MORAIS OU LIMITAR O ACESSO À FAMÍLIA. </a:t>
            </a:r>
          </a:p>
          <a:p>
            <a:r>
              <a:rPr lang="pt-BR" smtClean="0"/>
              <a:t>CONTENÇÃO MEDICAMENTOSA OU FÍSICA DEVE SEGUIR AS ORIENTAÇÕES SANITÁRIAS.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10266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CONSTRUÇÃO PERMANENTE DA REDE E DA INTERSETORIALIDADE</a:t>
            </a:r>
          </a:p>
          <a:p>
            <a:r>
              <a:rPr lang="pt-BR" dirty="0" smtClean="0"/>
              <a:t>TRABALHO NO TERRITÓRIO – LUGAR PSICOSSOCIAL DO SUJEITO.</a:t>
            </a:r>
          </a:p>
          <a:p>
            <a:r>
              <a:rPr lang="pt-BR" dirty="0" smtClean="0"/>
              <a:t>AVALIAÇÃO DAS DEMANDAS E CONSTRUÇÃO COMPARTILHADA DAS NECESSIDADES DE SAÚDE MENTAL – DISCUTIDAS COM AS EQUIPES, FAMÍLIA E USUÁRIOS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6589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REDE DE ATENÇÃO PSICOSSOCIAL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LEI ANTIMANICONIAL – LEI 10216/01 – AFASTAMENTO DA PERSPECTIVA HOSPITALOCÊNTRICA </a:t>
            </a:r>
            <a:r>
              <a:rPr lang="pt-BR" dirty="0" smtClean="0"/>
              <a:t>– EM DIREÇÃO A UMA </a:t>
            </a:r>
            <a:r>
              <a:rPr lang="pt-BR" dirty="0" smtClean="0"/>
              <a:t>POLÍTICA COMUNITÁRIA</a:t>
            </a:r>
          </a:p>
          <a:p>
            <a:r>
              <a:rPr lang="pt-BR" dirty="0" smtClean="0"/>
              <a:t>Portaria MS/GM nº 3.088, de 23/12/2011,a Raps prevê a criação, a ampliação e a articulação de pontos de atenção à saúde para pessoas com sofrimento ou transtorno mental e com necessidades decorrentes do uso de crack, álcool e outras drogas no âmbito do SUS.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1825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GERAIS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(i) ampliar o acesso à atenção psicossocial da população em geral; (</a:t>
            </a:r>
            <a:r>
              <a:rPr lang="pt-BR" dirty="0" err="1" smtClean="0"/>
              <a:t>ii</a:t>
            </a:r>
            <a:r>
              <a:rPr lang="pt-BR" dirty="0" smtClean="0"/>
              <a:t>) promover a vinculação das pessoas com transtornos mentais e com necessidades decorrentes do uso de crack, álcool e outras drogas e de suas famílias aos pontos de atenção; e (</a:t>
            </a:r>
            <a:r>
              <a:rPr lang="pt-BR" dirty="0" err="1" smtClean="0"/>
              <a:t>iii</a:t>
            </a:r>
            <a:r>
              <a:rPr lang="pt-BR" dirty="0" smtClean="0"/>
              <a:t>) garantir a articulação e a integração dos pontos de atenção das redes de saúde no território, qualificando o cuidado por meio do acolhimento, do acompanhamento contínuo e da atenção às urgências.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5122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COMPONENTES DA RAPS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ATENÇÃO BÁSICA DE SAÚDE – UBS, NÚCLEOS DE SAÚDE DA FAMÍLIA, CONSULTÓRIO DE RUA, ETC.</a:t>
            </a:r>
          </a:p>
          <a:p>
            <a:r>
              <a:rPr lang="pt-BR" dirty="0" smtClean="0"/>
              <a:t>ATENÇÃO PSICOSSOCIAL ESTRATÉGICA – CAPS</a:t>
            </a:r>
          </a:p>
          <a:p>
            <a:r>
              <a:rPr lang="pt-BR" dirty="0" smtClean="0"/>
              <a:t>ATENÇÃO DE URGÊNCIA E EMERGÊNCIA – SAMU, UPA, ETC.</a:t>
            </a:r>
          </a:p>
          <a:p>
            <a:r>
              <a:rPr lang="pt-BR" dirty="0" smtClean="0"/>
              <a:t>ATENÇÃO RESIDENCIAL DE CARÁTER TRANSITÓRIO</a:t>
            </a:r>
          </a:p>
          <a:p>
            <a:r>
              <a:rPr lang="pt-BR" dirty="0" smtClean="0"/>
              <a:t>ATENÇÃO HOSPITALAR – ENFERMARIA E HOSPITAL GERAL</a:t>
            </a:r>
          </a:p>
          <a:p>
            <a:r>
              <a:rPr lang="pt-BR" dirty="0" smtClean="0"/>
              <a:t>ESTRATÉGIAS DE DESINSTITUCIONALIZAÇÃO – RESIDÊNCIA TERAPÉUTICA E “DE VOLTA PARA A CASA”</a:t>
            </a:r>
          </a:p>
          <a:p>
            <a:r>
              <a:rPr lang="pt-BR" dirty="0" smtClean="0"/>
              <a:t>ESTRATÉGIAS DE REABILITAÇÃO PSICOSSOCIAL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1196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ATENÇÃO PSICOSSOCIAL ESTRATÉGICA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CAPS </a:t>
            </a:r>
          </a:p>
          <a:p>
            <a:r>
              <a:rPr lang="pt-BR" dirty="0" smtClean="0"/>
              <a:t>Equipe interdisciplinar</a:t>
            </a:r>
          </a:p>
          <a:p>
            <a:r>
              <a:rPr lang="pt-BR" dirty="0" smtClean="0"/>
              <a:t>Atua de forma territorial, tanto em crise e reabilitação. </a:t>
            </a:r>
          </a:p>
          <a:p>
            <a:r>
              <a:rPr lang="pt-BR" dirty="0" smtClean="0"/>
              <a:t>Porta aberta.</a:t>
            </a:r>
          </a:p>
          <a:p>
            <a:r>
              <a:rPr lang="pt-BR" dirty="0" smtClean="0"/>
              <a:t>Prioritariamente em espaços coletivos.</a:t>
            </a:r>
          </a:p>
          <a:p>
            <a:r>
              <a:rPr lang="pt-BR" dirty="0" smtClean="0"/>
              <a:t>Há oferta de cuidados médicos</a:t>
            </a:r>
            <a:r>
              <a:rPr lang="pt-BR" dirty="0" smtClean="0"/>
              <a:t>, psicológicos</a:t>
            </a:r>
            <a:r>
              <a:rPr lang="pt-BR" dirty="0" smtClean="0"/>
              <a:t>, de assistência social, além de grupos com objetivos diversos.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5388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PLANTO TERAPÊUTICO INDIVIDUAL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cuidado é desenvolvido mediante projeto terapêutico singular e envolve em sua construção a equipe, o usuário e sua família. A coordenação do cuidado estará sob a responsabilidade do próprio CAPS ou da Atenção Básica, garantindo permanente processo de cogestão e acompanhamento longitudinal dos casos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3844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ESPÉCIES DE CAPS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TIPO I – 20 A 70 MIL HABITANTES</a:t>
            </a:r>
          </a:p>
          <a:p>
            <a:r>
              <a:rPr lang="pt-BR" dirty="0" smtClean="0"/>
              <a:t>TIPO II – 70 A 200 MIL HABITANTES</a:t>
            </a:r>
          </a:p>
          <a:p>
            <a:r>
              <a:rPr lang="pt-BR" dirty="0" smtClean="0"/>
              <a:t>TIPO III – MAIS DE 200 MIL HABITANTES – CONTÍNUO – ATENDIMENTO 24 HORAS – ACOLHIMENTO NOTURNO – MÁXIMO CINCO LEITOS</a:t>
            </a:r>
          </a:p>
          <a:p>
            <a:r>
              <a:rPr lang="pt-BR" dirty="0" smtClean="0"/>
              <a:t>CAPS AD – ESPECÍFICO PARA ALCOOL E DROGAS</a:t>
            </a:r>
          </a:p>
          <a:p>
            <a:r>
              <a:rPr lang="pt-BR" dirty="0" smtClean="0"/>
              <a:t>CAPS I – INFANTIL – PARA CRIANÇAS E ADOLESCENTES</a:t>
            </a:r>
          </a:p>
          <a:p>
            <a:r>
              <a:rPr lang="pt-BR" dirty="0" smtClean="0"/>
              <a:t>PORTARIA 336/02 – MINISTÉRIO DA SAÚDE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24615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2012</TotalTime>
  <Words>945</Words>
  <Application>Microsoft Office PowerPoint</Application>
  <PresentationFormat>Widescreen</PresentationFormat>
  <Paragraphs>84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Facetado</vt:lpstr>
      <vt:lpstr>SAÚDE MENTAL PARA INFÂNCIA E JUVENTUDE</vt:lpstr>
      <vt:lpstr>DIRETRIZES</vt:lpstr>
      <vt:lpstr>Apresentação do PowerPoint</vt:lpstr>
      <vt:lpstr>REDE DE ATENÇÃO PSICOSSOCIAL</vt:lpstr>
      <vt:lpstr>OBJETIVOS GERAIS</vt:lpstr>
      <vt:lpstr>COMPONENTES DA RAPS</vt:lpstr>
      <vt:lpstr>ATENÇÃO PSICOSSOCIAL ESTRATÉGICA</vt:lpstr>
      <vt:lpstr>PLANTO TERAPÊUTICO INDIVIDUAL</vt:lpstr>
      <vt:lpstr>ESPÉCIES DE CAPS</vt:lpstr>
      <vt:lpstr>UNIDADES DE ACOLHIMENTO</vt:lpstr>
      <vt:lpstr>TIPOS DE INTERNAÇÃO</vt:lpstr>
      <vt:lpstr>ACOLHIMENTO/INTERNAÇÃO VOLUNTÁRIA</vt:lpstr>
      <vt:lpstr>Apresentação do PowerPoint</vt:lpstr>
      <vt:lpstr>Apresentação do PowerPoint</vt:lpstr>
      <vt:lpstr>LEI DE DROGAS – ART. 23 E SEGUINTES</vt:lpstr>
      <vt:lpstr>INTERNAÇÃO INVOLUNTÁRIA</vt:lpstr>
      <vt:lpstr>PLANO INDIVIDUAL DE ATENDIMENTO</vt:lpstr>
      <vt:lpstr>Indicação de leitura</vt:lpstr>
      <vt:lpstr>AÇÃO CIVIL PÚBLICA – FECHAMENTO DA UNIDADE EXPERIMENTAL DE SAÚDE</vt:lpstr>
      <vt:lpstr>AÇÃO CIVIL PÚBLICA – INTERDIÇÃO PARCIAL DE “CLÍNICA”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SAÚDE MENTAL PARA INFÂNCIA E JUVENTUDE</dc:title>
  <dc:creator>Usuario</dc:creator>
  <cp:lastModifiedBy>Usuario</cp:lastModifiedBy>
  <cp:revision>13</cp:revision>
  <dcterms:created xsi:type="dcterms:W3CDTF">2021-05-19T14:01:45Z</dcterms:created>
  <dcterms:modified xsi:type="dcterms:W3CDTF">2021-05-21T21:49:31Z</dcterms:modified>
</cp:coreProperties>
</file>