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1"/>
  </p:sldMasterIdLst>
  <p:sldIdLst>
    <p:sldId id="256" r:id="rId2"/>
    <p:sldId id="264" r:id="rId3"/>
    <p:sldId id="265" r:id="rId4"/>
    <p:sldId id="266" r:id="rId5"/>
    <p:sldId id="258" r:id="rId6"/>
    <p:sldId id="259" r:id="rId7"/>
    <p:sldId id="260" r:id="rId8"/>
    <p:sldId id="262" r:id="rId9"/>
    <p:sldId id="267" r:id="rId10"/>
    <p:sldId id="263" r:id="rId11"/>
    <p:sldId id="268" r:id="rId12"/>
    <p:sldId id="269" r:id="rId13"/>
    <p:sldId id="298" r:id="rId14"/>
    <p:sldId id="299" r:id="rId15"/>
    <p:sldId id="300" r:id="rId16"/>
    <p:sldId id="270" r:id="rId17"/>
    <p:sldId id="271" r:id="rId18"/>
    <p:sldId id="288" r:id="rId19"/>
    <p:sldId id="272" r:id="rId20"/>
    <p:sldId id="273" r:id="rId21"/>
    <p:sldId id="274" r:id="rId22"/>
    <p:sldId id="275" r:id="rId23"/>
    <p:sldId id="278" r:id="rId24"/>
    <p:sldId id="279" r:id="rId25"/>
    <p:sldId id="280" r:id="rId26"/>
    <p:sldId id="283" r:id="rId27"/>
    <p:sldId id="282" r:id="rId28"/>
    <p:sldId id="289" r:id="rId29"/>
    <p:sldId id="284" r:id="rId30"/>
    <p:sldId id="285" r:id="rId31"/>
    <p:sldId id="286" r:id="rId32"/>
    <p:sldId id="296" r:id="rId33"/>
    <p:sldId id="290" r:id="rId34"/>
    <p:sldId id="291" r:id="rId35"/>
    <p:sldId id="292" r:id="rId36"/>
    <p:sldId id="297" r:id="rId37"/>
    <p:sldId id="301" r:id="rId38"/>
    <p:sldId id="302" r:id="rId39"/>
    <p:sldId id="303" r:id="rId40"/>
    <p:sldId id="293" r:id="rId41"/>
    <p:sldId id="294" r:id="rId42"/>
    <p:sldId id="295" r:id="rId43"/>
    <p:sldId id="287" r:id="rId4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542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52" d="100"/>
          <a:sy n="52" d="100"/>
        </p:scale>
        <p:origin x="667" y="4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ide de título">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pt-BR" smtClean="0"/>
              <a:t>Clique para editar o título mestre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pt-BR" smtClean="0"/>
              <a:t>Clique para editar o estilo do subtítulo mestre</a:t>
            </a:r>
            <a:endParaRPr lang="en-US" dirty="0"/>
          </a:p>
        </p:txBody>
      </p:sp>
      <p:sp>
        <p:nvSpPr>
          <p:cNvPr id="4" name="Date Placeholder 3"/>
          <p:cNvSpPr>
            <a:spLocks noGrp="1"/>
          </p:cNvSpPr>
          <p:nvPr>
            <p:ph type="dt" sz="half" idx="10"/>
          </p:nvPr>
        </p:nvSpPr>
        <p:spPr/>
        <p:txBody>
          <a:bodyPr/>
          <a:lstStyle/>
          <a:p>
            <a:fld id="{83284890-85D2-4D7B-8EF5-15A9C1DB8F42}" type="datetimeFigureOut">
              <a:rPr lang="en-US" dirty="0"/>
              <a:t>9/8/2016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4FAB73BC-B049-4115-A692-8D63A059BFB8}" type="slidenum">
              <a:rPr lang="en-US" dirty="0"/>
              <a:pPr/>
              <a:t>‹nº›</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dirty="0"/>
          </a:p>
        </p:txBody>
      </p:sp>
      <p:sp>
        <p:nvSpPr>
          <p:cNvPr id="3" name="Vertical Text Placeholder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10"/>
          </p:nvPr>
        </p:nvSpPr>
        <p:spPr/>
        <p:txBody>
          <a:bodyPr/>
          <a:lstStyle/>
          <a:p>
            <a:fld id="{87157CC2-0FC8-4686-B024-99790E0F5162}" type="datetimeFigureOut">
              <a:rPr lang="en-US" dirty="0"/>
              <a:t>9/8/2016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pt-BR" smtClean="0"/>
              <a:t>Clique para editar o título mestre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10"/>
          </p:nvPr>
        </p:nvSpPr>
        <p:spPr/>
        <p:txBody>
          <a:bodyPr/>
          <a:lstStyle/>
          <a:p>
            <a:fld id="{F6764DA5-CD3D-4590-A511-FCD3BC7A793E}" type="datetimeFigureOut">
              <a:rPr lang="en-US" dirty="0"/>
              <a:t>9/8/2016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dirty="0"/>
          </a:p>
        </p:txBody>
      </p:sp>
      <p:sp>
        <p:nvSpPr>
          <p:cNvPr id="3" name="Content Placeholder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10"/>
          </p:nvPr>
        </p:nvSpPr>
        <p:spPr/>
        <p:txBody>
          <a:bodyPr/>
          <a:lstStyle/>
          <a:p>
            <a:fld id="{82F5661D-6934-4B32-B92C-470368BF1EC6}" type="datetimeFigureOut">
              <a:rPr lang="en-US" dirty="0"/>
              <a:t>9/8/2016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Cabeçalho da Seção">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pt-BR" smtClean="0"/>
              <a:t>Clique para editar o título mestre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Date Placeholder 3"/>
          <p:cNvSpPr>
            <a:spLocks noGrp="1"/>
          </p:cNvSpPr>
          <p:nvPr>
            <p:ph type="dt" sz="half" idx="10"/>
          </p:nvPr>
        </p:nvSpPr>
        <p:spPr>
          <a:xfrm>
            <a:off x="8593667" y="6272784"/>
            <a:ext cx="2644309" cy="365125"/>
          </a:xfrm>
        </p:spPr>
        <p:txBody>
          <a:bodyPr/>
          <a:lstStyle/>
          <a:p>
            <a:fld id="{C6F822A4-8DA6-4447-9B1F-C5DB58435268}" type="datetimeFigureOut">
              <a:rPr lang="en-US" dirty="0"/>
              <a:t>9/8/2016</a:t>
            </a:fld>
            <a:endParaRPr lang="en-US" dirty="0"/>
          </a:p>
        </p:txBody>
      </p:sp>
      <p:sp>
        <p:nvSpPr>
          <p:cNvPr id="5" name="Footer Placeholder 4"/>
          <p:cNvSpPr>
            <a:spLocks noGrp="1"/>
          </p:cNvSpPr>
          <p:nvPr>
            <p:ph type="ftr" sz="quarter" idx="11"/>
          </p:nvPr>
        </p:nvSpPr>
        <p:spPr>
          <a:xfrm>
            <a:off x="2182708" y="6272784"/>
            <a:ext cx="6327648" cy="365125"/>
          </a:xfrm>
        </p:spPr>
        <p:txBody>
          <a:bodyPr/>
          <a:lstStyle/>
          <a:p>
            <a:endParaRPr lang="en-US" dirty="0"/>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4FAB73BC-B049-4115-A692-8D63A059BFB8}" type="slidenum">
              <a:rPr lang="en-US" dirty="0"/>
              <a:pPr/>
              <a:t>‹nº›</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5" name="Date Placeholder 4"/>
          <p:cNvSpPr>
            <a:spLocks noGrp="1"/>
          </p:cNvSpPr>
          <p:nvPr>
            <p:ph type="dt" sz="half" idx="10"/>
          </p:nvPr>
        </p:nvSpPr>
        <p:spPr/>
        <p:txBody>
          <a:bodyPr/>
          <a:lstStyle/>
          <a:p>
            <a:fld id="{E548D31E-DCDA-41A7-9C67-C4B11B94D21D}" type="datetimeFigureOut">
              <a:rPr lang="en-US" dirty="0"/>
              <a:t>9/8/2016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pt-BR" smtClean="0"/>
              <a:t>Clique para editar o título mestre</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7" name="Date Placeholder 6"/>
          <p:cNvSpPr>
            <a:spLocks noGrp="1"/>
          </p:cNvSpPr>
          <p:nvPr>
            <p:ph type="dt" sz="half" idx="10"/>
          </p:nvPr>
        </p:nvSpPr>
        <p:spPr/>
        <p:txBody>
          <a:bodyPr/>
          <a:lstStyle/>
          <a:p>
            <a:fld id="{9B3762C0-B258-48F1-ADE6-176B4174CCDD}" type="datetimeFigureOut">
              <a:rPr lang="en-US" dirty="0"/>
              <a:t>9/8/2016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pt-BR" smtClean="0"/>
              <a:t>Clique para editar o título mestre</a:t>
            </a:r>
            <a:endParaRPr lang="en-US" dirty="0"/>
          </a:p>
        </p:txBody>
      </p:sp>
      <p:sp>
        <p:nvSpPr>
          <p:cNvPr id="3" name="Date Placeholder 2"/>
          <p:cNvSpPr>
            <a:spLocks noGrp="1"/>
          </p:cNvSpPr>
          <p:nvPr>
            <p:ph type="dt" sz="half" idx="10"/>
          </p:nvPr>
        </p:nvSpPr>
        <p:spPr/>
        <p:txBody>
          <a:bodyPr/>
          <a:lstStyle/>
          <a:p>
            <a:fld id="{677919A6-33EB-49BD-A62F-1FA56B9F9712}" type="datetimeFigureOut">
              <a:rPr lang="en-US" dirty="0"/>
              <a:t>9/8/2016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4E7D1B-D673-4CF6-8672-009D42ABD2A0}" type="datetimeFigureOut">
              <a:rPr lang="en-US" dirty="0"/>
              <a:t>9/8/2016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údo com Legenda">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pt-BR" smtClean="0"/>
              <a:t>Clique para editar o título mestre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Date Placeholder 4"/>
          <p:cNvSpPr>
            <a:spLocks noGrp="1"/>
          </p:cNvSpPr>
          <p:nvPr>
            <p:ph type="dt" sz="half" idx="10"/>
          </p:nvPr>
        </p:nvSpPr>
        <p:spPr/>
        <p:txBody>
          <a:bodyPr/>
          <a:lstStyle/>
          <a:p>
            <a:fld id="{DA16AA21-1863-4931-97CB-99D0A168701B}" type="datetimeFigureOut">
              <a:rPr lang="en-US" dirty="0"/>
              <a:t>9/8/2016</a:t>
            </a:fld>
            <a:endParaRPr lang="en-US" dirty="0"/>
          </a:p>
        </p:txBody>
      </p:sp>
      <p:sp>
        <p:nvSpPr>
          <p:cNvPr id="6" name="Footer Placeholder 5"/>
          <p:cNvSpPr>
            <a:spLocks noGrp="1"/>
          </p:cNvSpPr>
          <p:nvPr>
            <p:ph type="ftr" sz="quarter" idx="11"/>
          </p:nvPr>
        </p:nvSpPr>
        <p:spPr/>
        <p:txBody>
          <a:bodyPr/>
          <a:lstStyle/>
          <a:p>
            <a:endParaRPr lang="en-US" dirty="0"/>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‹nº›</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m com Legenda">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pt-BR" smtClean="0"/>
              <a:t>Clique para editar o título mestre</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BR" smtClean="0"/>
              <a:t>Clique no ícone para adicionar uma imagem</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Date Placeholder 4"/>
          <p:cNvSpPr>
            <a:spLocks noGrp="1"/>
          </p:cNvSpPr>
          <p:nvPr>
            <p:ph type="dt" sz="half" idx="10"/>
          </p:nvPr>
        </p:nvSpPr>
        <p:spPr/>
        <p:txBody>
          <a:bodyPr/>
          <a:lstStyle/>
          <a:p>
            <a:fld id="{3772C379-9A7C-4C87-A116-CBE9F58B04C5}" type="datetimeFigureOut">
              <a:rPr lang="en-US" dirty="0"/>
              <a:t>9/8/2016</a:t>
            </a:fld>
            <a:endParaRPr lang="en-US" dirty="0"/>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pt-BR" smtClean="0"/>
              <a:t>Clique para editar o título mestre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8664C608-40B1-4030-A28D-5B74BC98ADCE}" type="datetimeFigureOut">
              <a:rPr lang="en-US" dirty="0"/>
              <a:t>9/8/2016</a:t>
            </a:fld>
            <a:endParaRPr lang="en-US" dirty="0"/>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dirty="0"/>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4FAB73BC-B049-4115-A692-8D63A059BFB8}" type="slidenum">
              <a:rPr lang="en-US" dirty="0"/>
              <a:pPr/>
              <a:t>‹nº›</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www.youtube.com/watch?v=w8rOUoc_xKc" TargetMode="Externa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http://periodicos.franca.unesp.br/index.php/direitoalternativo/article/view/664/792"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hyperlink" Target="http://www.cnv.gov.br/"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051560" y="1432223"/>
            <a:ext cx="10761898" cy="3035808"/>
          </a:xfrm>
        </p:spPr>
        <p:txBody>
          <a:bodyPr/>
          <a:lstStyle/>
          <a:p>
            <a:r>
              <a:rPr lang="pt-BR" sz="6600" dirty="0" smtClean="0"/>
              <a:t>Direitos</a:t>
            </a:r>
            <a:r>
              <a:rPr lang="pt-BR" sz="7200" dirty="0" smtClean="0"/>
              <a:t> humanos: teoria crítica</a:t>
            </a:r>
            <a:endParaRPr lang="pt-BR" sz="7200" dirty="0"/>
          </a:p>
        </p:txBody>
      </p:sp>
      <p:sp>
        <p:nvSpPr>
          <p:cNvPr id="3" name="Subtítulo 2"/>
          <p:cNvSpPr>
            <a:spLocks noGrp="1"/>
          </p:cNvSpPr>
          <p:nvPr>
            <p:ph type="subTitle" idx="1"/>
          </p:nvPr>
        </p:nvSpPr>
        <p:spPr/>
        <p:txBody>
          <a:bodyPr/>
          <a:lstStyle/>
          <a:p>
            <a:r>
              <a:rPr lang="pt-BR" dirty="0" smtClean="0"/>
              <a:t>Profa. Ma. Júlia Lenzi Silva</a:t>
            </a:r>
          </a:p>
          <a:p>
            <a:r>
              <a:rPr lang="pt-BR" dirty="0" smtClean="0"/>
              <a:t>julialenzisilva@gmail.com</a:t>
            </a:r>
            <a:endParaRPr lang="pt-BR" dirty="0"/>
          </a:p>
        </p:txBody>
      </p:sp>
    </p:spTree>
    <p:extLst>
      <p:ext uri="{BB962C8B-B14F-4D97-AF65-F5344CB8AC3E}">
        <p14:creationId xmlns:p14="http://schemas.microsoft.com/office/powerpoint/2010/main" val="3139260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62232" y="160167"/>
            <a:ext cx="11128248" cy="709987"/>
          </a:xfrm>
        </p:spPr>
        <p:txBody>
          <a:bodyPr>
            <a:normAutofit fontScale="90000"/>
          </a:bodyPr>
          <a:lstStyle/>
          <a:p>
            <a:r>
              <a:rPr lang="pt-BR" dirty="0" smtClean="0"/>
              <a:t>E o Direito?</a:t>
            </a:r>
            <a:endParaRPr lang="pt-BR" dirty="0"/>
          </a:p>
        </p:txBody>
      </p:sp>
      <p:sp>
        <p:nvSpPr>
          <p:cNvPr id="3" name="Espaço Reservado para Conteúdo 2"/>
          <p:cNvSpPr>
            <a:spLocks noGrp="1"/>
          </p:cNvSpPr>
          <p:nvPr>
            <p:ph idx="1"/>
          </p:nvPr>
        </p:nvSpPr>
        <p:spPr>
          <a:xfrm>
            <a:off x="162232" y="1047135"/>
            <a:ext cx="10966016" cy="5810865"/>
          </a:xfrm>
        </p:spPr>
        <p:txBody>
          <a:bodyPr>
            <a:noAutofit/>
          </a:bodyPr>
          <a:lstStyle/>
          <a:p>
            <a:pPr algn="just"/>
            <a:r>
              <a:rPr lang="pt-BR" sz="2400" dirty="0" smtClean="0"/>
              <a:t>Direito como mosaico de retórica (argumentação) + violência (ameaça de sanção) + burocracia (busca pela legitimação – procedimento) (Boaventura)</a:t>
            </a:r>
          </a:p>
          <a:p>
            <a:pPr algn="just">
              <a:buFont typeface="Wingdings" panose="05000000000000000000" pitchFamily="2" charset="2"/>
              <a:buChar char="Ø"/>
            </a:pPr>
            <a:r>
              <a:rPr lang="pt-BR" sz="2400" dirty="0"/>
              <a:t> </a:t>
            </a:r>
            <a:r>
              <a:rPr lang="pt-BR" sz="2400" dirty="0" smtClean="0"/>
              <a:t>Contradição insuperável entre o </a:t>
            </a:r>
            <a:r>
              <a:rPr lang="pt-BR" sz="2400" b="1" dirty="0" smtClean="0"/>
              <a:t>caráter emancipatório do direito</a:t>
            </a:r>
            <a:r>
              <a:rPr lang="pt-BR" sz="2400" dirty="0" smtClean="0"/>
              <a:t> (vencer a tirania) e sua </a:t>
            </a:r>
            <a:r>
              <a:rPr lang="pt-BR" sz="2400" b="1" dirty="0" smtClean="0"/>
              <a:t>função regulatória</a:t>
            </a:r>
            <a:r>
              <a:rPr lang="pt-BR" sz="2400" dirty="0" smtClean="0"/>
              <a:t> (a justificação do social e do político pelo poder do Estado)</a:t>
            </a:r>
            <a:endParaRPr lang="pt-BR" sz="2400" dirty="0"/>
          </a:p>
          <a:p>
            <a:pPr marL="1076325" indent="-182563" algn="just">
              <a:buFont typeface="Wingdings" panose="05000000000000000000" pitchFamily="2" charset="2"/>
              <a:buChar char="q"/>
            </a:pPr>
            <a:r>
              <a:rPr lang="pt-BR" sz="2400" dirty="0" smtClean="0"/>
              <a:t> “O direito não é, ele é </a:t>
            </a:r>
            <a:r>
              <a:rPr lang="pt-BR" sz="2400" i="1" dirty="0" smtClean="0"/>
              <a:t>sendo...”</a:t>
            </a:r>
            <a:r>
              <a:rPr lang="pt-BR" sz="2400" dirty="0" smtClean="0"/>
              <a:t>(Lyra Filho) – fenômeno multifacetado e histórico-cultural </a:t>
            </a:r>
            <a:endParaRPr lang="pt-BR" sz="2400" dirty="0"/>
          </a:p>
          <a:p>
            <a:pPr marL="1076325" indent="-182563" algn="just">
              <a:buFont typeface="Wingdings" panose="05000000000000000000" pitchFamily="2" charset="2"/>
              <a:buChar char="q"/>
            </a:pPr>
            <a:r>
              <a:rPr lang="pt-BR" sz="2400" dirty="0" smtClean="0"/>
              <a:t> O direito é prenhe de contradições e, por isso, de possibilidades: juristas “progressistas” e o “uso alternativo” do Direito como instrumental de luta contra todas as formas de opressão. </a:t>
            </a:r>
          </a:p>
          <a:p>
            <a:pPr marL="88900" indent="0" algn="just">
              <a:buNone/>
            </a:pPr>
            <a:r>
              <a:rPr lang="pt-BR" sz="2400" b="1" dirty="0" smtClean="0"/>
              <a:t>Indicação de leitura</a:t>
            </a:r>
            <a:r>
              <a:rPr lang="pt-BR" sz="2400" dirty="0" smtClean="0"/>
              <a:t>: “Poderá o direito ser emancipatório?” (texto </a:t>
            </a:r>
            <a:r>
              <a:rPr lang="pt-BR" sz="2400" dirty="0"/>
              <a:t>de Boaventura de Sousa </a:t>
            </a:r>
            <a:r>
              <a:rPr lang="pt-BR" sz="2400" dirty="0" smtClean="0"/>
              <a:t>Santos, Revista de Ciências Sociais, n. 65, Maio de 2003, p. 3-76</a:t>
            </a:r>
          </a:p>
          <a:p>
            <a:pPr marL="0" indent="0" algn="just">
              <a:buNone/>
            </a:pPr>
            <a:r>
              <a:rPr lang="pt-BR" sz="2400" dirty="0" smtClean="0"/>
              <a:t>http://www.boaventuradesousasantos.pt/media/pdfs/podera_o_direito_ser_emancipatorio_RCCS65.PDF</a:t>
            </a:r>
            <a:endParaRPr lang="pt-BR" sz="2400" dirty="0"/>
          </a:p>
        </p:txBody>
      </p:sp>
    </p:spTree>
    <p:extLst>
      <p:ext uri="{BB962C8B-B14F-4D97-AF65-F5344CB8AC3E}">
        <p14:creationId xmlns:p14="http://schemas.microsoft.com/office/powerpoint/2010/main" val="413002475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3239" y="235975"/>
            <a:ext cx="11931445" cy="1034452"/>
          </a:xfrm>
        </p:spPr>
        <p:txBody>
          <a:bodyPr>
            <a:normAutofit fontScale="90000"/>
          </a:bodyPr>
          <a:lstStyle/>
          <a:p>
            <a:r>
              <a:rPr lang="pt-BR" sz="3200" dirty="0" smtClean="0"/>
              <a:t>E como distinguir as ações / leis/ políticas publicas na perspectiva de uma “globalização alternativa”?</a:t>
            </a:r>
            <a:endParaRPr lang="pt-BR" sz="3200" dirty="0"/>
          </a:p>
        </p:txBody>
      </p:sp>
      <p:sp>
        <p:nvSpPr>
          <p:cNvPr id="3" name="Espaço Reservado para Conteúdo 2"/>
          <p:cNvSpPr>
            <a:spLocks noGrp="1"/>
          </p:cNvSpPr>
          <p:nvPr>
            <p:ph idx="1"/>
          </p:nvPr>
        </p:nvSpPr>
        <p:spPr>
          <a:xfrm>
            <a:off x="103239" y="1034453"/>
            <a:ext cx="11135032" cy="5823548"/>
          </a:xfrm>
        </p:spPr>
        <p:txBody>
          <a:bodyPr>
            <a:noAutofit/>
          </a:bodyPr>
          <a:lstStyle/>
          <a:p>
            <a:pPr algn="just"/>
            <a:endParaRPr lang="pt-BR" sz="2400" dirty="0" smtClean="0"/>
          </a:p>
          <a:p>
            <a:pPr algn="just"/>
            <a:r>
              <a:rPr lang="pt-BR" sz="2400" dirty="0" smtClean="0"/>
              <a:t>É a presença do com </a:t>
            </a:r>
            <a:r>
              <a:rPr lang="pt-BR" sz="2400" b="1" u="sng" dirty="0" smtClean="0"/>
              <a:t>diálogo</a:t>
            </a:r>
            <a:r>
              <a:rPr lang="pt-BR" sz="2400" dirty="0" smtClean="0"/>
              <a:t> (protagonismo dos grupos oprimidos na formulação das ações/políticas) e da </a:t>
            </a:r>
            <a:r>
              <a:rPr lang="pt-BR" sz="2400" b="1" u="sng" dirty="0" smtClean="0"/>
              <a:t>ação </a:t>
            </a:r>
            <a:r>
              <a:rPr lang="pt-BR" sz="2400" b="1" u="sng" dirty="0" err="1" smtClean="0"/>
              <a:t>transnacionalmente</a:t>
            </a:r>
            <a:r>
              <a:rPr lang="pt-BR" sz="2400" b="1" u="sng" dirty="0" smtClean="0"/>
              <a:t> organizada de grupos oprimidos </a:t>
            </a:r>
            <a:r>
              <a:rPr lang="pt-BR" sz="2400" dirty="0" smtClean="0"/>
              <a:t>(</a:t>
            </a:r>
            <a:r>
              <a:rPr lang="pt-BR" sz="2400" b="1" dirty="0" err="1" smtClean="0">
                <a:solidFill>
                  <a:schemeClr val="accent2"/>
                </a:solidFill>
              </a:rPr>
              <a:t>cosmopolismo</a:t>
            </a:r>
            <a:r>
              <a:rPr lang="pt-BR" sz="2400" b="1" dirty="0" smtClean="0">
                <a:solidFill>
                  <a:schemeClr val="accent2"/>
                </a:solidFill>
              </a:rPr>
              <a:t> subalterno insurgente</a:t>
            </a:r>
            <a:r>
              <a:rPr lang="pt-BR" sz="2400" b="1" dirty="0" smtClean="0"/>
              <a:t> – </a:t>
            </a:r>
            <a:r>
              <a:rPr lang="pt-BR" sz="2400" dirty="0" smtClean="0"/>
              <a:t>“</a:t>
            </a:r>
            <a:r>
              <a:rPr lang="pt-BR" sz="2400" dirty="0" err="1" smtClean="0"/>
              <a:t>nóis</a:t>
            </a:r>
            <a:r>
              <a:rPr lang="pt-BR" sz="2400" dirty="0" smtClean="0"/>
              <a:t> tá tudo junta e organizada”) que se distinguiria uma </a:t>
            </a:r>
            <a:r>
              <a:rPr lang="pt-BR" sz="2400" b="1" i="1" dirty="0" smtClean="0"/>
              <a:t>política emancipatória</a:t>
            </a:r>
            <a:r>
              <a:rPr lang="pt-BR" sz="2400" dirty="0" smtClean="0"/>
              <a:t> de uma meramente </a:t>
            </a:r>
            <a:r>
              <a:rPr lang="pt-BR" sz="2400" b="1" i="1" dirty="0" smtClean="0"/>
              <a:t>regulatória</a:t>
            </a:r>
          </a:p>
          <a:p>
            <a:pPr algn="just"/>
            <a:r>
              <a:rPr lang="pt-BR" sz="2400" b="1" i="1" dirty="0" smtClean="0"/>
              <a:t>Universalismo concreto:</a:t>
            </a:r>
            <a:r>
              <a:rPr lang="pt-BR" sz="2400" dirty="0" smtClean="0"/>
              <a:t>  diálogo </a:t>
            </a:r>
            <a:r>
              <a:rPr lang="pt-BR" sz="2400" i="1" u="sng" dirty="0" smtClean="0"/>
              <a:t>intercultural </a:t>
            </a:r>
            <a:r>
              <a:rPr lang="pt-BR" sz="2400" dirty="0" smtClean="0"/>
              <a:t>sob diferentes concepções de dignidade humana</a:t>
            </a:r>
          </a:p>
          <a:p>
            <a:pPr algn="just">
              <a:buFont typeface="Wingdings" panose="05000000000000000000" pitchFamily="2" charset="2"/>
              <a:buChar char="Ø"/>
            </a:pPr>
            <a:r>
              <a:rPr lang="pt-BR" sz="2400" dirty="0"/>
              <a:t> </a:t>
            </a:r>
            <a:r>
              <a:rPr lang="pt-BR" sz="2400" dirty="0" smtClean="0"/>
              <a:t>Relacionar com questões práticas afetas à Defensoria, como, por exemplo:</a:t>
            </a:r>
          </a:p>
          <a:p>
            <a:pPr marL="457200" indent="-457200" algn="just">
              <a:buFont typeface="+mj-lt"/>
              <a:buAutoNum type="alphaLcPeriod"/>
            </a:pPr>
            <a:r>
              <a:rPr lang="pt-BR" sz="2400" dirty="0" smtClean="0"/>
              <a:t>A importância da existência do Defensor(a) Público Interamericano para “dar voz” ao </a:t>
            </a:r>
            <a:r>
              <a:rPr lang="pt-BR" sz="2400" dirty="0" err="1" smtClean="0"/>
              <a:t>cosmopolismo</a:t>
            </a:r>
            <a:r>
              <a:rPr lang="pt-BR" sz="2400" dirty="0" smtClean="0"/>
              <a:t> subalterno insurgente</a:t>
            </a:r>
          </a:p>
          <a:p>
            <a:pPr marL="457200" indent="-457200" algn="just">
              <a:buFont typeface="+mj-lt"/>
              <a:buAutoNum type="alphaLcPeriod"/>
            </a:pPr>
            <a:r>
              <a:rPr lang="pt-BR" sz="2400" dirty="0" smtClean="0"/>
              <a:t>O paradigma meramente regulatório da maioria das políticas assistenciais voltadas as pessoas em situação de rua (ausência de diálogo e tratamento das pessoas como “população alvo”, “atingidos”, “beneficiários”).</a:t>
            </a:r>
            <a:endParaRPr lang="pt-BR" sz="2400" dirty="0"/>
          </a:p>
        </p:txBody>
      </p:sp>
    </p:spTree>
    <p:extLst>
      <p:ext uri="{BB962C8B-B14F-4D97-AF65-F5344CB8AC3E}">
        <p14:creationId xmlns:p14="http://schemas.microsoft.com/office/powerpoint/2010/main" val="325107609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06477" y="103240"/>
            <a:ext cx="11916697" cy="1209366"/>
          </a:xfrm>
        </p:spPr>
        <p:txBody>
          <a:bodyPr/>
          <a:lstStyle/>
          <a:p>
            <a:r>
              <a:rPr lang="pt-BR" sz="4000" dirty="0" smtClean="0"/>
              <a:t>Intercultural, não “Multicultural”</a:t>
            </a:r>
            <a:endParaRPr lang="pt-BR" sz="4000" dirty="0"/>
          </a:p>
        </p:txBody>
      </p:sp>
      <p:sp>
        <p:nvSpPr>
          <p:cNvPr id="3" name="Espaço Reservado para Conteúdo 2"/>
          <p:cNvSpPr>
            <a:spLocks noGrp="1"/>
          </p:cNvSpPr>
          <p:nvPr>
            <p:ph idx="1"/>
          </p:nvPr>
        </p:nvSpPr>
        <p:spPr>
          <a:xfrm>
            <a:off x="0" y="1312606"/>
            <a:ext cx="11164529" cy="5545394"/>
          </a:xfrm>
        </p:spPr>
        <p:txBody>
          <a:bodyPr>
            <a:noAutofit/>
          </a:bodyPr>
          <a:lstStyle/>
          <a:p>
            <a:pPr algn="just"/>
            <a:r>
              <a:rPr lang="pt-BR" sz="2800" dirty="0" smtClean="0"/>
              <a:t>Boaventura recusa a perspectiva do “Multiculturalismo”, uma vez que esse pressupõe a existência de uma cultura dominante que “aceita, tolera ou reconhece” a existência de outras culturas no espaço onde se impõe. </a:t>
            </a:r>
          </a:p>
          <a:p>
            <a:pPr algn="just"/>
            <a:r>
              <a:rPr lang="pt-BR" sz="2800" dirty="0" smtClean="0"/>
              <a:t>Sendo assim, contra o multiculturalismo, Boaventura propõe a INTERCULTURALIDADE, que pressupõe a </a:t>
            </a:r>
            <a:r>
              <a:rPr lang="pt-BR" sz="2800" u="sng" dirty="0" smtClean="0"/>
              <a:t>pluralidade cultural equitativa, o reconhecimento recíproco e enriquecimento mútuo entre as várias culturas que partilham determinado espaço de interação</a:t>
            </a:r>
            <a:r>
              <a:rPr lang="pt-BR" sz="2800" dirty="0" smtClean="0"/>
              <a:t>. </a:t>
            </a:r>
          </a:p>
          <a:p>
            <a:pPr algn="just"/>
            <a:endParaRPr lang="pt-BR" sz="2800" dirty="0" smtClean="0"/>
          </a:p>
          <a:p>
            <a:pPr lvl="2" algn="just">
              <a:buFont typeface="Wingdings" panose="05000000000000000000" pitchFamily="2" charset="2"/>
              <a:buChar char="Ø"/>
            </a:pPr>
            <a:r>
              <a:rPr lang="pt-BR" sz="2400" dirty="0" smtClean="0"/>
              <a:t> Para isso, necessário fazer uso da </a:t>
            </a:r>
            <a:r>
              <a:rPr lang="pt-BR" sz="2400" b="1" dirty="0" smtClean="0">
                <a:solidFill>
                  <a:srgbClr val="002060"/>
                </a:solidFill>
              </a:rPr>
              <a:t>HERMENÊUTICA DIATÓPICA</a:t>
            </a:r>
          </a:p>
          <a:p>
            <a:pPr marL="0" lvl="2" indent="0" algn="ctr">
              <a:buNone/>
            </a:pPr>
            <a:r>
              <a:rPr lang="pt-BR" sz="2400" b="1" dirty="0" smtClean="0">
                <a:solidFill>
                  <a:srgbClr val="002060"/>
                </a:solidFill>
              </a:rPr>
              <a:t>“</a:t>
            </a:r>
            <a:r>
              <a:rPr lang="pt-BR" sz="2400" dirty="0" smtClean="0"/>
              <a:t>O </a:t>
            </a:r>
            <a:r>
              <a:rPr lang="pt-BR" sz="2400" dirty="0"/>
              <a:t>reconhecimento de incompletudes mútuas é condição </a:t>
            </a:r>
            <a:r>
              <a:rPr lang="pt-BR" sz="2400" i="1" dirty="0" err="1"/>
              <a:t>sine</a:t>
            </a:r>
            <a:r>
              <a:rPr lang="pt-BR" sz="2400" i="1" dirty="0"/>
              <a:t> </a:t>
            </a:r>
            <a:r>
              <a:rPr lang="pt-BR" sz="2400" i="1" dirty="0" err="1"/>
              <a:t>qua</a:t>
            </a:r>
            <a:r>
              <a:rPr lang="pt-BR" sz="2400" i="1" dirty="0"/>
              <a:t> non </a:t>
            </a:r>
            <a:r>
              <a:rPr lang="pt-BR" sz="2400" dirty="0"/>
              <a:t>de um diálogo </a:t>
            </a:r>
            <a:r>
              <a:rPr lang="pt-BR" sz="2400" dirty="0" smtClean="0"/>
              <a:t>intercultural” (SANTOS, </a:t>
            </a:r>
            <a:r>
              <a:rPr lang="pt-BR" sz="2400" i="1" dirty="0" smtClean="0"/>
              <a:t>As tensões da modernidade</a:t>
            </a:r>
            <a:r>
              <a:rPr lang="pt-BR" sz="2400" dirty="0" smtClean="0"/>
              <a:t>)</a:t>
            </a:r>
            <a:endParaRPr lang="pt-BR" sz="2400" dirty="0">
              <a:solidFill>
                <a:srgbClr val="002060"/>
              </a:solidFill>
            </a:endParaRPr>
          </a:p>
        </p:txBody>
      </p:sp>
    </p:spTree>
    <p:extLst>
      <p:ext uri="{BB962C8B-B14F-4D97-AF65-F5344CB8AC3E}">
        <p14:creationId xmlns:p14="http://schemas.microsoft.com/office/powerpoint/2010/main" val="127471638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0"/>
            <a:ext cx="10744790" cy="592000"/>
          </a:xfrm>
        </p:spPr>
        <p:txBody>
          <a:bodyPr>
            <a:normAutofit/>
          </a:bodyPr>
          <a:lstStyle/>
          <a:p>
            <a:r>
              <a:rPr lang="pt-BR" sz="3600" dirty="0" smtClean="0"/>
              <a:t>Hermenêutica diatópica</a:t>
            </a:r>
            <a:endParaRPr lang="pt-BR" sz="3600" dirty="0"/>
          </a:p>
        </p:txBody>
      </p:sp>
      <p:sp>
        <p:nvSpPr>
          <p:cNvPr id="3" name="Espaço Reservado para Conteúdo 2"/>
          <p:cNvSpPr>
            <a:spLocks noGrp="1"/>
          </p:cNvSpPr>
          <p:nvPr>
            <p:ph idx="1"/>
          </p:nvPr>
        </p:nvSpPr>
        <p:spPr>
          <a:xfrm>
            <a:off x="1" y="781664"/>
            <a:ext cx="12064180" cy="6076336"/>
          </a:xfrm>
        </p:spPr>
        <p:txBody>
          <a:bodyPr>
            <a:normAutofit/>
          </a:bodyPr>
          <a:lstStyle/>
          <a:p>
            <a:pPr marL="0" indent="0" algn="just">
              <a:buNone/>
            </a:pPr>
            <a:r>
              <a:rPr lang="pt-BR" sz="2400" dirty="0" smtClean="0"/>
              <a:t>“Os </a:t>
            </a:r>
            <a:r>
              <a:rPr lang="pt-BR" sz="2400" dirty="0" err="1"/>
              <a:t>topoi</a:t>
            </a:r>
            <a:r>
              <a:rPr lang="pt-BR" sz="2400" dirty="0"/>
              <a:t> são os lugares comuns retóricos mais abrangentes de determinada cultura. Funcionam como </a:t>
            </a:r>
            <a:r>
              <a:rPr lang="pt-BR" sz="2400" u="sng" dirty="0"/>
              <a:t>premissas de argumentação</a:t>
            </a:r>
            <a:r>
              <a:rPr lang="pt-BR" sz="2400" dirty="0"/>
              <a:t> que, por não se discutirem, dada a sua evidência, tornam possível a produção e a troca de argumentos. </a:t>
            </a:r>
            <a:r>
              <a:rPr lang="pt-BR" sz="2400" u="sng" dirty="0" err="1"/>
              <a:t>Topoi</a:t>
            </a:r>
            <a:r>
              <a:rPr lang="pt-BR" sz="2400" u="sng" dirty="0"/>
              <a:t> fortes tornam-se altamente vulneráveis e problemáticos quando "usados" numa cultura diferente</a:t>
            </a:r>
            <a:r>
              <a:rPr lang="pt-BR" sz="2400" dirty="0"/>
              <a:t>. O melhor que lhes pode acontecer é serem despromovidos de premissas de argumentação a meros </a:t>
            </a:r>
            <a:r>
              <a:rPr lang="pt-BR" sz="2400" dirty="0" smtClean="0"/>
              <a:t>argumentos”. (SANTOS, </a:t>
            </a:r>
            <a:r>
              <a:rPr lang="pt-BR" sz="2400" i="1" dirty="0"/>
              <a:t>As tensões da modernidade</a:t>
            </a:r>
            <a:r>
              <a:rPr lang="pt-BR" sz="2400" dirty="0" smtClean="0"/>
              <a:t>)</a:t>
            </a:r>
          </a:p>
          <a:p>
            <a:pPr marL="0" indent="0" algn="just">
              <a:buNone/>
            </a:pPr>
            <a:r>
              <a:rPr lang="pt-BR" sz="2400" dirty="0" smtClean="0"/>
              <a:t>“A </a:t>
            </a:r>
            <a:r>
              <a:rPr lang="pt-BR" sz="2400" dirty="0"/>
              <a:t>hermenêutica diatópica baseia-se na ideia de que os </a:t>
            </a:r>
            <a:r>
              <a:rPr lang="pt-BR" sz="2400" dirty="0" err="1"/>
              <a:t>topoi</a:t>
            </a:r>
            <a:r>
              <a:rPr lang="pt-BR" sz="2400" dirty="0"/>
              <a:t> de uma dada cultura, por mais fortes que sejam, são tão incompletos quanto a própria cultura a que pertencem. Tal incompletude não é visível do interior dessa cultura, uma vez que a aspiração à totalidade induz a que se tome a parte pelo todo. O </a:t>
            </a:r>
            <a:r>
              <a:rPr lang="pt-BR" sz="2400" dirty="0" err="1"/>
              <a:t>objectivo</a:t>
            </a:r>
            <a:r>
              <a:rPr lang="pt-BR" sz="2400" dirty="0"/>
              <a:t> da hermenêutica diatópica não é, porém, atingir a completude — um </a:t>
            </a:r>
            <a:r>
              <a:rPr lang="pt-BR" sz="2400" dirty="0" err="1"/>
              <a:t>objectivo</a:t>
            </a:r>
            <a:r>
              <a:rPr lang="pt-BR" sz="2400" dirty="0"/>
              <a:t> inatingível — mas, pelo contrário, </a:t>
            </a:r>
            <a:r>
              <a:rPr lang="pt-BR" sz="2400" b="1" dirty="0">
                <a:solidFill>
                  <a:srgbClr val="002060"/>
                </a:solidFill>
              </a:rPr>
              <a:t>ampliar ao máximo a consciência de incompletude mútua através de um diálogo que se desenrola, por assim dizer, com um pé numa cultura e outro, noutra. Nisto reside o seu carácter </a:t>
            </a:r>
            <a:r>
              <a:rPr lang="pt-BR" sz="2400" b="1" dirty="0" err="1" smtClean="0">
                <a:solidFill>
                  <a:srgbClr val="002060"/>
                </a:solidFill>
              </a:rPr>
              <a:t>dia-tópico</a:t>
            </a:r>
            <a:r>
              <a:rPr lang="pt-BR" sz="2400" b="1" dirty="0" smtClean="0">
                <a:solidFill>
                  <a:srgbClr val="002060"/>
                </a:solidFill>
              </a:rPr>
              <a:t>”</a:t>
            </a:r>
            <a:r>
              <a:rPr lang="pt-BR" sz="2400" dirty="0" smtClean="0"/>
              <a:t>. (SANTOS, </a:t>
            </a:r>
            <a:r>
              <a:rPr lang="pt-BR" sz="2400" i="1" dirty="0"/>
              <a:t>As tensões da modernidade</a:t>
            </a:r>
            <a:r>
              <a:rPr lang="pt-BR" sz="2400" dirty="0" smtClean="0"/>
              <a:t>)</a:t>
            </a:r>
          </a:p>
          <a:p>
            <a:pPr algn="just">
              <a:buFont typeface="Wingdings" panose="05000000000000000000" pitchFamily="2" charset="2"/>
              <a:buChar char="Ø"/>
            </a:pPr>
            <a:r>
              <a:rPr lang="pt-BR" sz="2400" dirty="0"/>
              <a:t> </a:t>
            </a:r>
            <a:r>
              <a:rPr lang="pt-BR" sz="2400" dirty="0" smtClean="0"/>
              <a:t>Consciência da incompletude cultural e esforço para dialogar de forma horizontal</a:t>
            </a:r>
          </a:p>
          <a:p>
            <a:pPr marL="0" indent="0">
              <a:buNone/>
            </a:pPr>
            <a:endParaRPr lang="pt-BR" dirty="0"/>
          </a:p>
        </p:txBody>
      </p:sp>
    </p:spTree>
    <p:extLst>
      <p:ext uri="{BB962C8B-B14F-4D97-AF65-F5344CB8AC3E}">
        <p14:creationId xmlns:p14="http://schemas.microsoft.com/office/powerpoint/2010/main" val="311456576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0"/>
            <a:ext cx="12049432" cy="1017637"/>
          </a:xfrm>
        </p:spPr>
        <p:txBody>
          <a:bodyPr>
            <a:normAutofit fontScale="90000"/>
          </a:bodyPr>
          <a:lstStyle/>
          <a:p>
            <a:r>
              <a:rPr lang="pt-BR" sz="3600" dirty="0" smtClean="0"/>
              <a:t>Qual o principal problema na aplicação da hermenêutica diatópica?</a:t>
            </a:r>
            <a:endParaRPr lang="pt-BR" sz="3600" dirty="0"/>
          </a:p>
        </p:txBody>
      </p:sp>
      <p:sp>
        <p:nvSpPr>
          <p:cNvPr id="3" name="Espaço Reservado para Conteúdo 2"/>
          <p:cNvSpPr>
            <a:spLocks noGrp="1"/>
          </p:cNvSpPr>
          <p:nvPr>
            <p:ph idx="1"/>
          </p:nvPr>
        </p:nvSpPr>
        <p:spPr>
          <a:xfrm>
            <a:off x="117987" y="1017638"/>
            <a:ext cx="11931445" cy="5707628"/>
          </a:xfrm>
        </p:spPr>
        <p:txBody>
          <a:bodyPr>
            <a:noAutofit/>
          </a:bodyPr>
          <a:lstStyle/>
          <a:p>
            <a:pPr algn="just"/>
            <a:r>
              <a:rPr lang="pt-BR" sz="2400" b="1" dirty="0" smtClean="0">
                <a:solidFill>
                  <a:schemeClr val="accent2"/>
                </a:solidFill>
              </a:rPr>
              <a:t>Relações imperialistas entre os países e de dominação entre povos</a:t>
            </a:r>
          </a:p>
          <a:p>
            <a:pPr marL="0" indent="0" algn="just">
              <a:buNone/>
            </a:pPr>
            <a:r>
              <a:rPr lang="pt-BR" sz="2400" dirty="0" smtClean="0"/>
              <a:t>“</a:t>
            </a:r>
            <a:r>
              <a:rPr lang="pt-BR" sz="2400" dirty="0"/>
              <a:t>Que possibilidades existem para um diálogo intercultural se uma das culturas em presença foi moldada por maciças e prolongadas violações dos direitos humanos perpetradas em nome da outra cultura? Quando as culturas partilham tal passado, o presente que partilham no momento de iniciarem o diálogo é, no melhor dos casos, um quid pro quo e, no pior dos casos, uma fraude</a:t>
            </a:r>
            <a:r>
              <a:rPr lang="pt-BR" sz="2400" dirty="0" smtClean="0"/>
              <a:t>.” [...]</a:t>
            </a:r>
          </a:p>
          <a:p>
            <a:pPr marL="0" indent="0" algn="just">
              <a:buNone/>
            </a:pPr>
            <a:r>
              <a:rPr lang="pt-BR" sz="2400" dirty="0" smtClean="0"/>
              <a:t>“Imperialismo </a:t>
            </a:r>
            <a:r>
              <a:rPr lang="pt-BR" sz="2400" dirty="0"/>
              <a:t>cultural e </a:t>
            </a:r>
            <a:r>
              <a:rPr lang="pt-BR" sz="2400" dirty="0" err="1"/>
              <a:t>epistemicídio</a:t>
            </a:r>
            <a:r>
              <a:rPr lang="pt-BR" sz="2400" dirty="0"/>
              <a:t> são parte da </a:t>
            </a:r>
            <a:r>
              <a:rPr lang="pt-BR" sz="2400" dirty="0" err="1"/>
              <a:t>trajectória</a:t>
            </a:r>
            <a:r>
              <a:rPr lang="pt-BR" sz="2400" dirty="0"/>
              <a:t> histórica da modernidade ocidental. Após séculos de trocas culturais desiguais, será justo tratar todas as culturas de forma igual? Será necessário tornar impronunciáveis algumas aspirações da cultura ocidental para dar espaço à </a:t>
            </a:r>
            <a:r>
              <a:rPr lang="pt-BR" sz="2400" dirty="0" err="1"/>
              <a:t>pronunciabilidade</a:t>
            </a:r>
            <a:r>
              <a:rPr lang="pt-BR" sz="2400" dirty="0"/>
              <a:t> de outras aspirações de outras culturas? Paradoxalmente — e contrariando o discurso hegemónico —, é precisamente no campo dos direitos humanos que </a:t>
            </a:r>
            <a:r>
              <a:rPr lang="pt-BR" sz="2400" b="1" dirty="0">
                <a:solidFill>
                  <a:srgbClr val="002060"/>
                </a:solidFill>
              </a:rPr>
              <a:t>a cultura ocidental tem de aprender com o Sul </a:t>
            </a:r>
            <a:r>
              <a:rPr lang="pt-BR" sz="2400" dirty="0"/>
              <a:t>para que a falsa universalidade atribuída aos direitos humanos no contexto imperial seja convertida, na </a:t>
            </a:r>
            <a:r>
              <a:rPr lang="pt-BR" sz="2400" dirty="0" err="1"/>
              <a:t>translocalidade</a:t>
            </a:r>
            <a:r>
              <a:rPr lang="pt-BR" sz="2400" dirty="0"/>
              <a:t> do cosmopolitismo, num diálogo </a:t>
            </a:r>
            <a:r>
              <a:rPr lang="pt-BR" sz="2400" dirty="0" smtClean="0"/>
              <a:t>intercultural”. (SANTOS, </a:t>
            </a:r>
            <a:r>
              <a:rPr lang="pt-BR" sz="2400" i="1" dirty="0" smtClean="0"/>
              <a:t>As tensões da modernidade</a:t>
            </a:r>
            <a:r>
              <a:rPr lang="pt-BR" sz="2400" dirty="0" smtClean="0"/>
              <a:t>)</a:t>
            </a:r>
            <a:endParaRPr lang="pt-BR" sz="2400" dirty="0"/>
          </a:p>
        </p:txBody>
      </p:sp>
    </p:spTree>
    <p:extLst>
      <p:ext uri="{BB962C8B-B14F-4D97-AF65-F5344CB8AC3E}">
        <p14:creationId xmlns:p14="http://schemas.microsoft.com/office/powerpoint/2010/main" val="322770827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0722" y="191729"/>
            <a:ext cx="12191999" cy="1120877"/>
          </a:xfrm>
        </p:spPr>
        <p:txBody>
          <a:bodyPr>
            <a:normAutofit/>
          </a:bodyPr>
          <a:lstStyle/>
          <a:p>
            <a:r>
              <a:rPr lang="pt-BR" sz="3200" dirty="0" smtClean="0"/>
              <a:t>Critérios para construção de uma verdadeira hermenêutica diatópica</a:t>
            </a:r>
            <a:endParaRPr lang="pt-BR" sz="3200" dirty="0"/>
          </a:p>
        </p:txBody>
      </p:sp>
      <p:sp>
        <p:nvSpPr>
          <p:cNvPr id="3" name="Espaço Reservado para Conteúdo 2"/>
          <p:cNvSpPr>
            <a:spLocks noGrp="1"/>
          </p:cNvSpPr>
          <p:nvPr>
            <p:ph idx="1"/>
          </p:nvPr>
        </p:nvSpPr>
        <p:spPr>
          <a:xfrm>
            <a:off x="137650" y="1460091"/>
            <a:ext cx="11916697" cy="5619136"/>
          </a:xfrm>
        </p:spPr>
        <p:txBody>
          <a:bodyPr>
            <a:normAutofit/>
          </a:bodyPr>
          <a:lstStyle/>
          <a:p>
            <a:pPr algn="just"/>
            <a:r>
              <a:rPr lang="pt-BR" sz="2400" dirty="0"/>
              <a:t>D</a:t>
            </a:r>
            <a:r>
              <a:rPr lang="pt-BR" sz="2400" dirty="0" smtClean="0"/>
              <a:t>ois </a:t>
            </a:r>
            <a:r>
              <a:rPr lang="pt-BR" sz="2400" b="1" dirty="0"/>
              <a:t>imperativos interculturais </a:t>
            </a:r>
            <a:r>
              <a:rPr lang="pt-BR" sz="2400" dirty="0"/>
              <a:t>devem ser aceites por todos os grupos empenhados na hermenêutica </a:t>
            </a:r>
            <a:r>
              <a:rPr lang="pt-BR" sz="2400" dirty="0" smtClean="0"/>
              <a:t>diatópica: </a:t>
            </a:r>
          </a:p>
          <a:p>
            <a:pPr marL="457200" indent="-457200" algn="just">
              <a:buAutoNum type="arabicPeriod"/>
            </a:pPr>
            <a:r>
              <a:rPr lang="pt-BR" sz="2400" dirty="0" smtClean="0"/>
              <a:t>O </a:t>
            </a:r>
            <a:r>
              <a:rPr lang="pt-BR" sz="2400" dirty="0"/>
              <a:t>primeiro pode formular-se assim: das diferentes versões de uma dada cultura, deve ser escolhida aquela que representa o círculo mais amplo de reciprocidade dentro dessa cultura, </a:t>
            </a:r>
            <a:r>
              <a:rPr lang="pt-BR" sz="2400" b="1" dirty="0">
                <a:solidFill>
                  <a:schemeClr val="accent2"/>
                </a:solidFill>
              </a:rPr>
              <a:t>a versão que vai mais longe no reconhecimento do outro</a:t>
            </a:r>
            <a:r>
              <a:rPr lang="pt-BR" sz="2400" dirty="0" smtClean="0"/>
              <a:t>. (EX: direitos “do homem” x direitos humanos)</a:t>
            </a:r>
          </a:p>
          <a:p>
            <a:pPr marL="457200" indent="-457200" algn="just">
              <a:buAutoNum type="arabicPeriod"/>
            </a:pPr>
            <a:r>
              <a:rPr lang="pt-BR" sz="2400" dirty="0"/>
              <a:t>O segundo imperativo intercultural pode ser enunciado do seguinte modo: uma vez que todas as culturas tendem a distribuir pessoas e grupos de acordo com dois princípios concorrentes de pertença hierárquica, e, portanto, com concepções concorrentes de igualdade e diferença, </a:t>
            </a:r>
            <a:r>
              <a:rPr lang="pt-BR" sz="2400" b="1" dirty="0">
                <a:solidFill>
                  <a:schemeClr val="accent2"/>
                </a:solidFill>
              </a:rPr>
              <a:t>as pessoas e os grupos sociais têm o direito a ser iguais quando a diferença os inferioriza, e o direito a ser diferentes quando a igualdade os descaracteriza</a:t>
            </a:r>
            <a:r>
              <a:rPr lang="pt-BR" sz="2400" dirty="0"/>
              <a:t>. Este é, </a:t>
            </a:r>
            <a:r>
              <a:rPr lang="pt-BR" sz="2400" dirty="0" err="1"/>
              <a:t>consabidamente</a:t>
            </a:r>
            <a:r>
              <a:rPr lang="pt-BR" sz="2400" dirty="0"/>
              <a:t>, um imperativo muito difícil de atingir e de manter</a:t>
            </a:r>
            <a:r>
              <a:rPr lang="pt-BR" sz="2400" dirty="0" smtClean="0"/>
              <a:t>. (EX: Estado Plurinacionais – Bolívia)</a:t>
            </a:r>
            <a:endParaRPr lang="pt-BR" sz="2400" dirty="0"/>
          </a:p>
        </p:txBody>
      </p:sp>
    </p:spTree>
    <p:extLst>
      <p:ext uri="{BB962C8B-B14F-4D97-AF65-F5344CB8AC3E}">
        <p14:creationId xmlns:p14="http://schemas.microsoft.com/office/powerpoint/2010/main" val="109254679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sz="6000" dirty="0" smtClean="0"/>
              <a:t>Direitos humanos: ilusões e desafios</a:t>
            </a:r>
            <a:endParaRPr lang="pt-BR" sz="6000" dirty="0"/>
          </a:p>
        </p:txBody>
      </p:sp>
      <p:sp>
        <p:nvSpPr>
          <p:cNvPr id="3" name="Espaço Reservado para Texto 2"/>
          <p:cNvSpPr>
            <a:spLocks noGrp="1"/>
          </p:cNvSpPr>
          <p:nvPr>
            <p:ph type="body" idx="1"/>
          </p:nvPr>
        </p:nvSpPr>
        <p:spPr>
          <a:xfrm>
            <a:off x="2167128" y="5020056"/>
            <a:ext cx="9051206" cy="1690460"/>
          </a:xfrm>
        </p:spPr>
        <p:txBody>
          <a:bodyPr>
            <a:normAutofit/>
          </a:bodyPr>
          <a:lstStyle/>
          <a:p>
            <a:r>
              <a:rPr lang="pt-BR" sz="2800" dirty="0" smtClean="0"/>
              <a:t>“Vista da lua, a Declaração Universal dos Direitos Humanos é irretocável” </a:t>
            </a:r>
          </a:p>
          <a:p>
            <a:r>
              <a:rPr lang="pt-BR" sz="2800" dirty="0" smtClean="0"/>
              <a:t>(Carlos Drummond de Andrade, O avesso das coisas)</a:t>
            </a:r>
            <a:endParaRPr lang="pt-BR" sz="2800" dirty="0"/>
          </a:p>
        </p:txBody>
      </p:sp>
    </p:spTree>
    <p:extLst>
      <p:ext uri="{BB962C8B-B14F-4D97-AF65-F5344CB8AC3E}">
        <p14:creationId xmlns:p14="http://schemas.microsoft.com/office/powerpoint/2010/main" val="363922883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530940" y="457199"/>
            <a:ext cx="10648337" cy="5987845"/>
          </a:xfrm>
        </p:spPr>
        <p:txBody>
          <a:bodyPr>
            <a:noAutofit/>
          </a:bodyPr>
          <a:lstStyle/>
          <a:p>
            <a:pPr marL="0" indent="0" algn="just">
              <a:buNone/>
            </a:pPr>
            <a:r>
              <a:rPr lang="pt-BR" sz="2800" dirty="0" smtClean="0"/>
              <a:t>“A hegemonia dos direitos humanos como linguagem de dignidade humana é hoje incontestável. No entanto, esta hegemonia convive com uma realidade perturbadora. A grande maioria da população mundial não é sujeito de direitos humanos. É objeto de discurso de direitos humanos”. (BOAVENTURA, 2013, p. 42)</a:t>
            </a:r>
          </a:p>
          <a:p>
            <a:pPr algn="just"/>
            <a:r>
              <a:rPr lang="pt-BR" sz="2800" dirty="0" smtClean="0"/>
              <a:t>“</a:t>
            </a:r>
            <a:r>
              <a:rPr lang="pt-BR" sz="2800" i="1" dirty="0" smtClean="0"/>
              <a:t>A diferença entre o que se diz e o que se faz em matéria de direitos humanos</a:t>
            </a:r>
            <a:r>
              <a:rPr lang="pt-BR" sz="2800" dirty="0" smtClean="0"/>
              <a:t>” (David Sanches </a:t>
            </a:r>
            <a:r>
              <a:rPr lang="pt-BR" sz="2800" dirty="0" err="1" smtClean="0"/>
              <a:t>Rubio</a:t>
            </a:r>
            <a:r>
              <a:rPr lang="pt-BR" sz="2800" dirty="0" smtClean="0"/>
              <a:t>)</a:t>
            </a:r>
          </a:p>
          <a:p>
            <a:pPr algn="just"/>
            <a:r>
              <a:rPr lang="pt-BR" sz="2800" dirty="0" smtClean="0"/>
              <a:t>O discurso dos direitos humanos tem sido utilizados para “</a:t>
            </a:r>
            <a:r>
              <a:rPr lang="pt-BR" sz="2800" u="sng" dirty="0" smtClean="0"/>
              <a:t>branquear” o vermelho do sangue derramado pelo Ocidente </a:t>
            </a:r>
            <a:r>
              <a:rPr lang="pt-BR" sz="2800" dirty="0" smtClean="0"/>
              <a:t>(Sanches </a:t>
            </a:r>
            <a:r>
              <a:rPr lang="pt-BR" sz="2800" dirty="0" err="1" smtClean="0"/>
              <a:t>Rubio</a:t>
            </a:r>
            <a:r>
              <a:rPr lang="pt-BR" sz="2800" dirty="0" smtClean="0"/>
              <a:t>) – Racismo, Xenofobia, Estado de exceção permanente contra “terroristas” e trabalhadores migrantes sem </a:t>
            </a:r>
            <a:r>
              <a:rPr lang="pt-BR" sz="2800" dirty="0" err="1" smtClean="0"/>
              <a:t>docs</a:t>
            </a:r>
            <a:r>
              <a:rPr lang="pt-BR" sz="2800" dirty="0" smtClean="0"/>
              <a:t>, refugiados etc.</a:t>
            </a:r>
          </a:p>
          <a:p>
            <a:pPr algn="just">
              <a:buFont typeface="Wingdings" panose="05000000000000000000" pitchFamily="2" charset="2"/>
              <a:buChar char="ü"/>
            </a:pPr>
            <a:endParaRPr lang="pt-BR" sz="2800" dirty="0">
              <a:solidFill>
                <a:srgbClr val="002060"/>
              </a:solidFill>
            </a:endParaRPr>
          </a:p>
        </p:txBody>
      </p:sp>
    </p:spTree>
    <p:extLst>
      <p:ext uri="{BB962C8B-B14F-4D97-AF65-F5344CB8AC3E}">
        <p14:creationId xmlns:p14="http://schemas.microsoft.com/office/powerpoint/2010/main" val="419296804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309716" y="368710"/>
            <a:ext cx="10899059" cy="6172200"/>
          </a:xfrm>
        </p:spPr>
        <p:txBody>
          <a:bodyPr>
            <a:normAutofit lnSpcReduction="10000"/>
          </a:bodyPr>
          <a:lstStyle/>
          <a:p>
            <a:pPr algn="just">
              <a:buFont typeface="Wingdings" panose="05000000000000000000" pitchFamily="2" charset="2"/>
              <a:buChar char="ü"/>
            </a:pPr>
            <a:r>
              <a:rPr lang="pt-BR" sz="2800" dirty="0"/>
              <a:t>Esse é o </a:t>
            </a:r>
            <a:r>
              <a:rPr lang="pt-BR" sz="2800" b="1" dirty="0"/>
              <a:t>Absurdo</a:t>
            </a:r>
            <a:r>
              <a:rPr lang="pt-BR" sz="2800" dirty="0"/>
              <a:t> com o qual </a:t>
            </a:r>
            <a:r>
              <a:rPr lang="pt-BR" sz="2800" b="1" dirty="0">
                <a:solidFill>
                  <a:schemeClr val="accent1"/>
                </a:solidFill>
              </a:rPr>
              <a:t>Caio Jesus </a:t>
            </a:r>
            <a:r>
              <a:rPr lang="pt-BR" sz="2800" b="1" dirty="0" err="1">
                <a:solidFill>
                  <a:schemeClr val="accent1"/>
                </a:solidFill>
              </a:rPr>
              <a:t>Granduque</a:t>
            </a:r>
            <a:r>
              <a:rPr lang="pt-BR" sz="2800" b="1" dirty="0">
                <a:solidFill>
                  <a:schemeClr val="accent1"/>
                </a:solidFill>
              </a:rPr>
              <a:t> José </a:t>
            </a:r>
            <a:r>
              <a:rPr lang="pt-BR" sz="2800" dirty="0"/>
              <a:t>se depara e perante o qual todos nós temos de fazer nossa </a:t>
            </a:r>
            <a:r>
              <a:rPr lang="pt-BR" sz="2800" u="sng" dirty="0"/>
              <a:t>escolha existencial</a:t>
            </a:r>
            <a:r>
              <a:rPr lang="pt-BR" sz="2800" dirty="0"/>
              <a:t>:</a:t>
            </a:r>
          </a:p>
          <a:p>
            <a:pPr marL="457200" indent="-457200" algn="just">
              <a:buFont typeface="+mj-lt"/>
              <a:buAutoNum type="alphaLcParenR"/>
            </a:pPr>
            <a:r>
              <a:rPr lang="pt-BR" sz="2800" dirty="0"/>
              <a:t>Suicídio (suicídio </a:t>
            </a:r>
            <a:r>
              <a:rPr lang="pt-BR" sz="2800" dirty="0" err="1"/>
              <a:t>jusfilosófico</a:t>
            </a:r>
            <a:r>
              <a:rPr lang="pt-BR" sz="2800" dirty="0"/>
              <a:t> – má-fé / autoengano)</a:t>
            </a:r>
          </a:p>
          <a:p>
            <a:pPr marL="457200" indent="-457200" algn="just">
              <a:buFont typeface="+mj-lt"/>
              <a:buAutoNum type="alphaLcParenR"/>
            </a:pPr>
            <a:r>
              <a:rPr lang="pt-BR" sz="2800" dirty="0"/>
              <a:t>Revolta (luta – lutar com os oprimidos, e não “em nome deles</a:t>
            </a:r>
            <a:r>
              <a:rPr lang="pt-BR" sz="2800" dirty="0" smtClean="0"/>
              <a:t>”</a:t>
            </a:r>
          </a:p>
          <a:p>
            <a:pPr marL="0" indent="0" algn="ctr">
              <a:buNone/>
            </a:pPr>
            <a:r>
              <a:rPr lang="pt-BR" sz="2800" dirty="0" smtClean="0">
                <a:solidFill>
                  <a:schemeClr val="accent2"/>
                </a:solidFill>
              </a:rPr>
              <a:t>Responsabilidade </a:t>
            </a:r>
            <a:r>
              <a:rPr lang="pt-BR" sz="2800" dirty="0">
                <a:solidFill>
                  <a:schemeClr val="accent2"/>
                </a:solidFill>
              </a:rPr>
              <a:t>existencial dos juristas pelas vítimas do sistema mundo</a:t>
            </a:r>
          </a:p>
          <a:p>
            <a:pPr algn="just"/>
            <a:r>
              <a:rPr lang="pt-BR" sz="2800" dirty="0" smtClean="0"/>
              <a:t>Pergunta </a:t>
            </a:r>
            <a:r>
              <a:rPr lang="pt-BR" sz="2800" dirty="0"/>
              <a:t>dos grupos oprimidos: </a:t>
            </a:r>
            <a:r>
              <a:rPr lang="pt-BR" sz="2800" dirty="0">
                <a:solidFill>
                  <a:srgbClr val="002060"/>
                </a:solidFill>
              </a:rPr>
              <a:t>os </a:t>
            </a:r>
            <a:r>
              <a:rPr lang="pt-BR" sz="2800" dirty="0" err="1">
                <a:solidFill>
                  <a:srgbClr val="002060"/>
                </a:solidFill>
              </a:rPr>
              <a:t>DHs</a:t>
            </a:r>
            <a:r>
              <a:rPr lang="pt-BR" sz="2800" dirty="0">
                <a:solidFill>
                  <a:srgbClr val="002060"/>
                </a:solidFill>
              </a:rPr>
              <a:t>, mesmo sendo parte da hegemonia que consolida e legitima minha opressão, podem ser usados para subverte-la</a:t>
            </a:r>
            <a:r>
              <a:rPr lang="pt-BR" sz="2800" dirty="0" smtClean="0">
                <a:solidFill>
                  <a:srgbClr val="002060"/>
                </a:solidFill>
              </a:rPr>
              <a:t>?</a:t>
            </a:r>
          </a:p>
          <a:p>
            <a:pPr lvl="2" algn="just">
              <a:buFont typeface="Wingdings" panose="05000000000000000000" pitchFamily="2" charset="2"/>
              <a:buChar char="ü"/>
            </a:pPr>
            <a:r>
              <a:rPr lang="pt-BR" sz="2800" dirty="0" smtClean="0"/>
              <a:t>Respostas diferentes a depender do referencial teórico crítico que se tem como “método de análise”</a:t>
            </a:r>
          </a:p>
          <a:p>
            <a:pPr lvl="4" algn="just">
              <a:buFont typeface="Wingdings" panose="05000000000000000000" pitchFamily="2" charset="2"/>
              <a:buChar char="Ø"/>
            </a:pPr>
            <a:r>
              <a:rPr lang="pt-BR" sz="2800" dirty="0"/>
              <a:t> </a:t>
            </a:r>
            <a:r>
              <a:rPr lang="pt-BR" sz="2800" dirty="0" smtClean="0"/>
              <a:t>Teoria Crítica (humanismo)</a:t>
            </a:r>
          </a:p>
          <a:p>
            <a:pPr lvl="4" algn="just">
              <a:buFont typeface="Wingdings" panose="05000000000000000000" pitchFamily="2" charset="2"/>
              <a:buChar char="Ø"/>
            </a:pPr>
            <a:r>
              <a:rPr lang="pt-BR" sz="2800" dirty="0"/>
              <a:t> </a:t>
            </a:r>
            <a:r>
              <a:rPr lang="pt-BR" sz="2800" dirty="0" smtClean="0"/>
              <a:t>Marxismo (“jovem” Marx x Marx de O Capital) </a:t>
            </a:r>
          </a:p>
          <a:p>
            <a:pPr marL="548640" lvl="2" indent="0" algn="just">
              <a:buNone/>
            </a:pPr>
            <a:endParaRPr lang="pt-BR" sz="2400" dirty="0"/>
          </a:p>
          <a:p>
            <a:endParaRPr lang="pt-BR" sz="2400" dirty="0"/>
          </a:p>
        </p:txBody>
      </p:sp>
    </p:spTree>
    <p:extLst>
      <p:ext uri="{BB962C8B-B14F-4D97-AF65-F5344CB8AC3E}">
        <p14:creationId xmlns:p14="http://schemas.microsoft.com/office/powerpoint/2010/main" val="135876651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7988" y="206476"/>
            <a:ext cx="11606980" cy="1578079"/>
          </a:xfrm>
        </p:spPr>
        <p:txBody>
          <a:bodyPr>
            <a:normAutofit/>
          </a:bodyPr>
          <a:lstStyle/>
          <a:p>
            <a:r>
              <a:rPr lang="pt-BR" sz="4000" dirty="0" smtClean="0"/>
              <a:t>Ilusões alimentadas acerca dos direitos humanos (Boaventura, 2013)</a:t>
            </a:r>
            <a:endParaRPr lang="pt-BR" sz="4000" dirty="0"/>
          </a:p>
        </p:txBody>
      </p:sp>
      <p:sp>
        <p:nvSpPr>
          <p:cNvPr id="3" name="Espaço Reservado para Conteúdo 2"/>
          <p:cNvSpPr>
            <a:spLocks noGrp="1"/>
          </p:cNvSpPr>
          <p:nvPr>
            <p:ph idx="1"/>
          </p:nvPr>
        </p:nvSpPr>
        <p:spPr>
          <a:xfrm>
            <a:off x="117988" y="2138516"/>
            <a:ext cx="12074012" cy="5560142"/>
          </a:xfrm>
        </p:spPr>
        <p:txBody>
          <a:bodyPr>
            <a:normAutofit/>
          </a:bodyPr>
          <a:lstStyle/>
          <a:p>
            <a:pPr algn="just">
              <a:buFont typeface="Wingdings" panose="05000000000000000000" pitchFamily="2" charset="2"/>
              <a:buChar char="q"/>
            </a:pPr>
            <a:r>
              <a:rPr lang="pt-BR" sz="2600" dirty="0" smtClean="0"/>
              <a:t> </a:t>
            </a:r>
            <a:r>
              <a:rPr lang="pt-BR" sz="2600" b="1" dirty="0" smtClean="0">
                <a:solidFill>
                  <a:schemeClr val="accent2"/>
                </a:solidFill>
              </a:rPr>
              <a:t>Ilusão Teleológica: </a:t>
            </a:r>
            <a:r>
              <a:rPr lang="pt-BR" sz="2600" dirty="0" smtClean="0"/>
              <a:t>ler a história como um caminho linear orientado para produzir o consenso sobre direitos humanos. Sem qualquer menção aos atos de violência brutal levados a cabo em nome dos </a:t>
            </a:r>
            <a:r>
              <a:rPr lang="pt-BR" sz="2600" dirty="0" err="1" smtClean="0"/>
              <a:t>DHs</a:t>
            </a:r>
            <a:r>
              <a:rPr lang="pt-BR" sz="2600" dirty="0" smtClean="0"/>
              <a:t>, que são lidos como “ações emancipadoras e libertadoras” </a:t>
            </a:r>
          </a:p>
          <a:p>
            <a:pPr marL="0" indent="0" algn="just">
              <a:buNone/>
            </a:pPr>
            <a:r>
              <a:rPr lang="pt-BR" sz="2600" dirty="0" err="1" smtClean="0"/>
              <a:t>Ex</a:t>
            </a:r>
            <a:r>
              <a:rPr lang="pt-BR" sz="2600" dirty="0" smtClean="0"/>
              <a:t>: “descobrimento” das Américas como a libertação do continente da barbárie e sua inserção no mundo “civilizado” / ou, atualmente, as guerras para “democratizar” países árabes ou os “ataques preventivos” de Israel contra Palestinos</a:t>
            </a:r>
          </a:p>
          <a:p>
            <a:pPr marL="0" indent="0" algn="just">
              <a:buNone/>
            </a:pPr>
            <a:r>
              <a:rPr lang="pt-BR" sz="2600" dirty="0" smtClean="0"/>
              <a:t>“Os </a:t>
            </a:r>
            <a:r>
              <a:rPr lang="pt-BR" sz="2600" dirty="0"/>
              <a:t>direitos humanos não são o fim do caminho, mas o próprio caminho e </a:t>
            </a:r>
            <a:r>
              <a:rPr lang="pt-BR" sz="2600" dirty="0" smtClean="0"/>
              <a:t>‘o </a:t>
            </a:r>
            <a:r>
              <a:rPr lang="pt-BR" sz="2600" dirty="0"/>
              <a:t>caminho se faz ao </a:t>
            </a:r>
            <a:r>
              <a:rPr lang="pt-BR" sz="2600" dirty="0" smtClean="0"/>
              <a:t>caminhar’” (A</a:t>
            </a:r>
            <a:r>
              <a:rPr lang="pt-BR" sz="2600" dirty="0"/>
              <a:t>. A. </a:t>
            </a:r>
            <a:r>
              <a:rPr lang="pt-BR" sz="2600" dirty="0" smtClean="0"/>
              <a:t>Machado).</a:t>
            </a:r>
          </a:p>
          <a:p>
            <a:pPr algn="just">
              <a:buFont typeface="Wingdings" panose="05000000000000000000" pitchFamily="2" charset="2"/>
              <a:buChar char="q"/>
            </a:pPr>
            <a:endParaRPr lang="pt-BR" dirty="0"/>
          </a:p>
        </p:txBody>
      </p:sp>
    </p:spTree>
    <p:extLst>
      <p:ext uri="{BB962C8B-B14F-4D97-AF65-F5344CB8AC3E}">
        <p14:creationId xmlns:p14="http://schemas.microsoft.com/office/powerpoint/2010/main" val="154573998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165774" y="1225296"/>
            <a:ext cx="9282514" cy="2727272"/>
          </a:xfrm>
        </p:spPr>
        <p:txBody>
          <a:bodyPr>
            <a:normAutofit/>
          </a:bodyPr>
          <a:lstStyle/>
          <a:p>
            <a:r>
              <a:rPr lang="pt-BR" sz="6000" dirty="0" smtClean="0"/>
              <a:t>Ponto de partida: o que se entende por “teoria Crítica”?</a:t>
            </a:r>
            <a:endParaRPr lang="pt-BR" sz="6000" dirty="0"/>
          </a:p>
        </p:txBody>
      </p:sp>
      <p:sp>
        <p:nvSpPr>
          <p:cNvPr id="3" name="Espaço Reservado para Texto 2"/>
          <p:cNvSpPr>
            <a:spLocks noGrp="1"/>
          </p:cNvSpPr>
          <p:nvPr>
            <p:ph type="body" idx="1"/>
          </p:nvPr>
        </p:nvSpPr>
        <p:spPr>
          <a:xfrm>
            <a:off x="2165774" y="5020055"/>
            <a:ext cx="9052560" cy="1719957"/>
          </a:xfrm>
        </p:spPr>
        <p:txBody>
          <a:bodyPr>
            <a:normAutofit fontScale="77500" lnSpcReduction="20000"/>
          </a:bodyPr>
          <a:lstStyle/>
          <a:p>
            <a:pPr algn="just"/>
            <a:r>
              <a:rPr lang="pt-BR" sz="2900" dirty="0"/>
              <a:t>“A utopia está lá no horizonte. Me aproximo dois passos, ela se afasta dois passos. Caminho dez passos e o horizonte corre dez passos. Por mais que eu caminhe, jamais alcançarei. Para que serve a utopia? Serve para isso: para que eu não deixe de caminhar.”</a:t>
            </a:r>
          </a:p>
          <a:p>
            <a:pPr algn="just"/>
            <a:r>
              <a:rPr lang="it-IT" sz="2900" dirty="0" smtClean="0"/>
              <a:t>Eduardo </a:t>
            </a:r>
            <a:r>
              <a:rPr lang="it-IT" sz="2900" dirty="0"/>
              <a:t>Galeano citando Fernando Birri - In "Sangue Latino" </a:t>
            </a:r>
            <a:r>
              <a:rPr lang="it-IT" sz="2900" dirty="0">
                <a:hlinkClick r:id="rId2"/>
              </a:rPr>
              <a:t>https://</a:t>
            </a:r>
            <a:r>
              <a:rPr lang="it-IT" sz="2900" dirty="0" smtClean="0">
                <a:hlinkClick r:id="rId2"/>
              </a:rPr>
              <a:t>www.youtube.com/watch?v=w8rOUoc_xKc </a:t>
            </a:r>
            <a:endParaRPr lang="it-IT" sz="2900" dirty="0">
              <a:hlinkClick r:id="rId2"/>
            </a:endParaRPr>
          </a:p>
          <a:p>
            <a:endParaRPr lang="pt" dirty="0"/>
          </a:p>
          <a:p>
            <a:endParaRPr lang="pt-BR" dirty="0"/>
          </a:p>
        </p:txBody>
      </p:sp>
    </p:spTree>
    <p:extLst>
      <p:ext uri="{BB962C8B-B14F-4D97-AF65-F5344CB8AC3E}">
        <p14:creationId xmlns:p14="http://schemas.microsoft.com/office/powerpoint/2010/main" val="421647251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103238" y="560438"/>
            <a:ext cx="11282517" cy="5855109"/>
          </a:xfrm>
        </p:spPr>
        <p:txBody>
          <a:bodyPr>
            <a:normAutofit fontScale="92500"/>
          </a:bodyPr>
          <a:lstStyle/>
          <a:p>
            <a:pPr algn="just">
              <a:spcAft>
                <a:spcPts val="1000"/>
              </a:spcAft>
              <a:buFont typeface="Wingdings" panose="05000000000000000000" pitchFamily="2" charset="2"/>
              <a:buChar char="q"/>
            </a:pPr>
            <a:r>
              <a:rPr lang="pt-BR" sz="2600" b="1" dirty="0" smtClean="0">
                <a:solidFill>
                  <a:schemeClr val="accent2"/>
                </a:solidFill>
              </a:rPr>
              <a:t> Ilusão </a:t>
            </a:r>
            <a:r>
              <a:rPr lang="pt-BR" sz="2600" b="1" dirty="0">
                <a:solidFill>
                  <a:schemeClr val="accent2"/>
                </a:solidFill>
              </a:rPr>
              <a:t>do Triunfalismo:</a:t>
            </a:r>
            <a:r>
              <a:rPr lang="pt-BR" sz="2600" b="1" dirty="0"/>
              <a:t> </a:t>
            </a:r>
            <a:r>
              <a:rPr lang="pt-BR" sz="2600" dirty="0"/>
              <a:t>ideia de que a vitória dos </a:t>
            </a:r>
            <a:r>
              <a:rPr lang="pt-BR" sz="2600" dirty="0" err="1"/>
              <a:t>DHs</a:t>
            </a:r>
            <a:r>
              <a:rPr lang="pt-BR" sz="2600" dirty="0"/>
              <a:t> é um </a:t>
            </a:r>
            <a:r>
              <a:rPr lang="pt-BR" sz="2600" dirty="0" smtClean="0"/>
              <a:t>“bem </a:t>
            </a:r>
            <a:r>
              <a:rPr lang="pt-BR" sz="2600" dirty="0"/>
              <a:t>humano </a:t>
            </a:r>
            <a:r>
              <a:rPr lang="pt-BR" sz="2600" dirty="0" smtClean="0"/>
              <a:t>incondicional” </a:t>
            </a:r>
            <a:r>
              <a:rPr lang="pt-BR" sz="2600" dirty="0"/>
              <a:t>– as outras </a:t>
            </a:r>
            <a:r>
              <a:rPr lang="pt-BR" sz="2600" b="1" dirty="0"/>
              <a:t>gramáticas de dignidade humana</a:t>
            </a:r>
            <a:r>
              <a:rPr lang="pt-BR" sz="2600" dirty="0"/>
              <a:t> que competiam com os </a:t>
            </a:r>
            <a:r>
              <a:rPr lang="pt-BR" sz="2600" dirty="0" err="1"/>
              <a:t>DHs</a:t>
            </a:r>
            <a:r>
              <a:rPr lang="pt-BR" sz="2600" dirty="0"/>
              <a:t> eram claramente inferiores em termos éticos e políticos, por isso, sucumbiram ou irão </a:t>
            </a:r>
            <a:r>
              <a:rPr lang="pt-BR" sz="2600" dirty="0" smtClean="0"/>
              <a:t>sucumbir</a:t>
            </a:r>
          </a:p>
          <a:p>
            <a:pPr lvl="1" algn="just">
              <a:spcAft>
                <a:spcPts val="1000"/>
              </a:spcAft>
            </a:pPr>
            <a:r>
              <a:rPr lang="pt-BR" sz="2600" dirty="0" smtClean="0"/>
              <a:t>Indivíduo como “produto da modernidade capitalista” </a:t>
            </a:r>
          </a:p>
          <a:p>
            <a:pPr lvl="1" algn="just">
              <a:spcAft>
                <a:spcPts val="1000"/>
              </a:spcAft>
            </a:pPr>
            <a:r>
              <a:rPr lang="pt-BR" sz="2600" dirty="0" smtClean="0"/>
              <a:t>“</a:t>
            </a:r>
            <a:r>
              <a:rPr lang="pt-BR" sz="2600" dirty="0"/>
              <a:t>Direitos Humanos” como produto </a:t>
            </a:r>
            <a:r>
              <a:rPr lang="pt-BR" sz="2600" dirty="0" smtClean="0"/>
              <a:t>Ocidental – diversas outras gramáticas de dignidade humana – </a:t>
            </a:r>
            <a:r>
              <a:rPr lang="pt-BR" sz="2600" dirty="0" err="1" smtClean="0"/>
              <a:t>Ex</a:t>
            </a:r>
            <a:r>
              <a:rPr lang="pt-BR" sz="2600" dirty="0" smtClean="0"/>
              <a:t>: </a:t>
            </a:r>
            <a:r>
              <a:rPr lang="pt-BR" sz="2600" dirty="0" err="1"/>
              <a:t>Unbutu</a:t>
            </a:r>
            <a:r>
              <a:rPr lang="pt-BR" sz="2600" dirty="0"/>
              <a:t> = "Humanidade para os outros" ou ainda "Sou o que sou pelo que nós somos</a:t>
            </a:r>
            <a:r>
              <a:rPr lang="pt-BR" sz="2600" dirty="0" smtClean="0"/>
              <a:t>“.</a:t>
            </a:r>
          </a:p>
          <a:p>
            <a:pPr lvl="1" algn="just">
              <a:spcAft>
                <a:spcPts val="1000"/>
              </a:spcAft>
            </a:pPr>
            <a:r>
              <a:rPr lang="pt-BR" sz="2600" dirty="0" smtClean="0"/>
              <a:t>Direitos Humanos como Direitos DO HOMEM (ocidental, branco, heterossexual, cristão e proprietário) - Genocídios </a:t>
            </a:r>
            <a:r>
              <a:rPr lang="pt-BR" sz="2600" dirty="0"/>
              <a:t>e </a:t>
            </a:r>
            <a:r>
              <a:rPr lang="pt-BR" sz="2600" dirty="0" err="1" smtClean="0"/>
              <a:t>Epistemicídios</a:t>
            </a:r>
            <a:endParaRPr lang="pt-BR" sz="2600" dirty="0" smtClean="0"/>
          </a:p>
          <a:p>
            <a:pPr lvl="1" algn="just">
              <a:spcAft>
                <a:spcPts val="1000"/>
              </a:spcAft>
            </a:pPr>
            <a:r>
              <a:rPr lang="pt-BR" sz="2600" dirty="0" smtClean="0"/>
              <a:t>Importante ponto para compreender que não há dicotomia entre </a:t>
            </a:r>
            <a:r>
              <a:rPr lang="pt-BR" sz="2600" b="1" dirty="0" err="1" smtClean="0"/>
              <a:t>Jusnaturalismo</a:t>
            </a:r>
            <a:r>
              <a:rPr lang="pt-BR" sz="2600" b="1" dirty="0" smtClean="0"/>
              <a:t> x </a:t>
            </a:r>
            <a:r>
              <a:rPr lang="pt-BR" sz="2600" b="1" dirty="0" err="1" smtClean="0"/>
              <a:t>Juspositivismo</a:t>
            </a:r>
            <a:r>
              <a:rPr lang="pt-BR" sz="2600" dirty="0" smtClean="0"/>
              <a:t>, mas sim complementação</a:t>
            </a:r>
            <a:endParaRPr lang="pt-BR" sz="2600" dirty="0"/>
          </a:p>
          <a:p>
            <a:pPr marL="274320" lvl="1" indent="0" algn="just">
              <a:buNone/>
            </a:pPr>
            <a:r>
              <a:rPr lang="pt-BR" sz="2200" u="sng" dirty="0" smtClean="0"/>
              <a:t>Leitura recomendada</a:t>
            </a:r>
            <a:r>
              <a:rPr lang="pt-BR" sz="2200" dirty="0" smtClean="0"/>
              <a:t>: </a:t>
            </a:r>
            <a:r>
              <a:rPr lang="pt-BR" sz="2200" i="1" dirty="0" smtClean="0"/>
              <a:t>Caminhos para superação do falso dilema entre </a:t>
            </a:r>
            <a:r>
              <a:rPr lang="pt-BR" sz="2200" i="1" dirty="0" err="1" smtClean="0"/>
              <a:t>juspositivismo</a:t>
            </a:r>
            <a:r>
              <a:rPr lang="pt-BR" sz="2200" i="1" dirty="0" smtClean="0"/>
              <a:t> e </a:t>
            </a:r>
            <a:r>
              <a:rPr lang="pt-BR" sz="2200" i="1" dirty="0" err="1" smtClean="0"/>
              <a:t>jusnaturalismo</a:t>
            </a:r>
            <a:r>
              <a:rPr lang="pt-BR" sz="2200" dirty="0" smtClean="0"/>
              <a:t> (J.R.P.A Júnior e </a:t>
            </a:r>
            <a:r>
              <a:rPr lang="pt-BR" sz="2200" dirty="0" err="1" smtClean="0"/>
              <a:t>P.C.C.Borges</a:t>
            </a:r>
            <a:r>
              <a:rPr lang="pt-BR" sz="2200" dirty="0" smtClean="0"/>
              <a:t>, Revista Espaço Acadêmico, 2012) http</a:t>
            </a:r>
            <a:r>
              <a:rPr lang="pt-BR" sz="2200" dirty="0"/>
              <a:t>://www.periodicos.uem.br/ojs/index.php/EspacoAcademico/article/viewFile/16030/9735</a:t>
            </a:r>
          </a:p>
          <a:p>
            <a:endParaRPr lang="pt-BR" dirty="0"/>
          </a:p>
        </p:txBody>
      </p:sp>
    </p:spTree>
    <p:extLst>
      <p:ext uri="{BB962C8B-B14F-4D97-AF65-F5344CB8AC3E}">
        <p14:creationId xmlns:p14="http://schemas.microsoft.com/office/powerpoint/2010/main" val="298221726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302931" y="412954"/>
            <a:ext cx="11097572" cy="6061588"/>
          </a:xfrm>
        </p:spPr>
        <p:txBody>
          <a:bodyPr>
            <a:normAutofit lnSpcReduction="10000"/>
          </a:bodyPr>
          <a:lstStyle/>
          <a:p>
            <a:pPr algn="just">
              <a:buFont typeface="Wingdings" panose="05000000000000000000" pitchFamily="2" charset="2"/>
              <a:buChar char="q"/>
            </a:pPr>
            <a:r>
              <a:rPr lang="pt-BR" dirty="0" smtClean="0"/>
              <a:t> </a:t>
            </a:r>
            <a:r>
              <a:rPr lang="pt-BR" sz="2400" b="1" dirty="0" err="1" smtClean="0">
                <a:solidFill>
                  <a:schemeClr val="accent2"/>
                </a:solidFill>
              </a:rPr>
              <a:t>Descontextualização</a:t>
            </a:r>
            <a:r>
              <a:rPr lang="pt-BR" sz="2400" b="1" dirty="0" smtClean="0">
                <a:solidFill>
                  <a:schemeClr val="accent2"/>
                </a:solidFill>
              </a:rPr>
              <a:t>:</a:t>
            </a:r>
            <a:r>
              <a:rPr lang="pt-BR" sz="2400" dirty="0" smtClean="0">
                <a:solidFill>
                  <a:schemeClr val="accent2"/>
                </a:solidFill>
              </a:rPr>
              <a:t> </a:t>
            </a:r>
            <a:r>
              <a:rPr lang="pt-BR" sz="2400" dirty="0" smtClean="0"/>
              <a:t>os direitos humanos como linguagem emancipatória proviriam do Iluminismo do séc. XVIII, da Rev. Francesa e Americana, mas não se diz que, desde então até hoje, os </a:t>
            </a:r>
            <a:r>
              <a:rPr lang="pt-BR" sz="2400" dirty="0" err="1" smtClean="0"/>
              <a:t>DHs</a:t>
            </a:r>
            <a:r>
              <a:rPr lang="pt-BR" sz="2400" dirty="0" smtClean="0"/>
              <a:t> foram usados como discurso e como arma política em contextos muito diferentes e com objetivos contraditórios.</a:t>
            </a:r>
          </a:p>
          <a:p>
            <a:pPr algn="just">
              <a:buFont typeface="Wingdings" panose="05000000000000000000" pitchFamily="2" charset="2"/>
              <a:buChar char="ü"/>
            </a:pPr>
            <a:r>
              <a:rPr lang="pt-BR" sz="2400" b="1" dirty="0" smtClean="0">
                <a:solidFill>
                  <a:schemeClr val="accent2"/>
                </a:solidFill>
              </a:rPr>
              <a:t> Invocação de </a:t>
            </a:r>
            <a:r>
              <a:rPr lang="pt-BR" sz="2400" b="1" dirty="0" err="1" smtClean="0">
                <a:solidFill>
                  <a:schemeClr val="accent2"/>
                </a:solidFill>
              </a:rPr>
              <a:t>DHs</a:t>
            </a:r>
            <a:r>
              <a:rPr lang="pt-BR" sz="2400" b="1" dirty="0" smtClean="0">
                <a:solidFill>
                  <a:schemeClr val="accent2"/>
                </a:solidFill>
              </a:rPr>
              <a:t> para legitimar práticas violadoras de </a:t>
            </a:r>
            <a:r>
              <a:rPr lang="pt-BR" sz="2400" b="1" dirty="0" err="1" smtClean="0">
                <a:solidFill>
                  <a:schemeClr val="accent2"/>
                </a:solidFill>
              </a:rPr>
              <a:t>DHs</a:t>
            </a:r>
            <a:r>
              <a:rPr lang="pt-BR" sz="2400" b="1" dirty="0" smtClean="0">
                <a:solidFill>
                  <a:schemeClr val="accent2"/>
                </a:solidFill>
              </a:rPr>
              <a:t>:</a:t>
            </a:r>
            <a:r>
              <a:rPr lang="pt-BR" sz="2400" dirty="0" smtClean="0"/>
              <a:t> quando, a partir do </a:t>
            </a:r>
            <a:r>
              <a:rPr lang="pt-BR" sz="2400" dirty="0" err="1" smtClean="0"/>
              <a:t>séc</a:t>
            </a:r>
            <a:r>
              <a:rPr lang="pt-BR" sz="2400" dirty="0" smtClean="0"/>
              <a:t> XIX, o discurso dos </a:t>
            </a:r>
            <a:r>
              <a:rPr lang="pt-BR" sz="2400" dirty="0" err="1" smtClean="0"/>
              <a:t>DHs</a:t>
            </a:r>
            <a:r>
              <a:rPr lang="pt-BR" sz="2400" dirty="0" smtClean="0"/>
              <a:t> se </a:t>
            </a:r>
            <a:r>
              <a:rPr lang="pt-BR" sz="2400" u="sng" dirty="0" smtClean="0"/>
              <a:t>separa da tradição revolucionária</a:t>
            </a:r>
            <a:r>
              <a:rPr lang="pt-BR" sz="2400" dirty="0" smtClean="0"/>
              <a:t>, passando a ser concebido como </a:t>
            </a:r>
            <a:r>
              <a:rPr lang="pt-BR" sz="2400" i="1" dirty="0" smtClean="0"/>
              <a:t>gramática despolitizada</a:t>
            </a:r>
            <a:r>
              <a:rPr lang="pt-BR" sz="2400" dirty="0" smtClean="0"/>
              <a:t> – os Direitos Humanos ficaram reduzidos ao direito de Estado (paradigma da simplicidade – Edgar </a:t>
            </a:r>
            <a:r>
              <a:rPr lang="pt-BR" sz="2400" dirty="0" err="1" smtClean="0"/>
              <a:t>Morin</a:t>
            </a:r>
            <a:r>
              <a:rPr lang="pt-BR" sz="2400" dirty="0" smtClean="0"/>
              <a:t>) e o Estado assume o monopólio da produção e administração da Justiça</a:t>
            </a:r>
          </a:p>
          <a:p>
            <a:pPr algn="just">
              <a:buFont typeface="Wingdings" panose="05000000000000000000" pitchFamily="2" charset="2"/>
              <a:buChar char="ü"/>
            </a:pPr>
            <a:r>
              <a:rPr lang="pt-BR" sz="2400" b="1" dirty="0">
                <a:solidFill>
                  <a:schemeClr val="accent2"/>
                </a:solidFill>
              </a:rPr>
              <a:t> </a:t>
            </a:r>
            <a:r>
              <a:rPr lang="pt-BR" sz="2400" dirty="0" smtClean="0"/>
              <a:t>A burguesia, no processo de consolidação de sua hegemonia, apropria-se do conceito de </a:t>
            </a:r>
            <a:r>
              <a:rPr lang="pt-BR" sz="2400" dirty="0" err="1" smtClean="0"/>
              <a:t>DHs</a:t>
            </a:r>
            <a:r>
              <a:rPr lang="pt-BR" sz="2400" dirty="0" smtClean="0"/>
              <a:t> e passa a identifica-lo com o desenvolvimento do capitalismo (direitos humanos = direitos do homem burguês)</a:t>
            </a:r>
          </a:p>
          <a:p>
            <a:pPr marL="0" indent="0" algn="just">
              <a:buNone/>
            </a:pPr>
            <a:r>
              <a:rPr lang="pt-BR" sz="2400" b="1" dirty="0"/>
              <a:t>Franz </a:t>
            </a:r>
            <a:r>
              <a:rPr lang="pt-BR" sz="2400" b="1" dirty="0" err="1" smtClean="0"/>
              <a:t>Hinkelammert</a:t>
            </a:r>
            <a:r>
              <a:rPr lang="pt-BR" sz="2400" b="1" dirty="0"/>
              <a:t>: </a:t>
            </a:r>
            <a:r>
              <a:rPr lang="pt-BR" sz="2400" dirty="0"/>
              <a:t>sempre que um grupo social alcança o poder, ele intenta eternizar-se, tornar absoluto seu sistema de valores, impossibilitando que outros grupos se utilizem dos mesmos ou de outros instrumentos e caminhos para </a:t>
            </a:r>
            <a:r>
              <a:rPr lang="pt-BR" sz="2400" dirty="0" smtClean="0"/>
              <a:t>emancipar-se.</a:t>
            </a:r>
            <a:endParaRPr lang="pt-BR" sz="2400" b="1" dirty="0">
              <a:solidFill>
                <a:schemeClr val="accent2"/>
              </a:solidFill>
            </a:endParaRPr>
          </a:p>
        </p:txBody>
      </p:sp>
    </p:spTree>
    <p:extLst>
      <p:ext uri="{BB962C8B-B14F-4D97-AF65-F5344CB8AC3E}">
        <p14:creationId xmlns:p14="http://schemas.microsoft.com/office/powerpoint/2010/main" val="303422910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206477" y="265471"/>
            <a:ext cx="10921771" cy="6459794"/>
          </a:xfrm>
        </p:spPr>
        <p:txBody>
          <a:bodyPr>
            <a:normAutofit/>
          </a:bodyPr>
          <a:lstStyle/>
          <a:p>
            <a:pPr>
              <a:buFont typeface="Wingdings" panose="05000000000000000000" pitchFamily="2" charset="2"/>
              <a:buChar char="ü"/>
            </a:pPr>
            <a:r>
              <a:rPr lang="pt-BR" sz="2400" dirty="0" smtClean="0"/>
              <a:t> </a:t>
            </a:r>
            <a:r>
              <a:rPr lang="pt-BR" sz="2400" b="1" dirty="0" smtClean="0">
                <a:solidFill>
                  <a:schemeClr val="accent2"/>
                </a:solidFill>
              </a:rPr>
              <a:t>Metáfora do “terno e gravata” (David Sanches </a:t>
            </a:r>
            <a:r>
              <a:rPr lang="pt-BR" sz="2400" b="1" dirty="0" err="1" smtClean="0">
                <a:solidFill>
                  <a:schemeClr val="accent2"/>
                </a:solidFill>
              </a:rPr>
              <a:t>Rubio</a:t>
            </a:r>
            <a:r>
              <a:rPr lang="pt-BR" sz="2400" b="1" dirty="0" smtClean="0">
                <a:solidFill>
                  <a:schemeClr val="accent2"/>
                </a:solidFill>
              </a:rPr>
              <a:t>):</a:t>
            </a:r>
          </a:p>
          <a:p>
            <a:pPr marL="0" indent="0" algn="just">
              <a:buNone/>
            </a:pPr>
            <a:r>
              <a:rPr lang="pt-BR" sz="2400" dirty="0" smtClean="0"/>
              <a:t>“</a:t>
            </a:r>
            <a:r>
              <a:rPr lang="pt-BR" sz="2400" i="1" dirty="0"/>
              <a:t>O</a:t>
            </a:r>
            <a:r>
              <a:rPr lang="pt-BR" sz="2400" i="1" dirty="0" smtClean="0"/>
              <a:t>s </a:t>
            </a:r>
            <a:r>
              <a:rPr lang="pt-BR" sz="2400" i="1" dirty="0"/>
              <a:t>direitos humanos são como um terno com gravata e paletó que todos </a:t>
            </a:r>
            <a:r>
              <a:rPr lang="pt-BR" sz="2400" i="1" dirty="0" smtClean="0"/>
              <a:t>temos </a:t>
            </a:r>
            <a:r>
              <a:rPr lang="pt-BR" sz="2400" i="1" dirty="0"/>
              <a:t>que </a:t>
            </a:r>
            <a:r>
              <a:rPr lang="pt-BR" sz="2400" i="1" dirty="0" smtClean="0"/>
              <a:t>usar, </a:t>
            </a:r>
            <a:r>
              <a:rPr lang="pt-BR" sz="2400" i="1" dirty="0"/>
              <a:t>c</a:t>
            </a:r>
            <a:r>
              <a:rPr lang="pt-BR" sz="2400" i="1" dirty="0" smtClean="0"/>
              <a:t>orporal </a:t>
            </a:r>
            <a:r>
              <a:rPr lang="pt-BR" sz="2400" i="1" dirty="0"/>
              <a:t>e espiritualmente, embora existam ocasiões (grupos étnicos, sexuais, culturais, etc.) que não demandem o uso obrigatório do terno, e nas quais o terno não se encaixa”</a:t>
            </a:r>
            <a:r>
              <a:rPr lang="pt-BR" sz="2400" dirty="0"/>
              <a:t> </a:t>
            </a:r>
            <a:endParaRPr lang="pt-BR" sz="2400" dirty="0" smtClean="0"/>
          </a:p>
          <a:p>
            <a:pPr marL="0" indent="0" algn="just">
              <a:buNone/>
            </a:pPr>
            <a:r>
              <a:rPr lang="pt-BR" sz="2400" dirty="0" smtClean="0"/>
              <a:t>A </a:t>
            </a:r>
            <a:r>
              <a:rPr lang="pt-BR" sz="2400" dirty="0"/>
              <a:t>burguesia impediu outros caminhos de luta e outras reivindicações, obrigando que todos passassem a fazer uso do </a:t>
            </a:r>
            <a:r>
              <a:rPr lang="pt-BR" sz="2400" dirty="0" smtClean="0"/>
              <a:t>“terno” </a:t>
            </a:r>
            <a:r>
              <a:rPr lang="pt-BR" sz="2400" dirty="0"/>
              <a:t>(o seu ideário hegemônico</a:t>
            </a:r>
            <a:r>
              <a:rPr lang="pt-BR" sz="2400" dirty="0" smtClean="0"/>
              <a:t>).</a:t>
            </a:r>
            <a:endParaRPr lang="pt-BR" sz="2400" b="1" dirty="0" smtClean="0">
              <a:solidFill>
                <a:schemeClr val="accent2"/>
              </a:solidFill>
            </a:endParaRPr>
          </a:p>
          <a:p>
            <a:pPr algn="just">
              <a:buFont typeface="Wingdings" panose="05000000000000000000" pitchFamily="2" charset="2"/>
              <a:buChar char="Ø"/>
            </a:pPr>
            <a:r>
              <a:rPr lang="pt-BR" sz="2400" b="1" dirty="0" smtClean="0">
                <a:solidFill>
                  <a:schemeClr val="accent2"/>
                </a:solidFill>
              </a:rPr>
              <a:t> O </a:t>
            </a:r>
            <a:r>
              <a:rPr lang="pt-BR" sz="2400" b="1" u="sng" dirty="0">
                <a:solidFill>
                  <a:schemeClr val="accent2"/>
                </a:solidFill>
              </a:rPr>
              <a:t>efeito encantatório dos direitos humanos</a:t>
            </a:r>
            <a:r>
              <a:rPr lang="pt-BR" sz="2400" b="1" dirty="0">
                <a:solidFill>
                  <a:schemeClr val="accent2"/>
                </a:solidFill>
              </a:rPr>
              <a:t>: </a:t>
            </a:r>
            <a:r>
              <a:rPr lang="pt-BR" sz="2400" dirty="0"/>
              <a:t>os direitos humanos são um bom horizonte de esperança, mas a sua efetividade é impossível em nosso atual contexto – </a:t>
            </a:r>
            <a:r>
              <a:rPr lang="pt-BR" sz="2400" u="sng" dirty="0"/>
              <a:t>é preciso se desencartar para encantar-se novamente por direitos humanos que estejam concebidos de forma </a:t>
            </a:r>
            <a:r>
              <a:rPr lang="pt-BR" sz="2400" u="sng" dirty="0" smtClean="0"/>
              <a:t>ampla, diversa e concreta.</a:t>
            </a:r>
            <a:endParaRPr lang="pt-BR" sz="2400" dirty="0" smtClean="0"/>
          </a:p>
          <a:p>
            <a:pPr lvl="2" algn="just">
              <a:buFont typeface="Wingdings" panose="05000000000000000000" pitchFamily="2" charset="2"/>
              <a:buChar char="v"/>
            </a:pPr>
            <a:r>
              <a:rPr lang="pt-BR" sz="2400" dirty="0" smtClean="0"/>
              <a:t> Parar de “falar” sobre direitos humanos nas nuvens da metafísica, e descer ao chão de concreto da história: “A luta pelos direitos humanos começa no café da manhã” (Herrera Flores)</a:t>
            </a:r>
            <a:endParaRPr lang="pt-BR" sz="2400" dirty="0"/>
          </a:p>
          <a:p>
            <a:pPr marL="0" indent="0">
              <a:buNone/>
            </a:pPr>
            <a:endParaRPr lang="pt-BR" b="1" dirty="0">
              <a:solidFill>
                <a:schemeClr val="accent2"/>
              </a:solidFill>
            </a:endParaRPr>
          </a:p>
        </p:txBody>
      </p:sp>
    </p:spTree>
    <p:extLst>
      <p:ext uri="{BB962C8B-B14F-4D97-AF65-F5344CB8AC3E}">
        <p14:creationId xmlns:p14="http://schemas.microsoft.com/office/powerpoint/2010/main" val="275622723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35974" y="130671"/>
            <a:ext cx="11740306" cy="886968"/>
          </a:xfrm>
        </p:spPr>
        <p:txBody>
          <a:bodyPr>
            <a:normAutofit/>
          </a:bodyPr>
          <a:lstStyle/>
          <a:p>
            <a:r>
              <a:rPr lang="pt-BR" sz="4000" dirty="0" smtClean="0"/>
              <a:t>O que essas ilusões produzem?</a:t>
            </a:r>
            <a:endParaRPr lang="pt-BR" sz="4000" dirty="0"/>
          </a:p>
        </p:txBody>
      </p:sp>
      <p:sp>
        <p:nvSpPr>
          <p:cNvPr id="3" name="Espaço Reservado para Conteúdo 2"/>
          <p:cNvSpPr>
            <a:spLocks noGrp="1"/>
          </p:cNvSpPr>
          <p:nvPr>
            <p:ph idx="1"/>
          </p:nvPr>
        </p:nvSpPr>
        <p:spPr>
          <a:xfrm>
            <a:off x="457200" y="1165123"/>
            <a:ext cx="10671048" cy="5007077"/>
          </a:xfrm>
        </p:spPr>
        <p:txBody>
          <a:bodyPr/>
          <a:lstStyle/>
          <a:p>
            <a:pPr>
              <a:buFont typeface="Wingdings" panose="05000000000000000000" pitchFamily="2" charset="2"/>
              <a:buChar char="Ø"/>
            </a:pPr>
            <a:r>
              <a:rPr lang="pt-BR" dirty="0" smtClean="0"/>
              <a:t> </a:t>
            </a:r>
            <a:r>
              <a:rPr lang="pt-BR" sz="2400" b="1" dirty="0" smtClean="0">
                <a:solidFill>
                  <a:schemeClr val="accent2"/>
                </a:solidFill>
              </a:rPr>
              <a:t>Versão hegemônica ou convencional acerca dos Direitos Humanos: </a:t>
            </a:r>
          </a:p>
          <a:p>
            <a:pPr marL="0" indent="0" algn="just">
              <a:buNone/>
            </a:pPr>
            <a:r>
              <a:rPr lang="pt-BR" sz="2400" dirty="0" smtClean="0"/>
              <a:t>Os direitos humanos são </a:t>
            </a:r>
            <a:r>
              <a:rPr lang="pt-BR" sz="2400" i="1" u="sng" dirty="0" smtClean="0"/>
              <a:t>universalmente válidos</a:t>
            </a:r>
            <a:r>
              <a:rPr lang="pt-BR" sz="2400" dirty="0" smtClean="0"/>
              <a:t>, independentemente do contexto social, político ou cultural em que operam e dos diferentes regimes de DH existentes em diferentes regiões do mundo; partem de uma </a:t>
            </a:r>
            <a:r>
              <a:rPr lang="pt-BR" sz="2400" i="1" u="sng" dirty="0" smtClean="0"/>
              <a:t>concepção individual de natureza humana</a:t>
            </a:r>
            <a:r>
              <a:rPr lang="pt-BR" sz="2400" dirty="0" smtClean="0"/>
              <a:t>, e o que conta como violação a direitos humanos é o que é </a:t>
            </a:r>
            <a:r>
              <a:rPr lang="pt-BR" sz="2400" i="1" u="sng" dirty="0" smtClean="0"/>
              <a:t>definido pelas declarações universais, tribunais e ONGs </a:t>
            </a:r>
            <a:r>
              <a:rPr lang="pt-BR" sz="2400" dirty="0" smtClean="0"/>
              <a:t>(sobretudo as situadas no Norte)</a:t>
            </a:r>
          </a:p>
          <a:p>
            <a:pPr lvl="4" algn="just">
              <a:buFont typeface="Wingdings" panose="05000000000000000000" pitchFamily="2" charset="2"/>
              <a:buChar char="ü"/>
            </a:pPr>
            <a:r>
              <a:rPr lang="pt-BR" sz="2400" dirty="0"/>
              <a:t> </a:t>
            </a:r>
            <a:r>
              <a:rPr lang="pt-BR" sz="2400" dirty="0" err="1" smtClean="0"/>
              <a:t>DHs</a:t>
            </a:r>
            <a:r>
              <a:rPr lang="pt-BR" sz="2400" dirty="0" smtClean="0"/>
              <a:t> = universais, individuais e normatizados.</a:t>
            </a:r>
          </a:p>
          <a:p>
            <a:pPr lvl="4" algn="just">
              <a:buFont typeface="Wingdings" panose="05000000000000000000" pitchFamily="2" charset="2"/>
              <a:buChar char="ü"/>
            </a:pPr>
            <a:r>
              <a:rPr lang="pt-BR" sz="2400" dirty="0"/>
              <a:t> </a:t>
            </a:r>
            <a:r>
              <a:rPr lang="pt-BR" sz="2400" dirty="0" smtClean="0"/>
              <a:t>E o que está “fora” desses parâmetros? Encobrimento do Outro</a:t>
            </a:r>
          </a:p>
          <a:p>
            <a:pPr lvl="4" algn="just">
              <a:buFont typeface="Wingdings" panose="05000000000000000000" pitchFamily="2" charset="2"/>
              <a:buChar char="ü"/>
            </a:pPr>
            <a:r>
              <a:rPr lang="pt-BR" sz="2400" dirty="0">
                <a:solidFill>
                  <a:srgbClr val="002060"/>
                </a:solidFill>
              </a:rPr>
              <a:t> </a:t>
            </a:r>
            <a:r>
              <a:rPr lang="pt-BR" sz="2400" dirty="0" smtClean="0">
                <a:solidFill>
                  <a:srgbClr val="002060"/>
                </a:solidFill>
              </a:rPr>
              <a:t>Necessidade de construção de concepção </a:t>
            </a:r>
            <a:r>
              <a:rPr lang="pt-BR" sz="2400" dirty="0" err="1" smtClean="0">
                <a:solidFill>
                  <a:srgbClr val="002060"/>
                </a:solidFill>
              </a:rPr>
              <a:t>contra-hegemônica</a:t>
            </a:r>
            <a:r>
              <a:rPr lang="pt-BR" sz="2400" dirty="0" smtClean="0">
                <a:solidFill>
                  <a:srgbClr val="002060"/>
                </a:solidFill>
              </a:rPr>
              <a:t> e intercultural de </a:t>
            </a:r>
            <a:r>
              <a:rPr lang="pt-BR" sz="2400" dirty="0" err="1" smtClean="0">
                <a:solidFill>
                  <a:srgbClr val="002060"/>
                </a:solidFill>
              </a:rPr>
              <a:t>DHs</a:t>
            </a:r>
            <a:r>
              <a:rPr lang="pt-BR" sz="2400" dirty="0">
                <a:solidFill>
                  <a:srgbClr val="002060"/>
                </a:solidFill>
              </a:rPr>
              <a:t> </a:t>
            </a:r>
            <a:r>
              <a:rPr lang="pt-BR" sz="2400" dirty="0" smtClean="0"/>
              <a:t>– para isso, necessário reconhecer as tensões operantes dentro da gramatica dos direitos humanos.</a:t>
            </a:r>
            <a:endParaRPr lang="pt-BR" sz="2400" dirty="0"/>
          </a:p>
        </p:txBody>
      </p:sp>
    </p:spTree>
    <p:extLst>
      <p:ext uri="{BB962C8B-B14F-4D97-AF65-F5344CB8AC3E}">
        <p14:creationId xmlns:p14="http://schemas.microsoft.com/office/powerpoint/2010/main" val="394313962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Tensões nos direitos humanos</a:t>
            </a:r>
            <a:endParaRPr lang="pt-BR" dirty="0"/>
          </a:p>
        </p:txBody>
      </p:sp>
      <p:sp>
        <p:nvSpPr>
          <p:cNvPr id="3" name="Espaço Reservado para Texto 2"/>
          <p:cNvSpPr>
            <a:spLocks noGrp="1"/>
          </p:cNvSpPr>
          <p:nvPr>
            <p:ph type="body" idx="1"/>
          </p:nvPr>
        </p:nvSpPr>
        <p:spPr>
          <a:xfrm>
            <a:off x="589935" y="5147187"/>
            <a:ext cx="11297265" cy="1504335"/>
          </a:xfrm>
        </p:spPr>
        <p:txBody>
          <a:bodyPr>
            <a:noAutofit/>
          </a:bodyPr>
          <a:lstStyle/>
          <a:p>
            <a:pPr algn="just"/>
            <a:r>
              <a:rPr lang="pt-BR" sz="2400" dirty="0" smtClean="0"/>
              <a:t>“Os </a:t>
            </a:r>
            <a:r>
              <a:rPr lang="pt-BR" sz="2400" dirty="0"/>
              <a:t>cientistas dizem que somos feitos de átomos, mas um passarinho me diz que somos feitos de </a:t>
            </a:r>
            <a:r>
              <a:rPr lang="pt-BR" sz="2400" dirty="0" smtClean="0"/>
              <a:t>histórias”. (Eduardo Galeano)</a:t>
            </a:r>
          </a:p>
          <a:p>
            <a:r>
              <a:rPr lang="pt-BR" sz="2400" dirty="0" smtClean="0"/>
              <a:t>“</a:t>
            </a:r>
            <a:r>
              <a:rPr lang="pt-BR" sz="2400" dirty="0"/>
              <a:t>Cientista social, Casas Bahia e </a:t>
            </a:r>
            <a:r>
              <a:rPr lang="pt-BR" sz="2400" dirty="0" smtClean="0"/>
              <a:t>tragédia, gosta </a:t>
            </a:r>
            <a:r>
              <a:rPr lang="pt-BR" sz="2400" dirty="0"/>
              <a:t>de favelado mais que </a:t>
            </a:r>
            <a:r>
              <a:rPr lang="pt-BR" sz="2400" dirty="0" err="1" smtClean="0"/>
              <a:t>Nutella</a:t>
            </a:r>
            <a:r>
              <a:rPr lang="pt-BR" sz="2400" dirty="0" smtClean="0"/>
              <a:t>” (</a:t>
            </a:r>
            <a:r>
              <a:rPr lang="pt-BR" sz="2400" dirty="0" err="1" smtClean="0"/>
              <a:t>Criolo</a:t>
            </a:r>
            <a:r>
              <a:rPr lang="pt-BR" sz="2400" dirty="0" smtClean="0"/>
              <a:t> – “</a:t>
            </a:r>
            <a:r>
              <a:rPr lang="pt-BR" sz="2400" dirty="0" err="1" smtClean="0"/>
              <a:t>Sucrilhos</a:t>
            </a:r>
            <a:r>
              <a:rPr lang="pt-BR" sz="2400" dirty="0" smtClean="0"/>
              <a:t>”)</a:t>
            </a:r>
            <a:endParaRPr lang="pt-BR" sz="2400" dirty="0"/>
          </a:p>
        </p:txBody>
      </p:sp>
    </p:spTree>
    <p:extLst>
      <p:ext uri="{BB962C8B-B14F-4D97-AF65-F5344CB8AC3E}">
        <p14:creationId xmlns:p14="http://schemas.microsoft.com/office/powerpoint/2010/main" val="49651032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94968" y="280219"/>
            <a:ext cx="11636478" cy="693176"/>
          </a:xfrm>
        </p:spPr>
        <p:txBody>
          <a:bodyPr>
            <a:normAutofit fontScale="90000"/>
          </a:bodyPr>
          <a:lstStyle/>
          <a:p>
            <a:r>
              <a:rPr lang="pt-BR" dirty="0" smtClean="0"/>
              <a:t>1. Universal e fundacional</a:t>
            </a:r>
            <a:endParaRPr lang="pt-BR" dirty="0"/>
          </a:p>
        </p:txBody>
      </p:sp>
      <p:sp>
        <p:nvSpPr>
          <p:cNvPr id="3" name="Espaço Reservado para Conteúdo 2"/>
          <p:cNvSpPr>
            <a:spLocks noGrp="1"/>
          </p:cNvSpPr>
          <p:nvPr>
            <p:ph idx="1"/>
          </p:nvPr>
        </p:nvSpPr>
        <p:spPr>
          <a:xfrm>
            <a:off x="294968" y="1165122"/>
            <a:ext cx="11636478" cy="5692878"/>
          </a:xfrm>
        </p:spPr>
        <p:txBody>
          <a:bodyPr>
            <a:normAutofit/>
          </a:bodyPr>
          <a:lstStyle/>
          <a:p>
            <a:pPr algn="just"/>
            <a:r>
              <a:rPr lang="pt-BR" sz="2400" dirty="0" smtClean="0"/>
              <a:t>O que consideramos “universal” hoje é o fundacional do Ocidente eurocêntrico transformado em universal = </a:t>
            </a:r>
            <a:r>
              <a:rPr lang="pt-BR" sz="2400" u="sng" dirty="0" smtClean="0"/>
              <a:t>Localismo Globalizado.</a:t>
            </a:r>
          </a:p>
          <a:p>
            <a:pPr algn="just"/>
            <a:r>
              <a:rPr lang="pt-BR" sz="2400" dirty="0" smtClean="0"/>
              <a:t>Para Boaventura, portanto, a </a:t>
            </a:r>
            <a:r>
              <a:rPr lang="pt-BR" sz="2400" b="1" dirty="0" smtClean="0">
                <a:solidFill>
                  <a:schemeClr val="accent2"/>
                </a:solidFill>
              </a:rPr>
              <a:t>Globalização</a:t>
            </a:r>
            <a:r>
              <a:rPr lang="pt-BR" sz="2400" dirty="0" smtClean="0"/>
              <a:t> tem de ser vista como </a:t>
            </a:r>
            <a:r>
              <a:rPr lang="pt-BR" sz="2400" b="1" i="1" dirty="0" smtClean="0"/>
              <a:t>o processo de globalização bem-sucedido de um determinado localismo</a:t>
            </a:r>
            <a:r>
              <a:rPr lang="pt-BR" sz="2400" dirty="0"/>
              <a:t> </a:t>
            </a:r>
            <a:r>
              <a:rPr lang="pt-BR" sz="2400" dirty="0" smtClean="0"/>
              <a:t>(não existe uma condição global para a qual não se encontre uma raiz local, uma fonte específica de pertença cultural) </a:t>
            </a:r>
          </a:p>
          <a:p>
            <a:pPr lvl="1" algn="just"/>
            <a:r>
              <a:rPr lang="pt-BR" sz="2400" dirty="0" smtClean="0"/>
              <a:t>“Canibalização cultural” / </a:t>
            </a:r>
            <a:r>
              <a:rPr lang="pt-BR" sz="2400" dirty="0" err="1" smtClean="0"/>
              <a:t>Epistemicídio</a:t>
            </a:r>
            <a:r>
              <a:rPr lang="pt-BR" sz="2400" dirty="0" smtClean="0"/>
              <a:t> (pensar na questão da segurança e soberania alimentar em tempos de globalização neoliberal)</a:t>
            </a:r>
          </a:p>
          <a:p>
            <a:pPr lvl="1" algn="just"/>
            <a:r>
              <a:rPr lang="pt-BR" sz="2400" dirty="0" smtClean="0"/>
              <a:t>EX: “natureza humana egoística” x </a:t>
            </a:r>
            <a:r>
              <a:rPr lang="pt-BR" sz="2400" dirty="0" err="1" smtClean="0"/>
              <a:t>Unbutu</a:t>
            </a:r>
            <a:endParaRPr lang="pt-BR" sz="2400" dirty="0" smtClean="0"/>
          </a:p>
          <a:p>
            <a:pPr marL="274320" lvl="1" indent="0" algn="just">
              <a:buNone/>
            </a:pPr>
            <a:endParaRPr lang="pt-BR" sz="2400" dirty="0"/>
          </a:p>
          <a:p>
            <a:pPr marL="0" lvl="1" indent="274638" algn="just">
              <a:buFont typeface="Wingdings" panose="05000000000000000000" pitchFamily="2" charset="2"/>
              <a:buChar char="Ø"/>
            </a:pPr>
            <a:r>
              <a:rPr lang="pt-BR" sz="2400" dirty="0" smtClean="0"/>
              <a:t> O caminho da </a:t>
            </a:r>
            <a:r>
              <a:rPr lang="pt-BR" sz="2400" dirty="0" err="1" smtClean="0"/>
              <a:t>contra-hegemonia</a:t>
            </a:r>
            <a:r>
              <a:rPr lang="pt-BR" sz="2400" dirty="0" smtClean="0"/>
              <a:t> aponta para a superação da dicotomia universal x fundacional e para a busca de um </a:t>
            </a:r>
            <a:r>
              <a:rPr lang="pt-BR" sz="2400" b="1" u="sng" dirty="0" smtClean="0">
                <a:solidFill>
                  <a:schemeClr val="accent2"/>
                </a:solidFill>
              </a:rPr>
              <a:t>cosmopolitismo subalterno</a:t>
            </a:r>
            <a:r>
              <a:rPr lang="pt-BR" sz="2400" dirty="0" smtClean="0"/>
              <a:t>, construído a partir de baixo nos processos de troca de experiências e de articulação de lutas entre os movimentos dos excluídos e seus aliados de várias partes do mundo </a:t>
            </a:r>
            <a:r>
              <a:rPr lang="pt-BR" sz="2400" dirty="0" smtClean="0">
                <a:solidFill>
                  <a:srgbClr val="002060"/>
                </a:solidFill>
              </a:rPr>
              <a:t>(valores que ampliem o reconhecimento do outro)</a:t>
            </a:r>
            <a:endParaRPr lang="pt-BR" sz="2400" dirty="0" smtClean="0"/>
          </a:p>
        </p:txBody>
      </p:sp>
    </p:spTree>
    <p:extLst>
      <p:ext uri="{BB962C8B-B14F-4D97-AF65-F5344CB8AC3E}">
        <p14:creationId xmlns:p14="http://schemas.microsoft.com/office/powerpoint/2010/main" val="357056063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58761" y="339213"/>
            <a:ext cx="11533239" cy="766916"/>
          </a:xfrm>
        </p:spPr>
        <p:txBody>
          <a:bodyPr>
            <a:normAutofit/>
          </a:bodyPr>
          <a:lstStyle/>
          <a:p>
            <a:r>
              <a:rPr lang="pt-BR" sz="4000" dirty="0" smtClean="0"/>
              <a:t>Universalismo e </a:t>
            </a:r>
            <a:r>
              <a:rPr lang="pt-BR" sz="4000" dirty="0" err="1" smtClean="0"/>
              <a:t>colonialidade</a:t>
            </a:r>
            <a:endParaRPr lang="pt-BR" sz="4000" dirty="0"/>
          </a:p>
        </p:txBody>
      </p:sp>
      <p:sp>
        <p:nvSpPr>
          <p:cNvPr id="3" name="Espaço Reservado para Conteúdo 2"/>
          <p:cNvSpPr>
            <a:spLocks noGrp="1"/>
          </p:cNvSpPr>
          <p:nvPr>
            <p:ph idx="1"/>
          </p:nvPr>
        </p:nvSpPr>
        <p:spPr>
          <a:xfrm>
            <a:off x="235975" y="1413484"/>
            <a:ext cx="11547986" cy="5297032"/>
          </a:xfrm>
        </p:spPr>
        <p:txBody>
          <a:bodyPr>
            <a:normAutofit fontScale="92500"/>
          </a:bodyPr>
          <a:lstStyle/>
          <a:p>
            <a:pPr algn="just"/>
            <a:r>
              <a:rPr lang="pt-BR" sz="2800" dirty="0"/>
              <a:t>A construção do </a:t>
            </a:r>
            <a:r>
              <a:rPr lang="pt-BR" sz="2800" b="1" dirty="0" err="1">
                <a:solidFill>
                  <a:srgbClr val="002060"/>
                </a:solidFill>
              </a:rPr>
              <a:t>cosmopolismo</a:t>
            </a:r>
            <a:r>
              <a:rPr lang="pt-BR" sz="2800" b="1" dirty="0">
                <a:solidFill>
                  <a:srgbClr val="002060"/>
                </a:solidFill>
              </a:rPr>
              <a:t> subalterno </a:t>
            </a:r>
            <a:r>
              <a:rPr lang="pt-BR" sz="2800" dirty="0"/>
              <a:t>perpassa a atuação dos assim chamados “</a:t>
            </a:r>
            <a:r>
              <a:rPr lang="pt-BR" sz="2800" b="1" dirty="0">
                <a:solidFill>
                  <a:schemeClr val="accent4"/>
                </a:solidFill>
              </a:rPr>
              <a:t>novos movimentos sociais do Sul</a:t>
            </a:r>
            <a:r>
              <a:rPr lang="pt-BR" sz="2800" dirty="0" smtClean="0"/>
              <a:t>” que, </a:t>
            </a:r>
            <a:r>
              <a:rPr lang="pt-BR" sz="2800" dirty="0"/>
              <a:t>com recortes </a:t>
            </a:r>
            <a:r>
              <a:rPr lang="pt-BR" sz="2800" b="1" dirty="0">
                <a:solidFill>
                  <a:srgbClr val="FF0000"/>
                </a:solidFill>
              </a:rPr>
              <a:t>classe, raça, etnia, gênero e sexualidade</a:t>
            </a:r>
            <a:r>
              <a:rPr lang="pt-BR" sz="2800" dirty="0"/>
              <a:t>, confrontam as opressões e injustiças resultantes </a:t>
            </a:r>
            <a:r>
              <a:rPr lang="pt-BR" sz="2800" b="1" dirty="0">
                <a:solidFill>
                  <a:schemeClr val="accent2"/>
                </a:solidFill>
              </a:rPr>
              <a:t>da lógica colonial de apropriação/violência</a:t>
            </a:r>
            <a:r>
              <a:rPr lang="pt-BR" sz="2800" dirty="0"/>
              <a:t> que perdura nesses territórios e se universaliza em todo o sistema-mundo. </a:t>
            </a:r>
          </a:p>
          <a:p>
            <a:pPr marL="0" indent="0" algn="just">
              <a:buNone/>
            </a:pPr>
            <a:endParaRPr lang="pt-BR" sz="2800" dirty="0" smtClean="0"/>
          </a:p>
          <a:p>
            <a:pPr marL="0" indent="0" algn="just">
              <a:buNone/>
            </a:pPr>
            <a:r>
              <a:rPr lang="pt-BR" sz="2800" u="sng" dirty="0" smtClean="0"/>
              <a:t>Sugestão de Leitura</a:t>
            </a:r>
            <a:r>
              <a:rPr lang="pt-BR" sz="2800" dirty="0" smtClean="0"/>
              <a:t>: </a:t>
            </a:r>
            <a:r>
              <a:rPr lang="pt-BR" sz="2800" b="1" dirty="0" smtClean="0"/>
              <a:t>Reinventar o acesso à justiça em tempos de transição </a:t>
            </a:r>
            <a:r>
              <a:rPr lang="pt-BR" sz="2800" dirty="0" smtClean="0"/>
              <a:t>paradigmática: notas sobre o papel da defensoria pública de São Paulo e dos novos movimentos sociais na </a:t>
            </a:r>
            <a:r>
              <a:rPr lang="pt-BR" sz="2800" dirty="0" err="1" smtClean="0"/>
              <a:t>desconolozação</a:t>
            </a:r>
            <a:r>
              <a:rPr lang="pt-BR" sz="2800" dirty="0" smtClean="0"/>
              <a:t> da justiça no Brasil. Texto de Caio </a:t>
            </a:r>
            <a:r>
              <a:rPr lang="pt-BR" sz="2800" dirty="0" err="1" smtClean="0"/>
              <a:t>Granduque</a:t>
            </a:r>
            <a:r>
              <a:rPr lang="pt-BR" sz="2800" dirty="0" smtClean="0"/>
              <a:t> José na Revista </a:t>
            </a:r>
            <a:r>
              <a:rPr lang="pt-BR" sz="2800" i="1" dirty="0" smtClean="0"/>
              <a:t>O Direito Alternativo</a:t>
            </a:r>
            <a:r>
              <a:rPr lang="pt-BR" sz="2800" dirty="0" smtClean="0"/>
              <a:t>, junho de 2013.</a:t>
            </a:r>
          </a:p>
          <a:p>
            <a:pPr marL="0" indent="0" algn="just">
              <a:buNone/>
            </a:pPr>
            <a:r>
              <a:rPr lang="pt-BR" sz="2800" dirty="0" smtClean="0">
                <a:hlinkClick r:id="rId2"/>
              </a:rPr>
              <a:t>http://periodicos.franca.unesp.br/index.php/direitoalternativo/article/view/664/792</a:t>
            </a:r>
            <a:r>
              <a:rPr lang="pt-BR" sz="2800" dirty="0" smtClean="0"/>
              <a:t>. </a:t>
            </a:r>
          </a:p>
          <a:p>
            <a:pPr marL="0" indent="0" algn="just">
              <a:buNone/>
            </a:pPr>
            <a:endParaRPr lang="pt-BR" dirty="0"/>
          </a:p>
        </p:txBody>
      </p:sp>
    </p:spTree>
    <p:extLst>
      <p:ext uri="{BB962C8B-B14F-4D97-AF65-F5344CB8AC3E}">
        <p14:creationId xmlns:p14="http://schemas.microsoft.com/office/powerpoint/2010/main" val="406589505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353960" y="265471"/>
            <a:ext cx="11105537" cy="6474542"/>
          </a:xfrm>
        </p:spPr>
        <p:txBody>
          <a:bodyPr>
            <a:normAutofit/>
          </a:bodyPr>
          <a:lstStyle/>
          <a:p>
            <a:pPr marL="0" indent="0" algn="just">
              <a:buNone/>
            </a:pPr>
            <a:r>
              <a:rPr lang="pt-BR" sz="2400" dirty="0" smtClean="0"/>
              <a:t>“O </a:t>
            </a:r>
            <a:r>
              <a:rPr lang="pt-BR" sz="2400" dirty="0"/>
              <a:t>termo </a:t>
            </a:r>
            <a:r>
              <a:rPr lang="pt-BR" sz="2400" b="1" dirty="0" err="1">
                <a:solidFill>
                  <a:schemeClr val="accent2"/>
                </a:solidFill>
              </a:rPr>
              <a:t>colonialidade</a:t>
            </a:r>
            <a:r>
              <a:rPr lang="pt-BR" sz="2400" dirty="0"/>
              <a:t> não é sinônimo de Colonialismo, embora haja vinculação entre ambos. Colonialismo se refere a uma estrutura de dominação/exploração onde o controle da autoridade política, dos recursos de produção e do trabalho de uma determinada população domina outra de diferente identidade e cujas sedes centrais estão, além disso, localizadas noutra jurisdição. Mas nem sempre, nem necessariamente, implica em relações racistas de poder. A seu turno, </a:t>
            </a:r>
            <a:r>
              <a:rPr lang="pt-BR" sz="2400" b="1" dirty="0">
                <a:solidFill>
                  <a:schemeClr val="accent2"/>
                </a:solidFill>
              </a:rPr>
              <a:t>a </a:t>
            </a:r>
            <a:r>
              <a:rPr lang="pt-BR" sz="2400" b="1" dirty="0" err="1">
                <a:solidFill>
                  <a:schemeClr val="accent2"/>
                </a:solidFill>
              </a:rPr>
              <a:t>colonialidade</a:t>
            </a:r>
            <a:r>
              <a:rPr lang="pt-BR" sz="2400" b="1" dirty="0">
                <a:solidFill>
                  <a:schemeClr val="accent2"/>
                </a:solidFill>
              </a:rPr>
              <a:t>, que tem se provado muito mais profunda e duradoura que o colonialismo, impondo-se na constituição das subjetividades do mundo, está identificada com a estratificação e hierarquização de raças, num primeiro momento, mas também de relações de afeto e de gênero.</a:t>
            </a:r>
            <a:r>
              <a:rPr lang="pt-BR" sz="2400" dirty="0"/>
              <a:t> Ou seja, </a:t>
            </a:r>
            <a:r>
              <a:rPr lang="pt-BR" sz="2400" b="1" dirty="0">
                <a:solidFill>
                  <a:srgbClr val="002060"/>
                </a:solidFill>
              </a:rPr>
              <a:t>o pensamento colonial é, necessariamente racista, </a:t>
            </a:r>
            <a:r>
              <a:rPr lang="pt-BR" sz="2400" b="1" dirty="0" err="1">
                <a:solidFill>
                  <a:srgbClr val="002060"/>
                </a:solidFill>
              </a:rPr>
              <a:t>homofóbico</a:t>
            </a:r>
            <a:r>
              <a:rPr lang="pt-BR" sz="2400" b="1" dirty="0">
                <a:solidFill>
                  <a:srgbClr val="002060"/>
                </a:solidFill>
              </a:rPr>
              <a:t> e sexista.</a:t>
            </a:r>
            <a:r>
              <a:rPr lang="pt-BR" sz="2400" dirty="0"/>
              <a:t> Nesse sentido, o fim do colonialismo enquanto relação política legitimadora de assimetrias entre Norte e Sul não significou o fim do colonialismo enquanto relação social, mentalidade e forma de sociabilidade autoritária e discriminatória, ou seja, </a:t>
            </a:r>
            <a:r>
              <a:rPr lang="pt-BR" sz="2400" b="1" dirty="0">
                <a:solidFill>
                  <a:srgbClr val="002060"/>
                </a:solidFill>
              </a:rPr>
              <a:t>a </a:t>
            </a:r>
            <a:r>
              <a:rPr lang="pt-BR" sz="2400" b="1" dirty="0" err="1">
                <a:solidFill>
                  <a:srgbClr val="002060"/>
                </a:solidFill>
              </a:rPr>
              <a:t>colonialidade</a:t>
            </a:r>
            <a:r>
              <a:rPr lang="pt-BR" sz="2400" b="1" dirty="0">
                <a:solidFill>
                  <a:srgbClr val="002060"/>
                </a:solidFill>
              </a:rPr>
              <a:t> do pensamento, do saber e até do </a:t>
            </a:r>
            <a:r>
              <a:rPr lang="pt-BR" sz="2400" b="1" i="1" dirty="0">
                <a:solidFill>
                  <a:srgbClr val="002060"/>
                </a:solidFill>
              </a:rPr>
              <a:t>ser</a:t>
            </a:r>
            <a:r>
              <a:rPr lang="pt-BR" sz="2400" b="1" dirty="0">
                <a:solidFill>
                  <a:srgbClr val="002060"/>
                </a:solidFill>
              </a:rPr>
              <a:t> perdura</a:t>
            </a:r>
            <a:r>
              <a:rPr lang="pt-BR" sz="2400" dirty="0"/>
              <a:t>, constituindo-se em objeto de análise das insurgentes </a:t>
            </a:r>
            <a:r>
              <a:rPr lang="pt-BR" sz="2400" b="1" dirty="0">
                <a:solidFill>
                  <a:schemeClr val="accent2">
                    <a:lumMod val="60000"/>
                    <a:lumOff val="40000"/>
                  </a:schemeClr>
                </a:solidFill>
              </a:rPr>
              <a:t>corretes teóricas </a:t>
            </a:r>
            <a:r>
              <a:rPr lang="pt-BR" sz="2400" b="1" dirty="0" smtClean="0">
                <a:solidFill>
                  <a:schemeClr val="accent2">
                    <a:lumMod val="60000"/>
                    <a:lumOff val="40000"/>
                  </a:schemeClr>
                </a:solidFill>
              </a:rPr>
              <a:t>pós-coloniais”</a:t>
            </a:r>
            <a:r>
              <a:rPr lang="pt-BR" sz="2400" dirty="0" smtClean="0"/>
              <a:t>. </a:t>
            </a:r>
            <a:r>
              <a:rPr lang="pt-BR" sz="2400" dirty="0"/>
              <a:t>(GRANDUQUE JOSÉ, 2013)</a:t>
            </a:r>
          </a:p>
          <a:p>
            <a:endParaRPr lang="pt-BR" dirty="0"/>
          </a:p>
        </p:txBody>
      </p:sp>
    </p:spTree>
    <p:extLst>
      <p:ext uri="{BB962C8B-B14F-4D97-AF65-F5344CB8AC3E}">
        <p14:creationId xmlns:p14="http://schemas.microsoft.com/office/powerpoint/2010/main" val="284947922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73434" y="176980"/>
            <a:ext cx="10301159" cy="796414"/>
          </a:xfrm>
        </p:spPr>
        <p:txBody>
          <a:bodyPr>
            <a:normAutofit/>
          </a:bodyPr>
          <a:lstStyle/>
          <a:p>
            <a:r>
              <a:rPr lang="pt-BR" sz="3600" i="1" dirty="0" smtClean="0"/>
              <a:t>Latino-americanos </a:t>
            </a:r>
            <a:endParaRPr lang="pt-BR" sz="3600" i="1" dirty="0"/>
          </a:p>
        </p:txBody>
      </p:sp>
      <p:sp>
        <p:nvSpPr>
          <p:cNvPr id="3" name="Espaço Reservado para Conteúdo 2"/>
          <p:cNvSpPr>
            <a:spLocks noGrp="1"/>
          </p:cNvSpPr>
          <p:nvPr>
            <p:ph idx="1"/>
          </p:nvPr>
        </p:nvSpPr>
        <p:spPr>
          <a:xfrm>
            <a:off x="117987" y="973394"/>
            <a:ext cx="11813457" cy="5678129"/>
          </a:xfrm>
        </p:spPr>
        <p:txBody>
          <a:bodyPr>
            <a:noAutofit/>
          </a:bodyPr>
          <a:lstStyle/>
          <a:p>
            <a:pPr marL="0" indent="0" algn="just">
              <a:buNone/>
            </a:pPr>
            <a:r>
              <a:rPr lang="pt-BR" sz="2400" i="1" dirty="0" smtClean="0"/>
              <a:t>“Dizem que temos faltado ao nosso encontro com a história e, enfim, é preciso reconhecer que chegamos tarde a todos os encontros.</a:t>
            </a:r>
          </a:p>
          <a:p>
            <a:pPr marL="0" indent="0" algn="just">
              <a:buNone/>
            </a:pPr>
            <a:r>
              <a:rPr lang="pt-BR" sz="2400" i="1" dirty="0" smtClean="0"/>
              <a:t>Tampouco conseguimos tomar o poder, e a verdade é que, as vezes, nos perdemos pelo caminho ou nos enganamos de rumo e depois tratamos de fazer um longo discurso sobre o tema.</a:t>
            </a:r>
          </a:p>
          <a:p>
            <a:pPr marL="0" indent="0" algn="just">
              <a:buNone/>
            </a:pPr>
            <a:r>
              <a:rPr lang="pt-BR" sz="2400" i="1" dirty="0" smtClean="0"/>
              <a:t>Nós, latino-americanos, temos a má fama de charlatães, vagabundos, criadores de caso, esquentados e festeiros e não há de ser por nada. Ensinaram-nos que, por lei do mercado, o que não tem preço não tem valor, e sabemos que a nossa cotação não é muito alta. No entanto, nosso aguçado faro para negócios nos faz pagar por tudo que vendemos e comprar todos os espelhos que traem nosso rosto.</a:t>
            </a:r>
          </a:p>
          <a:p>
            <a:pPr marL="0" indent="0" algn="just">
              <a:buNone/>
            </a:pPr>
            <a:r>
              <a:rPr lang="pt-BR" sz="2400" i="1" dirty="0" smtClean="0"/>
              <a:t>Levamos quinhentos anos aprendendo a nos odiar entre nós mesmos e a trabalhar de corpo e alma para a nossa perdição, e assim estamos; mas ainda não conseguimos corrigir nossa mania de sonhar acordados e esbarrar em tudo, e certa tendência à ressureição inexplicável.” </a:t>
            </a:r>
            <a:r>
              <a:rPr lang="pt-BR" sz="2400" dirty="0" smtClean="0"/>
              <a:t>(Eduardo Galeano, </a:t>
            </a:r>
            <a:r>
              <a:rPr lang="pt-BR" sz="2400" b="1" dirty="0" smtClean="0"/>
              <a:t>De pernas para o ar:</a:t>
            </a:r>
            <a:r>
              <a:rPr lang="pt-BR" sz="2400" dirty="0" smtClean="0"/>
              <a:t> a escola do mundo ao avesso, p. 329)</a:t>
            </a:r>
            <a:endParaRPr lang="pt-BR" sz="2400" i="1" dirty="0"/>
          </a:p>
        </p:txBody>
      </p:sp>
    </p:spTree>
    <p:extLst>
      <p:ext uri="{BB962C8B-B14F-4D97-AF65-F5344CB8AC3E}">
        <p14:creationId xmlns:p14="http://schemas.microsoft.com/office/powerpoint/2010/main" val="426821267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3239" y="0"/>
            <a:ext cx="12088761" cy="1002890"/>
          </a:xfrm>
        </p:spPr>
        <p:txBody>
          <a:bodyPr>
            <a:normAutofit/>
          </a:bodyPr>
          <a:lstStyle/>
          <a:p>
            <a:r>
              <a:rPr lang="pt-BR" sz="4000" dirty="0" smtClean="0"/>
              <a:t>2. Direitos Individuais x coletivos</a:t>
            </a:r>
            <a:endParaRPr lang="pt-BR" sz="4000" dirty="0"/>
          </a:p>
        </p:txBody>
      </p:sp>
      <p:sp>
        <p:nvSpPr>
          <p:cNvPr id="3" name="Espaço Reservado para Conteúdo 2"/>
          <p:cNvSpPr>
            <a:spLocks noGrp="1"/>
          </p:cNvSpPr>
          <p:nvPr>
            <p:ph idx="1"/>
          </p:nvPr>
        </p:nvSpPr>
        <p:spPr>
          <a:xfrm>
            <a:off x="103239" y="1209368"/>
            <a:ext cx="11312013" cy="5545393"/>
          </a:xfrm>
        </p:spPr>
        <p:txBody>
          <a:bodyPr>
            <a:normAutofit/>
          </a:bodyPr>
          <a:lstStyle/>
          <a:p>
            <a:pPr algn="just"/>
            <a:r>
              <a:rPr lang="pt-BR" sz="2400" dirty="0" smtClean="0"/>
              <a:t>Vista desde as </a:t>
            </a:r>
            <a:r>
              <a:rPr lang="pt-BR" sz="2400" b="1" dirty="0" smtClean="0"/>
              <a:t>epistemologias do Sul</a:t>
            </a:r>
            <a:r>
              <a:rPr lang="pt-BR" sz="2400" dirty="0" smtClean="0"/>
              <a:t>, a DUDH de 1948 não pode deixar de ser considerada colonialista, seja por </a:t>
            </a:r>
            <a:r>
              <a:rPr lang="pt-BR" sz="2400" b="1" dirty="0" smtClean="0"/>
              <a:t>não contemplar os povos, nações e comunidades sem Estado (indiferentes à lógica do “sujeito de direito”) </a:t>
            </a:r>
            <a:r>
              <a:rPr lang="pt-BR" sz="2400" dirty="0" smtClean="0"/>
              <a:t>seja porque as </a:t>
            </a:r>
            <a:r>
              <a:rPr lang="pt-BR" sz="2400" b="1" dirty="0" smtClean="0"/>
              <a:t>práticas (reais, concretas e cotidianas)</a:t>
            </a:r>
            <a:r>
              <a:rPr lang="pt-BR" sz="2400" dirty="0" smtClean="0"/>
              <a:t> nela embasadas continuam a pautar-se pelo colonialismo, pelo </a:t>
            </a:r>
            <a:r>
              <a:rPr lang="pt-BR" sz="2400" dirty="0" err="1" smtClean="0"/>
              <a:t>sexismo</a:t>
            </a:r>
            <a:r>
              <a:rPr lang="pt-BR" sz="2400" dirty="0" smtClean="0"/>
              <a:t> e pelo tabu relativo a questões de afeto, gênero e orientação sexual.</a:t>
            </a:r>
          </a:p>
          <a:p>
            <a:pPr lvl="3" algn="just">
              <a:buFont typeface="Wingdings" panose="05000000000000000000" pitchFamily="2" charset="2"/>
              <a:buChar char="ü"/>
            </a:pPr>
            <a:r>
              <a:rPr lang="pt-BR" sz="2400" dirty="0"/>
              <a:t> </a:t>
            </a:r>
            <a:r>
              <a:rPr lang="pt-BR" sz="2400" dirty="0" smtClean="0"/>
              <a:t>Uso político dos Direitos Humanos = imperialismos </a:t>
            </a:r>
          </a:p>
          <a:p>
            <a:pPr lvl="3" algn="just">
              <a:buFont typeface="Wingdings" panose="05000000000000000000" pitchFamily="2" charset="2"/>
              <a:buChar char="ü"/>
            </a:pPr>
            <a:r>
              <a:rPr lang="pt-BR" sz="2400" dirty="0"/>
              <a:t> </a:t>
            </a:r>
            <a:r>
              <a:rPr lang="pt-BR" sz="2400" b="1" dirty="0" smtClean="0"/>
              <a:t>Princípio contra a vitimização</a:t>
            </a:r>
            <a:r>
              <a:rPr lang="pt-BR" sz="2400" dirty="0" smtClean="0"/>
              <a:t>: </a:t>
            </a:r>
            <a:r>
              <a:rPr lang="pt-BR" sz="2400" dirty="0"/>
              <a:t>a</a:t>
            </a:r>
            <a:r>
              <a:rPr lang="pt-BR" sz="2400" dirty="0" smtClean="0"/>
              <a:t>s </a:t>
            </a:r>
            <a:r>
              <a:rPr lang="pt-BR" sz="2400" dirty="0"/>
              <a:t>vítimas não são naturais, são histórica e socialmente </a:t>
            </a:r>
            <a:r>
              <a:rPr lang="pt-BR" sz="2400" dirty="0" smtClean="0"/>
              <a:t>produzidas; </a:t>
            </a:r>
            <a:r>
              <a:rPr lang="pt-BR" sz="2400" dirty="0"/>
              <a:t>as teorias críticas devem adotar a perspectiva da </a:t>
            </a:r>
            <a:r>
              <a:rPr lang="pt-BR" sz="2400" dirty="0" smtClean="0"/>
              <a:t>vítima.</a:t>
            </a:r>
          </a:p>
          <a:p>
            <a:pPr lvl="3" algn="just">
              <a:buFont typeface="Wingdings" panose="05000000000000000000" pitchFamily="2" charset="2"/>
              <a:buChar char="ü"/>
            </a:pPr>
            <a:r>
              <a:rPr lang="pt-BR" sz="2400" dirty="0"/>
              <a:t> </a:t>
            </a:r>
            <a:r>
              <a:rPr lang="pt-BR" sz="2400" dirty="0" smtClean="0"/>
              <a:t>Os </a:t>
            </a:r>
            <a:r>
              <a:rPr lang="pt-BR" sz="2400" b="1" dirty="0" smtClean="0">
                <a:solidFill>
                  <a:schemeClr val="accent2">
                    <a:lumMod val="60000"/>
                    <a:lumOff val="40000"/>
                  </a:schemeClr>
                </a:solidFill>
              </a:rPr>
              <a:t>direitos coletivos </a:t>
            </a:r>
            <a:r>
              <a:rPr lang="pt-BR" sz="2400" dirty="0" smtClean="0"/>
              <a:t>são acrescidos ao conceito de </a:t>
            </a:r>
            <a:r>
              <a:rPr lang="pt-BR" sz="2400" dirty="0" err="1" smtClean="0"/>
              <a:t>DHs</a:t>
            </a:r>
            <a:r>
              <a:rPr lang="pt-BR" sz="2400" dirty="0" smtClean="0"/>
              <a:t> pela luta de grupos sociais que, por serem discriminados ou excluídos enquanto grupo (</a:t>
            </a:r>
            <a:r>
              <a:rPr lang="pt-BR" sz="2400" u="sng" dirty="0" smtClean="0"/>
              <a:t>pelo que são, não pelo que fazem</a:t>
            </a:r>
            <a:r>
              <a:rPr lang="pt-BR" sz="2400" dirty="0" smtClean="0"/>
              <a:t>), não eram adequadamente protegidos pela concepção individualista de </a:t>
            </a:r>
            <a:r>
              <a:rPr lang="pt-BR" sz="2400" dirty="0" err="1" smtClean="0"/>
              <a:t>DHs</a:t>
            </a:r>
            <a:r>
              <a:rPr lang="pt-BR" sz="2400" dirty="0" smtClean="0"/>
              <a:t>: Mulheres, Negros, Indígenas, </a:t>
            </a:r>
            <a:r>
              <a:rPr lang="pt-BR" sz="2400" dirty="0" err="1" smtClean="0"/>
              <a:t>LGBTT´s</a:t>
            </a:r>
            <a:r>
              <a:rPr lang="pt-BR" sz="2400" dirty="0" smtClean="0"/>
              <a:t> </a:t>
            </a:r>
            <a:endParaRPr lang="pt-BR" sz="2400" dirty="0"/>
          </a:p>
        </p:txBody>
      </p:sp>
    </p:spTree>
    <p:extLst>
      <p:ext uri="{BB962C8B-B14F-4D97-AF65-F5344CB8AC3E}">
        <p14:creationId xmlns:p14="http://schemas.microsoft.com/office/powerpoint/2010/main" val="6961366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0" y="0"/>
            <a:ext cx="11149781" cy="6858000"/>
          </a:xfrm>
        </p:spPr>
        <p:txBody>
          <a:bodyPr>
            <a:noAutofit/>
          </a:bodyPr>
          <a:lstStyle/>
          <a:p>
            <a:pPr algn="just"/>
            <a:r>
              <a:rPr lang="pt-BR" sz="2400" dirty="0"/>
              <a:t>Não há “uma” teoria crítica, trata-se de um movimento heterogêneo, mas todas elas apresentam </a:t>
            </a:r>
            <a:r>
              <a:rPr lang="pt-BR" sz="2400" b="1" u="sng" dirty="0"/>
              <a:t>pontos em </a:t>
            </a:r>
            <a:r>
              <a:rPr lang="pt-BR" sz="2400" b="1" u="sng" dirty="0" smtClean="0"/>
              <a:t>comum </a:t>
            </a:r>
            <a:r>
              <a:rPr lang="pt-BR" sz="2400" dirty="0" smtClean="0"/>
              <a:t>(David Sanches </a:t>
            </a:r>
            <a:r>
              <a:rPr lang="pt-BR" sz="2400" dirty="0" err="1" smtClean="0"/>
              <a:t>Rubio</a:t>
            </a:r>
            <a:r>
              <a:rPr lang="pt-BR" sz="2400" dirty="0" smtClean="0"/>
              <a:t>)</a:t>
            </a:r>
            <a:endParaRPr lang="pt-BR" sz="2400" dirty="0"/>
          </a:p>
          <a:p>
            <a:pPr marL="514350" indent="-514350">
              <a:buFont typeface="+mj-lt"/>
              <a:buAutoNum type="romanUcPeriod"/>
            </a:pPr>
            <a:r>
              <a:rPr lang="pt-BR" sz="2400" dirty="0" smtClean="0"/>
              <a:t>Fontes</a:t>
            </a:r>
            <a:r>
              <a:rPr lang="pt-BR" sz="2400" dirty="0"/>
              <a:t>: </a:t>
            </a:r>
            <a:r>
              <a:rPr lang="pt-BR" sz="2400" b="1" dirty="0"/>
              <a:t>Filosofia da Suspeita </a:t>
            </a:r>
            <a:r>
              <a:rPr lang="pt-BR" sz="2400" dirty="0"/>
              <a:t>– contestam a onipresença e a infalibilidade da razão </a:t>
            </a:r>
            <a:r>
              <a:rPr lang="pt-BR" sz="2400" dirty="0" smtClean="0"/>
              <a:t>humana.</a:t>
            </a:r>
          </a:p>
          <a:p>
            <a:pPr lvl="2"/>
            <a:r>
              <a:rPr lang="pt-BR" sz="2400" dirty="0" smtClean="0"/>
              <a:t>Marx </a:t>
            </a:r>
            <a:r>
              <a:rPr lang="pt-BR" sz="2400" dirty="0"/>
              <a:t>(</a:t>
            </a:r>
            <a:r>
              <a:rPr lang="pt-BR" sz="2400" dirty="0" smtClean="0"/>
              <a:t>Fetiche </a:t>
            </a:r>
            <a:r>
              <a:rPr lang="pt-BR" sz="2400" dirty="0"/>
              <a:t>e Alienação)</a:t>
            </a:r>
          </a:p>
          <a:p>
            <a:pPr lvl="2"/>
            <a:r>
              <a:rPr lang="pt-BR" sz="2400" dirty="0" smtClean="0"/>
              <a:t>Freud </a:t>
            </a:r>
            <a:r>
              <a:rPr lang="pt-BR" sz="2400" dirty="0"/>
              <a:t>(a racionalidade humana se move pela irracionalidade)</a:t>
            </a:r>
          </a:p>
          <a:p>
            <a:pPr lvl="2"/>
            <a:r>
              <a:rPr lang="pt-BR" sz="2400" dirty="0"/>
              <a:t>Nietzsche</a:t>
            </a:r>
            <a:r>
              <a:rPr lang="pt-BR" sz="2400" dirty="0" smtClean="0"/>
              <a:t> </a:t>
            </a:r>
            <a:r>
              <a:rPr lang="pt-BR" sz="2400" dirty="0"/>
              <a:t>(Vontade e Poder)</a:t>
            </a:r>
          </a:p>
          <a:p>
            <a:pPr marL="1065213" indent="-342900">
              <a:buFont typeface="Wingdings" panose="05000000000000000000" pitchFamily="2" charset="2"/>
              <a:buChar char="Ø"/>
            </a:pPr>
            <a:r>
              <a:rPr lang="pt-BR" sz="2400" dirty="0" smtClean="0"/>
              <a:t>O </a:t>
            </a:r>
            <a:r>
              <a:rPr lang="pt-BR" sz="2400" dirty="0"/>
              <a:t>nome “teoria crítica</a:t>
            </a:r>
            <a:r>
              <a:rPr lang="pt-BR" sz="2400" dirty="0" smtClean="0"/>
              <a:t>” foi </a:t>
            </a:r>
            <a:r>
              <a:rPr lang="pt-BR" sz="2400" dirty="0"/>
              <a:t>desenvolvido pela Escola de </a:t>
            </a:r>
            <a:r>
              <a:rPr lang="pt-BR" sz="2400" dirty="0" smtClean="0"/>
              <a:t>Frankfurt, </a:t>
            </a:r>
            <a:r>
              <a:rPr lang="pt-BR" sz="2400" dirty="0"/>
              <a:t>que questionava a racionalidade humana. Portanto, as teorias críticas são </a:t>
            </a:r>
            <a:r>
              <a:rPr lang="pt-BR" sz="2400" u="sng" dirty="0"/>
              <a:t>inconformistas, não concordam com o empirismo posto, com o </a:t>
            </a:r>
            <a:r>
              <a:rPr lang="pt-BR" sz="2400" i="1" u="sng" dirty="0"/>
              <a:t>status quo</a:t>
            </a:r>
            <a:r>
              <a:rPr lang="pt-BR" sz="2400" u="sng" dirty="0"/>
              <a:t>, orientando-se pelo utópico </a:t>
            </a:r>
            <a:endParaRPr lang="pt-BR" sz="2400" dirty="0" smtClean="0"/>
          </a:p>
          <a:p>
            <a:pPr marL="514350" indent="-514350">
              <a:buFont typeface="+mj-lt"/>
              <a:buAutoNum type="romanUcPeriod" startAt="2"/>
            </a:pPr>
            <a:r>
              <a:rPr lang="pt-BR" sz="2400" b="1" dirty="0" smtClean="0"/>
              <a:t>Autocríticas</a:t>
            </a:r>
            <a:r>
              <a:rPr lang="pt-BR" sz="2400" dirty="0" smtClean="0"/>
              <a:t> </a:t>
            </a:r>
            <a:r>
              <a:rPr lang="pt-BR" sz="2400" dirty="0"/>
              <a:t>(</a:t>
            </a:r>
            <a:r>
              <a:rPr lang="pt-BR" sz="2400" dirty="0" err="1"/>
              <a:t>conhecentes</a:t>
            </a:r>
            <a:r>
              <a:rPr lang="pt-BR" sz="2400" dirty="0"/>
              <a:t>): Reconhecem a parcialidade de todo mirar – não se pode orientar por dogmas (não dogmática), devendo-se revirar sempre os seus pressupostos em busca da </a:t>
            </a:r>
            <a:r>
              <a:rPr lang="pt-BR" sz="2400" dirty="0" smtClean="0"/>
              <a:t>coerência (Práxis como critério de verdade)</a:t>
            </a:r>
            <a:endParaRPr lang="pt-BR" sz="2400" dirty="0"/>
          </a:p>
          <a:p>
            <a:pPr algn="just"/>
            <a:r>
              <a:rPr lang="pt-BR" sz="2400" dirty="0" err="1" smtClean="0"/>
              <a:t>Obs</a:t>
            </a:r>
            <a:r>
              <a:rPr lang="pt-BR" sz="2400" dirty="0" smtClean="0"/>
              <a:t>: </a:t>
            </a:r>
            <a:r>
              <a:rPr lang="pt-BR" sz="2400" dirty="0"/>
              <a:t>O “Universal</a:t>
            </a:r>
            <a:r>
              <a:rPr lang="pt-BR" sz="2400" dirty="0" smtClean="0"/>
              <a:t>” pode </a:t>
            </a:r>
            <a:r>
              <a:rPr lang="pt-BR" sz="2400" dirty="0"/>
              <a:t>ser apenas o particular que se pretende hegemônico; portanto, quando falamos em universalismo, é preciso dizer de qual universalismo estamos falando.</a:t>
            </a:r>
          </a:p>
          <a:p>
            <a:pPr algn="just"/>
            <a:endParaRPr lang="pt-BR" sz="2400" dirty="0"/>
          </a:p>
        </p:txBody>
      </p:sp>
    </p:spTree>
    <p:extLst>
      <p:ext uri="{BB962C8B-B14F-4D97-AF65-F5344CB8AC3E}">
        <p14:creationId xmlns:p14="http://schemas.microsoft.com/office/powerpoint/2010/main" val="93702387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0" y="-1"/>
            <a:ext cx="11916696" cy="6754761"/>
          </a:xfrm>
        </p:spPr>
        <p:txBody>
          <a:bodyPr>
            <a:noAutofit/>
          </a:bodyPr>
          <a:lstStyle/>
          <a:p>
            <a:pPr algn="just"/>
            <a:r>
              <a:rPr lang="pt-BR" sz="2400" b="1" u="sng" dirty="0" smtClean="0"/>
              <a:t>Albert </a:t>
            </a:r>
            <a:r>
              <a:rPr lang="pt-BR" sz="2400" b="1" u="sng" dirty="0" err="1" smtClean="0"/>
              <a:t>Hirshman</a:t>
            </a:r>
            <a:r>
              <a:rPr lang="pt-BR" sz="2400" b="1" dirty="0" smtClean="0"/>
              <a:t>:</a:t>
            </a:r>
            <a:r>
              <a:rPr lang="pt-BR" sz="2400" dirty="0" smtClean="0"/>
              <a:t> </a:t>
            </a:r>
            <a:r>
              <a:rPr lang="pt-BR" sz="2400" dirty="0"/>
              <a:t>Sempre que surgem grupos, coletivos, que lutam por transformações, as classes dominantes articulam um discurso para deslegitimar essa luta. É o que o autor denominada de </a:t>
            </a:r>
            <a:r>
              <a:rPr lang="pt-BR" sz="2400" b="1" u="sng" dirty="0">
                <a:solidFill>
                  <a:srgbClr val="002060"/>
                </a:solidFill>
              </a:rPr>
              <a:t>Retórica da </a:t>
            </a:r>
            <a:r>
              <a:rPr lang="pt-BR" sz="2400" b="1" u="sng" dirty="0" err="1">
                <a:solidFill>
                  <a:srgbClr val="002060"/>
                </a:solidFill>
              </a:rPr>
              <a:t>Intrasigência</a:t>
            </a:r>
            <a:r>
              <a:rPr lang="pt-BR" sz="2400" b="1" u="sng" dirty="0">
                <a:solidFill>
                  <a:srgbClr val="002060"/>
                </a:solidFill>
              </a:rPr>
              <a:t>:</a:t>
            </a:r>
            <a:endParaRPr lang="pt-BR" sz="2400" dirty="0">
              <a:solidFill>
                <a:srgbClr val="002060"/>
              </a:solidFill>
            </a:endParaRPr>
          </a:p>
          <a:p>
            <a:pPr marL="457200" lvl="0" indent="-457200" algn="just">
              <a:buAutoNum type="alphaLcParenR"/>
            </a:pPr>
            <a:r>
              <a:rPr lang="pt-BR" sz="2400" b="1" dirty="0" smtClean="0"/>
              <a:t>Perversidade</a:t>
            </a:r>
            <a:r>
              <a:rPr lang="pt-BR" sz="2400" b="1" dirty="0"/>
              <a:t>: </a:t>
            </a:r>
            <a:r>
              <a:rPr lang="pt-BR" sz="2400" dirty="0"/>
              <a:t>lógica do medo que legitima a não concessão/efetivação dos direitos reivindicados. Argumenta-se que as conquistas dos direitos irão piorar a situação posta, tornando-a </a:t>
            </a:r>
            <a:r>
              <a:rPr lang="pt-BR" sz="2400" dirty="0" smtClean="0"/>
              <a:t>caótica.</a:t>
            </a:r>
          </a:p>
          <a:p>
            <a:pPr marL="457200" lvl="0" indent="-457200" algn="just">
              <a:buAutoNum type="alphaLcParenR"/>
            </a:pPr>
            <a:r>
              <a:rPr lang="pt-BR" sz="2400" b="1" dirty="0" smtClean="0"/>
              <a:t>Futilidade</a:t>
            </a:r>
            <a:r>
              <a:rPr lang="pt-BR" sz="2400" b="1" dirty="0"/>
              <a:t>: </a:t>
            </a:r>
            <a:r>
              <a:rPr lang="pt-BR" sz="2400" dirty="0"/>
              <a:t>não importa o quanto se lute e se proteste, a dominação irá subsistir, irá continuar, uma vez que não se toca na estrutura (</a:t>
            </a:r>
            <a:r>
              <a:rPr lang="pt-BR" sz="2400" i="1" dirty="0"/>
              <a:t>Rebeldia Consentida</a:t>
            </a:r>
            <a:r>
              <a:rPr lang="pt-BR" sz="2400" dirty="0"/>
              <a:t>) – sustenta-se a aparência de avanço para se preservar a estrutura (</a:t>
            </a:r>
            <a:r>
              <a:rPr lang="pt-BR" sz="2400" i="1" dirty="0"/>
              <a:t>Roubo da Fala – </a:t>
            </a:r>
            <a:r>
              <a:rPr lang="pt-BR" sz="2400" dirty="0"/>
              <a:t>cooptação dos movimentos sociais por meio da positivação formal de direitos – p.ex. o movimento operário e os direitos trabalhistas</a:t>
            </a:r>
            <a:r>
              <a:rPr lang="pt-BR" sz="2400" dirty="0" smtClean="0"/>
              <a:t>). O </a:t>
            </a:r>
            <a:r>
              <a:rPr lang="pt-BR" sz="2400" dirty="0"/>
              <a:t>propósito da futilidade é manter a indiferença e esvaziar as forças sociais da </a:t>
            </a:r>
            <a:r>
              <a:rPr lang="pt-BR" sz="2400" dirty="0" smtClean="0"/>
              <a:t>luta.</a:t>
            </a:r>
          </a:p>
          <a:p>
            <a:pPr marL="457200" lvl="0" indent="-457200" algn="just">
              <a:buAutoNum type="alphaLcParenR"/>
            </a:pPr>
            <a:r>
              <a:rPr lang="pt-BR" sz="2400" b="1" dirty="0" smtClean="0"/>
              <a:t>Risco</a:t>
            </a:r>
            <a:r>
              <a:rPr lang="pt-BR" sz="2400" b="1" dirty="0"/>
              <a:t>: </a:t>
            </a:r>
            <a:r>
              <a:rPr lang="pt-BR" sz="2400" dirty="0"/>
              <a:t>o custo da transformação proposta é muito alto, pois pode por em risco os direitos previamente conseguidos </a:t>
            </a:r>
            <a:endParaRPr lang="pt-BR" sz="2400" dirty="0" smtClean="0"/>
          </a:p>
          <a:p>
            <a:pPr marL="0" lvl="0" indent="0" algn="just">
              <a:buNone/>
            </a:pPr>
            <a:r>
              <a:rPr lang="pt-BR" sz="2400" dirty="0" smtClean="0"/>
              <a:t>Esse </a:t>
            </a:r>
            <a:r>
              <a:rPr lang="pt-BR" sz="2400" dirty="0"/>
              <a:t>discurso atinge fatalmente os direitos econômicos, sociais e culturais</a:t>
            </a:r>
            <a:r>
              <a:rPr lang="pt-BR" sz="2400" dirty="0" smtClean="0"/>
              <a:t>, de “índole coletiva”, </a:t>
            </a:r>
            <a:r>
              <a:rPr lang="pt-BR" sz="2400" dirty="0"/>
              <a:t>argumentando-se que a implementação destes põem em risco os direitos </a:t>
            </a:r>
            <a:r>
              <a:rPr lang="pt-BR" sz="2400" dirty="0" smtClean="0"/>
              <a:t>individuais “clássicos” (Pensar nas políticas de cotas x “Meritocracia”)</a:t>
            </a:r>
            <a:endParaRPr lang="pt-BR" sz="2400" dirty="0"/>
          </a:p>
          <a:p>
            <a:pPr algn="just"/>
            <a:endParaRPr lang="pt-BR" sz="2400" dirty="0"/>
          </a:p>
        </p:txBody>
      </p:sp>
    </p:spTree>
    <p:extLst>
      <p:ext uri="{BB962C8B-B14F-4D97-AF65-F5344CB8AC3E}">
        <p14:creationId xmlns:p14="http://schemas.microsoft.com/office/powerpoint/2010/main" val="407600173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 y="103240"/>
            <a:ext cx="12192000" cy="973392"/>
          </a:xfrm>
        </p:spPr>
        <p:txBody>
          <a:bodyPr>
            <a:normAutofit fontScale="90000"/>
          </a:bodyPr>
          <a:lstStyle/>
          <a:p>
            <a:r>
              <a:rPr lang="pt-BR" sz="4000" dirty="0" smtClean="0"/>
              <a:t>3. Razões de estado x razões de direito</a:t>
            </a:r>
            <a:br>
              <a:rPr lang="pt-BR" sz="4000" dirty="0" smtClean="0"/>
            </a:br>
            <a:r>
              <a:rPr lang="pt-BR" sz="4000" dirty="0" smtClean="0"/>
              <a:t>			humano x “não humano”</a:t>
            </a:r>
            <a:endParaRPr lang="pt-BR" sz="4000" dirty="0"/>
          </a:p>
        </p:txBody>
      </p:sp>
      <p:sp>
        <p:nvSpPr>
          <p:cNvPr id="3" name="Espaço Reservado para Conteúdo 2"/>
          <p:cNvSpPr>
            <a:spLocks noGrp="1"/>
          </p:cNvSpPr>
          <p:nvPr>
            <p:ph idx="1"/>
          </p:nvPr>
        </p:nvSpPr>
        <p:spPr>
          <a:xfrm>
            <a:off x="304803" y="1445341"/>
            <a:ext cx="11887198" cy="5663381"/>
          </a:xfrm>
        </p:spPr>
        <p:txBody>
          <a:bodyPr>
            <a:normAutofit/>
          </a:bodyPr>
          <a:lstStyle/>
          <a:p>
            <a:pPr algn="just"/>
            <a:r>
              <a:rPr lang="pt-BR" sz="2800" dirty="0" smtClean="0"/>
              <a:t>Continuidade dos </a:t>
            </a:r>
            <a:r>
              <a:rPr lang="pt-BR" sz="2800" dirty="0" err="1" smtClean="0"/>
              <a:t>DHs</a:t>
            </a:r>
            <a:r>
              <a:rPr lang="pt-BR" sz="2800" dirty="0" smtClean="0"/>
              <a:t> x descontinuidade dos regimes políticos</a:t>
            </a:r>
          </a:p>
          <a:p>
            <a:pPr algn="just"/>
            <a:r>
              <a:rPr lang="pt-BR" sz="2800" dirty="0" smtClean="0"/>
              <a:t>Tensão que perpassa o debate em torno do reconhecimento ou não (punição ou não; reparação ou não) das massivas violações a Direitos Humanos cometidas por Estados de exceção e potencias colonialistas – </a:t>
            </a:r>
            <a:r>
              <a:rPr lang="pt-BR" sz="2800" b="1" dirty="0" smtClean="0"/>
              <a:t>Justiça Transicional = </a:t>
            </a:r>
            <a:r>
              <a:rPr lang="pt-BR" sz="2800" dirty="0" smtClean="0"/>
              <a:t>direito à verdade, à memoria e a justiça.</a:t>
            </a:r>
          </a:p>
          <a:p>
            <a:pPr lvl="1" algn="just"/>
            <a:r>
              <a:rPr lang="pt-BR" sz="2800" b="1" u="sng" dirty="0" smtClean="0"/>
              <a:t>Comissão Nacional da Verdade (Brasil)</a:t>
            </a:r>
            <a:r>
              <a:rPr lang="pt-BR" sz="2800" dirty="0" smtClean="0"/>
              <a:t>: instituída em 2012, com fundamento na Lei 12.528/2011 / relatório final entregue em 10 dezembro de 2014 – analisou as graves violações a direitos humanos ocorridas de </a:t>
            </a:r>
            <a:r>
              <a:rPr lang="pt-BR" sz="2800" b="1" dirty="0" smtClean="0"/>
              <a:t>setembro 1946 a outubro de 1988 </a:t>
            </a:r>
            <a:r>
              <a:rPr lang="pt-BR" sz="2800" dirty="0"/>
              <a:t>(</a:t>
            </a:r>
            <a:r>
              <a:rPr lang="pt-BR" sz="2800" dirty="0">
                <a:hlinkClick r:id="rId2"/>
              </a:rPr>
              <a:t>http://www.cnv.gov.br</a:t>
            </a:r>
            <a:r>
              <a:rPr lang="pt-BR" sz="2800" dirty="0" smtClean="0">
                <a:hlinkClick r:id="rId2"/>
              </a:rPr>
              <a:t>/</a:t>
            </a:r>
            <a:r>
              <a:rPr lang="pt-BR" sz="2800" dirty="0" smtClean="0"/>
              <a:t>) – 434 mortos e desaparecidos políticos.</a:t>
            </a:r>
            <a:endParaRPr lang="pt-BR" sz="2800" b="1" dirty="0" smtClean="0"/>
          </a:p>
          <a:p>
            <a:pPr algn="just">
              <a:buFont typeface="Wingdings" panose="05000000000000000000" pitchFamily="2" charset="2"/>
              <a:buChar char="Ø"/>
            </a:pPr>
            <a:r>
              <a:rPr lang="pt-BR" sz="2800" dirty="0"/>
              <a:t> </a:t>
            </a:r>
            <a:r>
              <a:rPr lang="pt-BR" sz="2800" dirty="0" smtClean="0"/>
              <a:t>Mas e quando a “</a:t>
            </a:r>
            <a:r>
              <a:rPr lang="pt-BR" sz="2800" dirty="0" err="1" smtClean="0"/>
              <a:t>didatura</a:t>
            </a:r>
            <a:r>
              <a:rPr lang="pt-BR" sz="2800" dirty="0" smtClean="0"/>
              <a:t>” é substituída pelo </a:t>
            </a:r>
            <a:r>
              <a:rPr lang="pt-BR" sz="2800" b="1" dirty="0" smtClean="0">
                <a:solidFill>
                  <a:schemeClr val="accent2"/>
                </a:solidFill>
              </a:rPr>
              <a:t>Estado de Exceção Permanente? </a:t>
            </a:r>
            <a:r>
              <a:rPr lang="pt-BR" sz="2800" dirty="0" smtClean="0"/>
              <a:t>(Giorgio </a:t>
            </a:r>
            <a:r>
              <a:rPr lang="pt-BR" sz="2800" dirty="0" err="1" smtClean="0"/>
              <a:t>Agamben</a:t>
            </a:r>
            <a:r>
              <a:rPr lang="pt-BR" sz="2800" dirty="0" smtClean="0"/>
              <a:t>)</a:t>
            </a:r>
          </a:p>
          <a:p>
            <a:pPr marL="0" indent="0" algn="just">
              <a:buNone/>
            </a:pPr>
            <a:endParaRPr lang="pt-BR" sz="2800" dirty="0">
              <a:solidFill>
                <a:schemeClr val="accent2"/>
              </a:solidFill>
            </a:endParaRPr>
          </a:p>
        </p:txBody>
      </p:sp>
    </p:spTree>
    <p:extLst>
      <p:ext uri="{BB962C8B-B14F-4D97-AF65-F5344CB8AC3E}">
        <p14:creationId xmlns:p14="http://schemas.microsoft.com/office/powerpoint/2010/main" val="89217653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dirty="0" smtClean="0"/>
              <a:t>Estado de Exceção, Reversibilidade e Luta social</a:t>
            </a:r>
            <a:endParaRPr lang="pt-BR" dirty="0"/>
          </a:p>
        </p:txBody>
      </p:sp>
      <p:sp>
        <p:nvSpPr>
          <p:cNvPr id="3" name="Espaço Reservado para Texto 2"/>
          <p:cNvSpPr>
            <a:spLocks noGrp="1"/>
          </p:cNvSpPr>
          <p:nvPr>
            <p:ph type="body" idx="1"/>
          </p:nvPr>
        </p:nvSpPr>
        <p:spPr>
          <a:xfrm>
            <a:off x="2005781" y="5020055"/>
            <a:ext cx="9442507" cy="1734705"/>
          </a:xfrm>
        </p:spPr>
        <p:txBody>
          <a:bodyPr>
            <a:normAutofit/>
          </a:bodyPr>
          <a:lstStyle/>
          <a:p>
            <a:pPr algn="just"/>
            <a:r>
              <a:rPr lang="pt-BR" dirty="0"/>
              <a:t>"Fracassei em tudo o que tentei na vida. Tentei alfabetizar as crianças brasileiras, não consegui. Tentei salvar os índios, não consegui. Tentei fazer uma universidade séria e fracassei. Tentei fazer o Brasil  desenvolver-se autonomamente e fracassei. Mas os fracassos são minhas vitórias. Eu detestaria estar no lugar de quem me </a:t>
            </a:r>
            <a:r>
              <a:rPr lang="pt-BR" dirty="0" smtClean="0"/>
              <a:t>venceu“ </a:t>
            </a:r>
            <a:r>
              <a:rPr lang="pt-BR" dirty="0" smtClean="0"/>
              <a:t>(Darcy Ribeiro)</a:t>
            </a:r>
            <a:endParaRPr lang="pt-BR" dirty="0"/>
          </a:p>
        </p:txBody>
      </p:sp>
    </p:spTree>
    <p:extLst>
      <p:ext uri="{BB962C8B-B14F-4D97-AF65-F5344CB8AC3E}">
        <p14:creationId xmlns:p14="http://schemas.microsoft.com/office/powerpoint/2010/main" val="103731980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21226" y="117987"/>
            <a:ext cx="11533239" cy="1002890"/>
          </a:xfrm>
        </p:spPr>
        <p:txBody>
          <a:bodyPr>
            <a:noAutofit/>
          </a:bodyPr>
          <a:lstStyle/>
          <a:p>
            <a:r>
              <a:rPr lang="pt-BR" sz="4000" dirty="0" smtClean="0"/>
              <a:t>Estado de exceção permanente e o “Homo </a:t>
            </a:r>
            <a:r>
              <a:rPr lang="pt-BR" sz="4000" dirty="0" err="1" smtClean="0"/>
              <a:t>sacer</a:t>
            </a:r>
            <a:r>
              <a:rPr lang="pt-BR" sz="4000" dirty="0" smtClean="0"/>
              <a:t>”</a:t>
            </a:r>
            <a:endParaRPr lang="pt-BR" sz="4000" dirty="0"/>
          </a:p>
        </p:txBody>
      </p:sp>
      <p:sp>
        <p:nvSpPr>
          <p:cNvPr id="3" name="Espaço Reservado para Conteúdo 2"/>
          <p:cNvSpPr>
            <a:spLocks noGrp="1"/>
          </p:cNvSpPr>
          <p:nvPr>
            <p:ph idx="1"/>
          </p:nvPr>
        </p:nvSpPr>
        <p:spPr>
          <a:xfrm>
            <a:off x="221226" y="1356852"/>
            <a:ext cx="10907022" cy="4815348"/>
          </a:xfrm>
        </p:spPr>
        <p:txBody>
          <a:bodyPr>
            <a:normAutofit/>
          </a:bodyPr>
          <a:lstStyle/>
          <a:p>
            <a:pPr algn="just"/>
            <a:r>
              <a:rPr lang="pt-BR" sz="2400" dirty="0" smtClean="0"/>
              <a:t>A partir de uma </a:t>
            </a:r>
            <a:r>
              <a:rPr lang="pt-BR" sz="2400" b="1" dirty="0" smtClean="0"/>
              <a:t>retórica da segurança </a:t>
            </a:r>
            <a:r>
              <a:rPr lang="pt-BR" sz="2400" dirty="0" smtClean="0"/>
              <a:t>e de </a:t>
            </a:r>
            <a:r>
              <a:rPr lang="pt-BR" sz="2400" b="1" dirty="0" smtClean="0"/>
              <a:t>proteção da população</a:t>
            </a:r>
            <a:r>
              <a:rPr lang="pt-BR" sz="2400" dirty="0" smtClean="0"/>
              <a:t> a qualquer custo, a tecnologia política </a:t>
            </a:r>
            <a:r>
              <a:rPr lang="pt-BR" sz="2400" u="sng" dirty="0" smtClean="0"/>
              <a:t>suspende no topo ou em parte o ordenamento jurídico</a:t>
            </a:r>
            <a:r>
              <a:rPr lang="pt-BR" sz="2400" dirty="0" smtClean="0"/>
              <a:t> – o que era “exceção” vem se tornando regra, por isso, Estado de Exceção Permanente</a:t>
            </a:r>
          </a:p>
          <a:p>
            <a:pPr algn="just"/>
            <a:r>
              <a:rPr lang="pt-BR" sz="2400" u="sng" dirty="0" smtClean="0"/>
              <a:t>Pretensão de </a:t>
            </a:r>
            <a:r>
              <a:rPr lang="pt-BR" sz="2400" u="sng" dirty="0" err="1" smtClean="0"/>
              <a:t>infinitude</a:t>
            </a:r>
            <a:r>
              <a:rPr lang="pt-BR" sz="2400" u="sng" dirty="0" smtClean="0"/>
              <a:t> dos governos</a:t>
            </a:r>
            <a:r>
              <a:rPr lang="pt-BR" sz="2400" dirty="0" smtClean="0"/>
              <a:t>: declarar estado de exceção para postergar a verdadeira emergência política (Revolução) – “tumulto” = inimigo público</a:t>
            </a:r>
          </a:p>
          <a:p>
            <a:pPr lvl="2" algn="just">
              <a:buFont typeface="Wingdings" panose="05000000000000000000" pitchFamily="2" charset="2"/>
              <a:buChar char="ü"/>
            </a:pPr>
            <a:r>
              <a:rPr lang="pt-BR" sz="2400" dirty="0" smtClean="0"/>
              <a:t>Pensar em instrumentos jurídicos como as Medidas Provisórias e as Súmulas Vinculantes (governo da exceção)</a:t>
            </a:r>
          </a:p>
          <a:p>
            <a:pPr lvl="2" algn="just">
              <a:buFont typeface="Wingdings" panose="05000000000000000000" pitchFamily="2" charset="2"/>
              <a:buChar char="ü"/>
            </a:pPr>
            <a:r>
              <a:rPr lang="pt-BR" sz="2400" dirty="0" smtClean="0"/>
              <a:t> </a:t>
            </a:r>
            <a:r>
              <a:rPr lang="pt-BR" sz="2400" dirty="0"/>
              <a:t>P</a:t>
            </a:r>
            <a:r>
              <a:rPr lang="pt-BR" sz="2400" dirty="0" smtClean="0"/>
              <a:t>ensar em realidades como a das </a:t>
            </a:r>
            <a:r>
              <a:rPr lang="pt-BR" sz="2400" dirty="0" err="1" smtClean="0"/>
              <a:t>UPPs</a:t>
            </a:r>
            <a:r>
              <a:rPr lang="pt-BR" sz="2400" dirty="0" smtClean="0"/>
              <a:t> (Unidade de Polícia Pacificadora) ou a atuação da Polícia Militar em manifestações políticas contrárias ao poderes instituídos.</a:t>
            </a:r>
            <a:endParaRPr lang="pt-BR" sz="2400" dirty="0"/>
          </a:p>
        </p:txBody>
      </p:sp>
    </p:spTree>
    <p:extLst>
      <p:ext uri="{BB962C8B-B14F-4D97-AF65-F5344CB8AC3E}">
        <p14:creationId xmlns:p14="http://schemas.microsoft.com/office/powerpoint/2010/main" val="323550884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339213" y="309715"/>
            <a:ext cx="10789035" cy="6194323"/>
          </a:xfrm>
        </p:spPr>
        <p:txBody>
          <a:bodyPr/>
          <a:lstStyle/>
          <a:p>
            <a:pPr algn="just">
              <a:buFont typeface="Wingdings" panose="05000000000000000000" pitchFamily="2" charset="2"/>
              <a:buChar char="Ø"/>
            </a:pPr>
            <a:r>
              <a:rPr lang="pt-BR" dirty="0" smtClean="0"/>
              <a:t> </a:t>
            </a:r>
            <a:r>
              <a:rPr lang="pt-BR" sz="2400" dirty="0" smtClean="0"/>
              <a:t>Ao contrário das ditaduras (Estado Totalitários), o Estado de Exceção Permanente precisa e deseja manter sua “</a:t>
            </a:r>
            <a:r>
              <a:rPr lang="pt-BR" sz="2400" b="1" dirty="0" smtClean="0"/>
              <a:t>capa” de legitimidade</a:t>
            </a:r>
            <a:r>
              <a:rPr lang="pt-BR" sz="2400" dirty="0" smtClean="0"/>
              <a:t>, daí porque não pode eliminar explicitamente os inimigos públicos eleitos (Auschwitz não é tolerável dentro da capa de legitimidade dos “Estados Democráticos de Direito”) – daí o surgimento da figura do </a:t>
            </a:r>
            <a:r>
              <a:rPr lang="pt-BR" sz="2400" b="1" u="sng" dirty="0" smtClean="0">
                <a:solidFill>
                  <a:srgbClr val="002060"/>
                </a:solidFill>
              </a:rPr>
              <a:t>Homo </a:t>
            </a:r>
            <a:r>
              <a:rPr lang="pt-BR" sz="2400" b="1" u="sng" dirty="0" err="1" smtClean="0">
                <a:solidFill>
                  <a:srgbClr val="002060"/>
                </a:solidFill>
              </a:rPr>
              <a:t>Sacer</a:t>
            </a:r>
            <a:endParaRPr lang="pt-BR" sz="2400" b="1" u="sng" dirty="0" smtClean="0">
              <a:solidFill>
                <a:srgbClr val="002060"/>
              </a:solidFill>
            </a:endParaRPr>
          </a:p>
          <a:p>
            <a:pPr algn="just">
              <a:buFont typeface="Wingdings" panose="05000000000000000000" pitchFamily="2" charset="2"/>
              <a:buChar char="Ø"/>
            </a:pPr>
            <a:r>
              <a:rPr lang="pt-BR" sz="2400" dirty="0" smtClean="0">
                <a:solidFill>
                  <a:srgbClr val="002060"/>
                </a:solidFill>
              </a:rPr>
              <a:t> </a:t>
            </a:r>
            <a:r>
              <a:rPr lang="pt-BR" sz="2400" b="1" dirty="0" smtClean="0">
                <a:solidFill>
                  <a:schemeClr val="accent2"/>
                </a:solidFill>
              </a:rPr>
              <a:t>O Homo </a:t>
            </a:r>
            <a:r>
              <a:rPr lang="pt-BR" sz="2400" b="1" dirty="0" err="1" smtClean="0">
                <a:solidFill>
                  <a:schemeClr val="accent2"/>
                </a:solidFill>
              </a:rPr>
              <a:t>Sacer</a:t>
            </a:r>
            <a:r>
              <a:rPr lang="pt-BR" sz="2400" b="1" dirty="0" smtClean="0">
                <a:solidFill>
                  <a:schemeClr val="accent2"/>
                </a:solidFill>
              </a:rPr>
              <a:t> é aquele que é sacrificável, porém não </a:t>
            </a:r>
            <a:r>
              <a:rPr lang="pt-BR" sz="2400" b="1" dirty="0" err="1" smtClean="0">
                <a:solidFill>
                  <a:schemeClr val="accent2"/>
                </a:solidFill>
              </a:rPr>
              <a:t>matável</a:t>
            </a:r>
            <a:r>
              <a:rPr lang="pt-BR" sz="2400" b="1" dirty="0" smtClean="0">
                <a:solidFill>
                  <a:schemeClr val="accent2"/>
                </a:solidFill>
              </a:rPr>
              <a:t> </a:t>
            </a:r>
            <a:r>
              <a:rPr lang="pt-BR" sz="2400" dirty="0" smtClean="0"/>
              <a:t>– referência à figura romana dos seres humanos ofertados aos deuses, a quem cabia decidir seu destino (os homens nada tinham a ver com seu sofrimento...) - “</a:t>
            </a:r>
            <a:r>
              <a:rPr lang="pt-BR" sz="2400" i="1" dirty="0" smtClean="0"/>
              <a:t>A vida </a:t>
            </a:r>
            <a:r>
              <a:rPr lang="pt-BR" sz="2400" i="1" dirty="0" err="1" smtClean="0"/>
              <a:t>insacrificável</a:t>
            </a:r>
            <a:r>
              <a:rPr lang="pt-BR" sz="2400" i="1" dirty="0" smtClean="0"/>
              <a:t>, porém </a:t>
            </a:r>
            <a:r>
              <a:rPr lang="pt-BR" sz="2400" i="1" dirty="0" err="1" smtClean="0"/>
              <a:t>matável</a:t>
            </a:r>
            <a:r>
              <a:rPr lang="pt-BR" sz="2400" i="1" dirty="0" smtClean="0"/>
              <a:t>, é a vida sacra</a:t>
            </a:r>
            <a:r>
              <a:rPr lang="pt-BR" sz="2400" dirty="0" smtClean="0"/>
              <a:t>” (</a:t>
            </a:r>
            <a:r>
              <a:rPr lang="pt-BR" sz="2400" dirty="0" err="1" smtClean="0"/>
              <a:t>Agamben</a:t>
            </a:r>
            <a:r>
              <a:rPr lang="pt-BR" sz="2400" dirty="0" smtClean="0"/>
              <a:t>)</a:t>
            </a:r>
          </a:p>
          <a:p>
            <a:pPr marL="0" indent="0" algn="just">
              <a:buNone/>
            </a:pPr>
            <a:endParaRPr lang="pt-BR" sz="2400" dirty="0" smtClean="0"/>
          </a:p>
          <a:p>
            <a:pPr lvl="1" algn="just">
              <a:buFont typeface="Wingdings" panose="05000000000000000000" pitchFamily="2" charset="2"/>
              <a:buChar char="ü"/>
            </a:pPr>
            <a:r>
              <a:rPr lang="pt-BR" sz="2400" dirty="0"/>
              <a:t> </a:t>
            </a:r>
            <a:r>
              <a:rPr lang="pt-BR" sz="2400" dirty="0" smtClean="0"/>
              <a:t>É o abandonado, o feito fora-da-lei, o terrorista, o refugiado, os jovens negros da periferia – o Estado não pode mata-lo, pois escancararia o Totalitarismo, mas o indivíduo que o faz, faz “em defesa da comunidade”</a:t>
            </a:r>
          </a:p>
          <a:p>
            <a:pPr marL="342900" lvl="1" indent="-342900" algn="just">
              <a:buFont typeface="Wingdings" panose="05000000000000000000" pitchFamily="2" charset="2"/>
              <a:buChar char="Ø"/>
            </a:pPr>
            <a:endParaRPr lang="pt-BR" sz="2400" dirty="0" smtClean="0"/>
          </a:p>
          <a:p>
            <a:pPr marL="342900" lvl="1" indent="-342900" algn="just">
              <a:buFont typeface="Wingdings" panose="05000000000000000000" pitchFamily="2" charset="2"/>
              <a:buChar char="Ø"/>
            </a:pPr>
            <a:r>
              <a:rPr lang="pt-BR" sz="2400" dirty="0" smtClean="0"/>
              <a:t>O homo </a:t>
            </a:r>
            <a:r>
              <a:rPr lang="pt-BR" sz="2400" dirty="0" err="1" smtClean="0"/>
              <a:t>sacer</a:t>
            </a:r>
            <a:r>
              <a:rPr lang="pt-BR" sz="2400" dirty="0" smtClean="0"/>
              <a:t> é aquele que tem a </a:t>
            </a:r>
            <a:r>
              <a:rPr lang="pt-BR" sz="2400" b="1" dirty="0" smtClean="0">
                <a:solidFill>
                  <a:srgbClr val="005426"/>
                </a:solidFill>
              </a:rPr>
              <a:t>vida nua.</a:t>
            </a:r>
          </a:p>
          <a:p>
            <a:pPr marL="0" indent="0" algn="just">
              <a:buNone/>
            </a:pPr>
            <a:endParaRPr lang="pt-BR" sz="2400" dirty="0"/>
          </a:p>
        </p:txBody>
      </p:sp>
    </p:spTree>
    <p:extLst>
      <p:ext uri="{BB962C8B-B14F-4D97-AF65-F5344CB8AC3E}">
        <p14:creationId xmlns:p14="http://schemas.microsoft.com/office/powerpoint/2010/main" val="327086956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457200" y="442452"/>
            <a:ext cx="10671048" cy="5729748"/>
          </a:xfrm>
        </p:spPr>
        <p:txBody>
          <a:bodyPr>
            <a:normAutofit/>
          </a:bodyPr>
          <a:lstStyle/>
          <a:p>
            <a:pPr algn="just"/>
            <a:r>
              <a:rPr lang="pt-BR" sz="2400" dirty="0"/>
              <a:t>A vida nua é, basicamente, a </a:t>
            </a:r>
            <a:r>
              <a:rPr lang="pt-BR" sz="2400" b="1" dirty="0"/>
              <a:t>vida biológica</a:t>
            </a:r>
            <a:r>
              <a:rPr lang="pt-BR" sz="2400" dirty="0"/>
              <a:t>, a sobrevivência (“vender o almoço para comprar a janta” – sem dimensão reflexiva, afetiva, consciência política, </a:t>
            </a:r>
            <a:r>
              <a:rPr lang="pt-BR" sz="2400" dirty="0" err="1"/>
              <a:t>etc</a:t>
            </a:r>
            <a:r>
              <a:rPr lang="pt-BR" sz="2400" dirty="0"/>
              <a:t>) – num paralelo com a cultura grega, podemos dizer que o </a:t>
            </a:r>
            <a:r>
              <a:rPr lang="pt-BR" sz="2400" i="1" u="sng" dirty="0"/>
              <a:t>homo </a:t>
            </a:r>
            <a:r>
              <a:rPr lang="pt-BR" sz="2400" i="1" u="sng" dirty="0" err="1"/>
              <a:t>sacer</a:t>
            </a:r>
            <a:r>
              <a:rPr lang="pt-BR" sz="2400" i="1" u="sng" dirty="0"/>
              <a:t> </a:t>
            </a:r>
            <a:r>
              <a:rPr lang="pt-BR" sz="2400" u="sng" dirty="0"/>
              <a:t>tem </a:t>
            </a:r>
            <a:r>
              <a:rPr lang="pt-BR" sz="2400" u="sng" dirty="0" err="1"/>
              <a:t>zoé</a:t>
            </a:r>
            <a:r>
              <a:rPr lang="pt-BR" sz="2400" u="sng" dirty="0"/>
              <a:t>, porém não tem </a:t>
            </a:r>
            <a:r>
              <a:rPr lang="pt-BR" sz="2400" u="sng" dirty="0" err="1"/>
              <a:t>bíos</a:t>
            </a:r>
            <a:r>
              <a:rPr lang="pt-BR" sz="2400" u="sng" dirty="0"/>
              <a:t>.</a:t>
            </a:r>
          </a:p>
          <a:p>
            <a:pPr algn="just">
              <a:spcAft>
                <a:spcPts val="1200"/>
              </a:spcAft>
            </a:pPr>
            <a:r>
              <a:rPr lang="pt-BR" sz="2400" dirty="0"/>
              <a:t>O </a:t>
            </a:r>
            <a:r>
              <a:rPr lang="pt-BR" sz="2400" i="1" dirty="0"/>
              <a:t>homo </a:t>
            </a:r>
            <a:r>
              <a:rPr lang="pt-BR" sz="2400" i="1" dirty="0" err="1"/>
              <a:t>sacer</a:t>
            </a:r>
            <a:r>
              <a:rPr lang="pt-BR" sz="2400" dirty="0"/>
              <a:t> é, hoje, o objeto privilegiado da </a:t>
            </a:r>
            <a:r>
              <a:rPr lang="pt-BR" sz="2400" b="1" dirty="0" err="1">
                <a:solidFill>
                  <a:schemeClr val="accent2">
                    <a:lumMod val="75000"/>
                  </a:schemeClr>
                </a:solidFill>
              </a:rPr>
              <a:t>biopolítica</a:t>
            </a:r>
            <a:r>
              <a:rPr lang="pt-BR" sz="2400" b="1" dirty="0">
                <a:solidFill>
                  <a:schemeClr val="accent2">
                    <a:lumMod val="75000"/>
                  </a:schemeClr>
                </a:solidFill>
              </a:rPr>
              <a:t> humanitária:</a:t>
            </a:r>
            <a:r>
              <a:rPr lang="pt-BR" sz="2400" b="1" dirty="0"/>
              <a:t> </a:t>
            </a:r>
            <a:r>
              <a:rPr lang="pt-BR" sz="2400" dirty="0"/>
              <a:t>aquele que é privado da humanidade por ser sustentado com desprezo – </a:t>
            </a:r>
            <a:r>
              <a:rPr lang="pt-BR" sz="2400" b="1" dirty="0">
                <a:solidFill>
                  <a:srgbClr val="002060"/>
                </a:solidFill>
              </a:rPr>
              <a:t>Refugiados</a:t>
            </a:r>
          </a:p>
          <a:p>
            <a:pPr lvl="2" algn="just">
              <a:spcAft>
                <a:spcPts val="600"/>
              </a:spcAft>
              <a:buFont typeface="Wingdings" panose="05000000000000000000" pitchFamily="2" charset="2"/>
              <a:buChar char="q"/>
            </a:pPr>
            <a:r>
              <a:rPr lang="pt-BR" sz="2400" b="1" dirty="0">
                <a:solidFill>
                  <a:srgbClr val="002060"/>
                </a:solidFill>
              </a:rPr>
              <a:t> Campos de refugiados como espelhos dos campos de concentração </a:t>
            </a:r>
            <a:r>
              <a:rPr lang="pt-BR" sz="2400" dirty="0"/>
              <a:t>– confinamento para controle da população que não é “</a:t>
            </a:r>
            <a:r>
              <a:rPr lang="pt-BR" sz="2400" dirty="0" err="1"/>
              <a:t>matável</a:t>
            </a:r>
            <a:r>
              <a:rPr lang="pt-BR" sz="2400" dirty="0"/>
              <a:t>” (mas é sacrificável...).</a:t>
            </a:r>
          </a:p>
          <a:p>
            <a:pPr marL="342900" lvl="2" indent="-342900" algn="just">
              <a:spcAft>
                <a:spcPts val="600"/>
              </a:spcAft>
              <a:buFont typeface="Wingdings" panose="05000000000000000000" pitchFamily="2" charset="2"/>
              <a:buChar char="ü"/>
            </a:pPr>
            <a:r>
              <a:rPr lang="pt-BR" sz="2400" dirty="0"/>
              <a:t>Essa situação é uma síntese reveladora do </a:t>
            </a:r>
            <a:r>
              <a:rPr lang="pt-BR" sz="2400" b="1" dirty="0">
                <a:solidFill>
                  <a:schemeClr val="accent2">
                    <a:lumMod val="60000"/>
                    <a:lumOff val="40000"/>
                  </a:schemeClr>
                </a:solidFill>
              </a:rPr>
              <a:t>Princípio da Reversibilidade dos Direitos Humanos:</a:t>
            </a:r>
            <a:r>
              <a:rPr lang="pt-BR" sz="2400" b="1" dirty="0"/>
              <a:t> </a:t>
            </a:r>
            <a:r>
              <a:rPr lang="pt-BR" sz="2400" dirty="0"/>
              <a:t>as conquistas na seara da construção de uma </a:t>
            </a:r>
            <a:r>
              <a:rPr lang="pt-BR" sz="2400" b="1" dirty="0"/>
              <a:t>vida digna de ser vivida para </a:t>
            </a:r>
            <a:r>
              <a:rPr lang="pt-BR" sz="2400" b="1" dirty="0" err="1"/>
              <a:t>tod@s</a:t>
            </a:r>
            <a:r>
              <a:rPr lang="pt-BR" sz="2400" b="1" dirty="0"/>
              <a:t> </a:t>
            </a:r>
            <a:r>
              <a:rPr lang="pt-BR" sz="2400" dirty="0"/>
              <a:t>são frutos da </a:t>
            </a:r>
            <a:r>
              <a:rPr lang="pt-BR" sz="2400" b="1" dirty="0">
                <a:solidFill>
                  <a:srgbClr val="FF0000"/>
                </a:solidFill>
              </a:rPr>
              <a:t>LUTA DIÁRIA</a:t>
            </a:r>
            <a:r>
              <a:rPr lang="pt-BR" sz="2400" dirty="0"/>
              <a:t>, pois nenhuma conquista é perene – “Construir direitos humanos de dia, para, a noite, ver o mercado destruí-los” (Sanches </a:t>
            </a:r>
            <a:r>
              <a:rPr lang="pt-BR" sz="2400" dirty="0" err="1"/>
              <a:t>Rubio</a:t>
            </a:r>
            <a:r>
              <a:rPr lang="pt-BR" sz="2400" dirty="0"/>
              <a:t>)</a:t>
            </a:r>
            <a:endParaRPr lang="pt-BR" sz="2400" dirty="0">
              <a:solidFill>
                <a:schemeClr val="accent2">
                  <a:lumMod val="60000"/>
                  <a:lumOff val="40000"/>
                </a:schemeClr>
              </a:solidFill>
            </a:endParaRPr>
          </a:p>
        </p:txBody>
      </p:sp>
    </p:spTree>
    <p:extLst>
      <p:ext uri="{BB962C8B-B14F-4D97-AF65-F5344CB8AC3E}">
        <p14:creationId xmlns:p14="http://schemas.microsoft.com/office/powerpoint/2010/main" val="145442962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1"/>
            <a:ext cx="11724969" cy="604684"/>
          </a:xfrm>
        </p:spPr>
        <p:txBody>
          <a:bodyPr>
            <a:normAutofit/>
          </a:bodyPr>
          <a:lstStyle/>
          <a:p>
            <a:pPr algn="r"/>
            <a:r>
              <a:rPr lang="pt-BR" sz="3200" dirty="0" smtClean="0"/>
              <a:t>O </a:t>
            </a:r>
            <a:r>
              <a:rPr lang="pt-BR" sz="3200" i="1" dirty="0" smtClean="0"/>
              <a:t>Homo </a:t>
            </a:r>
            <a:r>
              <a:rPr lang="pt-BR" sz="3200" i="1" dirty="0" err="1" smtClean="0"/>
              <a:t>sacer</a:t>
            </a:r>
            <a:r>
              <a:rPr lang="pt-BR" sz="3200" dirty="0" smtClean="0"/>
              <a:t> de </a:t>
            </a:r>
            <a:r>
              <a:rPr lang="pt-BR" sz="3200" dirty="0" err="1" smtClean="0"/>
              <a:t>galeano</a:t>
            </a:r>
            <a:endParaRPr lang="pt-BR" sz="3200" dirty="0"/>
          </a:p>
        </p:txBody>
      </p:sp>
      <p:sp>
        <p:nvSpPr>
          <p:cNvPr id="3" name="Espaço Reservado para Conteúdo 2"/>
          <p:cNvSpPr>
            <a:spLocks noGrp="1"/>
          </p:cNvSpPr>
          <p:nvPr>
            <p:ph idx="1"/>
          </p:nvPr>
        </p:nvSpPr>
        <p:spPr>
          <a:xfrm>
            <a:off x="0" y="604684"/>
            <a:ext cx="12359147" cy="6253315"/>
          </a:xfrm>
        </p:spPr>
        <p:txBody>
          <a:bodyPr>
            <a:normAutofit lnSpcReduction="10000"/>
          </a:bodyPr>
          <a:lstStyle/>
          <a:p>
            <a:pPr marL="0" indent="0">
              <a:buNone/>
            </a:pPr>
            <a:r>
              <a:rPr lang="pt-BR" sz="2400" dirty="0" smtClean="0"/>
              <a:t>OS NINGUÉM</a:t>
            </a:r>
          </a:p>
          <a:p>
            <a:pPr marL="0" indent="0">
              <a:buNone/>
            </a:pPr>
            <a:r>
              <a:rPr lang="pt-BR" sz="2400" dirty="0" smtClean="0"/>
              <a:t>As </a:t>
            </a:r>
            <a:r>
              <a:rPr lang="pt-BR" sz="2400" dirty="0"/>
              <a:t>pulgas sonham em comprar um cão, e os ninguéns com deixar a pobreza, que em algum dia mágico de sorte chova a boa sorte a cântaros; mas a boa sorte não </a:t>
            </a:r>
            <a:r>
              <a:rPr lang="pt-BR" sz="2400" dirty="0" smtClean="0"/>
              <a:t>chove </a:t>
            </a:r>
            <a:r>
              <a:rPr lang="pt-BR" sz="2400" dirty="0"/>
              <a:t>ontem, nem hoje, nem amanhã, nem nunca, nem uma chuvinha cai do céu da boa sorte, por mais que os ninguéns a chamem e mesmo que a mão esquerda coce, ou se levantem com o pé direito, ou comecem o ano mudando de vassoura.</a:t>
            </a:r>
            <a:br>
              <a:rPr lang="pt-BR" sz="2400" dirty="0"/>
            </a:br>
            <a:r>
              <a:rPr lang="pt-BR" sz="2400" dirty="0" smtClean="0"/>
              <a:t>Os </a:t>
            </a:r>
            <a:r>
              <a:rPr lang="pt-BR" sz="2400" dirty="0"/>
              <a:t>ninguéns: os filhos de ninguém, os dono de nada.</a:t>
            </a:r>
            <a:br>
              <a:rPr lang="pt-BR" sz="2400" dirty="0"/>
            </a:br>
            <a:r>
              <a:rPr lang="pt-BR" sz="2400" dirty="0"/>
              <a:t>Os ninguéns: os nenhuns, correndo soltos, morrendo a vida, fodidos e mal pagos:</a:t>
            </a:r>
            <a:br>
              <a:rPr lang="pt-BR" sz="2400" dirty="0"/>
            </a:br>
            <a:r>
              <a:rPr lang="pt-BR" sz="2400" dirty="0"/>
              <a:t>Que não são embora sejam.</a:t>
            </a:r>
            <a:br>
              <a:rPr lang="pt-BR" sz="2400" dirty="0"/>
            </a:br>
            <a:r>
              <a:rPr lang="pt-BR" sz="2400" dirty="0"/>
              <a:t>Que não falam idiomas, falam dialetos.</a:t>
            </a:r>
            <a:br>
              <a:rPr lang="pt-BR" sz="2400" dirty="0"/>
            </a:br>
            <a:r>
              <a:rPr lang="pt-BR" sz="2400" dirty="0"/>
              <a:t>Que não praticam religiões, praticam superstições.</a:t>
            </a:r>
            <a:br>
              <a:rPr lang="pt-BR" sz="2400" dirty="0"/>
            </a:br>
            <a:r>
              <a:rPr lang="pt-BR" sz="2400" dirty="0"/>
              <a:t>Que não fazem arte, fazem artesanato.</a:t>
            </a:r>
            <a:br>
              <a:rPr lang="pt-BR" sz="2400" dirty="0"/>
            </a:br>
            <a:r>
              <a:rPr lang="pt-BR" sz="2400" dirty="0"/>
              <a:t>Que não são seres humanos, são recursos humanos.</a:t>
            </a:r>
            <a:br>
              <a:rPr lang="pt-BR" sz="2400" dirty="0"/>
            </a:br>
            <a:r>
              <a:rPr lang="pt-BR" sz="2400" dirty="0"/>
              <a:t>Que não tem cultura, têm folclore.</a:t>
            </a:r>
            <a:br>
              <a:rPr lang="pt-BR" sz="2400" dirty="0"/>
            </a:br>
            <a:r>
              <a:rPr lang="pt-BR" sz="2400" dirty="0"/>
              <a:t>Que não têm cara, têm braços.</a:t>
            </a:r>
            <a:br>
              <a:rPr lang="pt-BR" sz="2400" dirty="0"/>
            </a:br>
            <a:r>
              <a:rPr lang="pt-BR" sz="2400" dirty="0"/>
              <a:t>Que não têm nome, têm número.</a:t>
            </a:r>
            <a:br>
              <a:rPr lang="pt-BR" sz="2400" dirty="0"/>
            </a:br>
            <a:r>
              <a:rPr lang="pt-BR" sz="2400" dirty="0"/>
              <a:t>Que não aparecem na história universal, aparecem nas páginas policiais da imprensa local.</a:t>
            </a:r>
            <a:br>
              <a:rPr lang="pt-BR" sz="2400" dirty="0"/>
            </a:br>
            <a:r>
              <a:rPr lang="pt-BR" sz="2400" dirty="0"/>
              <a:t>Os ninguéns, que custam menos do que a bala que os mata</a:t>
            </a:r>
            <a:r>
              <a:rPr lang="pt-BR" sz="2400" dirty="0" smtClean="0"/>
              <a:t>.</a:t>
            </a:r>
          </a:p>
          <a:p>
            <a:pPr marL="0" indent="0">
              <a:buNone/>
            </a:pPr>
            <a:r>
              <a:rPr lang="pt-BR" sz="2400" dirty="0"/>
              <a:t> </a:t>
            </a:r>
            <a:r>
              <a:rPr lang="pt-BR" sz="2400" dirty="0" smtClean="0"/>
              <a:t>                                                             (Eduardo Galeano, “O livro dos Abraços”)</a:t>
            </a:r>
            <a:endParaRPr lang="pt-BR" sz="2400" dirty="0"/>
          </a:p>
        </p:txBody>
      </p:sp>
    </p:spTree>
    <p:extLst>
      <p:ext uri="{BB962C8B-B14F-4D97-AF65-F5344CB8AC3E}">
        <p14:creationId xmlns:p14="http://schemas.microsoft.com/office/powerpoint/2010/main" val="192874940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76980" y="56929"/>
            <a:ext cx="10641551" cy="665742"/>
          </a:xfrm>
        </p:spPr>
        <p:txBody>
          <a:bodyPr>
            <a:normAutofit fontScale="90000"/>
          </a:bodyPr>
          <a:lstStyle/>
          <a:p>
            <a:r>
              <a:rPr lang="pt-BR" dirty="0" smtClean="0"/>
              <a:t>O fascismo Social</a:t>
            </a:r>
            <a:endParaRPr lang="pt-BR" dirty="0"/>
          </a:p>
        </p:txBody>
      </p:sp>
      <p:sp>
        <p:nvSpPr>
          <p:cNvPr id="3" name="Espaço Reservado para Conteúdo 2"/>
          <p:cNvSpPr>
            <a:spLocks noGrp="1"/>
          </p:cNvSpPr>
          <p:nvPr>
            <p:ph idx="1"/>
          </p:nvPr>
        </p:nvSpPr>
        <p:spPr>
          <a:xfrm>
            <a:off x="176980" y="870155"/>
            <a:ext cx="12015020" cy="5987845"/>
          </a:xfrm>
        </p:spPr>
        <p:txBody>
          <a:bodyPr>
            <a:normAutofit/>
          </a:bodyPr>
          <a:lstStyle/>
          <a:p>
            <a:r>
              <a:rPr lang="pt-BR" sz="2400" dirty="0" smtClean="0"/>
              <a:t>“</a:t>
            </a:r>
            <a:r>
              <a:rPr lang="pt-BR" sz="2400" dirty="0"/>
              <a:t>Não se trata do regresso ao fascismo dos anos 30 e 40. Ao contrário deste, não é um regime político, mas </a:t>
            </a:r>
            <a:r>
              <a:rPr lang="pt-BR" sz="2400" b="1" dirty="0"/>
              <a:t>social e civilizacional</a:t>
            </a:r>
            <a:r>
              <a:rPr lang="pt-BR" sz="2400" dirty="0"/>
              <a:t>. </a:t>
            </a:r>
            <a:r>
              <a:rPr lang="pt-BR" sz="2400" dirty="0" smtClean="0"/>
              <a:t>[...]. </a:t>
            </a:r>
            <a:r>
              <a:rPr lang="pt-BR" sz="2400" dirty="0"/>
              <a:t>Trata-se de um fascismo pluralista, forma que nunca </a:t>
            </a:r>
            <a:r>
              <a:rPr lang="pt-BR" sz="2400" dirty="0" smtClean="0"/>
              <a:t>existiu. São </a:t>
            </a:r>
            <a:r>
              <a:rPr lang="pt-BR" sz="2400" dirty="0"/>
              <a:t>três as formas fundamentais da sociabilidade </a:t>
            </a:r>
            <a:r>
              <a:rPr lang="pt-BR" sz="2400" dirty="0" smtClean="0"/>
              <a:t>fascista:</a:t>
            </a:r>
          </a:p>
          <a:p>
            <a:pPr marL="457200" indent="-457200">
              <a:buAutoNum type="arabicPeriod"/>
            </a:pPr>
            <a:r>
              <a:rPr lang="pt-BR" sz="2400" dirty="0" smtClean="0"/>
              <a:t>A </a:t>
            </a:r>
            <a:r>
              <a:rPr lang="pt-BR" sz="2400" dirty="0"/>
              <a:t>primeira é o </a:t>
            </a:r>
            <a:r>
              <a:rPr lang="pt-BR" sz="2400" b="1" dirty="0">
                <a:solidFill>
                  <a:srgbClr val="002060"/>
                </a:solidFill>
              </a:rPr>
              <a:t>fascismo do apartheid social</a:t>
            </a:r>
            <a:r>
              <a:rPr lang="pt-BR" sz="2400" dirty="0"/>
              <a:t>. Trata-se da segregação social dos excluídos, por meio de uma cartografia urbana dividida em zonas selvagens e civilizadas</a:t>
            </a:r>
            <a:r>
              <a:rPr lang="pt-BR" sz="2400" dirty="0" smtClean="0"/>
              <a:t>. </a:t>
            </a:r>
          </a:p>
          <a:p>
            <a:pPr marL="0" indent="0">
              <a:buNone/>
            </a:pPr>
            <a:r>
              <a:rPr lang="pt-BR" sz="2400" dirty="0"/>
              <a:t>	</a:t>
            </a:r>
            <a:r>
              <a:rPr lang="pt-BR" sz="2400" dirty="0" smtClean="0"/>
              <a:t>EX: Morumbi x Paraisópolis</a:t>
            </a:r>
          </a:p>
          <a:p>
            <a:pPr marL="0" indent="0">
              <a:buNone/>
            </a:pPr>
            <a:endParaRPr lang="pt-BR" sz="2400" dirty="0" smtClean="0"/>
          </a:p>
          <a:p>
            <a:pPr marL="457200" indent="-457200">
              <a:buAutoNum type="arabicPeriod"/>
            </a:pPr>
            <a:endParaRPr lang="pt-BR" sz="2400" dirty="0"/>
          </a:p>
        </p:txBody>
      </p:sp>
      <p:pic>
        <p:nvPicPr>
          <p:cNvPr id="4" name="Imagem 3"/>
          <p:cNvPicPr>
            <a:picLocks noChangeAspect="1"/>
          </p:cNvPicPr>
          <p:nvPr/>
        </p:nvPicPr>
        <p:blipFill>
          <a:blip r:embed="rId2"/>
          <a:stretch>
            <a:fillRect/>
          </a:stretch>
        </p:blipFill>
        <p:spPr>
          <a:xfrm>
            <a:off x="5497755" y="3145995"/>
            <a:ext cx="5327535" cy="3564521"/>
          </a:xfrm>
          <a:prstGeom prst="rect">
            <a:avLst/>
          </a:prstGeom>
        </p:spPr>
      </p:pic>
    </p:spTree>
    <p:extLst>
      <p:ext uri="{BB962C8B-B14F-4D97-AF65-F5344CB8AC3E}">
        <p14:creationId xmlns:p14="http://schemas.microsoft.com/office/powerpoint/2010/main" val="239291440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406169" y="543330"/>
            <a:ext cx="11599017" cy="6167186"/>
          </a:xfrm>
        </p:spPr>
        <p:txBody>
          <a:bodyPr>
            <a:normAutofit/>
          </a:bodyPr>
          <a:lstStyle/>
          <a:p>
            <a:pPr marL="457200" indent="-457200">
              <a:buFont typeface="+mj-lt"/>
              <a:buAutoNum type="arabicPeriod" startAt="2"/>
            </a:pPr>
            <a:r>
              <a:rPr lang="pt-BR" sz="2400" b="1" dirty="0"/>
              <a:t>A segunda forma é o </a:t>
            </a:r>
            <a:r>
              <a:rPr lang="pt-BR" sz="2400" b="1" dirty="0">
                <a:solidFill>
                  <a:srgbClr val="002060"/>
                </a:solidFill>
              </a:rPr>
              <a:t>fascismo paraestatal</a:t>
            </a:r>
            <a:r>
              <a:rPr lang="pt-BR" sz="2400" b="1" dirty="0"/>
              <a:t>: a usurpação de prerrogativas estatais (de coerção e de regulação social) por atores sociais muito poderosos, que, escapando a todo controle democrático, neutralizam ou suplementam o controle social produzido pelo Estado. Ele tem duas vertentes principais: </a:t>
            </a:r>
            <a:r>
              <a:rPr lang="pt-BR" sz="2400" b="1" dirty="0">
                <a:solidFill>
                  <a:schemeClr val="accent2"/>
                </a:solidFill>
              </a:rPr>
              <a:t>o fascismo contratual e o </a:t>
            </a:r>
            <a:r>
              <a:rPr lang="pt-BR" sz="2400" b="1" dirty="0" smtClean="0">
                <a:solidFill>
                  <a:schemeClr val="accent2"/>
                </a:solidFill>
              </a:rPr>
              <a:t>territorial.</a:t>
            </a:r>
            <a:endParaRPr lang="pt-BR" sz="2400" b="1" dirty="0" smtClean="0"/>
          </a:p>
          <a:p>
            <a:pPr marL="0" indent="0">
              <a:buNone/>
            </a:pPr>
            <a:r>
              <a:rPr lang="pt-BR" sz="2400" dirty="0" smtClean="0"/>
              <a:t>O </a:t>
            </a:r>
            <a:r>
              <a:rPr lang="pt-BR" sz="2400" b="1" u="sng" dirty="0"/>
              <a:t>contratual</a:t>
            </a:r>
            <a:r>
              <a:rPr lang="pt-BR" sz="2400" dirty="0"/>
              <a:t> ocorre nas situações em que a diferença de poder entre as partes no contrato de direito civil é tal que a mais fraca, </a:t>
            </a:r>
            <a:r>
              <a:rPr lang="pt-BR" sz="2400" dirty="0" err="1"/>
              <a:t>vulnerabilizada</a:t>
            </a:r>
            <a:r>
              <a:rPr lang="pt-BR" sz="2400" dirty="0"/>
              <a:t> por não ter alternativas, aceita as condições impostas pela parte mais poderosa, por mais onerosas e despóticas que </a:t>
            </a:r>
            <a:r>
              <a:rPr lang="pt-BR" sz="2400" dirty="0" smtClean="0"/>
              <a:t>sejam </a:t>
            </a:r>
          </a:p>
          <a:p>
            <a:pPr marL="0" indent="0">
              <a:buNone/>
            </a:pPr>
            <a:r>
              <a:rPr lang="pt-BR" sz="2400" dirty="0" smtClean="0"/>
              <a:t>	EX: Reforma trabalhista: “negociado sobre o legislado”</a:t>
            </a:r>
          </a:p>
          <a:p>
            <a:pPr marL="0" indent="0" algn="just">
              <a:buNone/>
            </a:pPr>
            <a:r>
              <a:rPr lang="pt-BR" sz="2400" dirty="0"/>
              <a:t>O </a:t>
            </a:r>
            <a:r>
              <a:rPr lang="pt-BR" sz="2400" b="1" u="sng" dirty="0"/>
              <a:t>fascismo territorial </a:t>
            </a:r>
            <a:r>
              <a:rPr lang="pt-BR" sz="2400" dirty="0"/>
              <a:t>existe sempre que atores sociais com forte capital patrimonial retiram do Estado o controle do território onde atuam ou o neutralizam, cooptando ou violentando instituições estatais e exercendo a regulação social sobre os habitantes sem a participação destes e contra seus interesses. São territórios coloniais privados em Estados quase sempre pós-coloniais.</a:t>
            </a:r>
            <a:endParaRPr lang="pt-BR" sz="2400" dirty="0"/>
          </a:p>
        </p:txBody>
      </p:sp>
    </p:spTree>
    <p:extLst>
      <p:ext uri="{BB962C8B-B14F-4D97-AF65-F5344CB8AC3E}">
        <p14:creationId xmlns:p14="http://schemas.microsoft.com/office/powerpoint/2010/main" val="248653502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693175" y="1297858"/>
            <a:ext cx="10715293" cy="5891981"/>
          </a:xfrm>
        </p:spPr>
        <p:txBody>
          <a:bodyPr>
            <a:normAutofit/>
          </a:bodyPr>
          <a:lstStyle/>
          <a:p>
            <a:pPr marL="457200" indent="-457200" algn="just">
              <a:buFont typeface="+mj-lt"/>
              <a:buAutoNum type="arabicPeriod" startAt="3"/>
            </a:pPr>
            <a:r>
              <a:rPr lang="pt-BR" sz="2400" dirty="0"/>
              <a:t>A terceira forma é o </a:t>
            </a:r>
            <a:r>
              <a:rPr lang="pt-BR" sz="2400" b="1" dirty="0">
                <a:solidFill>
                  <a:srgbClr val="002060"/>
                </a:solidFill>
              </a:rPr>
              <a:t>fascismo da insegurança</a:t>
            </a:r>
            <a:r>
              <a:rPr lang="pt-BR" sz="2400" dirty="0"/>
              <a:t>: a manipulação discricionária da insegurança de pessoas e grupos sociais </a:t>
            </a:r>
            <a:r>
              <a:rPr lang="pt-BR" sz="2400" dirty="0" err="1"/>
              <a:t>vulnerabilizados</a:t>
            </a:r>
            <a:r>
              <a:rPr lang="pt-BR" sz="2400" dirty="0"/>
              <a:t> por </a:t>
            </a:r>
            <a:r>
              <a:rPr lang="pt-BR" sz="2400" b="1" dirty="0"/>
              <a:t>precariedade do trabalho</a:t>
            </a:r>
            <a:r>
              <a:rPr lang="pt-BR" sz="2400" dirty="0"/>
              <a:t>, doenças ou outros problemas, produzindo-lhes elevada ansiedade quanto ao presente e ao futuro, de modo a </a:t>
            </a:r>
            <a:r>
              <a:rPr lang="pt-BR" sz="2400" u="sng" dirty="0"/>
              <a:t>baixar o horizonte de expectativas e criar a disponibilidade para suportar grandes encargos</a:t>
            </a:r>
            <a:r>
              <a:rPr lang="pt-BR" sz="2400" dirty="0"/>
              <a:t>, com redução mínima de riscos e da insegurança</a:t>
            </a:r>
            <a:r>
              <a:rPr lang="pt-BR" sz="2400" dirty="0" smtClean="0"/>
              <a:t>.</a:t>
            </a:r>
          </a:p>
          <a:p>
            <a:pPr marL="457200" indent="-457200" algn="just">
              <a:buFont typeface="+mj-lt"/>
              <a:buAutoNum type="arabicPeriod" startAt="3"/>
            </a:pPr>
            <a:endParaRPr lang="pt-BR" sz="2400" dirty="0"/>
          </a:p>
          <a:p>
            <a:pPr marL="0" indent="0" algn="just">
              <a:buNone/>
            </a:pPr>
            <a:r>
              <a:rPr lang="pt-BR" sz="2400" dirty="0" smtClean="0"/>
              <a:t>[...] o </a:t>
            </a:r>
            <a:r>
              <a:rPr lang="pt-BR" sz="2400" dirty="0"/>
              <a:t>fascismo, longe de ser mera ameaça, está entre nós e convive tanto melhor com a </a:t>
            </a:r>
            <a:r>
              <a:rPr lang="pt-BR" sz="2400" b="1" i="1" dirty="0">
                <a:solidFill>
                  <a:schemeClr val="accent2"/>
                </a:solidFill>
              </a:rPr>
              <a:t>democracia de baixa intensidade </a:t>
            </a:r>
            <a:r>
              <a:rPr lang="pt-BR" sz="2400" dirty="0"/>
              <a:t>em que vivemos quanto </a:t>
            </a:r>
            <a:r>
              <a:rPr lang="pt-BR" sz="2400" b="1" dirty="0">
                <a:solidFill>
                  <a:srgbClr val="002060"/>
                </a:solidFill>
              </a:rPr>
              <a:t>menor é a redistribuição de riqueza </a:t>
            </a:r>
            <a:r>
              <a:rPr lang="pt-BR" sz="2400" b="1" dirty="0" smtClean="0">
                <a:solidFill>
                  <a:srgbClr val="002060"/>
                </a:solidFill>
              </a:rPr>
              <a:t>que </a:t>
            </a:r>
            <a:r>
              <a:rPr lang="pt-BR" sz="2400" b="1" dirty="0">
                <a:solidFill>
                  <a:srgbClr val="002060"/>
                </a:solidFill>
              </a:rPr>
              <a:t>ela permite</a:t>
            </a:r>
            <a:r>
              <a:rPr lang="pt-BR" sz="2400" dirty="0" smtClean="0"/>
              <a:t>. (SANTOS, </a:t>
            </a:r>
            <a:r>
              <a:rPr lang="pt-BR" sz="2400" i="1" dirty="0" smtClean="0"/>
              <a:t>Os fascismos sociais)</a:t>
            </a:r>
            <a:endParaRPr lang="pt-BR" sz="2400" dirty="0"/>
          </a:p>
        </p:txBody>
      </p:sp>
    </p:spTree>
    <p:extLst>
      <p:ext uri="{BB962C8B-B14F-4D97-AF65-F5344CB8AC3E}">
        <p14:creationId xmlns:p14="http://schemas.microsoft.com/office/powerpoint/2010/main" val="16212133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1" y="132736"/>
            <a:ext cx="11430000" cy="6622026"/>
          </a:xfrm>
        </p:spPr>
        <p:txBody>
          <a:bodyPr>
            <a:normAutofit fontScale="92500" lnSpcReduction="20000"/>
          </a:bodyPr>
          <a:lstStyle/>
          <a:p>
            <a:pPr marL="514350" indent="-514350" algn="just">
              <a:buFont typeface="+mj-lt"/>
              <a:buAutoNum type="romanUcPeriod" startAt="3"/>
            </a:pPr>
            <a:r>
              <a:rPr lang="pt-BR" sz="2800" b="1" dirty="0"/>
              <a:t>Inconformistas</a:t>
            </a:r>
            <a:r>
              <a:rPr lang="pt-BR" sz="2800" dirty="0"/>
              <a:t>: espírito utópico-transformador – Pluralizar a condição humana, gerar diferentes mundos, questionando o empiricamente estabelecido (a realidade sempre ultrapassa a </a:t>
            </a:r>
            <a:r>
              <a:rPr lang="pt-BR" sz="2800" dirty="0" smtClean="0"/>
              <a:t>teoria...).</a:t>
            </a:r>
          </a:p>
          <a:p>
            <a:pPr marL="514350" indent="-514350" algn="just">
              <a:buFont typeface="+mj-lt"/>
              <a:buAutoNum type="romanUcPeriod" startAt="3"/>
            </a:pPr>
            <a:r>
              <a:rPr lang="pt-BR" sz="2800" b="1" dirty="0" smtClean="0"/>
              <a:t>Fé </a:t>
            </a:r>
            <a:r>
              <a:rPr lang="pt-BR" sz="2800" b="1" dirty="0"/>
              <a:t>antropológica no ser humano</a:t>
            </a:r>
            <a:r>
              <a:rPr lang="pt-BR" sz="2800" dirty="0"/>
              <a:t>: essa fé é no ser humano </a:t>
            </a:r>
            <a:r>
              <a:rPr lang="pt-BR" sz="2800" i="1" dirty="0"/>
              <a:t>com nome e sobrenome</a:t>
            </a:r>
            <a:r>
              <a:rPr lang="pt-BR" sz="2800" dirty="0"/>
              <a:t>, considerando o indivíduo em toda a sua peculiaridade – esse deve ser sempre o </a:t>
            </a:r>
            <a:r>
              <a:rPr lang="pt-BR" sz="2800" dirty="0" smtClean="0"/>
              <a:t>referencial (seres humanos de carne, osso, sangue, sonhos e lágrimas)</a:t>
            </a:r>
          </a:p>
          <a:p>
            <a:pPr marL="514350" indent="-514350" algn="just">
              <a:buFont typeface="+mj-lt"/>
              <a:buAutoNum type="romanUcPeriod" startAt="3"/>
            </a:pPr>
            <a:r>
              <a:rPr lang="pt-BR" sz="2800" b="1" dirty="0" smtClean="0"/>
              <a:t>Perspectiva </a:t>
            </a:r>
            <a:r>
              <a:rPr lang="pt-BR" sz="2800" b="1" dirty="0"/>
              <a:t>Interdisciplinar</a:t>
            </a:r>
            <a:r>
              <a:rPr lang="pt-BR" sz="2800" dirty="0"/>
              <a:t>: múltiplos discursos e saberes, mesmo que eles não sejam considerados “científicos”, pois a ciência não é o único meio de interpretar a </a:t>
            </a:r>
            <a:r>
              <a:rPr lang="pt-BR" sz="2800" dirty="0" smtClean="0"/>
              <a:t>realidade.</a:t>
            </a:r>
          </a:p>
          <a:p>
            <a:pPr marL="514350" indent="-514350" algn="just">
              <a:buFont typeface="+mj-lt"/>
              <a:buAutoNum type="romanUcPeriod" startAt="3"/>
            </a:pPr>
            <a:r>
              <a:rPr lang="pt-BR" sz="2800" b="1" dirty="0" smtClean="0"/>
              <a:t>Ícones </a:t>
            </a:r>
            <a:r>
              <a:rPr lang="pt-BR" sz="2800" b="1" dirty="0"/>
              <a:t>e conceitos próprios das teorias críticas</a:t>
            </a:r>
            <a:r>
              <a:rPr lang="pt-BR" sz="2800" dirty="0"/>
              <a:t>: elaborados com a função de analisar quem, quando e como ocorrem as relações de poder que </a:t>
            </a:r>
            <a:r>
              <a:rPr lang="pt-BR" sz="2800" u="sng" dirty="0"/>
              <a:t>hierarquizam a realidade</a:t>
            </a:r>
            <a:r>
              <a:rPr lang="pt-BR" sz="2800" dirty="0"/>
              <a:t>, buscando construir insumos para </a:t>
            </a:r>
            <a:r>
              <a:rPr lang="pt-BR" sz="2800" u="sng" dirty="0"/>
              <a:t>transformar essa realidade de </a:t>
            </a:r>
            <a:r>
              <a:rPr lang="pt-BR" sz="2800" u="sng" dirty="0" smtClean="0"/>
              <a:t>opressão</a:t>
            </a:r>
            <a:r>
              <a:rPr lang="pt-BR" sz="2800" dirty="0" smtClean="0"/>
              <a:t> </a:t>
            </a:r>
            <a:endParaRPr lang="pt-BR" sz="2800" u="sng" dirty="0" smtClean="0"/>
          </a:p>
          <a:p>
            <a:pPr marL="514350" indent="-514350" algn="just">
              <a:buFont typeface="+mj-lt"/>
              <a:buAutoNum type="romanUcPeriod" startAt="3"/>
            </a:pPr>
            <a:r>
              <a:rPr lang="pt-BR" sz="2800" b="1" dirty="0" smtClean="0"/>
              <a:t>Contestar </a:t>
            </a:r>
            <a:r>
              <a:rPr lang="pt-BR" sz="2800" b="1" dirty="0"/>
              <a:t>os processos de naturalização e normalização das produções/criações humanas</a:t>
            </a:r>
            <a:r>
              <a:rPr lang="pt-BR" sz="2800" dirty="0"/>
              <a:t>: é o homem quem histórica e socialmente constrói os signos e seus significados – </a:t>
            </a:r>
            <a:r>
              <a:rPr lang="pt-BR" sz="2800" i="1" dirty="0"/>
              <a:t>Denúncia de como se </a:t>
            </a:r>
            <a:r>
              <a:rPr lang="pt-BR" sz="2800" i="1" dirty="0" smtClean="0"/>
              <a:t>homogeneíza </a:t>
            </a:r>
            <a:r>
              <a:rPr lang="pt-BR" sz="2800" i="1" dirty="0"/>
              <a:t>e de como </a:t>
            </a:r>
            <a:r>
              <a:rPr lang="pt-BR" sz="2800" i="1" dirty="0" smtClean="0"/>
              <a:t>se hegemoniza </a:t>
            </a:r>
            <a:r>
              <a:rPr lang="pt-BR" sz="2800" i="1" dirty="0"/>
              <a:t>naturalizando e normalizando certas criações humanas.</a:t>
            </a:r>
          </a:p>
          <a:p>
            <a:pPr marL="514350" indent="-514350" algn="just">
              <a:buFont typeface="+mj-lt"/>
              <a:buAutoNum type="romanUcPeriod" startAt="3"/>
            </a:pPr>
            <a:endParaRPr lang="pt-BR" sz="2800" dirty="0"/>
          </a:p>
          <a:p>
            <a:pPr marL="514350" indent="-514350" algn="just">
              <a:buFont typeface="+mj-lt"/>
              <a:buAutoNum type="romanUcPeriod" startAt="3"/>
            </a:pPr>
            <a:endParaRPr lang="pt-BR" sz="2800" dirty="0"/>
          </a:p>
        </p:txBody>
      </p:sp>
    </p:spTree>
    <p:extLst>
      <p:ext uri="{BB962C8B-B14F-4D97-AF65-F5344CB8AC3E}">
        <p14:creationId xmlns:p14="http://schemas.microsoft.com/office/powerpoint/2010/main" val="174340372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06477" y="204413"/>
            <a:ext cx="10921771" cy="621497"/>
          </a:xfrm>
        </p:spPr>
        <p:txBody>
          <a:bodyPr>
            <a:normAutofit fontScale="90000"/>
          </a:bodyPr>
          <a:lstStyle/>
          <a:p>
            <a:r>
              <a:rPr lang="pt-BR" dirty="0" smtClean="0"/>
              <a:t>O mito de </a:t>
            </a:r>
            <a:r>
              <a:rPr lang="pt-BR" dirty="0" err="1" smtClean="0"/>
              <a:t>Sísifo</a:t>
            </a:r>
            <a:endParaRPr lang="pt-BR" dirty="0"/>
          </a:p>
        </p:txBody>
      </p:sp>
      <p:sp>
        <p:nvSpPr>
          <p:cNvPr id="3" name="Espaço Reservado para Conteúdo 2"/>
          <p:cNvSpPr>
            <a:spLocks noGrp="1"/>
          </p:cNvSpPr>
          <p:nvPr>
            <p:ph idx="1"/>
          </p:nvPr>
        </p:nvSpPr>
        <p:spPr>
          <a:xfrm>
            <a:off x="206477" y="1106129"/>
            <a:ext cx="11710220" cy="5751871"/>
          </a:xfrm>
        </p:spPr>
        <p:txBody>
          <a:bodyPr>
            <a:normAutofit/>
          </a:bodyPr>
          <a:lstStyle/>
          <a:p>
            <a:pPr algn="just"/>
            <a:r>
              <a:rPr lang="pt-BR" sz="2400" dirty="0"/>
              <a:t>É por isso que a proteção, efetivação, concretização, enfim, a realização dos direitos humanos é uma tarefa infinda. O </a:t>
            </a:r>
            <a:r>
              <a:rPr lang="pt-BR" sz="2400" i="1" dirty="0"/>
              <a:t>absurdo</a:t>
            </a:r>
            <a:r>
              <a:rPr lang="pt-BR" sz="2400" dirty="0"/>
              <a:t> está sempre por se manifestar. Por conta disso, o </a:t>
            </a:r>
            <a:r>
              <a:rPr lang="pt-BR" sz="2400" i="1" dirty="0"/>
              <a:t>jurista revoltado</a:t>
            </a:r>
            <a:r>
              <a:rPr lang="pt-BR" sz="2400" dirty="0"/>
              <a:t> não encontrará repouso: como os direitos do homem não são dádivas definitivas, deve haver incessantemente </a:t>
            </a:r>
            <a:r>
              <a:rPr lang="pt-BR" sz="2400" i="1" dirty="0"/>
              <a:t>revoltas</a:t>
            </a:r>
            <a:r>
              <a:rPr lang="pt-BR" sz="2400" dirty="0"/>
              <a:t> para realiza-los e, sobretudo, sustenta-los e mantê-los, já que sem elas esses direitos desmoronarão ou continuarão a ser, </a:t>
            </a:r>
            <a:r>
              <a:rPr lang="pt-BR" sz="2400" i="1" dirty="0"/>
              <a:t>absurdamente</a:t>
            </a:r>
            <a:r>
              <a:rPr lang="pt-BR" sz="2400" dirty="0"/>
              <a:t>, direitos que não são genuinamente direitos [...] Se é preciso, segundo Camus, imaginar </a:t>
            </a:r>
            <a:r>
              <a:rPr lang="pt-BR" sz="2400" dirty="0" err="1"/>
              <a:t>Sísifo</a:t>
            </a:r>
            <a:r>
              <a:rPr lang="pt-BR" sz="2400" dirty="0"/>
              <a:t> feliz, porque </a:t>
            </a:r>
            <a:r>
              <a:rPr lang="pt-BR" sz="2400" b="1" dirty="0">
                <a:solidFill>
                  <a:srgbClr val="002060"/>
                </a:solidFill>
              </a:rPr>
              <a:t>‘a própria luta para chegar ao cume basta para encher o coração de um homem’</a:t>
            </a:r>
            <a:r>
              <a:rPr lang="pt-BR" sz="2400" dirty="0"/>
              <a:t>, é preciso, da mesma forma, imaginar o </a:t>
            </a:r>
            <a:r>
              <a:rPr lang="pt-BR" sz="2400" i="1" dirty="0"/>
              <a:t>jurista revoltado</a:t>
            </a:r>
            <a:r>
              <a:rPr lang="pt-BR" sz="2400" dirty="0"/>
              <a:t> feliz, porquanto </a:t>
            </a:r>
            <a:r>
              <a:rPr lang="pt-BR" sz="2400" b="1" dirty="0">
                <a:solidFill>
                  <a:schemeClr val="accent2"/>
                </a:solidFill>
              </a:rPr>
              <a:t>a </a:t>
            </a:r>
            <a:r>
              <a:rPr lang="pt-BR" sz="2400" b="1" i="1" dirty="0">
                <a:solidFill>
                  <a:schemeClr val="accent2"/>
                </a:solidFill>
              </a:rPr>
              <a:t>revolta </a:t>
            </a:r>
            <a:r>
              <a:rPr lang="pt-BR" sz="2400" b="1" dirty="0">
                <a:solidFill>
                  <a:schemeClr val="accent2"/>
                </a:solidFill>
              </a:rPr>
              <a:t>pelos direitos e a luta pela justiça, que nada mais são que a realização da solidariedade, mostram-se, da mesma forma, suficientes para preencher e saciar seu coração</a:t>
            </a:r>
            <a:r>
              <a:rPr lang="pt-BR" sz="2400" dirty="0"/>
              <a:t>” (GRANDUQUE JOSÉ, 2012, p. 216-217)</a:t>
            </a:r>
          </a:p>
          <a:p>
            <a:pPr algn="just"/>
            <a:endParaRPr lang="pt-BR" sz="2400" dirty="0"/>
          </a:p>
          <a:p>
            <a:pPr algn="just"/>
            <a:r>
              <a:rPr lang="pt-BR" sz="2400" dirty="0"/>
              <a:t>O mito de </a:t>
            </a:r>
            <a:r>
              <a:rPr lang="pt-BR" sz="2400" dirty="0" err="1"/>
              <a:t>Sísifo</a:t>
            </a:r>
            <a:r>
              <a:rPr lang="pt-BR" sz="2400" dirty="0"/>
              <a:t> é referenciado no voto proferido por Antônio Augusto </a:t>
            </a:r>
            <a:r>
              <a:rPr lang="pt-BR" sz="2400" dirty="0" err="1"/>
              <a:t>Cançado</a:t>
            </a:r>
            <a:r>
              <a:rPr lang="pt-BR" sz="2400" dirty="0"/>
              <a:t> Trindade no caso “Ximenes Lopes vs. Brasil (CIJ)</a:t>
            </a:r>
          </a:p>
          <a:p>
            <a:endParaRPr lang="pt-BR" sz="2400" dirty="0"/>
          </a:p>
        </p:txBody>
      </p:sp>
    </p:spTree>
    <p:extLst>
      <p:ext uri="{BB962C8B-B14F-4D97-AF65-F5344CB8AC3E}">
        <p14:creationId xmlns:p14="http://schemas.microsoft.com/office/powerpoint/2010/main" val="419253193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32735" y="204415"/>
            <a:ext cx="12059265" cy="813224"/>
          </a:xfrm>
        </p:spPr>
        <p:txBody>
          <a:bodyPr>
            <a:noAutofit/>
          </a:bodyPr>
          <a:lstStyle/>
          <a:p>
            <a:r>
              <a:rPr lang="pt-BR" sz="3200" dirty="0" smtClean="0"/>
              <a:t>É possível combater-prevenindo ou prevenir-combatendo o </a:t>
            </a:r>
            <a:r>
              <a:rPr lang="pt-BR" sz="3200" i="1" dirty="0" smtClean="0"/>
              <a:t>absurdo</a:t>
            </a:r>
            <a:r>
              <a:rPr lang="pt-BR" sz="3200" dirty="0" smtClean="0"/>
              <a:t>?</a:t>
            </a:r>
            <a:endParaRPr lang="pt-BR" sz="3200" dirty="0"/>
          </a:p>
        </p:txBody>
      </p:sp>
      <p:sp>
        <p:nvSpPr>
          <p:cNvPr id="3" name="Espaço Reservado para Conteúdo 2"/>
          <p:cNvSpPr>
            <a:spLocks noGrp="1"/>
          </p:cNvSpPr>
          <p:nvPr>
            <p:ph idx="1"/>
          </p:nvPr>
        </p:nvSpPr>
        <p:spPr>
          <a:xfrm>
            <a:off x="132734" y="1032387"/>
            <a:ext cx="12059265" cy="6002593"/>
          </a:xfrm>
        </p:spPr>
        <p:txBody>
          <a:bodyPr>
            <a:normAutofit/>
          </a:bodyPr>
          <a:lstStyle/>
          <a:p>
            <a:pPr>
              <a:buFont typeface="Wingdings" panose="05000000000000000000" pitchFamily="2" charset="2"/>
              <a:buChar char="q"/>
            </a:pPr>
            <a:r>
              <a:rPr lang="pt-BR" sz="2400" b="1" dirty="0" smtClean="0">
                <a:solidFill>
                  <a:srgbClr val="002060"/>
                </a:solidFill>
              </a:rPr>
              <a:t>Concepção </a:t>
            </a:r>
            <a:r>
              <a:rPr lang="pt-BR" sz="2400" b="1" dirty="0">
                <a:solidFill>
                  <a:srgbClr val="002060"/>
                </a:solidFill>
              </a:rPr>
              <a:t>hegemônica de Direitos Humanos </a:t>
            </a:r>
            <a:r>
              <a:rPr lang="pt-BR" sz="2400" dirty="0"/>
              <a:t>- Perspectivas</a:t>
            </a:r>
          </a:p>
          <a:p>
            <a:pPr marL="457200" indent="-457200">
              <a:buAutoNum type="alphaLcParenR"/>
            </a:pPr>
            <a:r>
              <a:rPr lang="pt-BR" sz="2400" dirty="0"/>
              <a:t>Pós-</a:t>
            </a:r>
            <a:r>
              <a:rPr lang="pt-BR" sz="2400" dirty="0" err="1"/>
              <a:t>violatória</a:t>
            </a:r>
            <a:r>
              <a:rPr lang="pt-BR" sz="2400" dirty="0"/>
              <a:t> (paradigma punitivo-indenizador)</a:t>
            </a:r>
          </a:p>
          <a:p>
            <a:pPr marL="457200" indent="-457200">
              <a:buAutoNum type="alphaLcParenR"/>
            </a:pPr>
            <a:r>
              <a:rPr lang="pt-BR" sz="2400" dirty="0"/>
              <a:t>Estatal (direitos humanos são garantias estatais)</a:t>
            </a:r>
          </a:p>
          <a:p>
            <a:pPr marL="457200" indent="-457200">
              <a:buAutoNum type="alphaLcParenR"/>
            </a:pPr>
            <a:r>
              <a:rPr lang="pt-BR" sz="2400" dirty="0"/>
              <a:t>Monista (Direitos Humanos como única gramática de dignidade humana)</a:t>
            </a:r>
          </a:p>
          <a:p>
            <a:pPr>
              <a:buFont typeface="Wingdings" panose="05000000000000000000" pitchFamily="2" charset="2"/>
              <a:buChar char="q"/>
            </a:pPr>
            <a:r>
              <a:rPr lang="pt-BR" sz="2400" dirty="0" smtClean="0"/>
              <a:t> </a:t>
            </a:r>
            <a:r>
              <a:rPr lang="pt-BR" sz="2400" b="1" dirty="0">
                <a:solidFill>
                  <a:srgbClr val="002060"/>
                </a:solidFill>
              </a:rPr>
              <a:t>Concepção </a:t>
            </a:r>
            <a:r>
              <a:rPr lang="pt-BR" sz="2400" b="1" dirty="0" err="1">
                <a:solidFill>
                  <a:srgbClr val="002060"/>
                </a:solidFill>
              </a:rPr>
              <a:t>contra-hegemônica</a:t>
            </a:r>
            <a:r>
              <a:rPr lang="pt-BR" sz="2400" b="1" dirty="0">
                <a:solidFill>
                  <a:srgbClr val="002060"/>
                </a:solidFill>
              </a:rPr>
              <a:t> e emancipadora de Direitos Humanos</a:t>
            </a:r>
            <a:r>
              <a:rPr lang="pt-BR" sz="2400" dirty="0"/>
              <a:t> – Perspectivas:</a:t>
            </a:r>
          </a:p>
          <a:p>
            <a:pPr marL="457200" indent="-457200">
              <a:buAutoNum type="alphaLcParenR"/>
            </a:pPr>
            <a:r>
              <a:rPr lang="pt-BR" sz="2400" b="1" dirty="0" err="1">
                <a:solidFill>
                  <a:schemeClr val="accent2">
                    <a:lumMod val="75000"/>
                  </a:schemeClr>
                </a:solidFill>
              </a:rPr>
              <a:t>Pré-violatória</a:t>
            </a:r>
            <a:r>
              <a:rPr lang="pt-BR" sz="2400" b="1" dirty="0">
                <a:solidFill>
                  <a:schemeClr val="accent2">
                    <a:lumMod val="75000"/>
                  </a:schemeClr>
                </a:solidFill>
              </a:rPr>
              <a:t>:</a:t>
            </a:r>
            <a:r>
              <a:rPr lang="pt-BR" sz="2400" dirty="0"/>
              <a:t> Educação em Direitos Humanos; cotas; visibilidade das questões de gênero e </a:t>
            </a:r>
            <a:r>
              <a:rPr lang="pt-BR" sz="2400" dirty="0" err="1"/>
              <a:t>LGBTTs</a:t>
            </a:r>
            <a:r>
              <a:rPr lang="pt-BR" sz="2400" dirty="0"/>
              <a:t>; educação para a promoção da igualdade nas relações étnico-raciais)</a:t>
            </a:r>
          </a:p>
          <a:p>
            <a:pPr marL="457200" indent="-457200">
              <a:buAutoNum type="alphaLcParenR"/>
            </a:pPr>
            <a:r>
              <a:rPr lang="pt-BR" sz="2400" b="1" dirty="0">
                <a:solidFill>
                  <a:schemeClr val="accent2">
                    <a:lumMod val="75000"/>
                  </a:schemeClr>
                </a:solidFill>
              </a:rPr>
              <a:t>Pluralistas:</a:t>
            </a:r>
            <a:r>
              <a:rPr lang="pt-BR" sz="2400" dirty="0"/>
              <a:t> Pluralismo jurídico – quebra do monopólio estatal quanto ao direito - </a:t>
            </a:r>
            <a:r>
              <a:rPr lang="pt-BR" sz="2400" dirty="0" err="1"/>
              <a:t>Ex</a:t>
            </a:r>
            <a:r>
              <a:rPr lang="pt-BR" sz="2400" dirty="0"/>
              <a:t>: direitos dos povos indígenas e tradicionais (quilombolas)</a:t>
            </a:r>
          </a:p>
          <a:p>
            <a:pPr marL="457200" indent="-457200">
              <a:buAutoNum type="alphaLcParenR"/>
            </a:pPr>
            <a:r>
              <a:rPr lang="pt-BR" sz="2400" b="1" dirty="0">
                <a:solidFill>
                  <a:schemeClr val="accent2">
                    <a:lumMod val="75000"/>
                  </a:schemeClr>
                </a:solidFill>
              </a:rPr>
              <a:t>Existenciais:</a:t>
            </a:r>
            <a:r>
              <a:rPr lang="pt-BR" sz="2400" dirty="0"/>
              <a:t> construção dos direitos humanos como possibilidade de realização do </a:t>
            </a:r>
            <a:r>
              <a:rPr lang="pt-BR" sz="2400" u="sng" dirty="0"/>
              <a:t>projeto existencial de felicidade de cada ser humano </a:t>
            </a:r>
            <a:r>
              <a:rPr lang="pt-BR" sz="2400" dirty="0"/>
              <a:t>(escolhas livres e autênticas = pleno desenvolvimento do </a:t>
            </a:r>
            <a:r>
              <a:rPr lang="pt-BR" sz="2400" i="1" dirty="0"/>
              <a:t>ser para si</a:t>
            </a:r>
            <a:r>
              <a:rPr lang="pt-BR" sz="2400" dirty="0"/>
              <a:t>)</a:t>
            </a:r>
          </a:p>
          <a:p>
            <a:endParaRPr lang="pt-BR" dirty="0"/>
          </a:p>
        </p:txBody>
      </p:sp>
    </p:spTree>
    <p:extLst>
      <p:ext uri="{BB962C8B-B14F-4D97-AF65-F5344CB8AC3E}">
        <p14:creationId xmlns:p14="http://schemas.microsoft.com/office/powerpoint/2010/main" val="97566226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339213" y="766919"/>
            <a:ext cx="11621729" cy="5781365"/>
          </a:xfrm>
        </p:spPr>
        <p:txBody>
          <a:bodyPr>
            <a:normAutofit/>
          </a:bodyPr>
          <a:lstStyle/>
          <a:p>
            <a:pPr marL="0" indent="0" algn="just">
              <a:buNone/>
            </a:pPr>
            <a:r>
              <a:rPr lang="pt-BR" sz="3200" dirty="0"/>
              <a:t>“Afinal, se os direitos humanos existem para que cada pessoa possa, através de seu </a:t>
            </a:r>
            <a:r>
              <a:rPr lang="pt-BR" sz="3200" i="1" dirty="0"/>
              <a:t>projeto fundamental</a:t>
            </a:r>
            <a:r>
              <a:rPr lang="pt-BR" sz="3200" dirty="0"/>
              <a:t>, buscar a felicidade, aqueles que na aventura da </a:t>
            </a:r>
            <a:r>
              <a:rPr lang="pt-BR" sz="3200" i="1" dirty="0"/>
              <a:t>existência</a:t>
            </a:r>
            <a:r>
              <a:rPr lang="pt-BR" sz="3200" dirty="0"/>
              <a:t> realizam seu </a:t>
            </a:r>
            <a:r>
              <a:rPr lang="pt-BR" sz="3200" i="1" dirty="0"/>
              <a:t>projeto fundamental</a:t>
            </a:r>
            <a:r>
              <a:rPr lang="pt-BR" sz="3200" dirty="0"/>
              <a:t> solidarizando-se com os </a:t>
            </a:r>
            <a:r>
              <a:rPr lang="pt-BR" sz="3200" i="1" dirty="0"/>
              <a:t>outros</a:t>
            </a:r>
            <a:r>
              <a:rPr lang="pt-BR" sz="3200" dirty="0"/>
              <a:t> para que estes também possam vivenciar, plenamente, os direitos do homem e, por conseguinte, ter uma </a:t>
            </a:r>
            <a:r>
              <a:rPr lang="pt-BR" sz="3200" i="1" dirty="0"/>
              <a:t>existência digna</a:t>
            </a:r>
            <a:r>
              <a:rPr lang="pt-BR" sz="3200" dirty="0"/>
              <a:t> e o direito elementar à busca da felicidade, já que há, de certa forma, vergonha em ser feliz sozinho”. (GRANDUQUE JOSE, 2012, p. 217)</a:t>
            </a:r>
          </a:p>
          <a:p>
            <a:pPr algn="just"/>
            <a:endParaRPr lang="pt-BR" sz="2800" dirty="0" smtClean="0"/>
          </a:p>
          <a:p>
            <a:pPr lvl="5" algn="just">
              <a:buFont typeface="Wingdings" panose="05000000000000000000" pitchFamily="2" charset="2"/>
              <a:buChar char="Ø"/>
            </a:pPr>
            <a:r>
              <a:rPr lang="pt-BR" sz="2800" dirty="0" smtClean="0"/>
              <a:t>OBRIGADA, BONS ESTUDOS E “TAMO JUNTXS”!</a:t>
            </a:r>
            <a:endParaRPr lang="pt-BR" sz="2800" dirty="0"/>
          </a:p>
        </p:txBody>
      </p:sp>
    </p:spTree>
    <p:extLst>
      <p:ext uri="{BB962C8B-B14F-4D97-AF65-F5344CB8AC3E}">
        <p14:creationId xmlns:p14="http://schemas.microsoft.com/office/powerpoint/2010/main" val="426292715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62233" y="0"/>
            <a:ext cx="10759538" cy="311781"/>
          </a:xfrm>
        </p:spPr>
        <p:txBody>
          <a:bodyPr>
            <a:normAutofit fontScale="90000"/>
          </a:bodyPr>
          <a:lstStyle/>
          <a:p>
            <a:r>
              <a:rPr lang="pt-BR" sz="2700" dirty="0" smtClean="0">
                <a:solidFill>
                  <a:schemeClr val="accent2"/>
                </a:solidFill>
              </a:rPr>
              <a:t>Bibliografia</a:t>
            </a:r>
            <a:r>
              <a:rPr lang="pt-BR" dirty="0" smtClean="0">
                <a:solidFill>
                  <a:schemeClr val="accent2"/>
                </a:solidFill>
              </a:rPr>
              <a:t> </a:t>
            </a:r>
            <a:endParaRPr lang="pt-BR" dirty="0">
              <a:solidFill>
                <a:schemeClr val="accent2"/>
              </a:solidFill>
            </a:endParaRPr>
          </a:p>
        </p:txBody>
      </p:sp>
      <p:sp>
        <p:nvSpPr>
          <p:cNvPr id="3" name="Espaço Reservado para Conteúdo 2"/>
          <p:cNvSpPr>
            <a:spLocks noGrp="1"/>
          </p:cNvSpPr>
          <p:nvPr>
            <p:ph idx="1"/>
          </p:nvPr>
        </p:nvSpPr>
        <p:spPr>
          <a:xfrm>
            <a:off x="0" y="530942"/>
            <a:ext cx="12191999" cy="6223819"/>
          </a:xfrm>
        </p:spPr>
        <p:txBody>
          <a:bodyPr>
            <a:noAutofit/>
          </a:bodyPr>
          <a:lstStyle/>
          <a:p>
            <a:pPr marL="0" indent="0">
              <a:buNone/>
            </a:pPr>
            <a:r>
              <a:rPr lang="pt-BR" dirty="0" smtClean="0"/>
              <a:t>ANDRADE JÚNIOR, José Roberto Porto; BORGES, Paulo César Correia. </a:t>
            </a:r>
            <a:r>
              <a:rPr lang="pt-BR" b="1" dirty="0" smtClean="0"/>
              <a:t>Caminhos </a:t>
            </a:r>
            <a:r>
              <a:rPr lang="pt-BR" b="1" dirty="0"/>
              <a:t>para superação do falso dilema entre </a:t>
            </a:r>
            <a:r>
              <a:rPr lang="pt-BR" b="1" dirty="0" err="1"/>
              <a:t>juspositivismo</a:t>
            </a:r>
            <a:r>
              <a:rPr lang="pt-BR" b="1" dirty="0"/>
              <a:t> e </a:t>
            </a:r>
            <a:r>
              <a:rPr lang="pt-BR" b="1" dirty="0" err="1" smtClean="0"/>
              <a:t>jusnaturalismo</a:t>
            </a:r>
            <a:r>
              <a:rPr lang="pt-BR" dirty="0" smtClean="0"/>
              <a:t>, </a:t>
            </a:r>
            <a:r>
              <a:rPr lang="pt-BR" dirty="0"/>
              <a:t>Revista Espaço Acadêmico, </a:t>
            </a:r>
            <a:r>
              <a:rPr lang="pt-BR" dirty="0" smtClean="0"/>
              <a:t>2012. Disponível em: &lt;http</a:t>
            </a:r>
            <a:r>
              <a:rPr lang="pt-BR" dirty="0"/>
              <a:t>://</a:t>
            </a:r>
            <a:r>
              <a:rPr lang="pt-BR" dirty="0" smtClean="0"/>
              <a:t>www.periodicos.uem.br/ojs/index.php/EspacoAcademico/article/viewFile/16030/9735&gt;. Acesso em 6 </a:t>
            </a:r>
            <a:r>
              <a:rPr lang="pt-BR" dirty="0" err="1" smtClean="0"/>
              <a:t>mai</a:t>
            </a:r>
            <a:r>
              <a:rPr lang="pt-BR" dirty="0" smtClean="0"/>
              <a:t> 2016.</a:t>
            </a:r>
          </a:p>
          <a:p>
            <a:pPr marL="0" indent="0">
              <a:buNone/>
            </a:pPr>
            <a:r>
              <a:rPr lang="pt-BR" dirty="0" smtClean="0"/>
              <a:t>GRANDUQUE JOSÉ. Caio Jesus. </a:t>
            </a:r>
            <a:r>
              <a:rPr lang="pt-BR" b="1" dirty="0" smtClean="0"/>
              <a:t>Reinventar o acesso à justiça em tempos de transição paradigmática</a:t>
            </a:r>
            <a:r>
              <a:rPr lang="pt-BR" dirty="0" smtClean="0"/>
              <a:t>: notas sobre o papel da defensoria pública de São Paulo e dos novos movimentos sociais na </a:t>
            </a:r>
            <a:r>
              <a:rPr lang="pt-BR" dirty="0" err="1" smtClean="0"/>
              <a:t>desconolozação</a:t>
            </a:r>
            <a:r>
              <a:rPr lang="pt-BR" dirty="0" smtClean="0"/>
              <a:t> da justiça no Brasil. Revista </a:t>
            </a:r>
            <a:r>
              <a:rPr lang="pt-BR" i="1" dirty="0"/>
              <a:t>O Direito </a:t>
            </a:r>
            <a:r>
              <a:rPr lang="pt-BR" i="1" dirty="0" smtClean="0"/>
              <a:t>Alternativo</a:t>
            </a:r>
            <a:r>
              <a:rPr lang="pt-BR" dirty="0" smtClean="0"/>
              <a:t>, </a:t>
            </a:r>
            <a:r>
              <a:rPr lang="pt-BR" dirty="0"/>
              <a:t>junho de 2013</a:t>
            </a:r>
            <a:r>
              <a:rPr lang="pt-BR" dirty="0" smtClean="0"/>
              <a:t>. Disponível em: &lt;http</a:t>
            </a:r>
            <a:r>
              <a:rPr lang="pt-BR" dirty="0"/>
              <a:t>://</a:t>
            </a:r>
            <a:r>
              <a:rPr lang="pt-BR" dirty="0" smtClean="0"/>
              <a:t>periodicos.franca.unesp.br/index.php/direitoalternativo/article/view/664/792&gt;. Acesso em 6 </a:t>
            </a:r>
            <a:r>
              <a:rPr lang="pt-BR" dirty="0" err="1" smtClean="0"/>
              <a:t>mai</a:t>
            </a:r>
            <a:r>
              <a:rPr lang="pt-BR" dirty="0" smtClean="0"/>
              <a:t> 2016</a:t>
            </a:r>
          </a:p>
          <a:p>
            <a:pPr marL="0" indent="0">
              <a:buNone/>
            </a:pPr>
            <a:r>
              <a:rPr lang="pt-BR" dirty="0" smtClean="0"/>
              <a:t>______. </a:t>
            </a:r>
            <a:r>
              <a:rPr lang="pt-BR" b="1" dirty="0" smtClean="0"/>
              <a:t>A construção existencial dos direitos humanos. </a:t>
            </a:r>
            <a:r>
              <a:rPr lang="pt-BR" dirty="0" smtClean="0"/>
              <a:t>Curitiba: Editora CRV, 2012.</a:t>
            </a:r>
          </a:p>
          <a:p>
            <a:pPr marL="0" indent="0">
              <a:buNone/>
            </a:pPr>
            <a:r>
              <a:rPr lang="pt-BR" dirty="0" smtClean="0"/>
              <a:t>SANTOS, Boaventura de Sousa. </a:t>
            </a:r>
            <a:r>
              <a:rPr lang="pt-BR" b="1" dirty="0" smtClean="0"/>
              <a:t>Poderá </a:t>
            </a:r>
            <a:r>
              <a:rPr lang="pt-BR" b="1" dirty="0"/>
              <a:t>o direito ser </a:t>
            </a:r>
            <a:r>
              <a:rPr lang="pt-BR" b="1" dirty="0" smtClean="0"/>
              <a:t>emancipatório?</a:t>
            </a:r>
            <a:r>
              <a:rPr lang="pt-BR" dirty="0" smtClean="0"/>
              <a:t>. Revista </a:t>
            </a:r>
            <a:r>
              <a:rPr lang="pt-BR" dirty="0"/>
              <a:t>de Ciências Sociais, n. 65, Maio de 2003, p. </a:t>
            </a:r>
            <a:r>
              <a:rPr lang="pt-BR" dirty="0" smtClean="0"/>
              <a:t>3-76. Disponível em: &lt;http</a:t>
            </a:r>
            <a:r>
              <a:rPr lang="pt-BR" dirty="0"/>
              <a:t>://</a:t>
            </a:r>
            <a:r>
              <a:rPr lang="pt-BR" dirty="0" smtClean="0"/>
              <a:t>www.boaventuradesousasantos.pt/media/pdfs/podera_o_direito_ser_emancipatorio_RCCS65.PDF&gt;. Acesso em 6 </a:t>
            </a:r>
            <a:r>
              <a:rPr lang="pt-BR" dirty="0" err="1" smtClean="0"/>
              <a:t>mai</a:t>
            </a:r>
            <a:r>
              <a:rPr lang="pt-BR" dirty="0" smtClean="0"/>
              <a:t> 2016.</a:t>
            </a:r>
          </a:p>
          <a:p>
            <a:pPr marL="0" indent="0">
              <a:buNone/>
            </a:pPr>
            <a:r>
              <a:rPr lang="pt-BR" dirty="0" smtClean="0"/>
              <a:t>______. </a:t>
            </a:r>
            <a:r>
              <a:rPr lang="pt-BR" b="1" dirty="0" smtClean="0"/>
              <a:t>As tensões da modernidade</a:t>
            </a:r>
            <a:r>
              <a:rPr lang="pt-BR" dirty="0" smtClean="0"/>
              <a:t>. </a:t>
            </a:r>
            <a:r>
              <a:rPr lang="pt-BR" dirty="0"/>
              <a:t>Texto disponível em: </a:t>
            </a:r>
            <a:r>
              <a:rPr lang="pt-BR" dirty="0" smtClean="0"/>
              <a:t>&lt;http</a:t>
            </a:r>
            <a:r>
              <a:rPr lang="pt-BR" dirty="0"/>
              <a:t>://</a:t>
            </a:r>
            <a:r>
              <a:rPr lang="pt-BR" dirty="0" smtClean="0"/>
              <a:t>www.dhnet.org.br/direitos/militantes/boaventura/boaventura4.html#3</a:t>
            </a:r>
            <a:r>
              <a:rPr lang="pt-BR" dirty="0" smtClean="0"/>
              <a:t>&gt;.</a:t>
            </a:r>
          </a:p>
          <a:p>
            <a:pPr marL="0" indent="0">
              <a:buNone/>
            </a:pPr>
            <a:r>
              <a:rPr lang="pt-BR" dirty="0" smtClean="0"/>
              <a:t>______. </a:t>
            </a:r>
            <a:r>
              <a:rPr lang="pt-BR" b="1" dirty="0" smtClean="0"/>
              <a:t>Os Fascismos sociais. </a:t>
            </a:r>
            <a:r>
              <a:rPr lang="pt-BR" dirty="0" smtClean="0"/>
              <a:t>Texto publicado na Folha de S. Paulo. </a:t>
            </a:r>
            <a:r>
              <a:rPr lang="pt-BR" dirty="0"/>
              <a:t>Disponível em </a:t>
            </a:r>
            <a:r>
              <a:rPr lang="pt-BR" dirty="0" smtClean="0"/>
              <a:t>&lt;http</a:t>
            </a:r>
            <a:r>
              <a:rPr lang="pt-BR" dirty="0"/>
              <a:t>://</a:t>
            </a:r>
            <a:r>
              <a:rPr lang="pt-BR" dirty="0" smtClean="0"/>
              <a:t>www1.folha.uol.com.br/fsp/opiniao/fz06099808.htm&gt;. </a:t>
            </a:r>
            <a:endParaRPr lang="pt-BR" dirty="0" smtClean="0"/>
          </a:p>
          <a:p>
            <a:pPr marL="0" indent="0">
              <a:buNone/>
            </a:pPr>
            <a:r>
              <a:rPr lang="pt-BR" dirty="0" smtClean="0"/>
              <a:t>______; CHAUÍ, Marilena. </a:t>
            </a:r>
            <a:r>
              <a:rPr lang="pt-BR" b="1" dirty="0" smtClean="0"/>
              <a:t>Direitos humanos, democracia e desenvolvimento.</a:t>
            </a:r>
            <a:r>
              <a:rPr lang="pt-BR" dirty="0" smtClean="0"/>
              <a:t> São Paulo, Cortez, 2013.</a:t>
            </a:r>
            <a:endParaRPr lang="pt-BR" dirty="0"/>
          </a:p>
          <a:p>
            <a:endParaRPr lang="pt-BR" sz="1800" dirty="0"/>
          </a:p>
        </p:txBody>
      </p:sp>
    </p:spTree>
    <p:extLst>
      <p:ext uri="{BB962C8B-B14F-4D97-AF65-F5344CB8AC3E}">
        <p14:creationId xmlns:p14="http://schemas.microsoft.com/office/powerpoint/2010/main" val="80450485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“aula de inquietação”</a:t>
            </a:r>
            <a:endParaRPr lang="pt-BR" dirty="0"/>
          </a:p>
        </p:txBody>
      </p:sp>
      <p:sp>
        <p:nvSpPr>
          <p:cNvPr id="3" name="Espaço Reservado para Texto 2"/>
          <p:cNvSpPr>
            <a:spLocks noGrp="1"/>
          </p:cNvSpPr>
          <p:nvPr>
            <p:ph type="body" idx="1"/>
          </p:nvPr>
        </p:nvSpPr>
        <p:spPr>
          <a:xfrm>
            <a:off x="2105896" y="5123295"/>
            <a:ext cx="9052560" cy="1066800"/>
          </a:xfrm>
        </p:spPr>
        <p:txBody>
          <a:bodyPr>
            <a:noAutofit/>
          </a:bodyPr>
          <a:lstStyle/>
          <a:p>
            <a:r>
              <a:rPr lang="pt-BR" sz="2800" dirty="0" smtClean="0">
                <a:effectLst>
                  <a:outerShdw blurRad="38100" dist="38100" dir="2700000" algn="tl">
                    <a:srgbClr val="000000">
                      <a:alpha val="43137"/>
                    </a:srgbClr>
                  </a:outerShdw>
                </a:effectLst>
              </a:rPr>
              <a:t>“Começar a pensar é começar a ser atormentado” (Albert Camus, O mito de </a:t>
            </a:r>
            <a:r>
              <a:rPr lang="pt-BR" sz="2800" dirty="0" err="1" smtClean="0">
                <a:effectLst>
                  <a:outerShdw blurRad="38100" dist="38100" dir="2700000" algn="tl">
                    <a:srgbClr val="000000">
                      <a:alpha val="43137"/>
                    </a:srgbClr>
                  </a:outerShdw>
                </a:effectLst>
              </a:rPr>
              <a:t>Sísifo</a:t>
            </a:r>
            <a:r>
              <a:rPr lang="pt-BR" sz="2800" dirty="0" smtClean="0">
                <a:effectLst>
                  <a:outerShdw blurRad="38100" dist="38100" dir="2700000" algn="tl">
                    <a:srgbClr val="000000">
                      <a:alpha val="43137"/>
                    </a:srgbClr>
                  </a:outerShdw>
                </a:effectLst>
              </a:rPr>
              <a:t>)</a:t>
            </a:r>
            <a:endParaRPr lang="pt-BR" sz="28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35502009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398207"/>
            <a:ext cx="11297264" cy="988142"/>
          </a:xfrm>
        </p:spPr>
        <p:txBody>
          <a:bodyPr>
            <a:normAutofit fontScale="90000"/>
          </a:bodyPr>
          <a:lstStyle/>
          <a:p>
            <a:r>
              <a:rPr lang="pt-BR" dirty="0" smtClean="0"/>
              <a:t>Elitismo x educação popular</a:t>
            </a:r>
            <a:endParaRPr lang="pt-BR" dirty="0"/>
          </a:p>
        </p:txBody>
      </p:sp>
      <p:sp>
        <p:nvSpPr>
          <p:cNvPr id="3" name="Espaço Reservado para Conteúdo 2"/>
          <p:cNvSpPr>
            <a:spLocks noGrp="1"/>
          </p:cNvSpPr>
          <p:nvPr>
            <p:ph idx="1"/>
          </p:nvPr>
        </p:nvSpPr>
        <p:spPr>
          <a:xfrm>
            <a:off x="265471" y="1224117"/>
            <a:ext cx="11297264" cy="5250425"/>
          </a:xfrm>
        </p:spPr>
        <p:txBody>
          <a:bodyPr>
            <a:normAutofit/>
          </a:bodyPr>
          <a:lstStyle/>
          <a:p>
            <a:pPr algn="just">
              <a:spcBef>
                <a:spcPts val="600"/>
              </a:spcBef>
            </a:pPr>
            <a:endParaRPr lang="pt-BR" sz="2400" b="1" dirty="0" smtClean="0"/>
          </a:p>
          <a:p>
            <a:pPr algn="just">
              <a:spcBef>
                <a:spcPts val="600"/>
              </a:spcBef>
            </a:pPr>
            <a:r>
              <a:rPr lang="pt-BR" sz="2400" b="1" dirty="0" smtClean="0"/>
              <a:t>Monocultura do saber científico </a:t>
            </a:r>
            <a:r>
              <a:rPr lang="pt-BR" sz="2400" dirty="0" smtClean="0"/>
              <a:t>(universidades) – marginaliza e desacredita outros saberes socialmente construídos (saberes contextualizados, úteis e ancorados em práticas de transformação social emancipatórias)</a:t>
            </a:r>
          </a:p>
          <a:p>
            <a:pPr lvl="2" algn="just">
              <a:spcBef>
                <a:spcPts val="600"/>
              </a:spcBef>
            </a:pPr>
            <a:endParaRPr lang="pt-BR" sz="2400" b="1" dirty="0" smtClean="0"/>
          </a:p>
          <a:p>
            <a:pPr lvl="2" algn="just">
              <a:spcBef>
                <a:spcPts val="600"/>
              </a:spcBef>
            </a:pPr>
            <a:r>
              <a:rPr lang="pt-BR" sz="2400" b="1" dirty="0" smtClean="0"/>
              <a:t>David Sanches </a:t>
            </a:r>
            <a:r>
              <a:rPr lang="pt-BR" sz="2400" b="1" dirty="0" err="1" smtClean="0"/>
              <a:t>Rubio</a:t>
            </a:r>
            <a:r>
              <a:rPr lang="pt-BR" sz="2400" dirty="0" smtClean="0"/>
              <a:t>: Conto do sábio que perde as chaves em um lugar escuro e somente as procura em outro, onde há luz.</a:t>
            </a:r>
            <a:endParaRPr lang="pt-BR" sz="2400" dirty="0"/>
          </a:p>
          <a:p>
            <a:pPr algn="just">
              <a:spcBef>
                <a:spcPts val="600"/>
              </a:spcBef>
            </a:pPr>
            <a:r>
              <a:rPr lang="pt-BR" sz="2400" dirty="0"/>
              <a:t>O</a:t>
            </a:r>
            <a:r>
              <a:rPr lang="pt-BR" sz="2400" dirty="0" smtClean="0"/>
              <a:t>s </a:t>
            </a:r>
            <a:r>
              <a:rPr lang="pt-BR" sz="2400" dirty="0"/>
              <a:t>direitos e os direitos humanos somente são por nós conhecidos por intermédio dos mesmos paradigmas: a Norma, o discurso dos juristas, os muros da Universidade. Essa concepção deixa na escuridão (intencionalmente) inúmeras outras questões </a:t>
            </a:r>
            <a:r>
              <a:rPr lang="pt-BR" sz="2400" dirty="0" smtClean="0"/>
              <a:t>pertinentes.</a:t>
            </a:r>
            <a:endParaRPr lang="pt-BR" sz="2400" dirty="0"/>
          </a:p>
          <a:p>
            <a:pPr algn="just">
              <a:spcBef>
                <a:spcPts val="600"/>
              </a:spcBef>
            </a:pPr>
            <a:r>
              <a:rPr lang="pt-BR" sz="2400" dirty="0" smtClean="0"/>
              <a:t>Os </a:t>
            </a:r>
            <a:r>
              <a:rPr lang="pt-BR" sz="2400" dirty="0"/>
              <a:t>direitos humanos não podem estar reduzidos a concepção estreita de “garantias estatais positivadas”, embora essa dimensão também seja importante (aparentemente, esse é o único “lugar iluminado”).</a:t>
            </a:r>
          </a:p>
          <a:p>
            <a:pPr marL="0" lvl="2" indent="0">
              <a:buNone/>
            </a:pPr>
            <a:endParaRPr lang="pt-BR" dirty="0" smtClean="0"/>
          </a:p>
        </p:txBody>
      </p:sp>
    </p:spTree>
    <p:extLst>
      <p:ext uri="{BB962C8B-B14F-4D97-AF65-F5344CB8AC3E}">
        <p14:creationId xmlns:p14="http://schemas.microsoft.com/office/powerpoint/2010/main" val="19170383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 y="-176981"/>
            <a:ext cx="12191999" cy="1386349"/>
          </a:xfrm>
        </p:spPr>
        <p:txBody>
          <a:bodyPr>
            <a:normAutofit/>
          </a:bodyPr>
          <a:lstStyle/>
          <a:p>
            <a:r>
              <a:rPr lang="pt-BR" sz="4400" dirty="0" smtClean="0"/>
              <a:t>Rebeldia competente (Boaventura)</a:t>
            </a:r>
            <a:endParaRPr lang="pt-BR" sz="4400" dirty="0"/>
          </a:p>
        </p:txBody>
      </p:sp>
      <p:sp>
        <p:nvSpPr>
          <p:cNvPr id="3" name="Espaço Reservado para Conteúdo 2"/>
          <p:cNvSpPr>
            <a:spLocks noGrp="1"/>
          </p:cNvSpPr>
          <p:nvPr>
            <p:ph idx="1"/>
          </p:nvPr>
        </p:nvSpPr>
        <p:spPr>
          <a:xfrm>
            <a:off x="147484" y="1032387"/>
            <a:ext cx="11194025" cy="5663381"/>
          </a:xfrm>
        </p:spPr>
        <p:txBody>
          <a:bodyPr>
            <a:normAutofit/>
          </a:bodyPr>
          <a:lstStyle/>
          <a:p>
            <a:pPr algn="just"/>
            <a:r>
              <a:rPr lang="pt-BR" sz="2400" b="1" dirty="0" smtClean="0"/>
              <a:t>Protagonismo do conhecimento nas ações transformadoras </a:t>
            </a:r>
            <a:r>
              <a:rPr lang="pt-BR" sz="2400" dirty="0" smtClean="0"/>
              <a:t>– superação da dicotomia entre teoria e prática (práxis) e o compromisso do conhecimento com os excluídos, os subalternos, os marginalizados de toda a sorte (libertação de todas as carências e todas as formas de opressão)</a:t>
            </a:r>
          </a:p>
          <a:p>
            <a:pPr algn="just"/>
            <a:r>
              <a:rPr lang="pt-BR" sz="2400" b="1" u="sng" dirty="0" smtClean="0"/>
              <a:t>Conhecimento-emancipação</a:t>
            </a:r>
            <a:r>
              <a:rPr lang="pt-BR" sz="2400" dirty="0" smtClean="0"/>
              <a:t>:</a:t>
            </a:r>
          </a:p>
          <a:p>
            <a:pPr marL="457200" indent="-457200" algn="just">
              <a:buFont typeface="+mj-lt"/>
              <a:buAutoNum type="alphaLcParenR"/>
            </a:pPr>
            <a:r>
              <a:rPr lang="pt-BR" sz="2400" b="1" dirty="0" smtClean="0"/>
              <a:t>Crítica da razão indolente:</a:t>
            </a:r>
            <a:r>
              <a:rPr lang="pt-BR" sz="2400" dirty="0" smtClean="0"/>
              <a:t> incapaz de pensar o presente, desperdiçando a experiência (ciência como dogma)</a:t>
            </a:r>
          </a:p>
          <a:p>
            <a:pPr marL="1097280" lvl="4" indent="0" algn="just">
              <a:buNone/>
            </a:pPr>
            <a:r>
              <a:rPr lang="pt-BR" sz="2400" dirty="0" smtClean="0"/>
              <a:t>Ignorância x saber: modo de legitimar exclusões culturais, explorações, dominações, etc.</a:t>
            </a:r>
            <a:endParaRPr lang="pt-BR" sz="2400" dirty="0"/>
          </a:p>
          <a:p>
            <a:pPr marL="0" lvl="4" indent="0" algn="just">
              <a:buNone/>
            </a:pPr>
            <a:r>
              <a:rPr lang="pt-BR" sz="2400" b="1" i="1" dirty="0" smtClean="0"/>
              <a:t>Ecologia dos Saberes</a:t>
            </a:r>
            <a:r>
              <a:rPr lang="pt-BR" sz="2400" b="1" dirty="0" smtClean="0"/>
              <a:t>:</a:t>
            </a:r>
            <a:r>
              <a:rPr lang="pt-BR" sz="2400" dirty="0" smtClean="0"/>
              <a:t> a ignorância pode resultar de processos de esquecimento e </a:t>
            </a:r>
            <a:r>
              <a:rPr lang="pt-BR" sz="2400" dirty="0" err="1" smtClean="0"/>
              <a:t>desaprendizagem</a:t>
            </a:r>
            <a:r>
              <a:rPr lang="pt-BR" sz="2400" dirty="0" smtClean="0"/>
              <a:t> (“história dos vencedores”, p. ex.) – a Ignorância só é uma forma desqualificada de ser e de fazer quando o que se aprende vale mais do que o que se esquece: </a:t>
            </a:r>
          </a:p>
          <a:p>
            <a:pPr marL="0" lvl="4" indent="0" algn="just">
              <a:buNone/>
            </a:pPr>
            <a:r>
              <a:rPr lang="pt-BR" sz="2400" b="1" dirty="0" smtClean="0"/>
              <a:t>“A característica distintiva do conhecimento hegemônico (práticas científicas ocidentais) é poder impor a sua ignorância aos outros conhecimentos”</a:t>
            </a:r>
          </a:p>
        </p:txBody>
      </p:sp>
    </p:spTree>
    <p:extLst>
      <p:ext uri="{BB962C8B-B14F-4D97-AF65-F5344CB8AC3E}">
        <p14:creationId xmlns:p14="http://schemas.microsoft.com/office/powerpoint/2010/main" val="7983974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0" y="103240"/>
            <a:ext cx="11474245" cy="6754760"/>
          </a:xfrm>
        </p:spPr>
        <p:txBody>
          <a:bodyPr>
            <a:noAutofit/>
          </a:bodyPr>
          <a:lstStyle/>
          <a:p>
            <a:pPr marL="457200" indent="-457200" algn="just">
              <a:buFont typeface="+mj-lt"/>
              <a:buAutoNum type="alphaLcParenR" startAt="2"/>
            </a:pPr>
            <a:r>
              <a:rPr lang="pt-BR" sz="2400" b="1" dirty="0" smtClean="0"/>
              <a:t>Crise da modernidade: </a:t>
            </a:r>
            <a:r>
              <a:rPr lang="pt-BR" sz="2400" dirty="0" smtClean="0"/>
              <a:t>o projeto da modernidade julgava possível o desenvolvimento harmonioso da regulação e da emancipação e racionalização completa da vida individual e coletiva</a:t>
            </a:r>
          </a:p>
          <a:p>
            <a:pPr marL="0" indent="0" algn="just">
              <a:buNone/>
            </a:pPr>
            <a:r>
              <a:rPr lang="pt-BR" sz="2400" b="1" dirty="0" smtClean="0"/>
              <a:t>Pilar da Regulação (3 princípios)</a:t>
            </a:r>
          </a:p>
          <a:p>
            <a:pPr marL="457200" indent="-457200" algn="just">
              <a:buAutoNum type="arabicPeriod"/>
            </a:pPr>
            <a:r>
              <a:rPr lang="pt-BR" sz="2400" dirty="0" smtClean="0"/>
              <a:t>Estado (obrigação vertical – soberania)</a:t>
            </a:r>
          </a:p>
          <a:p>
            <a:pPr marL="457200" indent="-457200" algn="just">
              <a:buAutoNum type="arabicPeriod"/>
            </a:pPr>
            <a:r>
              <a:rPr lang="pt-BR" sz="2400" dirty="0" smtClean="0"/>
              <a:t>Mercado (obrigação horizontal – individualista e antagônica)</a:t>
            </a:r>
          </a:p>
          <a:p>
            <a:pPr marL="457200" indent="-457200" algn="just">
              <a:buAutoNum type="arabicPeriod"/>
            </a:pPr>
            <a:r>
              <a:rPr lang="pt-BR" sz="2400" dirty="0" smtClean="0"/>
              <a:t>Comunidade (solidariedade horizontal)</a:t>
            </a:r>
          </a:p>
          <a:p>
            <a:pPr marL="0" indent="0" algn="just">
              <a:buNone/>
            </a:pPr>
            <a:r>
              <a:rPr lang="pt-BR" sz="2400" b="1" dirty="0" smtClean="0"/>
              <a:t>Pilar da Emancipação ( 3 lógicas de autonomia racional)</a:t>
            </a:r>
          </a:p>
          <a:p>
            <a:pPr marL="457200" indent="-457200" algn="just">
              <a:buAutoNum type="arabicPeriod"/>
            </a:pPr>
            <a:r>
              <a:rPr lang="pt-BR" sz="2400" dirty="0" smtClean="0"/>
              <a:t>A racionalidade expressiva das artes</a:t>
            </a:r>
          </a:p>
          <a:p>
            <a:pPr marL="457200" indent="-457200" algn="just">
              <a:buAutoNum type="arabicPeriod"/>
            </a:pPr>
            <a:r>
              <a:rPr lang="pt-BR" sz="2400" dirty="0" smtClean="0"/>
              <a:t>A racionalidade cognitiva instrumental da ciência e da técnica (ciência que geraria progressos “para todos”)</a:t>
            </a:r>
          </a:p>
          <a:p>
            <a:pPr marL="457200" indent="-457200" algn="just">
              <a:buAutoNum type="arabicPeriod"/>
            </a:pPr>
            <a:r>
              <a:rPr lang="pt-BR" sz="2400" dirty="0" smtClean="0"/>
              <a:t>A racionalidade prática da ética e do direito</a:t>
            </a:r>
            <a:endParaRPr lang="pt-BR" sz="2400" dirty="0"/>
          </a:p>
          <a:p>
            <a:pPr marL="0" indent="0" algn="just">
              <a:buNone/>
            </a:pPr>
            <a:r>
              <a:rPr lang="pt-BR" sz="2400" dirty="0" smtClean="0"/>
              <a:t>O </a:t>
            </a:r>
            <a:r>
              <a:rPr lang="pt-BR" sz="2400" b="1" dirty="0" smtClean="0"/>
              <a:t>princípio do Mercado </a:t>
            </a:r>
            <a:r>
              <a:rPr lang="pt-BR" sz="2400" dirty="0" smtClean="0"/>
              <a:t>e a lógica da </a:t>
            </a:r>
            <a:r>
              <a:rPr lang="pt-BR" sz="2400" b="1" dirty="0" smtClean="0"/>
              <a:t>racionalidade cognitiva instrumental </a:t>
            </a:r>
            <a:r>
              <a:rPr lang="pt-BR" sz="2400" dirty="0" smtClean="0"/>
              <a:t>acabam “colonizando” os demais, rompendo com as promessas de “bem-estar”, “justiça” e “igualdade” advindos das Revoluções Burguesas: </a:t>
            </a:r>
            <a:r>
              <a:rPr lang="pt-BR" sz="2400" b="1" i="1" dirty="0" smtClean="0"/>
              <a:t>processo de mercantilização de todas as parcelas da vida</a:t>
            </a:r>
            <a:r>
              <a:rPr lang="pt-BR" sz="2400" dirty="0" smtClean="0"/>
              <a:t> (Herrera Flores) </a:t>
            </a:r>
            <a:endParaRPr lang="pt-BR" sz="2400" dirty="0"/>
          </a:p>
        </p:txBody>
      </p:sp>
    </p:spTree>
    <p:extLst>
      <p:ext uri="{BB962C8B-B14F-4D97-AF65-F5344CB8AC3E}">
        <p14:creationId xmlns:p14="http://schemas.microsoft.com/office/powerpoint/2010/main" val="3769267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 y="0"/>
            <a:ext cx="12191999" cy="1563329"/>
          </a:xfrm>
        </p:spPr>
        <p:txBody>
          <a:bodyPr>
            <a:noAutofit/>
          </a:bodyPr>
          <a:lstStyle/>
          <a:p>
            <a:r>
              <a:rPr lang="pt-BR" sz="4000" dirty="0" smtClean="0"/>
              <a:t>Transição paradigmática: </a:t>
            </a:r>
            <a:br>
              <a:rPr lang="pt-BR" sz="4000" dirty="0" smtClean="0"/>
            </a:br>
            <a:r>
              <a:rPr lang="pt-BR" sz="4000" cap="none" dirty="0" smtClean="0"/>
              <a:t>A busca por novas formas de sociabilidade</a:t>
            </a:r>
            <a:endParaRPr lang="pt-BR" sz="4000" cap="none" dirty="0"/>
          </a:p>
        </p:txBody>
      </p:sp>
      <p:sp>
        <p:nvSpPr>
          <p:cNvPr id="3" name="Espaço Reservado para Conteúdo 2"/>
          <p:cNvSpPr>
            <a:spLocks noGrp="1"/>
          </p:cNvSpPr>
          <p:nvPr>
            <p:ph idx="1"/>
          </p:nvPr>
        </p:nvSpPr>
        <p:spPr>
          <a:xfrm>
            <a:off x="1" y="1445343"/>
            <a:ext cx="11356257" cy="5412658"/>
          </a:xfrm>
        </p:spPr>
        <p:txBody>
          <a:bodyPr>
            <a:normAutofit lnSpcReduction="10000"/>
          </a:bodyPr>
          <a:lstStyle/>
          <a:p>
            <a:pPr algn="just">
              <a:buFont typeface="Wingdings" panose="05000000000000000000" pitchFamily="2" charset="2"/>
              <a:buChar char="Ø"/>
            </a:pPr>
            <a:r>
              <a:rPr lang="pt-BR" dirty="0" smtClean="0"/>
              <a:t> </a:t>
            </a:r>
            <a:r>
              <a:rPr lang="pt-BR" sz="2400" b="1" dirty="0" smtClean="0"/>
              <a:t>Sociologia das ausências: </a:t>
            </a:r>
            <a:r>
              <a:rPr lang="pt-BR" sz="2400" dirty="0" smtClean="0"/>
              <a:t>identifica experiências desperdiçadas pela razão indolente e indaga sobre que condições elas podem constituir-se como alternativas ao modelo hegemônico de sociabilidade (“porvir”)</a:t>
            </a:r>
          </a:p>
          <a:p>
            <a:pPr algn="just">
              <a:buFont typeface="Wingdings" panose="05000000000000000000" pitchFamily="2" charset="2"/>
              <a:buChar char="Ø"/>
            </a:pPr>
            <a:r>
              <a:rPr lang="pt-BR" sz="2400" b="1" dirty="0" smtClean="0"/>
              <a:t> Sociologia das emergências:</a:t>
            </a:r>
            <a:r>
              <a:rPr lang="pt-BR" sz="2400" dirty="0" smtClean="0"/>
              <a:t> interroga o presente, investiga em que medida essas alternativas podem ser inseridas no presente concreto e contemporâneo.</a:t>
            </a:r>
          </a:p>
          <a:p>
            <a:pPr marL="274320" lvl="1" indent="0" algn="just">
              <a:buNone/>
            </a:pPr>
            <a:endParaRPr lang="pt-BR" sz="2400" b="1" dirty="0"/>
          </a:p>
          <a:p>
            <a:pPr marL="274320" lvl="1" indent="0" algn="just">
              <a:buNone/>
            </a:pPr>
            <a:r>
              <a:rPr lang="pt-BR" sz="2400" dirty="0" smtClean="0"/>
              <a:t>Para passar de uma a outra: </a:t>
            </a:r>
            <a:r>
              <a:rPr lang="pt-BR" sz="2400" b="1" dirty="0" smtClean="0"/>
              <a:t>trabalho da tradução </a:t>
            </a:r>
            <a:r>
              <a:rPr lang="pt-BR" sz="2400" dirty="0" smtClean="0"/>
              <a:t> - quais as práticas com maior potencial contra hegemônico? (conhecimento emancipatório pós-moderno)</a:t>
            </a:r>
          </a:p>
          <a:p>
            <a:pPr marL="274320" lvl="1" indent="0" algn="just">
              <a:buNone/>
            </a:pPr>
            <a:endParaRPr lang="pt-BR" sz="1200" dirty="0"/>
          </a:p>
          <a:p>
            <a:pPr lvl="1" algn="just">
              <a:buFont typeface="Wingdings" panose="05000000000000000000" pitchFamily="2" charset="2"/>
              <a:buChar char="q"/>
            </a:pPr>
            <a:r>
              <a:rPr lang="pt-BR" sz="2400" dirty="0" smtClean="0"/>
              <a:t> </a:t>
            </a:r>
            <a:r>
              <a:rPr lang="pt-BR" sz="2400" i="1" dirty="0" smtClean="0"/>
              <a:t>Globalização alternativa </a:t>
            </a:r>
            <a:r>
              <a:rPr lang="pt-BR" sz="2400" dirty="0" smtClean="0"/>
              <a:t>(princípio da igualdade e respeito à diferenças) x </a:t>
            </a:r>
            <a:r>
              <a:rPr lang="pt-BR" sz="2400" i="1" dirty="0" smtClean="0"/>
              <a:t>globalização neoliberal </a:t>
            </a:r>
            <a:r>
              <a:rPr lang="pt-BR" sz="2400" dirty="0" smtClean="0"/>
              <a:t>(padronização)</a:t>
            </a:r>
          </a:p>
          <a:p>
            <a:pPr marL="274320" lvl="1" indent="0" algn="just">
              <a:buNone/>
            </a:pPr>
            <a:endParaRPr lang="pt-BR" sz="2400" dirty="0" smtClean="0"/>
          </a:p>
          <a:p>
            <a:pPr marL="0" lvl="1" indent="0" algn="just">
              <a:buNone/>
            </a:pPr>
            <a:r>
              <a:rPr lang="pt-BR" sz="2400" dirty="0" smtClean="0"/>
              <a:t>“Temos o direito de ser iguais quando a nossa diferença nos inferioriza; temos o direito de ser diferentes quando a nossa igualdade nos descaracteriza” (“Representatividade importa!”)</a:t>
            </a:r>
          </a:p>
        </p:txBody>
      </p:sp>
    </p:spTree>
    <p:extLst>
      <p:ext uri="{BB962C8B-B14F-4D97-AF65-F5344CB8AC3E}">
        <p14:creationId xmlns:p14="http://schemas.microsoft.com/office/powerpoint/2010/main" val="318001244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ipo de Madeira">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docProps/app.xml><?xml version="1.0" encoding="utf-8"?>
<Properties xmlns="http://schemas.openxmlformats.org/officeDocument/2006/extended-properties" xmlns:vt="http://schemas.openxmlformats.org/officeDocument/2006/docPropsVTypes">
  <Template>Tipo de Madeira</Template>
  <TotalTime>601</TotalTime>
  <Words>5982</Words>
  <Application>Microsoft Office PowerPoint</Application>
  <PresentationFormat>Widescreen</PresentationFormat>
  <Paragraphs>217</Paragraphs>
  <Slides>43</Slides>
  <Notes>0</Notes>
  <HiddenSlides>0</HiddenSlides>
  <MMClips>0</MMClips>
  <ScaleCrop>false</ScaleCrop>
  <HeadingPairs>
    <vt:vector size="6" baseType="variant">
      <vt:variant>
        <vt:lpstr>Fontes usadas</vt:lpstr>
      </vt:variant>
      <vt:variant>
        <vt:i4>3</vt:i4>
      </vt:variant>
      <vt:variant>
        <vt:lpstr>Tema</vt:lpstr>
      </vt:variant>
      <vt:variant>
        <vt:i4>1</vt:i4>
      </vt:variant>
      <vt:variant>
        <vt:lpstr>Títulos de slides</vt:lpstr>
      </vt:variant>
      <vt:variant>
        <vt:i4>43</vt:i4>
      </vt:variant>
    </vt:vector>
  </HeadingPairs>
  <TitlesOfParts>
    <vt:vector size="47" baseType="lpstr">
      <vt:lpstr>Rockwell</vt:lpstr>
      <vt:lpstr>Rockwell Condensed</vt:lpstr>
      <vt:lpstr>Wingdings</vt:lpstr>
      <vt:lpstr>Tipo de Madeira</vt:lpstr>
      <vt:lpstr>Direitos humanos: teoria crítica</vt:lpstr>
      <vt:lpstr>Ponto de partida: o que se entende por “teoria Crítica”?</vt:lpstr>
      <vt:lpstr>Apresentação do PowerPoint</vt:lpstr>
      <vt:lpstr>Apresentação do PowerPoint</vt:lpstr>
      <vt:lpstr>“aula de inquietação”</vt:lpstr>
      <vt:lpstr>Elitismo x educação popular</vt:lpstr>
      <vt:lpstr>Rebeldia competente (Boaventura)</vt:lpstr>
      <vt:lpstr>Apresentação do PowerPoint</vt:lpstr>
      <vt:lpstr>Transição paradigmática:  A busca por novas formas de sociabilidade</vt:lpstr>
      <vt:lpstr>E o Direito?</vt:lpstr>
      <vt:lpstr>E como distinguir as ações / leis/ políticas publicas na perspectiva de uma “globalização alternativa”?</vt:lpstr>
      <vt:lpstr>Intercultural, não “Multicultural”</vt:lpstr>
      <vt:lpstr>Hermenêutica diatópica</vt:lpstr>
      <vt:lpstr>Qual o principal problema na aplicação da hermenêutica diatópica?</vt:lpstr>
      <vt:lpstr>Critérios para construção de uma verdadeira hermenêutica diatópica</vt:lpstr>
      <vt:lpstr>Direitos humanos: ilusões e desafios</vt:lpstr>
      <vt:lpstr>Apresentação do PowerPoint</vt:lpstr>
      <vt:lpstr>Apresentação do PowerPoint</vt:lpstr>
      <vt:lpstr>Ilusões alimentadas acerca dos direitos humanos (Boaventura, 2013)</vt:lpstr>
      <vt:lpstr>Apresentação do PowerPoint</vt:lpstr>
      <vt:lpstr>Apresentação do PowerPoint</vt:lpstr>
      <vt:lpstr>Apresentação do PowerPoint</vt:lpstr>
      <vt:lpstr>O que essas ilusões produzem?</vt:lpstr>
      <vt:lpstr>Tensões nos direitos humanos</vt:lpstr>
      <vt:lpstr>1. Universal e fundacional</vt:lpstr>
      <vt:lpstr>Universalismo e colonialidade</vt:lpstr>
      <vt:lpstr>Apresentação do PowerPoint</vt:lpstr>
      <vt:lpstr>Latino-americanos </vt:lpstr>
      <vt:lpstr>2. Direitos Individuais x coletivos</vt:lpstr>
      <vt:lpstr>Apresentação do PowerPoint</vt:lpstr>
      <vt:lpstr>3. Razões de estado x razões de direito    humano x “não humano”</vt:lpstr>
      <vt:lpstr>Estado de Exceção, Reversibilidade e Luta social</vt:lpstr>
      <vt:lpstr>Estado de exceção permanente e o “Homo sacer”</vt:lpstr>
      <vt:lpstr>Apresentação do PowerPoint</vt:lpstr>
      <vt:lpstr>Apresentação do PowerPoint</vt:lpstr>
      <vt:lpstr>O Homo sacer de galeano</vt:lpstr>
      <vt:lpstr>O fascismo Social</vt:lpstr>
      <vt:lpstr>Apresentação do PowerPoint</vt:lpstr>
      <vt:lpstr>Apresentação do PowerPoint</vt:lpstr>
      <vt:lpstr>O mito de Sísifo</vt:lpstr>
      <vt:lpstr>É possível combater-prevenindo ou prevenir-combatendo o absurdo?</vt:lpstr>
      <vt:lpstr>Apresentação do PowerPoint</vt:lpstr>
      <vt:lpstr>Bibliografia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Direitos humanos: teoria crítica</dc:title>
  <dc:creator>Júlia Lenzi Silva</dc:creator>
  <cp:lastModifiedBy>Júlia Lenzi Silva</cp:lastModifiedBy>
  <cp:revision>68</cp:revision>
  <dcterms:created xsi:type="dcterms:W3CDTF">2016-09-05T15:48:35Z</dcterms:created>
  <dcterms:modified xsi:type="dcterms:W3CDTF">2016-09-09T00:51:35Z</dcterms:modified>
</cp:coreProperties>
</file>