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1" r:id="rId3"/>
    <p:sldId id="292" r:id="rId4"/>
    <p:sldId id="300" r:id="rId5"/>
    <p:sldId id="293" r:id="rId6"/>
    <p:sldId id="301" r:id="rId7"/>
    <p:sldId id="314" r:id="rId8"/>
    <p:sldId id="315" r:id="rId9"/>
    <p:sldId id="317" r:id="rId10"/>
    <p:sldId id="318" r:id="rId11"/>
    <p:sldId id="319" r:id="rId12"/>
    <p:sldId id="320" r:id="rId13"/>
    <p:sldId id="316" r:id="rId14"/>
    <p:sldId id="321" r:id="rId15"/>
    <p:sldId id="322" r:id="rId16"/>
    <p:sldId id="323" r:id="rId17"/>
    <p:sldId id="324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275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6A1FD18-1798-41FB-8CEC-F2302B68FA27}" type="datetimeFigureOut">
              <a:rPr lang="pt-BR" smtClean="0"/>
              <a:t>29/04/2019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63E36FC-8A3A-4B42-96A3-37CF5A99A69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19140000">
            <a:off x="241822" y="1389795"/>
            <a:ext cx="5648623" cy="1204306"/>
          </a:xfrm>
        </p:spPr>
        <p:txBody>
          <a:bodyPr/>
          <a:lstStyle/>
          <a:p>
            <a:r>
              <a:rPr lang="pt-BR" dirty="0" smtClean="0"/>
              <a:t>Curso popular de formação de defensoras e defensores públicos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rot="19140000">
            <a:off x="1093752" y="2153915"/>
            <a:ext cx="6511131" cy="690584"/>
          </a:xfrm>
        </p:spPr>
        <p:txBody>
          <a:bodyPr>
            <a:normAutofit/>
          </a:bodyPr>
          <a:lstStyle/>
          <a:p>
            <a:r>
              <a:rPr lang="pt-BR" sz="2000" dirty="0" smtClean="0"/>
              <a:t>AÇÃO CIVIL EX DELICTO e provas</a:t>
            </a:r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716016" y="3933056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Helder Medeiros França</a:t>
            </a:r>
          </a:p>
          <a:p>
            <a:r>
              <a:rPr lang="pt-BR" dirty="0" smtClean="0"/>
              <a:t>heldermfranca@gmail.com</a:t>
            </a:r>
          </a:p>
        </p:txBody>
      </p:sp>
    </p:spTree>
    <p:extLst>
      <p:ext uri="{BB962C8B-B14F-4D97-AF65-F5344CB8AC3E}">
        <p14:creationId xmlns:p14="http://schemas.microsoft.com/office/powerpoint/2010/main" val="98771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16632"/>
            <a:ext cx="7520940" cy="5328592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Teoria geral da prova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Meios de obtenção de prova: Badaró sustenta que no CPP somente há a busca e apreensão, erroneamente colocada como meio de prova no Código; Em leis especiais, há: a) a interceptação das comunicações telefônicas (Lei n. 9.296/1996); b) a interceptação ambiental (Lei 12.850/2013); c) quebra dos sigilos legalmente protegidos (fiscal, profissional, </a:t>
            </a:r>
            <a:r>
              <a:rPr lang="pt-BR" sz="1800" b="0" dirty="0" err="1" smtClean="0"/>
              <a:t>etc</a:t>
            </a:r>
            <a:r>
              <a:rPr lang="pt-BR" sz="1800" b="0" dirty="0" smtClean="0"/>
              <a:t> – Lei Complementar nº 105/2001); d) agente infiltrado (</a:t>
            </a:r>
            <a:r>
              <a:rPr lang="pt-BR" sz="1800" b="0" dirty="0" err="1" smtClean="0"/>
              <a:t>arts</a:t>
            </a:r>
            <a:r>
              <a:rPr lang="pt-BR" sz="1800" b="0" dirty="0" smtClean="0"/>
              <a:t>. 10 a 14 da Lei nº 12.850/2013);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Prova atípica</a:t>
            </a:r>
            <a:r>
              <a:rPr lang="pt-BR" sz="1800" b="0" dirty="0" smtClean="0"/>
              <a:t>: não prevista no Código;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Prova </a:t>
            </a:r>
            <a:r>
              <a:rPr lang="pt-BR" sz="1800" b="0" i="1" dirty="0" err="1" smtClean="0"/>
              <a:t>irritual</a:t>
            </a:r>
            <a:r>
              <a:rPr lang="pt-BR" sz="1800" b="0" dirty="0" smtClean="0"/>
              <a:t>: prova típica produzida sem observância do seu procedimento probatório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oitiva de testemunha sem direito às reperguntas);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Prova anômala</a:t>
            </a:r>
            <a:r>
              <a:rPr lang="pt-BR" sz="1800" b="0" dirty="0" smtClean="0"/>
              <a:t>: prova típica utilizada ou para fins diversos que lhe são próprios, ou para fins característicos de outras provas típicas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oitiva de testemunha substituída por juntada de declaração);</a:t>
            </a:r>
            <a:endParaRPr lang="pt-BR" sz="1800" b="0" dirty="0"/>
          </a:p>
          <a:p>
            <a:pPr marL="0" indent="0" algn="just"/>
            <a:endParaRPr lang="pt-BR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152934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16632"/>
            <a:ext cx="7520940" cy="5328592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Teoria geral da prova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Prova emprestada: é aquela produzida em um processo trasladada documentalmente para outro – com valor probante originário</a:t>
            </a:r>
            <a:r>
              <a:rPr lang="pt-BR" sz="1800" b="0" dirty="0" smtClean="0"/>
              <a:t>;</a:t>
            </a:r>
          </a:p>
          <a:p>
            <a:pPr marL="0" indent="0" algn="just"/>
            <a:r>
              <a:rPr lang="pt-BR" sz="1800" b="0" dirty="0"/>
              <a:t>	</a:t>
            </a:r>
            <a:r>
              <a:rPr lang="pt-BR" sz="1800" b="0" dirty="0" smtClean="0"/>
              <a:t>Requisitos: (1) prova do primeiro processo produzida perante juiz natural; (2) prova do primeiro processo tenha possibilitado o exercício do contraditório perante a parte do segundo processo; (3) que o objeto da prova seja o mesmo nos dois processos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não é porque ele perdeu a guarda do filho por usar substância entorpecente que ele será considerado usuário de drogas no processo penal); (4) que o âmbito de cognição do primeiro processo seja o mesmo do segundo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prova de processo cautelar em processo penal condenatório);</a:t>
            </a:r>
            <a:endParaRPr lang="pt-BR" sz="1800" b="0" dirty="0" smtClean="0"/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Objeto da prova: alegações dos fatos (e não os fatos em si</a:t>
            </a:r>
            <a:r>
              <a:rPr lang="pt-BR" sz="1800" b="0" dirty="0" smtClean="0"/>
              <a:t>); </a:t>
            </a:r>
            <a:endParaRPr lang="pt-BR" sz="1800" b="0" dirty="0" smtClean="0"/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Momentos probatórios: a) investigação; b) propositura; c) admissão; d) produção; e) valoração;</a:t>
            </a:r>
          </a:p>
          <a:p>
            <a:pPr marL="285750" indent="-285750" algn="just">
              <a:buFontTx/>
              <a:buChar char="-"/>
            </a:pPr>
            <a:endParaRPr lang="pt-BR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80219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16632"/>
            <a:ext cx="7520940" cy="5328592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Teoria geral da prova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/>
              <a:t>Provas ilegais: (1) ilícitas + (2) ilegítimas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/>
              <a:t>Provas ilícitas: violação de normas materiais/constitucionais;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/>
              <a:t>Provas ilegítimas: violação de normas processuais;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Prova </a:t>
            </a:r>
            <a:r>
              <a:rPr lang="pt-BR" sz="1800" b="0" dirty="0"/>
              <a:t>ilícita por derivação: o art. 157, § 1º, do CPP, diz serem inadmissíveis as provas derivadas das ilícitas; 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Ônus</a:t>
            </a:r>
            <a:r>
              <a:rPr lang="pt-BR" sz="1800" b="0" dirty="0" smtClean="0"/>
              <a:t>: faculdade cujo exercício é necessário para a obtenção de um interesse;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Ônus da prova é relativo;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Poderes instrutórios do juiz;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Princípio da comunhão das provas;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Todo o ônus da prova é da acusação;  na dúvida, absolve-se; </a:t>
            </a:r>
          </a:p>
          <a:p>
            <a:pPr marL="0" indent="0" algn="just"/>
            <a:r>
              <a:rPr lang="pt-BR" sz="1800" b="0" dirty="0" smtClean="0"/>
              <a:t>: </a:t>
            </a:r>
            <a:endParaRPr lang="pt-BR" sz="1800" b="0" dirty="0" smtClean="0"/>
          </a:p>
          <a:p>
            <a:pPr marL="285750" indent="-285750" algn="just">
              <a:buFontTx/>
              <a:buChar char="-"/>
            </a:pPr>
            <a:endParaRPr lang="pt-BR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342831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88640"/>
            <a:ext cx="7520940" cy="4491837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Exame de corpo de delito e outras perícias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Conceito</a:t>
            </a:r>
            <a:r>
              <a:rPr lang="pt-BR" sz="1800" b="0" dirty="0" smtClean="0"/>
              <a:t>: perícia é um exame que exige conhecimentos técnicos, científicos ou artísticos e que serve ao convencimento judicial;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Características: o perito emite um juízo de valor sobre os fatos; 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Perícia intrínseca</a:t>
            </a:r>
            <a:r>
              <a:rPr lang="pt-BR" sz="1800" b="0" dirty="0" smtClean="0"/>
              <a:t>: é aquela que tem por objeto o corpo do delito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o exame necroscópico no homicídio);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Perícia extrínseca</a:t>
            </a:r>
            <a:r>
              <a:rPr lang="pt-BR" sz="1800" b="0" dirty="0" smtClean="0"/>
              <a:t>: é aquela feita sobre pessoas ou coisas que servem à prova do crime, como os documentos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exame grafotécnico de documentos encontrados em poder do acusado);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Quanto à atividade do perito</a:t>
            </a:r>
            <a:r>
              <a:rPr lang="pt-BR" sz="1800" b="0" dirty="0" smtClean="0"/>
              <a:t>: (1) perícia </a:t>
            </a:r>
            <a:r>
              <a:rPr lang="pt-BR" sz="1800" b="0" dirty="0" err="1" smtClean="0"/>
              <a:t>percipiendi</a:t>
            </a:r>
            <a:r>
              <a:rPr lang="pt-BR" sz="1800" b="0" dirty="0" smtClean="0"/>
              <a:t>, onde o perito se limita a apontar as percepções colhidas, apenas descrevendo de forma técnica o objeto examinado; (2) perícia </a:t>
            </a:r>
            <a:r>
              <a:rPr lang="pt-BR" sz="1800" b="0" dirty="0" err="1" smtClean="0"/>
              <a:t>deducendi</a:t>
            </a:r>
            <a:r>
              <a:rPr lang="pt-BR" sz="1800" b="0" dirty="0" smtClean="0"/>
              <a:t>, onde o perito interpreta ou aprecia cientificamente um fato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se o projétil foi disparado por um determinado revólver);</a:t>
            </a:r>
          </a:p>
        </p:txBody>
      </p:sp>
    </p:spTree>
    <p:extLst>
      <p:ext uri="{BB962C8B-B14F-4D97-AF65-F5344CB8AC3E}">
        <p14:creationId xmlns:p14="http://schemas.microsoft.com/office/powerpoint/2010/main" val="128586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Exame de corpo de delito e outras perícias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Perito: auxiliar do juízo, dotado de conhecimentos técnicos, científicos ou artísticos; recebe multa se recusar a realizar, salvo “motivo atendível” (277, CPP);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Corpo de delito é o conjunto dos elementos materiais deixados pelo crime; Do ponto de vista processual, é tripartido em: (1) corpus criminis, que é a pessoa sobre a qual é praticado o crime; (2) corpus </a:t>
            </a:r>
            <a:r>
              <a:rPr lang="pt-BR" sz="1800" b="0" dirty="0" err="1" smtClean="0"/>
              <a:t>instrumentorum</a:t>
            </a:r>
            <a:r>
              <a:rPr lang="pt-BR" sz="1800" b="0" dirty="0" smtClean="0"/>
              <a:t>, que diz respeito à averiguação das coisas – objetos ou instrumentos – utilizadas pelo criminoso na prática delituosa; (3) corpus </a:t>
            </a:r>
            <a:r>
              <a:rPr lang="pt-BR" sz="1800" b="0" dirty="0" err="1" smtClean="0"/>
              <a:t>probatorium</a:t>
            </a:r>
            <a:r>
              <a:rPr lang="pt-BR" sz="1800" b="0" dirty="0" smtClean="0"/>
              <a:t>, que é a constatação de todas as </a:t>
            </a:r>
            <a:r>
              <a:rPr lang="pt-BR" sz="1800" b="0" dirty="0" err="1" smtClean="0"/>
              <a:t>cricunstâncias</a:t>
            </a:r>
            <a:r>
              <a:rPr lang="pt-BR" sz="1800" b="0" dirty="0" smtClean="0"/>
              <a:t> hábeis à reconstrução do crime investigado;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O corpo de delito, espécie corpus criminis, do homicídio, é o cadáver; no crime de emissão de cheque sem fundo, é o cheque; na lesão corporal, a ferida, </a:t>
            </a:r>
            <a:r>
              <a:rPr lang="pt-BR" sz="1800" b="0" dirty="0" err="1" smtClean="0"/>
              <a:t>etc</a:t>
            </a:r>
            <a:r>
              <a:rPr lang="pt-BR" sz="1800" b="0" dirty="0" smtClean="0"/>
              <a:t>;</a:t>
            </a:r>
          </a:p>
          <a:p>
            <a:pPr marL="285750" indent="-285750" algn="just">
              <a:buFontTx/>
              <a:buChar char="-"/>
            </a:pPr>
            <a:endParaRPr lang="pt-BR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117698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Exame de corpo de delito e outras perícias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Perito: auxiliar do juízo, dotado de conhecimentos técnicos, científicos ou artísticos; recebe multa se recusar a realizar, salvo “motivo atendível” (277, CPP);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Corpo de delito é o conjunto dos elementos materiais deixados pelo crime; Do ponto de vista processual, é tripartido em: (1) corpus criminis, que é a pessoa sobre a qual é praticado o crime; (2) corpus </a:t>
            </a:r>
            <a:r>
              <a:rPr lang="pt-BR" sz="1800" b="0" dirty="0" err="1" smtClean="0"/>
              <a:t>instrumentorum</a:t>
            </a:r>
            <a:r>
              <a:rPr lang="pt-BR" sz="1800" b="0" dirty="0" smtClean="0"/>
              <a:t>, que diz respeito à averiguação das coisas – objetos ou instrumentos – utilizadas pelo criminoso na prática delituosa; (3) corpus </a:t>
            </a:r>
            <a:r>
              <a:rPr lang="pt-BR" sz="1800" b="0" dirty="0" err="1" smtClean="0"/>
              <a:t>probatorium</a:t>
            </a:r>
            <a:r>
              <a:rPr lang="pt-BR" sz="1800" b="0" dirty="0" smtClean="0"/>
              <a:t>, que é a constatação de todas as </a:t>
            </a:r>
            <a:r>
              <a:rPr lang="pt-BR" sz="1800" b="0" dirty="0" err="1" smtClean="0"/>
              <a:t>cricunstâncias</a:t>
            </a:r>
            <a:r>
              <a:rPr lang="pt-BR" sz="1800" b="0" dirty="0" smtClean="0"/>
              <a:t> hábeis à reconstrução do crime investigado;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O corpo de delito, espécie corpus criminis, do homicídio, é o cadáver; no crime de emissão de cheque sem fundo, é o cheque; na lesão corporal, a ferida, </a:t>
            </a:r>
            <a:r>
              <a:rPr lang="pt-BR" sz="1800" b="0" dirty="0" err="1" smtClean="0"/>
              <a:t>etc</a:t>
            </a:r>
            <a:r>
              <a:rPr lang="pt-BR" sz="1800" b="0" dirty="0" smtClean="0"/>
              <a:t>;</a:t>
            </a:r>
          </a:p>
          <a:p>
            <a:pPr marL="285750" indent="-285750" algn="just">
              <a:buFontTx/>
              <a:buChar char="-"/>
            </a:pPr>
            <a:endParaRPr lang="pt-BR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333325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637472" cy="4824536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Exame de corpo de delito e outras perícias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158, CPP: quando a infração deixar vestígios, será indispensável o exame de corpo de delito, direto ou indireto, não podendo supri-lo a confissão do acusado;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Falta de corpo de delito gera nulidade absoluta (564, III, b, CPP); Frederico Marques critica, dizendo que tudo o que lícito for, idôneo será para projetar a verdade real;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Exame de corpo de delito direto: tem por objeto o próprio corpo do delito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no caso do homicídio, o exame necroscópico é um exame de copo de delito direto);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Exame de corpo de delito indireto: primeira corrente afirma que é um exame que não é realizado sobre o corpus criminis, mas sim com base em testemunhos e outros elementos; segunda corrente afirma que é a própria prova testemunhal sobre a materialidade delitiva;</a:t>
            </a:r>
          </a:p>
          <a:p>
            <a:pPr marL="285750" indent="-285750" algn="just">
              <a:buFontTx/>
              <a:buChar char="-"/>
            </a:pPr>
            <a:endParaRPr lang="pt-BR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188465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637472" cy="4824536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Exame de corpo de delito e outras perícias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Exame de corpo de delito, em geral, é realizado na fase de inquérito policial;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O juiz não está adstrito ao laudo pericial, mas deverá motivar sua decisão;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As partes não podem influenciar na nomeação de perito; As partes poderão apresentar quesitos;</a:t>
            </a:r>
          </a:p>
        </p:txBody>
      </p:sp>
    </p:spTree>
    <p:extLst>
      <p:ext uri="{BB962C8B-B14F-4D97-AF65-F5344CB8AC3E}">
        <p14:creationId xmlns:p14="http://schemas.microsoft.com/office/powerpoint/2010/main" val="385164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Interrogatório</a:t>
            </a:r>
            <a:endParaRPr lang="pt-BR" sz="1800" dirty="0" smtClean="0"/>
          </a:p>
        </p:txBody>
      </p:sp>
    </p:spTree>
    <p:extLst>
      <p:ext uri="{BB962C8B-B14F-4D97-AF65-F5344CB8AC3E}">
        <p14:creationId xmlns:p14="http://schemas.microsoft.com/office/powerpoint/2010/main" val="115742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Confissão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82665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Ação civil </a:t>
            </a:r>
            <a:r>
              <a:rPr lang="pt-BR" dirty="0" err="1" smtClean="0"/>
              <a:t>ex</a:t>
            </a:r>
            <a:r>
              <a:rPr lang="pt-BR" dirty="0" smtClean="0"/>
              <a:t> </a:t>
            </a:r>
            <a:r>
              <a:rPr lang="pt-BR" dirty="0" err="1" smtClean="0"/>
              <a:t>delicto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pt-BR" sz="1800" b="0" dirty="0" smtClean="0"/>
              <a:t>Trata-se de modalidade de ação cível voltada para a  restituição, ressarcimento, reparação ou indenização à vítima frente a um delito contra ela praticado;</a:t>
            </a:r>
          </a:p>
          <a:p>
            <a:pPr algn="just">
              <a:buFontTx/>
              <a:buChar char="-"/>
            </a:pPr>
            <a:r>
              <a:rPr lang="pt-BR" sz="1800" b="0" dirty="0" smtClean="0"/>
              <a:t>Restituição da própria coisa é a restauração da situação do lesado, onde o condenado lhe repõe nas mãos a res furtiva; É a devolução do objeto perdido;</a:t>
            </a:r>
          </a:p>
          <a:p>
            <a:pPr algn="just">
              <a:buFontTx/>
              <a:buChar char="-"/>
            </a:pPr>
            <a:r>
              <a:rPr lang="pt-BR" sz="1800" b="0" dirty="0" smtClean="0"/>
              <a:t>Ressarcimento é o completo pagamento dos danos patrimoniais resultantes do crime (dano emergente/lucro cessante/principal/acréscimos);</a:t>
            </a:r>
          </a:p>
          <a:p>
            <a:pPr algn="just">
              <a:buFontTx/>
              <a:buChar char="-"/>
            </a:pPr>
            <a:r>
              <a:rPr lang="pt-BR" sz="1800" b="0" dirty="0" smtClean="0"/>
              <a:t>Reparação é a compensação financeira decorrente de dano moral;</a:t>
            </a:r>
          </a:p>
          <a:p>
            <a:pPr algn="just">
              <a:buFontTx/>
              <a:buChar char="-"/>
            </a:pPr>
            <a:r>
              <a:rPr lang="pt-BR" sz="1800" b="0" dirty="0" smtClean="0"/>
              <a:t>Por fim, indenização é a compensação do ato ilícito praticado pelo Estado, lesivo ao particular; </a:t>
            </a:r>
            <a:endParaRPr lang="pt-BR" sz="1800" b="0" dirty="0"/>
          </a:p>
        </p:txBody>
      </p:sp>
    </p:spTree>
    <p:extLst>
      <p:ext uri="{BB962C8B-B14F-4D97-AF65-F5344CB8AC3E}">
        <p14:creationId xmlns:p14="http://schemas.microsoft.com/office/powerpoint/2010/main" val="139165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Delação ou chamamento do corréu</a:t>
            </a:r>
          </a:p>
          <a:p>
            <a:pPr marL="0" indent="0" algn="just"/>
            <a:r>
              <a:rPr lang="pt-BR" sz="1800" b="0" dirty="0" smtClean="0"/>
              <a:t>- 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254206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Declarações do ofendido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22902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Prova testemunhal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83830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Acareação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84573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Reconhecimento de pessoa ou coisa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176894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Prova documental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239899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Indícios e presunções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380420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Busca e apreensão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360022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Interceptação telefônica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</p:txBody>
      </p:sp>
    </p:spTree>
    <p:extLst>
      <p:ext uri="{BB962C8B-B14F-4D97-AF65-F5344CB8AC3E}">
        <p14:creationId xmlns:p14="http://schemas.microsoft.com/office/powerpoint/2010/main" val="14910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	</a:t>
            </a:r>
            <a:r>
              <a:rPr lang="pt-BR" b="0" dirty="0" smtClean="0"/>
              <a:t>BADARÓ, Gustavo Henrique. </a:t>
            </a:r>
            <a:r>
              <a:rPr lang="pt-BR" dirty="0" smtClean="0"/>
              <a:t>Processo Pena</a:t>
            </a:r>
            <a:r>
              <a:rPr lang="pt-BR" b="0" dirty="0" smtClean="0"/>
              <a:t>l. São Paulo: 4ª edição,  Editora Revista dos Tribunais, 2016;</a:t>
            </a:r>
          </a:p>
          <a:p>
            <a:pPr algn="just"/>
            <a:r>
              <a:rPr lang="pt-BR" b="0" dirty="0"/>
              <a:t>	</a:t>
            </a:r>
            <a:r>
              <a:rPr lang="pt-BR" b="0" dirty="0" smtClean="0"/>
              <a:t>LOPES JR. </a:t>
            </a:r>
            <a:r>
              <a:rPr lang="pt-BR" b="0" dirty="0" err="1" smtClean="0"/>
              <a:t>Aury</a:t>
            </a:r>
            <a:r>
              <a:rPr lang="pt-BR" b="0" dirty="0" smtClean="0"/>
              <a:t>. </a:t>
            </a:r>
            <a:r>
              <a:rPr lang="pt-BR" dirty="0" smtClean="0"/>
              <a:t>Direito Processual Penal</a:t>
            </a:r>
            <a:r>
              <a:rPr lang="pt-BR" b="0" dirty="0" smtClean="0"/>
              <a:t>. São Paulo: 13ª edição, Editora Saraiva, 2016;</a:t>
            </a:r>
            <a:endParaRPr lang="pt-BR" b="0" dirty="0"/>
          </a:p>
        </p:txBody>
      </p:sp>
    </p:spTree>
    <p:extLst>
      <p:ext uri="{BB962C8B-B14F-4D97-AF65-F5344CB8AC3E}">
        <p14:creationId xmlns:p14="http://schemas.microsoft.com/office/powerpoint/2010/main" val="385275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67484" y="332656"/>
            <a:ext cx="7520940" cy="4347821"/>
          </a:xfrm>
        </p:spPr>
        <p:txBody>
          <a:bodyPr/>
          <a:lstStyle/>
          <a:p>
            <a:r>
              <a:rPr lang="pt-BR" dirty="0" smtClean="0"/>
              <a:t>Ação pena e ação civil </a:t>
            </a:r>
            <a:r>
              <a:rPr lang="pt-BR" dirty="0" err="1" smtClean="0"/>
              <a:t>ex</a:t>
            </a:r>
            <a:r>
              <a:rPr lang="pt-BR" dirty="0" smtClean="0"/>
              <a:t> </a:t>
            </a:r>
            <a:r>
              <a:rPr lang="pt-BR" dirty="0" err="1" smtClean="0"/>
              <a:t>delicto</a:t>
            </a:r>
            <a:endParaRPr lang="pt-BR" dirty="0" smtClean="0"/>
          </a:p>
          <a:p>
            <a:pPr>
              <a:buFontTx/>
              <a:buChar char="-"/>
            </a:pPr>
            <a:r>
              <a:rPr lang="pt-BR" b="0" dirty="0" smtClean="0"/>
              <a:t>Com a reforma do CPP de 2008, a sentença penal condenatória passou a poder ser título executivo líquido, ainda que parcialmente (art. 63, Lei nº 11.719/2008); Isto é, se possível demonstrar todo o </a:t>
            </a:r>
            <a:r>
              <a:rPr lang="pt-BR" b="0" i="1" dirty="0" smtClean="0"/>
              <a:t>quantum </a:t>
            </a:r>
            <a:r>
              <a:rPr lang="pt-BR" b="0" i="1" dirty="0" err="1" smtClean="0"/>
              <a:t>debeatur</a:t>
            </a:r>
            <a:r>
              <a:rPr lang="pt-BR" b="0" dirty="0" smtClean="0"/>
              <a:t> no processo penal, o valor já será liquidado;</a:t>
            </a:r>
          </a:p>
          <a:p>
            <a:pPr>
              <a:buFontTx/>
              <a:buChar char="-"/>
            </a:pPr>
            <a:r>
              <a:rPr lang="pt-BR" b="0" dirty="0" smtClean="0"/>
              <a:t>No entanto, conforme ensina Badaró, não há, porém, cumulação obrigatória ou facultativa. A vítima que desejar promover a ação de reparação de dano, terá de fazê-lo perante o juiz cível; O CPP concedeu ao juiz, inclusive a faculdade de suspender o julgamento definitivo da ação civil até o término da ação penal (64, parágrafo único, CPP);</a:t>
            </a:r>
          </a:p>
          <a:p>
            <a:endParaRPr lang="pt-BR" b="0" dirty="0"/>
          </a:p>
        </p:txBody>
      </p:sp>
    </p:spTree>
    <p:extLst>
      <p:ext uri="{BB962C8B-B14F-4D97-AF65-F5344CB8AC3E}">
        <p14:creationId xmlns:p14="http://schemas.microsoft.com/office/powerpoint/2010/main" val="265333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88640"/>
            <a:ext cx="7520940" cy="4491837"/>
          </a:xfrm>
        </p:spPr>
        <p:txBody>
          <a:bodyPr>
            <a:normAutofit/>
          </a:bodyPr>
          <a:lstStyle/>
          <a:p>
            <a:pPr algn="just"/>
            <a:r>
              <a:rPr lang="pt-BR" sz="2000" dirty="0"/>
              <a:t>Efeitos civis da sentença penal condenatória</a:t>
            </a:r>
          </a:p>
          <a:p>
            <a:pPr algn="just">
              <a:buFontTx/>
              <a:buChar char="-"/>
            </a:pPr>
            <a:r>
              <a:rPr lang="pt-BR" sz="2000" b="0" dirty="0" smtClean="0"/>
              <a:t>Efeitos </a:t>
            </a:r>
            <a:r>
              <a:rPr lang="pt-BR" sz="2000" b="0" dirty="0"/>
              <a:t>principais: imposição de pena privativa, restritiva de direitos ou multa; Efeitos secundários: torna certa a obrigação de reparar o dano (91, caput, I, CP), fazendo coisa julgada sobre o </a:t>
            </a:r>
            <a:r>
              <a:rPr lang="pt-BR" sz="2000" b="0" i="1" dirty="0" err="1"/>
              <a:t>an</a:t>
            </a:r>
            <a:r>
              <a:rPr lang="pt-BR" sz="2000" b="0" i="1" dirty="0"/>
              <a:t> </a:t>
            </a:r>
            <a:r>
              <a:rPr lang="pt-BR" sz="2000" b="0" i="1" dirty="0" err="1" smtClean="0"/>
              <a:t>debeatur</a:t>
            </a:r>
            <a:r>
              <a:rPr lang="pt-BR" sz="2000" b="0" dirty="0" smtClean="0"/>
              <a:t>;</a:t>
            </a:r>
          </a:p>
          <a:p>
            <a:pPr algn="just">
              <a:buFontTx/>
              <a:buChar char="-"/>
            </a:pPr>
            <a:r>
              <a:rPr lang="pt-BR" sz="2000" b="0" dirty="0" smtClean="0"/>
              <a:t>Sentença </a:t>
            </a:r>
            <a:r>
              <a:rPr lang="pt-BR" sz="2000" b="0" dirty="0"/>
              <a:t>absolutória imprópria (que estabelece medida de segurança), não gera título executivo, por não se tratar de condenação (386, IV </a:t>
            </a:r>
            <a:r>
              <a:rPr lang="pt-BR" sz="2000" b="0" dirty="0" err="1"/>
              <a:t>c.c</a:t>
            </a:r>
            <a:r>
              <a:rPr lang="pt-BR" sz="2000" b="0" dirty="0"/>
              <a:t>. </a:t>
            </a:r>
            <a:r>
              <a:rPr lang="pt-BR" sz="2000" b="0" dirty="0" err="1"/>
              <a:t>paráfrafo</a:t>
            </a:r>
            <a:r>
              <a:rPr lang="pt-BR" sz="2000" b="0" dirty="0"/>
              <a:t> único e III, CPP</a:t>
            </a:r>
            <a:r>
              <a:rPr lang="pt-BR" sz="2000" b="0" dirty="0" smtClean="0"/>
              <a:t>)</a:t>
            </a:r>
          </a:p>
          <a:p>
            <a:pPr algn="just">
              <a:buFontTx/>
              <a:buChar char="-"/>
            </a:pPr>
            <a:endParaRPr lang="pt-BR" sz="2000" b="0" dirty="0"/>
          </a:p>
          <a:p>
            <a:pPr marL="0" indent="0" algn="just"/>
            <a:r>
              <a:rPr lang="pt-BR" sz="2000" dirty="0"/>
              <a:t>Sentença condenatória e o responsável </a:t>
            </a:r>
            <a:r>
              <a:rPr lang="pt-BR" sz="2000" dirty="0" smtClean="0"/>
              <a:t>civil</a:t>
            </a:r>
          </a:p>
          <a:p>
            <a:pPr marL="0" indent="0" algn="just"/>
            <a:r>
              <a:rPr lang="pt-BR" sz="2000" b="0" dirty="0" smtClean="0"/>
              <a:t>Não </a:t>
            </a:r>
            <a:r>
              <a:rPr lang="pt-BR" sz="2000" b="0" dirty="0"/>
              <a:t>se admite a execução da sentença penal condenatória contra terceiro responsável civil, por violar o contraditório (</a:t>
            </a:r>
            <a:r>
              <a:rPr lang="pt-BR" sz="2000" b="0" dirty="0" err="1"/>
              <a:t>ex</a:t>
            </a:r>
            <a:r>
              <a:rPr lang="pt-BR" sz="2000" b="0" dirty="0"/>
              <a:t>: empregador</a:t>
            </a:r>
            <a:r>
              <a:rPr lang="pt-BR" sz="2000" b="0" dirty="0" smtClean="0"/>
              <a:t>)-</a:t>
            </a:r>
          </a:p>
        </p:txBody>
      </p:sp>
    </p:spTree>
    <p:extLst>
      <p:ext uri="{BB962C8B-B14F-4D97-AF65-F5344CB8AC3E}">
        <p14:creationId xmlns:p14="http://schemas.microsoft.com/office/powerpoint/2010/main" val="375584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Efeitos civis da absolvição penal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Via de regra, há independência entre o processo civil e o processo penal, não afastando a possibilidade de ação de reparação de dano;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Exceção: quando decidido no processo criminal sobre a inexistência do crime ou autoria, não cabe execução civil;</a:t>
            </a:r>
          </a:p>
          <a:p>
            <a:pPr marL="0" indent="0" algn="just"/>
            <a:r>
              <a:rPr lang="pt-BR" sz="1800" dirty="0" smtClean="0"/>
              <a:t>Excludentes de ilicitude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Como regra, reconhecida a ilicitude no processo penal, faz coisa julgada no cível;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São exceções indenizáveis: a) legítima defesa com </a:t>
            </a:r>
            <a:r>
              <a:rPr lang="pt-BR" sz="1800" b="0" i="1" dirty="0" smtClean="0"/>
              <a:t>aberratio ictus </a:t>
            </a:r>
            <a:r>
              <a:rPr lang="pt-BR" sz="1800" b="0" dirty="0" smtClean="0"/>
              <a:t>(930, p. único, CC); b) estado de necessidade de terceiro – quando a pessoa lesada ou o dono da coisa não causou a situação de perigo (929, CC);</a:t>
            </a:r>
            <a:endParaRPr lang="pt-BR" sz="1800" b="0" i="1" dirty="0" smtClean="0"/>
          </a:p>
        </p:txBody>
      </p:sp>
    </p:spTree>
    <p:extLst>
      <p:ext uri="{BB962C8B-B14F-4D97-AF65-F5344CB8AC3E}">
        <p14:creationId xmlns:p14="http://schemas.microsoft.com/office/powerpoint/2010/main" val="240790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Teoria geral da prova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Processo penal como controvérsia fática; 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Prova como meio de alcançar a verdade;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Verdade</a:t>
            </a:r>
            <a:r>
              <a:rPr lang="pt-BR" sz="1800" b="0" dirty="0" smtClean="0"/>
              <a:t>: elevado grau de probabilidade de que o fato tenha ocorrido conforme a prova;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A busca da verdade é o meio para a correta aplicação da lei penal;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Conceito polissêmico: a) atividade probatória; b)meio de prova; c) resultado probatório;</a:t>
            </a:r>
          </a:p>
        </p:txBody>
      </p:sp>
    </p:spTree>
    <p:extLst>
      <p:ext uri="{BB962C8B-B14F-4D97-AF65-F5344CB8AC3E}">
        <p14:creationId xmlns:p14="http://schemas.microsoft.com/office/powerpoint/2010/main" val="3548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260648"/>
            <a:ext cx="7520940" cy="4968552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Teoria geral da prova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Atividade </a:t>
            </a:r>
            <a:r>
              <a:rPr lang="pt-BR" sz="1800" b="0" i="1" dirty="0"/>
              <a:t>probatória</a:t>
            </a:r>
            <a:r>
              <a:rPr lang="pt-BR" sz="1800" b="0" dirty="0"/>
              <a:t>: conjunto de atos praticados para a verificação de um fato</a:t>
            </a:r>
            <a:r>
              <a:rPr lang="pt-BR" sz="1800" b="0" dirty="0" smtClean="0"/>
              <a:t>; É a atividade desenvolvida pelas partes, e, subsidiariamente, pelo juiz, na reconstrução dos fatos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a prova de alegação incumbe a quem a fizer, art. 156, CPP);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Meio de prova</a:t>
            </a:r>
            <a:r>
              <a:rPr lang="pt-BR" sz="1800" b="0" dirty="0" smtClean="0"/>
              <a:t>: é o instrumento por meio do qual se introduzem no processo os elementos de probatórias (prova testemunhal, pericial); São os instrumentos pelos quais as fontes de provas são conduzidas ao processo;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Resultado probatório</a:t>
            </a:r>
            <a:r>
              <a:rPr lang="pt-BR" sz="1800" b="0" dirty="0" smtClean="0"/>
              <a:t>: é o convencimento que os meios de prova geram no juiz e nas partes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art. 312, CPP, ao tratar da “prova da existência do crime”)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Fonte de prova</a:t>
            </a:r>
            <a:r>
              <a:rPr lang="pt-BR" sz="1800" b="0" dirty="0" smtClean="0"/>
              <a:t>: tudo que é idôneo a fornecer resultado apreciável para a decisão do juiz (</a:t>
            </a:r>
            <a:r>
              <a:rPr lang="pt-BR" sz="1800" b="0" dirty="0" err="1" smtClean="0"/>
              <a:t>ex</a:t>
            </a:r>
            <a:r>
              <a:rPr lang="pt-BR" sz="1800" b="0" dirty="0" smtClean="0"/>
              <a:t>: uma pessoa, um documento ou uma coisa);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Elemento de prova: é o dado bruto que se extrai da fonte de prova, ainda não valorado pelo juiz.</a:t>
            </a:r>
          </a:p>
          <a:p>
            <a:pPr marL="285750" indent="-285750" algn="just">
              <a:buFontTx/>
              <a:buChar char="-"/>
            </a:pPr>
            <a:endParaRPr lang="pt-BR" sz="1800" b="0" dirty="0"/>
          </a:p>
          <a:p>
            <a:pPr marL="0" indent="0" algn="just"/>
            <a:endParaRPr lang="pt-BR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246954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88640"/>
            <a:ext cx="7520940" cy="4968552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Teoria geral da prova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Meios de prova</a:t>
            </a:r>
            <a:r>
              <a:rPr lang="pt-BR" sz="1800" b="0" dirty="0" smtClean="0"/>
              <a:t>: são aptos a servir, </a:t>
            </a:r>
            <a:r>
              <a:rPr lang="pt-BR" sz="1800" b="0" u="sng" dirty="0" smtClean="0"/>
              <a:t>diretamente</a:t>
            </a:r>
            <a:r>
              <a:rPr lang="pt-BR" sz="1800" b="0" dirty="0" smtClean="0"/>
              <a:t>, ao convencimento do juiz sobre a veracidade ou não de uma afirmação fática;</a:t>
            </a:r>
          </a:p>
          <a:p>
            <a:pPr marL="285750" indent="-285750" algn="just">
              <a:buFontTx/>
              <a:buChar char="-"/>
            </a:pPr>
            <a:r>
              <a:rPr lang="pt-BR" sz="1800" b="0" i="1" dirty="0" smtClean="0"/>
              <a:t>Meios de obtenção de prova</a:t>
            </a:r>
            <a:r>
              <a:rPr lang="pt-BR" sz="1800" b="0" dirty="0" smtClean="0"/>
              <a:t>: são os instrumentos para a colheita de elementos ou fontes de provas, estes, sim, aptos a convencer o julgador; Servem </a:t>
            </a:r>
            <a:r>
              <a:rPr lang="pt-BR" sz="1800" b="0" u="sng" dirty="0" smtClean="0"/>
              <a:t>indiretamente</a:t>
            </a:r>
            <a:r>
              <a:rPr lang="pt-BR" sz="1800" b="0" dirty="0" smtClean="0"/>
              <a:t> ao convencimento do julgador;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CPP disciplina os meios de prova: a) exame de corpo de delito e perícias em geral (</a:t>
            </a:r>
            <a:r>
              <a:rPr lang="pt-BR" sz="1800" b="0" dirty="0" err="1" smtClean="0"/>
              <a:t>arts</a:t>
            </a:r>
            <a:r>
              <a:rPr lang="pt-BR" sz="1800" b="0" dirty="0" smtClean="0"/>
              <a:t>. 158 a 184); b) interrogatório (185 a 196); c) confissão (197 a 200); d) perguntas ao ofendido ( 201); e) testemunhas (202 a 225); f) reconhecimento de pessoas ou coisas (226 a 228); g) acareação (229 a 230); h) documentos (231 a 238); i) indícios (239); j) busca e apreensão (240 a 250); </a:t>
            </a:r>
          </a:p>
        </p:txBody>
      </p:sp>
    </p:spTree>
    <p:extLst>
      <p:ext uri="{BB962C8B-B14F-4D97-AF65-F5344CB8AC3E}">
        <p14:creationId xmlns:p14="http://schemas.microsoft.com/office/powerpoint/2010/main" val="88632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88640"/>
            <a:ext cx="7520940" cy="4968552"/>
          </a:xfrm>
        </p:spPr>
        <p:txBody>
          <a:bodyPr>
            <a:noAutofit/>
          </a:bodyPr>
          <a:lstStyle/>
          <a:p>
            <a:pPr marL="0" indent="0" algn="just"/>
            <a:r>
              <a:rPr lang="pt-BR" sz="1800" dirty="0" smtClean="0"/>
              <a:t>DA PROVA</a:t>
            </a:r>
            <a:endParaRPr lang="pt-BR" sz="1800" dirty="0"/>
          </a:p>
          <a:p>
            <a:pPr marL="0" indent="0" algn="just"/>
            <a:r>
              <a:rPr lang="pt-BR" sz="1800" dirty="0" smtClean="0"/>
              <a:t>Teoria geral da prova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Críticas</a:t>
            </a:r>
            <a:r>
              <a:rPr lang="pt-BR" sz="1800" b="0" dirty="0"/>
              <a:t>: (1) o interrogatório é um meio de defesa (direito ao silêncio, art. 5º, LXIII, CF</a:t>
            </a:r>
            <a:r>
              <a:rPr lang="pt-BR" sz="1800" b="0" dirty="0" smtClean="0"/>
              <a:t>), e não um meio de prova; </a:t>
            </a:r>
            <a:r>
              <a:rPr lang="pt-BR" sz="1800" b="0" dirty="0"/>
              <a:t>(2) a confissão necessita de um documento ou do interrogatório, não pode ser meio de prova</a:t>
            </a:r>
            <a:r>
              <a:rPr lang="pt-BR" sz="1800" b="0" dirty="0" smtClean="0"/>
              <a:t>; (3) indícios não podem ser meios de prova, pois são um ponto de partida do qual o juiz realiza um processo mental que permite concluir pela existência de outro fato (é um fato provado que permite, por um raciocínio indutivo-dedutivo, concluir pela existência de outro fato);</a:t>
            </a:r>
          </a:p>
          <a:p>
            <a:pPr marL="285750" indent="-285750" algn="just">
              <a:buFontTx/>
              <a:buChar char="-"/>
            </a:pPr>
            <a:r>
              <a:rPr lang="pt-BR" sz="1800" b="0" dirty="0" smtClean="0"/>
              <a:t>O rol do CPP não é taxativo (art. 369), e menciona-se ainda a inspeção judicial (art. 3º, CPP, </a:t>
            </a:r>
            <a:r>
              <a:rPr lang="pt-BR" sz="1800" b="0" dirty="0" err="1" smtClean="0"/>
              <a:t>c.c</a:t>
            </a:r>
            <a:r>
              <a:rPr lang="pt-BR" sz="1800" b="0" dirty="0" smtClean="0"/>
              <a:t>. </a:t>
            </a:r>
            <a:r>
              <a:rPr lang="pt-BR" sz="1800" b="0" dirty="0" err="1" smtClean="0"/>
              <a:t>arts</a:t>
            </a:r>
            <a:r>
              <a:rPr lang="pt-BR" sz="1800" b="0" dirty="0" smtClean="0"/>
              <a:t>. 481 a 484, CPC); “Reprodução simulada dos fatos” (art. 7º, CPP), é providência destinada a obter elementos de prova; </a:t>
            </a:r>
            <a:endParaRPr lang="pt-BR" sz="1800" b="0" dirty="0"/>
          </a:p>
          <a:p>
            <a:pPr marL="0" indent="0" algn="just"/>
            <a:endParaRPr lang="pt-BR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230744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548</TotalTime>
  <Words>2540</Words>
  <Application>Microsoft Office PowerPoint</Application>
  <PresentationFormat>Apresentação na tela (4:3)</PresentationFormat>
  <Paragraphs>145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Ângulos</vt:lpstr>
      <vt:lpstr>Curso popular de formação de defensoras e defensores públicos</vt:lpstr>
      <vt:lpstr>Ação civil ex delicto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Bibliografia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</dc:title>
  <dc:creator>Helder França</dc:creator>
  <cp:lastModifiedBy>Helder</cp:lastModifiedBy>
  <cp:revision>56</cp:revision>
  <dcterms:created xsi:type="dcterms:W3CDTF">2019-03-01T15:59:46Z</dcterms:created>
  <dcterms:modified xsi:type="dcterms:W3CDTF">2019-04-29T19:51:28Z</dcterms:modified>
</cp:coreProperties>
</file>