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72" r:id="rId6"/>
    <p:sldId id="273" r:id="rId7"/>
    <p:sldId id="274" r:id="rId8"/>
    <p:sldId id="275" r:id="rId9"/>
    <p:sldId id="326" r:id="rId10"/>
    <p:sldId id="276" r:id="rId11"/>
    <p:sldId id="277" r:id="rId12"/>
    <p:sldId id="278" r:id="rId13"/>
    <p:sldId id="279" r:id="rId14"/>
    <p:sldId id="280" r:id="rId15"/>
    <p:sldId id="259" r:id="rId16"/>
    <p:sldId id="262" r:id="rId17"/>
    <p:sldId id="263" r:id="rId18"/>
    <p:sldId id="266" r:id="rId19"/>
    <p:sldId id="268" r:id="rId20"/>
    <p:sldId id="267" r:id="rId21"/>
    <p:sldId id="327" r:id="rId22"/>
    <p:sldId id="269" r:id="rId23"/>
    <p:sldId id="270" r:id="rId24"/>
    <p:sldId id="330" r:id="rId25"/>
    <p:sldId id="331" r:id="rId26"/>
    <p:sldId id="271" r:id="rId27"/>
    <p:sldId id="282" r:id="rId28"/>
    <p:sldId id="332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1" autoAdjust="0"/>
    <p:restoredTop sz="94660"/>
  </p:normalViewPr>
  <p:slideViewPr>
    <p:cSldViewPr snapToGrid="0">
      <p:cViewPr varScale="1">
        <p:scale>
          <a:sx n="72" d="100"/>
          <a:sy n="72" d="100"/>
        </p:scale>
        <p:origin x="-57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pt-BR" sz="3800" b="1" dirty="0"/>
              <a:t>Curso Popular de Formação de Defensoras e Defensores Públicos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Direito Civil – Módulo I</a:t>
            </a:r>
          </a:p>
          <a:p>
            <a:r>
              <a:rPr lang="pt-BR" dirty="0"/>
              <a:t>Professora Cristina Otaviano</a:t>
            </a:r>
          </a:p>
          <a:p>
            <a:r>
              <a:rPr lang="pt-BR" dirty="0"/>
              <a:t>E-mail: cris_otaviano@hotmail.com </a:t>
            </a:r>
          </a:p>
        </p:txBody>
      </p:sp>
    </p:spTree>
    <p:extLst>
      <p:ext uri="{BB962C8B-B14F-4D97-AF65-F5344CB8AC3E}">
        <p14:creationId xmlns:p14="http://schemas.microsoft.com/office/powerpoint/2010/main" val="1243836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583097"/>
            <a:ext cx="10467744" cy="545826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>
                <a:solidFill>
                  <a:schemeClr val="accent2"/>
                </a:solidFill>
              </a:rPr>
              <a:t>d) Alteração do Estatuto (artigos 67/68 CC):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Deliberação por dois terços dos competentes para gerir e representar a fundação;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Não contrariar ou desvirtuar sua  finalidade;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Ser aprovada pelo órgão do Ministério Público (na hipótese de denegação o juiz pode suprir);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Se a aprovação não for unânime a minoria vencida poderá impugnar (prazo de 10 dias);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>
                <a:solidFill>
                  <a:schemeClr val="accent2"/>
                </a:solidFill>
              </a:rPr>
              <a:t>e) Hipóteses de extinção (artigo 69 CC): </a:t>
            </a:r>
          </a:p>
          <a:p>
            <a:pPr marL="0" indent="0">
              <a:buNone/>
            </a:pPr>
            <a:r>
              <a:rPr lang="pt-BR" dirty="0"/>
              <a:t>Quando a finalidade se torna: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Ilícita;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Impossível;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Inútil;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Vencido o prazo de sua existência. </a:t>
            </a:r>
          </a:p>
          <a:p>
            <a:pPr marL="0" indent="0">
              <a:buNone/>
            </a:pPr>
            <a:r>
              <a:rPr lang="pt-BR" dirty="0">
                <a:solidFill>
                  <a:schemeClr val="accent2"/>
                </a:solidFill>
              </a:rPr>
              <a:t>Quem extingue? </a:t>
            </a:r>
            <a:r>
              <a:rPr lang="pt-BR" dirty="0">
                <a:solidFill>
                  <a:schemeClr val="tx1"/>
                </a:solidFill>
              </a:rPr>
              <a:t>O</a:t>
            </a:r>
            <a:r>
              <a:rPr lang="pt-BR" dirty="0"/>
              <a:t> órgão do Ministério Público ou qualquer interessado.</a:t>
            </a:r>
            <a:endParaRPr lang="pt-BR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7214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46606" y="555988"/>
            <a:ext cx="10494249" cy="54715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>
                <a:solidFill>
                  <a:schemeClr val="accent2"/>
                </a:solidFill>
              </a:rPr>
              <a:t>f) Destinação do patrimônio na hipótese de extinção: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Salvo disposição em contrário, ele deve ser incorporado em outra fundação designada pelo juiz, de finalidade igual ou semelhante (artigo 69 CC).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sz="2400" dirty="0">
                <a:solidFill>
                  <a:schemeClr val="accent2"/>
                </a:solidFill>
              </a:rPr>
              <a:t>II. </a:t>
            </a:r>
            <a:r>
              <a:rPr lang="pt-BR" sz="2400" b="1" u="sng" dirty="0">
                <a:solidFill>
                  <a:schemeClr val="accent2"/>
                </a:solidFill>
              </a:rPr>
              <a:t>Associações:</a:t>
            </a:r>
          </a:p>
          <a:p>
            <a:pPr marL="0" indent="0">
              <a:buNone/>
            </a:pPr>
            <a:r>
              <a:rPr lang="pt-BR" dirty="0">
                <a:solidFill>
                  <a:schemeClr val="accent2"/>
                </a:solidFill>
              </a:rPr>
              <a:t>a) Conceito e finalidades:</a:t>
            </a:r>
          </a:p>
          <a:p>
            <a:pPr marL="0" indent="0">
              <a:buNone/>
            </a:pPr>
            <a:r>
              <a:rPr lang="pt-BR" dirty="0"/>
              <a:t>É uma união de pessoas que se organizam para fins não econômicos.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Assim como a fundação, a associação tem finalidade não econômica, mas, diferentemente daquela, deriva da união de pessoas, não da atribuição de patrimônio;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Pode gerar receita, mas esta deve ser reinvestida na própria associação;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Não pode haver partilha de lucros por parte de seus conselheiros, como se fossem dividendos.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>
                <a:solidFill>
                  <a:schemeClr val="accent2"/>
                </a:solidFill>
              </a:rPr>
              <a:t>b) Forma de constituição: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Ato constitutivo – Estatuto;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7971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569843"/>
            <a:ext cx="10467744" cy="547151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O Estatuto deve indicar (artigo 54):</a:t>
            </a:r>
          </a:p>
          <a:p>
            <a:pPr marL="0" indent="0">
              <a:buNone/>
            </a:pPr>
            <a:r>
              <a:rPr lang="pt-BR" dirty="0"/>
              <a:t>- a denominação, os fins e a sede da associação;</a:t>
            </a:r>
          </a:p>
          <a:p>
            <a:pPr marL="0" indent="0">
              <a:buNone/>
            </a:pPr>
            <a:r>
              <a:rPr lang="pt-BR" dirty="0"/>
              <a:t>- os requisitos para a admissão, demissão e exclusão dos associados;</a:t>
            </a:r>
          </a:p>
          <a:p>
            <a:pPr marL="0" indent="0">
              <a:buNone/>
            </a:pPr>
            <a:r>
              <a:rPr lang="pt-BR" dirty="0"/>
              <a:t>- os direitos e deveres dos associados;</a:t>
            </a:r>
          </a:p>
          <a:p>
            <a:pPr marL="0" indent="0">
              <a:buNone/>
            </a:pPr>
            <a:r>
              <a:rPr lang="pt-BR" dirty="0"/>
              <a:t>- as fontes de recursos para sua manutenção;</a:t>
            </a:r>
          </a:p>
          <a:p>
            <a:pPr marL="0" indent="0">
              <a:buNone/>
            </a:pPr>
            <a:r>
              <a:rPr lang="pt-BR" dirty="0"/>
              <a:t>– o modo de constituição e de funcionamento dos órgãos deliberativos; </a:t>
            </a:r>
          </a:p>
          <a:p>
            <a:pPr marL="0" indent="0">
              <a:buNone/>
            </a:pPr>
            <a:r>
              <a:rPr lang="pt-BR" dirty="0"/>
              <a:t>- as condições para a alteração das disposições estatutárias e para a dissolução.</a:t>
            </a:r>
          </a:p>
          <a:p>
            <a:pPr marL="0" indent="0">
              <a:buNone/>
            </a:pPr>
            <a:r>
              <a:rPr lang="pt-BR" dirty="0"/>
              <a:t>– a forma de gestão administrativa e de aprovação das respectivas contas.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Órgãos: Presidência, Conselho Administrativo, Conselho Fiscal e Assembleia Geral (o órgão mais poderoso da associação);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Esse estatuto deve ser registrado no CRPJ também.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>
                <a:solidFill>
                  <a:schemeClr val="accent2"/>
                </a:solidFill>
              </a:rPr>
              <a:t>c) Destinação do patrimônio na hipótese de extinção:</a:t>
            </a:r>
          </a:p>
          <a:p>
            <a:pPr marL="0" indent="0">
              <a:buNone/>
            </a:pPr>
            <a:endParaRPr lang="pt-BR" dirty="0"/>
          </a:p>
          <a:p>
            <a:pPr>
              <a:buFont typeface="Wingdings" panose="05000000000000000000" pitchFamily="2" charset="2"/>
              <a:buChar char="§"/>
            </a:pPr>
            <a:endParaRPr lang="pt-BR" dirty="0"/>
          </a:p>
          <a:p>
            <a:pPr>
              <a:buFont typeface="Wingdings" panose="05000000000000000000" pitchFamily="2" charset="2"/>
              <a:buChar char="§"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175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516835"/>
            <a:ext cx="10467744" cy="55245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Destinado à entidade de fins não econômicos designada no estatuto;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Se omisso - por deliberação dos associados, à instituição municipal, estadual ou federal, de fins idênticos ou semelhantes.</a:t>
            </a:r>
          </a:p>
          <a:p>
            <a:pPr marL="0" indent="0">
              <a:buNone/>
            </a:pPr>
            <a:endParaRPr lang="pt-BR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chemeClr val="accent2"/>
                </a:solidFill>
              </a:rPr>
              <a:t>d) Expulsão de associado (artigo 57 CC):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Admissível desde que haja: </a:t>
            </a:r>
          </a:p>
          <a:p>
            <a:pPr>
              <a:buAutoNum type="alphaLcParenR"/>
            </a:pPr>
            <a:r>
              <a:rPr lang="pt-BR" dirty="0"/>
              <a:t>Justa causa;</a:t>
            </a:r>
          </a:p>
          <a:p>
            <a:pPr>
              <a:buAutoNum type="alphaLcParenR"/>
            </a:pPr>
            <a:r>
              <a:rPr lang="pt-BR" dirty="0"/>
              <a:t>Direito de defesa;</a:t>
            </a:r>
          </a:p>
          <a:p>
            <a:pPr>
              <a:buAutoNum type="alphaLcParenR"/>
            </a:pPr>
            <a:r>
              <a:rPr lang="pt-BR" dirty="0"/>
              <a:t>Recurso, nos termos previstos no estatuto.</a:t>
            </a:r>
          </a:p>
          <a:p>
            <a:pPr marL="0" indent="0">
              <a:buNone/>
            </a:pPr>
            <a:endParaRPr lang="pt-BR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chemeClr val="tx2"/>
                </a:solidFill>
              </a:rPr>
              <a:t>O dispositivo foi inserido no CC após decisão do STF sobre a obrigatoriedade do contraditório para exclusão do associado (eficácia horizontal dos direitos fundamentais). </a:t>
            </a:r>
          </a:p>
        </p:txBody>
      </p:sp>
    </p:spTree>
    <p:extLst>
      <p:ext uri="{BB962C8B-B14F-4D97-AF65-F5344CB8AC3E}">
        <p14:creationId xmlns:p14="http://schemas.microsoft.com/office/powerpoint/2010/main" val="2857981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583097"/>
            <a:ext cx="10494249" cy="545826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b="1" u="sng" dirty="0">
                <a:solidFill>
                  <a:schemeClr val="accent2"/>
                </a:solidFill>
              </a:rPr>
              <a:t>III. Sociedades:</a:t>
            </a:r>
            <a:r>
              <a:rPr lang="pt-BR" dirty="0"/>
              <a:t> 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accent2"/>
                </a:solidFill>
              </a:rPr>
              <a:t>a) Conceito e finalidades:</a:t>
            </a:r>
          </a:p>
          <a:p>
            <a:pPr marL="0" indent="0" algn="just">
              <a:buNone/>
            </a:pPr>
            <a:r>
              <a:rPr lang="pt-BR" dirty="0"/>
              <a:t>A sociedade, espécie de pessoa jurídica de direito privado formada pela união de indivíduos, dotada de personalidade jurídica própria e instituída por meio de contrato social, tem a finalidade de exercer atividade econômica e partilhar lucro.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(Devem ser estudadas em direito empresarial).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sz="2400" dirty="0">
                <a:solidFill>
                  <a:schemeClr val="accent2"/>
                </a:solidFill>
              </a:rPr>
              <a:t>1.4. Extinção da pessoa jurídica</a:t>
            </a:r>
          </a:p>
          <a:p>
            <a:pPr marL="0" indent="0" algn="just">
              <a:buNone/>
            </a:pPr>
            <a:r>
              <a:rPr lang="pt-BR" dirty="0"/>
              <a:t>Fundamentalmente, uma pessoa jurídica pode experimentar 3 formas de dissolução: convencional, administrativa ou judicial.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>
                <a:solidFill>
                  <a:schemeClr val="accent2"/>
                </a:solidFill>
              </a:rPr>
              <a:t>I. Convencional:</a:t>
            </a:r>
          </a:p>
          <a:p>
            <a:pPr algn="just">
              <a:buFont typeface="Wingdings" pitchFamily="2" charset="2"/>
              <a:buChar char="§"/>
            </a:pPr>
            <a:r>
              <a:rPr lang="pt-BR" dirty="0"/>
              <a:t>Deliberada pelos próprios sócios ou administradores;</a:t>
            </a:r>
          </a:p>
        </p:txBody>
      </p:sp>
    </p:spTree>
    <p:extLst>
      <p:ext uri="{BB962C8B-B14F-4D97-AF65-F5344CB8AC3E}">
        <p14:creationId xmlns:p14="http://schemas.microsoft.com/office/powerpoint/2010/main" val="3050684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720437"/>
            <a:ext cx="10503284" cy="53209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>
                <a:solidFill>
                  <a:schemeClr val="accent2"/>
                </a:solidFill>
              </a:rPr>
              <a:t>II. Administrativa</a:t>
            </a:r>
          </a:p>
          <a:p>
            <a:pPr algn="just">
              <a:buFont typeface="Wingdings" pitchFamily="2" charset="2"/>
              <a:buChar char="§"/>
            </a:pPr>
            <a:r>
              <a:rPr lang="pt-BR" dirty="0"/>
              <a:t>Decorrente da cassação da autorização de constituição e funcionamento de determinadas pessoas jurídicas;</a:t>
            </a:r>
          </a:p>
          <a:p>
            <a:pPr algn="just">
              <a:buFont typeface="Wingdings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Exemplo: Bancos;</a:t>
            </a:r>
          </a:p>
          <a:p>
            <a:pPr marL="0" indent="0" algn="just">
              <a:buNone/>
            </a:pPr>
            <a:endParaRPr lang="pt-BR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pt-BR" dirty="0">
                <a:solidFill>
                  <a:schemeClr val="accent2"/>
                </a:solidFill>
              </a:rPr>
              <a:t>II. Judicial</a:t>
            </a:r>
          </a:p>
          <a:p>
            <a:pPr algn="just">
              <a:buFont typeface="Wingdings" pitchFamily="2" charset="2"/>
              <a:buChar char="§"/>
            </a:pPr>
            <a:r>
              <a:rPr lang="pt-BR" dirty="0"/>
              <a:t>deriva de um procedimento judicial;</a:t>
            </a:r>
          </a:p>
          <a:p>
            <a:pPr algn="just">
              <a:buFont typeface="Wingdings" pitchFamily="2" charset="2"/>
              <a:buChar char="§"/>
            </a:pPr>
            <a:endParaRPr lang="pt-BR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pt-BR" sz="3200" dirty="0">
                <a:solidFill>
                  <a:schemeClr val="accent2"/>
                </a:solidFill>
              </a:rPr>
              <a:t>2. Desconsideração da Personalidade Jurídica</a:t>
            </a:r>
          </a:p>
          <a:p>
            <a:pPr marL="0" indent="0" algn="just">
              <a:buNone/>
            </a:pPr>
            <a:endParaRPr lang="pt-BR" sz="14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pt-BR" sz="2400" dirty="0">
                <a:solidFill>
                  <a:schemeClr val="accent2"/>
                </a:solidFill>
              </a:rPr>
              <a:t>I. Introdução:</a:t>
            </a:r>
          </a:p>
          <a:p>
            <a:pPr algn="just">
              <a:buFont typeface="Wingdings" pitchFamily="2" charset="2"/>
              <a:buChar char="§"/>
            </a:pPr>
            <a:r>
              <a:rPr lang="pt-BR" dirty="0"/>
              <a:t>Surgimento: No final do século XIX – Inglaterra (Aaron Salomon);</a:t>
            </a:r>
          </a:p>
          <a:p>
            <a:pPr algn="just">
              <a:buFont typeface="Wingdings" pitchFamily="2" charset="2"/>
              <a:buChar char="§"/>
            </a:pPr>
            <a:r>
              <a:rPr lang="pt-BR" dirty="0"/>
              <a:t>Desenvolvimento: Alemanha com Rolf </a:t>
            </a:r>
            <a:r>
              <a:rPr lang="pt-BR" dirty="0" err="1"/>
              <a:t>Serick</a:t>
            </a:r>
            <a:r>
              <a:rPr lang="pt-BR" dirty="0"/>
              <a:t> e na Itália com Piero </a:t>
            </a:r>
            <a:r>
              <a:rPr lang="pt-BR" dirty="0" err="1"/>
              <a:t>Verrucoli</a:t>
            </a:r>
            <a:r>
              <a:rPr lang="pt-BR" dirty="0"/>
              <a:t>;</a:t>
            </a:r>
          </a:p>
          <a:p>
            <a:pPr algn="just">
              <a:buFont typeface="Wingdings" pitchFamily="2" charset="2"/>
              <a:buChar char="§"/>
            </a:pP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162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649357"/>
            <a:ext cx="10480996" cy="539200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No Brasil: Foi tratada por Rubens Requião.</a:t>
            </a:r>
          </a:p>
          <a:p>
            <a:pPr marL="0" indent="0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t-BR" sz="2400" dirty="0">
                <a:solidFill>
                  <a:schemeClr val="accent2"/>
                </a:solidFill>
              </a:rPr>
              <a:t>II. Conceito</a:t>
            </a:r>
          </a:p>
          <a:p>
            <a:pPr marL="0" indent="0" algn="just">
              <a:buNone/>
            </a:pPr>
            <a:r>
              <a:rPr lang="pt-BR" dirty="0"/>
              <a:t>A doutrina da desconsideração pode ser considerada como uma teoria que pretende o afastamento temporário da personalidade de uma pessoa jurídica para permitir que os seus credores satisfaçam seus direitos no patrimônio pessoal do sócio ou administrador que cometeu o ato abusivo. Daí a expressão inglesa </a:t>
            </a:r>
            <a:r>
              <a:rPr lang="pt-BR" i="1" dirty="0" err="1"/>
              <a:t>lift</a:t>
            </a:r>
            <a:r>
              <a:rPr lang="pt-BR" i="1" dirty="0"/>
              <a:t> </a:t>
            </a:r>
            <a:r>
              <a:rPr lang="pt-BR" i="1" dirty="0" err="1"/>
              <a:t>the</a:t>
            </a:r>
            <a:r>
              <a:rPr lang="pt-BR" i="1" dirty="0"/>
              <a:t> </a:t>
            </a:r>
            <a:r>
              <a:rPr lang="pt-BR" i="1" dirty="0" err="1"/>
              <a:t>vail</a:t>
            </a:r>
            <a:r>
              <a:rPr lang="pt-BR" i="1" dirty="0"/>
              <a:t> </a:t>
            </a:r>
            <a:r>
              <a:rPr lang="pt-BR" dirty="0"/>
              <a:t>(“levantar o véu”).</a:t>
            </a:r>
          </a:p>
          <a:p>
            <a:pPr algn="just">
              <a:buFont typeface="Wingdings" pitchFamily="2" charset="2"/>
              <a:buChar char="§"/>
            </a:pPr>
            <a:r>
              <a:rPr lang="pt-BR" dirty="0"/>
              <a:t>Aplicável a sociedades comerciais, associações, </a:t>
            </a:r>
            <a:r>
              <a:rPr lang="pt-BR" dirty="0" err="1"/>
              <a:t>Eireli</a:t>
            </a:r>
            <a:endParaRPr lang="pt-BR" dirty="0"/>
          </a:p>
          <a:p>
            <a:pPr algn="just">
              <a:buFont typeface="Wingdings" pitchFamily="2" charset="2"/>
              <a:buChar char="§"/>
            </a:pPr>
            <a:r>
              <a:rPr lang="pt-BR" dirty="0"/>
              <a:t>E o empresário individual? – Não há separação de patrimônios;</a:t>
            </a:r>
          </a:p>
          <a:p>
            <a:pPr algn="just">
              <a:buFont typeface="Wingdings" pitchFamily="2" charset="2"/>
              <a:buChar char="§"/>
            </a:pPr>
            <a:r>
              <a:rPr lang="pt-BR" dirty="0"/>
              <a:t>A desconsideração é temporária, episódica;</a:t>
            </a:r>
          </a:p>
          <a:p>
            <a:pPr algn="just">
              <a:buFont typeface="Wingdings" pitchFamily="2" charset="2"/>
              <a:buChar char="§"/>
            </a:pPr>
            <a:r>
              <a:rPr lang="pt-BR" dirty="0"/>
              <a:t>Função social da empresa;</a:t>
            </a:r>
          </a:p>
          <a:p>
            <a:pPr algn="just">
              <a:buFont typeface="Wingdings" pitchFamily="2" charset="2"/>
              <a:buChar char="§"/>
            </a:pPr>
            <a:r>
              <a:rPr lang="pt-BR" dirty="0"/>
              <a:t>Provoca a personalização pessoal dos sócios;</a:t>
            </a:r>
          </a:p>
          <a:p>
            <a:pPr algn="just">
              <a:buFont typeface="Wingdings" pitchFamily="2" charset="2"/>
              <a:buChar char="§"/>
            </a:pPr>
            <a:r>
              <a:rPr lang="pt-BR" dirty="0"/>
              <a:t>Pagas as dívidas, a sociedade volta a funcionar normalmente;</a:t>
            </a:r>
          </a:p>
          <a:p>
            <a:pPr algn="just">
              <a:buFont typeface="Wingdings" pitchFamily="2" charset="2"/>
              <a:buChar char="§"/>
            </a:pPr>
            <a:endParaRPr lang="pt-BR" dirty="0"/>
          </a:p>
          <a:p>
            <a:pPr marL="0" indent="0">
              <a:buNone/>
            </a:pP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006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596349"/>
            <a:ext cx="10520753" cy="5445014"/>
          </a:xfrm>
        </p:spPr>
        <p:txBody>
          <a:bodyPr/>
          <a:lstStyle/>
          <a:p>
            <a:pPr marL="0" indent="0">
              <a:buNone/>
            </a:pPr>
            <a:r>
              <a:rPr lang="pt-BR" b="1" u="sng" dirty="0">
                <a:solidFill>
                  <a:schemeClr val="accent2"/>
                </a:solidFill>
              </a:rPr>
              <a:t>Atenção:</a:t>
            </a:r>
            <a:r>
              <a:rPr lang="pt-BR" dirty="0">
                <a:solidFill>
                  <a:schemeClr val="tx1"/>
                </a:solidFill>
              </a:rPr>
              <a:t>    Desconsideração               </a:t>
            </a:r>
            <a:r>
              <a:rPr lang="pt-BR" dirty="0" err="1">
                <a:solidFill>
                  <a:schemeClr val="tx1"/>
                </a:solidFill>
              </a:rPr>
              <a:t>Despersonificação</a:t>
            </a:r>
            <a:r>
              <a:rPr lang="pt-BR" dirty="0">
                <a:solidFill>
                  <a:schemeClr val="tx1"/>
                </a:solidFill>
              </a:rPr>
              <a:t> </a:t>
            </a:r>
          </a:p>
          <a:p>
            <a:pPr>
              <a:buFont typeface="Wingdings" pitchFamily="2" charset="2"/>
              <a:buChar char="§"/>
            </a:pPr>
            <a:endParaRPr lang="pt-BR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Em regra Judicialmente;</a:t>
            </a:r>
          </a:p>
          <a:p>
            <a:pPr>
              <a:buFont typeface="Wingdings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Administrativamente – em regra não é possível – Mas o STJ já admitiu:</a:t>
            </a:r>
          </a:p>
          <a:p>
            <a:pPr marL="0" indent="0" algn="just">
              <a:buNone/>
            </a:pPr>
            <a:r>
              <a:rPr lang="pt-BR" dirty="0"/>
              <a:t>“...</a:t>
            </a:r>
            <a:r>
              <a:rPr lang="pt-BR" i="1" dirty="0"/>
              <a:t>a Administração Pública pode, em observância ao princípio da moralidade administrativa e da indisponibilidade dos interesses públicos tutelados, desconsiderar a personalidade jurídica de sociedade constituída com abuso de forma e fraude à lei, desde que facultado ao administrado o contraditório e a ampla defesa em processo administrativo regular...</a:t>
            </a:r>
            <a:r>
              <a:rPr lang="pt-BR" dirty="0"/>
              <a:t>” RMS 15.166/BA.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sz="2400" dirty="0">
                <a:solidFill>
                  <a:schemeClr val="accent2"/>
                </a:solidFill>
              </a:rPr>
              <a:t>III. Disciplina Legal</a:t>
            </a:r>
          </a:p>
          <a:p>
            <a:pPr algn="just">
              <a:buFont typeface="Wingdings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Artigo 28 do CDC;</a:t>
            </a:r>
          </a:p>
          <a:p>
            <a:pPr algn="just">
              <a:buFont typeface="Wingdings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Artigo 50 do CC</a:t>
            </a:r>
          </a:p>
          <a:p>
            <a:pPr algn="just">
              <a:buFont typeface="Wingdings" pitchFamily="2" charset="2"/>
              <a:buChar char="§"/>
            </a:pP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Diferente de 1"/>
          <p:cNvSpPr/>
          <p:nvPr/>
        </p:nvSpPr>
        <p:spPr>
          <a:xfrm>
            <a:off x="3856382" y="616225"/>
            <a:ext cx="702365" cy="384313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262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543339"/>
            <a:ext cx="10494249" cy="54980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Art. 50. </a:t>
            </a:r>
            <a:r>
              <a:rPr lang="pt-BR" i="1" dirty="0"/>
              <a:t>Em caso de abuso da personalidade jurídica, caracterizado pelo desvio de finalidade, ou pela confusão patrimonial, pode o juiz decidir, a requerimento da parte, ou do Ministério Público quando lhe couber intervir no processo, que os efeitos de certas e determinadas relações de obrigações sejam estendidos aos bens particulares dos administradores ou sócios da pessoa jurídica.</a:t>
            </a:r>
          </a:p>
          <a:p>
            <a:pPr marL="0" indent="0" algn="just">
              <a:buNone/>
            </a:pPr>
            <a:endParaRPr lang="pt-BR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b="1" u="sng" dirty="0">
                <a:solidFill>
                  <a:schemeClr val="accent2"/>
                </a:solidFill>
              </a:rPr>
              <a:t>Requisitos:</a:t>
            </a:r>
          </a:p>
          <a:p>
            <a:pPr marL="0" indent="0" algn="just">
              <a:buNone/>
            </a:pPr>
            <a:r>
              <a:rPr lang="pt-BR" dirty="0"/>
              <a:t>a) o descumprimento da obrigação;</a:t>
            </a:r>
          </a:p>
          <a:p>
            <a:pPr marL="0" indent="0" algn="just">
              <a:buNone/>
            </a:pPr>
            <a:r>
              <a:rPr lang="pt-BR" dirty="0"/>
              <a:t>b) abuso do sócio ou administrador (desvio de finalidade ou pela confusão de patrimônio);</a:t>
            </a:r>
          </a:p>
          <a:p>
            <a:pPr marL="0" indent="0" algn="just">
              <a:buNone/>
            </a:pPr>
            <a:r>
              <a:rPr lang="pt-BR" dirty="0"/>
              <a:t>c) Dispensa a prova de dolo específico.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                     Teoria maior                             Teoria Menor </a:t>
            </a:r>
          </a:p>
          <a:p>
            <a:pPr marL="0" indent="0" algn="just">
              <a:buNone/>
            </a:pPr>
            <a:r>
              <a:rPr lang="pt-BR" dirty="0"/>
              <a:t>                        (CC)                                           (CDC)</a:t>
            </a:r>
          </a:p>
          <a:p>
            <a:pPr marL="0" indent="0" algn="just">
              <a:buNone/>
            </a:pP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Sinal de Multiplicação 3"/>
          <p:cNvSpPr/>
          <p:nvPr/>
        </p:nvSpPr>
        <p:spPr>
          <a:xfrm>
            <a:off x="4336473" y="4876800"/>
            <a:ext cx="374073" cy="484909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5234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583097"/>
            <a:ext cx="10480996" cy="545826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400" dirty="0">
                <a:solidFill>
                  <a:schemeClr val="accent2"/>
                </a:solidFill>
              </a:rPr>
              <a:t>IV. Procedimento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Até o advento do CPC 2016 não havia previsão legal;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CPC 2016 – Incidente previsto entre os artigos 133 a 137;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- Inicia-se por provocação da parte o do Ministério Público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- Pode ser realizada em qualquer fase do processo de conhecimento, cumprimento de sentença ou execução.</a:t>
            </a:r>
          </a:p>
          <a:p>
            <a:pPr marL="0" indent="0" algn="just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t-BR" sz="2400" dirty="0">
                <a:solidFill>
                  <a:schemeClr val="accent2"/>
                </a:solidFill>
              </a:rPr>
              <a:t>V. Limites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Sócio ou administrador que cometeu o ato abusivo ou dele se beneficiou do ato;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Causalidade;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É medida Sancionatória.</a:t>
            </a:r>
          </a:p>
          <a:p>
            <a:pPr marL="0" indent="0" algn="just">
              <a:buNone/>
            </a:pPr>
            <a:r>
              <a:rPr lang="pt-BR" u="sng" dirty="0"/>
              <a:t>Enunciado 7 da 1ª Jornada de Direito Civil):</a:t>
            </a:r>
            <a:r>
              <a:rPr lang="pt-BR" dirty="0"/>
              <a:t> “Só se aplica a desconsideração da personalidade jurídica quando houver a prática de ato irregular e, limitadamente, aos administradores ou sócios que nela hajam incorrido”.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532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736979"/>
            <a:ext cx="10472887" cy="53043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Aulas 7 e 8</a:t>
            </a:r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12. Pessoas jurídicas. Definição e natureza. Classificações. Registro. Nome. Domicílio. Prova. Teoria da desconsideração da personalidade jurídica. Pessoas Jurídicas como titulares de direitos fundamentais. Fundações. Associações. Organizações sociais. 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13. Dos bens: Bem de Família (Lei Federal nº 8.009/1990)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19285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30" y="596348"/>
            <a:ext cx="10494248" cy="54715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>
                <a:solidFill>
                  <a:schemeClr val="accent2"/>
                </a:solidFill>
              </a:rPr>
              <a:t>VI. Desconsideração inversa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Na desconsideração inversa, desconsidera-se a personalidade jurídica da pessoa física (sócio ou administrador que praticou o ato fraudulento) para atingir os bens da sociedade.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Já era admitida pera Jurisprudência - </a:t>
            </a:r>
            <a:r>
              <a:rPr lang="pt-BR" dirty="0" err="1"/>
              <a:t>REsp</a:t>
            </a:r>
            <a:r>
              <a:rPr lang="pt-BR" dirty="0"/>
              <a:t> 948.117;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Expressamente disciplinada no CPC 2016;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Mesmos requisitos da teoria tradicional;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Muito emprego no Direito de Família.</a:t>
            </a:r>
          </a:p>
          <a:p>
            <a:pPr marL="0" indent="0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t-BR" sz="3200" dirty="0">
                <a:solidFill>
                  <a:schemeClr val="accent2"/>
                </a:solidFill>
              </a:rPr>
              <a:t>3. Bem de Família</a:t>
            </a:r>
          </a:p>
          <a:p>
            <a:pPr marL="0" indent="0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t-BR" sz="2400" dirty="0">
                <a:solidFill>
                  <a:schemeClr val="accent2"/>
                </a:solidFill>
              </a:rPr>
              <a:t>I. Marco histórico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 err="1"/>
              <a:t>H</a:t>
            </a:r>
            <a:r>
              <a:rPr lang="pt-BR" i="1" dirty="0" err="1"/>
              <a:t>omestead</a:t>
            </a:r>
            <a:r>
              <a:rPr lang="pt-BR" i="1" dirty="0"/>
              <a:t> </a:t>
            </a:r>
            <a:r>
              <a:rPr lang="pt-BR" i="1" dirty="0" err="1"/>
              <a:t>act</a:t>
            </a:r>
            <a:r>
              <a:rPr lang="pt-BR" dirty="0"/>
              <a:t>, lei texana de 26 de janeiro de 1839;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Entre 1837 e 1839, nos EUA, 33 mil falências aconteceram, 939 bancos fecharam;</a:t>
            </a:r>
            <a:endParaRPr lang="pt-BR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pt-BR" dirty="0">
              <a:solidFill>
                <a:schemeClr val="tx1"/>
              </a:solidFill>
            </a:endParaRP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76089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512619"/>
            <a:ext cx="10447866" cy="5528744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t-BR" sz="1900" dirty="0"/>
              <a:t>O estado texano passou a considerar a pequena propriedade urbana impenhorável por dívida.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1900" dirty="0"/>
              <a:t>Tem por objetivo garantir o patrimônio mínimo – o mínimo existencial</a:t>
            </a:r>
          </a:p>
          <a:p>
            <a:pPr marL="0" indent="0" algn="just">
              <a:buNone/>
            </a:pPr>
            <a:endParaRPr lang="pt-BR" sz="900" dirty="0"/>
          </a:p>
          <a:p>
            <a:pPr marL="0" indent="0" algn="just">
              <a:buNone/>
            </a:pPr>
            <a:r>
              <a:rPr lang="pt-BR" sz="2400" dirty="0">
                <a:solidFill>
                  <a:schemeClr val="accent2"/>
                </a:solidFill>
              </a:rPr>
              <a:t>II. Espécies:</a:t>
            </a:r>
          </a:p>
          <a:p>
            <a:pPr marL="0" indent="0" algn="just">
              <a:buNone/>
            </a:pPr>
            <a:r>
              <a:rPr lang="pt-BR" sz="1900" b="1" u="sng" dirty="0">
                <a:solidFill>
                  <a:schemeClr val="accent2"/>
                </a:solidFill>
              </a:rPr>
              <a:t>1. Bem de família voluntário (</a:t>
            </a:r>
            <a:r>
              <a:rPr lang="pt-BR" sz="1900" b="1" u="sng" dirty="0" err="1">
                <a:solidFill>
                  <a:schemeClr val="accent2"/>
                </a:solidFill>
              </a:rPr>
              <a:t>arts</a:t>
            </a:r>
            <a:r>
              <a:rPr lang="pt-BR" sz="1900" b="1" u="sng" dirty="0">
                <a:solidFill>
                  <a:schemeClr val="accent2"/>
                </a:solidFill>
              </a:rPr>
              <a:t>. 1711 e seguintes, do CC):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1900" dirty="0"/>
              <a:t>Instituído por ato de vontade do casal, da entidade familiar ou de terceiro (autonomia privada);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1900" dirty="0"/>
              <a:t>Escritura pública registrada no Cartório de Imóveis;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1900" dirty="0"/>
              <a:t>O Terceiro – por testamento ou doação (deve haver aceitação).</a:t>
            </a:r>
          </a:p>
          <a:p>
            <a:pPr marL="0" indent="0" algn="just">
              <a:buNone/>
            </a:pPr>
            <a:endParaRPr lang="pt-BR" sz="9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1900" b="1" u="sng" dirty="0"/>
              <a:t>Efeitos:</a:t>
            </a:r>
            <a:r>
              <a:rPr lang="pt-BR" sz="1900" dirty="0"/>
              <a:t>               </a:t>
            </a:r>
          </a:p>
          <a:p>
            <a:pPr algn="just">
              <a:buAutoNum type="alphaLcParenR"/>
            </a:pPr>
            <a:r>
              <a:rPr lang="pt-BR" sz="1900" dirty="0">
                <a:solidFill>
                  <a:schemeClr val="accent2"/>
                </a:solidFill>
              </a:rPr>
              <a:t>Impenhorabilidade limitada (por dívidas futuras):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1900" dirty="0"/>
              <a:t>Não se aplica: </a:t>
            </a:r>
          </a:p>
          <a:p>
            <a:pPr marL="400050" indent="-400050" algn="just">
              <a:buAutoNum type="romanLcPeriod"/>
            </a:pPr>
            <a:r>
              <a:rPr lang="pt-BR" sz="1900" dirty="0"/>
              <a:t>Dividas anteriores,</a:t>
            </a:r>
          </a:p>
          <a:p>
            <a:pPr marL="400050" indent="-400050" algn="just">
              <a:buAutoNum type="romanLcPeriod"/>
            </a:pPr>
            <a:r>
              <a:rPr lang="pt-BR" sz="1900" dirty="0"/>
              <a:t>Tributos incidentes sobre o imóvel;</a:t>
            </a:r>
          </a:p>
          <a:p>
            <a:pPr marL="400050" indent="-400050" algn="just">
              <a:buAutoNum type="romanLcPeriod"/>
            </a:pPr>
            <a:r>
              <a:rPr lang="pt-BR" sz="1900" dirty="0"/>
              <a:t>Dividas de Condomínio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pt-BR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798523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569843"/>
            <a:ext cx="10480996" cy="54715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err="1">
                <a:solidFill>
                  <a:schemeClr val="accent2"/>
                </a:solidFill>
              </a:rPr>
              <a:t>iv</a:t>
            </a:r>
            <a:r>
              <a:rPr lang="pt-BR" dirty="0">
                <a:solidFill>
                  <a:schemeClr val="accent2"/>
                </a:solidFill>
              </a:rPr>
              <a:t>.</a:t>
            </a:r>
            <a:r>
              <a:rPr lang="pt-BR" dirty="0">
                <a:solidFill>
                  <a:schemeClr val="tx1"/>
                </a:solidFill>
              </a:rPr>
              <a:t> Débito alimentar (o CC é silente).</a:t>
            </a:r>
          </a:p>
          <a:p>
            <a:pPr marL="0" indent="0" algn="just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t-BR" dirty="0">
                <a:solidFill>
                  <a:schemeClr val="accent2"/>
                </a:solidFill>
              </a:rPr>
              <a:t>b) Indisponibilidade relativa (em regra não pode ser alienado):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Exige: </a:t>
            </a:r>
          </a:p>
          <a:p>
            <a:pPr marL="400050" indent="-400050" algn="just">
              <a:buFont typeface="+mj-lt"/>
              <a:buAutoNum type="romanLcPeriod"/>
            </a:pPr>
            <a:r>
              <a:rPr lang="pt-BR" dirty="0">
                <a:solidFill>
                  <a:schemeClr val="tx1"/>
                </a:solidFill>
              </a:rPr>
              <a:t>Consentimento dos interessados;</a:t>
            </a:r>
          </a:p>
          <a:p>
            <a:pPr marL="400050" indent="-400050" algn="just">
              <a:buFont typeface="+mj-lt"/>
              <a:buAutoNum type="romanLcPeriod"/>
            </a:pPr>
            <a:r>
              <a:rPr lang="pt-BR" dirty="0">
                <a:solidFill>
                  <a:schemeClr val="tx1"/>
                </a:solidFill>
              </a:rPr>
              <a:t>Havendo interessado incapaz (procedimento judicial com intervenção do MP);</a:t>
            </a:r>
          </a:p>
          <a:p>
            <a:pPr marL="0" indent="0" algn="just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chemeClr val="tx1"/>
                </a:solidFill>
              </a:rPr>
              <a:t>Limites:</a:t>
            </a:r>
          </a:p>
          <a:p>
            <a:pPr marL="400050" indent="-400050" algn="just">
              <a:buAutoNum type="romanLcParenR"/>
            </a:pPr>
            <a:r>
              <a:rPr lang="pt-BR" b="1" dirty="0"/>
              <a:t>N</a:t>
            </a:r>
            <a:r>
              <a:rPr lang="pt-BR" dirty="0"/>
              <a:t>ão poderá ultrapassar o valor de 1/3 do patrimônio líquido de seus instituidores; </a:t>
            </a:r>
          </a:p>
          <a:p>
            <a:pPr marL="400050" indent="-400050" algn="just">
              <a:buAutoNum type="romanLcParenR"/>
            </a:pPr>
            <a:r>
              <a:rPr lang="pt-BR" dirty="0"/>
              <a:t>Valores mobiliários (renda) também podem ser afetados para a conservação do bem de família.</a:t>
            </a:r>
          </a:p>
          <a:p>
            <a:pPr marL="0" indent="0" algn="just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t-BR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5506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556591"/>
            <a:ext cx="10507501" cy="5484771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  <a:p>
            <a:pPr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/>
                </a:solidFill>
              </a:rPr>
              <a:t>É instituto pouco utilizado. Engessa o bem.</a:t>
            </a:r>
          </a:p>
          <a:p>
            <a:pPr marL="0" indent="0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t-BR" b="1" u="sng" dirty="0">
                <a:solidFill>
                  <a:schemeClr val="accent2"/>
                </a:solidFill>
              </a:rPr>
              <a:t>2. Bem de família legal(Lei 8.009/1990):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Instituto com aplicação muito maior do que o bem de família voluntário: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- Simplicidade;</a:t>
            </a:r>
          </a:p>
          <a:p>
            <a:pPr marL="0" indent="0">
              <a:buNone/>
            </a:pPr>
            <a:r>
              <a:rPr lang="pt-BR" dirty="0">
                <a:solidFill>
                  <a:schemeClr val="tx1"/>
                </a:solidFill>
              </a:rPr>
              <a:t>- Não acarreta despesas cartorárias;</a:t>
            </a:r>
          </a:p>
          <a:p>
            <a:pPr>
              <a:buFont typeface="Wingdings" pitchFamily="2" charset="2"/>
              <a:buChar char="§"/>
            </a:pPr>
            <a:r>
              <a:rPr lang="pt-BR" dirty="0" smtClean="0"/>
              <a:t>Deriva </a:t>
            </a:r>
            <a:r>
              <a:rPr lang="pt-BR" dirty="0"/>
              <a:t>diretamente da própria </a:t>
            </a:r>
            <a:r>
              <a:rPr lang="pt-BR" dirty="0" smtClean="0"/>
              <a:t>lei (impenhorabilidade </a:t>
            </a:r>
            <a:r>
              <a:rPr lang="pt-BR" dirty="0"/>
              <a:t>legal </a:t>
            </a:r>
            <a:r>
              <a:rPr lang="pt-BR" dirty="0" smtClean="0"/>
              <a:t>limitada);</a:t>
            </a:r>
          </a:p>
          <a:p>
            <a:pPr>
              <a:buFont typeface="Wingdings" pitchFamily="2" charset="2"/>
              <a:buChar char="§"/>
            </a:pPr>
            <a:r>
              <a:rPr lang="pt-BR" dirty="0" smtClean="0"/>
              <a:t>Independe </a:t>
            </a:r>
            <a:r>
              <a:rPr lang="pt-BR" dirty="0"/>
              <a:t>de instituição voluntária e registro </a:t>
            </a:r>
            <a:r>
              <a:rPr lang="pt-BR" dirty="0" smtClean="0"/>
              <a:t>cartorário;</a:t>
            </a:r>
          </a:p>
          <a:p>
            <a:pPr>
              <a:buFont typeface="Wingdings" pitchFamily="2" charset="2"/>
              <a:buChar char="§"/>
            </a:pPr>
            <a:r>
              <a:rPr lang="pt-BR" dirty="0" smtClean="0"/>
              <a:t>Sem </a:t>
            </a:r>
            <a:r>
              <a:rPr lang="pt-BR" dirty="0"/>
              <a:t>restrições à </a:t>
            </a:r>
            <a:r>
              <a:rPr lang="pt-BR" dirty="0" smtClean="0"/>
              <a:t>alienabilidade (não engessa o bem);</a:t>
            </a:r>
          </a:p>
          <a:p>
            <a:pPr>
              <a:buFont typeface="Wingdings" pitchFamily="2" charset="2"/>
              <a:buChar char="§"/>
            </a:pPr>
            <a:r>
              <a:rPr lang="pt-BR" dirty="0" smtClean="0"/>
              <a:t>A proteção é automática;</a:t>
            </a:r>
          </a:p>
          <a:p>
            <a:pPr>
              <a:buFont typeface="Wingdings" pitchFamily="2" charset="2"/>
              <a:buChar char="§"/>
            </a:pPr>
            <a:r>
              <a:rPr lang="pt-BR" dirty="0" smtClean="0"/>
              <a:t>Abrange a casa </a:t>
            </a:r>
            <a:r>
              <a:rPr lang="pt-BR" dirty="0"/>
              <a:t>em que o indivíduo </a:t>
            </a:r>
            <a:r>
              <a:rPr lang="pt-BR" dirty="0" smtClean="0"/>
              <a:t>mora;</a:t>
            </a:r>
          </a:p>
          <a:p>
            <a:pPr>
              <a:buFont typeface="Wingdings" pitchFamily="2" charset="2"/>
              <a:buChar char="§"/>
            </a:pPr>
            <a:r>
              <a:rPr lang="pt-BR" dirty="0" smtClean="0"/>
              <a:t>Não está limitado ao teto </a:t>
            </a:r>
            <a:r>
              <a:rPr lang="pt-BR" dirty="0"/>
              <a:t>de valor correspondente a 1/3 do patrimônio líquido do </a:t>
            </a:r>
            <a:r>
              <a:rPr lang="pt-BR" dirty="0" smtClean="0"/>
              <a:t>beneficiário;  </a:t>
            </a:r>
            <a:endParaRPr lang="pt-BR" dirty="0"/>
          </a:p>
          <a:p>
            <a:pPr marL="0" indent="0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algn="just">
              <a:buFont typeface="Wingdings" pitchFamily="2" charset="2"/>
              <a:buChar char="§"/>
            </a:pPr>
            <a:endParaRPr lang="pt-BR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268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556591"/>
            <a:ext cx="10096683" cy="548477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pt-BR" dirty="0" smtClean="0"/>
              <a:t>Abrange os bens móveis quitados;</a:t>
            </a:r>
          </a:p>
          <a:p>
            <a:pPr>
              <a:buFont typeface="Wingdings" pitchFamily="2" charset="2"/>
              <a:buChar char="§"/>
            </a:pPr>
            <a:r>
              <a:rPr lang="pt-BR" dirty="0" smtClean="0"/>
              <a:t>Se o imóvel for locado a proteção será em relação aos móveis;</a:t>
            </a:r>
          </a:p>
          <a:p>
            <a:pPr>
              <a:buFont typeface="Wingdings" pitchFamily="2" charset="2"/>
              <a:buChar char="§"/>
            </a:pPr>
            <a:r>
              <a:rPr lang="pt-BR" dirty="0" smtClean="0"/>
              <a:t>Não alcança os </a:t>
            </a:r>
            <a:r>
              <a:rPr lang="pt-BR" dirty="0"/>
              <a:t>veículos de transporte, obras de arte e adornos suntuosos. </a:t>
            </a:r>
            <a:endParaRPr lang="pt-BR" dirty="0" smtClean="0"/>
          </a:p>
          <a:p>
            <a:pPr>
              <a:buFont typeface="Wingdings" pitchFamily="2" charset="2"/>
              <a:buChar char="§"/>
            </a:pPr>
            <a:r>
              <a:rPr lang="pt-BR" dirty="0"/>
              <a:t> </a:t>
            </a:r>
            <a:r>
              <a:rPr lang="pt-BR" dirty="0" smtClean="0"/>
              <a:t>É </a:t>
            </a:r>
            <a:r>
              <a:rPr lang="pt-BR" dirty="0"/>
              <a:t>oponível em qualquer processo de execução civil, fiscal, </a:t>
            </a:r>
            <a:r>
              <a:rPr lang="pt-BR" dirty="0" smtClean="0"/>
              <a:t>previdenciária</a:t>
            </a:r>
            <a:r>
              <a:rPr lang="pt-BR" dirty="0"/>
              <a:t>, trabalhista ou de outra </a:t>
            </a:r>
            <a:r>
              <a:rPr lang="pt-BR" dirty="0" smtClean="0"/>
              <a:t>natureza.</a:t>
            </a:r>
          </a:p>
          <a:p>
            <a:pPr>
              <a:buFont typeface="Wingdings" pitchFamily="2" charset="2"/>
              <a:buChar char="§"/>
            </a:pPr>
            <a:endParaRPr lang="pt-BR" dirty="0"/>
          </a:p>
          <a:p>
            <a:pPr>
              <a:buFont typeface="Wingdings" pitchFamily="2" charset="2"/>
              <a:buChar char="§"/>
            </a:pPr>
            <a:r>
              <a:rPr lang="pt-BR" b="1" u="sng" dirty="0" smtClean="0"/>
              <a:t>Limites:</a:t>
            </a:r>
          </a:p>
          <a:p>
            <a:pPr marL="0" indent="0" algn="just">
              <a:buNone/>
            </a:pPr>
            <a:r>
              <a:rPr lang="pt-BR" dirty="0" smtClean="0"/>
              <a:t>a) Crédito </a:t>
            </a:r>
            <a:r>
              <a:rPr lang="pt-BR" dirty="0"/>
              <a:t>decorrente do financiamento destinado à construção ou à </a:t>
            </a:r>
            <a:r>
              <a:rPr lang="pt-BR" dirty="0" smtClean="0"/>
              <a:t>aquisição </a:t>
            </a:r>
            <a:r>
              <a:rPr lang="pt-BR" dirty="0"/>
              <a:t>do </a:t>
            </a:r>
            <a:r>
              <a:rPr lang="pt-BR" dirty="0" smtClean="0"/>
              <a:t>imóvel;</a:t>
            </a:r>
            <a:endParaRPr lang="pt-BR" dirty="0"/>
          </a:p>
          <a:p>
            <a:pPr marL="0" indent="0" algn="just">
              <a:buNone/>
            </a:pPr>
            <a:r>
              <a:rPr lang="pt-BR" dirty="0"/>
              <a:t>b</a:t>
            </a:r>
            <a:r>
              <a:rPr lang="pt-BR" dirty="0" smtClean="0"/>
              <a:t>) Pensão </a:t>
            </a:r>
            <a:r>
              <a:rPr lang="pt-BR" dirty="0"/>
              <a:t>alimentícia; </a:t>
            </a:r>
          </a:p>
          <a:p>
            <a:pPr marL="0" indent="0" algn="just">
              <a:buNone/>
            </a:pPr>
            <a:r>
              <a:rPr lang="pt-BR" dirty="0"/>
              <a:t>c</a:t>
            </a:r>
            <a:r>
              <a:rPr lang="pt-BR" dirty="0" smtClean="0"/>
              <a:t>) Impostos</a:t>
            </a:r>
            <a:r>
              <a:rPr lang="pt-BR" dirty="0"/>
              <a:t>, predial ou territorial, taxas e contribuições devidas em </a:t>
            </a:r>
            <a:r>
              <a:rPr lang="pt-BR" dirty="0" smtClean="0"/>
              <a:t>função </a:t>
            </a:r>
            <a:r>
              <a:rPr lang="pt-BR" dirty="0"/>
              <a:t>do imóvel familiar; </a:t>
            </a:r>
          </a:p>
          <a:p>
            <a:pPr marL="0" indent="0" algn="just">
              <a:buNone/>
            </a:pPr>
            <a:r>
              <a:rPr lang="pt-BR" dirty="0"/>
              <a:t>d</a:t>
            </a:r>
            <a:r>
              <a:rPr lang="pt-BR" dirty="0" smtClean="0"/>
              <a:t>) Execução de hipoteca </a:t>
            </a:r>
            <a:r>
              <a:rPr lang="pt-BR" dirty="0"/>
              <a:t>sobre o imóvel oferecido como garantia real </a:t>
            </a:r>
            <a:r>
              <a:rPr lang="pt-BR" dirty="0" smtClean="0"/>
              <a:t>pela </a:t>
            </a:r>
            <a:r>
              <a:rPr lang="pt-BR" dirty="0"/>
              <a:t>entidade familiar; </a:t>
            </a:r>
          </a:p>
          <a:p>
            <a:pPr marL="0" indent="0" algn="just">
              <a:buNone/>
            </a:pPr>
            <a:r>
              <a:rPr lang="pt-BR" dirty="0"/>
              <a:t>e</a:t>
            </a:r>
            <a:r>
              <a:rPr lang="pt-BR" dirty="0" smtClean="0"/>
              <a:t>) Adquirido </a:t>
            </a:r>
            <a:r>
              <a:rPr lang="pt-BR" dirty="0"/>
              <a:t>com produto de crime ou para execução de sentença penal </a:t>
            </a:r>
            <a:r>
              <a:rPr lang="pt-BR" dirty="0" smtClean="0"/>
              <a:t>condenatória </a:t>
            </a:r>
            <a:r>
              <a:rPr lang="pt-BR" dirty="0"/>
              <a:t>a ressarcimento, indenização ou perdimento de </a:t>
            </a:r>
            <a:r>
              <a:rPr lang="pt-BR" dirty="0" smtClean="0"/>
              <a:t>bens</a:t>
            </a:r>
            <a:r>
              <a:rPr lang="pt-BR" dirty="0"/>
              <a:t>;</a:t>
            </a:r>
          </a:p>
          <a:p>
            <a:pPr marL="0" indent="0" algn="just">
              <a:buNone/>
            </a:pPr>
            <a:r>
              <a:rPr lang="pt-BR" dirty="0"/>
              <a:t>f</a:t>
            </a:r>
            <a:r>
              <a:rPr lang="pt-BR" dirty="0" smtClean="0"/>
              <a:t>) por </a:t>
            </a:r>
            <a:r>
              <a:rPr lang="pt-BR" dirty="0"/>
              <a:t>obrigação decorrente de fiança concedida em contrato de </a:t>
            </a:r>
            <a:r>
              <a:rPr lang="pt-BR" dirty="0" smtClean="0"/>
              <a:t>locação</a:t>
            </a:r>
            <a:r>
              <a:rPr lang="pt-BR" dirty="0"/>
              <a:t>;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>
              <a:buFont typeface="Wingdings" pitchFamily="2" charset="2"/>
              <a:buChar char="§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42657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530087"/>
            <a:ext cx="10136440" cy="5511275"/>
          </a:xfrm>
        </p:spPr>
        <p:txBody>
          <a:bodyPr/>
          <a:lstStyle/>
          <a:p>
            <a:pPr marL="0" indent="0">
              <a:buNone/>
            </a:pPr>
            <a:r>
              <a:rPr lang="pt-BR" b="1" u="sng" dirty="0" smtClean="0">
                <a:solidFill>
                  <a:schemeClr val="accent2"/>
                </a:solidFill>
              </a:rPr>
              <a:t>Atenção:</a:t>
            </a:r>
            <a:r>
              <a:rPr lang="pt-BR" dirty="0" smtClean="0"/>
              <a:t> A lei sofreu alteração em 2015:</a:t>
            </a:r>
          </a:p>
          <a:p>
            <a:pPr>
              <a:buAutoNum type="arabicParenR"/>
            </a:pPr>
            <a:r>
              <a:rPr lang="pt-BR" dirty="0" smtClean="0"/>
              <a:t>Foi suprimida a possibilidade de penhora em razão de créditos trabalhistas de trabalhadores do próprio imóvel (empregados domésticos) e respectivas contribuições previdenciárias;</a:t>
            </a:r>
          </a:p>
          <a:p>
            <a:pPr>
              <a:buAutoNum type="arabicParenR"/>
            </a:pPr>
            <a:r>
              <a:rPr lang="pt-BR" dirty="0" smtClean="0"/>
              <a:t>Estabeleceu-se limitação à penhorabilidades para saldar crédito alimentício, de modo a proteger a meação do cônjuge ou companheiro.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07801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583097"/>
            <a:ext cx="10467744" cy="545826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t-BR" sz="3500" u="sng" dirty="0">
                <a:solidFill>
                  <a:schemeClr val="accent2"/>
                </a:solidFill>
              </a:rPr>
              <a:t>Questões Polêmicas:</a:t>
            </a:r>
          </a:p>
          <a:p>
            <a:pPr marL="0" indent="0" algn="ctr">
              <a:buNone/>
            </a:pPr>
            <a:endParaRPr lang="pt-BR" dirty="0"/>
          </a:p>
          <a:p>
            <a:pPr algn="just">
              <a:buAutoNum type="arabicPeriod"/>
            </a:pPr>
            <a:r>
              <a:rPr lang="pt-BR" b="1" u="sng" dirty="0" smtClean="0"/>
              <a:t>Se o bem de família estiver alugado ele pode ser penhorado?</a:t>
            </a:r>
          </a:p>
          <a:p>
            <a:pPr marL="0" indent="0" algn="just">
              <a:buNone/>
            </a:pPr>
            <a:r>
              <a:rPr lang="pt-BR" dirty="0" smtClean="0"/>
              <a:t>Se a renda estiver sendo utilizada para que o proprietário custeie um imóvel para sua moradia e de sua família não poderão ser penhorados o imóvel e a renda oriunda da locação </a:t>
            </a:r>
            <a:r>
              <a:rPr lang="pt-BR" dirty="0"/>
              <a:t>(</a:t>
            </a:r>
            <a:r>
              <a:rPr lang="pt-BR" dirty="0" err="1"/>
              <a:t>REsp</a:t>
            </a:r>
            <a:r>
              <a:rPr lang="pt-BR" dirty="0"/>
              <a:t> 439.920/SP e Ag </a:t>
            </a:r>
            <a:r>
              <a:rPr lang="pt-BR" dirty="0" err="1"/>
              <a:t>Rg</a:t>
            </a:r>
            <a:r>
              <a:rPr lang="pt-BR" dirty="0"/>
              <a:t> no </a:t>
            </a:r>
            <a:r>
              <a:rPr lang="pt-BR" dirty="0" err="1"/>
              <a:t>REsp</a:t>
            </a:r>
            <a:r>
              <a:rPr lang="pt-BR" dirty="0"/>
              <a:t> 975.858/SP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>
                <a:solidFill>
                  <a:schemeClr val="accent2"/>
                </a:solidFill>
              </a:rPr>
              <a:t>2. </a:t>
            </a:r>
            <a:r>
              <a:rPr lang="pt-BR" b="1" u="sng" dirty="0" smtClean="0"/>
              <a:t>É possível a penhora de parte imóvel? </a:t>
            </a:r>
            <a:endParaRPr lang="pt-BR" b="1" u="sng" dirty="0"/>
          </a:p>
          <a:p>
            <a:pPr marL="0" indent="0" algn="just">
              <a:buNone/>
            </a:pPr>
            <a:r>
              <a:rPr lang="pt-BR" dirty="0"/>
              <a:t>O STJ já admitiu, em mais de uma oportunidade, desmembramento do imóvel para efeito de penhora (</a:t>
            </a:r>
            <a:r>
              <a:rPr lang="pt-BR" dirty="0" err="1"/>
              <a:t>REsp</a:t>
            </a:r>
            <a:r>
              <a:rPr lang="pt-BR" dirty="0"/>
              <a:t> 207.693/SC, </a:t>
            </a:r>
            <a:r>
              <a:rPr lang="pt-BR" dirty="0" err="1"/>
              <a:t>REsp</a:t>
            </a:r>
            <a:r>
              <a:rPr lang="pt-BR" dirty="0"/>
              <a:t> 510.643/DF, </a:t>
            </a:r>
            <a:r>
              <a:rPr lang="pt-BR" dirty="0" err="1"/>
              <a:t>REsp</a:t>
            </a:r>
            <a:r>
              <a:rPr lang="pt-BR" dirty="0"/>
              <a:t> 968.907/RS). Ex.: penhora da área da </a:t>
            </a:r>
            <a:r>
              <a:rPr lang="pt-BR" dirty="0" smtClean="0"/>
              <a:t>piscina </a:t>
            </a:r>
            <a:r>
              <a:rPr lang="pt-BR" dirty="0"/>
              <a:t>e da churrasqueira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sz="900" dirty="0"/>
          </a:p>
          <a:p>
            <a:pPr marL="0" indent="0" algn="just">
              <a:buNone/>
            </a:pPr>
            <a:r>
              <a:rPr lang="pt-BR" dirty="0" smtClean="0">
                <a:solidFill>
                  <a:schemeClr val="accent2"/>
                </a:solidFill>
              </a:rPr>
              <a:t>3. </a:t>
            </a:r>
            <a:r>
              <a:rPr lang="pt-BR" b="1" u="sng" dirty="0" smtClean="0"/>
              <a:t>Quais os bens móveis que não podem ser penhorados? </a:t>
            </a:r>
          </a:p>
          <a:p>
            <a:pPr marL="0" indent="0" algn="just">
              <a:buNone/>
            </a:pPr>
            <a:r>
              <a:rPr lang="pt-BR" dirty="0" smtClean="0"/>
              <a:t>A questão é polêmica. A lei não protege os bens suntuosos. Deve-se interpretar a lei no sentido de que a proteção abrange aqueles bens que garantem uma vida digna à pessoa. O STJ </a:t>
            </a:r>
            <a:r>
              <a:rPr lang="pt-BR" dirty="0"/>
              <a:t>já entendeu pela impenhorabilidade de aparelho de TV, máquina de lavar, computador, ar condicionado38 e até mesmo teclado </a:t>
            </a:r>
            <a:r>
              <a:rPr lang="pt-BR" dirty="0" smtClean="0"/>
              <a:t>musical. </a:t>
            </a:r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28967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569843"/>
            <a:ext cx="10507501" cy="547151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 smtClean="0">
                <a:solidFill>
                  <a:schemeClr val="accent2"/>
                </a:solidFill>
              </a:rPr>
              <a:t>4. </a:t>
            </a:r>
            <a:r>
              <a:rPr lang="pt-BR" b="1" u="sng" dirty="0" smtClean="0">
                <a:solidFill>
                  <a:schemeClr val="tx1"/>
                </a:solidFill>
              </a:rPr>
              <a:t>A vaga de garagem pode ser penhorada? </a:t>
            </a:r>
          </a:p>
          <a:p>
            <a:pPr marL="0" indent="0" algn="just">
              <a:buNone/>
            </a:pPr>
            <a:r>
              <a:rPr lang="pt-BR" dirty="0" smtClean="0"/>
              <a:t>Nos </a:t>
            </a:r>
            <a:r>
              <a:rPr lang="pt-BR" dirty="0"/>
              <a:t>termos da Súmula 449 do STJ, vaga de garagem que possui matrícula própria no Registro de Imóveis não constitui bem de família para efeito de penhora: </a:t>
            </a:r>
          </a:p>
          <a:p>
            <a:pPr marL="0" indent="0">
              <a:buNone/>
            </a:pPr>
            <a:r>
              <a:rPr lang="pt-BR" dirty="0"/>
              <a:t>Súmula 449 - </a:t>
            </a:r>
            <a:r>
              <a:rPr lang="pt-BR" i="1" dirty="0"/>
              <a:t>A vaga de garagem que possui matrícula própria no registro de imóveis não constitui bem de família para efeito de penhora. </a:t>
            </a:r>
            <a:endParaRPr lang="pt-BR" i="1" dirty="0" smtClean="0"/>
          </a:p>
          <a:p>
            <a:pPr marL="0" indent="0">
              <a:buNone/>
            </a:pPr>
            <a:endParaRPr lang="pt-BR" i="1" dirty="0"/>
          </a:p>
          <a:p>
            <a:pPr marL="0" indent="0">
              <a:buNone/>
            </a:pPr>
            <a:r>
              <a:rPr lang="pt-BR" dirty="0" smtClean="0">
                <a:solidFill>
                  <a:schemeClr val="accent2"/>
                </a:solidFill>
              </a:rPr>
              <a:t>5. </a:t>
            </a:r>
            <a:r>
              <a:rPr lang="pt-BR" b="1" u="sng" dirty="0" smtClean="0"/>
              <a:t>Despesas de condomínio podem acarretar a penhora?</a:t>
            </a:r>
          </a:p>
          <a:p>
            <a:pPr marL="0" indent="0">
              <a:buNone/>
            </a:pPr>
            <a:r>
              <a:rPr lang="pt-BR" dirty="0" smtClean="0"/>
              <a:t>O próprio </a:t>
            </a:r>
            <a:r>
              <a:rPr lang="pt-BR" dirty="0"/>
              <a:t>STF já entendeu que a cobrança de despesa condominial também pode levar à penhora do imóvel (RE 439.003). </a:t>
            </a:r>
            <a:r>
              <a:rPr lang="pt-BR" dirty="0" smtClean="0"/>
              <a:t>Despesa </a:t>
            </a:r>
            <a:r>
              <a:rPr lang="pt-BR" dirty="0"/>
              <a:t>condominial não é tributo, mas o entendimento é pacífico. 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dirty="0" smtClean="0">
                <a:solidFill>
                  <a:schemeClr val="accent2"/>
                </a:solidFill>
              </a:rPr>
              <a:t>6. </a:t>
            </a:r>
            <a:r>
              <a:rPr lang="pt-BR" b="1" u="sng" dirty="0" smtClean="0"/>
              <a:t>O imóvel da pessoa solteira pode ser penhorado? </a:t>
            </a:r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dirty="0"/>
              <a:t>STJ já sumulou (Súmula 364) que a proteção do bem de família também abrange pessoas que moram sozinhas. O que se quer proteger não é a família propriamente, mas a moradia, o patrimônio </a:t>
            </a:r>
            <a:r>
              <a:rPr lang="pt-BR" dirty="0" smtClean="0"/>
              <a:t>mínimo: </a:t>
            </a:r>
            <a:endParaRPr lang="pt-BR" dirty="0"/>
          </a:p>
          <a:p>
            <a:pPr marL="0" indent="0" algn="just">
              <a:buNone/>
            </a:pPr>
            <a:r>
              <a:rPr lang="pt-BR" i="1" dirty="0"/>
              <a:t>Súmula 364 - O conceito de impenhorabilidade de bem de família abrange também o imóvel pertencente a pessoas solteiras, separadas e viúvas.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01260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569843"/>
            <a:ext cx="10534005" cy="5471519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solidFill>
                  <a:schemeClr val="accent2"/>
                </a:solidFill>
              </a:rPr>
              <a:t>7. </a:t>
            </a:r>
            <a:r>
              <a:rPr lang="pt-BR" b="1" u="sng" dirty="0" smtClean="0"/>
              <a:t>A proteção pode alcançar mais de um imóvel? </a:t>
            </a:r>
          </a:p>
          <a:p>
            <a:pPr marL="0" indent="0">
              <a:buNone/>
            </a:pPr>
            <a:r>
              <a:rPr lang="pt-BR" dirty="0" smtClean="0"/>
              <a:t>O STJ decidiu que sim. A proteção do bem de família pode alcançar não somente o bem de família em que reside o proprietário, mas um segundo em que reside </a:t>
            </a:r>
            <a:r>
              <a:rPr lang="pt-BR" smtClean="0"/>
              <a:t>seus filhos.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7329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698501"/>
            <a:ext cx="10494249" cy="5342862"/>
          </a:xfrm>
        </p:spPr>
        <p:txBody>
          <a:bodyPr>
            <a:normAutofit/>
          </a:bodyPr>
          <a:lstStyle/>
          <a:p>
            <a:pPr marL="457200" indent="-457200" algn="ctr">
              <a:buAutoNum type="arabicPeriod"/>
            </a:pPr>
            <a:r>
              <a:rPr lang="pt-BR" sz="3200" dirty="0">
                <a:solidFill>
                  <a:schemeClr val="accent2"/>
                </a:solidFill>
              </a:rPr>
              <a:t>Pessoa Jurídica </a:t>
            </a:r>
          </a:p>
          <a:p>
            <a:pPr algn="just">
              <a:buAutoNum type="arabicPeriod"/>
            </a:pPr>
            <a:endParaRPr lang="pt-BR" sz="24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r>
              <a:rPr lang="pt-BR" sz="2400" dirty="0">
                <a:solidFill>
                  <a:schemeClr val="accent2"/>
                </a:solidFill>
              </a:rPr>
              <a:t>1.1. Conceito:</a:t>
            </a:r>
          </a:p>
          <a:p>
            <a:pPr marL="0" indent="0" algn="just">
              <a:buNone/>
            </a:pPr>
            <a:r>
              <a:rPr lang="pt-BR" dirty="0"/>
              <a:t>É o agrupamento humano, criado na forma da lei e dotado de personalidade jurídica própria, para a realização de fins comuns.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“ente de existência ideal”, “pessoa moral”, “universalidade”, “pessoa mística”, etc.;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Sua existência começa do registro, quando adquire personalidade (artigo 45 CC);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sz="2400" dirty="0">
                <a:solidFill>
                  <a:schemeClr val="accent2"/>
                </a:solidFill>
              </a:rPr>
              <a:t>1.2. Natureza Jurídica - Teorias explicativas:</a:t>
            </a:r>
          </a:p>
          <a:p>
            <a:pPr marL="0" indent="0" algn="just">
              <a:buNone/>
            </a:pPr>
            <a:r>
              <a:rPr lang="pt-BR" dirty="0"/>
              <a:t>Natureza jurídica de um objeto de investigação é o enquadramento dele em determinada categoria do direito (trata-se de indagar “o que é isso, para o direito”). Há diversas teorias explicativas da natureza jurídica da pessoa jurídica</a:t>
            </a:r>
            <a:endParaRPr lang="pt-BR" sz="2400" dirty="0">
              <a:solidFill>
                <a:schemeClr val="accent2"/>
              </a:solidFill>
            </a:endParaRPr>
          </a:p>
          <a:p>
            <a:pPr marL="400050" indent="-400050" algn="just">
              <a:buFont typeface="+mj-lt"/>
              <a:buAutoNum type="romanUcPeriod"/>
            </a:pPr>
            <a:r>
              <a:rPr lang="pt-BR" dirty="0">
                <a:solidFill>
                  <a:schemeClr val="accent2"/>
                </a:solidFill>
              </a:rPr>
              <a:t>Negativista:</a:t>
            </a:r>
          </a:p>
          <a:p>
            <a:pPr marL="0" indent="0" algn="just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180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764275"/>
            <a:ext cx="10527478" cy="527708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Nega a existência da pessoa jurídica;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Seria apenas uma reunião de pessoas;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Superada.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>
                <a:solidFill>
                  <a:schemeClr val="accent2"/>
                </a:solidFill>
              </a:rPr>
              <a:t>II. </a:t>
            </a:r>
            <a:r>
              <a:rPr lang="pt-BR" dirty="0" err="1">
                <a:solidFill>
                  <a:schemeClr val="accent2"/>
                </a:solidFill>
              </a:rPr>
              <a:t>Afirmativista</a:t>
            </a:r>
            <a:r>
              <a:rPr lang="pt-BR" dirty="0">
                <a:solidFill>
                  <a:schemeClr val="accent2"/>
                </a:solidFill>
              </a:rPr>
              <a:t>:</a:t>
            </a:r>
            <a:r>
              <a:rPr lang="pt-BR" dirty="0"/>
              <a:t> </a:t>
            </a:r>
          </a:p>
          <a:p>
            <a:pPr marL="0" indent="0" algn="just">
              <a:buNone/>
            </a:pPr>
            <a:r>
              <a:rPr lang="pt-BR" dirty="0"/>
              <a:t>Afirma a existência da pessoa jurídica. A teoria </a:t>
            </a:r>
            <a:r>
              <a:rPr lang="pt-BR" dirty="0" err="1"/>
              <a:t>afirmativista</a:t>
            </a:r>
            <a:r>
              <a:rPr lang="pt-BR" dirty="0"/>
              <a:t> se divide em várias (examinaremos as três principais):</a:t>
            </a:r>
          </a:p>
          <a:p>
            <a:pPr marL="0" indent="0" algn="just">
              <a:buNone/>
            </a:pPr>
            <a:endParaRPr lang="pt-BR" sz="800" dirty="0"/>
          </a:p>
          <a:p>
            <a:pPr algn="just">
              <a:buAutoNum type="alphaLcParenR"/>
            </a:pPr>
            <a:r>
              <a:rPr lang="pt-BR" dirty="0">
                <a:solidFill>
                  <a:schemeClr val="accent2"/>
                </a:solidFill>
              </a:rPr>
              <a:t>Teoria da ficção (</a:t>
            </a:r>
            <a:r>
              <a:rPr lang="pt-BR" dirty="0" err="1">
                <a:solidFill>
                  <a:schemeClr val="accent2"/>
                </a:solidFill>
              </a:rPr>
              <a:t>Windscheid</a:t>
            </a:r>
            <a:r>
              <a:rPr lang="pt-BR" dirty="0">
                <a:solidFill>
                  <a:schemeClr val="accent2"/>
                </a:solidFill>
              </a:rPr>
              <a:t> e </a:t>
            </a:r>
            <a:r>
              <a:rPr lang="pt-BR" dirty="0" err="1">
                <a:solidFill>
                  <a:schemeClr val="accent2"/>
                </a:solidFill>
              </a:rPr>
              <a:t>Savigny</a:t>
            </a:r>
            <a:r>
              <a:rPr lang="pt-BR" dirty="0">
                <a:solidFill>
                  <a:schemeClr val="accent2"/>
                </a:solidFill>
              </a:rPr>
              <a:t>):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Vigente na Alemanha e na França do século XVIII;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A pessoa jurídica existe abstratamente (é apenas fruto da técnica do direito);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Não tem uma dimensão social;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É muito radical.</a:t>
            </a:r>
          </a:p>
        </p:txBody>
      </p:sp>
    </p:spTree>
    <p:extLst>
      <p:ext uri="{BB962C8B-B14F-4D97-AF65-F5344CB8AC3E}">
        <p14:creationId xmlns:p14="http://schemas.microsoft.com/office/powerpoint/2010/main" val="3710925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543339"/>
            <a:ext cx="10520753" cy="54980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>
                <a:solidFill>
                  <a:schemeClr val="accent2"/>
                </a:solidFill>
              </a:rPr>
              <a:t>b) Teoria da realidade objetiva (teoria sociológica ou organicista) (Clóvis </a:t>
            </a:r>
            <a:r>
              <a:rPr lang="pt-BR" dirty="0" err="1">
                <a:solidFill>
                  <a:schemeClr val="accent2"/>
                </a:solidFill>
              </a:rPr>
              <a:t>Bevilaqua</a:t>
            </a:r>
            <a:r>
              <a:rPr lang="pt-BR" dirty="0">
                <a:solidFill>
                  <a:schemeClr val="accent2"/>
                </a:solidFill>
              </a:rPr>
              <a:t>):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Reconhecia a pessoa jurídica como um organismo social vivo;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A pessoa jurídica é fruto das próprias relações sociais e não tem relação com a técnica do direito;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Radicalmente oposta à anterior.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>
                <a:solidFill>
                  <a:schemeClr val="accent2"/>
                </a:solidFill>
              </a:rPr>
              <a:t>c) Teoria da realidade técnica (Raymond </a:t>
            </a:r>
            <a:r>
              <a:rPr lang="pt-BR" dirty="0" err="1">
                <a:solidFill>
                  <a:schemeClr val="accent2"/>
                </a:solidFill>
              </a:rPr>
              <a:t>Saleilles</a:t>
            </a:r>
            <a:r>
              <a:rPr lang="pt-BR" dirty="0">
                <a:solidFill>
                  <a:schemeClr val="accent2"/>
                </a:solidFill>
              </a:rPr>
              <a:t>):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Mais equilibrada;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A personificação da pessoa jurídica é fruto da técnica do direito;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Mas admite a sua dimensão social;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É a teoria adotada pelo direito brasileiro.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52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569843"/>
            <a:ext cx="10454492" cy="54715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>
                <a:solidFill>
                  <a:schemeClr val="accent2"/>
                </a:solidFill>
              </a:rPr>
              <a:t>1.3. Classificação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No CC/1916 e do CC/2002 em sua redação original, a matéria era fácil: havia três espécies de pessoas jurídicas de direito privado: associações, sociedades e fundações.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O CC vigente ampliou o rol: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i="1" dirty="0"/>
              <a:t>“Art. 44. São pessoas jurídicas de direito privado:</a:t>
            </a:r>
          </a:p>
          <a:p>
            <a:pPr marL="0" indent="0">
              <a:buNone/>
            </a:pPr>
            <a:r>
              <a:rPr lang="pt-BR" i="1" dirty="0"/>
              <a:t>I - as associações;</a:t>
            </a:r>
          </a:p>
          <a:p>
            <a:pPr marL="0" indent="0">
              <a:buNone/>
            </a:pPr>
            <a:r>
              <a:rPr lang="pt-BR" i="1" dirty="0"/>
              <a:t>II - as sociedades;</a:t>
            </a:r>
          </a:p>
          <a:p>
            <a:pPr marL="0" indent="0">
              <a:buNone/>
            </a:pPr>
            <a:r>
              <a:rPr lang="pt-BR" i="1" dirty="0"/>
              <a:t>III - as fundações.</a:t>
            </a:r>
          </a:p>
          <a:p>
            <a:pPr marL="0" indent="0">
              <a:buNone/>
            </a:pPr>
            <a:r>
              <a:rPr lang="pt-BR" i="1" dirty="0"/>
              <a:t>IV - as organizações religiosas;</a:t>
            </a:r>
          </a:p>
          <a:p>
            <a:pPr marL="0" indent="0">
              <a:buNone/>
            </a:pPr>
            <a:r>
              <a:rPr lang="pt-BR" i="1" dirty="0"/>
              <a:t>V - os partidos políticos.</a:t>
            </a:r>
          </a:p>
          <a:p>
            <a:pPr marL="0" indent="0">
              <a:buNone/>
            </a:pPr>
            <a:r>
              <a:rPr lang="pt-BR" i="1" dirty="0"/>
              <a:t>VI - as empresas individuais de responsabilidade limitada.”</a:t>
            </a:r>
            <a:r>
              <a:rPr lang="pt-BR" dirty="0"/>
              <a:t> </a:t>
            </a:r>
          </a:p>
          <a:p>
            <a:pPr marL="0" indent="0" algn="just">
              <a:buNone/>
            </a:pPr>
            <a:endParaRPr lang="pt-BR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143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583097"/>
            <a:ext cx="10507501" cy="5458266"/>
          </a:xfrm>
        </p:spPr>
        <p:txBody>
          <a:bodyPr>
            <a:normAutofit/>
          </a:bodyPr>
          <a:lstStyle/>
          <a:p>
            <a:pPr algn="just"/>
            <a:r>
              <a:rPr lang="pt-BR" b="1" u="sng" dirty="0">
                <a:solidFill>
                  <a:schemeClr val="accent2"/>
                </a:solidFill>
              </a:rPr>
              <a:t>Atenção:</a:t>
            </a:r>
            <a:r>
              <a:rPr lang="pt-BR" b="1" dirty="0">
                <a:solidFill>
                  <a:schemeClr val="tx1"/>
                </a:solidFill>
              </a:rPr>
              <a:t> Do ponto de vista da teoria do direito os partidos políticos </a:t>
            </a:r>
            <a:r>
              <a:rPr lang="pt-BR" dirty="0"/>
              <a:t>e as organizações religiosas são formas de associações. O artigo 2.031 do CC estabelecia o prazo de um ano para que sociedades, associações e fundações se adaptassem ao Código Civil. Ninguém (advogados, contadores, empresários) sabia como realizar tais alterações. Diante da força política das organizações religiosas e dos partidos políticos, o legislador alterou o dispositivo para blindá-los dessa obrigatoriedade. Os empresários questionaram o dispositivo, tendo o prazo sido aumentado para eles, mas não desapareceu a obrigatoriedade. O prazo novo acabou em 11 de janeiro de 2007, após sucessivas alterações do dispositivo.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400050" indent="-400050" algn="just">
              <a:buFont typeface="+mj-lt"/>
              <a:buAutoNum type="romanUcPeriod"/>
            </a:pPr>
            <a:r>
              <a:rPr lang="pt-BR" sz="2400" b="1" u="sng" dirty="0">
                <a:solidFill>
                  <a:schemeClr val="accent2"/>
                </a:solidFill>
              </a:rPr>
              <a:t>Fundações: </a:t>
            </a:r>
          </a:p>
          <a:p>
            <a:pPr marL="0" indent="0" algn="just">
              <a:buNone/>
            </a:pPr>
            <a:r>
              <a:rPr lang="pt-BR" dirty="0">
                <a:solidFill>
                  <a:schemeClr val="accent2"/>
                </a:solidFill>
              </a:rPr>
              <a:t>a) Conceitos e finalidade: </a:t>
            </a:r>
          </a:p>
          <a:p>
            <a:pPr marL="0" indent="0" algn="just">
              <a:buNone/>
            </a:pPr>
            <a:r>
              <a:rPr lang="pt-BR" dirty="0"/>
              <a:t>A fundação é um patrimônio afetado ou destacado, que se personifica para a realização de finalidade ideal, que poderá ser religiosa, moral, cultural ou de assistência (artigo 62 CC).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Não possui finalidade lucrativa;</a:t>
            </a:r>
          </a:p>
        </p:txBody>
      </p:sp>
    </p:spTree>
    <p:extLst>
      <p:ext uri="{BB962C8B-B14F-4D97-AF65-F5344CB8AC3E}">
        <p14:creationId xmlns:p14="http://schemas.microsoft.com/office/powerpoint/2010/main" val="1666839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583097"/>
            <a:ext cx="10494249" cy="5458266"/>
          </a:xfrm>
        </p:spPr>
        <p:txBody>
          <a:bodyPr>
            <a:normAutofit/>
          </a:bodyPr>
          <a:lstStyle/>
          <a:p>
            <a:pPr marL="465138" indent="-285750" algn="just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Não significa que deve ser deficitária (sua renda deve ser aplicada nela mesma);</a:t>
            </a:r>
          </a:p>
          <a:p>
            <a:pPr marL="179388" indent="0" algn="just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179388" indent="0" algn="just">
              <a:buNone/>
            </a:pPr>
            <a:r>
              <a:rPr lang="pt-BR" dirty="0">
                <a:solidFill>
                  <a:schemeClr val="accent2"/>
                </a:solidFill>
              </a:rPr>
              <a:t>b) Formas de Constituição:</a:t>
            </a:r>
          </a:p>
          <a:p>
            <a:pPr marL="465138" indent="-285750" algn="just">
              <a:buFont typeface="Wingdings" panose="05000000000000000000" pitchFamily="2" charset="2"/>
              <a:buChar char="§"/>
            </a:pPr>
            <a:r>
              <a:rPr lang="pt-BR" dirty="0"/>
              <a:t>Por escritura pública ou por testamento;</a:t>
            </a:r>
          </a:p>
          <a:p>
            <a:pPr marL="465138" indent="-285750" algn="just">
              <a:buFont typeface="Wingdings" panose="05000000000000000000" pitchFamily="2" charset="2"/>
              <a:buChar char="§"/>
            </a:pPr>
            <a:r>
              <a:rPr lang="pt-BR" dirty="0"/>
              <a:t>Qualquer tipo de testamento (atenção para pegadinha);</a:t>
            </a:r>
          </a:p>
          <a:p>
            <a:pPr marL="465138" indent="-285750" algn="just">
              <a:buFont typeface="Wingdings" panose="05000000000000000000" pitchFamily="2" charset="2"/>
              <a:buChar char="§"/>
            </a:pPr>
            <a:r>
              <a:rPr lang="pt-BR" dirty="0">
                <a:solidFill>
                  <a:schemeClr val="tx1"/>
                </a:solidFill>
              </a:rPr>
              <a:t>Não pode ser constituída por instrumento particular;</a:t>
            </a:r>
          </a:p>
          <a:p>
            <a:pPr marL="179388" indent="0" algn="just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179388" indent="0" algn="just">
              <a:buNone/>
            </a:pPr>
            <a:r>
              <a:rPr lang="pt-BR" dirty="0">
                <a:solidFill>
                  <a:schemeClr val="accent2"/>
                </a:solidFill>
              </a:rPr>
              <a:t>c) Requisitos: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b="1" dirty="0"/>
              <a:t>Afetação: </a:t>
            </a:r>
            <a:r>
              <a:rPr lang="pt-BR" dirty="0"/>
              <a:t>destacamento de bens livres do instituidor para a criação da fundação;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b="1" dirty="0"/>
              <a:t>Instituição: p</a:t>
            </a:r>
            <a:r>
              <a:rPr lang="pt-BR" dirty="0"/>
              <a:t>ode se dar por escritura pública ou testamento;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b="1" dirty="0"/>
              <a:t>Elaboração do estatuto: </a:t>
            </a:r>
            <a:r>
              <a:rPr lang="pt-BR" dirty="0"/>
              <a:t>O estatuto é o ato normativo e organizacional da fundação. Ela não tem contrato social. É nele que serão encontrados os órgãos (Conselho, Presidência), objeto, finalidade, tempo de vigência etc.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>
              <a:solidFill>
                <a:schemeClr val="tx1"/>
              </a:solidFill>
            </a:endParaRPr>
          </a:p>
          <a:p>
            <a:pPr marL="465138" indent="-285750" algn="just">
              <a:buFont typeface="Wingdings" panose="05000000000000000000" pitchFamily="2" charset="2"/>
              <a:buChar char="§"/>
            </a:pP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099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595745"/>
            <a:ext cx="10558702" cy="544561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b="1" u="sng" dirty="0">
                <a:solidFill>
                  <a:schemeClr val="accent2"/>
                </a:solidFill>
              </a:rPr>
              <a:t>Quem elabora?</a:t>
            </a:r>
          </a:p>
          <a:p>
            <a:pPr marL="0" indent="0" algn="just">
              <a:buNone/>
            </a:pPr>
            <a:r>
              <a:rPr lang="pt-BR" dirty="0"/>
              <a:t>a) O próprio instituidor;</a:t>
            </a:r>
          </a:p>
          <a:p>
            <a:pPr marL="0" indent="0" algn="just">
              <a:buNone/>
            </a:pPr>
            <a:r>
              <a:rPr lang="pt-BR" dirty="0"/>
              <a:t>b) Um terceiro (em confiança) – Alguém a quem o instituidor delegue essa função (no prazo estabelecido pelo instituidor ou 180 dias);</a:t>
            </a:r>
          </a:p>
          <a:p>
            <a:pPr marL="0" indent="0" algn="just">
              <a:buNone/>
            </a:pPr>
            <a:r>
              <a:rPr lang="pt-BR" dirty="0"/>
              <a:t>c) O Ministério Público (subsidiariamente).</a:t>
            </a:r>
          </a:p>
          <a:p>
            <a:pPr marL="0" indent="0" algn="just">
              <a:buNone/>
            </a:pPr>
            <a:endParaRPr lang="pt-BR" sz="800" dirty="0"/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Aprovação pelo Ministério Público (Se o MP, excepcionalmente, elaborar o Estatuto o juiz deverá aprova-lo (art. 1.202 CC).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t-BR" dirty="0"/>
              <a:t>Registro do estatuto no CRPJ: e tapa final. </a:t>
            </a:r>
          </a:p>
          <a:p>
            <a:pPr marL="0" indent="0">
              <a:buNone/>
            </a:pPr>
            <a:endParaRPr lang="pt-BR" sz="800" dirty="0"/>
          </a:p>
          <a:p>
            <a:pPr marL="0" indent="0" algn="just">
              <a:buNone/>
            </a:pPr>
            <a:r>
              <a:rPr lang="pt-BR" b="1" u="sng" dirty="0">
                <a:solidFill>
                  <a:schemeClr val="accent2"/>
                </a:solidFill>
              </a:rPr>
              <a:t>Atenção:</a:t>
            </a:r>
            <a:r>
              <a:rPr lang="pt-BR" dirty="0"/>
              <a:t> O artigo 66 do CC estabelece que o MP tem a função de fiscalizar as fundações. O § 1º do dispositivo atribui ao MPF o encargo fiscalizatório das fundações localizadas no DF ou Territórios. A questão foi submetida ao Supremo, que entendeu, na ADI 2794-8 (já julgada), que a função fiscalizatória da fundação localizada no DF é do próprio MPDFT, e não da Procuradoria da República (MPF). Se uma fundação privada receber uma verba da União, todavia, poderá ocorrer de o MPF trabalhar em conjunto com o MPE (situação excepcional). </a:t>
            </a:r>
          </a:p>
          <a:p>
            <a:pPr marL="0" indent="0" algn="just">
              <a:buNone/>
            </a:pPr>
            <a:r>
              <a:rPr lang="pt-BR" dirty="0"/>
              <a:t>A fiscalização pelo MP se explica, pois as fundações privadas recebem diversos benefícios fiscais e, portanto, existe grande margem a fraudes (situação de vulnerabilidade).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227786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3010</TotalTime>
  <Words>2978</Words>
  <Application>Microsoft Office PowerPoint</Application>
  <PresentationFormat>Personalizar</PresentationFormat>
  <Paragraphs>292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29" baseType="lpstr">
      <vt:lpstr>Facetado</vt:lpstr>
      <vt:lpstr>Curso Popular de Formação de Defensoras e Defensores Públicos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Criatina Otaviano</dc:creator>
  <cp:lastModifiedBy>GIOVANNA MARIA FERNANDES VIETTI</cp:lastModifiedBy>
  <cp:revision>463</cp:revision>
  <dcterms:created xsi:type="dcterms:W3CDTF">2016-07-28T20:30:00Z</dcterms:created>
  <dcterms:modified xsi:type="dcterms:W3CDTF">2016-09-06T15:59:17Z</dcterms:modified>
</cp:coreProperties>
</file>