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57" r:id="rId8"/>
    <p:sldId id="258" r:id="rId9"/>
    <p:sldId id="259" r:id="rId10"/>
    <p:sldId id="260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735763" cy="98663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96" autoAdjust="0"/>
    <p:restoredTop sz="94669" autoAdjust="0"/>
  </p:normalViewPr>
  <p:slideViewPr>
    <p:cSldViewPr>
      <p:cViewPr varScale="1">
        <p:scale>
          <a:sx n="83" d="100"/>
          <a:sy n="83" d="100"/>
        </p:scale>
        <p:origin x="17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708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94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588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75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9974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51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7750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6264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145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7281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546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5D5D5-2431-4FB2-8697-1724A89B396D}" type="datetimeFigureOut">
              <a:rPr lang="pt-BR" smtClean="0"/>
              <a:t>11/08/2021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8BF53-8CC5-4253-832A-59529EE91DA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13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Ato Administrativo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Defensoria Publica</a:t>
            </a:r>
          </a:p>
          <a:p>
            <a:r>
              <a:rPr lang="pt-BR" dirty="0"/>
              <a:t>Curso Popular</a:t>
            </a:r>
          </a:p>
        </p:txBody>
      </p:sp>
    </p:spTree>
    <p:extLst>
      <p:ext uri="{BB962C8B-B14F-4D97-AF65-F5344CB8AC3E}">
        <p14:creationId xmlns:p14="http://schemas.microsoft.com/office/powerpoint/2010/main" val="273922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Edital é Ato Administrativo?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rgbClr val="FF0000"/>
                </a:solidFill>
              </a:rPr>
              <a:t>Vamos Impugnar o Edital?</a:t>
            </a:r>
            <a:r>
              <a:rPr lang="pt-BR" dirty="0">
                <a:solidFill>
                  <a:srgbClr val="FF0000"/>
                </a:solidFill>
                <a:latin typeface="-apple-system"/>
              </a:rPr>
              <a:t> </a:t>
            </a:r>
          </a:p>
          <a:p>
            <a:pPr algn="just"/>
            <a:r>
              <a:rPr lang="pt-BR" dirty="0">
                <a:solidFill>
                  <a:srgbClr val="333333"/>
                </a:solidFill>
                <a:latin typeface="-apple-system"/>
              </a:rPr>
              <a:t>Edital é um documento escrito do qual a Administração Pública se utiliza para tornar público aquilo que ele deseja noticiar.</a:t>
            </a:r>
          </a:p>
          <a:p>
            <a:pPr algn="just"/>
            <a:r>
              <a:rPr lang="pt-BR" dirty="0">
                <a:solidFill>
                  <a:srgbClr val="333333"/>
                </a:solidFill>
                <a:latin typeface="-apple-system"/>
              </a:rPr>
              <a:t>Fazer exigências não previstas em lei!!!</a:t>
            </a:r>
          </a:p>
          <a:p>
            <a:pPr algn="just"/>
            <a:r>
              <a:rPr lang="pt-BR" dirty="0">
                <a:solidFill>
                  <a:srgbClr val="333333"/>
                </a:solidFill>
                <a:latin typeface="-apple-system"/>
              </a:rPr>
              <a:t>Validade do ato!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895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Direito Publico X Direito Privado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O Direito Público é o conjunto de normas jurídicas que se referem às atividades públicas.</a:t>
            </a:r>
          </a:p>
          <a:p>
            <a:pPr algn="just"/>
            <a:r>
              <a:rPr lang="pt-BR" dirty="0"/>
              <a:t> O Direito Privado é conjunto de normas jurídicas relativas às atividades privadas. </a:t>
            </a:r>
          </a:p>
          <a:p>
            <a:pPr algn="just"/>
            <a:r>
              <a:rPr lang="pt-BR" dirty="0"/>
              <a:t>Atividades públicas e privadas são aquelas assim definidas na ordem jurídico-positiva. E todas as atividades públicas são funcionalizadas. É por isso que também se mostra possível definir o direito público como aquele incidente sobre as funções públicas (legislativa, jurisdicional, administrativa e de governo).  A principal utilidade nessa distinção reside na diferença de regime</a:t>
            </a:r>
          </a:p>
        </p:txBody>
      </p:sp>
    </p:spTree>
    <p:extLst>
      <p:ext uri="{BB962C8B-B14F-4D97-AF65-F5344CB8AC3E}">
        <p14:creationId xmlns:p14="http://schemas.microsoft.com/office/powerpoint/2010/main" val="1940642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 Administrativo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BR" dirty="0"/>
              <a:t>Fatos administrativos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Não leva em consideração a produção de efeitos jurídicos.</a:t>
            </a:r>
          </a:p>
          <a:p>
            <a:pPr algn="just"/>
            <a:r>
              <a:rPr lang="pt-BR" dirty="0"/>
              <a:t>Atividade Material, no exercício da função administrativa “ordem pratica”</a:t>
            </a:r>
          </a:p>
          <a:p>
            <a:pPr algn="just"/>
            <a:r>
              <a:rPr lang="pt-BR" dirty="0" err="1"/>
              <a:t>Ex</a:t>
            </a:r>
            <a:r>
              <a:rPr lang="pt-BR" dirty="0"/>
              <a:t>: Apreensão de mercadorias, dispersão de manifestantes, desapropriação – </a:t>
            </a:r>
            <a:r>
              <a:rPr lang="pt-BR" b="1" dirty="0"/>
              <a:t>Vontade da Administração – Enchente e raio em repartição</a:t>
            </a:r>
          </a:p>
          <a:p>
            <a:pPr algn="just"/>
            <a:r>
              <a:rPr lang="pt-BR" b="1" dirty="0"/>
              <a:t>Voluntários e Naturais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t-BR" dirty="0"/>
              <a:t>Fato Jurídicos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/>
              <a:t>O Fato Capaz de Produzir efeitos na ordem Jurídica.</a:t>
            </a:r>
          </a:p>
          <a:p>
            <a:r>
              <a:rPr lang="pt-BR" dirty="0" err="1"/>
              <a:t>Ex</a:t>
            </a:r>
            <a:r>
              <a:rPr lang="pt-BR" dirty="0"/>
              <a:t>: Adquirir, resguardar, transferir e modificar.</a:t>
            </a:r>
          </a:p>
        </p:txBody>
      </p:sp>
    </p:spTree>
    <p:extLst>
      <p:ext uri="{BB962C8B-B14F-4D97-AF65-F5344CB8AC3E}">
        <p14:creationId xmlns:p14="http://schemas.microsoft.com/office/powerpoint/2010/main" val="1579472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Conceito de Ato </a:t>
            </a:r>
            <a:r>
              <a:rPr lang="pt-BR" dirty="0" err="1"/>
              <a:t>Adm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>
                <a:solidFill>
                  <a:srgbClr val="202124"/>
                </a:solidFill>
                <a:latin typeface="arial"/>
              </a:rPr>
              <a:t>É a exteriorização da vontade de agentes da Administração Pública ou de seus </a:t>
            </a:r>
            <a:r>
              <a:rPr lang="pt-BR" dirty="0" err="1">
                <a:solidFill>
                  <a:srgbClr val="202124"/>
                </a:solidFill>
                <a:latin typeface="arial"/>
              </a:rPr>
              <a:t>delegatários</a:t>
            </a:r>
            <a:r>
              <a:rPr lang="pt-BR" dirty="0">
                <a:solidFill>
                  <a:srgbClr val="202124"/>
                </a:solidFill>
                <a:latin typeface="arial"/>
              </a:rPr>
              <a:t>, nessa condição, que, sob regime de direito público, vise à produção de efeitos jurídicos, com o fim de atender ao interesse público – Jose dos Santos Carvalho Filho.</a:t>
            </a:r>
          </a:p>
          <a:p>
            <a:pPr algn="just"/>
            <a:r>
              <a:rPr lang="pt-BR" dirty="0">
                <a:solidFill>
                  <a:srgbClr val="202124"/>
                </a:solidFill>
                <a:latin typeface="arial"/>
              </a:rPr>
              <a:t>Não há uniformidade entre os autores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0527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3 Pontos Fundamentais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1) A vontade emane de agente da Administração Pública;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2) Propiciar a produção de efeitos jurídicos com fim público;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3) Regida Basicamente pelo Direito Público.</a:t>
            </a:r>
          </a:p>
        </p:txBody>
      </p:sp>
    </p:spTree>
    <p:extLst>
      <p:ext uri="{BB962C8B-B14F-4D97-AF65-F5344CB8AC3E}">
        <p14:creationId xmlns:p14="http://schemas.microsoft.com/office/powerpoint/2010/main" val="3132234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Sujeitos da Manifestação de Vontade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BR" dirty="0"/>
              <a:t>Agentes da Administração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pt-BR" dirty="0"/>
              <a:t>Integram a estrutura funcional dos órgãos administrativos das pessoas federativas.</a:t>
            </a:r>
          </a:p>
          <a:p>
            <a:pPr algn="just"/>
            <a:r>
              <a:rPr lang="pt-BR" dirty="0" err="1"/>
              <a:t>Adm</a:t>
            </a:r>
            <a:r>
              <a:rPr lang="pt-BR" dirty="0"/>
              <a:t> Indireta Também: Autarquia, fundação pública, empresas públicas, sociedade de economia mista – Exerçam Função administrativa!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t-BR" dirty="0"/>
              <a:t>Agentes </a:t>
            </a:r>
            <a:r>
              <a:rPr lang="pt-BR" dirty="0" err="1"/>
              <a:t>delegatários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t-BR" dirty="0"/>
              <a:t>Não integrando a estrutura funcional da </a:t>
            </a:r>
            <a:r>
              <a:rPr lang="pt-BR" dirty="0" err="1"/>
              <a:t>Adm</a:t>
            </a:r>
            <a:r>
              <a:rPr lang="pt-BR" dirty="0"/>
              <a:t> recebem as Funções Delegadas.</a:t>
            </a:r>
          </a:p>
          <a:p>
            <a:r>
              <a:rPr lang="pt-BR" dirty="0"/>
              <a:t>Concessionarias, Permissionárias (Precários) de serviços públicos</a:t>
            </a:r>
          </a:p>
          <a:p>
            <a:r>
              <a:rPr lang="pt-BR" dirty="0"/>
              <a:t>Serviços sociais autônomos SESI, SENAI </a:t>
            </a:r>
          </a:p>
        </p:txBody>
      </p:sp>
    </p:spTree>
    <p:extLst>
      <p:ext uri="{BB962C8B-B14F-4D97-AF65-F5344CB8AC3E}">
        <p14:creationId xmlns:p14="http://schemas.microsoft.com/office/powerpoint/2010/main" val="3327842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SILÊNCIO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BR" dirty="0"/>
              <a:t>ADMINISTRATIVO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/>
              <a:t>Lei – </a:t>
            </a:r>
          </a:p>
          <a:p>
            <a:r>
              <a:rPr lang="pt-BR" dirty="0"/>
              <a:t>Silêncio eloquente</a:t>
            </a:r>
          </a:p>
          <a:p>
            <a:r>
              <a:rPr lang="pt-BR" dirty="0"/>
              <a:t>Ação Mandamental</a:t>
            </a:r>
          </a:p>
          <a:p>
            <a:r>
              <a:rPr lang="pt-BR" dirty="0"/>
              <a:t>Prescrição / Decadência</a:t>
            </a:r>
          </a:p>
          <a:p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pt-BR" dirty="0"/>
              <a:t>NO DIREITO PRIVADO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pt-BR" dirty="0"/>
              <a:t>Importa consentimento tácito, considerando os usos e circunstancias normais.</a:t>
            </a:r>
          </a:p>
          <a:p>
            <a:pPr algn="just"/>
            <a:r>
              <a:rPr lang="pt-BR" dirty="0"/>
              <a:t>Não Vale como a anuência se a lei declarar indispensável a manifestação expressa (artigo 111, Código Civil)</a:t>
            </a:r>
          </a:p>
        </p:txBody>
      </p:sp>
    </p:spTree>
    <p:extLst>
      <p:ext uri="{BB962C8B-B14F-4D97-AF65-F5344CB8AC3E}">
        <p14:creationId xmlns:p14="http://schemas.microsoft.com/office/powerpoint/2010/main" val="491728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ELEMENTOS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1) Competência;</a:t>
            </a:r>
          </a:p>
          <a:p>
            <a:r>
              <a:rPr lang="pt-BR" dirty="0"/>
              <a:t>2) Objeto;</a:t>
            </a:r>
          </a:p>
          <a:p>
            <a:r>
              <a:rPr lang="pt-BR" dirty="0"/>
              <a:t>3) Forma;</a:t>
            </a:r>
          </a:p>
          <a:p>
            <a:r>
              <a:rPr lang="pt-BR" dirty="0"/>
              <a:t>4) Motivo;</a:t>
            </a:r>
          </a:p>
          <a:p>
            <a:r>
              <a:rPr lang="pt-BR" dirty="0"/>
              <a:t>5) Finalidade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57200" y="173022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3536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Controvérsia na Momenclatura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t-BR" dirty="0"/>
              <a:t>Lei nº 4.717 de 29 de Junho de 1965</a:t>
            </a:r>
          </a:p>
          <a:p>
            <a:r>
              <a:rPr lang="pt-BR" dirty="0"/>
              <a:t>Regula a ação popular.</a:t>
            </a:r>
          </a:p>
          <a:p>
            <a:r>
              <a:rPr lang="pt-BR" dirty="0"/>
              <a:t>Art. 2º São nulos os atos lesivos ao patrimônio das entidades mencionadas no artigo anterior, nos casos de:</a:t>
            </a:r>
          </a:p>
          <a:p>
            <a:r>
              <a:rPr lang="pt-BR" dirty="0"/>
              <a:t>a) incompetência;</a:t>
            </a:r>
          </a:p>
          <a:p>
            <a:r>
              <a:rPr lang="pt-BR" dirty="0"/>
              <a:t>b) vício de forma;</a:t>
            </a:r>
          </a:p>
          <a:p>
            <a:r>
              <a:rPr lang="pt-BR" dirty="0"/>
              <a:t>c) ilegalidade do objeto;</a:t>
            </a:r>
          </a:p>
          <a:p>
            <a:r>
              <a:rPr lang="pt-BR" dirty="0"/>
              <a:t>d) inexistência dos motivos;</a:t>
            </a:r>
          </a:p>
          <a:p>
            <a:r>
              <a:rPr lang="pt-BR" dirty="0"/>
              <a:t>e) desvio de finalidade.</a:t>
            </a:r>
          </a:p>
          <a:p>
            <a:r>
              <a:rPr lang="pt-BR" dirty="0"/>
              <a:t>Parágrafo único. Para a conceituação dos casos de nulidade observar-se-ão as seguintes normas:</a:t>
            </a:r>
          </a:p>
          <a:p>
            <a:r>
              <a:rPr lang="pt-BR" dirty="0"/>
              <a:t>a) a incompetência fica caracterizada quando o ato não se incluir nas atribuições legais do agente que o praticou;</a:t>
            </a:r>
          </a:p>
          <a:p>
            <a:r>
              <a:rPr lang="pt-BR" dirty="0"/>
              <a:t>b) o vício de forma consiste na omissão ou na observância incompleta ou irregular de formalidades indispensáveis à existência ou seriedade do ato;</a:t>
            </a:r>
          </a:p>
          <a:p>
            <a:r>
              <a:rPr lang="pt-BR" dirty="0"/>
              <a:t>c) a ilegalidade do objeto ocorre quando o resultado do ato importa em violação de lei, regulamento ou outro ato normativo;</a:t>
            </a:r>
          </a:p>
          <a:p>
            <a:r>
              <a:rPr lang="pt-BR" dirty="0"/>
              <a:t>d) a inexistência dos motivos se verifica quando a matéria de fato ou de direito, em que se fundamenta o ato, é materialmente inexistente ou juridicamente inadequada ao resultado obtido;</a:t>
            </a:r>
          </a:p>
          <a:p>
            <a:r>
              <a:rPr lang="pt-BR" dirty="0"/>
              <a:t>e) o desvio de finalidade se verifica quando o agente pratica o ato visando a fim diverso daquele previsto, explícita ou implicitamente, na regra de competência.</a:t>
            </a:r>
          </a:p>
        </p:txBody>
      </p:sp>
    </p:spTree>
    <p:extLst>
      <p:ext uri="{BB962C8B-B14F-4D97-AF65-F5344CB8AC3E}">
        <p14:creationId xmlns:p14="http://schemas.microsoft.com/office/powerpoint/2010/main" val="3780603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Competência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1) Sentido: Lei – o agente pode exercer legitimamente sua atividade; Divisão do trabalho</a:t>
            </a:r>
          </a:p>
          <a:p>
            <a:r>
              <a:rPr lang="pt-BR" dirty="0"/>
              <a:t>2) Fonte: Não há presunção de competência </a:t>
            </a:r>
            <a:r>
              <a:rPr lang="pt-BR" dirty="0" err="1"/>
              <a:t>Adm</a:t>
            </a:r>
            <a:r>
              <a:rPr lang="pt-BR" dirty="0"/>
              <a:t>; - Lei Fonte Formal de Competência; Própria Constituição</a:t>
            </a:r>
          </a:p>
          <a:p>
            <a:r>
              <a:rPr lang="pt-BR" dirty="0"/>
              <a:t>3) Inderrogável;</a:t>
            </a:r>
          </a:p>
          <a:p>
            <a:r>
              <a:rPr lang="pt-BR" dirty="0"/>
              <a:t>4) improrrogabilidade;</a:t>
            </a:r>
          </a:p>
          <a:p>
            <a:r>
              <a:rPr lang="pt-BR" dirty="0"/>
              <a:t>5) Matéria, hierarquia, lugar, tempo</a:t>
            </a:r>
          </a:p>
          <a:p>
            <a:r>
              <a:rPr lang="pt-BR" dirty="0"/>
              <a:t>6) Delegação e Avocação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6334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Características das Bancas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1) </a:t>
            </a:r>
            <a:r>
              <a:rPr lang="pt-BR" b="1" dirty="0">
                <a:solidFill>
                  <a:srgbClr val="333333"/>
                </a:solidFill>
                <a:latin typeface="Helvetica Neue"/>
              </a:rPr>
              <a:t>Fundação Carlos Chagas</a:t>
            </a:r>
          </a:p>
          <a:p>
            <a:pPr algn="just"/>
            <a:r>
              <a:rPr lang="pt-BR" dirty="0"/>
              <a:t>A) </a:t>
            </a:r>
            <a:r>
              <a:rPr lang="pt-BR" dirty="0">
                <a:solidFill>
                  <a:srgbClr val="333333"/>
                </a:solidFill>
                <a:latin typeface="Helvetica Neue"/>
              </a:rPr>
              <a:t>As questões geralmente são bastante objetivas, </a:t>
            </a:r>
            <a:r>
              <a:rPr lang="pt-BR" u="sng" dirty="0">
                <a:solidFill>
                  <a:srgbClr val="333333"/>
                </a:solidFill>
                <a:latin typeface="Helvetica Neue"/>
              </a:rPr>
              <a:t>mesmo que sejam extensas</a:t>
            </a:r>
            <a:r>
              <a:rPr lang="pt-BR" dirty="0">
                <a:solidFill>
                  <a:srgbClr val="333333"/>
                </a:solidFill>
                <a:latin typeface="Helvetica Neue"/>
              </a:rPr>
              <a:t>!</a:t>
            </a:r>
          </a:p>
          <a:p>
            <a:pPr algn="just"/>
            <a:r>
              <a:rPr lang="pt-BR" dirty="0">
                <a:solidFill>
                  <a:srgbClr val="333333"/>
                </a:solidFill>
                <a:latin typeface="Helvetica Neue"/>
              </a:rPr>
              <a:t>B) Exige um grau de análise e conhecimento literal às leis – Podem Apresentar casos;</a:t>
            </a:r>
          </a:p>
          <a:p>
            <a:pPr algn="just"/>
            <a:r>
              <a:rPr lang="pt-BR" dirty="0">
                <a:solidFill>
                  <a:srgbClr val="333333"/>
                </a:solidFill>
                <a:latin typeface="Helvetica Neue"/>
              </a:rPr>
              <a:t>C) Nenhum item do edital é deixado de fora da prova; Pegadinha </a:t>
            </a:r>
            <a:r>
              <a:rPr lang="pt-BR" dirty="0">
                <a:solidFill>
                  <a:srgbClr val="FF0000"/>
                </a:solidFill>
                <a:latin typeface="Helvetica Neue"/>
              </a:rPr>
              <a:t>(INCORRETA)</a:t>
            </a:r>
          </a:p>
          <a:p>
            <a:pPr algn="just"/>
            <a:endParaRPr lang="pt-BR" dirty="0">
              <a:solidFill>
                <a:srgbClr val="333333"/>
              </a:solidFill>
              <a:latin typeface="Helvetica Neue"/>
            </a:endParaRP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8872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- Proposta – Manifestou a vontade com vistas a determinado alvo.</a:t>
            </a:r>
          </a:p>
          <a:p>
            <a:pPr algn="just"/>
            <a:r>
              <a:rPr lang="pt-BR" dirty="0"/>
              <a:t>Aquisição, resguardo, transferência, modificação, extinção ou declaração de direitos.</a:t>
            </a:r>
          </a:p>
          <a:p>
            <a:pPr algn="just"/>
            <a:r>
              <a:rPr lang="pt-BR" dirty="0"/>
              <a:t>Licito, possível, CC Artigo 104, II – Determinado, Determinável.</a:t>
            </a:r>
          </a:p>
          <a:p>
            <a:pPr algn="just"/>
            <a:r>
              <a:rPr lang="pt-BR" dirty="0">
                <a:solidFill>
                  <a:srgbClr val="FF0000"/>
                </a:solidFill>
              </a:rPr>
              <a:t>Discricionário e Vinculado</a:t>
            </a:r>
          </a:p>
        </p:txBody>
      </p:sp>
    </p:spTree>
    <p:extLst>
      <p:ext uri="{BB962C8B-B14F-4D97-AF65-F5344CB8AC3E}">
        <p14:creationId xmlns:p14="http://schemas.microsoft.com/office/powerpoint/2010/main" val="2223754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Sentido – Meio pelo qual se exterioriza a vontade.</a:t>
            </a:r>
          </a:p>
          <a:p>
            <a:r>
              <a:rPr lang="pt-BR" dirty="0"/>
              <a:t>Integra a própria formação do ato.</a:t>
            </a:r>
          </a:p>
          <a:p>
            <a:pPr algn="just"/>
            <a:r>
              <a:rPr lang="pt-BR" dirty="0"/>
              <a:t>Requisito de Validade – procedimento administrativo</a:t>
            </a:r>
          </a:p>
          <a:p>
            <a:pPr algn="just"/>
            <a:r>
              <a:rPr lang="pt-BR" dirty="0"/>
              <a:t>Solenidade – Escrito, registrado, arquivado.</a:t>
            </a:r>
          </a:p>
          <a:p>
            <a:pPr algn="just"/>
            <a:r>
              <a:rPr lang="pt-BR" dirty="0"/>
              <a:t>Gestos, palavras, sinais.</a:t>
            </a:r>
          </a:p>
        </p:txBody>
      </p:sp>
    </p:spTree>
    <p:extLst>
      <p:ext uri="{BB962C8B-B14F-4D97-AF65-F5344CB8AC3E}">
        <p14:creationId xmlns:p14="http://schemas.microsoft.com/office/powerpoint/2010/main" val="2610062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Motivo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 Motivo = Situação de Fato</a:t>
            </a:r>
          </a:p>
          <a:p>
            <a:r>
              <a:rPr lang="pt-BR" dirty="0"/>
              <a:t>Motivação = todas as situações de fato que o levaram a manifestação de vontade.</a:t>
            </a:r>
          </a:p>
          <a:p>
            <a:pPr algn="just"/>
            <a:r>
              <a:rPr lang="pt-BR" b="1" dirty="0"/>
              <a:t>Teoria dos Motivos Determinantes </a:t>
            </a:r>
            <a:r>
              <a:rPr lang="pt-BR" dirty="0"/>
              <a:t>= o motivo do ato </a:t>
            </a:r>
            <a:r>
              <a:rPr lang="pt-BR" dirty="0" err="1"/>
              <a:t>adm</a:t>
            </a:r>
            <a:r>
              <a:rPr lang="pt-BR" dirty="0"/>
              <a:t> deve sempre guardar compatibilidade com a situação de fato que gerou a manifestação de vontade. – O motivo deve sempre ser ajustado ao resultado do ato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6155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Finalidade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Interesse Público</a:t>
            </a:r>
          </a:p>
        </p:txBody>
      </p:sp>
    </p:spTree>
    <p:extLst>
      <p:ext uri="{BB962C8B-B14F-4D97-AF65-F5344CB8AC3E}">
        <p14:creationId xmlns:p14="http://schemas.microsoft.com/office/powerpoint/2010/main" val="32886754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CARACTERÍSTICAS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r>
              <a:rPr lang="pt-BR" dirty="0"/>
              <a:t>1) </a:t>
            </a:r>
            <a:r>
              <a:rPr lang="pt-BR" dirty="0">
                <a:solidFill>
                  <a:srgbClr val="FF0000"/>
                </a:solidFill>
              </a:rPr>
              <a:t>P</a:t>
            </a:r>
            <a:r>
              <a:rPr lang="pt-BR" dirty="0"/>
              <a:t>resunção de Legitimidade;</a:t>
            </a:r>
          </a:p>
          <a:p>
            <a:r>
              <a:rPr lang="pt-BR" dirty="0"/>
              <a:t>2) </a:t>
            </a:r>
            <a:r>
              <a:rPr lang="pt-BR" dirty="0">
                <a:solidFill>
                  <a:srgbClr val="FF0000"/>
                </a:solidFill>
              </a:rPr>
              <a:t>A</a:t>
            </a:r>
            <a:r>
              <a:rPr lang="pt-BR" dirty="0"/>
              <a:t>utoexecutoriedade; </a:t>
            </a:r>
          </a:p>
          <a:p>
            <a:r>
              <a:rPr lang="pt-BR" dirty="0"/>
              <a:t>3) </a:t>
            </a:r>
            <a:r>
              <a:rPr lang="pt-BR" dirty="0">
                <a:solidFill>
                  <a:srgbClr val="FF0000"/>
                </a:solidFill>
              </a:rPr>
              <a:t>I</a:t>
            </a:r>
            <a:r>
              <a:rPr lang="pt-BR" dirty="0"/>
              <a:t>mperatividade – Coercibilidade - Cogentes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40917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Formação e Efeitos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Perfeição – Acabar o ciclo de formação (Perfeitos ou Imperfeitos LINDB artigo 6º§1º)</a:t>
            </a:r>
          </a:p>
          <a:p>
            <a:r>
              <a:rPr lang="pt-BR" dirty="0"/>
              <a:t>Eficácia – Idoneidade – Pronto para atingir seus fins.</a:t>
            </a:r>
          </a:p>
          <a:p>
            <a:r>
              <a:rPr lang="pt-BR" dirty="0"/>
              <a:t>Exequibilidade – Operabilidade do ato</a:t>
            </a:r>
          </a:p>
          <a:p>
            <a:r>
              <a:rPr lang="pt-BR" dirty="0"/>
              <a:t>Validade – Conformidade do Ato com a lei</a:t>
            </a:r>
          </a:p>
        </p:txBody>
      </p:sp>
    </p:spTree>
    <p:extLst>
      <p:ext uri="{BB962C8B-B14F-4D97-AF65-F5344CB8AC3E}">
        <p14:creationId xmlns:p14="http://schemas.microsoft.com/office/powerpoint/2010/main" val="4108940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1) Critérios dos Destinatários: atos Gerais e Individuais;</a:t>
            </a:r>
          </a:p>
          <a:p>
            <a:r>
              <a:rPr lang="pt-BR" dirty="0"/>
              <a:t>2) Critério de Prerrogativa: Atos de Império e de Gestão</a:t>
            </a:r>
          </a:p>
          <a:p>
            <a:r>
              <a:rPr lang="pt-BR" dirty="0"/>
              <a:t>3) Critério de Liberdade de Ação: Vinculados, discricionários.</a:t>
            </a:r>
          </a:p>
          <a:p>
            <a:r>
              <a:rPr lang="pt-BR" dirty="0"/>
              <a:t>4) Vontade da </a:t>
            </a:r>
            <a:r>
              <a:rPr lang="pt-BR" dirty="0" err="1"/>
              <a:t>Adm</a:t>
            </a:r>
            <a:r>
              <a:rPr lang="pt-BR" dirty="0"/>
              <a:t>, Atos Simples, Compostos,(Vontade Autônoma, múltipla) </a:t>
            </a:r>
            <a:r>
              <a:rPr lang="pt-BR" b="1" dirty="0"/>
              <a:t>Complexos ( Ministro do STF)</a:t>
            </a:r>
          </a:p>
          <a:p>
            <a:r>
              <a:rPr lang="pt-BR" dirty="0"/>
              <a:t>5) Efeitos: Constitutivo, declaratório e Enunciativos (Juízo de Valor).</a:t>
            </a:r>
          </a:p>
          <a:p>
            <a:r>
              <a:rPr lang="pt-BR" dirty="0"/>
              <a:t>6) Executividade – Auto e Não auto.(Judicial)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66157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r>
              <a:rPr lang="pt-BR" dirty="0"/>
              <a:t>Extinção: Cumprimento dos seus efeitos.</a:t>
            </a:r>
          </a:p>
          <a:p>
            <a:r>
              <a:rPr lang="pt-BR" dirty="0"/>
              <a:t>Invalidação e autotutela</a:t>
            </a:r>
          </a:p>
          <a:p>
            <a:r>
              <a:rPr lang="pt-BR" dirty="0"/>
              <a:t>Convalidação (vícios superáveis)</a:t>
            </a:r>
          </a:p>
          <a:p>
            <a:r>
              <a:rPr lang="pt-BR" dirty="0"/>
              <a:t>Revogação – Conveniência e oportunidade – </a:t>
            </a:r>
            <a:r>
              <a:rPr lang="pt-BR"/>
              <a:t>Interesse Publico.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688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CESPE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t-BR" dirty="0"/>
              <a:t>Centro de Seleção e Promoção de Eventos da Universidade de Brasília</a:t>
            </a:r>
          </a:p>
          <a:p>
            <a:pPr algn="just"/>
            <a:r>
              <a:rPr lang="pt-BR" dirty="0"/>
              <a:t>A) </a:t>
            </a:r>
            <a:r>
              <a:rPr lang="pt-BR" dirty="0">
                <a:solidFill>
                  <a:srgbClr val="333333"/>
                </a:solidFill>
                <a:latin typeface="Helvetica Neue"/>
              </a:rPr>
              <a:t>“As questões são multidisciplinares e complexas”</a:t>
            </a:r>
          </a:p>
          <a:p>
            <a:pPr algn="just"/>
            <a:r>
              <a:rPr lang="pt-BR" dirty="0">
                <a:solidFill>
                  <a:srgbClr val="333333"/>
                </a:solidFill>
                <a:latin typeface="Helvetica Neue"/>
              </a:rPr>
              <a:t>B) É preciso assinalar certo e errado nos enunciados e isso pede atenção redobrada dos candidatos;</a:t>
            </a:r>
          </a:p>
          <a:p>
            <a:pPr algn="just"/>
            <a:r>
              <a:rPr lang="pt-BR" dirty="0">
                <a:solidFill>
                  <a:srgbClr val="333333"/>
                </a:solidFill>
                <a:latin typeface="Helvetica Neue"/>
              </a:rPr>
              <a:t>C) Evitar Chutes (Certo/Errado) Jurisprudência  - Atualizada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115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>
                <a:solidFill>
                  <a:srgbClr val="333333"/>
                </a:solidFill>
                <a:latin typeface="Helvetica Neue"/>
              </a:rPr>
              <a:t>Cesgranrio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>
                <a:solidFill>
                  <a:srgbClr val="333333"/>
                </a:solidFill>
                <a:latin typeface="Helvetica Neue"/>
              </a:rPr>
              <a:t>“As questões são parecidas e mais complexas com as da Fundação Carlos Chagas, com a cobrança de texto de lei e enunciados.</a:t>
            </a:r>
          </a:p>
          <a:p>
            <a:pPr algn="just"/>
            <a:r>
              <a:rPr lang="pt-BR" dirty="0">
                <a:solidFill>
                  <a:srgbClr val="333333"/>
                </a:solidFill>
                <a:latin typeface="Helvetica Neue"/>
              </a:rPr>
              <a:t>Aposta e gráficos e imagens nas questões de atualidades, raciocínio e de interpretação.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1471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Fundação Getúlio Vargas (FGV)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>
                <a:solidFill>
                  <a:srgbClr val="333333"/>
                </a:solidFill>
                <a:latin typeface="Helvetica Neue"/>
              </a:rPr>
              <a:t>“É uma banca imprevisível, não tem padrão, muda muito de uma prova para outra”.</a:t>
            </a:r>
          </a:p>
          <a:p>
            <a:pPr algn="just"/>
            <a:r>
              <a:rPr lang="pt-BR" dirty="0">
                <a:solidFill>
                  <a:srgbClr val="333333"/>
                </a:solidFill>
                <a:latin typeface="Helvetica Neue"/>
              </a:rPr>
              <a:t> “Traz texto longos para interpretação de texto e gramática. Na parte de direito tem cobrado casos práticos e, questões multidisciplinares envolvendo também texto de lei”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2372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Vunesp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solidFill>
                  <a:srgbClr val="333333"/>
                </a:solidFill>
                <a:latin typeface="Helvetica Neue"/>
              </a:rPr>
              <a:t> Texto de lei e no estudo de gramática e resolva provas anteriores para perceber melhor o estilo das questões.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8096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Bancas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Ultimo Concurso da Defensoria Publica de São Paulo – VIII – Banca Fundação Carlos Chagas.</a:t>
            </a:r>
          </a:p>
          <a:p>
            <a:r>
              <a:rPr lang="pt-BR" dirty="0"/>
              <a:t>Etapas:</a:t>
            </a:r>
          </a:p>
          <a:p>
            <a:r>
              <a:rPr lang="pt-BR" dirty="0">
                <a:solidFill>
                  <a:srgbClr val="FF0000"/>
                </a:solidFill>
              </a:rPr>
              <a:t>O Concurso desenvolver-se-á nas seguintes fases</a:t>
            </a:r>
            <a:r>
              <a:rPr lang="pt-BR" dirty="0"/>
              <a:t>: </a:t>
            </a:r>
          </a:p>
          <a:p>
            <a:r>
              <a:rPr lang="pt-BR" dirty="0"/>
              <a:t>1 Primeira Prova Escrita - Objetiva, de caráter eliminatório e classificatório;</a:t>
            </a:r>
          </a:p>
          <a:p>
            <a:r>
              <a:rPr lang="pt-BR" dirty="0"/>
              <a:t>2 Segunda e Terceira Provas Escritas, de caráter eliminatório e classificatório; </a:t>
            </a:r>
          </a:p>
          <a:p>
            <a:r>
              <a:rPr lang="pt-BR" dirty="0"/>
              <a:t>3 Prova Oral, de caráter eliminatório e classificatório; </a:t>
            </a:r>
          </a:p>
          <a:p>
            <a:r>
              <a:rPr lang="pt-BR" dirty="0"/>
              <a:t>4 Avaliação de Títulos, de caráter classificatório</a:t>
            </a:r>
          </a:p>
        </p:txBody>
      </p:sp>
    </p:spTree>
    <p:extLst>
      <p:ext uri="{BB962C8B-B14F-4D97-AF65-F5344CB8AC3E}">
        <p14:creationId xmlns:p14="http://schemas.microsoft.com/office/powerpoint/2010/main" val="1408614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Primeira Prova Escrita – Objetiva compreenderá </a:t>
            </a:r>
            <a:r>
              <a:rPr lang="pt-BR" dirty="0">
                <a:solidFill>
                  <a:srgbClr val="FF0000"/>
                </a:solidFill>
              </a:rPr>
              <a:t>88 (oitenta e oito) </a:t>
            </a:r>
            <a:r>
              <a:rPr lang="pt-BR" dirty="0"/>
              <a:t>questões objetivas de múltipla escolha, com cinco alternativas cada uma, sobre as seguintes matérias, cujo conteúdo programático é o constante do Anexo II deste Edital:</a:t>
            </a:r>
          </a:p>
          <a:p>
            <a:pPr algn="just"/>
            <a:r>
              <a:rPr lang="pt-BR" dirty="0"/>
              <a:t>(...)</a:t>
            </a:r>
          </a:p>
          <a:p>
            <a:pPr algn="just"/>
            <a:r>
              <a:rPr lang="pt-BR" dirty="0"/>
              <a:t>b) Direito Administrativo e Direito Tributário</a:t>
            </a:r>
          </a:p>
        </p:txBody>
      </p:sp>
    </p:spTree>
    <p:extLst>
      <p:ext uri="{BB962C8B-B14F-4D97-AF65-F5344CB8AC3E}">
        <p14:creationId xmlns:p14="http://schemas.microsoft.com/office/powerpoint/2010/main" val="4250946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Tópico 4 – Ato </a:t>
            </a:r>
            <a:r>
              <a:rPr lang="pt-BR" dirty="0" err="1"/>
              <a:t>Adm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1) Conceito;</a:t>
            </a:r>
          </a:p>
          <a:p>
            <a:r>
              <a:rPr lang="pt-BR" dirty="0"/>
              <a:t>2) Características e Atributos;</a:t>
            </a:r>
          </a:p>
          <a:p>
            <a:r>
              <a:rPr lang="pt-BR" dirty="0"/>
              <a:t>3)Elementos e Requisitos de Validade;</a:t>
            </a:r>
          </a:p>
          <a:p>
            <a:r>
              <a:rPr lang="pt-BR" dirty="0"/>
              <a:t>4) Classificação e Espécie;</a:t>
            </a:r>
          </a:p>
          <a:p>
            <a:r>
              <a:rPr lang="pt-BR" dirty="0"/>
              <a:t>5) Formação e Efeitos;</a:t>
            </a:r>
          </a:p>
          <a:p>
            <a:r>
              <a:rPr lang="pt-BR" dirty="0"/>
              <a:t>6) Extinção, revogação, invalidação e convalidação;</a:t>
            </a:r>
          </a:p>
          <a:p>
            <a:r>
              <a:rPr lang="pt-BR" dirty="0"/>
              <a:t>7) Procedimento Administrativo</a:t>
            </a:r>
          </a:p>
        </p:txBody>
      </p:sp>
    </p:spTree>
    <p:extLst>
      <p:ext uri="{BB962C8B-B14F-4D97-AF65-F5344CB8AC3E}">
        <p14:creationId xmlns:p14="http://schemas.microsoft.com/office/powerpoint/2010/main" val="11911907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1421</Words>
  <Application>Microsoft Office PowerPoint</Application>
  <PresentationFormat>On-screen Show (4:3)</PresentationFormat>
  <Paragraphs>154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-apple-system</vt:lpstr>
      <vt:lpstr>arial</vt:lpstr>
      <vt:lpstr>arial</vt:lpstr>
      <vt:lpstr>Calibri</vt:lpstr>
      <vt:lpstr>Helvetica Neue</vt:lpstr>
      <vt:lpstr>Tema do Office</vt:lpstr>
      <vt:lpstr>Ato Administrativo</vt:lpstr>
      <vt:lpstr>Características das Bancas</vt:lpstr>
      <vt:lpstr>CESPE</vt:lpstr>
      <vt:lpstr>Cesgranrio</vt:lpstr>
      <vt:lpstr>Fundação Getúlio Vargas (FGV)</vt:lpstr>
      <vt:lpstr>Vunesp</vt:lpstr>
      <vt:lpstr>Bancas</vt:lpstr>
      <vt:lpstr>PowerPoint Presentation</vt:lpstr>
      <vt:lpstr>Tópico 4 – Ato Adm</vt:lpstr>
      <vt:lpstr>Edital é Ato Administrativo?</vt:lpstr>
      <vt:lpstr>Direito Publico X Direito Privado</vt:lpstr>
      <vt:lpstr>Ato Administrativo</vt:lpstr>
      <vt:lpstr>Conceito de Ato Adm</vt:lpstr>
      <vt:lpstr>3 Pontos Fundamentais</vt:lpstr>
      <vt:lpstr>Sujeitos da Manifestação de Vontade</vt:lpstr>
      <vt:lpstr>SILÊNCIO</vt:lpstr>
      <vt:lpstr>ELEMENTOS</vt:lpstr>
      <vt:lpstr>Controvérsia na Momenclatura</vt:lpstr>
      <vt:lpstr>Competência</vt:lpstr>
      <vt:lpstr>Objeto</vt:lpstr>
      <vt:lpstr>Forma</vt:lpstr>
      <vt:lpstr>Motivo</vt:lpstr>
      <vt:lpstr>Finalidade</vt:lpstr>
      <vt:lpstr>CARACTERÍSTICAS</vt:lpstr>
      <vt:lpstr>Formação e Efeitos</vt:lpstr>
      <vt:lpstr>Classificação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Rogerio</dc:creator>
  <cp:lastModifiedBy>Leticia Franco</cp:lastModifiedBy>
  <cp:revision>19</cp:revision>
  <cp:lastPrinted>2021-08-10T20:49:38Z</cp:lastPrinted>
  <dcterms:created xsi:type="dcterms:W3CDTF">2021-08-10T18:55:00Z</dcterms:created>
  <dcterms:modified xsi:type="dcterms:W3CDTF">2021-08-11T14:45:30Z</dcterms:modified>
</cp:coreProperties>
</file>