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76" r:id="rId6"/>
    <p:sldId id="260" r:id="rId7"/>
    <p:sldId id="261" r:id="rId8"/>
    <p:sldId id="262" r:id="rId9"/>
    <p:sldId id="277" r:id="rId10"/>
    <p:sldId id="263" r:id="rId11"/>
    <p:sldId id="278" r:id="rId12"/>
    <p:sldId id="264" r:id="rId13"/>
    <p:sldId id="265" r:id="rId14"/>
    <p:sldId id="266" r:id="rId15"/>
    <p:sldId id="267" r:id="rId16"/>
    <p:sldId id="268" r:id="rId17"/>
    <p:sldId id="279" r:id="rId18"/>
    <p:sldId id="280" r:id="rId19"/>
    <p:sldId id="281" r:id="rId20"/>
    <p:sldId id="282" r:id="rId21"/>
    <p:sldId id="283" r:id="rId22"/>
    <p:sldId id="284" r:id="rId23"/>
    <p:sldId id="270" r:id="rId24"/>
    <p:sldId id="285" r:id="rId25"/>
    <p:sldId id="271" r:id="rId26"/>
    <p:sldId id="286" r:id="rId27"/>
    <p:sldId id="272" r:id="rId28"/>
    <p:sldId id="273" r:id="rId29"/>
    <p:sldId id="274" r:id="rId30"/>
    <p:sldId id="287" r:id="rId31"/>
    <p:sldId id="288" r:id="rId32"/>
    <p:sldId id="289" r:id="rId33"/>
    <p:sldId id="290" r:id="rId34"/>
    <p:sldId id="291" r:id="rId35"/>
    <p:sldId id="292" r:id="rId36"/>
    <p:sldId id="300" r:id="rId37"/>
    <p:sldId id="293" r:id="rId38"/>
    <p:sldId id="275" r:id="rId3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pt-BR" smtClean="0"/>
              <a:t>Clique para editar o título mestre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86A1FD18-1798-41FB-8CEC-F2302B68FA27}" type="datetimeFigureOut">
              <a:rPr lang="pt-BR" smtClean="0"/>
              <a:t>01/03/2019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A63E36FC-8A3A-4B42-96A3-37CF5A99A694}"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86A1FD18-1798-41FB-8CEC-F2302B68FA27}" type="datetimeFigureOut">
              <a:rPr lang="pt-BR" smtClean="0"/>
              <a:t>01/03/2019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A63E36FC-8A3A-4B42-96A3-37CF5A99A694}"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86A1FD18-1798-41FB-8CEC-F2302B68FA27}" type="datetimeFigureOut">
              <a:rPr lang="pt-BR" smtClean="0"/>
              <a:t>01/03/2019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A63E36FC-8A3A-4B42-96A3-37CF5A99A694}"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86A1FD18-1798-41FB-8CEC-F2302B68FA27}" type="datetimeFigureOut">
              <a:rPr lang="pt-BR" smtClean="0"/>
              <a:t>01/03/2019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A63E36FC-8A3A-4B42-96A3-37CF5A99A694}"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pt-BR" smtClean="0"/>
              <a:t>Clique para editar o título mestre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pt-BR" smtClean="0"/>
              <a:t>Clique para editar o texto mestre</a:t>
            </a:r>
          </a:p>
        </p:txBody>
      </p:sp>
      <p:sp>
        <p:nvSpPr>
          <p:cNvPr id="4" name="Date Placeholder 3"/>
          <p:cNvSpPr>
            <a:spLocks noGrp="1"/>
          </p:cNvSpPr>
          <p:nvPr>
            <p:ph type="dt" sz="half" idx="10"/>
          </p:nvPr>
        </p:nvSpPr>
        <p:spPr/>
        <p:txBody>
          <a:bodyPr/>
          <a:lstStyle/>
          <a:p>
            <a:fld id="{86A1FD18-1798-41FB-8CEC-F2302B68FA27}" type="datetimeFigureOut">
              <a:rPr lang="pt-BR" smtClean="0"/>
              <a:t>01/03/2019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A63E36FC-8A3A-4B42-96A3-37CF5A99A694}"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86A1FD18-1798-41FB-8CEC-F2302B68FA27}" type="datetimeFigureOut">
              <a:rPr lang="pt-BR" smtClean="0"/>
              <a:t>01/03/2019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A63E36FC-8A3A-4B42-96A3-37CF5A99A694}" type="slidenum">
              <a:rPr lang="pt-BR" smtClean="0"/>
              <a:t>‹nº›</a:t>
            </a:fld>
            <a:endParaRPr lang="pt-BR"/>
          </a:p>
        </p:txBody>
      </p:sp>
      <p:sp>
        <p:nvSpPr>
          <p:cNvPr id="8" name="Title 7"/>
          <p:cNvSpPr>
            <a:spLocks noGrp="1"/>
          </p:cNvSpPr>
          <p:nvPr>
            <p:ph type="title"/>
          </p:nvPr>
        </p:nvSpPr>
        <p:spPr/>
        <p:txBody>
          <a:bodyPr/>
          <a:lstStyle/>
          <a:p>
            <a:r>
              <a:rPr lang="pt-BR" smtClean="0"/>
              <a:t>Clique para editar o título mestre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pt-BR" smtClean="0"/>
              <a:t>Clique para editar o texto mestre</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pt-BR" smtClean="0"/>
              <a:t>Clique para editar o texto mestre</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86A1FD18-1798-41FB-8CEC-F2302B68FA27}" type="datetimeFigureOut">
              <a:rPr lang="pt-BR" smtClean="0"/>
              <a:t>01/03/2019</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A63E36FC-8A3A-4B42-96A3-37CF5A99A694}"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Date Placeholder 2"/>
          <p:cNvSpPr>
            <a:spLocks noGrp="1"/>
          </p:cNvSpPr>
          <p:nvPr>
            <p:ph type="dt" sz="half" idx="10"/>
          </p:nvPr>
        </p:nvSpPr>
        <p:spPr/>
        <p:txBody>
          <a:bodyPr/>
          <a:lstStyle/>
          <a:p>
            <a:fld id="{86A1FD18-1798-41FB-8CEC-F2302B68FA27}" type="datetimeFigureOut">
              <a:rPr lang="pt-BR" smtClean="0"/>
              <a:t>01/03/2019</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A63E36FC-8A3A-4B42-96A3-37CF5A99A694}"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A1FD18-1798-41FB-8CEC-F2302B68FA27}" type="datetimeFigureOut">
              <a:rPr lang="pt-BR" smtClean="0"/>
              <a:t>01/03/2019</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A63E36FC-8A3A-4B42-96A3-37CF5A99A694}"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pt-BR" smtClean="0"/>
              <a:t>Clique para editar o título mestre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pt-BR" smtClean="0"/>
              <a:t>Clique para editar o texto mestre</a:t>
            </a:r>
          </a:p>
        </p:txBody>
      </p:sp>
      <p:sp>
        <p:nvSpPr>
          <p:cNvPr id="5" name="Date Placeholder 4"/>
          <p:cNvSpPr>
            <a:spLocks noGrp="1"/>
          </p:cNvSpPr>
          <p:nvPr>
            <p:ph type="dt" sz="half" idx="10"/>
          </p:nvPr>
        </p:nvSpPr>
        <p:spPr/>
        <p:txBody>
          <a:bodyPr/>
          <a:lstStyle/>
          <a:p>
            <a:fld id="{86A1FD18-1798-41FB-8CEC-F2302B68FA27}" type="datetimeFigureOut">
              <a:rPr lang="pt-BR" smtClean="0"/>
              <a:t>01/03/2019</a:t>
            </a:fld>
            <a:endParaRPr lang="pt-B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pt-B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A63E36FC-8A3A-4B42-96A3-37CF5A99A694}"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pt-BR" smtClean="0"/>
              <a:t>Clique no ícone para adicionar uma imagem</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pt-BR" smtClean="0"/>
              <a:t>Clique para editar o título mestre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86A1FD18-1798-41FB-8CEC-F2302B68FA27}" type="datetimeFigureOut">
              <a:rPr lang="pt-BR" smtClean="0"/>
              <a:t>01/03/2019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A63E36FC-8A3A-4B42-96A3-37CF5A99A694}"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pt-BR" smtClean="0"/>
              <a:t>Clique para editar o título mestre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86A1FD18-1798-41FB-8CEC-F2302B68FA27}" type="datetimeFigureOut">
              <a:rPr lang="pt-BR" smtClean="0"/>
              <a:t>01/03/2019</a:t>
            </a:fld>
            <a:endParaRPr lang="pt-B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pt-B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A63E36FC-8A3A-4B42-96A3-37CF5A99A694}"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rot="19140000">
            <a:off x="241822" y="1389795"/>
            <a:ext cx="5648623" cy="1204306"/>
          </a:xfrm>
        </p:spPr>
        <p:txBody>
          <a:bodyPr/>
          <a:lstStyle/>
          <a:p>
            <a:r>
              <a:rPr lang="pt-BR" dirty="0" smtClean="0"/>
              <a:t>Curso popular de formação de defensoras e defensores públicos</a:t>
            </a:r>
            <a:endParaRPr lang="pt-BR" dirty="0"/>
          </a:p>
        </p:txBody>
      </p:sp>
      <p:sp>
        <p:nvSpPr>
          <p:cNvPr id="3" name="Subtítulo 2"/>
          <p:cNvSpPr>
            <a:spLocks noGrp="1"/>
          </p:cNvSpPr>
          <p:nvPr>
            <p:ph type="subTitle" idx="1"/>
          </p:nvPr>
        </p:nvSpPr>
        <p:spPr>
          <a:xfrm rot="19140000">
            <a:off x="1093752" y="2153915"/>
            <a:ext cx="6511131" cy="690584"/>
          </a:xfrm>
        </p:spPr>
        <p:txBody>
          <a:bodyPr>
            <a:normAutofit/>
          </a:bodyPr>
          <a:lstStyle/>
          <a:p>
            <a:r>
              <a:rPr lang="pt-BR" sz="2000" dirty="0" smtClean="0"/>
              <a:t>AÇÃO PENAL E AÇÃO CIVIL EX DELICTO</a:t>
            </a:r>
            <a:endParaRPr lang="pt-BR" sz="2000" dirty="0"/>
          </a:p>
        </p:txBody>
      </p:sp>
      <p:sp>
        <p:nvSpPr>
          <p:cNvPr id="5" name="CaixaDeTexto 4"/>
          <p:cNvSpPr txBox="1"/>
          <p:nvPr/>
        </p:nvSpPr>
        <p:spPr>
          <a:xfrm>
            <a:off x="4716016" y="3933056"/>
            <a:ext cx="4104456" cy="646331"/>
          </a:xfrm>
          <a:prstGeom prst="rect">
            <a:avLst/>
          </a:prstGeom>
          <a:noFill/>
        </p:spPr>
        <p:txBody>
          <a:bodyPr wrap="square" rtlCol="0">
            <a:spAutoFit/>
          </a:bodyPr>
          <a:lstStyle/>
          <a:p>
            <a:r>
              <a:rPr lang="pt-BR" dirty="0" smtClean="0"/>
              <a:t>Helder Medeiros França</a:t>
            </a:r>
          </a:p>
          <a:p>
            <a:r>
              <a:rPr lang="pt-BR" dirty="0" smtClean="0"/>
              <a:t>heldermfranca@gmail.com</a:t>
            </a:r>
          </a:p>
        </p:txBody>
      </p:sp>
    </p:spTree>
    <p:extLst>
      <p:ext uri="{BB962C8B-B14F-4D97-AF65-F5344CB8AC3E}">
        <p14:creationId xmlns:p14="http://schemas.microsoft.com/office/powerpoint/2010/main" val="9877157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260648"/>
            <a:ext cx="7520940" cy="4419829"/>
          </a:xfrm>
        </p:spPr>
        <p:txBody>
          <a:bodyPr>
            <a:normAutofit lnSpcReduction="10000"/>
          </a:bodyPr>
          <a:lstStyle/>
          <a:p>
            <a:pPr marL="285750" indent="-285750">
              <a:buFontTx/>
              <a:buChar char="-"/>
            </a:pPr>
            <a:endParaRPr lang="pt-BR" b="0" dirty="0"/>
          </a:p>
          <a:p>
            <a:pPr marL="0" indent="0"/>
            <a:r>
              <a:rPr lang="pt-BR" dirty="0" smtClean="0"/>
              <a:t>3</a:t>
            </a:r>
            <a:r>
              <a:rPr lang="pt-BR" sz="1800" dirty="0" smtClean="0"/>
              <a:t>) </a:t>
            </a:r>
            <a:r>
              <a:rPr lang="pt-BR" sz="1800" dirty="0"/>
              <a:t>Legitimidade de </a:t>
            </a:r>
            <a:r>
              <a:rPr lang="pt-BR" sz="1800" dirty="0" smtClean="0"/>
              <a:t>partes</a:t>
            </a:r>
          </a:p>
          <a:p>
            <a:pPr marL="285750" indent="-285750">
              <a:buFontTx/>
              <a:buChar char="-"/>
            </a:pPr>
            <a:r>
              <a:rPr lang="pt-BR" sz="1800" b="0" dirty="0" smtClean="0"/>
              <a:t>Há legitimidade de partes quando o autor afirma ser titular do direito subjetivo material demandado (legitimidade ativa) e pede a tutela em face do titular da obrigação correspondente àquele direito (legitimidade passiva)</a:t>
            </a:r>
          </a:p>
          <a:p>
            <a:pPr marL="285750" indent="-285750">
              <a:buFontTx/>
              <a:buChar char="-"/>
            </a:pPr>
            <a:r>
              <a:rPr lang="pt-BR" sz="1800" b="0" dirty="0" smtClean="0"/>
              <a:t>Regra geral: legitimação ordinária – ninguém pode pleitear direito alheio em nome próprio (art. 18, CPC);</a:t>
            </a:r>
          </a:p>
          <a:p>
            <a:pPr marL="285750" indent="-285750">
              <a:buFontTx/>
              <a:buChar char="-"/>
            </a:pPr>
            <a:r>
              <a:rPr lang="pt-BR" sz="1800" b="0" dirty="0" smtClean="0"/>
              <a:t>Outras hipóteses: a) legitimação extraordinária (em que ocorre uma substituição processual, pedindo-se direito alheio em nome próprio);  b) representação (em que se pede direito alheio em nome alheio)</a:t>
            </a:r>
          </a:p>
          <a:p>
            <a:pPr marL="285750" indent="-285750">
              <a:buFontTx/>
              <a:buChar char="-"/>
            </a:pPr>
            <a:r>
              <a:rPr lang="pt-BR" sz="1800" b="0" dirty="0" smtClean="0"/>
              <a:t>No processo penal, a legitimação ativa é conferida ao Ministério Público, exceto nos casos de ação penal de inciativa privada, nas quais o legitimado ativo é o ofendido; A legitimidade passiva é sempre daquele a quem se atribui a prática do fato criminoso;</a:t>
            </a:r>
          </a:p>
          <a:p>
            <a:pPr marL="285750" indent="-285750">
              <a:buFontTx/>
              <a:buChar char="-"/>
            </a:pPr>
            <a:endParaRPr lang="pt-BR" b="0" dirty="0"/>
          </a:p>
          <a:p>
            <a:pPr marL="0" indent="0"/>
            <a:endParaRPr lang="pt-BR" b="0" dirty="0"/>
          </a:p>
          <a:p>
            <a:pPr>
              <a:buAutoNum type="arabicParenR"/>
            </a:pPr>
            <a:endParaRPr lang="pt-BR" dirty="0"/>
          </a:p>
          <a:p>
            <a:pPr>
              <a:buAutoNum type="arabicParenR"/>
            </a:pPr>
            <a:endParaRPr lang="pt-BR" dirty="0"/>
          </a:p>
          <a:p>
            <a:endParaRPr lang="pt-BR" dirty="0" smtClean="0"/>
          </a:p>
          <a:p>
            <a:endParaRPr lang="pt-BR" dirty="0"/>
          </a:p>
        </p:txBody>
      </p:sp>
    </p:spTree>
    <p:extLst>
      <p:ext uri="{BB962C8B-B14F-4D97-AF65-F5344CB8AC3E}">
        <p14:creationId xmlns:p14="http://schemas.microsoft.com/office/powerpoint/2010/main" val="20586757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332656"/>
            <a:ext cx="7520940" cy="4347821"/>
          </a:xfrm>
        </p:spPr>
        <p:txBody>
          <a:bodyPr/>
          <a:lstStyle/>
          <a:p>
            <a:pPr algn="just">
              <a:buFontTx/>
              <a:buChar char="-"/>
            </a:pPr>
            <a:r>
              <a:rPr lang="pt-BR" sz="2000" b="0" dirty="0" smtClean="0"/>
              <a:t>No caso de ação penal de iniciativa pública, o MP seria o legitimado ordinário; no caso da ação penal privada, haveria uma hipótese de legitimação extraordinária, sendo o querelante  seus substituto processual, posto que a legitimidade seria conferida a quem não é titular do </a:t>
            </a:r>
            <a:r>
              <a:rPr lang="pt-BR" sz="2000" b="0" i="1" dirty="0" err="1" smtClean="0"/>
              <a:t>ius</a:t>
            </a:r>
            <a:r>
              <a:rPr lang="pt-BR" sz="2000" b="0" i="1" dirty="0" smtClean="0"/>
              <a:t> puniendi</a:t>
            </a:r>
            <a:r>
              <a:rPr lang="pt-BR" sz="2000" b="0" dirty="0" smtClean="0"/>
              <a:t>;</a:t>
            </a:r>
          </a:p>
          <a:p>
            <a:pPr algn="just">
              <a:buFontTx/>
              <a:buChar char="-"/>
            </a:pPr>
            <a:r>
              <a:rPr lang="pt-BR" sz="2000" b="0" dirty="0" err="1" smtClean="0"/>
              <a:t>Obs</a:t>
            </a:r>
            <a:r>
              <a:rPr lang="pt-BR" sz="2000" b="0" dirty="0" smtClean="0"/>
              <a:t>: o MP não é titular do direito de punir, que pertence ao Estado; ao MP se confere, apenas, a titularidade ou legitimidade para a propositura da ação penal;</a:t>
            </a:r>
          </a:p>
          <a:p>
            <a:pPr algn="just">
              <a:buFontTx/>
              <a:buChar char="-"/>
            </a:pPr>
            <a:r>
              <a:rPr lang="pt-BR" sz="2000" b="0" dirty="0" smtClean="0"/>
              <a:t>Obs²: Badaró sustenta que, como apenas o Estado teria o direito de punir, não há hipótese de legitimação extraordinária para os ofendidos quando ingressam com ação penal; Caberia apenas o título de </a:t>
            </a:r>
            <a:r>
              <a:rPr lang="pt-BR" sz="2000" dirty="0" smtClean="0"/>
              <a:t>legitimados subsidiários</a:t>
            </a:r>
            <a:r>
              <a:rPr lang="pt-BR" sz="2000" b="0" dirty="0" smtClean="0"/>
              <a:t>, nos casos de ação penal privada subsidiária;</a:t>
            </a:r>
            <a:endParaRPr lang="pt-BR" b="0" dirty="0"/>
          </a:p>
        </p:txBody>
      </p:sp>
    </p:spTree>
    <p:extLst>
      <p:ext uri="{BB962C8B-B14F-4D97-AF65-F5344CB8AC3E}">
        <p14:creationId xmlns:p14="http://schemas.microsoft.com/office/powerpoint/2010/main" val="33872096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404664"/>
            <a:ext cx="7520940" cy="4752528"/>
          </a:xfrm>
        </p:spPr>
        <p:txBody>
          <a:bodyPr>
            <a:normAutofit/>
          </a:bodyPr>
          <a:lstStyle/>
          <a:p>
            <a:r>
              <a:rPr lang="pt-BR" dirty="0" smtClean="0"/>
              <a:t>4) Justa causa para a ação penal</a:t>
            </a:r>
          </a:p>
          <a:p>
            <a:pPr>
              <a:buFontTx/>
              <a:buChar char="-"/>
            </a:pPr>
            <a:r>
              <a:rPr lang="pt-BR" b="0" dirty="0" smtClean="0"/>
              <a:t>A ação penal demanda a existência de elementos de convicção que demonstrem a viabilidade de sua proposição;</a:t>
            </a:r>
          </a:p>
          <a:p>
            <a:pPr>
              <a:buFontTx/>
              <a:buChar char="-"/>
            </a:pPr>
            <a:r>
              <a:rPr lang="pt-BR" b="0" dirty="0" smtClean="0"/>
              <a:t>Não há consenso para sua definição, mas prevalece o entendimento de que é a somatória dos requisitos de (1) </a:t>
            </a:r>
            <a:r>
              <a:rPr lang="pt-BR" dirty="0" smtClean="0"/>
              <a:t>indícios suficientes de autoria </a:t>
            </a:r>
            <a:r>
              <a:rPr lang="pt-BR" b="0" dirty="0" smtClean="0"/>
              <a:t>e (2) </a:t>
            </a:r>
            <a:r>
              <a:rPr lang="pt-BR" dirty="0" smtClean="0"/>
              <a:t>prova da materialidade delitiva</a:t>
            </a:r>
            <a:r>
              <a:rPr lang="pt-BR" b="0" dirty="0" smtClean="0"/>
              <a:t>;</a:t>
            </a:r>
          </a:p>
          <a:p>
            <a:pPr>
              <a:buFontTx/>
              <a:buChar char="-"/>
            </a:pPr>
            <a:r>
              <a:rPr lang="pt-BR" b="0" dirty="0" smtClean="0"/>
              <a:t>Badaró: “</a:t>
            </a:r>
            <a:r>
              <a:rPr lang="pt-BR" b="0" i="1" dirty="0" smtClean="0"/>
              <a:t>é </a:t>
            </a:r>
            <a:r>
              <a:rPr lang="pt-BR" b="0" i="1" dirty="0"/>
              <a:t>a existência de um suporte probatório mínimo, tendo por objeto a existência material de um crime e a autoria </a:t>
            </a:r>
            <a:r>
              <a:rPr lang="pt-BR" b="0" i="1" dirty="0" smtClean="0"/>
              <a:t>delitiva</a:t>
            </a:r>
            <a:r>
              <a:rPr lang="pt-BR" b="0" dirty="0" smtClean="0"/>
              <a:t>”;</a:t>
            </a:r>
          </a:p>
          <a:p>
            <a:pPr>
              <a:buFontTx/>
              <a:buChar char="-"/>
            </a:pPr>
            <a:r>
              <a:rPr lang="pt-BR" b="0" dirty="0" smtClean="0"/>
              <a:t>Afrânio Jardim: “</a:t>
            </a:r>
            <a:r>
              <a:rPr lang="pt-BR" b="0" i="1" dirty="0" smtClean="0"/>
              <a:t>este suporte probatório mínimo se relaciona com os indícios de autoria, existência material de uma conduta típica e alguma prova de sua antijuridicidade e culpabilidade</a:t>
            </a:r>
            <a:r>
              <a:rPr lang="pt-BR" b="0" dirty="0" smtClean="0"/>
              <a:t>”;</a:t>
            </a:r>
          </a:p>
          <a:p>
            <a:pPr>
              <a:buFontTx/>
              <a:buChar char="-"/>
            </a:pPr>
            <a:r>
              <a:rPr lang="pt-BR" b="0" dirty="0" smtClean="0"/>
              <a:t>Antijuridicidade engloba </a:t>
            </a:r>
            <a:r>
              <a:rPr lang="pt-BR" b="0" i="1" dirty="0" smtClean="0"/>
              <a:t>legítima defesa</a:t>
            </a:r>
            <a:r>
              <a:rPr lang="pt-BR" b="0" dirty="0" smtClean="0"/>
              <a:t>, </a:t>
            </a:r>
            <a:r>
              <a:rPr lang="pt-BR" b="0" i="1" dirty="0" smtClean="0"/>
              <a:t>estado de necessidade</a:t>
            </a:r>
            <a:r>
              <a:rPr lang="pt-BR" b="0" dirty="0" smtClean="0"/>
              <a:t>, </a:t>
            </a:r>
            <a:r>
              <a:rPr lang="pt-BR" b="0" i="1" dirty="0" smtClean="0"/>
              <a:t>estrito cumprimento de dever lega</a:t>
            </a:r>
            <a:r>
              <a:rPr lang="pt-BR" b="0" dirty="0" smtClean="0"/>
              <a:t>l, </a:t>
            </a:r>
            <a:r>
              <a:rPr lang="pt-BR" b="0" i="1" dirty="0" smtClean="0"/>
              <a:t>exercício regular de direito</a:t>
            </a:r>
            <a:r>
              <a:rPr lang="pt-BR" b="0" dirty="0" smtClean="0"/>
              <a:t> e </a:t>
            </a:r>
            <a:r>
              <a:rPr lang="pt-BR" b="0" i="1" dirty="0" smtClean="0"/>
              <a:t>consentimento do ofendido</a:t>
            </a:r>
            <a:r>
              <a:rPr lang="pt-BR" b="0" dirty="0" smtClean="0"/>
              <a:t>;</a:t>
            </a:r>
          </a:p>
          <a:p>
            <a:pPr>
              <a:buFontTx/>
              <a:buChar char="-"/>
            </a:pPr>
            <a:r>
              <a:rPr lang="pt-BR" b="0" dirty="0" smtClean="0"/>
              <a:t>Culpabilidade engloba </a:t>
            </a:r>
            <a:r>
              <a:rPr lang="pt-BR" b="0" i="1" dirty="0" smtClean="0"/>
              <a:t>inimputabilidade</a:t>
            </a:r>
            <a:r>
              <a:rPr lang="pt-BR" b="0" dirty="0" smtClean="0"/>
              <a:t>, </a:t>
            </a:r>
            <a:r>
              <a:rPr lang="pt-BR" b="0" i="1" dirty="0" smtClean="0"/>
              <a:t>potencial ausência de consciência sobre a ilicitude do fato</a:t>
            </a:r>
            <a:r>
              <a:rPr lang="pt-BR" b="0" dirty="0" smtClean="0"/>
              <a:t> e </a:t>
            </a:r>
            <a:r>
              <a:rPr lang="pt-BR" b="0" i="1" dirty="0" smtClean="0"/>
              <a:t>inexigibilidade de conduta adversa</a:t>
            </a:r>
            <a:r>
              <a:rPr lang="pt-BR" b="0" dirty="0" smtClean="0"/>
              <a:t>.</a:t>
            </a:r>
          </a:p>
        </p:txBody>
      </p:sp>
    </p:spTree>
    <p:extLst>
      <p:ext uri="{BB962C8B-B14F-4D97-AF65-F5344CB8AC3E}">
        <p14:creationId xmlns:p14="http://schemas.microsoft.com/office/powerpoint/2010/main" val="42536006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260648"/>
            <a:ext cx="7520940" cy="4419829"/>
          </a:xfrm>
        </p:spPr>
        <p:txBody>
          <a:bodyPr/>
          <a:lstStyle/>
          <a:p>
            <a:pPr>
              <a:buFontTx/>
              <a:buChar char="-"/>
            </a:pPr>
            <a:r>
              <a:rPr lang="pt-BR" b="0" dirty="0" smtClean="0"/>
              <a:t>Materialidade delitiva é a certeza da ocorrência de um fato da natureza que se se subsuma ao tipo penal;</a:t>
            </a:r>
          </a:p>
          <a:p>
            <a:pPr>
              <a:buFontTx/>
              <a:buChar char="-"/>
            </a:pPr>
            <a:r>
              <a:rPr lang="pt-BR" b="0" dirty="0" smtClean="0"/>
              <a:t>A </a:t>
            </a:r>
            <a:r>
              <a:rPr lang="pt-BR" b="0" dirty="0"/>
              <a:t>ausência de justa causa enseja a rejeição da </a:t>
            </a:r>
            <a:r>
              <a:rPr lang="pt-BR" b="0" dirty="0" smtClean="0"/>
              <a:t>denúncia (art. 395, III, CPP), </a:t>
            </a:r>
            <a:r>
              <a:rPr lang="pt-BR" b="0" dirty="0"/>
              <a:t>e, uma vez recebida, caracterizará constrangimento ilegal passível de trancamento da ação penal mediante impetração de </a:t>
            </a:r>
            <a:r>
              <a:rPr lang="pt-BR" b="0" i="1" dirty="0"/>
              <a:t>habeas corpus</a:t>
            </a:r>
            <a:r>
              <a:rPr lang="pt-BR" b="0" dirty="0" smtClean="0"/>
              <a:t>;</a:t>
            </a:r>
          </a:p>
          <a:p>
            <a:pPr>
              <a:buFontTx/>
              <a:buChar char="-"/>
            </a:pPr>
            <a:r>
              <a:rPr lang="pt-BR" b="0" dirty="0" smtClean="0"/>
              <a:t>Badaró elenca que a denúncia será rejeitada, se: (1) não descrever um fato </a:t>
            </a:r>
            <a:r>
              <a:rPr lang="pt-BR" dirty="0" smtClean="0"/>
              <a:t>aparentemente típico</a:t>
            </a:r>
            <a:r>
              <a:rPr lang="pt-BR" b="0" dirty="0" smtClean="0"/>
              <a:t>; (2) já estiver </a:t>
            </a:r>
            <a:r>
              <a:rPr lang="pt-BR" dirty="0" smtClean="0"/>
              <a:t>extinta a punibilidade</a:t>
            </a:r>
            <a:r>
              <a:rPr lang="pt-BR" b="0" dirty="0" smtClean="0"/>
              <a:t>; (3) quem as ofertar </a:t>
            </a:r>
            <a:r>
              <a:rPr lang="pt-BR" dirty="0" smtClean="0"/>
              <a:t>não tiver legitimidade para tanto</a:t>
            </a:r>
            <a:r>
              <a:rPr lang="pt-BR" b="0" dirty="0" smtClean="0"/>
              <a:t>; (4) não houver </a:t>
            </a:r>
            <a:r>
              <a:rPr lang="pt-BR" dirty="0" smtClean="0"/>
              <a:t>prova da existência do crime</a:t>
            </a:r>
            <a:r>
              <a:rPr lang="pt-BR" b="0" dirty="0" smtClean="0"/>
              <a:t> imputado ou </a:t>
            </a:r>
            <a:r>
              <a:rPr lang="pt-BR" dirty="0" smtClean="0"/>
              <a:t>indícios de autoria</a:t>
            </a:r>
            <a:r>
              <a:rPr lang="pt-BR" b="0" dirty="0" smtClean="0"/>
              <a:t> da prática delitiva;</a:t>
            </a:r>
            <a:endParaRPr lang="pt-BR" b="0" dirty="0"/>
          </a:p>
          <a:p>
            <a:endParaRPr lang="pt-BR" dirty="0"/>
          </a:p>
        </p:txBody>
      </p:sp>
    </p:spTree>
    <p:extLst>
      <p:ext uri="{BB962C8B-B14F-4D97-AF65-F5344CB8AC3E}">
        <p14:creationId xmlns:p14="http://schemas.microsoft.com/office/powerpoint/2010/main" val="27229897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260648"/>
            <a:ext cx="7520940" cy="4824536"/>
          </a:xfrm>
        </p:spPr>
        <p:txBody>
          <a:bodyPr>
            <a:normAutofit lnSpcReduction="10000"/>
          </a:bodyPr>
          <a:lstStyle/>
          <a:p>
            <a:pPr algn="just"/>
            <a:r>
              <a:rPr lang="pt-BR" b="0" dirty="0" smtClean="0"/>
              <a:t>-	</a:t>
            </a:r>
            <a:r>
              <a:rPr lang="pt-BR" sz="1800" b="0" dirty="0" smtClean="0"/>
              <a:t>Quanto </a:t>
            </a:r>
            <a:r>
              <a:rPr lang="pt-BR" sz="1800" b="0" dirty="0"/>
              <a:t>ao momento e à forma de decretação da carência da ação: (1) a </a:t>
            </a:r>
            <a:r>
              <a:rPr lang="pt-BR" sz="1800" dirty="0"/>
              <a:t>teoria tradicional</a:t>
            </a:r>
            <a:r>
              <a:rPr lang="pt-BR" sz="1800" b="0" dirty="0"/>
              <a:t> afirma que a sentença decretando a carência da ação poder ocorrer a qualquer momento, até mesmo na fase decisória;  (2) </a:t>
            </a:r>
            <a:r>
              <a:rPr lang="pt-BR" sz="1800" b="0" dirty="0" smtClean="0"/>
              <a:t>já a </a:t>
            </a:r>
            <a:r>
              <a:rPr lang="pt-BR" sz="1800" dirty="0"/>
              <a:t>teoria da asserção</a:t>
            </a:r>
            <a:r>
              <a:rPr lang="pt-BR" sz="1800" b="0" dirty="0"/>
              <a:t> afirma que  somente deve ser alegada carência da ação na petição inicial, tomando-se por verdadeiras as afirmações ali contidas, cabendo ao juiz fazer um juízo de cognição superficial dos elementos  trazidos ao processo, para se pronunciar somente no mérito, quando confirmadas as informações narradas;</a:t>
            </a:r>
          </a:p>
          <a:p>
            <a:pPr algn="just">
              <a:buFontTx/>
              <a:buChar char="-"/>
            </a:pPr>
            <a:r>
              <a:rPr lang="pt-BR" sz="1800" dirty="0" smtClean="0"/>
              <a:t>O que definiria, então, se a ação deve ser recebida ou somente julgada improcedente depois quando ausente uma das condições da ação? </a:t>
            </a:r>
            <a:r>
              <a:rPr lang="pt-BR" sz="1800" b="0" dirty="0" smtClean="0"/>
              <a:t>R: há possibilidade da denúncia ser rejeitada por carência da ação (395, II, CPP), o réu ser absolvido após a instrução na sentença (386, III, CPP) ou  mesmo por absolvição sumária logo após a resposta à acusação (397, IIII, CPP);  O que determinará o momento certo é o grau de cognição mais aprofundado ou superficial realizado pelo juiz naquele momento processual sobre a tipicidade da conduta ou extinção da punibilidade; Em todos estes casos, operará coisa julgada material;</a:t>
            </a:r>
            <a:endParaRPr lang="pt-BR" sz="1800" b="0" dirty="0"/>
          </a:p>
        </p:txBody>
      </p:sp>
    </p:spTree>
    <p:extLst>
      <p:ext uri="{BB962C8B-B14F-4D97-AF65-F5344CB8AC3E}">
        <p14:creationId xmlns:p14="http://schemas.microsoft.com/office/powerpoint/2010/main" val="19802196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404664"/>
            <a:ext cx="7520940" cy="4275813"/>
          </a:xfrm>
        </p:spPr>
        <p:txBody>
          <a:bodyPr>
            <a:noAutofit/>
          </a:bodyPr>
          <a:lstStyle/>
          <a:p>
            <a:r>
              <a:rPr lang="pt-BR" sz="1800" dirty="0" smtClean="0"/>
              <a:t>Classificação da ação penal</a:t>
            </a:r>
          </a:p>
          <a:p>
            <a:pPr marL="0" indent="0" algn="just"/>
            <a:r>
              <a:rPr lang="pt-BR" sz="1800" dirty="0" smtClean="0"/>
              <a:t>1) Quanto à forma de tutela jurisdicional pleiteada</a:t>
            </a:r>
          </a:p>
          <a:p>
            <a:pPr algn="just">
              <a:buFontTx/>
              <a:buChar char="-"/>
            </a:pPr>
            <a:r>
              <a:rPr lang="pt-BR" sz="1800" b="0" dirty="0" smtClean="0"/>
              <a:t>No processo penal esta tutela pode ser: a) </a:t>
            </a:r>
            <a:r>
              <a:rPr lang="pt-BR" sz="1800" b="0" i="1" dirty="0" smtClean="0"/>
              <a:t>condenatória</a:t>
            </a:r>
            <a:r>
              <a:rPr lang="pt-BR" sz="1800" b="0" dirty="0" smtClean="0"/>
              <a:t> (denúncia ou queixa crime); b) </a:t>
            </a:r>
            <a:r>
              <a:rPr lang="pt-BR" sz="1800" b="0" i="1" dirty="0" smtClean="0"/>
              <a:t>meramente declaratória</a:t>
            </a:r>
            <a:r>
              <a:rPr lang="pt-BR" sz="1800" b="0" dirty="0" smtClean="0"/>
              <a:t> (habeas corpus preventivo – o pedido é a declaração de existência de uma ameaça à liberdade de locomoção - e extradição passiva – onde se pede a declaração da existência das condições necessárias para tanto),  ou; c) </a:t>
            </a:r>
            <a:r>
              <a:rPr lang="pt-BR" sz="1800" b="0" i="1" dirty="0" smtClean="0"/>
              <a:t>constitutiva</a:t>
            </a:r>
            <a:r>
              <a:rPr lang="pt-BR" sz="1800" b="0" dirty="0" smtClean="0"/>
              <a:t> (revisão criminal, para constituir o direito de não ter sido condenado);</a:t>
            </a:r>
          </a:p>
          <a:p>
            <a:pPr>
              <a:buFontTx/>
              <a:buChar char="-"/>
            </a:pPr>
            <a:r>
              <a:rPr lang="pt-BR" sz="1800" b="0" dirty="0" smtClean="0"/>
              <a:t> Possibilidade de se falar em tutela executiva penal, dado que a execução é um direito do condenado; Contudo, geralmente a execução se dá </a:t>
            </a:r>
            <a:r>
              <a:rPr lang="pt-BR" sz="1800" b="0" i="1" dirty="0" err="1" smtClean="0"/>
              <a:t>ex</a:t>
            </a:r>
            <a:r>
              <a:rPr lang="pt-BR" sz="1800" b="0" i="1" dirty="0" smtClean="0"/>
              <a:t> </a:t>
            </a:r>
            <a:r>
              <a:rPr lang="pt-BR" sz="1800" b="0" i="1" dirty="0" err="1" smtClean="0"/>
              <a:t>officio</a:t>
            </a:r>
            <a:r>
              <a:rPr lang="pt-BR" sz="1800" b="0" dirty="0" smtClean="0"/>
              <a:t>;</a:t>
            </a:r>
          </a:p>
          <a:p>
            <a:pPr>
              <a:buFontTx/>
              <a:buChar char="-"/>
            </a:pPr>
            <a:r>
              <a:rPr lang="pt-BR" sz="1800" b="0" dirty="0" smtClean="0"/>
              <a:t>Não há tutela cautelar penal, pois, diferentemente do processo civil, no processo penal as medidas cautelares não ocorrem em processos autônomos (são simples medidas vinculadas ao processo principal);</a:t>
            </a:r>
            <a:endParaRPr lang="pt-BR" sz="1800" dirty="0"/>
          </a:p>
        </p:txBody>
      </p:sp>
    </p:spTree>
    <p:extLst>
      <p:ext uri="{BB962C8B-B14F-4D97-AF65-F5344CB8AC3E}">
        <p14:creationId xmlns:p14="http://schemas.microsoft.com/office/powerpoint/2010/main" val="23352607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332656"/>
            <a:ext cx="7520940" cy="4347821"/>
          </a:xfrm>
        </p:spPr>
        <p:txBody>
          <a:bodyPr>
            <a:normAutofit/>
          </a:bodyPr>
          <a:lstStyle/>
          <a:p>
            <a:r>
              <a:rPr lang="pt-BR" sz="2000" dirty="0" smtClean="0"/>
              <a:t>2) Critério subjetivo de classificação</a:t>
            </a:r>
          </a:p>
          <a:p>
            <a:pPr>
              <a:buFontTx/>
              <a:buChar char="-"/>
            </a:pPr>
            <a:r>
              <a:rPr lang="pt-BR" sz="2000" b="0" dirty="0" smtClean="0"/>
              <a:t>Leva em consideração o legitimado ativo para a propositura da ação penal;</a:t>
            </a:r>
          </a:p>
          <a:p>
            <a:pPr>
              <a:buFontTx/>
              <a:buChar char="-"/>
            </a:pPr>
            <a:r>
              <a:rPr lang="pt-BR" sz="2000" b="0" dirty="0" smtClean="0"/>
              <a:t>A ação penal pode ser (100, CPP): a) de iniciativa pública; ou b) de iniciativa privada;</a:t>
            </a:r>
          </a:p>
          <a:p>
            <a:pPr>
              <a:buFontTx/>
              <a:buChar char="-"/>
            </a:pPr>
            <a:r>
              <a:rPr lang="pt-BR" sz="2000" b="0" dirty="0" smtClean="0"/>
              <a:t>Via de regra, todas as ações penais são públicas e incondicionadas, somente configurando hipóteses distintas de cabimento quando expressamente previstas em lei;</a:t>
            </a:r>
          </a:p>
          <a:p>
            <a:pPr>
              <a:buFontTx/>
              <a:buChar char="-"/>
            </a:pPr>
            <a:endParaRPr lang="pt-BR" b="0" dirty="0"/>
          </a:p>
        </p:txBody>
      </p:sp>
    </p:spTree>
    <p:extLst>
      <p:ext uri="{BB962C8B-B14F-4D97-AF65-F5344CB8AC3E}">
        <p14:creationId xmlns:p14="http://schemas.microsoft.com/office/powerpoint/2010/main" val="13982453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116632"/>
            <a:ext cx="7520940" cy="4563845"/>
          </a:xfrm>
        </p:spPr>
        <p:txBody>
          <a:bodyPr>
            <a:noAutofit/>
          </a:bodyPr>
          <a:lstStyle/>
          <a:p>
            <a:pPr marL="0" indent="0"/>
            <a:r>
              <a:rPr lang="pt-BR" sz="2000" dirty="0" smtClean="0"/>
              <a:t>Ação </a:t>
            </a:r>
            <a:r>
              <a:rPr lang="pt-BR" sz="2000" dirty="0"/>
              <a:t>penal pública</a:t>
            </a:r>
          </a:p>
          <a:p>
            <a:pPr algn="just">
              <a:buFontTx/>
              <a:buChar char="-"/>
            </a:pPr>
            <a:r>
              <a:rPr lang="pt-BR" sz="2000" b="0" dirty="0"/>
              <a:t>A ação penal pública pode ser: a) condicionada ou; b) incondicionada;</a:t>
            </a:r>
          </a:p>
          <a:p>
            <a:pPr algn="just">
              <a:buFontTx/>
              <a:buChar char="-"/>
            </a:pPr>
            <a:r>
              <a:rPr lang="pt-BR" sz="2000" b="0" dirty="0"/>
              <a:t>Incondicionada é aquela que não se sujeita a nenhuma outra condição, além das condições da ação; Condicionada são aquelas que se sujeitam à “representação do ofendido” ou “à requisição do Ministro da Justiça</a:t>
            </a:r>
            <a:r>
              <a:rPr lang="pt-BR" sz="2000" b="0" dirty="0" smtClean="0"/>
              <a:t>”;</a:t>
            </a:r>
          </a:p>
          <a:p>
            <a:pPr algn="just">
              <a:buFontTx/>
              <a:buChar char="-"/>
            </a:pPr>
            <a:r>
              <a:rPr lang="pt-BR" sz="2000" b="0" dirty="0" smtClean="0"/>
              <a:t>São princípios da ação penal pública: a) </a:t>
            </a:r>
            <a:r>
              <a:rPr lang="pt-BR" sz="2000" dirty="0" smtClean="0"/>
              <a:t>oficialidade</a:t>
            </a:r>
            <a:r>
              <a:rPr lang="pt-BR" sz="2000" b="0" dirty="0" smtClean="0"/>
              <a:t> – a ação penal deve ser promovida por órgão do Estado, o Ministério Público (129, I, CF); b) </a:t>
            </a:r>
            <a:r>
              <a:rPr lang="pt-BR" sz="2000" dirty="0" smtClean="0"/>
              <a:t>obrigatoriedade</a:t>
            </a:r>
            <a:r>
              <a:rPr lang="pt-BR" sz="2000" b="0" dirty="0" smtClean="0"/>
              <a:t> – convencido da existência de crime com indícios de autoria de alguém, o MP está obrigado a oferecer a denúncia (24, CPP); c) </a:t>
            </a:r>
            <a:r>
              <a:rPr lang="pt-BR" sz="2000" dirty="0" smtClean="0"/>
              <a:t>indisponibilidade</a:t>
            </a:r>
            <a:r>
              <a:rPr lang="pt-BR" sz="2000" b="0" dirty="0" smtClean="0"/>
              <a:t> – uma vez proposta a ação, o MP não pode dela dispor (42, CPP);</a:t>
            </a:r>
            <a:endParaRPr lang="pt-BR" sz="2000" b="0" dirty="0"/>
          </a:p>
          <a:p>
            <a:pPr algn="just"/>
            <a:endParaRPr lang="pt-BR" sz="2000" dirty="0"/>
          </a:p>
        </p:txBody>
      </p:sp>
    </p:spTree>
    <p:extLst>
      <p:ext uri="{BB962C8B-B14F-4D97-AF65-F5344CB8AC3E}">
        <p14:creationId xmlns:p14="http://schemas.microsoft.com/office/powerpoint/2010/main" val="19405072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188640"/>
            <a:ext cx="7520940" cy="4491837"/>
          </a:xfrm>
        </p:spPr>
        <p:txBody>
          <a:bodyPr/>
          <a:lstStyle/>
          <a:p>
            <a:r>
              <a:rPr lang="pt-BR" dirty="0" smtClean="0"/>
              <a:t>Ação penal pública condicionada à representação do ofendido</a:t>
            </a:r>
          </a:p>
          <a:p>
            <a:pPr algn="just">
              <a:buFontTx/>
              <a:buChar char="-"/>
            </a:pPr>
            <a:r>
              <a:rPr lang="pt-BR" b="0" i="1" dirty="0" smtClean="0"/>
              <a:t>Fundamento</a:t>
            </a:r>
            <a:r>
              <a:rPr lang="pt-BR" b="0" dirty="0" smtClean="0"/>
              <a:t>: permitir que o ofendido de determinados delitos que tocam imediatamente os seus direitos, em especial sua intimidade, possa fazer seu interesse em instaurar ou não a persecução penal prevalecer sobre o interesse estatal na obrigatoriedade de punir todos os crimes; Outra justificativa prática: sem a cooperação da vítima, é inviável a persecução penal, posto que praticamente impossível a sua comprovação;</a:t>
            </a:r>
          </a:p>
          <a:p>
            <a:pPr algn="just">
              <a:buFontTx/>
              <a:buChar char="-"/>
            </a:pPr>
            <a:r>
              <a:rPr lang="pt-BR" b="0" dirty="0" smtClean="0"/>
              <a:t>A representação, embora requisito de procedibilidade, não vincula o MP, caso este entenda inexistir justa causa para a propositura da ação penal;</a:t>
            </a:r>
          </a:p>
          <a:p>
            <a:pPr algn="just">
              <a:buFontTx/>
              <a:buChar char="-"/>
            </a:pPr>
            <a:r>
              <a:rPr lang="pt-BR" b="0" dirty="0" smtClean="0"/>
              <a:t>A legitimação para o oferecimento da representação é do ofendido ou do seu representante legal, podendo ser ofertada por curador especial nomeado pelo juiz quando: (1) o ofendido for menor de 18 anos ou mentalmente enfermo ou retardado mental, e não tem representante legal; (2) embora a vítima menor tenha representante  legal, houver </a:t>
            </a:r>
            <a:r>
              <a:rPr lang="pt-BR" b="0" dirty="0" err="1" smtClean="0"/>
              <a:t>colidência</a:t>
            </a:r>
            <a:r>
              <a:rPr lang="pt-BR" b="0" dirty="0" smtClean="0"/>
              <a:t> de interesses entre ambos (33, CPP);</a:t>
            </a:r>
            <a:endParaRPr lang="pt-BR" b="0" dirty="0"/>
          </a:p>
        </p:txBody>
      </p:sp>
    </p:spTree>
    <p:extLst>
      <p:ext uri="{BB962C8B-B14F-4D97-AF65-F5344CB8AC3E}">
        <p14:creationId xmlns:p14="http://schemas.microsoft.com/office/powerpoint/2010/main" val="18413849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260648"/>
            <a:ext cx="7520940" cy="4419829"/>
          </a:xfrm>
        </p:spPr>
        <p:txBody>
          <a:bodyPr>
            <a:normAutofit/>
          </a:bodyPr>
          <a:lstStyle/>
          <a:p>
            <a:pPr>
              <a:buFontTx/>
              <a:buChar char="-"/>
            </a:pPr>
            <a:r>
              <a:rPr lang="pt-BR" sz="1800" b="0" dirty="0" smtClean="0"/>
              <a:t>Morte da vítima: legitimidade por sucessão (24, § 1º) – cônjuge/companheiro, ascendente, descendente e irmão; se comparecer mais de um sucessor, seguirá a ordem de preferência do cônjuge ou parente mais próximo art. 36, do CPP;</a:t>
            </a:r>
          </a:p>
          <a:p>
            <a:pPr>
              <a:buFontTx/>
              <a:buChar char="-"/>
            </a:pPr>
            <a:r>
              <a:rPr lang="pt-BR" sz="1800" b="0" dirty="0" smtClean="0"/>
              <a:t>A decadência para um dos legitimados implica decadência para todos os demais, e conta da data do conhecimento do fato;</a:t>
            </a:r>
          </a:p>
          <a:p>
            <a:pPr>
              <a:buFontTx/>
              <a:buChar char="-"/>
            </a:pPr>
            <a:r>
              <a:rPr lang="pt-BR" sz="1800" b="0" dirty="0" smtClean="0"/>
              <a:t>É possível a retratação da representação, até o oferecimento da denúncia (25, CPP);</a:t>
            </a:r>
          </a:p>
          <a:p>
            <a:pPr>
              <a:buFontTx/>
              <a:buChar char="-"/>
            </a:pPr>
            <a:r>
              <a:rPr lang="pt-BR" sz="1800" b="0" dirty="0" smtClean="0"/>
              <a:t>Polêmica: retratação da retratação; Extinção da punibilidade e irretroatividade da lei penal? </a:t>
            </a:r>
          </a:p>
          <a:p>
            <a:pPr>
              <a:buFontTx/>
              <a:buChar char="-"/>
            </a:pPr>
            <a:r>
              <a:rPr lang="pt-BR" sz="1800" b="0" dirty="0" err="1" smtClean="0"/>
              <a:t>Arts</a:t>
            </a:r>
            <a:r>
              <a:rPr lang="pt-BR" sz="1800" b="0" dirty="0" smtClean="0"/>
              <a:t>. 49 e 50 do CPP possibilitam renuncia ao direito de queixa; por analogia (</a:t>
            </a:r>
            <a:r>
              <a:rPr lang="pt-BR" sz="1800" b="0" i="1" dirty="0" smtClean="0"/>
              <a:t>in </a:t>
            </a:r>
            <a:r>
              <a:rPr lang="pt-BR" sz="1800" b="0" i="1" dirty="0" err="1" smtClean="0"/>
              <a:t>bonam</a:t>
            </a:r>
            <a:r>
              <a:rPr lang="pt-BR" sz="1800" b="0" i="1" dirty="0" smtClean="0"/>
              <a:t> partem</a:t>
            </a:r>
            <a:r>
              <a:rPr lang="pt-BR" sz="1800" b="0" dirty="0" smtClean="0"/>
              <a:t>), nada impede renúncia ao direito de retratação;</a:t>
            </a:r>
            <a:endParaRPr lang="pt-BR" sz="1800" b="0" dirty="0"/>
          </a:p>
        </p:txBody>
      </p:sp>
    </p:spTree>
    <p:extLst>
      <p:ext uri="{BB962C8B-B14F-4D97-AF65-F5344CB8AC3E}">
        <p14:creationId xmlns:p14="http://schemas.microsoft.com/office/powerpoint/2010/main" val="21992040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AÇÃO PENAL</a:t>
            </a:r>
            <a:endParaRPr lang="pt-BR" dirty="0"/>
          </a:p>
        </p:txBody>
      </p:sp>
      <p:sp>
        <p:nvSpPr>
          <p:cNvPr id="3" name="Espaço Reservado para Conteúdo 2"/>
          <p:cNvSpPr>
            <a:spLocks noGrp="1"/>
          </p:cNvSpPr>
          <p:nvPr>
            <p:ph idx="1"/>
          </p:nvPr>
        </p:nvSpPr>
        <p:spPr>
          <a:xfrm>
            <a:off x="822960" y="908720"/>
            <a:ext cx="7520940" cy="5328592"/>
          </a:xfrm>
        </p:spPr>
        <p:txBody>
          <a:bodyPr/>
          <a:lstStyle/>
          <a:p>
            <a:r>
              <a:rPr lang="pt-BR" sz="1800" dirty="0" smtClean="0"/>
              <a:t>Direito de ação</a:t>
            </a:r>
            <a:endParaRPr lang="pt-BR" dirty="0" smtClean="0"/>
          </a:p>
          <a:p>
            <a:r>
              <a:rPr lang="pt-BR" dirty="0" smtClean="0"/>
              <a:t>- </a:t>
            </a:r>
            <a:r>
              <a:rPr lang="pt-BR" sz="1800" dirty="0" smtClean="0"/>
              <a:t>	</a:t>
            </a:r>
            <a:r>
              <a:rPr lang="pt-BR" b="0" dirty="0" smtClean="0"/>
              <a:t>Previsão constitucional: art. 5º, XXXV (“</a:t>
            </a:r>
            <a:r>
              <a:rPr lang="pt-BR" b="0" i="1" dirty="0" smtClean="0"/>
              <a:t>a </a:t>
            </a:r>
            <a:r>
              <a:rPr lang="pt-BR" b="0" i="1" dirty="0"/>
              <a:t>lei não excluirá da apreciação do Poder Judiciário lesão ou ameaça a </a:t>
            </a:r>
            <a:r>
              <a:rPr lang="pt-BR" b="0" i="1" dirty="0" smtClean="0"/>
              <a:t>direito</a:t>
            </a:r>
            <a:r>
              <a:rPr lang="pt-BR" b="0" dirty="0" smtClean="0"/>
              <a:t>”);</a:t>
            </a:r>
          </a:p>
          <a:p>
            <a:pPr>
              <a:buFontTx/>
              <a:buChar char="-"/>
            </a:pPr>
            <a:r>
              <a:rPr lang="pt-BR" b="0" dirty="0" smtClean="0"/>
              <a:t>Direito de ação engloba (1) o direito de </a:t>
            </a:r>
            <a:r>
              <a:rPr lang="pt-BR" b="0" u="sng" dirty="0" smtClean="0"/>
              <a:t>ingresso</a:t>
            </a:r>
            <a:r>
              <a:rPr lang="pt-BR" b="0" dirty="0" smtClean="0"/>
              <a:t> em juízo e (2) o direito à efetiva e adequada </a:t>
            </a:r>
            <a:r>
              <a:rPr lang="pt-BR" b="0" u="sng" dirty="0" smtClean="0"/>
              <a:t>tutela jurisdicional</a:t>
            </a:r>
            <a:r>
              <a:rPr lang="pt-BR" b="0" dirty="0" smtClean="0"/>
              <a:t>;</a:t>
            </a:r>
          </a:p>
          <a:p>
            <a:pPr lvl="1" algn="just">
              <a:buFontTx/>
              <a:buChar char="-"/>
            </a:pPr>
            <a:endParaRPr lang="pt-BR" b="0" dirty="0" smtClean="0"/>
          </a:p>
          <a:p>
            <a:pPr lvl="1" algn="just">
              <a:buFontTx/>
              <a:buChar char="-"/>
            </a:pPr>
            <a:r>
              <a:rPr lang="pt-BR" b="0" dirty="0" smtClean="0"/>
              <a:t>Badaró: direito de ação compreende o ingresso em juízo e o exercício de direitos, poderes e faculdades ao longo de todo o desenvolvimento do processo (direito de ação analítico), para se obter um provimento de mérito (direito de ação </a:t>
            </a:r>
            <a:r>
              <a:rPr lang="pt-BR" b="0" dirty="0" err="1" smtClean="0"/>
              <a:t>liebmaniano</a:t>
            </a:r>
            <a:r>
              <a:rPr lang="pt-BR" b="0" dirty="0" smtClean="0"/>
              <a:t>), conferindo uma adequada tutela </a:t>
            </a:r>
            <a:r>
              <a:rPr lang="pt-BR" b="0" dirty="0" err="1" smtClean="0"/>
              <a:t>jurisidicional</a:t>
            </a:r>
            <a:r>
              <a:rPr lang="pt-BR" b="0" dirty="0" smtClean="0"/>
              <a:t> (direito à tutela </a:t>
            </a:r>
            <a:r>
              <a:rPr lang="pt-BR" b="0" dirty="0" err="1" smtClean="0"/>
              <a:t>jurisidiconal</a:t>
            </a:r>
            <a:r>
              <a:rPr lang="pt-BR" b="0" dirty="0" smtClean="0"/>
              <a:t>);</a:t>
            </a:r>
          </a:p>
          <a:p>
            <a:pPr>
              <a:buFontTx/>
              <a:buChar char="-"/>
            </a:pPr>
            <a:r>
              <a:rPr lang="pt-BR" b="0" dirty="0" smtClean="0"/>
              <a:t>Teorias sobre o direito de ação: a) </a:t>
            </a:r>
            <a:r>
              <a:rPr lang="pt-BR" dirty="0" smtClean="0"/>
              <a:t>teorias </a:t>
            </a:r>
            <a:r>
              <a:rPr lang="pt-BR" dirty="0" err="1" smtClean="0"/>
              <a:t>imanentistas</a:t>
            </a:r>
            <a:r>
              <a:rPr lang="pt-BR" b="0" dirty="0" smtClean="0"/>
              <a:t>; b) </a:t>
            </a:r>
            <a:r>
              <a:rPr lang="pt-BR" dirty="0" smtClean="0"/>
              <a:t>teorias (autonomistas) concretas do direito de ação</a:t>
            </a:r>
            <a:r>
              <a:rPr lang="pt-BR" b="0" dirty="0" smtClean="0"/>
              <a:t> e; c) as </a:t>
            </a:r>
            <a:r>
              <a:rPr lang="pt-BR" dirty="0" smtClean="0"/>
              <a:t>teorias (também autonomistas) abstratas do direito de ação</a:t>
            </a:r>
            <a:r>
              <a:rPr lang="pt-BR" b="0" dirty="0" smtClean="0"/>
              <a:t>;</a:t>
            </a:r>
          </a:p>
          <a:p>
            <a:pPr>
              <a:buFontTx/>
              <a:buChar char="-"/>
            </a:pPr>
            <a:endParaRPr lang="pt-BR" dirty="0"/>
          </a:p>
        </p:txBody>
      </p:sp>
    </p:spTree>
    <p:extLst>
      <p:ext uri="{BB962C8B-B14F-4D97-AF65-F5344CB8AC3E}">
        <p14:creationId xmlns:p14="http://schemas.microsoft.com/office/powerpoint/2010/main" val="532468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188640"/>
            <a:ext cx="7520940" cy="4491837"/>
          </a:xfrm>
        </p:spPr>
        <p:txBody>
          <a:bodyPr>
            <a:normAutofit/>
          </a:bodyPr>
          <a:lstStyle/>
          <a:p>
            <a:r>
              <a:rPr lang="pt-BR" sz="2000" dirty="0" smtClean="0"/>
              <a:t>Ação penal pública condicionada à requisição do Ministro da Justiça</a:t>
            </a:r>
          </a:p>
          <a:p>
            <a:pPr>
              <a:buFontTx/>
              <a:buChar char="-"/>
            </a:pPr>
            <a:r>
              <a:rPr lang="pt-BR" sz="2000" b="0" dirty="0" smtClean="0"/>
              <a:t>A requisição trata-se de ato administrativo discricionário por meio do qual o Ministro da Justiça autoriza que se mova a ação penal, no caso dos crimes contra a honra do Presidente da República ou contra chefe de governo estrangeiro (145, CP) e nos casos de crimes cometidos por estrangeiros contra brasileiros fora do Brasil (7, § 2º, CP);</a:t>
            </a:r>
          </a:p>
          <a:p>
            <a:pPr>
              <a:buFontTx/>
              <a:buChar char="-"/>
            </a:pPr>
            <a:r>
              <a:rPr lang="pt-BR" sz="2000" b="0" dirty="0" smtClean="0"/>
              <a:t>O MP não está vinculado a oferecer a denúncia;</a:t>
            </a:r>
          </a:p>
          <a:p>
            <a:pPr>
              <a:buFontTx/>
              <a:buChar char="-"/>
            </a:pPr>
            <a:r>
              <a:rPr lang="pt-BR" sz="2000" b="0" dirty="0" smtClean="0"/>
              <a:t>Ação não sujeita a prazo decadencial, podendo ser ofertada enquanto não houver prescrição ou extinção da punibilidade;</a:t>
            </a:r>
          </a:p>
          <a:p>
            <a:pPr>
              <a:buFontTx/>
              <a:buChar char="-"/>
            </a:pPr>
            <a:r>
              <a:rPr lang="pt-BR" sz="2000" b="0" dirty="0" smtClean="0"/>
              <a:t>Polêmica: retratação da requisição? Art. 25 do CPP só trata da retratação da representação; Badaró sustenta que por ser ato político, deve ser cauteloso e refletido previamente;</a:t>
            </a:r>
            <a:endParaRPr lang="pt-BR" sz="2000" b="0" dirty="0"/>
          </a:p>
        </p:txBody>
      </p:sp>
    </p:spTree>
    <p:extLst>
      <p:ext uri="{BB962C8B-B14F-4D97-AF65-F5344CB8AC3E}">
        <p14:creationId xmlns:p14="http://schemas.microsoft.com/office/powerpoint/2010/main" val="37697088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404664"/>
            <a:ext cx="7520940" cy="4275813"/>
          </a:xfrm>
        </p:spPr>
        <p:txBody>
          <a:bodyPr>
            <a:normAutofit/>
          </a:bodyPr>
          <a:lstStyle/>
          <a:p>
            <a:r>
              <a:rPr lang="pt-BR" dirty="0" smtClean="0"/>
              <a:t>Ação penal de iniciativa privada</a:t>
            </a:r>
          </a:p>
          <a:p>
            <a:pPr algn="just">
              <a:buFontTx/>
              <a:buChar char="-"/>
            </a:pPr>
            <a:r>
              <a:rPr lang="pt-BR" b="0" dirty="0" smtClean="0"/>
              <a:t>A </a:t>
            </a:r>
            <a:r>
              <a:rPr lang="pt-BR" b="0" dirty="0"/>
              <a:t>ação penal privada pode ser: a) </a:t>
            </a:r>
            <a:r>
              <a:rPr lang="pt-BR" dirty="0"/>
              <a:t>subsidiária da </a:t>
            </a:r>
            <a:r>
              <a:rPr lang="pt-BR" dirty="0" smtClean="0"/>
              <a:t>pública </a:t>
            </a:r>
            <a:r>
              <a:rPr lang="pt-BR" b="0" dirty="0" smtClean="0"/>
              <a:t> (quando o MP não propõe a ação penal pública em até 05 dias se o acusado estiver cautelarmente preso ou de 15 dias quando estiver solto) ; </a:t>
            </a:r>
            <a:r>
              <a:rPr lang="pt-BR" b="0" dirty="0"/>
              <a:t>b) </a:t>
            </a:r>
            <a:r>
              <a:rPr lang="pt-BR" dirty="0" smtClean="0"/>
              <a:t>personalíssima </a:t>
            </a:r>
            <a:r>
              <a:rPr lang="pt-BR" b="0" dirty="0" smtClean="0"/>
              <a:t>(</a:t>
            </a:r>
            <a:r>
              <a:rPr lang="pt-BR" b="0" dirty="0"/>
              <a:t>restritiva à iniciativa pessoal da </a:t>
            </a:r>
            <a:r>
              <a:rPr lang="pt-BR" b="0" dirty="0" smtClean="0"/>
              <a:t>vítima, como no caso do crime de induzimento a erro essencial e ocultação de impedimento); </a:t>
            </a:r>
            <a:r>
              <a:rPr lang="pt-BR" b="0" dirty="0"/>
              <a:t>c</a:t>
            </a:r>
            <a:r>
              <a:rPr lang="pt-BR" b="0" dirty="0" smtClean="0"/>
              <a:t>) </a:t>
            </a:r>
            <a:r>
              <a:rPr lang="pt-BR" dirty="0" smtClean="0"/>
              <a:t>exclusivamente privada </a:t>
            </a:r>
            <a:r>
              <a:rPr lang="pt-BR" b="0" dirty="0" smtClean="0"/>
              <a:t> (podem ser propostas por representante legal da vítima, mas nunca pelo MP sem o consentimento do ofendido);</a:t>
            </a:r>
          </a:p>
          <a:p>
            <a:pPr algn="just">
              <a:buFontTx/>
              <a:buChar char="-"/>
            </a:pPr>
            <a:r>
              <a:rPr lang="pt-BR" b="0" dirty="0" smtClean="0"/>
              <a:t>É regida pelos princípios da: a) </a:t>
            </a:r>
            <a:r>
              <a:rPr lang="pt-BR" dirty="0" smtClean="0"/>
              <a:t>oportunidade</a:t>
            </a:r>
            <a:r>
              <a:rPr lang="pt-BR" b="0" dirty="0" smtClean="0"/>
              <a:t> – poderá ser promovida ou não, segundo a vontade da vítima ou de seu representante legal;  b) </a:t>
            </a:r>
            <a:r>
              <a:rPr lang="pt-BR" dirty="0" smtClean="0"/>
              <a:t>disponibilidade</a:t>
            </a:r>
            <a:r>
              <a:rPr lang="pt-BR" b="0" dirty="0" smtClean="0"/>
              <a:t> – uma vez proposta, a vítima poderá, no curso do processo, dispor do </a:t>
            </a:r>
            <a:r>
              <a:rPr lang="pt-BR" b="0" dirty="0" err="1" smtClean="0"/>
              <a:t>ius</a:t>
            </a:r>
            <a:r>
              <a:rPr lang="pt-BR" b="0" dirty="0" smtClean="0"/>
              <a:t> </a:t>
            </a:r>
            <a:r>
              <a:rPr lang="pt-BR" b="0" dirty="0" err="1" smtClean="0"/>
              <a:t>persequendi</a:t>
            </a:r>
            <a:r>
              <a:rPr lang="pt-BR" b="0" dirty="0" smtClean="0"/>
              <a:t> e do </a:t>
            </a:r>
            <a:r>
              <a:rPr lang="pt-BR" b="0" dirty="0" err="1" smtClean="0"/>
              <a:t>ius</a:t>
            </a:r>
            <a:r>
              <a:rPr lang="pt-BR" b="0" dirty="0" smtClean="0"/>
              <a:t> puniendi, que restará extinto (salvo na ação penal privada subsidiária da pública, que retomará ao MP); c) </a:t>
            </a:r>
            <a:r>
              <a:rPr lang="pt-BR" dirty="0" smtClean="0"/>
              <a:t> indivisibilidade</a:t>
            </a:r>
            <a:r>
              <a:rPr lang="pt-BR" b="0" dirty="0" smtClean="0"/>
              <a:t> – uma vez optado o direito de ação, tosos os responsáveis pelo delito deverão ser incluídos na queixa (se um dos autores ou partícipes não for incluído, haverá renúncia tácita ao direito, que se estenderá a todos os corréus – art. 49, CPP);</a:t>
            </a:r>
          </a:p>
          <a:p>
            <a:endParaRPr lang="pt-BR" b="0" dirty="0"/>
          </a:p>
        </p:txBody>
      </p:sp>
    </p:spTree>
    <p:extLst>
      <p:ext uri="{BB962C8B-B14F-4D97-AF65-F5344CB8AC3E}">
        <p14:creationId xmlns:p14="http://schemas.microsoft.com/office/powerpoint/2010/main" val="37015978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lnSpcReduction="10000"/>
          </a:bodyPr>
          <a:lstStyle/>
          <a:p>
            <a:pPr algn="just">
              <a:buFontTx/>
              <a:buChar char="-"/>
            </a:pPr>
            <a:r>
              <a:rPr lang="pt-BR" sz="2000" b="0" dirty="0" smtClean="0"/>
              <a:t>A </a:t>
            </a:r>
            <a:r>
              <a:rPr lang="pt-BR" sz="2000" b="0" dirty="0"/>
              <a:t>ação penal privada poderá ser disposta por: a) </a:t>
            </a:r>
            <a:r>
              <a:rPr lang="pt-BR" sz="2000" dirty="0"/>
              <a:t>perdão</a:t>
            </a:r>
            <a:r>
              <a:rPr lang="pt-BR" sz="2000" b="0" dirty="0"/>
              <a:t>, que demanda a aceitação do acusado (bilateral) ou; b) </a:t>
            </a:r>
            <a:r>
              <a:rPr lang="pt-BR" sz="2000" dirty="0"/>
              <a:t>perempção</a:t>
            </a:r>
            <a:r>
              <a:rPr lang="pt-BR" sz="2000" b="0" dirty="0"/>
              <a:t>, que implica na ausência de movimentação processual por inércia do ofendido por 30 dias (unilateral</a:t>
            </a:r>
            <a:r>
              <a:rPr lang="pt-BR" sz="2000" b="0" dirty="0" smtClean="0"/>
              <a:t>);</a:t>
            </a:r>
          </a:p>
          <a:p>
            <a:pPr algn="just">
              <a:buFontTx/>
              <a:buChar char="-"/>
            </a:pPr>
            <a:r>
              <a:rPr lang="pt-BR" sz="2000" b="0" dirty="0" smtClean="0"/>
              <a:t>Tal como na ação penal pública condicionada à representação do ofendido, na ação penal privada pode ocorrer a </a:t>
            </a:r>
            <a:r>
              <a:rPr lang="pt-BR" sz="2000" dirty="0" smtClean="0"/>
              <a:t>decadência</a:t>
            </a:r>
            <a:r>
              <a:rPr lang="pt-BR" sz="2000" b="0" dirty="0" smtClean="0"/>
              <a:t>, que é a perda do direito de queixa ou representação por não ter sido este exercido no prazo legal, acarretando a extinção da punibilidade (107, IV, CP); </a:t>
            </a:r>
          </a:p>
          <a:p>
            <a:pPr algn="just">
              <a:buFontTx/>
              <a:buChar char="-"/>
            </a:pPr>
            <a:r>
              <a:rPr lang="pt-BR" sz="2000" b="0" dirty="0" smtClean="0"/>
              <a:t>O prazo decadencial é, em regra, de 06 meses (103, CP e 38, CPP); </a:t>
            </a:r>
            <a:endParaRPr lang="pt-BR" sz="2000" b="0" dirty="0"/>
          </a:p>
          <a:p>
            <a:endParaRPr lang="pt-BR" dirty="0"/>
          </a:p>
        </p:txBody>
      </p:sp>
    </p:spTree>
    <p:extLst>
      <p:ext uri="{BB962C8B-B14F-4D97-AF65-F5344CB8AC3E}">
        <p14:creationId xmlns:p14="http://schemas.microsoft.com/office/powerpoint/2010/main" val="19376306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260648"/>
            <a:ext cx="7520940" cy="4419829"/>
          </a:xfrm>
        </p:spPr>
        <p:txBody>
          <a:bodyPr>
            <a:normAutofit/>
          </a:bodyPr>
          <a:lstStyle/>
          <a:p>
            <a:r>
              <a:rPr lang="pt-BR" sz="2000" dirty="0" smtClean="0"/>
              <a:t>Queixa</a:t>
            </a:r>
          </a:p>
          <a:p>
            <a:pPr algn="just">
              <a:buFontTx/>
              <a:buChar char="-"/>
            </a:pPr>
            <a:r>
              <a:rPr lang="pt-BR" sz="2000" b="0" dirty="0" smtClean="0"/>
              <a:t>É o ato processual por meio do qual se exerce o direito de ação nas hipóteses de iniciativa privada;</a:t>
            </a:r>
          </a:p>
          <a:p>
            <a:pPr algn="just">
              <a:buFontTx/>
              <a:buChar char="-"/>
            </a:pPr>
            <a:r>
              <a:rPr lang="pt-BR" sz="2000" b="0" dirty="0" smtClean="0"/>
              <a:t>Deve ter a forma escrita, sendo, excepcionalmente, oferecida de forma oral  ao juiz nos crimes de menor potencial ofensivo, sujeitos ao procedimento sumaríssimo (art. 77, § 3º, Lei nº 9.099/1995);</a:t>
            </a:r>
          </a:p>
          <a:p>
            <a:pPr algn="just">
              <a:buFontTx/>
              <a:buChar char="-"/>
            </a:pPr>
            <a:r>
              <a:rPr lang="pt-BR" sz="2000" b="0" dirty="0" smtClean="0"/>
              <a:t>É necessário o requerimento do ofendido à autoridade policial para a instauração de inquérito policial (art. 5º, § 5º, CPP);</a:t>
            </a:r>
          </a:p>
        </p:txBody>
      </p:sp>
    </p:spTree>
    <p:extLst>
      <p:ext uri="{BB962C8B-B14F-4D97-AF65-F5344CB8AC3E}">
        <p14:creationId xmlns:p14="http://schemas.microsoft.com/office/powerpoint/2010/main" val="26334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260648"/>
            <a:ext cx="7520940" cy="4419829"/>
          </a:xfrm>
        </p:spPr>
        <p:txBody>
          <a:bodyPr/>
          <a:lstStyle/>
          <a:p>
            <a:pPr algn="just">
              <a:buFontTx/>
              <a:buChar char="-"/>
            </a:pPr>
            <a:r>
              <a:rPr lang="pt-BR" sz="2000" b="0" dirty="0"/>
              <a:t>No caso de morte da vítima, seguirá a sucessão de legitimados do art. 31 do CPP (cônjuge/companheiro, ascendente, descendente ou irmão); Havendo mais de um interessado, seguirá a ordem de preferência do art. 36 (cônjuge/companheiro e parente mais próximo);</a:t>
            </a:r>
          </a:p>
          <a:p>
            <a:pPr algn="just">
              <a:buFontTx/>
              <a:buChar char="-"/>
            </a:pPr>
            <a:r>
              <a:rPr lang="pt-BR" sz="2000" b="0" dirty="0"/>
              <a:t>Pode ser proposta pelo ofendido ou representante legal (30, CPP), e por procurador com poderes especiais; Se menor de 18 anos, somente o responsável legal poderá propor, e no caso de ausência de representante ou </a:t>
            </a:r>
            <a:r>
              <a:rPr lang="pt-BR" sz="2000" b="0" dirty="0" err="1"/>
              <a:t>colidência</a:t>
            </a:r>
            <a:r>
              <a:rPr lang="pt-BR" sz="2000" b="0" dirty="0"/>
              <a:t> de interesses, poderá ser nomeado curador especial (33, CPP);</a:t>
            </a:r>
          </a:p>
          <a:p>
            <a:endParaRPr lang="pt-BR" dirty="0"/>
          </a:p>
        </p:txBody>
      </p:sp>
    </p:spTree>
    <p:extLst>
      <p:ext uri="{BB962C8B-B14F-4D97-AF65-F5344CB8AC3E}">
        <p14:creationId xmlns:p14="http://schemas.microsoft.com/office/powerpoint/2010/main" val="5676562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332656"/>
            <a:ext cx="7520940" cy="4347821"/>
          </a:xfrm>
        </p:spPr>
        <p:txBody>
          <a:bodyPr>
            <a:normAutofit/>
          </a:bodyPr>
          <a:lstStyle/>
          <a:p>
            <a:pPr marL="0" indent="0" algn="just"/>
            <a:r>
              <a:rPr lang="pt-BR" sz="1800" dirty="0" smtClean="0"/>
              <a:t>Causas de extinção da punibilidade relacionadas a ação penal</a:t>
            </a:r>
          </a:p>
          <a:p>
            <a:pPr algn="just">
              <a:buFontTx/>
              <a:buChar char="-"/>
            </a:pPr>
            <a:r>
              <a:rPr lang="pt-BR" sz="1800" b="0" dirty="0" smtClean="0"/>
              <a:t>A ação penal pode ser extinta por: a) decadência; b) renúncia ao direito de queixa; ou c) perdão do ofendido;</a:t>
            </a:r>
          </a:p>
          <a:p>
            <a:pPr marL="0" indent="0" algn="just"/>
            <a:r>
              <a:rPr lang="pt-BR" sz="1800" dirty="0" smtClean="0"/>
              <a:t>Decadência</a:t>
            </a:r>
          </a:p>
          <a:p>
            <a:pPr marL="285750" indent="-285750" algn="just">
              <a:buFontTx/>
              <a:buChar char="-"/>
            </a:pPr>
            <a:r>
              <a:rPr lang="pt-BR" sz="1800" b="0" dirty="0" smtClean="0"/>
              <a:t>A decadência é a perda do direito de queixa ou representação por não ter sido exercido no prazo legal, acarretando a extinção da punibilidade; </a:t>
            </a:r>
          </a:p>
          <a:p>
            <a:pPr marL="285750" indent="-285750" algn="just">
              <a:buFontTx/>
              <a:buChar char="-"/>
            </a:pPr>
            <a:r>
              <a:rPr lang="pt-BR" sz="1800" b="0" dirty="0" smtClean="0"/>
              <a:t>Somente </a:t>
            </a:r>
            <a:r>
              <a:rPr lang="pt-BR" sz="1800" b="0" dirty="0"/>
              <a:t>é possível nas ações penais privadas, acarretando a extinção da punibilidade nas ações exclusivamente privadas; Caso seja uma ação subsidiária da pública, o MP continuará podendo oferecer a denúncia até operar a prescrição</a:t>
            </a:r>
            <a:r>
              <a:rPr lang="pt-BR" sz="1800" b="0" dirty="0" smtClean="0"/>
              <a:t>;</a:t>
            </a:r>
            <a:endParaRPr lang="pt-BR" sz="1800" b="0" dirty="0"/>
          </a:p>
        </p:txBody>
      </p:sp>
    </p:spTree>
    <p:extLst>
      <p:ext uri="{BB962C8B-B14F-4D97-AF65-F5344CB8AC3E}">
        <p14:creationId xmlns:p14="http://schemas.microsoft.com/office/powerpoint/2010/main" val="4787620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algn="just">
              <a:buFontTx/>
              <a:buChar char="-"/>
            </a:pPr>
            <a:r>
              <a:rPr lang="pt-BR" sz="2000" b="0" dirty="0"/>
              <a:t>Uma vez operada </a:t>
            </a:r>
            <a:r>
              <a:rPr lang="pt-BR" sz="2000" b="0" dirty="0" smtClean="0"/>
              <a:t>a decadência para </a:t>
            </a:r>
            <a:r>
              <a:rPr lang="pt-BR" sz="2000" b="0" dirty="0"/>
              <a:t>um legitimado, opera igualmente para o demais;</a:t>
            </a:r>
          </a:p>
          <a:p>
            <a:pPr algn="just">
              <a:buFontTx/>
              <a:buChar char="-"/>
            </a:pPr>
            <a:r>
              <a:rPr lang="pt-BR" sz="2000" b="0" dirty="0"/>
              <a:t>O impedimento da ocorrência de decadência somente se opera com o despacho do juiz;</a:t>
            </a:r>
          </a:p>
          <a:p>
            <a:pPr algn="just">
              <a:buFontTx/>
              <a:buChar char="-"/>
            </a:pPr>
            <a:r>
              <a:rPr lang="pt-BR" sz="2000" b="0" dirty="0"/>
              <a:t>Seu prazo é de 06 meses da data do </a:t>
            </a:r>
            <a:r>
              <a:rPr lang="pt-BR" sz="2000" b="0" dirty="0" smtClean="0"/>
              <a:t>conhecimento </a:t>
            </a:r>
            <a:r>
              <a:rPr lang="pt-BR" sz="2000" b="0" dirty="0"/>
              <a:t>do fato (103, CP e 138, CPP);</a:t>
            </a:r>
            <a:endParaRPr lang="pt-BR" sz="2000" dirty="0"/>
          </a:p>
          <a:p>
            <a:endParaRPr lang="pt-BR" dirty="0"/>
          </a:p>
        </p:txBody>
      </p:sp>
    </p:spTree>
    <p:extLst>
      <p:ext uri="{BB962C8B-B14F-4D97-AF65-F5344CB8AC3E}">
        <p14:creationId xmlns:p14="http://schemas.microsoft.com/office/powerpoint/2010/main" val="7848649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260648"/>
            <a:ext cx="7520940" cy="4419829"/>
          </a:xfrm>
        </p:spPr>
        <p:txBody>
          <a:bodyPr>
            <a:normAutofit lnSpcReduction="10000"/>
          </a:bodyPr>
          <a:lstStyle/>
          <a:p>
            <a:r>
              <a:rPr lang="pt-BR" sz="2000" dirty="0" smtClean="0"/>
              <a:t>Renúncia ao direito de queixa</a:t>
            </a:r>
          </a:p>
          <a:p>
            <a:pPr algn="just">
              <a:buFontTx/>
              <a:buChar char="-"/>
            </a:pPr>
            <a:r>
              <a:rPr lang="pt-BR" sz="2000" b="0" dirty="0" smtClean="0"/>
              <a:t>Trata-se de ato unilateral e voluntário, expresso ou tácito, de abdicação do direito de oferecer a queixa-crime, que acarreta a extinção da punibilidade</a:t>
            </a:r>
          </a:p>
          <a:p>
            <a:pPr algn="just">
              <a:buFontTx/>
              <a:buChar char="-"/>
            </a:pPr>
            <a:r>
              <a:rPr lang="pt-BR" sz="2000" b="0" dirty="0" smtClean="0"/>
              <a:t>Tal como na decadência, somente cabível nas ações penais privadas; </a:t>
            </a:r>
          </a:p>
          <a:p>
            <a:pPr algn="just">
              <a:buFontTx/>
              <a:buChar char="-"/>
            </a:pPr>
            <a:r>
              <a:rPr lang="pt-BR" sz="2000" b="0" dirty="0" smtClean="0"/>
              <a:t>A </a:t>
            </a:r>
            <a:r>
              <a:rPr lang="pt-BR" sz="2000" b="0" dirty="0"/>
              <a:t>renúncia ao direito de queixa pode ser </a:t>
            </a:r>
            <a:r>
              <a:rPr lang="pt-BR" sz="2000" dirty="0"/>
              <a:t>expressa</a:t>
            </a:r>
            <a:r>
              <a:rPr lang="pt-BR" sz="2000" b="0" dirty="0"/>
              <a:t> – por meio de declaração assinada) ou </a:t>
            </a:r>
            <a:r>
              <a:rPr lang="pt-BR" sz="2000" dirty="0"/>
              <a:t>tácita</a:t>
            </a:r>
            <a:r>
              <a:rPr lang="pt-BR" sz="2000" b="0" dirty="0"/>
              <a:t> (pela prática de ato incompatível com a vontade de exercer o direito de queixa)  - 104, CPP – e se estende aos coautores; No caso de menor de idade, deverá haver a renúncia de ambos os pais</a:t>
            </a:r>
            <a:r>
              <a:rPr lang="pt-BR" sz="2000" b="0" dirty="0" smtClean="0"/>
              <a:t>;</a:t>
            </a:r>
          </a:p>
          <a:p>
            <a:pPr algn="just">
              <a:buFontTx/>
              <a:buChar char="-"/>
            </a:pPr>
            <a:r>
              <a:rPr lang="pt-BR" sz="2000" b="0" dirty="0" smtClean="0"/>
              <a:t>Poderá haver o aditamento da queixa pelo Ministério Público caso um dos autores do fato sejam desconhecidos no momento da oferta da queixa, sendo posteriormente identificado;</a:t>
            </a:r>
            <a:endParaRPr lang="pt-BR" sz="2000" b="0" dirty="0"/>
          </a:p>
          <a:p>
            <a:endParaRPr lang="pt-BR" b="0" dirty="0"/>
          </a:p>
        </p:txBody>
      </p:sp>
    </p:spTree>
    <p:extLst>
      <p:ext uri="{BB962C8B-B14F-4D97-AF65-F5344CB8AC3E}">
        <p14:creationId xmlns:p14="http://schemas.microsoft.com/office/powerpoint/2010/main" val="14343361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260648"/>
            <a:ext cx="7520940" cy="4419829"/>
          </a:xfrm>
        </p:spPr>
        <p:txBody>
          <a:bodyPr/>
          <a:lstStyle/>
          <a:p>
            <a:pPr algn="just"/>
            <a:r>
              <a:rPr lang="pt-BR" sz="2000" dirty="0" smtClean="0"/>
              <a:t>Perdão do ofendido</a:t>
            </a:r>
          </a:p>
          <a:p>
            <a:pPr algn="just">
              <a:buFontTx/>
              <a:buChar char="-"/>
            </a:pPr>
            <a:r>
              <a:rPr lang="pt-BR" sz="2000" b="0" dirty="0" smtClean="0"/>
              <a:t>Ato de clemência, bilateral, de indulgência do querelante, ocorrido no curso da ação penal, que , se aceito pelo querelado, acarreta a extinção da punibilidade;</a:t>
            </a:r>
          </a:p>
          <a:p>
            <a:pPr algn="just">
              <a:buFontTx/>
              <a:buChar char="-"/>
            </a:pPr>
            <a:r>
              <a:rPr lang="pt-BR" sz="2000" b="0" dirty="0" smtClean="0"/>
              <a:t>Somente ocorre nas ações penais exclusivamente privadas, após o oferecimento da queixa;</a:t>
            </a:r>
          </a:p>
          <a:p>
            <a:pPr algn="just">
              <a:buFontTx/>
              <a:buChar char="-"/>
            </a:pPr>
            <a:r>
              <a:rPr lang="pt-BR" sz="2000" b="0" dirty="0" smtClean="0"/>
              <a:t>Pode ser expresso (declaração assinada) ou tácito (ato incompatível com a vontade de prosseguir com a ação) – 50, CPP e 106, CP;</a:t>
            </a:r>
          </a:p>
          <a:p>
            <a:pPr algn="just">
              <a:buFontTx/>
              <a:buChar char="-"/>
            </a:pPr>
            <a:r>
              <a:rPr lang="pt-BR" sz="2000" b="0" dirty="0" smtClean="0"/>
              <a:t>No caso de corréus, se estende aos demais querelados, caso aceitem (51, CPP e 106 I, CP);</a:t>
            </a:r>
          </a:p>
          <a:p>
            <a:endParaRPr lang="pt-BR" b="0" dirty="0"/>
          </a:p>
        </p:txBody>
      </p:sp>
    </p:spTree>
    <p:extLst>
      <p:ext uri="{BB962C8B-B14F-4D97-AF65-F5344CB8AC3E}">
        <p14:creationId xmlns:p14="http://schemas.microsoft.com/office/powerpoint/2010/main" val="21526342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260648"/>
            <a:ext cx="7520940" cy="4419829"/>
          </a:xfrm>
        </p:spPr>
        <p:txBody>
          <a:bodyPr/>
          <a:lstStyle/>
          <a:p>
            <a:pPr algn="just"/>
            <a:r>
              <a:rPr lang="pt-BR" sz="2000" dirty="0" smtClean="0"/>
              <a:t>Perempção</a:t>
            </a:r>
          </a:p>
          <a:p>
            <a:pPr algn="just">
              <a:buFontTx/>
              <a:buChar char="-"/>
            </a:pPr>
            <a:r>
              <a:rPr lang="pt-BR" sz="2000" b="0" dirty="0" smtClean="0"/>
              <a:t>Extinção </a:t>
            </a:r>
            <a:r>
              <a:rPr lang="pt-BR" sz="2000" b="0" dirty="0"/>
              <a:t>do direito de ação, unilateral, pelo desinteresse ou negligência do querelante em prosseguir na ação (107, IV, CP</a:t>
            </a:r>
            <a:r>
              <a:rPr lang="pt-BR" sz="2000" b="0" dirty="0" smtClean="0"/>
              <a:t>);</a:t>
            </a:r>
          </a:p>
          <a:p>
            <a:pPr algn="just">
              <a:buFontTx/>
              <a:buChar char="-"/>
            </a:pPr>
            <a:r>
              <a:rPr lang="pt-BR" sz="2000" b="0" dirty="0" smtClean="0"/>
              <a:t>Somente </a:t>
            </a:r>
            <a:r>
              <a:rPr lang="pt-BR" sz="2000" b="0" dirty="0"/>
              <a:t>ocorre na ação penal exclusivamente </a:t>
            </a:r>
            <a:r>
              <a:rPr lang="pt-BR" sz="2000" b="0" dirty="0" smtClean="0"/>
              <a:t>privada;</a:t>
            </a:r>
          </a:p>
          <a:p>
            <a:pPr algn="just">
              <a:buFontTx/>
              <a:buChar char="-"/>
            </a:pPr>
            <a:r>
              <a:rPr lang="pt-BR" sz="2000" b="0" dirty="0" smtClean="0"/>
              <a:t>Hipóteses (60, CPP): a) quando o querelante deixa de promover o andamento da ação por mais de 30 dias; b) falecido o querelante, não haver sucessor em até 60 dias; c) deixar o querelante de comparecer  a qualquer ato do processo que deva estar presente; d) deixar de formular o pedido de condenação nas alegações finais; e) quando o querelante for pessoa jurídica e se extinguir sem deixar sucessor</a:t>
            </a:r>
            <a:r>
              <a:rPr lang="pt-BR" b="0" dirty="0" smtClean="0"/>
              <a:t>;</a:t>
            </a:r>
            <a:endParaRPr lang="pt-BR" b="0" dirty="0"/>
          </a:p>
          <a:p>
            <a:endParaRPr lang="pt-BR" dirty="0"/>
          </a:p>
        </p:txBody>
      </p:sp>
    </p:spTree>
    <p:extLst>
      <p:ext uri="{BB962C8B-B14F-4D97-AF65-F5344CB8AC3E}">
        <p14:creationId xmlns:p14="http://schemas.microsoft.com/office/powerpoint/2010/main" val="20898188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260648"/>
            <a:ext cx="7493456" cy="5400600"/>
          </a:xfrm>
        </p:spPr>
        <p:txBody>
          <a:bodyPr>
            <a:normAutofit/>
          </a:bodyPr>
          <a:lstStyle/>
          <a:p>
            <a:r>
              <a:rPr lang="pt-BR" dirty="0" smtClean="0"/>
              <a:t>Teorias </a:t>
            </a:r>
            <a:r>
              <a:rPr lang="pt-BR" dirty="0" err="1" smtClean="0"/>
              <a:t>imanentistas</a:t>
            </a:r>
            <a:r>
              <a:rPr lang="pt-BR" dirty="0" smtClean="0"/>
              <a:t> do direito de ação</a:t>
            </a:r>
          </a:p>
          <a:p>
            <a:pPr>
              <a:buFontTx/>
              <a:buChar char="-"/>
            </a:pPr>
            <a:r>
              <a:rPr lang="pt-BR" b="0" dirty="0" smtClean="0"/>
              <a:t>Para esta teoria, não há uma autonomia do direito de ação em relação ao direito subjetivo material reclamado em juízo;</a:t>
            </a:r>
          </a:p>
          <a:p>
            <a:pPr>
              <a:buFontTx/>
              <a:buChar char="-"/>
            </a:pPr>
            <a:r>
              <a:rPr lang="pt-BR" b="0" dirty="0" smtClean="0"/>
              <a:t>Ação é a representação do próprio direito violado (só há ação havendo direito);</a:t>
            </a:r>
          </a:p>
          <a:p>
            <a:pPr>
              <a:buFontTx/>
              <a:buChar char="-"/>
            </a:pPr>
            <a:r>
              <a:rPr lang="pt-BR" b="0" dirty="0" smtClean="0"/>
              <a:t>O direito de ação é um direito exercido contra o réu, e não contra o Estado;</a:t>
            </a:r>
          </a:p>
          <a:p>
            <a:pPr>
              <a:buFontTx/>
              <a:buChar char="-"/>
            </a:pPr>
            <a:r>
              <a:rPr lang="pt-BR" b="0" dirty="0" smtClean="0"/>
              <a:t>Crítica: se a ação for julgada improcedente, não há ação?</a:t>
            </a:r>
            <a:endParaRPr lang="pt-BR" b="0" dirty="0"/>
          </a:p>
          <a:p>
            <a:r>
              <a:rPr lang="pt-BR" dirty="0" smtClean="0"/>
              <a:t>Teorias (autonomistas) concretas do direito de ação</a:t>
            </a:r>
          </a:p>
          <a:p>
            <a:pPr>
              <a:buFontTx/>
              <a:buChar char="-"/>
            </a:pPr>
            <a:r>
              <a:rPr lang="pt-BR" b="0" dirty="0" smtClean="0"/>
              <a:t>O direito de ação (processual) não se confunde com o direito subjetivo (material) debatido no processo;</a:t>
            </a:r>
          </a:p>
          <a:p>
            <a:pPr>
              <a:buFontTx/>
              <a:buChar char="-"/>
            </a:pPr>
            <a:r>
              <a:rPr lang="pt-BR" b="0" dirty="0" smtClean="0"/>
              <a:t>Contudo, tal como nas teorias </a:t>
            </a:r>
            <a:r>
              <a:rPr lang="pt-BR" b="0" dirty="0" err="1" smtClean="0"/>
              <a:t>imanentistas</a:t>
            </a:r>
            <a:r>
              <a:rPr lang="pt-BR" b="0" dirty="0" smtClean="0"/>
              <a:t>, a ação continua existindo apenas se existir concretamente em julgamento o direito material;</a:t>
            </a:r>
          </a:p>
          <a:p>
            <a:pPr>
              <a:buFontTx/>
              <a:buChar char="-"/>
            </a:pPr>
            <a:r>
              <a:rPr lang="pt-BR" b="0" dirty="0" smtClean="0"/>
              <a:t>O direito de ação é exercido contra o Estado e contra o réu (direito a ter uma sentença favorável, que somente ocorre dependendo da ocorrência de requisitos do direito material; Direito meramente </a:t>
            </a:r>
            <a:r>
              <a:rPr lang="pt-BR" b="0" dirty="0" err="1" smtClean="0"/>
              <a:t>potestativo</a:t>
            </a:r>
            <a:r>
              <a:rPr lang="pt-BR" b="0" dirty="0" smtClean="0"/>
              <a:t>;</a:t>
            </a:r>
          </a:p>
          <a:p>
            <a:pPr>
              <a:buFontTx/>
              <a:buChar char="-"/>
            </a:pPr>
            <a:r>
              <a:rPr lang="pt-BR" b="0" dirty="0" smtClean="0"/>
              <a:t>Autores: </a:t>
            </a:r>
            <a:r>
              <a:rPr lang="pt-BR" b="0" dirty="0" err="1" smtClean="0"/>
              <a:t>Wach</a:t>
            </a:r>
            <a:r>
              <a:rPr lang="pt-BR" b="0" dirty="0" smtClean="0"/>
              <a:t> e </a:t>
            </a:r>
            <a:r>
              <a:rPr lang="pt-BR" b="0" dirty="0" err="1" smtClean="0"/>
              <a:t>Chiovenda</a:t>
            </a:r>
            <a:r>
              <a:rPr lang="pt-BR" b="0" dirty="0" smtClean="0"/>
              <a:t> </a:t>
            </a:r>
          </a:p>
          <a:p>
            <a:pPr>
              <a:buFontTx/>
              <a:buChar char="-"/>
            </a:pPr>
            <a:endParaRPr lang="pt-BR" b="0" dirty="0"/>
          </a:p>
          <a:p>
            <a:endParaRPr lang="pt-BR" dirty="0" smtClean="0"/>
          </a:p>
        </p:txBody>
      </p:sp>
    </p:spTree>
    <p:extLst>
      <p:ext uri="{BB962C8B-B14F-4D97-AF65-F5344CB8AC3E}">
        <p14:creationId xmlns:p14="http://schemas.microsoft.com/office/powerpoint/2010/main" val="31943368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39552" y="188640"/>
            <a:ext cx="7804348" cy="4491837"/>
          </a:xfrm>
        </p:spPr>
        <p:txBody>
          <a:bodyPr>
            <a:noAutofit/>
          </a:bodyPr>
          <a:lstStyle/>
          <a:p>
            <a:r>
              <a:rPr lang="pt-BR" sz="2000" dirty="0" smtClean="0"/>
              <a:t>Requisitos da denúncia ou queixa</a:t>
            </a:r>
          </a:p>
          <a:p>
            <a:pPr algn="just"/>
            <a:r>
              <a:rPr lang="pt-BR" sz="2000" b="0" dirty="0" smtClean="0"/>
              <a:t>- Previsão no artigo 41, CPP: “</a:t>
            </a:r>
            <a:r>
              <a:rPr lang="pt-BR" sz="2000" b="0" i="1" dirty="0" smtClean="0"/>
              <a:t>a </a:t>
            </a:r>
            <a:r>
              <a:rPr lang="pt-BR" sz="2000" b="0" i="1" dirty="0"/>
              <a:t>denúncia ou queixa conterá a exposição do fato criminoso, com todas as suas circunstâncias, a qualificação do acusado ou esclarecimentos pelos quais se possa identificá-lo, a classificação do crime e, quando necessário, o rol das testemunhas</a:t>
            </a:r>
            <a:r>
              <a:rPr lang="pt-BR" sz="2000" b="0" i="1" dirty="0" smtClean="0"/>
              <a:t>.</a:t>
            </a:r>
            <a:r>
              <a:rPr lang="pt-BR" sz="2000" b="0" dirty="0" smtClean="0"/>
              <a:t>”</a:t>
            </a:r>
          </a:p>
          <a:p>
            <a:pPr algn="just">
              <a:buFontTx/>
              <a:buChar char="-"/>
            </a:pPr>
            <a:r>
              <a:rPr lang="pt-BR" sz="2000" b="0" dirty="0" smtClean="0"/>
              <a:t>Além disso, a denúncia deve ser oferecida na língua portuguesa (192, CPC);</a:t>
            </a:r>
          </a:p>
          <a:p>
            <a:pPr marL="285750" indent="-285750" algn="just">
              <a:buFontTx/>
              <a:buChar char="-"/>
            </a:pPr>
            <a:r>
              <a:rPr lang="pt-BR" sz="2000" b="0" dirty="0" smtClean="0"/>
              <a:t>Exposição do fato com todas as circunstâncias, segundo </a:t>
            </a:r>
            <a:r>
              <a:rPr lang="pt-BR" sz="2000" b="0" dirty="0" err="1" smtClean="0"/>
              <a:t>Tornaghi</a:t>
            </a:r>
            <a:r>
              <a:rPr lang="pt-BR" sz="2000" b="0" dirty="0" smtClean="0"/>
              <a:t>: “refere-se  à exposição minuciosa, não somente do infringente da lei, como também de todos os acontecimentos que o cercam; não apenas de seus acidentes, mas ainda das causas, efeitos, condições, ocasião, antecedentes e consequentes.” Não é simplesmente repetir o tipo legal;</a:t>
            </a:r>
            <a:endParaRPr lang="pt-BR" sz="2000" b="0" dirty="0"/>
          </a:p>
        </p:txBody>
      </p:sp>
    </p:spTree>
    <p:extLst>
      <p:ext uri="{BB962C8B-B14F-4D97-AF65-F5344CB8AC3E}">
        <p14:creationId xmlns:p14="http://schemas.microsoft.com/office/powerpoint/2010/main" val="8465089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116632"/>
            <a:ext cx="7520940" cy="4563845"/>
          </a:xfrm>
        </p:spPr>
        <p:txBody>
          <a:bodyPr/>
          <a:lstStyle/>
          <a:p>
            <a:pPr marL="285750" indent="-285750" algn="just">
              <a:buFontTx/>
              <a:buChar char="-"/>
            </a:pPr>
            <a:endParaRPr lang="pt-BR" sz="2000" b="0" dirty="0"/>
          </a:p>
          <a:p>
            <a:pPr marL="285750" indent="-285750" algn="just">
              <a:buFontTx/>
              <a:buChar char="-"/>
            </a:pPr>
            <a:r>
              <a:rPr lang="pt-BR" sz="2000" b="0" dirty="0"/>
              <a:t>Embora a jurisprudência admita a denúncia </a:t>
            </a:r>
            <a:r>
              <a:rPr lang="pt-BR" sz="2000" b="0" dirty="0" smtClean="0"/>
              <a:t>alternativa, </a:t>
            </a:r>
            <a:r>
              <a:rPr lang="pt-BR" sz="2000" b="0" dirty="0"/>
              <a:t>pedindo que o acusado seja condenado a um dos dois crimes que </a:t>
            </a:r>
            <a:r>
              <a:rPr lang="pt-BR" sz="2000" b="0" dirty="0" smtClean="0"/>
              <a:t>apresenta e </a:t>
            </a:r>
            <a:r>
              <a:rPr lang="pt-BR" sz="2000" b="0" dirty="0"/>
              <a:t> </a:t>
            </a:r>
            <a:r>
              <a:rPr lang="pt-BR" sz="2000" b="0" dirty="0" smtClean="0"/>
              <a:t>cabendo </a:t>
            </a:r>
            <a:r>
              <a:rPr lang="pt-BR" sz="2000" b="0" dirty="0"/>
              <a:t>ao juiz decidir pela modificação da qualificação jurídica dada ao fato somente na sentença (383, CPP),</a:t>
            </a:r>
            <a:r>
              <a:rPr lang="pt-BR" sz="2000" b="0" dirty="0" smtClean="0"/>
              <a:t>, </a:t>
            </a:r>
            <a:r>
              <a:rPr lang="pt-BR" sz="2000" b="0" dirty="0"/>
              <a:t>tal petição é carecedora de condição da ação por falta de justa causa, uma vez que impossibilita  a defesa saber sobre o motivo da condenação (falta de prova da materialidade delitiva); </a:t>
            </a:r>
            <a:endParaRPr lang="pt-BR" sz="2000" b="0" dirty="0" smtClean="0"/>
          </a:p>
          <a:p>
            <a:pPr marL="285750" indent="-285750" algn="just">
              <a:buFontTx/>
              <a:buChar char="-"/>
            </a:pPr>
            <a:r>
              <a:rPr lang="pt-BR" sz="2000" b="0" dirty="0" smtClean="0"/>
              <a:t>Quanto à qualificação do acusado, deverá ser apresentado todo o conjunto de dados ou atributos que o identifiquem, a saber: nome, prenome, filiação, RG, data de nascimento e características específicas; O art. 41 do CPP determina ainda que haja a qualificação do querelante para aferir sua legitimidade em prosseguir com a ação penal;</a:t>
            </a:r>
          </a:p>
          <a:p>
            <a:endParaRPr lang="pt-BR" dirty="0"/>
          </a:p>
        </p:txBody>
      </p:sp>
    </p:spTree>
    <p:extLst>
      <p:ext uri="{BB962C8B-B14F-4D97-AF65-F5344CB8AC3E}">
        <p14:creationId xmlns:p14="http://schemas.microsoft.com/office/powerpoint/2010/main" val="357841932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67484" y="332656"/>
            <a:ext cx="7520940" cy="4347821"/>
          </a:xfrm>
        </p:spPr>
        <p:txBody>
          <a:bodyPr>
            <a:noAutofit/>
          </a:bodyPr>
          <a:lstStyle/>
          <a:p>
            <a:pPr algn="just">
              <a:buFontTx/>
              <a:buChar char="-"/>
            </a:pPr>
            <a:r>
              <a:rPr lang="pt-BR" sz="2400" b="0" dirty="0" smtClean="0"/>
              <a:t>Quanto </a:t>
            </a:r>
            <a:r>
              <a:rPr lang="pt-BR" sz="2400" b="0" dirty="0"/>
              <a:t>à classificação do crime, deve haver descrição minuciosa do fato, com sua qualificação penal e eventuais formas qualificadas e causas de aumento; Tratando-se de norma penal em branco, descrever a norma integradora </a:t>
            </a:r>
            <a:r>
              <a:rPr lang="pt-BR" sz="2400" b="0" dirty="0" smtClean="0"/>
              <a:t>complementar;</a:t>
            </a:r>
          </a:p>
          <a:p>
            <a:pPr algn="just">
              <a:buFontTx/>
              <a:buChar char="-"/>
            </a:pPr>
            <a:r>
              <a:rPr lang="pt-BR" sz="2400" b="0" dirty="0" smtClean="0"/>
              <a:t>Quanto ao rol de testemunhas, sua ausência na petição inicial não a torna inepta, havendo, no entanto, a preclusão do direito de produzir prova testemunhal  posteriormente; Somente haverá produção posterior, se houver necessidade demonstrada no curso da instrução (209 e 402, CPP);</a:t>
            </a:r>
          </a:p>
          <a:p>
            <a:pPr algn="just"/>
            <a:r>
              <a:rPr lang="pt-BR" sz="1800" dirty="0" smtClean="0"/>
              <a:t> </a:t>
            </a:r>
            <a:endParaRPr lang="pt-BR" sz="1800" dirty="0"/>
          </a:p>
        </p:txBody>
      </p:sp>
    </p:spTree>
    <p:extLst>
      <p:ext uri="{BB962C8B-B14F-4D97-AF65-F5344CB8AC3E}">
        <p14:creationId xmlns:p14="http://schemas.microsoft.com/office/powerpoint/2010/main" val="336236827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algn="just">
              <a:buFontTx/>
              <a:buChar char="-"/>
            </a:pPr>
            <a:r>
              <a:rPr lang="pt-BR" sz="2000" b="0" dirty="0" smtClean="0"/>
              <a:t>A </a:t>
            </a:r>
            <a:r>
              <a:rPr lang="pt-BR" sz="2000" b="0" dirty="0"/>
              <a:t>denúncia ou queixa também deverá conter elementos de autenticação, como a data e assinatura pelo Promotor ou vítima; Sua ausência, no entanto, não implica a inexistência da ação se por outros elementos possível identificar o </a:t>
            </a:r>
            <a:r>
              <a:rPr lang="pt-BR" sz="2000" b="0" dirty="0" smtClean="0"/>
              <a:t>autor;</a:t>
            </a:r>
          </a:p>
          <a:p>
            <a:pPr algn="just">
              <a:buFontTx/>
              <a:buChar char="-"/>
            </a:pPr>
            <a:endParaRPr lang="pt-BR" sz="2000" b="0" dirty="0"/>
          </a:p>
          <a:p>
            <a:pPr algn="just">
              <a:buFontTx/>
              <a:buChar char="-"/>
            </a:pPr>
            <a:r>
              <a:rPr lang="pt-BR" sz="2000" b="0" dirty="0" smtClean="0"/>
              <a:t>Por </a:t>
            </a:r>
            <a:r>
              <a:rPr lang="pt-BR" sz="2000" b="0" dirty="0"/>
              <a:t>fim, O MP pode aditar a denúncia a qualquer momento, corrigindo elementos não essenciais; Poderá incluir coautores identificados  apenas no curso do processo;</a:t>
            </a:r>
          </a:p>
          <a:p>
            <a:endParaRPr lang="pt-BR" dirty="0"/>
          </a:p>
        </p:txBody>
      </p:sp>
    </p:spTree>
    <p:extLst>
      <p:ext uri="{BB962C8B-B14F-4D97-AF65-F5344CB8AC3E}">
        <p14:creationId xmlns:p14="http://schemas.microsoft.com/office/powerpoint/2010/main" val="282547457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Ação civil </a:t>
            </a:r>
            <a:r>
              <a:rPr lang="pt-BR" dirty="0" err="1" smtClean="0"/>
              <a:t>ex</a:t>
            </a:r>
            <a:r>
              <a:rPr lang="pt-BR" dirty="0" smtClean="0"/>
              <a:t> </a:t>
            </a:r>
            <a:r>
              <a:rPr lang="pt-BR" dirty="0" err="1" smtClean="0"/>
              <a:t>delicto</a:t>
            </a:r>
            <a:endParaRPr lang="pt-BR" dirty="0"/>
          </a:p>
        </p:txBody>
      </p:sp>
      <p:sp>
        <p:nvSpPr>
          <p:cNvPr id="3" name="Espaço Reservado para Conteúdo 2"/>
          <p:cNvSpPr>
            <a:spLocks noGrp="1"/>
          </p:cNvSpPr>
          <p:nvPr>
            <p:ph idx="1"/>
          </p:nvPr>
        </p:nvSpPr>
        <p:spPr/>
        <p:txBody>
          <a:bodyPr>
            <a:normAutofit lnSpcReduction="10000"/>
          </a:bodyPr>
          <a:lstStyle/>
          <a:p>
            <a:pPr algn="just">
              <a:buFontTx/>
              <a:buChar char="-"/>
            </a:pPr>
            <a:r>
              <a:rPr lang="pt-BR" sz="1800" b="0" dirty="0" smtClean="0"/>
              <a:t>Trata-se de modalidade de ação cível voltada para a  restituição, ressarcimento, reparação ou indenização à vítima frente a um delito contra ela praticado;</a:t>
            </a:r>
          </a:p>
          <a:p>
            <a:pPr algn="just">
              <a:buFontTx/>
              <a:buChar char="-"/>
            </a:pPr>
            <a:r>
              <a:rPr lang="pt-BR" sz="1800" b="0" dirty="0" smtClean="0"/>
              <a:t>Restituição da própria coisa é a restauração da situação do lesado, onde o condenado lhe repõe nas mãos a res furtiva; É a devolução do objeto perdido;</a:t>
            </a:r>
          </a:p>
          <a:p>
            <a:pPr algn="just">
              <a:buFontTx/>
              <a:buChar char="-"/>
            </a:pPr>
            <a:r>
              <a:rPr lang="pt-BR" sz="1800" b="0" dirty="0" smtClean="0"/>
              <a:t>Ressarcimento é o completo pagamento dos danos patrimoniais resultantes do crime (dano emergente/lucro cessante/principal/acréscimos);</a:t>
            </a:r>
          </a:p>
          <a:p>
            <a:pPr algn="just">
              <a:buFontTx/>
              <a:buChar char="-"/>
            </a:pPr>
            <a:r>
              <a:rPr lang="pt-BR" sz="1800" b="0" dirty="0" smtClean="0"/>
              <a:t>Reparação é a compensação financeira decorrente de dano moral;</a:t>
            </a:r>
          </a:p>
          <a:p>
            <a:pPr algn="just">
              <a:buFontTx/>
              <a:buChar char="-"/>
            </a:pPr>
            <a:r>
              <a:rPr lang="pt-BR" sz="1800" b="0" dirty="0" smtClean="0"/>
              <a:t>Por fim, indenização é a compensação do ato ilícito praticado pelo Estado, lesivo ao particular; </a:t>
            </a:r>
            <a:endParaRPr lang="pt-BR" sz="1800" b="0" dirty="0"/>
          </a:p>
        </p:txBody>
      </p:sp>
    </p:spTree>
    <p:extLst>
      <p:ext uri="{BB962C8B-B14F-4D97-AF65-F5344CB8AC3E}">
        <p14:creationId xmlns:p14="http://schemas.microsoft.com/office/powerpoint/2010/main" val="139165812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67484" y="332656"/>
            <a:ext cx="7520940" cy="4347821"/>
          </a:xfrm>
        </p:spPr>
        <p:txBody>
          <a:bodyPr/>
          <a:lstStyle/>
          <a:p>
            <a:r>
              <a:rPr lang="pt-BR" dirty="0" smtClean="0"/>
              <a:t>Ação pena e ação civil </a:t>
            </a:r>
            <a:r>
              <a:rPr lang="pt-BR" dirty="0" err="1" smtClean="0"/>
              <a:t>ex</a:t>
            </a:r>
            <a:r>
              <a:rPr lang="pt-BR" dirty="0" smtClean="0"/>
              <a:t> </a:t>
            </a:r>
            <a:r>
              <a:rPr lang="pt-BR" dirty="0" err="1" smtClean="0"/>
              <a:t>delicto</a:t>
            </a:r>
            <a:endParaRPr lang="pt-BR" dirty="0" smtClean="0"/>
          </a:p>
          <a:p>
            <a:pPr>
              <a:buFontTx/>
              <a:buChar char="-"/>
            </a:pPr>
            <a:r>
              <a:rPr lang="pt-BR" b="0" dirty="0" smtClean="0"/>
              <a:t>Com a reforma do CPP de 2008, a sentença penal condenatória passou a poder ser título executivo líquido, ainda que parcialmente (art. 63, Lei nº 11.719/2008); Isto é, se possível demonstrar todo o </a:t>
            </a:r>
            <a:r>
              <a:rPr lang="pt-BR" b="0" i="1" dirty="0" smtClean="0"/>
              <a:t>quantum </a:t>
            </a:r>
            <a:r>
              <a:rPr lang="pt-BR" b="0" i="1" dirty="0" err="1" smtClean="0"/>
              <a:t>debeatur</a:t>
            </a:r>
            <a:r>
              <a:rPr lang="pt-BR" b="0" dirty="0" smtClean="0"/>
              <a:t> no processo penal, o valor já será liquidado;</a:t>
            </a:r>
          </a:p>
          <a:p>
            <a:pPr>
              <a:buFontTx/>
              <a:buChar char="-"/>
            </a:pPr>
            <a:r>
              <a:rPr lang="pt-BR" b="0" dirty="0" smtClean="0"/>
              <a:t>No entanto, conforme ensina Badaró, não há, porém, cumulação obrigatória ou facultativa. A vítima que desejar promover a ação de reparação de dano, terá de fazê-lo perante o juiz cível; O CPP concedeu ao juiz, inclusive a faculdade de suspender o julgamento definitivo da ação civil até o término da ação penal (64, parágrafo único, CPP);</a:t>
            </a:r>
          </a:p>
          <a:p>
            <a:endParaRPr lang="pt-BR" b="0" dirty="0"/>
          </a:p>
        </p:txBody>
      </p:sp>
    </p:spTree>
    <p:extLst>
      <p:ext uri="{BB962C8B-B14F-4D97-AF65-F5344CB8AC3E}">
        <p14:creationId xmlns:p14="http://schemas.microsoft.com/office/powerpoint/2010/main" val="265333527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188640"/>
            <a:ext cx="7520940" cy="4491837"/>
          </a:xfrm>
        </p:spPr>
        <p:txBody>
          <a:bodyPr>
            <a:normAutofit/>
          </a:bodyPr>
          <a:lstStyle/>
          <a:p>
            <a:pPr algn="just"/>
            <a:r>
              <a:rPr lang="pt-BR" sz="2000" dirty="0"/>
              <a:t>Efeitos civis da sentença penal condenatória</a:t>
            </a:r>
          </a:p>
          <a:p>
            <a:pPr algn="just">
              <a:buFontTx/>
              <a:buChar char="-"/>
            </a:pPr>
            <a:r>
              <a:rPr lang="pt-BR" sz="2000" b="0" dirty="0" smtClean="0"/>
              <a:t>Efeitos </a:t>
            </a:r>
            <a:r>
              <a:rPr lang="pt-BR" sz="2000" b="0" dirty="0"/>
              <a:t>principais: imposição de pena privativa, restritiva de direitos ou multa; Efeitos secundários: torna certa a obrigação de reparar o dano (91, caput, I, CP), fazendo coisa julgada sobre o </a:t>
            </a:r>
            <a:r>
              <a:rPr lang="pt-BR" sz="2000" b="0" i="1" dirty="0" err="1"/>
              <a:t>an</a:t>
            </a:r>
            <a:r>
              <a:rPr lang="pt-BR" sz="2000" b="0" i="1" dirty="0"/>
              <a:t> </a:t>
            </a:r>
            <a:r>
              <a:rPr lang="pt-BR" sz="2000" b="0" i="1" dirty="0" err="1" smtClean="0"/>
              <a:t>debeatur</a:t>
            </a:r>
            <a:r>
              <a:rPr lang="pt-BR" sz="2000" b="0" dirty="0" smtClean="0"/>
              <a:t>;</a:t>
            </a:r>
          </a:p>
          <a:p>
            <a:pPr algn="just">
              <a:buFontTx/>
              <a:buChar char="-"/>
            </a:pPr>
            <a:r>
              <a:rPr lang="pt-BR" sz="2000" b="0" dirty="0" smtClean="0"/>
              <a:t>Sentença </a:t>
            </a:r>
            <a:r>
              <a:rPr lang="pt-BR" sz="2000" b="0" dirty="0"/>
              <a:t>absolutória imprópria (que estabelece medida de segurança), não gera título executivo, por não se tratar de condenação (386, IV </a:t>
            </a:r>
            <a:r>
              <a:rPr lang="pt-BR" sz="2000" b="0" dirty="0" err="1"/>
              <a:t>c.c</a:t>
            </a:r>
            <a:r>
              <a:rPr lang="pt-BR" sz="2000" b="0" dirty="0"/>
              <a:t>. </a:t>
            </a:r>
            <a:r>
              <a:rPr lang="pt-BR" sz="2000" b="0" dirty="0" err="1"/>
              <a:t>paráfrafo</a:t>
            </a:r>
            <a:r>
              <a:rPr lang="pt-BR" sz="2000" b="0" dirty="0"/>
              <a:t> único e III, CPP</a:t>
            </a:r>
            <a:r>
              <a:rPr lang="pt-BR" sz="2000" b="0" dirty="0" smtClean="0"/>
              <a:t>)</a:t>
            </a:r>
          </a:p>
          <a:p>
            <a:pPr algn="just">
              <a:buFontTx/>
              <a:buChar char="-"/>
            </a:pPr>
            <a:endParaRPr lang="pt-BR" sz="2000" b="0" dirty="0"/>
          </a:p>
          <a:p>
            <a:pPr marL="0" indent="0" algn="just"/>
            <a:r>
              <a:rPr lang="pt-BR" sz="2000" dirty="0"/>
              <a:t>Sentença condenatória e o responsável </a:t>
            </a:r>
            <a:r>
              <a:rPr lang="pt-BR" sz="2000" dirty="0" smtClean="0"/>
              <a:t>civil</a:t>
            </a:r>
          </a:p>
          <a:p>
            <a:pPr marL="0" indent="0" algn="just"/>
            <a:r>
              <a:rPr lang="pt-BR" sz="2000" b="0" dirty="0" smtClean="0"/>
              <a:t>Não </a:t>
            </a:r>
            <a:r>
              <a:rPr lang="pt-BR" sz="2000" b="0" dirty="0"/>
              <a:t>se admite a execução da sentença penal condenatória contra terceiro responsável civil, por violar o contraditório (</a:t>
            </a:r>
            <a:r>
              <a:rPr lang="pt-BR" sz="2000" b="0" dirty="0" err="1"/>
              <a:t>ex</a:t>
            </a:r>
            <a:r>
              <a:rPr lang="pt-BR" sz="2000" b="0" dirty="0"/>
              <a:t>: empregador</a:t>
            </a:r>
            <a:r>
              <a:rPr lang="pt-BR" sz="2000" b="0" dirty="0" smtClean="0"/>
              <a:t>)-</a:t>
            </a:r>
          </a:p>
        </p:txBody>
      </p:sp>
    </p:spTree>
    <p:extLst>
      <p:ext uri="{BB962C8B-B14F-4D97-AF65-F5344CB8AC3E}">
        <p14:creationId xmlns:p14="http://schemas.microsoft.com/office/powerpoint/2010/main" val="375584282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404664"/>
            <a:ext cx="7520940" cy="4275813"/>
          </a:xfrm>
        </p:spPr>
        <p:txBody>
          <a:bodyPr>
            <a:noAutofit/>
          </a:bodyPr>
          <a:lstStyle/>
          <a:p>
            <a:pPr marL="0" indent="0" algn="just"/>
            <a:r>
              <a:rPr lang="pt-BR" sz="1800" dirty="0" smtClean="0"/>
              <a:t>Efeitos civis da absolvição penal</a:t>
            </a:r>
          </a:p>
          <a:p>
            <a:pPr marL="285750" indent="-285750" algn="just">
              <a:buFontTx/>
              <a:buChar char="-"/>
            </a:pPr>
            <a:r>
              <a:rPr lang="pt-BR" sz="1800" b="0" dirty="0" smtClean="0"/>
              <a:t>Via de regra, há independência entre o processo civil e o processo penal, não afastando a possibilidade de ação de reparação de dano;</a:t>
            </a:r>
          </a:p>
          <a:p>
            <a:pPr marL="285750" indent="-285750" algn="just">
              <a:buFontTx/>
              <a:buChar char="-"/>
            </a:pPr>
            <a:r>
              <a:rPr lang="pt-BR" sz="1800" b="0" dirty="0" smtClean="0"/>
              <a:t>Exceção: quando decidido no processo criminal sobre a inexistência do crime ou autoria, não cabe execução civil;</a:t>
            </a:r>
          </a:p>
          <a:p>
            <a:pPr marL="0" indent="0" algn="just"/>
            <a:r>
              <a:rPr lang="pt-BR" sz="1800" dirty="0" smtClean="0"/>
              <a:t>Excludentes de ilicitude</a:t>
            </a:r>
          </a:p>
          <a:p>
            <a:pPr marL="285750" indent="-285750" algn="just">
              <a:buFontTx/>
              <a:buChar char="-"/>
            </a:pPr>
            <a:r>
              <a:rPr lang="pt-BR" sz="1800" b="0" dirty="0" smtClean="0"/>
              <a:t>Como regra, reconhecida a ilicitude no processo penal, faz coisa julgada no cível;</a:t>
            </a:r>
          </a:p>
          <a:p>
            <a:pPr marL="285750" indent="-285750" algn="just">
              <a:buFontTx/>
              <a:buChar char="-"/>
            </a:pPr>
            <a:r>
              <a:rPr lang="pt-BR" sz="1800" b="0" dirty="0" smtClean="0"/>
              <a:t>São exceções indenizáveis: a) legítima defesa com </a:t>
            </a:r>
            <a:r>
              <a:rPr lang="pt-BR" sz="1800" b="0" i="1" dirty="0" smtClean="0"/>
              <a:t>aberratio ictus </a:t>
            </a:r>
            <a:r>
              <a:rPr lang="pt-BR" sz="1800" b="0" dirty="0" smtClean="0"/>
              <a:t>(930, p. único, CC); b) estado de necessidade de terceiro – quando a pessoa lesada ou o dono da coisa não causou a situação de perigo (929, CC);</a:t>
            </a:r>
            <a:endParaRPr lang="pt-BR" sz="1800" b="0" i="1" dirty="0" smtClean="0"/>
          </a:p>
        </p:txBody>
      </p:sp>
    </p:spTree>
    <p:extLst>
      <p:ext uri="{BB962C8B-B14F-4D97-AF65-F5344CB8AC3E}">
        <p14:creationId xmlns:p14="http://schemas.microsoft.com/office/powerpoint/2010/main" val="240790136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Bibliografia</a:t>
            </a:r>
            <a:endParaRPr lang="pt-BR" dirty="0"/>
          </a:p>
        </p:txBody>
      </p:sp>
      <p:sp>
        <p:nvSpPr>
          <p:cNvPr id="3" name="Espaço Reservado para Conteúdo 2"/>
          <p:cNvSpPr>
            <a:spLocks noGrp="1"/>
          </p:cNvSpPr>
          <p:nvPr>
            <p:ph idx="1"/>
          </p:nvPr>
        </p:nvSpPr>
        <p:spPr/>
        <p:txBody>
          <a:bodyPr/>
          <a:lstStyle/>
          <a:p>
            <a:pPr algn="just"/>
            <a:r>
              <a:rPr lang="pt-BR" dirty="0" smtClean="0"/>
              <a:t>	</a:t>
            </a:r>
            <a:r>
              <a:rPr lang="pt-BR" b="0" dirty="0" smtClean="0"/>
              <a:t>BADARÓ, Gustavo Henrique. </a:t>
            </a:r>
            <a:r>
              <a:rPr lang="pt-BR" dirty="0" smtClean="0"/>
              <a:t>Processo Pena</a:t>
            </a:r>
            <a:r>
              <a:rPr lang="pt-BR" b="0" dirty="0" smtClean="0"/>
              <a:t>l. São Paulo: 4ª edição,  Editora Revista dos Tribunais, 2016;</a:t>
            </a:r>
          </a:p>
          <a:p>
            <a:pPr algn="just"/>
            <a:r>
              <a:rPr lang="pt-BR" b="0" dirty="0"/>
              <a:t>	</a:t>
            </a:r>
            <a:r>
              <a:rPr lang="pt-BR" b="0" dirty="0" smtClean="0"/>
              <a:t>LOPES JR. </a:t>
            </a:r>
            <a:r>
              <a:rPr lang="pt-BR" b="0" dirty="0" err="1" smtClean="0"/>
              <a:t>Aury</a:t>
            </a:r>
            <a:r>
              <a:rPr lang="pt-BR" b="0" dirty="0" smtClean="0"/>
              <a:t>. </a:t>
            </a:r>
            <a:r>
              <a:rPr lang="pt-BR" dirty="0" smtClean="0"/>
              <a:t>Direito Processual Penal</a:t>
            </a:r>
            <a:r>
              <a:rPr lang="pt-BR" b="0" dirty="0" smtClean="0"/>
              <a:t>. São Paulo: 13ª edição, Editora Saraiva, 2016;</a:t>
            </a:r>
            <a:endParaRPr lang="pt-BR" b="0" dirty="0"/>
          </a:p>
        </p:txBody>
      </p:sp>
    </p:spTree>
    <p:extLst>
      <p:ext uri="{BB962C8B-B14F-4D97-AF65-F5344CB8AC3E}">
        <p14:creationId xmlns:p14="http://schemas.microsoft.com/office/powerpoint/2010/main" val="38527572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116632"/>
            <a:ext cx="7520940" cy="6192688"/>
          </a:xfrm>
        </p:spPr>
        <p:txBody>
          <a:bodyPr>
            <a:normAutofit/>
          </a:bodyPr>
          <a:lstStyle/>
          <a:p>
            <a:r>
              <a:rPr lang="pt-BR" sz="2000" dirty="0"/>
              <a:t>Teorias (autonomistas) abstratas do direito de ação</a:t>
            </a:r>
          </a:p>
          <a:p>
            <a:pPr algn="just">
              <a:buFontTx/>
              <a:buChar char="-"/>
            </a:pPr>
            <a:r>
              <a:rPr lang="pt-BR" sz="2000" b="0" dirty="0" smtClean="0"/>
              <a:t>Tal como nas teorias concretas, o direito de ação não se confunde com o direito subjetivo (material) debatido no processo; Entretanto, a ação passa a ser um direito abstrato, podendo existir mesmo que inexista direito material a ser reconhecido;</a:t>
            </a:r>
          </a:p>
          <a:p>
            <a:pPr algn="just">
              <a:buFontTx/>
              <a:buChar char="-"/>
            </a:pPr>
            <a:r>
              <a:rPr lang="pt-BR" sz="2000" b="0" dirty="0" smtClean="0"/>
              <a:t>Direito de ação é movido contra o Estado, pois ele tem o poder-dever de exercer a jurisdição;</a:t>
            </a:r>
          </a:p>
          <a:p>
            <a:pPr algn="just">
              <a:buFontTx/>
              <a:buChar char="-"/>
            </a:pPr>
            <a:r>
              <a:rPr lang="pt-BR" sz="2000" b="0" dirty="0" smtClean="0"/>
              <a:t>Crítica: a partir do momento em que separa a ação do direito material, esvazia o seu conteúdo, visto que o processo tem um caráter meramente instrumental de garantir um direito;</a:t>
            </a:r>
          </a:p>
          <a:p>
            <a:pPr algn="just">
              <a:buFontTx/>
              <a:buChar char="-"/>
            </a:pPr>
            <a:r>
              <a:rPr lang="pt-BR" sz="2000" b="0" dirty="0" smtClean="0"/>
              <a:t>Principais expoentes: </a:t>
            </a:r>
            <a:r>
              <a:rPr lang="pt-BR" sz="2000" b="0" dirty="0" err="1" smtClean="0"/>
              <a:t>Degenkolb</a:t>
            </a:r>
            <a:r>
              <a:rPr lang="pt-BR" sz="2000" b="0" dirty="0" smtClean="0"/>
              <a:t> e </a:t>
            </a:r>
            <a:r>
              <a:rPr lang="pt-BR" sz="2000" b="0" dirty="0" err="1" smtClean="0"/>
              <a:t>Plósz</a:t>
            </a:r>
            <a:endParaRPr lang="pt-BR" sz="2000" b="0" dirty="0" smtClean="0"/>
          </a:p>
          <a:p>
            <a:pPr marL="0" indent="0"/>
            <a:endParaRPr lang="pt-BR" sz="1800" dirty="0" smtClean="0"/>
          </a:p>
        </p:txBody>
      </p:sp>
    </p:spTree>
    <p:extLst>
      <p:ext uri="{BB962C8B-B14F-4D97-AF65-F5344CB8AC3E}">
        <p14:creationId xmlns:p14="http://schemas.microsoft.com/office/powerpoint/2010/main" val="41996383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marL="0" indent="0"/>
            <a:r>
              <a:rPr lang="pt-BR" sz="2000" dirty="0"/>
              <a:t>Teoria da ação de </a:t>
            </a:r>
            <a:r>
              <a:rPr lang="pt-BR" sz="2000" dirty="0" err="1"/>
              <a:t>Liebman</a:t>
            </a:r>
            <a:endParaRPr lang="pt-BR" sz="2000" dirty="0"/>
          </a:p>
          <a:p>
            <a:pPr marL="285750" indent="-285750" algn="just">
              <a:buFontTx/>
              <a:buChar char="-"/>
            </a:pPr>
            <a:r>
              <a:rPr lang="pt-BR" sz="2000" b="0" dirty="0"/>
              <a:t>O direito de ação é um direito público subjetivo abstrato, mas instrumentalmente conexo a uma pretensão material; O direito de ação é o direito a uma sentença de mérito, favorável ou desfavorável ao autor;</a:t>
            </a:r>
          </a:p>
          <a:p>
            <a:pPr marL="285750" indent="-285750" algn="just">
              <a:buFontTx/>
              <a:buChar char="-"/>
            </a:pPr>
            <a:r>
              <a:rPr lang="pt-BR" sz="2000" b="0" dirty="0"/>
              <a:t>A conexão com a pretensão material é representada pelas condições da ação: a) possibilidade jurídica do pedido; b) legitimidade de partes; c)  interesse de agir;</a:t>
            </a:r>
          </a:p>
          <a:p>
            <a:pPr marL="285750" indent="-285750" algn="just">
              <a:buFontTx/>
              <a:buChar char="-"/>
            </a:pPr>
            <a:r>
              <a:rPr lang="pt-BR" sz="2000" b="0" dirty="0" err="1"/>
              <a:t>Obs</a:t>
            </a:r>
            <a:r>
              <a:rPr lang="pt-BR" sz="2000" b="0" dirty="0"/>
              <a:t>: mesmo que a ação seja julgada improcedente, terá existido o direito de ação;</a:t>
            </a:r>
            <a:endParaRPr lang="pt-BR" sz="2000" dirty="0"/>
          </a:p>
          <a:p>
            <a:endParaRPr lang="pt-BR" dirty="0"/>
          </a:p>
        </p:txBody>
      </p:sp>
    </p:spTree>
    <p:extLst>
      <p:ext uri="{BB962C8B-B14F-4D97-AF65-F5344CB8AC3E}">
        <p14:creationId xmlns:p14="http://schemas.microsoft.com/office/powerpoint/2010/main" val="21509862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260648"/>
            <a:ext cx="7520940" cy="6120680"/>
          </a:xfrm>
        </p:spPr>
        <p:txBody>
          <a:bodyPr>
            <a:normAutofit/>
          </a:bodyPr>
          <a:lstStyle/>
          <a:p>
            <a:r>
              <a:rPr lang="pt-BR" sz="2000" dirty="0" smtClean="0"/>
              <a:t>Condições da ação penal</a:t>
            </a:r>
          </a:p>
          <a:p>
            <a:pPr>
              <a:buAutoNum type="arabicParenR"/>
            </a:pPr>
            <a:r>
              <a:rPr lang="pt-BR" sz="2000" dirty="0" smtClean="0"/>
              <a:t>Possibilidade jurídica do pedido</a:t>
            </a:r>
          </a:p>
          <a:p>
            <a:pPr marL="285750" indent="-285750" algn="just">
              <a:buFontTx/>
              <a:buChar char="-"/>
            </a:pPr>
            <a:r>
              <a:rPr lang="pt-BR" sz="2000" b="0" i="1" dirty="0" smtClean="0"/>
              <a:t>No processo civil a ação sempre será juridicamente possível quando inexistir vedação ao provimento jurisdicional do ordenamento jurídico, decorrente de um dos elementos de ação (partes, pedido e causa de pedir) – </a:t>
            </a:r>
            <a:r>
              <a:rPr lang="pt-BR" sz="2000" b="0" i="1" dirty="0" err="1" smtClean="0"/>
              <a:t>ex</a:t>
            </a:r>
            <a:r>
              <a:rPr lang="pt-BR" sz="2000" b="0" i="1" dirty="0" smtClean="0"/>
              <a:t>: cobrança de dívida de jogo, art. 814 do CC;</a:t>
            </a:r>
          </a:p>
          <a:p>
            <a:pPr marL="285750" indent="-285750" algn="just">
              <a:buFontTx/>
              <a:buChar char="-"/>
            </a:pPr>
            <a:r>
              <a:rPr lang="pt-BR" sz="2000" b="0" i="1" dirty="0" smtClean="0"/>
              <a:t>No processo penal a possibilidade jurídica do pedido é definida em termos positivos, isto é, o pedido será juridicamente possível sempre que, em tese, a conduta imputada ao acusado for típica;</a:t>
            </a:r>
          </a:p>
          <a:p>
            <a:pPr marL="285750" indent="-285750" algn="just">
              <a:buFontTx/>
              <a:buChar char="-"/>
            </a:pPr>
            <a:r>
              <a:rPr lang="pt-BR" sz="2000" b="0" i="1" dirty="0" smtClean="0"/>
              <a:t>José Frederico Marques: extinção da punibilidade gera impossibilidade jurídica do pedido;</a:t>
            </a:r>
          </a:p>
        </p:txBody>
      </p:sp>
    </p:spTree>
    <p:extLst>
      <p:ext uri="{BB962C8B-B14F-4D97-AF65-F5344CB8AC3E}">
        <p14:creationId xmlns:p14="http://schemas.microsoft.com/office/powerpoint/2010/main" val="1946931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476672"/>
            <a:ext cx="7520940" cy="4203805"/>
          </a:xfrm>
        </p:spPr>
        <p:txBody>
          <a:bodyPr/>
          <a:lstStyle/>
          <a:p>
            <a:pPr marL="285750" indent="-285750" algn="just">
              <a:buFontTx/>
              <a:buChar char="-"/>
            </a:pPr>
            <a:r>
              <a:rPr lang="pt-BR" sz="2000" b="0" i="1" dirty="0"/>
              <a:t>Pena não admitida em Direito</a:t>
            </a:r>
            <a:r>
              <a:rPr lang="pt-BR" sz="2000" b="0" dirty="0"/>
              <a:t>: parte da doutrina entende que o pedido é impossível, gerando ausência de condição da ação; Badaró sustenta que o pedido imediato é impossível, mas o pedido mediato (condenação) atende aos requisitos</a:t>
            </a:r>
            <a:r>
              <a:rPr lang="pt-BR" sz="2000" b="0" dirty="0" smtClean="0"/>
              <a:t>;</a:t>
            </a:r>
          </a:p>
          <a:p>
            <a:pPr marL="0" indent="0" algn="just"/>
            <a:endParaRPr lang="pt-BR" sz="2000" b="0" dirty="0"/>
          </a:p>
          <a:p>
            <a:pPr marL="285750" indent="-285750" algn="just">
              <a:buFontTx/>
              <a:buChar char="-"/>
            </a:pPr>
            <a:r>
              <a:rPr lang="pt-BR" sz="2000" b="0" dirty="0"/>
              <a:t>As </a:t>
            </a:r>
            <a:r>
              <a:rPr lang="pt-BR" sz="2000" b="0" i="1" dirty="0"/>
              <a:t>condições de procedibilidade</a:t>
            </a:r>
            <a:r>
              <a:rPr lang="pt-BR" sz="2000" b="0" dirty="0"/>
              <a:t> (</a:t>
            </a:r>
            <a:r>
              <a:rPr lang="pt-BR" sz="2000" b="0" dirty="0" err="1"/>
              <a:t>ex</a:t>
            </a:r>
            <a:r>
              <a:rPr lang="pt-BR" sz="2000" b="0" dirty="0"/>
              <a:t>: representação do ofendido na ação penal pública condicionada, a requisição do Ministro da Justiça, a entrada do agente brasileiro em território nacional nos crimes cometidos no estrangeiro, </a:t>
            </a:r>
            <a:r>
              <a:rPr lang="pt-BR" sz="2000" b="0" dirty="0" err="1"/>
              <a:t>etc</a:t>
            </a:r>
            <a:r>
              <a:rPr lang="pt-BR" sz="2000" b="0" dirty="0"/>
              <a:t>) também integram as condições da ação, como requisito da possibilidade jurídica do pedido;</a:t>
            </a:r>
            <a:endParaRPr lang="pt-BR" sz="2000" dirty="0"/>
          </a:p>
          <a:p>
            <a:pPr algn="just"/>
            <a:endParaRPr lang="pt-BR" dirty="0"/>
          </a:p>
        </p:txBody>
      </p:sp>
    </p:spTree>
    <p:extLst>
      <p:ext uri="{BB962C8B-B14F-4D97-AF65-F5344CB8AC3E}">
        <p14:creationId xmlns:p14="http://schemas.microsoft.com/office/powerpoint/2010/main" val="906704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2960" y="476672"/>
            <a:ext cx="7520940" cy="4203805"/>
          </a:xfrm>
        </p:spPr>
        <p:txBody>
          <a:bodyPr>
            <a:normAutofit/>
          </a:bodyPr>
          <a:lstStyle/>
          <a:p>
            <a:pPr marL="0" indent="0" algn="just"/>
            <a:r>
              <a:rPr lang="pt-BR" sz="2000" dirty="0" smtClean="0"/>
              <a:t>2) Interesse </a:t>
            </a:r>
            <a:r>
              <a:rPr lang="pt-BR" sz="2000" dirty="0"/>
              <a:t>de </a:t>
            </a:r>
            <a:r>
              <a:rPr lang="pt-BR" sz="2000" dirty="0" smtClean="0"/>
              <a:t>agir</a:t>
            </a:r>
            <a:endParaRPr lang="pt-BR" sz="2000" b="0" dirty="0" smtClean="0"/>
          </a:p>
          <a:p>
            <a:pPr marL="285750" indent="-285750" algn="just">
              <a:buFontTx/>
              <a:buChar char="-"/>
            </a:pPr>
            <a:r>
              <a:rPr lang="pt-BR" sz="2000" b="0" dirty="0" err="1" smtClean="0"/>
              <a:t>Liebman</a:t>
            </a:r>
            <a:r>
              <a:rPr lang="pt-BR" sz="2000" b="0" dirty="0" smtClean="0"/>
              <a:t>: é a relação de utilidade entre a lesão de um direito afirmado e o provimento de tutela jurisdicional pleiteada;</a:t>
            </a:r>
          </a:p>
          <a:p>
            <a:pPr marL="285750" indent="-285750" algn="just">
              <a:buFontTx/>
              <a:buChar char="-"/>
            </a:pPr>
            <a:r>
              <a:rPr lang="pt-BR" sz="2000" b="0" dirty="0" smtClean="0"/>
              <a:t>Decorre da (1) </a:t>
            </a:r>
            <a:r>
              <a:rPr lang="pt-BR" sz="2000" dirty="0" smtClean="0"/>
              <a:t>necessidade</a:t>
            </a:r>
            <a:r>
              <a:rPr lang="pt-BR" sz="2000" b="0" dirty="0" smtClean="0"/>
              <a:t> +  (2) </a:t>
            </a:r>
            <a:r>
              <a:rPr lang="pt-BR" sz="2000" dirty="0" smtClean="0"/>
              <a:t>adequação</a:t>
            </a:r>
            <a:r>
              <a:rPr lang="pt-BR" sz="2000" b="0" dirty="0" smtClean="0"/>
              <a:t>;</a:t>
            </a:r>
          </a:p>
          <a:p>
            <a:pPr marL="285750" indent="-285750" algn="just">
              <a:buFontTx/>
              <a:buChar char="-"/>
            </a:pPr>
            <a:r>
              <a:rPr lang="pt-BR" sz="2000" b="0" i="1" dirty="0" smtClean="0"/>
              <a:t>Badaró</a:t>
            </a:r>
            <a:r>
              <a:rPr lang="pt-BR" sz="2000" b="0" dirty="0" smtClean="0"/>
              <a:t>: a prestação jurisdicional é necessária quando não se pode obter a satisfação do direito violado por outro meio que não o Poder Judiciário; Se a parte contrária se negou a satisfazer, espontaneamente, o direito violado (</a:t>
            </a:r>
            <a:r>
              <a:rPr lang="pt-BR" sz="2000" b="0" dirty="0" err="1" smtClean="0"/>
              <a:t>substitutividade</a:t>
            </a:r>
            <a:r>
              <a:rPr lang="pt-BR" sz="2000" b="0" dirty="0" smtClean="0"/>
              <a:t> secundária), ou, mesmo quando as partes, querendo, não podem atuar espontaneamente à vontade da lei (ações constitutivas necessárias, em que há </a:t>
            </a:r>
            <a:r>
              <a:rPr lang="pt-BR" sz="2000" b="0" dirty="0" err="1" smtClean="0"/>
              <a:t>substitutividade</a:t>
            </a:r>
            <a:r>
              <a:rPr lang="pt-BR" sz="2000" b="0" dirty="0" smtClean="0"/>
              <a:t> primária) haverá necessidade do processo;</a:t>
            </a:r>
          </a:p>
          <a:p>
            <a:pPr marL="285750" indent="-285750">
              <a:buFontTx/>
              <a:buChar char="-"/>
            </a:pPr>
            <a:endParaRPr lang="pt-BR" b="0" dirty="0" smtClean="0"/>
          </a:p>
          <a:p>
            <a:pPr marL="285750" indent="-285750">
              <a:buFontTx/>
              <a:buChar char="-"/>
            </a:pPr>
            <a:endParaRPr lang="pt-BR" b="0" dirty="0"/>
          </a:p>
          <a:p>
            <a:pPr marL="285750" indent="-285750">
              <a:buFontTx/>
              <a:buChar char="-"/>
            </a:pPr>
            <a:endParaRPr lang="pt-BR" b="0" dirty="0" smtClean="0"/>
          </a:p>
          <a:p>
            <a:endParaRPr lang="pt-BR" dirty="0"/>
          </a:p>
        </p:txBody>
      </p:sp>
    </p:spTree>
    <p:extLst>
      <p:ext uri="{BB962C8B-B14F-4D97-AF65-F5344CB8AC3E}">
        <p14:creationId xmlns:p14="http://schemas.microsoft.com/office/powerpoint/2010/main" val="35096226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a:bodyPr>
          <a:lstStyle/>
          <a:p>
            <a:r>
              <a:rPr lang="pt-BR" sz="2000" b="0" dirty="0" smtClean="0"/>
              <a:t>-	No </a:t>
            </a:r>
            <a:r>
              <a:rPr lang="pt-BR" sz="2000" b="0" dirty="0"/>
              <a:t>processo penal o interesse de agir, quanto ao seu aspecto de necessidade, é inerente a toda a ação penal condenatória, porque o Estado não pode impor a pena senão por meio das vias </a:t>
            </a:r>
            <a:r>
              <a:rPr lang="pt-BR" sz="2000" b="0" dirty="0" err="1"/>
              <a:t>jurisidicionais</a:t>
            </a:r>
            <a:r>
              <a:rPr lang="pt-BR" sz="2000" b="0" dirty="0"/>
              <a:t>; Exceções: transação penal no JECRIM e remissão da medida socioeducativa;  </a:t>
            </a:r>
          </a:p>
          <a:p>
            <a:r>
              <a:rPr lang="pt-BR" sz="2000" dirty="0" smtClean="0"/>
              <a:t>- </a:t>
            </a:r>
            <a:r>
              <a:rPr lang="pt-BR" sz="2000" b="0" dirty="0" smtClean="0"/>
              <a:t> 	A	prestação jurisdicional será sempre adequada quando o provimento pedido for apto a afastar a lesão ou mal invocado pelo autor (princípio da proporcionalidade);</a:t>
            </a:r>
            <a:endParaRPr lang="pt-BR" sz="2000" dirty="0"/>
          </a:p>
        </p:txBody>
      </p:sp>
    </p:spTree>
    <p:extLst>
      <p:ext uri="{BB962C8B-B14F-4D97-AF65-F5344CB8AC3E}">
        <p14:creationId xmlns:p14="http://schemas.microsoft.com/office/powerpoint/2010/main" val="7613036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Ângulos">
  <a:themeElements>
    <a:clrScheme name="Ângulo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Â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Ângulo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271</TotalTime>
  <Words>4012</Words>
  <Application>Microsoft Office PowerPoint</Application>
  <PresentationFormat>Apresentação na tela (4:3)</PresentationFormat>
  <Paragraphs>169</Paragraphs>
  <Slides>38</Slides>
  <Notes>0</Notes>
  <HiddenSlides>0</HiddenSlides>
  <MMClips>0</MMClips>
  <ScaleCrop>false</ScaleCrop>
  <HeadingPairs>
    <vt:vector size="4" baseType="variant">
      <vt:variant>
        <vt:lpstr>Tema</vt:lpstr>
      </vt:variant>
      <vt:variant>
        <vt:i4>1</vt:i4>
      </vt:variant>
      <vt:variant>
        <vt:lpstr>Títulos de slides</vt:lpstr>
      </vt:variant>
      <vt:variant>
        <vt:i4>38</vt:i4>
      </vt:variant>
    </vt:vector>
  </HeadingPairs>
  <TitlesOfParts>
    <vt:vector size="39" baseType="lpstr">
      <vt:lpstr>Ângulos</vt:lpstr>
      <vt:lpstr>Curso popular de formação de defensoras e defensores públicos</vt:lpstr>
      <vt:lpstr>AÇÃO PENAL</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Ação civil ex delicto</vt:lpstr>
      <vt:lpstr>Apresentação do PowerPoint</vt:lpstr>
      <vt:lpstr>Apresentação do PowerPoint</vt:lpstr>
      <vt:lpstr>Apresentação do PowerPoint</vt:lpstr>
      <vt:lpstr>Bibliografia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popular de formação de defensoras e defensores públicos</dc:title>
  <dc:creator>Helder França</dc:creator>
  <cp:lastModifiedBy>Helder França</cp:lastModifiedBy>
  <cp:revision>35</cp:revision>
  <dcterms:created xsi:type="dcterms:W3CDTF">2019-03-01T15:59:46Z</dcterms:created>
  <dcterms:modified xsi:type="dcterms:W3CDTF">2019-03-01T20:30:50Z</dcterms:modified>
</cp:coreProperties>
</file>