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handoutMasterIdLst>
    <p:handoutMasterId r:id="rId49"/>
  </p:handoutMasterIdLst>
  <p:sldIdLst>
    <p:sldId id="263" r:id="rId2"/>
    <p:sldId id="366" r:id="rId3"/>
    <p:sldId id="367" r:id="rId4"/>
    <p:sldId id="368" r:id="rId5"/>
    <p:sldId id="369" r:id="rId6"/>
    <p:sldId id="370" r:id="rId7"/>
    <p:sldId id="371" r:id="rId8"/>
    <p:sldId id="372" r:id="rId9"/>
    <p:sldId id="373" r:id="rId10"/>
    <p:sldId id="374" r:id="rId11"/>
    <p:sldId id="376" r:id="rId12"/>
    <p:sldId id="375" r:id="rId13"/>
    <p:sldId id="377" r:id="rId14"/>
    <p:sldId id="378" r:id="rId15"/>
    <p:sldId id="379" r:id="rId16"/>
    <p:sldId id="380" r:id="rId17"/>
    <p:sldId id="381" r:id="rId18"/>
    <p:sldId id="382" r:id="rId19"/>
    <p:sldId id="383" r:id="rId20"/>
    <p:sldId id="384" r:id="rId21"/>
    <p:sldId id="385" r:id="rId22"/>
    <p:sldId id="386" r:id="rId23"/>
    <p:sldId id="387" r:id="rId24"/>
    <p:sldId id="388" r:id="rId25"/>
    <p:sldId id="389" r:id="rId26"/>
    <p:sldId id="390" r:id="rId27"/>
    <p:sldId id="391" r:id="rId28"/>
    <p:sldId id="392" r:id="rId29"/>
    <p:sldId id="393" r:id="rId30"/>
    <p:sldId id="394" r:id="rId31"/>
    <p:sldId id="395" r:id="rId32"/>
    <p:sldId id="396" r:id="rId33"/>
    <p:sldId id="397" r:id="rId34"/>
    <p:sldId id="398" r:id="rId35"/>
    <p:sldId id="399" r:id="rId36"/>
    <p:sldId id="400" r:id="rId37"/>
    <p:sldId id="401" r:id="rId38"/>
    <p:sldId id="402" r:id="rId39"/>
    <p:sldId id="403" r:id="rId40"/>
    <p:sldId id="404" r:id="rId41"/>
    <p:sldId id="405" r:id="rId42"/>
    <p:sldId id="406" r:id="rId43"/>
    <p:sldId id="407" r:id="rId44"/>
    <p:sldId id="408" r:id="rId45"/>
    <p:sldId id="409" r:id="rId46"/>
    <p:sldId id="410" r:id="rId47"/>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40" autoAdjust="0"/>
    <p:restoredTop sz="94514" autoAdjust="0"/>
  </p:normalViewPr>
  <p:slideViewPr>
    <p:cSldViewPr>
      <p:cViewPr varScale="1">
        <p:scale>
          <a:sx n="72" d="100"/>
          <a:sy n="72" d="100"/>
        </p:scale>
        <p:origin x="126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3B7F64A-ACDA-44DF-B69A-2F32FD46CDD2}" type="datetimeFigureOut">
              <a:rPr lang="pt-BR" smtClean="0"/>
              <a:t>16/11/2016</a:t>
            </a:fld>
            <a:endParaRPr lang="pt-BR"/>
          </a:p>
        </p:txBody>
      </p:sp>
      <p:sp>
        <p:nvSpPr>
          <p:cNvPr id="4" name="Espaço Reservado para Rodapé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9C54B98-A434-493B-953D-6A0B8F93AB5D}" type="slidenum">
              <a:rPr lang="pt-BR" smtClean="0"/>
              <a:t>‹nº›</a:t>
            </a:fld>
            <a:endParaRPr lang="pt-BR"/>
          </a:p>
        </p:txBody>
      </p:sp>
    </p:spTree>
    <p:extLst>
      <p:ext uri="{BB962C8B-B14F-4D97-AF65-F5344CB8AC3E}">
        <p14:creationId xmlns:p14="http://schemas.microsoft.com/office/powerpoint/2010/main" val="37658190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A3207B-2B1D-4B32-B1B3-A039BD3FBF42}" type="datetimeFigureOut">
              <a:rPr lang="pt-BR" smtClean="0"/>
              <a:t>16/11/2016</a:t>
            </a:fld>
            <a:endParaRPr lang="pt-BR"/>
          </a:p>
        </p:txBody>
      </p:sp>
      <p:sp>
        <p:nvSpPr>
          <p:cNvPr id="4" name="Espaço Reservado para Imagem de Slid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3E98D5-AD87-4D3D-AF8A-49F8B7FFE6F8}" type="slidenum">
              <a:rPr lang="pt-BR" smtClean="0"/>
              <a:t>‹nº›</a:t>
            </a:fld>
            <a:endParaRPr lang="pt-BR"/>
          </a:p>
        </p:txBody>
      </p:sp>
    </p:spTree>
    <p:extLst>
      <p:ext uri="{BB962C8B-B14F-4D97-AF65-F5344CB8AC3E}">
        <p14:creationId xmlns:p14="http://schemas.microsoft.com/office/powerpoint/2010/main" val="573346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omente título">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lvl1pPr>
              <a:defRPr>
                <a:latin typeface="Arial" panose="020B0604020202020204" pitchFamily="34" charset="0"/>
                <a:cs typeface="Arial" panose="020B0604020202020204" pitchFamily="34" charset="0"/>
              </a:defRPr>
            </a:lvl1pPr>
          </a:lstStyle>
          <a:p>
            <a:r>
              <a:rPr lang="pt-BR" dirty="0"/>
              <a:t>TÍTULO</a:t>
            </a:r>
          </a:p>
        </p:txBody>
      </p:sp>
      <p:sp>
        <p:nvSpPr>
          <p:cNvPr id="5" name="Espaço Reservado para Número de Slide 4"/>
          <p:cNvSpPr>
            <a:spLocks noGrp="1"/>
          </p:cNvSpPr>
          <p:nvPr>
            <p:ph type="sldNum" sz="quarter" idx="12"/>
          </p:nvPr>
        </p:nvSpPr>
        <p:spPr/>
        <p:txBody>
          <a:bodyPr/>
          <a:lstStyle/>
          <a:p>
            <a:fld id="{B0688656-09F9-47C9-B7FF-D695E09558A5}" type="slidenum">
              <a:rPr lang="pt-BR" smtClean="0"/>
              <a:t>‹nº›</a:t>
            </a:fld>
            <a:endParaRPr lang="pt-BR" dirty="0"/>
          </a:p>
        </p:txBody>
      </p:sp>
      <p:sp>
        <p:nvSpPr>
          <p:cNvPr id="6" name="Espaço Reservado para Texto 2"/>
          <p:cNvSpPr>
            <a:spLocks noGrp="1"/>
          </p:cNvSpPr>
          <p:nvPr>
            <p:ph idx="1"/>
          </p:nvPr>
        </p:nvSpPr>
        <p:spPr>
          <a:xfrm>
            <a:off x="457200" y="1600200"/>
            <a:ext cx="8229600" cy="4525963"/>
          </a:xfrm>
          <a:prstGeom prst="rect">
            <a:avLst/>
          </a:prstGeom>
        </p:spPr>
        <p:txBody>
          <a:bodyPr vert="horz" lIns="91440" tIns="45720" rIns="91440" bIns="45720" rtlCol="0">
            <a:normAutofit/>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Tree>
    <p:extLst>
      <p:ext uri="{BB962C8B-B14F-4D97-AF65-F5344CB8AC3E}">
        <p14:creationId xmlns:p14="http://schemas.microsoft.com/office/powerpoint/2010/main" val="2753562064"/>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16/11/2016</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3808443358"/>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16/11/2016</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729388777"/>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a:t>Clique para editar o título mestre</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16/11/2016</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301836235"/>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Clique para editar o título mestre</a:t>
            </a:r>
          </a:p>
        </p:txBody>
      </p:sp>
      <p:sp>
        <p:nvSpPr>
          <p:cNvPr id="3" name="Espaço Reservado para Conteúdo 2"/>
          <p:cNvSpPr>
            <a:spLocks noGrp="1"/>
          </p:cNvSpPr>
          <p:nvPr>
            <p:ph idx="1"/>
          </p:nvPr>
        </p:nvSpPr>
        <p:spPr/>
        <p:txBody>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16/11/2016</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dirty="0"/>
          </a:p>
        </p:txBody>
      </p:sp>
    </p:spTree>
    <p:extLst>
      <p:ext uri="{BB962C8B-B14F-4D97-AF65-F5344CB8AC3E}">
        <p14:creationId xmlns:p14="http://schemas.microsoft.com/office/powerpoint/2010/main" val="869801177"/>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a:t>Clique para editar o título mestre</a:t>
            </a: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16/11/2016</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190344711"/>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16/11/2016</a:t>
            </a:fld>
            <a:endParaRPr lang="pt-BR"/>
          </a:p>
        </p:txBody>
      </p:sp>
      <p:sp>
        <p:nvSpPr>
          <p:cNvPr id="6" name="Espaço Reservado para Rodapé 5"/>
          <p:cNvSpPr>
            <a:spLocks noGrp="1"/>
          </p:cNvSpPr>
          <p:nvPr>
            <p:ph type="ftr" sz="quarter" idx="11"/>
          </p:nvPr>
        </p:nvSpPr>
        <p:spPr>
          <a:xfrm>
            <a:off x="3124200" y="6356350"/>
            <a:ext cx="2895600" cy="365125"/>
          </a:xfrm>
          <a:prstGeom prst="rect">
            <a:avLst/>
          </a:prstGeom>
        </p:spPr>
        <p:txBody>
          <a:bodyPr/>
          <a:lstStyle/>
          <a:p>
            <a:endParaRPr lang="pt-BR"/>
          </a:p>
        </p:txBody>
      </p:sp>
      <p:sp>
        <p:nvSpPr>
          <p:cNvPr id="7" name="Espaço Reservado para Número de Slide 6"/>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177478564"/>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título mestre</a:t>
            </a: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16/11/2016</a:t>
            </a:fld>
            <a:endParaRPr lang="pt-BR"/>
          </a:p>
        </p:txBody>
      </p:sp>
      <p:sp>
        <p:nvSpPr>
          <p:cNvPr id="8" name="Espaço Reservado para Rodapé 7"/>
          <p:cNvSpPr>
            <a:spLocks noGrp="1"/>
          </p:cNvSpPr>
          <p:nvPr>
            <p:ph type="ftr" sz="quarter" idx="11"/>
          </p:nvPr>
        </p:nvSpPr>
        <p:spPr>
          <a:xfrm>
            <a:off x="3124200" y="6356350"/>
            <a:ext cx="2895600" cy="365125"/>
          </a:xfrm>
          <a:prstGeom prst="rect">
            <a:avLst/>
          </a:prstGeom>
        </p:spPr>
        <p:txBody>
          <a:bodyPr/>
          <a:lstStyle/>
          <a:p>
            <a:endParaRPr lang="pt-BR"/>
          </a:p>
        </p:txBody>
      </p:sp>
      <p:sp>
        <p:nvSpPr>
          <p:cNvPr id="9" name="Espaço Reservado para Número de Slide 8"/>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381290908"/>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16/11/2016</a:t>
            </a:fld>
            <a:endParaRPr lang="pt-BR"/>
          </a:p>
        </p:txBody>
      </p:sp>
      <p:sp>
        <p:nvSpPr>
          <p:cNvPr id="3" name="Espaço Reservado para Rodapé 2"/>
          <p:cNvSpPr>
            <a:spLocks noGrp="1"/>
          </p:cNvSpPr>
          <p:nvPr>
            <p:ph type="ftr" sz="quarter" idx="11"/>
          </p:nvPr>
        </p:nvSpPr>
        <p:spPr>
          <a:xfrm>
            <a:off x="3124200" y="6356350"/>
            <a:ext cx="2895600" cy="365125"/>
          </a:xfrm>
          <a:prstGeom prst="rect">
            <a:avLst/>
          </a:prstGeom>
        </p:spPr>
        <p:txBody>
          <a:bodyPr/>
          <a:lstStyle/>
          <a:p>
            <a:endParaRPr lang="pt-BR"/>
          </a:p>
        </p:txBody>
      </p:sp>
      <p:sp>
        <p:nvSpPr>
          <p:cNvPr id="4" name="Espaço Reservado para Número de Slide 3"/>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816251297"/>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a:t>Clique para editar o título mestre</a:t>
            </a: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16/11/2016</a:t>
            </a:fld>
            <a:endParaRPr lang="pt-BR"/>
          </a:p>
        </p:txBody>
      </p:sp>
      <p:sp>
        <p:nvSpPr>
          <p:cNvPr id="6" name="Espaço Reservado para Rodapé 5"/>
          <p:cNvSpPr>
            <a:spLocks noGrp="1"/>
          </p:cNvSpPr>
          <p:nvPr>
            <p:ph type="ftr" sz="quarter" idx="11"/>
          </p:nvPr>
        </p:nvSpPr>
        <p:spPr>
          <a:xfrm>
            <a:off x="3124200" y="6356350"/>
            <a:ext cx="2895600" cy="365125"/>
          </a:xfrm>
          <a:prstGeom prst="rect">
            <a:avLst/>
          </a:prstGeom>
        </p:spPr>
        <p:txBody>
          <a:bodyPr/>
          <a:lstStyle/>
          <a:p>
            <a:endParaRPr lang="pt-BR"/>
          </a:p>
        </p:txBody>
      </p:sp>
      <p:sp>
        <p:nvSpPr>
          <p:cNvPr id="7" name="Espaço Reservado para Número de Slide 6"/>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20598917"/>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a:t>Clique para editar o título mestre</a:t>
            </a: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16/11/2016</a:t>
            </a:fld>
            <a:endParaRPr lang="pt-BR"/>
          </a:p>
        </p:txBody>
      </p:sp>
      <p:sp>
        <p:nvSpPr>
          <p:cNvPr id="6" name="Espaço Reservado para Rodapé 5"/>
          <p:cNvSpPr>
            <a:spLocks noGrp="1"/>
          </p:cNvSpPr>
          <p:nvPr>
            <p:ph type="ftr" sz="quarter" idx="11"/>
          </p:nvPr>
        </p:nvSpPr>
        <p:spPr>
          <a:xfrm>
            <a:off x="3124200" y="6356350"/>
            <a:ext cx="2895600" cy="365125"/>
          </a:xfrm>
          <a:prstGeom prst="rect">
            <a:avLst/>
          </a:prstGeom>
        </p:spPr>
        <p:txBody>
          <a:bodyPr/>
          <a:lstStyle/>
          <a:p>
            <a:endParaRPr lang="pt-BR"/>
          </a:p>
        </p:txBody>
      </p:sp>
      <p:sp>
        <p:nvSpPr>
          <p:cNvPr id="7" name="Espaço Reservado para Número de Slide 6"/>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1577579617"/>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dirty="0"/>
              <a:t>TÍTULO</a:t>
            </a: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pt-BR" dirty="0"/>
              <a:t>Slide 1</a:t>
            </a:r>
          </a:p>
        </p:txBody>
      </p:sp>
    </p:spTree>
    <p:extLst>
      <p:ext uri="{BB962C8B-B14F-4D97-AF65-F5344CB8AC3E}">
        <p14:creationId xmlns:p14="http://schemas.microsoft.com/office/powerpoint/2010/main" val="1990142393"/>
      </p:ext>
    </p:extLst>
  </p:cSld>
  <p:clrMap bg1="lt1" tx1="dk1" bg2="lt2" tx2="dk2" accent1="accent1" accent2="accent2" accent3="accent3" accent4="accent4" accent5="accent5" accent6="accent6" hlink="hlink" folHlink="folHlink"/>
  <p:sldLayoutIdLst>
    <p:sldLayoutId id="2147483654" r:id="rId1"/>
    <p:sldLayoutId id="2147483649" r:id="rId2"/>
    <p:sldLayoutId id="2147483650" r:id="rId3"/>
    <p:sldLayoutId id="2147483651" r:id="rId4"/>
    <p:sldLayoutId id="2147483652" r:id="rId5"/>
    <p:sldLayoutId id="2147483653" r:id="rId6"/>
    <p:sldLayoutId id="2147483655" r:id="rId7"/>
    <p:sldLayoutId id="2147483656" r:id="rId8"/>
    <p:sldLayoutId id="2147483657" r:id="rId9"/>
    <p:sldLayoutId id="2147483658" r:id="rId10"/>
    <p:sldLayoutId id="2147483659" r:id="rId11"/>
  </p:sldLayoutIdLst>
  <p:transition spd="slow"/>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just"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just"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just"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just"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just"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dirty="0">
                <a:latin typeface="Arial" panose="020B0604020202020204" pitchFamily="34" charset="0"/>
                <a:cs typeface="Arial" panose="020B0604020202020204" pitchFamily="34" charset="0"/>
              </a:rPr>
              <a:t>PROCESSO PENAL, 2016</a:t>
            </a:r>
          </a:p>
        </p:txBody>
      </p:sp>
      <p:sp>
        <p:nvSpPr>
          <p:cNvPr id="3" name="Espaço Reservado para Conteúdo 2"/>
          <p:cNvSpPr>
            <a:spLocks noGrp="1"/>
          </p:cNvSpPr>
          <p:nvPr>
            <p:ph idx="1"/>
          </p:nvPr>
        </p:nvSpPr>
        <p:spPr/>
        <p:txBody>
          <a:bodyPr>
            <a:normAutofit/>
          </a:bodyPr>
          <a:lstStyle/>
          <a:p>
            <a:pPr marL="0" indent="0" algn="just">
              <a:buNone/>
            </a:pPr>
            <a:endParaRPr lang="pt-BR" dirty="0">
              <a:latin typeface="Arial" panose="020B0604020202020204" pitchFamily="34" charset="0"/>
              <a:cs typeface="Arial" panose="020B0604020202020204" pitchFamily="34" charset="0"/>
            </a:endParaRPr>
          </a:p>
          <a:p>
            <a:pPr marL="0" indent="0" algn="just">
              <a:buNone/>
            </a:pPr>
            <a:endParaRPr lang="pt-BR" dirty="0">
              <a:latin typeface="Arial" panose="020B0604020202020204" pitchFamily="34" charset="0"/>
              <a:cs typeface="Arial" panose="020B0604020202020204" pitchFamily="34" charset="0"/>
            </a:endParaRPr>
          </a:p>
          <a:p>
            <a:pPr marL="0" indent="0" algn="ctr">
              <a:buNone/>
            </a:pPr>
            <a:r>
              <a:rPr lang="pt-BR" sz="4000" b="1" dirty="0">
                <a:latin typeface="Arial" panose="020B0604020202020204" pitchFamily="34" charset="0"/>
                <a:cs typeface="Arial" panose="020B0604020202020204" pitchFamily="34" charset="0"/>
              </a:rPr>
              <a:t>PROCEDIMENTOS</a:t>
            </a:r>
          </a:p>
          <a:p>
            <a:pPr marL="0" indent="0" algn="ctr">
              <a:buNone/>
            </a:pPr>
            <a:endParaRPr lang="pt-BR" sz="2500" dirty="0"/>
          </a:p>
          <a:p>
            <a:pPr marL="0" indent="0" algn="just">
              <a:buNone/>
            </a:pPr>
            <a:endParaRPr lang="pt-BR" dirty="0">
              <a:latin typeface="Arial" panose="020B0604020202020204" pitchFamily="34" charset="0"/>
              <a:cs typeface="Arial" panose="020B0604020202020204" pitchFamily="34" charset="0"/>
            </a:endParaRPr>
          </a:p>
          <a:p>
            <a:pPr marL="0" indent="0" algn="just">
              <a:buNone/>
            </a:pPr>
            <a:endParaRPr lang="pt-BR" dirty="0">
              <a:latin typeface="Arial" panose="020B0604020202020204" pitchFamily="34" charset="0"/>
              <a:cs typeface="Arial" panose="020B0604020202020204" pitchFamily="34" charset="0"/>
            </a:endParaRPr>
          </a:p>
          <a:p>
            <a:pPr marL="0" indent="0" algn="r">
              <a:buNone/>
            </a:pPr>
            <a:r>
              <a:rPr lang="pt-BR" sz="4000" u="sng" dirty="0">
                <a:latin typeface="Arial" panose="020B0604020202020204" pitchFamily="34" charset="0"/>
                <a:cs typeface="Arial" panose="020B0604020202020204" pitchFamily="34" charset="0"/>
              </a:rPr>
              <a:t>contato@theuan.com.br</a:t>
            </a:r>
          </a:p>
        </p:txBody>
      </p:sp>
    </p:spTree>
    <p:extLst>
      <p:ext uri="{BB962C8B-B14F-4D97-AF65-F5344CB8AC3E}">
        <p14:creationId xmlns:p14="http://schemas.microsoft.com/office/powerpoint/2010/main" val="2334345219"/>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1. INTRODUÇÃO</a:t>
            </a:r>
          </a:p>
        </p:txBody>
      </p:sp>
      <p:sp>
        <p:nvSpPr>
          <p:cNvPr id="3" name="Espaço Reservado para Conteúdo 2"/>
          <p:cNvSpPr>
            <a:spLocks noGrp="1"/>
          </p:cNvSpPr>
          <p:nvPr>
            <p:ph idx="1"/>
          </p:nvPr>
        </p:nvSpPr>
        <p:spPr>
          <a:xfrm>
            <a:off x="457200" y="1417638"/>
            <a:ext cx="8229600" cy="5179714"/>
          </a:xfrm>
        </p:spPr>
        <p:txBody>
          <a:bodyPr>
            <a:normAutofit/>
          </a:bodyPr>
          <a:lstStyle/>
          <a:p>
            <a:pPr marL="0" indent="0">
              <a:buNone/>
            </a:pPr>
            <a:r>
              <a:rPr lang="pt-BR" b="1" dirty="0"/>
              <a:t>1.2. Persecução de Crime Conexos E/Ou Continentes Sujeitos A Procedimentos Distintos</a:t>
            </a:r>
            <a:endParaRPr lang="pt-BR" dirty="0"/>
          </a:p>
          <a:p>
            <a:pPr marL="0" indent="0">
              <a:buNone/>
            </a:pPr>
            <a:r>
              <a:rPr lang="pt-BR" dirty="0"/>
              <a:t>Tudo vai depender do caso concreto. </a:t>
            </a:r>
          </a:p>
          <a:p>
            <a:pPr marL="0" indent="0">
              <a:buNone/>
            </a:pPr>
            <a:r>
              <a:rPr lang="pt-BR" u="sng" dirty="0"/>
              <a:t>Exemplo</a:t>
            </a:r>
            <a:r>
              <a:rPr lang="pt-BR" dirty="0"/>
              <a:t>: no caso de homicídio doloso e estupro, sabemos que o júri exerce força atrativa ao crime conexo, portanto, se aplica o rito do júri.</a:t>
            </a:r>
          </a:p>
          <a:p>
            <a:pPr marL="0" indent="0">
              <a:buNone/>
            </a:pPr>
            <a:endParaRPr lang="pt-BR" dirty="0"/>
          </a:p>
        </p:txBody>
      </p:sp>
    </p:spTree>
    <p:extLst>
      <p:ext uri="{BB962C8B-B14F-4D97-AF65-F5344CB8AC3E}">
        <p14:creationId xmlns:p14="http://schemas.microsoft.com/office/powerpoint/2010/main" val="4191016142"/>
      </p:ext>
    </p:extLst>
  </p:cSld>
  <p:clrMapOvr>
    <a:masterClrMapping/>
  </p:clrMapOvr>
  <p:transition spd="slow">
    <p:push/>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1. INTRODUÇÃO</a:t>
            </a:r>
          </a:p>
        </p:txBody>
      </p:sp>
      <p:sp>
        <p:nvSpPr>
          <p:cNvPr id="3" name="Espaço Reservado para Conteúdo 2"/>
          <p:cNvSpPr>
            <a:spLocks noGrp="1"/>
          </p:cNvSpPr>
          <p:nvPr>
            <p:ph idx="1"/>
          </p:nvPr>
        </p:nvSpPr>
        <p:spPr>
          <a:xfrm>
            <a:off x="457200" y="1417638"/>
            <a:ext cx="8229600" cy="5179714"/>
          </a:xfrm>
        </p:spPr>
        <p:txBody>
          <a:bodyPr>
            <a:normAutofit fontScale="85000" lnSpcReduction="20000"/>
          </a:bodyPr>
          <a:lstStyle/>
          <a:p>
            <a:pPr marL="0" indent="0">
              <a:buNone/>
            </a:pPr>
            <a:r>
              <a:rPr lang="pt-BR" b="1" dirty="0"/>
              <a:t>1.2. Persecução de Crime Conexos E/Ou Continentes Sujeitos A Procedimentos Distintos</a:t>
            </a:r>
            <a:endParaRPr lang="pt-BR" dirty="0"/>
          </a:p>
          <a:p>
            <a:pPr marL="0" indent="0">
              <a:buNone/>
            </a:pPr>
            <a:r>
              <a:rPr lang="pt-BR" u="sng" dirty="0"/>
              <a:t>Exemplo</a:t>
            </a:r>
            <a:r>
              <a:rPr lang="pt-BR" dirty="0"/>
              <a:t>: Tráfico de drogas em conexão com um crime de roubo. Qual seria o procedimento adequado? Há procedimento especial para os crimes de tráfico. Por outro lado, o roubo está submetido ao procedimento comum ordinário. Deve-se adotar o critério do procedimento mais amplo. O procedimento ordinário é mais </a:t>
            </a:r>
            <a:r>
              <a:rPr lang="pt-BR" dirty="0" err="1"/>
              <a:t>garantista</a:t>
            </a:r>
            <a:r>
              <a:rPr lang="pt-BR" dirty="0"/>
              <a:t> do que o da lei de drogas, porque: permite arrolar 8 testemunhas; permite substituir alegações orais por memoriais; permite requerer diligências ao final da instrução; permite o interrogatório ao final. Nesse sentido já decidiu o STJ no HC 204.668.</a:t>
            </a:r>
          </a:p>
          <a:p>
            <a:pPr marL="0" indent="0">
              <a:buNone/>
            </a:pPr>
            <a:endParaRPr lang="pt-BR" dirty="0"/>
          </a:p>
        </p:txBody>
      </p:sp>
    </p:spTree>
    <p:extLst>
      <p:ext uri="{BB962C8B-B14F-4D97-AF65-F5344CB8AC3E}">
        <p14:creationId xmlns:p14="http://schemas.microsoft.com/office/powerpoint/2010/main" val="2587840275"/>
      </p:ext>
    </p:extLst>
  </p:cSld>
  <p:clrMapOvr>
    <a:masterClrMapping/>
  </p:clrMapOvr>
  <p:transition spd="slow">
    <p:push/>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1. INTRODUÇÃO</a:t>
            </a:r>
          </a:p>
        </p:txBody>
      </p:sp>
      <p:sp>
        <p:nvSpPr>
          <p:cNvPr id="3" name="Espaço Reservado para Conteúdo 2"/>
          <p:cNvSpPr>
            <a:spLocks noGrp="1"/>
          </p:cNvSpPr>
          <p:nvPr>
            <p:ph idx="1"/>
          </p:nvPr>
        </p:nvSpPr>
        <p:spPr>
          <a:xfrm>
            <a:off x="457200" y="1417638"/>
            <a:ext cx="8229600" cy="5179714"/>
          </a:xfrm>
        </p:spPr>
        <p:txBody>
          <a:bodyPr>
            <a:normAutofit fontScale="85000" lnSpcReduction="20000"/>
          </a:bodyPr>
          <a:lstStyle/>
          <a:p>
            <a:pPr marL="0" indent="0">
              <a:buNone/>
            </a:pPr>
            <a:r>
              <a:rPr lang="pt-BR" b="1" dirty="0"/>
              <a:t>1.3. Concurso de crimes, qualificadoras, privilégios, causas de aumento e de diminuição de penas, agravantes e atenuantes.</a:t>
            </a:r>
            <a:endParaRPr lang="pt-BR" dirty="0"/>
          </a:p>
          <a:p>
            <a:pPr marL="0" indent="0">
              <a:buNone/>
            </a:pPr>
            <a:r>
              <a:rPr lang="pt-BR" u="sng" dirty="0"/>
              <a:t>a) Posição majoritária</a:t>
            </a:r>
            <a:endParaRPr lang="pt-BR" dirty="0"/>
          </a:p>
          <a:p>
            <a:pPr marL="0" indent="0">
              <a:buNone/>
            </a:pPr>
            <a:r>
              <a:rPr lang="pt-BR" dirty="0"/>
              <a:t>Deve-se aplicar o raciocínio que conduz ao pior cenário para o réu. Esse raciocínio tem abrigo nas súmulas 723 do STF e 243 do STJ.</a:t>
            </a:r>
          </a:p>
          <a:p>
            <a:pPr marL="0" indent="0">
              <a:buNone/>
            </a:pPr>
            <a:r>
              <a:rPr lang="pt-BR" dirty="0"/>
              <a:t>Não hora de se estabelecer o procedimento adequado deve ser levado em consideração: concurso de crimes, qualificadoras, privilégios, causas de aumentos e de diminuição. Só não será levado em consideração as agravantes e atenuantes, pois não há um quantum fixado em lei, o que impede um juízo hipotético negativo a priori.</a:t>
            </a:r>
          </a:p>
          <a:p>
            <a:pPr marL="0" indent="0">
              <a:buNone/>
            </a:pPr>
            <a:endParaRPr lang="pt-BR" dirty="0"/>
          </a:p>
        </p:txBody>
      </p:sp>
    </p:spTree>
    <p:extLst>
      <p:ext uri="{BB962C8B-B14F-4D97-AF65-F5344CB8AC3E}">
        <p14:creationId xmlns:p14="http://schemas.microsoft.com/office/powerpoint/2010/main" val="1985070888"/>
      </p:ext>
    </p:extLst>
  </p:cSld>
  <p:clrMapOvr>
    <a:masterClrMapping/>
  </p:clrMapOvr>
  <p:transition spd="slow">
    <p:push/>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1. INTRODUÇÃO</a:t>
            </a:r>
          </a:p>
        </p:txBody>
      </p:sp>
      <p:sp>
        <p:nvSpPr>
          <p:cNvPr id="3" name="Espaço Reservado para Conteúdo 2"/>
          <p:cNvSpPr>
            <a:spLocks noGrp="1"/>
          </p:cNvSpPr>
          <p:nvPr>
            <p:ph idx="1"/>
          </p:nvPr>
        </p:nvSpPr>
        <p:spPr>
          <a:xfrm>
            <a:off x="457200" y="1417638"/>
            <a:ext cx="8229600" cy="5179714"/>
          </a:xfrm>
        </p:spPr>
        <p:txBody>
          <a:bodyPr>
            <a:normAutofit fontScale="85000" lnSpcReduction="10000"/>
          </a:bodyPr>
          <a:lstStyle/>
          <a:p>
            <a:pPr marL="0" indent="0">
              <a:buNone/>
            </a:pPr>
            <a:r>
              <a:rPr lang="pt-BR" b="1" dirty="0"/>
              <a:t>1.3. Concurso de crimes, qualificadoras, privilégios, causas de aumento e de diminuição de penas, agravantes e atenuantes.</a:t>
            </a:r>
            <a:endParaRPr lang="pt-BR" dirty="0"/>
          </a:p>
          <a:p>
            <a:pPr marL="0" indent="0">
              <a:buNone/>
            </a:pPr>
            <a:r>
              <a:rPr lang="pt-BR" u="sng" dirty="0"/>
              <a:t>a) Posição majoritária</a:t>
            </a:r>
            <a:endParaRPr lang="pt-BR" dirty="0"/>
          </a:p>
          <a:p>
            <a:pPr marL="0" indent="0">
              <a:buNone/>
            </a:pPr>
            <a:r>
              <a:rPr lang="pt-BR" dirty="0"/>
              <a:t>Se for causa de aumento de pena deverá ser considerado o quantum que mais aumente a pena. Por outro lado, quando se tratar de causa de diminuição de pena, deverá ser considerado o quantum mínimo.</a:t>
            </a:r>
          </a:p>
          <a:p>
            <a:pPr marL="0" indent="0">
              <a:buNone/>
            </a:pPr>
            <a:r>
              <a:rPr lang="pt-BR" dirty="0"/>
              <a:t>Em caso de concurso de crimes, deve-se somar as penas máximas em abstrato. Se for concurso formal ou crime continuado, deve-se considerar o maior aumento, sempre buscando a pena máxima. </a:t>
            </a:r>
          </a:p>
          <a:p>
            <a:pPr marL="0" indent="0">
              <a:buNone/>
            </a:pPr>
            <a:endParaRPr lang="pt-BR" dirty="0"/>
          </a:p>
        </p:txBody>
      </p:sp>
    </p:spTree>
    <p:extLst>
      <p:ext uri="{BB962C8B-B14F-4D97-AF65-F5344CB8AC3E}">
        <p14:creationId xmlns:p14="http://schemas.microsoft.com/office/powerpoint/2010/main" val="3978166111"/>
      </p:ext>
    </p:extLst>
  </p:cSld>
  <p:clrMapOvr>
    <a:masterClrMapping/>
  </p:clrMapOvr>
  <p:transition spd="slow">
    <p:push/>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1. INTRODUÇÃO</a:t>
            </a:r>
          </a:p>
        </p:txBody>
      </p:sp>
      <p:sp>
        <p:nvSpPr>
          <p:cNvPr id="3" name="Espaço Reservado para Conteúdo 2"/>
          <p:cNvSpPr>
            <a:spLocks noGrp="1"/>
          </p:cNvSpPr>
          <p:nvPr>
            <p:ph idx="1"/>
          </p:nvPr>
        </p:nvSpPr>
        <p:spPr>
          <a:xfrm>
            <a:off x="457200" y="1417638"/>
            <a:ext cx="8229600" cy="5179714"/>
          </a:xfrm>
        </p:spPr>
        <p:txBody>
          <a:bodyPr>
            <a:normAutofit fontScale="70000" lnSpcReduction="20000"/>
          </a:bodyPr>
          <a:lstStyle/>
          <a:p>
            <a:pPr marL="0" indent="0">
              <a:buNone/>
            </a:pPr>
            <a:r>
              <a:rPr lang="pt-BR" sz="3400" b="1" dirty="0"/>
              <a:t>1.3. Concurso de crimes, qualificadoras, privilégios, causas de aumento e de diminuição de penas, agravantes e atenuantes.</a:t>
            </a:r>
            <a:endParaRPr lang="pt-BR" sz="3400" dirty="0"/>
          </a:p>
          <a:p>
            <a:pPr marL="0" indent="0">
              <a:buNone/>
            </a:pPr>
            <a:r>
              <a:rPr lang="pt-BR" sz="3400" b="1" dirty="0"/>
              <a:t>b) Posição minoritária (mais correta)</a:t>
            </a:r>
            <a:endParaRPr lang="pt-BR" sz="3400" dirty="0"/>
          </a:p>
          <a:p>
            <a:pPr marL="0" lvl="0" indent="0">
              <a:buNone/>
            </a:pPr>
            <a:r>
              <a:rPr lang="pt-BR" sz="3400" dirty="0"/>
              <a:t>No concurso material de crimes, analisa-se a pena de cada crime isoladamente</a:t>
            </a:r>
          </a:p>
          <a:p>
            <a:pPr marL="0" lvl="0" indent="0">
              <a:buNone/>
            </a:pPr>
            <a:r>
              <a:rPr lang="pt-BR" sz="3400" dirty="0"/>
              <a:t>No concurso formal ou crime continuado, despreza-se a causa de aumento, trabalhando somente com a pena do tipo mais grave.</a:t>
            </a:r>
          </a:p>
          <a:p>
            <a:pPr marL="0" lvl="0" indent="0">
              <a:buNone/>
            </a:pPr>
            <a:r>
              <a:rPr lang="pt-BR" sz="3400" dirty="0"/>
              <a:t>Argumento: “Trata­-se de seguir a lógica definida pelo legislador penal no art. 119 do CP, quando define o limite do poder punitivo de forma isolada, para cada crime. Assim, segundo o dispositivo em questão, “no caso de concurso de crimes, a extinção da punibilidade incidirá sobre a pena de cada um, isoladamente”.” (LOPES, 2016, p. 613)</a:t>
            </a:r>
          </a:p>
          <a:p>
            <a:pPr marL="0" indent="0">
              <a:buNone/>
            </a:pPr>
            <a:endParaRPr lang="pt-BR" dirty="0"/>
          </a:p>
        </p:txBody>
      </p:sp>
    </p:spTree>
    <p:extLst>
      <p:ext uri="{BB962C8B-B14F-4D97-AF65-F5344CB8AC3E}">
        <p14:creationId xmlns:p14="http://schemas.microsoft.com/office/powerpoint/2010/main" val="2366337497"/>
      </p:ext>
    </p:extLst>
  </p:cSld>
  <p:clrMapOvr>
    <a:masterClrMapping/>
  </p:clrMapOvr>
  <p:transition spd="slow">
    <p:push/>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1. INTRODUÇÃO</a:t>
            </a:r>
          </a:p>
        </p:txBody>
      </p:sp>
      <p:sp>
        <p:nvSpPr>
          <p:cNvPr id="3" name="Espaço Reservado para Conteúdo 2"/>
          <p:cNvSpPr>
            <a:spLocks noGrp="1"/>
          </p:cNvSpPr>
          <p:nvPr>
            <p:ph idx="1"/>
          </p:nvPr>
        </p:nvSpPr>
        <p:spPr>
          <a:xfrm>
            <a:off x="457200" y="1417638"/>
            <a:ext cx="8229600" cy="5179714"/>
          </a:xfrm>
        </p:spPr>
        <p:txBody>
          <a:bodyPr>
            <a:normAutofit fontScale="92500" lnSpcReduction="20000"/>
          </a:bodyPr>
          <a:lstStyle/>
          <a:p>
            <a:pPr marL="0" indent="0">
              <a:buNone/>
            </a:pPr>
            <a:r>
              <a:rPr lang="pt-BR" b="1" dirty="0"/>
              <a:t>1.4. Infrações de menor potencial ofensivo e conexão (ou continência) com outros delitos sujeitos ao procedimento comum ou do júri.</a:t>
            </a:r>
            <a:endParaRPr lang="pt-BR" dirty="0"/>
          </a:p>
          <a:p>
            <a:pPr marL="0" indent="0">
              <a:buNone/>
            </a:pPr>
            <a:r>
              <a:rPr lang="pt-BR" u="sng" dirty="0"/>
              <a:t>Exemplo</a:t>
            </a:r>
            <a:r>
              <a:rPr lang="pt-BR" dirty="0"/>
              <a:t>: Desacato (</a:t>
            </a:r>
            <a:r>
              <a:rPr lang="pt-BR" dirty="0" err="1"/>
              <a:t>jecrim</a:t>
            </a:r>
            <a:r>
              <a:rPr lang="pt-BR" dirty="0"/>
              <a:t>) + furto qualificado. Há doutrinadores que defendem que crime de menor potencial ofensivo teria competência absoluta no </a:t>
            </a:r>
            <a:r>
              <a:rPr lang="pt-BR" dirty="0" err="1"/>
              <a:t>jecrim</a:t>
            </a:r>
            <a:r>
              <a:rPr lang="pt-BR" dirty="0"/>
              <a:t>. No entanto, a maioria da doutrina e jurisprudência defendem que é possível o crime de menor potencial ofensivo ser julgado na vara comum, desde que respeitado os institutos </a:t>
            </a:r>
            <a:r>
              <a:rPr lang="pt-BR" dirty="0" err="1"/>
              <a:t>despenalizadoras</a:t>
            </a:r>
            <a:r>
              <a:rPr lang="pt-BR" dirty="0"/>
              <a:t> (art. 60, §ú da Lei 9099/95).</a:t>
            </a:r>
          </a:p>
          <a:p>
            <a:pPr marL="0" indent="0">
              <a:buNone/>
            </a:pPr>
            <a:endParaRPr lang="pt-BR" dirty="0"/>
          </a:p>
        </p:txBody>
      </p:sp>
    </p:spTree>
    <p:extLst>
      <p:ext uri="{BB962C8B-B14F-4D97-AF65-F5344CB8AC3E}">
        <p14:creationId xmlns:p14="http://schemas.microsoft.com/office/powerpoint/2010/main" val="3555593594"/>
      </p:ext>
    </p:extLst>
  </p:cSld>
  <p:clrMapOvr>
    <a:masterClrMapping/>
  </p:clrMapOvr>
  <p:transition spd="slow">
    <p:push/>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2. RITO ORDINÁRIO</a:t>
            </a:r>
            <a:endParaRPr lang="pt-BR" dirty="0"/>
          </a:p>
        </p:txBody>
      </p:sp>
      <p:sp>
        <p:nvSpPr>
          <p:cNvPr id="3" name="Espaço Reservado para Conteúdo 2"/>
          <p:cNvSpPr>
            <a:spLocks noGrp="1"/>
          </p:cNvSpPr>
          <p:nvPr>
            <p:ph idx="1"/>
          </p:nvPr>
        </p:nvSpPr>
        <p:spPr>
          <a:xfrm>
            <a:off x="457200" y="1417638"/>
            <a:ext cx="8229600" cy="5179714"/>
          </a:xfrm>
        </p:spPr>
        <p:txBody>
          <a:bodyPr>
            <a:normAutofit/>
          </a:bodyPr>
          <a:lstStyle/>
          <a:p>
            <a:pPr lvl="0"/>
            <a:r>
              <a:rPr lang="pt-BR" dirty="0"/>
              <a:t>Denúncia ou queixa (art. 41)</a:t>
            </a:r>
          </a:p>
          <a:p>
            <a:pPr lvl="0"/>
            <a:r>
              <a:rPr lang="pt-BR" dirty="0"/>
              <a:t>Juiz recebe ou rejeita liminarmente (art. 395)</a:t>
            </a:r>
          </a:p>
          <a:p>
            <a:pPr lvl="0"/>
            <a:r>
              <a:rPr lang="pt-BR" dirty="0"/>
              <a:t>Resposta à acusação (art. 396)</a:t>
            </a:r>
          </a:p>
          <a:p>
            <a:pPr lvl="0"/>
            <a:r>
              <a:rPr lang="pt-BR" dirty="0"/>
              <a:t>Juiz pode absolver sumariamente ou não (art. 397 e 399)</a:t>
            </a:r>
          </a:p>
          <a:p>
            <a:pPr lvl="0"/>
            <a:r>
              <a:rPr lang="pt-BR" dirty="0"/>
              <a:t>Audiência de instrução e julgamento (art. 400)</a:t>
            </a:r>
          </a:p>
          <a:p>
            <a:pPr marL="0" indent="0">
              <a:buNone/>
            </a:pPr>
            <a:endParaRPr lang="pt-BR" dirty="0"/>
          </a:p>
        </p:txBody>
      </p:sp>
    </p:spTree>
    <p:extLst>
      <p:ext uri="{BB962C8B-B14F-4D97-AF65-F5344CB8AC3E}">
        <p14:creationId xmlns:p14="http://schemas.microsoft.com/office/powerpoint/2010/main" val="2089418493"/>
      </p:ext>
    </p:extLst>
  </p:cSld>
  <p:clrMapOvr>
    <a:masterClrMapping/>
  </p:clrMapOvr>
  <p:transition spd="slow">
    <p:push/>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2. RITO ORDINÁRIO</a:t>
            </a:r>
            <a:endParaRPr lang="pt-BR" dirty="0"/>
          </a:p>
        </p:txBody>
      </p:sp>
      <p:sp>
        <p:nvSpPr>
          <p:cNvPr id="3" name="Espaço Reservado para Conteúdo 2"/>
          <p:cNvSpPr>
            <a:spLocks noGrp="1"/>
          </p:cNvSpPr>
          <p:nvPr>
            <p:ph idx="1"/>
          </p:nvPr>
        </p:nvSpPr>
        <p:spPr>
          <a:xfrm>
            <a:off x="457200" y="1417638"/>
            <a:ext cx="8229600" cy="5179714"/>
          </a:xfrm>
        </p:spPr>
        <p:txBody>
          <a:bodyPr>
            <a:normAutofit/>
          </a:bodyPr>
          <a:lstStyle/>
          <a:p>
            <a:pPr marL="0" indent="0">
              <a:buNone/>
            </a:pPr>
            <a:r>
              <a:rPr lang="pt-BR" b="1" dirty="0"/>
              <a:t>2.1. Momento de Recebimento da Acusação</a:t>
            </a:r>
            <a:endParaRPr lang="pt-BR" dirty="0"/>
          </a:p>
          <a:p>
            <a:r>
              <a:rPr lang="pt-BR" dirty="0"/>
              <a:t>Art. 396.  Nos procedimentos ordinário e sumário, oferecida a denúncia ou queixa, o juiz, se não a rejeitar liminarmente, </a:t>
            </a:r>
            <a:r>
              <a:rPr lang="pt-BR" b="1" dirty="0">
                <a:solidFill>
                  <a:srgbClr val="FF0000"/>
                </a:solidFill>
              </a:rPr>
              <a:t>recebê-la-á</a:t>
            </a:r>
            <a:r>
              <a:rPr lang="pt-BR" dirty="0"/>
              <a:t> e ordenará a citação do acusado para responder à acusação, por escrito, no prazo de 10 (dez) dias.</a:t>
            </a:r>
          </a:p>
          <a:p>
            <a:pPr marL="0" indent="0">
              <a:buNone/>
            </a:pPr>
            <a:endParaRPr lang="pt-BR" dirty="0"/>
          </a:p>
        </p:txBody>
      </p:sp>
    </p:spTree>
    <p:extLst>
      <p:ext uri="{BB962C8B-B14F-4D97-AF65-F5344CB8AC3E}">
        <p14:creationId xmlns:p14="http://schemas.microsoft.com/office/powerpoint/2010/main" val="1877744113"/>
      </p:ext>
    </p:extLst>
  </p:cSld>
  <p:clrMapOvr>
    <a:masterClrMapping/>
  </p:clrMapOvr>
  <p:transition spd="slow">
    <p:push/>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2. RITO ORDINÁRIO</a:t>
            </a:r>
            <a:endParaRPr lang="pt-BR" dirty="0"/>
          </a:p>
        </p:txBody>
      </p:sp>
      <p:sp>
        <p:nvSpPr>
          <p:cNvPr id="3" name="Espaço Reservado para Conteúdo 2"/>
          <p:cNvSpPr>
            <a:spLocks noGrp="1"/>
          </p:cNvSpPr>
          <p:nvPr>
            <p:ph idx="1"/>
          </p:nvPr>
        </p:nvSpPr>
        <p:spPr>
          <a:xfrm>
            <a:off x="457200" y="1417638"/>
            <a:ext cx="8229600" cy="5179714"/>
          </a:xfrm>
        </p:spPr>
        <p:txBody>
          <a:bodyPr>
            <a:normAutofit fontScale="85000" lnSpcReduction="20000"/>
          </a:bodyPr>
          <a:lstStyle/>
          <a:p>
            <a:pPr marL="0" indent="0">
              <a:buNone/>
            </a:pPr>
            <a:r>
              <a:rPr lang="pt-BR" b="1" dirty="0"/>
              <a:t>2.1. Momento de Recebimento da Acusação</a:t>
            </a:r>
            <a:endParaRPr lang="pt-BR" dirty="0"/>
          </a:p>
          <a:p>
            <a:pPr lvl="0"/>
            <a:r>
              <a:rPr lang="pt-BR" dirty="0"/>
              <a:t>Os processualistas pleiteavam uma fase de contraditório prévio antes do recebimento da acusação oportunizando o contraditório.</a:t>
            </a:r>
          </a:p>
          <a:p>
            <a:pPr lvl="0"/>
            <a:r>
              <a:rPr lang="pt-BR" dirty="0"/>
              <a:t>O recebimento deveria ocorrer após a resposta acusação, nos termos do art. 399.</a:t>
            </a:r>
          </a:p>
          <a:p>
            <a:pPr lvl="0"/>
            <a:r>
              <a:rPr lang="pt-BR" dirty="0"/>
              <a:t>Com a mesóclise do art. 396, o recebimento da denúncia passou a se dar antes da resposta à acusação.</a:t>
            </a:r>
          </a:p>
          <a:p>
            <a:pPr lvl="0"/>
            <a:r>
              <a:rPr lang="pt-BR" dirty="0"/>
              <a:t>A doutrina e a jurisprudência são pacíficas no sentido de que o recebimento se dá no momento do oferecimento (caso não seja rejeitada liminarmente). No entanto, a proposta da lei não era essa.</a:t>
            </a:r>
          </a:p>
          <a:p>
            <a:pPr marL="0" indent="0">
              <a:buNone/>
            </a:pPr>
            <a:endParaRPr lang="pt-BR" dirty="0"/>
          </a:p>
        </p:txBody>
      </p:sp>
    </p:spTree>
    <p:extLst>
      <p:ext uri="{BB962C8B-B14F-4D97-AF65-F5344CB8AC3E}">
        <p14:creationId xmlns:p14="http://schemas.microsoft.com/office/powerpoint/2010/main" val="1483841664"/>
      </p:ext>
    </p:extLst>
  </p:cSld>
  <p:clrMapOvr>
    <a:masterClrMapping/>
  </p:clrMapOvr>
  <p:transition spd="slow">
    <p:push/>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2. RITO ORDINÁRIO</a:t>
            </a:r>
            <a:endParaRPr lang="pt-BR" dirty="0"/>
          </a:p>
        </p:txBody>
      </p:sp>
      <p:sp>
        <p:nvSpPr>
          <p:cNvPr id="3" name="Espaço Reservado para Conteúdo 2"/>
          <p:cNvSpPr>
            <a:spLocks noGrp="1"/>
          </p:cNvSpPr>
          <p:nvPr>
            <p:ph idx="1"/>
          </p:nvPr>
        </p:nvSpPr>
        <p:spPr>
          <a:xfrm>
            <a:off x="457200" y="1417638"/>
            <a:ext cx="8229600" cy="5179714"/>
          </a:xfrm>
        </p:spPr>
        <p:txBody>
          <a:bodyPr>
            <a:normAutofit/>
          </a:bodyPr>
          <a:lstStyle/>
          <a:p>
            <a:pPr marL="0" indent="0">
              <a:buNone/>
            </a:pPr>
            <a:r>
              <a:rPr lang="pt-BR" b="1" dirty="0"/>
              <a:t>2.1. Momento de Recebimento da Acusação</a:t>
            </a:r>
            <a:endParaRPr lang="pt-BR" dirty="0"/>
          </a:p>
          <a:p>
            <a:r>
              <a:rPr lang="pt-BR" dirty="0"/>
              <a:t>Art. 399.  </a:t>
            </a:r>
            <a:r>
              <a:rPr lang="pt-BR" b="1" dirty="0">
                <a:solidFill>
                  <a:srgbClr val="FF0000"/>
                </a:solidFill>
              </a:rPr>
              <a:t>Recebida a denúncia ou queixa</a:t>
            </a:r>
            <a:r>
              <a:rPr lang="pt-BR" dirty="0">
                <a:solidFill>
                  <a:srgbClr val="FF0000"/>
                </a:solidFill>
              </a:rPr>
              <a:t> </a:t>
            </a:r>
            <a:r>
              <a:rPr lang="pt-BR" dirty="0"/>
              <a:t>(devemos entender: </a:t>
            </a:r>
            <a:r>
              <a:rPr lang="pt-BR" b="1" dirty="0">
                <a:solidFill>
                  <a:srgbClr val="0070C0"/>
                </a:solidFill>
              </a:rPr>
              <a:t>não sendo caso de absolvição sumária</a:t>
            </a:r>
            <a:r>
              <a:rPr lang="pt-BR" dirty="0"/>
              <a:t>), o juiz designará dia e hora para a audiência, ordenando a intimação do acusado, de seu defensor, do Ministério Público e, se for o caso, do querelante e do assistente.</a:t>
            </a:r>
          </a:p>
          <a:p>
            <a:pPr marL="0" indent="0">
              <a:buNone/>
            </a:pPr>
            <a:endParaRPr lang="pt-BR" dirty="0"/>
          </a:p>
        </p:txBody>
      </p:sp>
    </p:spTree>
    <p:extLst>
      <p:ext uri="{BB962C8B-B14F-4D97-AF65-F5344CB8AC3E}">
        <p14:creationId xmlns:p14="http://schemas.microsoft.com/office/powerpoint/2010/main" val="1000660511"/>
      </p:ext>
    </p:extLst>
  </p:cSld>
  <p:clrMapOvr>
    <a:masterClrMapping/>
  </p:clrMapOvr>
  <p:transition spd="slow">
    <p:pu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1. INTRODUÇÃO</a:t>
            </a:r>
          </a:p>
        </p:txBody>
      </p:sp>
      <p:sp>
        <p:nvSpPr>
          <p:cNvPr id="3" name="Espaço Reservado para Conteúdo 2"/>
          <p:cNvSpPr>
            <a:spLocks noGrp="1"/>
          </p:cNvSpPr>
          <p:nvPr>
            <p:ph idx="1"/>
          </p:nvPr>
        </p:nvSpPr>
        <p:spPr/>
        <p:txBody>
          <a:bodyPr>
            <a:normAutofit fontScale="92500" lnSpcReduction="20000"/>
          </a:bodyPr>
          <a:lstStyle/>
          <a:p>
            <a:pPr marL="0" indent="0">
              <a:buNone/>
            </a:pPr>
            <a:r>
              <a:rPr lang="pt-BR" b="1" u="sng" dirty="0"/>
              <a:t>Processo</a:t>
            </a:r>
            <a:r>
              <a:rPr lang="pt-BR" b="1" dirty="0"/>
              <a:t>:</a:t>
            </a:r>
            <a:r>
              <a:rPr lang="pt-BR" dirty="0"/>
              <a:t> instrumento utilizado pelo estado para aplicação da jurisdição (conceito tradicional). Conjunto de situações processuais dinâmicas, que dão origem a expectativas, chances, cargas e liberação de cargas, pelas quais as partes atravessam rumo a uma sentença (LOPES, 2016, p. 592).</a:t>
            </a:r>
          </a:p>
          <a:p>
            <a:pPr marL="0" indent="0">
              <a:buNone/>
            </a:pPr>
            <a:r>
              <a:rPr lang="pt-BR" b="1" dirty="0" err="1"/>
              <a:t>OBS</a:t>
            </a:r>
            <a:r>
              <a:rPr lang="pt-BR" dirty="0"/>
              <a:t>: existem duas espécies de processo: </a:t>
            </a:r>
            <a:r>
              <a:rPr lang="pt-BR" u="sng" dirty="0"/>
              <a:t>conhecimento</a:t>
            </a:r>
            <a:r>
              <a:rPr lang="pt-BR" dirty="0"/>
              <a:t> e </a:t>
            </a:r>
            <a:r>
              <a:rPr lang="pt-BR" u="sng" dirty="0"/>
              <a:t>execução</a:t>
            </a:r>
            <a:r>
              <a:rPr lang="pt-BR" dirty="0"/>
              <a:t> penal. Não há processo cautelar, como há no cível, pois o que existe no CPP são apenas </a:t>
            </a:r>
            <a:r>
              <a:rPr lang="pt-BR" u="sng" dirty="0"/>
              <a:t>medidas cautelares</a:t>
            </a:r>
            <a:r>
              <a:rPr lang="pt-BR" dirty="0"/>
              <a:t>. </a:t>
            </a:r>
          </a:p>
          <a:p>
            <a:pPr marL="0" indent="0">
              <a:buNone/>
            </a:pPr>
            <a:endParaRPr lang="pt-BR" dirty="0"/>
          </a:p>
        </p:txBody>
      </p:sp>
    </p:spTree>
    <p:extLst>
      <p:ext uri="{BB962C8B-B14F-4D97-AF65-F5344CB8AC3E}">
        <p14:creationId xmlns:p14="http://schemas.microsoft.com/office/powerpoint/2010/main" val="75242169"/>
      </p:ext>
    </p:extLst>
  </p:cSld>
  <p:clrMapOvr>
    <a:masterClrMapping/>
  </p:clrMapOvr>
  <p:transition spd="slow">
    <p:push/>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2. RITO ORDINÁRIO</a:t>
            </a:r>
            <a:endParaRPr lang="pt-BR" dirty="0"/>
          </a:p>
        </p:txBody>
      </p:sp>
      <p:sp>
        <p:nvSpPr>
          <p:cNvPr id="3" name="Espaço Reservado para Conteúdo 2"/>
          <p:cNvSpPr>
            <a:spLocks noGrp="1"/>
          </p:cNvSpPr>
          <p:nvPr>
            <p:ph idx="1"/>
          </p:nvPr>
        </p:nvSpPr>
        <p:spPr>
          <a:xfrm>
            <a:off x="457200" y="1417638"/>
            <a:ext cx="8229600" cy="5179714"/>
          </a:xfrm>
        </p:spPr>
        <p:txBody>
          <a:bodyPr>
            <a:normAutofit fontScale="85000" lnSpcReduction="20000"/>
          </a:bodyPr>
          <a:lstStyle/>
          <a:p>
            <a:pPr marL="0" indent="0">
              <a:buNone/>
            </a:pPr>
            <a:r>
              <a:rPr lang="pt-BR" b="1" dirty="0"/>
              <a:t>2.1. Momento de Recebimento da Acusação</a:t>
            </a:r>
            <a:endParaRPr lang="pt-BR" dirty="0"/>
          </a:p>
          <a:p>
            <a:pPr marL="0" indent="0">
              <a:buNone/>
            </a:pPr>
            <a:r>
              <a:rPr lang="pt-BR" dirty="0"/>
              <a:t>“No caso concreto, o decisum proferido </a:t>
            </a:r>
            <a:r>
              <a:rPr lang="pt-BR" b="1" dirty="0">
                <a:solidFill>
                  <a:srgbClr val="FF0000"/>
                </a:solidFill>
              </a:rPr>
              <a:t>careceu de fundamentação</a:t>
            </a:r>
            <a:r>
              <a:rPr lang="pt-BR" dirty="0"/>
              <a:t>, eis que primou por um conteúdo estereotipado e </a:t>
            </a:r>
            <a:r>
              <a:rPr lang="pt-BR" b="1" dirty="0">
                <a:solidFill>
                  <a:srgbClr val="FF0000"/>
                </a:solidFill>
              </a:rPr>
              <a:t>genérico</a:t>
            </a:r>
            <a:r>
              <a:rPr lang="pt-BR" dirty="0"/>
              <a:t>, restringindo-se o magistrado a declinar que não se encontrava diante das hipóteses do art. 397 do Código de Processo Penal, menção que não se presta a justificar o recebimento da incoativa, sem sequer aludir o juiz às alegações defensivas ventiladas na defesa preliminar. </a:t>
            </a:r>
            <a:r>
              <a:rPr lang="pt-BR" b="1" dirty="0">
                <a:solidFill>
                  <a:schemeClr val="accent1"/>
                </a:solidFill>
              </a:rPr>
              <a:t>Incumbe ao magistrado enfrentar questões processuais relevantes e urgentes ao confirmar o aceite da exordial acusatória</a:t>
            </a:r>
            <a:r>
              <a:rPr lang="pt-BR" dirty="0"/>
              <a:t>, o que não ocorreu na espécie.” (STJ HC 70.581/MG, Rel. Min. Maria Thereza de Assis Moura, 23.06.2016)</a:t>
            </a:r>
          </a:p>
          <a:p>
            <a:pPr marL="0" indent="0">
              <a:buNone/>
            </a:pPr>
            <a:endParaRPr lang="pt-BR" dirty="0"/>
          </a:p>
        </p:txBody>
      </p:sp>
    </p:spTree>
    <p:extLst>
      <p:ext uri="{BB962C8B-B14F-4D97-AF65-F5344CB8AC3E}">
        <p14:creationId xmlns:p14="http://schemas.microsoft.com/office/powerpoint/2010/main" val="1297947197"/>
      </p:ext>
    </p:extLst>
  </p:cSld>
  <p:clrMapOvr>
    <a:masterClrMapping/>
  </p:clrMapOvr>
  <p:transition spd="slow">
    <p:push/>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2. RITO ORDINÁRIO</a:t>
            </a:r>
            <a:endParaRPr lang="pt-BR" dirty="0"/>
          </a:p>
        </p:txBody>
      </p:sp>
      <p:sp>
        <p:nvSpPr>
          <p:cNvPr id="3" name="Espaço Reservado para Conteúdo 2"/>
          <p:cNvSpPr>
            <a:spLocks noGrp="1"/>
          </p:cNvSpPr>
          <p:nvPr>
            <p:ph idx="1"/>
          </p:nvPr>
        </p:nvSpPr>
        <p:spPr>
          <a:xfrm>
            <a:off x="457200" y="1417638"/>
            <a:ext cx="8229600" cy="5179714"/>
          </a:xfrm>
        </p:spPr>
        <p:txBody>
          <a:bodyPr>
            <a:normAutofit fontScale="77500" lnSpcReduction="20000"/>
          </a:bodyPr>
          <a:lstStyle/>
          <a:p>
            <a:pPr marL="0" indent="0">
              <a:buNone/>
            </a:pPr>
            <a:r>
              <a:rPr lang="pt-BR" b="1" dirty="0"/>
              <a:t>2.2. Atos mais importantes do rito ordinário</a:t>
            </a:r>
            <a:endParaRPr lang="pt-BR" dirty="0"/>
          </a:p>
          <a:p>
            <a:pPr marL="0" lvl="0" indent="0">
              <a:buNone/>
            </a:pPr>
            <a:r>
              <a:rPr lang="pt-BR" u="sng" dirty="0"/>
              <a:t>a) Denúncia ou queixa (art. 41):</a:t>
            </a:r>
            <a:r>
              <a:rPr lang="pt-BR" dirty="0"/>
              <a:t> </a:t>
            </a:r>
          </a:p>
          <a:p>
            <a:pPr lvl="0"/>
            <a:r>
              <a:rPr lang="pt-BR" dirty="0"/>
              <a:t>Deve conter a descrição dos fatos, com todas as circunstâncias</a:t>
            </a:r>
          </a:p>
          <a:p>
            <a:pPr lvl="0"/>
            <a:r>
              <a:rPr lang="pt-BR" dirty="0"/>
              <a:t>A qualificação do acusado elementos que o identifiquem</a:t>
            </a:r>
          </a:p>
          <a:p>
            <a:pPr lvl="0"/>
            <a:r>
              <a:rPr lang="pt-BR" dirty="0"/>
              <a:t>A capitulação do delito</a:t>
            </a:r>
          </a:p>
          <a:p>
            <a:pPr lvl="0"/>
            <a:r>
              <a:rPr lang="pt-BR" dirty="0"/>
              <a:t>O rol de testemunhas (se for o caso). </a:t>
            </a:r>
          </a:p>
          <a:p>
            <a:pPr lvl="0"/>
            <a:r>
              <a:rPr lang="pt-BR" dirty="0"/>
              <a:t>Além disso, também deve demonstrar presentes as condições da ação, sob pena de rejeição liminar (art. 395). </a:t>
            </a:r>
          </a:p>
          <a:p>
            <a:pPr lvl="0"/>
            <a:r>
              <a:rPr lang="pt-BR" dirty="0"/>
              <a:t>Se recebida a peça acusatória, o juiz manda citar para resposta à acusação no prazo de 10 dias (</a:t>
            </a:r>
            <a:r>
              <a:rPr lang="pt-BR" b="1" u="sng" dirty="0"/>
              <a:t>contínuos</a:t>
            </a:r>
            <a:r>
              <a:rPr lang="pt-BR" dirty="0"/>
              <a:t>).</a:t>
            </a:r>
          </a:p>
          <a:p>
            <a:pPr marL="0" indent="0">
              <a:buNone/>
            </a:pPr>
            <a:endParaRPr lang="pt-BR" dirty="0"/>
          </a:p>
        </p:txBody>
      </p:sp>
    </p:spTree>
    <p:extLst>
      <p:ext uri="{BB962C8B-B14F-4D97-AF65-F5344CB8AC3E}">
        <p14:creationId xmlns:p14="http://schemas.microsoft.com/office/powerpoint/2010/main" val="1153273062"/>
      </p:ext>
    </p:extLst>
  </p:cSld>
  <p:clrMapOvr>
    <a:masterClrMapping/>
  </p:clrMapOvr>
  <p:transition spd="slow">
    <p:push/>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2. RITO ORDINÁRIO</a:t>
            </a:r>
            <a:endParaRPr lang="pt-BR" dirty="0"/>
          </a:p>
        </p:txBody>
      </p:sp>
      <p:sp>
        <p:nvSpPr>
          <p:cNvPr id="3" name="Espaço Reservado para Conteúdo 2"/>
          <p:cNvSpPr>
            <a:spLocks noGrp="1"/>
          </p:cNvSpPr>
          <p:nvPr>
            <p:ph idx="1"/>
          </p:nvPr>
        </p:nvSpPr>
        <p:spPr>
          <a:xfrm>
            <a:off x="457200" y="1417638"/>
            <a:ext cx="8229600" cy="5179714"/>
          </a:xfrm>
        </p:spPr>
        <p:txBody>
          <a:bodyPr>
            <a:normAutofit fontScale="92500" lnSpcReduction="10000"/>
          </a:bodyPr>
          <a:lstStyle/>
          <a:p>
            <a:pPr marL="0" indent="0">
              <a:buNone/>
            </a:pPr>
            <a:r>
              <a:rPr lang="pt-BR" b="1" dirty="0"/>
              <a:t>2.2. Atos mais importantes do rito ordinário</a:t>
            </a:r>
            <a:endParaRPr lang="pt-BR" dirty="0"/>
          </a:p>
          <a:p>
            <a:pPr marL="0" lvl="0" indent="0">
              <a:buNone/>
            </a:pPr>
            <a:r>
              <a:rPr lang="pt-BR" u="sng" dirty="0"/>
              <a:t>b) Rejeição liminar</a:t>
            </a:r>
            <a:r>
              <a:rPr lang="pt-BR" dirty="0"/>
              <a:t>: </a:t>
            </a:r>
          </a:p>
          <a:p>
            <a:pPr lvl="0"/>
            <a:r>
              <a:rPr lang="pt-BR" dirty="0"/>
              <a:t>Ocorrerá quando não estiverem presentes quais quer das condições da ação.</a:t>
            </a:r>
          </a:p>
          <a:p>
            <a:pPr marL="0" indent="0">
              <a:buNone/>
            </a:pPr>
            <a:r>
              <a:rPr lang="pt-BR" dirty="0"/>
              <a:t>Art. 395.  A denúncia ou queixa será rejeitada quando:         </a:t>
            </a:r>
          </a:p>
          <a:p>
            <a:pPr marL="0" indent="0">
              <a:buNone/>
            </a:pPr>
            <a:r>
              <a:rPr lang="pt-BR" dirty="0"/>
              <a:t>I - for manifestamente inepta;</a:t>
            </a:r>
          </a:p>
          <a:p>
            <a:pPr marL="0" indent="0">
              <a:buNone/>
            </a:pPr>
            <a:r>
              <a:rPr lang="pt-BR" dirty="0"/>
              <a:t>II - faltar pressuposto processual ou condição para o exercício da ação penal; ou         </a:t>
            </a:r>
          </a:p>
          <a:p>
            <a:pPr marL="0" indent="0">
              <a:buNone/>
            </a:pPr>
            <a:r>
              <a:rPr lang="pt-BR" dirty="0" err="1"/>
              <a:t>III</a:t>
            </a:r>
            <a:r>
              <a:rPr lang="pt-BR" dirty="0"/>
              <a:t> - faltar justa causa para o exercício da ação penal</a:t>
            </a:r>
          </a:p>
          <a:p>
            <a:pPr marL="0" indent="0">
              <a:buNone/>
            </a:pPr>
            <a:endParaRPr lang="pt-BR" dirty="0"/>
          </a:p>
        </p:txBody>
      </p:sp>
    </p:spTree>
    <p:extLst>
      <p:ext uri="{BB962C8B-B14F-4D97-AF65-F5344CB8AC3E}">
        <p14:creationId xmlns:p14="http://schemas.microsoft.com/office/powerpoint/2010/main" val="3135566454"/>
      </p:ext>
    </p:extLst>
  </p:cSld>
  <p:clrMapOvr>
    <a:masterClrMapping/>
  </p:clrMapOvr>
  <p:transition spd="slow">
    <p:push/>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2. RITO ORDINÁRIO</a:t>
            </a:r>
            <a:endParaRPr lang="pt-BR" dirty="0"/>
          </a:p>
        </p:txBody>
      </p:sp>
      <p:sp>
        <p:nvSpPr>
          <p:cNvPr id="3" name="Espaço Reservado para Conteúdo 2"/>
          <p:cNvSpPr>
            <a:spLocks noGrp="1"/>
          </p:cNvSpPr>
          <p:nvPr>
            <p:ph idx="1"/>
          </p:nvPr>
        </p:nvSpPr>
        <p:spPr>
          <a:xfrm>
            <a:off x="457200" y="1417638"/>
            <a:ext cx="8229600" cy="5179714"/>
          </a:xfrm>
        </p:spPr>
        <p:txBody>
          <a:bodyPr>
            <a:normAutofit fontScale="85000" lnSpcReduction="10000"/>
          </a:bodyPr>
          <a:lstStyle/>
          <a:p>
            <a:pPr marL="0" indent="0">
              <a:buNone/>
            </a:pPr>
            <a:r>
              <a:rPr lang="pt-BR" b="1" dirty="0"/>
              <a:t>2.2. Atos mais importantes do rito ordinário</a:t>
            </a:r>
            <a:endParaRPr lang="pt-BR" dirty="0"/>
          </a:p>
          <a:p>
            <a:pPr marL="0" lvl="0" indent="0">
              <a:buNone/>
            </a:pPr>
            <a:r>
              <a:rPr lang="pt-BR" u="sng" dirty="0"/>
              <a:t>c) Resposta à acusação:</a:t>
            </a:r>
            <a:r>
              <a:rPr lang="pt-BR" dirty="0"/>
              <a:t> </a:t>
            </a:r>
          </a:p>
          <a:p>
            <a:pPr lvl="0"/>
            <a:r>
              <a:rPr lang="pt-BR" dirty="0"/>
              <a:t>Após citado, o réu deverá constituir advogado para apresentar a resposta em 10 dias. </a:t>
            </a:r>
          </a:p>
          <a:p>
            <a:pPr lvl="0"/>
            <a:r>
              <a:rPr lang="pt-BR" dirty="0"/>
              <a:t>Se mesmo citado </a:t>
            </a:r>
            <a:r>
              <a:rPr lang="pt-BR" b="1" u="sng" dirty="0"/>
              <a:t>pessoalmente</a:t>
            </a:r>
            <a:r>
              <a:rPr lang="pt-BR" dirty="0"/>
              <a:t>, não constituir advogado, deverá ser nomeado defensor público. Se o acusado for citado por </a:t>
            </a:r>
            <a:r>
              <a:rPr lang="pt-BR" b="1" u="sng" dirty="0"/>
              <a:t>edital</a:t>
            </a:r>
            <a:r>
              <a:rPr lang="pt-BR" dirty="0"/>
              <a:t> e não comparecer nem constituir advogado, deve-se aplicar a regra do art. 366 para suspender o processo.</a:t>
            </a:r>
          </a:p>
          <a:p>
            <a:pPr lvl="0"/>
            <a:r>
              <a:rPr lang="pt-BR" dirty="0"/>
              <a:t>Momento para arguir nulidades da denúncia ou queixa e tudo que interesse à sua defesa. </a:t>
            </a:r>
          </a:p>
          <a:p>
            <a:pPr marL="0" indent="0">
              <a:buNone/>
            </a:pPr>
            <a:endParaRPr lang="pt-BR" dirty="0"/>
          </a:p>
        </p:txBody>
      </p:sp>
    </p:spTree>
    <p:extLst>
      <p:ext uri="{BB962C8B-B14F-4D97-AF65-F5344CB8AC3E}">
        <p14:creationId xmlns:p14="http://schemas.microsoft.com/office/powerpoint/2010/main" val="3587489938"/>
      </p:ext>
    </p:extLst>
  </p:cSld>
  <p:clrMapOvr>
    <a:masterClrMapping/>
  </p:clrMapOvr>
  <p:transition spd="slow">
    <p:push/>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2. RITO ORDINÁRIO</a:t>
            </a:r>
            <a:endParaRPr lang="pt-BR" dirty="0"/>
          </a:p>
        </p:txBody>
      </p:sp>
      <p:sp>
        <p:nvSpPr>
          <p:cNvPr id="3" name="Espaço Reservado para Conteúdo 2"/>
          <p:cNvSpPr>
            <a:spLocks noGrp="1"/>
          </p:cNvSpPr>
          <p:nvPr>
            <p:ph idx="1"/>
          </p:nvPr>
        </p:nvSpPr>
        <p:spPr>
          <a:xfrm>
            <a:off x="457200" y="1417638"/>
            <a:ext cx="8229600" cy="5179714"/>
          </a:xfrm>
        </p:spPr>
        <p:txBody>
          <a:bodyPr>
            <a:normAutofit fontScale="92500"/>
          </a:bodyPr>
          <a:lstStyle/>
          <a:p>
            <a:pPr marL="0" indent="0">
              <a:buNone/>
            </a:pPr>
            <a:r>
              <a:rPr lang="pt-BR" b="1" dirty="0"/>
              <a:t>2.2. Atos mais importantes do rito ordinário</a:t>
            </a:r>
            <a:endParaRPr lang="pt-BR" dirty="0"/>
          </a:p>
          <a:p>
            <a:pPr marL="0" lvl="0" indent="0">
              <a:buNone/>
            </a:pPr>
            <a:r>
              <a:rPr lang="pt-BR" u="sng" dirty="0"/>
              <a:t>c) Resposta à acusação:</a:t>
            </a:r>
            <a:r>
              <a:rPr lang="pt-BR" dirty="0"/>
              <a:t> </a:t>
            </a:r>
          </a:p>
          <a:p>
            <a:pPr lvl="0"/>
            <a:r>
              <a:rPr lang="pt-BR" dirty="0"/>
              <a:t>Momento para arrolar testemunhas, indicar provas e juntar documentos.</a:t>
            </a:r>
          </a:p>
          <a:p>
            <a:pPr lvl="0"/>
            <a:r>
              <a:rPr lang="pt-BR" dirty="0"/>
              <a:t>Momento para se alegar exceções (mas em peça separada).</a:t>
            </a:r>
          </a:p>
          <a:p>
            <a:pPr lvl="0"/>
            <a:r>
              <a:rPr lang="pt-BR" dirty="0"/>
              <a:t>A defesa também pode, por estratégia, deixar para aduzir neste momento questões que considere relevantes para se manifestar apenas em alegações finais.</a:t>
            </a:r>
          </a:p>
          <a:p>
            <a:pPr marL="0" indent="0">
              <a:buNone/>
            </a:pPr>
            <a:endParaRPr lang="pt-BR" dirty="0"/>
          </a:p>
        </p:txBody>
      </p:sp>
    </p:spTree>
    <p:extLst>
      <p:ext uri="{BB962C8B-B14F-4D97-AF65-F5344CB8AC3E}">
        <p14:creationId xmlns:p14="http://schemas.microsoft.com/office/powerpoint/2010/main" val="3678715404"/>
      </p:ext>
    </p:extLst>
  </p:cSld>
  <p:clrMapOvr>
    <a:masterClrMapping/>
  </p:clrMapOvr>
  <p:transition spd="slow">
    <p:push/>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2. RITO ORDINÁRIO</a:t>
            </a:r>
            <a:endParaRPr lang="pt-BR" dirty="0"/>
          </a:p>
        </p:txBody>
      </p:sp>
      <p:sp>
        <p:nvSpPr>
          <p:cNvPr id="3" name="Espaço Reservado para Conteúdo 2"/>
          <p:cNvSpPr>
            <a:spLocks noGrp="1"/>
          </p:cNvSpPr>
          <p:nvPr>
            <p:ph idx="1"/>
          </p:nvPr>
        </p:nvSpPr>
        <p:spPr>
          <a:xfrm>
            <a:off x="457200" y="1417638"/>
            <a:ext cx="8363272" cy="5440362"/>
          </a:xfrm>
        </p:spPr>
        <p:txBody>
          <a:bodyPr>
            <a:normAutofit fontScale="62500" lnSpcReduction="20000"/>
          </a:bodyPr>
          <a:lstStyle/>
          <a:p>
            <a:pPr marL="0" indent="0">
              <a:buNone/>
            </a:pPr>
            <a:r>
              <a:rPr lang="pt-BR" sz="4000" b="1" dirty="0"/>
              <a:t>2.2. Atos mais importantes do rito ordinário</a:t>
            </a:r>
            <a:endParaRPr lang="pt-BR" sz="4000" dirty="0"/>
          </a:p>
          <a:p>
            <a:pPr marL="0" lvl="0" indent="0">
              <a:buNone/>
            </a:pPr>
            <a:r>
              <a:rPr lang="pt-BR" sz="4000" u="sng" dirty="0"/>
              <a:t>d) Absolvição sumária:</a:t>
            </a:r>
            <a:endParaRPr lang="pt-BR" sz="4000" dirty="0"/>
          </a:p>
          <a:p>
            <a:r>
              <a:rPr lang="pt-BR" sz="4000" dirty="0"/>
              <a:t>O juiz poderá absolver sumariamente em razão de:</a:t>
            </a:r>
          </a:p>
          <a:p>
            <a:pPr lvl="0"/>
            <a:r>
              <a:rPr lang="pt-BR" sz="4000" dirty="0"/>
              <a:t>Atipicidade material ou formal</a:t>
            </a:r>
          </a:p>
          <a:p>
            <a:pPr lvl="0"/>
            <a:r>
              <a:rPr lang="pt-BR" sz="4000" dirty="0"/>
              <a:t>Manifesta existência de excludente de ilicitude (legítima defesa, estado de necessidade, exercício regular de direito, estrito cumprimento do dever legal ou consentimento do ofendido).</a:t>
            </a:r>
          </a:p>
          <a:p>
            <a:pPr lvl="0"/>
            <a:r>
              <a:rPr lang="pt-BR" sz="4000" dirty="0"/>
              <a:t>Manifesta existência de excludente de culpabilidade (coação moral irresistível, erro de proibição, etc.). A inimputabilidade não enseja a absolvição sumária, pois ainda permite a “absolvição imprópria”.</a:t>
            </a:r>
          </a:p>
          <a:p>
            <a:pPr lvl="0"/>
            <a:r>
              <a:rPr lang="pt-BR" sz="4000" dirty="0"/>
              <a:t>Estiver extinta a punibilidade (prescrição, decadência, ou outra causa do art. 107).</a:t>
            </a:r>
          </a:p>
          <a:p>
            <a:pPr lvl="0"/>
            <a:r>
              <a:rPr lang="pt-BR" sz="4000" dirty="0"/>
              <a:t>Gera coisa julgado material.</a:t>
            </a:r>
          </a:p>
          <a:p>
            <a:pPr marL="0" indent="0">
              <a:buNone/>
            </a:pPr>
            <a:endParaRPr lang="pt-BR" dirty="0"/>
          </a:p>
        </p:txBody>
      </p:sp>
    </p:spTree>
    <p:extLst>
      <p:ext uri="{BB962C8B-B14F-4D97-AF65-F5344CB8AC3E}">
        <p14:creationId xmlns:p14="http://schemas.microsoft.com/office/powerpoint/2010/main" val="2262347938"/>
      </p:ext>
    </p:extLst>
  </p:cSld>
  <p:clrMapOvr>
    <a:masterClrMapping/>
  </p:clrMapOvr>
  <p:transition spd="slow">
    <p:push/>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2. RITO ORDINÁRIO</a:t>
            </a:r>
            <a:endParaRPr lang="pt-BR" dirty="0"/>
          </a:p>
        </p:txBody>
      </p:sp>
      <p:sp>
        <p:nvSpPr>
          <p:cNvPr id="3" name="Espaço Reservado para Conteúdo 2"/>
          <p:cNvSpPr>
            <a:spLocks noGrp="1"/>
          </p:cNvSpPr>
          <p:nvPr>
            <p:ph idx="1"/>
          </p:nvPr>
        </p:nvSpPr>
        <p:spPr>
          <a:xfrm>
            <a:off x="457200" y="1417638"/>
            <a:ext cx="8363272" cy="5440362"/>
          </a:xfrm>
        </p:spPr>
        <p:txBody>
          <a:bodyPr>
            <a:normAutofit fontScale="85000" lnSpcReduction="10000"/>
          </a:bodyPr>
          <a:lstStyle/>
          <a:p>
            <a:pPr marL="0" indent="0">
              <a:buNone/>
            </a:pPr>
            <a:r>
              <a:rPr lang="pt-BR" sz="4000" b="1" dirty="0"/>
              <a:t>2.2. Atos mais importantes do rito ordinário</a:t>
            </a:r>
            <a:endParaRPr lang="pt-BR" sz="4000" dirty="0"/>
          </a:p>
          <a:p>
            <a:pPr marL="0" indent="0">
              <a:buNone/>
            </a:pPr>
            <a:r>
              <a:rPr lang="pt-BR" b="1" dirty="0" err="1"/>
              <a:t>OBS</a:t>
            </a:r>
            <a:r>
              <a:rPr lang="pt-BR" dirty="0"/>
              <a:t>: </a:t>
            </a:r>
            <a:r>
              <a:rPr lang="pt-BR" dirty="0" err="1"/>
              <a:t>Aury</a:t>
            </a:r>
            <a:r>
              <a:rPr lang="pt-BR" dirty="0"/>
              <a:t> crítica a decisão que reconhece a extinção de punibilidade como decisão de absolvição. Processualmente falando a decisão é “declaratória da extinção de punibilidade” e não de “absolvição”. Houve mais uma fez falta de técnica do legislador ao misturar essas duas categorias.</a:t>
            </a:r>
          </a:p>
          <a:p>
            <a:pPr marL="0" indent="0">
              <a:buNone/>
            </a:pPr>
            <a:r>
              <a:rPr lang="pt-BR" b="1" dirty="0" err="1"/>
              <a:t>OBS</a:t>
            </a:r>
            <a:r>
              <a:rPr lang="pt-BR" dirty="0"/>
              <a:t>: pela ausência de preclusão </a:t>
            </a:r>
            <a:r>
              <a:rPr lang="pt-BR" i="1" dirty="0"/>
              <a:t>pro </a:t>
            </a:r>
            <a:r>
              <a:rPr lang="pt-BR" i="1" dirty="0" err="1"/>
              <a:t>iudicato</a:t>
            </a:r>
            <a:r>
              <a:rPr lang="pt-BR" i="1" dirty="0"/>
              <a:t> </a:t>
            </a:r>
            <a:r>
              <a:rPr lang="pt-BR" dirty="0"/>
              <a:t>(para o juiz), nada impede que o juiz, após a resposta escrita, se convença da ausência de alguma da condições da ação e </a:t>
            </a:r>
            <a:r>
              <a:rPr lang="pt-BR" b="1" u="sng" dirty="0"/>
              <a:t>rejeite</a:t>
            </a:r>
            <a:r>
              <a:rPr lang="pt-BR" dirty="0"/>
              <a:t> a denúncia anteriormente recebida. </a:t>
            </a:r>
          </a:p>
          <a:p>
            <a:pPr marL="0" indent="0">
              <a:buNone/>
            </a:pPr>
            <a:endParaRPr lang="pt-BR" dirty="0"/>
          </a:p>
        </p:txBody>
      </p:sp>
    </p:spTree>
    <p:extLst>
      <p:ext uri="{BB962C8B-B14F-4D97-AF65-F5344CB8AC3E}">
        <p14:creationId xmlns:p14="http://schemas.microsoft.com/office/powerpoint/2010/main" val="1913854861"/>
      </p:ext>
    </p:extLst>
  </p:cSld>
  <p:clrMapOvr>
    <a:masterClrMapping/>
  </p:clrMapOvr>
  <p:transition spd="slow">
    <p:push/>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2. RITO ORDINÁRIO</a:t>
            </a:r>
            <a:endParaRPr lang="pt-BR" dirty="0"/>
          </a:p>
        </p:txBody>
      </p:sp>
      <p:sp>
        <p:nvSpPr>
          <p:cNvPr id="3" name="Espaço Reservado para Conteúdo 2"/>
          <p:cNvSpPr>
            <a:spLocks noGrp="1"/>
          </p:cNvSpPr>
          <p:nvPr>
            <p:ph idx="1"/>
          </p:nvPr>
        </p:nvSpPr>
        <p:spPr>
          <a:xfrm>
            <a:off x="457200" y="1417638"/>
            <a:ext cx="8363272" cy="5440362"/>
          </a:xfrm>
        </p:spPr>
        <p:txBody>
          <a:bodyPr>
            <a:normAutofit fontScale="85000" lnSpcReduction="20000"/>
          </a:bodyPr>
          <a:lstStyle/>
          <a:p>
            <a:pPr marL="0" indent="0">
              <a:buNone/>
            </a:pPr>
            <a:r>
              <a:rPr lang="pt-BR" sz="4000" b="1" dirty="0"/>
              <a:t>2.2. Atos mais importantes do rito ordinário</a:t>
            </a:r>
            <a:endParaRPr lang="pt-BR" sz="4000" dirty="0"/>
          </a:p>
          <a:p>
            <a:pPr marL="0" lvl="0" indent="0">
              <a:buNone/>
            </a:pPr>
            <a:r>
              <a:rPr lang="pt-BR" u="sng" dirty="0"/>
              <a:t>e) Audiência de Instrução e Julgamento</a:t>
            </a:r>
            <a:endParaRPr lang="pt-BR" dirty="0"/>
          </a:p>
          <a:p>
            <a:pPr lvl="0"/>
            <a:r>
              <a:rPr lang="pt-BR" dirty="0"/>
              <a:t>Momento de produção e coleta da prova, seja ela testemunhal, pericial ou documental. </a:t>
            </a:r>
          </a:p>
          <a:p>
            <a:pPr lvl="0"/>
            <a:r>
              <a:rPr lang="pt-BR" dirty="0"/>
              <a:t>Afinal, deve ser proferida decisão.</a:t>
            </a:r>
          </a:p>
          <a:p>
            <a:pPr lvl="0"/>
            <a:r>
              <a:rPr lang="pt-BR" dirty="0"/>
              <a:t>O juiz que presidiu a instrução (coleta da prova) deve ser o mesmo que irá decidir o caso (art. 399, §2º, princípio da identidade física).</a:t>
            </a:r>
          </a:p>
          <a:p>
            <a:pPr lvl="0"/>
            <a:r>
              <a:rPr lang="pt-BR" dirty="0"/>
              <a:t>Deve ser ouvido, nessa ordem: vítima, testemunhas de acusação, eventuais esclarecimento dos peritos, acareações e reconhecimento de pessoas e coisas, finalizando com o interrogatório.</a:t>
            </a:r>
          </a:p>
          <a:p>
            <a:pPr marL="0" indent="0">
              <a:buNone/>
            </a:pPr>
            <a:endParaRPr lang="pt-BR" dirty="0"/>
          </a:p>
        </p:txBody>
      </p:sp>
    </p:spTree>
    <p:extLst>
      <p:ext uri="{BB962C8B-B14F-4D97-AF65-F5344CB8AC3E}">
        <p14:creationId xmlns:p14="http://schemas.microsoft.com/office/powerpoint/2010/main" val="1468005033"/>
      </p:ext>
    </p:extLst>
  </p:cSld>
  <p:clrMapOvr>
    <a:masterClrMapping/>
  </p:clrMapOvr>
  <p:transition spd="slow">
    <p:push/>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2. RITO ORDINÁRIO</a:t>
            </a:r>
            <a:endParaRPr lang="pt-BR" dirty="0"/>
          </a:p>
        </p:txBody>
      </p:sp>
      <p:sp>
        <p:nvSpPr>
          <p:cNvPr id="3" name="Espaço Reservado para Conteúdo 2"/>
          <p:cNvSpPr>
            <a:spLocks noGrp="1"/>
          </p:cNvSpPr>
          <p:nvPr>
            <p:ph idx="1"/>
          </p:nvPr>
        </p:nvSpPr>
        <p:spPr>
          <a:xfrm>
            <a:off x="457200" y="1417638"/>
            <a:ext cx="8363272" cy="5440362"/>
          </a:xfrm>
        </p:spPr>
        <p:txBody>
          <a:bodyPr>
            <a:normAutofit fontScale="77500" lnSpcReduction="20000"/>
          </a:bodyPr>
          <a:lstStyle/>
          <a:p>
            <a:pPr marL="0" indent="0">
              <a:buNone/>
            </a:pPr>
            <a:r>
              <a:rPr lang="pt-BR" sz="4000" b="1" dirty="0"/>
              <a:t>2.2. Atos mais importantes do rito ordinário</a:t>
            </a:r>
            <a:endParaRPr lang="pt-BR" sz="4000" dirty="0"/>
          </a:p>
          <a:p>
            <a:pPr marL="0" lvl="0" indent="0">
              <a:buNone/>
            </a:pPr>
            <a:r>
              <a:rPr lang="pt-BR" u="sng" dirty="0"/>
              <a:t>e) Audiência de Instrução e Julgamento</a:t>
            </a:r>
            <a:endParaRPr lang="pt-BR" dirty="0"/>
          </a:p>
          <a:p>
            <a:pPr lvl="0"/>
            <a:r>
              <a:rPr lang="pt-BR" dirty="0"/>
              <a:t>Serão ouvidas até 8 testemunhas de cada parte, não sendo computadas as informantes e as referidas. </a:t>
            </a:r>
          </a:p>
          <a:p>
            <a:pPr lvl="0"/>
            <a:r>
              <a:rPr lang="pt-BR" dirty="0"/>
              <a:t>A testemunha não é da parte, mas sim do processo. Daí porque impossível a desistência unilateral, evitando-se surpresas. O juiz deve sempre intimar a outra parte sobre a desistência de testemunha requerida, oportunizando o contraditório.</a:t>
            </a:r>
          </a:p>
          <a:p>
            <a:pPr lvl="0"/>
            <a:r>
              <a:rPr lang="pt-BR" dirty="0"/>
              <a:t>A reforma de 2008 pretendeu instituir a audiência una. Mas essa regra não funciona em casos complexos que dezenas ou centenas de testemunhas. </a:t>
            </a:r>
          </a:p>
          <a:p>
            <a:pPr lvl="0"/>
            <a:r>
              <a:rPr lang="pt-BR" dirty="0"/>
              <a:t>O art. 402 permite, diante da prova produzida, que as partes requeiram diligências.</a:t>
            </a:r>
          </a:p>
        </p:txBody>
      </p:sp>
    </p:spTree>
    <p:extLst>
      <p:ext uri="{BB962C8B-B14F-4D97-AF65-F5344CB8AC3E}">
        <p14:creationId xmlns:p14="http://schemas.microsoft.com/office/powerpoint/2010/main" val="547221664"/>
      </p:ext>
    </p:extLst>
  </p:cSld>
  <p:clrMapOvr>
    <a:masterClrMapping/>
  </p:clrMapOvr>
  <p:transition spd="slow">
    <p:push/>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2. RITO ORDINÁRIO</a:t>
            </a:r>
            <a:endParaRPr lang="pt-BR" dirty="0"/>
          </a:p>
        </p:txBody>
      </p:sp>
      <p:sp>
        <p:nvSpPr>
          <p:cNvPr id="3" name="Espaço Reservado para Conteúdo 2"/>
          <p:cNvSpPr>
            <a:spLocks noGrp="1"/>
          </p:cNvSpPr>
          <p:nvPr>
            <p:ph idx="1"/>
          </p:nvPr>
        </p:nvSpPr>
        <p:spPr>
          <a:xfrm>
            <a:off x="457200" y="1417638"/>
            <a:ext cx="8363272" cy="5440362"/>
          </a:xfrm>
        </p:spPr>
        <p:txBody>
          <a:bodyPr>
            <a:normAutofit fontScale="92500" lnSpcReduction="20000"/>
          </a:bodyPr>
          <a:lstStyle/>
          <a:p>
            <a:pPr marL="0" indent="0">
              <a:buNone/>
            </a:pPr>
            <a:r>
              <a:rPr lang="pt-BR" sz="4000" b="1" dirty="0"/>
              <a:t>2.2. Atos mais importantes do rito ordinário</a:t>
            </a:r>
            <a:endParaRPr lang="pt-BR" sz="4000" dirty="0"/>
          </a:p>
          <a:p>
            <a:pPr marL="0" lvl="0" indent="0">
              <a:buNone/>
            </a:pPr>
            <a:r>
              <a:rPr lang="pt-BR" u="sng" dirty="0"/>
              <a:t>e) Audiência de Instrução e Julgamento</a:t>
            </a:r>
            <a:endParaRPr lang="pt-BR" dirty="0"/>
          </a:p>
          <a:p>
            <a:pPr lvl="0"/>
            <a:r>
              <a:rPr lang="pt-BR" dirty="0"/>
              <a:t>Não havendo diligências, as partes terão 20 minutos para fazer as alegações finais orais, prorrogáveis por mais 10. E o juiz deverá sentenciar em audiência (art. 403).</a:t>
            </a:r>
          </a:p>
          <a:p>
            <a:pPr lvl="0"/>
            <a:r>
              <a:rPr lang="pt-BR" dirty="0"/>
              <a:t>Quando houver requerimento de diligências, ou em razão da complexidade do caso, as partes poderão requerer a apresentação dos memoriais no prazo de 5 dias sucessivos. Nesse caso, o juiz deverá sentenciar em 10 dias (art. 403, §3º).</a:t>
            </a:r>
          </a:p>
        </p:txBody>
      </p:sp>
    </p:spTree>
    <p:extLst>
      <p:ext uri="{BB962C8B-B14F-4D97-AF65-F5344CB8AC3E}">
        <p14:creationId xmlns:p14="http://schemas.microsoft.com/office/powerpoint/2010/main" val="2004443948"/>
      </p:ext>
    </p:extLst>
  </p:cSld>
  <p:clrMapOvr>
    <a:masterClrMapping/>
  </p:clrMapOvr>
  <p:transition spd="slow">
    <p:push/>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1. INTRODUÇÃO</a:t>
            </a:r>
          </a:p>
        </p:txBody>
      </p:sp>
      <p:sp>
        <p:nvSpPr>
          <p:cNvPr id="3" name="Espaço Reservado para Conteúdo 2"/>
          <p:cNvSpPr>
            <a:spLocks noGrp="1"/>
          </p:cNvSpPr>
          <p:nvPr>
            <p:ph idx="1"/>
          </p:nvPr>
        </p:nvSpPr>
        <p:spPr/>
        <p:txBody>
          <a:bodyPr>
            <a:normAutofit fontScale="85000" lnSpcReduction="20000"/>
          </a:bodyPr>
          <a:lstStyle/>
          <a:p>
            <a:pPr marL="0" indent="0">
              <a:buNone/>
            </a:pPr>
            <a:r>
              <a:rPr lang="pt-BR" b="1" u="sng" dirty="0"/>
              <a:t>Procedimento</a:t>
            </a:r>
            <a:r>
              <a:rPr lang="pt-BR" dirty="0"/>
              <a:t>: lado formal da atuação judicial, o conjunto de normas reguladoras do processo ou ainda o caminho (iter) ou itinerário que percorrem a pretensão acusatória e a resistência defensiva, a fim de que obtenham a satisfação do órgão jurisdicional (LOPES, 2016, p. 593).</a:t>
            </a:r>
          </a:p>
          <a:p>
            <a:pPr marL="0" indent="0">
              <a:buNone/>
            </a:pPr>
            <a:r>
              <a:rPr lang="pt-BR" b="1" dirty="0" err="1"/>
              <a:t>OBS</a:t>
            </a:r>
            <a:r>
              <a:rPr lang="pt-BR" dirty="0"/>
              <a:t>: o CPP comete um erro primário ao usar a terminologia “processo” no livro II do Código. Não existe “Processo Comum”; “Processos Especiais”, “Processos de Competência do STF e dos Tribunais”. Houve falta de técnica, pois deveria ter sido utilizada a expressão procedimento nesses casos.</a:t>
            </a:r>
          </a:p>
          <a:p>
            <a:pPr marL="0" indent="0">
              <a:buNone/>
            </a:pPr>
            <a:endParaRPr lang="pt-BR" dirty="0"/>
          </a:p>
        </p:txBody>
      </p:sp>
    </p:spTree>
    <p:extLst>
      <p:ext uri="{BB962C8B-B14F-4D97-AF65-F5344CB8AC3E}">
        <p14:creationId xmlns:p14="http://schemas.microsoft.com/office/powerpoint/2010/main" val="829686229"/>
      </p:ext>
    </p:extLst>
  </p:cSld>
  <p:clrMapOvr>
    <a:masterClrMapping/>
  </p:clrMapOvr>
  <p:transition spd="slow">
    <p:push/>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2. RITO ORDINÁRIO</a:t>
            </a:r>
            <a:endParaRPr lang="pt-BR" dirty="0"/>
          </a:p>
        </p:txBody>
      </p:sp>
      <p:sp>
        <p:nvSpPr>
          <p:cNvPr id="3" name="Espaço Reservado para Conteúdo 2"/>
          <p:cNvSpPr>
            <a:spLocks noGrp="1"/>
          </p:cNvSpPr>
          <p:nvPr>
            <p:ph idx="1"/>
          </p:nvPr>
        </p:nvSpPr>
        <p:spPr>
          <a:xfrm>
            <a:off x="457200" y="1417638"/>
            <a:ext cx="8363272" cy="5440362"/>
          </a:xfrm>
        </p:spPr>
        <p:txBody>
          <a:bodyPr>
            <a:normAutofit fontScale="77500" lnSpcReduction="20000"/>
          </a:bodyPr>
          <a:lstStyle/>
          <a:p>
            <a:pPr marL="0" indent="0">
              <a:buNone/>
            </a:pPr>
            <a:r>
              <a:rPr lang="pt-BR" sz="4000" b="1" dirty="0"/>
              <a:t>2.2. Atos mais importantes do rito ordinário</a:t>
            </a:r>
            <a:endParaRPr lang="pt-BR" sz="4000" dirty="0"/>
          </a:p>
          <a:p>
            <a:pPr marL="0" indent="0">
              <a:buNone/>
            </a:pPr>
            <a:r>
              <a:rPr lang="pt-BR" b="1" dirty="0" err="1"/>
              <a:t>OBS</a:t>
            </a:r>
            <a:r>
              <a:rPr lang="pt-BR" dirty="0"/>
              <a:t>: o art. 405, §2º do CPP permite a colheita dos depoimentos por mídia digital. No entanto, o referido dispositivo não impõe a necessidade de transcrição. </a:t>
            </a:r>
            <a:r>
              <a:rPr lang="pt-BR" dirty="0" err="1"/>
              <a:t>Aury</a:t>
            </a:r>
            <a:r>
              <a:rPr lang="pt-BR" dirty="0"/>
              <a:t> crítica essa medida:</a:t>
            </a:r>
          </a:p>
          <a:p>
            <a:pPr marL="0" indent="0">
              <a:buNone/>
            </a:pPr>
            <a:r>
              <a:rPr lang="pt-BR" dirty="0"/>
              <a:t>“Entregar, ao final da audiência, um CD é um grave erro, que causará grande prejuízo para todos. Quem (juiz, promotor, advogados de defesa ou assistentes da acusação) ficará horas e horas assistindo a depoimentos para elaborar memoriais ou mesmo um recurso de apelação? E o duplo grau de jurisdição, como fica? Que desembargador fará isso antes de julgar um recurso? Nenhum. Elementar que essa </a:t>
            </a:r>
            <a:r>
              <a:rPr lang="pt-BR" dirty="0" err="1"/>
              <a:t>pseudoagilidade</a:t>
            </a:r>
            <a:r>
              <a:rPr lang="pt-BR" dirty="0"/>
              <a:t> cobre um preço impagável. </a:t>
            </a:r>
            <a:r>
              <a:rPr lang="pt-BR" dirty="0" err="1"/>
              <a:t>Dessarte</a:t>
            </a:r>
            <a:r>
              <a:rPr lang="pt-BR" dirty="0"/>
              <a:t>, </a:t>
            </a:r>
            <a:r>
              <a:rPr lang="pt-BR" u="sng" dirty="0">
                <a:solidFill>
                  <a:srgbClr val="00B050"/>
                </a:solidFill>
              </a:rPr>
              <a:t>parece­-nos que a transcrição é fundamental para assegurar o direito de defesa </a:t>
            </a:r>
            <a:r>
              <a:rPr lang="pt-BR" dirty="0"/>
              <a:t>e do duplo grau de jurisdição.” (LOPES, 2016, p. 601)</a:t>
            </a:r>
          </a:p>
        </p:txBody>
      </p:sp>
    </p:spTree>
    <p:extLst>
      <p:ext uri="{BB962C8B-B14F-4D97-AF65-F5344CB8AC3E}">
        <p14:creationId xmlns:p14="http://schemas.microsoft.com/office/powerpoint/2010/main" val="869174673"/>
      </p:ext>
    </p:extLst>
  </p:cSld>
  <p:clrMapOvr>
    <a:masterClrMapping/>
  </p:clrMapOvr>
  <p:transition spd="slow">
    <p:push/>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2. RITO ORDINÁRIO</a:t>
            </a:r>
            <a:endParaRPr lang="pt-BR" dirty="0"/>
          </a:p>
        </p:txBody>
      </p:sp>
      <p:sp>
        <p:nvSpPr>
          <p:cNvPr id="3" name="Espaço Reservado para Conteúdo 2"/>
          <p:cNvSpPr>
            <a:spLocks noGrp="1"/>
          </p:cNvSpPr>
          <p:nvPr>
            <p:ph idx="1"/>
          </p:nvPr>
        </p:nvSpPr>
        <p:spPr>
          <a:xfrm>
            <a:off x="457200" y="1417638"/>
            <a:ext cx="8363272" cy="5440362"/>
          </a:xfrm>
        </p:spPr>
        <p:txBody>
          <a:bodyPr>
            <a:normAutofit/>
          </a:bodyPr>
          <a:lstStyle/>
          <a:p>
            <a:pPr marL="0" indent="0">
              <a:buNone/>
            </a:pPr>
            <a:r>
              <a:rPr lang="pt-BR" sz="4000" b="1" dirty="0"/>
              <a:t>2.2. Atos mais importantes do rito ordinário</a:t>
            </a:r>
            <a:endParaRPr lang="pt-BR" sz="4000" dirty="0"/>
          </a:p>
          <a:p>
            <a:pPr marL="0" indent="0">
              <a:buNone/>
            </a:pPr>
            <a:r>
              <a:rPr lang="pt-BR" b="1" dirty="0" err="1"/>
              <a:t>OBS</a:t>
            </a:r>
            <a:r>
              <a:rPr lang="pt-BR" dirty="0"/>
              <a:t>: haverá nulidade absoluta da audiência em que o réu preso requisitado não é levado pelo Estado. O réu tem direito de presença e de audiência.</a:t>
            </a:r>
          </a:p>
          <a:p>
            <a:pPr marL="0" indent="0">
              <a:buNone/>
            </a:pPr>
            <a:r>
              <a:rPr lang="pt-BR" dirty="0"/>
              <a:t>STF HC 93503/SP e HC 98.676.</a:t>
            </a:r>
          </a:p>
        </p:txBody>
      </p:sp>
    </p:spTree>
    <p:extLst>
      <p:ext uri="{BB962C8B-B14F-4D97-AF65-F5344CB8AC3E}">
        <p14:creationId xmlns:p14="http://schemas.microsoft.com/office/powerpoint/2010/main" val="2814495695"/>
      </p:ext>
    </p:extLst>
  </p:cSld>
  <p:clrMapOvr>
    <a:masterClrMapping/>
  </p:clrMapOvr>
  <p:transition spd="slow">
    <p:push/>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2. RITO ORDINÁRIO</a:t>
            </a:r>
            <a:endParaRPr lang="pt-BR" dirty="0"/>
          </a:p>
        </p:txBody>
      </p:sp>
      <p:sp>
        <p:nvSpPr>
          <p:cNvPr id="3" name="Espaço Reservado para Conteúdo 2"/>
          <p:cNvSpPr>
            <a:spLocks noGrp="1"/>
          </p:cNvSpPr>
          <p:nvPr>
            <p:ph idx="1"/>
          </p:nvPr>
        </p:nvSpPr>
        <p:spPr>
          <a:xfrm>
            <a:off x="457200" y="1417638"/>
            <a:ext cx="8363272" cy="5440362"/>
          </a:xfrm>
        </p:spPr>
        <p:txBody>
          <a:bodyPr>
            <a:normAutofit/>
          </a:bodyPr>
          <a:lstStyle/>
          <a:p>
            <a:pPr marL="0" indent="0">
              <a:buNone/>
            </a:pPr>
            <a:r>
              <a:rPr lang="pt-BR" sz="4000" b="1" dirty="0"/>
              <a:t>2.2. Atos mais importantes do rito ordinário</a:t>
            </a:r>
            <a:endParaRPr lang="pt-BR" sz="4000" dirty="0"/>
          </a:p>
          <a:p>
            <a:pPr marL="0" indent="0">
              <a:buNone/>
            </a:pPr>
            <a:r>
              <a:rPr lang="pt-BR" b="1" dirty="0" err="1"/>
              <a:t>OBS</a:t>
            </a:r>
            <a:r>
              <a:rPr lang="pt-BR" dirty="0"/>
              <a:t>: haverá nulidade absoluta da audiência em que o réu preso requisitado não é levado pelo Estado. O réu tem direito de presença e de audiência.</a:t>
            </a:r>
          </a:p>
          <a:p>
            <a:pPr marL="0" indent="0">
              <a:buNone/>
            </a:pPr>
            <a:r>
              <a:rPr lang="pt-BR" dirty="0"/>
              <a:t>STF HC 93503/SP e HC 98.676.</a:t>
            </a:r>
          </a:p>
        </p:txBody>
      </p:sp>
    </p:spTree>
    <p:extLst>
      <p:ext uri="{BB962C8B-B14F-4D97-AF65-F5344CB8AC3E}">
        <p14:creationId xmlns:p14="http://schemas.microsoft.com/office/powerpoint/2010/main" val="576749750"/>
      </p:ext>
    </p:extLst>
  </p:cSld>
  <p:clrMapOvr>
    <a:masterClrMapping/>
  </p:clrMapOvr>
  <p:transition spd="slow">
    <p:push/>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3. RITO SUMÁRIO</a:t>
            </a:r>
            <a:endParaRPr lang="pt-BR" dirty="0"/>
          </a:p>
        </p:txBody>
      </p:sp>
      <p:sp>
        <p:nvSpPr>
          <p:cNvPr id="3" name="Espaço Reservado para Conteúdo 2"/>
          <p:cNvSpPr>
            <a:spLocks noGrp="1"/>
          </p:cNvSpPr>
          <p:nvPr>
            <p:ph idx="1"/>
          </p:nvPr>
        </p:nvSpPr>
        <p:spPr>
          <a:xfrm>
            <a:off x="457200" y="1417638"/>
            <a:ext cx="8363272" cy="5440362"/>
          </a:xfrm>
        </p:spPr>
        <p:txBody>
          <a:bodyPr>
            <a:normAutofit fontScale="77500" lnSpcReduction="20000"/>
          </a:bodyPr>
          <a:lstStyle/>
          <a:p>
            <a:r>
              <a:rPr lang="pt-BR" dirty="0"/>
              <a:t>Possui pequenas diferenças com o rito ordinário:</a:t>
            </a:r>
          </a:p>
          <a:p>
            <a:pPr lvl="0"/>
            <a:r>
              <a:rPr lang="pt-BR" dirty="0"/>
              <a:t>Se aplica para os casos de crime com pena superior a 2 e inferior a 4.</a:t>
            </a:r>
          </a:p>
          <a:p>
            <a:pPr lvl="0"/>
            <a:r>
              <a:rPr lang="pt-BR" dirty="0"/>
              <a:t>Há redução do prazo de realização da </a:t>
            </a:r>
            <a:r>
              <a:rPr lang="pt-BR" dirty="0" err="1"/>
              <a:t>AIJ</a:t>
            </a:r>
            <a:r>
              <a:rPr lang="pt-BR" dirty="0"/>
              <a:t>, que passa a ser realizada no prazo máximo de 30 dias, enquanto que no rito ordinário o prazo é 60 dias.</a:t>
            </a:r>
          </a:p>
          <a:p>
            <a:pPr lvl="0"/>
            <a:r>
              <a:rPr lang="pt-BR" dirty="0"/>
              <a:t>Máximo de 5 testemunhas por parte (ordinário: 8)</a:t>
            </a:r>
          </a:p>
          <a:p>
            <a:pPr lvl="0"/>
            <a:r>
              <a:rPr lang="pt-BR" dirty="0"/>
              <a:t>Não há previsão de pedido de diligências ao final da </a:t>
            </a:r>
            <a:r>
              <a:rPr lang="pt-BR" dirty="0" err="1"/>
              <a:t>AIJ</a:t>
            </a:r>
            <a:endParaRPr lang="pt-BR" dirty="0"/>
          </a:p>
          <a:p>
            <a:pPr lvl="0"/>
            <a:r>
              <a:rPr lang="pt-BR" dirty="0"/>
              <a:t>Não há previsão para substituição dos debates orais por memoriais escritos.</a:t>
            </a:r>
          </a:p>
          <a:p>
            <a:pPr lvl="0"/>
            <a:r>
              <a:rPr lang="pt-BR" dirty="0"/>
              <a:t>O rito sumário pretende ser mais célere. No entanto, não há impedimento legal para que se amplie o rito quando for necessária realização de diligências após a </a:t>
            </a:r>
            <a:r>
              <a:rPr lang="pt-BR" dirty="0" err="1"/>
              <a:t>AIJ</a:t>
            </a:r>
            <a:r>
              <a:rPr lang="pt-BR" dirty="0"/>
              <a:t>, ou ainda da apresentação de memoriais por escrita. </a:t>
            </a:r>
          </a:p>
          <a:p>
            <a:pPr marL="0" indent="0">
              <a:buNone/>
            </a:pPr>
            <a:endParaRPr lang="pt-BR" dirty="0"/>
          </a:p>
        </p:txBody>
      </p:sp>
    </p:spTree>
    <p:extLst>
      <p:ext uri="{BB962C8B-B14F-4D97-AF65-F5344CB8AC3E}">
        <p14:creationId xmlns:p14="http://schemas.microsoft.com/office/powerpoint/2010/main" val="1853138243"/>
      </p:ext>
    </p:extLst>
  </p:cSld>
  <p:clrMapOvr>
    <a:masterClrMapping/>
  </p:clrMapOvr>
  <p:transition spd="slow">
    <p:push/>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4. RITO “FUNCIONÁRIO PÚBLICO</a:t>
            </a:r>
            <a:endParaRPr lang="pt-BR" dirty="0"/>
          </a:p>
        </p:txBody>
      </p:sp>
      <p:sp>
        <p:nvSpPr>
          <p:cNvPr id="3" name="Espaço Reservado para Conteúdo 2"/>
          <p:cNvSpPr>
            <a:spLocks noGrp="1"/>
          </p:cNvSpPr>
          <p:nvPr>
            <p:ph idx="1"/>
          </p:nvPr>
        </p:nvSpPr>
        <p:spPr>
          <a:xfrm>
            <a:off x="457200" y="1417638"/>
            <a:ext cx="8363272" cy="5440362"/>
          </a:xfrm>
        </p:spPr>
        <p:txBody>
          <a:bodyPr>
            <a:normAutofit fontScale="92500" lnSpcReduction="20000"/>
          </a:bodyPr>
          <a:lstStyle/>
          <a:p>
            <a:pPr lvl="0"/>
            <a:r>
              <a:rPr lang="pt-BR" dirty="0"/>
              <a:t>Se aplica nos casos de funcionário público que pratica crime contra ADM. Se o funcionário público praticar um roubo ou homicídio, não se aplicará esse rito.</a:t>
            </a:r>
          </a:p>
          <a:p>
            <a:pPr lvl="0"/>
            <a:r>
              <a:rPr lang="pt-BR" dirty="0" err="1"/>
              <a:t>Aury</a:t>
            </a:r>
            <a:r>
              <a:rPr lang="pt-BR" dirty="0"/>
              <a:t> defende que houve uma </a:t>
            </a:r>
            <a:r>
              <a:rPr lang="pt-BR" dirty="0" err="1"/>
              <a:t>ordinarização</a:t>
            </a:r>
            <a:r>
              <a:rPr lang="pt-BR" dirty="0"/>
              <a:t> dos ritos após o </a:t>
            </a:r>
            <a:r>
              <a:rPr lang="pt-BR" dirty="0" err="1"/>
              <a:t>advendo</a:t>
            </a:r>
            <a:r>
              <a:rPr lang="pt-BR" dirty="0"/>
              <a:t> da lei 11.719/2008. No entanto, a doutrina majoritária e a jurisprudência mesclaram o rito do funcionário público com o ordinário após a reforma.</a:t>
            </a:r>
          </a:p>
          <a:p>
            <a:pPr lvl="0"/>
            <a:r>
              <a:rPr lang="pt-BR" dirty="0"/>
              <a:t>A principal diferença com o rito ordinário é a possibilidade de resposta preliminar antes do recebimento, permitindo o contraditório na fase de admissibilidade da acusação.</a:t>
            </a:r>
          </a:p>
          <a:p>
            <a:pPr marL="0" indent="0">
              <a:buNone/>
            </a:pPr>
            <a:endParaRPr lang="pt-BR" dirty="0"/>
          </a:p>
        </p:txBody>
      </p:sp>
    </p:spTree>
    <p:extLst>
      <p:ext uri="{BB962C8B-B14F-4D97-AF65-F5344CB8AC3E}">
        <p14:creationId xmlns:p14="http://schemas.microsoft.com/office/powerpoint/2010/main" val="447295740"/>
      </p:ext>
    </p:extLst>
  </p:cSld>
  <p:clrMapOvr>
    <a:masterClrMapping/>
  </p:clrMapOvr>
  <p:transition spd="slow">
    <p:push/>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4. RITO “FUNCIONÁRIO PÚBLICO</a:t>
            </a:r>
            <a:endParaRPr lang="pt-BR" dirty="0"/>
          </a:p>
        </p:txBody>
      </p:sp>
      <p:sp>
        <p:nvSpPr>
          <p:cNvPr id="3" name="Espaço Reservado para Conteúdo 2"/>
          <p:cNvSpPr>
            <a:spLocks noGrp="1"/>
          </p:cNvSpPr>
          <p:nvPr>
            <p:ph idx="1"/>
          </p:nvPr>
        </p:nvSpPr>
        <p:spPr>
          <a:xfrm>
            <a:off x="457200" y="1417638"/>
            <a:ext cx="8363272" cy="5440362"/>
          </a:xfrm>
        </p:spPr>
        <p:txBody>
          <a:bodyPr>
            <a:normAutofit fontScale="92500" lnSpcReduction="20000"/>
          </a:bodyPr>
          <a:lstStyle/>
          <a:p>
            <a:pPr marL="514350" lvl="0" indent="-514350">
              <a:buFont typeface="+mj-lt"/>
              <a:buAutoNum type="arabicPeriod"/>
            </a:pPr>
            <a:r>
              <a:rPr lang="pt-BR" dirty="0"/>
              <a:t>Denúncia</a:t>
            </a:r>
          </a:p>
          <a:p>
            <a:pPr marL="514350" lvl="0" indent="-514350">
              <a:buFont typeface="+mj-lt"/>
              <a:buAutoNum type="arabicPeriod"/>
            </a:pPr>
            <a:r>
              <a:rPr lang="pt-BR" dirty="0"/>
              <a:t>Notificação do imputado para apresentar resposta preliminar</a:t>
            </a:r>
          </a:p>
          <a:p>
            <a:pPr marL="514350" lvl="0" indent="-514350">
              <a:buFont typeface="+mj-lt"/>
              <a:buAutoNum type="arabicPeriod"/>
            </a:pPr>
            <a:r>
              <a:rPr lang="pt-BR" b="1" dirty="0">
                <a:solidFill>
                  <a:srgbClr val="FF0000"/>
                </a:solidFill>
              </a:rPr>
              <a:t>Reposta preliminar da defesa, art. 514 do CPP teses que afastem o recebimento da denúncia).</a:t>
            </a:r>
          </a:p>
          <a:p>
            <a:pPr marL="514350" lvl="0" indent="-514350">
              <a:buFont typeface="+mj-lt"/>
              <a:buAutoNum type="arabicPeriod"/>
            </a:pPr>
            <a:r>
              <a:rPr lang="pt-BR" dirty="0"/>
              <a:t>Juiz decide se recebe ou rejeita a acusação</a:t>
            </a:r>
          </a:p>
          <a:p>
            <a:pPr marL="514350" lvl="0" indent="-514350">
              <a:buFont typeface="+mj-lt"/>
              <a:buAutoNum type="arabicPeriod"/>
            </a:pPr>
            <a:r>
              <a:rPr lang="pt-BR" dirty="0"/>
              <a:t>Recebendo a denúncia, cita o réu para apresentar a resposta à acusação, nos termos do art. </a:t>
            </a:r>
            <a:r>
              <a:rPr lang="pt-BR" dirty="0" err="1"/>
              <a:t>396-A</a:t>
            </a:r>
            <a:r>
              <a:rPr lang="pt-BR" dirty="0"/>
              <a:t>.</a:t>
            </a:r>
          </a:p>
          <a:p>
            <a:pPr marL="514350" lvl="0" indent="-514350">
              <a:buFont typeface="+mj-lt"/>
              <a:buAutoNum type="arabicPeriod"/>
            </a:pPr>
            <a:r>
              <a:rPr lang="pt-BR" dirty="0"/>
              <a:t>Juiz decide se absolve sumariamente ou não (art. 397) </a:t>
            </a:r>
          </a:p>
          <a:p>
            <a:pPr marL="514350" lvl="0" indent="-514350">
              <a:buFont typeface="+mj-lt"/>
              <a:buAutoNum type="arabicPeriod"/>
            </a:pPr>
            <a:r>
              <a:rPr lang="pt-BR" dirty="0"/>
              <a:t>Não absolvendo, designa-se </a:t>
            </a:r>
            <a:r>
              <a:rPr lang="pt-BR" dirty="0" err="1"/>
              <a:t>AIJ</a:t>
            </a:r>
            <a:r>
              <a:rPr lang="pt-BR" dirty="0"/>
              <a:t> (art. 399);</a:t>
            </a:r>
          </a:p>
          <a:p>
            <a:pPr marL="0" indent="0">
              <a:buNone/>
            </a:pPr>
            <a:endParaRPr lang="pt-BR" dirty="0"/>
          </a:p>
        </p:txBody>
      </p:sp>
    </p:spTree>
    <p:extLst>
      <p:ext uri="{BB962C8B-B14F-4D97-AF65-F5344CB8AC3E}">
        <p14:creationId xmlns:p14="http://schemas.microsoft.com/office/powerpoint/2010/main" val="1055423322"/>
      </p:ext>
    </p:extLst>
  </p:cSld>
  <p:clrMapOvr>
    <a:masterClrMapping/>
  </p:clrMapOvr>
  <p:transition spd="slow">
    <p:push/>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5. RITO CRIMES CONTA HONRA</a:t>
            </a:r>
            <a:endParaRPr lang="pt-BR" dirty="0"/>
          </a:p>
        </p:txBody>
      </p:sp>
      <p:sp>
        <p:nvSpPr>
          <p:cNvPr id="3" name="Espaço Reservado para Conteúdo 2"/>
          <p:cNvSpPr>
            <a:spLocks noGrp="1"/>
          </p:cNvSpPr>
          <p:nvPr>
            <p:ph idx="1"/>
          </p:nvPr>
        </p:nvSpPr>
        <p:spPr>
          <a:xfrm>
            <a:off x="457200" y="1417638"/>
            <a:ext cx="8363272" cy="5440362"/>
          </a:xfrm>
        </p:spPr>
        <p:txBody>
          <a:bodyPr>
            <a:normAutofit fontScale="85000" lnSpcReduction="20000"/>
          </a:bodyPr>
          <a:lstStyle/>
          <a:p>
            <a:pPr marL="0" indent="0">
              <a:buNone/>
            </a:pPr>
            <a:r>
              <a:rPr lang="pt-BR" b="1" dirty="0"/>
              <a:t>5.1. Introdução</a:t>
            </a:r>
            <a:endParaRPr lang="pt-BR" dirty="0"/>
          </a:p>
          <a:p>
            <a:pPr lvl="0"/>
            <a:r>
              <a:rPr lang="pt-BR" dirty="0"/>
              <a:t>O art. 519 prevê a aplicação do rito especial apenas para os crimes de calúnia ou injúria. No entanto, é pacífico que também se aplica para o crime de difamação. </a:t>
            </a:r>
          </a:p>
          <a:p>
            <a:pPr lvl="0"/>
            <a:r>
              <a:rPr lang="pt-BR" dirty="0"/>
              <a:t>A regra é que os crimes contra a honra sejam processados e julgados no </a:t>
            </a:r>
            <a:r>
              <a:rPr lang="pt-BR" dirty="0" err="1"/>
              <a:t>JECRIM</a:t>
            </a:r>
            <a:r>
              <a:rPr lang="pt-BR" dirty="0"/>
              <a:t>, pois crime contra honra mais grave é a calúnia e possui pena máxima de 2 anos. Nesses casos, deve-se aplicar o rito sumaríssimo. Só se aplicará o rito dos crimes contra a honra quando houve concurso material entre calúnia, injúria e difamação. </a:t>
            </a:r>
          </a:p>
          <a:p>
            <a:pPr lvl="0"/>
            <a:r>
              <a:rPr lang="pt-BR" dirty="0"/>
              <a:t>Será exigida representação do </a:t>
            </a:r>
            <a:r>
              <a:rPr lang="pt-BR" dirty="0" err="1"/>
              <a:t>MJ</a:t>
            </a:r>
            <a:r>
              <a:rPr lang="pt-BR" dirty="0"/>
              <a:t> quando o crime contra honra for praticado contra o presidente.</a:t>
            </a:r>
          </a:p>
          <a:p>
            <a:pPr marL="0" indent="0">
              <a:buNone/>
            </a:pPr>
            <a:endParaRPr lang="pt-BR" dirty="0"/>
          </a:p>
        </p:txBody>
      </p:sp>
    </p:spTree>
    <p:extLst>
      <p:ext uri="{BB962C8B-B14F-4D97-AF65-F5344CB8AC3E}">
        <p14:creationId xmlns:p14="http://schemas.microsoft.com/office/powerpoint/2010/main" val="3184067279"/>
      </p:ext>
    </p:extLst>
  </p:cSld>
  <p:clrMapOvr>
    <a:masterClrMapping/>
  </p:clrMapOvr>
  <p:transition spd="slow">
    <p:push/>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5. RITO CRIMES CONTA HONRA</a:t>
            </a:r>
            <a:endParaRPr lang="pt-BR" dirty="0"/>
          </a:p>
        </p:txBody>
      </p:sp>
      <p:sp>
        <p:nvSpPr>
          <p:cNvPr id="3" name="Espaço Reservado para Conteúdo 2"/>
          <p:cNvSpPr>
            <a:spLocks noGrp="1"/>
          </p:cNvSpPr>
          <p:nvPr>
            <p:ph idx="1"/>
          </p:nvPr>
        </p:nvSpPr>
        <p:spPr>
          <a:xfrm>
            <a:off x="457200" y="1417638"/>
            <a:ext cx="8363272" cy="5440362"/>
          </a:xfrm>
        </p:spPr>
        <p:txBody>
          <a:bodyPr>
            <a:normAutofit/>
          </a:bodyPr>
          <a:lstStyle/>
          <a:p>
            <a:pPr marL="0" indent="0">
              <a:buNone/>
            </a:pPr>
            <a:r>
              <a:rPr lang="pt-BR" b="1" dirty="0"/>
              <a:t>5.1. Introdução</a:t>
            </a:r>
            <a:endParaRPr lang="pt-BR" dirty="0"/>
          </a:p>
          <a:p>
            <a:pPr marL="514350" lvl="0" indent="-514350">
              <a:buFont typeface="+mj-lt"/>
              <a:buAutoNum type="arabicPeriod"/>
            </a:pPr>
            <a:r>
              <a:rPr lang="pt-BR" dirty="0"/>
              <a:t>Denúncia ou queixa</a:t>
            </a:r>
          </a:p>
          <a:p>
            <a:pPr marL="514350" lvl="0" indent="-514350">
              <a:buFont typeface="+mj-lt"/>
              <a:buAutoNum type="arabicPeriod"/>
            </a:pPr>
            <a:r>
              <a:rPr lang="pt-BR" b="1" dirty="0">
                <a:solidFill>
                  <a:srgbClr val="FF0000"/>
                </a:solidFill>
              </a:rPr>
              <a:t>Audiência de reconciliação</a:t>
            </a:r>
            <a:endParaRPr lang="pt-BR" dirty="0">
              <a:solidFill>
                <a:srgbClr val="FF0000"/>
              </a:solidFill>
            </a:endParaRPr>
          </a:p>
          <a:p>
            <a:pPr marL="514350" lvl="0" indent="-514350">
              <a:buFont typeface="+mj-lt"/>
              <a:buAutoNum type="arabicPeriod"/>
            </a:pPr>
            <a:r>
              <a:rPr lang="pt-BR" dirty="0"/>
              <a:t>Juiz recebe ou rejeita liminarmente a acusação</a:t>
            </a:r>
          </a:p>
          <a:p>
            <a:pPr marL="514350" lvl="0" indent="-514350">
              <a:buFont typeface="+mj-lt"/>
              <a:buAutoNum type="arabicPeriod"/>
            </a:pPr>
            <a:r>
              <a:rPr lang="pt-BR" dirty="0"/>
              <a:t>Resposta à acusação</a:t>
            </a:r>
          </a:p>
          <a:p>
            <a:pPr marL="514350" lvl="0" indent="-514350">
              <a:buFont typeface="+mj-lt"/>
              <a:buAutoNum type="arabicPeriod"/>
            </a:pPr>
            <a:r>
              <a:rPr lang="pt-BR" dirty="0"/>
              <a:t>Juiz pode absolver sumariamente</a:t>
            </a:r>
          </a:p>
          <a:p>
            <a:pPr marL="514350" lvl="0" indent="-514350">
              <a:buFont typeface="+mj-lt"/>
              <a:buAutoNum type="arabicPeriod"/>
            </a:pPr>
            <a:r>
              <a:rPr lang="pt-BR" dirty="0" err="1"/>
              <a:t>AIJ</a:t>
            </a:r>
            <a:endParaRPr lang="pt-BR" dirty="0"/>
          </a:p>
          <a:p>
            <a:pPr marL="0" indent="0">
              <a:buNone/>
            </a:pPr>
            <a:endParaRPr lang="pt-BR" dirty="0"/>
          </a:p>
        </p:txBody>
      </p:sp>
    </p:spTree>
    <p:extLst>
      <p:ext uri="{BB962C8B-B14F-4D97-AF65-F5344CB8AC3E}">
        <p14:creationId xmlns:p14="http://schemas.microsoft.com/office/powerpoint/2010/main" val="984749851"/>
      </p:ext>
    </p:extLst>
  </p:cSld>
  <p:clrMapOvr>
    <a:masterClrMapping/>
  </p:clrMapOvr>
  <p:transition spd="slow">
    <p:push/>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5. RITO CRIMES CONTA HONRA</a:t>
            </a:r>
            <a:endParaRPr lang="pt-BR" dirty="0"/>
          </a:p>
        </p:txBody>
      </p:sp>
      <p:sp>
        <p:nvSpPr>
          <p:cNvPr id="3" name="Espaço Reservado para Conteúdo 2"/>
          <p:cNvSpPr>
            <a:spLocks noGrp="1"/>
          </p:cNvSpPr>
          <p:nvPr>
            <p:ph idx="1"/>
          </p:nvPr>
        </p:nvSpPr>
        <p:spPr>
          <a:xfrm>
            <a:off x="457200" y="1417638"/>
            <a:ext cx="8363272" cy="5440362"/>
          </a:xfrm>
        </p:spPr>
        <p:txBody>
          <a:bodyPr>
            <a:normAutofit/>
          </a:bodyPr>
          <a:lstStyle/>
          <a:p>
            <a:pPr marL="0" indent="0">
              <a:buNone/>
            </a:pPr>
            <a:r>
              <a:rPr lang="pt-BR" b="1" dirty="0"/>
              <a:t>5.2. Fase de Reconciliação </a:t>
            </a:r>
            <a:endParaRPr lang="pt-BR" dirty="0"/>
          </a:p>
          <a:p>
            <a:pPr lvl="0"/>
            <a:r>
              <a:rPr lang="pt-BR" dirty="0"/>
              <a:t>Há fase prévia de reconciliação prevista no art. 520, mas não poderá ser dispensado o advogado. O CPP dispõe que o juiz ouvirá as partes </a:t>
            </a:r>
            <a:r>
              <a:rPr lang="pt-BR" b="1" dirty="0"/>
              <a:t>sem</a:t>
            </a:r>
            <a:r>
              <a:rPr lang="pt-BR" dirty="0"/>
              <a:t> a presença de seus advogados. Mas esse dispositivo não se coaduna com o art. 133 da CF.</a:t>
            </a:r>
          </a:p>
          <a:p>
            <a:pPr lvl="0"/>
            <a:r>
              <a:rPr lang="pt-BR" dirty="0"/>
              <a:t>Se houver reconciliação, haverá extinção da punibilidade.</a:t>
            </a:r>
          </a:p>
          <a:p>
            <a:pPr marL="0" indent="0">
              <a:buNone/>
            </a:pPr>
            <a:endParaRPr lang="pt-BR" dirty="0"/>
          </a:p>
        </p:txBody>
      </p:sp>
    </p:spTree>
    <p:extLst>
      <p:ext uri="{BB962C8B-B14F-4D97-AF65-F5344CB8AC3E}">
        <p14:creationId xmlns:p14="http://schemas.microsoft.com/office/powerpoint/2010/main" val="4022049206"/>
      </p:ext>
    </p:extLst>
  </p:cSld>
  <p:clrMapOvr>
    <a:masterClrMapping/>
  </p:clrMapOvr>
  <p:transition spd="slow">
    <p:push/>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5. RITO CRIMES CONTA HONRA</a:t>
            </a:r>
            <a:endParaRPr lang="pt-BR" dirty="0"/>
          </a:p>
        </p:txBody>
      </p:sp>
      <p:sp>
        <p:nvSpPr>
          <p:cNvPr id="3" name="Espaço Reservado para Conteúdo 2"/>
          <p:cNvSpPr>
            <a:spLocks noGrp="1"/>
          </p:cNvSpPr>
          <p:nvPr>
            <p:ph idx="1"/>
          </p:nvPr>
        </p:nvSpPr>
        <p:spPr>
          <a:xfrm>
            <a:off x="457200" y="1417638"/>
            <a:ext cx="8363272" cy="5440362"/>
          </a:xfrm>
        </p:spPr>
        <p:txBody>
          <a:bodyPr>
            <a:normAutofit fontScale="92500" lnSpcReduction="20000"/>
          </a:bodyPr>
          <a:lstStyle/>
          <a:p>
            <a:pPr marL="0" indent="0">
              <a:buNone/>
            </a:pPr>
            <a:r>
              <a:rPr lang="pt-BR" b="1" dirty="0"/>
              <a:t>5.2. Fase de Reconciliação </a:t>
            </a:r>
            <a:endParaRPr lang="pt-BR" dirty="0"/>
          </a:p>
          <a:p>
            <a:pPr lvl="0"/>
            <a:r>
              <a:rPr lang="pt-BR" dirty="0"/>
              <a:t>Se o </a:t>
            </a:r>
            <a:r>
              <a:rPr lang="pt-BR" b="1" dirty="0"/>
              <a:t>querelante</a:t>
            </a:r>
            <a:r>
              <a:rPr lang="pt-BR" dirty="0"/>
              <a:t> não comparecer à audiência de reconciliação, o processo será extinto em razão da perempção (art. 60, inc. </a:t>
            </a:r>
            <a:r>
              <a:rPr lang="pt-BR" dirty="0" err="1"/>
              <a:t>III</a:t>
            </a:r>
            <a:r>
              <a:rPr lang="pt-BR" dirty="0"/>
              <a:t>), salvo se o advogado se fizer presente.</a:t>
            </a:r>
          </a:p>
          <a:p>
            <a:pPr lvl="0"/>
            <a:r>
              <a:rPr lang="pt-BR" dirty="0"/>
              <a:t>Se o </a:t>
            </a:r>
            <a:r>
              <a:rPr lang="pt-BR" b="1" dirty="0"/>
              <a:t>querelado</a:t>
            </a:r>
            <a:r>
              <a:rPr lang="pt-BR" dirty="0"/>
              <a:t> não comparecer, não haverá prejuízo algum, pois denota-se seu interesse em não reconciliar.</a:t>
            </a:r>
          </a:p>
          <a:p>
            <a:pPr lvl="0"/>
            <a:r>
              <a:rPr lang="pt-BR" dirty="0"/>
              <a:t>A especificidade do rito fica por conta da audiência de reconciliação que, se exitosa, dará fim ao processo. Se </a:t>
            </a:r>
            <a:r>
              <a:rPr lang="pt-BR" dirty="0" err="1"/>
              <a:t>inexitosa</a:t>
            </a:r>
            <a:r>
              <a:rPr lang="pt-BR" dirty="0"/>
              <a:t>, deve-se observar integralmente o rito ordinário após a tentativa de conciliação.</a:t>
            </a:r>
          </a:p>
          <a:p>
            <a:pPr marL="0" indent="0">
              <a:buNone/>
            </a:pPr>
            <a:endParaRPr lang="pt-BR" dirty="0"/>
          </a:p>
        </p:txBody>
      </p:sp>
    </p:spTree>
    <p:extLst>
      <p:ext uri="{BB962C8B-B14F-4D97-AF65-F5344CB8AC3E}">
        <p14:creationId xmlns:p14="http://schemas.microsoft.com/office/powerpoint/2010/main" val="268062361"/>
      </p:ext>
    </p:extLst>
  </p:cSld>
  <p:clrMapOvr>
    <a:masterClrMapping/>
  </p:clrMapOvr>
  <p:transition spd="slow">
    <p:push/>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1. INTRODUÇÃO</a:t>
            </a:r>
          </a:p>
        </p:txBody>
      </p:sp>
      <p:sp>
        <p:nvSpPr>
          <p:cNvPr id="3" name="Espaço Reservado para Conteúdo 2"/>
          <p:cNvSpPr>
            <a:spLocks noGrp="1"/>
          </p:cNvSpPr>
          <p:nvPr>
            <p:ph idx="1"/>
          </p:nvPr>
        </p:nvSpPr>
        <p:spPr/>
        <p:txBody>
          <a:bodyPr>
            <a:normAutofit/>
          </a:bodyPr>
          <a:lstStyle/>
          <a:p>
            <a:pPr marL="0" indent="0">
              <a:buNone/>
            </a:pPr>
            <a:r>
              <a:rPr lang="pt-BR" b="1" u="sng" dirty="0"/>
              <a:t>Procedimentos comuns (art. 394)</a:t>
            </a:r>
            <a:endParaRPr lang="pt-BR" dirty="0"/>
          </a:p>
          <a:p>
            <a:pPr marL="0" indent="0">
              <a:buNone/>
            </a:pPr>
            <a:r>
              <a:rPr lang="pt-BR" dirty="0"/>
              <a:t>- </a:t>
            </a:r>
            <a:r>
              <a:rPr lang="pt-BR" u="sng" dirty="0"/>
              <a:t>Ordinário</a:t>
            </a:r>
            <a:r>
              <a:rPr lang="pt-BR" dirty="0"/>
              <a:t>: pena máxima igual ou acima de 4 anos (art. 395 a 405)</a:t>
            </a:r>
          </a:p>
          <a:p>
            <a:pPr marL="0" indent="0">
              <a:buNone/>
            </a:pPr>
            <a:r>
              <a:rPr lang="pt-BR" dirty="0"/>
              <a:t>- </a:t>
            </a:r>
            <a:r>
              <a:rPr lang="pt-BR" u="sng" dirty="0"/>
              <a:t>Sumário</a:t>
            </a:r>
            <a:r>
              <a:rPr lang="pt-BR" dirty="0"/>
              <a:t>: pena máxima inferior a 4 e superior a 2 anos. Poucos crimes.</a:t>
            </a:r>
          </a:p>
          <a:p>
            <a:pPr marL="0" indent="0">
              <a:buNone/>
            </a:pPr>
            <a:r>
              <a:rPr lang="pt-BR" dirty="0"/>
              <a:t>- </a:t>
            </a:r>
            <a:r>
              <a:rPr lang="pt-BR" u="sng" dirty="0"/>
              <a:t>Sumaríssimo</a:t>
            </a:r>
            <a:r>
              <a:rPr lang="pt-BR" dirty="0"/>
              <a:t>: menor ou igual a 2 anos. Contravenções penais e infrações de menor potencial ofensivo.</a:t>
            </a:r>
          </a:p>
          <a:p>
            <a:pPr marL="0" indent="0">
              <a:buNone/>
            </a:pPr>
            <a:endParaRPr lang="pt-BR" dirty="0"/>
          </a:p>
        </p:txBody>
      </p:sp>
    </p:spTree>
    <p:extLst>
      <p:ext uri="{BB962C8B-B14F-4D97-AF65-F5344CB8AC3E}">
        <p14:creationId xmlns:p14="http://schemas.microsoft.com/office/powerpoint/2010/main" val="544750852"/>
      </p:ext>
    </p:extLst>
  </p:cSld>
  <p:clrMapOvr>
    <a:masterClrMapping/>
  </p:clrMapOvr>
  <p:transition spd="slow">
    <p:push/>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5. RITO CRIMES CONTA HONRA</a:t>
            </a:r>
            <a:endParaRPr lang="pt-BR" dirty="0"/>
          </a:p>
        </p:txBody>
      </p:sp>
      <p:sp>
        <p:nvSpPr>
          <p:cNvPr id="3" name="Espaço Reservado para Conteúdo 2"/>
          <p:cNvSpPr>
            <a:spLocks noGrp="1"/>
          </p:cNvSpPr>
          <p:nvPr>
            <p:ph idx="1"/>
          </p:nvPr>
        </p:nvSpPr>
        <p:spPr>
          <a:xfrm>
            <a:off x="457200" y="1417638"/>
            <a:ext cx="8363272" cy="5440362"/>
          </a:xfrm>
        </p:spPr>
        <p:txBody>
          <a:bodyPr>
            <a:normAutofit fontScale="92500" lnSpcReduction="20000"/>
          </a:bodyPr>
          <a:lstStyle/>
          <a:p>
            <a:pPr marL="0" indent="0">
              <a:buNone/>
            </a:pPr>
            <a:r>
              <a:rPr lang="pt-BR" b="1" dirty="0"/>
              <a:t>5.3. Exceção da Verdade</a:t>
            </a:r>
            <a:endParaRPr lang="pt-BR" dirty="0"/>
          </a:p>
          <a:p>
            <a:pPr lvl="0"/>
            <a:r>
              <a:rPr lang="pt-BR" dirty="0"/>
              <a:t>A exceção da verdade é oponível nos crimes de calúnia (art. 138, §3º do CP).</a:t>
            </a:r>
          </a:p>
          <a:p>
            <a:pPr lvl="0"/>
            <a:r>
              <a:rPr lang="pt-BR" dirty="0"/>
              <a:t>É cabível exceção da verdade em caso de difamação apenas quando o ofendido é servidor público e a ofensa é relativa ao exercício de suas funções (art. 139, §ú, do CP).</a:t>
            </a:r>
          </a:p>
          <a:p>
            <a:pPr lvl="0"/>
            <a:r>
              <a:rPr lang="pt-BR" dirty="0"/>
              <a:t>A exceção da verdade é oposta nos próprios autos, e se admitida, tramitará no mesmo processo. </a:t>
            </a:r>
          </a:p>
          <a:p>
            <a:pPr lvl="0"/>
            <a:r>
              <a:rPr lang="pt-BR" dirty="0"/>
              <a:t>Ao final, o juiz decidirá em conjunto tanto a exceção quanto a queixa crime. </a:t>
            </a:r>
          </a:p>
          <a:p>
            <a:pPr marL="0" indent="0">
              <a:buNone/>
            </a:pPr>
            <a:endParaRPr lang="pt-BR" dirty="0"/>
          </a:p>
        </p:txBody>
      </p:sp>
    </p:spTree>
    <p:extLst>
      <p:ext uri="{BB962C8B-B14F-4D97-AF65-F5344CB8AC3E}">
        <p14:creationId xmlns:p14="http://schemas.microsoft.com/office/powerpoint/2010/main" val="185055206"/>
      </p:ext>
    </p:extLst>
  </p:cSld>
  <p:clrMapOvr>
    <a:masterClrMapping/>
  </p:clrMapOvr>
  <p:transition spd="slow">
    <p:push/>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6. RITO DA LEI DE DROGAS</a:t>
            </a:r>
            <a:endParaRPr lang="pt-BR" dirty="0"/>
          </a:p>
        </p:txBody>
      </p:sp>
      <p:sp>
        <p:nvSpPr>
          <p:cNvPr id="3" name="Espaço Reservado para Conteúdo 2"/>
          <p:cNvSpPr>
            <a:spLocks noGrp="1"/>
          </p:cNvSpPr>
          <p:nvPr>
            <p:ph idx="1"/>
          </p:nvPr>
        </p:nvSpPr>
        <p:spPr>
          <a:xfrm>
            <a:off x="457200" y="1417638"/>
            <a:ext cx="8363272" cy="5440362"/>
          </a:xfrm>
        </p:spPr>
        <p:txBody>
          <a:bodyPr>
            <a:normAutofit fontScale="85000" lnSpcReduction="20000"/>
          </a:bodyPr>
          <a:lstStyle/>
          <a:p>
            <a:pPr marL="0" indent="0">
              <a:buNone/>
            </a:pPr>
            <a:r>
              <a:rPr lang="pt-BR" b="1" dirty="0"/>
              <a:t>6.1. Introdução</a:t>
            </a:r>
            <a:endParaRPr lang="pt-BR" dirty="0"/>
          </a:p>
          <a:p>
            <a:pPr lvl="0"/>
            <a:r>
              <a:rPr lang="pt-BR" dirty="0"/>
              <a:t>Procedimento similar ao ordinário e ao sumário. </a:t>
            </a:r>
          </a:p>
          <a:p>
            <a:pPr lvl="0"/>
            <a:r>
              <a:rPr lang="pt-BR" dirty="0"/>
              <a:t>Foi concebido antes da reforma de 2008 e não contemplou a previsão da possibilidade de absolvição sumária. </a:t>
            </a:r>
          </a:p>
          <a:p>
            <a:r>
              <a:rPr lang="pt-BR" dirty="0"/>
              <a:t>Também manteve o interrogatório como primeiro ato da instrução</a:t>
            </a:r>
          </a:p>
          <a:p>
            <a:pPr marL="514350" lvl="0" indent="-514350">
              <a:buFont typeface="+mj-lt"/>
              <a:buAutoNum type="arabicPeriod"/>
            </a:pPr>
            <a:r>
              <a:rPr lang="pt-BR" dirty="0"/>
              <a:t>Denúncia</a:t>
            </a:r>
          </a:p>
          <a:p>
            <a:pPr marL="514350" lvl="0" indent="-514350">
              <a:buFont typeface="+mj-lt"/>
              <a:buAutoNum type="arabicPeriod"/>
            </a:pPr>
            <a:r>
              <a:rPr lang="pt-BR" b="1" dirty="0">
                <a:solidFill>
                  <a:srgbClr val="FF0000"/>
                </a:solidFill>
              </a:rPr>
              <a:t>Defesa prévia escrita</a:t>
            </a:r>
          </a:p>
          <a:p>
            <a:pPr marL="514350" lvl="0" indent="-514350">
              <a:buFont typeface="+mj-lt"/>
              <a:buAutoNum type="arabicPeriod"/>
            </a:pPr>
            <a:r>
              <a:rPr lang="pt-BR" dirty="0"/>
              <a:t>Decisão do juiz recebendo ou rejeitando acusação</a:t>
            </a:r>
          </a:p>
          <a:p>
            <a:pPr marL="514350" lvl="0" indent="-514350">
              <a:buFont typeface="+mj-lt"/>
              <a:buAutoNum type="arabicPeriod"/>
            </a:pPr>
            <a:r>
              <a:rPr lang="pt-BR" dirty="0" err="1"/>
              <a:t>AIJ</a:t>
            </a:r>
            <a:r>
              <a:rPr lang="pt-BR" dirty="0"/>
              <a:t> (interrogatório, oitiva das testemunhas de acusação/defesa, debate oral e sentença).</a:t>
            </a:r>
          </a:p>
          <a:p>
            <a:pPr marL="0" indent="0">
              <a:buNone/>
            </a:pPr>
            <a:endParaRPr lang="pt-BR" dirty="0"/>
          </a:p>
        </p:txBody>
      </p:sp>
    </p:spTree>
    <p:extLst>
      <p:ext uri="{BB962C8B-B14F-4D97-AF65-F5344CB8AC3E}">
        <p14:creationId xmlns:p14="http://schemas.microsoft.com/office/powerpoint/2010/main" val="2450053470"/>
      </p:ext>
    </p:extLst>
  </p:cSld>
  <p:clrMapOvr>
    <a:masterClrMapping/>
  </p:clrMapOvr>
  <p:transition spd="slow">
    <p:push/>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6. RITO DA LEI DE DROGAS</a:t>
            </a:r>
            <a:endParaRPr lang="pt-BR" dirty="0"/>
          </a:p>
        </p:txBody>
      </p:sp>
      <p:sp>
        <p:nvSpPr>
          <p:cNvPr id="3" name="Espaço Reservado para Conteúdo 2"/>
          <p:cNvSpPr>
            <a:spLocks noGrp="1"/>
          </p:cNvSpPr>
          <p:nvPr>
            <p:ph idx="1"/>
          </p:nvPr>
        </p:nvSpPr>
        <p:spPr>
          <a:xfrm>
            <a:off x="457200" y="1417638"/>
            <a:ext cx="8363272" cy="5440362"/>
          </a:xfrm>
        </p:spPr>
        <p:txBody>
          <a:bodyPr>
            <a:normAutofit fontScale="77500" lnSpcReduction="20000"/>
          </a:bodyPr>
          <a:lstStyle/>
          <a:p>
            <a:pPr marL="0" indent="0">
              <a:buNone/>
            </a:pPr>
            <a:r>
              <a:rPr lang="pt-BR" b="1" dirty="0"/>
              <a:t>6.2. Algumas especificidades do rito</a:t>
            </a:r>
            <a:endParaRPr lang="pt-BR" dirty="0"/>
          </a:p>
          <a:p>
            <a:pPr lvl="0"/>
            <a:r>
              <a:rPr lang="pt-BR" dirty="0"/>
              <a:t>Se a infração penal apurada for a do art. 28 da Lei 11.343, será aplicado o rito sumaríssimo, pois a competência é do </a:t>
            </a:r>
            <a:r>
              <a:rPr lang="pt-BR" dirty="0" err="1"/>
              <a:t>JECRIM</a:t>
            </a:r>
            <a:r>
              <a:rPr lang="pt-BR" dirty="0"/>
              <a:t>.</a:t>
            </a:r>
          </a:p>
          <a:p>
            <a:pPr lvl="0"/>
            <a:r>
              <a:rPr lang="pt-BR" dirty="0"/>
              <a:t>Os crimes previstos no art. 33, §3º e art. 38, também serão de competência do </a:t>
            </a:r>
            <a:r>
              <a:rPr lang="pt-BR" dirty="0" err="1"/>
              <a:t>JECRIM</a:t>
            </a:r>
            <a:r>
              <a:rPr lang="pt-BR" dirty="0"/>
              <a:t>.</a:t>
            </a:r>
          </a:p>
          <a:p>
            <a:pPr lvl="0"/>
            <a:r>
              <a:rPr lang="pt-BR" dirty="0"/>
              <a:t>Para a prisão em flagrante é necessário laudo de constatação de natureza e quantidade da droga, firmado por 1 perito oficial ou, na falta deste, por pessoa idônea (art. 50, §1º).</a:t>
            </a:r>
          </a:p>
          <a:p>
            <a:pPr lvl="0"/>
            <a:r>
              <a:rPr lang="pt-BR" dirty="0"/>
              <a:t>O inquérito poderá durar até 90 dias, quando o indiciado estiver solto, e 30 dias, quando estiver preso; tais prazos podem ser duplicados</a:t>
            </a:r>
          </a:p>
          <a:p>
            <a:pPr lvl="0"/>
            <a:r>
              <a:rPr lang="pt-BR" dirty="0"/>
              <a:t>A competência será da JF em caso de </a:t>
            </a:r>
            <a:r>
              <a:rPr lang="pt-BR" dirty="0" err="1"/>
              <a:t>transnacionaildade</a:t>
            </a:r>
            <a:r>
              <a:rPr lang="pt-BR" dirty="0"/>
              <a:t> do tráfico (art. 70 da Lei 11.343)</a:t>
            </a:r>
          </a:p>
          <a:p>
            <a:pPr marL="0" indent="0">
              <a:buNone/>
            </a:pPr>
            <a:endParaRPr lang="pt-BR" dirty="0"/>
          </a:p>
        </p:txBody>
      </p:sp>
    </p:spTree>
    <p:extLst>
      <p:ext uri="{BB962C8B-B14F-4D97-AF65-F5344CB8AC3E}">
        <p14:creationId xmlns:p14="http://schemas.microsoft.com/office/powerpoint/2010/main" val="934980553"/>
      </p:ext>
    </p:extLst>
  </p:cSld>
  <p:clrMapOvr>
    <a:masterClrMapping/>
  </p:clrMapOvr>
  <p:transition spd="slow">
    <p:push/>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6. RITO DA LEI DE DROGAS</a:t>
            </a:r>
            <a:endParaRPr lang="pt-BR" dirty="0"/>
          </a:p>
        </p:txBody>
      </p:sp>
      <p:sp>
        <p:nvSpPr>
          <p:cNvPr id="3" name="Espaço Reservado para Conteúdo 2"/>
          <p:cNvSpPr>
            <a:spLocks noGrp="1"/>
          </p:cNvSpPr>
          <p:nvPr>
            <p:ph idx="1"/>
          </p:nvPr>
        </p:nvSpPr>
        <p:spPr>
          <a:xfrm>
            <a:off x="457200" y="1417638"/>
            <a:ext cx="8363272" cy="5440362"/>
          </a:xfrm>
        </p:spPr>
        <p:txBody>
          <a:bodyPr>
            <a:normAutofit fontScale="85000" lnSpcReduction="20000"/>
          </a:bodyPr>
          <a:lstStyle/>
          <a:p>
            <a:pPr marL="0" indent="0">
              <a:buNone/>
            </a:pPr>
            <a:r>
              <a:rPr lang="pt-BR" b="1" dirty="0"/>
              <a:t>6.2. Algumas especificidades do rito</a:t>
            </a:r>
            <a:endParaRPr lang="pt-BR" dirty="0"/>
          </a:p>
          <a:p>
            <a:pPr lvl="0"/>
            <a:r>
              <a:rPr lang="pt-BR" dirty="0"/>
              <a:t>É admitido, em qualquer fase do processo ou da investigação, a figura do agente infiltrado e do flagrante diferido.</a:t>
            </a:r>
          </a:p>
          <a:p>
            <a:pPr lvl="0"/>
            <a:r>
              <a:rPr lang="pt-BR" dirty="0"/>
              <a:t>Concluído o IP, o MP terá prazo de 10 dias para requerer o arquivamento, requisitar diligência ou oferecer a denúncia.</a:t>
            </a:r>
          </a:p>
          <a:p>
            <a:pPr lvl="0"/>
            <a:r>
              <a:rPr lang="pt-BR" dirty="0"/>
              <a:t>O rito prevê que cada parte poderá arrolar até 5 testemunhas.</a:t>
            </a:r>
          </a:p>
          <a:p>
            <a:pPr lvl="0"/>
            <a:r>
              <a:rPr lang="pt-BR" dirty="0"/>
              <a:t>Defesa prévia deverá ser apresentada em 10 dias, devendo neste ato arrolar testemunhas.</a:t>
            </a:r>
          </a:p>
          <a:p>
            <a:pPr lvl="0"/>
            <a:r>
              <a:rPr lang="pt-BR" dirty="0"/>
              <a:t>Após a defesa, o juiz decidirá sobre o recebimento em até 5 dias.</a:t>
            </a:r>
          </a:p>
          <a:p>
            <a:pPr lvl="0"/>
            <a:r>
              <a:rPr lang="pt-BR" dirty="0"/>
              <a:t>Recebida a denúncia, o juiz designar </a:t>
            </a:r>
            <a:r>
              <a:rPr lang="pt-BR" dirty="0" err="1"/>
              <a:t>AIJ</a:t>
            </a:r>
            <a:r>
              <a:rPr lang="pt-BR" dirty="0"/>
              <a:t>.</a:t>
            </a:r>
          </a:p>
          <a:p>
            <a:pPr marL="0" indent="0">
              <a:buNone/>
            </a:pPr>
            <a:endParaRPr lang="pt-BR" dirty="0"/>
          </a:p>
        </p:txBody>
      </p:sp>
    </p:spTree>
    <p:extLst>
      <p:ext uri="{BB962C8B-B14F-4D97-AF65-F5344CB8AC3E}">
        <p14:creationId xmlns:p14="http://schemas.microsoft.com/office/powerpoint/2010/main" val="4045645018"/>
      </p:ext>
    </p:extLst>
  </p:cSld>
  <p:clrMapOvr>
    <a:masterClrMapping/>
  </p:clrMapOvr>
  <p:transition spd="slow">
    <p:push/>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6. RITO DA LEI DE DROGAS</a:t>
            </a:r>
            <a:endParaRPr lang="pt-BR" dirty="0"/>
          </a:p>
        </p:txBody>
      </p:sp>
      <p:sp>
        <p:nvSpPr>
          <p:cNvPr id="3" name="Espaço Reservado para Conteúdo 2"/>
          <p:cNvSpPr>
            <a:spLocks noGrp="1"/>
          </p:cNvSpPr>
          <p:nvPr>
            <p:ph idx="1"/>
          </p:nvPr>
        </p:nvSpPr>
        <p:spPr>
          <a:xfrm>
            <a:off x="457200" y="1417638"/>
            <a:ext cx="8363272" cy="5440362"/>
          </a:xfrm>
        </p:spPr>
        <p:txBody>
          <a:bodyPr>
            <a:normAutofit fontScale="77500" lnSpcReduction="20000"/>
          </a:bodyPr>
          <a:lstStyle/>
          <a:p>
            <a:pPr marL="0" indent="0">
              <a:buNone/>
            </a:pPr>
            <a:r>
              <a:rPr lang="pt-BR" b="1" dirty="0"/>
              <a:t>6.3. Problemas Processuais da Lei de Drogas</a:t>
            </a:r>
            <a:endParaRPr lang="pt-BR" dirty="0"/>
          </a:p>
          <a:p>
            <a:pPr lvl="0"/>
            <a:r>
              <a:rPr lang="pt-BR" dirty="0"/>
              <a:t>A lei de drogas é de 2006, e manteve a regra geral do CPP do interrogatório como primeiro ato da instrução. No entanto, após a reforma de 2008, o interrogatório deve ser último ato. </a:t>
            </a:r>
          </a:p>
          <a:p>
            <a:pPr marL="0" indent="0">
              <a:buNone/>
            </a:pPr>
            <a:endParaRPr lang="pt-BR" dirty="0"/>
          </a:p>
          <a:p>
            <a:pPr marL="0" indent="0">
              <a:buNone/>
            </a:pPr>
            <a:r>
              <a:rPr lang="pt-BR" dirty="0"/>
              <a:t>“a Lei n. 11.343 deve contemplar os novos institutos inseridos pela reforma processual de 2008, com possibilidade de </a:t>
            </a:r>
            <a:r>
              <a:rPr lang="pt-BR" b="1" dirty="0">
                <a:solidFill>
                  <a:srgbClr val="FF0000"/>
                </a:solidFill>
              </a:rPr>
              <a:t>absolvição sumária</a:t>
            </a:r>
            <a:r>
              <a:rPr lang="pt-BR" dirty="0">
                <a:solidFill>
                  <a:srgbClr val="FF0000"/>
                </a:solidFill>
              </a:rPr>
              <a:t> </a:t>
            </a:r>
            <a:r>
              <a:rPr lang="pt-BR" dirty="0"/>
              <a:t>após a resposta à acusação (defesa escrita) e, principalmente, deslocando-se o </a:t>
            </a:r>
            <a:r>
              <a:rPr lang="pt-BR" b="1" dirty="0">
                <a:solidFill>
                  <a:srgbClr val="FF0000"/>
                </a:solidFill>
              </a:rPr>
              <a:t>interrogatório para o último ato da instrução</a:t>
            </a:r>
            <a:r>
              <a:rPr lang="pt-BR" dirty="0"/>
              <a:t>. Tal adequação é necessária à luz do disposto no art. 394, §§ 4º e 5º, do CPP, que determinam aplicação dos novos dispositivos a todos os procedimentos de primeiro grau, ainda que não regulados pelo CPP” (LOPES, 2016, p. 608).</a:t>
            </a:r>
          </a:p>
          <a:p>
            <a:pPr marL="0" indent="0">
              <a:buNone/>
            </a:pPr>
            <a:endParaRPr lang="pt-BR" dirty="0"/>
          </a:p>
        </p:txBody>
      </p:sp>
    </p:spTree>
    <p:extLst>
      <p:ext uri="{BB962C8B-B14F-4D97-AF65-F5344CB8AC3E}">
        <p14:creationId xmlns:p14="http://schemas.microsoft.com/office/powerpoint/2010/main" val="4149641694"/>
      </p:ext>
    </p:extLst>
  </p:cSld>
  <p:clrMapOvr>
    <a:masterClrMapping/>
  </p:clrMapOvr>
  <p:transition spd="slow">
    <p:push/>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6. RITO DA LEI DE DROGAS</a:t>
            </a:r>
            <a:endParaRPr lang="pt-BR" dirty="0"/>
          </a:p>
        </p:txBody>
      </p:sp>
      <p:sp>
        <p:nvSpPr>
          <p:cNvPr id="3" name="Espaço Reservado para Conteúdo 2"/>
          <p:cNvSpPr>
            <a:spLocks noGrp="1"/>
          </p:cNvSpPr>
          <p:nvPr>
            <p:ph idx="1"/>
          </p:nvPr>
        </p:nvSpPr>
        <p:spPr>
          <a:xfrm>
            <a:off x="457200" y="1417638"/>
            <a:ext cx="8363272" cy="5440362"/>
          </a:xfrm>
        </p:spPr>
        <p:txBody>
          <a:bodyPr>
            <a:normAutofit fontScale="77500" lnSpcReduction="20000"/>
          </a:bodyPr>
          <a:lstStyle/>
          <a:p>
            <a:pPr marL="0" indent="0">
              <a:buNone/>
            </a:pPr>
            <a:r>
              <a:rPr lang="pt-BR" b="1" dirty="0"/>
              <a:t>6.3. Problemas Processuais da Lei de Drogas</a:t>
            </a:r>
            <a:endParaRPr lang="pt-BR" dirty="0"/>
          </a:p>
          <a:p>
            <a:pPr lvl="0"/>
            <a:r>
              <a:rPr lang="pt-BR" dirty="0"/>
              <a:t>Não é possível a constatação da materialidade por apenas o </a:t>
            </a:r>
            <a:r>
              <a:rPr lang="pt-BR" b="1" dirty="0"/>
              <a:t>laudo provisório</a:t>
            </a:r>
            <a:r>
              <a:rPr lang="pt-BR" dirty="0"/>
              <a:t> elaborado nos termos do art. 50, §1º, já que assinado por apenas uma pessoa idônea ou um perito. O art. 159 do exige os exames de corpo de delito seja lavrado por perito oficial ou duas pessoas idôneas. Portanto, no curso do processo deverá ser elaborado um laudo definitivo, por outro perito oficial ou duas pessoas idôneas, nos termos do art. 159.</a:t>
            </a:r>
          </a:p>
          <a:p>
            <a:pPr lvl="0"/>
            <a:r>
              <a:rPr lang="pt-BR" dirty="0"/>
              <a:t>O art. 52 da lei de drogas permite a “</a:t>
            </a:r>
            <a:r>
              <a:rPr lang="pt-BR" b="1" dirty="0">
                <a:solidFill>
                  <a:srgbClr val="FF0000"/>
                </a:solidFill>
              </a:rPr>
              <a:t>instrução paralela</a:t>
            </a:r>
            <a:r>
              <a:rPr lang="pt-BR" dirty="0"/>
              <a:t>”, isto é, a continuidade das investigações mesmo após o oferecimento da denúncia, com a possibilidade dos resultados dessas investigações serem enviadas ao processo até 3 dias antes da </a:t>
            </a:r>
            <a:r>
              <a:rPr lang="pt-BR" dirty="0" err="1"/>
              <a:t>AIJ</a:t>
            </a:r>
            <a:r>
              <a:rPr lang="pt-BR" dirty="0"/>
              <a:t>.</a:t>
            </a:r>
          </a:p>
          <a:p>
            <a:pPr marL="0" indent="0">
              <a:buNone/>
            </a:pPr>
            <a:endParaRPr lang="pt-BR" dirty="0"/>
          </a:p>
        </p:txBody>
      </p:sp>
    </p:spTree>
    <p:extLst>
      <p:ext uri="{BB962C8B-B14F-4D97-AF65-F5344CB8AC3E}">
        <p14:creationId xmlns:p14="http://schemas.microsoft.com/office/powerpoint/2010/main" val="972040660"/>
      </p:ext>
    </p:extLst>
  </p:cSld>
  <p:clrMapOvr>
    <a:masterClrMapping/>
  </p:clrMapOvr>
  <p:transition spd="slow">
    <p:push/>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6. RITO DA LEI DE DROGAS</a:t>
            </a:r>
            <a:endParaRPr lang="pt-BR" dirty="0"/>
          </a:p>
        </p:txBody>
      </p:sp>
      <p:sp>
        <p:nvSpPr>
          <p:cNvPr id="3" name="Espaço Reservado para Conteúdo 2"/>
          <p:cNvSpPr>
            <a:spLocks noGrp="1"/>
          </p:cNvSpPr>
          <p:nvPr>
            <p:ph idx="1"/>
          </p:nvPr>
        </p:nvSpPr>
        <p:spPr>
          <a:xfrm>
            <a:off x="457200" y="1417638"/>
            <a:ext cx="8363272" cy="5440362"/>
          </a:xfrm>
        </p:spPr>
        <p:txBody>
          <a:bodyPr>
            <a:normAutofit lnSpcReduction="10000"/>
          </a:bodyPr>
          <a:lstStyle/>
          <a:p>
            <a:pPr marL="0" indent="0">
              <a:buNone/>
            </a:pPr>
            <a:r>
              <a:rPr lang="pt-BR" b="1" dirty="0"/>
              <a:t>6.3. Problemas Processuais da Lei de Drogas</a:t>
            </a:r>
            <a:endParaRPr lang="pt-BR" dirty="0"/>
          </a:p>
          <a:p>
            <a:pPr lvl="0"/>
            <a:r>
              <a:rPr lang="pt-BR" dirty="0"/>
              <a:t>O art. 44 previa a impossibilidade de concessão de liberdade provisória para acusado preso em flagrante por tráfico. A questão foi julgada inconstitucional pelo STF (HC 104.339/SP). </a:t>
            </a:r>
          </a:p>
          <a:p>
            <a:pPr lvl="0"/>
            <a:r>
              <a:rPr lang="pt-BR" dirty="0"/>
              <a:t>Argumento: não existe prisão cautelar obrigatória, sendo sempre necessário a demonstração do fumus </a:t>
            </a:r>
            <a:r>
              <a:rPr lang="pt-BR" dirty="0" err="1"/>
              <a:t>comissi</a:t>
            </a:r>
            <a:r>
              <a:rPr lang="pt-BR" dirty="0"/>
              <a:t> delicti e do periculum </a:t>
            </a:r>
            <a:r>
              <a:rPr lang="pt-BR" dirty="0" err="1"/>
              <a:t>libertatis</a:t>
            </a:r>
            <a:r>
              <a:rPr lang="pt-BR" dirty="0"/>
              <a:t>.</a:t>
            </a:r>
          </a:p>
          <a:p>
            <a:pPr marL="0" indent="0">
              <a:buNone/>
            </a:pPr>
            <a:endParaRPr lang="pt-BR" dirty="0"/>
          </a:p>
        </p:txBody>
      </p:sp>
    </p:spTree>
    <p:extLst>
      <p:ext uri="{BB962C8B-B14F-4D97-AF65-F5344CB8AC3E}">
        <p14:creationId xmlns:p14="http://schemas.microsoft.com/office/powerpoint/2010/main" val="76886819"/>
      </p:ext>
    </p:extLst>
  </p:cSld>
  <p:clrMapOvr>
    <a:masterClrMapping/>
  </p:clrMapOvr>
  <p:transition spd="slow">
    <p:push/>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1. INTRODUÇÃO</a:t>
            </a:r>
          </a:p>
        </p:txBody>
      </p:sp>
      <p:sp>
        <p:nvSpPr>
          <p:cNvPr id="3" name="Espaço Reservado para Conteúdo 2"/>
          <p:cNvSpPr>
            <a:spLocks noGrp="1"/>
          </p:cNvSpPr>
          <p:nvPr>
            <p:ph idx="1"/>
          </p:nvPr>
        </p:nvSpPr>
        <p:spPr>
          <a:xfrm>
            <a:off x="457200" y="1417638"/>
            <a:ext cx="8229600" cy="5179714"/>
          </a:xfrm>
        </p:spPr>
        <p:txBody>
          <a:bodyPr>
            <a:normAutofit fontScale="70000" lnSpcReduction="20000"/>
          </a:bodyPr>
          <a:lstStyle/>
          <a:p>
            <a:pPr marL="0" indent="0">
              <a:buNone/>
            </a:pPr>
            <a:r>
              <a:rPr lang="pt-BR" sz="3300" b="1" u="sng" dirty="0"/>
              <a:t>Procedimentos especiais</a:t>
            </a:r>
            <a:endParaRPr lang="pt-BR" sz="3300" dirty="0"/>
          </a:p>
          <a:p>
            <a:pPr lvl="0"/>
            <a:r>
              <a:rPr lang="pt-BR" sz="3300" dirty="0"/>
              <a:t>Crimes de responsabilidade dos funcionários públicos (art. 513 a 518)</a:t>
            </a:r>
          </a:p>
          <a:p>
            <a:pPr lvl="0"/>
            <a:r>
              <a:rPr lang="pt-BR" sz="3300" dirty="0"/>
              <a:t>Crimes contra a honra (art. 519 a 523)</a:t>
            </a:r>
          </a:p>
          <a:p>
            <a:pPr lvl="0"/>
            <a:r>
              <a:rPr lang="pt-BR" sz="3300" dirty="0"/>
              <a:t>Crimes contra a propriedade imaterial (art. 524 a 530-I e Lei 9279/96)</a:t>
            </a:r>
          </a:p>
          <a:p>
            <a:pPr lvl="0"/>
            <a:r>
              <a:rPr lang="pt-BR" sz="3300" dirty="0"/>
              <a:t>Crimes dolosos contra a vida de competência do júri (art. 406 a 497)</a:t>
            </a:r>
          </a:p>
          <a:p>
            <a:pPr lvl="0"/>
            <a:r>
              <a:rPr lang="pt-BR" sz="3300" dirty="0"/>
              <a:t>Crimes falimentares (Lei 11.101)</a:t>
            </a:r>
          </a:p>
          <a:p>
            <a:pPr lvl="0"/>
            <a:r>
              <a:rPr lang="pt-BR" sz="3300" dirty="0"/>
              <a:t>Drogas (Lei 11343)</a:t>
            </a:r>
          </a:p>
          <a:p>
            <a:pPr lvl="0"/>
            <a:r>
              <a:rPr lang="pt-BR" sz="3300" dirty="0"/>
              <a:t>Competência originária dos Tribunais (lei 8658/93 e Lei 8038)</a:t>
            </a:r>
          </a:p>
          <a:p>
            <a:pPr lvl="0"/>
            <a:r>
              <a:rPr lang="pt-BR" sz="3300" dirty="0"/>
              <a:t>Abuso de autoridade (lei 4898/65)</a:t>
            </a:r>
          </a:p>
          <a:p>
            <a:pPr lvl="0"/>
            <a:r>
              <a:rPr lang="pt-BR" sz="3300" dirty="0"/>
              <a:t>Eleitorais (Lei 4737/65).</a:t>
            </a:r>
          </a:p>
          <a:p>
            <a:pPr lvl="0"/>
            <a:r>
              <a:rPr lang="pt-BR" sz="3300" dirty="0"/>
              <a:t>Lavagem de dinheiro (Lei 9613)</a:t>
            </a:r>
          </a:p>
          <a:p>
            <a:pPr marL="0" indent="0">
              <a:buNone/>
            </a:pPr>
            <a:endParaRPr lang="pt-BR" dirty="0"/>
          </a:p>
        </p:txBody>
      </p:sp>
    </p:spTree>
    <p:extLst>
      <p:ext uri="{BB962C8B-B14F-4D97-AF65-F5344CB8AC3E}">
        <p14:creationId xmlns:p14="http://schemas.microsoft.com/office/powerpoint/2010/main" val="3838887536"/>
      </p:ext>
    </p:extLst>
  </p:cSld>
  <p:clrMapOvr>
    <a:masterClrMapping/>
  </p:clrMapOvr>
  <p:transition spd="slow">
    <p:push/>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1. INTRODUÇÃO</a:t>
            </a:r>
          </a:p>
        </p:txBody>
      </p:sp>
      <p:sp>
        <p:nvSpPr>
          <p:cNvPr id="3" name="Espaço Reservado para Conteúdo 2"/>
          <p:cNvSpPr>
            <a:spLocks noGrp="1"/>
          </p:cNvSpPr>
          <p:nvPr>
            <p:ph idx="1"/>
          </p:nvPr>
        </p:nvSpPr>
        <p:spPr>
          <a:xfrm>
            <a:off x="457200" y="1417638"/>
            <a:ext cx="8229600" cy="5179714"/>
          </a:xfrm>
        </p:spPr>
        <p:txBody>
          <a:bodyPr>
            <a:normAutofit fontScale="85000" lnSpcReduction="10000"/>
          </a:bodyPr>
          <a:lstStyle/>
          <a:p>
            <a:pPr marL="0" indent="0">
              <a:buNone/>
            </a:pPr>
            <a:r>
              <a:rPr lang="pt-BR" b="1" u="sng" dirty="0"/>
              <a:t>Critérios que orientam os procedimentos</a:t>
            </a:r>
            <a:r>
              <a:rPr lang="pt-BR" b="1" dirty="0"/>
              <a:t>:</a:t>
            </a:r>
            <a:endParaRPr lang="pt-BR" dirty="0"/>
          </a:p>
          <a:p>
            <a:pPr marL="514350" lvl="0" indent="-514350">
              <a:buFont typeface="+mj-lt"/>
              <a:buAutoNum type="alphaLcParenR"/>
            </a:pPr>
            <a:r>
              <a:rPr lang="pt-BR" u="sng" dirty="0"/>
              <a:t>Gravidade do crime:</a:t>
            </a:r>
            <a:r>
              <a:rPr lang="pt-BR" dirty="0"/>
              <a:t> nesse caso o legislador leva em consideração a pena máxima em abstrato cominada pelo tipo.</a:t>
            </a:r>
          </a:p>
          <a:p>
            <a:pPr marL="514350" lvl="0" indent="-514350">
              <a:buFont typeface="+mj-lt"/>
              <a:buAutoNum type="alphaLcParenR"/>
            </a:pPr>
            <a:r>
              <a:rPr lang="pt-BR" u="sng" dirty="0"/>
              <a:t>Natureza do delito:</a:t>
            </a:r>
            <a:r>
              <a:rPr lang="pt-BR" dirty="0"/>
              <a:t> o legislador leva em conta o bem jurídico protegido para definir um rito especial. Exemplo: vida, honra, drogas, falimentares, etc.</a:t>
            </a:r>
          </a:p>
          <a:p>
            <a:pPr marL="514350" lvl="0" indent="-514350">
              <a:buFont typeface="+mj-lt"/>
              <a:buAutoNum type="alphaLcParenR"/>
            </a:pPr>
            <a:r>
              <a:rPr lang="pt-BR" u="sng" dirty="0"/>
              <a:t>Qualidade do agente:</a:t>
            </a:r>
            <a:r>
              <a:rPr lang="pt-BR" dirty="0"/>
              <a:t> é o rito aplicado para quando houver crime praticado por quem ter foro por prerrogativa de função ou se o agente for funcionário público, ou seja, a qualidade do réu é que determina o procedimento. </a:t>
            </a:r>
          </a:p>
          <a:p>
            <a:pPr marL="0" indent="0">
              <a:buNone/>
            </a:pPr>
            <a:endParaRPr lang="pt-BR" dirty="0"/>
          </a:p>
        </p:txBody>
      </p:sp>
    </p:spTree>
    <p:extLst>
      <p:ext uri="{BB962C8B-B14F-4D97-AF65-F5344CB8AC3E}">
        <p14:creationId xmlns:p14="http://schemas.microsoft.com/office/powerpoint/2010/main" val="3237437749"/>
      </p:ext>
    </p:extLst>
  </p:cSld>
  <p:clrMapOvr>
    <a:masterClrMapping/>
  </p:clrMapOvr>
  <p:transition spd="slow">
    <p:push/>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1. INTRODUÇÃO</a:t>
            </a:r>
          </a:p>
        </p:txBody>
      </p:sp>
      <p:sp>
        <p:nvSpPr>
          <p:cNvPr id="3" name="Espaço Reservado para Conteúdo 2"/>
          <p:cNvSpPr>
            <a:spLocks noGrp="1"/>
          </p:cNvSpPr>
          <p:nvPr>
            <p:ph idx="1"/>
          </p:nvPr>
        </p:nvSpPr>
        <p:spPr>
          <a:xfrm>
            <a:off x="457200" y="1417638"/>
            <a:ext cx="8229600" cy="5179714"/>
          </a:xfrm>
        </p:spPr>
        <p:txBody>
          <a:bodyPr>
            <a:normAutofit fontScale="85000" lnSpcReduction="20000"/>
          </a:bodyPr>
          <a:lstStyle/>
          <a:p>
            <a:pPr marL="0" indent="0">
              <a:buNone/>
            </a:pPr>
            <a:r>
              <a:rPr lang="pt-BR" b="1" dirty="0" err="1"/>
              <a:t>OBS</a:t>
            </a:r>
            <a:r>
              <a:rPr lang="pt-BR" dirty="0"/>
              <a:t>: somente quando não houver rito especial, então, por exclusão, será adotado o rito comum, que poderá ser ordinário, sumário ou sumaríssimo a depender da pena máxima.</a:t>
            </a:r>
          </a:p>
          <a:p>
            <a:pPr marL="0" indent="0">
              <a:buNone/>
            </a:pPr>
            <a:r>
              <a:rPr lang="pt-BR" b="1" dirty="0" err="1"/>
              <a:t>OBS</a:t>
            </a:r>
            <a:r>
              <a:rPr lang="pt-BR" dirty="0"/>
              <a:t>: forma é garantia. A não observância das formas previstas em lei deve ensejar nulidade absoluta. No entanto, a jurisprudência brasileira tem relativizado as nulidades. Prevalece o entendimento de que se for adotado o procedimento mais amplo (ordinário) em detrimento do especial, não haveria prejuízo para a defesa e nenhuma nulidade ocorreria. No entanto, essa afirmação não é verdadeira no caso do rito do funcionário público, p.ex., caso seja suprimida a defesa preliminar do art. 514. </a:t>
            </a:r>
          </a:p>
          <a:p>
            <a:pPr marL="0" indent="0">
              <a:buNone/>
            </a:pPr>
            <a:endParaRPr lang="pt-BR" dirty="0"/>
          </a:p>
        </p:txBody>
      </p:sp>
    </p:spTree>
    <p:extLst>
      <p:ext uri="{BB962C8B-B14F-4D97-AF65-F5344CB8AC3E}">
        <p14:creationId xmlns:p14="http://schemas.microsoft.com/office/powerpoint/2010/main" val="2321004838"/>
      </p:ext>
    </p:extLst>
  </p:cSld>
  <p:clrMapOvr>
    <a:masterClrMapping/>
  </p:clrMapOvr>
  <p:transition spd="slow">
    <p:push/>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1. INTRODUÇÃO</a:t>
            </a:r>
          </a:p>
        </p:txBody>
      </p:sp>
      <p:sp>
        <p:nvSpPr>
          <p:cNvPr id="3" name="Espaço Reservado para Conteúdo 2"/>
          <p:cNvSpPr>
            <a:spLocks noGrp="1"/>
          </p:cNvSpPr>
          <p:nvPr>
            <p:ph idx="1"/>
          </p:nvPr>
        </p:nvSpPr>
        <p:spPr>
          <a:xfrm>
            <a:off x="457200" y="1417638"/>
            <a:ext cx="8229600" cy="5179714"/>
          </a:xfrm>
        </p:spPr>
        <p:txBody>
          <a:bodyPr>
            <a:normAutofit fontScale="85000" lnSpcReduction="20000"/>
          </a:bodyPr>
          <a:lstStyle/>
          <a:p>
            <a:pPr marL="0" indent="0">
              <a:buNone/>
            </a:pPr>
            <a:r>
              <a:rPr lang="pt-BR" b="1" dirty="0"/>
              <a:t>1.1. Fases do Procedimento Penal</a:t>
            </a:r>
            <a:endParaRPr lang="pt-BR" dirty="0"/>
          </a:p>
          <a:p>
            <a:pPr marL="0" indent="0">
              <a:buNone/>
            </a:pPr>
            <a:r>
              <a:rPr lang="pt-BR" dirty="0"/>
              <a:t>A doutrina nos diz que podemos dizer o procedimento em 4 fases?</a:t>
            </a:r>
          </a:p>
          <a:p>
            <a:pPr marL="514350" lvl="0" indent="-514350">
              <a:buFont typeface="+mj-lt"/>
              <a:buAutoNum type="alphaLcParenR"/>
            </a:pPr>
            <a:r>
              <a:rPr lang="pt-BR" u="sng" dirty="0"/>
              <a:t>Postulatória</a:t>
            </a:r>
            <a:r>
              <a:rPr lang="pt-BR" dirty="0"/>
              <a:t>: é onde a acusação requer a aplicação do direito objetivo ao caso concreto. O início da fase postulatória se dá com o oferecimento da denúncia.</a:t>
            </a:r>
          </a:p>
          <a:p>
            <a:pPr marL="514350" lvl="0" indent="-514350">
              <a:buFont typeface="+mj-lt"/>
              <a:buAutoNum type="alphaLcParenR"/>
            </a:pPr>
            <a:r>
              <a:rPr lang="pt-BR" u="sng" dirty="0"/>
              <a:t>Fase instrutória</a:t>
            </a:r>
            <a:r>
              <a:rPr lang="pt-BR" dirty="0"/>
              <a:t>: são produzidas as provas pretendidas pelas partes. É onde as partes tentarão convencer o juiz. O CPP autoriza, subsidiariamente, que o juiz complemente as provas produzidas pelas partes. Esta fase não está restrita à audiência de instrução e julgamento.</a:t>
            </a:r>
          </a:p>
          <a:p>
            <a:pPr marL="0" indent="0">
              <a:buNone/>
            </a:pPr>
            <a:endParaRPr lang="pt-BR" dirty="0"/>
          </a:p>
        </p:txBody>
      </p:sp>
    </p:spTree>
    <p:extLst>
      <p:ext uri="{BB962C8B-B14F-4D97-AF65-F5344CB8AC3E}">
        <p14:creationId xmlns:p14="http://schemas.microsoft.com/office/powerpoint/2010/main" val="2961801655"/>
      </p:ext>
    </p:extLst>
  </p:cSld>
  <p:clrMapOvr>
    <a:masterClrMapping/>
  </p:clrMapOvr>
  <p:transition spd="slow">
    <p:push/>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1. INTRODUÇÃO</a:t>
            </a:r>
          </a:p>
        </p:txBody>
      </p:sp>
      <p:sp>
        <p:nvSpPr>
          <p:cNvPr id="3" name="Espaço Reservado para Conteúdo 2"/>
          <p:cNvSpPr>
            <a:spLocks noGrp="1"/>
          </p:cNvSpPr>
          <p:nvPr>
            <p:ph idx="1"/>
          </p:nvPr>
        </p:nvSpPr>
        <p:spPr>
          <a:xfrm>
            <a:off x="457200" y="1417638"/>
            <a:ext cx="8229600" cy="5179714"/>
          </a:xfrm>
        </p:spPr>
        <p:txBody>
          <a:bodyPr>
            <a:normAutofit fontScale="92500" lnSpcReduction="20000"/>
          </a:bodyPr>
          <a:lstStyle/>
          <a:p>
            <a:pPr marL="0" indent="0">
              <a:buNone/>
            </a:pPr>
            <a:r>
              <a:rPr lang="pt-BR" b="1" dirty="0"/>
              <a:t>1.1. Fases do Procedimento Penal</a:t>
            </a:r>
            <a:endParaRPr lang="pt-BR" dirty="0"/>
          </a:p>
          <a:p>
            <a:pPr marL="0" indent="0">
              <a:buNone/>
            </a:pPr>
            <a:r>
              <a:rPr lang="pt-BR" dirty="0"/>
              <a:t>A doutrina nos diz que podemos dizer o procedimento em 4 fases:</a:t>
            </a:r>
          </a:p>
          <a:p>
            <a:pPr marL="0" lvl="0" indent="0">
              <a:buNone/>
            </a:pPr>
            <a:r>
              <a:rPr lang="pt-BR" u="sng" dirty="0"/>
              <a:t>c) Fase decisória</a:t>
            </a:r>
            <a:r>
              <a:rPr lang="pt-BR" dirty="0"/>
              <a:t>: é o momento em que o juiz vai proferir uma sentença condenatória ou absolutória. Nesta fase também estão inseridas as alegações orais. As alegações orais costuma ser substituídas por memoriais.</a:t>
            </a:r>
          </a:p>
          <a:p>
            <a:pPr marL="0" lvl="0" indent="0">
              <a:buNone/>
            </a:pPr>
            <a:r>
              <a:rPr lang="pt-BR" u="sng" dirty="0"/>
              <a:t>d) Fase recursal</a:t>
            </a:r>
            <a:r>
              <a:rPr lang="pt-BR" dirty="0"/>
              <a:t>: no processo penal brasileiro temos o duplo grau de jurisdição. A grande demoro do processo penal está na fase recursal.</a:t>
            </a:r>
          </a:p>
          <a:p>
            <a:pPr marL="0" indent="0">
              <a:buNone/>
            </a:pPr>
            <a:endParaRPr lang="pt-BR" dirty="0"/>
          </a:p>
        </p:txBody>
      </p:sp>
    </p:spTree>
    <p:extLst>
      <p:ext uri="{BB962C8B-B14F-4D97-AF65-F5344CB8AC3E}">
        <p14:creationId xmlns:p14="http://schemas.microsoft.com/office/powerpoint/2010/main" val="2153871615"/>
      </p:ext>
    </p:extLst>
  </p:cSld>
  <p:clrMapOvr>
    <a:masterClrMapping/>
  </p:clrMapOvr>
  <p:transition spd="slow">
    <p:push/>
  </p:transition>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1271</TotalTime>
  <Words>4350</Words>
  <Application>Microsoft Office PowerPoint</Application>
  <PresentationFormat>Apresentação na tela (4:3)</PresentationFormat>
  <Paragraphs>254</Paragraphs>
  <Slides>46</Slides>
  <Notes>0</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46</vt:i4>
      </vt:variant>
    </vt:vector>
  </HeadingPairs>
  <TitlesOfParts>
    <vt:vector size="49" baseType="lpstr">
      <vt:lpstr>Arial</vt:lpstr>
      <vt:lpstr>Calibri</vt:lpstr>
      <vt:lpstr>Tema do Office</vt:lpstr>
      <vt:lpstr>PROCESSO PENAL, 2016</vt:lpstr>
      <vt:lpstr>1. INTRODUÇÃO</vt:lpstr>
      <vt:lpstr>1. INTRODUÇÃO</vt:lpstr>
      <vt:lpstr>1. INTRODUÇÃO</vt:lpstr>
      <vt:lpstr>1. INTRODUÇÃO</vt:lpstr>
      <vt:lpstr>1. INTRODUÇÃO</vt:lpstr>
      <vt:lpstr>1. INTRODUÇÃO</vt:lpstr>
      <vt:lpstr>1. INTRODUÇÃO</vt:lpstr>
      <vt:lpstr>1. INTRODUÇÃO</vt:lpstr>
      <vt:lpstr>1. INTRODUÇÃO</vt:lpstr>
      <vt:lpstr>1. INTRODUÇÃO</vt:lpstr>
      <vt:lpstr>1. INTRODUÇÃO</vt:lpstr>
      <vt:lpstr>1. INTRODUÇÃO</vt:lpstr>
      <vt:lpstr>1. INTRODUÇÃO</vt:lpstr>
      <vt:lpstr>1. INTRODUÇÃO</vt:lpstr>
      <vt:lpstr>2. RITO ORDINÁRIO</vt:lpstr>
      <vt:lpstr>2. RITO ORDINÁRIO</vt:lpstr>
      <vt:lpstr>2. RITO ORDINÁRIO</vt:lpstr>
      <vt:lpstr>2. RITO ORDINÁRIO</vt:lpstr>
      <vt:lpstr>2. RITO ORDINÁRIO</vt:lpstr>
      <vt:lpstr>2. RITO ORDINÁRIO</vt:lpstr>
      <vt:lpstr>2. RITO ORDINÁRIO</vt:lpstr>
      <vt:lpstr>2. RITO ORDINÁRIO</vt:lpstr>
      <vt:lpstr>2. RITO ORDINÁRIO</vt:lpstr>
      <vt:lpstr>2. RITO ORDINÁRIO</vt:lpstr>
      <vt:lpstr>2. RITO ORDINÁRIO</vt:lpstr>
      <vt:lpstr>2. RITO ORDINÁRIO</vt:lpstr>
      <vt:lpstr>2. RITO ORDINÁRIO</vt:lpstr>
      <vt:lpstr>2. RITO ORDINÁRIO</vt:lpstr>
      <vt:lpstr>2. RITO ORDINÁRIO</vt:lpstr>
      <vt:lpstr>2. RITO ORDINÁRIO</vt:lpstr>
      <vt:lpstr>2. RITO ORDINÁRIO</vt:lpstr>
      <vt:lpstr>3. RITO SUMÁRIO</vt:lpstr>
      <vt:lpstr>4. RITO “FUNCIONÁRIO PÚBLICO</vt:lpstr>
      <vt:lpstr>4. RITO “FUNCIONÁRIO PÚBLICO</vt:lpstr>
      <vt:lpstr>5. RITO CRIMES CONTA HONRA</vt:lpstr>
      <vt:lpstr>5. RITO CRIMES CONTA HONRA</vt:lpstr>
      <vt:lpstr>5. RITO CRIMES CONTA HONRA</vt:lpstr>
      <vt:lpstr>5. RITO CRIMES CONTA HONRA</vt:lpstr>
      <vt:lpstr>5. RITO CRIMES CONTA HONRA</vt:lpstr>
      <vt:lpstr>6. RITO DA LEI DE DROGAS</vt:lpstr>
      <vt:lpstr>6. RITO DA LEI DE DROGAS</vt:lpstr>
      <vt:lpstr>6. RITO DA LEI DE DROGAS</vt:lpstr>
      <vt:lpstr>6. RITO DA LEI DE DROGAS</vt:lpstr>
      <vt:lpstr>6. RITO DA LEI DE DROGAS</vt:lpstr>
      <vt:lpstr>6. RITO DA LEI DE DROGAS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CONCEITO</dc:title>
  <dc:creator>Theuan</dc:creator>
  <cp:lastModifiedBy>Theuan Carvalho Gomes da Silva</cp:lastModifiedBy>
  <cp:revision>206</cp:revision>
  <dcterms:created xsi:type="dcterms:W3CDTF">2015-07-15T12:48:35Z</dcterms:created>
  <dcterms:modified xsi:type="dcterms:W3CDTF">2016-11-17T00:39:58Z</dcterms:modified>
</cp:coreProperties>
</file>