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57" r:id="rId4"/>
    <p:sldId id="258" r:id="rId5"/>
    <p:sldId id="281" r:id="rId6"/>
    <p:sldId id="259" r:id="rId7"/>
    <p:sldId id="260" r:id="rId8"/>
    <p:sldId id="28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7" r:id="rId25"/>
    <p:sldId id="278" r:id="rId26"/>
    <p:sldId id="282" r:id="rId27"/>
    <p:sldId id="283" r:id="rId2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6170C3-4339-4005-BC4F-F26DAD2CEE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78D3966-8655-46C6-B93E-5A4A5EB638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BCAAD2C-F82E-4DB4-A145-D66C0379D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5F3BA-FE3F-41F1-B7F2-DC26966B25E8}" type="datetimeFigureOut">
              <a:rPr lang="pt-BR" smtClean="0"/>
              <a:t>08/02/2019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B8FB63A-9BAF-43E8-AF00-668CE63BF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9D2B70F-2BA7-42B6-8CFD-64978A71B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2B66E-68E7-4C0C-A9A3-C584056D59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3609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5FC294-D028-403B-953E-ED0EA2286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AD2675B-3E80-4197-A39C-9F4254D0D4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6FEF2C5-E71E-4285-A76F-34DBCAD4E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5F3BA-FE3F-41F1-B7F2-DC26966B25E8}" type="datetimeFigureOut">
              <a:rPr lang="pt-BR" smtClean="0"/>
              <a:t>08/02/2019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0049D38-7721-45B0-B422-46033AD67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239BD96-EB59-4EA4-AA0C-19BCCA6DC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2B66E-68E7-4C0C-A9A3-C584056D59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093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3613145-F859-4A9A-B913-A65020AAA6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0B1DF12-1EAB-4E85-8D7C-3B75DD254B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D2F9A3B-679B-486D-8895-C4C867BE4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5F3BA-FE3F-41F1-B7F2-DC26966B25E8}" type="datetimeFigureOut">
              <a:rPr lang="pt-BR" smtClean="0"/>
              <a:t>08/02/2019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35544D8-AA69-4869-9AA4-6D7FE24F9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88DC5CA-1D43-499D-BFD0-085310203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2B66E-68E7-4C0C-A9A3-C584056D59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707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85D222-E382-4484-858E-282A43A2E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D023486-FD87-4AB1-B96E-71C037B948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1F33201-0A4F-4897-BC44-6640283BF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5F3BA-FE3F-41F1-B7F2-DC26966B25E8}" type="datetimeFigureOut">
              <a:rPr lang="pt-BR" smtClean="0"/>
              <a:t>08/02/2019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28933DA-ECAF-48B7-8169-DF94D48D7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5671808-F072-4981-BE2C-9C61798F7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2B66E-68E7-4C0C-A9A3-C584056D59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4105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147C97-9B96-442C-90CB-5F8A7061E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A7E8E2C-FFAE-4ED4-A45B-298220BC07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2C1E0D0-DAA6-4A48-881A-39E4D02FC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5F3BA-FE3F-41F1-B7F2-DC26966B25E8}" type="datetimeFigureOut">
              <a:rPr lang="pt-BR" smtClean="0"/>
              <a:t>08/02/2019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7EDAD04-3F5D-4AF1-876E-D1E0D90C3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5A35E9E-1F1E-4AB9-83B7-88B8A3D76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2B66E-68E7-4C0C-A9A3-C584056D59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1378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B203C1-1F06-4098-B59A-D2219BC2B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C899A34-F3A8-418B-9E80-88450F0DBE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82AE10C-4D01-43BA-843A-20FA0723F1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3ACD9B5-774A-4C90-A9F8-AF88A9F69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5F3BA-FE3F-41F1-B7F2-DC26966B25E8}" type="datetimeFigureOut">
              <a:rPr lang="pt-BR" smtClean="0"/>
              <a:t>08/02/2019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8C6CD65-1786-487A-A260-130F14C0C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120DBD8-A960-4EB9-9AF8-E179FD6BF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2B66E-68E7-4C0C-A9A3-C584056D59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8749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D70371-CA98-4981-91C3-C0335EA33D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6593B44-9490-4C21-AA17-3B6D5ECA99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D1E2AA6-D37B-484E-9670-E9E9D2D7BA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F0C7D65-BAD4-4F5E-A4F2-768584E094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4614E58-B57E-4D0D-AF7B-97DCB7F755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58DDC264-D988-4752-82D6-9A540916B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5F3BA-FE3F-41F1-B7F2-DC26966B25E8}" type="datetimeFigureOut">
              <a:rPr lang="pt-BR" smtClean="0"/>
              <a:t>08/02/2019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4EFC3AF9-155E-4F65-8FC7-B6618580B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EDA70DB-A8C2-4B22-A11B-9854E5801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2B66E-68E7-4C0C-A9A3-C584056D59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3699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C24656-EA59-40E7-BCBA-8AA00B3E2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AC1E0CB-8369-4B09-A51F-D99D87BE2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5F3BA-FE3F-41F1-B7F2-DC26966B25E8}" type="datetimeFigureOut">
              <a:rPr lang="pt-BR" smtClean="0"/>
              <a:t>08/02/2019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E29E6450-3393-4903-91C2-4C50980D6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B9B9E52-2298-452F-A072-E6A6D358F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2B66E-68E7-4C0C-A9A3-C584056D59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8589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5264754-2FE7-4CE8-B1B5-6E56FD269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5F3BA-FE3F-41F1-B7F2-DC26966B25E8}" type="datetimeFigureOut">
              <a:rPr lang="pt-BR" smtClean="0"/>
              <a:t>08/02/2019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D4A69AD-FB81-432C-B255-0310E5F21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8B6BC48-EC61-435F-A099-17CF1B94E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2B66E-68E7-4C0C-A9A3-C584056D59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678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17E7A4-7CD0-4A9E-843C-719692300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EAAC78E-E9B7-46FF-B0A5-6593A54A2D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BE81C15-53F5-4C08-ACF1-E3B0D8731D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F4C67BF-A7D8-4BA8-8476-DAC795CD8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5F3BA-FE3F-41F1-B7F2-DC26966B25E8}" type="datetimeFigureOut">
              <a:rPr lang="pt-BR" smtClean="0"/>
              <a:t>08/02/2019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97C07EA-7E18-4DDC-A493-C8DA0F94F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872388B-6CDC-4DD0-A6DA-BC5F60500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2B66E-68E7-4C0C-A9A3-C584056D59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4264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9065BE-2639-434B-98C5-1533B9B27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C83BE47-54D1-44A7-B7C8-9E5BC98EF8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47E08FB-E711-4AC8-AE21-7329DEBEA2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A5DF46D-C22D-4BF2-8AFE-B1967E1BB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5F3BA-FE3F-41F1-B7F2-DC26966B25E8}" type="datetimeFigureOut">
              <a:rPr lang="pt-BR" smtClean="0"/>
              <a:t>08/02/2019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72D8EDD-1B15-417E-9579-A7932121D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321FB54-307F-4FFB-8748-46DA7F818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2B66E-68E7-4C0C-A9A3-C584056D59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1676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B5643D9-5F73-417C-895D-A5889248E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F002526-39FC-445F-AD15-2202CCB07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36072CF-2AA3-4AEF-957F-5CE6E96E27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5F3BA-FE3F-41F1-B7F2-DC26966B25E8}" type="datetimeFigureOut">
              <a:rPr lang="pt-BR" smtClean="0"/>
              <a:t>08/02/2019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1955F73-3817-4FF9-9F4D-80657A3918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898299F-16AC-460B-AB58-F815F2C8F9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42B66E-68E7-4C0C-A9A3-C584056D59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678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_Ato2011-2014/2013/Lei/L12864.htm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4AAA0C-4739-483C-96D3-9A087F8ADC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sz="5200" b="1" dirty="0"/>
              <a:t>Direito à saúde, saúde mental e política de drogas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8A5C22A-19AB-4E36-8E04-84C1E2E270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r>
              <a:rPr lang="pt-BR" i="1" dirty="0"/>
              <a:t>Raul Carvalho Nin Ferreira</a:t>
            </a:r>
          </a:p>
        </p:txBody>
      </p:sp>
    </p:spTree>
    <p:extLst>
      <p:ext uri="{BB962C8B-B14F-4D97-AF65-F5344CB8AC3E}">
        <p14:creationId xmlns:p14="http://schemas.microsoft.com/office/powerpoint/2010/main" val="20897370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A7B61E-1946-41D0-8085-D94C3E9F0E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5292"/>
          </a:xfrm>
        </p:spPr>
        <p:txBody>
          <a:bodyPr>
            <a:normAutofit fontScale="90000"/>
          </a:bodyPr>
          <a:lstStyle/>
          <a:p>
            <a:r>
              <a:rPr lang="pt-BR" dirty="0"/>
              <a:t>Lei nº 10.216/2001: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34378EB-4236-4016-9CAF-477BB9D68A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1722"/>
            <a:ext cx="10515600" cy="5261113"/>
          </a:xfrm>
        </p:spPr>
        <p:txBody>
          <a:bodyPr>
            <a:normAutofit fontScale="32500" lnSpcReduction="20000"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pt-BR" sz="4500" i="1" dirty="0"/>
              <a:t>Parágrafo único. São </a:t>
            </a:r>
            <a:r>
              <a:rPr lang="pt-BR" sz="4500" b="1" i="1" dirty="0"/>
              <a:t>direitos</a:t>
            </a:r>
            <a:r>
              <a:rPr lang="pt-BR" sz="4500" i="1" dirty="0"/>
              <a:t> da pessoa portadora de transtorno mental:</a:t>
            </a:r>
            <a:endParaRPr lang="pt-BR" sz="4500" dirty="0"/>
          </a:p>
          <a:p>
            <a:pPr marL="0" indent="0" algn="just">
              <a:lnSpc>
                <a:spcPct val="170000"/>
              </a:lnSpc>
              <a:buNone/>
            </a:pPr>
            <a:r>
              <a:rPr lang="pt-BR" sz="4500" i="1" dirty="0"/>
              <a:t>I - ter acesso ao melhor tratamento do sistema de saúde, </a:t>
            </a:r>
            <a:r>
              <a:rPr lang="pt-BR" sz="4500" b="1" i="1" u="sng" dirty="0"/>
              <a:t>consentâneo às suas necessidades</a:t>
            </a:r>
            <a:r>
              <a:rPr lang="pt-BR" sz="4500" i="1" dirty="0"/>
              <a:t>; </a:t>
            </a:r>
            <a:endParaRPr lang="pt-BR" sz="4500" dirty="0"/>
          </a:p>
          <a:p>
            <a:pPr marL="0" indent="0" algn="just">
              <a:lnSpc>
                <a:spcPct val="170000"/>
              </a:lnSpc>
              <a:buNone/>
            </a:pPr>
            <a:r>
              <a:rPr lang="pt-BR" sz="4500" i="1" dirty="0"/>
              <a:t>II - ser </a:t>
            </a:r>
            <a:r>
              <a:rPr lang="pt-BR" sz="4500" b="1" i="1" dirty="0"/>
              <a:t>tratada com humanidade e respeito</a:t>
            </a:r>
            <a:r>
              <a:rPr lang="pt-BR" sz="4500" i="1" dirty="0"/>
              <a:t> e no </a:t>
            </a:r>
            <a:r>
              <a:rPr lang="pt-BR" sz="4500" b="1" i="1" u="sng" dirty="0"/>
              <a:t>interesse exclusivo de beneficiar sua saúde</a:t>
            </a:r>
            <a:r>
              <a:rPr lang="pt-BR" sz="4500" i="1" dirty="0"/>
              <a:t>, visando alcançar sua </a:t>
            </a:r>
            <a:r>
              <a:rPr lang="pt-BR" sz="4500" b="1" i="1" dirty="0"/>
              <a:t>recuperação pela inserção na família, no trabalho e na comunidade</a:t>
            </a:r>
            <a:r>
              <a:rPr lang="pt-BR" sz="4500" i="1" dirty="0"/>
              <a:t>;</a:t>
            </a:r>
            <a:endParaRPr lang="pt-BR" sz="4500" dirty="0"/>
          </a:p>
          <a:p>
            <a:pPr marL="0" indent="0" algn="just">
              <a:lnSpc>
                <a:spcPct val="170000"/>
              </a:lnSpc>
              <a:buNone/>
            </a:pPr>
            <a:r>
              <a:rPr lang="pt-BR" sz="4500" i="1" dirty="0"/>
              <a:t>III - ser protegida contra qualquer forma de abuso e exploração;</a:t>
            </a:r>
            <a:endParaRPr lang="pt-BR" sz="4500" dirty="0"/>
          </a:p>
          <a:p>
            <a:pPr marL="0" indent="0" algn="just">
              <a:lnSpc>
                <a:spcPct val="170000"/>
              </a:lnSpc>
              <a:buNone/>
            </a:pPr>
            <a:r>
              <a:rPr lang="pt-BR" sz="4500" i="1" dirty="0"/>
              <a:t>IV - ter garantia de sigilo nas informações prestadas;</a:t>
            </a:r>
            <a:endParaRPr lang="pt-BR" sz="4500" dirty="0"/>
          </a:p>
          <a:p>
            <a:pPr marL="0" indent="0" algn="just">
              <a:lnSpc>
                <a:spcPct val="170000"/>
              </a:lnSpc>
              <a:buNone/>
            </a:pPr>
            <a:r>
              <a:rPr lang="pt-BR" sz="4500" i="1" dirty="0"/>
              <a:t>V - ter </a:t>
            </a:r>
            <a:r>
              <a:rPr lang="pt-BR" sz="4500" b="1" i="1" dirty="0"/>
              <a:t>direito à presença médica</a:t>
            </a:r>
            <a:r>
              <a:rPr lang="pt-BR" sz="4500" i="1" dirty="0"/>
              <a:t>, em qualquer tempo, para esclarecer a necessidade ou não de sua hospitalização </a:t>
            </a:r>
            <a:r>
              <a:rPr lang="pt-BR" sz="4500" b="1" i="1" u="sng" dirty="0"/>
              <a:t>involuntária</a:t>
            </a:r>
            <a:r>
              <a:rPr lang="pt-BR" sz="4500" i="1" dirty="0"/>
              <a:t>;</a:t>
            </a:r>
            <a:endParaRPr lang="pt-BR" sz="4500" dirty="0"/>
          </a:p>
          <a:p>
            <a:pPr marL="0" indent="0" algn="just">
              <a:lnSpc>
                <a:spcPct val="170000"/>
              </a:lnSpc>
              <a:buNone/>
            </a:pPr>
            <a:r>
              <a:rPr lang="pt-BR" sz="4500" i="1" dirty="0"/>
              <a:t>VI - ter </a:t>
            </a:r>
            <a:r>
              <a:rPr lang="pt-BR" sz="4500" b="1" i="1" dirty="0"/>
              <a:t>livre acesso aos meios de comunicação disponíveis</a:t>
            </a:r>
            <a:r>
              <a:rPr lang="pt-BR" sz="4500" i="1" dirty="0"/>
              <a:t>;</a:t>
            </a:r>
            <a:endParaRPr lang="pt-BR" sz="4500" dirty="0"/>
          </a:p>
          <a:p>
            <a:pPr marL="0" indent="0" algn="just">
              <a:lnSpc>
                <a:spcPct val="170000"/>
              </a:lnSpc>
              <a:buNone/>
            </a:pPr>
            <a:r>
              <a:rPr lang="pt-BR" sz="4500" i="1" dirty="0"/>
              <a:t>VII - receber o maior número de informações a respeito de sua doença e de seu tratamento;</a:t>
            </a:r>
            <a:endParaRPr lang="pt-BR" sz="4500" dirty="0"/>
          </a:p>
          <a:p>
            <a:pPr marL="0" indent="0" algn="just">
              <a:lnSpc>
                <a:spcPct val="170000"/>
              </a:lnSpc>
              <a:buNone/>
            </a:pPr>
            <a:r>
              <a:rPr lang="pt-BR" sz="4500" i="1" dirty="0"/>
              <a:t>VIII - ser tratada em </a:t>
            </a:r>
            <a:r>
              <a:rPr lang="pt-BR" sz="4500" b="1" i="1" dirty="0"/>
              <a:t>ambiente terapêutico pelos </a:t>
            </a:r>
            <a:r>
              <a:rPr lang="pt-BR" sz="4500" b="1" i="1" u="sng" dirty="0"/>
              <a:t>meios menos invasivos possíveis</a:t>
            </a:r>
            <a:r>
              <a:rPr lang="pt-BR" sz="4500" i="1" dirty="0"/>
              <a:t>;</a:t>
            </a:r>
            <a:endParaRPr lang="pt-BR" sz="4500" dirty="0"/>
          </a:p>
          <a:p>
            <a:pPr marL="0" indent="0" algn="just">
              <a:lnSpc>
                <a:spcPct val="170000"/>
              </a:lnSpc>
              <a:buNone/>
            </a:pPr>
            <a:r>
              <a:rPr lang="pt-BR" sz="4500" i="1" dirty="0"/>
              <a:t>IX - ser tratada, preferencialmente, em </a:t>
            </a:r>
            <a:r>
              <a:rPr lang="pt-BR" sz="4500" b="1" i="1" u="sng" dirty="0"/>
              <a:t>serviços comunitários de saúde mental</a:t>
            </a:r>
            <a:r>
              <a:rPr lang="pt-BR" sz="4500" i="1" dirty="0"/>
              <a:t>.</a:t>
            </a:r>
            <a:endParaRPr lang="pt-BR" sz="45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969850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026580-461A-4BCC-A0BB-DBB65CF2B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Lei nº 10.216/2001: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33CD023-9248-42BB-9FF9-1F029B8C20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lnSpc>
                <a:spcPct val="160000"/>
              </a:lnSpc>
              <a:buNone/>
            </a:pPr>
            <a:r>
              <a:rPr lang="pt-BR" i="1" dirty="0"/>
              <a:t>Art. 4</a:t>
            </a:r>
            <a:r>
              <a:rPr lang="pt-BR" i="1" u="sng" baseline="30000" dirty="0"/>
              <a:t>o</a:t>
            </a:r>
            <a:r>
              <a:rPr lang="pt-BR" i="1" dirty="0"/>
              <a:t> A </a:t>
            </a:r>
            <a:r>
              <a:rPr lang="pt-BR" b="1" i="1" u="sng" dirty="0"/>
              <a:t>internação, em qualquer de suas modalidades</a:t>
            </a:r>
            <a:r>
              <a:rPr lang="pt-BR" i="1" dirty="0"/>
              <a:t>, só será indicada quando os </a:t>
            </a:r>
            <a:r>
              <a:rPr lang="pt-BR" b="1" i="1" u="sng" dirty="0"/>
              <a:t>recursos </a:t>
            </a:r>
            <a:r>
              <a:rPr lang="pt-BR" b="1" i="1" u="sng" dirty="0" err="1"/>
              <a:t>extra-hospitalares</a:t>
            </a:r>
            <a:r>
              <a:rPr lang="pt-BR" b="1" i="1" u="sng" dirty="0"/>
              <a:t> se mostrarem insuficientes</a:t>
            </a:r>
            <a:r>
              <a:rPr lang="pt-BR" i="1" dirty="0"/>
              <a:t>.</a:t>
            </a:r>
            <a:endParaRPr lang="pt-BR" dirty="0"/>
          </a:p>
          <a:p>
            <a:pPr marL="0" indent="0" algn="just">
              <a:lnSpc>
                <a:spcPct val="160000"/>
              </a:lnSpc>
              <a:buNone/>
            </a:pPr>
            <a:r>
              <a:rPr lang="pt-BR" i="1" dirty="0"/>
              <a:t>§ 1</a:t>
            </a:r>
            <a:r>
              <a:rPr lang="pt-BR" i="1" u="sng" baseline="30000" dirty="0"/>
              <a:t>o</a:t>
            </a:r>
            <a:r>
              <a:rPr lang="pt-BR" i="1" dirty="0"/>
              <a:t> O tratamento visará, como finalidade permanente, a </a:t>
            </a:r>
            <a:r>
              <a:rPr lang="pt-BR" b="1" i="1" u="sng" dirty="0"/>
              <a:t>reinserção social do paciente em seu meio</a:t>
            </a:r>
            <a:r>
              <a:rPr lang="pt-BR" i="1" dirty="0"/>
              <a:t>.</a:t>
            </a:r>
            <a:endParaRPr lang="pt-BR" dirty="0"/>
          </a:p>
          <a:p>
            <a:pPr marL="0" indent="0" algn="just">
              <a:lnSpc>
                <a:spcPct val="160000"/>
              </a:lnSpc>
              <a:buNone/>
            </a:pPr>
            <a:r>
              <a:rPr lang="pt-BR" i="1" dirty="0"/>
              <a:t>§ 2</a:t>
            </a:r>
            <a:r>
              <a:rPr lang="pt-BR" i="1" u="sng" baseline="30000" dirty="0"/>
              <a:t>o</a:t>
            </a:r>
            <a:r>
              <a:rPr lang="pt-BR" i="1" dirty="0"/>
              <a:t> O tratamento em regime de internação será estruturado de forma a oferecer assistência integral à pessoa portadora de transtornos mentais, incluindo serviços médicos, de assistência social, psicológicos, ocupacionais, de lazer, e outros.</a:t>
            </a:r>
            <a:endParaRPr lang="pt-BR" dirty="0"/>
          </a:p>
          <a:p>
            <a:pPr marL="0" indent="0" algn="just">
              <a:lnSpc>
                <a:spcPct val="160000"/>
              </a:lnSpc>
              <a:buNone/>
            </a:pPr>
            <a:r>
              <a:rPr lang="pt-BR" i="1" dirty="0"/>
              <a:t>§ 3</a:t>
            </a:r>
            <a:r>
              <a:rPr lang="pt-BR" i="1" u="sng" baseline="30000" dirty="0"/>
              <a:t>o</a:t>
            </a:r>
            <a:r>
              <a:rPr lang="pt-BR" i="1" dirty="0"/>
              <a:t> É </a:t>
            </a:r>
            <a:r>
              <a:rPr lang="pt-BR" b="1" i="1" dirty="0"/>
              <a:t>vedada a internação</a:t>
            </a:r>
            <a:r>
              <a:rPr lang="pt-BR" i="1" dirty="0"/>
              <a:t> de pacientes portadores de transtornos mentais em </a:t>
            </a:r>
            <a:r>
              <a:rPr lang="pt-BR" b="1" i="1" u="sng" dirty="0"/>
              <a:t>instituições com características asilares</a:t>
            </a:r>
            <a:r>
              <a:rPr lang="pt-BR" i="1" dirty="0"/>
              <a:t>, ou seja, aquelas </a:t>
            </a:r>
            <a:r>
              <a:rPr lang="pt-BR" b="1" i="1" dirty="0"/>
              <a:t>desprovidas dos recursos mencionados no § 2</a:t>
            </a:r>
            <a:r>
              <a:rPr lang="pt-BR" b="1" i="1" u="sng" baseline="30000" dirty="0"/>
              <a:t>o</a:t>
            </a:r>
            <a:r>
              <a:rPr lang="pt-BR" i="1" dirty="0"/>
              <a:t> e que </a:t>
            </a:r>
            <a:r>
              <a:rPr lang="pt-BR" b="1" i="1" u="sng" dirty="0"/>
              <a:t>não assegurem aos pacientes os direitos enumerados no parágrafo único do art. 2</a:t>
            </a:r>
            <a:r>
              <a:rPr lang="pt-BR" b="1" i="1" u="sng" baseline="30000" dirty="0"/>
              <a:t>o</a:t>
            </a:r>
            <a:r>
              <a:rPr lang="pt-BR" i="1" dirty="0"/>
              <a:t>.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102812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9FF808-B997-4D22-80B7-424F680EC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Lei nº 10.216/2001: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75886D4-9297-4CD4-BAAC-7F90914586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t-BR" i="1" dirty="0"/>
              <a:t>Art. 5</a:t>
            </a:r>
            <a:r>
              <a:rPr lang="pt-BR" i="1" u="sng" baseline="30000" dirty="0"/>
              <a:t>o</a:t>
            </a:r>
            <a:r>
              <a:rPr lang="pt-BR" i="1" dirty="0"/>
              <a:t> O </a:t>
            </a:r>
            <a:r>
              <a:rPr lang="pt-BR" b="1" i="1" dirty="0"/>
              <a:t>paciente há longo tempo hospitalizado ou para o qual se caracterize situação de </a:t>
            </a:r>
            <a:r>
              <a:rPr lang="pt-BR" b="1" i="1" u="sng" dirty="0"/>
              <a:t>grave dependência institucional</a:t>
            </a:r>
            <a:r>
              <a:rPr lang="pt-BR" i="1" dirty="0"/>
              <a:t>, decorrente de seu quadro clínico ou de ausência de suporte social, será objeto de </a:t>
            </a:r>
            <a:r>
              <a:rPr lang="pt-BR" b="1" i="1" u="sng" dirty="0"/>
              <a:t>política específica de alta planejada e reabilitação psicossocial assistida</a:t>
            </a:r>
            <a:r>
              <a:rPr lang="pt-BR" i="1" dirty="0"/>
              <a:t>, sob responsabilidade da autoridade sanitária competente e supervisão de instância a ser definida pelo Poder Executivo, assegurada a continuidade do tratamento, quando necessário.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15169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5753A7-9FAF-44EF-A7AA-1B8097227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Lei nº 10.216/2001: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1A28435-12D4-417D-9D14-C7789F319A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t-BR" i="1" dirty="0"/>
              <a:t>Art. 6</a:t>
            </a:r>
            <a:r>
              <a:rPr lang="pt-BR" i="1" u="sng" baseline="30000" dirty="0"/>
              <a:t>o</a:t>
            </a:r>
            <a:r>
              <a:rPr lang="pt-BR" i="1" dirty="0"/>
              <a:t> A </a:t>
            </a:r>
            <a:r>
              <a:rPr lang="pt-BR" b="1" i="1" dirty="0"/>
              <a:t>internação psiquiátrica</a:t>
            </a:r>
            <a:r>
              <a:rPr lang="pt-BR" i="1" dirty="0"/>
              <a:t> somente será realizada mediante </a:t>
            </a:r>
            <a:r>
              <a:rPr lang="pt-BR" b="1" i="1" u="sng" dirty="0"/>
              <a:t>laudo médico circunstanciado</a:t>
            </a:r>
            <a:r>
              <a:rPr lang="pt-BR" i="1" dirty="0"/>
              <a:t> que caracterize os seus </a:t>
            </a:r>
            <a:r>
              <a:rPr lang="pt-BR" b="1" i="1" dirty="0"/>
              <a:t>motivos</a:t>
            </a:r>
            <a:r>
              <a:rPr lang="pt-BR" i="1" dirty="0"/>
              <a:t>.</a:t>
            </a:r>
            <a:endParaRPr lang="pt-BR" dirty="0"/>
          </a:p>
          <a:p>
            <a:pPr marL="0" indent="0" algn="just">
              <a:buNone/>
            </a:pPr>
            <a:r>
              <a:rPr lang="pt-BR" i="1" dirty="0"/>
              <a:t>Parágrafo único. São considerados os seguintes tipos de internação psiquiátrica:</a:t>
            </a:r>
            <a:endParaRPr lang="pt-BR" dirty="0"/>
          </a:p>
          <a:p>
            <a:pPr marL="0" indent="0" algn="just">
              <a:buNone/>
            </a:pPr>
            <a:r>
              <a:rPr lang="pt-BR" i="1" dirty="0"/>
              <a:t>I - </a:t>
            </a:r>
            <a:r>
              <a:rPr lang="pt-BR" b="1" i="1" dirty="0"/>
              <a:t>internação voluntária</a:t>
            </a:r>
            <a:r>
              <a:rPr lang="pt-BR" i="1" dirty="0"/>
              <a:t>: aquela que se dá com o consentimento do usuário;</a:t>
            </a:r>
            <a:endParaRPr lang="pt-BR" dirty="0"/>
          </a:p>
          <a:p>
            <a:pPr marL="0" indent="0" algn="just">
              <a:buNone/>
            </a:pPr>
            <a:r>
              <a:rPr lang="pt-BR" i="1" dirty="0"/>
              <a:t>II - </a:t>
            </a:r>
            <a:r>
              <a:rPr lang="pt-BR" b="1" i="1" dirty="0"/>
              <a:t>internação involuntária</a:t>
            </a:r>
            <a:r>
              <a:rPr lang="pt-BR" i="1" dirty="0"/>
              <a:t>: aquela que se dá </a:t>
            </a:r>
            <a:r>
              <a:rPr lang="pt-BR" b="1" i="1" u="sng" dirty="0"/>
              <a:t>sem o consentimento do usuário e a pedido de terceiro</a:t>
            </a:r>
            <a:r>
              <a:rPr lang="pt-BR" i="1" dirty="0"/>
              <a:t>; e</a:t>
            </a:r>
            <a:endParaRPr lang="pt-BR" dirty="0"/>
          </a:p>
          <a:p>
            <a:pPr marL="0" indent="0" algn="just">
              <a:buNone/>
            </a:pPr>
            <a:r>
              <a:rPr lang="pt-BR" i="1" dirty="0"/>
              <a:t>III - </a:t>
            </a:r>
            <a:r>
              <a:rPr lang="pt-BR" b="1" i="1" dirty="0"/>
              <a:t>internação compulsória</a:t>
            </a:r>
            <a:r>
              <a:rPr lang="pt-BR" i="1" dirty="0"/>
              <a:t>: </a:t>
            </a:r>
            <a:r>
              <a:rPr lang="pt-BR" b="1" i="1" u="sng" dirty="0"/>
              <a:t>aquela determinada pela Justiça</a:t>
            </a:r>
            <a:r>
              <a:rPr lang="pt-BR" i="1" dirty="0"/>
              <a:t>.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613473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94781C-A845-4167-B9D1-302DFE295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Lei nº 10.216/2001: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2D722C3-5BD1-4163-A5BF-30772CDA05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pt-BR" i="1" dirty="0"/>
              <a:t>Art. 7</a:t>
            </a:r>
            <a:r>
              <a:rPr lang="pt-BR" i="1" u="sng" baseline="30000" dirty="0"/>
              <a:t>o</a:t>
            </a:r>
            <a:r>
              <a:rPr lang="pt-BR" i="1" dirty="0"/>
              <a:t> A pessoa que solicita voluntariamente sua internação, ou que a consente, deve assinar, no momento da admissão, uma declaração de que optou por esse regime de tratamento.</a:t>
            </a:r>
            <a:endParaRPr lang="pt-BR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pt-BR" i="1" dirty="0"/>
              <a:t>Parágrafo único. O término da internação voluntária dar-se-á por </a:t>
            </a:r>
            <a:r>
              <a:rPr lang="pt-BR" b="1" i="1" dirty="0"/>
              <a:t>solicitação escrita do paciente</a:t>
            </a:r>
            <a:r>
              <a:rPr lang="pt-BR" i="1" dirty="0"/>
              <a:t> ou por </a:t>
            </a:r>
            <a:r>
              <a:rPr lang="pt-BR" b="1" i="1" dirty="0"/>
              <a:t>determinação do médico assistente</a:t>
            </a:r>
            <a:r>
              <a:rPr lang="pt-BR" i="1" dirty="0"/>
              <a:t>.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734280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A67F8F-42CD-4C97-BA7A-4C413771E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Lei nº 10.216/2001: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B3A2E94-D1B6-4A85-B155-64FD90C69F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60000"/>
              </a:lnSpc>
              <a:buNone/>
            </a:pPr>
            <a:r>
              <a:rPr lang="pt-BR" i="1" dirty="0"/>
              <a:t>Art. 8</a:t>
            </a:r>
            <a:r>
              <a:rPr lang="pt-BR" i="1" u="sng" baseline="30000" dirty="0"/>
              <a:t>o</a:t>
            </a:r>
            <a:r>
              <a:rPr lang="pt-BR" i="1" dirty="0"/>
              <a:t> A internação voluntária ou involuntária somente será autorizada por médico devidamente registrado no Conselho Regional de Medicina - CRM do Estado onde se localize o estabelecimento.</a:t>
            </a:r>
            <a:endParaRPr lang="pt-BR" dirty="0"/>
          </a:p>
          <a:p>
            <a:pPr marL="0" indent="0" algn="just">
              <a:lnSpc>
                <a:spcPct val="160000"/>
              </a:lnSpc>
              <a:buNone/>
            </a:pPr>
            <a:r>
              <a:rPr lang="pt-BR" i="1" dirty="0"/>
              <a:t>§ 1</a:t>
            </a:r>
            <a:r>
              <a:rPr lang="pt-BR" i="1" u="sng" baseline="30000" dirty="0"/>
              <a:t>o</a:t>
            </a:r>
            <a:r>
              <a:rPr lang="pt-BR" i="1" dirty="0"/>
              <a:t> A </a:t>
            </a:r>
            <a:r>
              <a:rPr lang="pt-BR" b="1" i="1" dirty="0"/>
              <a:t>internação psiquiátrica </a:t>
            </a:r>
            <a:r>
              <a:rPr lang="pt-BR" b="1" i="1" u="sng" dirty="0"/>
              <a:t>involuntária</a:t>
            </a:r>
            <a:r>
              <a:rPr lang="pt-BR" i="1" dirty="0"/>
              <a:t> deverá, no </a:t>
            </a:r>
            <a:r>
              <a:rPr lang="pt-BR" b="1" i="1" dirty="0"/>
              <a:t>prazo de setenta e duas horas</a:t>
            </a:r>
            <a:r>
              <a:rPr lang="pt-BR" i="1" dirty="0"/>
              <a:t>, ser </a:t>
            </a:r>
            <a:r>
              <a:rPr lang="pt-BR" b="1" i="1" dirty="0"/>
              <a:t>comunicada ao Ministério Público Estadual</a:t>
            </a:r>
            <a:r>
              <a:rPr lang="pt-BR" i="1" dirty="0"/>
              <a:t> pelo responsável técnico do estabelecimento no qual tenha ocorrido, devendo esse mesmo procedimento ser adotado quando da respectiva alta.</a:t>
            </a:r>
            <a:endParaRPr lang="pt-BR" dirty="0"/>
          </a:p>
          <a:p>
            <a:pPr marL="0" indent="0" algn="just">
              <a:lnSpc>
                <a:spcPct val="160000"/>
              </a:lnSpc>
              <a:buNone/>
            </a:pPr>
            <a:r>
              <a:rPr lang="pt-BR" i="1" dirty="0"/>
              <a:t>§ 2</a:t>
            </a:r>
            <a:r>
              <a:rPr lang="pt-BR" i="1" u="sng" baseline="30000" dirty="0"/>
              <a:t>o</a:t>
            </a:r>
            <a:r>
              <a:rPr lang="pt-BR" i="1" dirty="0"/>
              <a:t> O término da internação involuntária dar-se-á por </a:t>
            </a:r>
            <a:r>
              <a:rPr lang="pt-BR" b="1" i="1" dirty="0"/>
              <a:t>solicitação escrita do familiar, ou responsável legal</a:t>
            </a:r>
            <a:r>
              <a:rPr lang="pt-BR" i="1" dirty="0"/>
              <a:t>, ou quando estabelecido pelo </a:t>
            </a:r>
            <a:r>
              <a:rPr lang="pt-BR" b="1" i="1" dirty="0"/>
              <a:t>especialista responsável pelo tratamento</a:t>
            </a:r>
            <a:r>
              <a:rPr lang="pt-BR" i="1" dirty="0"/>
              <a:t>.</a:t>
            </a: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88154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D1BB17-2C0C-4226-8AF0-99CCFEFBC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Lei nº 10.216/2001: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8EFDD8D-6C36-453D-8B33-53C7C2FE7B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pt-BR" i="1" dirty="0"/>
              <a:t>Art. 9</a:t>
            </a:r>
            <a:r>
              <a:rPr lang="pt-BR" i="1" u="sng" baseline="30000" dirty="0"/>
              <a:t>o</a:t>
            </a:r>
            <a:r>
              <a:rPr lang="pt-BR" i="1" dirty="0"/>
              <a:t> A </a:t>
            </a:r>
            <a:r>
              <a:rPr lang="pt-BR" b="1" i="1" dirty="0"/>
              <a:t>internação compulsória</a:t>
            </a:r>
            <a:r>
              <a:rPr lang="pt-BR" i="1" dirty="0"/>
              <a:t> é determinada, de acordo com a </a:t>
            </a:r>
            <a:r>
              <a:rPr lang="pt-BR" b="1" i="1" dirty="0"/>
              <a:t>legislação vigente, pelo juiz competente</a:t>
            </a:r>
            <a:r>
              <a:rPr lang="pt-BR" i="1" dirty="0"/>
              <a:t>, que levará em conta as condições de segurança do estabelecimento, quanto à salvaguarda do paciente, dos demais internados e funcionários.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674492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3C29D6-CED7-4C1E-B50B-8520A5723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Rede de Atenção Psicossocial – RAPS (Portaria nº 3.088/2011):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12C9E09-8DA2-427D-88C0-AD4B4B34A6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i="1" dirty="0"/>
              <a:t>Art. 5º A Rede de Atenção Psicossocial é constituída pelos seguintes componentes:</a:t>
            </a:r>
            <a:endParaRPr lang="pt-BR" dirty="0"/>
          </a:p>
          <a:p>
            <a:pPr marL="0" indent="0" algn="just">
              <a:buNone/>
            </a:pPr>
            <a:r>
              <a:rPr lang="pt-BR" i="1" dirty="0"/>
              <a:t>I - </a:t>
            </a:r>
            <a:r>
              <a:rPr lang="pt-BR" b="1" i="1" dirty="0"/>
              <a:t>atenção básica em saúde</a:t>
            </a:r>
            <a:r>
              <a:rPr lang="pt-BR" i="1" dirty="0"/>
              <a:t>, formada pelos seguintes pontos de atenção:</a:t>
            </a:r>
            <a:endParaRPr lang="pt-BR" dirty="0"/>
          </a:p>
          <a:p>
            <a:pPr marL="0" indent="0" algn="just">
              <a:buNone/>
            </a:pPr>
            <a:r>
              <a:rPr lang="pt-BR" i="1" dirty="0"/>
              <a:t>a) Unidade Básica de Saúde;</a:t>
            </a:r>
            <a:endParaRPr lang="pt-BR" dirty="0"/>
          </a:p>
          <a:p>
            <a:pPr marL="0" indent="0" algn="just">
              <a:buNone/>
            </a:pPr>
            <a:r>
              <a:rPr lang="pt-BR" i="1" dirty="0"/>
              <a:t>b) equipe de atenção básica para populações específicas:</a:t>
            </a:r>
            <a:endParaRPr lang="pt-BR" dirty="0"/>
          </a:p>
          <a:p>
            <a:pPr marL="0" indent="0" algn="just">
              <a:buNone/>
            </a:pPr>
            <a:r>
              <a:rPr lang="pt-BR" i="1" dirty="0"/>
              <a:t>1. Equipe de Consultório na Rua;</a:t>
            </a:r>
            <a:endParaRPr lang="pt-BR" dirty="0"/>
          </a:p>
          <a:p>
            <a:pPr marL="0" indent="0" algn="just">
              <a:buNone/>
            </a:pPr>
            <a:r>
              <a:rPr lang="pt-BR" i="1" dirty="0"/>
              <a:t>2. Equipe de apoio aos serviços do componente Atenção Residencial de Caráter Transitório;</a:t>
            </a:r>
            <a:endParaRPr lang="pt-BR" dirty="0"/>
          </a:p>
          <a:p>
            <a:pPr marL="0" indent="0" algn="just">
              <a:buNone/>
            </a:pPr>
            <a:r>
              <a:rPr lang="pt-BR" i="1" dirty="0"/>
              <a:t>c) Centros de Convivência;</a:t>
            </a: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662977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158D5F-21FF-446C-BA6C-03EAE167E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Rede de Atenção Psicossocial – RAPS (Portaria nº 3.088/2011):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46FE9DD-E6D8-48BE-8050-871385FE44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pt-BR" i="1" dirty="0"/>
              <a:t>(...)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pt-BR" i="1" dirty="0"/>
              <a:t>II - </a:t>
            </a:r>
            <a:r>
              <a:rPr lang="pt-BR" b="1" i="1" dirty="0"/>
              <a:t>atenção psicossocial especializada</a:t>
            </a:r>
            <a:r>
              <a:rPr lang="pt-BR" i="1" dirty="0"/>
              <a:t>, formada pelos seguintes pontos de atenção:</a:t>
            </a:r>
            <a:endParaRPr lang="pt-BR" dirty="0"/>
          </a:p>
          <a:p>
            <a:pPr marL="0" indent="0">
              <a:lnSpc>
                <a:spcPct val="170000"/>
              </a:lnSpc>
              <a:buNone/>
            </a:pPr>
            <a:r>
              <a:rPr lang="pt-BR" i="1" dirty="0"/>
              <a:t>a) </a:t>
            </a:r>
            <a:r>
              <a:rPr lang="pt-BR" b="1" i="1" dirty="0"/>
              <a:t>Centros de Atenção Psicossocial</a:t>
            </a:r>
            <a:r>
              <a:rPr lang="pt-BR" i="1" dirty="0"/>
              <a:t>, nas suas diferentes modalidades;</a:t>
            </a:r>
            <a:endParaRPr lang="pt-BR" dirty="0"/>
          </a:p>
          <a:p>
            <a:pPr marL="0" indent="0">
              <a:lnSpc>
                <a:spcPct val="170000"/>
              </a:lnSpc>
              <a:buNone/>
            </a:pPr>
            <a:r>
              <a:rPr lang="pt-BR" i="1" dirty="0"/>
              <a:t>III - </a:t>
            </a:r>
            <a:r>
              <a:rPr lang="pt-BR" b="1" i="1" dirty="0"/>
              <a:t>atenção de urgência e emergência</a:t>
            </a:r>
            <a:r>
              <a:rPr lang="pt-BR" i="1" dirty="0"/>
              <a:t>, formada pelos seguintes pontos de atenção:</a:t>
            </a:r>
            <a:endParaRPr lang="pt-BR" dirty="0"/>
          </a:p>
          <a:p>
            <a:pPr marL="0" indent="0">
              <a:lnSpc>
                <a:spcPct val="170000"/>
              </a:lnSpc>
              <a:buNone/>
            </a:pPr>
            <a:r>
              <a:rPr lang="pt-BR" i="1" dirty="0"/>
              <a:t>a) SAMU 192;</a:t>
            </a:r>
            <a:endParaRPr lang="pt-BR" dirty="0"/>
          </a:p>
          <a:p>
            <a:pPr marL="0" indent="0">
              <a:lnSpc>
                <a:spcPct val="170000"/>
              </a:lnSpc>
              <a:buNone/>
            </a:pPr>
            <a:r>
              <a:rPr lang="pt-BR" i="1" dirty="0"/>
              <a:t>b) Sala de Estabilização;</a:t>
            </a:r>
            <a:endParaRPr lang="pt-BR" dirty="0"/>
          </a:p>
          <a:p>
            <a:pPr marL="0" indent="0">
              <a:lnSpc>
                <a:spcPct val="170000"/>
              </a:lnSpc>
              <a:buNone/>
            </a:pPr>
            <a:r>
              <a:rPr lang="pt-BR" i="1" dirty="0"/>
              <a:t>c) UPA 24 horas;</a:t>
            </a:r>
            <a:endParaRPr lang="pt-BR" dirty="0"/>
          </a:p>
          <a:p>
            <a:pPr marL="0" indent="0">
              <a:lnSpc>
                <a:spcPct val="170000"/>
              </a:lnSpc>
              <a:buNone/>
            </a:pPr>
            <a:r>
              <a:rPr lang="pt-BR" i="1" dirty="0"/>
              <a:t>d) portas hospitalares de atenção à urgência/pronto socorro;</a:t>
            </a:r>
            <a:endParaRPr lang="pt-BR" dirty="0"/>
          </a:p>
          <a:p>
            <a:pPr marL="0" indent="0">
              <a:lnSpc>
                <a:spcPct val="170000"/>
              </a:lnSpc>
              <a:buNone/>
            </a:pPr>
            <a:r>
              <a:rPr lang="pt-BR" i="1" dirty="0"/>
              <a:t>e) Unidades Básicas de Saúde, entre outros;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86534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641DA3-4E5B-4DD9-A4D8-198BC39DB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Rede de Atenção Psicossocial – RAPS (Portaria nº 3.088/2011):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6EB874A-A785-44C7-8F33-A86C14D196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t-BR" i="1" dirty="0"/>
              <a:t>(...)</a:t>
            </a:r>
          </a:p>
          <a:p>
            <a:pPr marL="0" indent="0">
              <a:buNone/>
            </a:pPr>
            <a:r>
              <a:rPr lang="pt-BR" i="1" dirty="0"/>
              <a:t>IV - </a:t>
            </a:r>
            <a:r>
              <a:rPr lang="pt-BR" b="1" i="1" dirty="0"/>
              <a:t>atenção residencial de caráter transitório</a:t>
            </a:r>
            <a:r>
              <a:rPr lang="pt-BR" i="1" dirty="0"/>
              <a:t>, formada pelos seguintes pontos de atenção:</a:t>
            </a:r>
            <a:endParaRPr lang="pt-BR" dirty="0"/>
          </a:p>
          <a:p>
            <a:pPr marL="0" indent="0">
              <a:buNone/>
            </a:pPr>
            <a:r>
              <a:rPr lang="pt-BR" i="1" dirty="0"/>
              <a:t>a) Unidade de Recolhimento;</a:t>
            </a:r>
            <a:endParaRPr lang="pt-BR" dirty="0"/>
          </a:p>
          <a:p>
            <a:pPr marL="0" indent="0">
              <a:buNone/>
            </a:pPr>
            <a:r>
              <a:rPr lang="pt-BR" i="1" dirty="0"/>
              <a:t>b) Serviços de Atenção em Regime Residencial;</a:t>
            </a:r>
            <a:endParaRPr lang="pt-BR" dirty="0"/>
          </a:p>
          <a:p>
            <a:pPr marL="0" indent="0">
              <a:buNone/>
            </a:pPr>
            <a:r>
              <a:rPr lang="pt-BR" i="1" dirty="0"/>
              <a:t>V - </a:t>
            </a:r>
            <a:r>
              <a:rPr lang="pt-BR" b="1" i="1" dirty="0"/>
              <a:t>atenção hospitalar</a:t>
            </a:r>
            <a:r>
              <a:rPr lang="pt-BR" i="1" dirty="0"/>
              <a:t>, formada pelos seguintes pontos de atenção:</a:t>
            </a:r>
            <a:endParaRPr lang="pt-BR" dirty="0"/>
          </a:p>
          <a:p>
            <a:pPr marL="0" indent="0">
              <a:buNone/>
            </a:pPr>
            <a:r>
              <a:rPr lang="pt-BR" i="1" dirty="0"/>
              <a:t>a) enfermaria especializada em Hospital Geral;</a:t>
            </a:r>
            <a:endParaRPr lang="pt-BR" dirty="0"/>
          </a:p>
          <a:p>
            <a:pPr marL="0" indent="0">
              <a:buNone/>
            </a:pPr>
            <a:r>
              <a:rPr lang="pt-BR" i="1" dirty="0"/>
              <a:t>b) serviço Hospitalar de Referência para Atenção às pessoas com sofrimento ou transtorno mental e com necessidades decorrentes do uso de crack, álcool e outras drogas;</a:t>
            </a:r>
            <a:endParaRPr lang="pt-BR" dirty="0"/>
          </a:p>
          <a:p>
            <a:pPr marL="0" indent="0">
              <a:buNone/>
            </a:pPr>
            <a:r>
              <a:rPr lang="pt-BR" i="1" dirty="0"/>
              <a:t>VI - </a:t>
            </a:r>
            <a:r>
              <a:rPr lang="pt-BR" b="1" i="1" dirty="0"/>
              <a:t>estratégias de desinstitucionalização</a:t>
            </a:r>
            <a:r>
              <a:rPr lang="pt-BR" i="1" dirty="0"/>
              <a:t>, formada pelo seguinte ponto de atenção:</a:t>
            </a:r>
            <a:endParaRPr lang="pt-BR" dirty="0"/>
          </a:p>
          <a:p>
            <a:pPr marL="0" indent="0">
              <a:buNone/>
            </a:pPr>
            <a:r>
              <a:rPr lang="pt-BR" i="1" dirty="0"/>
              <a:t>a) Serviços Residenciais Terapêuticos; e</a:t>
            </a:r>
            <a:endParaRPr lang="pt-BR" dirty="0"/>
          </a:p>
          <a:p>
            <a:pPr marL="0" indent="0">
              <a:buNone/>
            </a:pPr>
            <a:r>
              <a:rPr lang="pt-BR" i="1" dirty="0"/>
              <a:t>VII - reabilitação psicossocial.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68914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F75208-02CA-4F3C-A100-3BC648CCD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Introdução: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5D066D6-86D5-4E62-A042-DD8CF15C69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Tx/>
              <a:buChar char="-"/>
            </a:pPr>
            <a:r>
              <a:rPr lang="pt-BR" dirty="0"/>
              <a:t>Saúde/doença – normal/anormal;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/>
              <a:t>- Saúde pública – medicina social – biopolítica;</a:t>
            </a:r>
          </a:p>
          <a:p>
            <a:pPr>
              <a:buFontTx/>
              <a:buChar char="-"/>
            </a:pPr>
            <a:endParaRPr lang="pt-BR" i="1" dirty="0"/>
          </a:p>
          <a:p>
            <a:pPr>
              <a:buFontTx/>
              <a:buChar char="-"/>
            </a:pPr>
            <a:r>
              <a:rPr lang="pt-BR" dirty="0"/>
              <a:t>Reforma sanitária e psiquiátrica (movimentos sociais);</a:t>
            </a:r>
          </a:p>
          <a:p>
            <a:pPr>
              <a:buFontTx/>
              <a:buChar char="-"/>
            </a:pPr>
            <a:endParaRPr lang="pt-BR" i="1" dirty="0"/>
          </a:p>
          <a:p>
            <a:pPr>
              <a:buFontTx/>
              <a:buChar char="-"/>
            </a:pPr>
            <a:r>
              <a:rPr lang="pt-BR" i="1" dirty="0"/>
              <a:t>História general de </a:t>
            </a:r>
            <a:r>
              <a:rPr lang="pt-BR" i="1" dirty="0" err="1"/>
              <a:t>las</a:t>
            </a:r>
            <a:r>
              <a:rPr lang="pt-BR" i="1" dirty="0"/>
              <a:t> drogas</a:t>
            </a:r>
            <a:r>
              <a:rPr lang="pt-BR" dirty="0"/>
              <a:t> – </a:t>
            </a:r>
            <a:r>
              <a:rPr lang="pt-BR" dirty="0" err="1"/>
              <a:t>Antonio</a:t>
            </a:r>
            <a:r>
              <a:rPr lang="pt-BR" dirty="0"/>
              <a:t> </a:t>
            </a:r>
            <a:r>
              <a:rPr lang="pt-BR" dirty="0" err="1"/>
              <a:t>Escohotado</a:t>
            </a:r>
            <a:r>
              <a:rPr lang="pt-BR" dirty="0"/>
              <a:t>;</a:t>
            </a:r>
          </a:p>
          <a:p>
            <a:pPr>
              <a:buFontTx/>
              <a:buChar char="-"/>
            </a:pPr>
            <a:endParaRPr lang="pt-BR" dirty="0"/>
          </a:p>
          <a:p>
            <a:pPr>
              <a:buFontTx/>
              <a:buChar char="-"/>
            </a:pPr>
            <a:r>
              <a:rPr lang="pt-BR" dirty="0" err="1"/>
              <a:t>Proibicionsimo</a:t>
            </a:r>
            <a:r>
              <a:rPr lang="pt-BR" dirty="0"/>
              <a:t>: criminalização do porte e tráfico;</a:t>
            </a:r>
          </a:p>
          <a:p>
            <a:pPr>
              <a:buFontTx/>
              <a:buChar char="-"/>
            </a:pPr>
            <a:endParaRPr lang="pt-BR" dirty="0"/>
          </a:p>
          <a:p>
            <a:pPr>
              <a:buFontTx/>
              <a:buChar char="-"/>
            </a:pPr>
            <a:r>
              <a:rPr lang="pt-BR" i="1" dirty="0" err="1"/>
              <a:t>Culture</a:t>
            </a:r>
            <a:r>
              <a:rPr lang="pt-BR" i="1" dirty="0"/>
              <a:t> Wars</a:t>
            </a:r>
            <a:r>
              <a:rPr lang="pt-BR" dirty="0"/>
              <a:t> – James Hunter;</a:t>
            </a:r>
          </a:p>
        </p:txBody>
      </p:sp>
    </p:spTree>
    <p:extLst>
      <p:ext uri="{BB962C8B-B14F-4D97-AF65-F5344CB8AC3E}">
        <p14:creationId xmlns:p14="http://schemas.microsoft.com/office/powerpoint/2010/main" val="25585129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7C86F2-92F4-497F-83DF-C5657AF27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Algumas normas - CAPS: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575DDF3-E590-49CB-89FA-80881BED1D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</a:pPr>
            <a:endParaRPr lang="pt-BR" dirty="0"/>
          </a:p>
          <a:p>
            <a:pPr>
              <a:lnSpc>
                <a:spcPct val="150000"/>
              </a:lnSpc>
            </a:pPr>
            <a:r>
              <a:rPr lang="pt-BR" dirty="0">
                <a:latin typeface="Calibri (Corpo)"/>
              </a:rPr>
              <a:t>Portaria nº 366, de 19 de fevereiro de 2002, do Ministério da Saúde: Estabelece</a:t>
            </a:r>
            <a:r>
              <a:rPr lang="pt-BR" b="1" dirty="0">
                <a:latin typeface="Calibri (Corpo)"/>
              </a:rPr>
              <a:t> CAPS I, CAPS II, CAPS III, CAPS i II e CAPS ad II;</a:t>
            </a:r>
            <a:endParaRPr lang="pt-BR" dirty="0">
              <a:latin typeface="Calibri (Corpo)"/>
            </a:endParaRPr>
          </a:p>
          <a:p>
            <a:pPr>
              <a:lnSpc>
                <a:spcPct val="150000"/>
              </a:lnSpc>
            </a:pPr>
            <a:r>
              <a:rPr lang="pt-BR" dirty="0">
                <a:latin typeface="Calibri (Corpo)"/>
              </a:rPr>
              <a:t>Portaria nº 1.190, de 04 de junho de 2009, do Ministério da Saúde: Institui o </a:t>
            </a:r>
            <a:r>
              <a:rPr lang="pt-BR" b="1" dirty="0">
                <a:latin typeface="Calibri (Corpo)"/>
              </a:rPr>
              <a:t>Plano Emergencial de Ampliação do Acesso ao Tratamento e Prevenção em Álcool e outras Drogas no Sistema Único de Saúde - SUS</a:t>
            </a:r>
            <a:r>
              <a:rPr lang="pt-BR" b="1" u="sng" dirty="0">
                <a:latin typeface="Calibri (Corpo)"/>
              </a:rPr>
              <a:t> </a:t>
            </a:r>
            <a:r>
              <a:rPr lang="pt-BR" dirty="0">
                <a:latin typeface="Calibri (Corpo)"/>
              </a:rPr>
              <a:t>(PEAD 2009-2010) e define suas diretrizes gerais, ações e metas;</a:t>
            </a:r>
          </a:p>
          <a:p>
            <a:pPr>
              <a:lnSpc>
                <a:spcPct val="150000"/>
              </a:lnSpc>
            </a:pPr>
            <a:r>
              <a:rPr lang="pt-BR" dirty="0">
                <a:latin typeface="Calibri (Corpo)"/>
              </a:rPr>
              <a:t>Portaria nº 130, de 26 de janeiro de 2012, do Ministério da Saúde: </a:t>
            </a:r>
            <a:r>
              <a:rPr lang="pt-BR" b="1" i="1" dirty="0">
                <a:latin typeface="Calibri (Corpo)"/>
              </a:rPr>
              <a:t>Redefine o Centro de Atenção Psicossocial de Álcool e outras Drogas 24 h (CAPS AD III) e os respectivos incentivos financeiros;</a:t>
            </a:r>
            <a:endParaRPr lang="pt-BR" dirty="0">
              <a:latin typeface="Calibri (Corpo)"/>
            </a:endParaRPr>
          </a:p>
          <a:p>
            <a:pPr>
              <a:lnSpc>
                <a:spcPct val="150000"/>
              </a:lnSpc>
            </a:pPr>
            <a:endParaRPr lang="pt-BR" dirty="0"/>
          </a:p>
          <a:p>
            <a:pPr>
              <a:lnSpc>
                <a:spcPct val="150000"/>
              </a:lnSpc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380313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927552-F914-412B-B6DE-585A3B973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Lei nº 11.343/2006 – Lei de Drogas: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BCA4948-4BA4-4675-B636-AE4E3C8A4E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t-BR" dirty="0"/>
              <a:t>Art. 4</a:t>
            </a:r>
            <a:r>
              <a:rPr lang="pt-BR" u="sng" baseline="30000" dirty="0"/>
              <a:t>o</a:t>
            </a:r>
            <a:r>
              <a:rPr lang="pt-BR" dirty="0"/>
              <a:t>  São </a:t>
            </a:r>
            <a:r>
              <a:rPr lang="pt-BR" b="1" dirty="0"/>
              <a:t>princípios</a:t>
            </a:r>
            <a:r>
              <a:rPr lang="pt-BR" dirty="0"/>
              <a:t> do </a:t>
            </a:r>
            <a:r>
              <a:rPr lang="pt-BR" dirty="0" err="1"/>
              <a:t>Sisnad</a:t>
            </a:r>
            <a:r>
              <a:rPr lang="pt-BR" dirty="0"/>
              <a:t>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BR" dirty="0"/>
              <a:t>I - o respeito aos </a:t>
            </a:r>
            <a:r>
              <a:rPr lang="pt-BR" b="1" dirty="0"/>
              <a:t>direitos fundamentais da pessoa humana</a:t>
            </a:r>
            <a:r>
              <a:rPr lang="pt-BR" dirty="0"/>
              <a:t>, especialmente quanto à sua autonomia e à sua liberdade;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BR" dirty="0"/>
              <a:t>(...)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BR" dirty="0"/>
              <a:t>IX - a adoção de </a:t>
            </a:r>
            <a:r>
              <a:rPr lang="pt-BR" b="1" u="sng" dirty="0"/>
              <a:t>abordagem multidisciplinar </a:t>
            </a:r>
            <a:r>
              <a:rPr lang="pt-BR" dirty="0"/>
              <a:t>que reconheça a interdependência e a natureza complementar das atividades de prevenção do uso indevido, atenção e reinserção social de usuários e dependentes de drogas, repressão da produção não autorizada e do tráfico ilícito de drogas;</a:t>
            </a:r>
          </a:p>
        </p:txBody>
      </p:sp>
    </p:spTree>
    <p:extLst>
      <p:ext uri="{BB962C8B-B14F-4D97-AF65-F5344CB8AC3E}">
        <p14:creationId xmlns:p14="http://schemas.microsoft.com/office/powerpoint/2010/main" val="27982604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719389-5900-4CBD-ABB4-1EF5275B7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Lei nº 11.343/2006 – Lei de Drogas: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9111D41-36F9-4C88-AA6E-374953556B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t-BR" dirty="0"/>
              <a:t>Art. 19.  As atividades de </a:t>
            </a:r>
            <a:r>
              <a:rPr lang="pt-BR" b="1" dirty="0"/>
              <a:t>prevenção</a:t>
            </a:r>
            <a:r>
              <a:rPr lang="pt-BR" dirty="0"/>
              <a:t> do uso indevido de drogas devem observar os seguintes princípios e diretrizes: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BR" dirty="0"/>
              <a:t>(...)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BR" dirty="0"/>
              <a:t>VI - o </a:t>
            </a:r>
            <a:r>
              <a:rPr lang="pt-BR" b="1" dirty="0"/>
              <a:t>reconhecimento do “não-uso”</a:t>
            </a:r>
            <a:r>
              <a:rPr lang="pt-BR" dirty="0"/>
              <a:t>, do </a:t>
            </a:r>
            <a:r>
              <a:rPr lang="pt-BR" b="1" u="sng" dirty="0"/>
              <a:t>“retardamento do uso”</a:t>
            </a:r>
            <a:r>
              <a:rPr lang="pt-BR" dirty="0"/>
              <a:t> e da </a:t>
            </a:r>
            <a:r>
              <a:rPr lang="pt-BR" b="1" u="sng" dirty="0"/>
              <a:t>redução de riscos</a:t>
            </a:r>
            <a:r>
              <a:rPr lang="pt-BR" dirty="0"/>
              <a:t> como resultados desejáveis das atividades de natureza preventiva, quando da definição dos objetivos a serem alcançados;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682358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53C0EE-5F2F-434C-BE70-2187CBF61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Lei nº 11.343/2006 – Lei de Drogas: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7546BA8-A088-4399-9FD1-9EB17E01D9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t-BR" dirty="0"/>
              <a:t>Art. 22.  As atividades de </a:t>
            </a:r>
            <a:r>
              <a:rPr lang="pt-BR" b="1" dirty="0"/>
              <a:t>atenção</a:t>
            </a:r>
            <a:r>
              <a:rPr lang="pt-BR" dirty="0"/>
              <a:t> e as de </a:t>
            </a:r>
            <a:r>
              <a:rPr lang="pt-BR" b="1" dirty="0"/>
              <a:t>reinserção social </a:t>
            </a:r>
            <a:r>
              <a:rPr lang="pt-BR" dirty="0"/>
              <a:t>do usuário e do dependente de drogas e respectivos familiares devem observar os seguintes princípios e diretrizes: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BR" dirty="0"/>
              <a:t>(...)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BR" dirty="0"/>
              <a:t>III - definição de </a:t>
            </a:r>
            <a:r>
              <a:rPr lang="pt-BR" b="1" u="sng" dirty="0"/>
              <a:t>projeto terapêutico individualizado</a:t>
            </a:r>
            <a:r>
              <a:rPr lang="pt-BR" dirty="0"/>
              <a:t>, orientado para a inclusão social e para a redução de riscos e de danos sociais e à saúde;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204629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B7AF92-7C73-44DC-83AC-80134C3EB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Política para a Atenção Integral a Usuários de Álcool e Outras Drogas (2003) – Ministério da Saúde: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DFDE94D-75EB-4599-82E5-1255484711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60000"/>
              </a:lnSpc>
              <a:buNone/>
            </a:pPr>
            <a:r>
              <a:rPr lang="pt-BR" i="1" dirty="0"/>
              <a:t>Comprometer-se com a formulação, execução e avaliação de uma política de atenção a usuários de álcool e outras drogas exige exatamente a </a:t>
            </a:r>
            <a:r>
              <a:rPr lang="pt-BR" b="1" i="1" dirty="0"/>
              <a:t>ruptura de uma lógica </a:t>
            </a:r>
            <a:r>
              <a:rPr lang="pt-BR" b="1" i="1" dirty="0" err="1"/>
              <a:t>binarizante</a:t>
            </a:r>
            <a:r>
              <a:rPr lang="pt-BR" b="1" i="1" dirty="0"/>
              <a:t> </a:t>
            </a:r>
            <a:r>
              <a:rPr lang="pt-BR" i="1" dirty="0"/>
              <a:t>que separa e detém o problema em fronteiras rigidamente delineadas, e cujo eixo principal de entendimento (e, portanto, de “tratamento”) baseia-se na </a:t>
            </a:r>
            <a:r>
              <a:rPr lang="pt-BR" b="1" i="1" dirty="0"/>
              <a:t>associação drogas-comportamento </a:t>
            </a:r>
            <a:r>
              <a:rPr lang="pt-BR" b="1" i="1" dirty="0" err="1"/>
              <a:t>anti-social</a:t>
            </a:r>
            <a:r>
              <a:rPr lang="pt-BR" b="1" i="1" dirty="0"/>
              <a:t> (álcool) ou criminoso (drogas ilícitas)</a:t>
            </a:r>
            <a:r>
              <a:rPr lang="pt-BR" i="1" dirty="0"/>
              <a:t>. Em ambos os casos, há um único objetivo a ser alcançado: a </a:t>
            </a:r>
            <a:r>
              <a:rPr lang="pt-BR" b="1" i="1" u="sng" dirty="0"/>
              <a:t>abstinência</a:t>
            </a:r>
            <a:r>
              <a:rPr lang="pt-BR" i="1" dirty="0"/>
              <a:t>.</a:t>
            </a:r>
            <a:endParaRPr lang="pt-BR" dirty="0"/>
          </a:p>
          <a:p>
            <a:pPr marL="0" indent="0" algn="just">
              <a:lnSpc>
                <a:spcPct val="160000"/>
              </a:lnSpc>
              <a:buNone/>
            </a:pPr>
            <a:r>
              <a:rPr lang="pt-BR" i="1" dirty="0"/>
              <a:t>Frente a este objetivo, são traçadas estratégias de abordagem para sua consecução: redução da </a:t>
            </a:r>
            <a:r>
              <a:rPr lang="pt-BR" b="1" i="1" dirty="0"/>
              <a:t>oferta</a:t>
            </a:r>
            <a:r>
              <a:rPr lang="pt-BR" i="1" dirty="0"/>
              <a:t> e redução da </a:t>
            </a:r>
            <a:r>
              <a:rPr lang="pt-BR" b="1" i="1" dirty="0"/>
              <a:t>demanda</a:t>
            </a:r>
            <a:r>
              <a:rPr lang="pt-BR" i="1" dirty="0"/>
              <a:t>. Para a primeira estratégia, conta-se com a ação da justiça, da </a:t>
            </a:r>
            <a:r>
              <a:rPr lang="pt-BR" b="1" i="1" u="sng" dirty="0"/>
              <a:t>segurança e da defesa</a:t>
            </a:r>
            <a:r>
              <a:rPr lang="pt-BR" i="1" dirty="0"/>
              <a:t>. Para a segunda, a operação substancial tem-se dado através de </a:t>
            </a:r>
            <a:r>
              <a:rPr lang="pt-BR" b="1" i="1" u="sng" dirty="0"/>
              <a:t>tratamentos de internação com afastamento do usuário do agente indutor</a:t>
            </a:r>
            <a:r>
              <a:rPr lang="pt-BR" i="1" dirty="0"/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656929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E3C051-7453-4511-90C7-42EA112A7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Redução de danos: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2B1AD8-A77E-4369-8E4B-FCF1619F78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60000"/>
              </a:lnSpc>
            </a:pPr>
            <a:r>
              <a:rPr lang="pt-BR" dirty="0"/>
              <a:t>Portaria nº 3.088/2011 e CAPS AD;</a:t>
            </a:r>
          </a:p>
          <a:p>
            <a:pPr algn="just">
              <a:lnSpc>
                <a:spcPct val="160000"/>
              </a:lnSpc>
            </a:pPr>
            <a:r>
              <a:rPr lang="pt-BR" dirty="0"/>
              <a:t>Portaria nº 1.028, de 1º de julho de 2005, do Ministério da Saúde: ações de </a:t>
            </a:r>
            <a:r>
              <a:rPr lang="pt-BR" b="1" dirty="0"/>
              <a:t>redução de danos sociais e à saúde</a:t>
            </a:r>
            <a:r>
              <a:rPr lang="pt-BR" dirty="0"/>
              <a:t> decorrentes do uso de produtos, substâncias ou drogas que causem dependência;</a:t>
            </a:r>
          </a:p>
          <a:p>
            <a:pPr algn="just">
              <a:lnSpc>
                <a:spcPct val="160000"/>
              </a:lnSpc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213207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16B3B4-30FF-46D2-8346-9BD18DBF3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Tendências atuais: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45B911B-43BE-42A7-BE3A-C721D5D15A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pt-BR" dirty="0"/>
              <a:t>Ministério da Saúde - Coordenação-Geral de Saúde Mental, Álcool e Outras Drogas: NOTA TÉCNICA Nº 11/2019-CGMAD/DAPES/SAS/MS</a:t>
            </a:r>
          </a:p>
          <a:p>
            <a:pPr algn="just">
              <a:lnSpc>
                <a:spcPct val="150000"/>
              </a:lnSpc>
            </a:pPr>
            <a:endParaRPr lang="pt-BR" b="1" dirty="0"/>
          </a:p>
          <a:p>
            <a:pPr algn="just">
              <a:lnSpc>
                <a:spcPct val="150000"/>
              </a:lnSpc>
            </a:pPr>
            <a:r>
              <a:rPr lang="pt-BR" dirty="0"/>
              <a:t>Assunto: Esclarecimentos sobre as </a:t>
            </a:r>
            <a:r>
              <a:rPr lang="pt-BR" b="1" dirty="0"/>
              <a:t>mudanças na Política Nacional de Saúde Mental e nas Diretrizes da Política Nacional sobre Drogas;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025831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59F6FF-AA9D-4DB7-B190-AE48D3B58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0DC2AC4-0FC0-4FF0-A536-A1AD59E872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Obrigado!</a:t>
            </a:r>
          </a:p>
        </p:txBody>
      </p:sp>
    </p:spTree>
    <p:extLst>
      <p:ext uri="{BB962C8B-B14F-4D97-AF65-F5344CB8AC3E}">
        <p14:creationId xmlns:p14="http://schemas.microsoft.com/office/powerpoint/2010/main" val="297834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0BFE46-73AD-43B9-9B6B-B5D73ADBC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Constituição Federal/1988: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AA57E5D-0F56-4F48-BD03-7E89730538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t-BR" i="1" dirty="0"/>
              <a:t>Art. 196</a:t>
            </a:r>
            <a:r>
              <a:rPr lang="pt-BR" sz="2600" i="1" dirty="0"/>
              <a:t>. A </a:t>
            </a:r>
            <a:r>
              <a:rPr lang="pt-BR" sz="2600" b="1" i="1" dirty="0"/>
              <a:t>saúde é direito de todos</a:t>
            </a:r>
            <a:r>
              <a:rPr lang="pt-BR" sz="2600" i="1" dirty="0"/>
              <a:t> e </a:t>
            </a:r>
            <a:r>
              <a:rPr lang="pt-BR" sz="2600" b="1" i="1" u="sng" dirty="0"/>
              <a:t>dever do Estado</a:t>
            </a:r>
            <a:r>
              <a:rPr lang="pt-BR" sz="2600" i="1" dirty="0"/>
              <a:t>, garantido mediante </a:t>
            </a:r>
            <a:r>
              <a:rPr lang="pt-BR" sz="2600" b="1" i="1" dirty="0"/>
              <a:t>políticas sociais e econômicas que visem à redução do risco de doença e de outros agravos</a:t>
            </a:r>
            <a:r>
              <a:rPr lang="pt-BR" sz="2600" i="1" dirty="0"/>
              <a:t> e ao </a:t>
            </a:r>
            <a:r>
              <a:rPr lang="pt-BR" sz="2600" b="1" i="1" u="sng" dirty="0"/>
              <a:t>acesso universal e igualitário</a:t>
            </a:r>
            <a:r>
              <a:rPr lang="pt-BR" sz="2600" i="1" dirty="0"/>
              <a:t> às ações e serviços para sua </a:t>
            </a:r>
            <a:r>
              <a:rPr lang="pt-BR" sz="2600" b="1" i="1" dirty="0"/>
              <a:t>promoção</a:t>
            </a:r>
            <a:r>
              <a:rPr lang="pt-BR" sz="2600" i="1" dirty="0"/>
              <a:t>, </a:t>
            </a:r>
            <a:r>
              <a:rPr lang="pt-BR" sz="2600" b="1" i="1" dirty="0"/>
              <a:t>proteção</a:t>
            </a:r>
            <a:r>
              <a:rPr lang="pt-BR" sz="2600" i="1" dirty="0"/>
              <a:t> e </a:t>
            </a:r>
            <a:r>
              <a:rPr lang="pt-BR" sz="2600" b="1" i="1" dirty="0"/>
              <a:t>recuperação</a:t>
            </a:r>
            <a:r>
              <a:rPr lang="pt-BR" sz="2600" i="1" dirty="0"/>
              <a:t>.</a:t>
            </a:r>
            <a:endParaRPr lang="pt-BR" sz="2600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pt-BR" sz="2600" i="1" dirty="0"/>
              <a:t>Art. 197. São de relevância pública as </a:t>
            </a:r>
            <a:r>
              <a:rPr lang="pt-BR" sz="2600" b="1" i="1" dirty="0"/>
              <a:t>ações e serviços de saúde</a:t>
            </a:r>
            <a:r>
              <a:rPr lang="pt-BR" sz="2600" i="1" dirty="0"/>
              <a:t>, </a:t>
            </a:r>
            <a:r>
              <a:rPr lang="pt-BR" sz="2600" b="1" i="1" u="sng" dirty="0"/>
              <a:t>cabendo ao Poder Público dispor, nos termos da lei, sobre sua regulamentação, fiscalização e controle</a:t>
            </a:r>
            <a:r>
              <a:rPr lang="pt-BR" sz="2600" i="1" dirty="0"/>
              <a:t>, devendo sua </a:t>
            </a:r>
            <a:r>
              <a:rPr lang="pt-BR" sz="2600" b="1" i="1" u="sng" dirty="0"/>
              <a:t>execução ser feita diretamente ou através de terceiros</a:t>
            </a:r>
            <a:r>
              <a:rPr lang="pt-BR" sz="2600" i="1" dirty="0"/>
              <a:t> e, também, por pessoa física ou </a:t>
            </a:r>
            <a:r>
              <a:rPr lang="pt-BR" sz="2600" b="1" i="1" dirty="0"/>
              <a:t>jurídica de direito privado</a:t>
            </a:r>
            <a:r>
              <a:rPr lang="pt-BR" sz="2600" i="1" dirty="0"/>
              <a:t>.</a:t>
            </a:r>
            <a:endParaRPr lang="pt-BR" sz="26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89189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A6F575-E597-4198-B4D3-67EB12C4E2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4"/>
            <a:ext cx="9144000" cy="640176"/>
          </a:xfrm>
        </p:spPr>
        <p:txBody>
          <a:bodyPr>
            <a:normAutofit fontScale="90000"/>
          </a:bodyPr>
          <a:lstStyle/>
          <a:p>
            <a:pPr algn="l"/>
            <a:r>
              <a:rPr lang="pt-BR" sz="4400" dirty="0"/>
              <a:t>Constituição Federal/1988: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FAE0D3C-6260-443B-ADFD-9B227B5A55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213113"/>
            <a:ext cx="9144000" cy="3962400"/>
          </a:xfrm>
        </p:spPr>
        <p:txBody>
          <a:bodyPr>
            <a:normAutofit fontScale="40000" lnSpcReduction="20000"/>
          </a:bodyPr>
          <a:lstStyle/>
          <a:p>
            <a:pPr algn="just">
              <a:lnSpc>
                <a:spcPct val="170000"/>
              </a:lnSpc>
            </a:pPr>
            <a:r>
              <a:rPr lang="pt-BR" sz="4600" i="1" dirty="0"/>
              <a:t>Art. 198. As ações e serviços públicos de saúde integram uma </a:t>
            </a:r>
            <a:r>
              <a:rPr lang="pt-BR" sz="4600" b="1" i="1" u="sng" dirty="0"/>
              <a:t>rede regionalizada e hierarquizada</a:t>
            </a:r>
            <a:r>
              <a:rPr lang="pt-BR" sz="4600" i="1" dirty="0"/>
              <a:t> e constituem </a:t>
            </a:r>
            <a:r>
              <a:rPr lang="pt-BR" sz="4600" b="1" i="1" dirty="0"/>
              <a:t>um sistema único</a:t>
            </a:r>
            <a:r>
              <a:rPr lang="pt-BR" sz="4600" i="1" dirty="0"/>
              <a:t>, organizado de acordo com as seguintes diretrizes:</a:t>
            </a:r>
            <a:endParaRPr lang="pt-BR" sz="4600" dirty="0"/>
          </a:p>
          <a:p>
            <a:pPr algn="just">
              <a:lnSpc>
                <a:spcPct val="170000"/>
              </a:lnSpc>
            </a:pPr>
            <a:r>
              <a:rPr lang="pt-BR" sz="4600" i="1" dirty="0"/>
              <a:t>I - </a:t>
            </a:r>
            <a:r>
              <a:rPr lang="pt-BR" sz="4600" b="1" i="1" dirty="0"/>
              <a:t>descentralização</a:t>
            </a:r>
            <a:r>
              <a:rPr lang="pt-BR" sz="4600" i="1" dirty="0"/>
              <a:t>, com direção única em cada esfera de governo;</a:t>
            </a:r>
            <a:endParaRPr lang="pt-BR" sz="4600" dirty="0"/>
          </a:p>
          <a:p>
            <a:pPr algn="just">
              <a:lnSpc>
                <a:spcPct val="170000"/>
              </a:lnSpc>
            </a:pPr>
            <a:r>
              <a:rPr lang="pt-BR" sz="4600" i="1" dirty="0"/>
              <a:t>II - </a:t>
            </a:r>
            <a:r>
              <a:rPr lang="pt-BR" sz="4600" b="1" i="1" dirty="0"/>
              <a:t>atendimento integral</a:t>
            </a:r>
            <a:r>
              <a:rPr lang="pt-BR" sz="4600" i="1" dirty="0"/>
              <a:t>, com </a:t>
            </a:r>
            <a:r>
              <a:rPr lang="pt-BR" sz="4600" b="1" i="1" u="sng" dirty="0"/>
              <a:t>prioridade para as atividades preventivas</a:t>
            </a:r>
            <a:r>
              <a:rPr lang="pt-BR" sz="4600" i="1" dirty="0"/>
              <a:t>, sem prejuízo dos serviços assistenciais;</a:t>
            </a:r>
            <a:endParaRPr lang="pt-BR" sz="4600" dirty="0"/>
          </a:p>
          <a:p>
            <a:pPr algn="just">
              <a:lnSpc>
                <a:spcPct val="170000"/>
              </a:lnSpc>
            </a:pPr>
            <a:r>
              <a:rPr lang="pt-BR" sz="4600" i="1" dirty="0"/>
              <a:t>III - </a:t>
            </a:r>
            <a:r>
              <a:rPr lang="pt-BR" sz="4600" b="1" i="1" dirty="0"/>
              <a:t>participação da comunidade</a:t>
            </a:r>
            <a:r>
              <a:rPr lang="pt-BR" sz="4600" i="1" dirty="0"/>
              <a:t>.</a:t>
            </a:r>
            <a:endParaRPr lang="pt-BR" sz="46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98882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E360E9-FFA5-4F92-A372-33E896423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Reforma sanitária: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234CB12-8CDA-4A40-9A1E-EB3F49F9C8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pt-BR" b="1" dirty="0"/>
              <a:t>Conferência Internacional sobre os Cuidados Primários de Saúde </a:t>
            </a:r>
            <a:r>
              <a:rPr lang="pt-BR" dirty="0"/>
              <a:t>– Declaração de Alma-Ata, em 1978 (Organização Mundial de Saúde - OMS);</a:t>
            </a:r>
          </a:p>
          <a:p>
            <a:pPr algn="just">
              <a:lnSpc>
                <a:spcPct val="150000"/>
              </a:lnSpc>
            </a:pPr>
            <a:endParaRPr lang="pt-BR" dirty="0"/>
          </a:p>
          <a:p>
            <a:pPr algn="just">
              <a:lnSpc>
                <a:spcPct val="150000"/>
              </a:lnSpc>
            </a:pPr>
            <a:r>
              <a:rPr lang="pt-BR" dirty="0"/>
              <a:t> </a:t>
            </a:r>
            <a:r>
              <a:rPr lang="pt-BR" b="1" dirty="0"/>
              <a:t>Lei nº 8.080/1990: </a:t>
            </a:r>
            <a:r>
              <a:rPr lang="pt-BR" dirty="0"/>
              <a:t>Dispõe sobre as condições para a promoção, proteção e recuperação da saúde, a organização e o funcionamento dos serviços correspondentes e dá outras providências;</a:t>
            </a:r>
          </a:p>
        </p:txBody>
      </p:sp>
    </p:spTree>
    <p:extLst>
      <p:ext uri="{BB962C8B-B14F-4D97-AF65-F5344CB8AC3E}">
        <p14:creationId xmlns:p14="http://schemas.microsoft.com/office/powerpoint/2010/main" val="2759954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8D7F8D-C536-4A24-9F39-CA518B481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Lei nº 8.080/1990: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5F4FFFB-97C0-42C5-8222-8263F936E8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t-BR" i="1" dirty="0"/>
              <a:t>Art. 2º A saúde é um direito fundamental do ser humano, devendo o Estado prover as condições indispensáveis ao seu pleno exercício.</a:t>
            </a:r>
            <a:endParaRPr lang="pt-BR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pt-BR" i="1" dirty="0"/>
              <a:t>§ 1º O dever do Estado de garantir a saúde consiste na formulação e execução de </a:t>
            </a:r>
            <a:r>
              <a:rPr lang="pt-BR" b="1" i="1" u="sng" dirty="0"/>
              <a:t>políticas econômicas e sociais que visem à redução de riscos de doenças e de outros agravos</a:t>
            </a:r>
            <a:r>
              <a:rPr lang="pt-BR" i="1" dirty="0"/>
              <a:t> e no estabelecimento de condições que assegurem acesso universal e igualitário às ações e aos serviços para a sua promoção, proteção e recuperação.</a:t>
            </a:r>
            <a:endParaRPr lang="pt-BR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pt-BR" i="1" dirty="0"/>
              <a:t>§ 2º O dever do Estado não exclui o das pessoas, da família, das empresas e da sociedade.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47446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FBFF88-2D9B-4D05-996D-3285FA0C3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Lei nº 8.080/1990: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9ECED9E-6F22-470E-9F80-EE369F9F5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t-BR" i="1" dirty="0"/>
              <a:t>Art. 3</a:t>
            </a:r>
            <a:r>
              <a:rPr lang="pt-BR" i="1" u="sng" baseline="30000" dirty="0"/>
              <a:t>o</a:t>
            </a:r>
            <a:r>
              <a:rPr lang="pt-BR" i="1" dirty="0"/>
              <a:t>  Os </a:t>
            </a:r>
            <a:r>
              <a:rPr lang="pt-BR" b="1" i="1" dirty="0"/>
              <a:t>níveis de saúde expressam a organização social e econômica do País</a:t>
            </a:r>
            <a:r>
              <a:rPr lang="pt-BR" i="1" dirty="0"/>
              <a:t>, tendo a saúde como </a:t>
            </a:r>
            <a:r>
              <a:rPr lang="pt-BR" b="1" i="1" u="sng" dirty="0"/>
              <a:t>determinantes</a:t>
            </a:r>
            <a:r>
              <a:rPr lang="pt-BR" i="1" dirty="0"/>
              <a:t> e </a:t>
            </a:r>
            <a:r>
              <a:rPr lang="pt-BR" b="1" i="1" u="sng" dirty="0"/>
              <a:t>condicionantes</a:t>
            </a:r>
            <a:r>
              <a:rPr lang="pt-BR" i="1" dirty="0"/>
              <a:t>, entre outros, a </a:t>
            </a:r>
            <a:r>
              <a:rPr lang="pt-BR" b="1" i="1" dirty="0"/>
              <a:t>alimentação</a:t>
            </a:r>
            <a:r>
              <a:rPr lang="pt-BR" i="1" dirty="0"/>
              <a:t>, a </a:t>
            </a:r>
            <a:r>
              <a:rPr lang="pt-BR" b="1" i="1" dirty="0"/>
              <a:t>moradia</a:t>
            </a:r>
            <a:r>
              <a:rPr lang="pt-BR" i="1" dirty="0"/>
              <a:t>, o </a:t>
            </a:r>
            <a:r>
              <a:rPr lang="pt-BR" b="1" i="1" dirty="0"/>
              <a:t>saneamento básico</a:t>
            </a:r>
            <a:r>
              <a:rPr lang="pt-BR" i="1" dirty="0"/>
              <a:t>, o </a:t>
            </a:r>
            <a:r>
              <a:rPr lang="pt-BR" b="1" i="1" dirty="0"/>
              <a:t>meio ambiente</a:t>
            </a:r>
            <a:r>
              <a:rPr lang="pt-BR" i="1" dirty="0"/>
              <a:t>, o </a:t>
            </a:r>
            <a:r>
              <a:rPr lang="pt-BR" b="1" i="1" dirty="0"/>
              <a:t>trabalho</a:t>
            </a:r>
            <a:r>
              <a:rPr lang="pt-BR" i="1" dirty="0"/>
              <a:t>, a </a:t>
            </a:r>
            <a:r>
              <a:rPr lang="pt-BR" b="1" i="1" dirty="0"/>
              <a:t>renda</a:t>
            </a:r>
            <a:r>
              <a:rPr lang="pt-BR" i="1" dirty="0"/>
              <a:t>, a </a:t>
            </a:r>
            <a:r>
              <a:rPr lang="pt-BR" b="1" i="1" dirty="0"/>
              <a:t>educação</a:t>
            </a:r>
            <a:r>
              <a:rPr lang="pt-BR" i="1" dirty="0"/>
              <a:t>, a </a:t>
            </a:r>
            <a:r>
              <a:rPr lang="pt-BR" b="1" i="1" dirty="0"/>
              <a:t>atividade física</a:t>
            </a:r>
            <a:r>
              <a:rPr lang="pt-BR" i="1" dirty="0"/>
              <a:t>, o </a:t>
            </a:r>
            <a:r>
              <a:rPr lang="pt-BR" b="1" i="1" dirty="0"/>
              <a:t>transporte</a:t>
            </a:r>
            <a:r>
              <a:rPr lang="pt-BR" i="1" dirty="0"/>
              <a:t>, o </a:t>
            </a:r>
            <a:r>
              <a:rPr lang="pt-BR" b="1" i="1" dirty="0"/>
              <a:t>lazer</a:t>
            </a:r>
            <a:r>
              <a:rPr lang="pt-BR" i="1" dirty="0"/>
              <a:t> e o </a:t>
            </a:r>
            <a:r>
              <a:rPr lang="pt-BR" b="1" i="1" dirty="0"/>
              <a:t>acesso aos bens e serviços essenciais</a:t>
            </a:r>
            <a:r>
              <a:rPr lang="pt-BR" i="1" dirty="0"/>
              <a:t>. </a:t>
            </a:r>
            <a:r>
              <a:rPr lang="pt-BR" i="1" u="sng" dirty="0">
                <a:hlinkClick r:id="rId2"/>
              </a:rPr>
              <a:t>(Redação dada pela Lei nº 12.864, de 2013)</a:t>
            </a:r>
            <a:endParaRPr lang="pt-BR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pt-BR" i="1" dirty="0"/>
              <a:t>Parágrafo único. Dizem respeito também à saúde as ações que, por força do disposto no artigo anterior, se destinam a garantir às pessoas e à coletividade condições de </a:t>
            </a:r>
            <a:r>
              <a:rPr lang="pt-BR" b="1" i="1" dirty="0"/>
              <a:t>bem-estar físico</a:t>
            </a:r>
            <a:r>
              <a:rPr lang="pt-BR" i="1" dirty="0"/>
              <a:t>, </a:t>
            </a:r>
            <a:r>
              <a:rPr lang="pt-BR" b="1" i="1" dirty="0"/>
              <a:t>mental</a:t>
            </a:r>
            <a:r>
              <a:rPr lang="pt-BR" i="1" dirty="0"/>
              <a:t> e </a:t>
            </a:r>
            <a:r>
              <a:rPr lang="pt-BR" b="1" i="1" dirty="0"/>
              <a:t>social</a:t>
            </a:r>
            <a:r>
              <a:rPr lang="pt-BR" i="1" dirty="0"/>
              <a:t>.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8870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164B7F-37E8-4ED8-AFE9-D2195BD39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Reforma psiquiátrica: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3FB711E-4CA6-4E6A-AF62-C055830495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pt-BR" dirty="0"/>
          </a:p>
          <a:p>
            <a:pPr algn="just">
              <a:lnSpc>
                <a:spcPct val="150000"/>
              </a:lnSpc>
            </a:pPr>
            <a:r>
              <a:rPr lang="pt-BR" b="1" dirty="0"/>
              <a:t>Conferência Regional para a Reestruturação da Assistência Psiquiátrica dentro dos Sistemas Locais de Saúde</a:t>
            </a:r>
            <a:r>
              <a:rPr lang="pt-BR" dirty="0"/>
              <a:t>, Declaração de Caracas, em 1990 (OMS);</a:t>
            </a:r>
          </a:p>
          <a:p>
            <a:pPr algn="just">
              <a:lnSpc>
                <a:spcPct val="150000"/>
              </a:lnSpc>
            </a:pPr>
            <a:endParaRPr lang="pt-BR" dirty="0"/>
          </a:p>
          <a:p>
            <a:pPr algn="just">
              <a:lnSpc>
                <a:spcPct val="150000"/>
              </a:lnSpc>
            </a:pPr>
            <a:endParaRPr lang="pt-BR" dirty="0"/>
          </a:p>
          <a:p>
            <a:pPr algn="just">
              <a:lnSpc>
                <a:spcPct val="150000"/>
              </a:lnSpc>
            </a:pPr>
            <a:r>
              <a:rPr lang="pt-BR" b="1" dirty="0"/>
              <a:t>Lei nº 10.216/2001 </a:t>
            </a:r>
            <a:r>
              <a:rPr lang="pt-BR" dirty="0"/>
              <a:t>- Dispõe sobre a proteção e os direitos das pessoas portadoras de transtornos mentais e redireciona o modelo assistencial em saúde mental;</a:t>
            </a:r>
          </a:p>
          <a:p>
            <a:pPr algn="just">
              <a:lnSpc>
                <a:spcPct val="150000"/>
              </a:lnSpc>
            </a:pP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971847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FBAD74-AD6E-4059-B501-C5AF33F0F0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56591"/>
            <a:ext cx="9144000" cy="1099931"/>
          </a:xfrm>
        </p:spPr>
        <p:txBody>
          <a:bodyPr>
            <a:normAutofit/>
          </a:bodyPr>
          <a:lstStyle/>
          <a:p>
            <a:pPr algn="l"/>
            <a:r>
              <a:rPr lang="pt-BR" dirty="0"/>
              <a:t>Lei nº 10.216/2001: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CFDB814-5DD0-444A-BE96-A9A22433F9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961321"/>
            <a:ext cx="9144000" cy="4545495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70000"/>
              </a:lnSpc>
            </a:pPr>
            <a:r>
              <a:rPr lang="pt-BR" dirty="0"/>
              <a:t>Art. 1</a:t>
            </a:r>
            <a:r>
              <a:rPr lang="pt-BR" u="sng" baseline="30000" dirty="0"/>
              <a:t>o</a:t>
            </a:r>
            <a:r>
              <a:rPr lang="pt-BR" dirty="0"/>
              <a:t> Os direitos e a proteção das pessoas acometidas de transtorno mental, de que trata esta Lei, são assegurados sem qualquer forma de discriminação quanto à raça, cor, sexo, orientação sexual, religião, opção política, nacionalidade, idade, família, recursos econômicos e ao grau de gravidade ou tempo de evolução de seu transtorno, ou qualquer outra.</a:t>
            </a:r>
            <a:endParaRPr lang="pt-BR" i="1" dirty="0"/>
          </a:p>
          <a:p>
            <a:pPr algn="just">
              <a:lnSpc>
                <a:spcPct val="170000"/>
              </a:lnSpc>
            </a:pPr>
            <a:r>
              <a:rPr lang="pt-BR" i="1" dirty="0"/>
              <a:t>Art. 2</a:t>
            </a:r>
            <a:r>
              <a:rPr lang="pt-BR" i="1" u="sng" baseline="30000" dirty="0"/>
              <a:t>o</a:t>
            </a:r>
            <a:r>
              <a:rPr lang="pt-BR" i="1" dirty="0"/>
              <a:t> Nos </a:t>
            </a:r>
            <a:r>
              <a:rPr lang="pt-BR" b="1" i="1" dirty="0"/>
              <a:t>atendimentos em saúde mental, de qualquer natureza</a:t>
            </a:r>
            <a:r>
              <a:rPr lang="pt-BR" i="1" dirty="0"/>
              <a:t>, a </a:t>
            </a:r>
            <a:r>
              <a:rPr lang="pt-BR" b="1" i="1" dirty="0"/>
              <a:t>pessoa</a:t>
            </a:r>
            <a:r>
              <a:rPr lang="pt-BR" i="1" dirty="0"/>
              <a:t> e </a:t>
            </a:r>
            <a:r>
              <a:rPr lang="pt-BR" b="1" i="1" dirty="0"/>
              <a:t>seus familiares ou responsáveis</a:t>
            </a:r>
            <a:r>
              <a:rPr lang="pt-BR" i="1" dirty="0"/>
              <a:t> serão </a:t>
            </a:r>
            <a:r>
              <a:rPr lang="pt-BR" b="1" i="1" u="sng" dirty="0"/>
              <a:t>formalmente cientificados dos direitos enumerados no parágrafo único deste artigo</a:t>
            </a:r>
            <a:r>
              <a:rPr lang="pt-BR" i="1" dirty="0"/>
              <a:t>.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72162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1415</Words>
  <Application>Microsoft Office PowerPoint</Application>
  <PresentationFormat>Widescreen</PresentationFormat>
  <Paragraphs>136</Paragraphs>
  <Slides>27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27</vt:i4>
      </vt:variant>
    </vt:vector>
  </HeadingPairs>
  <TitlesOfParts>
    <vt:vector size="32" baseType="lpstr">
      <vt:lpstr>Arial</vt:lpstr>
      <vt:lpstr>Calibri</vt:lpstr>
      <vt:lpstr>Calibri (Corpo)</vt:lpstr>
      <vt:lpstr>Calibri Light</vt:lpstr>
      <vt:lpstr>Tema do Office</vt:lpstr>
      <vt:lpstr>Direito à saúde, saúde mental e política de drogas</vt:lpstr>
      <vt:lpstr>Introdução:</vt:lpstr>
      <vt:lpstr>Constituição Federal/1988:</vt:lpstr>
      <vt:lpstr>Constituição Federal/1988:</vt:lpstr>
      <vt:lpstr>Reforma sanitária:</vt:lpstr>
      <vt:lpstr>Lei nº 8.080/1990:</vt:lpstr>
      <vt:lpstr>Lei nº 8.080/1990:</vt:lpstr>
      <vt:lpstr>Reforma psiquiátrica:</vt:lpstr>
      <vt:lpstr>Lei nº 10.216/2001:</vt:lpstr>
      <vt:lpstr>Lei nº 10.216/2001:</vt:lpstr>
      <vt:lpstr>Lei nº 10.216/2001:</vt:lpstr>
      <vt:lpstr>Lei nº 10.216/2001:</vt:lpstr>
      <vt:lpstr>Lei nº 10.216/2001:</vt:lpstr>
      <vt:lpstr>Lei nº 10.216/2001:</vt:lpstr>
      <vt:lpstr>Lei nº 10.216/2001:</vt:lpstr>
      <vt:lpstr>Lei nº 10.216/2001:</vt:lpstr>
      <vt:lpstr>Rede de Atenção Psicossocial – RAPS (Portaria nº 3.088/2011):</vt:lpstr>
      <vt:lpstr>Rede de Atenção Psicossocial – RAPS (Portaria nº 3.088/2011):</vt:lpstr>
      <vt:lpstr>Rede de Atenção Psicossocial – RAPS (Portaria nº 3.088/2011):</vt:lpstr>
      <vt:lpstr>Algumas normas - CAPS:</vt:lpstr>
      <vt:lpstr>Lei nº 11.343/2006 – Lei de Drogas:</vt:lpstr>
      <vt:lpstr>Lei nº 11.343/2006 – Lei de Drogas: </vt:lpstr>
      <vt:lpstr>Lei nº 11.343/2006 – Lei de Drogas: </vt:lpstr>
      <vt:lpstr>Política para a Atenção Integral a Usuários de Álcool e Outras Drogas (2003) – Ministério da Saúde:</vt:lpstr>
      <vt:lpstr>Redução de danos:</vt:lpstr>
      <vt:lpstr>Tendências atuais: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Direito à saúde, saúde mental e política de drogas</dc:title>
  <dc:creator>Raul Carvalho Nin Ferreira</dc:creator>
  <cp:lastModifiedBy>Raul Carvalho Nin Ferreira</cp:lastModifiedBy>
  <cp:revision>19</cp:revision>
  <dcterms:created xsi:type="dcterms:W3CDTF">2019-02-08T22:06:35Z</dcterms:created>
  <dcterms:modified xsi:type="dcterms:W3CDTF">2019-02-09T01:07:48Z</dcterms:modified>
</cp:coreProperties>
</file>