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81" r:id="rId6"/>
    <p:sldId id="259" r:id="rId7"/>
    <p:sldId id="260" r:id="rId8"/>
    <p:sldId id="28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82" r:id="rId27"/>
    <p:sldId id="283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170C3-4339-4005-BC4F-F26DAD2CE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8D3966-8655-46C6-B93E-5A4A5EB63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CAAD2C-F82E-4DB4-A145-D66C0379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8FB63A-9BAF-43E8-AF00-668CE63B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D2B70F-2BA7-42B6-8CFD-64978A71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60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FC294-D028-403B-953E-ED0EA228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D2675B-3E80-4197-A39C-9F4254D0D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EF2C5-E71E-4285-A76F-34DBCAD4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049D38-7721-45B0-B422-46033AD6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39BD96-EB59-4EA4-AA0C-19BCCA6D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9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613145-F859-4A9A-B913-A65020AAA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B1DF12-1EAB-4E85-8D7C-3B75DD25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2F9A3B-679B-486D-8895-C4C867BE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5544D8-AA69-4869-9AA4-6D7FE24F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8DC5CA-1D43-499D-BFD0-08531020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5D222-E382-4484-858E-282A43A2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023486-FD87-4AB1-B96E-71C037B94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F33201-0A4F-4897-BC44-6640283B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933DA-ECAF-48B7-8169-DF94D48D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671808-F072-4981-BE2C-9C61798F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10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47C97-9B96-442C-90CB-5F8A7061E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7E8E2C-FFAE-4ED4-A45B-298220BC0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C1E0D0-DAA6-4A48-881A-39E4D02F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EDAD04-3F5D-4AF1-876E-D1E0D90C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A35E9E-1F1E-4AB9-83B7-88B8A3D7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37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203C1-1F06-4098-B59A-D2219BC2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899A34-F3A8-418B-9E80-88450F0DB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2AE10C-4D01-43BA-843A-20FA0723F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ACD9B5-774A-4C90-A9F8-AF88A9F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C6CD65-1786-487A-A260-130F14C0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20DBD8-A960-4EB9-9AF8-E179FD6B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74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70371-CA98-4981-91C3-C0335EA3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593B44-9490-4C21-AA17-3B6D5ECA9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1E2AA6-D37B-484E-9670-E9E9D2D7B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0C7D65-BAD4-4F5E-A4F2-768584E09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4614E58-B57E-4D0D-AF7B-97DCB7F75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8DDC264-D988-4752-82D6-9A540916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EFC3AF9-155E-4F65-8FC7-B6618580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DA70DB-A8C2-4B22-A11B-9854E580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9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24656-EA59-40E7-BCBA-8AA00B3E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C1E0CB-8369-4B09-A51F-D99D87BE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9E6450-3393-4903-91C2-4C50980D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9B9E52-2298-452F-A072-E6A6D358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58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5264754-2FE7-4CE8-B1B5-6E56FD26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4A69AD-FB81-432C-B255-0310E5F2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B6BC48-EC61-435F-A099-17CF1B94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7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7E7A4-7CD0-4A9E-843C-71969230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AAC78E-E9B7-46FF-B0A5-6593A54A2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E81C15-53F5-4C08-ACF1-E3B0D8731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4C67BF-A7D8-4BA8-8476-DAC795CD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7C07EA-7E18-4DDC-A493-C8DA0F94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72388B-6CDC-4DD0-A6DA-BC5F6050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26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065BE-2639-434B-98C5-1533B9B27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83BE47-54D1-44A7-B7C8-9E5BC98EF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7E08FB-E711-4AC8-AE21-7329DEBEA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5DF46D-C22D-4BF2-8AFE-B1967E1B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2D8EDD-1B15-417E-9579-A7932121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21FB54-307F-4FFB-8748-46DA7F81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67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5643D9-5F73-417C-895D-A5889248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002526-39FC-445F-AD15-2202CCB07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6072CF-2AA3-4AEF-957F-5CE6E96E2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F3BA-FE3F-41F1-B7F2-DC26966B25E8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955F73-3817-4FF9-9F4D-80657A391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98299F-16AC-460B-AB58-F815F2C8F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B66E-68E7-4C0C-A9A3-C584056D5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7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3/Lei/L12864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AAA0C-4739-483C-96D3-9A087F8ADC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200" b="1" dirty="0"/>
              <a:t>Direito à saúde, saúde mental e política de drogas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A5C22A-19AB-4E36-8E04-84C1E2E27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i="1" dirty="0"/>
              <a:t>Raul Carvalho Nin Ferreira</a:t>
            </a:r>
          </a:p>
        </p:txBody>
      </p:sp>
    </p:spTree>
    <p:extLst>
      <p:ext uri="{BB962C8B-B14F-4D97-AF65-F5344CB8AC3E}">
        <p14:creationId xmlns:p14="http://schemas.microsoft.com/office/powerpoint/2010/main" val="208973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7B61E-1946-41D0-8085-D94C3E9F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4378EB-4236-4016-9CAF-477BB9D68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Parágrafo único. São </a:t>
            </a:r>
            <a:r>
              <a:rPr lang="pt-BR" sz="4500" b="1" i="1" dirty="0"/>
              <a:t>direitos</a:t>
            </a:r>
            <a:r>
              <a:rPr lang="pt-BR" sz="4500" i="1" dirty="0"/>
              <a:t> da pessoa portadora de transtorno mental: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I - ter acesso ao melhor tratamento do sistema de saúde, </a:t>
            </a:r>
            <a:r>
              <a:rPr lang="pt-BR" sz="4500" b="1" i="1" u="sng" dirty="0"/>
              <a:t>consentâneo às suas necessidades</a:t>
            </a:r>
            <a:r>
              <a:rPr lang="pt-BR" sz="4500" i="1" dirty="0"/>
              <a:t>; 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II - ser </a:t>
            </a:r>
            <a:r>
              <a:rPr lang="pt-BR" sz="4500" b="1" i="1" dirty="0"/>
              <a:t>tratada com humanidade e respeito</a:t>
            </a:r>
            <a:r>
              <a:rPr lang="pt-BR" sz="4500" i="1" dirty="0"/>
              <a:t> e no </a:t>
            </a:r>
            <a:r>
              <a:rPr lang="pt-BR" sz="4500" b="1" i="1" u="sng" dirty="0"/>
              <a:t>interesse exclusivo de beneficiar sua saúde</a:t>
            </a:r>
            <a:r>
              <a:rPr lang="pt-BR" sz="4500" i="1" dirty="0"/>
              <a:t>, visando alcançar sua </a:t>
            </a:r>
            <a:r>
              <a:rPr lang="pt-BR" sz="4500" b="1" i="1" dirty="0"/>
              <a:t>recuperação pela inserção na família, no trabalho e na comunidade</a:t>
            </a:r>
            <a:r>
              <a:rPr lang="pt-BR" sz="4500" i="1" dirty="0"/>
              <a:t>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III - ser protegida contra qualquer forma de abuso e exploração;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IV - ter garantia de sigilo nas informações prestadas;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V - ter </a:t>
            </a:r>
            <a:r>
              <a:rPr lang="pt-BR" sz="4500" b="1" i="1" dirty="0"/>
              <a:t>direito à presença médica</a:t>
            </a:r>
            <a:r>
              <a:rPr lang="pt-BR" sz="4500" i="1" dirty="0"/>
              <a:t>, em qualquer tempo, para esclarecer a necessidade ou não de sua hospitalização </a:t>
            </a:r>
            <a:r>
              <a:rPr lang="pt-BR" sz="4500" b="1" i="1" u="sng" dirty="0"/>
              <a:t>involuntária</a:t>
            </a:r>
            <a:r>
              <a:rPr lang="pt-BR" sz="4500" i="1" dirty="0"/>
              <a:t>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VI - ter </a:t>
            </a:r>
            <a:r>
              <a:rPr lang="pt-BR" sz="4500" b="1" i="1" dirty="0"/>
              <a:t>livre acesso aos meios de comunicação disponíveis</a:t>
            </a:r>
            <a:r>
              <a:rPr lang="pt-BR" sz="4500" i="1" dirty="0"/>
              <a:t>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VII - receber o maior número de informações a respeito de sua doença e de seu tratamento;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VIII - ser tratada em </a:t>
            </a:r>
            <a:r>
              <a:rPr lang="pt-BR" sz="4500" b="1" i="1" dirty="0"/>
              <a:t>ambiente terapêutico pelos </a:t>
            </a:r>
            <a:r>
              <a:rPr lang="pt-BR" sz="4500" b="1" i="1" u="sng" dirty="0"/>
              <a:t>meios menos invasivos possíveis</a:t>
            </a:r>
            <a:r>
              <a:rPr lang="pt-BR" sz="4500" i="1" dirty="0"/>
              <a:t>;</a:t>
            </a:r>
            <a:endParaRPr lang="pt-BR" sz="45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500" i="1" dirty="0"/>
              <a:t>IX - ser tratada, preferencialmente, em </a:t>
            </a:r>
            <a:r>
              <a:rPr lang="pt-BR" sz="4500" b="1" i="1" u="sng" dirty="0"/>
              <a:t>serviços comunitários de saúde mental</a:t>
            </a:r>
            <a:r>
              <a:rPr lang="pt-BR" sz="4500" i="1" dirty="0"/>
              <a:t>.</a:t>
            </a:r>
            <a:endParaRPr lang="pt-BR" sz="45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698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26580-461A-4BCC-A0BB-DBB65CF2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3CD023-9248-42BB-9FF9-1F029B8C2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Art. 4</a:t>
            </a:r>
            <a:r>
              <a:rPr lang="pt-BR" i="1" u="sng" baseline="30000" dirty="0"/>
              <a:t>o</a:t>
            </a:r>
            <a:r>
              <a:rPr lang="pt-BR" i="1" dirty="0"/>
              <a:t> A </a:t>
            </a:r>
            <a:r>
              <a:rPr lang="pt-BR" b="1" i="1" u="sng" dirty="0"/>
              <a:t>internação, em qualquer de suas modalidades</a:t>
            </a:r>
            <a:r>
              <a:rPr lang="pt-BR" i="1" dirty="0"/>
              <a:t>, só será indicada quando os </a:t>
            </a:r>
            <a:r>
              <a:rPr lang="pt-BR" b="1" i="1" u="sng" dirty="0"/>
              <a:t>recursos </a:t>
            </a:r>
            <a:r>
              <a:rPr lang="pt-BR" b="1" i="1" u="sng" dirty="0" err="1"/>
              <a:t>extra-hospitalares</a:t>
            </a:r>
            <a:r>
              <a:rPr lang="pt-BR" b="1" i="1" u="sng" dirty="0"/>
              <a:t> se mostrarem insuficientes</a:t>
            </a:r>
            <a:r>
              <a:rPr lang="pt-BR" i="1" dirty="0"/>
              <a:t>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§ 1</a:t>
            </a:r>
            <a:r>
              <a:rPr lang="pt-BR" i="1" u="sng" baseline="30000" dirty="0"/>
              <a:t>o</a:t>
            </a:r>
            <a:r>
              <a:rPr lang="pt-BR" i="1" dirty="0"/>
              <a:t> O tratamento visará, como finalidade permanente, a </a:t>
            </a:r>
            <a:r>
              <a:rPr lang="pt-BR" b="1" i="1" u="sng" dirty="0"/>
              <a:t>reinserção social do paciente em seu meio</a:t>
            </a:r>
            <a:r>
              <a:rPr lang="pt-BR" i="1" dirty="0"/>
              <a:t>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§ 2</a:t>
            </a:r>
            <a:r>
              <a:rPr lang="pt-BR" i="1" u="sng" baseline="30000" dirty="0"/>
              <a:t>o</a:t>
            </a:r>
            <a:r>
              <a:rPr lang="pt-BR" i="1" dirty="0"/>
              <a:t> O tratamento em regime de internação será estruturado de forma a oferecer assistência integral à pessoa portadora de transtornos mentais, incluindo serviços médicos, de assistência social, psicológicos, ocupacionais, de lazer, e outros.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§ 3</a:t>
            </a:r>
            <a:r>
              <a:rPr lang="pt-BR" i="1" u="sng" baseline="30000" dirty="0"/>
              <a:t>o</a:t>
            </a:r>
            <a:r>
              <a:rPr lang="pt-BR" i="1" dirty="0"/>
              <a:t> É </a:t>
            </a:r>
            <a:r>
              <a:rPr lang="pt-BR" b="1" i="1" dirty="0"/>
              <a:t>vedada a internação</a:t>
            </a:r>
            <a:r>
              <a:rPr lang="pt-BR" i="1" dirty="0"/>
              <a:t> de pacientes portadores de transtornos mentais em </a:t>
            </a:r>
            <a:r>
              <a:rPr lang="pt-BR" b="1" i="1" u="sng" dirty="0"/>
              <a:t>instituições com características asilares</a:t>
            </a:r>
            <a:r>
              <a:rPr lang="pt-BR" i="1" dirty="0"/>
              <a:t>, ou seja, aquelas </a:t>
            </a:r>
            <a:r>
              <a:rPr lang="pt-BR" b="1" i="1" dirty="0"/>
              <a:t>desprovidas dos recursos mencionados no § 2</a:t>
            </a:r>
            <a:r>
              <a:rPr lang="pt-BR" b="1" i="1" u="sng" baseline="30000" dirty="0"/>
              <a:t>o</a:t>
            </a:r>
            <a:r>
              <a:rPr lang="pt-BR" i="1" dirty="0"/>
              <a:t> e que </a:t>
            </a:r>
            <a:r>
              <a:rPr lang="pt-BR" b="1" i="1" u="sng" dirty="0"/>
              <a:t>não assegurem aos pacientes os direitos enumerados no parágrafo único do art. 2</a:t>
            </a:r>
            <a:r>
              <a:rPr lang="pt-BR" b="1" i="1" u="sng" baseline="30000" dirty="0"/>
              <a:t>o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028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FF808-B997-4D22-80B7-424F680E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5886D4-9297-4CD4-BAAC-7F9091458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5</a:t>
            </a:r>
            <a:r>
              <a:rPr lang="pt-BR" i="1" u="sng" baseline="30000" dirty="0"/>
              <a:t>o</a:t>
            </a:r>
            <a:r>
              <a:rPr lang="pt-BR" i="1" dirty="0"/>
              <a:t> O </a:t>
            </a:r>
            <a:r>
              <a:rPr lang="pt-BR" b="1" i="1" dirty="0"/>
              <a:t>paciente há longo tempo hospitalizado ou para o qual se caracterize situação de </a:t>
            </a:r>
            <a:r>
              <a:rPr lang="pt-BR" b="1" i="1" u="sng" dirty="0"/>
              <a:t>grave dependência institucional</a:t>
            </a:r>
            <a:r>
              <a:rPr lang="pt-BR" i="1" dirty="0"/>
              <a:t>, decorrente de seu quadro clínico ou de ausência de suporte social, será objeto de </a:t>
            </a:r>
            <a:r>
              <a:rPr lang="pt-BR" b="1" i="1" u="sng" dirty="0"/>
              <a:t>política específica de alta planejada e reabilitação psicossocial assistida</a:t>
            </a:r>
            <a:r>
              <a:rPr lang="pt-BR" i="1" dirty="0"/>
              <a:t>, sob responsabilidade da autoridade sanitária competente e supervisão de instância a ser definida pelo Poder Executivo, assegurada a continuidade do tratamento, quando necessário.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753A7-9FAF-44EF-A7AA-1B809722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28435-12D4-417D-9D14-C7789F319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i="1" dirty="0"/>
              <a:t>Art. 6</a:t>
            </a:r>
            <a:r>
              <a:rPr lang="pt-BR" i="1" u="sng" baseline="30000" dirty="0"/>
              <a:t>o</a:t>
            </a:r>
            <a:r>
              <a:rPr lang="pt-BR" i="1" dirty="0"/>
              <a:t> A </a:t>
            </a:r>
            <a:r>
              <a:rPr lang="pt-BR" b="1" i="1" dirty="0"/>
              <a:t>internação psiquiátrica</a:t>
            </a:r>
            <a:r>
              <a:rPr lang="pt-BR" i="1" dirty="0"/>
              <a:t> somente será realizada mediante </a:t>
            </a:r>
            <a:r>
              <a:rPr lang="pt-BR" b="1" i="1" u="sng" dirty="0"/>
              <a:t>laudo médico circunstanciado</a:t>
            </a:r>
            <a:r>
              <a:rPr lang="pt-BR" i="1" dirty="0"/>
              <a:t> que caracterize os seus </a:t>
            </a:r>
            <a:r>
              <a:rPr lang="pt-BR" b="1" i="1" dirty="0"/>
              <a:t>motivos</a:t>
            </a:r>
            <a:r>
              <a:rPr lang="pt-BR" i="1" dirty="0"/>
              <a:t>.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Parágrafo único. São considerados os seguintes tipos de internação psiquiátrica: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I - </a:t>
            </a:r>
            <a:r>
              <a:rPr lang="pt-BR" b="1" i="1" dirty="0"/>
              <a:t>internação voluntária</a:t>
            </a:r>
            <a:r>
              <a:rPr lang="pt-BR" i="1" dirty="0"/>
              <a:t>: aquela que se dá com o consentimento do usuário;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II - </a:t>
            </a:r>
            <a:r>
              <a:rPr lang="pt-BR" b="1" i="1" dirty="0"/>
              <a:t>internação involuntária</a:t>
            </a:r>
            <a:r>
              <a:rPr lang="pt-BR" i="1" dirty="0"/>
              <a:t>: aquela que se dá </a:t>
            </a:r>
            <a:r>
              <a:rPr lang="pt-BR" b="1" i="1" u="sng" dirty="0"/>
              <a:t>sem o consentimento do usuário e a pedido de terceiro</a:t>
            </a:r>
            <a:r>
              <a:rPr lang="pt-BR" i="1" dirty="0"/>
              <a:t>; e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III - </a:t>
            </a:r>
            <a:r>
              <a:rPr lang="pt-BR" b="1" i="1" dirty="0"/>
              <a:t>internação compulsória</a:t>
            </a:r>
            <a:r>
              <a:rPr lang="pt-BR" i="1" dirty="0"/>
              <a:t>: </a:t>
            </a:r>
            <a:r>
              <a:rPr lang="pt-BR" b="1" i="1" u="sng" dirty="0"/>
              <a:t>aquela determinada pela Justiça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134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4781C-A845-4167-B9D1-302DFE29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D722C3-5BD1-4163-A5BF-30772CDA0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7</a:t>
            </a:r>
            <a:r>
              <a:rPr lang="pt-BR" i="1" u="sng" baseline="30000" dirty="0"/>
              <a:t>o</a:t>
            </a:r>
            <a:r>
              <a:rPr lang="pt-BR" i="1" dirty="0"/>
              <a:t> A pessoa que solicita voluntariamente sua internação, ou que a consente, deve assinar, no momento da admissão, uma declaração de que optou por esse regime de tratamento.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Parágrafo único. O término da internação voluntária dar-se-á por </a:t>
            </a:r>
            <a:r>
              <a:rPr lang="pt-BR" b="1" i="1" dirty="0"/>
              <a:t>solicitação escrita do paciente</a:t>
            </a:r>
            <a:r>
              <a:rPr lang="pt-BR" i="1" dirty="0"/>
              <a:t> ou por </a:t>
            </a:r>
            <a:r>
              <a:rPr lang="pt-BR" b="1" i="1" dirty="0"/>
              <a:t>determinação do médico assistente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42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67F8F-42CD-4C97-BA7A-4C413771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3A2E94-D1B6-4A85-B155-64FD90C6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Art. 8</a:t>
            </a:r>
            <a:r>
              <a:rPr lang="pt-BR" i="1" u="sng" baseline="30000" dirty="0"/>
              <a:t>o</a:t>
            </a:r>
            <a:r>
              <a:rPr lang="pt-BR" i="1" dirty="0"/>
              <a:t> A internação voluntária ou involuntária somente será autorizada por médico devidamente registrado no Conselho Regional de Medicina - CRM do Estado onde se localize o estabelecimento.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§ 1</a:t>
            </a:r>
            <a:r>
              <a:rPr lang="pt-BR" i="1" u="sng" baseline="30000" dirty="0"/>
              <a:t>o</a:t>
            </a:r>
            <a:r>
              <a:rPr lang="pt-BR" i="1" dirty="0"/>
              <a:t> A </a:t>
            </a:r>
            <a:r>
              <a:rPr lang="pt-BR" b="1" i="1" dirty="0"/>
              <a:t>internação psiquiátrica </a:t>
            </a:r>
            <a:r>
              <a:rPr lang="pt-BR" b="1" i="1" u="sng" dirty="0"/>
              <a:t>involuntária</a:t>
            </a:r>
            <a:r>
              <a:rPr lang="pt-BR" i="1" dirty="0"/>
              <a:t> deverá, no </a:t>
            </a:r>
            <a:r>
              <a:rPr lang="pt-BR" b="1" i="1" dirty="0"/>
              <a:t>prazo de setenta e duas horas</a:t>
            </a:r>
            <a:r>
              <a:rPr lang="pt-BR" i="1" dirty="0"/>
              <a:t>, ser </a:t>
            </a:r>
            <a:r>
              <a:rPr lang="pt-BR" b="1" i="1" dirty="0"/>
              <a:t>comunicada ao Ministério Público Estadual</a:t>
            </a:r>
            <a:r>
              <a:rPr lang="pt-BR" i="1" dirty="0"/>
              <a:t> pelo responsável técnico do estabelecimento no qual tenha ocorrido, devendo esse mesmo procedimento ser adotado quando da respectiva alta.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§ 2</a:t>
            </a:r>
            <a:r>
              <a:rPr lang="pt-BR" i="1" u="sng" baseline="30000" dirty="0"/>
              <a:t>o</a:t>
            </a:r>
            <a:r>
              <a:rPr lang="pt-BR" i="1" dirty="0"/>
              <a:t> O término da internação involuntária dar-se-á por </a:t>
            </a:r>
            <a:r>
              <a:rPr lang="pt-BR" b="1" i="1" dirty="0"/>
              <a:t>solicitação escrita do familiar, ou responsável legal</a:t>
            </a:r>
            <a:r>
              <a:rPr lang="pt-BR" i="1" dirty="0"/>
              <a:t>, ou quando estabelecido pelo </a:t>
            </a:r>
            <a:r>
              <a:rPr lang="pt-BR" b="1" i="1" dirty="0"/>
              <a:t>especialista responsável pelo tratamento</a:t>
            </a:r>
            <a:r>
              <a:rPr lang="pt-BR" i="1" dirty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881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1BB17-2C0C-4226-8AF0-99CCFEFB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10.216/2001: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EFDD8D-6C36-453D-8B33-53C7C2FE7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9</a:t>
            </a:r>
            <a:r>
              <a:rPr lang="pt-BR" i="1" u="sng" baseline="30000" dirty="0"/>
              <a:t>o</a:t>
            </a:r>
            <a:r>
              <a:rPr lang="pt-BR" i="1" dirty="0"/>
              <a:t> A </a:t>
            </a:r>
            <a:r>
              <a:rPr lang="pt-BR" b="1" i="1" dirty="0"/>
              <a:t>internação compulsória</a:t>
            </a:r>
            <a:r>
              <a:rPr lang="pt-BR" i="1" dirty="0"/>
              <a:t> é determinada, de acordo com a </a:t>
            </a:r>
            <a:r>
              <a:rPr lang="pt-BR" b="1" i="1" dirty="0"/>
              <a:t>legislação vigente, pelo juiz competente</a:t>
            </a:r>
            <a:r>
              <a:rPr lang="pt-BR" i="1" dirty="0"/>
              <a:t>, que levará em conta as condições de segurança do estabelecimento, quanto à salvaguarda do paciente, dos demais internados e funcionários.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44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C29D6-CED7-4C1E-B50B-8520A572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 de Atenção Psicossocial – RAPS (Portaria nº 3.088/2011):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2C9E09-8DA2-427D-88C0-AD4B4B34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i="1" dirty="0"/>
              <a:t>Art. 5º A Rede de Atenção Psicossocial é constituída pelos seguintes componentes: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I - </a:t>
            </a:r>
            <a:r>
              <a:rPr lang="pt-BR" b="1" i="1" dirty="0"/>
              <a:t>atenção básica em saúde</a:t>
            </a:r>
            <a:r>
              <a:rPr lang="pt-BR" i="1" dirty="0"/>
              <a:t>, formada pelos seguintes pontos de atenção: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a) Unidade Básica de Saúde;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b) equipe de atenção básica para populações específicas: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1. Equipe de Consultório na Rua;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2. Equipe de apoio aos serviços do componente Atenção Residencial de Caráter Transitório;</a:t>
            </a:r>
            <a:endParaRPr lang="pt-BR" dirty="0"/>
          </a:p>
          <a:p>
            <a:pPr marL="0" indent="0" algn="just">
              <a:buNone/>
            </a:pPr>
            <a:r>
              <a:rPr lang="pt-BR" i="1" dirty="0"/>
              <a:t>c) Centros de Convivência;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297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58D5F-21FF-446C-BA6C-03EAE167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 de Atenção Psicossocial – RAPS (Portaria nº 3.088/2011):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FE9DD-E6D8-48BE-8050-871385FE4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(...)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II - </a:t>
            </a:r>
            <a:r>
              <a:rPr lang="pt-BR" b="1" i="1" dirty="0"/>
              <a:t>atenção psicossocial especializada</a:t>
            </a:r>
            <a:r>
              <a:rPr lang="pt-BR" i="1" dirty="0"/>
              <a:t>, formada pelos seguintes pontos de atenção: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a) </a:t>
            </a:r>
            <a:r>
              <a:rPr lang="pt-BR" b="1" i="1" dirty="0"/>
              <a:t>Centros de Atenção Psicossocial</a:t>
            </a:r>
            <a:r>
              <a:rPr lang="pt-BR" i="1" dirty="0"/>
              <a:t>, nas suas diferentes modalidades;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III - </a:t>
            </a:r>
            <a:r>
              <a:rPr lang="pt-BR" b="1" i="1" dirty="0"/>
              <a:t>atenção de urgência e emergência</a:t>
            </a:r>
            <a:r>
              <a:rPr lang="pt-BR" i="1" dirty="0"/>
              <a:t>, formada pelos seguintes pontos de atenção: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a) SAMU 192;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b) Sala de Estabilização;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c) UPA 24 horas;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d) portas hospitalares de atenção à urgência/pronto socorro;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i="1" dirty="0"/>
              <a:t>e) Unidades Básicas de Saúde, entre outros;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653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41DA3-4E5B-4DD9-A4D8-198BC39D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 de Atenção Psicossocial – RAPS (Portaria nº 3.088/2011):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EB874A-A785-44C7-8F33-A86C14D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dirty="0"/>
              <a:t>(...)</a:t>
            </a:r>
          </a:p>
          <a:p>
            <a:pPr marL="0" indent="0">
              <a:buNone/>
            </a:pPr>
            <a:r>
              <a:rPr lang="pt-BR" i="1" dirty="0"/>
              <a:t>IV - </a:t>
            </a:r>
            <a:r>
              <a:rPr lang="pt-BR" b="1" i="1" dirty="0"/>
              <a:t>atenção residencial de caráter transitório</a:t>
            </a:r>
            <a:r>
              <a:rPr lang="pt-BR" i="1" dirty="0"/>
              <a:t>, formada pelos seguintes pontos de atenção: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a) Unidade de Recolhimento;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b) Serviços de Atenção em Regime Residencial;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V - </a:t>
            </a:r>
            <a:r>
              <a:rPr lang="pt-BR" b="1" i="1" dirty="0"/>
              <a:t>atenção hospitalar</a:t>
            </a:r>
            <a:r>
              <a:rPr lang="pt-BR" i="1" dirty="0"/>
              <a:t>, formada pelos seguintes pontos de atenção: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a) enfermaria especializada em Hospital Geral;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b) serviço Hospitalar de Referência para Atenção às pessoas com sofrimento ou transtorno mental e com necessidades decorrentes do uso de crack, álcool e outras drogas;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VI - </a:t>
            </a:r>
            <a:r>
              <a:rPr lang="pt-BR" b="1" i="1" dirty="0"/>
              <a:t>estratégias de desinstitucionalização</a:t>
            </a:r>
            <a:r>
              <a:rPr lang="pt-BR" i="1" dirty="0"/>
              <a:t>, formada pelo seguinte ponto de atenção: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a) Serviços Residenciais Terapêuticos; e</a:t>
            </a:r>
            <a:endParaRPr lang="pt-BR" dirty="0"/>
          </a:p>
          <a:p>
            <a:pPr marL="0" indent="0">
              <a:buNone/>
            </a:pPr>
            <a:r>
              <a:rPr lang="pt-BR" i="1" dirty="0"/>
              <a:t>VII - reabilitação psicossocial.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891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75208-02CA-4F3C-A100-3BC648CC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D066D6-86D5-4E62-A042-DD8CF15C6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t-BR" dirty="0"/>
              <a:t>Saúde/doença – normal/anormal;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Saúde pública – medicina social – biopolítica;</a:t>
            </a:r>
          </a:p>
          <a:p>
            <a:pPr>
              <a:buFontTx/>
              <a:buChar char="-"/>
            </a:pPr>
            <a:endParaRPr lang="pt-BR" i="1" dirty="0"/>
          </a:p>
          <a:p>
            <a:pPr>
              <a:buFontTx/>
              <a:buChar char="-"/>
            </a:pPr>
            <a:r>
              <a:rPr lang="pt-BR" dirty="0"/>
              <a:t>Reforma sanitária e psiquiátrica (movimentos sociais);</a:t>
            </a:r>
          </a:p>
          <a:p>
            <a:pPr>
              <a:buFontTx/>
              <a:buChar char="-"/>
            </a:pPr>
            <a:endParaRPr lang="pt-BR" i="1" dirty="0"/>
          </a:p>
          <a:p>
            <a:pPr>
              <a:buFontTx/>
              <a:buChar char="-"/>
            </a:pPr>
            <a:r>
              <a:rPr lang="pt-BR" i="1" dirty="0"/>
              <a:t>História general de </a:t>
            </a:r>
            <a:r>
              <a:rPr lang="pt-BR" i="1" dirty="0" err="1"/>
              <a:t>las</a:t>
            </a:r>
            <a:r>
              <a:rPr lang="pt-BR" i="1" dirty="0"/>
              <a:t> drogas</a:t>
            </a:r>
            <a:r>
              <a:rPr lang="pt-BR" dirty="0"/>
              <a:t> – </a:t>
            </a:r>
            <a:r>
              <a:rPr lang="pt-BR" dirty="0" err="1"/>
              <a:t>Antonio</a:t>
            </a:r>
            <a:r>
              <a:rPr lang="pt-BR" dirty="0"/>
              <a:t> </a:t>
            </a:r>
            <a:r>
              <a:rPr lang="pt-BR" dirty="0" err="1"/>
              <a:t>Escohotado</a:t>
            </a:r>
            <a:r>
              <a:rPr lang="pt-BR" dirty="0"/>
              <a:t>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err="1"/>
              <a:t>Proibicionsimo</a:t>
            </a:r>
            <a:r>
              <a:rPr lang="pt-BR" dirty="0"/>
              <a:t>: criminalização do porte e tráfico;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i="1" dirty="0" err="1"/>
              <a:t>Culture</a:t>
            </a:r>
            <a:r>
              <a:rPr lang="pt-BR" i="1" dirty="0"/>
              <a:t> Wars</a:t>
            </a:r>
            <a:r>
              <a:rPr lang="pt-BR" dirty="0"/>
              <a:t> – James Hunter;</a:t>
            </a:r>
          </a:p>
        </p:txBody>
      </p:sp>
    </p:spTree>
    <p:extLst>
      <p:ext uri="{BB962C8B-B14F-4D97-AF65-F5344CB8AC3E}">
        <p14:creationId xmlns:p14="http://schemas.microsoft.com/office/powerpoint/2010/main" val="255851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C86F2-92F4-497F-83DF-C5657AF2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normas - CAPS: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5DDF3-E590-49CB-89FA-80881BED1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>
                <a:latin typeface="Calibri (Corpo)"/>
              </a:rPr>
              <a:t>Portaria nº 366, de 19 de fevereiro de 2002, do Ministério da Saúde: Estabelece</a:t>
            </a:r>
            <a:r>
              <a:rPr lang="pt-BR" b="1" dirty="0">
                <a:latin typeface="Calibri (Corpo)"/>
              </a:rPr>
              <a:t> CAPS I, CAPS II, CAPS III, CAPS i II e CAPS ad II;</a:t>
            </a:r>
            <a:endParaRPr lang="pt-BR" dirty="0">
              <a:latin typeface="Calibri (Corpo)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Calibri (Corpo)"/>
              </a:rPr>
              <a:t>Portaria nº 1.190, de 04 de junho de 2009, do Ministério da Saúde: Institui o </a:t>
            </a:r>
            <a:r>
              <a:rPr lang="pt-BR" b="1" dirty="0">
                <a:latin typeface="Calibri (Corpo)"/>
              </a:rPr>
              <a:t>Plano Emergencial de Ampliação do Acesso ao Tratamento e Prevenção em Álcool e outras Drogas no Sistema Único de Saúde - SUS</a:t>
            </a:r>
            <a:r>
              <a:rPr lang="pt-BR" b="1" u="sng" dirty="0">
                <a:latin typeface="Calibri (Corpo)"/>
              </a:rPr>
              <a:t> </a:t>
            </a:r>
            <a:r>
              <a:rPr lang="pt-BR" dirty="0">
                <a:latin typeface="Calibri (Corpo)"/>
              </a:rPr>
              <a:t>(PEAD 2009-2010) e define suas diretrizes gerais, ações e metas;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Calibri (Corpo)"/>
              </a:rPr>
              <a:t>Portaria nº 130, de 26 de janeiro de 2012, do Ministério da Saúde: </a:t>
            </a:r>
            <a:r>
              <a:rPr lang="pt-BR" b="1" i="1" dirty="0">
                <a:latin typeface="Calibri (Corpo)"/>
              </a:rPr>
              <a:t>Redefine o Centro de Atenção Psicossocial de Álcool e outras Drogas 24 h (CAPS AD III) e os respectivos incentivos financeiros;</a:t>
            </a:r>
            <a:endParaRPr lang="pt-BR" dirty="0">
              <a:latin typeface="Calibri (Corpo)"/>
            </a:endParaRP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8031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27552-F914-412B-B6DE-585A3B97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11.343/2006 – Lei de Drogas: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CA4948-4BA4-4675-B636-AE4E3C8A4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Art. 4</a:t>
            </a:r>
            <a:r>
              <a:rPr lang="pt-BR" u="sng" baseline="30000" dirty="0"/>
              <a:t>o</a:t>
            </a:r>
            <a:r>
              <a:rPr lang="pt-BR" dirty="0"/>
              <a:t>  São </a:t>
            </a:r>
            <a:r>
              <a:rPr lang="pt-BR" b="1" dirty="0"/>
              <a:t>princípios</a:t>
            </a:r>
            <a:r>
              <a:rPr lang="pt-BR" dirty="0"/>
              <a:t> do </a:t>
            </a:r>
            <a:r>
              <a:rPr lang="pt-BR" dirty="0" err="1"/>
              <a:t>Sisnad</a:t>
            </a:r>
            <a:r>
              <a:rPr lang="pt-BR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I - o respeito aos </a:t>
            </a:r>
            <a:r>
              <a:rPr lang="pt-BR" b="1" dirty="0"/>
              <a:t>direitos fundamentais da pessoa humana</a:t>
            </a:r>
            <a:r>
              <a:rPr lang="pt-BR" dirty="0"/>
              <a:t>, especialmente quanto à sua autonomia e à sua liberdade;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(...)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IX - a adoção de </a:t>
            </a:r>
            <a:r>
              <a:rPr lang="pt-BR" b="1" u="sng" dirty="0"/>
              <a:t>abordagem multidisciplinar </a:t>
            </a:r>
            <a:r>
              <a:rPr lang="pt-BR" dirty="0"/>
              <a:t>que reconheça a interdependência e a natureza complementar das atividades de prevenção do uso indevido, atenção e reinserção social de usuários e dependentes de drogas, repressão da produção não autorizada e do tráfico ilícito de drogas;</a:t>
            </a:r>
          </a:p>
        </p:txBody>
      </p:sp>
    </p:spTree>
    <p:extLst>
      <p:ext uri="{BB962C8B-B14F-4D97-AF65-F5344CB8AC3E}">
        <p14:creationId xmlns:p14="http://schemas.microsoft.com/office/powerpoint/2010/main" val="2798260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9389-5900-4CBD-ABB4-1EF5275B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11.343/2006 – Lei de Drogas: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111D41-36F9-4C88-AA6E-374953556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Art. 19.  As atividades de </a:t>
            </a:r>
            <a:r>
              <a:rPr lang="pt-BR" b="1" dirty="0"/>
              <a:t>prevenção</a:t>
            </a:r>
            <a:r>
              <a:rPr lang="pt-BR" dirty="0"/>
              <a:t> do uso indevido de drogas devem observar os seguintes princípios e diretrizes: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(...)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VI - o </a:t>
            </a:r>
            <a:r>
              <a:rPr lang="pt-BR" b="1" dirty="0"/>
              <a:t>reconhecimento do “não-uso”</a:t>
            </a:r>
            <a:r>
              <a:rPr lang="pt-BR" dirty="0"/>
              <a:t>, do </a:t>
            </a:r>
            <a:r>
              <a:rPr lang="pt-BR" b="1" u="sng" dirty="0"/>
              <a:t>“retardamento do uso”</a:t>
            </a:r>
            <a:r>
              <a:rPr lang="pt-BR" dirty="0"/>
              <a:t> e da </a:t>
            </a:r>
            <a:r>
              <a:rPr lang="pt-BR" b="1" u="sng" dirty="0"/>
              <a:t>redução de riscos</a:t>
            </a:r>
            <a:r>
              <a:rPr lang="pt-BR" dirty="0"/>
              <a:t> como resultados desejáveis das atividades de natureza preventiva, quando da definição dos objetivos a serem alcançados;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235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3C0EE-5F2F-434C-BE70-2187CBF6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11.343/2006 – Lei de Drogas: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46BA8-A088-4399-9FD1-9EB17E01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Art. 22.  As atividades de </a:t>
            </a:r>
            <a:r>
              <a:rPr lang="pt-BR" b="1" dirty="0"/>
              <a:t>atenção</a:t>
            </a:r>
            <a:r>
              <a:rPr lang="pt-BR" dirty="0"/>
              <a:t> e as de </a:t>
            </a:r>
            <a:r>
              <a:rPr lang="pt-BR" b="1" dirty="0"/>
              <a:t>reinserção social </a:t>
            </a:r>
            <a:r>
              <a:rPr lang="pt-BR" dirty="0"/>
              <a:t>do usuário e do dependente de drogas e respectivos familiares devem observar os seguintes princípios e diretrizes: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(...)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III - definição de </a:t>
            </a:r>
            <a:r>
              <a:rPr lang="pt-BR" b="1" u="sng" dirty="0"/>
              <a:t>projeto terapêutico individualizado</a:t>
            </a:r>
            <a:r>
              <a:rPr lang="pt-BR" dirty="0"/>
              <a:t>, orientado para a inclusão social e para a redução de riscos e de danos sociais e à saúde;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46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7AF92-7C73-44DC-83AC-80134C3E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Política para a Atenção Integral a Usuários de Álcool e Outras Drogas (2003) – Ministério da Saúde: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FDE94D-75EB-4599-82E5-125548471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Comprometer-se com a formulação, execução e avaliação de uma política de atenção a usuários de álcool e outras drogas exige exatamente a </a:t>
            </a:r>
            <a:r>
              <a:rPr lang="pt-BR" b="1" i="1" dirty="0"/>
              <a:t>ruptura de uma lógica </a:t>
            </a:r>
            <a:r>
              <a:rPr lang="pt-BR" b="1" i="1" dirty="0" err="1"/>
              <a:t>binarizante</a:t>
            </a:r>
            <a:r>
              <a:rPr lang="pt-BR" b="1" i="1" dirty="0"/>
              <a:t> </a:t>
            </a:r>
            <a:r>
              <a:rPr lang="pt-BR" i="1" dirty="0"/>
              <a:t>que separa e detém o problema em fronteiras rigidamente delineadas, e cujo eixo principal de entendimento (e, portanto, de “tratamento”) baseia-se na </a:t>
            </a:r>
            <a:r>
              <a:rPr lang="pt-BR" b="1" i="1" dirty="0"/>
              <a:t>associação drogas-comportamento </a:t>
            </a:r>
            <a:r>
              <a:rPr lang="pt-BR" b="1" i="1" dirty="0" err="1"/>
              <a:t>anti-social</a:t>
            </a:r>
            <a:r>
              <a:rPr lang="pt-BR" b="1" i="1" dirty="0"/>
              <a:t> (álcool) ou criminoso (drogas ilícitas)</a:t>
            </a:r>
            <a:r>
              <a:rPr lang="pt-BR" i="1" dirty="0"/>
              <a:t>. Em ambos os casos, há um único objetivo a ser alcançado: a </a:t>
            </a:r>
            <a:r>
              <a:rPr lang="pt-BR" b="1" i="1" u="sng" dirty="0"/>
              <a:t>abstinência</a:t>
            </a:r>
            <a:r>
              <a:rPr lang="pt-BR" i="1" dirty="0"/>
              <a:t>.</a:t>
            </a:r>
            <a:endParaRPr lang="pt-BR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i="1" dirty="0"/>
              <a:t>Frente a este objetivo, são traçadas estratégias de abordagem para sua consecução: redução da </a:t>
            </a:r>
            <a:r>
              <a:rPr lang="pt-BR" b="1" i="1" dirty="0"/>
              <a:t>oferta</a:t>
            </a:r>
            <a:r>
              <a:rPr lang="pt-BR" i="1" dirty="0"/>
              <a:t> e redução da </a:t>
            </a:r>
            <a:r>
              <a:rPr lang="pt-BR" b="1" i="1" dirty="0"/>
              <a:t>demanda</a:t>
            </a:r>
            <a:r>
              <a:rPr lang="pt-BR" i="1" dirty="0"/>
              <a:t>. Para a primeira estratégia, conta-se com a ação da justiça, da </a:t>
            </a:r>
            <a:r>
              <a:rPr lang="pt-BR" b="1" i="1" u="sng" dirty="0"/>
              <a:t>segurança e da defesa</a:t>
            </a:r>
            <a:r>
              <a:rPr lang="pt-BR" i="1" dirty="0"/>
              <a:t>. Para a segunda, a operação substancial tem-se dado através de </a:t>
            </a:r>
            <a:r>
              <a:rPr lang="pt-BR" b="1" i="1" u="sng" dirty="0"/>
              <a:t>tratamentos de internação com afastamento do usuário do agente indutor</a:t>
            </a:r>
            <a:r>
              <a:rPr lang="pt-BR" i="1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5692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3C051-7453-4511-90C7-42EA112A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Redução de danos: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2B1AD8-A77E-4369-8E4B-FCF1619F7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Portaria nº 3.088/2011 e CAPS AD;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Portaria nº 1.028, de 1º de julho de 2005, do Ministério da Saúde: ações de </a:t>
            </a:r>
            <a:r>
              <a:rPr lang="pt-BR" b="1" dirty="0"/>
              <a:t>redução de danos sociais e à saúde</a:t>
            </a:r>
            <a:r>
              <a:rPr lang="pt-BR" dirty="0"/>
              <a:t> decorrentes do uso de produtos, substâncias ou drogas que causem dependência;</a:t>
            </a:r>
          </a:p>
          <a:p>
            <a:pPr algn="just">
              <a:lnSpc>
                <a:spcPct val="16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320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6B3B4-30FF-46D2-8346-9BD18DBF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Tendências atuais: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5B911B-43BE-42A7-BE3A-C721D5D15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Ministério da Saúde - Coordenação-Geral de Saúde Mental, Álcool e Outras Drogas: NOTA TÉCNICA Nº 11/2019-CGMAD/DAPES/SAS/MS</a:t>
            </a:r>
          </a:p>
          <a:p>
            <a:pPr algn="just">
              <a:lnSpc>
                <a:spcPct val="150000"/>
              </a:lnSpc>
            </a:pPr>
            <a:endParaRPr lang="pt-BR" b="1" dirty="0"/>
          </a:p>
          <a:p>
            <a:pPr algn="just">
              <a:lnSpc>
                <a:spcPct val="150000"/>
              </a:lnSpc>
            </a:pPr>
            <a:r>
              <a:rPr lang="pt-BR" dirty="0"/>
              <a:t>Assunto: Esclarecimentos sobre as </a:t>
            </a:r>
            <a:r>
              <a:rPr lang="pt-BR" b="1" dirty="0"/>
              <a:t>mudanças na Política Nacional de Saúde Mental e nas Diretrizes da Política Nacional sobre Drogas;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583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9F6FF-AA9D-4DB7-B190-AE48D3B5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DC2AC4-0FC0-4FF0-A536-A1AD59E87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9783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BFE46-73AD-43B9-9B6B-B5D73ADB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Constituição Federal/1988: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57E5D-0F56-4F48-BD03-7E8973053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196</a:t>
            </a:r>
            <a:r>
              <a:rPr lang="pt-BR" sz="2600" i="1" dirty="0"/>
              <a:t>. A </a:t>
            </a:r>
            <a:r>
              <a:rPr lang="pt-BR" sz="2600" b="1" i="1" dirty="0"/>
              <a:t>saúde é direito de todos</a:t>
            </a:r>
            <a:r>
              <a:rPr lang="pt-BR" sz="2600" i="1" dirty="0"/>
              <a:t> e </a:t>
            </a:r>
            <a:r>
              <a:rPr lang="pt-BR" sz="2600" b="1" i="1" u="sng" dirty="0"/>
              <a:t>dever do Estado</a:t>
            </a:r>
            <a:r>
              <a:rPr lang="pt-BR" sz="2600" i="1" dirty="0"/>
              <a:t>, garantido mediante </a:t>
            </a:r>
            <a:r>
              <a:rPr lang="pt-BR" sz="2600" b="1" i="1" dirty="0"/>
              <a:t>políticas sociais e econômicas que visem à redução do risco de doença e de outros agravos</a:t>
            </a:r>
            <a:r>
              <a:rPr lang="pt-BR" sz="2600" i="1" dirty="0"/>
              <a:t> e ao </a:t>
            </a:r>
            <a:r>
              <a:rPr lang="pt-BR" sz="2600" b="1" i="1" u="sng" dirty="0"/>
              <a:t>acesso universal e igualitário</a:t>
            </a:r>
            <a:r>
              <a:rPr lang="pt-BR" sz="2600" i="1" dirty="0"/>
              <a:t> às ações e serviços para sua </a:t>
            </a:r>
            <a:r>
              <a:rPr lang="pt-BR" sz="2600" b="1" i="1" dirty="0"/>
              <a:t>promoção</a:t>
            </a:r>
            <a:r>
              <a:rPr lang="pt-BR" sz="2600" i="1" dirty="0"/>
              <a:t>, </a:t>
            </a:r>
            <a:r>
              <a:rPr lang="pt-BR" sz="2600" b="1" i="1" dirty="0"/>
              <a:t>proteção</a:t>
            </a:r>
            <a:r>
              <a:rPr lang="pt-BR" sz="2600" i="1" dirty="0"/>
              <a:t> e </a:t>
            </a:r>
            <a:r>
              <a:rPr lang="pt-BR" sz="2600" b="1" i="1" dirty="0"/>
              <a:t>recuperação</a:t>
            </a:r>
            <a:r>
              <a:rPr lang="pt-BR" sz="2600" i="1" dirty="0"/>
              <a:t>.</a:t>
            </a:r>
            <a:endParaRPr lang="pt-BR" sz="26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i="1" dirty="0"/>
              <a:t>Art. 197. São de relevância pública as </a:t>
            </a:r>
            <a:r>
              <a:rPr lang="pt-BR" sz="2600" b="1" i="1" dirty="0"/>
              <a:t>ações e serviços de saúde</a:t>
            </a:r>
            <a:r>
              <a:rPr lang="pt-BR" sz="2600" i="1" dirty="0"/>
              <a:t>, </a:t>
            </a:r>
            <a:r>
              <a:rPr lang="pt-BR" sz="2600" b="1" i="1" u="sng" dirty="0"/>
              <a:t>cabendo ao Poder Público dispor, nos termos da lei, sobre sua regulamentação, fiscalização e controle</a:t>
            </a:r>
            <a:r>
              <a:rPr lang="pt-BR" sz="2600" i="1" dirty="0"/>
              <a:t>, devendo sua </a:t>
            </a:r>
            <a:r>
              <a:rPr lang="pt-BR" sz="2600" b="1" i="1" u="sng" dirty="0"/>
              <a:t>execução ser feita diretamente ou através de terceiros</a:t>
            </a:r>
            <a:r>
              <a:rPr lang="pt-BR" sz="2600" i="1" dirty="0"/>
              <a:t> e, também, por pessoa física ou </a:t>
            </a:r>
            <a:r>
              <a:rPr lang="pt-BR" sz="2600" b="1" i="1" dirty="0"/>
              <a:t>jurídica de direito privado</a:t>
            </a:r>
            <a:r>
              <a:rPr lang="pt-BR" sz="2600" i="1" dirty="0"/>
              <a:t>.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18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6F575-E597-4198-B4D3-67EB12C4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640176"/>
          </a:xfrm>
        </p:spPr>
        <p:txBody>
          <a:bodyPr>
            <a:normAutofit fontScale="90000"/>
          </a:bodyPr>
          <a:lstStyle/>
          <a:p>
            <a:pPr algn="l"/>
            <a:r>
              <a:rPr lang="pt-BR" sz="4400" dirty="0"/>
              <a:t>Constituição Federal/1988: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E0D3C-6260-443B-ADFD-9B227B5A5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3113"/>
            <a:ext cx="9144000" cy="396240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4600" i="1" dirty="0"/>
              <a:t>Art. 198. As ações e serviços públicos de saúde integram uma </a:t>
            </a:r>
            <a:r>
              <a:rPr lang="pt-BR" sz="4600" b="1" i="1" u="sng" dirty="0"/>
              <a:t>rede regionalizada e hierarquizada</a:t>
            </a:r>
            <a:r>
              <a:rPr lang="pt-BR" sz="4600" i="1" dirty="0"/>
              <a:t> e constituem </a:t>
            </a:r>
            <a:r>
              <a:rPr lang="pt-BR" sz="4600" b="1" i="1" dirty="0"/>
              <a:t>um sistema único</a:t>
            </a:r>
            <a:r>
              <a:rPr lang="pt-BR" sz="4600" i="1" dirty="0"/>
              <a:t>, organizado de acordo com as seguintes diretrizes:</a:t>
            </a:r>
            <a:endParaRPr lang="pt-BR" sz="4600" dirty="0"/>
          </a:p>
          <a:p>
            <a:pPr algn="just">
              <a:lnSpc>
                <a:spcPct val="170000"/>
              </a:lnSpc>
            </a:pPr>
            <a:r>
              <a:rPr lang="pt-BR" sz="4600" i="1" dirty="0"/>
              <a:t>I - </a:t>
            </a:r>
            <a:r>
              <a:rPr lang="pt-BR" sz="4600" b="1" i="1" dirty="0"/>
              <a:t>descentralização</a:t>
            </a:r>
            <a:r>
              <a:rPr lang="pt-BR" sz="4600" i="1" dirty="0"/>
              <a:t>, com direção única em cada esfera de governo;</a:t>
            </a:r>
            <a:endParaRPr lang="pt-BR" sz="4600" dirty="0"/>
          </a:p>
          <a:p>
            <a:pPr algn="just">
              <a:lnSpc>
                <a:spcPct val="170000"/>
              </a:lnSpc>
            </a:pPr>
            <a:r>
              <a:rPr lang="pt-BR" sz="4600" i="1" dirty="0"/>
              <a:t>II - </a:t>
            </a:r>
            <a:r>
              <a:rPr lang="pt-BR" sz="4600" b="1" i="1" dirty="0"/>
              <a:t>atendimento integral</a:t>
            </a:r>
            <a:r>
              <a:rPr lang="pt-BR" sz="4600" i="1" dirty="0"/>
              <a:t>, com </a:t>
            </a:r>
            <a:r>
              <a:rPr lang="pt-BR" sz="4600" b="1" i="1" u="sng" dirty="0"/>
              <a:t>prioridade para as atividades preventivas</a:t>
            </a:r>
            <a:r>
              <a:rPr lang="pt-BR" sz="4600" i="1" dirty="0"/>
              <a:t>, sem prejuízo dos serviços assistenciais;</a:t>
            </a:r>
            <a:endParaRPr lang="pt-BR" sz="4600" dirty="0"/>
          </a:p>
          <a:p>
            <a:pPr algn="just">
              <a:lnSpc>
                <a:spcPct val="170000"/>
              </a:lnSpc>
            </a:pPr>
            <a:r>
              <a:rPr lang="pt-BR" sz="4600" i="1" dirty="0"/>
              <a:t>III - </a:t>
            </a:r>
            <a:r>
              <a:rPr lang="pt-BR" sz="4600" b="1" i="1" dirty="0"/>
              <a:t>participação da comunidade</a:t>
            </a:r>
            <a:r>
              <a:rPr lang="pt-BR" sz="4600" i="1" dirty="0"/>
              <a:t>.</a:t>
            </a:r>
            <a:endParaRPr lang="pt-BR" sz="4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88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360E9-FFA5-4F92-A372-33E89642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Reforma sanitária: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34CB12-8CDA-4A40-9A1E-EB3F49F9C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Conferência Internacional sobre os Cuidados Primários de Saúde </a:t>
            </a:r>
            <a:r>
              <a:rPr lang="pt-BR" dirty="0"/>
              <a:t>– Declaração de Alma-Ata, em 1978 (Organização Mundial de Saúde - OMS);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 </a:t>
            </a:r>
            <a:r>
              <a:rPr lang="pt-BR" b="1" dirty="0"/>
              <a:t>Lei nº 8.080/1990: </a:t>
            </a:r>
            <a:r>
              <a:rPr lang="pt-BR" dirty="0"/>
              <a:t>Dispõe sobre as condições para a promoção, proteção e recuperação da saúde, a organização e o funcionamento dos serviços correspondentes e dá outras providências;</a:t>
            </a:r>
          </a:p>
        </p:txBody>
      </p:sp>
    </p:spTree>
    <p:extLst>
      <p:ext uri="{BB962C8B-B14F-4D97-AF65-F5344CB8AC3E}">
        <p14:creationId xmlns:p14="http://schemas.microsoft.com/office/powerpoint/2010/main" val="275995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D7F8D-C536-4A24-9F39-CA518B48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8.080/1990: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F4FFFB-97C0-42C5-8222-8263F936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2º A saúde é um direito fundamental do ser humano, devendo o Estado prover as condições indispensáveis ao seu pleno exercício.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§ 1º O dever do Estado de garantir a saúde consiste na formulação e execução de </a:t>
            </a:r>
            <a:r>
              <a:rPr lang="pt-BR" b="1" i="1" u="sng" dirty="0"/>
              <a:t>políticas econômicas e sociais que visem à redução de riscos de doenças e de outros agravos</a:t>
            </a:r>
            <a:r>
              <a:rPr lang="pt-BR" i="1" dirty="0"/>
              <a:t> e no estabelecimento de condições que assegurem acesso universal e igualitário às ações e aos serviços para a sua promoção, proteção e recuperação.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§ 2º O dever do Estado não exclui o das pessoas, da família, das empresas e da sociedade.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74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FF88-2D9B-4D05-996D-3285FA0C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nº 8.080/1990: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ECED9E-6F22-470E-9F80-EE369F9F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Art. 3</a:t>
            </a:r>
            <a:r>
              <a:rPr lang="pt-BR" i="1" u="sng" baseline="30000" dirty="0"/>
              <a:t>o</a:t>
            </a:r>
            <a:r>
              <a:rPr lang="pt-BR" i="1" dirty="0"/>
              <a:t>  Os </a:t>
            </a:r>
            <a:r>
              <a:rPr lang="pt-BR" b="1" i="1" dirty="0"/>
              <a:t>níveis de saúde expressam a organização social e econômica do País</a:t>
            </a:r>
            <a:r>
              <a:rPr lang="pt-BR" i="1" dirty="0"/>
              <a:t>, tendo a saúde como </a:t>
            </a:r>
            <a:r>
              <a:rPr lang="pt-BR" b="1" i="1" u="sng" dirty="0"/>
              <a:t>determinantes</a:t>
            </a:r>
            <a:r>
              <a:rPr lang="pt-BR" i="1" dirty="0"/>
              <a:t> e </a:t>
            </a:r>
            <a:r>
              <a:rPr lang="pt-BR" b="1" i="1" u="sng" dirty="0"/>
              <a:t>condicionantes</a:t>
            </a:r>
            <a:r>
              <a:rPr lang="pt-BR" i="1" dirty="0"/>
              <a:t>, entre outros, a </a:t>
            </a:r>
            <a:r>
              <a:rPr lang="pt-BR" b="1" i="1" dirty="0"/>
              <a:t>alimentação</a:t>
            </a:r>
            <a:r>
              <a:rPr lang="pt-BR" i="1" dirty="0"/>
              <a:t>, a </a:t>
            </a:r>
            <a:r>
              <a:rPr lang="pt-BR" b="1" i="1" dirty="0"/>
              <a:t>moradia</a:t>
            </a:r>
            <a:r>
              <a:rPr lang="pt-BR" i="1" dirty="0"/>
              <a:t>, o </a:t>
            </a:r>
            <a:r>
              <a:rPr lang="pt-BR" b="1" i="1" dirty="0"/>
              <a:t>saneamento básico</a:t>
            </a:r>
            <a:r>
              <a:rPr lang="pt-BR" i="1" dirty="0"/>
              <a:t>, o </a:t>
            </a:r>
            <a:r>
              <a:rPr lang="pt-BR" b="1" i="1" dirty="0"/>
              <a:t>meio ambiente</a:t>
            </a:r>
            <a:r>
              <a:rPr lang="pt-BR" i="1" dirty="0"/>
              <a:t>, o </a:t>
            </a:r>
            <a:r>
              <a:rPr lang="pt-BR" b="1" i="1" dirty="0"/>
              <a:t>trabalho</a:t>
            </a:r>
            <a:r>
              <a:rPr lang="pt-BR" i="1" dirty="0"/>
              <a:t>, a </a:t>
            </a:r>
            <a:r>
              <a:rPr lang="pt-BR" b="1" i="1" dirty="0"/>
              <a:t>renda</a:t>
            </a:r>
            <a:r>
              <a:rPr lang="pt-BR" i="1" dirty="0"/>
              <a:t>, a </a:t>
            </a:r>
            <a:r>
              <a:rPr lang="pt-BR" b="1" i="1" dirty="0"/>
              <a:t>educação</a:t>
            </a:r>
            <a:r>
              <a:rPr lang="pt-BR" i="1" dirty="0"/>
              <a:t>, a </a:t>
            </a:r>
            <a:r>
              <a:rPr lang="pt-BR" b="1" i="1" dirty="0"/>
              <a:t>atividade física</a:t>
            </a:r>
            <a:r>
              <a:rPr lang="pt-BR" i="1" dirty="0"/>
              <a:t>, o </a:t>
            </a:r>
            <a:r>
              <a:rPr lang="pt-BR" b="1" i="1" dirty="0"/>
              <a:t>transporte</a:t>
            </a:r>
            <a:r>
              <a:rPr lang="pt-BR" i="1" dirty="0"/>
              <a:t>, o </a:t>
            </a:r>
            <a:r>
              <a:rPr lang="pt-BR" b="1" i="1" dirty="0"/>
              <a:t>lazer</a:t>
            </a:r>
            <a:r>
              <a:rPr lang="pt-BR" i="1" dirty="0"/>
              <a:t> e o </a:t>
            </a:r>
            <a:r>
              <a:rPr lang="pt-BR" b="1" i="1" dirty="0"/>
              <a:t>acesso aos bens e serviços essenciais</a:t>
            </a:r>
            <a:r>
              <a:rPr lang="pt-BR" i="1" dirty="0"/>
              <a:t>. </a:t>
            </a:r>
            <a:r>
              <a:rPr lang="pt-BR" i="1" u="sng" dirty="0">
                <a:hlinkClick r:id="rId2"/>
              </a:rPr>
              <a:t>(Redação dada pela Lei nº 12.864, de 2013)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i="1" dirty="0"/>
              <a:t>Parágrafo único. Dizem respeito também à saúde as ações que, por força do disposto no artigo anterior, se destinam a garantir às pessoas e à coletividade condições de </a:t>
            </a:r>
            <a:r>
              <a:rPr lang="pt-BR" b="1" i="1" dirty="0"/>
              <a:t>bem-estar físico</a:t>
            </a:r>
            <a:r>
              <a:rPr lang="pt-BR" i="1" dirty="0"/>
              <a:t>, </a:t>
            </a:r>
            <a:r>
              <a:rPr lang="pt-BR" b="1" i="1" dirty="0"/>
              <a:t>mental</a:t>
            </a:r>
            <a:r>
              <a:rPr lang="pt-BR" i="1" dirty="0"/>
              <a:t> e </a:t>
            </a:r>
            <a:r>
              <a:rPr lang="pt-BR" b="1" i="1" dirty="0"/>
              <a:t>social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87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64B7F-37E8-4ED8-AFE9-D2195BD3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Reforma psiquiátrica: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FB711E-4CA6-4E6A-AF62-C0558304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b="1" dirty="0"/>
              <a:t>Conferência Regional para a Reestruturação da Assistência Psiquiátrica dentro dos Sistemas Locais de Saúde</a:t>
            </a:r>
            <a:r>
              <a:rPr lang="pt-BR" dirty="0"/>
              <a:t>, Declaração de Caracas, em 1990 (OMS);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b="1" dirty="0"/>
              <a:t>Lei nº 10.216/2001 </a:t>
            </a:r>
            <a:r>
              <a:rPr lang="pt-BR" dirty="0"/>
              <a:t>- Dispõe sobre a proteção e os direitos das pessoas portadoras de transtornos mentais e redireciona o modelo assistencial em saúde mental;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718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BAD74-AD6E-4059-B501-C5AF33F0F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6591"/>
            <a:ext cx="9144000" cy="1099931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Lei nº 10.216/2001: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FDB814-5DD0-444A-BE96-A9A22433F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1321"/>
            <a:ext cx="9144000" cy="454549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Art. 1</a:t>
            </a:r>
            <a:r>
              <a:rPr lang="pt-BR" u="sng" baseline="30000" dirty="0"/>
              <a:t>o</a:t>
            </a:r>
            <a:r>
              <a:rPr lang="pt-BR" dirty="0"/>
              <a:t> Os direitos e a proteção das pessoas acometidas de transtorno mental, de que trata esta Lei, são assegurados sem qualquer forma de discriminação quanto à raça, cor, sexo, orientação sexual, religião, opção política, nacionalidade, idade, família, recursos econômicos e ao grau de gravidade ou tempo de evolução de seu transtorno, ou qualquer outra.</a:t>
            </a:r>
            <a:endParaRPr lang="pt-BR" i="1" dirty="0"/>
          </a:p>
          <a:p>
            <a:pPr algn="just">
              <a:lnSpc>
                <a:spcPct val="170000"/>
              </a:lnSpc>
            </a:pPr>
            <a:r>
              <a:rPr lang="pt-BR" i="1" dirty="0"/>
              <a:t>Art. 2</a:t>
            </a:r>
            <a:r>
              <a:rPr lang="pt-BR" i="1" u="sng" baseline="30000" dirty="0"/>
              <a:t>o</a:t>
            </a:r>
            <a:r>
              <a:rPr lang="pt-BR" i="1" dirty="0"/>
              <a:t> Nos </a:t>
            </a:r>
            <a:r>
              <a:rPr lang="pt-BR" b="1" i="1" dirty="0"/>
              <a:t>atendimentos em saúde mental, de qualquer natureza</a:t>
            </a:r>
            <a:r>
              <a:rPr lang="pt-BR" i="1" dirty="0"/>
              <a:t>, a </a:t>
            </a:r>
            <a:r>
              <a:rPr lang="pt-BR" b="1" i="1" dirty="0"/>
              <a:t>pessoa</a:t>
            </a:r>
            <a:r>
              <a:rPr lang="pt-BR" i="1" dirty="0"/>
              <a:t> e </a:t>
            </a:r>
            <a:r>
              <a:rPr lang="pt-BR" b="1" i="1" dirty="0"/>
              <a:t>seus familiares ou responsáveis</a:t>
            </a:r>
            <a:r>
              <a:rPr lang="pt-BR" i="1" dirty="0"/>
              <a:t> serão </a:t>
            </a:r>
            <a:r>
              <a:rPr lang="pt-BR" b="1" i="1" u="sng" dirty="0"/>
              <a:t>formalmente cientificados dos direitos enumerados no parágrafo único deste artigo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16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1415</Words>
  <Application>Microsoft Office PowerPoint</Application>
  <PresentationFormat>Widescreen</PresentationFormat>
  <Paragraphs>136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(Corpo)</vt:lpstr>
      <vt:lpstr>Calibri Light</vt:lpstr>
      <vt:lpstr>Tema do Office</vt:lpstr>
      <vt:lpstr>Direito à saúde, saúde mental e política de drogas</vt:lpstr>
      <vt:lpstr>Introdução:</vt:lpstr>
      <vt:lpstr>Constituição Federal/1988:</vt:lpstr>
      <vt:lpstr>Constituição Federal/1988:</vt:lpstr>
      <vt:lpstr>Reforma sanitária:</vt:lpstr>
      <vt:lpstr>Lei nº 8.080/1990:</vt:lpstr>
      <vt:lpstr>Lei nº 8.080/1990:</vt:lpstr>
      <vt:lpstr>Reforma psiquiátrica:</vt:lpstr>
      <vt:lpstr>Lei nº 10.216/2001:</vt:lpstr>
      <vt:lpstr>Lei nº 10.216/2001:</vt:lpstr>
      <vt:lpstr>Lei nº 10.216/2001:</vt:lpstr>
      <vt:lpstr>Lei nº 10.216/2001:</vt:lpstr>
      <vt:lpstr>Lei nº 10.216/2001:</vt:lpstr>
      <vt:lpstr>Lei nº 10.216/2001:</vt:lpstr>
      <vt:lpstr>Lei nº 10.216/2001:</vt:lpstr>
      <vt:lpstr>Lei nº 10.216/2001:</vt:lpstr>
      <vt:lpstr>Rede de Atenção Psicossocial – RAPS (Portaria nº 3.088/2011):</vt:lpstr>
      <vt:lpstr>Rede de Atenção Psicossocial – RAPS (Portaria nº 3.088/2011):</vt:lpstr>
      <vt:lpstr>Rede de Atenção Psicossocial – RAPS (Portaria nº 3.088/2011):</vt:lpstr>
      <vt:lpstr>Algumas normas - CAPS:</vt:lpstr>
      <vt:lpstr>Lei nº 11.343/2006 – Lei de Drogas:</vt:lpstr>
      <vt:lpstr>Lei nº 11.343/2006 – Lei de Drogas: </vt:lpstr>
      <vt:lpstr>Lei nº 11.343/2006 – Lei de Drogas: </vt:lpstr>
      <vt:lpstr>Política para a Atenção Integral a Usuários de Álcool e Outras Drogas (2003) – Ministério da Saúde:</vt:lpstr>
      <vt:lpstr>Redução de danos:</vt:lpstr>
      <vt:lpstr>Tendências atuais: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à saúde, saúde mental e política de drogas</dc:title>
  <dc:creator>Raul Carvalho Nin Ferreira</dc:creator>
  <cp:lastModifiedBy>Raul Carvalho Nin Ferreira</cp:lastModifiedBy>
  <cp:revision>19</cp:revision>
  <dcterms:created xsi:type="dcterms:W3CDTF">2019-02-08T22:06:35Z</dcterms:created>
  <dcterms:modified xsi:type="dcterms:W3CDTF">2019-02-09T01:07:48Z</dcterms:modified>
</cp:coreProperties>
</file>