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27" r:id="rId2"/>
    <p:sldId id="351" r:id="rId3"/>
    <p:sldId id="440" r:id="rId4"/>
    <p:sldId id="442" r:id="rId5"/>
    <p:sldId id="505" r:id="rId6"/>
    <p:sldId id="506" r:id="rId7"/>
    <p:sldId id="511" r:id="rId8"/>
    <p:sldId id="507" r:id="rId9"/>
    <p:sldId id="508" r:id="rId10"/>
    <p:sldId id="360" r:id="rId11"/>
    <p:sldId id="519" r:id="rId12"/>
    <p:sldId id="512" r:id="rId13"/>
    <p:sldId id="509" r:id="rId14"/>
    <p:sldId id="392" r:id="rId15"/>
    <p:sldId id="520" r:id="rId16"/>
    <p:sldId id="393" r:id="rId17"/>
    <p:sldId id="394" r:id="rId18"/>
    <p:sldId id="395" r:id="rId19"/>
    <p:sldId id="396" r:id="rId20"/>
    <p:sldId id="510" r:id="rId21"/>
    <p:sldId id="522" r:id="rId22"/>
    <p:sldId id="397" r:id="rId23"/>
    <p:sldId id="398" r:id="rId24"/>
    <p:sldId id="513" r:id="rId25"/>
    <p:sldId id="399" r:id="rId26"/>
    <p:sldId id="514" r:id="rId27"/>
    <p:sldId id="402" r:id="rId28"/>
    <p:sldId id="525" r:id="rId29"/>
    <p:sldId id="526" r:id="rId30"/>
    <p:sldId id="435" r:id="rId31"/>
    <p:sldId id="261" r:id="rId32"/>
    <p:sldId id="403" r:id="rId33"/>
    <p:sldId id="405" r:id="rId34"/>
    <p:sldId id="521" r:id="rId35"/>
    <p:sldId id="515" r:id="rId36"/>
    <p:sldId id="406" r:id="rId37"/>
    <p:sldId id="407" r:id="rId38"/>
    <p:sldId id="408" r:id="rId39"/>
    <p:sldId id="436" r:id="rId40"/>
    <p:sldId id="410" r:id="rId41"/>
    <p:sldId id="411" r:id="rId42"/>
    <p:sldId id="413" r:id="rId43"/>
    <p:sldId id="414" r:id="rId44"/>
    <p:sldId id="524" r:id="rId45"/>
    <p:sldId id="415" r:id="rId46"/>
    <p:sldId id="438" r:id="rId47"/>
    <p:sldId id="516" r:id="rId48"/>
    <p:sldId id="416" r:id="rId49"/>
    <p:sldId id="417" r:id="rId50"/>
    <p:sldId id="419" r:id="rId51"/>
    <p:sldId id="420" r:id="rId52"/>
    <p:sldId id="422" r:id="rId53"/>
    <p:sldId id="421" r:id="rId54"/>
    <p:sldId id="517" r:id="rId55"/>
    <p:sldId id="423" r:id="rId56"/>
    <p:sldId id="425" r:id="rId57"/>
    <p:sldId id="426" r:id="rId58"/>
    <p:sldId id="427" r:id="rId59"/>
    <p:sldId id="523" r:id="rId60"/>
    <p:sldId id="428" r:id="rId61"/>
    <p:sldId id="429" r:id="rId62"/>
    <p:sldId id="518" r:id="rId63"/>
    <p:sldId id="432" r:id="rId6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>
      <p:cViewPr varScale="1">
        <p:scale>
          <a:sx n="72" d="100"/>
          <a:sy n="72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0CEE2-5392-4C8F-9479-9CC8437FB20E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3B66AC-F21E-4011-89E8-DBDFB86499B9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redir.stf.jus.br/paginadorpub/paginador.jsp?docTP=TP&amp;docID=11436372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AFB41-AEB1-40C3-9503-081B1A4E0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pt-BR" dirty="0"/>
              <a:t>Princípios Constitucionais da Execução Penal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FDCB4A-EA6F-4618-AD00-7F07AB870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910EB4-E58E-4BF1-A0A6-B8140209E05E}"/>
              </a:ext>
            </a:extLst>
          </p:cNvPr>
          <p:cNvSpPr/>
          <p:nvPr/>
        </p:nvSpPr>
        <p:spPr>
          <a:xfrm>
            <a:off x="0" y="4653135"/>
            <a:ext cx="9144000" cy="2231369"/>
          </a:xfrm>
          <a:prstGeom prst="rect">
            <a:avLst/>
          </a:prstGeom>
          <a:solidFill>
            <a:schemeClr val="accent2"/>
          </a:solidFill>
          <a:ln>
            <a:solidFill>
              <a:srgbClr val="9CB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D9C36A-5253-418C-8887-4C190037A035}"/>
              </a:ext>
            </a:extLst>
          </p:cNvPr>
          <p:cNvSpPr txBox="1"/>
          <p:nvPr/>
        </p:nvSpPr>
        <p:spPr>
          <a:xfrm>
            <a:off x="2915816" y="490109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Aula dia 28/11/2018</a:t>
            </a:r>
          </a:p>
        </p:txBody>
      </p:sp>
    </p:spTree>
    <p:extLst>
      <p:ext uri="{BB962C8B-B14F-4D97-AF65-F5344CB8AC3E}">
        <p14:creationId xmlns:p14="http://schemas.microsoft.com/office/powerpoint/2010/main" val="2063582891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PRINCÍPIOS NA EXECUÇÃO PENAL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devem acompanhar o cumprimento da pena, especialmente das penas privativas de liberdade.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Norte interpretativo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 resolução de conflitos no âmbito da execução penal.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Mandados de otimização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fins da pena.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Normas jurídicas &gt; Princípios e Regras. 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145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PRINCÍPIOS NA EXECUÇÃO PENAL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orientar o legislador e a administração.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Produzir atividades de acordo com os parâmetros consignados nos princípios.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003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Precedência/ascendência do indivíduo em face dos objetivos e práticas estatais em sede de cumprimento de pena,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visando se reduzir ao máximo os danos individuais provocados pelo cárcere.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Brito &gt;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repugna a sã consciência a aplicação de castigos cruéis e ofensivos a dignidade &gt; pressupõe uma execução penal responsável, sabedora de que o condenado voltará a sociedade. 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Zaffaroni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Superioridade moral do Estado &gt; não se igualar ao nível do criminoso.</a:t>
            </a:r>
          </a:p>
          <a:p>
            <a:endParaRPr lang="pt-BR" sz="2000" dirty="0"/>
          </a:p>
          <a:p>
            <a:pPr algn="just"/>
            <a:r>
              <a:rPr lang="pt-BR" sz="20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992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412776"/>
            <a:ext cx="79884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Máxima Kantiana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impossibilidade de instrumentalização do indivíduo para fins estatais;  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Relativismo X Universalismo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não é possível se trabalhar com uma noção fechada e universal de humanidade, mas é importante termos parâmetros mínimos de dignidade que devem ser respeitados, ainda mais quando tratamos de restrições à liberdade;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Foucault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humanismo e disciplinas. 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45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</a:p>
          <a:p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Pano de fundo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demais princípios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execução penal &gt; postulado normativo.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um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contraponto às tendências desumanizadoras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execução penal (redução dos presos a categoria de não pessoas).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Conter os danos e a irracionalidade do poder punitivo.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a produção de danos físicos/morais desnecessários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931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</a:p>
          <a:p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apenado não é um inimigo do Estado</a:t>
            </a:r>
          </a:p>
          <a:p>
            <a:pPr lvl="0"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Separação entre a gravidade do delito e o cumprimento da pena</a:t>
            </a:r>
          </a:p>
          <a:p>
            <a:pPr lvl="0"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 1º da LEP &gt; prevalência de mecanismos de inclusão social (e não de exclusão do apenado)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564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Aspectos Constitucionais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Tortura, tratamento cruéis e degradantes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Banimento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Vedação à Pena de Morte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Individualização da Pena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Dignidade da pessoa humana + Prevalência dos Direitos Humanos</a:t>
            </a:r>
          </a:p>
          <a:p>
            <a:r>
              <a:rPr lang="pt-BR" sz="2200" dirty="0"/>
              <a:t> </a:t>
            </a: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129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548680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484784"/>
            <a:ext cx="798848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Princípios Decorrentes: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Secularização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veda a imposição de padrões morais às pessoas presas (separação entre direito e moral/ Estado e religião) e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exigência de uma percepção jurídica, social e humana da pessoa presa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sujeito de direitos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 não como objeto).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Vedação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&gt; Utilização da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Teoria da Reserva do Possível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Não pode ser usada para justificar a desassistência estatal em sede de Execução Penal (artigo 4º das Regras Penitenciárias Europeias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770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05830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412776"/>
            <a:ext cx="7988485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pPr algn="ctr"/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Proibição/obrigação de frequentar cultos religiosos como forma de punição disciplinar;</a:t>
            </a:r>
          </a:p>
          <a:p>
            <a:pPr algn="just"/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Obrigação de usar uniformes em cores chamativas;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Cumprimento da pena em local distante dos familiares &gt; estruturação do sistema penal paulista &gt;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CDP’s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penitenciárias &gt; pós-salve geral do PCC;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Obrigação disciplinar de abaixar a cabeça e manter silêncio absoluto &gt; “Senhor” na Fundação Casa &gt; 72 repetições em 10 minutos;</a:t>
            </a:r>
          </a:p>
          <a:p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pPr algn="just"/>
            <a:endParaRPr lang="pt-BR" sz="2200" b="1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20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260648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HUMANIDADE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067594"/>
            <a:ext cx="7988485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/>
              <a:t> 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endParaRPr lang="pt-BR" sz="2200" b="1" dirty="0"/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Obrigação de cortar os cabelos e barbas &gt; projeções da personalidade &gt; cárcere como uma forma de regressão da autonomia do indivíduo;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Revistas nas celas que causem danos aos objetos pessoais dos presos ou lhes cause danos desnecessários (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utilização do Grupo de Intervenção Rápida da SAP para essa finalidade);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Restrições ao direito à alimentação suficiente e ao acesso a água potável;</a:t>
            </a:r>
          </a:p>
          <a:p>
            <a:pPr algn="just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Descumprimento dos requisitos estruturais mínimos das celas (aeração, insolação, tamanho, condicionamento térmico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pPr algn="just"/>
            <a:endParaRPr lang="pt-BR" sz="2200" b="1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383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PODER PUNITIVO X DIREITO PENAL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Penal como dique de contenção do Poder Punitivo;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 Direito X Estado de Polícia;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Penal = Freio a irracionalidade e a violência.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618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JURISDICIONALIDADE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196752"/>
            <a:ext cx="7988485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Processo Legal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execução penal.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Exige que um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Juiz de Direito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conduza o processo de execução 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 autoridade administrativa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Romper com uma execução penal meramente administrativa, dando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prevalência aos direitos e garantias individuais.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deve manter  a justiça e a garantia dos direitos é o Poder Judiciário </a:t>
            </a:r>
          </a:p>
          <a:p>
            <a:endParaRPr lang="pt-BR" b="1" dirty="0"/>
          </a:p>
          <a:p>
            <a:endParaRPr lang="pt-BR" dirty="0"/>
          </a:p>
          <a:p>
            <a:pPr algn="just"/>
            <a:endParaRPr lang="pt-BR" sz="2200" b="1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620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JURISDICIONALIDADE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196752"/>
            <a:ext cx="79884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Complexidade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 execução penal é um ramo do direito com natureza complexa e mista, entre o jurisdicional e administrativo (Marcão).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Prevalece a preponderância do plano jurisdicional 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758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13839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LEGALIDADE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340768"/>
            <a:ext cx="7988485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/>
              <a:t> </a:t>
            </a:r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</a:t>
            </a:r>
            <a:r>
              <a:rPr lang="pt-B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 forma de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agravar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condições da pena deve passar pelo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crivo da legalidade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abarca sanções e faltas disciplinares, bem como os demais incidentes de execução.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Tudo na execução deve ser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legalmente previsto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estritamente interpretado</a:t>
            </a:r>
          </a:p>
          <a:p>
            <a:pPr algn="just"/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Instrumento de contenção do arbítrio administrativo/judicial</a:t>
            </a:r>
          </a:p>
          <a:p>
            <a:pPr algn="ctr"/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Cumprimento adequado da pena e adstrito aos limites do título executivo</a:t>
            </a:r>
          </a:p>
          <a:p>
            <a:endParaRPr lang="pt-BR" sz="2600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pPr algn="just"/>
            <a:endParaRPr lang="pt-BR" sz="2200" b="1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sym typeface="Wingdings" panose="05000000000000000000" pitchFamily="2" charset="2"/>
            </a:endParaRPr>
          </a:p>
          <a:p>
            <a:r>
              <a:rPr lang="pt-BR" sz="2200" dirty="0"/>
              <a:t> </a:t>
            </a:r>
          </a:p>
          <a:p>
            <a:endParaRPr lang="pt-BR" sz="22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887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LEGALIDADE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520785"/>
            <a:ext cx="798848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000" dirty="0"/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1º)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Prévia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não pode a lei retroagir, salvo em benefício do sentenciado.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Falta grave e celular (impossibilidade de ser estabelecido mediante resolução SAP)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L. 12.433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limitação da perda de somente 1/3 dos dias remidos: deve retroagir para atingir aqueles que perderam a totalidade dos dias remidos. </a:t>
            </a:r>
          </a:p>
          <a:p>
            <a:pPr lvl="0"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54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548680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LEGALIDADE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268760"/>
            <a:ext cx="79884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2º)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Certa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proibir tipos disciplinares vagos/indeterminados ou estabelecer condições de difícil verificação para o alcance de direitos na execução penal.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‘’subverter a ordem ou a disciplina’’ – Art. 50, III, LEP. 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“demonstração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merecimento’’ – Art. 125, parágrafo único, LEP.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“(...) constatação de condições pessoais que façam presumir que o liberado não voltará a delinquir” – Art. 83, parágrafo único, CP.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Código Penal Nazista &gt; é crime tudo aquilo que ofende o são sentimento do povo alemão.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36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-1" y="548680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LEGALIDADE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757" y="1520785"/>
            <a:ext cx="798848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3º)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Estrita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proibição do uso de analogia para as faltas disciplinares (criação de tipos disciplinares e aplicação/execução de sanções), bem como para se agravar a situação jurídica do preso.   </a:t>
            </a:r>
          </a:p>
          <a:p>
            <a:pPr lvl="0"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Celular x chip (art. 50, VII, LEP) &gt;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menção legal expressa aos acessórios do celular + Impossibilidade de comunicação somente com o chip.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Louca &gt;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ser lida como substância entorpecente.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4º)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Escrita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impossibilidade de criar sanções/faltas pelos costumes</a:t>
            </a:r>
          </a:p>
          <a:p>
            <a:endParaRPr lang="pt-BR" dirty="0"/>
          </a:p>
          <a:p>
            <a:pPr lvl="0"/>
            <a:r>
              <a:rPr lang="pt-BR" dirty="0"/>
              <a:t>   </a:t>
            </a:r>
          </a:p>
          <a:p>
            <a:pPr lvl="0"/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624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-1" y="548680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LEGALIDADE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48473" y="2893311"/>
            <a:ext cx="672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   </a:t>
            </a:r>
          </a:p>
          <a:p>
            <a:pPr lvl="0"/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</p:txBody>
      </p:sp>
      <p:pic>
        <p:nvPicPr>
          <p:cNvPr id="1026" name="Picture 2" descr="Resultado de imagem para maria louca">
            <a:extLst>
              <a:ext uri="{FF2B5EF4-FFF2-40B4-BE49-F238E27FC236}">
                <a16:creationId xmlns:a16="http://schemas.microsoft.com/office/drawing/2014/main" id="{CF5A8DDE-E496-4AE0-BC4F-09E568DA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4388"/>
            <a:ext cx="5173165" cy="28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aria louca">
            <a:extLst>
              <a:ext uri="{FF2B5EF4-FFF2-40B4-BE49-F238E27FC236}">
                <a16:creationId xmlns:a16="http://schemas.microsoft.com/office/drawing/2014/main" id="{3B2A85A4-30BF-4F7C-B79A-3413834B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3" y="4427972"/>
            <a:ext cx="4211960" cy="22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03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38244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NÃO MARGINALIZAÇÃO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18145"/>
            <a:ext cx="7988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recluso deve ser entendido como sujeito de direitos. O encarceramento gera uma situação de vulnerabilidade.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disso, surge a necessidade de maior tutela,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discriminação positiva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segurança por parte do Estado aos presos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(durante e após a execução da pena).</a:t>
            </a: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Equalizar as relações jurídicas na execução penal (entre o Estado e o indivíduo)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Redução dos danos causados pela experiência carcerária.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03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38244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NÃO MARGINALIZAÇÃO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484784"/>
            <a:ext cx="79884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Presunção da vulnerabilidade do preso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possibilidade de atuação da Defensoria Pública diante da omissão de advogado constituído &gt; DP como órgão da Execução Penal (inciso VIII do artigo 61 da LEP).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81-A. LEP  A Defensoria Pública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velará pela regular execução da pena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da medida de segurança, oficiando, no processo executivo e nos incidentes da execução,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defesa dos necessitados em todos os graus e instâncias, de forma individual e coletiva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81-B. LEP  Incumbe, ainda, à Defensoria Pública:      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requerer:       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providências necessárias ao desenvolvimento do processo executivo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 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5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38244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NÃO MARGINALIZAÇÃO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484784"/>
            <a:ext cx="79884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 4º Lei Complementar 80/94 São funções institucionais da Defensoria Pública, dentre outras: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prestar orientação jurídica e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exercer a defesa dos necessitados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todos os graus; 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– promover a mais ampla defesa dos direitos fundamentais dos necessitados, abrangendo seus direitos individuais, coletivos, sociais, econômicos, culturais e ambientais, sendo admissíveis todas as espécies de ações capazes de propiciar sua adequada e efetiva tutela; 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– exercer a defesa dos interesses individuais e coletivos da criança e do adolescente, do idoso, da pessoa portadora de necessidades especiais, da mulher vítima de violência doméstica e familiar e de outros grupos sociais vulneráveis que mereçam proteção especial do Estado;     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2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PODER PUNITIVO X DIREITO PENAL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a Execução Penal como um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expansões e contrações do poder punitivo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politicamente orientadas;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jurídica da Execução Penal deve se dar como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 de limitação racional do poder punitivo &gt; reduzir os danos causados pela experiência carcerária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conteúdos limitativos do Código Penal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da legislação especial (atenuantes, prescrição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667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NÃO MARGINALIZAÇÃO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18145"/>
            <a:ext cx="79884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Superar a ideia, historicamente arraigada, que os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presos devem experimentar sofrimento maior do que as pessoas livres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para a classe trabalhadora a opção pelo cárcere deve ser a “menos elegível”. A prisão não pode ser mais atrativa que o pior emprego no mundo livre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Prisões e localização histórica</a:t>
            </a:r>
          </a:p>
          <a:p>
            <a:pPr algn="just"/>
            <a:endParaRPr lang="pt-BR" sz="2400" dirty="0"/>
          </a:p>
          <a:p>
            <a:endParaRPr lang="pt-BR" dirty="0"/>
          </a:p>
          <a:p>
            <a:endParaRPr lang="pt-BR" dirty="0"/>
          </a:p>
          <a:p>
            <a:pPr lvl="0"/>
            <a:r>
              <a:rPr lang="pt-BR" b="1" dirty="0"/>
              <a:t>   </a:t>
            </a:r>
          </a:p>
          <a:p>
            <a:pPr lvl="0"/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88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0624FF-C4E6-43C6-BC98-BC16FF99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Prisões-Fábricas</a:t>
            </a:r>
            <a:endParaRPr lang="pt-BR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BFC107E-AF70-4D23-BF56-C2C3F3EA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“(...)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cárcere se faria de fábrica ou ganharia a representação simbólica de fábrica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Anitua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Pág. 210 e 211).</a:t>
            </a:r>
          </a:p>
          <a:p>
            <a:pPr algn="just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é por outra razão que as primeiras prisões não se destinaram aos presos violentos ou àqueles que cometeram crimes mais graves, mas sim aos </a:t>
            </a:r>
            <a:r>
              <a:rPr 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vagabundos e mendigos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Shecaira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Pág. 84)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350" dirty="0"/>
          </a:p>
          <a:p>
            <a:pPr algn="just"/>
            <a:endParaRPr lang="pt-BR" sz="1350" dirty="0"/>
          </a:p>
        </p:txBody>
      </p:sp>
      <p:pic>
        <p:nvPicPr>
          <p:cNvPr id="1027" name="Picture 3" descr="Resultado de imagem para workhouses">
            <a:extLst>
              <a:ext uri="{FF2B5EF4-FFF2-40B4-BE49-F238E27FC236}">
                <a16:creationId xmlns:a16="http://schemas.microsoft.com/office/drawing/2014/main" id="{DC22B448-6064-4DE7-9CEB-3BD05BCD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7" y="146943"/>
            <a:ext cx="4627750" cy="34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m para workhouses">
            <a:extLst>
              <a:ext uri="{FF2B5EF4-FFF2-40B4-BE49-F238E27FC236}">
                <a16:creationId xmlns:a16="http://schemas.microsoft.com/office/drawing/2014/main" id="{A7013158-CF65-43FF-A176-0856410B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87" y="3762810"/>
            <a:ext cx="4618185" cy="295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56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F2298FD3-024E-45F9-85C8-A515E50AC89D}"/>
              </a:ext>
            </a:extLst>
          </p:cNvPr>
          <p:cNvSpPr/>
          <p:nvPr/>
        </p:nvSpPr>
        <p:spPr>
          <a:xfrm>
            <a:off x="539552" y="1283861"/>
            <a:ext cx="8064896" cy="20162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NÃO MARGINALIZAÇÃO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1F23A0-98B6-4BA7-A50E-0755188D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" y="-227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DEE97A6-B8E9-4B37-9A0C-D653E9109C7E}"/>
              </a:ext>
            </a:extLst>
          </p:cNvPr>
          <p:cNvGrpSpPr/>
          <p:nvPr/>
        </p:nvGrpSpPr>
        <p:grpSpPr>
          <a:xfrm>
            <a:off x="497429" y="1268760"/>
            <a:ext cx="8246632" cy="2600424"/>
            <a:chOff x="497429" y="1829723"/>
            <a:chExt cx="8246632" cy="2600424"/>
          </a:xfrm>
        </p:grpSpPr>
        <p:sp>
          <p:nvSpPr>
            <p:cNvPr id="3" name="CaixaDeTexto 2"/>
            <p:cNvSpPr txBox="1"/>
            <p:nvPr/>
          </p:nvSpPr>
          <p:spPr>
            <a:xfrm>
              <a:off x="5262197" y="1829723"/>
              <a:ext cx="34818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Teoria das Relações especiais de </a:t>
              </a:r>
            </a:p>
            <a:p>
              <a:pPr algn="ctr"/>
              <a:r>
                <a:rPr lang="pt-BR" dirty="0"/>
                <a:t>Sujeição  </a:t>
              </a:r>
            </a:p>
            <a:p>
              <a:pPr algn="ctr"/>
              <a:endParaRPr lang="pt-BR" dirty="0"/>
            </a:p>
            <a:p>
              <a:pPr algn="ctr"/>
              <a:r>
                <a:rPr lang="pt-BR" dirty="0"/>
                <a:t>Supremacia do                                                                                                               Estado eliminando o indivíduo (categorias de pessoas)                                  </a:t>
              </a: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828699E-3F05-49DD-B0F7-32A7273123BE}"/>
                </a:ext>
              </a:extLst>
            </p:cNvPr>
            <p:cNvGrpSpPr/>
            <p:nvPr/>
          </p:nvGrpSpPr>
          <p:grpSpPr>
            <a:xfrm>
              <a:off x="497429" y="1844824"/>
              <a:ext cx="3066459" cy="2585323"/>
              <a:chOff x="1073492" y="1977534"/>
              <a:chExt cx="3066459" cy="2585323"/>
            </a:xfrm>
          </p:grpSpPr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0889FAE-4689-4280-844E-B6C19CBE160A}"/>
                  </a:ext>
                </a:extLst>
              </p:cNvPr>
              <p:cNvSpPr txBox="1"/>
              <p:nvPr/>
            </p:nvSpPr>
            <p:spPr>
              <a:xfrm>
                <a:off x="1073492" y="1977534"/>
                <a:ext cx="306645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ym typeface="Wingdings" panose="05000000000000000000" pitchFamily="2" charset="2"/>
                  </a:rPr>
                  <a:t></a:t>
                </a:r>
                <a:r>
                  <a:rPr lang="pt-BR" b="1" dirty="0"/>
                  <a:t>  </a:t>
                </a:r>
                <a:r>
                  <a:rPr lang="pt-BR" dirty="0"/>
                  <a:t>Jurisdicionalização na Execução Penal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:r>
                  <a:rPr lang="pt-BR" dirty="0"/>
                  <a:t>Reconhecimento das garantias constitucionais aos presos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dirty="0"/>
              </a:p>
            </p:txBody>
          </p:sp>
          <p:sp>
            <p:nvSpPr>
              <p:cNvPr id="6" name="Mais 24">
                <a:extLst>
                  <a:ext uri="{FF2B5EF4-FFF2-40B4-BE49-F238E27FC236}">
                    <a16:creationId xmlns:a16="http://schemas.microsoft.com/office/drawing/2014/main" id="{85D506A0-42C6-47F3-83EA-6933869006B2}"/>
                  </a:ext>
                </a:extLst>
              </p:cNvPr>
              <p:cNvSpPr/>
              <p:nvPr/>
            </p:nvSpPr>
            <p:spPr>
              <a:xfrm>
                <a:off x="2360815" y="2708920"/>
                <a:ext cx="338977" cy="322694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558BB14-F78C-42DF-8AB9-28CC2C897832}"/>
                </a:ext>
              </a:extLst>
            </p:cNvPr>
            <p:cNvSpPr txBox="1"/>
            <p:nvPr/>
          </p:nvSpPr>
          <p:spPr>
            <a:xfrm>
              <a:off x="4211960" y="2385297"/>
              <a:ext cx="5760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600" b="1" dirty="0">
                  <a:latin typeface="Arial Black" panose="020B0A04020102020204" pitchFamily="34" charset="0"/>
                </a:rPr>
                <a:t>x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4FE7EA-2E32-4DF3-90E6-C3A1D7944D07}"/>
              </a:ext>
            </a:extLst>
          </p:cNvPr>
          <p:cNvSpPr txBox="1"/>
          <p:nvPr/>
        </p:nvSpPr>
        <p:spPr>
          <a:xfrm>
            <a:off x="-114131" y="3869184"/>
            <a:ext cx="4542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necessário fundamentar  a retirada de direitos (ausência de legalidade)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Observância dos direitos fundamentais dos reclusos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Judiciário deveria intervir nas condições de execução das penas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ADPF 347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(estado de coisas inconstitucional dos presídios)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45B01C-01CD-4195-BC9C-A0F2D648A0AC}"/>
              </a:ext>
            </a:extLst>
          </p:cNvPr>
          <p:cNvSpPr txBox="1"/>
          <p:nvPr/>
        </p:nvSpPr>
        <p:spPr>
          <a:xfrm>
            <a:off x="4572000" y="3807038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é necessário previsões legais para restringir direitos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não observância dos diretos fundamentais dos reclusos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Presos entendidos como cidadão de 2ª categoria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direitos, somente deveres;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Doutrina do </a:t>
            </a:r>
            <a:r>
              <a:rPr lang="pt-B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judiciário não deveria intervir nas condições de execução das penas</a:t>
            </a:r>
            <a:r>
              <a:rPr lang="pt-BR" dirty="0"/>
              <a:t>.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A11B409D-C974-4733-BBC8-25A2FB641C52}"/>
              </a:ext>
            </a:extLst>
          </p:cNvPr>
          <p:cNvSpPr/>
          <p:nvPr/>
        </p:nvSpPr>
        <p:spPr>
          <a:xfrm>
            <a:off x="1856759" y="3356992"/>
            <a:ext cx="338977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4FA93F24-0731-4744-8D06-C1AB3A883F31}"/>
              </a:ext>
            </a:extLst>
          </p:cNvPr>
          <p:cNvSpPr/>
          <p:nvPr/>
        </p:nvSpPr>
        <p:spPr>
          <a:xfrm>
            <a:off x="6825311" y="3356992"/>
            <a:ext cx="338977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16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INDIVIDUALIZAÇÃO </a:t>
            </a:r>
          </a:p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DA PENA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18145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Enxergar o preso como indivíduo concreto, levando em conta suas reais necessidades, como sujeito de direitos e não como objeto da execução penal (CF Art. 5º, XLVI).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formas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individualização da pena: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pPr marL="400050" lvl="0" indent="-400050">
              <a:buFont typeface="+mj-lt"/>
              <a:buAutoNum type="romanUcPeriod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</a:t>
            </a:r>
          </a:p>
          <a:p>
            <a:pPr marL="400050" lvl="0" indent="-400050">
              <a:buFont typeface="+mj-lt"/>
              <a:buAutoNum type="romanUcPeriod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lvl="0" indent="-400050">
              <a:buFont typeface="+mj-lt"/>
              <a:buAutoNum type="romanUcPeriod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Executória </a:t>
            </a:r>
          </a:p>
          <a:p>
            <a:pPr lvl="0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Considerar: a) experiência  social; b) oportunidades e c) assistência social.</a:t>
            </a:r>
          </a:p>
          <a:p>
            <a:pPr lvl="0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BBA5DB-3C7D-40A5-93E8-8D7D4C2E7995}"/>
              </a:ext>
            </a:extLst>
          </p:cNvPr>
          <p:cNvSpPr txBox="1"/>
          <p:nvPr/>
        </p:nvSpPr>
        <p:spPr>
          <a:xfrm>
            <a:off x="395536" y="54255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Chave interpretativa para compreender os processos de reintegração social, especialmente para evitar que sejam compreendidos como anulação do indivíduo.</a:t>
            </a:r>
          </a:p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43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INDIVIDUALIZAÇÃO </a:t>
            </a:r>
          </a:p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DA PENA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18145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Técnica de Classificação &gt; elaborar um plano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individualizador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pena.</a:t>
            </a: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Premissa de que as pessoas não são iguais &gt; levar em conta durante o cumprimento da pena as características que individualizam o sujeito.</a:t>
            </a: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Individualizar a pena é dar a cada condenado as oportunidades e meios necessários  para se reintegrar a sociedade.</a:t>
            </a:r>
          </a:p>
          <a:p>
            <a:pPr lvl="0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BBA5DB-3C7D-40A5-93E8-8D7D4C2E7995}"/>
              </a:ext>
            </a:extLst>
          </p:cNvPr>
          <p:cNvSpPr txBox="1"/>
          <p:nvPr/>
        </p:nvSpPr>
        <p:spPr>
          <a:xfrm>
            <a:off x="395536" y="4941168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/>
          </a:p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 de redução de vulnerabilidade </a:t>
            </a:r>
          </a:p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</a:p>
          <a:p>
            <a:pPr algn="ctr"/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Obrigatoriedade de introjeção de valores</a:t>
            </a:r>
          </a:p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011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INDIVIDUALIZAÇÃO </a:t>
            </a:r>
          </a:p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DA PENA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2" name="Picture 4" descr="Resultado de imagem para presos e santo daime">
            <a:extLst>
              <a:ext uri="{FF2B5EF4-FFF2-40B4-BE49-F238E27FC236}">
                <a16:creationId xmlns:a16="http://schemas.microsoft.com/office/drawing/2014/main" id="{15D3A46A-DA2F-40B9-97CF-5E137954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84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INDIVIDUALIZAÇÃO </a:t>
            </a:r>
          </a:p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DA PENA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84075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Vedações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/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pode ser utilizado em prejuízo do condenado 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exame criminológico);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Levar em consideração a espécie delito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preso foi condenado como fundamento para a restrição de direitos (extrapolação do título executivo).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Utilizar o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indivíduo como exemplo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os demais detentos (máxima Kantiana).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83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CULPABILIDADE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571650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responsabilizar o sentenciado por fatores externos a sua conduta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concreta durante a execução da pena, bem como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a responsabilidade objetiva em sede disciplinar.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Diminuir os espaços para 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Penal de autor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sede de execução penal, garantindo-se uma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responsabilização jurídica do indivíduo pelos seus atos concretos (Direito Penal do Ato/Fato) </a:t>
            </a:r>
          </a:p>
          <a:p>
            <a:pPr algn="just"/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Reponsabilidade pelo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fazer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não pelo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</a:p>
        </p:txBody>
      </p:sp>
    </p:spTree>
    <p:extLst>
      <p:ext uri="{BB962C8B-B14F-4D97-AF65-F5344CB8AC3E}">
        <p14:creationId xmlns:p14="http://schemas.microsoft.com/office/powerpoint/2010/main" val="435799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25084" y="332656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CULPABILIDADE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6FB092-BC98-4585-BFAF-9EE79E3C7536}"/>
              </a:ext>
            </a:extLst>
          </p:cNvPr>
          <p:cNvSpPr txBox="1"/>
          <p:nvPr/>
        </p:nvSpPr>
        <p:spPr>
          <a:xfrm>
            <a:off x="348612" y="1124744"/>
            <a:ext cx="849694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punir pelo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 resultado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(resp. objetiva), sem que esteja caracterizado ao menos o dolo ou a culpa;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haver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imposição de juízos valorativos negativos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(rebeldia, periculosidade, desafiador) sobre o preso sem qualquer vinculação com a ocorrência de fatos concretos &gt; “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de ser Mau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se pode negar direitos com base na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gravidade abstrata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crimes praticados ou na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elevada quantidade de pena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(dupla valoração – bis in idem); </a:t>
            </a:r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504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CULPABILIDADE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6FB092-BC98-4585-BFAF-9EE79E3C7536}"/>
              </a:ext>
            </a:extLst>
          </p:cNvPr>
          <p:cNvSpPr txBox="1"/>
          <p:nvPr/>
        </p:nvSpPr>
        <p:spPr>
          <a:xfrm>
            <a:off x="395536" y="1268760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se argumentar pela 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co-participação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omissiva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não evitação de ato ilícito dentro do sistema penitenciário &gt; “conduta individual oposta a movimentos contra a ordem carcerária” (Art. 39, IV da LEP)</a:t>
            </a:r>
          </a:p>
          <a:p>
            <a:pPr algn="just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se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comprovar o potencial conhecimento da ilicitude disciplinar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 ser dada ciência ao preso quando ingressa no sistema das normas disciplinares). </a:t>
            </a:r>
          </a:p>
        </p:txBody>
      </p:sp>
    </p:spTree>
    <p:extLst>
      <p:ext uri="{BB962C8B-B14F-4D97-AF65-F5344CB8AC3E}">
        <p14:creationId xmlns:p14="http://schemas.microsoft.com/office/powerpoint/2010/main" val="212569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população carcerária no Brasil conta com aproximadamente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730 mil presos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(entre condenados e provisórios). Número que em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de 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336 mil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mais que dobra em 15 anos. 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Confronto outros países da América Latina: Uruguai (10 mil); Venezuela (54 mil); Peru (79 mil);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Paraguay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mil); Equador (26 mil); Colômbia (108 mil); Chile (43 mil); Bolívia (16 mil); Argentina (75 mil); México (217 mil).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226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CULPABILIDADE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6FB092-BC98-4585-BFAF-9EE79E3C7536}"/>
              </a:ext>
            </a:extLst>
          </p:cNvPr>
          <p:cNvSpPr txBox="1"/>
          <p:nvPr/>
        </p:nvSpPr>
        <p:spPr>
          <a:xfrm>
            <a:off x="395536" y="126876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decorrentes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Presunção de inocência disciplinar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 preso não pode ser responsabilizado por atos de terceiros, sem que haja a comprovação de nexo subjetivo. Afastar a presunção de conluio entre o preso e seu visitante;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Contraditório e Ampla Defesa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 ônus probatório deve ser do Estado e não da pessoa presa &gt; questão do BI e presença de faltas graves;</a:t>
            </a:r>
          </a:p>
        </p:txBody>
      </p:sp>
    </p:spTree>
    <p:extLst>
      <p:ext uri="{BB962C8B-B14F-4D97-AF65-F5344CB8AC3E}">
        <p14:creationId xmlns:p14="http://schemas.microsoft.com/office/powerpoint/2010/main" val="925483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248401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CULPABILIDADE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795890"/>
            <a:ext cx="83529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Violações: </a:t>
            </a:r>
          </a:p>
          <a:p>
            <a:pPr algn="just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LcParenR"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Responsabilizar os internos por atos ocorridos fora do estabelecimento sem a comprovação de participação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arremesso de objetos para dentro do presídio ou morte de agente penitenciário); </a:t>
            </a:r>
          </a:p>
          <a:p>
            <a:pPr marL="400050" indent="-400050" algn="just">
              <a:buAutoNum type="romanLcParenR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LcParenR"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Punir todos os detentos de uma cela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da impossibilidade de se identificar o responsável pelo ato ilícito; </a:t>
            </a:r>
          </a:p>
          <a:p>
            <a:pPr marL="400050" indent="-400050" algn="just">
              <a:buAutoNum type="romanLcParenR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LcParenR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do preso por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 praticado por seu visitante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prova de culpa do sentenciado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envio de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objetos ilícitos ou objetos arrecadados em revista íntima); </a:t>
            </a:r>
          </a:p>
          <a:p>
            <a:pPr marL="400050" indent="-400050" algn="just">
              <a:buAutoNum type="romanLcParenR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FontTx/>
              <a:buAutoNum type="romanLcParenR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Punir o sentenciado disciplinarmente pela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“recusa ao trabalho”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imposição de padrões éticos e de comportamento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buAutoNum type="romanLcParenR"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131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LESIVIDADE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700808"/>
            <a:ext cx="8352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será considerada punível 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conduta exteriorizada e capaz de lesionar ou ameaçar determinado valor ou direito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 não somente o comportamento imoral ou por um juízo negativo prévio acerca da pessoa do condenado).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rt. 5º, XXXV da CF (não será afastada de apreciação judicial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lesão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ameaça de lesão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direito).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847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260648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484784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</a:t>
            </a:r>
          </a:p>
          <a:p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pena e seus efeitos devem atingir o mínimo possível às pessoas que mantém relações com o sentenciado (familiares e/ou de afeto).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Visão realista do sistema penal, pois não é possível se falar em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intranscendência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total dos efeitos penais. 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Constitucionais</a:t>
            </a: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5º, XLV (a pena não poderá passar da pessoa do criminoso);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5º, LXIII (receber assistência da família);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226 (proteção do Estado à família);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1º, III (dignidade humana);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5, X (direito constitucional à intimidade).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723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260648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484784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minimizar os efeitos indiretos da pena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Legais </a:t>
            </a:r>
          </a:p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45º, § 3º da LEP (vedada sanções coletivas);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16º, § 3º da LEP (núcleos da defensoria para assistência a familiares);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23º, VII da LEP (assistência social a família do preso);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29º, § 1º da LEP (remuneração do trabalho do preso deve ser destinado à família);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692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318896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700808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Limitar o Direito Penal e a Execução Penal;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Diminuir a transcendência dos efeitos da pena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familiares/amigos do preso;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fatos acontecidos fora do sistema penitenciário influenciem no cumprimento da pena (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de mão dupla da </a:t>
            </a:r>
            <a:r>
              <a:rPr 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intranscendência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perigo dessa leitura &gt; ampliação da marginalização e alienação &gt;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morte de familiar; 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restrição de visitação como forma de punição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substituir por outra espécie sancionatória.</a:t>
            </a:r>
          </a:p>
        </p:txBody>
      </p:sp>
    </p:spTree>
    <p:extLst>
      <p:ext uri="{BB962C8B-B14F-4D97-AF65-F5344CB8AC3E}">
        <p14:creationId xmlns:p14="http://schemas.microsoft.com/office/powerpoint/2010/main" val="394269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844824"/>
            <a:ext cx="8352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endParaRPr lang="pt-BR" sz="2200" b="1" dirty="0"/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Emprego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proibição/restrição de visitas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forma de sanção disciplinar. O preso possui direito de receber visita, assim como a família de visitá-lo (direito constitucional a convivência familiar e comunitária).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Restrições ao direito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 íntima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Incomunicabilidade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preso.</a:t>
            </a:r>
          </a:p>
          <a:p>
            <a:pPr lvl="0"/>
            <a:endParaRPr lang="pt-BR" sz="22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24762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701385" y="2421819"/>
            <a:ext cx="7741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2200" dirty="0"/>
          </a:p>
          <a:p>
            <a:endParaRPr lang="pt-BR" sz="2000" dirty="0"/>
          </a:p>
        </p:txBody>
      </p:sp>
      <p:pic>
        <p:nvPicPr>
          <p:cNvPr id="3074" name="Picture 2" descr="http://www.atribuna.com.br/fileadmin/_processed_/csm_presos_G1_5930fd421e.png">
            <a:extLst>
              <a:ext uri="{FF2B5EF4-FFF2-40B4-BE49-F238E27FC236}">
                <a16:creationId xmlns:a16="http://schemas.microsoft.com/office/drawing/2014/main" id="{5D734295-7D57-4C91-BB22-41096274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1" y="1791683"/>
            <a:ext cx="5473030" cy="45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88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TRANSCEDÊNCIA MÍNIMA 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844824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endParaRPr lang="pt-BR" sz="2200" b="1" dirty="0"/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Cumprimento da pena em local distante dos familiares.</a:t>
            </a:r>
          </a:p>
          <a:p>
            <a:pPr lvl="0"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Indevida exposição midiática da pessoa presa, o que atinge também os familiares.</a:t>
            </a:r>
          </a:p>
          <a:p>
            <a:pPr lvl="0"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 íntima dos familiares e visitantes (só deveria ser feita de forma excepcional e quando houvesse fundada suspeita) &gt; Resolução nº 9 do CNPCP (art. 2º).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64558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PRESUNÇÃO DE INOCÊNCIA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700808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</a:t>
            </a:r>
          </a:p>
          <a:p>
            <a:endParaRPr lang="pt-BR" sz="2200" dirty="0"/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Pessoas não-condenadas sejam separadas das condenadas;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Assegurar que os acusados sejam tratados desta forma até que a sua culpabilidade seja estabelecida em processo público com o gozo de todas as garantias necessárias a defesa; 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Paradoxalmente o tratamento do preso definitivo é melhor do que o provisório. 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 aplicável aos processos administrativos para a apuração de falta disciplinar.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2893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76470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700808"/>
            <a:ext cx="798848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do sistema carcerário brasileiro cabem quase 4 vezes o sistema penal mexicano (maior da américa latina após o Brasil).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México tem uma população de 127 milhões de pessoas, quase metade do número de pessoas do Brasil.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juntarmos toda a população carcerária de países vizinhos como Argentina, Bolívia, Venezuela, Uruguai, Equador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Paraguay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teremos um número inferior ao de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presos do estado de São Paulo (250 mil encarcerados)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2931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PRESUNÇÃO DE INOCÊNCIA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916832"/>
            <a:ext cx="8352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endParaRPr lang="pt-BR" sz="2200" dirty="0"/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egar direitos na execução ou agravar penas com base na existência de inquéritos ou outras ações penais em curso; 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ossibilidade de presos provisórios, presumidamente inocentes, serem submetidos ao RDD;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ubordinar direitos em sede de execução penal a verificação de que o condenado não voltará a delinquir (exame criminológico)</a:t>
            </a:r>
          </a:p>
          <a:p>
            <a:endParaRPr lang="pt-BR" sz="22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50206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330644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PRESUNÇÃO DE INOCÊNCIA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41277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/>
          </a:p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decorrentes:</a:t>
            </a:r>
          </a:p>
          <a:p>
            <a:pPr algn="ctr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Presunção de responsabilidade do Estado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por atos atentatórios à dignidade dos presos (ver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 nº 841.526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 do ônus probatório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sempre que o Estado for o único detentor de informações que possam confirmar ou invalidar denúncias formuladas;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 dos vetores temporais na execução penal: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interpretar os lapsos temporais não mais como prazos mínimos, mas sim como limites máximos de cumprimento de pena (ver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 641.320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59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PROPORCIONALIDADE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700808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Funções:</a:t>
            </a:r>
          </a:p>
          <a:p>
            <a:endParaRPr lang="pt-BR" sz="2400" dirty="0"/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Corrigir as inequidades no âmbito da Execução Penal;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Tratar de forma equilibrada os presos provisórios e os condenados;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interpretativo moderador do poder executório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estatal, visando promover uma política criminal e penitenciária de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redução de danos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menor onerosidade no cumprimento da pena &gt;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 620 do CPC (aplicação subsidiária)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8378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PROPORCIONALIDADE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Funções: </a:t>
            </a:r>
          </a:p>
          <a:p>
            <a:endParaRPr lang="pt-BR" sz="2200" dirty="0"/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consequências de uma falta disciplinar devem ser proporcionais aos danos causados pelo fato e aos danos que poderão ser evitados ou minorados com uma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sanção irracional ou excessiva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da progressão/regressão 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pt-BR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saltum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súmula 491 do STJ a contrario sensu;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algemas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qualquer outro meio de coerção deve ser entendido como excepcional e não regra &gt; Sergio Cabral; </a:t>
            </a:r>
          </a:p>
        </p:txBody>
      </p:sp>
    </p:spTree>
    <p:extLst>
      <p:ext uri="{BB962C8B-B14F-4D97-AF65-F5344CB8AC3E}">
        <p14:creationId xmlns:p14="http://schemas.microsoft.com/office/powerpoint/2010/main" val="2934147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PROPORCIONALIDADE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Resultado de imagem para sergio cabral algemas">
            <a:extLst>
              <a:ext uri="{FF2B5EF4-FFF2-40B4-BE49-F238E27FC236}">
                <a16:creationId xmlns:a16="http://schemas.microsoft.com/office/drawing/2014/main" id="{FE1BB5FF-2CDF-4C9E-A700-FC1EF566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77689"/>
            <a:ext cx="6192688" cy="50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94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PROPORCIONALIDADE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340768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Violações: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 dos dias remidos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eventual falta grave não pode produzir efeitos práticos, aumento do tempo de encarceramento,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danosos que a pena mais leve para um delito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infrações disciplinares por serem um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relação aos crimes devem ter tratamento mais brando que estes. Logo, seria desproporcional manter um preso em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isolamento por “desrespeito a funcionário”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os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crimes contra honra não são passíveis de gerarem a reclusão do indivíduo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Ficar mais tempo do que o necessário no regime de pena indevido.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59449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PROPORCIONALIDADE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141402"/>
            <a:ext cx="83529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 - Princípios </a:t>
            </a:r>
          </a:p>
          <a:p>
            <a:pPr lvl="0"/>
            <a:endParaRPr lang="pt-BR" sz="2000" b="1" dirty="0"/>
          </a:p>
          <a:p>
            <a:pPr lvl="0" algn="just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meio de execução da pena que produza o menor dano individual ao preso; </a:t>
            </a:r>
          </a:p>
          <a:p>
            <a:pPr marL="400050" lvl="0" indent="-400050" algn="just">
              <a:buAutoNum type="romanLcParenR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 normas sobre a execução penal sejam utilizadas somente nos limites necessários à intervenção nos direitos do sentenciado atingidos pelo título executivo (sentença condenatória); </a:t>
            </a:r>
          </a:p>
          <a:p>
            <a:pPr lvl="0"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Proporcionalidade em sentido estrito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ônus imposto pela privação de liberdade (marginalização, custos sociais, aumento da desigualdade) deve ser menor que supostos benefícios trazidos pelas teorias da pena. </a:t>
            </a:r>
          </a:p>
          <a:p>
            <a:pPr lvl="0"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7070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7369" y="188640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CELERIDADE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964525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 </a:t>
            </a:r>
          </a:p>
          <a:p>
            <a:endParaRPr lang="pt-BR" sz="2000" b="1" dirty="0"/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de lentidão judicial na apreciação dos requerimentos em sede de Execução Penal, pois a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de vulnerabilidade/estigmatização da pessoa presa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demanda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providências urgentes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o abismo fático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os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sede de execução penal e sua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efetivação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 a invalidação dos processos de apuração de faltas disciplinares que não observarem o prazo regulamentar &gt; decreto de indulto de 2017;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transcurso do tempo deve afetar a punibilidade disciplinar (como ocorre com os crimes – natureza mais grave que as faltas) &gt;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prescrição disciplinar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direito ao esquecimento &gt; um tribunal que nunca esquece é totalitário.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36899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332656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CELERIDADE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164134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 </a:t>
            </a:r>
          </a:p>
          <a:p>
            <a:pPr algn="just"/>
            <a:endParaRPr lang="pt-BR" sz="2000" b="1" dirty="0"/>
          </a:p>
          <a:p>
            <a:pPr lvl="0"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Natureza meramente declaratória das decisões que deferem direitos em sede de execução penal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os requisitos para tanto já estiverem preenchidos, com a necessária a retroatividade dos efeitos;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do HC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meio eficaz de complemento/substituto do agravo para atacar constrangimentos ilegais em sede da execução penal; 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pedidos de liminar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usufruto de benefícios diante da demora judicial na apreciação &gt; progressão cautelar; 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Desconto no tempo total de pena cumprido em condições indevidas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pex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sentenciado permanece no regime fechado mesmo já tendo direito ao semiaberto) &gt; </a:t>
            </a:r>
            <a:r>
              <a:rPr lang="pt-B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remição ficta por condições degradantes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voto do Barroso no RE 580.252 (posição minoritária)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90484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332656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DA SEGURANÇA JURÍDICA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164134"/>
            <a:ext cx="83529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Funções </a:t>
            </a:r>
          </a:p>
          <a:p>
            <a:pPr algn="just"/>
            <a:endParaRPr lang="pt-BR" sz="2000" b="1" dirty="0"/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 do juiz decidir novamente determinadas questões já decididas </a:t>
            </a:r>
          </a:p>
          <a:p>
            <a:pPr lvl="0"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Preclusão 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judicato</a:t>
            </a:r>
            <a:endParaRPr lang="pt-BR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t-BR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a criação de um clima de instabilidade jurídica na execução penal</a:t>
            </a:r>
          </a:p>
          <a:p>
            <a:pPr lvl="0"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i) reconsideração de progressão ofício;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modificação de cálculos de pena e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revisão de indulto já concedido.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582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0466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211610"/>
            <a:ext cx="7988485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 tem 44 milhões de pessoas, aproximadamente a mesma população da Argentina.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todos os países mencionados dobraram a população carcerária nos últimos (Uruguai, Venezuela, Peru,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Paraguay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Colômbia e Bolívia).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Porém, Chile e México reduziram o número de presos  significativamente: Chile (menos 15%) e México (menos 10%).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EUA também estão diminuindo a população carcerária.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1189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DO NUMERUS CLAUSUS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264513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Origens 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Bonnemaison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(1989 - França) – propõe a obrigatoriedade de que o número de presos atendesse a um número exato (fechado).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Bernard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Bolze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 – França) – retomou a discussão anteriormente dita com o propósito ‘’ uma vaga por cada preso’’.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Países que se utilizam do princípio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Holanda, Noruega, Suécia e Dinamarca (não havendo vagas, ficam numa espécie de ‘’lista de espera’’) &gt; algo similar está sendo aplicado no estado do Paraná.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24390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DO NUMERUS CLAUSUS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26451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Funções: </a:t>
            </a:r>
          </a:p>
          <a:p>
            <a:pPr algn="just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cada nova entrada de uma pessoa no âmbito do sistema carcerário deve corresponder ao menos a uma saída;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Preconiza o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e a redução da população carcerária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a criação de novas vagas;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existindo vaga suficiente para abrigar com dignidade os presos, não se pode dar seguimento à execução penal;</a:t>
            </a: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penas degradantes e cruéis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consequências diretas da superlotação.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73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DO NUMERUS CLAUSUS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-1731912" y="32404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m relacionada">
            <a:extLst>
              <a:ext uri="{FF2B5EF4-FFF2-40B4-BE49-F238E27FC236}">
                <a16:creationId xmlns:a16="http://schemas.microsoft.com/office/drawing/2014/main" id="{0C98519F-6AFE-4C30-90D1-3FB4C11B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1655"/>
            <a:ext cx="4176464" cy="2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>
            <a:extLst>
              <a:ext uri="{FF2B5EF4-FFF2-40B4-BE49-F238E27FC236}">
                <a16:creationId xmlns:a16="http://schemas.microsoft.com/office/drawing/2014/main" id="{C98B8A9F-7AC9-4A6B-884E-70910627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3465"/>
            <a:ext cx="5472608" cy="30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413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76672"/>
            <a:ext cx="9144000" cy="109497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u="sng" dirty="0">
                <a:solidFill>
                  <a:schemeClr val="tx1"/>
                </a:solidFill>
                <a:latin typeface="Corbel" panose="020B0503020204020204" pitchFamily="34" charset="0"/>
              </a:rPr>
              <a:t>PRINCÍPIO DO NUMERUS CLAUSUS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FF861-9268-4A9D-9882-D649A2FF2512}"/>
              </a:ext>
            </a:extLst>
          </p:cNvPr>
          <p:cNvSpPr txBox="1"/>
          <p:nvPr/>
        </p:nvSpPr>
        <p:spPr>
          <a:xfrm>
            <a:off x="395536" y="1264513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Lista de espera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 não houver vaga no estabelecimento prisional, escolhe-se o preso com melhor comportamento para cumprir prisão domiciliar ou ser transferido para regime mais brando, assim cria-se uma vaga;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 sistema penitenciário deve respeitar a integridade física e moral dos presos, de modo que o judiciário (juízo da execução penal) deve ser chamado a garantir direitos e efetuar o controle da legalidade no cumprimento das penas;</a:t>
            </a: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superlotação é um exemplo claro de desvio de execução (art. 185 LEP);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superlotação contradiz a humanidade e o dever de dignidade social.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899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404664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211610"/>
            <a:ext cx="7988485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orçamento da Secretaria de Administração Penitenciária do estado de São Paulo é de 4,5 bilhões de reais.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termos comparativos, o orçamento do MP é de 2,5 bilhões.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Defensoria Pública de SP &gt; 1 bilhão de reais &gt; 1.500.000 pessoas atendidas em 2016.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 do sistema carcerário no Brasil &gt; 22 bilhões &gt; Preso (2,4 mil mês) X Criança no ensino fundamental (2,2 mil ano).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na Fundação Casa (11,5 mil mês). 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160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20688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047217"/>
            <a:ext cx="7988485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Número de crimes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Números relativos a homicídios &gt; o Brasil está em 13º lugar no Ranking Mundial com 60 mil pessoas assassinadas por ano.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 de homicídios brasileira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de 27 por 100 mil habitantes.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números alarmantes, mas ainda assim estamos atrás ou muito próximos de países com população carcerária muito menor como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Colômbia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(22/100 mil habitantes),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México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(20/100 mil habitantes) 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Venezuela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(53/100 mil habitantes).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203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0" y="620688"/>
            <a:ext cx="9144000" cy="80694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SISTEMA CARCERÁRIO BRASILEIRO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7757" y="1033964"/>
            <a:ext cx="798848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Número de crimes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nos concentrarmos no estado de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(maior população carcerária do país) verificamos que SP tem a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 taxa de homicídios do país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(10/100 mil habitantes). 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taxas de roubo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seguem a mesma tendência, são altas no Brasil, mas os primeiros colocados têm populações carcerárias muito inferiores as nossas. 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b="1" u="sng" dirty="0"/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152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13601</TotalTime>
  <Words>2996</Words>
  <Application>Microsoft Office PowerPoint</Application>
  <PresentationFormat>Apresentação na tela (4:3)</PresentationFormat>
  <Paragraphs>627</Paragraphs>
  <Slides>63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Calibri</vt:lpstr>
      <vt:lpstr>Constantia</vt:lpstr>
      <vt:lpstr>Corbel</vt:lpstr>
      <vt:lpstr>Times New Roman</vt:lpstr>
      <vt:lpstr>Wingdings</vt:lpstr>
      <vt:lpstr>Wingdings 2</vt:lpstr>
      <vt:lpstr>Fluxo</vt:lpstr>
      <vt:lpstr>Princípios Constitucionais da Execução Penal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Prisões-Fábricas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do Delito</dc:title>
  <dc:creator>Usuário do Windows</dc:creator>
  <cp:lastModifiedBy>rafael barcelos tristão</cp:lastModifiedBy>
  <cp:revision>352</cp:revision>
  <cp:lastPrinted>2018-11-27T12:41:27Z</cp:lastPrinted>
  <dcterms:created xsi:type="dcterms:W3CDTF">2017-09-29T19:01:22Z</dcterms:created>
  <dcterms:modified xsi:type="dcterms:W3CDTF">2018-11-28T12:58:26Z</dcterms:modified>
</cp:coreProperties>
</file>