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1"/>
  </p:notesMasterIdLst>
  <p:handoutMasterIdLst>
    <p:handoutMasterId r:id="rId62"/>
  </p:handoutMasterIdLst>
  <p:sldIdLst>
    <p:sldId id="263" r:id="rId2"/>
    <p:sldId id="264" r:id="rId3"/>
    <p:sldId id="265" r:id="rId4"/>
    <p:sldId id="266" r:id="rId5"/>
    <p:sldId id="267" r:id="rId6"/>
    <p:sldId id="269" r:id="rId7"/>
    <p:sldId id="270" r:id="rId8"/>
    <p:sldId id="271" r:id="rId9"/>
    <p:sldId id="272" r:id="rId10"/>
    <p:sldId id="273" r:id="rId11"/>
    <p:sldId id="274" r:id="rId12"/>
    <p:sldId id="275" r:id="rId13"/>
    <p:sldId id="276" r:id="rId14"/>
    <p:sldId id="277" r:id="rId15"/>
    <p:sldId id="278" r:id="rId16"/>
    <p:sldId id="279" r:id="rId17"/>
    <p:sldId id="280" r:id="rId18"/>
    <p:sldId id="281" r:id="rId19"/>
    <p:sldId id="282" r:id="rId20"/>
    <p:sldId id="283" r:id="rId21"/>
    <p:sldId id="284" r:id="rId22"/>
    <p:sldId id="285" r:id="rId23"/>
    <p:sldId id="286" r:id="rId24"/>
    <p:sldId id="287" r:id="rId25"/>
    <p:sldId id="288" r:id="rId26"/>
    <p:sldId id="289" r:id="rId27"/>
    <p:sldId id="290" r:id="rId28"/>
    <p:sldId id="291" r:id="rId29"/>
    <p:sldId id="292" r:id="rId30"/>
    <p:sldId id="293" r:id="rId31"/>
    <p:sldId id="294" r:id="rId32"/>
    <p:sldId id="295" r:id="rId33"/>
    <p:sldId id="296" r:id="rId34"/>
    <p:sldId id="297" r:id="rId35"/>
    <p:sldId id="298" r:id="rId36"/>
    <p:sldId id="299" r:id="rId37"/>
    <p:sldId id="300" r:id="rId38"/>
    <p:sldId id="301" r:id="rId39"/>
    <p:sldId id="302" r:id="rId40"/>
    <p:sldId id="303" r:id="rId41"/>
    <p:sldId id="304" r:id="rId42"/>
    <p:sldId id="305" r:id="rId43"/>
    <p:sldId id="306" r:id="rId44"/>
    <p:sldId id="307" r:id="rId45"/>
    <p:sldId id="308" r:id="rId46"/>
    <p:sldId id="309" r:id="rId47"/>
    <p:sldId id="310" r:id="rId48"/>
    <p:sldId id="311" r:id="rId49"/>
    <p:sldId id="312" r:id="rId50"/>
    <p:sldId id="313" r:id="rId51"/>
    <p:sldId id="314" r:id="rId52"/>
    <p:sldId id="315" r:id="rId53"/>
    <p:sldId id="316" r:id="rId54"/>
    <p:sldId id="317" r:id="rId55"/>
    <p:sldId id="318" r:id="rId56"/>
    <p:sldId id="319" r:id="rId57"/>
    <p:sldId id="320" r:id="rId58"/>
    <p:sldId id="321" r:id="rId59"/>
    <p:sldId id="322" r:id="rId60"/>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40" autoAdjust="0"/>
    <p:restoredTop sz="94514" autoAdjust="0"/>
  </p:normalViewPr>
  <p:slideViewPr>
    <p:cSldViewPr>
      <p:cViewPr varScale="1">
        <p:scale>
          <a:sx n="72" d="100"/>
          <a:sy n="72" d="100"/>
        </p:scale>
        <p:origin x="1266"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55" d="100"/>
          <a:sy n="55" d="100"/>
        </p:scale>
        <p:origin x="2880" y="8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3B7F64A-ACDA-44DF-B69A-2F32FD46CDD2}" type="datetimeFigureOut">
              <a:rPr lang="pt-BR" smtClean="0"/>
              <a:t>17/11/2016</a:t>
            </a:fld>
            <a:endParaRPr lang="pt-BR"/>
          </a:p>
        </p:txBody>
      </p:sp>
      <p:sp>
        <p:nvSpPr>
          <p:cNvPr id="4" name="Espaço Reservado para Rodapé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9C54B98-A434-493B-953D-6A0B8F93AB5D}" type="slidenum">
              <a:rPr lang="pt-BR" smtClean="0"/>
              <a:t>‹nº›</a:t>
            </a:fld>
            <a:endParaRPr lang="pt-BR"/>
          </a:p>
        </p:txBody>
      </p:sp>
    </p:spTree>
    <p:extLst>
      <p:ext uri="{BB962C8B-B14F-4D97-AF65-F5344CB8AC3E}">
        <p14:creationId xmlns:p14="http://schemas.microsoft.com/office/powerpoint/2010/main" val="37658190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A3207B-2B1D-4B32-B1B3-A039BD3FBF42}" type="datetimeFigureOut">
              <a:rPr lang="pt-BR" smtClean="0"/>
              <a:t>17/11/2016</a:t>
            </a:fld>
            <a:endParaRPr lang="pt-BR"/>
          </a:p>
        </p:txBody>
      </p:sp>
      <p:sp>
        <p:nvSpPr>
          <p:cNvPr id="4" name="Espaço Reservado para Imagem de Slide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3E98D5-AD87-4D3D-AF8A-49F8B7FFE6F8}" type="slidenum">
              <a:rPr lang="pt-BR" smtClean="0"/>
              <a:t>‹nº›</a:t>
            </a:fld>
            <a:endParaRPr lang="pt-BR"/>
          </a:p>
        </p:txBody>
      </p:sp>
    </p:spTree>
    <p:extLst>
      <p:ext uri="{BB962C8B-B14F-4D97-AF65-F5344CB8AC3E}">
        <p14:creationId xmlns:p14="http://schemas.microsoft.com/office/powerpoint/2010/main" val="5733468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omente título">
    <p:spTree>
      <p:nvGrpSpPr>
        <p:cNvPr id="1" name=""/>
        <p:cNvGrpSpPr/>
        <p:nvPr/>
      </p:nvGrpSpPr>
      <p:grpSpPr>
        <a:xfrm>
          <a:off x="0" y="0"/>
          <a:ext cx="0" cy="0"/>
          <a:chOff x="0" y="0"/>
          <a:chExt cx="0" cy="0"/>
        </a:xfrm>
      </p:grpSpPr>
      <p:sp>
        <p:nvSpPr>
          <p:cNvPr id="2" name="Título 1"/>
          <p:cNvSpPr>
            <a:spLocks noGrp="1"/>
          </p:cNvSpPr>
          <p:nvPr>
            <p:ph type="title" hasCustomPrompt="1"/>
          </p:nvPr>
        </p:nvSpPr>
        <p:spPr/>
        <p:txBody>
          <a:bodyPr/>
          <a:lstStyle>
            <a:lvl1pPr>
              <a:defRPr>
                <a:latin typeface="Arial" panose="020B0604020202020204" pitchFamily="34" charset="0"/>
                <a:cs typeface="Arial" panose="020B0604020202020204" pitchFamily="34" charset="0"/>
              </a:defRPr>
            </a:lvl1pPr>
          </a:lstStyle>
          <a:p>
            <a:r>
              <a:rPr lang="pt-BR" dirty="0"/>
              <a:t>TÍTULO</a:t>
            </a:r>
          </a:p>
        </p:txBody>
      </p:sp>
      <p:sp>
        <p:nvSpPr>
          <p:cNvPr id="5" name="Espaço Reservado para Número de Slide 4"/>
          <p:cNvSpPr>
            <a:spLocks noGrp="1"/>
          </p:cNvSpPr>
          <p:nvPr>
            <p:ph type="sldNum" sz="quarter" idx="12"/>
          </p:nvPr>
        </p:nvSpPr>
        <p:spPr/>
        <p:txBody>
          <a:bodyPr/>
          <a:lstStyle/>
          <a:p>
            <a:fld id="{B0688656-09F9-47C9-B7FF-D695E09558A5}" type="slidenum">
              <a:rPr lang="pt-BR" smtClean="0"/>
              <a:t>‹nº›</a:t>
            </a:fld>
            <a:endParaRPr lang="pt-BR" dirty="0"/>
          </a:p>
        </p:txBody>
      </p:sp>
      <p:sp>
        <p:nvSpPr>
          <p:cNvPr id="6" name="Espaço Reservado para Texto 2"/>
          <p:cNvSpPr>
            <a:spLocks noGrp="1"/>
          </p:cNvSpPr>
          <p:nvPr>
            <p:ph idx="1"/>
          </p:nvPr>
        </p:nvSpPr>
        <p:spPr>
          <a:xfrm>
            <a:off x="457200" y="1600200"/>
            <a:ext cx="8229600" cy="4525963"/>
          </a:xfrm>
          <a:prstGeom prst="rect">
            <a:avLst/>
          </a:prstGeom>
        </p:spPr>
        <p:txBody>
          <a:bodyPr vert="horz" lIns="91440" tIns="45720" rIns="91440" bIns="45720" rtlCol="0">
            <a:normAutofit/>
          </a:bodyPr>
          <a:lstStyle/>
          <a:p>
            <a:pPr lvl="0"/>
            <a:r>
              <a:rPr lang="pt-BR" dirty="0"/>
              <a:t>Clique para editar o texto mestre</a:t>
            </a:r>
          </a:p>
          <a:p>
            <a:pPr lvl="1"/>
            <a:r>
              <a:rPr lang="pt-BR" dirty="0"/>
              <a:t>Segundo nível</a:t>
            </a:r>
          </a:p>
          <a:p>
            <a:pPr lvl="2"/>
            <a:r>
              <a:rPr lang="pt-BR" dirty="0"/>
              <a:t>Terceiro nível</a:t>
            </a:r>
          </a:p>
          <a:p>
            <a:pPr lvl="3"/>
            <a:r>
              <a:rPr lang="pt-BR" dirty="0"/>
              <a:t>Quarto nível</a:t>
            </a:r>
          </a:p>
          <a:p>
            <a:pPr lvl="4"/>
            <a:r>
              <a:rPr lang="pt-BR" dirty="0"/>
              <a:t>Quinto nível</a:t>
            </a:r>
          </a:p>
        </p:txBody>
      </p:sp>
    </p:spTree>
    <p:extLst>
      <p:ext uri="{BB962C8B-B14F-4D97-AF65-F5344CB8AC3E}">
        <p14:creationId xmlns:p14="http://schemas.microsoft.com/office/powerpoint/2010/main" val="27535620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Texto Vertical 2"/>
          <p:cNvSpPr>
            <a:spLocks noGrp="1"/>
          </p:cNvSpPr>
          <p:nvPr>
            <p:ph type="body" orient="vert" idx="1"/>
          </p:nvPr>
        </p:nvSpPr>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17/11/2016</a:t>
            </a:fld>
            <a:endParaRPr 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p>
            <a:endParaRPr lang="pt-BR"/>
          </a:p>
        </p:txBody>
      </p:sp>
      <p:sp>
        <p:nvSpPr>
          <p:cNvPr id="6" name="Espaço Reservado para Número de Slide 5"/>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38084433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a:t>Clique para editar o título mestre</a:t>
            </a: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17/11/2016</a:t>
            </a:fld>
            <a:endParaRPr 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p>
            <a:endParaRPr lang="pt-BR"/>
          </a:p>
        </p:txBody>
      </p:sp>
      <p:sp>
        <p:nvSpPr>
          <p:cNvPr id="6" name="Espaço Reservado para Número de Slide 5"/>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7293887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a:t>Clique para editar o título mestre</a:t>
            </a: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17/11/2016</a:t>
            </a:fld>
            <a:endParaRPr 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p>
            <a:endParaRPr lang="pt-BR"/>
          </a:p>
        </p:txBody>
      </p:sp>
      <p:sp>
        <p:nvSpPr>
          <p:cNvPr id="6" name="Espaço Reservado para Número de Slide 5"/>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23018362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Clique para editar o título mestre</a:t>
            </a:r>
          </a:p>
        </p:txBody>
      </p:sp>
      <p:sp>
        <p:nvSpPr>
          <p:cNvPr id="3" name="Espaço Reservado para Conteúdo 2"/>
          <p:cNvSpPr>
            <a:spLocks noGrp="1"/>
          </p:cNvSpPr>
          <p:nvPr>
            <p:ph idx="1"/>
          </p:nvPr>
        </p:nvSpPr>
        <p:spPr/>
        <p:txBody>
          <a:bodyPr/>
          <a:lstStyle/>
          <a:p>
            <a:pPr lvl="0"/>
            <a:r>
              <a:rPr lang="pt-BR" dirty="0"/>
              <a:t>Clique para editar o texto mestre</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17/11/2016</a:t>
            </a:fld>
            <a:endParaRPr 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p>
            <a:endParaRPr lang="pt-BR"/>
          </a:p>
        </p:txBody>
      </p:sp>
      <p:sp>
        <p:nvSpPr>
          <p:cNvPr id="6" name="Espaço Reservado para Número de Slide 5"/>
          <p:cNvSpPr>
            <a:spLocks noGrp="1"/>
          </p:cNvSpPr>
          <p:nvPr>
            <p:ph type="sldNum" sz="quarter" idx="12"/>
          </p:nvPr>
        </p:nvSpPr>
        <p:spPr/>
        <p:txBody>
          <a:bodyPr/>
          <a:lstStyle/>
          <a:p>
            <a:fld id="{B0688656-09F9-47C9-B7FF-D695E09558A5}" type="slidenum">
              <a:rPr lang="pt-BR" smtClean="0"/>
              <a:t>‹nº›</a:t>
            </a:fld>
            <a:endParaRPr lang="pt-BR" dirty="0"/>
          </a:p>
        </p:txBody>
      </p:sp>
    </p:spTree>
    <p:extLst>
      <p:ext uri="{BB962C8B-B14F-4D97-AF65-F5344CB8AC3E}">
        <p14:creationId xmlns:p14="http://schemas.microsoft.com/office/powerpoint/2010/main" val="869801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a:t>Clique para editar o título mestre</a:t>
            </a: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17/11/2016</a:t>
            </a:fld>
            <a:endParaRPr 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p>
            <a:endParaRPr lang="pt-BR"/>
          </a:p>
        </p:txBody>
      </p:sp>
      <p:sp>
        <p:nvSpPr>
          <p:cNvPr id="6" name="Espaço Reservado para Número de Slide 5"/>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1903447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17/11/2016</a:t>
            </a:fld>
            <a:endParaRPr lang="pt-BR"/>
          </a:p>
        </p:txBody>
      </p:sp>
      <p:sp>
        <p:nvSpPr>
          <p:cNvPr id="6" name="Espaço Reservado para Rodapé 5"/>
          <p:cNvSpPr>
            <a:spLocks noGrp="1"/>
          </p:cNvSpPr>
          <p:nvPr>
            <p:ph type="ftr" sz="quarter" idx="11"/>
          </p:nvPr>
        </p:nvSpPr>
        <p:spPr>
          <a:xfrm>
            <a:off x="3124200" y="6356350"/>
            <a:ext cx="2895600" cy="365125"/>
          </a:xfrm>
          <a:prstGeom prst="rect">
            <a:avLst/>
          </a:prstGeom>
        </p:spPr>
        <p:txBody>
          <a:bodyPr/>
          <a:lstStyle/>
          <a:p>
            <a:endParaRPr lang="pt-BR"/>
          </a:p>
        </p:txBody>
      </p:sp>
      <p:sp>
        <p:nvSpPr>
          <p:cNvPr id="7" name="Espaço Reservado para Número de Slide 6"/>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177478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a:t>Clique para editar o título mestre</a:t>
            </a: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17/11/2016</a:t>
            </a:fld>
            <a:endParaRPr lang="pt-BR"/>
          </a:p>
        </p:txBody>
      </p:sp>
      <p:sp>
        <p:nvSpPr>
          <p:cNvPr id="8" name="Espaço Reservado para Rodapé 7"/>
          <p:cNvSpPr>
            <a:spLocks noGrp="1"/>
          </p:cNvSpPr>
          <p:nvPr>
            <p:ph type="ftr" sz="quarter" idx="11"/>
          </p:nvPr>
        </p:nvSpPr>
        <p:spPr>
          <a:xfrm>
            <a:off x="3124200" y="6356350"/>
            <a:ext cx="2895600" cy="365125"/>
          </a:xfrm>
          <a:prstGeom prst="rect">
            <a:avLst/>
          </a:prstGeom>
        </p:spPr>
        <p:txBody>
          <a:bodyPr/>
          <a:lstStyle/>
          <a:p>
            <a:endParaRPr lang="pt-BR"/>
          </a:p>
        </p:txBody>
      </p:sp>
      <p:sp>
        <p:nvSpPr>
          <p:cNvPr id="9" name="Espaço Reservado para Número de Slide 8"/>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23812909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17/11/2016</a:t>
            </a:fld>
            <a:endParaRPr lang="pt-BR"/>
          </a:p>
        </p:txBody>
      </p:sp>
      <p:sp>
        <p:nvSpPr>
          <p:cNvPr id="3" name="Espaço Reservado para Rodapé 2"/>
          <p:cNvSpPr>
            <a:spLocks noGrp="1"/>
          </p:cNvSpPr>
          <p:nvPr>
            <p:ph type="ftr" sz="quarter" idx="11"/>
          </p:nvPr>
        </p:nvSpPr>
        <p:spPr>
          <a:xfrm>
            <a:off x="3124200" y="6356350"/>
            <a:ext cx="2895600" cy="365125"/>
          </a:xfrm>
          <a:prstGeom prst="rect">
            <a:avLst/>
          </a:prstGeom>
        </p:spPr>
        <p:txBody>
          <a:bodyPr/>
          <a:lstStyle/>
          <a:p>
            <a:endParaRPr lang="pt-BR"/>
          </a:p>
        </p:txBody>
      </p:sp>
      <p:sp>
        <p:nvSpPr>
          <p:cNvPr id="4" name="Espaço Reservado para Número de Slide 3"/>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28162512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a:t>Clique para editar o título mestre</a:t>
            </a: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Espaço Reservado para Data 4"/>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17/11/2016</a:t>
            </a:fld>
            <a:endParaRPr lang="pt-BR"/>
          </a:p>
        </p:txBody>
      </p:sp>
      <p:sp>
        <p:nvSpPr>
          <p:cNvPr id="6" name="Espaço Reservado para Rodapé 5"/>
          <p:cNvSpPr>
            <a:spLocks noGrp="1"/>
          </p:cNvSpPr>
          <p:nvPr>
            <p:ph type="ftr" sz="quarter" idx="11"/>
          </p:nvPr>
        </p:nvSpPr>
        <p:spPr>
          <a:xfrm>
            <a:off x="3124200" y="6356350"/>
            <a:ext cx="2895600" cy="365125"/>
          </a:xfrm>
          <a:prstGeom prst="rect">
            <a:avLst/>
          </a:prstGeom>
        </p:spPr>
        <p:txBody>
          <a:bodyPr/>
          <a:lstStyle/>
          <a:p>
            <a:endParaRPr lang="pt-BR"/>
          </a:p>
        </p:txBody>
      </p:sp>
      <p:sp>
        <p:nvSpPr>
          <p:cNvPr id="7" name="Espaço Reservado para Número de Slide 6"/>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220598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a:t>Clique para editar o título mestre</a:t>
            </a: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Espaço Reservado para Data 4"/>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17/11/2016</a:t>
            </a:fld>
            <a:endParaRPr lang="pt-BR"/>
          </a:p>
        </p:txBody>
      </p:sp>
      <p:sp>
        <p:nvSpPr>
          <p:cNvPr id="6" name="Espaço Reservado para Rodapé 5"/>
          <p:cNvSpPr>
            <a:spLocks noGrp="1"/>
          </p:cNvSpPr>
          <p:nvPr>
            <p:ph type="ftr" sz="quarter" idx="11"/>
          </p:nvPr>
        </p:nvSpPr>
        <p:spPr>
          <a:xfrm>
            <a:off x="3124200" y="6356350"/>
            <a:ext cx="2895600" cy="365125"/>
          </a:xfrm>
          <a:prstGeom prst="rect">
            <a:avLst/>
          </a:prstGeom>
        </p:spPr>
        <p:txBody>
          <a:bodyPr/>
          <a:lstStyle/>
          <a:p>
            <a:endParaRPr lang="pt-BR"/>
          </a:p>
        </p:txBody>
      </p:sp>
      <p:sp>
        <p:nvSpPr>
          <p:cNvPr id="7" name="Espaço Reservado para Número de Slide 6"/>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1577579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dirty="0"/>
              <a:t>TÍTULO</a:t>
            </a: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dirty="0"/>
              <a:t>Clique para editar o texto mestre</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pt-BR" dirty="0"/>
              <a:t>Slide 1</a:t>
            </a:r>
          </a:p>
        </p:txBody>
      </p:sp>
    </p:spTree>
    <p:extLst>
      <p:ext uri="{BB962C8B-B14F-4D97-AF65-F5344CB8AC3E}">
        <p14:creationId xmlns:p14="http://schemas.microsoft.com/office/powerpoint/2010/main" val="1990142393"/>
      </p:ext>
    </p:extLst>
  </p:cSld>
  <p:clrMap bg1="lt1" tx1="dk1" bg2="lt2" tx2="dk2" accent1="accent1" accent2="accent2" accent3="accent3" accent4="accent4" accent5="accent5" accent6="accent6" hlink="hlink" folHlink="folHlink"/>
  <p:sldLayoutIdLst>
    <p:sldLayoutId id="2147483654" r:id="rId1"/>
    <p:sldLayoutId id="2147483649" r:id="rId2"/>
    <p:sldLayoutId id="2147483650" r:id="rId3"/>
    <p:sldLayoutId id="2147483651" r:id="rId4"/>
    <p:sldLayoutId id="2147483652" r:id="rId5"/>
    <p:sldLayoutId id="2147483653"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just"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just"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just"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just"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just"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dirty="0">
                <a:latin typeface="Arial" panose="020B0604020202020204" pitchFamily="34" charset="0"/>
                <a:cs typeface="Arial" panose="020B0604020202020204" pitchFamily="34" charset="0"/>
              </a:rPr>
              <a:t>PROCESSO PENAL, 2016</a:t>
            </a:r>
          </a:p>
        </p:txBody>
      </p:sp>
      <p:sp>
        <p:nvSpPr>
          <p:cNvPr id="3" name="Espaço Reservado para Conteúdo 2"/>
          <p:cNvSpPr>
            <a:spLocks noGrp="1"/>
          </p:cNvSpPr>
          <p:nvPr>
            <p:ph idx="1"/>
          </p:nvPr>
        </p:nvSpPr>
        <p:spPr/>
        <p:txBody>
          <a:bodyPr>
            <a:normAutofit/>
          </a:bodyPr>
          <a:lstStyle/>
          <a:p>
            <a:pPr marL="0" indent="0" algn="just">
              <a:buNone/>
            </a:pPr>
            <a:endParaRPr lang="pt-BR" dirty="0">
              <a:latin typeface="Arial" panose="020B0604020202020204" pitchFamily="34" charset="0"/>
              <a:cs typeface="Arial" panose="020B0604020202020204" pitchFamily="34" charset="0"/>
            </a:endParaRPr>
          </a:p>
          <a:p>
            <a:pPr marL="0" indent="0" algn="just">
              <a:buNone/>
            </a:pPr>
            <a:endParaRPr lang="pt-BR" dirty="0">
              <a:latin typeface="Arial" panose="020B0604020202020204" pitchFamily="34" charset="0"/>
              <a:cs typeface="Arial" panose="020B0604020202020204" pitchFamily="34" charset="0"/>
            </a:endParaRPr>
          </a:p>
          <a:p>
            <a:pPr marL="0" indent="0" algn="ctr">
              <a:buNone/>
            </a:pPr>
            <a:r>
              <a:rPr lang="pt-BR" sz="4000" b="1" dirty="0"/>
              <a:t>JÚRI</a:t>
            </a:r>
            <a:endParaRPr lang="pt-BR" sz="4000" b="1" dirty="0">
              <a:latin typeface="Arial" panose="020B0604020202020204" pitchFamily="34" charset="0"/>
              <a:cs typeface="Arial" panose="020B0604020202020204" pitchFamily="34" charset="0"/>
            </a:endParaRPr>
          </a:p>
          <a:p>
            <a:pPr marL="0" indent="0" algn="ctr">
              <a:buNone/>
            </a:pPr>
            <a:endParaRPr lang="pt-BR" sz="2500" dirty="0"/>
          </a:p>
          <a:p>
            <a:pPr marL="0" indent="0" algn="just">
              <a:buNone/>
            </a:pPr>
            <a:endParaRPr lang="pt-BR" dirty="0">
              <a:latin typeface="Arial" panose="020B0604020202020204" pitchFamily="34" charset="0"/>
              <a:cs typeface="Arial" panose="020B0604020202020204" pitchFamily="34" charset="0"/>
            </a:endParaRPr>
          </a:p>
          <a:p>
            <a:pPr marL="0" indent="0" algn="just">
              <a:buNone/>
            </a:pPr>
            <a:endParaRPr lang="pt-BR" dirty="0">
              <a:latin typeface="Arial" panose="020B0604020202020204" pitchFamily="34" charset="0"/>
              <a:cs typeface="Arial" panose="020B0604020202020204" pitchFamily="34" charset="0"/>
            </a:endParaRPr>
          </a:p>
          <a:p>
            <a:pPr marL="0" indent="0" algn="r">
              <a:buNone/>
            </a:pPr>
            <a:r>
              <a:rPr lang="pt-BR" sz="4000" u="sng" dirty="0">
                <a:latin typeface="Arial" panose="020B0604020202020204" pitchFamily="34" charset="0"/>
                <a:cs typeface="Arial" panose="020B0604020202020204" pitchFamily="34" charset="0"/>
              </a:rPr>
              <a:t>contato@theuan.com.br</a:t>
            </a:r>
          </a:p>
        </p:txBody>
      </p:sp>
    </p:spTree>
    <p:extLst>
      <p:ext uri="{BB962C8B-B14F-4D97-AF65-F5344CB8AC3E}">
        <p14:creationId xmlns:p14="http://schemas.microsoft.com/office/powerpoint/2010/main" val="2334345219"/>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fade">
                                      <p:cBhvr>
                                        <p:cTn id="1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endParaRPr lang="pt-BR" dirty="0"/>
          </a:p>
        </p:txBody>
      </p:sp>
      <p:pic>
        <p:nvPicPr>
          <p:cNvPr id="4" name="Espaço Reservado para Conteúdo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7504" y="764704"/>
            <a:ext cx="8784976" cy="5616624"/>
          </a:xfrm>
          <a:prstGeom prst="rect">
            <a:avLst/>
          </a:prstGeom>
          <a:noFill/>
          <a:ln>
            <a:noFill/>
          </a:ln>
        </p:spPr>
      </p:pic>
    </p:spTree>
    <p:extLst>
      <p:ext uri="{BB962C8B-B14F-4D97-AF65-F5344CB8AC3E}">
        <p14:creationId xmlns:p14="http://schemas.microsoft.com/office/powerpoint/2010/main" val="3048184330"/>
      </p:ext>
    </p:extLst>
  </p:cSld>
  <p:clrMapOvr>
    <a:masterClrMapping/>
  </p:clrMapOvr>
  <p:transition spd="slow">
    <p:push/>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a:t>1. INTRODUÇÃO AO PROCEDIMENTO</a:t>
            </a:r>
            <a:endParaRPr lang="pt-BR" dirty="0"/>
          </a:p>
        </p:txBody>
      </p:sp>
      <p:sp>
        <p:nvSpPr>
          <p:cNvPr id="3" name="Espaço Reservado para Conteúdo 2"/>
          <p:cNvSpPr>
            <a:spLocks noGrp="1"/>
          </p:cNvSpPr>
          <p:nvPr>
            <p:ph idx="1"/>
          </p:nvPr>
        </p:nvSpPr>
        <p:spPr>
          <a:xfrm>
            <a:off x="228600" y="1417638"/>
            <a:ext cx="8686800" cy="5440362"/>
          </a:xfrm>
        </p:spPr>
        <p:txBody>
          <a:bodyPr>
            <a:normAutofit fontScale="92500" lnSpcReduction="20000"/>
          </a:bodyPr>
          <a:lstStyle/>
          <a:p>
            <a:r>
              <a:rPr lang="pt-BR" u="sng" dirty="0"/>
              <a:t>Soberania dos veredictos</a:t>
            </a:r>
            <a:r>
              <a:rPr lang="pt-BR" dirty="0"/>
              <a:t>: </a:t>
            </a:r>
          </a:p>
          <a:p>
            <a:pPr marL="0" indent="0">
              <a:buNone/>
            </a:pPr>
            <a:r>
              <a:rPr lang="pt-BR" dirty="0"/>
              <a:t>Todas as vezes que o Brasil passou por ditadura, a soberania dos veredictos foi retirada. A constituição polaca de 37 retirou a soberania dos veredictos da Constituição, que garantia a participação popular na distribuição da justiça. O CPP de 41 (ainda ditadura do Estado Novo), o TJ poderia rever a decisão do Júri para absolver ou condenar. Os irmãos naves foram absolvidos pelo júri </a:t>
            </a:r>
            <a:r>
              <a:rPr lang="pt-BR" dirty="0" err="1"/>
              <a:t>2x</a:t>
            </a:r>
            <a:r>
              <a:rPr lang="pt-BR" dirty="0"/>
              <a:t>, mas condenados pelo TJ a uma pena de 25 anos e 6 meses. Os naves ficaram 8 anos e 3 meses presos. Apenas em 1952 a verdade vem à tona com a vítima que apareceu viva. </a:t>
            </a:r>
          </a:p>
          <a:p>
            <a:pPr marL="0" indent="0">
              <a:buNone/>
            </a:pPr>
            <a:endParaRPr lang="pt-BR" dirty="0"/>
          </a:p>
          <a:p>
            <a:pPr lvl="0"/>
            <a:endParaRPr lang="pt-BR" dirty="0"/>
          </a:p>
        </p:txBody>
      </p:sp>
    </p:spTree>
    <p:extLst>
      <p:ext uri="{BB962C8B-B14F-4D97-AF65-F5344CB8AC3E}">
        <p14:creationId xmlns:p14="http://schemas.microsoft.com/office/powerpoint/2010/main" val="2362805323"/>
      </p:ext>
    </p:extLst>
  </p:cSld>
  <p:clrMapOvr>
    <a:masterClrMapping/>
  </p:clrMapOvr>
  <p:transition spd="slow">
    <p:push/>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a:t>1. INTRODUÇÃO AO PROCEDIMENTO</a:t>
            </a:r>
            <a:endParaRPr lang="pt-BR" dirty="0"/>
          </a:p>
        </p:txBody>
      </p:sp>
      <p:sp>
        <p:nvSpPr>
          <p:cNvPr id="3" name="Espaço Reservado para Conteúdo 2"/>
          <p:cNvSpPr>
            <a:spLocks noGrp="1"/>
          </p:cNvSpPr>
          <p:nvPr>
            <p:ph idx="1"/>
          </p:nvPr>
        </p:nvSpPr>
        <p:spPr>
          <a:xfrm>
            <a:off x="228600" y="1417638"/>
            <a:ext cx="8686800" cy="5440362"/>
          </a:xfrm>
        </p:spPr>
        <p:txBody>
          <a:bodyPr>
            <a:normAutofit lnSpcReduction="10000"/>
          </a:bodyPr>
          <a:lstStyle/>
          <a:p>
            <a:r>
              <a:rPr lang="pt-BR" u="sng" dirty="0"/>
              <a:t>Soberania dos veredictos</a:t>
            </a:r>
            <a:r>
              <a:rPr lang="pt-BR" dirty="0"/>
              <a:t>: </a:t>
            </a:r>
          </a:p>
          <a:p>
            <a:pPr marL="0" lvl="0" indent="0">
              <a:buNone/>
            </a:pPr>
            <a:r>
              <a:rPr lang="pt-BR" dirty="0"/>
              <a:t>Atualmente se admite a cassação da decisão do júri apenas se a decisão for manifestamente contrária a prova dos autos. No entanto, se no segundo júri, a decisão se manter, essa decisão se tornará definitiva. Assim, seria possível, por exemplo, que os jurados chancelem uma “condenação” ainda que manifestamente contrária a prova dos autos. </a:t>
            </a:r>
            <a:r>
              <a:rPr lang="pt-BR" dirty="0" err="1"/>
              <a:t>Aury</a:t>
            </a:r>
            <a:r>
              <a:rPr lang="pt-BR" dirty="0"/>
              <a:t> crítica duramente essa possibilidade.</a:t>
            </a:r>
          </a:p>
          <a:p>
            <a:pPr marL="0" indent="0">
              <a:buNone/>
            </a:pPr>
            <a:endParaRPr lang="pt-BR" dirty="0"/>
          </a:p>
          <a:p>
            <a:pPr lvl="0"/>
            <a:endParaRPr lang="pt-BR" dirty="0"/>
          </a:p>
        </p:txBody>
      </p:sp>
    </p:spTree>
    <p:extLst>
      <p:ext uri="{BB962C8B-B14F-4D97-AF65-F5344CB8AC3E}">
        <p14:creationId xmlns:p14="http://schemas.microsoft.com/office/powerpoint/2010/main" val="1039492638"/>
      </p:ext>
    </p:extLst>
  </p:cSld>
  <p:clrMapOvr>
    <a:masterClrMapping/>
  </p:clrMapOvr>
  <p:transition spd="slow">
    <p:push/>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a:t>1. INTRODUÇÃO AO PROCEDIMENTO</a:t>
            </a:r>
            <a:endParaRPr lang="pt-BR" dirty="0"/>
          </a:p>
        </p:txBody>
      </p:sp>
      <p:sp>
        <p:nvSpPr>
          <p:cNvPr id="3" name="Espaço Reservado para Conteúdo 2"/>
          <p:cNvSpPr>
            <a:spLocks noGrp="1"/>
          </p:cNvSpPr>
          <p:nvPr>
            <p:ph idx="1"/>
          </p:nvPr>
        </p:nvSpPr>
        <p:spPr>
          <a:xfrm>
            <a:off x="228600" y="1417638"/>
            <a:ext cx="8686800" cy="5440362"/>
          </a:xfrm>
        </p:spPr>
        <p:txBody>
          <a:bodyPr>
            <a:normAutofit/>
          </a:bodyPr>
          <a:lstStyle/>
          <a:p>
            <a:pPr marL="0" indent="0">
              <a:buNone/>
            </a:pPr>
            <a:r>
              <a:rPr lang="pt-BR" b="1" dirty="0" err="1"/>
              <a:t>OBS</a:t>
            </a:r>
            <a:r>
              <a:rPr lang="pt-BR" dirty="0"/>
              <a:t>: a soberania dos veredictos não prevalece para impedir revisão criminal. Um direito fundamental (soberania dos veredictos) não pode ser utilizado para limitar o direito de defesa (outro direito fundamental). Por outro lado, a vedação a reformo in pejus se sobrepõe a soberania dos veredictos, sendo certo o réu submetido a novo júri não pode ter uma pena maior do que aquela do primeiro júri.</a:t>
            </a:r>
          </a:p>
          <a:p>
            <a:pPr marL="0" indent="0">
              <a:buNone/>
            </a:pPr>
            <a:endParaRPr lang="pt-BR" dirty="0"/>
          </a:p>
          <a:p>
            <a:pPr lvl="0"/>
            <a:endParaRPr lang="pt-BR" dirty="0"/>
          </a:p>
        </p:txBody>
      </p:sp>
    </p:spTree>
    <p:extLst>
      <p:ext uri="{BB962C8B-B14F-4D97-AF65-F5344CB8AC3E}">
        <p14:creationId xmlns:p14="http://schemas.microsoft.com/office/powerpoint/2010/main" val="1998972609"/>
      </p:ext>
    </p:extLst>
  </p:cSld>
  <p:clrMapOvr>
    <a:masterClrMapping/>
  </p:clrMapOvr>
  <p:transition spd="slow">
    <p:push/>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a:t>1. INTRODUÇÃO AO PROCEDIMENTO</a:t>
            </a:r>
            <a:endParaRPr lang="pt-BR" dirty="0"/>
          </a:p>
        </p:txBody>
      </p:sp>
      <p:sp>
        <p:nvSpPr>
          <p:cNvPr id="3" name="Espaço Reservado para Conteúdo 2"/>
          <p:cNvSpPr>
            <a:spLocks noGrp="1"/>
          </p:cNvSpPr>
          <p:nvPr>
            <p:ph idx="1"/>
          </p:nvPr>
        </p:nvSpPr>
        <p:spPr>
          <a:xfrm>
            <a:off x="228600" y="1417638"/>
            <a:ext cx="8686800" cy="5440362"/>
          </a:xfrm>
        </p:spPr>
        <p:txBody>
          <a:bodyPr>
            <a:normAutofit/>
          </a:bodyPr>
          <a:lstStyle/>
          <a:p>
            <a:pPr lvl="0"/>
            <a:r>
              <a:rPr lang="pt-BR" u="sng" dirty="0"/>
              <a:t>Competência mínima para julgamento de crimes dolosos contra a vida:</a:t>
            </a:r>
            <a:r>
              <a:rPr lang="pt-BR" dirty="0"/>
              <a:t> a competência é </a:t>
            </a:r>
            <a:r>
              <a:rPr lang="pt-BR" b="1" dirty="0"/>
              <a:t>mínima</a:t>
            </a:r>
            <a:r>
              <a:rPr lang="pt-BR" dirty="0"/>
              <a:t>, pois não há proibição para que legislação infraconstitucional amplie o rol dos crimes que serão submetidos ao Tribunal do Júri. O CPP faz isso quando permite o julgamento dos crimes conexos ao crime doloso contra a vida perante o Júri. </a:t>
            </a:r>
          </a:p>
          <a:p>
            <a:pPr marL="0" indent="0">
              <a:buNone/>
            </a:pPr>
            <a:endParaRPr lang="pt-BR" dirty="0"/>
          </a:p>
          <a:p>
            <a:pPr lvl="0"/>
            <a:endParaRPr lang="pt-BR" dirty="0"/>
          </a:p>
        </p:txBody>
      </p:sp>
    </p:spTree>
    <p:extLst>
      <p:ext uri="{BB962C8B-B14F-4D97-AF65-F5344CB8AC3E}">
        <p14:creationId xmlns:p14="http://schemas.microsoft.com/office/powerpoint/2010/main" val="1460732429"/>
      </p:ext>
    </p:extLst>
  </p:cSld>
  <p:clrMapOvr>
    <a:masterClrMapping/>
  </p:clrMapOvr>
  <p:transition spd="slow">
    <p:push/>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a:t>1. INTRODUÇÃO AO PROCEDIMENTO</a:t>
            </a:r>
            <a:endParaRPr lang="pt-BR" dirty="0"/>
          </a:p>
        </p:txBody>
      </p:sp>
      <p:sp>
        <p:nvSpPr>
          <p:cNvPr id="3" name="Espaço Reservado para Conteúdo 2"/>
          <p:cNvSpPr>
            <a:spLocks noGrp="1"/>
          </p:cNvSpPr>
          <p:nvPr>
            <p:ph idx="1"/>
          </p:nvPr>
        </p:nvSpPr>
        <p:spPr>
          <a:xfrm>
            <a:off x="228600" y="1417638"/>
            <a:ext cx="8686800" cy="5440362"/>
          </a:xfrm>
        </p:spPr>
        <p:txBody>
          <a:bodyPr>
            <a:normAutofit/>
          </a:bodyPr>
          <a:lstStyle/>
          <a:p>
            <a:pPr marL="0" indent="0">
              <a:buNone/>
            </a:pPr>
            <a:r>
              <a:rPr lang="pt-BR" b="1" dirty="0"/>
              <a:t>1.3. Características do Tribunal do Júri</a:t>
            </a:r>
            <a:endParaRPr lang="pt-BR" dirty="0"/>
          </a:p>
          <a:p>
            <a:pPr lvl="0"/>
            <a:r>
              <a:rPr lang="pt-BR" u="sng" dirty="0"/>
              <a:t>Órgão colegiado</a:t>
            </a:r>
            <a:r>
              <a:rPr lang="pt-BR" dirty="0"/>
              <a:t>: a decisão da causa é entregue a número plural de pessoas.</a:t>
            </a:r>
          </a:p>
          <a:p>
            <a:pPr lvl="0"/>
            <a:r>
              <a:rPr lang="pt-BR" u="sng" dirty="0"/>
              <a:t>Heterogeneidade</a:t>
            </a:r>
            <a:r>
              <a:rPr lang="pt-BR" dirty="0"/>
              <a:t>: o tribunal é composto por 1 juiz togado (presidente) e 25 juízes leigos, dentro os quais irão ser sorteados 7 para comporem o conselho de sentença.</a:t>
            </a:r>
          </a:p>
          <a:p>
            <a:pPr marL="0" indent="0">
              <a:buNone/>
            </a:pPr>
            <a:endParaRPr lang="pt-BR" dirty="0"/>
          </a:p>
          <a:p>
            <a:pPr lvl="0"/>
            <a:endParaRPr lang="pt-BR" dirty="0"/>
          </a:p>
        </p:txBody>
      </p:sp>
    </p:spTree>
    <p:extLst>
      <p:ext uri="{BB962C8B-B14F-4D97-AF65-F5344CB8AC3E}">
        <p14:creationId xmlns:p14="http://schemas.microsoft.com/office/powerpoint/2010/main" val="2131085990"/>
      </p:ext>
    </p:extLst>
  </p:cSld>
  <p:clrMapOvr>
    <a:masterClrMapping/>
  </p:clrMapOvr>
  <p:transition spd="slow">
    <p:push/>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a:t>1. INTRODUÇÃO AO PROCEDIMENTO</a:t>
            </a:r>
            <a:endParaRPr lang="pt-BR" dirty="0"/>
          </a:p>
        </p:txBody>
      </p:sp>
      <p:sp>
        <p:nvSpPr>
          <p:cNvPr id="3" name="Espaço Reservado para Conteúdo 2"/>
          <p:cNvSpPr>
            <a:spLocks noGrp="1"/>
          </p:cNvSpPr>
          <p:nvPr>
            <p:ph idx="1"/>
          </p:nvPr>
        </p:nvSpPr>
        <p:spPr>
          <a:xfrm>
            <a:off x="228600" y="1417638"/>
            <a:ext cx="8686800" cy="5440362"/>
          </a:xfrm>
        </p:spPr>
        <p:txBody>
          <a:bodyPr>
            <a:normAutofit/>
          </a:bodyPr>
          <a:lstStyle/>
          <a:p>
            <a:pPr marL="0" indent="0">
              <a:buNone/>
            </a:pPr>
            <a:r>
              <a:rPr lang="pt-BR" b="1" dirty="0" err="1"/>
              <a:t>OBS</a:t>
            </a:r>
            <a:r>
              <a:rPr lang="pt-BR" dirty="0"/>
              <a:t>: </a:t>
            </a:r>
            <a:r>
              <a:rPr lang="pt-BR" dirty="0" err="1"/>
              <a:t>Aury</a:t>
            </a:r>
            <a:r>
              <a:rPr lang="pt-BR" dirty="0"/>
              <a:t> crítica essa suposta “heterogeneidade” do Júri. Isso porque a listagem dos jurados em regra é composta por donas de casa, servidores públicos aposentados, estudantes, enfim, pessoas que não teriam “nada melhor para fazer” e poderia perder um dia inteiro num julgamento. Dificilmente são convocados médicos, celebridades, autoridades, </a:t>
            </a:r>
            <a:r>
              <a:rPr lang="pt-BR" dirty="0" err="1"/>
              <a:t>etc</a:t>
            </a:r>
            <a:r>
              <a:rPr lang="pt-BR" dirty="0"/>
              <a:t> (LOPES, 2016, p. 663). </a:t>
            </a:r>
          </a:p>
          <a:p>
            <a:pPr marL="0" indent="0">
              <a:buNone/>
            </a:pPr>
            <a:endParaRPr lang="pt-BR" dirty="0"/>
          </a:p>
          <a:p>
            <a:pPr lvl="0"/>
            <a:endParaRPr lang="pt-BR" dirty="0"/>
          </a:p>
        </p:txBody>
      </p:sp>
    </p:spTree>
    <p:extLst>
      <p:ext uri="{BB962C8B-B14F-4D97-AF65-F5344CB8AC3E}">
        <p14:creationId xmlns:p14="http://schemas.microsoft.com/office/powerpoint/2010/main" val="1577877170"/>
      </p:ext>
    </p:extLst>
  </p:cSld>
  <p:clrMapOvr>
    <a:masterClrMapping/>
  </p:clrMapOvr>
  <p:transition spd="slow">
    <p:push/>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a:t>1. INTRODUÇÃO AO PROCEDIMENTO</a:t>
            </a:r>
            <a:endParaRPr lang="pt-BR" dirty="0"/>
          </a:p>
        </p:txBody>
      </p:sp>
      <p:sp>
        <p:nvSpPr>
          <p:cNvPr id="3" name="Espaço Reservado para Conteúdo 2"/>
          <p:cNvSpPr>
            <a:spLocks noGrp="1"/>
          </p:cNvSpPr>
          <p:nvPr>
            <p:ph idx="1"/>
          </p:nvPr>
        </p:nvSpPr>
        <p:spPr>
          <a:xfrm>
            <a:off x="228600" y="1417638"/>
            <a:ext cx="8686800" cy="5440362"/>
          </a:xfrm>
        </p:spPr>
        <p:txBody>
          <a:bodyPr>
            <a:normAutofit lnSpcReduction="10000"/>
          </a:bodyPr>
          <a:lstStyle/>
          <a:p>
            <a:pPr marL="0" indent="0">
              <a:buNone/>
            </a:pPr>
            <a:r>
              <a:rPr lang="pt-BR" b="1" dirty="0"/>
              <a:t>1.3. Características do Tribunal do Júri</a:t>
            </a:r>
          </a:p>
          <a:p>
            <a:r>
              <a:rPr lang="pt-BR" u="sng" dirty="0"/>
              <a:t>Horizontalidade</a:t>
            </a:r>
            <a:r>
              <a:rPr lang="pt-BR" dirty="0"/>
              <a:t>: juiz-presidente e os jurados encontram-se no mesmo grau de jurisdição.</a:t>
            </a:r>
          </a:p>
          <a:p>
            <a:pPr lvl="0"/>
            <a:r>
              <a:rPr lang="pt-BR" u="sng" dirty="0"/>
              <a:t>Decisão tomada por maioria de votos</a:t>
            </a:r>
            <a:r>
              <a:rPr lang="pt-BR" b="1" u="sng" dirty="0"/>
              <a:t>:</a:t>
            </a:r>
            <a:r>
              <a:rPr lang="pt-BR" dirty="0"/>
              <a:t> nos EUA, por exemplo, para determinados casos se exige votação unânime. Vide 12 homens e uma sentença.</a:t>
            </a:r>
          </a:p>
          <a:p>
            <a:pPr lvl="0"/>
            <a:r>
              <a:rPr lang="pt-BR" u="sng" dirty="0"/>
              <a:t>Temporariedade (caráter não permanente)</a:t>
            </a:r>
            <a:r>
              <a:rPr lang="pt-BR" dirty="0"/>
              <a:t>: o Tribunal do Júri é constituído em certas épocas do ano para julgamento das causas que já se encontram preparadas.</a:t>
            </a:r>
          </a:p>
          <a:p>
            <a:pPr marL="0" indent="0">
              <a:buNone/>
            </a:pPr>
            <a:endParaRPr lang="pt-BR" dirty="0"/>
          </a:p>
          <a:p>
            <a:pPr lvl="0"/>
            <a:endParaRPr lang="pt-BR" dirty="0"/>
          </a:p>
        </p:txBody>
      </p:sp>
    </p:spTree>
    <p:extLst>
      <p:ext uri="{BB962C8B-B14F-4D97-AF65-F5344CB8AC3E}">
        <p14:creationId xmlns:p14="http://schemas.microsoft.com/office/powerpoint/2010/main" val="1412165335"/>
      </p:ext>
    </p:extLst>
  </p:cSld>
  <p:clrMapOvr>
    <a:masterClrMapping/>
  </p:clrMapOvr>
  <p:transition spd="slow">
    <p:push/>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a:t>1. INTRODUÇÃO AO PROCEDIMENTO</a:t>
            </a:r>
            <a:endParaRPr lang="pt-BR" dirty="0"/>
          </a:p>
        </p:txBody>
      </p:sp>
      <p:sp>
        <p:nvSpPr>
          <p:cNvPr id="3" name="Espaço Reservado para Conteúdo 2"/>
          <p:cNvSpPr>
            <a:spLocks noGrp="1"/>
          </p:cNvSpPr>
          <p:nvPr>
            <p:ph idx="1"/>
          </p:nvPr>
        </p:nvSpPr>
        <p:spPr>
          <a:xfrm>
            <a:off x="228600" y="1417638"/>
            <a:ext cx="8686800" cy="5440362"/>
          </a:xfrm>
        </p:spPr>
        <p:txBody>
          <a:bodyPr>
            <a:normAutofit/>
          </a:bodyPr>
          <a:lstStyle/>
          <a:p>
            <a:pPr marL="0" indent="0">
              <a:buNone/>
            </a:pPr>
            <a:r>
              <a:rPr lang="pt-BR" b="1" dirty="0"/>
              <a:t>1.3. Características do Tribunal do Júri</a:t>
            </a:r>
          </a:p>
          <a:p>
            <a:pPr marL="0" indent="0">
              <a:buNone/>
            </a:pPr>
            <a:r>
              <a:rPr lang="pt-BR" b="1" dirty="0" err="1"/>
              <a:t>OBS</a:t>
            </a:r>
            <a:r>
              <a:rPr lang="pt-BR" b="1" dirty="0"/>
              <a:t>:</a:t>
            </a:r>
            <a:r>
              <a:rPr lang="pt-BR" dirty="0"/>
              <a:t> evidentemente que isso se aplica apenas para comarcas pequenas, em que poucos delitos dolosos contra a vida ocorrem e são processados ao longo de um ano. Numa cidade como São Paulo, p.ex., o tribunal do júri está em funcionamento permanente.</a:t>
            </a:r>
          </a:p>
          <a:p>
            <a:pPr marL="0" indent="0">
              <a:buNone/>
            </a:pPr>
            <a:endParaRPr lang="pt-BR" dirty="0"/>
          </a:p>
          <a:p>
            <a:pPr lvl="0"/>
            <a:endParaRPr lang="pt-BR" dirty="0"/>
          </a:p>
        </p:txBody>
      </p:sp>
    </p:spTree>
    <p:extLst>
      <p:ext uri="{BB962C8B-B14F-4D97-AF65-F5344CB8AC3E}">
        <p14:creationId xmlns:p14="http://schemas.microsoft.com/office/powerpoint/2010/main" val="2962223640"/>
      </p:ext>
    </p:extLst>
  </p:cSld>
  <p:clrMapOvr>
    <a:masterClrMapping/>
  </p:clrMapOvr>
  <p:transition spd="slow">
    <p:push/>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a:t>1. INTRODUÇÃO AO PROCEDIMENTO</a:t>
            </a:r>
            <a:endParaRPr lang="pt-BR" dirty="0"/>
          </a:p>
        </p:txBody>
      </p:sp>
      <p:sp>
        <p:nvSpPr>
          <p:cNvPr id="3" name="Espaço Reservado para Conteúdo 2"/>
          <p:cNvSpPr>
            <a:spLocks noGrp="1"/>
          </p:cNvSpPr>
          <p:nvPr>
            <p:ph idx="1"/>
          </p:nvPr>
        </p:nvSpPr>
        <p:spPr>
          <a:xfrm>
            <a:off x="228600" y="1417638"/>
            <a:ext cx="8686800" cy="5440362"/>
          </a:xfrm>
        </p:spPr>
        <p:txBody>
          <a:bodyPr>
            <a:normAutofit/>
          </a:bodyPr>
          <a:lstStyle/>
          <a:p>
            <a:pPr marL="0" indent="0">
              <a:buNone/>
            </a:pPr>
            <a:r>
              <a:rPr lang="pt-BR" b="1" dirty="0"/>
              <a:t>1.4. Organização do Tribunal do Júri</a:t>
            </a:r>
            <a:endParaRPr lang="pt-BR" dirty="0"/>
          </a:p>
          <a:p>
            <a:pPr lvl="0"/>
            <a:r>
              <a:rPr lang="pt-BR" dirty="0"/>
              <a:t>Juiz-presidente organizará a listagem geral de jurados, da seguinte maneira:</a:t>
            </a:r>
          </a:p>
          <a:p>
            <a:pPr lvl="1"/>
            <a:r>
              <a:rPr lang="pt-BR" dirty="0"/>
              <a:t>800 a 1500 jurados nas comarcas de mais de 1 milhão de habitantes</a:t>
            </a:r>
          </a:p>
          <a:p>
            <a:pPr lvl="1"/>
            <a:r>
              <a:rPr lang="pt-BR" dirty="0"/>
              <a:t>300 a 700 jurados nas comarcas com mais de 100 mil habitantes</a:t>
            </a:r>
          </a:p>
          <a:p>
            <a:pPr lvl="1"/>
            <a:r>
              <a:rPr lang="pt-BR" dirty="0"/>
              <a:t>80 a 400 jurados nas comarcas menores.</a:t>
            </a:r>
          </a:p>
          <a:p>
            <a:pPr lvl="1"/>
            <a:r>
              <a:rPr lang="pt-BR" dirty="0"/>
              <a:t>Onde houver necessidade poderá haver alistamento de número maior de jurados e até formação de lista de suplentes.</a:t>
            </a:r>
          </a:p>
          <a:p>
            <a:pPr marL="0" lvl="0" indent="0">
              <a:buNone/>
            </a:pPr>
            <a:endParaRPr lang="pt-BR" dirty="0"/>
          </a:p>
          <a:p>
            <a:pPr marL="0" indent="0">
              <a:buNone/>
            </a:pPr>
            <a:endParaRPr lang="pt-BR" dirty="0"/>
          </a:p>
          <a:p>
            <a:pPr lvl="0"/>
            <a:endParaRPr lang="pt-BR" dirty="0"/>
          </a:p>
        </p:txBody>
      </p:sp>
    </p:spTree>
    <p:extLst>
      <p:ext uri="{BB962C8B-B14F-4D97-AF65-F5344CB8AC3E}">
        <p14:creationId xmlns:p14="http://schemas.microsoft.com/office/powerpoint/2010/main" val="2798973995"/>
      </p:ext>
    </p:extLst>
  </p:cSld>
  <p:clrMapOvr>
    <a:masterClrMapping/>
  </p:clrMapOvr>
  <p:transition spd="slow">
    <p:push/>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a:t>1. INTRODUÇÃO AO PROCEDIMENTO</a:t>
            </a:r>
            <a:endParaRPr lang="pt-BR" dirty="0"/>
          </a:p>
        </p:txBody>
      </p:sp>
      <p:sp>
        <p:nvSpPr>
          <p:cNvPr id="3" name="Espaço Reservado para Conteúdo 2"/>
          <p:cNvSpPr>
            <a:spLocks noGrp="1"/>
          </p:cNvSpPr>
          <p:nvPr>
            <p:ph idx="1"/>
          </p:nvPr>
        </p:nvSpPr>
        <p:spPr/>
        <p:txBody>
          <a:bodyPr>
            <a:normAutofit fontScale="92500" lnSpcReduction="20000"/>
          </a:bodyPr>
          <a:lstStyle/>
          <a:p>
            <a:pPr marL="0" indent="0">
              <a:buNone/>
            </a:pPr>
            <a:r>
              <a:rPr lang="pt-BR" b="1" dirty="0"/>
              <a:t>1.1. Rito Bifásico</a:t>
            </a:r>
          </a:p>
          <a:p>
            <a:pPr marL="0" indent="0">
              <a:buNone/>
            </a:pPr>
            <a:r>
              <a:rPr lang="pt-BR" dirty="0"/>
              <a:t>O rito do júri é </a:t>
            </a:r>
            <a:r>
              <a:rPr lang="pt-BR" b="1" u="sng" dirty="0"/>
              <a:t>bifásico</a:t>
            </a:r>
            <a:r>
              <a:rPr lang="pt-BR" dirty="0"/>
              <a:t>. Se divide em </a:t>
            </a:r>
            <a:r>
              <a:rPr lang="pt-BR" b="1" u="sng" dirty="0"/>
              <a:t>sumário da culpa</a:t>
            </a:r>
            <a:r>
              <a:rPr lang="pt-BR" dirty="0"/>
              <a:t> e </a:t>
            </a:r>
            <a:r>
              <a:rPr lang="pt-BR" b="1" u="sng" dirty="0"/>
              <a:t>juízo da causa</a:t>
            </a:r>
            <a:r>
              <a:rPr lang="pt-BR" dirty="0"/>
              <a:t>.</a:t>
            </a:r>
          </a:p>
          <a:p>
            <a:pPr marL="0" indent="0">
              <a:buNone/>
            </a:pPr>
            <a:r>
              <a:rPr lang="pt-BR" b="1" u="sng" dirty="0"/>
              <a:t>1ª Fase</a:t>
            </a:r>
            <a:r>
              <a:rPr lang="pt-BR" b="1" dirty="0"/>
              <a:t>:</a:t>
            </a:r>
            <a:endParaRPr lang="pt-BR" dirty="0"/>
          </a:p>
          <a:p>
            <a:pPr marL="514350" lvl="0" indent="-514350">
              <a:buFont typeface="+mj-lt"/>
              <a:buAutoNum type="arabicPeriod"/>
            </a:pPr>
            <a:r>
              <a:rPr lang="pt-BR" dirty="0"/>
              <a:t>Denúncia ou queixa</a:t>
            </a:r>
          </a:p>
          <a:p>
            <a:pPr marL="514350" lvl="0" indent="-514350">
              <a:buFont typeface="+mj-lt"/>
              <a:buAutoNum type="arabicPeriod"/>
            </a:pPr>
            <a:r>
              <a:rPr lang="pt-BR" dirty="0"/>
              <a:t>Rejeição ou Recebimento pelo juiz</a:t>
            </a:r>
          </a:p>
          <a:p>
            <a:pPr marL="514350" lvl="0" indent="-514350">
              <a:buFont typeface="+mj-lt"/>
              <a:buAutoNum type="arabicPeriod"/>
            </a:pPr>
            <a:r>
              <a:rPr lang="pt-BR" dirty="0"/>
              <a:t>Citação</a:t>
            </a:r>
          </a:p>
          <a:p>
            <a:pPr marL="514350" lvl="0" indent="-514350">
              <a:buFont typeface="+mj-lt"/>
              <a:buAutoNum type="arabicPeriod"/>
            </a:pPr>
            <a:r>
              <a:rPr lang="pt-BR" dirty="0"/>
              <a:t>Resposta escrita</a:t>
            </a:r>
          </a:p>
          <a:p>
            <a:pPr marL="514350" lvl="0" indent="-514350">
              <a:buFont typeface="+mj-lt"/>
              <a:buAutoNum type="arabicPeriod"/>
            </a:pPr>
            <a:r>
              <a:rPr lang="pt-BR" dirty="0"/>
              <a:t>Oitiva do MP se réu arguir preliminares ou juntar docs. (Inconstitucional)</a:t>
            </a:r>
          </a:p>
          <a:p>
            <a:pPr marL="0" indent="0">
              <a:buNone/>
            </a:pPr>
            <a:endParaRPr lang="pt-BR" dirty="0"/>
          </a:p>
        </p:txBody>
      </p:sp>
    </p:spTree>
    <p:extLst>
      <p:ext uri="{BB962C8B-B14F-4D97-AF65-F5344CB8AC3E}">
        <p14:creationId xmlns:p14="http://schemas.microsoft.com/office/powerpoint/2010/main" val="2179359015"/>
      </p:ext>
    </p:extLst>
  </p:cSld>
  <p:clrMapOvr>
    <a:masterClrMapping/>
  </p:clrMapOvr>
  <p:transition spd="slow">
    <p:push/>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a:t>1. INTRODUÇÃO AO PROCEDIMENTO</a:t>
            </a:r>
            <a:endParaRPr lang="pt-BR" dirty="0"/>
          </a:p>
        </p:txBody>
      </p:sp>
      <p:sp>
        <p:nvSpPr>
          <p:cNvPr id="3" name="Espaço Reservado para Conteúdo 2"/>
          <p:cNvSpPr>
            <a:spLocks noGrp="1"/>
          </p:cNvSpPr>
          <p:nvPr>
            <p:ph idx="1"/>
          </p:nvPr>
        </p:nvSpPr>
        <p:spPr>
          <a:xfrm>
            <a:off x="228600" y="1417638"/>
            <a:ext cx="8686800" cy="5440362"/>
          </a:xfrm>
        </p:spPr>
        <p:txBody>
          <a:bodyPr>
            <a:normAutofit fontScale="85000" lnSpcReduction="20000"/>
          </a:bodyPr>
          <a:lstStyle/>
          <a:p>
            <a:pPr marL="0" indent="0">
              <a:buNone/>
            </a:pPr>
            <a:r>
              <a:rPr lang="pt-BR" b="1" dirty="0"/>
              <a:t>1.4. Organização do Tribunal do Júri</a:t>
            </a:r>
            <a:endParaRPr lang="pt-BR" dirty="0"/>
          </a:p>
          <a:p>
            <a:pPr lvl="0"/>
            <a:r>
              <a:rPr lang="pt-BR" dirty="0"/>
              <a:t>O art. 425,§2º: O juiz presidente requisitará às autoridades locais, associações de classe e de bairro, entidades associativas e culturais, instituições de ensino em geral, universidades, sindicatos, repartições públicas e outros núcleos comunitários a indicação de pessoas que reúnam as condições para exercer a função de jurado.</a:t>
            </a:r>
          </a:p>
          <a:p>
            <a:pPr lvl="0"/>
            <a:r>
              <a:rPr lang="pt-BR" dirty="0"/>
              <a:t>A listagem geral dos jurados que funcionarão no júri daquela comarca deverá ser publicada, via imprensa oficial e afixação nos murais do tribunal do júri, até o dia 10 de outubro, e definitivamente até dia 10 de novembro. Contra essa listagem caberá </a:t>
            </a:r>
            <a:r>
              <a:rPr lang="pt-BR" dirty="0" err="1"/>
              <a:t>RESE</a:t>
            </a:r>
            <a:r>
              <a:rPr lang="pt-BR" dirty="0"/>
              <a:t>, no prazo de 20 dias, para fim de incluir ou excluir algum nome (art. 581, </a:t>
            </a:r>
            <a:r>
              <a:rPr lang="pt-BR" dirty="0" err="1"/>
              <a:t>XIV</a:t>
            </a:r>
            <a:r>
              <a:rPr lang="pt-BR" dirty="0"/>
              <a:t>, e 586, §ú).</a:t>
            </a:r>
          </a:p>
          <a:p>
            <a:pPr marL="0" lvl="0" indent="0">
              <a:buNone/>
            </a:pPr>
            <a:endParaRPr lang="pt-BR" dirty="0"/>
          </a:p>
          <a:p>
            <a:pPr marL="0" indent="0">
              <a:buNone/>
            </a:pPr>
            <a:endParaRPr lang="pt-BR" dirty="0"/>
          </a:p>
          <a:p>
            <a:pPr lvl="0"/>
            <a:endParaRPr lang="pt-BR" dirty="0"/>
          </a:p>
        </p:txBody>
      </p:sp>
    </p:spTree>
    <p:extLst>
      <p:ext uri="{BB962C8B-B14F-4D97-AF65-F5344CB8AC3E}">
        <p14:creationId xmlns:p14="http://schemas.microsoft.com/office/powerpoint/2010/main" val="406238835"/>
      </p:ext>
    </p:extLst>
  </p:cSld>
  <p:clrMapOvr>
    <a:masterClrMapping/>
  </p:clrMapOvr>
  <p:transition spd="slow">
    <p:push/>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a:t>1. INTRODUÇÃO AO PROCEDIMENTO</a:t>
            </a:r>
            <a:endParaRPr lang="pt-BR" dirty="0"/>
          </a:p>
        </p:txBody>
      </p:sp>
      <p:sp>
        <p:nvSpPr>
          <p:cNvPr id="3" name="Espaço Reservado para Conteúdo 2"/>
          <p:cNvSpPr>
            <a:spLocks noGrp="1"/>
          </p:cNvSpPr>
          <p:nvPr>
            <p:ph idx="1"/>
          </p:nvPr>
        </p:nvSpPr>
        <p:spPr>
          <a:xfrm>
            <a:off x="228600" y="1417638"/>
            <a:ext cx="8686800" cy="5440362"/>
          </a:xfrm>
        </p:spPr>
        <p:txBody>
          <a:bodyPr>
            <a:normAutofit fontScale="92500"/>
          </a:bodyPr>
          <a:lstStyle/>
          <a:p>
            <a:pPr marL="0" indent="0">
              <a:buNone/>
            </a:pPr>
            <a:r>
              <a:rPr lang="pt-BR" b="1" dirty="0"/>
              <a:t>1.4. Organização do Tribunal do Júri</a:t>
            </a:r>
            <a:endParaRPr lang="pt-BR" dirty="0"/>
          </a:p>
          <a:p>
            <a:pPr lvl="0"/>
            <a:r>
              <a:rPr lang="pt-BR" dirty="0"/>
              <a:t>Deverá ser excluído da listagem geral o jurado que tiver integrado Conselho de Sentença nos últimos doze meses (art. 426, §4º)</a:t>
            </a:r>
          </a:p>
          <a:p>
            <a:pPr lvl="0"/>
            <a:r>
              <a:rPr lang="pt-BR" dirty="0"/>
              <a:t>Entre 10 e 15 dias antes da reunião periódico do júri, serão sorteados pelo juiz presidente os 25 jurados que funcionarão naquele período. Esse sorteio será feito em sessão pública, com intimação do MP, OAB e </a:t>
            </a:r>
            <a:r>
              <a:rPr lang="pt-BR" dirty="0" err="1"/>
              <a:t>DPE</a:t>
            </a:r>
            <a:r>
              <a:rPr lang="pt-BR" dirty="0"/>
              <a:t> (art. 432 e 433).</a:t>
            </a:r>
          </a:p>
          <a:p>
            <a:pPr lvl="0"/>
            <a:r>
              <a:rPr lang="pt-BR" dirty="0"/>
              <a:t>Esses 25 jurados serão convocados para todas as sessões de julgamentos daquele período. </a:t>
            </a:r>
          </a:p>
          <a:p>
            <a:pPr marL="0" lvl="0" indent="0">
              <a:buNone/>
            </a:pPr>
            <a:endParaRPr lang="pt-BR" dirty="0"/>
          </a:p>
          <a:p>
            <a:pPr marL="0" indent="0">
              <a:buNone/>
            </a:pPr>
            <a:endParaRPr lang="pt-BR" dirty="0"/>
          </a:p>
          <a:p>
            <a:pPr lvl="0"/>
            <a:endParaRPr lang="pt-BR" dirty="0"/>
          </a:p>
        </p:txBody>
      </p:sp>
    </p:spTree>
    <p:extLst>
      <p:ext uri="{BB962C8B-B14F-4D97-AF65-F5344CB8AC3E}">
        <p14:creationId xmlns:p14="http://schemas.microsoft.com/office/powerpoint/2010/main" val="4281419519"/>
      </p:ext>
    </p:extLst>
  </p:cSld>
  <p:clrMapOvr>
    <a:masterClrMapping/>
  </p:clrMapOvr>
  <p:transition spd="slow">
    <p:push/>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a:t>1. INTRODUÇÃO AO PROCEDIMENTO</a:t>
            </a:r>
            <a:endParaRPr lang="pt-BR" dirty="0"/>
          </a:p>
        </p:txBody>
      </p:sp>
      <p:sp>
        <p:nvSpPr>
          <p:cNvPr id="3" name="Espaço Reservado para Conteúdo 2"/>
          <p:cNvSpPr>
            <a:spLocks noGrp="1"/>
          </p:cNvSpPr>
          <p:nvPr>
            <p:ph idx="1"/>
          </p:nvPr>
        </p:nvSpPr>
        <p:spPr>
          <a:xfrm>
            <a:off x="228600" y="1417638"/>
            <a:ext cx="8686800" cy="5440362"/>
          </a:xfrm>
        </p:spPr>
        <p:txBody>
          <a:bodyPr>
            <a:normAutofit fontScale="92500" lnSpcReduction="10000"/>
          </a:bodyPr>
          <a:lstStyle/>
          <a:p>
            <a:pPr marL="0" indent="0">
              <a:buNone/>
            </a:pPr>
            <a:r>
              <a:rPr lang="pt-BR" b="1" dirty="0"/>
              <a:t>1.5. Obrigatoriedade da Função de Jurado</a:t>
            </a:r>
            <a:endParaRPr lang="pt-BR" dirty="0"/>
          </a:p>
          <a:p>
            <a:pPr lvl="0"/>
            <a:r>
              <a:rPr lang="pt-BR" dirty="0"/>
              <a:t>O serviço do júri é obrigatório (art. 436). Nenhum cidadão poderá ser excluído dos trabalhos do júri, ou deixa de ser alistado, em razão de cor ou etnia, raça, credo, sexo, profissão, classe social ou econômica, origem ou grau de instrução.</a:t>
            </a:r>
          </a:p>
          <a:p>
            <a:pPr lvl="0"/>
            <a:r>
              <a:rPr lang="pt-BR" dirty="0"/>
              <a:t>Essa obrigatória é mitigada pelo art. 437, que prevê, basicamente, a isenção para agentes políticos, MP, </a:t>
            </a:r>
            <a:r>
              <a:rPr lang="pt-BR" dirty="0" err="1"/>
              <a:t>Magis</a:t>
            </a:r>
            <a:r>
              <a:rPr lang="pt-BR" dirty="0"/>
              <a:t>, Defensoria, autoridades do serviço de polícia e cidadãos maiores de 70 anos, caso requeiram. </a:t>
            </a:r>
          </a:p>
          <a:p>
            <a:pPr marL="0" lvl="0" indent="0">
              <a:buNone/>
            </a:pPr>
            <a:endParaRPr lang="pt-BR" dirty="0"/>
          </a:p>
          <a:p>
            <a:pPr marL="0" indent="0">
              <a:buNone/>
            </a:pPr>
            <a:endParaRPr lang="pt-BR" dirty="0"/>
          </a:p>
          <a:p>
            <a:pPr lvl="0"/>
            <a:endParaRPr lang="pt-BR" dirty="0"/>
          </a:p>
        </p:txBody>
      </p:sp>
    </p:spTree>
    <p:extLst>
      <p:ext uri="{BB962C8B-B14F-4D97-AF65-F5344CB8AC3E}">
        <p14:creationId xmlns:p14="http://schemas.microsoft.com/office/powerpoint/2010/main" val="89998259"/>
      </p:ext>
    </p:extLst>
  </p:cSld>
  <p:clrMapOvr>
    <a:masterClrMapping/>
  </p:clrMapOvr>
  <p:transition spd="slow">
    <p:push/>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a:t>1. INTRODUÇÃO AO PROCEDIMENTO</a:t>
            </a:r>
            <a:endParaRPr lang="pt-BR" dirty="0"/>
          </a:p>
        </p:txBody>
      </p:sp>
      <p:sp>
        <p:nvSpPr>
          <p:cNvPr id="3" name="Espaço Reservado para Conteúdo 2"/>
          <p:cNvSpPr>
            <a:spLocks noGrp="1"/>
          </p:cNvSpPr>
          <p:nvPr>
            <p:ph idx="1"/>
          </p:nvPr>
        </p:nvSpPr>
        <p:spPr>
          <a:xfrm>
            <a:off x="228600" y="1417638"/>
            <a:ext cx="8686800" cy="5440362"/>
          </a:xfrm>
        </p:spPr>
        <p:txBody>
          <a:bodyPr>
            <a:normAutofit fontScale="85000" lnSpcReduction="20000"/>
          </a:bodyPr>
          <a:lstStyle/>
          <a:p>
            <a:pPr marL="0" indent="0">
              <a:buNone/>
            </a:pPr>
            <a:r>
              <a:rPr lang="pt-BR" b="1" dirty="0"/>
              <a:t>1.5. Obrigatoriedade da Função de Jurado</a:t>
            </a:r>
            <a:endParaRPr lang="pt-BR" dirty="0"/>
          </a:p>
          <a:p>
            <a:pPr lvl="0"/>
            <a:r>
              <a:rPr lang="pt-BR" dirty="0"/>
              <a:t>O inc. X do 437 prevê a possibilidade da recusa justificada. No entanto, o art. 438 dispõe que se a recusa ao serviço do júri “foi fundada em m convicção religiosa, filosófica ou política (Leia-se: </a:t>
            </a:r>
            <a:r>
              <a:rPr lang="pt-BR" b="1" dirty="0">
                <a:solidFill>
                  <a:srgbClr val="FF0000"/>
                </a:solidFill>
              </a:rPr>
              <a:t>objeção de consciência</a:t>
            </a:r>
            <a:r>
              <a:rPr lang="pt-BR" dirty="0">
                <a:solidFill>
                  <a:srgbClr val="FF0000"/>
                </a:solidFill>
              </a:rPr>
              <a:t>) </a:t>
            </a:r>
            <a:r>
              <a:rPr lang="pt-BR" b="1" dirty="0">
                <a:solidFill>
                  <a:srgbClr val="FF0000"/>
                </a:solidFill>
              </a:rPr>
              <a:t>importará no dever de prestar serviço alternativo, sob pena de suspensão dos direitos políticos, enquanto não prestar o serviço imposto.</a:t>
            </a:r>
            <a:r>
              <a:rPr lang="pt-BR" dirty="0">
                <a:solidFill>
                  <a:srgbClr val="FF0000"/>
                </a:solidFill>
              </a:rPr>
              <a:t>”</a:t>
            </a:r>
          </a:p>
          <a:p>
            <a:pPr lvl="0"/>
            <a:r>
              <a:rPr lang="pt-BR" dirty="0"/>
              <a:t>A lei 11689 definiu os serviços alternativos àqueles cidadãos que se recusam a servir ao júri sob argumento de objeção de consciência.</a:t>
            </a:r>
          </a:p>
          <a:p>
            <a:pPr lvl="0"/>
            <a:r>
              <a:rPr lang="pt-BR" dirty="0"/>
              <a:t>Problema: a lei não define por quanto tempo deve ser prestado o serviço alternativo. Espaço para discricionariedade judicia.</a:t>
            </a:r>
          </a:p>
          <a:p>
            <a:pPr marL="0" lvl="0" indent="0">
              <a:buNone/>
            </a:pPr>
            <a:endParaRPr lang="pt-BR" dirty="0"/>
          </a:p>
          <a:p>
            <a:pPr marL="0" indent="0">
              <a:buNone/>
            </a:pPr>
            <a:endParaRPr lang="pt-BR" dirty="0"/>
          </a:p>
          <a:p>
            <a:pPr lvl="0"/>
            <a:endParaRPr lang="pt-BR" dirty="0"/>
          </a:p>
        </p:txBody>
      </p:sp>
    </p:spTree>
    <p:extLst>
      <p:ext uri="{BB962C8B-B14F-4D97-AF65-F5344CB8AC3E}">
        <p14:creationId xmlns:p14="http://schemas.microsoft.com/office/powerpoint/2010/main" val="2764332789"/>
      </p:ext>
    </p:extLst>
  </p:cSld>
  <p:clrMapOvr>
    <a:masterClrMapping/>
  </p:clrMapOvr>
  <p:transition spd="slow">
    <p:push/>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a:t>1. INTRODUÇÃO AO PROCEDIMENTO</a:t>
            </a:r>
            <a:endParaRPr lang="pt-BR" dirty="0"/>
          </a:p>
        </p:txBody>
      </p:sp>
      <p:sp>
        <p:nvSpPr>
          <p:cNvPr id="3" name="Espaço Reservado para Conteúdo 2"/>
          <p:cNvSpPr>
            <a:spLocks noGrp="1"/>
          </p:cNvSpPr>
          <p:nvPr>
            <p:ph idx="1"/>
          </p:nvPr>
        </p:nvSpPr>
        <p:spPr>
          <a:xfrm>
            <a:off x="228600" y="1417638"/>
            <a:ext cx="8686800" cy="5440362"/>
          </a:xfrm>
        </p:spPr>
        <p:txBody>
          <a:bodyPr>
            <a:normAutofit fontScale="85000" lnSpcReduction="10000"/>
          </a:bodyPr>
          <a:lstStyle/>
          <a:p>
            <a:pPr marL="0" indent="0">
              <a:buNone/>
            </a:pPr>
            <a:r>
              <a:rPr lang="pt-BR" b="1" dirty="0"/>
              <a:t>1.5. Obrigatoriedade da Função de Jurado</a:t>
            </a:r>
            <a:endParaRPr lang="pt-BR" dirty="0"/>
          </a:p>
          <a:p>
            <a:pPr marL="0" indent="0">
              <a:buNone/>
            </a:pPr>
            <a:r>
              <a:rPr lang="pt-BR" b="1" dirty="0" err="1"/>
              <a:t>OBS</a:t>
            </a:r>
            <a:r>
              <a:rPr lang="pt-BR" dirty="0"/>
              <a:t>: a pessoa convocada que não comparecer para prestar serviços ao júri, </a:t>
            </a:r>
            <a:r>
              <a:rPr lang="pt-BR" b="1" dirty="0"/>
              <a:t>injustificadamente</a:t>
            </a:r>
            <a:r>
              <a:rPr lang="pt-BR" dirty="0"/>
              <a:t>, terá contra si aplicada uma multa de 1 a 10 salários mínimos (art. 436, §2). Por outro lado, a pessoa que justifica sua recusa com argumento de objeção de consciência </a:t>
            </a:r>
            <a:r>
              <a:rPr lang="pt-BR" b="1" dirty="0"/>
              <a:t>terá de prestar serviços alternativos e enquanto isso fica com os direitos políticos suspensos (</a:t>
            </a:r>
            <a:r>
              <a:rPr lang="pt-BR" b="1" dirty="0">
                <a:solidFill>
                  <a:srgbClr val="FF0000"/>
                </a:solidFill>
              </a:rPr>
              <a:t>punição sem prévio processo</a:t>
            </a:r>
            <a:r>
              <a:rPr lang="pt-BR" b="1" dirty="0"/>
              <a:t>). </a:t>
            </a:r>
            <a:r>
              <a:rPr lang="pt-BR" dirty="0"/>
              <a:t>Assim, aquele tem que melhores condições econômicas basta recusar injustificadamente e pagar a multa, do que ficar prestando serviços alternativos. </a:t>
            </a:r>
            <a:r>
              <a:rPr lang="pt-BR" dirty="0" err="1"/>
              <a:t>Aury</a:t>
            </a:r>
            <a:r>
              <a:rPr lang="pt-BR" dirty="0"/>
              <a:t> crítica essa lógica e defende a inconstitucionalidade da suspensão dos direitos políticos nesse caso. (LOPES, 2016, p. 669).</a:t>
            </a:r>
          </a:p>
          <a:p>
            <a:pPr marL="0" lvl="0" indent="0">
              <a:buNone/>
            </a:pPr>
            <a:endParaRPr lang="pt-BR" dirty="0"/>
          </a:p>
          <a:p>
            <a:pPr marL="0" indent="0">
              <a:buNone/>
            </a:pPr>
            <a:endParaRPr lang="pt-BR" dirty="0"/>
          </a:p>
          <a:p>
            <a:pPr lvl="0"/>
            <a:endParaRPr lang="pt-BR" dirty="0"/>
          </a:p>
        </p:txBody>
      </p:sp>
    </p:spTree>
    <p:extLst>
      <p:ext uri="{BB962C8B-B14F-4D97-AF65-F5344CB8AC3E}">
        <p14:creationId xmlns:p14="http://schemas.microsoft.com/office/powerpoint/2010/main" val="2023621942"/>
      </p:ext>
    </p:extLst>
  </p:cSld>
  <p:clrMapOvr>
    <a:masterClrMapping/>
  </p:clrMapOvr>
  <p:transition spd="slow">
    <p:push/>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2. PRIMEIRA FASE</a:t>
            </a:r>
            <a:endParaRPr lang="pt-BR" dirty="0"/>
          </a:p>
        </p:txBody>
      </p:sp>
      <p:sp>
        <p:nvSpPr>
          <p:cNvPr id="3" name="Espaço Reservado para Conteúdo 2"/>
          <p:cNvSpPr>
            <a:spLocks noGrp="1"/>
          </p:cNvSpPr>
          <p:nvPr>
            <p:ph idx="1"/>
          </p:nvPr>
        </p:nvSpPr>
        <p:spPr>
          <a:xfrm>
            <a:off x="228600" y="1417638"/>
            <a:ext cx="8686800" cy="5440362"/>
          </a:xfrm>
        </p:spPr>
        <p:txBody>
          <a:bodyPr>
            <a:normAutofit/>
          </a:bodyPr>
          <a:lstStyle/>
          <a:p>
            <a:pPr marL="0" indent="0">
              <a:buNone/>
            </a:pPr>
            <a:r>
              <a:rPr lang="pt-BR" b="1" dirty="0"/>
              <a:t>2.1. Atos de instrução preliminar</a:t>
            </a:r>
            <a:endParaRPr lang="pt-BR" dirty="0"/>
          </a:p>
          <a:p>
            <a:pPr marL="0" indent="0">
              <a:buNone/>
            </a:pPr>
            <a:r>
              <a:rPr lang="pt-BR" dirty="0"/>
              <a:t>a) </a:t>
            </a:r>
            <a:r>
              <a:rPr lang="pt-BR" u="sng" dirty="0"/>
              <a:t>Denúncia</a:t>
            </a:r>
            <a:r>
              <a:rPr lang="pt-BR" dirty="0"/>
              <a:t>: </a:t>
            </a:r>
          </a:p>
          <a:p>
            <a:pPr lvl="0"/>
            <a:r>
              <a:rPr lang="pt-BR" dirty="0"/>
              <a:t>Regras do art. 41. Se o réu estiver prazo, MP terá prazo de 5 dias para oferecer a denúncia. Se solto, 15 dias. Após esse prazo, será possível oferecimento da queixa subsidiária, nos termos do art. 29 do CPP.</a:t>
            </a:r>
          </a:p>
          <a:p>
            <a:pPr marL="0" lvl="0" indent="0">
              <a:buNone/>
            </a:pPr>
            <a:endParaRPr lang="pt-BR" dirty="0"/>
          </a:p>
          <a:p>
            <a:pPr marL="0" indent="0">
              <a:buNone/>
            </a:pPr>
            <a:endParaRPr lang="pt-BR" dirty="0"/>
          </a:p>
          <a:p>
            <a:pPr lvl="0"/>
            <a:endParaRPr lang="pt-BR" dirty="0"/>
          </a:p>
        </p:txBody>
      </p:sp>
    </p:spTree>
    <p:extLst>
      <p:ext uri="{BB962C8B-B14F-4D97-AF65-F5344CB8AC3E}">
        <p14:creationId xmlns:p14="http://schemas.microsoft.com/office/powerpoint/2010/main" val="3510378504"/>
      </p:ext>
    </p:extLst>
  </p:cSld>
  <p:clrMapOvr>
    <a:masterClrMapping/>
  </p:clrMapOvr>
  <p:transition spd="slow">
    <p:push/>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2. PRIMEIRA FASE</a:t>
            </a:r>
            <a:endParaRPr lang="pt-BR" dirty="0"/>
          </a:p>
        </p:txBody>
      </p:sp>
      <p:sp>
        <p:nvSpPr>
          <p:cNvPr id="3" name="Espaço Reservado para Conteúdo 2"/>
          <p:cNvSpPr>
            <a:spLocks noGrp="1"/>
          </p:cNvSpPr>
          <p:nvPr>
            <p:ph idx="1"/>
          </p:nvPr>
        </p:nvSpPr>
        <p:spPr>
          <a:xfrm>
            <a:off x="228600" y="1417638"/>
            <a:ext cx="8686800" cy="5440362"/>
          </a:xfrm>
        </p:spPr>
        <p:txBody>
          <a:bodyPr>
            <a:normAutofit/>
          </a:bodyPr>
          <a:lstStyle/>
          <a:p>
            <a:pPr marL="0" indent="0">
              <a:buNone/>
            </a:pPr>
            <a:r>
              <a:rPr lang="pt-BR" b="1" dirty="0"/>
              <a:t>2.1. Atos de instrução preliminar</a:t>
            </a:r>
            <a:endParaRPr lang="pt-BR" dirty="0"/>
          </a:p>
          <a:p>
            <a:pPr marL="0" indent="0">
              <a:buNone/>
            </a:pPr>
            <a:r>
              <a:rPr lang="pt-BR" dirty="0"/>
              <a:t>b) </a:t>
            </a:r>
            <a:r>
              <a:rPr lang="pt-BR" u="sng" dirty="0"/>
              <a:t>Recebimento</a:t>
            </a:r>
            <a:r>
              <a:rPr lang="pt-BR" dirty="0"/>
              <a:t>:</a:t>
            </a:r>
          </a:p>
          <a:p>
            <a:pPr lvl="0"/>
            <a:r>
              <a:rPr lang="pt-BR" dirty="0"/>
              <a:t>O juiz deverá receber a denúncia, com fulcro nos requisitos do art. 395 do CPP.</a:t>
            </a:r>
          </a:p>
          <a:p>
            <a:pPr lvl="0"/>
            <a:r>
              <a:rPr lang="pt-BR" dirty="0"/>
              <a:t>Recebida, citará o acusado para oferecer defesa escrita no prazo de 10 dias.</a:t>
            </a:r>
          </a:p>
          <a:p>
            <a:pPr marL="0" lvl="0" indent="0">
              <a:buNone/>
            </a:pPr>
            <a:endParaRPr lang="pt-BR" dirty="0"/>
          </a:p>
          <a:p>
            <a:pPr marL="0" indent="0">
              <a:buNone/>
            </a:pPr>
            <a:endParaRPr lang="pt-BR" dirty="0"/>
          </a:p>
          <a:p>
            <a:pPr lvl="0"/>
            <a:endParaRPr lang="pt-BR" dirty="0"/>
          </a:p>
        </p:txBody>
      </p:sp>
    </p:spTree>
    <p:extLst>
      <p:ext uri="{BB962C8B-B14F-4D97-AF65-F5344CB8AC3E}">
        <p14:creationId xmlns:p14="http://schemas.microsoft.com/office/powerpoint/2010/main" val="387231641"/>
      </p:ext>
    </p:extLst>
  </p:cSld>
  <p:clrMapOvr>
    <a:masterClrMapping/>
  </p:clrMapOvr>
  <p:transition spd="slow">
    <p:push/>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2. PRIMEIRA FASE</a:t>
            </a:r>
            <a:endParaRPr lang="pt-BR" dirty="0"/>
          </a:p>
        </p:txBody>
      </p:sp>
      <p:sp>
        <p:nvSpPr>
          <p:cNvPr id="3" name="Espaço Reservado para Conteúdo 2"/>
          <p:cNvSpPr>
            <a:spLocks noGrp="1"/>
          </p:cNvSpPr>
          <p:nvPr>
            <p:ph idx="1"/>
          </p:nvPr>
        </p:nvSpPr>
        <p:spPr>
          <a:xfrm>
            <a:off x="228600" y="1417638"/>
            <a:ext cx="8686800" cy="5440362"/>
          </a:xfrm>
        </p:spPr>
        <p:txBody>
          <a:bodyPr>
            <a:normAutofit fontScale="85000" lnSpcReduction="10000"/>
          </a:bodyPr>
          <a:lstStyle/>
          <a:p>
            <a:pPr marL="0" indent="0">
              <a:buNone/>
            </a:pPr>
            <a:r>
              <a:rPr lang="pt-BR" b="1" dirty="0"/>
              <a:t>2.1. Atos de instrução preliminar</a:t>
            </a:r>
            <a:endParaRPr lang="pt-BR" dirty="0"/>
          </a:p>
          <a:p>
            <a:pPr marL="0" indent="0">
              <a:buNone/>
            </a:pPr>
            <a:r>
              <a:rPr lang="pt-BR" dirty="0"/>
              <a:t>c) </a:t>
            </a:r>
            <a:r>
              <a:rPr lang="pt-BR" u="sng" dirty="0"/>
              <a:t>Defesa escrita</a:t>
            </a:r>
            <a:r>
              <a:rPr lang="pt-BR" dirty="0"/>
              <a:t>:</a:t>
            </a:r>
          </a:p>
          <a:p>
            <a:pPr lvl="0"/>
            <a:r>
              <a:rPr lang="pt-BR" dirty="0"/>
              <a:t>Nesse momento deverá ser arguida todas as nulidades e se for o caso, mais uma vez, a possibilidade de rejeição da denúncia já recebida.</a:t>
            </a:r>
          </a:p>
          <a:p>
            <a:pPr lvl="0"/>
            <a:r>
              <a:rPr lang="pt-BR" dirty="0"/>
              <a:t>A defesa poderá juntar documentos e indicar provas que pretendam produzir.</a:t>
            </a:r>
          </a:p>
          <a:p>
            <a:pPr lvl="0"/>
            <a:r>
              <a:rPr lang="pt-BR" dirty="0"/>
              <a:t>Poderá arrolar até 8 testemunhas.</a:t>
            </a:r>
          </a:p>
          <a:p>
            <a:pPr lvl="0"/>
            <a:r>
              <a:rPr lang="pt-BR" dirty="0"/>
              <a:t>Também é o momento processual para, em apartado, oferecer exceções (incompetência, suspeição, etc.).</a:t>
            </a:r>
          </a:p>
          <a:p>
            <a:pPr lvl="0"/>
            <a:r>
              <a:rPr lang="pt-BR" dirty="0"/>
              <a:t>Feita a defesa escrita, há previsão legal para que o juiz dê vista para o MP se manifestar em 5 dias sobre documentos juntados e etc.</a:t>
            </a:r>
          </a:p>
          <a:p>
            <a:pPr marL="0" lvl="0" indent="0">
              <a:buNone/>
            </a:pPr>
            <a:endParaRPr lang="pt-BR" dirty="0"/>
          </a:p>
          <a:p>
            <a:pPr marL="0" indent="0">
              <a:buNone/>
            </a:pPr>
            <a:endParaRPr lang="pt-BR" dirty="0"/>
          </a:p>
          <a:p>
            <a:pPr lvl="0"/>
            <a:endParaRPr lang="pt-BR" dirty="0"/>
          </a:p>
        </p:txBody>
      </p:sp>
    </p:spTree>
    <p:extLst>
      <p:ext uri="{BB962C8B-B14F-4D97-AF65-F5344CB8AC3E}">
        <p14:creationId xmlns:p14="http://schemas.microsoft.com/office/powerpoint/2010/main" val="2264767012"/>
      </p:ext>
    </p:extLst>
  </p:cSld>
  <p:clrMapOvr>
    <a:masterClrMapping/>
  </p:clrMapOvr>
  <p:transition spd="slow">
    <p:push/>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2. PRIMEIRA FASE</a:t>
            </a:r>
            <a:endParaRPr lang="pt-BR" dirty="0"/>
          </a:p>
        </p:txBody>
      </p:sp>
      <p:sp>
        <p:nvSpPr>
          <p:cNvPr id="3" name="Espaço Reservado para Conteúdo 2"/>
          <p:cNvSpPr>
            <a:spLocks noGrp="1"/>
          </p:cNvSpPr>
          <p:nvPr>
            <p:ph idx="1"/>
          </p:nvPr>
        </p:nvSpPr>
        <p:spPr>
          <a:xfrm>
            <a:off x="228600" y="1417638"/>
            <a:ext cx="8686800" cy="5440362"/>
          </a:xfrm>
        </p:spPr>
        <p:txBody>
          <a:bodyPr>
            <a:normAutofit fontScale="92500" lnSpcReduction="20000"/>
          </a:bodyPr>
          <a:lstStyle/>
          <a:p>
            <a:pPr marL="0" indent="0">
              <a:buNone/>
            </a:pPr>
            <a:r>
              <a:rPr lang="pt-BR" b="1" dirty="0"/>
              <a:t>2.1. Atos de instrução preliminar</a:t>
            </a:r>
            <a:endParaRPr lang="pt-BR" dirty="0"/>
          </a:p>
          <a:p>
            <a:pPr marL="0" indent="0">
              <a:buNone/>
            </a:pPr>
            <a:r>
              <a:rPr lang="pt-BR" b="1" dirty="0" err="1"/>
              <a:t>OBS</a:t>
            </a:r>
            <a:r>
              <a:rPr lang="pt-BR" b="1" dirty="0"/>
              <a:t>: </a:t>
            </a:r>
            <a:r>
              <a:rPr lang="pt-BR" dirty="0" err="1"/>
              <a:t>Aury</a:t>
            </a:r>
            <a:r>
              <a:rPr lang="pt-BR" dirty="0"/>
              <a:t> defende a impossibilidade dessa manifestação do MP antes dos autos irem conclusos ao juiz. É direito da defesa sempre falar antes da acusação. </a:t>
            </a:r>
            <a:r>
              <a:rPr lang="pt-BR" dirty="0" err="1"/>
              <a:t>Aury</a:t>
            </a:r>
            <a:r>
              <a:rPr lang="pt-BR" dirty="0"/>
              <a:t> defende que o juiz teria duas opções: (i) o juiz, apresentada a resposta da defesa, designa a audiência de instrução (afastando, portanto, a aplicação do art. 409); (</a:t>
            </a:r>
            <a:r>
              <a:rPr lang="pt-BR" dirty="0" err="1"/>
              <a:t>ii</a:t>
            </a:r>
            <a:r>
              <a:rPr lang="pt-BR" dirty="0"/>
              <a:t>) ou intima o Ministério Público, com a expressa advertência de que poderá se manifestar, exclusivamente, sobre a licitude/ilicitude dos documentos juntados. Se houver ampliação do debate pelo MP, tal peça deverá ser desentranhada.</a:t>
            </a:r>
          </a:p>
          <a:p>
            <a:pPr marL="0" lvl="0" indent="0">
              <a:buNone/>
            </a:pPr>
            <a:endParaRPr lang="pt-BR" dirty="0"/>
          </a:p>
          <a:p>
            <a:pPr marL="0" indent="0">
              <a:buNone/>
            </a:pPr>
            <a:endParaRPr lang="pt-BR" dirty="0"/>
          </a:p>
          <a:p>
            <a:pPr lvl="0"/>
            <a:endParaRPr lang="pt-BR" dirty="0"/>
          </a:p>
        </p:txBody>
      </p:sp>
    </p:spTree>
    <p:extLst>
      <p:ext uri="{BB962C8B-B14F-4D97-AF65-F5344CB8AC3E}">
        <p14:creationId xmlns:p14="http://schemas.microsoft.com/office/powerpoint/2010/main" val="3976814147"/>
      </p:ext>
    </p:extLst>
  </p:cSld>
  <p:clrMapOvr>
    <a:masterClrMapping/>
  </p:clrMapOvr>
  <p:transition spd="slow">
    <p:push/>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2. PRIMEIRA FASE</a:t>
            </a:r>
            <a:endParaRPr lang="pt-BR" dirty="0"/>
          </a:p>
        </p:txBody>
      </p:sp>
      <p:sp>
        <p:nvSpPr>
          <p:cNvPr id="3" name="Espaço Reservado para Conteúdo 2"/>
          <p:cNvSpPr>
            <a:spLocks noGrp="1"/>
          </p:cNvSpPr>
          <p:nvPr>
            <p:ph idx="1"/>
          </p:nvPr>
        </p:nvSpPr>
        <p:spPr>
          <a:xfrm>
            <a:off x="228600" y="1417638"/>
            <a:ext cx="8686800" cy="5440362"/>
          </a:xfrm>
        </p:spPr>
        <p:txBody>
          <a:bodyPr>
            <a:normAutofit fontScale="85000" lnSpcReduction="10000"/>
          </a:bodyPr>
          <a:lstStyle/>
          <a:p>
            <a:pPr marL="0" indent="0">
              <a:buNone/>
            </a:pPr>
            <a:r>
              <a:rPr lang="pt-BR" b="1" dirty="0"/>
              <a:t>2.1. Atos de instrução preliminar</a:t>
            </a:r>
            <a:endParaRPr lang="pt-BR" dirty="0"/>
          </a:p>
          <a:p>
            <a:pPr marL="0" indent="0">
              <a:buNone/>
            </a:pPr>
            <a:r>
              <a:rPr lang="pt-BR" dirty="0"/>
              <a:t>d) </a:t>
            </a:r>
            <a:r>
              <a:rPr lang="pt-BR" u="sng" dirty="0"/>
              <a:t>Audiência de instrução</a:t>
            </a:r>
            <a:endParaRPr lang="pt-BR" dirty="0"/>
          </a:p>
          <a:p>
            <a:pPr lvl="0"/>
            <a:r>
              <a:rPr lang="pt-BR" dirty="0"/>
              <a:t>Nesse momento deverão ser ouvidas a vítima (se possível, é claro), as testemunhas arroladas pela acusação e, após, pela defesa.</a:t>
            </a:r>
          </a:p>
          <a:p>
            <a:pPr lvl="0"/>
            <a:r>
              <a:rPr lang="pt-BR" dirty="0"/>
              <a:t>Em seguida, serão ouvidos os peritos, que prestarão os esclarecimentos acerca das eventuais provas periciais. A oitiva dos peritos deve ser requerida com antecedência mínima de 10 dias (Art. 159, §5º).</a:t>
            </a:r>
          </a:p>
          <a:p>
            <a:pPr lvl="0"/>
            <a:r>
              <a:rPr lang="pt-BR" dirty="0"/>
              <a:t>Após, serão feitas as eventuais acareações, nos termos do art. 229 e 230 do CPP.</a:t>
            </a:r>
          </a:p>
          <a:p>
            <a:pPr lvl="0"/>
            <a:r>
              <a:rPr lang="pt-BR" dirty="0"/>
              <a:t>Por fim, interrogatório do réu. Direito à última palavra.</a:t>
            </a:r>
          </a:p>
          <a:p>
            <a:pPr marL="0" lvl="0" indent="0">
              <a:buNone/>
            </a:pPr>
            <a:endParaRPr lang="pt-BR" dirty="0"/>
          </a:p>
          <a:p>
            <a:pPr marL="0" indent="0">
              <a:buNone/>
            </a:pPr>
            <a:endParaRPr lang="pt-BR" dirty="0"/>
          </a:p>
          <a:p>
            <a:pPr lvl="0"/>
            <a:endParaRPr lang="pt-BR" dirty="0"/>
          </a:p>
        </p:txBody>
      </p:sp>
    </p:spTree>
    <p:extLst>
      <p:ext uri="{BB962C8B-B14F-4D97-AF65-F5344CB8AC3E}">
        <p14:creationId xmlns:p14="http://schemas.microsoft.com/office/powerpoint/2010/main" val="3782156188"/>
      </p:ext>
    </p:extLst>
  </p:cSld>
  <p:clrMapOvr>
    <a:masterClrMapping/>
  </p:clrMapOvr>
  <p:transition spd="slow">
    <p:push/>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a:t>1. INTRODUÇÃO AO PROCEDIMENTO</a:t>
            </a:r>
            <a:endParaRPr lang="pt-BR" dirty="0"/>
          </a:p>
        </p:txBody>
      </p:sp>
      <p:sp>
        <p:nvSpPr>
          <p:cNvPr id="3" name="Espaço Reservado para Conteúdo 2"/>
          <p:cNvSpPr>
            <a:spLocks noGrp="1"/>
          </p:cNvSpPr>
          <p:nvPr>
            <p:ph idx="1"/>
          </p:nvPr>
        </p:nvSpPr>
        <p:spPr/>
        <p:txBody>
          <a:bodyPr>
            <a:normAutofit fontScale="92500" lnSpcReduction="20000"/>
          </a:bodyPr>
          <a:lstStyle/>
          <a:p>
            <a:pPr marL="0" lvl="0" indent="0">
              <a:buNone/>
            </a:pPr>
            <a:r>
              <a:rPr lang="pt-BR" dirty="0"/>
              <a:t>6. Audiência una (art. 411)</a:t>
            </a:r>
          </a:p>
          <a:p>
            <a:pPr marL="514350" lvl="0" indent="-514350">
              <a:buFont typeface="+mj-lt"/>
              <a:buAutoNum type="alphaLcParenR"/>
            </a:pPr>
            <a:r>
              <a:rPr lang="pt-BR" dirty="0"/>
              <a:t>Declarações do ofendido;</a:t>
            </a:r>
          </a:p>
          <a:p>
            <a:pPr marL="514350" lvl="0" indent="-514350">
              <a:buFont typeface="+mj-lt"/>
              <a:buAutoNum type="alphaLcParenR"/>
            </a:pPr>
            <a:r>
              <a:rPr lang="pt-BR" dirty="0"/>
              <a:t>Oitiva testemunhas de acusação (até 8)</a:t>
            </a:r>
          </a:p>
          <a:p>
            <a:pPr marL="514350" lvl="0" indent="-514350">
              <a:buFont typeface="+mj-lt"/>
              <a:buAutoNum type="alphaLcParenR"/>
            </a:pPr>
            <a:r>
              <a:rPr lang="pt-BR" dirty="0"/>
              <a:t>Oitiva testemunhas de defesa (até 8)</a:t>
            </a:r>
          </a:p>
          <a:p>
            <a:pPr marL="514350" lvl="0" indent="-514350">
              <a:buFont typeface="+mj-lt"/>
              <a:buAutoNum type="alphaLcParenR"/>
            </a:pPr>
            <a:r>
              <a:rPr lang="pt-BR" dirty="0"/>
              <a:t>Esclarecimentos dos peritos, acareações e reconhecimentos</a:t>
            </a:r>
          </a:p>
          <a:p>
            <a:pPr marL="514350" lvl="0" indent="-514350">
              <a:buFont typeface="+mj-lt"/>
              <a:buAutoNum type="alphaLcParenR"/>
            </a:pPr>
            <a:r>
              <a:rPr lang="pt-BR" dirty="0"/>
              <a:t>Interrogatório do acusado;</a:t>
            </a:r>
          </a:p>
          <a:p>
            <a:pPr marL="514350" lvl="0" indent="-514350">
              <a:buFont typeface="+mj-lt"/>
              <a:buAutoNum type="alphaLcParenR"/>
            </a:pPr>
            <a:r>
              <a:rPr lang="pt-BR" dirty="0"/>
              <a:t>Alegações finais orais (acusação e defesa)</a:t>
            </a:r>
          </a:p>
          <a:p>
            <a:pPr marL="514350" lvl="0" indent="-514350">
              <a:buFont typeface="+mj-lt"/>
              <a:buAutoNum type="alphaLcParenR"/>
            </a:pPr>
            <a:r>
              <a:rPr lang="pt-BR" dirty="0"/>
              <a:t>Decisão (pronúncia, impronúncia, absolvição sumária ou desclassificação).</a:t>
            </a:r>
          </a:p>
          <a:p>
            <a:pPr marL="0" indent="0">
              <a:buNone/>
            </a:pPr>
            <a:endParaRPr lang="pt-BR" dirty="0"/>
          </a:p>
        </p:txBody>
      </p:sp>
    </p:spTree>
    <p:extLst>
      <p:ext uri="{BB962C8B-B14F-4D97-AF65-F5344CB8AC3E}">
        <p14:creationId xmlns:p14="http://schemas.microsoft.com/office/powerpoint/2010/main" val="2815519445"/>
      </p:ext>
    </p:extLst>
  </p:cSld>
  <p:clrMapOvr>
    <a:masterClrMapping/>
  </p:clrMapOvr>
  <p:transition spd="slow">
    <p:push/>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2. PRIMEIRA FASE</a:t>
            </a:r>
            <a:endParaRPr lang="pt-BR" dirty="0"/>
          </a:p>
        </p:txBody>
      </p:sp>
      <p:sp>
        <p:nvSpPr>
          <p:cNvPr id="3" name="Espaço Reservado para Conteúdo 2"/>
          <p:cNvSpPr>
            <a:spLocks noGrp="1"/>
          </p:cNvSpPr>
          <p:nvPr>
            <p:ph idx="1"/>
          </p:nvPr>
        </p:nvSpPr>
        <p:spPr>
          <a:xfrm>
            <a:off x="228600" y="1417638"/>
            <a:ext cx="8686800" cy="5440362"/>
          </a:xfrm>
        </p:spPr>
        <p:txBody>
          <a:bodyPr>
            <a:normAutofit/>
          </a:bodyPr>
          <a:lstStyle/>
          <a:p>
            <a:pPr marL="0" indent="0">
              <a:buNone/>
            </a:pPr>
            <a:r>
              <a:rPr lang="pt-BR" b="1" dirty="0"/>
              <a:t>2.1. Atos de instrução preliminar</a:t>
            </a:r>
            <a:endParaRPr lang="pt-BR" dirty="0"/>
          </a:p>
          <a:p>
            <a:pPr marL="0" indent="0">
              <a:buNone/>
            </a:pPr>
            <a:r>
              <a:rPr lang="pt-BR" dirty="0"/>
              <a:t>d) </a:t>
            </a:r>
            <a:r>
              <a:rPr lang="pt-BR" u="sng" dirty="0"/>
              <a:t>Audiência de instrução</a:t>
            </a:r>
            <a:endParaRPr lang="pt-BR" dirty="0"/>
          </a:p>
          <a:p>
            <a:pPr lvl="0"/>
            <a:r>
              <a:rPr lang="pt-BR" dirty="0"/>
              <a:t>Encerrada a instrução, passa-se aos debates orais (</a:t>
            </a:r>
            <a:r>
              <a:rPr lang="pt-BR" dirty="0" err="1"/>
              <a:t>20min</a:t>
            </a:r>
            <a:r>
              <a:rPr lang="pt-BR" dirty="0"/>
              <a:t> + 10 min). Nada impede que seja convertido em memoriais por escrito, dada a complexidade da causa.</a:t>
            </a:r>
          </a:p>
          <a:p>
            <a:pPr lvl="0"/>
            <a:r>
              <a:rPr lang="pt-BR" dirty="0"/>
              <a:t>A decisão que encerra a primeira fase deverá ser proferida na audiência ou em até 10 dias após a audiência (art. 399, §2º).</a:t>
            </a:r>
          </a:p>
          <a:p>
            <a:pPr marL="0" lvl="0" indent="0">
              <a:buNone/>
            </a:pPr>
            <a:endParaRPr lang="pt-BR" dirty="0"/>
          </a:p>
          <a:p>
            <a:pPr marL="0" indent="0">
              <a:buNone/>
            </a:pPr>
            <a:endParaRPr lang="pt-BR" dirty="0"/>
          </a:p>
          <a:p>
            <a:pPr lvl="0"/>
            <a:endParaRPr lang="pt-BR" dirty="0"/>
          </a:p>
        </p:txBody>
      </p:sp>
    </p:spTree>
    <p:extLst>
      <p:ext uri="{BB962C8B-B14F-4D97-AF65-F5344CB8AC3E}">
        <p14:creationId xmlns:p14="http://schemas.microsoft.com/office/powerpoint/2010/main" val="666658493"/>
      </p:ext>
    </p:extLst>
  </p:cSld>
  <p:clrMapOvr>
    <a:masterClrMapping/>
  </p:clrMapOvr>
  <p:transition spd="slow">
    <p:push/>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2. PRIMEIRA FASE</a:t>
            </a:r>
            <a:endParaRPr lang="pt-BR" dirty="0"/>
          </a:p>
        </p:txBody>
      </p:sp>
      <p:sp>
        <p:nvSpPr>
          <p:cNvPr id="3" name="Espaço Reservado para Conteúdo 2"/>
          <p:cNvSpPr>
            <a:spLocks noGrp="1"/>
          </p:cNvSpPr>
          <p:nvPr>
            <p:ph idx="1"/>
          </p:nvPr>
        </p:nvSpPr>
        <p:spPr>
          <a:xfrm>
            <a:off x="228600" y="1417638"/>
            <a:ext cx="8686800" cy="5440362"/>
          </a:xfrm>
        </p:spPr>
        <p:txBody>
          <a:bodyPr>
            <a:normAutofit fontScale="92500" lnSpcReduction="20000"/>
          </a:bodyPr>
          <a:lstStyle/>
          <a:p>
            <a:pPr marL="0" indent="0">
              <a:buNone/>
            </a:pPr>
            <a:r>
              <a:rPr lang="pt-BR" b="1" dirty="0"/>
              <a:t>2.2. Decisões Possíveis na Primeira Fase</a:t>
            </a:r>
            <a:endParaRPr lang="pt-BR" dirty="0"/>
          </a:p>
          <a:p>
            <a:pPr marL="0" indent="0">
              <a:buNone/>
            </a:pPr>
            <a:r>
              <a:rPr lang="pt-BR" u="sng" dirty="0"/>
              <a:t>2.2.1. Pronúncia (art. 413)</a:t>
            </a:r>
            <a:endParaRPr lang="pt-BR" dirty="0"/>
          </a:p>
          <a:p>
            <a:pPr lvl="0"/>
            <a:r>
              <a:rPr lang="pt-BR" dirty="0"/>
              <a:t>Decisão interlocutória mista e não terminativa. </a:t>
            </a:r>
          </a:p>
          <a:p>
            <a:pPr lvl="0"/>
            <a:r>
              <a:rPr lang="pt-BR" dirty="0"/>
              <a:t>Nesse momento, o juiz deve estar ter certeza da materialidade e deve estar convencido da existência de indícios </a:t>
            </a:r>
            <a:r>
              <a:rPr lang="pt-BR" b="1" dirty="0">
                <a:solidFill>
                  <a:srgbClr val="FF0000"/>
                </a:solidFill>
              </a:rPr>
              <a:t>suficientes</a:t>
            </a:r>
            <a:r>
              <a:rPr lang="pt-BR" dirty="0"/>
              <a:t> de autoria.</a:t>
            </a:r>
          </a:p>
          <a:p>
            <a:pPr lvl="0"/>
            <a:r>
              <a:rPr lang="pt-BR" dirty="0"/>
              <a:t>A decisão de pronúncia tem caráter de um juízo de admissibilidade da acusação, que depois será submetida ao juízo natural que é o tribunal do júri.</a:t>
            </a:r>
          </a:p>
          <a:p>
            <a:pPr lvl="0"/>
            <a:r>
              <a:rPr lang="pt-BR" dirty="0"/>
              <a:t>A pronúncia deve ser devidamente fundamente, mas com as devidas ressalvas quando ao excesso de linguagem.</a:t>
            </a:r>
          </a:p>
          <a:p>
            <a:pPr marL="0" lvl="0" indent="0">
              <a:buNone/>
            </a:pPr>
            <a:endParaRPr lang="pt-BR" dirty="0"/>
          </a:p>
          <a:p>
            <a:pPr marL="0" indent="0">
              <a:buNone/>
            </a:pPr>
            <a:endParaRPr lang="pt-BR" dirty="0"/>
          </a:p>
          <a:p>
            <a:pPr lvl="0"/>
            <a:endParaRPr lang="pt-BR" dirty="0"/>
          </a:p>
        </p:txBody>
      </p:sp>
    </p:spTree>
    <p:extLst>
      <p:ext uri="{BB962C8B-B14F-4D97-AF65-F5344CB8AC3E}">
        <p14:creationId xmlns:p14="http://schemas.microsoft.com/office/powerpoint/2010/main" val="1418773549"/>
      </p:ext>
    </p:extLst>
  </p:cSld>
  <p:clrMapOvr>
    <a:masterClrMapping/>
  </p:clrMapOvr>
  <p:transition spd="slow">
    <p:push/>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2. PRIMEIRA FASE</a:t>
            </a:r>
            <a:endParaRPr lang="pt-BR" dirty="0"/>
          </a:p>
        </p:txBody>
      </p:sp>
      <p:sp>
        <p:nvSpPr>
          <p:cNvPr id="3" name="Espaço Reservado para Conteúdo 2"/>
          <p:cNvSpPr>
            <a:spLocks noGrp="1"/>
          </p:cNvSpPr>
          <p:nvPr>
            <p:ph idx="1"/>
          </p:nvPr>
        </p:nvSpPr>
        <p:spPr>
          <a:xfrm>
            <a:off x="228600" y="1417638"/>
            <a:ext cx="8686800" cy="5440362"/>
          </a:xfrm>
        </p:spPr>
        <p:txBody>
          <a:bodyPr>
            <a:normAutofit fontScale="85000" lnSpcReduction="20000"/>
          </a:bodyPr>
          <a:lstStyle/>
          <a:p>
            <a:pPr marL="0" indent="0">
              <a:buNone/>
            </a:pPr>
            <a:r>
              <a:rPr lang="pt-BR" b="1" dirty="0"/>
              <a:t>2.2. Decisões Possíveis na Primeira Fase</a:t>
            </a:r>
            <a:endParaRPr lang="pt-BR" dirty="0"/>
          </a:p>
          <a:p>
            <a:pPr marL="0" indent="0">
              <a:buNone/>
            </a:pPr>
            <a:r>
              <a:rPr lang="pt-BR" u="sng" dirty="0"/>
              <a:t>2.2.1. Pronúncia (art. 413)</a:t>
            </a:r>
            <a:endParaRPr lang="pt-BR" dirty="0"/>
          </a:p>
          <a:p>
            <a:pPr lvl="0"/>
            <a:r>
              <a:rPr lang="pt-BR" dirty="0"/>
              <a:t>Deverá constar o dispositivo legal, bem como as qualificadoras. Se qualquer qualificadora for rejeitada, não poderá, depois, ser defendida em plenário como agravante, pois aquela situação fática já foi julgada. Também deverá constar se o crime foi tentado ou consumado.</a:t>
            </a:r>
          </a:p>
          <a:p>
            <a:pPr lvl="0"/>
            <a:r>
              <a:rPr lang="pt-BR" dirty="0"/>
              <a:t>A pronúncia não poderá constar referências a causas de diminuição de pena, agravantes ou atenuantes genéricas.</a:t>
            </a:r>
          </a:p>
          <a:p>
            <a:pPr lvl="0"/>
            <a:r>
              <a:rPr lang="pt-BR" dirty="0"/>
              <a:t>A pronúncia é marco interruptivo da prescrição, e prevalece a interrupção ainda que depois o tribunal do júri venha a desclassificar o crime Súmula 191 do STJ).</a:t>
            </a:r>
          </a:p>
          <a:p>
            <a:pPr marL="0" lvl="0" indent="0">
              <a:buNone/>
            </a:pPr>
            <a:endParaRPr lang="pt-BR" dirty="0"/>
          </a:p>
          <a:p>
            <a:pPr marL="0" indent="0">
              <a:buNone/>
            </a:pPr>
            <a:endParaRPr lang="pt-BR" dirty="0"/>
          </a:p>
          <a:p>
            <a:pPr lvl="0"/>
            <a:endParaRPr lang="pt-BR" dirty="0"/>
          </a:p>
        </p:txBody>
      </p:sp>
    </p:spTree>
    <p:extLst>
      <p:ext uri="{BB962C8B-B14F-4D97-AF65-F5344CB8AC3E}">
        <p14:creationId xmlns:p14="http://schemas.microsoft.com/office/powerpoint/2010/main" val="784150539"/>
      </p:ext>
    </p:extLst>
  </p:cSld>
  <p:clrMapOvr>
    <a:masterClrMapping/>
  </p:clrMapOvr>
  <p:transition spd="slow">
    <p:push/>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2. PRIMEIRA FASE</a:t>
            </a:r>
            <a:endParaRPr lang="pt-BR" dirty="0"/>
          </a:p>
        </p:txBody>
      </p:sp>
      <p:sp>
        <p:nvSpPr>
          <p:cNvPr id="3" name="Espaço Reservado para Conteúdo 2"/>
          <p:cNvSpPr>
            <a:spLocks noGrp="1"/>
          </p:cNvSpPr>
          <p:nvPr>
            <p:ph idx="1"/>
          </p:nvPr>
        </p:nvSpPr>
        <p:spPr>
          <a:xfrm>
            <a:off x="228600" y="1417638"/>
            <a:ext cx="8807896" cy="5440362"/>
          </a:xfrm>
        </p:spPr>
        <p:txBody>
          <a:bodyPr>
            <a:normAutofit fontScale="92500" lnSpcReduction="20000"/>
          </a:bodyPr>
          <a:lstStyle/>
          <a:p>
            <a:pPr marL="0" indent="0">
              <a:buNone/>
            </a:pPr>
            <a:r>
              <a:rPr lang="pt-BR" b="1" dirty="0"/>
              <a:t>2.2. Decisões Possíveis na Primeira Fase</a:t>
            </a:r>
            <a:endParaRPr lang="pt-BR" dirty="0"/>
          </a:p>
          <a:p>
            <a:pPr marL="0" indent="0">
              <a:buNone/>
            </a:pPr>
            <a:r>
              <a:rPr lang="pt-BR" u="sng" dirty="0"/>
              <a:t>2.2.1. Pronúncia (art. 413)</a:t>
            </a:r>
            <a:endParaRPr lang="pt-BR" dirty="0"/>
          </a:p>
          <a:p>
            <a:pPr lvl="0"/>
            <a:r>
              <a:rPr lang="pt-BR" dirty="0"/>
              <a:t>A pronúncia desafia </a:t>
            </a:r>
            <a:r>
              <a:rPr lang="pt-BR" dirty="0" err="1"/>
              <a:t>RESE</a:t>
            </a:r>
            <a:r>
              <a:rPr lang="pt-BR" dirty="0"/>
              <a:t> (art. 581, </a:t>
            </a:r>
            <a:r>
              <a:rPr lang="pt-BR" dirty="0" err="1"/>
              <a:t>IV</a:t>
            </a:r>
            <a:r>
              <a:rPr lang="pt-BR" dirty="0"/>
              <a:t>). O acusado não poderá ser submetido ao júri enquanto a pronúncia não estiver preclusa, ou seja, enquanto não julgado os recursos especiais e extraordinários, não poderá ser inaugurada a segunda fase rito (posição minoritária).</a:t>
            </a:r>
          </a:p>
          <a:p>
            <a:pPr lvl="0"/>
            <a:r>
              <a:rPr lang="pt-BR" dirty="0"/>
              <a:t>Haverá </a:t>
            </a:r>
            <a:r>
              <a:rPr lang="pt-BR" b="1" dirty="0"/>
              <a:t>despronúncia</a:t>
            </a:r>
            <a:r>
              <a:rPr lang="pt-BR" dirty="0"/>
              <a:t> quando (i) juiz se retrata quando interposto </a:t>
            </a:r>
            <a:r>
              <a:rPr lang="pt-BR" dirty="0" err="1"/>
              <a:t>RESE</a:t>
            </a:r>
            <a:r>
              <a:rPr lang="pt-BR" dirty="0"/>
              <a:t> contra pronúncia ou (</a:t>
            </a:r>
            <a:r>
              <a:rPr lang="pt-BR" dirty="0" err="1"/>
              <a:t>ii</a:t>
            </a:r>
            <a:r>
              <a:rPr lang="pt-BR" dirty="0"/>
              <a:t>) o Tribunal der provimento ao </a:t>
            </a:r>
            <a:r>
              <a:rPr lang="pt-BR" dirty="0" err="1"/>
              <a:t>RESE</a:t>
            </a:r>
            <a:r>
              <a:rPr lang="pt-BR" dirty="0"/>
              <a:t> para impronunciar o acusado</a:t>
            </a:r>
          </a:p>
          <a:p>
            <a:pPr lvl="0"/>
            <a:endParaRPr lang="pt-BR" dirty="0"/>
          </a:p>
        </p:txBody>
      </p:sp>
    </p:spTree>
    <p:extLst>
      <p:ext uri="{BB962C8B-B14F-4D97-AF65-F5344CB8AC3E}">
        <p14:creationId xmlns:p14="http://schemas.microsoft.com/office/powerpoint/2010/main" val="3231851980"/>
      </p:ext>
    </p:extLst>
  </p:cSld>
  <p:clrMapOvr>
    <a:masterClrMapping/>
  </p:clrMapOvr>
  <p:transition spd="slow">
    <p:push/>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2. PRIMEIRA FASE</a:t>
            </a:r>
            <a:endParaRPr lang="pt-BR" dirty="0"/>
          </a:p>
        </p:txBody>
      </p:sp>
      <p:sp>
        <p:nvSpPr>
          <p:cNvPr id="3" name="Espaço Reservado para Conteúdo 2"/>
          <p:cNvSpPr>
            <a:spLocks noGrp="1"/>
          </p:cNvSpPr>
          <p:nvPr>
            <p:ph idx="1"/>
          </p:nvPr>
        </p:nvSpPr>
        <p:spPr>
          <a:xfrm>
            <a:off x="228600" y="1417638"/>
            <a:ext cx="8807896" cy="5440362"/>
          </a:xfrm>
        </p:spPr>
        <p:txBody>
          <a:bodyPr>
            <a:normAutofit/>
          </a:bodyPr>
          <a:lstStyle/>
          <a:p>
            <a:pPr marL="0" indent="0">
              <a:buNone/>
            </a:pPr>
            <a:r>
              <a:rPr lang="pt-BR" b="1" dirty="0"/>
              <a:t>2.2. Decisões Possíveis na Primeira Fase</a:t>
            </a:r>
            <a:endParaRPr lang="pt-BR" dirty="0"/>
          </a:p>
          <a:p>
            <a:pPr marL="0" indent="0">
              <a:buNone/>
            </a:pPr>
            <a:r>
              <a:rPr lang="pt-BR" u="sng" dirty="0"/>
              <a:t>2.2.1. Pronúncia (art. 413)</a:t>
            </a:r>
            <a:endParaRPr lang="pt-BR" dirty="0"/>
          </a:p>
          <a:p>
            <a:pPr lvl="0"/>
            <a:r>
              <a:rPr lang="pt-BR" dirty="0"/>
              <a:t>Não pode o juiz, de ofício, reconhecer da decisão de pronúncia alguma qualificadora que não foi narrada na denúncia. Deverá ser dado vista par ao MP aditar a denúncia.</a:t>
            </a:r>
          </a:p>
          <a:p>
            <a:pPr lvl="0"/>
            <a:r>
              <a:rPr lang="pt-BR" dirty="0"/>
              <a:t>Não há que se falar em in dubio </a:t>
            </a:r>
            <a:r>
              <a:rPr lang="pt-BR" i="1" dirty="0"/>
              <a:t>pro </a:t>
            </a:r>
            <a:r>
              <a:rPr lang="pt-BR" i="1" dirty="0" err="1"/>
              <a:t>societate</a:t>
            </a:r>
            <a:r>
              <a:rPr lang="pt-BR" i="1" dirty="0"/>
              <a:t> </a:t>
            </a:r>
            <a:r>
              <a:rPr lang="pt-BR" dirty="0"/>
              <a:t>(LOPES, RANGEL E BADARÓ). O único princípio que se pode extrair da constituição é o </a:t>
            </a:r>
            <a:r>
              <a:rPr lang="pt-BR" i="1" dirty="0"/>
              <a:t>in dubio pro reo</a:t>
            </a:r>
            <a:r>
              <a:rPr lang="pt-BR" dirty="0"/>
              <a:t>.</a:t>
            </a:r>
          </a:p>
          <a:p>
            <a:pPr lvl="0"/>
            <a:endParaRPr lang="pt-BR" dirty="0"/>
          </a:p>
        </p:txBody>
      </p:sp>
    </p:spTree>
    <p:extLst>
      <p:ext uri="{BB962C8B-B14F-4D97-AF65-F5344CB8AC3E}">
        <p14:creationId xmlns:p14="http://schemas.microsoft.com/office/powerpoint/2010/main" val="460570817"/>
      </p:ext>
    </p:extLst>
  </p:cSld>
  <p:clrMapOvr>
    <a:masterClrMapping/>
  </p:clrMapOvr>
  <p:transition spd="slow">
    <p:push/>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2. PRIMEIRA FASE</a:t>
            </a:r>
            <a:endParaRPr lang="pt-BR" dirty="0"/>
          </a:p>
        </p:txBody>
      </p:sp>
      <p:sp>
        <p:nvSpPr>
          <p:cNvPr id="3" name="Espaço Reservado para Conteúdo 2"/>
          <p:cNvSpPr>
            <a:spLocks noGrp="1"/>
          </p:cNvSpPr>
          <p:nvPr>
            <p:ph idx="1"/>
          </p:nvPr>
        </p:nvSpPr>
        <p:spPr>
          <a:xfrm>
            <a:off x="228600" y="1417638"/>
            <a:ext cx="8807896" cy="5440362"/>
          </a:xfrm>
        </p:spPr>
        <p:txBody>
          <a:bodyPr>
            <a:normAutofit fontScale="85000" lnSpcReduction="20000"/>
          </a:bodyPr>
          <a:lstStyle/>
          <a:p>
            <a:pPr marL="0" indent="0">
              <a:buNone/>
            </a:pPr>
            <a:r>
              <a:rPr lang="pt-BR" b="1" dirty="0"/>
              <a:t>2.2. Decisões Possíveis na Primeira Fase</a:t>
            </a:r>
            <a:endParaRPr lang="pt-BR" dirty="0"/>
          </a:p>
          <a:p>
            <a:pPr marL="0" indent="0">
              <a:buNone/>
            </a:pPr>
            <a:r>
              <a:rPr lang="pt-BR" u="sng" dirty="0"/>
              <a:t>2.2.1. Pronúncia (art. 413)</a:t>
            </a:r>
            <a:endParaRPr lang="pt-BR" dirty="0"/>
          </a:p>
          <a:p>
            <a:pPr marL="0" indent="0">
              <a:buNone/>
            </a:pPr>
            <a:r>
              <a:rPr lang="pt-BR" dirty="0"/>
              <a:t>“Não se pode admitir que os juízes pactuem com acusações infundadas,</a:t>
            </a:r>
            <a:r>
              <a:rPr lang="pt-BR" b="1" u="sng" dirty="0"/>
              <a:t> </a:t>
            </a:r>
            <a:r>
              <a:rPr lang="pt-BR" dirty="0"/>
              <a:t>escondendo­-se atrás de um princípio não recepcionado pela Constituição, para, burocraticamente, pronunciar réus, enviando­-lhes para o Tribunal do Júri e desconsiderando o imenso risco que representa o julgamento nesse complexo ritual judiciário. Também é equivocado afirmar­-se que, se não fosse assim, a pronúncia já seria a “condenação” do réu. A pronúncia é um juízo de probabilidade, não definitivo, até porque, após ela, quem efetivamente julgará são os jurados, ou seja, é outro julgamento a partir de outros elementos, essencialmente aqueles trazidos no debate em plenário.” (LOPES, 2016, p. 648)</a:t>
            </a:r>
          </a:p>
          <a:p>
            <a:pPr marL="0" lvl="0" indent="0">
              <a:buNone/>
            </a:pPr>
            <a:endParaRPr lang="pt-BR" dirty="0"/>
          </a:p>
        </p:txBody>
      </p:sp>
    </p:spTree>
    <p:extLst>
      <p:ext uri="{BB962C8B-B14F-4D97-AF65-F5344CB8AC3E}">
        <p14:creationId xmlns:p14="http://schemas.microsoft.com/office/powerpoint/2010/main" val="2350077970"/>
      </p:ext>
    </p:extLst>
  </p:cSld>
  <p:clrMapOvr>
    <a:masterClrMapping/>
  </p:clrMapOvr>
  <p:transition spd="slow">
    <p:push/>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2. PRIMEIRA FASE</a:t>
            </a:r>
            <a:endParaRPr lang="pt-BR" dirty="0"/>
          </a:p>
        </p:txBody>
      </p:sp>
      <p:sp>
        <p:nvSpPr>
          <p:cNvPr id="3" name="Espaço Reservado para Conteúdo 2"/>
          <p:cNvSpPr>
            <a:spLocks noGrp="1"/>
          </p:cNvSpPr>
          <p:nvPr>
            <p:ph idx="1"/>
          </p:nvPr>
        </p:nvSpPr>
        <p:spPr>
          <a:xfrm>
            <a:off x="228600" y="1417638"/>
            <a:ext cx="8807896" cy="5440362"/>
          </a:xfrm>
        </p:spPr>
        <p:txBody>
          <a:bodyPr>
            <a:normAutofit fontScale="92500"/>
          </a:bodyPr>
          <a:lstStyle/>
          <a:p>
            <a:pPr marL="0" indent="0">
              <a:buNone/>
            </a:pPr>
            <a:r>
              <a:rPr lang="pt-BR" b="1" dirty="0"/>
              <a:t>2.2. Decisões Possíveis na Primeira Fase</a:t>
            </a:r>
            <a:endParaRPr lang="pt-BR" dirty="0"/>
          </a:p>
          <a:p>
            <a:pPr marL="0" indent="0">
              <a:buNone/>
            </a:pPr>
            <a:r>
              <a:rPr lang="pt-BR" u="sng" dirty="0"/>
              <a:t>2.2.1. Pronúncia (art. 413)</a:t>
            </a:r>
            <a:endParaRPr lang="pt-BR" dirty="0"/>
          </a:p>
          <a:p>
            <a:pPr marL="0" indent="0">
              <a:buNone/>
            </a:pPr>
            <a:r>
              <a:rPr lang="pt-BR" b="1" dirty="0" err="1"/>
              <a:t>OBS1</a:t>
            </a:r>
            <a:r>
              <a:rPr lang="pt-BR" dirty="0"/>
              <a:t>: o juiz apenas verifica a existência dos requisitos para pronúncia do crime prevalente, isto é, do crime doloso contra a vida, e não dos conexos. Os crimes conexos não são escrutinados nesse momento. Os crimes conexos não são objetos da pronuncio. Não há valoração da prova da autoria e materialidade do crime conexo. A pronúncia vai se limitar a estabelecer a conexidade junto ao crime prevalente. </a:t>
            </a:r>
          </a:p>
          <a:p>
            <a:pPr marL="0" lvl="0" indent="0">
              <a:buNone/>
            </a:pPr>
            <a:endParaRPr lang="pt-BR" dirty="0"/>
          </a:p>
        </p:txBody>
      </p:sp>
    </p:spTree>
    <p:extLst>
      <p:ext uri="{BB962C8B-B14F-4D97-AF65-F5344CB8AC3E}">
        <p14:creationId xmlns:p14="http://schemas.microsoft.com/office/powerpoint/2010/main" val="3925818750"/>
      </p:ext>
    </p:extLst>
  </p:cSld>
  <p:clrMapOvr>
    <a:masterClrMapping/>
  </p:clrMapOvr>
  <p:transition spd="slow">
    <p:push/>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2. PRIMEIRA FASE</a:t>
            </a:r>
            <a:endParaRPr lang="pt-BR" dirty="0"/>
          </a:p>
        </p:txBody>
      </p:sp>
      <p:sp>
        <p:nvSpPr>
          <p:cNvPr id="3" name="Espaço Reservado para Conteúdo 2"/>
          <p:cNvSpPr>
            <a:spLocks noGrp="1"/>
          </p:cNvSpPr>
          <p:nvPr>
            <p:ph idx="1"/>
          </p:nvPr>
        </p:nvSpPr>
        <p:spPr>
          <a:xfrm>
            <a:off x="228600" y="1417638"/>
            <a:ext cx="8807896" cy="5440362"/>
          </a:xfrm>
        </p:spPr>
        <p:txBody>
          <a:bodyPr>
            <a:normAutofit/>
          </a:bodyPr>
          <a:lstStyle/>
          <a:p>
            <a:pPr marL="0" indent="0">
              <a:buNone/>
            </a:pPr>
            <a:r>
              <a:rPr lang="pt-BR" b="1" dirty="0"/>
              <a:t>2.2. Decisões Possíveis na Primeira Fase</a:t>
            </a:r>
            <a:endParaRPr lang="pt-BR" dirty="0"/>
          </a:p>
          <a:p>
            <a:pPr marL="0" indent="0">
              <a:buNone/>
            </a:pPr>
            <a:r>
              <a:rPr lang="pt-BR" u="sng" dirty="0"/>
              <a:t>2.2.1. Pronúncia (art. 413)</a:t>
            </a:r>
            <a:endParaRPr lang="pt-BR" dirty="0"/>
          </a:p>
          <a:p>
            <a:pPr marL="0" indent="0">
              <a:buNone/>
            </a:pPr>
            <a:r>
              <a:rPr lang="pt-BR" b="1" dirty="0" err="1"/>
              <a:t>OBS2</a:t>
            </a:r>
            <a:r>
              <a:rPr lang="pt-BR" dirty="0"/>
              <a:t>: Quando houver desclassificação do crime prevalente para outro que não é de competência do Tribunal do Júri, o conexo também é redistribuído. Se impronunciado ou absolvido sumariamente em relação ao crime doloso contra a vida, o conexo é redistribuído para aquele juiz ou juizado competente para julgá­-lo.</a:t>
            </a:r>
          </a:p>
          <a:p>
            <a:pPr marL="0" lvl="0" indent="0">
              <a:buNone/>
            </a:pPr>
            <a:endParaRPr lang="pt-BR" dirty="0"/>
          </a:p>
        </p:txBody>
      </p:sp>
    </p:spTree>
    <p:extLst>
      <p:ext uri="{BB962C8B-B14F-4D97-AF65-F5344CB8AC3E}">
        <p14:creationId xmlns:p14="http://schemas.microsoft.com/office/powerpoint/2010/main" val="2932062671"/>
      </p:ext>
    </p:extLst>
  </p:cSld>
  <p:clrMapOvr>
    <a:masterClrMapping/>
  </p:clrMapOvr>
  <p:transition spd="slow">
    <p:push/>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2. PRIMEIRA FASE</a:t>
            </a:r>
            <a:endParaRPr lang="pt-BR" dirty="0"/>
          </a:p>
        </p:txBody>
      </p:sp>
      <p:sp>
        <p:nvSpPr>
          <p:cNvPr id="3" name="Espaço Reservado para Conteúdo 2"/>
          <p:cNvSpPr>
            <a:spLocks noGrp="1"/>
          </p:cNvSpPr>
          <p:nvPr>
            <p:ph idx="1"/>
          </p:nvPr>
        </p:nvSpPr>
        <p:spPr>
          <a:xfrm>
            <a:off x="228600" y="1417638"/>
            <a:ext cx="8807896" cy="5440362"/>
          </a:xfrm>
        </p:spPr>
        <p:txBody>
          <a:bodyPr>
            <a:normAutofit fontScale="85000" lnSpcReduction="20000"/>
          </a:bodyPr>
          <a:lstStyle/>
          <a:p>
            <a:pPr marL="0" indent="0">
              <a:buNone/>
            </a:pPr>
            <a:r>
              <a:rPr lang="pt-BR" b="1" dirty="0"/>
              <a:t>2.2. Decisões Possíveis na Primeira Fase</a:t>
            </a:r>
            <a:endParaRPr lang="pt-BR" dirty="0"/>
          </a:p>
          <a:p>
            <a:pPr marL="0" indent="0">
              <a:buNone/>
            </a:pPr>
            <a:r>
              <a:rPr lang="pt-BR" u="sng" dirty="0"/>
              <a:t>2.2.1. Pronúncia (art. 413)</a:t>
            </a:r>
            <a:endParaRPr lang="pt-BR" dirty="0"/>
          </a:p>
          <a:p>
            <a:pPr marL="0" indent="0">
              <a:buNone/>
            </a:pPr>
            <a:r>
              <a:rPr lang="pt-BR" b="1" dirty="0" err="1"/>
              <a:t>OBS3</a:t>
            </a:r>
            <a:r>
              <a:rPr lang="pt-BR" dirty="0"/>
              <a:t>: Há possibilidade de correção da pronúncia, em decorrência de circunstância ulterior ao momento da decisão judicial. </a:t>
            </a:r>
          </a:p>
          <a:p>
            <a:pPr marL="0" indent="0">
              <a:buNone/>
            </a:pPr>
            <a:r>
              <a:rPr lang="pt-BR" u="sng" dirty="0"/>
              <a:t>Exemplo</a:t>
            </a:r>
            <a:r>
              <a:rPr lang="pt-BR" dirty="0"/>
              <a:t>: acusado pronunciado por homicídio tentado, a vítima morre depois da pronúncia, com nexo causal. O magistrado deverá, ainda que preclusa a decisão de pronúncia, havendo circunstância superveniente que altere a classificação do crime, remeter os autos para o MP aditar a denúncia, abrindo vista depois à defesa para se manifestar (apesar do CPP não falar nisso). Após, proferirá o juiz uma nova pronúncia, em substituição à anterior, renovando também o prazo recursal.</a:t>
            </a:r>
          </a:p>
          <a:p>
            <a:pPr marL="0" lvl="0" indent="0">
              <a:buNone/>
            </a:pPr>
            <a:endParaRPr lang="pt-BR" dirty="0"/>
          </a:p>
        </p:txBody>
      </p:sp>
    </p:spTree>
    <p:extLst>
      <p:ext uri="{BB962C8B-B14F-4D97-AF65-F5344CB8AC3E}">
        <p14:creationId xmlns:p14="http://schemas.microsoft.com/office/powerpoint/2010/main" val="2888296094"/>
      </p:ext>
    </p:extLst>
  </p:cSld>
  <p:clrMapOvr>
    <a:masterClrMapping/>
  </p:clrMapOvr>
  <p:transition spd="slow">
    <p:push/>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2. PRIMEIRA FASE</a:t>
            </a:r>
            <a:endParaRPr lang="pt-BR" dirty="0"/>
          </a:p>
        </p:txBody>
      </p:sp>
      <p:sp>
        <p:nvSpPr>
          <p:cNvPr id="3" name="Espaço Reservado para Conteúdo 2"/>
          <p:cNvSpPr>
            <a:spLocks noGrp="1"/>
          </p:cNvSpPr>
          <p:nvPr>
            <p:ph idx="1"/>
          </p:nvPr>
        </p:nvSpPr>
        <p:spPr>
          <a:xfrm>
            <a:off x="228600" y="1417638"/>
            <a:ext cx="8807896" cy="5440362"/>
          </a:xfrm>
        </p:spPr>
        <p:txBody>
          <a:bodyPr>
            <a:normAutofit/>
          </a:bodyPr>
          <a:lstStyle/>
          <a:p>
            <a:pPr marL="0" indent="0">
              <a:buNone/>
            </a:pPr>
            <a:r>
              <a:rPr lang="pt-BR" b="1" dirty="0"/>
              <a:t>2.2. Decisões Possíveis na Primeira Fase</a:t>
            </a:r>
            <a:endParaRPr lang="pt-BR" dirty="0"/>
          </a:p>
          <a:p>
            <a:pPr marL="0" indent="0">
              <a:buNone/>
            </a:pPr>
            <a:r>
              <a:rPr lang="pt-BR" u="sng" dirty="0"/>
              <a:t>2.2.1. Pronúncia (art. 413)</a:t>
            </a:r>
            <a:endParaRPr lang="pt-BR" dirty="0"/>
          </a:p>
          <a:p>
            <a:pPr marL="0" indent="0">
              <a:buNone/>
            </a:pPr>
            <a:r>
              <a:rPr lang="pt-BR" b="1" dirty="0" err="1"/>
              <a:t>OBS4</a:t>
            </a:r>
            <a:r>
              <a:rPr lang="pt-BR" dirty="0"/>
              <a:t>: na decisão de pronúncia, após a reforma do CPP, o juiz deverá fazer um juízo de </a:t>
            </a:r>
            <a:r>
              <a:rPr lang="pt-BR" b="1" dirty="0" err="1"/>
              <a:t>cautelaridade</a:t>
            </a:r>
            <a:r>
              <a:rPr lang="pt-BR" dirty="0" err="1"/>
              <a:t>,ou</a:t>
            </a:r>
            <a:r>
              <a:rPr lang="pt-BR" dirty="0"/>
              <a:t> seja, não será mais aplicada a prisão preventiva automática decorrente de pronúncia, a não ser que esteja demonstrando o </a:t>
            </a:r>
            <a:r>
              <a:rPr lang="pt-BR" i="1" dirty="0"/>
              <a:t>periculum </a:t>
            </a:r>
            <a:r>
              <a:rPr lang="pt-BR" i="1" dirty="0" err="1"/>
              <a:t>libertatis</a:t>
            </a:r>
            <a:r>
              <a:rPr lang="pt-BR" dirty="0"/>
              <a:t>, pois o </a:t>
            </a:r>
            <a:r>
              <a:rPr lang="pt-BR" i="1" dirty="0"/>
              <a:t>fumus</a:t>
            </a:r>
            <a:r>
              <a:rPr lang="pt-BR" dirty="0"/>
              <a:t> está presente já que houve pronúncia.</a:t>
            </a:r>
          </a:p>
          <a:p>
            <a:pPr marL="0" lvl="0" indent="0">
              <a:buNone/>
            </a:pPr>
            <a:endParaRPr lang="pt-BR" dirty="0"/>
          </a:p>
        </p:txBody>
      </p:sp>
    </p:spTree>
    <p:extLst>
      <p:ext uri="{BB962C8B-B14F-4D97-AF65-F5344CB8AC3E}">
        <p14:creationId xmlns:p14="http://schemas.microsoft.com/office/powerpoint/2010/main" val="4190401983"/>
      </p:ext>
    </p:extLst>
  </p:cSld>
  <p:clrMapOvr>
    <a:masterClrMapping/>
  </p:clrMapOvr>
  <p:transition spd="slow">
    <p:push/>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a:t>1. INTRODUÇÃO AO PROCEDIMENTO</a:t>
            </a:r>
            <a:endParaRPr lang="pt-BR" dirty="0"/>
          </a:p>
        </p:txBody>
      </p:sp>
      <p:sp>
        <p:nvSpPr>
          <p:cNvPr id="3" name="Espaço Reservado para Conteúdo 2"/>
          <p:cNvSpPr>
            <a:spLocks noGrp="1"/>
          </p:cNvSpPr>
          <p:nvPr>
            <p:ph idx="1"/>
          </p:nvPr>
        </p:nvSpPr>
        <p:spPr/>
        <p:txBody>
          <a:bodyPr>
            <a:normAutofit fontScale="92500" lnSpcReduction="20000"/>
          </a:bodyPr>
          <a:lstStyle/>
          <a:p>
            <a:pPr marL="0" indent="0">
              <a:buNone/>
            </a:pPr>
            <a:r>
              <a:rPr lang="pt-BR" b="1" u="sng" dirty="0"/>
              <a:t>2ª Fase</a:t>
            </a:r>
            <a:r>
              <a:rPr lang="pt-BR" b="1" dirty="0"/>
              <a:t>:</a:t>
            </a:r>
            <a:endParaRPr lang="pt-BR" dirty="0"/>
          </a:p>
          <a:p>
            <a:pPr marL="514350" lvl="0" indent="-514350">
              <a:buFont typeface="+mj-lt"/>
              <a:buAutoNum type="arabicPeriod"/>
            </a:pPr>
            <a:r>
              <a:rPr lang="pt-BR" dirty="0"/>
              <a:t>Recebimento dos autos, após a preclusão da pronúncia, pelo juiz presidente do Júri</a:t>
            </a:r>
          </a:p>
          <a:p>
            <a:pPr marL="514350" lvl="0" indent="-514350">
              <a:buFont typeface="+mj-lt"/>
              <a:buAutoNum type="arabicPeriod"/>
            </a:pPr>
            <a:r>
              <a:rPr lang="pt-BR" dirty="0"/>
              <a:t>Intimação das partes para, em 5 dias, apresentarem rol de testemunhas, requerem diligências e juntarem documentos.</a:t>
            </a:r>
          </a:p>
          <a:p>
            <a:pPr marL="514350" lvl="0" indent="-514350">
              <a:buFont typeface="+mj-lt"/>
              <a:buAutoNum type="arabicPeriod"/>
            </a:pPr>
            <a:r>
              <a:rPr lang="pt-BR" dirty="0"/>
              <a:t>Deliberação judicial acerca de requerimento de provas; saneamento de eventuais nulidades, elaboração de relatório do processo e determinação de inclusão do feito na pauta de julgamento.</a:t>
            </a:r>
          </a:p>
          <a:p>
            <a:pPr marL="0" indent="0">
              <a:buNone/>
            </a:pPr>
            <a:endParaRPr lang="pt-BR" dirty="0"/>
          </a:p>
        </p:txBody>
      </p:sp>
    </p:spTree>
    <p:extLst>
      <p:ext uri="{BB962C8B-B14F-4D97-AF65-F5344CB8AC3E}">
        <p14:creationId xmlns:p14="http://schemas.microsoft.com/office/powerpoint/2010/main" val="1456693651"/>
      </p:ext>
    </p:extLst>
  </p:cSld>
  <p:clrMapOvr>
    <a:masterClrMapping/>
  </p:clrMapOvr>
  <p:transition spd="slow">
    <p:push/>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2. PRIMEIRA FASE</a:t>
            </a:r>
            <a:endParaRPr lang="pt-BR" dirty="0"/>
          </a:p>
        </p:txBody>
      </p:sp>
      <p:sp>
        <p:nvSpPr>
          <p:cNvPr id="3" name="Espaço Reservado para Conteúdo 2"/>
          <p:cNvSpPr>
            <a:spLocks noGrp="1"/>
          </p:cNvSpPr>
          <p:nvPr>
            <p:ph idx="1"/>
          </p:nvPr>
        </p:nvSpPr>
        <p:spPr>
          <a:xfrm>
            <a:off x="228600" y="1417638"/>
            <a:ext cx="8807896" cy="5440362"/>
          </a:xfrm>
        </p:spPr>
        <p:txBody>
          <a:bodyPr>
            <a:normAutofit fontScale="92500" lnSpcReduction="10000"/>
          </a:bodyPr>
          <a:lstStyle/>
          <a:p>
            <a:pPr marL="0" indent="0">
              <a:buNone/>
            </a:pPr>
            <a:r>
              <a:rPr lang="pt-BR" b="1" dirty="0"/>
              <a:t>2.2. Decisões Possíveis na Primeira Fase</a:t>
            </a:r>
            <a:endParaRPr lang="pt-BR" dirty="0"/>
          </a:p>
          <a:p>
            <a:pPr marL="0" indent="0">
              <a:buNone/>
            </a:pPr>
            <a:r>
              <a:rPr lang="pt-BR" u="sng" dirty="0"/>
              <a:t>2.2.1. Pronúncia (art. 413)</a:t>
            </a:r>
            <a:endParaRPr lang="pt-BR" dirty="0"/>
          </a:p>
          <a:p>
            <a:pPr marL="0" indent="0">
              <a:buNone/>
            </a:pPr>
            <a:r>
              <a:rPr lang="pt-BR" b="1" dirty="0" err="1"/>
              <a:t>OBS5</a:t>
            </a:r>
            <a:r>
              <a:rPr lang="pt-BR" b="1" dirty="0"/>
              <a:t>:</a:t>
            </a:r>
            <a:r>
              <a:rPr lang="pt-BR" dirty="0"/>
              <a:t> A reforma de 2008 impediu que defesa e acusação façam referências a decisão de pronúncia durante os debates em plenário, com objetivo de se evitar o argumento de autoridade. No entanto, o CPP previu a entrega da pronúncia para os jurados. E na maioria das vezes os jurados não tem formação jurídica. </a:t>
            </a:r>
            <a:r>
              <a:rPr lang="pt-BR" dirty="0" err="1"/>
              <a:t>Aury</a:t>
            </a:r>
            <a:r>
              <a:rPr lang="pt-BR" dirty="0"/>
              <a:t> defende ser um contrassenso que os jurados, que não conhecem o processo e nem o direito, recebam cópia da pronúncia. </a:t>
            </a:r>
          </a:p>
          <a:p>
            <a:pPr marL="0" lvl="0" indent="0">
              <a:buNone/>
            </a:pPr>
            <a:endParaRPr lang="pt-BR" dirty="0"/>
          </a:p>
        </p:txBody>
      </p:sp>
    </p:spTree>
    <p:extLst>
      <p:ext uri="{BB962C8B-B14F-4D97-AF65-F5344CB8AC3E}">
        <p14:creationId xmlns:p14="http://schemas.microsoft.com/office/powerpoint/2010/main" val="3908185714"/>
      </p:ext>
    </p:extLst>
  </p:cSld>
  <p:clrMapOvr>
    <a:masterClrMapping/>
  </p:clrMapOvr>
  <p:transition spd="slow">
    <p:push/>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2. PRIMEIRA FASE</a:t>
            </a:r>
            <a:endParaRPr lang="pt-BR" dirty="0"/>
          </a:p>
        </p:txBody>
      </p:sp>
      <p:sp>
        <p:nvSpPr>
          <p:cNvPr id="3" name="Espaço Reservado para Conteúdo 2"/>
          <p:cNvSpPr>
            <a:spLocks noGrp="1"/>
          </p:cNvSpPr>
          <p:nvPr>
            <p:ph idx="1"/>
          </p:nvPr>
        </p:nvSpPr>
        <p:spPr>
          <a:xfrm>
            <a:off x="228600" y="1417638"/>
            <a:ext cx="8807896" cy="5440362"/>
          </a:xfrm>
        </p:spPr>
        <p:txBody>
          <a:bodyPr>
            <a:normAutofit fontScale="85000" lnSpcReduction="10000"/>
          </a:bodyPr>
          <a:lstStyle/>
          <a:p>
            <a:pPr marL="0" indent="0">
              <a:buNone/>
            </a:pPr>
            <a:r>
              <a:rPr lang="pt-BR" b="1" dirty="0"/>
              <a:t>2.2. Decisões Possíveis na Primeira Fase</a:t>
            </a:r>
            <a:endParaRPr lang="pt-BR" dirty="0"/>
          </a:p>
          <a:p>
            <a:pPr marL="0" indent="0">
              <a:buNone/>
            </a:pPr>
            <a:r>
              <a:rPr lang="pt-BR" u="sng" dirty="0"/>
              <a:t>2.2.2. Impronúncia (art. 414)</a:t>
            </a:r>
            <a:endParaRPr lang="pt-BR" dirty="0"/>
          </a:p>
          <a:p>
            <a:pPr lvl="0"/>
            <a:r>
              <a:rPr lang="pt-BR" dirty="0"/>
              <a:t>Decisão terminativa, pois encerra o processo sem julgamento de mérito. </a:t>
            </a:r>
          </a:p>
          <a:p>
            <a:pPr lvl="0"/>
            <a:r>
              <a:rPr lang="pt-BR" dirty="0"/>
              <a:t>Desafia recurso de apelação (art. 583, inc. II do CPP).</a:t>
            </a:r>
          </a:p>
          <a:p>
            <a:pPr lvl="0"/>
            <a:r>
              <a:rPr lang="pt-BR" dirty="0"/>
              <a:t>Deverá haver impronúncia quando a acusação não demonstrar verossimilhanças da tese acusatória; quando não houver elementos suficientes de autoria e materialidade para pronúncia.</a:t>
            </a:r>
          </a:p>
          <a:p>
            <a:pPr lvl="0"/>
            <a:r>
              <a:rPr lang="pt-BR" dirty="0"/>
              <a:t>Problema: faz coisa julgada formal, pois o processo pode ser reaberto a qualquer tempo, até a extinção da punibilidade pela pena máxima em abstrato (§ú, 414).</a:t>
            </a:r>
          </a:p>
          <a:p>
            <a:pPr marL="0" lvl="0" indent="0">
              <a:buNone/>
            </a:pPr>
            <a:endParaRPr lang="pt-BR" dirty="0"/>
          </a:p>
        </p:txBody>
      </p:sp>
    </p:spTree>
    <p:extLst>
      <p:ext uri="{BB962C8B-B14F-4D97-AF65-F5344CB8AC3E}">
        <p14:creationId xmlns:p14="http://schemas.microsoft.com/office/powerpoint/2010/main" val="3180405964"/>
      </p:ext>
    </p:extLst>
  </p:cSld>
  <p:clrMapOvr>
    <a:masterClrMapping/>
  </p:clrMapOvr>
  <p:transition spd="slow">
    <p:push/>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2. PRIMEIRA FASE</a:t>
            </a:r>
            <a:endParaRPr lang="pt-BR" dirty="0"/>
          </a:p>
        </p:txBody>
      </p:sp>
      <p:sp>
        <p:nvSpPr>
          <p:cNvPr id="3" name="Espaço Reservado para Conteúdo 2"/>
          <p:cNvSpPr>
            <a:spLocks noGrp="1"/>
          </p:cNvSpPr>
          <p:nvPr>
            <p:ph idx="1"/>
          </p:nvPr>
        </p:nvSpPr>
        <p:spPr>
          <a:xfrm>
            <a:off x="228600" y="1417638"/>
            <a:ext cx="8807896" cy="5440362"/>
          </a:xfrm>
        </p:spPr>
        <p:txBody>
          <a:bodyPr>
            <a:normAutofit fontScale="85000" lnSpcReduction="10000"/>
          </a:bodyPr>
          <a:lstStyle/>
          <a:p>
            <a:pPr marL="0" indent="0">
              <a:buNone/>
            </a:pPr>
            <a:r>
              <a:rPr lang="pt-BR" b="1" dirty="0"/>
              <a:t>2.2. Decisões Possíveis na Primeira Fase</a:t>
            </a:r>
            <a:endParaRPr lang="pt-BR" dirty="0"/>
          </a:p>
          <a:p>
            <a:pPr marL="0" indent="0">
              <a:buNone/>
            </a:pPr>
            <a:r>
              <a:rPr lang="pt-BR" u="sng" dirty="0"/>
              <a:t>2.2.2. Impronúncia (art. 414)</a:t>
            </a:r>
            <a:endParaRPr lang="pt-BR" dirty="0"/>
          </a:p>
          <a:p>
            <a:pPr lvl="0"/>
            <a:r>
              <a:rPr lang="pt-BR" dirty="0"/>
              <a:t>Gera um estado de incerteza, de pendência, de indefinição, já que o processo poderá ser reaberto a qualquer momento, desde que nova prova apareça.</a:t>
            </a:r>
          </a:p>
          <a:p>
            <a:pPr lvl="0"/>
            <a:r>
              <a:rPr lang="pt-BR" dirty="0" err="1"/>
              <a:t>Aury</a:t>
            </a:r>
            <a:r>
              <a:rPr lang="pt-BR" dirty="0"/>
              <a:t> define essa decisão como “substancialmente inconstitucional”, pois não oferece segurança jurídica e viola a presunção da inocência. Se não há prova suficiente da existência do fato e/ou autoria, para autoriza a pronúncia, a decisão deveria ser </a:t>
            </a:r>
            <a:r>
              <a:rPr lang="pt-BR" b="1" dirty="0"/>
              <a:t>absolutória, </a:t>
            </a:r>
            <a:r>
              <a:rPr lang="pt-BR" dirty="0"/>
              <a:t>nos termos do art. 386 (a depender o inciso da situação)</a:t>
            </a:r>
          </a:p>
          <a:p>
            <a:pPr marL="0" lvl="0" indent="0">
              <a:buNone/>
            </a:pPr>
            <a:endParaRPr lang="pt-BR" dirty="0"/>
          </a:p>
        </p:txBody>
      </p:sp>
    </p:spTree>
    <p:extLst>
      <p:ext uri="{BB962C8B-B14F-4D97-AF65-F5344CB8AC3E}">
        <p14:creationId xmlns:p14="http://schemas.microsoft.com/office/powerpoint/2010/main" val="704738078"/>
      </p:ext>
    </p:extLst>
  </p:cSld>
  <p:clrMapOvr>
    <a:masterClrMapping/>
  </p:clrMapOvr>
  <p:transition spd="slow">
    <p:push/>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2. PRIMEIRA FASE</a:t>
            </a:r>
            <a:endParaRPr lang="pt-BR" dirty="0"/>
          </a:p>
        </p:txBody>
      </p:sp>
      <p:sp>
        <p:nvSpPr>
          <p:cNvPr id="3" name="Espaço Reservado para Conteúdo 2"/>
          <p:cNvSpPr>
            <a:spLocks noGrp="1"/>
          </p:cNvSpPr>
          <p:nvPr>
            <p:ph idx="1"/>
          </p:nvPr>
        </p:nvSpPr>
        <p:spPr>
          <a:xfrm>
            <a:off x="228600" y="1417638"/>
            <a:ext cx="8807896" cy="5440362"/>
          </a:xfrm>
        </p:spPr>
        <p:txBody>
          <a:bodyPr>
            <a:normAutofit lnSpcReduction="10000"/>
          </a:bodyPr>
          <a:lstStyle/>
          <a:p>
            <a:pPr marL="0" indent="0">
              <a:buNone/>
            </a:pPr>
            <a:r>
              <a:rPr lang="pt-BR" b="1" dirty="0"/>
              <a:t>2.2. Decisões Possíveis na Primeira Fase</a:t>
            </a:r>
            <a:endParaRPr lang="pt-BR" dirty="0"/>
          </a:p>
          <a:p>
            <a:pPr marL="0" indent="0">
              <a:buNone/>
            </a:pPr>
            <a:r>
              <a:rPr lang="pt-BR" u="sng" dirty="0"/>
              <a:t>2.2.2. Impronúncia (art. 414)</a:t>
            </a:r>
            <a:endParaRPr lang="pt-BR" dirty="0"/>
          </a:p>
          <a:p>
            <a:pPr marL="0" indent="0">
              <a:buNone/>
            </a:pPr>
            <a:r>
              <a:rPr lang="pt-BR" b="1" dirty="0"/>
              <a:t>“</a:t>
            </a:r>
            <a:r>
              <a:rPr lang="pt-BR" dirty="0"/>
              <a:t>Entendemos assim que o estado de pendência e de indefinição gerado pela impronúncia cria um terceiro gênero não recepcionado pela Constituição, em que o réu não é nem inocente, nem está condenado definitivamente. É como se o Estado dissesse: ainda não tenho provas suficientes, mas um dia eu acho... (ou fabrico...); enquanto isso, fica esperando” (LOPES, 2016, p. 655)</a:t>
            </a:r>
          </a:p>
          <a:p>
            <a:pPr marL="0" lvl="0" indent="0">
              <a:buNone/>
            </a:pPr>
            <a:endParaRPr lang="pt-BR" dirty="0"/>
          </a:p>
        </p:txBody>
      </p:sp>
    </p:spTree>
    <p:extLst>
      <p:ext uri="{BB962C8B-B14F-4D97-AF65-F5344CB8AC3E}">
        <p14:creationId xmlns:p14="http://schemas.microsoft.com/office/powerpoint/2010/main" val="3201571025"/>
      </p:ext>
    </p:extLst>
  </p:cSld>
  <p:clrMapOvr>
    <a:masterClrMapping/>
  </p:clrMapOvr>
  <p:transition spd="slow">
    <p:push/>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2. PRIMEIRA FASE</a:t>
            </a:r>
            <a:endParaRPr lang="pt-BR" dirty="0"/>
          </a:p>
        </p:txBody>
      </p:sp>
      <p:sp>
        <p:nvSpPr>
          <p:cNvPr id="3" name="Espaço Reservado para Conteúdo 2"/>
          <p:cNvSpPr>
            <a:spLocks noGrp="1"/>
          </p:cNvSpPr>
          <p:nvPr>
            <p:ph idx="1"/>
          </p:nvPr>
        </p:nvSpPr>
        <p:spPr>
          <a:xfrm>
            <a:off x="228600" y="1417638"/>
            <a:ext cx="8807896" cy="5440362"/>
          </a:xfrm>
        </p:spPr>
        <p:txBody>
          <a:bodyPr>
            <a:normAutofit/>
          </a:bodyPr>
          <a:lstStyle/>
          <a:p>
            <a:pPr marL="0" indent="0">
              <a:buNone/>
            </a:pPr>
            <a:r>
              <a:rPr lang="pt-BR" b="1" dirty="0"/>
              <a:t>2.2. Decisões Possíveis na Primeira Fase</a:t>
            </a:r>
            <a:endParaRPr lang="pt-BR" dirty="0"/>
          </a:p>
          <a:p>
            <a:pPr marL="0" indent="0">
              <a:buNone/>
            </a:pPr>
            <a:r>
              <a:rPr lang="pt-BR" u="sng" dirty="0"/>
              <a:t>2.2.3. Absolvição sumária (art. 419)</a:t>
            </a:r>
            <a:endParaRPr lang="pt-BR" dirty="0"/>
          </a:p>
          <a:p>
            <a:pPr lvl="0"/>
            <a:r>
              <a:rPr lang="pt-BR" dirty="0"/>
              <a:t>É uma verdadeira </a:t>
            </a:r>
            <a:r>
              <a:rPr lang="pt-BR" b="1" dirty="0"/>
              <a:t>sentença. </a:t>
            </a:r>
            <a:r>
              <a:rPr lang="pt-BR" dirty="0"/>
              <a:t>Há análise de mérito. Por ter essa característica, faz coisa julgada material. </a:t>
            </a:r>
          </a:p>
          <a:p>
            <a:pPr lvl="0"/>
            <a:r>
              <a:rPr lang="pt-BR" dirty="0"/>
              <a:t>Contra absolvição sumária, o MP deverá interpor apelação.</a:t>
            </a:r>
          </a:p>
          <a:p>
            <a:pPr marL="0" lvl="0" indent="0">
              <a:buNone/>
            </a:pPr>
            <a:endParaRPr lang="pt-BR" dirty="0"/>
          </a:p>
        </p:txBody>
      </p:sp>
    </p:spTree>
    <p:extLst>
      <p:ext uri="{BB962C8B-B14F-4D97-AF65-F5344CB8AC3E}">
        <p14:creationId xmlns:p14="http://schemas.microsoft.com/office/powerpoint/2010/main" val="4194267277"/>
      </p:ext>
    </p:extLst>
  </p:cSld>
  <p:clrMapOvr>
    <a:masterClrMapping/>
  </p:clrMapOvr>
  <p:transition spd="slow">
    <p:push/>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2. PRIMEIRA FASE</a:t>
            </a:r>
            <a:endParaRPr lang="pt-BR" dirty="0"/>
          </a:p>
        </p:txBody>
      </p:sp>
      <p:sp>
        <p:nvSpPr>
          <p:cNvPr id="3" name="Espaço Reservado para Conteúdo 2"/>
          <p:cNvSpPr>
            <a:spLocks noGrp="1"/>
          </p:cNvSpPr>
          <p:nvPr>
            <p:ph idx="1"/>
          </p:nvPr>
        </p:nvSpPr>
        <p:spPr>
          <a:xfrm>
            <a:off x="228600" y="1417638"/>
            <a:ext cx="8807896" cy="5440362"/>
          </a:xfrm>
        </p:spPr>
        <p:txBody>
          <a:bodyPr>
            <a:normAutofit fontScale="92500" lnSpcReduction="20000"/>
          </a:bodyPr>
          <a:lstStyle/>
          <a:p>
            <a:pPr marL="0" indent="0">
              <a:buNone/>
            </a:pPr>
            <a:r>
              <a:rPr lang="pt-BR" b="1" dirty="0"/>
              <a:t>2.2. Decisões Possíveis na Primeira Fase</a:t>
            </a:r>
            <a:endParaRPr lang="pt-BR" dirty="0"/>
          </a:p>
          <a:p>
            <a:pPr marL="0" indent="0">
              <a:buNone/>
            </a:pPr>
            <a:r>
              <a:rPr lang="pt-BR" u="sng" dirty="0"/>
              <a:t>2.2.3. Absolvição sumária (art. 419)</a:t>
            </a:r>
            <a:endParaRPr lang="pt-BR" dirty="0"/>
          </a:p>
          <a:p>
            <a:pPr marL="0" lvl="0" indent="0">
              <a:buNone/>
            </a:pPr>
            <a:r>
              <a:rPr lang="pt-BR" dirty="0"/>
              <a:t>Haverá absolvição sumária quando:</a:t>
            </a:r>
          </a:p>
          <a:p>
            <a:r>
              <a:rPr lang="pt-BR" dirty="0"/>
              <a:t>I – provada a inexistência do fato. Exemplo: acusação de homicídio consumado e a vítima é encontrada viva. Nesse caso, há provas de que não houve crime, isto é, não há materialidade. </a:t>
            </a:r>
          </a:p>
          <a:p>
            <a:r>
              <a:rPr lang="pt-BR" dirty="0"/>
              <a:t>II – provado não ser ele autor ou partícipe do fato; Resta provado que o réu não foi autor do fato. Não se confunde com “não haver suficientes provas de autoria e materialidade”. Na verdade, é o contrário: há provas de que não foi o acusado.</a:t>
            </a:r>
          </a:p>
          <a:p>
            <a:pPr marL="0" lvl="0" indent="0">
              <a:buNone/>
            </a:pPr>
            <a:endParaRPr lang="pt-BR" dirty="0"/>
          </a:p>
        </p:txBody>
      </p:sp>
    </p:spTree>
    <p:extLst>
      <p:ext uri="{BB962C8B-B14F-4D97-AF65-F5344CB8AC3E}">
        <p14:creationId xmlns:p14="http://schemas.microsoft.com/office/powerpoint/2010/main" val="1730982684"/>
      </p:ext>
    </p:extLst>
  </p:cSld>
  <p:clrMapOvr>
    <a:masterClrMapping/>
  </p:clrMapOvr>
  <p:transition spd="slow">
    <p:push/>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2. PRIMEIRA FASE</a:t>
            </a:r>
            <a:endParaRPr lang="pt-BR" dirty="0"/>
          </a:p>
        </p:txBody>
      </p:sp>
      <p:sp>
        <p:nvSpPr>
          <p:cNvPr id="3" name="Espaço Reservado para Conteúdo 2"/>
          <p:cNvSpPr>
            <a:spLocks noGrp="1"/>
          </p:cNvSpPr>
          <p:nvPr>
            <p:ph idx="1"/>
          </p:nvPr>
        </p:nvSpPr>
        <p:spPr>
          <a:xfrm>
            <a:off x="228600" y="1417638"/>
            <a:ext cx="8807896" cy="5440362"/>
          </a:xfrm>
        </p:spPr>
        <p:txBody>
          <a:bodyPr>
            <a:normAutofit fontScale="85000" lnSpcReduction="20000"/>
          </a:bodyPr>
          <a:lstStyle/>
          <a:p>
            <a:pPr marL="0" indent="0">
              <a:buNone/>
            </a:pPr>
            <a:r>
              <a:rPr lang="pt-BR" b="1" dirty="0"/>
              <a:t>2.2. Decisões Possíveis na Primeira Fase</a:t>
            </a:r>
            <a:endParaRPr lang="pt-BR" dirty="0"/>
          </a:p>
          <a:p>
            <a:pPr marL="0" indent="0">
              <a:buNone/>
            </a:pPr>
            <a:r>
              <a:rPr lang="pt-BR" u="sng" dirty="0"/>
              <a:t>2.2.3. Absolvição sumária (art. 419)</a:t>
            </a:r>
            <a:endParaRPr lang="pt-BR" dirty="0"/>
          </a:p>
          <a:p>
            <a:pPr marL="0" lvl="0" indent="0">
              <a:buNone/>
            </a:pPr>
            <a:r>
              <a:rPr lang="pt-BR" dirty="0"/>
              <a:t>Haverá absolvição sumária quando:</a:t>
            </a:r>
          </a:p>
          <a:p>
            <a:r>
              <a:rPr lang="pt-BR" dirty="0" err="1"/>
              <a:t>III</a:t>
            </a:r>
            <a:r>
              <a:rPr lang="pt-BR" dirty="0"/>
              <a:t> – o fato não constituir infração penal; Significa dizer que o fato é atípico formal ou materialmente, ou ainda que a conduta não é crime porque amparada por causa de justificação (excludente de ilicitude ou culpabilidade).</a:t>
            </a:r>
          </a:p>
          <a:p>
            <a:r>
              <a:rPr lang="pt-BR" dirty="0" err="1"/>
              <a:t>IV</a:t>
            </a:r>
            <a:r>
              <a:rPr lang="pt-BR" dirty="0"/>
              <a:t> – demonstrada causa de isenção de pena ou de exclusão do crime. É caso de exclusão de culpabilidade (inimputabilidade, inexigibilidade de outra conduta, estado de necessidade </a:t>
            </a:r>
            <a:r>
              <a:rPr lang="pt-BR" dirty="0" err="1"/>
              <a:t>exculpante</a:t>
            </a:r>
            <a:r>
              <a:rPr lang="pt-BR" dirty="0"/>
              <a:t>, excesso de legítima defesa </a:t>
            </a:r>
            <a:r>
              <a:rPr lang="pt-BR" dirty="0" err="1"/>
              <a:t>exculpante</a:t>
            </a:r>
            <a:r>
              <a:rPr lang="pt-BR" dirty="0"/>
              <a:t>, descriminantes putativas, coação irresistível, obediência hierárquica e o erro de proibição).</a:t>
            </a:r>
          </a:p>
          <a:p>
            <a:pPr marL="0" lvl="0" indent="0">
              <a:buNone/>
            </a:pPr>
            <a:endParaRPr lang="pt-BR" dirty="0"/>
          </a:p>
        </p:txBody>
      </p:sp>
    </p:spTree>
    <p:extLst>
      <p:ext uri="{BB962C8B-B14F-4D97-AF65-F5344CB8AC3E}">
        <p14:creationId xmlns:p14="http://schemas.microsoft.com/office/powerpoint/2010/main" val="2721174644"/>
      </p:ext>
    </p:extLst>
  </p:cSld>
  <p:clrMapOvr>
    <a:masterClrMapping/>
  </p:clrMapOvr>
  <p:transition spd="slow">
    <p:push/>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2. PRIMEIRA FASE</a:t>
            </a:r>
            <a:endParaRPr lang="pt-BR" dirty="0"/>
          </a:p>
        </p:txBody>
      </p:sp>
      <p:sp>
        <p:nvSpPr>
          <p:cNvPr id="3" name="Espaço Reservado para Conteúdo 2"/>
          <p:cNvSpPr>
            <a:spLocks noGrp="1"/>
          </p:cNvSpPr>
          <p:nvPr>
            <p:ph idx="1"/>
          </p:nvPr>
        </p:nvSpPr>
        <p:spPr>
          <a:xfrm>
            <a:off x="228600" y="1417638"/>
            <a:ext cx="8807896" cy="5440362"/>
          </a:xfrm>
        </p:spPr>
        <p:txBody>
          <a:bodyPr>
            <a:normAutofit fontScale="92500" lnSpcReduction="10000"/>
          </a:bodyPr>
          <a:lstStyle/>
          <a:p>
            <a:pPr marL="0" indent="0">
              <a:buNone/>
            </a:pPr>
            <a:r>
              <a:rPr lang="pt-BR" b="1" dirty="0"/>
              <a:t>2.2. Decisões Possíveis na Primeira Fase</a:t>
            </a:r>
            <a:endParaRPr lang="pt-BR" dirty="0"/>
          </a:p>
          <a:p>
            <a:pPr marL="0" indent="0">
              <a:buNone/>
            </a:pPr>
            <a:r>
              <a:rPr lang="pt-BR" u="sng" dirty="0"/>
              <a:t>2.2.3. Absolvição sumária (art. 419)</a:t>
            </a:r>
            <a:endParaRPr lang="pt-BR" dirty="0"/>
          </a:p>
          <a:p>
            <a:pPr marL="0" indent="0">
              <a:buNone/>
            </a:pPr>
            <a:r>
              <a:rPr lang="pt-BR" dirty="0"/>
              <a:t>O problema da inimputabilidade</a:t>
            </a:r>
          </a:p>
          <a:p>
            <a:r>
              <a:rPr lang="pt-BR" dirty="0"/>
              <a:t>Há diferença entre inimputabilidade </a:t>
            </a:r>
            <a:r>
              <a:rPr lang="pt-BR" b="1" dirty="0">
                <a:solidFill>
                  <a:schemeClr val="tx2">
                    <a:lumMod val="60000"/>
                    <a:lumOff val="40000"/>
                  </a:schemeClr>
                </a:solidFill>
              </a:rPr>
              <a:t>como tese defensiva</a:t>
            </a:r>
            <a:r>
              <a:rPr lang="pt-BR" dirty="0">
                <a:solidFill>
                  <a:schemeClr val="tx2">
                    <a:lumMod val="60000"/>
                    <a:lumOff val="40000"/>
                  </a:schemeClr>
                </a:solidFill>
              </a:rPr>
              <a:t> </a:t>
            </a:r>
            <a:r>
              <a:rPr lang="pt-BR" dirty="0"/>
              <a:t>e inimputabilidade </a:t>
            </a:r>
            <a:r>
              <a:rPr lang="pt-BR" b="1" dirty="0">
                <a:solidFill>
                  <a:srgbClr val="FF0000"/>
                </a:solidFill>
              </a:rPr>
              <a:t>sem tese defensiva</a:t>
            </a:r>
            <a:r>
              <a:rPr lang="pt-BR" b="1" dirty="0"/>
              <a:t>.</a:t>
            </a:r>
            <a:r>
              <a:rPr lang="pt-BR" dirty="0"/>
              <a:t> </a:t>
            </a:r>
          </a:p>
          <a:p>
            <a:r>
              <a:rPr lang="pt-BR" dirty="0"/>
              <a:t>Ainda que a pessoa seja inimputável (com laudo), se há tese defensiva que permita absolvição sumária (atipicidade, causas de justificação, etc.), o juiz deverá julgar o caso como se a pessoa fosse imputável e absolver sumariamente.</a:t>
            </a:r>
          </a:p>
          <a:p>
            <a:pPr marL="0" lvl="0" indent="0">
              <a:buNone/>
            </a:pPr>
            <a:endParaRPr lang="pt-BR" dirty="0"/>
          </a:p>
        </p:txBody>
      </p:sp>
    </p:spTree>
    <p:extLst>
      <p:ext uri="{BB962C8B-B14F-4D97-AF65-F5344CB8AC3E}">
        <p14:creationId xmlns:p14="http://schemas.microsoft.com/office/powerpoint/2010/main" val="2622069061"/>
      </p:ext>
    </p:extLst>
  </p:cSld>
  <p:clrMapOvr>
    <a:masterClrMapping/>
  </p:clrMapOvr>
  <p:transition spd="slow">
    <p:push/>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2. PRIMEIRA FASE</a:t>
            </a:r>
            <a:endParaRPr lang="pt-BR" dirty="0"/>
          </a:p>
        </p:txBody>
      </p:sp>
      <p:sp>
        <p:nvSpPr>
          <p:cNvPr id="3" name="Espaço Reservado para Conteúdo 2"/>
          <p:cNvSpPr>
            <a:spLocks noGrp="1"/>
          </p:cNvSpPr>
          <p:nvPr>
            <p:ph idx="1"/>
          </p:nvPr>
        </p:nvSpPr>
        <p:spPr>
          <a:xfrm>
            <a:off x="228600" y="1417638"/>
            <a:ext cx="8807896" cy="5440362"/>
          </a:xfrm>
        </p:spPr>
        <p:txBody>
          <a:bodyPr>
            <a:normAutofit fontScale="92500" lnSpcReduction="20000"/>
          </a:bodyPr>
          <a:lstStyle/>
          <a:p>
            <a:pPr marL="0" indent="0">
              <a:buNone/>
            </a:pPr>
            <a:r>
              <a:rPr lang="pt-BR" b="1" dirty="0"/>
              <a:t>2.2. Decisões Possíveis na Primeira Fase</a:t>
            </a:r>
            <a:endParaRPr lang="pt-BR" dirty="0"/>
          </a:p>
          <a:p>
            <a:pPr marL="0" indent="0">
              <a:buNone/>
            </a:pPr>
            <a:r>
              <a:rPr lang="pt-BR" u="sng" dirty="0"/>
              <a:t>2.2.3. Absolvição sumária (art. 419)</a:t>
            </a:r>
            <a:endParaRPr lang="pt-BR" dirty="0"/>
          </a:p>
          <a:p>
            <a:pPr marL="0" indent="0">
              <a:buNone/>
            </a:pPr>
            <a:r>
              <a:rPr lang="pt-BR" dirty="0"/>
              <a:t>O problema da inimputabilidade</a:t>
            </a:r>
          </a:p>
          <a:p>
            <a:r>
              <a:rPr lang="pt-BR" dirty="0"/>
              <a:t>Apenas se condenado pelo conselho de sentença é que o juiz poderá “absolver impropriamente” e aplicar medida de segurança nos termos do art. 386, §ú, inc. </a:t>
            </a:r>
            <a:r>
              <a:rPr lang="pt-BR" dirty="0" err="1"/>
              <a:t>III</a:t>
            </a:r>
            <a:r>
              <a:rPr lang="pt-BR" dirty="0"/>
              <a:t>.</a:t>
            </a:r>
          </a:p>
          <a:p>
            <a:r>
              <a:rPr lang="pt-BR" dirty="0"/>
              <a:t>Por outro lado, se for acusado inimputável </a:t>
            </a:r>
            <a:r>
              <a:rPr lang="pt-BR" b="1" dirty="0"/>
              <a:t>sem </a:t>
            </a:r>
            <a:r>
              <a:rPr lang="pt-BR" dirty="0"/>
              <a:t>tese de defesa, deverá o juiz na absolver sumariamente impropriamente e já aplicar medida de segurança (posição censurável pois subtrai o julgamento do juízo natural, já que MS tem caráter condenatório). </a:t>
            </a:r>
          </a:p>
        </p:txBody>
      </p:sp>
    </p:spTree>
    <p:extLst>
      <p:ext uri="{BB962C8B-B14F-4D97-AF65-F5344CB8AC3E}">
        <p14:creationId xmlns:p14="http://schemas.microsoft.com/office/powerpoint/2010/main" val="1075555222"/>
      </p:ext>
    </p:extLst>
  </p:cSld>
  <p:clrMapOvr>
    <a:masterClrMapping/>
  </p:clrMapOvr>
  <p:transition spd="slow">
    <p:push/>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2. PRIMEIRA FASE</a:t>
            </a:r>
            <a:endParaRPr lang="pt-BR" dirty="0"/>
          </a:p>
        </p:txBody>
      </p:sp>
      <p:sp>
        <p:nvSpPr>
          <p:cNvPr id="3" name="Espaço Reservado para Conteúdo 2"/>
          <p:cNvSpPr>
            <a:spLocks noGrp="1"/>
          </p:cNvSpPr>
          <p:nvPr>
            <p:ph idx="1"/>
          </p:nvPr>
        </p:nvSpPr>
        <p:spPr>
          <a:xfrm>
            <a:off x="228600" y="1417638"/>
            <a:ext cx="8807896" cy="5440362"/>
          </a:xfrm>
        </p:spPr>
        <p:txBody>
          <a:bodyPr>
            <a:normAutofit fontScale="92500" lnSpcReduction="20000"/>
          </a:bodyPr>
          <a:lstStyle/>
          <a:p>
            <a:pPr marL="0" indent="0">
              <a:buNone/>
            </a:pPr>
            <a:r>
              <a:rPr lang="pt-BR" b="1" dirty="0"/>
              <a:t>2.2. Decisões Possíveis na Primeira Fase</a:t>
            </a:r>
            <a:endParaRPr lang="pt-BR" dirty="0"/>
          </a:p>
          <a:p>
            <a:pPr marL="0" indent="0">
              <a:buNone/>
            </a:pPr>
            <a:r>
              <a:rPr lang="pt-BR" u="sng" dirty="0"/>
              <a:t>2.2.3. Absolvição sumária (art. 419)</a:t>
            </a:r>
            <a:endParaRPr lang="pt-BR" dirty="0"/>
          </a:p>
          <a:p>
            <a:pPr marL="0" indent="0">
              <a:buNone/>
            </a:pPr>
            <a:r>
              <a:rPr lang="pt-BR" dirty="0"/>
              <a:t>O problema da inimputabilidade</a:t>
            </a:r>
          </a:p>
          <a:p>
            <a:r>
              <a:rPr lang="pt-BR" dirty="0"/>
              <a:t>Apenas se condenado pelo conselho de sentença é que o juiz poderá “absolver impropriamente” e aplicar medida de segurança nos termos do art. 386, §ú, inc. </a:t>
            </a:r>
            <a:r>
              <a:rPr lang="pt-BR" dirty="0" err="1"/>
              <a:t>III</a:t>
            </a:r>
            <a:r>
              <a:rPr lang="pt-BR" dirty="0"/>
              <a:t>.</a:t>
            </a:r>
          </a:p>
          <a:p>
            <a:r>
              <a:rPr lang="pt-BR" dirty="0"/>
              <a:t>Por outro lado, se for acusado inimputável </a:t>
            </a:r>
            <a:r>
              <a:rPr lang="pt-BR" b="1" dirty="0"/>
              <a:t>sem </a:t>
            </a:r>
            <a:r>
              <a:rPr lang="pt-BR" dirty="0"/>
              <a:t>tese de defesa, deverá o juiz na absolver sumariamente impropriamente e já aplicar medida de segurança (posição censurável pois subtrai o julgamento do juízo natural, já que MS tem caráter condenatório). </a:t>
            </a:r>
          </a:p>
        </p:txBody>
      </p:sp>
    </p:spTree>
    <p:extLst>
      <p:ext uri="{BB962C8B-B14F-4D97-AF65-F5344CB8AC3E}">
        <p14:creationId xmlns:p14="http://schemas.microsoft.com/office/powerpoint/2010/main" val="569302064"/>
      </p:ext>
    </p:extLst>
  </p:cSld>
  <p:clrMapOvr>
    <a:masterClrMapping/>
  </p:clrMapOvr>
  <p:transition spd="slow">
    <p:push/>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a:t>1. INTRODUÇÃO AO PROCEDIMENTO</a:t>
            </a:r>
            <a:endParaRPr lang="pt-BR" dirty="0"/>
          </a:p>
        </p:txBody>
      </p:sp>
      <p:sp>
        <p:nvSpPr>
          <p:cNvPr id="3" name="Espaço Reservado para Conteúdo 2"/>
          <p:cNvSpPr>
            <a:spLocks noGrp="1"/>
          </p:cNvSpPr>
          <p:nvPr>
            <p:ph idx="1"/>
          </p:nvPr>
        </p:nvSpPr>
        <p:spPr/>
        <p:txBody>
          <a:bodyPr>
            <a:normAutofit/>
          </a:bodyPr>
          <a:lstStyle/>
          <a:p>
            <a:pPr marL="0" lvl="0" indent="0">
              <a:buNone/>
            </a:pPr>
            <a:r>
              <a:rPr lang="pt-BR" dirty="0"/>
              <a:t>4. Julgamento em plenário</a:t>
            </a:r>
          </a:p>
          <a:p>
            <a:pPr marL="514350" lvl="0" indent="-514350">
              <a:buFont typeface="+mj-lt"/>
              <a:buAutoNum type="alphaLcParenR"/>
            </a:pPr>
            <a:r>
              <a:rPr lang="pt-BR" dirty="0"/>
              <a:t>Verificação da presença das partes e da suficiência do número de jurados;</a:t>
            </a:r>
          </a:p>
          <a:p>
            <a:pPr marL="514350" lvl="0" indent="-514350">
              <a:buFont typeface="+mj-lt"/>
              <a:buAutoNum type="alphaLcParenR"/>
            </a:pPr>
            <a:r>
              <a:rPr lang="pt-BR" dirty="0"/>
              <a:t>Sorteio dos jurados para composição do Conselho de Sentença</a:t>
            </a:r>
          </a:p>
          <a:p>
            <a:pPr marL="514350" lvl="0" indent="-514350">
              <a:buFont typeface="+mj-lt"/>
              <a:buAutoNum type="alphaLcParenR"/>
            </a:pPr>
            <a:r>
              <a:rPr lang="pt-BR" dirty="0"/>
              <a:t>Oitiva da vítima;</a:t>
            </a:r>
          </a:p>
          <a:p>
            <a:pPr marL="514350" lvl="0" indent="-514350">
              <a:buFont typeface="+mj-lt"/>
              <a:buAutoNum type="alphaLcParenR"/>
            </a:pPr>
            <a:r>
              <a:rPr lang="pt-BR" dirty="0"/>
              <a:t>Testemunhas e acusação (até 5)</a:t>
            </a:r>
          </a:p>
          <a:p>
            <a:pPr marL="514350" lvl="0" indent="-514350">
              <a:buFont typeface="+mj-lt"/>
              <a:buAutoNum type="alphaLcParenR"/>
            </a:pPr>
            <a:r>
              <a:rPr lang="pt-BR" dirty="0"/>
              <a:t>Testemunhas de defesa (até 5)</a:t>
            </a:r>
          </a:p>
          <a:p>
            <a:pPr marL="0" indent="0">
              <a:buNone/>
            </a:pPr>
            <a:endParaRPr lang="pt-BR" dirty="0"/>
          </a:p>
        </p:txBody>
      </p:sp>
    </p:spTree>
    <p:extLst>
      <p:ext uri="{BB962C8B-B14F-4D97-AF65-F5344CB8AC3E}">
        <p14:creationId xmlns:p14="http://schemas.microsoft.com/office/powerpoint/2010/main" val="3414201109"/>
      </p:ext>
    </p:extLst>
  </p:cSld>
  <p:clrMapOvr>
    <a:masterClrMapping/>
  </p:clrMapOvr>
  <p:transition spd="slow">
    <p:push/>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2. PRIMEIRA FASE</a:t>
            </a:r>
            <a:endParaRPr lang="pt-BR" dirty="0"/>
          </a:p>
        </p:txBody>
      </p:sp>
      <p:sp>
        <p:nvSpPr>
          <p:cNvPr id="3" name="Espaço Reservado para Conteúdo 2"/>
          <p:cNvSpPr>
            <a:spLocks noGrp="1"/>
          </p:cNvSpPr>
          <p:nvPr>
            <p:ph idx="1"/>
          </p:nvPr>
        </p:nvSpPr>
        <p:spPr>
          <a:xfrm>
            <a:off x="228600" y="1417638"/>
            <a:ext cx="8807896" cy="5440362"/>
          </a:xfrm>
        </p:spPr>
        <p:txBody>
          <a:bodyPr>
            <a:normAutofit fontScale="85000" lnSpcReduction="20000"/>
          </a:bodyPr>
          <a:lstStyle/>
          <a:p>
            <a:pPr marL="0" indent="0">
              <a:buNone/>
            </a:pPr>
            <a:r>
              <a:rPr lang="pt-BR" b="1" dirty="0"/>
              <a:t>2.2. Decisões Possíveis na Primeira Fase</a:t>
            </a:r>
            <a:endParaRPr lang="pt-BR" dirty="0"/>
          </a:p>
          <a:p>
            <a:pPr marL="0" indent="0">
              <a:buNone/>
            </a:pPr>
            <a:r>
              <a:rPr lang="pt-BR" u="sng" dirty="0"/>
              <a:t>2.2.4. Desclassificação (art. 418 e 419)</a:t>
            </a:r>
            <a:endParaRPr lang="pt-BR" dirty="0"/>
          </a:p>
          <a:p>
            <a:pPr lvl="0"/>
            <a:r>
              <a:rPr lang="pt-BR" dirty="0"/>
              <a:t>Desclassificar é dar ao fato uma definição jurídica diversa. Pode haver desclassificação para crime mais grave ou menos grave.</a:t>
            </a:r>
          </a:p>
          <a:p>
            <a:pPr lvl="0"/>
            <a:r>
              <a:rPr lang="pt-BR" dirty="0"/>
              <a:t>Pode ocorrer desclassificação na primeira fase ou no plenário.</a:t>
            </a:r>
          </a:p>
          <a:p>
            <a:pPr lvl="0"/>
            <a:r>
              <a:rPr lang="pt-BR" dirty="0"/>
              <a:t>É possível que haja desclassificação para crime que mantenha competência do júri. Exemplo: exemplo tradicional de réu denunciado por infanticídio e que é pronunciado por homicídio ou vice­-versa. Nesse caso não existe modificação dos fatos, mas apenas classificação típica. Essa desclassificação é chamada de </a:t>
            </a:r>
            <a:r>
              <a:rPr lang="pt-BR" b="1" dirty="0"/>
              <a:t>imprópria</a:t>
            </a:r>
            <a:r>
              <a:rPr lang="pt-BR" dirty="0"/>
              <a:t>.</a:t>
            </a:r>
          </a:p>
        </p:txBody>
      </p:sp>
    </p:spTree>
    <p:extLst>
      <p:ext uri="{BB962C8B-B14F-4D97-AF65-F5344CB8AC3E}">
        <p14:creationId xmlns:p14="http://schemas.microsoft.com/office/powerpoint/2010/main" val="16093691"/>
      </p:ext>
    </p:extLst>
  </p:cSld>
  <p:clrMapOvr>
    <a:masterClrMapping/>
  </p:clrMapOvr>
  <p:transition spd="slow">
    <p:push/>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2. PRIMEIRA FASE</a:t>
            </a:r>
            <a:endParaRPr lang="pt-BR" dirty="0"/>
          </a:p>
        </p:txBody>
      </p:sp>
      <p:sp>
        <p:nvSpPr>
          <p:cNvPr id="3" name="Espaço Reservado para Conteúdo 2"/>
          <p:cNvSpPr>
            <a:spLocks noGrp="1"/>
          </p:cNvSpPr>
          <p:nvPr>
            <p:ph idx="1"/>
          </p:nvPr>
        </p:nvSpPr>
        <p:spPr>
          <a:xfrm>
            <a:off x="228600" y="1417638"/>
            <a:ext cx="8807896" cy="5440362"/>
          </a:xfrm>
        </p:spPr>
        <p:txBody>
          <a:bodyPr>
            <a:normAutofit fontScale="85000" lnSpcReduction="10000"/>
          </a:bodyPr>
          <a:lstStyle/>
          <a:p>
            <a:pPr marL="0" indent="0">
              <a:buNone/>
            </a:pPr>
            <a:r>
              <a:rPr lang="pt-BR" b="1" dirty="0"/>
              <a:t>2.2. Decisões Possíveis na Primeira Fase</a:t>
            </a:r>
            <a:endParaRPr lang="pt-BR" dirty="0"/>
          </a:p>
          <a:p>
            <a:pPr marL="0" indent="0">
              <a:buNone/>
            </a:pPr>
            <a:r>
              <a:rPr lang="pt-BR" u="sng" dirty="0"/>
              <a:t>2.2.4. Desclassificação (art. 418 e 419)</a:t>
            </a:r>
            <a:endParaRPr lang="pt-BR" dirty="0"/>
          </a:p>
          <a:p>
            <a:pPr lvl="0"/>
            <a:r>
              <a:rPr lang="pt-BR" dirty="0"/>
              <a:t>A desclassificação </a:t>
            </a:r>
            <a:r>
              <a:rPr lang="pt-BR" b="1" dirty="0"/>
              <a:t>própria</a:t>
            </a:r>
            <a:r>
              <a:rPr lang="pt-BR" dirty="0"/>
              <a:t> é aquela que leva a outra figura típica que não é de competência do júri. Exemplo: réu denunciado por tentativa de homicídio mas o juiz na decisão que encerra a primeira fase desclassifica para o crime de lesão corporal seguida de morte.</a:t>
            </a:r>
          </a:p>
          <a:p>
            <a:pPr lvl="0"/>
            <a:r>
              <a:rPr lang="pt-BR" dirty="0"/>
              <a:t>Se no curso da instrução surgir prova que modifique as circunstâncias do crime não contidas na denúncia, o MP deverá promover o aditamento. Nesse caso, deverá abrir vista para a defesa se manifestar e arrolar testemunha sobre essa </a:t>
            </a:r>
            <a:r>
              <a:rPr lang="pt-BR" b="1" dirty="0"/>
              <a:t>nova imputação</a:t>
            </a:r>
            <a:r>
              <a:rPr lang="pt-BR" dirty="0"/>
              <a:t>.</a:t>
            </a:r>
          </a:p>
        </p:txBody>
      </p:sp>
    </p:spTree>
    <p:extLst>
      <p:ext uri="{BB962C8B-B14F-4D97-AF65-F5344CB8AC3E}">
        <p14:creationId xmlns:p14="http://schemas.microsoft.com/office/powerpoint/2010/main" val="2328339360"/>
      </p:ext>
    </p:extLst>
  </p:cSld>
  <p:clrMapOvr>
    <a:masterClrMapping/>
  </p:clrMapOvr>
  <p:transition spd="slow">
    <p:push/>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2. PRIMEIRA FASE</a:t>
            </a:r>
            <a:endParaRPr lang="pt-BR" dirty="0"/>
          </a:p>
        </p:txBody>
      </p:sp>
      <p:sp>
        <p:nvSpPr>
          <p:cNvPr id="3" name="Espaço Reservado para Conteúdo 2"/>
          <p:cNvSpPr>
            <a:spLocks noGrp="1"/>
          </p:cNvSpPr>
          <p:nvPr>
            <p:ph idx="1"/>
          </p:nvPr>
        </p:nvSpPr>
        <p:spPr>
          <a:xfrm>
            <a:off x="228600" y="1417638"/>
            <a:ext cx="8807896" cy="5440362"/>
          </a:xfrm>
        </p:spPr>
        <p:txBody>
          <a:bodyPr>
            <a:normAutofit fontScale="77500" lnSpcReduction="20000"/>
          </a:bodyPr>
          <a:lstStyle/>
          <a:p>
            <a:pPr marL="0" indent="0">
              <a:buNone/>
            </a:pPr>
            <a:r>
              <a:rPr lang="pt-BR" b="1" dirty="0"/>
              <a:t>2.2. Decisões Possíveis na Primeira Fase</a:t>
            </a:r>
            <a:endParaRPr lang="pt-BR" dirty="0"/>
          </a:p>
          <a:p>
            <a:pPr marL="0" indent="0">
              <a:buNone/>
            </a:pPr>
            <a:r>
              <a:rPr lang="pt-BR" u="sng" dirty="0"/>
              <a:t>2.2.4. Desclassificação (art. 418 e 419)</a:t>
            </a:r>
            <a:endParaRPr lang="pt-BR" dirty="0"/>
          </a:p>
          <a:p>
            <a:pPr lvl="0"/>
            <a:r>
              <a:rPr lang="pt-BR" dirty="0"/>
              <a:t>A desclassificação </a:t>
            </a:r>
            <a:r>
              <a:rPr lang="pt-BR" b="1" dirty="0"/>
              <a:t>própria</a:t>
            </a:r>
            <a:r>
              <a:rPr lang="pt-BR" dirty="0"/>
              <a:t> é aquela que leva a outra figura típica que não é de competência do júri. Exemplo: réu denunciado por tentativa de homicídio mas o juiz na decisão que encerra a primeira fase desclassifica para o crime de lesão corporal seguida de morte.</a:t>
            </a:r>
          </a:p>
          <a:p>
            <a:pPr lvl="0"/>
            <a:r>
              <a:rPr lang="pt-BR" dirty="0"/>
              <a:t>Se no curso da instrução surgir prova que modifique as circunstâncias do crime não contidas na denúncia, o MP deverá promover o aditamento. Nesse caso, deverá abrir vista para a defesa se manifestar e arrolar testemunha sobre essa </a:t>
            </a:r>
            <a:r>
              <a:rPr lang="pt-BR" b="1" dirty="0"/>
              <a:t>nova imputação</a:t>
            </a:r>
            <a:r>
              <a:rPr lang="pt-BR" dirty="0"/>
              <a:t>.</a:t>
            </a:r>
          </a:p>
          <a:p>
            <a:pPr lvl="0"/>
            <a:r>
              <a:rPr lang="pt-BR" dirty="0"/>
              <a:t>Quanto ao crime </a:t>
            </a:r>
            <a:r>
              <a:rPr lang="pt-BR" b="1" dirty="0"/>
              <a:t>conexo</a:t>
            </a:r>
            <a:r>
              <a:rPr lang="pt-BR" dirty="0"/>
              <a:t>, ele seguirá a sorte do crime prevalente.</a:t>
            </a:r>
          </a:p>
          <a:p>
            <a:pPr lvl="0"/>
            <a:r>
              <a:rPr lang="pt-BR" dirty="0"/>
              <a:t>Quanto a decisão de desclassificação caberá </a:t>
            </a:r>
            <a:r>
              <a:rPr lang="pt-BR" dirty="0" err="1"/>
              <a:t>RESE</a:t>
            </a:r>
            <a:r>
              <a:rPr lang="pt-BR" dirty="0"/>
              <a:t> (art. 581, inc. II).</a:t>
            </a:r>
          </a:p>
          <a:p>
            <a:pPr lvl="0"/>
            <a:endParaRPr lang="pt-BR" dirty="0"/>
          </a:p>
        </p:txBody>
      </p:sp>
    </p:spTree>
    <p:extLst>
      <p:ext uri="{BB962C8B-B14F-4D97-AF65-F5344CB8AC3E}">
        <p14:creationId xmlns:p14="http://schemas.microsoft.com/office/powerpoint/2010/main" val="4176358930"/>
      </p:ext>
    </p:extLst>
  </p:cSld>
  <p:clrMapOvr>
    <a:masterClrMapping/>
  </p:clrMapOvr>
  <p:transition spd="slow">
    <p:push/>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3. SEGUNDA FASE</a:t>
            </a:r>
            <a:endParaRPr lang="pt-BR" dirty="0"/>
          </a:p>
        </p:txBody>
      </p:sp>
      <p:sp>
        <p:nvSpPr>
          <p:cNvPr id="3" name="Espaço Reservado para Conteúdo 2"/>
          <p:cNvSpPr>
            <a:spLocks noGrp="1"/>
          </p:cNvSpPr>
          <p:nvPr>
            <p:ph idx="1"/>
          </p:nvPr>
        </p:nvSpPr>
        <p:spPr>
          <a:xfrm>
            <a:off x="228600" y="1417638"/>
            <a:ext cx="8807896" cy="5440362"/>
          </a:xfrm>
        </p:spPr>
        <p:txBody>
          <a:bodyPr>
            <a:normAutofit fontScale="92500"/>
          </a:bodyPr>
          <a:lstStyle/>
          <a:p>
            <a:pPr marL="0" indent="0">
              <a:buNone/>
            </a:pPr>
            <a:r>
              <a:rPr lang="pt-BR" b="1" dirty="0"/>
              <a:t>3.1. Fase preparatória</a:t>
            </a:r>
            <a:endParaRPr lang="pt-BR" dirty="0"/>
          </a:p>
          <a:p>
            <a:pPr lvl="0"/>
            <a:r>
              <a:rPr lang="pt-BR" dirty="0"/>
              <a:t>Preclusa a decisão de pronúncia, se encerrará a primeira fase e se iniciará a segunda fase.</a:t>
            </a:r>
          </a:p>
          <a:p>
            <a:pPr lvl="0"/>
            <a:r>
              <a:rPr lang="pt-BR" dirty="0"/>
              <a:t>Retomando: só haverá preclusão da pronúncia após julgado todos os recursos.</a:t>
            </a:r>
          </a:p>
          <a:p>
            <a:r>
              <a:rPr lang="pt-BR" dirty="0"/>
              <a:t>Antes da reforma de 2008 havia o </a:t>
            </a:r>
            <a:r>
              <a:rPr lang="pt-BR" i="1" dirty="0"/>
              <a:t>libelo</a:t>
            </a:r>
            <a:r>
              <a:rPr lang="pt-BR" dirty="0"/>
              <a:t>, que era peça escrita que </a:t>
            </a:r>
            <a:r>
              <a:rPr lang="pt-BR" dirty="0" err="1"/>
              <a:t>inagurauva</a:t>
            </a:r>
            <a:r>
              <a:rPr lang="pt-BR" dirty="0"/>
              <a:t> o juízo da causa e era oferecida pela acusação. O libelo deveria se restringir ao quanto reconhecido na pronúncia, contendo o nome do réu, a exposição dos fatos, a capitulação.</a:t>
            </a:r>
          </a:p>
        </p:txBody>
      </p:sp>
    </p:spTree>
    <p:extLst>
      <p:ext uri="{BB962C8B-B14F-4D97-AF65-F5344CB8AC3E}">
        <p14:creationId xmlns:p14="http://schemas.microsoft.com/office/powerpoint/2010/main" val="1809742078"/>
      </p:ext>
    </p:extLst>
  </p:cSld>
  <p:clrMapOvr>
    <a:masterClrMapping/>
  </p:clrMapOvr>
  <p:transition spd="slow">
    <p:push/>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3. SEGUNDA FASE</a:t>
            </a:r>
            <a:endParaRPr lang="pt-BR" dirty="0"/>
          </a:p>
        </p:txBody>
      </p:sp>
      <p:sp>
        <p:nvSpPr>
          <p:cNvPr id="3" name="Espaço Reservado para Conteúdo 2"/>
          <p:cNvSpPr>
            <a:spLocks noGrp="1"/>
          </p:cNvSpPr>
          <p:nvPr>
            <p:ph idx="1"/>
          </p:nvPr>
        </p:nvSpPr>
        <p:spPr>
          <a:xfrm>
            <a:off x="228600" y="1417638"/>
            <a:ext cx="8807896" cy="5440362"/>
          </a:xfrm>
        </p:spPr>
        <p:txBody>
          <a:bodyPr>
            <a:normAutofit fontScale="85000" lnSpcReduction="10000"/>
          </a:bodyPr>
          <a:lstStyle/>
          <a:p>
            <a:pPr marL="0" indent="0">
              <a:buNone/>
            </a:pPr>
            <a:r>
              <a:rPr lang="pt-BR" b="1" dirty="0"/>
              <a:t>3.1. Fase preparatória</a:t>
            </a:r>
            <a:endParaRPr lang="pt-BR" dirty="0"/>
          </a:p>
          <a:p>
            <a:pPr lvl="0"/>
            <a:r>
              <a:rPr lang="pt-BR" dirty="0"/>
              <a:t>A reforma de 2008 suprimiu o libelo com vistas à dar maior celeridade ao procedimento.</a:t>
            </a:r>
          </a:p>
          <a:p>
            <a:pPr lvl="0"/>
            <a:r>
              <a:rPr lang="pt-BR" dirty="0"/>
              <a:t>Após receber os autos com a pronúncia, o juiz presidente determinará a intimação do MP e do defensor, para que no prazo de 5 dias </a:t>
            </a:r>
            <a:r>
              <a:rPr lang="pt-BR" dirty="0" err="1"/>
              <a:t>apresetem</a:t>
            </a:r>
            <a:r>
              <a:rPr lang="pt-BR" dirty="0"/>
              <a:t> rol de testemunhas que pretendem ouvir no plenário (máximo de 5), bem como requererem diligências e juntarem documentos (art. 422).</a:t>
            </a:r>
          </a:p>
          <a:p>
            <a:pPr lvl="0"/>
            <a:r>
              <a:rPr lang="pt-BR" dirty="0"/>
              <a:t>Após, o juiz deliberará sobre o requerimento de provas a serem produzidas ou exibidas e adotar as providências necessárias para sua produção e juntada.</a:t>
            </a:r>
          </a:p>
        </p:txBody>
      </p:sp>
    </p:spTree>
    <p:extLst>
      <p:ext uri="{BB962C8B-B14F-4D97-AF65-F5344CB8AC3E}">
        <p14:creationId xmlns:p14="http://schemas.microsoft.com/office/powerpoint/2010/main" val="1400365549"/>
      </p:ext>
    </p:extLst>
  </p:cSld>
  <p:clrMapOvr>
    <a:masterClrMapping/>
  </p:clrMapOvr>
  <p:transition spd="slow">
    <p:push/>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3. SEGUNDA FASE</a:t>
            </a:r>
            <a:endParaRPr lang="pt-BR" dirty="0"/>
          </a:p>
        </p:txBody>
      </p:sp>
      <p:sp>
        <p:nvSpPr>
          <p:cNvPr id="3" name="Espaço Reservado para Conteúdo 2"/>
          <p:cNvSpPr>
            <a:spLocks noGrp="1"/>
          </p:cNvSpPr>
          <p:nvPr>
            <p:ph idx="1"/>
          </p:nvPr>
        </p:nvSpPr>
        <p:spPr>
          <a:xfrm>
            <a:off x="228600" y="1417638"/>
            <a:ext cx="8807896" cy="5440362"/>
          </a:xfrm>
        </p:spPr>
        <p:txBody>
          <a:bodyPr>
            <a:normAutofit/>
          </a:bodyPr>
          <a:lstStyle/>
          <a:p>
            <a:pPr marL="0" indent="0">
              <a:buNone/>
            </a:pPr>
            <a:r>
              <a:rPr lang="pt-BR" b="1" dirty="0"/>
              <a:t>3.1. Fase preparatória</a:t>
            </a:r>
            <a:endParaRPr lang="pt-BR" dirty="0"/>
          </a:p>
          <a:p>
            <a:pPr lvl="0"/>
            <a:r>
              <a:rPr lang="pt-BR" dirty="0"/>
              <a:t>Em seguida, o juiz deverá fazer sucinto relatório contendo o </a:t>
            </a:r>
            <a:r>
              <a:rPr lang="pt-BR" i="1" dirty="0"/>
              <a:t>iter </a:t>
            </a:r>
            <a:r>
              <a:rPr lang="pt-BR" dirty="0"/>
              <a:t>do processo (art. 423), sempre evitando o excesso de linguagem para não influenciar os jurados.</a:t>
            </a:r>
          </a:p>
          <a:p>
            <a:pPr lvl="0"/>
            <a:r>
              <a:rPr lang="pt-BR" dirty="0"/>
              <a:t>Feito isso, o juiz declarará o processo preparado, determinando sua inclusão na pauta de julgamento da próxima reunião periódica do Tribunal do Júri. Assim se encerra a fase </a:t>
            </a:r>
            <a:r>
              <a:rPr lang="pt-BR" b="1" dirty="0"/>
              <a:t>preparatória</a:t>
            </a:r>
            <a:endParaRPr lang="pt-BR" dirty="0"/>
          </a:p>
        </p:txBody>
      </p:sp>
    </p:spTree>
    <p:extLst>
      <p:ext uri="{BB962C8B-B14F-4D97-AF65-F5344CB8AC3E}">
        <p14:creationId xmlns:p14="http://schemas.microsoft.com/office/powerpoint/2010/main" val="2362877627"/>
      </p:ext>
    </p:extLst>
  </p:cSld>
  <p:clrMapOvr>
    <a:masterClrMapping/>
  </p:clrMapOvr>
  <p:transition spd="slow">
    <p:push/>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3. SEGUNDA FASE</a:t>
            </a:r>
            <a:endParaRPr lang="pt-BR" dirty="0"/>
          </a:p>
        </p:txBody>
      </p:sp>
      <p:sp>
        <p:nvSpPr>
          <p:cNvPr id="3" name="Espaço Reservado para Conteúdo 2"/>
          <p:cNvSpPr>
            <a:spLocks noGrp="1"/>
          </p:cNvSpPr>
          <p:nvPr>
            <p:ph idx="1"/>
          </p:nvPr>
        </p:nvSpPr>
        <p:spPr>
          <a:xfrm>
            <a:off x="228600" y="1417638"/>
            <a:ext cx="8807896" cy="5440362"/>
          </a:xfrm>
        </p:spPr>
        <p:txBody>
          <a:bodyPr>
            <a:normAutofit fontScale="92500" lnSpcReduction="20000"/>
          </a:bodyPr>
          <a:lstStyle/>
          <a:p>
            <a:pPr marL="0" indent="0">
              <a:buNone/>
            </a:pPr>
            <a:r>
              <a:rPr lang="pt-BR" b="1" dirty="0"/>
              <a:t>3.2. Desaforamento</a:t>
            </a:r>
            <a:endParaRPr lang="pt-BR" dirty="0"/>
          </a:p>
          <a:p>
            <a:r>
              <a:rPr lang="pt-BR" dirty="0"/>
              <a:t>É o deslocamento do processo para outro foro, quando:</a:t>
            </a:r>
          </a:p>
          <a:p>
            <a:pPr lvl="0"/>
            <a:r>
              <a:rPr lang="pt-BR" b="1" dirty="0"/>
              <a:t>Interesse de ordem pública</a:t>
            </a:r>
            <a:r>
              <a:rPr lang="pt-BR" dirty="0"/>
              <a:t>: confunde com “interesse público”. Trata-se de fórmula genérica e indeterminada, que permite </a:t>
            </a:r>
            <a:r>
              <a:rPr lang="pt-BR" dirty="0" err="1"/>
              <a:t>discrionariedade</a:t>
            </a:r>
            <a:r>
              <a:rPr lang="pt-BR" dirty="0"/>
              <a:t>. Podem ser trazidos argumentos de comoção social e clamor público. Também podem servir argumentos de inexistência de local adequado para realização do júri, por inexistência (comarca pequena) ou impossibilidade temporária (obras no fórum), ou ainda por falta de policiamento para garantia de tranquilidade do julgamento.</a:t>
            </a:r>
          </a:p>
        </p:txBody>
      </p:sp>
    </p:spTree>
    <p:extLst>
      <p:ext uri="{BB962C8B-B14F-4D97-AF65-F5344CB8AC3E}">
        <p14:creationId xmlns:p14="http://schemas.microsoft.com/office/powerpoint/2010/main" val="2652923555"/>
      </p:ext>
    </p:extLst>
  </p:cSld>
  <p:clrMapOvr>
    <a:masterClrMapping/>
  </p:clrMapOvr>
  <p:transition spd="slow">
    <p:push/>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3. SEGUNDA FASE</a:t>
            </a:r>
            <a:endParaRPr lang="pt-BR" dirty="0"/>
          </a:p>
        </p:txBody>
      </p:sp>
      <p:sp>
        <p:nvSpPr>
          <p:cNvPr id="3" name="Espaço Reservado para Conteúdo 2"/>
          <p:cNvSpPr>
            <a:spLocks noGrp="1"/>
          </p:cNvSpPr>
          <p:nvPr>
            <p:ph idx="1"/>
          </p:nvPr>
        </p:nvSpPr>
        <p:spPr>
          <a:xfrm>
            <a:off x="228600" y="1417638"/>
            <a:ext cx="8807896" cy="5440362"/>
          </a:xfrm>
        </p:spPr>
        <p:txBody>
          <a:bodyPr>
            <a:normAutofit fontScale="85000" lnSpcReduction="10000"/>
          </a:bodyPr>
          <a:lstStyle/>
          <a:p>
            <a:pPr marL="0" indent="0">
              <a:buNone/>
            </a:pPr>
            <a:r>
              <a:rPr lang="pt-BR" b="1" dirty="0"/>
              <a:t>3.2. Desaforamento</a:t>
            </a:r>
            <a:endParaRPr lang="pt-BR" dirty="0"/>
          </a:p>
          <a:p>
            <a:pPr marL="0" indent="0">
              <a:buNone/>
            </a:pPr>
            <a:r>
              <a:rPr lang="pt-BR" dirty="0"/>
              <a:t>É o deslocamento do processo para outro foro, quando:</a:t>
            </a:r>
          </a:p>
          <a:p>
            <a:pPr marL="514350" lvl="0" indent="-514350">
              <a:buAutoNum type="alphaLcParenR"/>
            </a:pPr>
            <a:r>
              <a:rPr lang="pt-BR" u="sng" dirty="0"/>
              <a:t>Interesse de ordem pública</a:t>
            </a:r>
          </a:p>
          <a:p>
            <a:pPr marL="0" lvl="0" indent="0">
              <a:buNone/>
            </a:pPr>
            <a:r>
              <a:rPr lang="pt-BR" dirty="0"/>
              <a:t>confunde com “interesse público”. Trata-se de fórmula genérica e indeterminada, que permite </a:t>
            </a:r>
            <a:r>
              <a:rPr lang="pt-BR" dirty="0" err="1"/>
              <a:t>discrionariedade</a:t>
            </a:r>
            <a:r>
              <a:rPr lang="pt-BR" dirty="0"/>
              <a:t>. Podem ser trazidos argumentos de comoção social e clamor público. Também podem servir argumentos de inexistência de local adequado para realização do júri, por inexistência (comarca pequena) ou impossibilidade temporária (obras no fórum), ou ainda por falta de policiamento para garantia de tranquilidade do julgamento.</a:t>
            </a:r>
          </a:p>
        </p:txBody>
      </p:sp>
    </p:spTree>
    <p:extLst>
      <p:ext uri="{BB962C8B-B14F-4D97-AF65-F5344CB8AC3E}">
        <p14:creationId xmlns:p14="http://schemas.microsoft.com/office/powerpoint/2010/main" val="1311137630"/>
      </p:ext>
    </p:extLst>
  </p:cSld>
  <p:clrMapOvr>
    <a:masterClrMapping/>
  </p:clrMapOvr>
  <p:transition spd="slow">
    <p:push/>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3. SEGUNDA FASE</a:t>
            </a:r>
            <a:endParaRPr lang="pt-BR" dirty="0"/>
          </a:p>
        </p:txBody>
      </p:sp>
      <p:sp>
        <p:nvSpPr>
          <p:cNvPr id="3" name="Espaço Reservado para Conteúdo 2"/>
          <p:cNvSpPr>
            <a:spLocks noGrp="1"/>
          </p:cNvSpPr>
          <p:nvPr>
            <p:ph idx="1"/>
          </p:nvPr>
        </p:nvSpPr>
        <p:spPr>
          <a:xfrm>
            <a:off x="228600" y="1417638"/>
            <a:ext cx="8807896" cy="5440362"/>
          </a:xfrm>
        </p:spPr>
        <p:txBody>
          <a:bodyPr>
            <a:normAutofit fontScale="85000" lnSpcReduction="20000"/>
          </a:bodyPr>
          <a:lstStyle/>
          <a:p>
            <a:pPr marL="0" indent="0">
              <a:buNone/>
            </a:pPr>
            <a:r>
              <a:rPr lang="pt-BR" b="1" dirty="0"/>
              <a:t>3.2. Desaforamento</a:t>
            </a:r>
            <a:endParaRPr lang="pt-BR" dirty="0"/>
          </a:p>
          <a:p>
            <a:pPr marL="0" lvl="0" indent="0">
              <a:buNone/>
            </a:pPr>
            <a:r>
              <a:rPr lang="pt-BR" u="sng" dirty="0"/>
              <a:t>b) Dúvida sobre a imparcialidade do júri</a:t>
            </a:r>
          </a:p>
          <a:p>
            <a:pPr marL="0" lvl="0" indent="0">
              <a:buNone/>
            </a:pPr>
            <a:r>
              <a:rPr lang="pt-BR" dirty="0"/>
              <a:t>Esse fato é de difícil comprovação. Conforme </a:t>
            </a:r>
            <a:r>
              <a:rPr lang="pt-BR" dirty="0" err="1"/>
              <a:t>Aury</a:t>
            </a:r>
            <a:r>
              <a:rPr lang="pt-BR" dirty="0"/>
              <a:t>: “Em geral, tal situação decorre do mimetismo midiático, ou seja, o estado de alucinação coletiva (e contaminação psíquica, portanto) em decorrência do excesso de visibilidade e exploração dos meios de comunicação. O bizarro espetáculo midiático e a publicidade abusiva em torno de casos graves ou que envolva pessoas influentes ou personalidades públicas fazem com que exista fundado receio de que o eventual conselho de sentença formado não tenha condições de julgar o caso penal com suficiente tranquilidade, independência e estranhamento (ou alheamento, desde uma perspectiva de </a:t>
            </a:r>
            <a:r>
              <a:rPr lang="pt-BR" dirty="0" err="1"/>
              <a:t>terzietà</a:t>
            </a:r>
            <a:r>
              <a:rPr lang="pt-BR" dirty="0"/>
              <a:t>).” (LOPES, 2016, p. 665)</a:t>
            </a:r>
          </a:p>
        </p:txBody>
      </p:sp>
    </p:spTree>
    <p:extLst>
      <p:ext uri="{BB962C8B-B14F-4D97-AF65-F5344CB8AC3E}">
        <p14:creationId xmlns:p14="http://schemas.microsoft.com/office/powerpoint/2010/main" val="1250971221"/>
      </p:ext>
    </p:extLst>
  </p:cSld>
  <p:clrMapOvr>
    <a:masterClrMapping/>
  </p:clrMapOvr>
  <p:transition spd="slow">
    <p:push/>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3. SEGUNDA FASE</a:t>
            </a:r>
            <a:endParaRPr lang="pt-BR" dirty="0"/>
          </a:p>
        </p:txBody>
      </p:sp>
      <p:sp>
        <p:nvSpPr>
          <p:cNvPr id="3" name="Espaço Reservado para Conteúdo 2"/>
          <p:cNvSpPr>
            <a:spLocks noGrp="1"/>
          </p:cNvSpPr>
          <p:nvPr>
            <p:ph idx="1"/>
          </p:nvPr>
        </p:nvSpPr>
        <p:spPr>
          <a:xfrm>
            <a:off x="228600" y="1417638"/>
            <a:ext cx="8807896" cy="5440362"/>
          </a:xfrm>
        </p:spPr>
        <p:txBody>
          <a:bodyPr>
            <a:normAutofit fontScale="92500" lnSpcReduction="20000"/>
          </a:bodyPr>
          <a:lstStyle/>
          <a:p>
            <a:pPr marL="0" indent="0">
              <a:buNone/>
            </a:pPr>
            <a:r>
              <a:rPr lang="pt-BR" b="1" dirty="0"/>
              <a:t>3.2. Desaforamento</a:t>
            </a:r>
            <a:endParaRPr lang="pt-BR" dirty="0"/>
          </a:p>
          <a:p>
            <a:pPr marL="0" lvl="0" indent="0">
              <a:buNone/>
            </a:pPr>
            <a:r>
              <a:rPr lang="pt-BR" u="sng" dirty="0"/>
              <a:t>c) A segurança do réu exigir</a:t>
            </a:r>
          </a:p>
          <a:p>
            <a:pPr marL="0" lvl="0" indent="0">
              <a:buNone/>
            </a:pPr>
            <a:r>
              <a:rPr lang="pt-BR" dirty="0"/>
              <a:t>Caso de possíveis linchamento caso o réu compareça no fórum, ou até mesmo de atentarem contra a vida do réu.</a:t>
            </a:r>
          </a:p>
          <a:p>
            <a:pPr marL="0" lvl="0" indent="0">
              <a:buNone/>
            </a:pPr>
            <a:endParaRPr lang="pt-BR" dirty="0"/>
          </a:p>
          <a:p>
            <a:pPr marL="0" lvl="0" indent="0">
              <a:buNone/>
            </a:pPr>
            <a:r>
              <a:rPr lang="pt-BR" dirty="0"/>
              <a:t>d) </a:t>
            </a:r>
            <a:r>
              <a:rPr lang="pt-BR" u="sng" dirty="0"/>
              <a:t>Comprovado excesso de serviço</a:t>
            </a:r>
          </a:p>
          <a:p>
            <a:pPr marL="0" indent="0">
              <a:buNone/>
            </a:pPr>
            <a:r>
              <a:rPr lang="pt-BR" dirty="0"/>
              <a:t>Vincula-se ao princípio da razoável duração do processo. A prestação jurisdicional tem de ser entregue. E o processo não pode aguardar indefinidamente que seja pautado em sessão de julgamento.</a:t>
            </a:r>
          </a:p>
          <a:p>
            <a:pPr marL="0" lvl="0" indent="0">
              <a:buNone/>
            </a:pPr>
            <a:endParaRPr lang="pt-BR" dirty="0"/>
          </a:p>
        </p:txBody>
      </p:sp>
    </p:spTree>
    <p:extLst>
      <p:ext uri="{BB962C8B-B14F-4D97-AF65-F5344CB8AC3E}">
        <p14:creationId xmlns:p14="http://schemas.microsoft.com/office/powerpoint/2010/main" val="349597202"/>
      </p:ext>
    </p:extLst>
  </p:cSld>
  <p:clrMapOvr>
    <a:masterClrMapping/>
  </p:clrMapOvr>
  <p:transition spd="slow">
    <p:push/>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a:t>1. INTRODUÇÃO AO PROCEDIMENTO</a:t>
            </a:r>
            <a:endParaRPr lang="pt-BR" dirty="0"/>
          </a:p>
        </p:txBody>
      </p:sp>
      <p:sp>
        <p:nvSpPr>
          <p:cNvPr id="3" name="Espaço Reservado para Conteúdo 2"/>
          <p:cNvSpPr>
            <a:spLocks noGrp="1"/>
          </p:cNvSpPr>
          <p:nvPr>
            <p:ph idx="1"/>
          </p:nvPr>
        </p:nvSpPr>
        <p:spPr>
          <a:xfrm>
            <a:off x="457200" y="1600200"/>
            <a:ext cx="8686800" cy="5257800"/>
          </a:xfrm>
        </p:spPr>
        <p:txBody>
          <a:bodyPr>
            <a:normAutofit fontScale="85000" lnSpcReduction="20000"/>
          </a:bodyPr>
          <a:lstStyle/>
          <a:p>
            <a:pPr marL="0" lvl="0" indent="0">
              <a:buNone/>
            </a:pPr>
            <a:r>
              <a:rPr lang="pt-BR" dirty="0"/>
              <a:t>f) Acareações, reconhecimentos de pessoas e coisas e esclarecimento dos peritos;</a:t>
            </a:r>
          </a:p>
          <a:p>
            <a:pPr marL="0" lvl="0" indent="0">
              <a:buNone/>
            </a:pPr>
            <a:r>
              <a:rPr lang="pt-BR" dirty="0"/>
              <a:t>g) Interrogatório do acusado (se presente);</a:t>
            </a:r>
          </a:p>
          <a:p>
            <a:pPr marL="0" lvl="0" indent="0">
              <a:buNone/>
            </a:pPr>
            <a:r>
              <a:rPr lang="pt-BR" dirty="0"/>
              <a:t>h) Fala da acusação (uma hora e meia)</a:t>
            </a:r>
          </a:p>
          <a:p>
            <a:pPr marL="0" lvl="0" indent="0">
              <a:buNone/>
            </a:pPr>
            <a:r>
              <a:rPr lang="pt-BR" dirty="0"/>
              <a:t>i) Fala da defesa (uma hora e meia)</a:t>
            </a:r>
          </a:p>
          <a:p>
            <a:pPr marL="0" lvl="0" indent="0">
              <a:buNone/>
            </a:pPr>
            <a:r>
              <a:rPr lang="pt-BR" dirty="0"/>
              <a:t>j) Réplica (uma hora)</a:t>
            </a:r>
          </a:p>
          <a:p>
            <a:pPr marL="0" lvl="0" indent="0">
              <a:buNone/>
            </a:pPr>
            <a:r>
              <a:rPr lang="pt-BR" dirty="0"/>
              <a:t>k) Tréplica (uma hora)</a:t>
            </a:r>
          </a:p>
          <a:p>
            <a:pPr marL="0" lvl="0" indent="0">
              <a:buNone/>
            </a:pPr>
            <a:r>
              <a:rPr lang="pt-BR" dirty="0"/>
              <a:t>l) Reinquirição de testemunhas e realização de diligências essenciais, se requeridas e realização de diligências essenciais, se requeridas e deferidas.</a:t>
            </a:r>
          </a:p>
          <a:p>
            <a:pPr marL="0" lvl="0" indent="0">
              <a:buNone/>
            </a:pPr>
            <a:r>
              <a:rPr lang="pt-BR" dirty="0"/>
              <a:t>m) Elaboração do questionário e votação;</a:t>
            </a:r>
          </a:p>
          <a:p>
            <a:pPr marL="0" lvl="0" indent="0">
              <a:buNone/>
            </a:pPr>
            <a:r>
              <a:rPr lang="pt-BR" dirty="0"/>
              <a:t>n) Sentença;</a:t>
            </a:r>
          </a:p>
          <a:p>
            <a:pPr marL="0" lvl="0" indent="0">
              <a:buNone/>
            </a:pPr>
            <a:r>
              <a:rPr lang="pt-BR" dirty="0"/>
              <a:t>o) Elaboração da ata.</a:t>
            </a:r>
          </a:p>
          <a:p>
            <a:pPr marL="0" indent="0">
              <a:buNone/>
            </a:pPr>
            <a:endParaRPr lang="pt-BR" dirty="0"/>
          </a:p>
        </p:txBody>
      </p:sp>
    </p:spTree>
    <p:extLst>
      <p:ext uri="{BB962C8B-B14F-4D97-AF65-F5344CB8AC3E}">
        <p14:creationId xmlns:p14="http://schemas.microsoft.com/office/powerpoint/2010/main" val="1932787232"/>
      </p:ext>
    </p:extLst>
  </p:cSld>
  <p:clrMapOvr>
    <a:masterClrMapping/>
  </p:clrMapOvr>
  <p:transition spd="slow">
    <p:push/>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a:t>1. INTRODUÇÃO AO PROCEDIMENTO</a:t>
            </a:r>
            <a:endParaRPr lang="pt-BR" dirty="0"/>
          </a:p>
        </p:txBody>
      </p:sp>
      <p:sp>
        <p:nvSpPr>
          <p:cNvPr id="3" name="Espaço Reservado para Conteúdo 2"/>
          <p:cNvSpPr>
            <a:spLocks noGrp="1"/>
          </p:cNvSpPr>
          <p:nvPr>
            <p:ph idx="1"/>
          </p:nvPr>
        </p:nvSpPr>
        <p:spPr>
          <a:xfrm>
            <a:off x="457200" y="1600200"/>
            <a:ext cx="8686800" cy="5257800"/>
          </a:xfrm>
        </p:spPr>
        <p:txBody>
          <a:bodyPr>
            <a:normAutofit fontScale="92500"/>
          </a:bodyPr>
          <a:lstStyle/>
          <a:p>
            <a:pPr marL="0" indent="0">
              <a:buNone/>
            </a:pPr>
            <a:r>
              <a:rPr lang="pt-BR" b="1" dirty="0"/>
              <a:t>1.2. Princípios Constitucionais do Júri</a:t>
            </a:r>
            <a:endParaRPr lang="pt-BR" dirty="0"/>
          </a:p>
          <a:p>
            <a:pPr lvl="0"/>
            <a:r>
              <a:rPr lang="pt-BR" dirty="0"/>
              <a:t>Garantia individual (direito de ser julgado por seus próprios pares). </a:t>
            </a:r>
          </a:p>
          <a:p>
            <a:pPr lvl="0"/>
            <a:r>
              <a:rPr lang="pt-BR" dirty="0"/>
              <a:t>É cláusula pétrea na Constituição. </a:t>
            </a:r>
          </a:p>
          <a:p>
            <a:pPr lvl="0"/>
            <a:r>
              <a:rPr lang="pt-BR" dirty="0"/>
              <a:t>Está no art. 5, inc. </a:t>
            </a:r>
            <a:r>
              <a:rPr lang="pt-BR" dirty="0" err="1"/>
              <a:t>XXXVIII</a:t>
            </a:r>
            <a:r>
              <a:rPr lang="pt-BR" dirty="0"/>
              <a:t>. Tem competência mínima para os crimes dolosos contra a vida, mas há ampliação no caso de conexão.</a:t>
            </a:r>
          </a:p>
          <a:p>
            <a:pPr lvl="0"/>
            <a:r>
              <a:rPr lang="pt-BR" dirty="0"/>
              <a:t>O tribunal do júri nasce em 1215 com a Magna Carta, prevendo o direito de julgamento pelos próprios pares.</a:t>
            </a:r>
          </a:p>
          <a:p>
            <a:pPr marL="0" indent="0">
              <a:buNone/>
            </a:pPr>
            <a:endParaRPr lang="pt-BR" dirty="0"/>
          </a:p>
        </p:txBody>
      </p:sp>
    </p:spTree>
    <p:extLst>
      <p:ext uri="{BB962C8B-B14F-4D97-AF65-F5344CB8AC3E}">
        <p14:creationId xmlns:p14="http://schemas.microsoft.com/office/powerpoint/2010/main" val="3510541530"/>
      </p:ext>
    </p:extLst>
  </p:cSld>
  <p:clrMapOvr>
    <a:masterClrMapping/>
  </p:clrMapOvr>
  <p:transition spd="slow">
    <p:push/>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a:t>1. INTRODUÇÃO AO PROCEDIMENTO</a:t>
            </a:r>
            <a:endParaRPr lang="pt-BR" dirty="0"/>
          </a:p>
        </p:txBody>
      </p:sp>
      <p:sp>
        <p:nvSpPr>
          <p:cNvPr id="3" name="Espaço Reservado para Conteúdo 2"/>
          <p:cNvSpPr>
            <a:spLocks noGrp="1"/>
          </p:cNvSpPr>
          <p:nvPr>
            <p:ph idx="1"/>
          </p:nvPr>
        </p:nvSpPr>
        <p:spPr>
          <a:xfrm>
            <a:off x="228600" y="1417638"/>
            <a:ext cx="8686800" cy="5440362"/>
          </a:xfrm>
        </p:spPr>
        <p:txBody>
          <a:bodyPr>
            <a:normAutofit fontScale="92500"/>
          </a:bodyPr>
          <a:lstStyle/>
          <a:p>
            <a:pPr marL="0" indent="0">
              <a:buNone/>
            </a:pPr>
            <a:r>
              <a:rPr lang="pt-BR" dirty="0"/>
              <a:t>O art. 5ª, inc. </a:t>
            </a:r>
            <a:r>
              <a:rPr lang="pt-BR" dirty="0" err="1"/>
              <a:t>XXXVIII</a:t>
            </a:r>
            <a:r>
              <a:rPr lang="pt-BR" dirty="0"/>
              <a:t>, nos garante:</a:t>
            </a:r>
          </a:p>
          <a:p>
            <a:pPr lvl="0"/>
            <a:r>
              <a:rPr lang="pt-BR" u="sng" dirty="0"/>
              <a:t>Plenitude de defesa</a:t>
            </a:r>
            <a:r>
              <a:rPr lang="pt-BR" dirty="0"/>
              <a:t>: é mais do que a ampla defesa, pois é direcionado aos jurados leigos, que não conhecem o direito e tampouco o processo. Além disso, a </a:t>
            </a:r>
            <a:r>
              <a:rPr lang="pt-BR" dirty="0" err="1"/>
              <a:t>inexigência</a:t>
            </a:r>
            <a:r>
              <a:rPr lang="pt-BR" dirty="0"/>
              <a:t> de motivação da decisão permite que os jurados julguem baseado em elementos morais, religiosos, políticos, etc. O juiz poderá dissolver o conselho de sentença e declarar o réu indefenso caso entenda insuficiente o desempenho do defensor (art. 497, inc. V). </a:t>
            </a:r>
          </a:p>
        </p:txBody>
      </p:sp>
    </p:spTree>
    <p:extLst>
      <p:ext uri="{BB962C8B-B14F-4D97-AF65-F5344CB8AC3E}">
        <p14:creationId xmlns:p14="http://schemas.microsoft.com/office/powerpoint/2010/main" val="3375875329"/>
      </p:ext>
    </p:extLst>
  </p:cSld>
  <p:clrMapOvr>
    <a:masterClrMapping/>
  </p:clrMapOvr>
  <p:transition spd="slow">
    <p:push/>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a:t>1. INTRODUÇÃO AO PROCEDIMENTO</a:t>
            </a:r>
            <a:endParaRPr lang="pt-BR" dirty="0"/>
          </a:p>
        </p:txBody>
      </p:sp>
      <p:sp>
        <p:nvSpPr>
          <p:cNvPr id="3" name="Espaço Reservado para Conteúdo 2"/>
          <p:cNvSpPr>
            <a:spLocks noGrp="1"/>
          </p:cNvSpPr>
          <p:nvPr>
            <p:ph idx="1"/>
          </p:nvPr>
        </p:nvSpPr>
        <p:spPr>
          <a:xfrm>
            <a:off x="228600" y="1417638"/>
            <a:ext cx="8686800" cy="5440362"/>
          </a:xfrm>
        </p:spPr>
        <p:txBody>
          <a:bodyPr>
            <a:normAutofit/>
          </a:bodyPr>
          <a:lstStyle/>
          <a:p>
            <a:pPr lvl="0"/>
            <a:r>
              <a:rPr lang="pt-BR" u="sng" dirty="0"/>
              <a:t>Sigilo das votações</a:t>
            </a:r>
            <a:r>
              <a:rPr lang="pt-BR" dirty="0"/>
              <a:t>: o jurado, além da incomunicabilidade sobre o julgamento, tem garantido o sigilo das votações. Para garantir o sigilo das votações, a votação se encerra com a abertura do quarto voto em determinado sentido. O objetivo é evitar o </a:t>
            </a:r>
            <a:r>
              <a:rPr lang="pt-BR" dirty="0" err="1"/>
              <a:t>7x0</a:t>
            </a:r>
            <a:r>
              <a:rPr lang="pt-BR" dirty="0"/>
              <a:t> para preservar o sigilo das votações. </a:t>
            </a:r>
          </a:p>
          <a:p>
            <a:pPr lvl="0"/>
            <a:endParaRPr lang="pt-BR" dirty="0"/>
          </a:p>
          <a:p>
            <a:r>
              <a:rPr lang="pt-BR" u="sng" dirty="0"/>
              <a:t>Soberania dos veredictos</a:t>
            </a:r>
            <a:r>
              <a:rPr lang="pt-BR" dirty="0"/>
              <a:t>: </a:t>
            </a:r>
          </a:p>
          <a:p>
            <a:pPr lvl="0"/>
            <a:endParaRPr lang="pt-BR" dirty="0"/>
          </a:p>
        </p:txBody>
      </p:sp>
    </p:spTree>
    <p:extLst>
      <p:ext uri="{BB962C8B-B14F-4D97-AF65-F5344CB8AC3E}">
        <p14:creationId xmlns:p14="http://schemas.microsoft.com/office/powerpoint/2010/main" val="1314085146"/>
      </p:ext>
    </p:extLst>
  </p:cSld>
  <p:clrMapOvr>
    <a:masterClrMapping/>
  </p:clrMapOvr>
  <p:transition spd="slow">
    <p:push/>
  </p:transition>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1325</TotalTime>
  <Words>5319</Words>
  <Application>Microsoft Office PowerPoint</Application>
  <PresentationFormat>Apresentação na tela (4:3)</PresentationFormat>
  <Paragraphs>311</Paragraphs>
  <Slides>59</Slides>
  <Notes>0</Notes>
  <HiddenSlides>0</HiddenSlides>
  <MMClips>0</MMClips>
  <ScaleCrop>false</ScaleCrop>
  <HeadingPairs>
    <vt:vector size="6" baseType="variant">
      <vt:variant>
        <vt:lpstr>Fontes usadas</vt:lpstr>
      </vt:variant>
      <vt:variant>
        <vt:i4>2</vt:i4>
      </vt:variant>
      <vt:variant>
        <vt:lpstr>Tema</vt:lpstr>
      </vt:variant>
      <vt:variant>
        <vt:i4>1</vt:i4>
      </vt:variant>
      <vt:variant>
        <vt:lpstr>Títulos de slides</vt:lpstr>
      </vt:variant>
      <vt:variant>
        <vt:i4>59</vt:i4>
      </vt:variant>
    </vt:vector>
  </HeadingPairs>
  <TitlesOfParts>
    <vt:vector size="62" baseType="lpstr">
      <vt:lpstr>Arial</vt:lpstr>
      <vt:lpstr>Calibri</vt:lpstr>
      <vt:lpstr>Tema do Office</vt:lpstr>
      <vt:lpstr>PROCESSO PENAL, 2016</vt:lpstr>
      <vt:lpstr>1. INTRODUÇÃO AO PROCEDIMENTO</vt:lpstr>
      <vt:lpstr>1. INTRODUÇÃO AO PROCEDIMENTO</vt:lpstr>
      <vt:lpstr>1. INTRODUÇÃO AO PROCEDIMENTO</vt:lpstr>
      <vt:lpstr>1. INTRODUÇÃO AO PROCEDIMENTO</vt:lpstr>
      <vt:lpstr>1. INTRODUÇÃO AO PROCEDIMENTO</vt:lpstr>
      <vt:lpstr>1. INTRODUÇÃO AO PROCEDIMENTO</vt:lpstr>
      <vt:lpstr>1. INTRODUÇÃO AO PROCEDIMENTO</vt:lpstr>
      <vt:lpstr>1. INTRODUÇÃO AO PROCEDIMENTO</vt:lpstr>
      <vt:lpstr>Apresentação do PowerPoint</vt:lpstr>
      <vt:lpstr>1. INTRODUÇÃO AO PROCEDIMENTO</vt:lpstr>
      <vt:lpstr>1. INTRODUÇÃO AO PROCEDIMENTO</vt:lpstr>
      <vt:lpstr>1. INTRODUÇÃO AO PROCEDIMENTO</vt:lpstr>
      <vt:lpstr>1. INTRODUÇÃO AO PROCEDIMENTO</vt:lpstr>
      <vt:lpstr>1. INTRODUÇÃO AO PROCEDIMENTO</vt:lpstr>
      <vt:lpstr>1. INTRODUÇÃO AO PROCEDIMENTO</vt:lpstr>
      <vt:lpstr>1. INTRODUÇÃO AO PROCEDIMENTO</vt:lpstr>
      <vt:lpstr>1. INTRODUÇÃO AO PROCEDIMENTO</vt:lpstr>
      <vt:lpstr>1. INTRODUÇÃO AO PROCEDIMENTO</vt:lpstr>
      <vt:lpstr>1. INTRODUÇÃO AO PROCEDIMENTO</vt:lpstr>
      <vt:lpstr>1. INTRODUÇÃO AO PROCEDIMENTO</vt:lpstr>
      <vt:lpstr>1. INTRODUÇÃO AO PROCEDIMENTO</vt:lpstr>
      <vt:lpstr>1. INTRODUÇÃO AO PROCEDIMENTO</vt:lpstr>
      <vt:lpstr>1. INTRODUÇÃO AO PROCEDIMENTO</vt:lpstr>
      <vt:lpstr>2. PRIMEIRA FASE</vt:lpstr>
      <vt:lpstr>2. PRIMEIRA FASE</vt:lpstr>
      <vt:lpstr>2. PRIMEIRA FASE</vt:lpstr>
      <vt:lpstr>2. PRIMEIRA FASE</vt:lpstr>
      <vt:lpstr>2. PRIMEIRA FASE</vt:lpstr>
      <vt:lpstr>2. PRIMEIRA FASE</vt:lpstr>
      <vt:lpstr>2. PRIMEIRA FASE</vt:lpstr>
      <vt:lpstr>2. PRIMEIRA FASE</vt:lpstr>
      <vt:lpstr>2. PRIMEIRA FASE</vt:lpstr>
      <vt:lpstr>2. PRIMEIRA FASE</vt:lpstr>
      <vt:lpstr>2. PRIMEIRA FASE</vt:lpstr>
      <vt:lpstr>2. PRIMEIRA FASE</vt:lpstr>
      <vt:lpstr>2. PRIMEIRA FASE</vt:lpstr>
      <vt:lpstr>2. PRIMEIRA FASE</vt:lpstr>
      <vt:lpstr>2. PRIMEIRA FASE</vt:lpstr>
      <vt:lpstr>2. PRIMEIRA FASE</vt:lpstr>
      <vt:lpstr>2. PRIMEIRA FASE</vt:lpstr>
      <vt:lpstr>2. PRIMEIRA FASE</vt:lpstr>
      <vt:lpstr>2. PRIMEIRA FASE</vt:lpstr>
      <vt:lpstr>2. PRIMEIRA FASE</vt:lpstr>
      <vt:lpstr>2. PRIMEIRA FASE</vt:lpstr>
      <vt:lpstr>2. PRIMEIRA FASE</vt:lpstr>
      <vt:lpstr>2. PRIMEIRA FASE</vt:lpstr>
      <vt:lpstr>2. PRIMEIRA FASE</vt:lpstr>
      <vt:lpstr>2. PRIMEIRA FASE</vt:lpstr>
      <vt:lpstr>2. PRIMEIRA FASE</vt:lpstr>
      <vt:lpstr>2. PRIMEIRA FASE</vt:lpstr>
      <vt:lpstr>2. PRIMEIRA FASE</vt:lpstr>
      <vt:lpstr>3. SEGUNDA FASE</vt:lpstr>
      <vt:lpstr>3. SEGUNDA FASE</vt:lpstr>
      <vt:lpstr>3. SEGUNDA FASE</vt:lpstr>
      <vt:lpstr>3. SEGUNDA FASE</vt:lpstr>
      <vt:lpstr>3. SEGUNDA FASE</vt:lpstr>
      <vt:lpstr>3. SEGUNDA FASE</vt:lpstr>
      <vt:lpstr>3. SEGUNDA FASE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CONCEITO</dc:title>
  <dc:creator>Theuan</dc:creator>
  <cp:lastModifiedBy>Theuan Carvalho Gomes da Silva</cp:lastModifiedBy>
  <cp:revision>213</cp:revision>
  <dcterms:created xsi:type="dcterms:W3CDTF">2015-07-15T12:48:35Z</dcterms:created>
  <dcterms:modified xsi:type="dcterms:W3CDTF">2016-11-18T00:50:21Z</dcterms:modified>
</cp:coreProperties>
</file>