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8" r:id="rId7"/>
    <p:sldId id="289" r:id="rId8"/>
    <p:sldId id="258" r:id="rId9"/>
    <p:sldId id="265" r:id="rId10"/>
    <p:sldId id="266" r:id="rId11"/>
    <p:sldId id="267" r:id="rId12"/>
    <p:sldId id="285" r:id="rId13"/>
    <p:sldId id="262" r:id="rId14"/>
    <p:sldId id="260" r:id="rId15"/>
    <p:sldId id="261" r:id="rId16"/>
    <p:sldId id="286" r:id="rId17"/>
    <p:sldId id="287" r:id="rId18"/>
    <p:sldId id="263" r:id="rId19"/>
    <p:sldId id="264" r:id="rId20"/>
    <p:sldId id="259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6" r:id="rId29"/>
    <p:sldId id="277" r:id="rId30"/>
    <p:sldId id="278" r:id="rId31"/>
    <p:sldId id="279" r:id="rId32"/>
    <p:sldId id="290" r:id="rId33"/>
    <p:sldId id="291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8694-E7BD-441B-8E3B-F479B8017D67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1F30-EC5E-48FD-9D51-2FE48BF06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8694-E7BD-441B-8E3B-F479B8017D67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1F30-EC5E-48FD-9D51-2FE48BF06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52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8694-E7BD-441B-8E3B-F479B8017D67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1F30-EC5E-48FD-9D51-2FE48BF06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66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8694-E7BD-441B-8E3B-F479B8017D67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1F30-EC5E-48FD-9D51-2FE48BF06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00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8694-E7BD-441B-8E3B-F479B8017D67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1F30-EC5E-48FD-9D51-2FE48BF06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3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8694-E7BD-441B-8E3B-F479B8017D67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1F30-EC5E-48FD-9D51-2FE48BF06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67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8694-E7BD-441B-8E3B-F479B8017D67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1F30-EC5E-48FD-9D51-2FE48BF06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08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8694-E7BD-441B-8E3B-F479B8017D67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1F30-EC5E-48FD-9D51-2FE48BF06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53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8694-E7BD-441B-8E3B-F479B8017D67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1F30-EC5E-48FD-9D51-2FE48BF06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33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8694-E7BD-441B-8E3B-F479B8017D67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1F30-EC5E-48FD-9D51-2FE48BF06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97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8694-E7BD-441B-8E3B-F479B8017D67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1F30-EC5E-48FD-9D51-2FE48BF06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D8694-E7BD-441B-8E3B-F479B8017D67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91F30-EC5E-48FD-9D51-2FE48BF06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95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.sp.gov.br/norma?id=138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240359"/>
          </a:xfrm>
        </p:spPr>
        <p:txBody>
          <a:bodyPr>
            <a:noAutofit/>
          </a:bodyPr>
          <a:lstStyle/>
          <a:p>
            <a:r>
              <a:rPr lang="pt-BR" sz="2800" dirty="0" smtClean="0"/>
              <a:t> Direito das Mudanças Climáticas. Política Nacional sobre Mudança do Clima (Lei nº 12.187/2009). Lei da Política Estadual de Mudanças Climáticas do Estado de São Paulo (Lei nº 13.798/2009). Refugiados ou migrantes ambientais. Responsabilidade do Estado pelos danos causados às vítimas dos desastres naturais associados às mudanças climáticas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Profª </a:t>
            </a:r>
            <a:r>
              <a:rPr lang="pt-BR" sz="2400" dirty="0" err="1" smtClean="0"/>
              <a:t>Drª</a:t>
            </a:r>
            <a:r>
              <a:rPr lang="pt-BR" sz="2400" dirty="0" smtClean="0"/>
              <a:t> Daniela Libório</a:t>
            </a:r>
          </a:p>
          <a:p>
            <a:r>
              <a:rPr lang="pt-BR" sz="2400" dirty="0" smtClean="0"/>
              <a:t>Junho/2018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71054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6840760" cy="4536504"/>
          </a:xfrm>
        </p:spPr>
      </p:pic>
    </p:spTree>
    <p:extLst>
      <p:ext uri="{BB962C8B-B14F-4D97-AF65-F5344CB8AC3E}">
        <p14:creationId xmlns:p14="http://schemas.microsoft.com/office/powerpoint/2010/main" val="481898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5059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43" y="1600200"/>
            <a:ext cx="7286114" cy="4525963"/>
          </a:xfrm>
        </p:spPr>
      </p:pic>
    </p:spTree>
    <p:extLst>
      <p:ext uri="{BB962C8B-B14F-4D97-AF65-F5344CB8AC3E}">
        <p14:creationId xmlns:p14="http://schemas.microsoft.com/office/powerpoint/2010/main" val="303980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CIDADE É CAUSA E CONSEQUENCIA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“É nas cidades onde se consome mais da metade de energia do mundo. Então elas têm um papel importante na mitigação (redução) das emissões de gases. E elas terão de se adaptar aos impactos, porque é onde vive a maior parte da população mundial</a:t>
            </a:r>
            <a:r>
              <a:rPr lang="pt-BR" dirty="0" smtClean="0"/>
              <a:t>” Suzana Khan</a:t>
            </a:r>
          </a:p>
          <a:p>
            <a:r>
              <a:rPr lang="pt-BR" dirty="0" smtClean="0"/>
              <a:t>www.c40.org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6172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8064896" cy="4752528"/>
          </a:xfrm>
        </p:spPr>
      </p:pic>
    </p:spTree>
    <p:extLst>
      <p:ext uri="{BB962C8B-B14F-4D97-AF65-F5344CB8AC3E}">
        <p14:creationId xmlns:p14="http://schemas.microsoft.com/office/powerpoint/2010/main" val="952436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4680520" cy="5832648"/>
          </a:xfrm>
        </p:spPr>
      </p:pic>
    </p:spTree>
    <p:extLst>
      <p:ext uri="{BB962C8B-B14F-4D97-AF65-F5344CB8AC3E}">
        <p14:creationId xmlns:p14="http://schemas.microsoft.com/office/powerpoint/2010/main" val="2167594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PAPEL DAS CIDADES NA QUESTÃO MIGRATÓRIA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Nos países em desenvolvimento, as cidades estão crescendo em um processo de metropolização. Deve-se ao fato do país não conseguir desenvolver sua economia de maneira descentralizada dos grandes centros.</a:t>
            </a:r>
          </a:p>
          <a:p>
            <a:r>
              <a:rPr lang="pt-BR" dirty="0" smtClean="0"/>
              <a:t>Assim, as grandes cidades atraem aqueles que não possuem especialização laboral em busca de oportunidade. Por outro lado, o Estado não desenvolve a infra estrutura básica e o custo de estar nas grandes cidades dos países em desenvolvimento é alto, já que tudo deve ser resolvido </a:t>
            </a:r>
            <a:r>
              <a:rPr lang="pt-BR" dirty="0" err="1" smtClean="0"/>
              <a:t>privatisticamente</a:t>
            </a:r>
            <a:r>
              <a:rPr lang="pt-BR" dirty="0" smtClean="0"/>
              <a:t>.</a:t>
            </a:r>
          </a:p>
          <a:p>
            <a:r>
              <a:rPr lang="pt-BR" dirty="0" smtClean="0"/>
              <a:t>Como resultado, há os desempregados permanentes que buscam na informalidade sua subsistência. O imigrante sem qualificação especializada soma a este contingente, num aumento exponencial da população vulnerável.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8227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Há uma perspectiva dessas cidades entrarem em um círculo de pobreza de difícil resolução. Diminuição de arrecadação e aumento da parcela da população que necessita da tutela do Estado e dos direitos sociais.</a:t>
            </a:r>
          </a:p>
          <a:p>
            <a:r>
              <a:rPr lang="pt-BR" dirty="0" smtClean="0"/>
              <a:t>Para a população nativa que já está sob tais condições, difícil explicar que deve-se repartir aquilo que quase não há.</a:t>
            </a:r>
          </a:p>
          <a:p>
            <a:r>
              <a:rPr lang="pt-BR" dirty="0" smtClean="0"/>
              <a:t>Assim, a ocupação desordenada para habitação popular tende a crescer, seja com ocupações irregulares, seja com instalação de cortiços em edificações de pouca ou nenhuma manutenção.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0626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Migrantes climáticos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Majoritariamente pobres</a:t>
            </a:r>
          </a:p>
          <a:p>
            <a:r>
              <a:rPr lang="pt-BR" dirty="0" smtClean="0"/>
              <a:t>Diminuição produção campo</a:t>
            </a:r>
          </a:p>
          <a:p>
            <a:r>
              <a:rPr lang="pt-BR" dirty="0" smtClean="0"/>
              <a:t>Aumento nível mar</a:t>
            </a:r>
          </a:p>
          <a:p>
            <a:r>
              <a:rPr lang="pt-BR" dirty="0" smtClean="0"/>
              <a:t>Seca</a:t>
            </a:r>
          </a:p>
          <a:p>
            <a:r>
              <a:rPr lang="pt-BR" dirty="0" smtClean="0"/>
              <a:t>Expectativa na América Latina até 2.050- 17 milhões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7666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488832" cy="4890517"/>
          </a:xfrm>
        </p:spPr>
      </p:pic>
    </p:spTree>
    <p:extLst>
      <p:ext uri="{BB962C8B-B14F-4D97-AF65-F5344CB8AC3E}">
        <p14:creationId xmlns:p14="http://schemas.microsoft.com/office/powerpoint/2010/main" val="193463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ESTUFA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192688" cy="4680519"/>
          </a:xfrm>
        </p:spPr>
      </p:pic>
    </p:spTree>
    <p:extLst>
      <p:ext uri="{BB962C8B-B14F-4D97-AF65-F5344CB8AC3E}">
        <p14:creationId xmlns:p14="http://schemas.microsoft.com/office/powerpoint/2010/main" val="110299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2" y="1412776"/>
            <a:ext cx="3356116" cy="4713387"/>
          </a:xfrm>
        </p:spPr>
      </p:pic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2776"/>
            <a:ext cx="4038600" cy="4464496"/>
          </a:xfrm>
        </p:spPr>
      </p:pic>
    </p:spTree>
    <p:extLst>
      <p:ext uri="{BB962C8B-B14F-4D97-AF65-F5344CB8AC3E}">
        <p14:creationId xmlns:p14="http://schemas.microsoft.com/office/powerpoint/2010/main" val="11766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Lei federal 12.187/09</a:t>
            </a:r>
            <a:br>
              <a:rPr lang="pt-BR" sz="3600" dirty="0" smtClean="0"/>
            </a:br>
            <a:r>
              <a:rPr lang="pt-BR" sz="3600" dirty="0" smtClean="0"/>
              <a:t>Política Nacional de Mudanças Climáticas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/>
              <a:t>Art. 3</a:t>
            </a:r>
            <a:r>
              <a:rPr lang="pt-BR" u="sng" baseline="30000" dirty="0"/>
              <a:t>o</a:t>
            </a:r>
            <a:r>
              <a:rPr lang="pt-BR" dirty="0"/>
              <a:t>  A PNMC e as ações dela decorrentes, </a:t>
            </a:r>
            <a:r>
              <a:rPr lang="pt-BR" b="1" dirty="0"/>
              <a:t>executadas sob a responsabilidade dos entes políticos e dos órgãos da administração pública</a:t>
            </a:r>
            <a:r>
              <a:rPr lang="pt-BR" dirty="0"/>
              <a:t>, observarão os </a:t>
            </a:r>
            <a:r>
              <a:rPr lang="pt-BR" b="1" dirty="0"/>
              <a:t>princípios da precaução, da prevenção</a:t>
            </a:r>
            <a:r>
              <a:rPr lang="pt-BR" dirty="0"/>
              <a:t>, da </a:t>
            </a:r>
            <a:r>
              <a:rPr lang="pt-BR" b="1" dirty="0"/>
              <a:t>participação cidadã</a:t>
            </a:r>
            <a:r>
              <a:rPr lang="pt-BR" dirty="0"/>
              <a:t>, do </a:t>
            </a:r>
            <a:r>
              <a:rPr lang="pt-BR" b="1" dirty="0"/>
              <a:t>desenvolvimento sustentável </a:t>
            </a:r>
            <a:r>
              <a:rPr lang="pt-BR" dirty="0"/>
              <a:t>e o </a:t>
            </a:r>
            <a:r>
              <a:rPr lang="pt-BR" b="1" dirty="0"/>
              <a:t>das responsabilidades comuns, porém diferenciadas</a:t>
            </a:r>
            <a:r>
              <a:rPr lang="pt-BR" dirty="0"/>
              <a:t>, este último no âmbito internacional, e, quanto às medidas a serem adotadas na sua execução, será considerado o seguinte:</a:t>
            </a:r>
          </a:p>
          <a:p>
            <a:r>
              <a:rPr lang="pt-BR" dirty="0"/>
              <a:t>I - todos têm o dever de atuar, em benefício das presentes e futuras gerações, para </a:t>
            </a:r>
            <a:r>
              <a:rPr lang="pt-BR" b="1" dirty="0"/>
              <a:t>a redução </a:t>
            </a:r>
            <a:r>
              <a:rPr lang="pt-BR" dirty="0"/>
              <a:t>dos impactos decorrentes das interferências antrópicas sobre o sistema climático;</a:t>
            </a:r>
          </a:p>
          <a:p>
            <a:r>
              <a:rPr lang="pt-BR" dirty="0"/>
              <a:t>II - serão tomadas medidas para </a:t>
            </a:r>
            <a:r>
              <a:rPr lang="pt-BR" b="1" dirty="0"/>
              <a:t>prever, evitar ou minimizar </a:t>
            </a:r>
            <a:r>
              <a:rPr lang="pt-BR" dirty="0"/>
              <a:t>as causas identificadas da mudança climática com origem antrópica no território nacional, sobre as quais haja razoável consenso por parte dos meios científicos e técnicos ocupados no estudo dos fenômenos envolvidos;</a:t>
            </a:r>
          </a:p>
          <a:p>
            <a:r>
              <a:rPr lang="pt-BR" dirty="0"/>
              <a:t>III - as medidas tomadas devem levar em </a:t>
            </a:r>
            <a:r>
              <a:rPr lang="pt-BR" b="1" dirty="0"/>
              <a:t>consideração os diferentes contextos </a:t>
            </a:r>
            <a:r>
              <a:rPr lang="pt-BR" b="1" dirty="0" err="1"/>
              <a:t>socioeconomicos</a:t>
            </a:r>
            <a:r>
              <a:rPr lang="pt-BR" b="1" dirty="0"/>
              <a:t> </a:t>
            </a:r>
            <a:r>
              <a:rPr lang="pt-BR" dirty="0"/>
              <a:t>de sua aplicação, distribuir os ônus e encargos decorrentes entre os setores econômicos e as populações e comunidades interessadas de modo equitativo e equilibrado e sopesar as </a:t>
            </a:r>
            <a:r>
              <a:rPr lang="pt-BR" b="1" dirty="0"/>
              <a:t>responsabilidades individuais </a:t>
            </a:r>
            <a:r>
              <a:rPr lang="pt-BR" dirty="0"/>
              <a:t>quanto à origem das fontes emissoras e dos efeitos ocasionados sobre o clima;</a:t>
            </a:r>
          </a:p>
          <a:p>
            <a:r>
              <a:rPr lang="pt-BR" dirty="0"/>
              <a:t>IV - o </a:t>
            </a:r>
            <a:r>
              <a:rPr lang="pt-BR" b="1" dirty="0"/>
              <a:t>desenvolvimento sustentável </a:t>
            </a:r>
            <a:r>
              <a:rPr lang="pt-BR" dirty="0"/>
              <a:t>é a condição para enfrentar as alterações climáticas e conciliar o atendimento às necessidades comuns e particulares das populações e comunidades que vivem no território nacional;</a:t>
            </a:r>
          </a:p>
          <a:p>
            <a:r>
              <a:rPr lang="pt-BR" dirty="0"/>
              <a:t>V - as ações de âmbito nacional para o enfrentamento das alterações climáticas, atuais, presentes e futuras, devem considerar e integrar as ações promovidas no âmbito </a:t>
            </a:r>
            <a:r>
              <a:rPr lang="pt-BR" b="1" dirty="0"/>
              <a:t>estadual e municipal por entidades públicas e privadas;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2022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Art. 7</a:t>
            </a:r>
            <a:r>
              <a:rPr lang="pt-BR" u="sng" baseline="30000" dirty="0"/>
              <a:t>o</a:t>
            </a:r>
            <a:r>
              <a:rPr lang="pt-BR" dirty="0"/>
              <a:t>  Os instrumentos </a:t>
            </a:r>
            <a:r>
              <a:rPr lang="pt-BR" b="1" dirty="0"/>
              <a:t>institucionais</a:t>
            </a:r>
            <a:r>
              <a:rPr lang="pt-BR" dirty="0"/>
              <a:t> para a atuação da Política Nacional de Mudança do Clima incluem:</a:t>
            </a:r>
          </a:p>
          <a:p>
            <a:r>
              <a:rPr lang="pt-BR" dirty="0"/>
              <a:t>I - o Comitê Interministerial sobre Mudança do Clima;</a:t>
            </a:r>
          </a:p>
          <a:p>
            <a:r>
              <a:rPr lang="pt-BR" dirty="0"/>
              <a:t>II - a Comissão Interministerial de Mudança Global do Clima;</a:t>
            </a:r>
          </a:p>
          <a:p>
            <a:r>
              <a:rPr lang="pt-BR" dirty="0"/>
              <a:t>III - o Fórum Brasileiro de Mudança do Clima;</a:t>
            </a:r>
          </a:p>
          <a:p>
            <a:r>
              <a:rPr lang="pt-BR" dirty="0"/>
              <a:t>IV - a Rede Brasileira de Pesquisas sobre Mudanças Climáticas Globais - Rede Clima;</a:t>
            </a:r>
          </a:p>
          <a:p>
            <a:r>
              <a:rPr lang="pt-BR" dirty="0"/>
              <a:t>V - a Comissão de Coordenação das Atividades de Meteorologia, Climatologia e Hidrologia.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7456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9</a:t>
            </a:r>
            <a:r>
              <a:rPr lang="pt-BR" u="sng" baseline="30000" dirty="0"/>
              <a:t>o</a:t>
            </a:r>
            <a:r>
              <a:rPr lang="pt-BR" dirty="0"/>
              <a:t>  O </a:t>
            </a:r>
            <a:r>
              <a:rPr lang="pt-BR" b="1" dirty="0"/>
              <a:t>Mercado Brasileiro de Redução de Emissões </a:t>
            </a:r>
            <a:r>
              <a:rPr lang="pt-BR" dirty="0"/>
              <a:t>- MBRE será operacionalizado em bolsas de mercadorias e futuros, bolsas de valores e entidades de balcão organizado, autorizadas pela Comissão de Valores Mobiliários - CVM, onde se dará a negociação de </a:t>
            </a:r>
            <a:r>
              <a:rPr lang="pt-BR" b="1" dirty="0"/>
              <a:t>títulos mobiliários </a:t>
            </a:r>
            <a:r>
              <a:rPr lang="pt-BR" dirty="0"/>
              <a:t>representativos de emissões de gases de efeito estufa evitadas certificadas.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9507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12.  Para alcançar os objetivos da PNMC, o País adotará, como </a:t>
            </a:r>
            <a:r>
              <a:rPr lang="pt-BR" b="1" dirty="0"/>
              <a:t>compromisso nacional voluntário</a:t>
            </a:r>
            <a:r>
              <a:rPr lang="pt-BR" dirty="0"/>
              <a:t>, ações de mitigação das emissões de gases de efeito estufa, com vistas em reduzir entre 36,1% (trinta e seis inteiros e um décimo por cento) e 38,9% (trinta e oito inteiros e nove décimos por cento) suas emissões projetadas </a:t>
            </a:r>
            <a:r>
              <a:rPr lang="pt-BR" b="1" dirty="0"/>
              <a:t>até 2020</a:t>
            </a:r>
            <a:r>
              <a:rPr lang="pt-BR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16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Lei estadual 13.798/09</a:t>
            </a:r>
            <a:br>
              <a:rPr lang="pt-BR" dirty="0" smtClean="0"/>
            </a:br>
            <a:r>
              <a:rPr lang="pt-BR" dirty="0" smtClean="0"/>
              <a:t>Política Estadual de Mudança do Clima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100" b="1" dirty="0"/>
              <a:t>Artigo 3º -</a:t>
            </a:r>
            <a:r>
              <a:rPr lang="pt-BR" sz="1100" dirty="0"/>
              <a:t> A PEMC atenderá aos seguintes </a:t>
            </a:r>
            <a:r>
              <a:rPr lang="pt-BR" sz="1100" b="1" dirty="0"/>
              <a:t>princípios </a:t>
            </a:r>
            <a:r>
              <a:rPr lang="pt-BR" sz="1100" dirty="0"/>
              <a:t>fundamentais:</a:t>
            </a:r>
            <a:r>
              <a:rPr lang="pt-BR" sz="1100" dirty="0"/>
              <a:t/>
            </a:r>
            <a:br>
              <a:rPr lang="pt-BR" sz="1100" dirty="0"/>
            </a:br>
            <a:r>
              <a:rPr lang="pt-BR" sz="1100" b="1" dirty="0"/>
              <a:t>I -</a:t>
            </a:r>
            <a:r>
              <a:rPr lang="pt-BR" sz="1100" dirty="0"/>
              <a:t> da </a:t>
            </a:r>
            <a:r>
              <a:rPr lang="pt-BR" sz="1100" b="1" dirty="0"/>
              <a:t>precaução</a:t>
            </a:r>
            <a:r>
              <a:rPr lang="pt-BR" sz="1100" dirty="0"/>
              <a:t>, pelo qual a ausência de certeza científica não pode ser utilizada como razão para postergar medidas eficazes para prevenir a degradação ambiental quando houver ameaça de danos sérios ou irreversíveis à civilização humana;</a:t>
            </a:r>
            <a:r>
              <a:rPr lang="pt-BR" sz="1100" dirty="0"/>
              <a:t/>
            </a:r>
            <a:br>
              <a:rPr lang="pt-BR" sz="1100" dirty="0"/>
            </a:br>
            <a:r>
              <a:rPr lang="pt-BR" sz="1100" b="1" dirty="0"/>
              <a:t>II -</a:t>
            </a:r>
            <a:r>
              <a:rPr lang="pt-BR" sz="1100" dirty="0"/>
              <a:t> da </a:t>
            </a:r>
            <a:r>
              <a:rPr lang="pt-BR" sz="1100" b="1" dirty="0"/>
              <a:t>prevenção,</a:t>
            </a:r>
            <a:r>
              <a:rPr lang="pt-BR" sz="1100" dirty="0"/>
              <a:t> que consiste na adoção de medidas e políticas públicas capazes de mitigar impactos conhecidos no sistema climático da Terra;</a:t>
            </a:r>
            <a:r>
              <a:rPr lang="pt-BR" sz="1100" dirty="0"/>
              <a:t/>
            </a:r>
            <a:br>
              <a:rPr lang="pt-BR" sz="1100" dirty="0"/>
            </a:br>
            <a:r>
              <a:rPr lang="pt-BR" sz="1100" b="1" dirty="0"/>
              <a:t>III -</a:t>
            </a:r>
            <a:r>
              <a:rPr lang="pt-BR" sz="1100" dirty="0"/>
              <a:t> </a:t>
            </a:r>
            <a:r>
              <a:rPr lang="pt-BR" sz="1100" b="1" dirty="0"/>
              <a:t>do poluidor-pagador</a:t>
            </a:r>
            <a:r>
              <a:rPr lang="pt-BR" sz="1100" dirty="0"/>
              <a:t>, visto que o causador do impacto ambiental deve arcar com o custo decorrente do dano causado ao meio ambiente;</a:t>
            </a:r>
            <a:r>
              <a:rPr lang="pt-BR" sz="1100" dirty="0"/>
              <a:t/>
            </a:r>
            <a:br>
              <a:rPr lang="pt-BR" sz="1100" dirty="0"/>
            </a:br>
            <a:r>
              <a:rPr lang="pt-BR" sz="1100" b="1" dirty="0"/>
              <a:t>IV -</a:t>
            </a:r>
            <a:r>
              <a:rPr lang="pt-BR" sz="1100" dirty="0"/>
              <a:t> </a:t>
            </a:r>
            <a:r>
              <a:rPr lang="pt-BR" sz="1100" b="1" dirty="0"/>
              <a:t>da participação da sociedade civil nos processos consultivos e deliberativos, com amplo acesso à informação</a:t>
            </a:r>
            <a:r>
              <a:rPr lang="pt-BR" sz="1100" dirty="0"/>
              <a:t>, bem como a mecanismos judiciais e administrativos, inclusive no que diz respeito à compensação e reparação de danos ambientais;</a:t>
            </a:r>
            <a:r>
              <a:rPr lang="pt-BR" sz="1100" dirty="0"/>
              <a:t/>
            </a:r>
            <a:br>
              <a:rPr lang="pt-BR" sz="1100" dirty="0"/>
            </a:br>
            <a:r>
              <a:rPr lang="pt-BR" sz="1100" b="1" dirty="0"/>
              <a:t>V -</a:t>
            </a:r>
            <a:r>
              <a:rPr lang="pt-BR" sz="1100" dirty="0"/>
              <a:t> do </a:t>
            </a:r>
            <a:r>
              <a:rPr lang="pt-BR" sz="1100" b="1" dirty="0"/>
              <a:t>desenvolvimento sustentável</a:t>
            </a:r>
            <a:r>
              <a:rPr lang="pt-BR" sz="1100" dirty="0"/>
              <a:t>, pelo qual a proteção ambiental é parte integrante do processo produtivo, de modo a assegurar qualidade de vida para todos os cidadãos e atender equitativamente as necessidades de gerações presentes e futuras;</a:t>
            </a:r>
            <a:r>
              <a:rPr lang="pt-BR" sz="1100" dirty="0"/>
              <a:t/>
            </a:r>
            <a:br>
              <a:rPr lang="pt-BR" sz="1100" dirty="0"/>
            </a:br>
            <a:r>
              <a:rPr lang="pt-BR" sz="1100" b="1" dirty="0"/>
              <a:t>VI -</a:t>
            </a:r>
            <a:r>
              <a:rPr lang="pt-BR" sz="1100" dirty="0"/>
              <a:t> das </a:t>
            </a:r>
            <a:r>
              <a:rPr lang="pt-BR" sz="1100" b="1" dirty="0"/>
              <a:t>responsabilidades comuns, porém diferenciadas</a:t>
            </a:r>
            <a:r>
              <a:rPr lang="pt-BR" sz="1100" dirty="0"/>
              <a:t>, pelo qual os mais desenvolvidos, em um espírito de parceria </a:t>
            </a:r>
            <a:r>
              <a:rPr lang="pt-BR" sz="1100" dirty="0" err="1"/>
              <a:t>pró-ativa</a:t>
            </a:r>
            <a:r>
              <a:rPr lang="pt-BR" sz="1100" dirty="0"/>
              <a:t> para a conservação, proteção e restauração da saúde e da integridade do ecossistema terrestre, devem tomar a iniciativa no combate à mudança global do clima e aos seus efeitos negativos, com urgência na ação efetiva;</a:t>
            </a:r>
            <a:r>
              <a:rPr lang="pt-BR" sz="1100" dirty="0"/>
              <a:t/>
            </a:r>
            <a:br>
              <a:rPr lang="pt-BR" sz="1100" dirty="0"/>
            </a:br>
            <a:r>
              <a:rPr lang="pt-BR" sz="1100" b="1" dirty="0"/>
              <a:t>VII -</a:t>
            </a:r>
            <a:r>
              <a:rPr lang="pt-BR" sz="1100" dirty="0"/>
              <a:t> da ação governamental, importante na manutenção do equilíbrio ecológico, considerado o meio ambiente como um patrimônio público a ser necessariamente protegido, tendo em vista sua fruição coletiva, com racionalidade na utilização do solo, do subsolo, da água e do ar, por meio do acompanhamento, pelo Estado, da qualidade ambiental, além do planejamento e da fiscalização do uso sustentável dos recursos naturais;</a:t>
            </a:r>
            <a:r>
              <a:rPr lang="pt-BR" sz="1100" dirty="0"/>
              <a:t/>
            </a:r>
            <a:br>
              <a:rPr lang="pt-BR" sz="1100" dirty="0"/>
            </a:br>
            <a:r>
              <a:rPr lang="pt-BR" sz="1100" b="1" dirty="0"/>
              <a:t>VIII -</a:t>
            </a:r>
            <a:r>
              <a:rPr lang="pt-BR" sz="1100" dirty="0"/>
              <a:t> </a:t>
            </a:r>
            <a:r>
              <a:rPr lang="pt-BR" sz="1100" b="1" dirty="0"/>
              <a:t>da cooperação, nacional e internacional, entre Estados, entidades e cidadãos de boa-fé</a:t>
            </a:r>
            <a:r>
              <a:rPr lang="pt-BR" sz="1100" dirty="0"/>
              <a:t>, com espírito de parceria para a realização dos princípios e objetivos maiores da Humanidade;</a:t>
            </a:r>
            <a:r>
              <a:rPr lang="pt-BR" sz="1100" dirty="0"/>
              <a:t/>
            </a:r>
            <a:br>
              <a:rPr lang="pt-BR" sz="1100" dirty="0"/>
            </a:br>
            <a:r>
              <a:rPr lang="pt-BR" sz="1100" b="1" dirty="0"/>
              <a:t>IX -</a:t>
            </a:r>
            <a:r>
              <a:rPr lang="pt-BR" sz="1100" dirty="0"/>
              <a:t> da </a:t>
            </a:r>
            <a:r>
              <a:rPr lang="pt-BR" sz="1100" b="1" dirty="0"/>
              <a:t>ampla publicidade, para garantir absoluta transparência </a:t>
            </a:r>
            <a:r>
              <a:rPr lang="pt-BR" sz="1100" dirty="0"/>
              <a:t>no fornecimento de informações públicas sobre os níveis de emissões contaminantes, a qualidade do meio ambiente e os riscos potenciais à saúde, bem como planos de mitigação e adaptação aos impactos climáticos;</a:t>
            </a:r>
            <a:r>
              <a:rPr lang="pt-BR" sz="1100" dirty="0"/>
              <a:t/>
            </a:r>
            <a:br>
              <a:rPr lang="pt-BR" sz="1100" dirty="0"/>
            </a:br>
            <a:r>
              <a:rPr lang="pt-BR" sz="1100" b="1" dirty="0"/>
              <a:t>X -</a:t>
            </a:r>
            <a:r>
              <a:rPr lang="pt-BR" sz="1100" dirty="0"/>
              <a:t> </a:t>
            </a:r>
            <a:r>
              <a:rPr lang="pt-BR" sz="1100" b="1" dirty="0"/>
              <a:t>da educação ambiental</a:t>
            </a:r>
            <a:r>
              <a:rPr lang="pt-BR" sz="1100" dirty="0"/>
              <a:t>, para capacitar a sociedade, desde a escola fundamental, a construir atitudes adequadas para o bem comum, incentivar o estudo, a pesquisa e a implantação de tecnologias orientadas para o uso racional e a proteção dos recursos ambientais.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5890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Art. 5º - objetivos - XV </a:t>
            </a:r>
            <a:r>
              <a:rPr lang="pt-BR" b="1" dirty="0"/>
              <a:t>-</a:t>
            </a:r>
            <a:r>
              <a:rPr lang="pt-BR" dirty="0"/>
              <a:t> promover um sistema de planejamento urbano sustentável de baixo impacto ambiental e energético, inclusive a identificação, estudo de suscetibilidade e proteção de áreas de vulnerabilidade indireta quanto à ocupação desordenada do território.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22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pt-BR" dirty="0" smtClean="0"/>
              <a:t>Art. 7º - Comunicação Estadual – inventário quinquenal –</a:t>
            </a:r>
          </a:p>
          <a:p>
            <a:pPr lvl="1"/>
            <a:r>
              <a:rPr lang="pt-BR" dirty="0" smtClean="0"/>
              <a:t>Energia</a:t>
            </a:r>
          </a:p>
          <a:p>
            <a:pPr lvl="1"/>
            <a:r>
              <a:rPr lang="pt-BR" dirty="0" smtClean="0"/>
              <a:t>Processos industriais</a:t>
            </a:r>
          </a:p>
          <a:p>
            <a:pPr lvl="1"/>
            <a:r>
              <a:rPr lang="pt-BR" dirty="0" smtClean="0"/>
              <a:t>Uso de solventes</a:t>
            </a:r>
          </a:p>
          <a:p>
            <a:pPr lvl="1"/>
            <a:r>
              <a:rPr lang="pt-BR" dirty="0" smtClean="0"/>
              <a:t>Agropecuária</a:t>
            </a:r>
          </a:p>
          <a:p>
            <a:pPr lvl="1"/>
            <a:r>
              <a:rPr lang="pt-BR" dirty="0" smtClean="0"/>
              <a:t>Resíduos</a:t>
            </a:r>
          </a:p>
          <a:p>
            <a:r>
              <a:rPr lang="pt-BR" dirty="0"/>
              <a:t>Art. 8º - avaliação ambiental estratégica</a:t>
            </a:r>
          </a:p>
          <a:p>
            <a:r>
              <a:rPr lang="pt-BR" dirty="0"/>
              <a:t>Art. 9º - registro público das emissões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47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100" b="1" dirty="0" smtClean="0"/>
              <a:t>Artigo </a:t>
            </a:r>
            <a:r>
              <a:rPr lang="pt-BR" sz="3100" b="1" dirty="0"/>
              <a:t>10 -</a:t>
            </a:r>
            <a:r>
              <a:rPr lang="pt-BR" sz="3100" dirty="0"/>
              <a:t> O disciplinamento do uso do solo urbano e rural, dentre outros resultados, buscará: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 smtClean="0"/>
              <a:t>I </a:t>
            </a:r>
            <a:r>
              <a:rPr lang="pt-BR" b="1" dirty="0"/>
              <a:t>-</a:t>
            </a:r>
            <a:r>
              <a:rPr lang="pt-BR" dirty="0"/>
              <a:t> </a:t>
            </a:r>
            <a:r>
              <a:rPr lang="pt-BR" b="1" dirty="0"/>
              <a:t>prevenir e evitar </a:t>
            </a:r>
            <a:r>
              <a:rPr lang="pt-BR" dirty="0"/>
              <a:t>a ocupação desordenada de áreas de vulnerabilidade direta e indireta, como o </a:t>
            </a:r>
            <a:r>
              <a:rPr lang="pt-BR" b="1" dirty="0"/>
              <a:t>setor costeiro, zonas de encostas e fundos de vale;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II -</a:t>
            </a:r>
            <a:r>
              <a:rPr lang="pt-BR" dirty="0"/>
              <a:t> </a:t>
            </a:r>
            <a:r>
              <a:rPr lang="pt-BR" b="1" dirty="0"/>
              <a:t>atenuar os efeitos de desastres de origem climática</a:t>
            </a:r>
            <a:r>
              <a:rPr lang="pt-BR" dirty="0"/>
              <a:t>, prevenir e reduzir os impactos, principalmente sobre áreas de maior vulnerabilidade;</a:t>
            </a:r>
            <a:br>
              <a:rPr lang="pt-BR" dirty="0"/>
            </a:br>
            <a:r>
              <a:rPr lang="pt-BR" b="1" dirty="0"/>
              <a:t>III -</a:t>
            </a:r>
            <a:r>
              <a:rPr lang="pt-BR" dirty="0"/>
              <a:t> </a:t>
            </a:r>
            <a:r>
              <a:rPr lang="pt-BR" b="1" dirty="0"/>
              <a:t>promover o transporte sustentável e minimizar o consumo de combustíveis </a:t>
            </a:r>
            <a:r>
              <a:rPr lang="pt-BR" dirty="0"/>
              <a:t>pelo deslocamento de pessoas e bens;</a:t>
            </a:r>
            <a:br>
              <a:rPr lang="pt-BR" dirty="0"/>
            </a:br>
            <a:r>
              <a:rPr lang="pt-BR" b="1" dirty="0"/>
              <a:t>IV -</a:t>
            </a:r>
            <a:r>
              <a:rPr lang="pt-BR" dirty="0"/>
              <a:t> ordenar a agricultura e as atividades extrativas, adaptar a produção a novos padrões de clima e </a:t>
            </a:r>
            <a:r>
              <a:rPr lang="pt-BR" b="1" dirty="0"/>
              <a:t>disponibilidade hídrica</a:t>
            </a:r>
            <a:r>
              <a:rPr lang="pt-BR" dirty="0"/>
              <a:t>, diversificar a produção para garantir o suprimento, </a:t>
            </a:r>
            <a:r>
              <a:rPr lang="pt-BR" b="1" dirty="0"/>
              <a:t>conter a desertificação</a:t>
            </a:r>
            <a:r>
              <a:rPr lang="pt-BR" dirty="0"/>
              <a:t>, utilizar áreas degradadas sem comprometer ecossistemas naturais, </a:t>
            </a:r>
            <a:r>
              <a:rPr lang="pt-BR" b="1" dirty="0"/>
              <a:t>controlar queimadas e incêndios</a:t>
            </a:r>
            <a:r>
              <a:rPr lang="pt-BR" dirty="0"/>
              <a:t>, prevenir a formação de </a:t>
            </a:r>
            <a:r>
              <a:rPr lang="pt-BR" b="1" dirty="0"/>
              <a:t>erosões, </a:t>
            </a:r>
            <a:r>
              <a:rPr lang="pt-BR" dirty="0"/>
              <a:t>proteger </a:t>
            </a:r>
            <a:r>
              <a:rPr lang="pt-BR" b="1" dirty="0"/>
              <a:t>nascentes e fragmentos florestais</a:t>
            </a:r>
            <a:r>
              <a:rPr lang="pt-BR" dirty="0"/>
              <a:t>, recompondo corredores de biodiversidade;</a:t>
            </a:r>
            <a:br>
              <a:rPr lang="pt-BR" dirty="0"/>
            </a:br>
            <a:r>
              <a:rPr lang="pt-BR" b="1" dirty="0"/>
              <a:t>V - ordenar os múltiplos usos da água, permitindo a proteção de recursos hídricos, a gestão compartilhada e racional da água, além de prevenir ou mitigar efeitos de inundações;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VI -</a:t>
            </a:r>
            <a:r>
              <a:rPr lang="pt-BR" dirty="0"/>
              <a:t> </a:t>
            </a:r>
            <a:r>
              <a:rPr lang="pt-BR" b="1" dirty="0"/>
              <a:t>integrar a dimensão climática aos planos de macrodrenagem e recursos hídricos</a:t>
            </a:r>
            <a:r>
              <a:rPr lang="pt-BR" dirty="0"/>
              <a:t>;</a:t>
            </a:r>
            <a:br>
              <a:rPr lang="pt-BR" dirty="0"/>
            </a:br>
            <a:r>
              <a:rPr lang="pt-BR" b="1" dirty="0"/>
              <a:t>VII -</a:t>
            </a:r>
            <a:r>
              <a:rPr lang="pt-BR" dirty="0"/>
              <a:t> incorporar as alterações e formas de proteção do microclima no ordenamento territorial urbano, protegendo a </a:t>
            </a:r>
            <a:r>
              <a:rPr lang="pt-BR" b="1" dirty="0"/>
              <a:t>vegetação arbórea nativa</a:t>
            </a:r>
            <a:r>
              <a:rPr lang="pt-BR" dirty="0"/>
              <a:t>;</a:t>
            </a:r>
            <a:br>
              <a:rPr lang="pt-BR" dirty="0"/>
            </a:br>
            <a:r>
              <a:rPr lang="pt-BR" b="1" dirty="0"/>
              <a:t>VIII -</a:t>
            </a:r>
            <a:r>
              <a:rPr lang="pt-BR" dirty="0"/>
              <a:t> delimitar, demarcar e recompor com cobertura vegetal áreas de reserva legal e, principalmente, áreas de </a:t>
            </a:r>
            <a:r>
              <a:rPr lang="pt-BR" b="1" dirty="0"/>
              <a:t>preservação permanente, matas ciliares, fragmentos e remanescentes florestais</a:t>
            </a:r>
            <a:r>
              <a:rPr lang="pt-BR" dirty="0"/>
              <a:t>;</a:t>
            </a:r>
            <a:br>
              <a:rPr lang="pt-BR" dirty="0"/>
            </a:br>
            <a:r>
              <a:rPr lang="pt-BR" b="1" dirty="0"/>
              <a:t>IX -</a:t>
            </a:r>
            <a:r>
              <a:rPr lang="pt-BR" dirty="0"/>
              <a:t> </a:t>
            </a:r>
            <a:r>
              <a:rPr lang="pt-BR" b="1" dirty="0"/>
              <a:t>identificar e mapear as vulnerabilidades existentes nos territórios municipais, como base para políticas locais </a:t>
            </a:r>
            <a:r>
              <a:rPr lang="pt-BR" dirty="0"/>
              <a:t>de adaptação aos impactos decorrentes das mudanças climáticas;</a:t>
            </a:r>
            <a:br>
              <a:rPr lang="pt-BR" dirty="0"/>
            </a:br>
            <a:r>
              <a:rPr lang="pt-BR" b="1" dirty="0"/>
              <a:t>X -</a:t>
            </a:r>
            <a:r>
              <a:rPr lang="pt-BR" dirty="0"/>
              <a:t> manter atualizado o levantamento de áreas a serem preservadas pelo Estado ou Municípios, necessárias para a manutenção do equilíbrio </a:t>
            </a:r>
            <a:r>
              <a:rPr lang="pt-BR" dirty="0" err="1"/>
              <a:t>bioclimático</a:t>
            </a:r>
            <a:r>
              <a:rPr lang="pt-BR" dirty="0"/>
              <a:t> do território paulista;</a:t>
            </a:r>
            <a:br>
              <a:rPr lang="pt-BR" dirty="0"/>
            </a:br>
            <a:r>
              <a:rPr lang="pt-BR" b="1" dirty="0"/>
              <a:t>XI -</a:t>
            </a:r>
            <a:r>
              <a:rPr lang="pt-BR" dirty="0"/>
              <a:t> </a:t>
            </a:r>
            <a:r>
              <a:rPr lang="pt-BR" b="1" dirty="0"/>
              <a:t>aumentar a cobertura vegetal das áreas urbanas, promovendo o plantio de espécies adequadas à redução das chamadas ilhas de calor;</a:t>
            </a:r>
            <a:br>
              <a:rPr lang="pt-BR" b="1" dirty="0"/>
            </a:br>
            <a:r>
              <a:rPr lang="pt-BR" b="1" dirty="0"/>
              <a:t>XII -</a:t>
            </a:r>
            <a:r>
              <a:rPr lang="pt-BR" dirty="0"/>
              <a:t> </a:t>
            </a:r>
            <a:r>
              <a:rPr lang="pt-BR" b="1" dirty="0"/>
              <a:t>promover a descentralização da atividade econômica e dos serviços públicos, com foco na redução da demanda por transporte.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539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Artigo 20 -</a:t>
            </a:r>
            <a:r>
              <a:rPr lang="pt-BR" dirty="0"/>
              <a:t> O Poder Executivo estabelecerá um Plano Estratégico para </a:t>
            </a:r>
            <a:r>
              <a:rPr lang="pt-BR" b="1" dirty="0"/>
              <a:t>Ações Emergenciais</a:t>
            </a:r>
            <a:r>
              <a:rPr lang="pt-BR" dirty="0"/>
              <a:t> - PEAE, para resposta a eventos climáticos extremos que possam gerar situação de calamidade pública em território paulista, notadamente em áreas de vulnerabilidade direta.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64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488832" cy="4896544"/>
          </a:xfrm>
        </p:spPr>
      </p:pic>
    </p:spTree>
    <p:extLst>
      <p:ext uri="{BB962C8B-B14F-4D97-AF65-F5344CB8AC3E}">
        <p14:creationId xmlns:p14="http://schemas.microsoft.com/office/powerpoint/2010/main" val="2189713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/>
              <a:t>Artigo 26 -</a:t>
            </a:r>
            <a:r>
              <a:rPr lang="pt-BR" sz="2000" dirty="0"/>
              <a:t> A aplicação de recursos do Fundo Estadual de Controle e Prevenção da Poluição - FECOP, de que trata o artigo 2º da </a:t>
            </a:r>
            <a:r>
              <a:rPr lang="pt-BR" sz="2000" u="sng" dirty="0">
                <a:hlinkClick r:id="rId2"/>
              </a:rPr>
              <a:t>Lei nº 11.160, de 18 de junho de 2002</a:t>
            </a:r>
            <a:r>
              <a:rPr lang="pt-BR" sz="2000" dirty="0"/>
              <a:t>, deverá contemplar as ações e planos específicos de enfrentamento dos efeitos das alterações do clima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.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/>
              <a:t>Parágrafo único -</a:t>
            </a:r>
            <a:r>
              <a:rPr lang="pt-BR" sz="2400" dirty="0"/>
              <a:t> Terão prioridade no acesso aos recursos previstos no caput deste artigo:</a:t>
            </a:r>
            <a:br>
              <a:rPr lang="pt-BR" sz="2400" dirty="0"/>
            </a:br>
            <a:r>
              <a:rPr lang="pt-BR" sz="2400" b="1" dirty="0"/>
              <a:t>1 -</a:t>
            </a:r>
            <a:r>
              <a:rPr lang="pt-BR" sz="2400" dirty="0"/>
              <a:t> as regiões mais atingidas por catástrofes naturais relacionadas ao clima;</a:t>
            </a:r>
            <a:br>
              <a:rPr lang="pt-BR" sz="2400" dirty="0"/>
            </a:br>
            <a:r>
              <a:rPr lang="pt-BR" sz="2400" b="1" dirty="0"/>
              <a:t>2 -</a:t>
            </a:r>
            <a:r>
              <a:rPr lang="pt-BR" sz="2400" dirty="0"/>
              <a:t> os municípios com maiores índices de vulnerabilidade a mudanças climáticas;</a:t>
            </a:r>
            <a:br>
              <a:rPr lang="pt-BR" sz="2400" dirty="0"/>
            </a:br>
            <a:r>
              <a:rPr lang="pt-BR" sz="2400" b="1" dirty="0"/>
              <a:t>3 -</a:t>
            </a:r>
            <a:r>
              <a:rPr lang="pt-BR" sz="2400" dirty="0"/>
              <a:t> os setores da economia mais afetados pelas mudanças do clima;</a:t>
            </a:r>
            <a:br>
              <a:rPr lang="pt-BR" sz="2400" dirty="0"/>
            </a:br>
            <a:r>
              <a:rPr lang="pt-BR" sz="2400" b="1" dirty="0"/>
              <a:t>4 -</a:t>
            </a:r>
            <a:r>
              <a:rPr lang="pt-BR" sz="2400" dirty="0"/>
              <a:t> os municípios que aportem contribuições e contrapartidas ao Fundo.</a:t>
            </a:r>
            <a:br>
              <a:rPr lang="pt-BR" sz="2400" dirty="0"/>
            </a:br>
            <a:r>
              <a:rPr lang="pt-BR" sz="2400" dirty="0"/>
              <a:t> </a:t>
            </a:r>
          </a:p>
          <a:p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033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Artigo 32 -</a:t>
            </a:r>
            <a:r>
              <a:rPr lang="pt-BR" dirty="0"/>
              <a:t> O Poder Executivo, por intermédio da Secretaria do Meio Ambiente, deverá finalizar e comunicar, até dezembro de 2010, o inventário das emissões por atividades antrópicas dos gases de efeito estufa que definirão as bases para o estabelecimento de metas pelo Estado.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§ 1º -</a:t>
            </a:r>
            <a:r>
              <a:rPr lang="pt-BR" dirty="0"/>
              <a:t> O Estado terá a meta de redução global de 20% (vinte por cento) das emissões de dióxido de carbono (CO</a:t>
            </a:r>
            <a:r>
              <a:rPr lang="pt-BR" baseline="-25000" dirty="0"/>
              <a:t>2</a:t>
            </a:r>
            <a:r>
              <a:rPr lang="pt-BR" dirty="0"/>
              <a:t>), relativas a 2005, em 2020.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90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SITUAÇÃO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err="1" smtClean="0"/>
              <a:t>Desordenação</a:t>
            </a:r>
            <a:r>
              <a:rPr lang="pt-BR" dirty="0" smtClean="0"/>
              <a:t> solo – ausência de planejamento urbano/metropolitano</a:t>
            </a:r>
          </a:p>
          <a:p>
            <a:r>
              <a:rPr lang="pt-BR" dirty="0" smtClean="0"/>
              <a:t>Não avanço em métodos que diminuam as emissões</a:t>
            </a:r>
          </a:p>
          <a:p>
            <a:r>
              <a:rPr lang="pt-BR" dirty="0" smtClean="0"/>
              <a:t>Manutenção de serviços e obras de grande impacto ambiental e climático</a:t>
            </a:r>
          </a:p>
          <a:p>
            <a:r>
              <a:rPr lang="pt-BR" dirty="0" smtClean="0"/>
              <a:t>Ausência de política energética estratégica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Aumento de desastres ambientais urbanos</a:t>
            </a:r>
          </a:p>
          <a:p>
            <a:r>
              <a:rPr lang="pt-BR" dirty="0" smtClean="0"/>
              <a:t>Aumento de população vulnerável</a:t>
            </a:r>
          </a:p>
          <a:p>
            <a:r>
              <a:rPr lang="pt-BR" dirty="0" smtClean="0"/>
              <a:t>Aumento do custo público na restauração dos ambientes degradados</a:t>
            </a:r>
          </a:p>
          <a:p>
            <a:r>
              <a:rPr lang="pt-BR" dirty="0" smtClean="0"/>
              <a:t>Aumento de locais suscetíveis a desastres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1122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POSSIBILIDADES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EXISTÊNCIA DE MARCO NORMATIVO NACIONAL E ESTADUAL</a:t>
            </a:r>
          </a:p>
          <a:p>
            <a:r>
              <a:rPr lang="pt-BR" dirty="0" smtClean="0"/>
              <a:t>EXISTÊNCIA DE INSTRUMENTOS DE ATUAÇÃO</a:t>
            </a:r>
          </a:p>
          <a:p>
            <a:r>
              <a:rPr lang="pt-BR" dirty="0" smtClean="0"/>
              <a:t>EXISTÊNCIA DE TECNOLOGIO E METODOLOGIA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909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344815" cy="5073427"/>
          </a:xfrm>
        </p:spPr>
      </p:pic>
    </p:spTree>
    <p:extLst>
      <p:ext uri="{BB962C8B-B14F-4D97-AF65-F5344CB8AC3E}">
        <p14:creationId xmlns:p14="http://schemas.microsoft.com/office/powerpoint/2010/main" val="139926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CAUSAS – sec. XVIII – sec. XXI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Revolução industrial</a:t>
            </a:r>
          </a:p>
          <a:p>
            <a:r>
              <a:rPr lang="pt-BR" dirty="0" smtClean="0"/>
              <a:t>Alteração do modo de produção</a:t>
            </a:r>
          </a:p>
          <a:p>
            <a:r>
              <a:rPr lang="pt-BR" dirty="0" smtClean="0"/>
              <a:t>Velocidade produção</a:t>
            </a:r>
          </a:p>
          <a:p>
            <a:r>
              <a:rPr lang="pt-BR" dirty="0" smtClean="0"/>
              <a:t>Consumo excessivo</a:t>
            </a:r>
          </a:p>
          <a:p>
            <a:r>
              <a:rPr lang="pt-BR" dirty="0" smtClean="0"/>
              <a:t>Uso de combustíveis fosseis</a:t>
            </a:r>
          </a:p>
          <a:p>
            <a:r>
              <a:rPr lang="pt-BR" dirty="0" smtClean="0"/>
              <a:t>Urbanização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054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ONU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IPCC – 1.988 – produziu cinco relatórios de emissões até hoje; estabeleceu metodologias de aferição</a:t>
            </a:r>
          </a:p>
          <a:p>
            <a:r>
              <a:rPr lang="pt-BR" dirty="0" smtClean="0"/>
              <a:t>UNFCC – Convenção-Quadro das Nações Unidas sobre Mudanças Climáticas</a:t>
            </a:r>
          </a:p>
          <a:p>
            <a:r>
              <a:rPr lang="pt-BR" dirty="0" smtClean="0"/>
              <a:t>COP – 1-23 – pactos globais para redução de emissão e instrumentos viabilizadores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300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30" y="404664"/>
            <a:ext cx="5149539" cy="5904656"/>
          </a:xfrm>
        </p:spPr>
      </p:pic>
    </p:spTree>
    <p:extLst>
      <p:ext uri="{BB962C8B-B14F-4D97-AF65-F5344CB8AC3E}">
        <p14:creationId xmlns:p14="http://schemas.microsoft.com/office/powerpoint/2010/main" val="355522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280920" cy="5083869"/>
          </a:xfrm>
        </p:spPr>
      </p:pic>
    </p:spTree>
    <p:extLst>
      <p:ext uri="{BB962C8B-B14F-4D97-AF65-F5344CB8AC3E}">
        <p14:creationId xmlns:p14="http://schemas.microsoft.com/office/powerpoint/2010/main" val="8147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408712" cy="4896544"/>
          </a:xfrm>
        </p:spPr>
      </p:pic>
    </p:spTree>
    <p:extLst>
      <p:ext uri="{BB962C8B-B14F-4D97-AF65-F5344CB8AC3E}">
        <p14:creationId xmlns:p14="http://schemas.microsoft.com/office/powerpoint/2010/main" val="223146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562</Words>
  <Application>Microsoft Office PowerPoint</Application>
  <PresentationFormat>Apresentação na tela (4:3)</PresentationFormat>
  <Paragraphs>77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 Direito das Mudanças Climáticas. Política Nacional sobre Mudança do Clima (Lei nº 12.187/2009). Lei da Política Estadual de Mudanças Climáticas do Estado de São Paulo (Lei nº 13.798/2009). Refugiados ou migrantes ambientais. Responsabilidade do Estado pelos danos causados às vítimas dos desastres naturais associados às mudanças climáticas</vt:lpstr>
      <vt:lpstr>EFEITO ESTUFA</vt:lpstr>
      <vt:lpstr>Apresentação do PowerPoint</vt:lpstr>
      <vt:lpstr>Apresentação do PowerPoint</vt:lpstr>
      <vt:lpstr>CAUSAS – sec. XVIII – sec. XXI</vt:lpstr>
      <vt:lpstr>ONU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CIDADE É CAUSA E CONSEQUENCIA</vt:lpstr>
      <vt:lpstr>Apresentação do PowerPoint</vt:lpstr>
      <vt:lpstr>Apresentação do PowerPoint</vt:lpstr>
      <vt:lpstr>O PAPEL DAS CIDADES NA QUESTÃO MIGRATÓRIA</vt:lpstr>
      <vt:lpstr>Apresentação do PowerPoint</vt:lpstr>
      <vt:lpstr>Migrantes climáticos</vt:lpstr>
      <vt:lpstr>Apresentação do PowerPoint</vt:lpstr>
      <vt:lpstr>Apresentação do PowerPoint</vt:lpstr>
      <vt:lpstr>Lei federal 12.187/09 Política Nacional de Mudanças Climáticas</vt:lpstr>
      <vt:lpstr>Apresentação do PowerPoint</vt:lpstr>
      <vt:lpstr>Apresentação do PowerPoint</vt:lpstr>
      <vt:lpstr>Apresentação do PowerPoint</vt:lpstr>
      <vt:lpstr>Lei estadual 13.798/09 Política Estadual de Mudança do Clima</vt:lpstr>
      <vt:lpstr>Apresentação do PowerPoint</vt:lpstr>
      <vt:lpstr>Apresentação do PowerPoint</vt:lpstr>
      <vt:lpstr>Artigo 10 - O disciplinamento do uso do solo urbano e rural, dentre outros resultados, buscará:</vt:lpstr>
      <vt:lpstr>Apresentação do PowerPoint</vt:lpstr>
      <vt:lpstr>Artigo 26 - A aplicação de recursos do Fundo Estadual de Controle e Prevenção da Poluição - FECOP, de que trata o artigo 2º da Lei nº 11.160, de 18 de junho de 2002, deverá contemplar as ações e planos específicos de enfrentamento dos efeitos das alterações do clima</vt:lpstr>
      <vt:lpstr>Apresentação do PowerPoint</vt:lpstr>
      <vt:lpstr>SITUAÇÃO</vt:lpstr>
      <vt:lpstr>POSSIBILIDADES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Direito das Mudanças Climáticas. Política Nacional sobre Mudança do Clima (Lei nº 12.187/2009). Lei da Política Estadual de Mudanças Climáticas do Estado de São Paulo (Lei nº 13.798/2009). Refugiados ou migrantes ambientais. Responsabilidade do Estado pelos danos causados às vítimas dos desastres naturais associados às mudanças climáticas</dc:title>
  <dc:creator>Daniela Campos Libório</dc:creator>
  <cp:lastModifiedBy>Daniela</cp:lastModifiedBy>
  <cp:revision>21</cp:revision>
  <dcterms:created xsi:type="dcterms:W3CDTF">2018-06-05T17:17:16Z</dcterms:created>
  <dcterms:modified xsi:type="dcterms:W3CDTF">2018-06-05T19:52:18Z</dcterms:modified>
</cp:coreProperties>
</file>