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64" r:id="rId3"/>
    <p:sldId id="288" r:id="rId4"/>
    <p:sldId id="281" r:id="rId5"/>
    <p:sldId id="283" r:id="rId6"/>
    <p:sldId id="284" r:id="rId7"/>
    <p:sldId id="285" r:id="rId8"/>
    <p:sldId id="292" r:id="rId9"/>
    <p:sldId id="300" r:id="rId10"/>
    <p:sldId id="273" r:id="rId11"/>
    <p:sldId id="290" r:id="rId12"/>
    <p:sldId id="263" r:id="rId13"/>
    <p:sldId id="258" r:id="rId14"/>
    <p:sldId id="287" r:id="rId15"/>
    <p:sldId id="294" r:id="rId16"/>
    <p:sldId id="298" r:id="rId17"/>
    <p:sldId id="299" r:id="rId18"/>
    <p:sldId id="295" r:id="rId19"/>
  </p:sldIdLst>
  <p:sldSz cx="12192000" cy="6858000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17913-28E9-4851-A6FE-8FF7A0E88557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B1E6D-8FEC-4D7D-8EBC-6D43B37E41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618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88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06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19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35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42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97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2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05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27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76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84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CA5E1-579B-480F-A508-F6C55071240C}" type="datetimeFigureOut">
              <a:rPr lang="pt-BR" smtClean="0"/>
              <a:t>14/08/2017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191EA-3FF7-4063-83DE-FB67F5B042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522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761" y="2188101"/>
            <a:ext cx="11642896" cy="2387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Aula Inaugural</a:t>
            </a:r>
            <a:br>
              <a:rPr lang="pt-BR" dirty="0" smtClean="0"/>
            </a:br>
            <a:r>
              <a:rPr lang="pt-BR" b="1" dirty="0"/>
              <a:t>Curso de </a:t>
            </a:r>
            <a:r>
              <a:rPr lang="pt-BR" b="1" dirty="0" smtClean="0"/>
              <a:t>Defensores/as Populares</a:t>
            </a:r>
            <a:br>
              <a:rPr lang="pt-BR" b="1" dirty="0" smtClean="0"/>
            </a:br>
            <a:r>
              <a:rPr lang="pt-BR" sz="3600" b="1" dirty="0">
                <a:solidFill>
                  <a:srgbClr val="7030A0"/>
                </a:solidFill>
              </a:rPr>
              <a:t>Desafios e Perspectivas da Defensoria Pública do Estado de São Paulo</a:t>
            </a:r>
            <a:endParaRPr lang="pt-BR" sz="3600" dirty="0">
              <a:solidFill>
                <a:srgbClr val="7030A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48000" y="6392303"/>
            <a:ext cx="9144000" cy="585439"/>
          </a:xfrm>
        </p:spPr>
        <p:txBody>
          <a:bodyPr/>
          <a:lstStyle/>
          <a:p>
            <a:pPr algn="r"/>
            <a:r>
              <a:rPr lang="pt-BR" dirty="0" smtClean="0"/>
              <a:t>14 de agosto de 2017</a:t>
            </a:r>
            <a:endParaRPr lang="pt-BR" dirty="0"/>
          </a:p>
        </p:txBody>
      </p:sp>
      <p:pic>
        <p:nvPicPr>
          <p:cNvPr id="4" name="Picture 2" descr="2014_06_17_Topo_Oficio_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61" y="246294"/>
            <a:ext cx="307022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43" y="110448"/>
            <a:ext cx="1480457" cy="148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85057" y="174173"/>
            <a:ext cx="3777343" cy="6346370"/>
          </a:xfrm>
          <a:prstGeom prst="rect">
            <a:avLst/>
          </a:prstGeom>
          <a:noFill/>
          <a:ln>
            <a:solidFill>
              <a:srgbClr val="7030A0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pt-BR" sz="2400" b="1" dirty="0">
                <a:solidFill>
                  <a:srgbClr val="7030A0"/>
                </a:solidFill>
                <a:latin typeface="+mj-lt"/>
              </a:rPr>
              <a:t>Missão (o porquê da existência do Órgão)</a:t>
            </a:r>
          </a:p>
          <a:p>
            <a:pPr algn="ctr">
              <a:defRPr/>
            </a:pPr>
            <a:r>
              <a:rPr lang="pt-BR" sz="2400" dirty="0">
                <a:solidFill>
                  <a:srgbClr val="7030A0"/>
                </a:solidFill>
                <a:latin typeface="+mj-lt"/>
              </a:rPr>
              <a:t>Atuar para que a Defensoria não se afaste de seus princípios e garanta o pleno acesso à justiça, fomentando a participação e o controle social e articulando propostas que promovam a qualidade dos serviços prestados a partir das manifestações de suas Usuárias e seus Usuários e dos Movimentos Populares</a:t>
            </a:r>
            <a:r>
              <a:rPr lang="pt-BR" sz="2400" dirty="0">
                <a:solidFill>
                  <a:srgbClr val="7030A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4283529" y="174173"/>
            <a:ext cx="3842657" cy="634637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pt-BR" sz="2400" b="1" dirty="0">
                <a:solidFill>
                  <a:srgbClr val="7030A0"/>
                </a:solidFill>
                <a:latin typeface="+mj-lt"/>
              </a:rPr>
              <a:t>Visão (o caminho que se pretende percorrer)</a:t>
            </a:r>
          </a:p>
          <a:p>
            <a:pPr algn="ctr">
              <a:defRPr/>
            </a:pPr>
            <a:r>
              <a:rPr lang="pt-BR" sz="2400" dirty="0">
                <a:solidFill>
                  <a:srgbClr val="7030A0"/>
                </a:solidFill>
                <a:latin typeface="+mj-lt"/>
              </a:rPr>
              <a:t>Alcançar a democratização do sistema de justiça, a emancipação das Cidadãs e Cidadãos, a humanização do atendimento da Defensoria e o reconhecimento da participação social como seu eixo estruturante, para promover a construção de uma sociedade livre, justa e solidária.</a:t>
            </a:r>
          </a:p>
        </p:txBody>
      </p:sp>
      <p:sp>
        <p:nvSpPr>
          <p:cNvPr id="6" name="Retângulo 5"/>
          <p:cNvSpPr/>
          <p:nvPr/>
        </p:nvSpPr>
        <p:spPr>
          <a:xfrm>
            <a:off x="8447315" y="174175"/>
            <a:ext cx="3570514" cy="634637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pt-BR" sz="2400" b="1" dirty="0">
                <a:solidFill>
                  <a:srgbClr val="7030A0"/>
                </a:solidFill>
                <a:latin typeface="+mj-lt"/>
              </a:rPr>
              <a:t>Valores (princípios que guiam a vida do Órgão)</a:t>
            </a:r>
            <a:br>
              <a:rPr lang="pt-BR" sz="2400" b="1" dirty="0">
                <a:solidFill>
                  <a:srgbClr val="7030A0"/>
                </a:solidFill>
                <a:latin typeface="+mj-lt"/>
              </a:rPr>
            </a:br>
            <a:endParaRPr lang="pt-BR" sz="2400" b="1" dirty="0">
              <a:solidFill>
                <a:srgbClr val="7030A0"/>
              </a:solidFill>
              <a:latin typeface="+mj-lt"/>
            </a:endParaRPr>
          </a:p>
          <a:p>
            <a:pPr algn="ctr">
              <a:defRPr/>
            </a:pPr>
            <a:r>
              <a:rPr lang="pt-BR" sz="2400" dirty="0">
                <a:solidFill>
                  <a:srgbClr val="7030A0"/>
                </a:solidFill>
                <a:latin typeface="+mj-lt"/>
              </a:rPr>
              <a:t>Acessibilidade. Alteridade. Compromisso com a Cidadã e o Cidadão. Diálogo. Independência. Processos Participativos. Respeito à Autonomia da Cidadã e do Cidadão. Respeito às Diferenças. Solidariedade. Transparência. Tratamento Igualitário.</a:t>
            </a:r>
            <a:endParaRPr lang="pt-BR" sz="2400" dirty="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30184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rgbClr val="7030A0"/>
                </a:solidFill>
              </a:rPr>
              <a:t>Ouvidoria: como funciona?</a:t>
            </a:r>
            <a:endParaRPr lang="pt-BR" dirty="0">
              <a:solidFill>
                <a:srgbClr val="7030A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26572" y="1946375"/>
            <a:ext cx="1126671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b="1" u="sng" dirty="0">
              <a:solidFill>
                <a:srgbClr val="FF0000"/>
              </a:solidFill>
              <a:latin typeface="+mj-lt"/>
              <a:ea typeface="ＭＳ Ｐゴシック" pitchFamily="34" charset="-128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4171" y="1428453"/>
            <a:ext cx="118545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  <a:defRPr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Canal de comunicação 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por meio do qual a sociedade pode se manifestar e participar da construção e avaliação dos serviços prestados pela Defensoria. </a:t>
            </a:r>
            <a:endParaRPr lang="pt-BR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endParaRPr lang="pt-BR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algn="just">
              <a:buFont typeface="Wingdings" panose="05000000000000000000" pitchFamily="2" charset="2"/>
              <a:buChar char="§"/>
              <a:defRPr/>
            </a:pPr>
            <a:endParaRPr lang="pt-BR" sz="8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As manifestações podem ser feitas em forma de </a:t>
            </a: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elogios, críticas ou </a:t>
            </a:r>
            <a:r>
              <a:rPr lang="pt-BR" sz="2400" b="1" dirty="0" smtClean="0">
                <a:solidFill>
                  <a:schemeClr val="accent6">
                    <a:lumMod val="50000"/>
                  </a:schemeClr>
                </a:solidFill>
              </a:rPr>
              <a:t>sugestões.</a:t>
            </a:r>
          </a:p>
          <a:p>
            <a:pPr algn="just">
              <a:defRPr/>
            </a:pPr>
            <a:endParaRPr lang="pt-BR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algn="just">
              <a:buFont typeface="Wingdings" panose="05000000000000000000" pitchFamily="2" charset="2"/>
              <a:buChar char="§"/>
              <a:defRPr/>
            </a:pPr>
            <a:endParaRPr lang="pt-BR" sz="8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defRPr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A Ouvidoria é um órgão externo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: são pessoas “de fora” olhando com muito cuidado e independência para as situações que interferem nos trabalhos da instituição e que, assim, podem apresentar propostas criativas e inovadoras para a melhoria e ampliação de seus serviços</a:t>
            </a:r>
            <a:r>
              <a:rPr lang="pt-BR" sz="24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algn="just">
              <a:defRPr/>
            </a:pPr>
            <a:endParaRPr lang="pt-BR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algn="just">
              <a:buFont typeface="Wingdings" panose="05000000000000000000" pitchFamily="2" charset="2"/>
              <a:buChar char="§"/>
              <a:defRPr/>
            </a:pPr>
            <a:endParaRPr lang="pt-BR" sz="8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  <a:defRPr/>
            </a:pP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A Ouvidoria está sempre pronta para </a:t>
            </a: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trabalhar em conjunto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, sendo um canal também para as Defensoras/es, 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Servidoras/es,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 Estagiárias/os = estimule a participação.</a:t>
            </a:r>
          </a:p>
        </p:txBody>
      </p:sp>
    </p:spTree>
    <p:extLst>
      <p:ext uri="{BB962C8B-B14F-4D97-AF65-F5344CB8AC3E}">
        <p14:creationId xmlns:p14="http://schemas.microsoft.com/office/powerpoint/2010/main" val="201832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9343" y="1778289"/>
            <a:ext cx="10515600" cy="3397187"/>
          </a:xfrm>
        </p:spPr>
        <p:txBody>
          <a:bodyPr/>
          <a:lstStyle/>
          <a:p>
            <a:r>
              <a:rPr lang="pt-BR" dirty="0" smtClean="0"/>
              <a:t>Nos atendimentos contabilizam-se não apenas os casos que se encaminharam para processamento, ou seja, situações de elogios, reclamações ou sugestões, previstas na Deliberação CSDP nº 281/2013, mas também de acolhimento de </a:t>
            </a:r>
            <a:r>
              <a:rPr lang="pt-BR" b="1" u="sng" dirty="0" smtClean="0">
                <a:solidFill>
                  <a:srgbClr val="006600"/>
                </a:solidFill>
              </a:rPr>
              <a:t>diversas outras demandas para as quais a Ouvidoria acabou servindo como porta de entrada ou canal de prestação de informações da Defensoria Pública do Estado de São Paulo</a:t>
            </a:r>
            <a:r>
              <a:rPr lang="pt-BR" dirty="0" smtClean="0">
                <a:solidFill>
                  <a:srgbClr val="006600"/>
                </a:solidFill>
              </a:rPr>
              <a:t>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31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rgbClr val="7030A0"/>
                </a:solidFill>
              </a:rPr>
              <a:t>Trabalho desenvolvido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006600"/>
                </a:solidFill>
              </a:rPr>
              <a:t>resumo</a:t>
            </a:r>
            <a:endParaRPr lang="pt-BR" sz="2800" dirty="0">
              <a:solidFill>
                <a:srgbClr val="0066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18009"/>
            <a:ext cx="10515600" cy="4661211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Atendimento em três portas: Regional Central, Boa Vista, n° 150 e Barra Funda;</a:t>
            </a:r>
          </a:p>
          <a:p>
            <a:r>
              <a:rPr lang="pt-BR" dirty="0" smtClean="0"/>
              <a:t>Processamento integral das manifestações (ver estatísticas);</a:t>
            </a:r>
          </a:p>
          <a:p>
            <a:r>
              <a:rPr lang="pt-BR" dirty="0" smtClean="0"/>
              <a:t>Apoio aos/às </a:t>
            </a:r>
            <a:r>
              <a:rPr lang="pt-BR" dirty="0" err="1" smtClean="0"/>
              <a:t>Subouvidores</a:t>
            </a:r>
            <a:r>
              <a:rPr lang="pt-BR" dirty="0" smtClean="0"/>
              <a:t>/as;</a:t>
            </a:r>
          </a:p>
          <a:p>
            <a:r>
              <a:rPr lang="pt-BR" dirty="0" smtClean="0"/>
              <a:t>Avaliação e monitoramento dos Ciclos de Conferência;</a:t>
            </a:r>
          </a:p>
          <a:p>
            <a:r>
              <a:rPr lang="pt-BR" dirty="0" smtClean="0"/>
              <a:t>Atuação propositiva;</a:t>
            </a:r>
          </a:p>
          <a:p>
            <a:r>
              <a:rPr lang="pt-BR" dirty="0" smtClean="0"/>
              <a:t>Defesa do Modelo Externo de Ouvidoria;</a:t>
            </a:r>
          </a:p>
          <a:p>
            <a:r>
              <a:rPr lang="pt-BR" dirty="0" smtClean="0"/>
              <a:t>Agenda Política;</a:t>
            </a:r>
          </a:p>
          <a:p>
            <a:r>
              <a:rPr lang="pt-BR" dirty="0" smtClean="0"/>
              <a:t>Articulação Social, parcerias e projetos;</a:t>
            </a:r>
          </a:p>
          <a:p>
            <a:r>
              <a:rPr lang="pt-BR" dirty="0" smtClean="0"/>
              <a:t>Conselho Consultivo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15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4543" y="1377497"/>
            <a:ext cx="11310258" cy="361904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rgbClr val="7030A0"/>
                </a:solidFill>
              </a:rPr>
              <a:t>II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/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b="1" dirty="0" smtClean="0">
                <a:solidFill>
                  <a:srgbClr val="7030A0"/>
                </a:solidFill>
              </a:rPr>
              <a:t>Desafios do atendimento na Defensoria Pública</a:t>
            </a:r>
            <a:endParaRPr lang="pt-B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Desafios: atendimentos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28600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u="sng" dirty="0" smtClean="0"/>
              <a:t>Área Cível/Família</a:t>
            </a:r>
          </a:p>
          <a:p>
            <a:pPr algn="ctr"/>
            <a:endParaRPr lang="pt-BR" sz="1600" b="1" u="sng" dirty="0"/>
          </a:p>
          <a:p>
            <a:r>
              <a:rPr lang="pt-BR" sz="1600" dirty="0" err="1"/>
              <a:t>Teleagendamento</a:t>
            </a:r>
            <a:r>
              <a:rPr lang="pt-BR" sz="1600" dirty="0" smtClean="0"/>
              <a:t>;</a:t>
            </a:r>
          </a:p>
          <a:p>
            <a:r>
              <a:rPr lang="pt-BR" sz="1600" dirty="0" smtClean="0"/>
              <a:t>Burocratização;</a:t>
            </a:r>
          </a:p>
          <a:p>
            <a:r>
              <a:rPr lang="pt-BR" sz="1600" dirty="0" smtClean="0"/>
              <a:t>Excesso de documentação;</a:t>
            </a:r>
          </a:p>
          <a:p>
            <a:r>
              <a:rPr lang="pt-BR" sz="1600" dirty="0" smtClean="0"/>
              <a:t>Demora do atendimento;</a:t>
            </a:r>
            <a:endParaRPr lang="pt-BR" sz="1600" dirty="0"/>
          </a:p>
          <a:p>
            <a:r>
              <a:rPr lang="pt-BR" sz="1600" dirty="0"/>
              <a:t>Atendimento presencial com Defensor/a Público/a;</a:t>
            </a:r>
          </a:p>
          <a:p>
            <a:r>
              <a:rPr lang="pt-BR" sz="1600" dirty="0"/>
              <a:t>Discordância sobre denegações;</a:t>
            </a:r>
          </a:p>
          <a:p>
            <a:r>
              <a:rPr lang="pt-BR" sz="1600" dirty="0"/>
              <a:t>Denegações arbitrárias;</a:t>
            </a:r>
          </a:p>
          <a:p>
            <a:pPr algn="ctr"/>
            <a:endParaRPr lang="pt-BR" sz="1600" b="1" u="sng" dirty="0" smtClean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234543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u="sng" dirty="0" smtClean="0"/>
              <a:t>Área Criminal</a:t>
            </a:r>
          </a:p>
          <a:p>
            <a:pPr algn="ctr"/>
            <a:endParaRPr lang="pt-BR" sz="2000" b="1" u="sng" dirty="0" smtClean="0"/>
          </a:p>
          <a:p>
            <a:r>
              <a:rPr lang="pt-BR" sz="1600" dirty="0" smtClean="0"/>
              <a:t>Falta de Atendimento Humanizado;</a:t>
            </a:r>
          </a:p>
          <a:p>
            <a:r>
              <a:rPr lang="pt-BR" sz="1600" dirty="0" smtClean="0"/>
              <a:t>Falta de Informação Processual aos presos e familiares;</a:t>
            </a:r>
          </a:p>
          <a:p>
            <a:r>
              <a:rPr lang="pt-BR" sz="1600" dirty="0" smtClean="0"/>
              <a:t>Falta de acompanhamento processual e pedido de benefícios;</a:t>
            </a:r>
          </a:p>
          <a:p>
            <a:r>
              <a:rPr lang="pt-BR" sz="1600" dirty="0" smtClean="0"/>
              <a:t>Falta de visitas;</a:t>
            </a:r>
          </a:p>
          <a:p>
            <a:r>
              <a:rPr lang="pt-BR" sz="1600" dirty="0" smtClean="0"/>
              <a:t>Infraestrutura do atendimento;</a:t>
            </a:r>
          </a:p>
          <a:p>
            <a:r>
              <a:rPr lang="pt-BR" sz="1600" dirty="0" smtClean="0"/>
              <a:t>Tortura e más condições das Unidades Prisionais;</a:t>
            </a:r>
            <a:endParaRPr lang="pt-BR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8240486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u="sng" dirty="0" smtClean="0"/>
          </a:p>
          <a:p>
            <a:pPr algn="ctr"/>
            <a:r>
              <a:rPr lang="pt-BR" sz="2000" b="1" u="sng" dirty="0" smtClean="0">
                <a:solidFill>
                  <a:schemeClr val="bg1"/>
                </a:solidFill>
              </a:rPr>
              <a:t>Atendimento Suplementar</a:t>
            </a:r>
            <a:endParaRPr lang="pt-BR" sz="2000" b="1" u="sng" dirty="0">
              <a:solidFill>
                <a:schemeClr val="bg1"/>
              </a:solidFill>
            </a:endParaRPr>
          </a:p>
          <a:p>
            <a:pPr algn="ctr"/>
            <a:endParaRPr lang="pt-BR" sz="2000" dirty="0" smtClean="0">
              <a:solidFill>
                <a:schemeClr val="bg1"/>
              </a:solidFill>
            </a:endParaRPr>
          </a:p>
          <a:p>
            <a:r>
              <a:rPr lang="pt-BR" sz="1600" dirty="0" smtClean="0">
                <a:solidFill>
                  <a:schemeClr val="bg1"/>
                </a:solidFill>
              </a:rPr>
              <a:t>Falta de informação processual;</a:t>
            </a:r>
          </a:p>
          <a:p>
            <a:r>
              <a:rPr lang="pt-BR" sz="1600" dirty="0" smtClean="0">
                <a:solidFill>
                  <a:schemeClr val="bg1"/>
                </a:solidFill>
              </a:rPr>
              <a:t>Desinteresse pelo caso;</a:t>
            </a:r>
          </a:p>
          <a:p>
            <a:r>
              <a:rPr lang="pt-BR" sz="1600" dirty="0" smtClean="0">
                <a:solidFill>
                  <a:schemeClr val="bg1"/>
                </a:solidFill>
              </a:rPr>
              <a:t>Falta de nomeação nas subseções.</a:t>
            </a:r>
          </a:p>
          <a:p>
            <a:r>
              <a:rPr lang="pt-BR" sz="1600" dirty="0">
                <a:solidFill>
                  <a:schemeClr val="bg1"/>
                </a:solidFill>
              </a:rPr>
              <a:t/>
            </a:r>
            <a:br>
              <a:rPr lang="pt-BR" sz="1600" dirty="0">
                <a:solidFill>
                  <a:schemeClr val="bg1"/>
                </a:solidFill>
              </a:rPr>
            </a:br>
            <a:endParaRPr lang="pt-BR" sz="16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2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4543" y="1377497"/>
            <a:ext cx="11310258" cy="361904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rgbClr val="7030A0"/>
                </a:solidFill>
              </a:rPr>
              <a:t>III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>
                <a:solidFill>
                  <a:srgbClr val="7030A0"/>
                </a:solidFill>
              </a:rPr>
              <a:t/>
            </a:r>
            <a:br>
              <a:rPr lang="pt-BR" dirty="0">
                <a:solidFill>
                  <a:srgbClr val="7030A0"/>
                </a:solidFill>
              </a:rPr>
            </a:br>
            <a:r>
              <a:rPr lang="pt-BR" b="1" dirty="0" smtClean="0">
                <a:solidFill>
                  <a:srgbClr val="7030A0"/>
                </a:solidFill>
              </a:rPr>
              <a:t>Os </a:t>
            </a:r>
            <a:r>
              <a:rPr lang="pt-BR" b="1" dirty="0">
                <a:solidFill>
                  <a:srgbClr val="7030A0"/>
                </a:solidFill>
              </a:rPr>
              <a:t>processos em andamento no CSDP e os desafios institucionais</a:t>
            </a:r>
            <a:br>
              <a:rPr lang="pt-BR" b="1" dirty="0">
                <a:solidFill>
                  <a:srgbClr val="7030A0"/>
                </a:solidFill>
              </a:rPr>
            </a:br>
            <a:endParaRPr lang="pt-B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7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1317171" y="3791630"/>
            <a:ext cx="3973285" cy="25873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CSDP n° 004/2016</a:t>
            </a:r>
          </a:p>
          <a:p>
            <a:pPr algn="ctr"/>
            <a:r>
              <a:rPr lang="pt-BR" sz="2400" b="1" u="sng" dirty="0" smtClean="0"/>
              <a:t>Processo de Eleição do/a Ouvidor/a</a:t>
            </a:r>
            <a:endParaRPr lang="pt-BR" sz="2400" b="1" u="sng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7108372" y="569458"/>
            <a:ext cx="3777342" cy="25873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CSDP n° 086/2015</a:t>
            </a:r>
          </a:p>
          <a:p>
            <a:pPr algn="ctr"/>
            <a:r>
              <a:rPr lang="pt-BR" sz="2400" b="1" u="sng" dirty="0" smtClean="0"/>
              <a:t>Critérios de Atendimento</a:t>
            </a:r>
            <a:endParaRPr lang="pt-BR" sz="2400" b="1" u="sng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1317172" y="569458"/>
            <a:ext cx="3973284" cy="25873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CSDP n° 251/2014</a:t>
            </a:r>
          </a:p>
          <a:p>
            <a:pPr algn="ctr"/>
            <a:r>
              <a:rPr lang="pt-BR" sz="2400" b="1" u="sng" dirty="0" smtClean="0"/>
              <a:t>Trabalho Voluntário</a:t>
            </a:r>
            <a:endParaRPr lang="pt-BR" sz="2400" b="1" u="sng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6999515" y="3791630"/>
            <a:ext cx="3886199" cy="25873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CSDP n° 542/2016</a:t>
            </a:r>
          </a:p>
          <a:p>
            <a:pPr algn="ctr"/>
            <a:r>
              <a:rPr lang="pt-BR" sz="2400" b="1" u="sng" dirty="0" smtClean="0"/>
              <a:t>Extinção da ATP</a:t>
            </a:r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8106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770" y="1676401"/>
            <a:ext cx="9128281" cy="300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812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Resumo da apresentação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28600" y="1189945"/>
            <a:ext cx="3777343" cy="28159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1 - </a:t>
            </a:r>
            <a:r>
              <a:rPr lang="pt-BR" sz="2400" b="1" u="sng" dirty="0" smtClean="0"/>
              <a:t>Histórico </a:t>
            </a:r>
            <a:r>
              <a:rPr lang="pt-BR" sz="2400" dirty="0" smtClean="0"/>
              <a:t>de </a:t>
            </a:r>
            <a:r>
              <a:rPr lang="pt-BR" sz="2400" dirty="0"/>
              <a:t>c</a:t>
            </a:r>
            <a:r>
              <a:rPr lang="pt-BR" sz="2400" dirty="0" smtClean="0"/>
              <a:t>riação da Defensoria Pública do Estado de São Paulo e a inovação dos </a:t>
            </a:r>
            <a:r>
              <a:rPr lang="pt-BR" sz="2400" b="1" u="sng" dirty="0" smtClean="0"/>
              <a:t>mecanismos de participação social</a:t>
            </a:r>
            <a:endParaRPr lang="pt-BR" sz="2400" b="1" u="sng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234543" y="2597944"/>
            <a:ext cx="3777343" cy="28159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2 – Os </a:t>
            </a:r>
            <a:r>
              <a:rPr lang="pt-BR" sz="2400" b="1" u="sng" dirty="0"/>
              <a:t>desafios</a:t>
            </a:r>
            <a:r>
              <a:rPr lang="pt-BR" sz="2400" dirty="0"/>
              <a:t> dos </a:t>
            </a:r>
            <a:r>
              <a:rPr lang="pt-BR" sz="2400" b="1" u="sng" dirty="0"/>
              <a:t>atendimentos</a:t>
            </a:r>
            <a:r>
              <a:rPr lang="pt-BR" sz="2400" b="1" dirty="0"/>
              <a:t> </a:t>
            </a:r>
            <a:r>
              <a:rPr lang="pt-BR" sz="2400" dirty="0"/>
              <a:t>na Defensoria Pública</a:t>
            </a:r>
            <a:endParaRPr lang="pt-BR" sz="2400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8240486" y="4005943"/>
            <a:ext cx="3777343" cy="28159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3 – </a:t>
            </a:r>
            <a:r>
              <a:rPr lang="pt-BR" sz="2400" dirty="0"/>
              <a:t>Os processos em andamento no </a:t>
            </a:r>
            <a:r>
              <a:rPr lang="pt-BR" sz="2400" b="1" u="sng" dirty="0"/>
              <a:t>CSDP</a:t>
            </a:r>
            <a:r>
              <a:rPr lang="pt-BR" sz="2400" dirty="0"/>
              <a:t> e os </a:t>
            </a:r>
            <a:r>
              <a:rPr lang="pt-BR" sz="2400" b="1" u="sng" dirty="0"/>
              <a:t>desafios institucionais</a:t>
            </a:r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333811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4543" y="1377497"/>
            <a:ext cx="11310258" cy="361904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b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Histórico de criação da Defensoria Pública do Estado de São Paulo e a inovação dos mecanismos de participação social</a:t>
            </a:r>
            <a:br>
              <a:rPr lang="pt-BR" b="1" dirty="0">
                <a:solidFill>
                  <a:schemeClr val="accent6">
                    <a:lumMod val="50000"/>
                  </a:schemeClr>
                </a:solidFill>
              </a:rPr>
            </a:b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3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Criação da Defensoria Pública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2362200" y="5069571"/>
            <a:ext cx="6487885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u="sng" dirty="0" smtClean="0"/>
              <a:t>Lei Estadual n° 988/2006</a:t>
            </a:r>
            <a:r>
              <a:rPr lang="pt-BR" sz="3600" dirty="0" smtClean="0"/>
              <a:t>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468085" y="1102859"/>
            <a:ext cx="2079171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1999 o Núcleo de Estudos da Violência da USP</a:t>
            </a:r>
            <a:endParaRPr lang="pt-BR" b="1" u="sng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3907972" y="1106259"/>
            <a:ext cx="3516085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SINDIPROESP </a:t>
            </a:r>
            <a:r>
              <a:rPr lang="pt-BR" sz="1200" dirty="0" smtClean="0"/>
              <a:t>elaborou </a:t>
            </a:r>
            <a:r>
              <a:rPr lang="pt-BR" sz="1200" dirty="0"/>
              <a:t>um anteprojeto de lei orgânica para a Defensoria Pública do Estado de </a:t>
            </a:r>
            <a:r>
              <a:rPr lang="pt-BR" sz="1200" dirty="0" smtClean="0"/>
              <a:t>São Paulo</a:t>
            </a:r>
            <a:endParaRPr lang="pt-BR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8850085" y="1102858"/>
            <a:ext cx="2079171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 smtClean="0"/>
              <a:t>ALESP</a:t>
            </a:r>
            <a:r>
              <a:rPr lang="pt-BR" dirty="0" smtClean="0"/>
              <a:t>: </a:t>
            </a:r>
          </a:p>
          <a:p>
            <a:pPr algn="ctr"/>
            <a:r>
              <a:rPr lang="pt-BR" sz="1600" dirty="0" smtClean="0"/>
              <a:t>audiências públicas</a:t>
            </a:r>
            <a:endParaRPr lang="pt-BR" sz="1600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68084" y="3129758"/>
            <a:ext cx="3439888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 smtClean="0"/>
              <a:t>2002</a:t>
            </a:r>
            <a:endParaRPr lang="pt-BR" dirty="0" smtClean="0"/>
          </a:p>
          <a:p>
            <a:pPr algn="ctr"/>
            <a:r>
              <a:rPr lang="pt-BR" dirty="0" smtClean="0"/>
              <a:t>Movimento pela Defensoria Pública: &gt; 400 entidades</a:t>
            </a:r>
            <a:endParaRPr lang="pt-BR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7511144" y="3216839"/>
            <a:ext cx="3499756" cy="148045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CONDEPE</a:t>
            </a:r>
          </a:p>
          <a:p>
            <a:pPr algn="ctr"/>
            <a:r>
              <a:rPr lang="pt-BR" b="1" dirty="0" smtClean="0"/>
              <a:t>+</a:t>
            </a:r>
          </a:p>
          <a:p>
            <a:pPr algn="ctr"/>
            <a:r>
              <a:rPr lang="pt-BR" dirty="0" smtClean="0"/>
              <a:t>Comissão Teotônio Vilela de </a:t>
            </a:r>
            <a:r>
              <a:rPr lang="pt-BR" dirty="0" err="1" smtClean="0"/>
              <a:t>DHs</a:t>
            </a:r>
            <a:endParaRPr lang="pt-BR" dirty="0"/>
          </a:p>
        </p:txBody>
      </p:sp>
      <p:sp>
        <p:nvSpPr>
          <p:cNvPr id="12" name="Seta para a direita 11"/>
          <p:cNvSpPr/>
          <p:nvPr/>
        </p:nvSpPr>
        <p:spPr>
          <a:xfrm>
            <a:off x="2819400" y="1643743"/>
            <a:ext cx="751114" cy="516106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a direita 12"/>
          <p:cNvSpPr/>
          <p:nvPr/>
        </p:nvSpPr>
        <p:spPr>
          <a:xfrm>
            <a:off x="7794171" y="1628577"/>
            <a:ext cx="751114" cy="516106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a direita 13"/>
          <p:cNvSpPr/>
          <p:nvPr/>
        </p:nvSpPr>
        <p:spPr>
          <a:xfrm>
            <a:off x="4182835" y="3570090"/>
            <a:ext cx="3056165" cy="516106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1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Mecanismos de Participação Social (i)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 bwMode="auto">
          <a:xfrm>
            <a:off x="1631950" y="1117600"/>
            <a:ext cx="8840788" cy="108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altLang="pt-BR" sz="2800" dirty="0">
                <a:solidFill>
                  <a:srgbClr val="7030A0"/>
                </a:solidFill>
                <a:latin typeface="+mj-lt"/>
                <a:ea typeface="ＭＳ Ｐゴシック" pitchFamily="34" charset="-128"/>
              </a:rPr>
              <a:t>Origem: Movimento pela criação da Defensoria - SP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altLang="pt-BR" sz="2000" dirty="0">
              <a:solidFill>
                <a:srgbClr val="002060"/>
              </a:solidFill>
              <a:latin typeface="Palatino Linotype" panose="02040502050505030304" pitchFamily="18" charset="0"/>
              <a:ea typeface="ＭＳ Ｐゴシック" pitchFamily="34" charset="-128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85057" y="1905506"/>
            <a:ext cx="105373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</a:pPr>
            <a:r>
              <a:rPr lang="pt-BR" altLang="pt-BR" sz="2800" dirty="0" smtClean="0">
                <a:solidFill>
                  <a:srgbClr val="7030A0"/>
                </a:solidFill>
                <a:latin typeface="+mj-lt"/>
              </a:rPr>
              <a:t>Perspectivas</a:t>
            </a:r>
            <a:r>
              <a:rPr lang="pt-BR" altLang="pt-BR" sz="2800" dirty="0">
                <a:solidFill>
                  <a:srgbClr val="7030A0"/>
                </a:solidFill>
                <a:latin typeface="+mj-lt"/>
              </a:rPr>
              <a:t>: </a:t>
            </a:r>
            <a:endParaRPr lang="pt-BR" altLang="pt-BR" sz="2800" dirty="0" smtClean="0">
              <a:solidFill>
                <a:srgbClr val="7030A0"/>
              </a:solidFill>
              <a:latin typeface="+mj-lt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Não </a:t>
            </a:r>
            <a:r>
              <a:rPr lang="pt-BR" altLang="pt-BR" sz="2000" dirty="0">
                <a:solidFill>
                  <a:srgbClr val="7030A0"/>
                </a:solidFill>
                <a:latin typeface="+mj-lt"/>
              </a:rPr>
              <a:t>replicação dos modelos de instituições de </a:t>
            </a: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justiça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Gestão democrática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Abertura/acesso/transparência </a:t>
            </a:r>
            <a:r>
              <a:rPr lang="pt-BR" altLang="pt-BR" sz="2000" dirty="0">
                <a:solidFill>
                  <a:srgbClr val="7030A0"/>
                </a:solidFill>
                <a:latin typeface="+mj-lt"/>
              </a:rPr>
              <a:t>da Defensoria</a:t>
            </a:r>
            <a:endParaRPr lang="pt-BR" altLang="pt-BR" sz="20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576943" y="4757057"/>
            <a:ext cx="10646228" cy="162197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Clr>
                <a:srgbClr val="220359"/>
              </a:buClr>
              <a:buSzPct val="85000"/>
            </a:pPr>
            <a:r>
              <a:rPr lang="pt-BR" altLang="pt-BR" sz="2800" dirty="0" smtClean="0">
                <a:solidFill>
                  <a:schemeClr val="bg1"/>
                </a:solidFill>
                <a:latin typeface="+mj-lt"/>
              </a:rPr>
              <a:t>A </a:t>
            </a:r>
            <a:r>
              <a:rPr lang="pt-BR" altLang="pt-BR" sz="2800" dirty="0">
                <a:solidFill>
                  <a:schemeClr val="bg1"/>
                </a:solidFill>
                <a:latin typeface="+mj-lt"/>
              </a:rPr>
              <a:t>institucionalização dos mecanismos de participação é o que nos permite </a:t>
            </a:r>
            <a:r>
              <a:rPr lang="pt-BR" altLang="pt-BR" sz="2800" b="1" dirty="0">
                <a:solidFill>
                  <a:schemeClr val="bg1"/>
                </a:solidFill>
                <a:latin typeface="+mj-lt"/>
              </a:rPr>
              <a:t>não relegar à decisão deste ou daquele gestor </a:t>
            </a:r>
            <a:r>
              <a:rPr lang="pt-BR" altLang="pt-BR" sz="2800" dirty="0">
                <a:solidFill>
                  <a:schemeClr val="bg1"/>
                </a:solidFill>
                <a:latin typeface="+mj-lt"/>
              </a:rPr>
              <a:t>a promoção dos preceitos da gestão democrática. </a:t>
            </a:r>
            <a:endParaRPr lang="pt-BR" altLang="pt-BR" sz="2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442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Mecanismos de Participação Social (</a:t>
            </a:r>
            <a:r>
              <a:rPr lang="pt-BR" dirty="0" err="1" smtClean="0">
                <a:solidFill>
                  <a:schemeClr val="accent6">
                    <a:lumMod val="50000"/>
                  </a:schemeClr>
                </a:solidFill>
              </a:rPr>
              <a:t>ii</a:t>
            </a:r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95942" y="2580421"/>
            <a:ext cx="1053737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</a:pPr>
            <a:r>
              <a:rPr lang="pt-BR" altLang="pt-BR" sz="2800" dirty="0" smtClean="0">
                <a:solidFill>
                  <a:srgbClr val="7030A0"/>
                </a:solidFill>
                <a:latin typeface="+mj-lt"/>
              </a:rPr>
              <a:t>Quais são?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Ciclos de Conferência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Ouvidoria-Geral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Momento Aberto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Consulta e Audiências Públicas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</a:pPr>
            <a:r>
              <a:rPr lang="pt-BR" altLang="pt-BR" sz="2000" dirty="0" smtClean="0">
                <a:solidFill>
                  <a:srgbClr val="7030A0"/>
                </a:solidFill>
                <a:latin typeface="+mj-lt"/>
              </a:rPr>
              <a:t>Teses Institucionais</a:t>
            </a:r>
            <a:endParaRPr lang="pt-BR" altLang="pt-BR" sz="20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5942" y="1273629"/>
            <a:ext cx="107877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220359"/>
                </a:solidFill>
                <a:latin typeface="+mj-lt"/>
              </a:rPr>
              <a:t>Participação: instrumento para que as desigualdades possam ser enfrentadas na forma de questões prioritárias e possíveis soluções coletivas = ativação da cidadania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615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rgbClr val="7030A0"/>
                </a:solidFill>
              </a:rPr>
              <a:t>Ciclo de Conferências</a:t>
            </a:r>
            <a:endParaRPr lang="pt-BR" dirty="0">
              <a:solidFill>
                <a:srgbClr val="7030A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26572" y="1946375"/>
            <a:ext cx="11266714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Ocorre a cada 2 anos</a:t>
            </a: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dirty="0">
              <a:solidFill>
                <a:schemeClr val="accent6">
                  <a:lumMod val="75000"/>
                </a:schemeClr>
              </a:solidFill>
              <a:latin typeface="+mj-lt"/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Pré</a:t>
            </a:r>
            <a:r>
              <a:rPr lang="pt-BR" alt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-conferências e Conferência Estadual</a:t>
            </a: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dirty="0">
              <a:solidFill>
                <a:schemeClr val="accent6">
                  <a:lumMod val="75000"/>
                </a:schemeClr>
              </a:solidFill>
              <a:latin typeface="+mj-lt"/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Grupos de trabalho temáticos / Elaboração de Propostas</a:t>
            </a: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dirty="0">
              <a:solidFill>
                <a:schemeClr val="accent6">
                  <a:lumMod val="75000"/>
                </a:schemeClr>
              </a:solidFill>
              <a:latin typeface="+mj-lt"/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Delegadas e Delegados Regionais </a:t>
            </a: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dirty="0">
              <a:solidFill>
                <a:schemeClr val="accent6">
                  <a:lumMod val="75000"/>
                </a:schemeClr>
              </a:solidFill>
              <a:latin typeface="+mj-lt"/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ea typeface="ＭＳ Ｐゴシック" pitchFamily="34" charset="-128"/>
              </a:rPr>
              <a:t>Plano de Atuação (Administração + CSDP)</a:t>
            </a:r>
          </a:p>
          <a:p>
            <a:pPr marL="457200" indent="-457200">
              <a:lnSpc>
                <a:spcPct val="90000"/>
              </a:lnSpc>
              <a:buClr>
                <a:schemeClr val="accent6">
                  <a:lumMod val="50000"/>
                </a:schemeClr>
              </a:buClr>
              <a:buSzPct val="85000"/>
              <a:buFont typeface="Wingdings" panose="05000000000000000000" pitchFamily="2" charset="2"/>
              <a:buChar char="§"/>
            </a:pPr>
            <a:endParaRPr lang="pt-BR" altLang="pt-BR" sz="2800" dirty="0">
              <a:solidFill>
                <a:schemeClr val="accent6">
                  <a:lumMod val="75000"/>
                </a:schemeClr>
              </a:solidFill>
              <a:latin typeface="+mj-lt"/>
              <a:ea typeface="ＭＳ Ｐゴシック" pitchFamily="34" charset="-128"/>
            </a:endParaRPr>
          </a:p>
          <a:p>
            <a:pPr marL="457200" indent="-457200">
              <a:lnSpc>
                <a:spcPct val="9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Char char="§"/>
            </a:pPr>
            <a:r>
              <a:rPr lang="pt-BR" altLang="pt-BR" sz="2800" b="1" u="sng" dirty="0">
                <a:solidFill>
                  <a:srgbClr val="FF0000"/>
                </a:solidFill>
                <a:latin typeface="+mj-lt"/>
                <a:ea typeface="ＭＳ Ｐゴシック" pitchFamily="34" charset="-128"/>
              </a:rPr>
              <a:t>Monitoramento</a:t>
            </a:r>
            <a:endParaRPr lang="pt-BR" altLang="pt-BR" sz="2800" b="1" u="sng" dirty="0">
              <a:solidFill>
                <a:srgbClr val="FF0000"/>
              </a:solidFill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996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35618"/>
            <a:ext cx="10515600" cy="1325563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Outros mecanismos de participação</a:t>
            </a: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28600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u="sng" dirty="0" smtClean="0"/>
              <a:t>MOMENTO ABERTO</a:t>
            </a:r>
          </a:p>
          <a:p>
            <a:pPr algn="ctr"/>
            <a:r>
              <a:rPr lang="pt-BR" sz="1600" dirty="0" smtClean="0"/>
              <a:t>No </a:t>
            </a:r>
            <a:r>
              <a:rPr lang="pt-BR" sz="1600" dirty="0"/>
              <a:t>Conselho Superior da Defensoria Pública, órgão máximo da instituição, no qual todas as deliberações sobre os rumos institucionais acontecem, existem reuniões semanais. Nesse lugar, qualquer cidadão/ã pode chegar até o início da Sessão, que ocorre às sextas-feiras e, até às 09h15, inscrever-se para falar durante 5 minutos sobre alguma questão afeta a sua vida e que tenha, ou não, relação com a Defensoria Pública. O momento aberto tem um sistema de monitoramento com relação às demandas apresentadas, mas apenas para casos em que a pessoa que se manifesta, também solicita, por escrito, uma resposta para a Secretaria do Conselho Superior. </a:t>
            </a:r>
            <a:endParaRPr lang="pt-BR" sz="1600" b="1" u="sng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4234543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u="sng" dirty="0"/>
              <a:t>Audiência e Consultas </a:t>
            </a:r>
            <a:r>
              <a:rPr lang="pt-BR" sz="2000" b="1" u="sng" dirty="0" smtClean="0"/>
              <a:t>Públicas</a:t>
            </a:r>
          </a:p>
          <a:p>
            <a:pPr algn="ctr"/>
            <a:endParaRPr lang="pt-BR" sz="2000" b="1" u="sng" dirty="0" smtClean="0"/>
          </a:p>
          <a:p>
            <a:pPr algn="ctr"/>
            <a:r>
              <a:rPr lang="pt-BR" sz="2000" dirty="0" smtClean="0"/>
              <a:t> </a:t>
            </a:r>
            <a:r>
              <a:rPr lang="pt-BR" sz="2000" dirty="0"/>
              <a:t>são promovidas especialmente para que a sociedade e integrantes da Defensoria Pública apresentem suas contribuições sobre temas em debate na instituição, sobretudo em momentos de construção ou consolidação de novas políticas institucionais de grande relevância. </a:t>
            </a:r>
            <a:endParaRPr lang="pt-BR" sz="2000" dirty="0"/>
          </a:p>
          <a:p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8240486" y="1189945"/>
            <a:ext cx="3777343" cy="533059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u="sng" dirty="0"/>
              <a:t>Teses </a:t>
            </a:r>
            <a:r>
              <a:rPr lang="pt-BR" sz="2000" b="1" u="sng" dirty="0" smtClean="0"/>
              <a:t>Institucionais</a:t>
            </a:r>
            <a:r>
              <a:rPr lang="pt-BR" sz="2000" dirty="0" smtClean="0"/>
              <a:t> </a:t>
            </a:r>
          </a:p>
          <a:p>
            <a:pPr algn="ctr"/>
            <a:r>
              <a:rPr lang="pt-BR" sz="2000" dirty="0" smtClean="0"/>
              <a:t>a </a:t>
            </a:r>
            <a:r>
              <a:rPr lang="pt-BR" sz="2000" dirty="0"/>
              <a:t>Escola da Defensoria Pública (EDEPE) organiza encontros anuais entre os/as Defensores/as para a definição de teses institucionais a serem observadas por todas e todos em suas atuações jurídicas. A sociedade civil pode propor, por meio da Ouvidoria, teses institucionais para debate na fase anterior ao Encontro Estadual.</a:t>
            </a:r>
            <a:endParaRPr lang="pt-BR" sz="2000" dirty="0"/>
          </a:p>
          <a:p>
            <a:r>
              <a:rPr lang="pt-BR" sz="2400" dirty="0"/>
              <a:t/>
            </a:r>
            <a:br>
              <a:rPr lang="pt-BR" sz="2400" dirty="0"/>
            </a:br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24245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288" y="2237468"/>
            <a:ext cx="6842125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21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951</Words>
  <Application>Microsoft Office PowerPoint</Application>
  <PresentationFormat>Widescreen</PresentationFormat>
  <Paragraphs>118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Cambria</vt:lpstr>
      <vt:lpstr>Palatino Linotype</vt:lpstr>
      <vt:lpstr>Wingdings</vt:lpstr>
      <vt:lpstr>Tema do Office</vt:lpstr>
      <vt:lpstr>Aula Inaugural Curso de Defensores/as Populares Desafios e Perspectivas da Defensoria Pública do Estado de São Paulo</vt:lpstr>
      <vt:lpstr>Resumo da apresentação</vt:lpstr>
      <vt:lpstr>I  Histórico de criação da Defensoria Pública do Estado de São Paulo e a inovação dos mecanismos de participação social </vt:lpstr>
      <vt:lpstr>Criação da Defensoria Pública</vt:lpstr>
      <vt:lpstr>Mecanismos de Participação Social (i)</vt:lpstr>
      <vt:lpstr>Mecanismos de Participação Social (ii)</vt:lpstr>
      <vt:lpstr>Ciclo de Conferências</vt:lpstr>
      <vt:lpstr>Outros mecanismos de participação</vt:lpstr>
      <vt:lpstr>Apresentação do PowerPoint</vt:lpstr>
      <vt:lpstr>Apresentação do PowerPoint</vt:lpstr>
      <vt:lpstr>Ouvidoria: como funciona?</vt:lpstr>
      <vt:lpstr>Apresentação do PowerPoint</vt:lpstr>
      <vt:lpstr>Trabalho desenvolvido resumo</vt:lpstr>
      <vt:lpstr>II  Desafios do atendimento na Defensoria Pública</vt:lpstr>
      <vt:lpstr>Desafios: atendimentos</vt:lpstr>
      <vt:lpstr>III  Os processos em andamento no CSDP e os desafios institucionais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Reunião Ouvidoria-Geral e Defensoria Pública-Geral</dc:title>
  <dc:creator>Mariana Chies Santiago Santos</dc:creator>
  <cp:lastModifiedBy>Mariana Chies Santiago Santos</cp:lastModifiedBy>
  <cp:revision>13</cp:revision>
  <cp:lastPrinted>2016-09-05T20:37:25Z</cp:lastPrinted>
  <dcterms:created xsi:type="dcterms:W3CDTF">2016-09-05T19:24:15Z</dcterms:created>
  <dcterms:modified xsi:type="dcterms:W3CDTF">2017-08-14T19:25:56Z</dcterms:modified>
</cp:coreProperties>
</file>