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7" r:id="rId4"/>
    <p:sldId id="268" r:id="rId5"/>
    <p:sldId id="269" r:id="rId6"/>
    <p:sldId id="271" r:id="rId7"/>
    <p:sldId id="274" r:id="rId8"/>
    <p:sldId id="272" r:id="rId9"/>
    <p:sldId id="278" r:id="rId10"/>
    <p:sldId id="273" r:id="rId11"/>
    <p:sldId id="275" r:id="rId12"/>
    <p:sldId id="276" r:id="rId13"/>
    <p:sldId id="262" r:id="rId14"/>
    <p:sldId id="281" r:id="rId15"/>
    <p:sldId id="261" r:id="rId16"/>
    <p:sldId id="282" r:id="rId17"/>
    <p:sldId id="283" r:id="rId18"/>
    <p:sldId id="285" r:id="rId19"/>
    <p:sldId id="286" r:id="rId20"/>
    <p:sldId id="287" r:id="rId21"/>
    <p:sldId id="288" r:id="rId22"/>
    <p:sldId id="284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12024E0-BA2C-4764-B6DB-B716E9190684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AD9FA1D-716D-4A3B-A6AC-37657A85D167}" type="datetimeFigureOut">
              <a:rPr lang="pt-BR" smtClean="0"/>
              <a:t>18/05/2018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Métodos extrajudiciais de resolução de conflitos coletivos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/>
              <a:t>Prof. Júlio Camargo de Azevedo </a:t>
            </a:r>
          </a:p>
          <a:p>
            <a:r>
              <a:rPr lang="pt-BR" b="1" dirty="0" smtClean="0"/>
              <a:t>Mestrando em Direito Processual Civil (USP)</a:t>
            </a:r>
          </a:p>
          <a:p>
            <a:r>
              <a:rPr lang="pt-BR" b="1" dirty="0" smtClean="0"/>
              <a:t>Defensor Público no Estado de São Paulo</a:t>
            </a:r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17352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fontScale="92500" lnSpcReduction="20000"/>
          </a:bodyPr>
          <a:lstStyle/>
          <a:p>
            <a:pPr marL="114300" indent="0" algn="just">
              <a:lnSpc>
                <a:spcPct val="120000"/>
              </a:lnSpc>
              <a:buNone/>
            </a:pPr>
            <a:r>
              <a:rPr lang="pt-BR" sz="3400" b="1" dirty="0" smtClean="0"/>
              <a:t>3</a:t>
            </a:r>
            <a:r>
              <a:rPr lang="pt-BR" sz="3400" b="1" dirty="0"/>
              <a:t>. </a:t>
            </a:r>
            <a:r>
              <a:rPr lang="pt-BR" sz="3400" b="1" dirty="0" smtClean="0"/>
              <a:t>Natureza jurídica: </a:t>
            </a:r>
            <a:r>
              <a:rPr lang="pt-BR" sz="3400" dirty="0"/>
              <a:t>ato jurídico unilateral</a:t>
            </a:r>
            <a:r>
              <a:rPr lang="pt-BR" sz="3400" dirty="0" smtClean="0"/>
              <a:t>, sem coercibilidade ou </a:t>
            </a:r>
            <a:r>
              <a:rPr lang="pt-BR" sz="3400" dirty="0" err="1"/>
              <a:t>autoexecutoriedade</a:t>
            </a:r>
            <a:r>
              <a:rPr lang="pt-BR" sz="3400" dirty="0"/>
              <a:t>. 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3400" b="1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3400" b="1" dirty="0" smtClean="0"/>
              <a:t>4</a:t>
            </a:r>
            <a:r>
              <a:rPr lang="pt-BR" sz="3400" b="1" dirty="0"/>
              <a:t>. Elementos</a:t>
            </a:r>
            <a:r>
              <a:rPr lang="pt-BR" sz="3400" dirty="0"/>
              <a:t>: são três os elementos essenciais: a) Sujeito (que expede); b) Motivação (Fundamentação); c) Objeto (postura que se reclama</a:t>
            </a:r>
            <a:r>
              <a:rPr lang="pt-BR" sz="3400" dirty="0" smtClean="0"/>
              <a:t>).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3400" b="1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3400" b="1" dirty="0" smtClean="0"/>
              <a:t>5</a:t>
            </a:r>
            <a:r>
              <a:rPr lang="pt-BR" sz="3400" b="1" dirty="0"/>
              <a:t>. Fundamentação:</a:t>
            </a:r>
            <a:r>
              <a:rPr lang="pt-BR" sz="3400" dirty="0"/>
              <a:t> </a:t>
            </a:r>
            <a:r>
              <a:rPr lang="pt-BR" sz="3400" dirty="0" smtClean="0"/>
              <a:t>art. </a:t>
            </a:r>
            <a:r>
              <a:rPr lang="pt-BR" sz="3400" dirty="0"/>
              <a:t>4º, </a:t>
            </a:r>
            <a:r>
              <a:rPr lang="pt-BR" sz="3400" dirty="0" err="1" smtClean="0"/>
              <a:t>incs</a:t>
            </a:r>
            <a:r>
              <a:rPr lang="pt-BR" sz="3400" dirty="0" smtClean="0"/>
              <a:t>. II</a:t>
            </a:r>
            <a:r>
              <a:rPr lang="pt-BR" sz="3400" dirty="0"/>
              <a:t>, VII, X e XI, além do poder geral de requisição (</a:t>
            </a:r>
            <a:r>
              <a:rPr lang="pt-BR" sz="3400" dirty="0" smtClean="0"/>
              <a:t>art. </a:t>
            </a:r>
            <a:r>
              <a:rPr lang="pt-BR" sz="3400" dirty="0"/>
              <a:t>128, </a:t>
            </a:r>
            <a:r>
              <a:rPr lang="pt-BR" sz="3400" dirty="0" smtClean="0"/>
              <a:t>inc. </a:t>
            </a:r>
            <a:r>
              <a:rPr lang="pt-BR" sz="3400" dirty="0"/>
              <a:t>X, </a:t>
            </a:r>
            <a:r>
              <a:rPr lang="pt-BR" sz="3400" dirty="0" smtClean="0"/>
              <a:t>LC nº </a:t>
            </a:r>
            <a:r>
              <a:rPr lang="pt-BR" sz="3400" dirty="0"/>
              <a:t>80/94).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37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010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lnSpcReduction="10000"/>
          </a:bodyPr>
          <a:lstStyle/>
          <a:p>
            <a:pPr marL="114300" indent="0" algn="ctr">
              <a:lnSpc>
                <a:spcPct val="120000"/>
              </a:lnSpc>
              <a:buNone/>
            </a:pPr>
            <a:r>
              <a:rPr lang="pt-BR" sz="3700" b="1" dirty="0" smtClean="0"/>
              <a:t>Termo </a:t>
            </a:r>
            <a:r>
              <a:rPr lang="pt-BR" sz="3700" b="1" dirty="0"/>
              <a:t>de Ajustamento de </a:t>
            </a:r>
            <a:r>
              <a:rPr lang="pt-BR" sz="3700" b="1" dirty="0" smtClean="0"/>
              <a:t>Conduta</a:t>
            </a:r>
            <a:endParaRPr lang="pt-BR" sz="3700" b="1" dirty="0"/>
          </a:p>
          <a:p>
            <a:pPr marL="114300" indent="0" algn="just">
              <a:lnSpc>
                <a:spcPct val="120000"/>
              </a:lnSpc>
              <a:buNone/>
            </a:pPr>
            <a:endParaRPr lang="pt-BR" sz="2600" b="1" dirty="0" smtClean="0"/>
          </a:p>
          <a:p>
            <a:pPr marL="114300" indent="0" algn="just">
              <a:buNone/>
            </a:pPr>
            <a:r>
              <a:rPr lang="pt-BR" sz="2900" b="1" dirty="0" smtClean="0"/>
              <a:t>1. Conceito</a:t>
            </a:r>
            <a:r>
              <a:rPr lang="pt-BR" sz="2900" b="1" dirty="0"/>
              <a:t>: </a:t>
            </a:r>
            <a:r>
              <a:rPr lang="pt-BR" sz="2900" dirty="0"/>
              <a:t>instrumento extrajudicial de resolução de </a:t>
            </a:r>
            <a:r>
              <a:rPr lang="pt-BR" sz="2900" dirty="0" smtClean="0"/>
              <a:t>conflitos, </a:t>
            </a:r>
            <a:r>
              <a:rPr lang="pt-BR" sz="2900" dirty="0"/>
              <a:t>que, mediante solução bilateral negociada, visa </a:t>
            </a:r>
            <a:r>
              <a:rPr lang="pt-BR" sz="2900" dirty="0" smtClean="0"/>
              <a:t>assegurar efetividade </a:t>
            </a:r>
            <a:r>
              <a:rPr lang="pt-BR" sz="2900" dirty="0"/>
              <a:t>a direitos individuais e coletivos, </a:t>
            </a:r>
            <a:r>
              <a:rPr lang="pt-BR" sz="2900" dirty="0" smtClean="0"/>
              <a:t>mediante o ajustamento da conduta de entes públicos ou privados.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2900" dirty="0" smtClean="0"/>
          </a:p>
          <a:p>
            <a:pPr marL="114300" indent="0" algn="just">
              <a:buNone/>
            </a:pPr>
            <a:r>
              <a:rPr lang="pt-BR" sz="2900" b="1" dirty="0" smtClean="0"/>
              <a:t>2</a:t>
            </a:r>
            <a:r>
              <a:rPr lang="pt-BR" sz="2900" b="1" dirty="0"/>
              <a:t>. Finalidade:</a:t>
            </a:r>
            <a:r>
              <a:rPr lang="pt-BR" sz="2900" dirty="0"/>
              <a:t> visa adequar a conduta do compromitente às exigências legais, tendo por </a:t>
            </a:r>
            <a:r>
              <a:rPr lang="pt-BR" sz="2900" dirty="0" smtClean="0"/>
              <a:t>objeto os </a:t>
            </a:r>
            <a:r>
              <a:rPr lang="pt-BR" sz="2900" dirty="0"/>
              <a:t>interesses sociais </a:t>
            </a:r>
            <a:r>
              <a:rPr lang="pt-BR" sz="2900" dirty="0" smtClean="0"/>
              <a:t>indisponíveis</a:t>
            </a:r>
            <a:r>
              <a:rPr lang="pt-BR" sz="2900" dirty="0"/>
              <a:t>.</a:t>
            </a:r>
            <a:endParaRPr lang="pt-BR" sz="2900" b="1" dirty="0" smtClean="0"/>
          </a:p>
        </p:txBody>
      </p:sp>
    </p:spTree>
    <p:extLst>
      <p:ext uri="{BB962C8B-B14F-4D97-AF65-F5344CB8AC3E}">
        <p14:creationId xmlns:p14="http://schemas.microsoft.com/office/powerpoint/2010/main" val="1899718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fontScale="62500" lnSpcReduction="20000"/>
          </a:bodyPr>
          <a:lstStyle/>
          <a:p>
            <a:pPr marL="114300" indent="0" algn="just">
              <a:lnSpc>
                <a:spcPct val="120000"/>
              </a:lnSpc>
              <a:buNone/>
            </a:pPr>
            <a:r>
              <a:rPr lang="pt-BR" sz="4500" b="1" dirty="0" smtClean="0"/>
              <a:t>3</a:t>
            </a:r>
            <a:r>
              <a:rPr lang="pt-BR" sz="4500" b="1" dirty="0"/>
              <a:t>. Natureza jurídica: </a:t>
            </a:r>
            <a:r>
              <a:rPr lang="pt-BR" sz="4500" dirty="0" smtClean="0"/>
              <a:t>trata-se </a:t>
            </a:r>
            <a:r>
              <a:rPr lang="pt-BR" sz="4500" dirty="0"/>
              <a:t>de negócio jurídico bilateral, </a:t>
            </a:r>
            <a:r>
              <a:rPr lang="pt-BR" sz="4500" dirty="0" smtClean="0"/>
              <a:t>pressupondo </a:t>
            </a:r>
            <a:r>
              <a:rPr lang="pt-BR" sz="4500" dirty="0"/>
              <a:t>a </a:t>
            </a:r>
            <a:r>
              <a:rPr lang="pt-BR" sz="4500" dirty="0" smtClean="0"/>
              <a:t>vontade das partes</a:t>
            </a:r>
            <a:r>
              <a:rPr lang="pt-BR" sz="4500" dirty="0"/>
              <a:t>, o </a:t>
            </a:r>
            <a:r>
              <a:rPr lang="pt-BR" sz="4500" dirty="0" smtClean="0"/>
              <a:t>qual é limitado em razão da </a:t>
            </a:r>
            <a:r>
              <a:rPr lang="pt-BR" sz="4500" dirty="0"/>
              <a:t>indisponibilidade dos direitos </a:t>
            </a:r>
            <a:r>
              <a:rPr lang="pt-BR" sz="4500" dirty="0" smtClean="0"/>
              <a:t>debatidos. 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4500" dirty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4500" b="1" dirty="0" smtClean="0"/>
              <a:t>4</a:t>
            </a:r>
            <a:r>
              <a:rPr lang="pt-BR" sz="4500" b="1" dirty="0"/>
              <a:t>. Elementos</a:t>
            </a:r>
            <a:r>
              <a:rPr lang="pt-BR" sz="4500" dirty="0"/>
              <a:t>: são três os elementos essenciais: a) Sujeito (que expede); b) Motivação (Fundamentação); c) Objeto (postura que </a:t>
            </a:r>
            <a:r>
              <a:rPr lang="pt-BR" sz="4500" dirty="0" smtClean="0"/>
              <a:t> reclama ajustamento ); d) Sanção (descumprimento).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4500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4500" b="1" dirty="0" smtClean="0"/>
              <a:t>5</a:t>
            </a:r>
            <a:r>
              <a:rPr lang="pt-BR" sz="4500" b="1" dirty="0"/>
              <a:t>. </a:t>
            </a:r>
            <a:r>
              <a:rPr lang="pt-BR" sz="4500" b="1" dirty="0" smtClean="0"/>
              <a:t>Fundamentação</a:t>
            </a:r>
            <a:r>
              <a:rPr lang="pt-BR" sz="4500" b="1" dirty="0"/>
              <a:t>:</a:t>
            </a:r>
            <a:r>
              <a:rPr lang="pt-BR" sz="4500" dirty="0"/>
              <a:t>  </a:t>
            </a:r>
            <a:r>
              <a:rPr lang="pt-BR" sz="4500" dirty="0" smtClean="0"/>
              <a:t>art. 128</a:t>
            </a:r>
            <a:r>
              <a:rPr lang="pt-BR" sz="4500" dirty="0"/>
              <a:t>, </a:t>
            </a:r>
            <a:r>
              <a:rPr lang="pt-BR" sz="4500" dirty="0" smtClean="0"/>
              <a:t>inc. </a:t>
            </a:r>
            <a:r>
              <a:rPr lang="pt-BR" sz="4500" dirty="0"/>
              <a:t>X, da </a:t>
            </a:r>
            <a:r>
              <a:rPr lang="pt-BR" sz="4500" dirty="0" smtClean="0"/>
              <a:t>LC nº </a:t>
            </a:r>
            <a:r>
              <a:rPr lang="pt-BR" sz="4500" dirty="0"/>
              <a:t>80/1994 e </a:t>
            </a:r>
            <a:r>
              <a:rPr lang="pt-BR" sz="4500" dirty="0" smtClean="0"/>
              <a:t>art. 5º</a:t>
            </a:r>
            <a:r>
              <a:rPr lang="pt-BR" sz="4500" dirty="0"/>
              <a:t>, §6º, da Lei </a:t>
            </a:r>
            <a:r>
              <a:rPr lang="pt-BR" sz="4500" dirty="0" smtClean="0"/>
              <a:t>7.347/1985</a:t>
            </a:r>
            <a:r>
              <a:rPr lang="pt-BR" sz="4500" dirty="0"/>
              <a:t> </a:t>
            </a:r>
            <a:r>
              <a:rPr lang="pt-BR" sz="4500" dirty="0" smtClean="0"/>
              <a:t>(Lei de Ação Civil Pública).</a:t>
            </a:r>
            <a:endParaRPr lang="pt-BR" sz="4500" dirty="0"/>
          </a:p>
          <a:p>
            <a:pPr marL="114300" indent="0" algn="just">
              <a:lnSpc>
                <a:spcPct val="120000"/>
              </a:lnSpc>
              <a:buNone/>
            </a:pPr>
            <a:endParaRPr lang="pt-BR" sz="37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895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sz="3400" b="1" dirty="0" smtClean="0"/>
              <a:t>INQUÉRITO CIVIL</a:t>
            </a:r>
          </a:p>
          <a:p>
            <a:pPr marL="0" indent="0">
              <a:buNone/>
            </a:pPr>
            <a:r>
              <a:rPr lang="pt-BR" sz="3400" dirty="0" smtClean="0"/>
              <a:t> </a:t>
            </a:r>
          </a:p>
          <a:p>
            <a:pPr marL="0" indent="0">
              <a:buNone/>
            </a:pPr>
            <a:endParaRPr lang="pt-BR" sz="3400" dirty="0"/>
          </a:p>
          <a:p>
            <a:pPr marL="0" indent="0" algn="just">
              <a:buNone/>
            </a:pPr>
            <a:r>
              <a:rPr lang="pt-BR" sz="2900" b="1" dirty="0" smtClean="0"/>
              <a:t>1. Conceito</a:t>
            </a:r>
            <a:r>
              <a:rPr lang="pt-BR" sz="2900" dirty="0" smtClean="0"/>
              <a:t>: </a:t>
            </a:r>
            <a:r>
              <a:rPr lang="pt-BR" sz="2900" dirty="0"/>
              <a:t>trata-se de procedimento investigativo, administrativo (não jurisdicional), informativo, público, facultativo e inquisitivo (contraditório postergado). </a:t>
            </a:r>
            <a:endParaRPr lang="pt-BR" sz="2900" dirty="0" smtClean="0"/>
          </a:p>
          <a:p>
            <a:pPr marL="0" indent="0" algn="just">
              <a:buNone/>
            </a:pPr>
            <a:endParaRPr lang="pt-BR" sz="2900" dirty="0"/>
          </a:p>
          <a:p>
            <a:pPr marL="0" indent="0" algn="just">
              <a:buNone/>
            </a:pPr>
            <a:r>
              <a:rPr lang="pt-BR" sz="2900" b="1" dirty="0" smtClean="0"/>
              <a:t>2. Fundamento: </a:t>
            </a:r>
            <a:r>
              <a:rPr lang="pt-BR" sz="2900" dirty="0" smtClean="0"/>
              <a:t>regulado </a:t>
            </a:r>
            <a:r>
              <a:rPr lang="pt-BR" sz="2900" dirty="0"/>
              <a:t>pelos artigos </a:t>
            </a:r>
            <a:r>
              <a:rPr lang="pt-BR" sz="2900" dirty="0" smtClean="0"/>
              <a:t>8º </a:t>
            </a:r>
            <a:r>
              <a:rPr lang="pt-BR" sz="2900" dirty="0"/>
              <a:t>e </a:t>
            </a:r>
            <a:r>
              <a:rPr lang="pt-BR" sz="2900" dirty="0" smtClean="0"/>
              <a:t>9º </a:t>
            </a:r>
            <a:r>
              <a:rPr lang="pt-BR" sz="2900" dirty="0"/>
              <a:t>da LACP e na Resolução CNMP 23/07.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4709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2900" b="1" u="sng" dirty="0" smtClean="0"/>
          </a:p>
          <a:p>
            <a:pPr marL="0" indent="0" algn="just">
              <a:buNone/>
            </a:pPr>
            <a:r>
              <a:rPr lang="pt-BR" sz="2900" b="1" u="sng" dirty="0" smtClean="0"/>
              <a:t>3. Objeto</a:t>
            </a:r>
            <a:r>
              <a:rPr lang="pt-BR" sz="2900" dirty="0"/>
              <a:t>: tutela de direitos transindividuais (difusos, coletivos e individuais homogêneos), patrimônio público e meio ambiente.</a:t>
            </a:r>
          </a:p>
          <a:p>
            <a:pPr algn="just"/>
            <a:endParaRPr lang="pt-BR" sz="2900" dirty="0" smtClean="0"/>
          </a:p>
          <a:p>
            <a:pPr marL="0" indent="0" algn="just">
              <a:buNone/>
            </a:pPr>
            <a:r>
              <a:rPr lang="pt-BR" sz="2900" b="1" u="sng" dirty="0" smtClean="0"/>
              <a:t>4. Finalidade</a:t>
            </a:r>
            <a:r>
              <a:rPr lang="pt-BR" sz="2900" b="1" dirty="0"/>
              <a:t>:</a:t>
            </a:r>
            <a:r>
              <a:rPr lang="pt-BR" sz="2900" dirty="0"/>
              <a:t> destina-se a reunir elementos de convicção para instruir eventual ação coletiva</a:t>
            </a:r>
            <a:r>
              <a:rPr lang="pt-BR" sz="2900" dirty="0" smtClean="0"/>
              <a:t>.</a:t>
            </a:r>
          </a:p>
          <a:p>
            <a:pPr marL="457200" indent="-457200" algn="just">
              <a:buAutoNum type="alphaLcParenR"/>
            </a:pPr>
            <a:endParaRPr lang="pt-BR" sz="2900" dirty="0"/>
          </a:p>
          <a:p>
            <a:pPr marL="0" indent="0" algn="just">
              <a:buNone/>
            </a:pPr>
            <a:r>
              <a:rPr lang="pt-BR" sz="2900" b="1" u="sng" dirty="0" smtClean="0"/>
              <a:t>5. Instauração</a:t>
            </a:r>
            <a:r>
              <a:rPr lang="pt-BR" sz="2900" b="1" dirty="0"/>
              <a:t>: </a:t>
            </a:r>
            <a:r>
              <a:rPr lang="pt-BR" sz="2900" dirty="0"/>
              <a:t>iniciativa privativa do MP (art. 129, III, da CF/88).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1820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900" b="1" u="sng" dirty="0" smtClean="0"/>
              <a:t>6. Efeitos </a:t>
            </a:r>
            <a:r>
              <a:rPr lang="pt-BR" sz="2900" b="1" u="sng" dirty="0"/>
              <a:t>da instauração</a:t>
            </a:r>
            <a:r>
              <a:rPr lang="pt-BR" sz="2900" u="sng" dirty="0"/>
              <a:t>: </a:t>
            </a:r>
            <a:endParaRPr lang="pt-BR" sz="2900" u="sng" dirty="0" smtClean="0"/>
          </a:p>
          <a:p>
            <a:pPr marL="0" indent="0" algn="just">
              <a:buNone/>
            </a:pPr>
            <a:r>
              <a:rPr lang="pt-BR" sz="2900" dirty="0" smtClean="0"/>
              <a:t>i) não </a:t>
            </a:r>
            <a:r>
              <a:rPr lang="pt-BR" sz="2900" dirty="0"/>
              <a:t>impede o ajuizamento de ACP por outro </a:t>
            </a:r>
            <a:r>
              <a:rPr lang="pt-BR" sz="2900" dirty="0" err="1"/>
              <a:t>colegitimado</a:t>
            </a:r>
            <a:r>
              <a:rPr lang="pt-BR" sz="2900" dirty="0"/>
              <a:t> (ainda que idêntico o objeto); </a:t>
            </a:r>
            <a:endParaRPr lang="pt-BR" sz="2900" dirty="0" smtClean="0"/>
          </a:p>
          <a:p>
            <a:pPr marL="0" indent="0" algn="just">
              <a:buNone/>
            </a:pPr>
            <a:r>
              <a:rPr lang="pt-BR" sz="2900" dirty="0" err="1" smtClean="0"/>
              <a:t>ii</a:t>
            </a:r>
            <a:r>
              <a:rPr lang="pt-BR" sz="2900" dirty="0"/>
              <a:t>) obsta a decadência referente ao direito do consumidor reclamar por vícios aparentes ligados ao fornecimento de produtos e serviços (art. 26, §2º, CDC). </a:t>
            </a:r>
            <a:endParaRPr lang="pt-BR" sz="2900" dirty="0" smtClean="0"/>
          </a:p>
          <a:p>
            <a:pPr marL="0" indent="0" algn="just">
              <a:buNone/>
            </a:pPr>
            <a:endParaRPr lang="pt-BR" sz="2900" b="1" dirty="0"/>
          </a:p>
          <a:p>
            <a:pPr marL="0" indent="0" algn="just">
              <a:buNone/>
            </a:pPr>
            <a:r>
              <a:rPr lang="pt-BR" sz="2900" b="1" u="sng" dirty="0" smtClean="0"/>
              <a:t>7. Procedimento</a:t>
            </a:r>
            <a:r>
              <a:rPr lang="pt-BR" sz="2900" u="sng" dirty="0"/>
              <a:t>:</a:t>
            </a:r>
            <a:r>
              <a:rPr lang="pt-BR" sz="2900" dirty="0"/>
              <a:t> possui 3 fases: </a:t>
            </a:r>
            <a:endParaRPr lang="pt-BR" sz="2900" dirty="0" smtClean="0"/>
          </a:p>
          <a:p>
            <a:pPr marL="0" indent="0" algn="just">
              <a:buNone/>
            </a:pPr>
            <a:r>
              <a:rPr lang="pt-BR" sz="2900" dirty="0" smtClean="0"/>
              <a:t>i) instauração </a:t>
            </a:r>
            <a:r>
              <a:rPr lang="pt-BR" sz="2900" dirty="0"/>
              <a:t>(portaria); </a:t>
            </a:r>
            <a:endParaRPr lang="pt-BR" sz="2900" dirty="0" smtClean="0"/>
          </a:p>
          <a:p>
            <a:pPr marL="0" indent="0" algn="just">
              <a:buNone/>
            </a:pPr>
            <a:r>
              <a:rPr lang="pt-BR" sz="2900" dirty="0" err="1" smtClean="0"/>
              <a:t>ii</a:t>
            </a:r>
            <a:r>
              <a:rPr lang="pt-BR" sz="2900" dirty="0"/>
              <a:t>) desenvolvimento (atos instrutórios); </a:t>
            </a:r>
            <a:endParaRPr lang="pt-BR" sz="2900" dirty="0" smtClean="0"/>
          </a:p>
          <a:p>
            <a:pPr marL="0" indent="0" algn="just">
              <a:buNone/>
            </a:pPr>
            <a:r>
              <a:rPr lang="pt-BR" sz="2900" dirty="0" err="1" smtClean="0"/>
              <a:t>iii</a:t>
            </a:r>
            <a:r>
              <a:rPr lang="pt-BR" sz="2900" dirty="0"/>
              <a:t>) conclusão (propositura de </a:t>
            </a:r>
            <a:r>
              <a:rPr lang="pt-BR" sz="2900" dirty="0" smtClean="0"/>
              <a:t>ACP/arquivamento)</a:t>
            </a:r>
            <a:endParaRPr lang="pt-BR" sz="2900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9068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3100" b="1" u="sng" dirty="0" smtClean="0"/>
              <a:t>8. Arquivamento</a:t>
            </a:r>
            <a:r>
              <a:rPr lang="pt-BR" sz="3100" dirty="0"/>
              <a:t>: </a:t>
            </a:r>
            <a:r>
              <a:rPr lang="pt-BR" sz="3100" dirty="0" smtClean="0"/>
              <a:t>se </a:t>
            </a:r>
            <a:r>
              <a:rPr lang="pt-BR" sz="3100" dirty="0"/>
              <a:t>submete a controle de órgão superior do MP, que pode: </a:t>
            </a:r>
            <a:endParaRPr lang="pt-BR" sz="3100" dirty="0" smtClean="0"/>
          </a:p>
          <a:p>
            <a:pPr marL="0" indent="0" algn="just">
              <a:buNone/>
            </a:pPr>
            <a:r>
              <a:rPr lang="pt-BR" sz="3100" dirty="0" smtClean="0"/>
              <a:t>i) homologar </a:t>
            </a:r>
            <a:r>
              <a:rPr lang="pt-BR" sz="3100" dirty="0"/>
              <a:t>o arquivamento; </a:t>
            </a:r>
            <a:endParaRPr lang="pt-BR" sz="3100" dirty="0" smtClean="0"/>
          </a:p>
          <a:p>
            <a:pPr marL="0" indent="0" algn="just">
              <a:buNone/>
            </a:pPr>
            <a:r>
              <a:rPr lang="pt-BR" sz="3100" dirty="0" err="1" smtClean="0"/>
              <a:t>ii</a:t>
            </a:r>
            <a:r>
              <a:rPr lang="pt-BR" sz="3100" dirty="0"/>
              <a:t>) converter em diligência; </a:t>
            </a:r>
            <a:endParaRPr lang="pt-BR" sz="3100" dirty="0" smtClean="0"/>
          </a:p>
          <a:p>
            <a:pPr marL="0" indent="0" algn="just">
              <a:buNone/>
            </a:pPr>
            <a:r>
              <a:rPr lang="pt-BR" sz="3100" dirty="0" err="1" smtClean="0"/>
              <a:t>iii</a:t>
            </a:r>
            <a:r>
              <a:rPr lang="pt-BR" sz="3100" dirty="0"/>
              <a:t>) ajuizar ACP ou designar outro órgão </a:t>
            </a:r>
            <a:endParaRPr lang="pt-BR" sz="3100" dirty="0" smtClean="0"/>
          </a:p>
          <a:p>
            <a:pPr marL="0" indent="0" algn="just">
              <a:buNone/>
            </a:pPr>
            <a:endParaRPr lang="pt-BR" sz="3100" b="1" dirty="0" smtClean="0"/>
          </a:p>
          <a:p>
            <a:pPr marL="0" indent="0" algn="just">
              <a:buNone/>
            </a:pPr>
            <a:r>
              <a:rPr lang="pt-BR" sz="3100" b="1" dirty="0" err="1" smtClean="0"/>
              <a:t>Obs</a:t>
            </a:r>
            <a:r>
              <a:rPr lang="pt-BR" sz="3100" b="1" dirty="0" smtClean="0"/>
              <a:t> 1:</a:t>
            </a:r>
            <a:r>
              <a:rPr lang="pt-BR" sz="3100" dirty="0" smtClean="0"/>
              <a:t> após </a:t>
            </a:r>
            <a:r>
              <a:rPr lang="pt-BR" sz="3100" dirty="0"/>
              <a:t>o arquivamento, o órgão ministerial possui o prazo de 3 dias para enviar os autos do IC ao órgão superior, sob pena de falta funcional.  </a:t>
            </a:r>
            <a:r>
              <a:rPr lang="pt-BR" sz="3100" i="1" dirty="0"/>
              <a:t> </a:t>
            </a:r>
          </a:p>
          <a:p>
            <a:pPr marL="0" indent="0" algn="just">
              <a:buNone/>
            </a:pPr>
            <a:endParaRPr lang="pt-BR" sz="3100" b="1" dirty="0" smtClean="0"/>
          </a:p>
          <a:p>
            <a:pPr marL="0" indent="0" algn="just">
              <a:buNone/>
            </a:pPr>
            <a:r>
              <a:rPr lang="pt-BR" sz="3100" b="1" dirty="0" err="1" smtClean="0"/>
              <a:t>Obs</a:t>
            </a:r>
            <a:r>
              <a:rPr lang="pt-BR" sz="3100" b="1" dirty="0" smtClean="0"/>
              <a:t> 2: </a:t>
            </a:r>
            <a:r>
              <a:rPr lang="pt-BR" sz="3100" dirty="0" smtClean="0"/>
              <a:t>eficácia </a:t>
            </a:r>
            <a:r>
              <a:rPr lang="pt-BR" sz="3100" dirty="0"/>
              <a:t>de TAC firmado no bojo do IC fica condicionada à decisão de homologação do arquivamento pelo órgão superior do MP. </a:t>
            </a:r>
            <a:r>
              <a:rPr lang="pt-BR" sz="3100" dirty="0" smtClean="0"/>
              <a:t>Após, forma-se título </a:t>
            </a:r>
            <a:r>
              <a:rPr lang="pt-BR" sz="3100" dirty="0"/>
              <a:t>executivo extrajudicial.</a:t>
            </a:r>
          </a:p>
          <a:p>
            <a:pPr marL="0" indent="0">
              <a:buNone/>
            </a:pPr>
            <a:endParaRPr lang="pt-BR" sz="3400" dirty="0"/>
          </a:p>
          <a:p>
            <a:pPr marL="0" indent="0" algn="just">
              <a:buNone/>
            </a:pPr>
            <a:endParaRPr lang="pt-BR" sz="2900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9065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3200" b="1" u="sng" dirty="0" smtClean="0"/>
          </a:p>
          <a:p>
            <a:pPr marL="0" indent="0" algn="just">
              <a:buNone/>
            </a:pPr>
            <a:r>
              <a:rPr lang="pt-BR" sz="3200" b="1" u="sng" dirty="0" smtClean="0"/>
              <a:t>9. Controle </a:t>
            </a:r>
            <a:r>
              <a:rPr lang="pt-BR" sz="3200" b="1" u="sng" dirty="0"/>
              <a:t>de legalidade do IC</a:t>
            </a:r>
            <a:r>
              <a:rPr lang="pt-BR" sz="3200" dirty="0"/>
              <a:t>: </a:t>
            </a:r>
            <a:endParaRPr lang="pt-BR" sz="3200" dirty="0" smtClean="0"/>
          </a:p>
          <a:p>
            <a:pPr marL="0" indent="0" algn="just">
              <a:buNone/>
            </a:pPr>
            <a:r>
              <a:rPr lang="pt-BR" sz="3200" dirty="0" smtClean="0"/>
              <a:t>i) combate </a:t>
            </a:r>
            <a:r>
              <a:rPr lang="pt-BR" sz="3200" dirty="0"/>
              <a:t>à instauração abusiva </a:t>
            </a:r>
            <a:endParaRPr lang="pt-BR" sz="3200" dirty="0" smtClean="0"/>
          </a:p>
          <a:p>
            <a:pPr marL="0" indent="0" algn="just">
              <a:buNone/>
            </a:pPr>
            <a:r>
              <a:rPr lang="pt-BR" sz="3200" dirty="0" err="1" smtClean="0"/>
              <a:t>ii</a:t>
            </a:r>
            <a:r>
              <a:rPr lang="pt-BR" sz="3200" dirty="0" smtClean="0"/>
              <a:t>) observância </a:t>
            </a:r>
            <a:r>
              <a:rPr lang="pt-BR" sz="3200" dirty="0"/>
              <a:t>de garantias constitucionais (</a:t>
            </a:r>
            <a:r>
              <a:rPr lang="pt-BR" sz="3200" dirty="0" err="1"/>
              <a:t>ex</a:t>
            </a:r>
            <a:r>
              <a:rPr lang="pt-BR" sz="3200" dirty="0"/>
              <a:t>: inviolabilidade de domicílio, sigilo de dados etc.) </a:t>
            </a:r>
            <a:endParaRPr lang="pt-BR" sz="3200" dirty="0" smtClean="0"/>
          </a:p>
          <a:p>
            <a:pPr marL="0" indent="0" algn="just">
              <a:buNone/>
            </a:pPr>
            <a:r>
              <a:rPr lang="pt-BR" sz="3200" dirty="0" err="1" smtClean="0"/>
              <a:t>iii</a:t>
            </a:r>
            <a:r>
              <a:rPr lang="pt-BR" sz="3200" dirty="0" smtClean="0"/>
              <a:t>) </a:t>
            </a:r>
            <a:r>
              <a:rPr lang="pt-BR" sz="3200" dirty="0"/>
              <a:t>observância de garantias</a:t>
            </a:r>
            <a:r>
              <a:rPr lang="pt-BR" sz="3200" dirty="0" smtClean="0"/>
              <a:t> processuais </a:t>
            </a:r>
            <a:r>
              <a:rPr lang="pt-BR" sz="3200" dirty="0"/>
              <a:t>(regras de impedimento/suspeição do CPC; garantia da ampla publicidade - art. 7º, §2º, Resolução CNMP nº 23/07).</a:t>
            </a:r>
          </a:p>
          <a:p>
            <a:pPr marL="0" indent="0">
              <a:buNone/>
            </a:pPr>
            <a:endParaRPr lang="pt-BR" sz="3400" dirty="0"/>
          </a:p>
          <a:p>
            <a:pPr marL="0" indent="0" algn="just">
              <a:buNone/>
            </a:pPr>
            <a:endParaRPr lang="pt-BR" sz="2900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35611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lnSpcReduction="10000"/>
          </a:bodyPr>
          <a:lstStyle/>
          <a:p>
            <a:pPr marL="114300" indent="0" algn="ctr">
              <a:lnSpc>
                <a:spcPct val="120000"/>
              </a:lnSpc>
              <a:buNone/>
            </a:pPr>
            <a:r>
              <a:rPr lang="pt-BR" sz="3700" b="1" dirty="0" smtClean="0"/>
              <a:t>Audiência Pública</a:t>
            </a:r>
            <a:endParaRPr lang="pt-BR" sz="2600" b="1" dirty="0" smtClean="0"/>
          </a:p>
          <a:p>
            <a:pPr marL="114300" indent="0" algn="just">
              <a:lnSpc>
                <a:spcPct val="120000"/>
              </a:lnSpc>
              <a:buNone/>
            </a:pPr>
            <a:endParaRPr lang="pt-BR" sz="2600" b="1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b="1" dirty="0" smtClean="0"/>
              <a:t>1. Conceito</a:t>
            </a:r>
            <a:r>
              <a:rPr lang="pt-BR" sz="2900" b="1" dirty="0"/>
              <a:t>: </a:t>
            </a:r>
            <a:r>
              <a:rPr lang="pt-BR" sz="2900" dirty="0"/>
              <a:t>instrumento extrajudicial de </a:t>
            </a:r>
            <a:r>
              <a:rPr lang="pt-BR" sz="2900" dirty="0" smtClean="0"/>
              <a:t>consulta pública de uma coletividade, expressão do princípio do contraditório </a:t>
            </a:r>
            <a:r>
              <a:rPr lang="pt-BR" sz="2900" dirty="0" smtClean="0"/>
              <a:t>e da democracia deliberativa no </a:t>
            </a:r>
            <a:r>
              <a:rPr lang="pt-BR" sz="2900" dirty="0" smtClean="0"/>
              <a:t>âmbito da tutela de direitos coletivos. 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2900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b="1" dirty="0" smtClean="0"/>
              <a:t>2</a:t>
            </a:r>
            <a:r>
              <a:rPr lang="pt-BR" sz="2900" b="1" dirty="0"/>
              <a:t>. Finalidade:</a:t>
            </a:r>
            <a:r>
              <a:rPr lang="pt-BR" sz="2900" dirty="0"/>
              <a:t> </a:t>
            </a:r>
            <a:r>
              <a:rPr lang="pt-BR" sz="2900" dirty="0" smtClean="0"/>
              <a:t>debater um tema de interesse social, por meio da oitiva de especialistas e da colheita de depoimentos da sociedade civil.</a:t>
            </a:r>
            <a:endParaRPr lang="pt-BR" sz="2900" b="1" dirty="0" smtClean="0"/>
          </a:p>
        </p:txBody>
      </p:sp>
    </p:spTree>
    <p:extLst>
      <p:ext uri="{BB962C8B-B14F-4D97-AF65-F5344CB8AC3E}">
        <p14:creationId xmlns:p14="http://schemas.microsoft.com/office/powerpoint/2010/main" val="409396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114300" indent="0" algn="just">
              <a:lnSpc>
                <a:spcPct val="120000"/>
              </a:lnSpc>
              <a:buNone/>
            </a:pPr>
            <a:r>
              <a:rPr lang="pt-BR" sz="2900" b="1" dirty="0" smtClean="0"/>
              <a:t>3</a:t>
            </a:r>
            <a:r>
              <a:rPr lang="pt-BR" sz="2900" b="1" dirty="0"/>
              <a:t>. </a:t>
            </a:r>
            <a:r>
              <a:rPr lang="pt-BR" sz="2900" b="1" dirty="0" smtClean="0"/>
              <a:t>Formas:</a:t>
            </a:r>
            <a:endParaRPr lang="pt-BR" sz="2900" dirty="0" smtClean="0"/>
          </a:p>
          <a:p>
            <a:pPr marL="114300" indent="0" algn="just">
              <a:lnSpc>
                <a:spcPct val="120000"/>
              </a:lnSpc>
              <a:buNone/>
            </a:pPr>
            <a:endParaRPr lang="pt-BR" sz="2900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a) </a:t>
            </a:r>
            <a:r>
              <a:rPr lang="pt-BR" sz="2900" b="1" dirty="0" smtClean="0"/>
              <a:t>extrajudicial </a:t>
            </a:r>
            <a:r>
              <a:rPr lang="pt-BR" sz="2900" dirty="0" smtClean="0"/>
              <a:t>– </a:t>
            </a:r>
            <a:r>
              <a:rPr lang="pt-BR" sz="2900" dirty="0" err="1" smtClean="0"/>
              <a:t>ex</a:t>
            </a:r>
            <a:r>
              <a:rPr lang="pt-BR" sz="2900" dirty="0" smtClean="0"/>
              <a:t>: audiência pública no processo de licenciamento ambiental (Resoluções nº 01/1986 e 09/1987, CONAMA)  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2900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b) </a:t>
            </a:r>
            <a:r>
              <a:rPr lang="pt-BR" sz="2900" b="1" dirty="0" smtClean="0"/>
              <a:t>judicial </a:t>
            </a:r>
            <a:r>
              <a:rPr lang="pt-BR" sz="2900" dirty="0" smtClean="0"/>
              <a:t>– </a:t>
            </a:r>
            <a:r>
              <a:rPr lang="pt-BR" sz="2900" dirty="0" err="1" smtClean="0"/>
              <a:t>ex</a:t>
            </a:r>
            <a:r>
              <a:rPr lang="pt-BR" sz="2900" dirty="0" smtClean="0"/>
              <a:t>: audiência pública no microssistema  de resolução de demandas repetitivas (art. 983, §1º, e 1.038, inc. II)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29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lnSpc>
                <a:spcPct val="120000"/>
              </a:lnSpc>
              <a:buNone/>
            </a:pPr>
            <a:endParaRPr lang="pt-BR" sz="4500" dirty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lnSpc>
                <a:spcPct val="120000"/>
              </a:lnSpc>
              <a:buNone/>
            </a:pPr>
            <a:endParaRPr lang="pt-BR" sz="37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988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fontScale="92500" lnSpcReduction="10000"/>
          </a:bodyPr>
          <a:lstStyle/>
          <a:p>
            <a:pPr marL="114300" indent="0" algn="ctr">
              <a:lnSpc>
                <a:spcPct val="160000"/>
              </a:lnSpc>
              <a:buNone/>
            </a:pPr>
            <a:r>
              <a:rPr lang="pt-BR" sz="3100" b="1" dirty="0" smtClean="0"/>
              <a:t>ACESSO À JUSTIÇA E MÉTODOS CONSENSUAIS</a:t>
            </a:r>
          </a:p>
          <a:p>
            <a:pPr marL="114300" indent="0" algn="just">
              <a:lnSpc>
                <a:spcPct val="160000"/>
              </a:lnSpc>
              <a:buNone/>
            </a:pPr>
            <a:endParaRPr lang="pt-BR" sz="2800" b="1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3000" b="1" dirty="0" smtClean="0"/>
              <a:t>1ª onda renovatória: </a:t>
            </a:r>
            <a:r>
              <a:rPr lang="pt-BR" sz="3000" dirty="0" smtClean="0"/>
              <a:t>necessidade de propiciar acesso aos pobres</a:t>
            </a:r>
          </a:p>
          <a:p>
            <a:pPr marL="114300" indent="0" algn="just">
              <a:lnSpc>
                <a:spcPct val="160000"/>
              </a:lnSpc>
              <a:buNone/>
            </a:pPr>
            <a:r>
              <a:rPr lang="pt-BR" sz="3000" b="1" dirty="0" smtClean="0"/>
              <a:t>2ª onda </a:t>
            </a:r>
            <a:r>
              <a:rPr lang="pt-BR" sz="3000" b="1" dirty="0"/>
              <a:t>renovatória: </a:t>
            </a:r>
            <a:r>
              <a:rPr lang="pt-BR" sz="3000" dirty="0" smtClean="0"/>
              <a:t>necessidade de propiciar tutela aos direitos transindividuais</a:t>
            </a:r>
          </a:p>
          <a:p>
            <a:pPr marL="114300" indent="0" algn="just">
              <a:lnSpc>
                <a:spcPct val="160000"/>
              </a:lnSpc>
              <a:buNone/>
            </a:pPr>
            <a:r>
              <a:rPr lang="pt-BR" sz="3000" b="1" dirty="0" smtClean="0"/>
              <a:t>3ª onda renovatória: </a:t>
            </a:r>
            <a:r>
              <a:rPr lang="pt-BR" sz="3000" dirty="0" smtClean="0"/>
              <a:t>necessidade de propiciar acesso efetivo à justiça e vias </a:t>
            </a:r>
            <a:r>
              <a:rPr lang="pt-BR" sz="3000" dirty="0" smtClean="0"/>
              <a:t>alternativas </a:t>
            </a:r>
            <a:r>
              <a:rPr lang="pt-BR" sz="3000" dirty="0" smtClean="0"/>
              <a:t>de resolução de conflitos</a:t>
            </a:r>
          </a:p>
          <a:p>
            <a:pPr marL="114300" indent="0" algn="just">
              <a:buNone/>
            </a:pPr>
            <a:endParaRPr lang="pt-BR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buNone/>
            </a:pPr>
            <a:endParaRPr lang="pt-BR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buNone/>
            </a:pPr>
            <a:endParaRPr lang="pt-BR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buNone/>
            </a:pPr>
            <a:endParaRPr lang="pt-B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628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114300" indent="0" algn="just">
              <a:lnSpc>
                <a:spcPct val="120000"/>
              </a:lnSpc>
              <a:buNone/>
            </a:pPr>
            <a:endParaRPr lang="pt-BR" sz="29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b="1" dirty="0" smtClean="0"/>
              <a:t>4</a:t>
            </a:r>
            <a:r>
              <a:rPr lang="pt-BR" sz="2900" b="1" dirty="0"/>
              <a:t>. </a:t>
            </a:r>
            <a:r>
              <a:rPr lang="pt-BR" sz="2900" b="1" dirty="0" smtClean="0"/>
              <a:t>Fases: 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a) Convocação e publicação do edital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b</a:t>
            </a:r>
            <a:r>
              <a:rPr lang="pt-BR" sz="2900" dirty="0"/>
              <a:t>) </a:t>
            </a:r>
            <a:r>
              <a:rPr lang="pt-BR" sz="2900" dirty="0" smtClean="0"/>
              <a:t>Expedição de ofícios e convites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c) Ampla publicidade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d) Realização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- explicações inaugurais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- possibilidade de palestra técnica 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- manifestação da sociedade civil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28359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114300" indent="0" algn="just">
              <a:lnSpc>
                <a:spcPct val="120000"/>
              </a:lnSpc>
              <a:buNone/>
            </a:pPr>
            <a:r>
              <a:rPr lang="pt-BR" sz="2900" b="1" dirty="0" smtClean="0"/>
              <a:t>5</a:t>
            </a:r>
            <a:r>
              <a:rPr lang="pt-BR" sz="2900" b="1" dirty="0" smtClean="0"/>
              <a:t>. Funções: 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i</a:t>
            </a:r>
            <a:r>
              <a:rPr lang="pt-BR" sz="2900" dirty="0" smtClean="0"/>
              <a:t>) participação popular na gestão pública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err="1" smtClean="0"/>
              <a:t>ii</a:t>
            </a:r>
            <a:r>
              <a:rPr lang="pt-BR" sz="2900" dirty="0" smtClean="0"/>
              <a:t>) concretização do princípio democrático 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err="1" smtClean="0"/>
              <a:t>iii</a:t>
            </a:r>
            <a:r>
              <a:rPr lang="pt-BR" sz="2900" dirty="0" smtClean="0"/>
              <a:t>) transparência dos atos decisórios do Estado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iv) mecanismo </a:t>
            </a:r>
            <a:r>
              <a:rPr lang="pt-BR" sz="2900" dirty="0" smtClean="0"/>
              <a:t>extrajudicial de </a:t>
            </a:r>
            <a:r>
              <a:rPr lang="pt-BR" sz="2900" dirty="0" smtClean="0"/>
              <a:t>produção de </a:t>
            </a:r>
            <a:r>
              <a:rPr lang="pt-BR" sz="2900" dirty="0" smtClean="0"/>
              <a:t>provas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v) institucionalizar o discurso público em torno de questões sociais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2900" dirty="0" smtClean="0"/>
              <a:t>vi) conferir legitimidade política às decisões estatais</a:t>
            </a:r>
            <a:endParaRPr lang="pt-BR" sz="2900" dirty="0" smtClean="0"/>
          </a:p>
          <a:p>
            <a:pPr marL="114300" indent="0" algn="just">
              <a:lnSpc>
                <a:spcPct val="120000"/>
              </a:lnSpc>
              <a:buNone/>
            </a:pPr>
            <a:endParaRPr lang="pt-BR" sz="24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1055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3200" b="1" u="sng" dirty="0" smtClean="0"/>
              <a:t>Problema prático:</a:t>
            </a:r>
            <a:endParaRPr lang="pt-BR" sz="3200" dirty="0" smtClean="0"/>
          </a:p>
          <a:p>
            <a:pPr marL="0" indent="0" algn="just">
              <a:buNone/>
            </a:pPr>
            <a:endParaRPr lang="pt-BR" sz="3200" dirty="0" smtClean="0"/>
          </a:p>
          <a:p>
            <a:pPr marL="0" indent="0" algn="just">
              <a:buNone/>
            </a:pPr>
            <a:r>
              <a:rPr lang="pt-BR" sz="3200" dirty="0" smtClean="0"/>
              <a:t>1) No Município de Pirapozinho/SP, </a:t>
            </a:r>
            <a:r>
              <a:rPr lang="pt-BR" sz="3200" dirty="0" smtClean="0"/>
              <a:t>o Defensor </a:t>
            </a:r>
            <a:r>
              <a:rPr lang="pt-BR" sz="3200" dirty="0" smtClean="0"/>
              <a:t>Público recebe a comunicação de que o SUS local não vem respeitando o direito de gestantes indicarem um acompanhante no momento do parto. Na qualidade de Defensor Público, promova a(s) medida(s) extrajudiciais adequadas.</a:t>
            </a:r>
            <a:endParaRPr lang="pt-BR" sz="3400" dirty="0"/>
          </a:p>
          <a:p>
            <a:pPr marL="0" indent="0" algn="just">
              <a:buNone/>
            </a:pPr>
            <a:endParaRPr lang="pt-BR" sz="2900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92157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sz="2600" b="1" dirty="0" smtClean="0">
                <a:solidFill>
                  <a:schemeClr val="accent5">
                    <a:lumMod val="50000"/>
                  </a:schemeClr>
                </a:solidFill>
              </a:rPr>
              <a:t>SOMA DAS ONDAS RENOVATÓRIAS</a:t>
            </a:r>
          </a:p>
          <a:p>
            <a:pPr marL="114300" indent="0">
              <a:buNone/>
            </a:pPr>
            <a:endParaRPr lang="pt-BR" b="1" dirty="0" smtClean="0"/>
          </a:p>
          <a:p>
            <a:pPr marL="114300" indent="0">
              <a:buNone/>
            </a:pPr>
            <a:endParaRPr lang="pt-BR" b="1" dirty="0" smtClean="0"/>
          </a:p>
          <a:p>
            <a:endParaRPr lang="pt-BR" dirty="0"/>
          </a:p>
        </p:txBody>
      </p:sp>
      <p:sp>
        <p:nvSpPr>
          <p:cNvPr id="4" name="Elipse 3"/>
          <p:cNvSpPr/>
          <p:nvPr/>
        </p:nvSpPr>
        <p:spPr>
          <a:xfrm>
            <a:off x="2714658" y="1090999"/>
            <a:ext cx="313862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 smtClean="0"/>
          </a:p>
          <a:p>
            <a:pPr algn="ctr"/>
            <a:r>
              <a:rPr lang="pt-BR" sz="2600" b="1" dirty="0" smtClean="0"/>
              <a:t>DEFENSORIA </a:t>
            </a:r>
            <a:r>
              <a:rPr lang="pt-BR" sz="2600" b="1" dirty="0"/>
              <a:t>PÚBLICA </a:t>
            </a:r>
          </a:p>
          <a:p>
            <a:pPr algn="ctr"/>
            <a:endParaRPr lang="pt-BR" dirty="0"/>
          </a:p>
        </p:txBody>
      </p:sp>
      <p:sp>
        <p:nvSpPr>
          <p:cNvPr id="5" name="Elipse 4"/>
          <p:cNvSpPr/>
          <p:nvPr/>
        </p:nvSpPr>
        <p:spPr>
          <a:xfrm>
            <a:off x="2731604" y="3048356"/>
            <a:ext cx="313862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/>
              <a:t>PROCESSO COLETIVO </a:t>
            </a:r>
          </a:p>
        </p:txBody>
      </p:sp>
      <p:sp>
        <p:nvSpPr>
          <p:cNvPr id="6" name="Elipse 5"/>
          <p:cNvSpPr/>
          <p:nvPr/>
        </p:nvSpPr>
        <p:spPr>
          <a:xfrm>
            <a:off x="2731604" y="4941168"/>
            <a:ext cx="3138620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600" b="1" dirty="0"/>
              <a:t>MÉTODOS </a:t>
            </a:r>
            <a:r>
              <a:rPr lang="pt-BR" sz="2600" b="1" dirty="0" smtClean="0"/>
              <a:t>CONSENSUAIS</a:t>
            </a:r>
            <a:endParaRPr lang="pt-BR" sz="2600" b="1" dirty="0"/>
          </a:p>
        </p:txBody>
      </p:sp>
    </p:spTree>
    <p:extLst>
      <p:ext uri="{BB962C8B-B14F-4D97-AF65-F5344CB8AC3E}">
        <p14:creationId xmlns:p14="http://schemas.microsoft.com/office/powerpoint/2010/main" val="1636003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lnSpcReduction="10000"/>
          </a:bodyPr>
          <a:lstStyle/>
          <a:p>
            <a:pPr marL="114300" indent="0" algn="ctr">
              <a:lnSpc>
                <a:spcPct val="160000"/>
              </a:lnSpc>
              <a:buNone/>
            </a:pPr>
            <a:r>
              <a:rPr lang="pt-BR" sz="3100" b="1" dirty="0" smtClean="0"/>
              <a:t>MUDANÇAS ESTRUTURAIS</a:t>
            </a:r>
          </a:p>
          <a:p>
            <a:pPr marL="114300" indent="0" algn="just">
              <a:lnSpc>
                <a:spcPct val="160000"/>
              </a:lnSpc>
              <a:buNone/>
            </a:pPr>
            <a:r>
              <a:rPr lang="pt-BR" sz="3000" dirty="0" smtClean="0"/>
              <a:t>-Substituição de um modelo </a:t>
            </a:r>
            <a:r>
              <a:rPr lang="pt-BR" sz="3000" dirty="0" err="1" smtClean="0"/>
              <a:t>adversarial</a:t>
            </a:r>
            <a:r>
              <a:rPr lang="pt-BR" sz="3000" dirty="0" smtClean="0"/>
              <a:t> por um modelo consensual (</a:t>
            </a:r>
            <a:r>
              <a:rPr lang="pt-BR" sz="3000" b="1" dirty="0" smtClean="0"/>
              <a:t>justiça </a:t>
            </a:r>
            <a:r>
              <a:rPr lang="pt-BR" sz="3000" b="1" dirty="0" err="1" smtClean="0"/>
              <a:t>coexistencial</a:t>
            </a:r>
            <a:r>
              <a:rPr lang="pt-BR" sz="3000" dirty="0" smtClean="0"/>
              <a:t>)</a:t>
            </a:r>
          </a:p>
          <a:p>
            <a:pPr marL="114300" indent="0" algn="just">
              <a:lnSpc>
                <a:spcPct val="160000"/>
              </a:lnSpc>
              <a:buNone/>
            </a:pPr>
            <a:r>
              <a:rPr lang="pt-BR" sz="3000" dirty="0" smtClean="0"/>
              <a:t>-Substituição de um modelo heterocompositivo por um modelo </a:t>
            </a:r>
            <a:r>
              <a:rPr lang="pt-BR" sz="3000" dirty="0" err="1" smtClean="0"/>
              <a:t>autocompositivo</a:t>
            </a:r>
            <a:r>
              <a:rPr lang="pt-BR" sz="3000" dirty="0" smtClean="0"/>
              <a:t> (</a:t>
            </a:r>
            <a:r>
              <a:rPr lang="pt-BR" sz="3000" b="1" dirty="0" smtClean="0"/>
              <a:t>justiça cooperativa</a:t>
            </a:r>
            <a:r>
              <a:rPr lang="pt-BR" sz="3000" dirty="0" smtClean="0"/>
              <a:t>)</a:t>
            </a:r>
          </a:p>
          <a:p>
            <a:pPr marL="114300" indent="0" algn="just">
              <a:lnSpc>
                <a:spcPct val="160000"/>
              </a:lnSpc>
              <a:buNone/>
            </a:pPr>
            <a:r>
              <a:rPr lang="pt-BR" sz="3000" dirty="0" smtClean="0"/>
              <a:t>-Substituição de um modelo unilateral por um modelo plurilateral (</a:t>
            </a:r>
            <a:r>
              <a:rPr lang="pt-BR" sz="3000" b="1" dirty="0" smtClean="0"/>
              <a:t>justiça multiportas</a:t>
            </a:r>
            <a:r>
              <a:rPr lang="pt-BR" sz="3000" dirty="0" smtClean="0"/>
              <a:t>)</a:t>
            </a:r>
          </a:p>
          <a:p>
            <a:pPr marL="114300" indent="0" algn="just">
              <a:lnSpc>
                <a:spcPct val="160000"/>
              </a:lnSpc>
              <a:buNone/>
            </a:pPr>
            <a:endParaRPr lang="pt-BR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lnSpc>
                <a:spcPct val="160000"/>
              </a:lnSpc>
              <a:buNone/>
            </a:pPr>
            <a:endParaRPr lang="pt-B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95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/>
          </a:bodyPr>
          <a:lstStyle/>
          <a:p>
            <a:pPr marL="114300" indent="0" algn="ctr">
              <a:lnSpc>
                <a:spcPct val="160000"/>
              </a:lnSpc>
              <a:buNone/>
            </a:pPr>
            <a:r>
              <a:rPr lang="pt-BR" sz="3100" b="1" dirty="0" smtClean="0"/>
              <a:t>PARADIGMA ATUAL DO ACESSO À JUSTIÇA</a:t>
            </a:r>
          </a:p>
          <a:p>
            <a:pPr marL="114300" indent="0" algn="ctr">
              <a:lnSpc>
                <a:spcPct val="160000"/>
              </a:lnSpc>
              <a:buNone/>
            </a:pPr>
            <a:endParaRPr lang="pt-BR" sz="3100" b="1" dirty="0" smtClean="0"/>
          </a:p>
          <a:p>
            <a:pPr algn="just">
              <a:buFontTx/>
              <a:buChar char="-"/>
            </a:pPr>
            <a:r>
              <a:rPr lang="pt-BR" sz="3000" dirty="0" smtClean="0"/>
              <a:t>Acesso à justiça significa o acesso à ordem jurídica justa (tutela efetiva dos direitos)</a:t>
            </a:r>
          </a:p>
          <a:p>
            <a:pPr algn="just">
              <a:buFontTx/>
              <a:buChar char="-"/>
            </a:pPr>
            <a:endParaRPr lang="pt-BR" sz="3000" dirty="0" smtClean="0"/>
          </a:p>
          <a:p>
            <a:pPr algn="just">
              <a:buFontTx/>
              <a:buChar char="-"/>
            </a:pPr>
            <a:r>
              <a:rPr lang="pt-BR" sz="3000" dirty="0" smtClean="0"/>
              <a:t>A tutela jurisdicional é a </a:t>
            </a:r>
            <a:r>
              <a:rPr lang="pt-BR" sz="3000" i="1" dirty="0" smtClean="0"/>
              <a:t>ultima </a:t>
            </a:r>
            <a:r>
              <a:rPr lang="pt-BR" sz="3000" i="1" dirty="0" err="1" smtClean="0"/>
              <a:t>ratio</a:t>
            </a:r>
            <a:r>
              <a:rPr lang="pt-BR" sz="3000" dirty="0" smtClean="0"/>
              <a:t> dos meios de resolução de conflitos disponíveis</a:t>
            </a:r>
          </a:p>
          <a:p>
            <a:pPr algn="just">
              <a:buFontTx/>
              <a:buChar char="-"/>
            </a:pPr>
            <a:endParaRPr lang="pt-BR" sz="3000" dirty="0" smtClean="0"/>
          </a:p>
          <a:p>
            <a:pPr algn="just">
              <a:buFontTx/>
              <a:buChar char="-"/>
            </a:pPr>
            <a:r>
              <a:rPr lang="pt-BR" sz="3000" dirty="0" smtClean="0"/>
              <a:t>Prioridade de métodos extrajudiciais aos judiciais (meios adequados) </a:t>
            </a:r>
          </a:p>
          <a:p>
            <a:pPr algn="just">
              <a:lnSpc>
                <a:spcPct val="160000"/>
              </a:lnSpc>
              <a:buFontTx/>
              <a:buChar char="-"/>
            </a:pPr>
            <a:endParaRPr lang="pt-BR" sz="3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lnSpc>
                <a:spcPct val="160000"/>
              </a:lnSpc>
              <a:buNone/>
            </a:pPr>
            <a:endParaRPr lang="pt-BR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14300" indent="0" algn="just">
              <a:lnSpc>
                <a:spcPct val="160000"/>
              </a:lnSpc>
              <a:buNone/>
            </a:pPr>
            <a:endParaRPr lang="pt-B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142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fontScale="55000" lnSpcReduction="20000"/>
          </a:bodyPr>
          <a:lstStyle/>
          <a:p>
            <a:pPr marL="114300" indent="0" algn="ctr">
              <a:lnSpc>
                <a:spcPct val="120000"/>
              </a:lnSpc>
              <a:buNone/>
            </a:pPr>
            <a:r>
              <a:rPr lang="pt-BR" sz="4200" b="1" dirty="0" smtClean="0"/>
              <a:t>O MODERNO PERFIL DE ATUAÇÃO INSTITUCIONAL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4200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5300" dirty="0" smtClean="0"/>
              <a:t>- EC nº 80/2014 </a:t>
            </a:r>
            <a:r>
              <a:rPr lang="pt-BR" sz="5300" dirty="0" smtClean="0">
                <a:sym typeface="Wingdings" panose="05000000000000000000" pitchFamily="2" charset="2"/>
              </a:rPr>
              <a:t></a:t>
            </a:r>
            <a:r>
              <a:rPr lang="pt-BR" sz="5300" dirty="0" smtClean="0"/>
              <a:t> incluiu a </a:t>
            </a:r>
            <a:r>
              <a:rPr lang="pt-BR" sz="5300" dirty="0"/>
              <a:t>defesa extrajudicial dos direitos </a:t>
            </a:r>
            <a:r>
              <a:rPr lang="pt-BR" sz="5300" dirty="0" smtClean="0"/>
              <a:t>dos </a:t>
            </a:r>
            <a:r>
              <a:rPr lang="pt-BR" sz="5300" dirty="0"/>
              <a:t>necessitados </a:t>
            </a:r>
            <a:r>
              <a:rPr lang="pt-BR" sz="5300" dirty="0" smtClean="0"/>
              <a:t>como missão da Defensoria Pública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5300" dirty="0" smtClean="0"/>
              <a:t>- LC </a:t>
            </a:r>
            <a:r>
              <a:rPr lang="pt-BR" sz="5300" dirty="0" smtClean="0"/>
              <a:t>nº 80/1994 </a:t>
            </a:r>
            <a:r>
              <a:rPr lang="pt-BR" sz="5300" dirty="0" smtClean="0">
                <a:sym typeface="Wingdings" panose="05000000000000000000" pitchFamily="2" charset="2"/>
              </a:rPr>
              <a:t></a:t>
            </a:r>
            <a:r>
              <a:rPr lang="pt-BR" sz="5300" dirty="0" smtClean="0"/>
              <a:t> incluiu a solução </a:t>
            </a:r>
            <a:r>
              <a:rPr lang="pt-BR" sz="5300" dirty="0"/>
              <a:t>extrajudicial </a:t>
            </a:r>
            <a:r>
              <a:rPr lang="pt-BR" sz="5300" dirty="0" smtClean="0"/>
              <a:t>como prioridade dos </a:t>
            </a:r>
            <a:r>
              <a:rPr lang="pt-BR" sz="5300" dirty="0"/>
              <a:t>defensores públicos (art. 4º, inc. II</a:t>
            </a:r>
            <a:r>
              <a:rPr lang="pt-BR" sz="5300" dirty="0" smtClean="0"/>
              <a:t>) </a:t>
            </a:r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5300" b="1" dirty="0" smtClean="0"/>
              <a:t>*</a:t>
            </a:r>
            <a:r>
              <a:rPr lang="pt-BR" sz="5300" b="1" dirty="0" smtClean="0"/>
              <a:t>Conclusão</a:t>
            </a:r>
            <a:r>
              <a:rPr lang="pt-BR" sz="5300" dirty="0" smtClean="0"/>
              <a:t>: a </a:t>
            </a:r>
            <a:r>
              <a:rPr lang="pt-BR" sz="5300" dirty="0"/>
              <a:t>prática </a:t>
            </a:r>
            <a:r>
              <a:rPr lang="pt-BR" sz="5300" dirty="0" smtClean="0"/>
              <a:t>desjudicializante </a:t>
            </a:r>
            <a:r>
              <a:rPr lang="pt-BR" sz="5300" dirty="0" smtClean="0"/>
              <a:t>é dever </a:t>
            </a:r>
            <a:r>
              <a:rPr lang="pt-BR" sz="5300" dirty="0"/>
              <a:t>funcional e atribuição </a:t>
            </a:r>
            <a:r>
              <a:rPr lang="pt-BR" sz="5300" dirty="0" smtClean="0"/>
              <a:t>constitucional do Defensor Público, cabendo a este necessariamente priorizar a tutela extrajudicial de direitos.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954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pt-BR" sz="5000" dirty="0" smtClean="0"/>
              <a:t>INSTRUMENTOS DE ATUAÇÃO EXTRAJUDICIAL</a:t>
            </a:r>
            <a:endParaRPr lang="pt-BR" sz="5000" dirty="0"/>
          </a:p>
        </p:txBody>
      </p:sp>
    </p:spTree>
    <p:extLst>
      <p:ext uri="{BB962C8B-B14F-4D97-AF65-F5344CB8AC3E}">
        <p14:creationId xmlns:p14="http://schemas.microsoft.com/office/powerpoint/2010/main" val="4176562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fontScale="77500" lnSpcReduction="20000"/>
          </a:bodyPr>
          <a:lstStyle/>
          <a:p>
            <a:pPr marL="114300" indent="0" algn="ctr">
              <a:lnSpc>
                <a:spcPct val="160000"/>
              </a:lnSpc>
              <a:buNone/>
            </a:pPr>
            <a:r>
              <a:rPr lang="pt-BR" sz="5500" b="1" dirty="0" smtClean="0"/>
              <a:t>Poder de requisição</a:t>
            </a:r>
            <a:endParaRPr lang="pt-BR" sz="5500" dirty="0" smtClean="0"/>
          </a:p>
          <a:p>
            <a:pPr marL="114300" indent="0" algn="just">
              <a:lnSpc>
                <a:spcPct val="120000"/>
              </a:lnSpc>
              <a:buNone/>
            </a:pPr>
            <a:endParaRPr lang="pt-BR" sz="3700" b="1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3700" b="1" dirty="0" smtClean="0"/>
              <a:t>1. Conceito: </a:t>
            </a:r>
            <a:r>
              <a:rPr lang="pt-BR" sz="3700" dirty="0" smtClean="0"/>
              <a:t>trata-se de prerrogativa da Defensoria Pública (art. 128, inc. X, da LC nº 80/94, que encerra uma ordem de natureza administrativa, dotada de imperatividade.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3700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3700" b="1" dirty="0" smtClean="0"/>
              <a:t>2. Finalidade:</a:t>
            </a:r>
            <a:r>
              <a:rPr lang="pt-BR" sz="3700" dirty="0" smtClean="0"/>
              <a:t> obter informações, documentos, esclarecimentos ou providências necessárias ao exercício das atribuições institucionais.</a:t>
            </a:r>
          </a:p>
          <a:p>
            <a:pPr marL="114300" indent="0" algn="just">
              <a:lnSpc>
                <a:spcPct val="160000"/>
              </a:lnSpc>
              <a:buNone/>
            </a:pPr>
            <a:endParaRPr lang="pt-B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29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>
            <a:normAutofit fontScale="77500" lnSpcReduction="20000"/>
          </a:bodyPr>
          <a:lstStyle/>
          <a:p>
            <a:pPr marL="114300" indent="0" algn="ctr">
              <a:lnSpc>
                <a:spcPct val="160000"/>
              </a:lnSpc>
              <a:buNone/>
            </a:pPr>
            <a:r>
              <a:rPr lang="pt-BR" sz="5500" b="1" dirty="0" smtClean="0"/>
              <a:t>Recomendação</a:t>
            </a:r>
            <a:r>
              <a:rPr lang="pt-BR" sz="5500" b="1" dirty="0"/>
              <a:t> </a:t>
            </a:r>
            <a:r>
              <a:rPr lang="pt-BR" sz="5500" b="1" dirty="0" smtClean="0"/>
              <a:t>Administrativa</a:t>
            </a:r>
            <a:r>
              <a:rPr lang="pt-BR" sz="5500" dirty="0" smtClean="0"/>
              <a:t> 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3700" b="1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3700" b="1" dirty="0" smtClean="0"/>
              <a:t>1. Conceito: </a:t>
            </a:r>
            <a:r>
              <a:rPr lang="pt-BR" sz="3700" dirty="0" smtClean="0"/>
              <a:t>trata-se de instrumento extrajudicial de resolução de conflitos </a:t>
            </a:r>
            <a:r>
              <a:rPr lang="pt-BR" sz="3700" dirty="0"/>
              <a:t>que </a:t>
            </a:r>
            <a:r>
              <a:rPr lang="pt-BR" sz="3700" dirty="0" smtClean="0"/>
              <a:t>expede uma </a:t>
            </a:r>
            <a:r>
              <a:rPr lang="pt-BR" sz="3700" dirty="0"/>
              <a:t>orientação fundamentada </a:t>
            </a:r>
            <a:r>
              <a:rPr lang="pt-BR" sz="3700" dirty="0" smtClean="0"/>
              <a:t>a </a:t>
            </a:r>
            <a:r>
              <a:rPr lang="pt-BR" sz="3700" dirty="0"/>
              <a:t>órgãos públicos ou </a:t>
            </a:r>
            <a:r>
              <a:rPr lang="pt-BR" sz="3700" dirty="0" smtClean="0"/>
              <a:t>privados. </a:t>
            </a:r>
          </a:p>
          <a:p>
            <a:pPr marL="114300" indent="0" algn="just">
              <a:lnSpc>
                <a:spcPct val="120000"/>
              </a:lnSpc>
              <a:buNone/>
            </a:pPr>
            <a:endParaRPr lang="pt-BR" sz="3700" dirty="0" smtClean="0"/>
          </a:p>
          <a:p>
            <a:pPr marL="114300" indent="0" algn="just">
              <a:lnSpc>
                <a:spcPct val="120000"/>
              </a:lnSpc>
              <a:buNone/>
            </a:pPr>
            <a:r>
              <a:rPr lang="pt-BR" sz="3700" b="1" dirty="0" smtClean="0"/>
              <a:t>2. Finalidade:</a:t>
            </a:r>
            <a:r>
              <a:rPr lang="pt-BR" sz="3700" dirty="0" smtClean="0"/>
              <a:t> </a:t>
            </a:r>
            <a:r>
              <a:rPr lang="pt-BR" sz="3700" dirty="0"/>
              <a:t>provocar o sujeito passivo para que este adeque seu </a:t>
            </a:r>
            <a:r>
              <a:rPr lang="pt-BR" sz="3700" dirty="0" smtClean="0"/>
              <a:t>comportamento às </a:t>
            </a:r>
            <a:r>
              <a:rPr lang="pt-BR" sz="3700" dirty="0"/>
              <a:t>exigências </a:t>
            </a:r>
            <a:r>
              <a:rPr lang="pt-BR" sz="3700" dirty="0" smtClean="0"/>
              <a:t>legais.</a:t>
            </a:r>
            <a:endParaRPr lang="pt-BR" sz="3700" dirty="0"/>
          </a:p>
          <a:p>
            <a:pPr marL="114300" indent="0" algn="just">
              <a:lnSpc>
                <a:spcPct val="160000"/>
              </a:lnSpc>
              <a:buNone/>
            </a:pPr>
            <a:endParaRPr lang="pt-BR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704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362</TotalTime>
  <Words>1204</Words>
  <Application>Microsoft Office PowerPoint</Application>
  <PresentationFormat>Apresentação na tela (4:3)</PresentationFormat>
  <Paragraphs>125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Adjacência</vt:lpstr>
      <vt:lpstr>Métodos extrajudiciais de resolução de conflitos coletivos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INSTRUMENTOS DE ATUAÇÃO EXTRAJUDICIAL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Métodos extrajudiciais de resolução de conflitos coletivos</dc:title>
  <dc:creator>Micro</dc:creator>
  <cp:lastModifiedBy>Júlio</cp:lastModifiedBy>
  <cp:revision>31</cp:revision>
  <dcterms:created xsi:type="dcterms:W3CDTF">2018-05-13T22:49:10Z</dcterms:created>
  <dcterms:modified xsi:type="dcterms:W3CDTF">2018-05-18T14:04:03Z</dcterms:modified>
</cp:coreProperties>
</file>