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handoutMasterIdLst>
    <p:handoutMasterId r:id="rId66"/>
  </p:handoutMasterIdLst>
  <p:sldIdLst>
    <p:sldId id="263" r:id="rId2"/>
    <p:sldId id="322" r:id="rId3"/>
    <p:sldId id="329" r:id="rId4"/>
    <p:sldId id="323" r:id="rId5"/>
    <p:sldId id="324" r:id="rId6"/>
    <p:sldId id="325" r:id="rId7"/>
    <p:sldId id="326" r:id="rId8"/>
    <p:sldId id="327" r:id="rId9"/>
    <p:sldId id="328" r:id="rId10"/>
    <p:sldId id="330" r:id="rId11"/>
    <p:sldId id="331" r:id="rId12"/>
    <p:sldId id="332" r:id="rId13"/>
    <p:sldId id="333" r:id="rId14"/>
    <p:sldId id="334" r:id="rId15"/>
    <p:sldId id="335" r:id="rId16"/>
    <p:sldId id="336" r:id="rId17"/>
    <p:sldId id="337" r:id="rId18"/>
    <p:sldId id="338" r:id="rId19"/>
    <p:sldId id="356" r:id="rId20"/>
    <p:sldId id="339" r:id="rId21"/>
    <p:sldId id="340" r:id="rId22"/>
    <p:sldId id="341" r:id="rId23"/>
    <p:sldId id="342" r:id="rId24"/>
    <p:sldId id="343" r:id="rId25"/>
    <p:sldId id="344" r:id="rId26"/>
    <p:sldId id="347" r:id="rId27"/>
    <p:sldId id="345" r:id="rId28"/>
    <p:sldId id="348" r:id="rId29"/>
    <p:sldId id="351" r:id="rId30"/>
    <p:sldId id="350" r:id="rId31"/>
    <p:sldId id="353" r:id="rId32"/>
    <p:sldId id="354" r:id="rId33"/>
    <p:sldId id="357" r:id="rId34"/>
    <p:sldId id="358" r:id="rId35"/>
    <p:sldId id="359" r:id="rId36"/>
    <p:sldId id="384" r:id="rId37"/>
    <p:sldId id="379" r:id="rId38"/>
    <p:sldId id="380" r:id="rId39"/>
    <p:sldId id="381" r:id="rId40"/>
    <p:sldId id="382" r:id="rId41"/>
    <p:sldId id="383" r:id="rId42"/>
    <p:sldId id="360" r:id="rId43"/>
    <p:sldId id="361" r:id="rId44"/>
    <p:sldId id="362" r:id="rId45"/>
    <p:sldId id="363" r:id="rId46"/>
    <p:sldId id="364" r:id="rId47"/>
    <p:sldId id="365" r:id="rId48"/>
    <p:sldId id="366" r:id="rId49"/>
    <p:sldId id="367" r:id="rId50"/>
    <p:sldId id="368" r:id="rId51"/>
    <p:sldId id="369" r:id="rId52"/>
    <p:sldId id="370" r:id="rId53"/>
    <p:sldId id="371" r:id="rId54"/>
    <p:sldId id="372" r:id="rId55"/>
    <p:sldId id="373" r:id="rId56"/>
    <p:sldId id="375" r:id="rId57"/>
    <p:sldId id="376" r:id="rId58"/>
    <p:sldId id="377" r:id="rId59"/>
    <p:sldId id="385" r:id="rId60"/>
    <p:sldId id="386" r:id="rId61"/>
    <p:sldId id="387" r:id="rId62"/>
    <p:sldId id="388" r:id="rId63"/>
    <p:sldId id="389" r:id="rId6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86347" autoAdjust="0"/>
  </p:normalViewPr>
  <p:slideViewPr>
    <p:cSldViewPr>
      <p:cViewPr varScale="1">
        <p:scale>
          <a:sx n="72" d="100"/>
          <a:sy n="72" d="100"/>
        </p:scale>
        <p:origin x="720" y="66"/>
      </p:cViewPr>
      <p:guideLst>
        <p:guide orient="horz" pos="2160"/>
        <p:guide pos="2880"/>
      </p:guideLst>
    </p:cSldViewPr>
  </p:slideViewPr>
  <p:outlineViewPr>
    <p:cViewPr>
      <p:scale>
        <a:sx n="33" d="100"/>
        <a:sy n="33" d="100"/>
      </p:scale>
      <p:origin x="0" y="-37194"/>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15/02/2019</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15/02/2019</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15/02/2019</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heuan@rcva.adv.br"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2019</a:t>
            </a:r>
          </a:p>
        </p:txBody>
      </p:sp>
      <p:sp>
        <p:nvSpPr>
          <p:cNvPr id="3" name="Espaço Reservado para Conteúdo 2"/>
          <p:cNvSpPr>
            <a:spLocks noGrp="1"/>
          </p:cNvSpPr>
          <p:nvPr>
            <p:ph idx="1"/>
          </p:nvPr>
        </p:nvSpPr>
        <p:spPr/>
        <p:txBody>
          <a:bodyPr>
            <a:normAutofit lnSpcReduction="10000"/>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t>Recursos em Espécie</a:t>
            </a:r>
          </a:p>
          <a:p>
            <a:pPr marL="0" indent="0" algn="ctr">
              <a:buNone/>
            </a:pPr>
            <a:endParaRPr lang="pt-BR" sz="4000" b="1" dirty="0">
              <a:latin typeface="Arial" panose="020B0604020202020204" pitchFamily="34" charset="0"/>
              <a:cs typeface="Arial" panose="020B0604020202020204" pitchFamily="34" charset="0"/>
            </a:endParaRPr>
          </a:p>
          <a:p>
            <a:pPr marL="0" indent="0" algn="ctr">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hlinkClick r:id="rId2"/>
              </a:rPr>
              <a:t>theuan@rcva.adv.br</a:t>
            </a:r>
            <a:r>
              <a:rPr lang="pt-BR" sz="4000" u="sng"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34345219"/>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lvl="0" indent="0">
              <a:buNone/>
            </a:pPr>
            <a:r>
              <a:rPr lang="pt-BR" b="1" dirty="0"/>
              <a:t>d). Contra decisão de pronúncia</a:t>
            </a:r>
            <a:endParaRPr lang="pt-BR" dirty="0"/>
          </a:p>
          <a:p>
            <a:r>
              <a:rPr lang="pt-BR" dirty="0"/>
              <a:t>A decisão de pronúncia é uma interlocutória mista não terminativa, que poderá ser desafiada por recurso em sentido estrito.</a:t>
            </a:r>
          </a:p>
          <a:p>
            <a:pPr marL="0" indent="0">
              <a:buNone/>
            </a:pPr>
            <a:r>
              <a:rPr lang="pt-BR" b="1" dirty="0"/>
              <a:t>OBS</a:t>
            </a:r>
            <a:r>
              <a:rPr lang="pt-BR" dirty="0"/>
              <a:t>: a decisão de impronúncia é considerada decisão interlocutória mista terminativa (</a:t>
            </a:r>
            <a:r>
              <a:rPr lang="pt-BR" i="1" dirty="0"/>
              <a:t>com força de definitiva</a:t>
            </a:r>
            <a:r>
              <a:rPr lang="pt-BR" dirty="0"/>
              <a:t>), e por isso o recurso cabível é a apelação.</a:t>
            </a:r>
          </a:p>
          <a:p>
            <a:pPr marL="0" indent="0">
              <a:buNone/>
            </a:pPr>
            <a:endParaRPr lang="pt-BR" dirty="0"/>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3794317081"/>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a:bodyPr>
          <a:lstStyle/>
          <a:p>
            <a:pPr marL="0" lvl="0" indent="0">
              <a:buNone/>
            </a:pPr>
            <a:r>
              <a:rPr lang="pt-BR" b="1" dirty="0"/>
              <a:t>e) Contra todas as decisões em 1º grau acerca da fiança (quebra, perda, cassação, etc.)</a:t>
            </a:r>
            <a:endParaRPr lang="pt-BR" dirty="0"/>
          </a:p>
          <a:p>
            <a:r>
              <a:rPr lang="pt-BR" dirty="0"/>
              <a:t>Todas as decisões que firmam matéria sobre fiança são recorríveis em sentido estrito, independentemente de seu conteúdo (que conceda, arbitre, negue, casse ou julgue inidônea a fiança), tendo todas natureza de interlocutória simples.</a:t>
            </a:r>
          </a:p>
          <a:p>
            <a:r>
              <a:rPr lang="pt-BR" dirty="0"/>
              <a:t>Para parte da doutrina, caberia contra a decisão de perda de fiança o recurso de agravo em execução</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3043642310"/>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lvl="0" indent="0">
              <a:buNone/>
            </a:pPr>
            <a:r>
              <a:rPr lang="pt-BR" b="1" dirty="0"/>
              <a:t>f) Contra a decisão que indefira requerimento de preventiva ou revogue a preventiva, bem como aquela que conceda liberdade provisória ou relaxe a prisão em flagrante</a:t>
            </a:r>
            <a:endParaRPr lang="pt-BR" dirty="0"/>
          </a:p>
          <a:p>
            <a:r>
              <a:rPr lang="pt-BR" dirty="0"/>
              <a:t>As decisões relativas à prisão cautelar do acusado serão atacáveis pelo recurso em sentido estrito quando favoráveis à liberdade, ou seja, quando deixem </a:t>
            </a:r>
            <a:r>
              <a:rPr lang="pt-BR" dirty="0" err="1"/>
              <a:t>irresignado</a:t>
            </a:r>
            <a:r>
              <a:rPr lang="pt-BR" dirty="0"/>
              <a:t> o MP. </a:t>
            </a:r>
          </a:p>
          <a:p>
            <a:r>
              <a:rPr lang="pt-BR" dirty="0"/>
              <a:t>Assim, por interpretação evolutiva, também caberia recurso em sentido estrito contra decisão que negue alguma medida cautelar. </a:t>
            </a:r>
          </a:p>
          <a:p>
            <a:r>
              <a:rPr lang="pt-BR" dirty="0"/>
              <a:t>Sendo favorável ao cárcere, cabível apenas o </a:t>
            </a:r>
            <a:r>
              <a:rPr lang="pt-BR" i="1" dirty="0"/>
              <a:t>habeas corpus</a:t>
            </a:r>
            <a:r>
              <a:rPr lang="pt-BR" dirty="0"/>
              <a:t>.</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1310806472"/>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lvl="0" indent="0">
              <a:buNone/>
            </a:pPr>
            <a:r>
              <a:rPr lang="pt-BR" b="1" dirty="0"/>
              <a:t>g) Contra decisão que julga extinta a punibilidade ou denega o pleito de extinção</a:t>
            </a:r>
            <a:endParaRPr lang="pt-BR" dirty="0"/>
          </a:p>
          <a:p>
            <a:r>
              <a:rPr lang="pt-BR" dirty="0"/>
              <a:t>Quando a decisão julgar extinta a punibilidade, por exemplo pela prescrição, será uma decisão terminativa de mérito (decisão definitiva). Todavia, aquela que denega a extinção da punibilidade é uma interlocutória simples.</a:t>
            </a:r>
          </a:p>
          <a:p>
            <a:r>
              <a:rPr lang="pt-BR" dirty="0"/>
              <a:t>Assim, a decisão de extinção da punibilidade é </a:t>
            </a:r>
            <a:r>
              <a:rPr lang="pt-BR" i="1" dirty="0"/>
              <a:t>pro et contra</a:t>
            </a:r>
            <a:r>
              <a:rPr lang="pt-BR" dirty="0"/>
              <a:t>, ou seja, impugnável independentemente do sentido da decisão.</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1928480458"/>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lvl="0" indent="0">
              <a:buNone/>
            </a:pPr>
            <a:r>
              <a:rPr lang="pt-BR" b="1" dirty="0"/>
              <a:t>h) Contra decisão do juiz de 1º grau que concede ou nega a ordem de </a:t>
            </a:r>
            <a:r>
              <a:rPr lang="pt-BR" b="1" i="1" dirty="0"/>
              <a:t>habeas corpus</a:t>
            </a:r>
            <a:endParaRPr lang="pt-BR" dirty="0"/>
          </a:p>
          <a:p>
            <a:r>
              <a:rPr lang="pt-BR" dirty="0"/>
              <a:t>É o caso de impetração que se dirige contra ato de autoridade policial, onde é competente o juiz de 1ª instância. Dessa decisão, independente do seu sentido, caberá recurso em sentido estrito.</a:t>
            </a:r>
          </a:p>
          <a:p>
            <a:r>
              <a:rPr lang="pt-BR" dirty="0"/>
              <a:t>Todavia, evidentemente que o HC é um instrumento bem mais efetivo em caso de manutenção da prisão.</a:t>
            </a:r>
          </a:p>
          <a:p>
            <a:pPr marL="0" indent="0">
              <a:buNone/>
            </a:pPr>
            <a:r>
              <a:rPr lang="pt-BR" b="1" dirty="0"/>
              <a:t>OBS</a:t>
            </a:r>
            <a:r>
              <a:rPr lang="pt-BR" dirty="0"/>
              <a:t>: art. 574, inc. I, CPP não foi recepcionado.</a:t>
            </a:r>
          </a:p>
          <a:p>
            <a:endParaRPr lang="pt-BR" dirty="0"/>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1442125296"/>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endParaRPr lang="pt-BR" dirty="0"/>
          </a:p>
          <a:p>
            <a:endParaRPr lang="pt-BR" dirty="0"/>
          </a:p>
        </p:txBody>
      </p:sp>
      <p:graphicFrame>
        <p:nvGraphicFramePr>
          <p:cNvPr id="4" name="Tabela 3">
            <a:extLst>
              <a:ext uri="{FF2B5EF4-FFF2-40B4-BE49-F238E27FC236}">
                <a16:creationId xmlns:a16="http://schemas.microsoft.com/office/drawing/2014/main" id="{630EFF8E-C937-4EDA-82CF-FD18C7C68F25}"/>
              </a:ext>
            </a:extLst>
          </p:cNvPr>
          <p:cNvGraphicFramePr>
            <a:graphicFrameLocks noGrp="1"/>
          </p:cNvGraphicFramePr>
          <p:nvPr>
            <p:extLst>
              <p:ext uri="{D42A27DB-BD31-4B8C-83A1-F6EECF244321}">
                <p14:modId xmlns:p14="http://schemas.microsoft.com/office/powerpoint/2010/main" val="578014099"/>
              </p:ext>
            </p:extLst>
          </p:nvPr>
        </p:nvGraphicFramePr>
        <p:xfrm>
          <a:off x="-180527" y="0"/>
          <a:ext cx="9324528" cy="6858000"/>
        </p:xfrm>
        <a:graphic>
          <a:graphicData uri="http://schemas.openxmlformats.org/drawingml/2006/table">
            <a:tbl>
              <a:tblPr firstRow="1" firstCol="1" bandRow="1">
                <a:tableStyleId>{5C22544A-7EE6-4342-B048-85BDC9FD1C3A}</a:tableStyleId>
              </a:tblPr>
              <a:tblGrid>
                <a:gridCol w="3072898">
                  <a:extLst>
                    <a:ext uri="{9D8B030D-6E8A-4147-A177-3AD203B41FA5}">
                      <a16:colId xmlns:a16="http://schemas.microsoft.com/office/drawing/2014/main" val="3386130569"/>
                    </a:ext>
                  </a:extLst>
                </a:gridCol>
                <a:gridCol w="6251630">
                  <a:extLst>
                    <a:ext uri="{9D8B030D-6E8A-4147-A177-3AD203B41FA5}">
                      <a16:colId xmlns:a16="http://schemas.microsoft.com/office/drawing/2014/main" val="636220240"/>
                    </a:ext>
                  </a:extLst>
                </a:gridCol>
              </a:tblGrid>
              <a:tr h="2094498">
                <a:tc>
                  <a:txBody>
                    <a:bodyPr/>
                    <a:lstStyle/>
                    <a:p>
                      <a:pPr marL="457200" algn="l">
                        <a:lnSpc>
                          <a:spcPct val="115000"/>
                        </a:lnSpc>
                        <a:spcAft>
                          <a:spcPts val="0"/>
                        </a:spcAft>
                      </a:pPr>
                      <a:r>
                        <a:rPr lang="pt-BR" sz="2200">
                          <a:effectLst/>
                        </a:rPr>
                        <a:t>1ª Instância – habeas corpus</a:t>
                      </a:r>
                      <a:endParaRPr lang="pt-BR" sz="220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marL="457200" algn="l">
                        <a:lnSpc>
                          <a:spcPct val="115000"/>
                        </a:lnSpc>
                        <a:spcAft>
                          <a:spcPts val="0"/>
                        </a:spcAft>
                      </a:pPr>
                      <a:r>
                        <a:rPr lang="pt-BR" sz="2200" dirty="0">
                          <a:effectLst/>
                        </a:rPr>
                        <a:t>Procedente ou improcedente, caberá </a:t>
                      </a:r>
                      <a:r>
                        <a:rPr lang="pt-BR" sz="2200" dirty="0" err="1">
                          <a:effectLst/>
                        </a:rPr>
                        <a:t>ReSe</a:t>
                      </a:r>
                      <a:r>
                        <a:rPr lang="pt-BR" sz="2200" dirty="0">
                          <a:effectLst/>
                        </a:rPr>
                        <a:t> para o Tribunal</a:t>
                      </a:r>
                      <a:endParaRPr lang="pt-BR" sz="2200" dirty="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1174796"/>
                  </a:ext>
                </a:extLst>
              </a:tr>
              <a:tr h="2363731">
                <a:tc>
                  <a:txBody>
                    <a:bodyPr/>
                    <a:lstStyle/>
                    <a:p>
                      <a:pPr marL="457200" algn="l">
                        <a:lnSpc>
                          <a:spcPct val="115000"/>
                        </a:lnSpc>
                        <a:spcAft>
                          <a:spcPts val="0"/>
                        </a:spcAft>
                      </a:pPr>
                      <a:r>
                        <a:rPr lang="pt-BR" sz="2200">
                          <a:effectLst/>
                        </a:rPr>
                        <a:t>2ª Instância – ReSe ou habeas corpus originário</a:t>
                      </a:r>
                      <a:endParaRPr lang="pt-BR" sz="220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marL="457200" algn="l">
                        <a:lnSpc>
                          <a:spcPct val="115000"/>
                        </a:lnSpc>
                        <a:spcAft>
                          <a:spcPts val="0"/>
                        </a:spcAft>
                      </a:pPr>
                      <a:r>
                        <a:rPr lang="pt-BR" sz="2200" dirty="0">
                          <a:effectLst/>
                        </a:rPr>
                        <a:t>Caso julgado improcedente, cabe ROC para o STJ</a:t>
                      </a:r>
                    </a:p>
                    <a:p>
                      <a:pPr marL="457200" algn="l">
                        <a:lnSpc>
                          <a:spcPct val="115000"/>
                        </a:lnSpc>
                        <a:spcAft>
                          <a:spcPts val="0"/>
                        </a:spcAft>
                      </a:pPr>
                      <a:r>
                        <a:rPr lang="pt-BR" sz="2200" dirty="0">
                          <a:effectLst/>
                        </a:rPr>
                        <a:t> </a:t>
                      </a:r>
                    </a:p>
                    <a:p>
                      <a:pPr marL="457200" algn="l">
                        <a:lnSpc>
                          <a:spcPct val="115000"/>
                        </a:lnSpc>
                        <a:spcAft>
                          <a:spcPts val="0"/>
                        </a:spcAft>
                      </a:pPr>
                      <a:r>
                        <a:rPr lang="pt-BR" sz="2200" dirty="0">
                          <a:effectLst/>
                        </a:rPr>
                        <a:t>Caso procedente, cabe </a:t>
                      </a:r>
                      <a:r>
                        <a:rPr lang="pt-BR" sz="2200" dirty="0" err="1">
                          <a:effectLst/>
                        </a:rPr>
                        <a:t>REsp</a:t>
                      </a:r>
                      <a:r>
                        <a:rPr lang="pt-BR" sz="2200" dirty="0">
                          <a:effectLst/>
                        </a:rPr>
                        <a:t> ou </a:t>
                      </a:r>
                      <a:r>
                        <a:rPr lang="pt-BR" sz="2200" dirty="0" err="1">
                          <a:effectLst/>
                        </a:rPr>
                        <a:t>RExt</a:t>
                      </a:r>
                      <a:endParaRPr lang="pt-BR" sz="2200" dirty="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12338376"/>
                  </a:ext>
                </a:extLst>
              </a:tr>
              <a:tr h="2399771">
                <a:tc>
                  <a:txBody>
                    <a:bodyPr/>
                    <a:lstStyle/>
                    <a:p>
                      <a:pPr marL="457200" algn="l">
                        <a:lnSpc>
                          <a:spcPct val="115000"/>
                        </a:lnSpc>
                        <a:spcAft>
                          <a:spcPts val="0"/>
                        </a:spcAft>
                      </a:pPr>
                      <a:r>
                        <a:rPr lang="pt-BR" sz="2200">
                          <a:effectLst/>
                        </a:rPr>
                        <a:t>STJ – habeas corpus originário</a:t>
                      </a:r>
                      <a:endParaRPr lang="pt-BR" sz="220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marL="457200" algn="l">
                        <a:lnSpc>
                          <a:spcPct val="115000"/>
                        </a:lnSpc>
                        <a:spcAft>
                          <a:spcPts val="0"/>
                        </a:spcAft>
                      </a:pPr>
                      <a:r>
                        <a:rPr lang="pt-BR" sz="2200" dirty="0">
                          <a:effectLst/>
                        </a:rPr>
                        <a:t>Caso julgado improcedente, cabe ROC para o STF</a:t>
                      </a:r>
                    </a:p>
                    <a:p>
                      <a:pPr marL="457200" algn="l">
                        <a:lnSpc>
                          <a:spcPct val="115000"/>
                        </a:lnSpc>
                        <a:spcAft>
                          <a:spcPts val="0"/>
                        </a:spcAft>
                      </a:pPr>
                      <a:r>
                        <a:rPr lang="pt-BR" sz="2200" dirty="0">
                          <a:effectLst/>
                        </a:rPr>
                        <a:t> </a:t>
                      </a:r>
                    </a:p>
                    <a:p>
                      <a:pPr marL="457200" algn="l">
                        <a:lnSpc>
                          <a:spcPct val="115000"/>
                        </a:lnSpc>
                        <a:spcAft>
                          <a:spcPts val="0"/>
                        </a:spcAft>
                      </a:pPr>
                      <a:r>
                        <a:rPr lang="pt-BR" sz="2200" dirty="0">
                          <a:effectLst/>
                        </a:rPr>
                        <a:t>Caso procedente, cabe </a:t>
                      </a:r>
                      <a:r>
                        <a:rPr lang="pt-BR" sz="2200" dirty="0" err="1">
                          <a:effectLst/>
                        </a:rPr>
                        <a:t>RExt</a:t>
                      </a:r>
                      <a:r>
                        <a:rPr lang="pt-BR" sz="2200" dirty="0">
                          <a:effectLst/>
                        </a:rPr>
                        <a:t> </a:t>
                      </a:r>
                      <a:endParaRPr lang="pt-BR" sz="2200" dirty="0">
                        <a:solidFill>
                          <a:srgbClr val="85201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2747714"/>
                  </a:ext>
                </a:extLst>
              </a:tr>
            </a:tbl>
          </a:graphicData>
        </a:graphic>
      </p:graphicFrame>
      <p:sp>
        <p:nvSpPr>
          <p:cNvPr id="5" name="Rectangle 1">
            <a:extLst>
              <a:ext uri="{FF2B5EF4-FFF2-40B4-BE49-F238E27FC236}">
                <a16:creationId xmlns:a16="http://schemas.microsoft.com/office/drawing/2014/main" id="{EB57F296-90EF-4F6E-8A4F-2B3F6359FD61}"/>
              </a:ext>
            </a:extLst>
          </p:cNvPr>
          <p:cNvSpPr>
            <a:spLocks noChangeArrowheads="1"/>
          </p:cNvSpPr>
          <p:nvPr/>
        </p:nvSpPr>
        <p:spPr bwMode="auto">
          <a:xfrm>
            <a:off x="1327150" y="28368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2063606286"/>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i) Contra decisão que vier a anular, no todo ou em parte, o processo, a partir da instrução, pela presença de nulidade</a:t>
            </a:r>
            <a:endParaRPr lang="pt-BR" dirty="0"/>
          </a:p>
          <a:p>
            <a:r>
              <a:rPr lang="pt-BR" dirty="0"/>
              <a:t>O sistema de nulidades, consolidado no art. 564 do CPP, prevê que, independente da natureza da nulidade (absoluta ou relativa), ela poderá ser declarada de ofício, em decisão interlocutória simples,</a:t>
            </a:r>
          </a:p>
          <a:p>
            <a:r>
              <a:rPr lang="pt-BR" dirty="0"/>
              <a:t>Contra essa decisão que declara nulidade caberá </a:t>
            </a:r>
            <a:r>
              <a:rPr lang="pt-BR" dirty="0" err="1"/>
              <a:t>Rese</a:t>
            </a:r>
            <a:r>
              <a:rPr lang="pt-BR" dirty="0"/>
              <a:t>. </a:t>
            </a:r>
          </a:p>
          <a:p>
            <a:endParaRPr lang="pt-BR" dirty="0"/>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622440875"/>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lvl="0" indent="0">
              <a:buNone/>
            </a:pPr>
            <a:r>
              <a:rPr lang="pt-BR" b="1" dirty="0"/>
              <a:t>j) Decisões no âmbito do processo de execução criminal</a:t>
            </a:r>
            <a:endParaRPr lang="pt-BR" dirty="0"/>
          </a:p>
          <a:p>
            <a:r>
              <a:rPr lang="pt-BR" dirty="0"/>
              <a:t>Muitos incisos do art. 581 do CPP encontram-se tacitamente revogados, na medida em que versam sobre matéria de competência do Juiz das Execuções Criminais. </a:t>
            </a:r>
          </a:p>
          <a:p>
            <a:r>
              <a:rPr lang="pt-BR" dirty="0"/>
              <a:t>A LEP trouxe, em seu artigo 197, a previsão do recurso de </a:t>
            </a:r>
            <a:r>
              <a:rPr lang="pt-BR" dirty="0">
                <a:solidFill>
                  <a:srgbClr val="FF0000"/>
                </a:solidFill>
              </a:rPr>
              <a:t>agravo em execução, </a:t>
            </a:r>
            <a:r>
              <a:rPr lang="pt-BR" dirty="0"/>
              <a:t>que abarcará várias hipóteses ainda presentes como recurso em sentido estrito.</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536108029"/>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pt-BR" sz="3600" b="1" dirty="0"/>
              <a:t>1. RECURSO EM SENTIDO ESTRITO</a:t>
            </a:r>
            <a:endParaRPr lang="pt-BR" sz="3600" dirty="0"/>
          </a:p>
        </p:txBody>
      </p:sp>
      <p:sp>
        <p:nvSpPr>
          <p:cNvPr id="3" name="Espaço Reservado para Conteúdo 2"/>
          <p:cNvSpPr>
            <a:spLocks noGrp="1"/>
          </p:cNvSpPr>
          <p:nvPr>
            <p:ph idx="1"/>
          </p:nvPr>
        </p:nvSpPr>
        <p:spPr>
          <a:xfrm>
            <a:off x="228600" y="1196752"/>
            <a:ext cx="8807896" cy="5661248"/>
          </a:xfrm>
        </p:spPr>
        <p:txBody>
          <a:bodyPr>
            <a:normAutofit fontScale="92500" lnSpcReduction="20000"/>
          </a:bodyPr>
          <a:lstStyle/>
          <a:p>
            <a:pPr marL="0" indent="0">
              <a:buNone/>
            </a:pPr>
            <a:endParaRPr lang="pt-BR" b="1" dirty="0"/>
          </a:p>
          <a:p>
            <a:pPr marL="0" indent="0">
              <a:buNone/>
            </a:pPr>
            <a:r>
              <a:rPr lang="pt-BR" b="1" dirty="0"/>
              <a:t>1.2. PROCEDIMENTO</a:t>
            </a:r>
          </a:p>
          <a:p>
            <a:r>
              <a:rPr lang="pt-BR" dirty="0"/>
              <a:t>O recurso em sentido estrito será interposto no juízo </a:t>
            </a:r>
            <a:r>
              <a:rPr lang="pt-BR" i="1" dirty="0"/>
              <a:t>a quo</a:t>
            </a:r>
            <a:r>
              <a:rPr lang="pt-BR" dirty="0"/>
              <a:t> por petição ou termo (sem rigor formal), no prazo preclusivo de 5 dias contados da intimação da decisão.</a:t>
            </a:r>
          </a:p>
          <a:p>
            <a:r>
              <a:rPr lang="pt-BR" dirty="0"/>
              <a:t>Uma vez interposto, caberá ao juiz promover a notificação do recorrente, para que apresente as razões do recurso no prazo de 2 dias, prazo este que não é preclusivo (é impróprio). Após a juntada das razões, cabe ao juiz notificar a parte contrária para apresentar contrarrazões, também no prazo impróprio de 2 dias.</a:t>
            </a:r>
          </a:p>
          <a:p>
            <a:pPr marL="0" indent="0">
              <a:buNone/>
            </a:pPr>
            <a:endParaRPr lang="pt-BR" dirty="0"/>
          </a:p>
          <a:p>
            <a:endParaRPr lang="pt-BR" dirty="0"/>
          </a:p>
        </p:txBody>
      </p:sp>
    </p:spTree>
    <p:extLst>
      <p:ext uri="{BB962C8B-B14F-4D97-AF65-F5344CB8AC3E}">
        <p14:creationId xmlns:p14="http://schemas.microsoft.com/office/powerpoint/2010/main" val="2583198001"/>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A3079E-8DA2-46D8-AF9C-0C3FBCF8928F}"/>
              </a:ext>
            </a:extLst>
          </p:cNvPr>
          <p:cNvSpPr>
            <a:spLocks noGrp="1"/>
          </p:cNvSpPr>
          <p:nvPr>
            <p:ph type="title"/>
          </p:nvPr>
        </p:nvSpPr>
        <p:spPr/>
        <p:txBody>
          <a:bodyPr>
            <a:normAutofit fontScale="90000"/>
          </a:bodyPr>
          <a:lstStyle/>
          <a:p>
            <a:r>
              <a:rPr lang="pt-BR" b="1" dirty="0"/>
              <a:t>1. RECURSO EM SENTIDO ESTRITO</a:t>
            </a:r>
            <a:endParaRPr lang="pt-BR" dirty="0"/>
          </a:p>
        </p:txBody>
      </p:sp>
      <p:sp>
        <p:nvSpPr>
          <p:cNvPr id="3" name="Espaço Reservado para Conteúdo 2">
            <a:extLst>
              <a:ext uri="{FF2B5EF4-FFF2-40B4-BE49-F238E27FC236}">
                <a16:creationId xmlns:a16="http://schemas.microsoft.com/office/drawing/2014/main" id="{0501F26A-03E0-401A-AAD8-DD0BC14ED228}"/>
              </a:ext>
            </a:extLst>
          </p:cNvPr>
          <p:cNvSpPr>
            <a:spLocks noGrp="1"/>
          </p:cNvSpPr>
          <p:nvPr>
            <p:ph idx="1"/>
          </p:nvPr>
        </p:nvSpPr>
        <p:spPr>
          <a:xfrm>
            <a:off x="179512" y="1628800"/>
            <a:ext cx="8229600" cy="4708525"/>
          </a:xfrm>
        </p:spPr>
        <p:txBody>
          <a:bodyPr>
            <a:normAutofit fontScale="85000" lnSpcReduction="10000"/>
          </a:bodyPr>
          <a:lstStyle/>
          <a:p>
            <a:pPr marL="0" indent="0">
              <a:buNone/>
            </a:pPr>
            <a:r>
              <a:rPr lang="pt-BR" b="1" dirty="0"/>
              <a:t>1.2. PROCEDIMENTO</a:t>
            </a:r>
          </a:p>
          <a:p>
            <a:r>
              <a:rPr lang="pt-BR" dirty="0"/>
              <a:t>Os autos serão conclusos ao juiz, que em 2 dias poderá ratificar a decisão proferida, remetendo os autos para o Tribunal apreciar o recurso, ou então se retratar da decisão proferida (</a:t>
            </a:r>
            <a:r>
              <a:rPr lang="pt-BR" u="sng" dirty="0"/>
              <a:t>efeito iterativo</a:t>
            </a:r>
            <a:r>
              <a:rPr lang="pt-BR" dirty="0"/>
              <a:t>). </a:t>
            </a:r>
          </a:p>
          <a:p>
            <a:r>
              <a:rPr lang="pt-BR" dirty="0"/>
              <a:t>Nessa hipótese, quando o juiz exercer a retratação, a parte agora sucumbente (antes recorrido) poderá recorrer por mera petição, </a:t>
            </a:r>
            <a:r>
              <a:rPr lang="pt-BR" u="sng" dirty="0"/>
              <a:t>desde que a decisão vergastada fruto da reforma comporte também recurso em sentido estrito</a:t>
            </a:r>
            <a:r>
              <a:rPr lang="pt-BR" dirty="0"/>
              <a:t>. Caso contrário, a parte agora sucumbente deverá se valer de ação autônoma de impugnação</a:t>
            </a:r>
          </a:p>
        </p:txBody>
      </p:sp>
    </p:spTree>
    <p:extLst>
      <p:ext uri="{BB962C8B-B14F-4D97-AF65-F5344CB8AC3E}">
        <p14:creationId xmlns:p14="http://schemas.microsoft.com/office/powerpoint/2010/main" val="3853827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endParaRPr lang="pt-BR" u="sng" dirty="0"/>
          </a:p>
          <a:p>
            <a:pPr marL="0" indent="0">
              <a:buNone/>
            </a:pPr>
            <a:r>
              <a:rPr lang="pt-BR" u="sng" dirty="0"/>
              <a:t>Conceito</a:t>
            </a:r>
            <a:r>
              <a:rPr lang="pt-BR" dirty="0"/>
              <a:t>: recurso em sentido estrito é a ferramenta de impugnação das interlocutórias, e eventualmente das sentenças, naquelas hipóteses taxativamente delineadas no art. 581 do CPP, a fim de vê-la modificada pelo juiz de primeiro grau, em juízo de retratação (efeito iterativo), ou pelo Tribunal </a:t>
            </a:r>
            <a:r>
              <a:rPr lang="pt-BR" i="1" dirty="0"/>
              <a:t>ad quem</a:t>
            </a:r>
            <a:r>
              <a:rPr lang="pt-BR" dirty="0"/>
              <a:t>.</a:t>
            </a:r>
          </a:p>
          <a:p>
            <a:pPr marL="0" indent="0">
              <a:buNone/>
            </a:pPr>
            <a:endParaRPr lang="pt-BR" dirty="0"/>
          </a:p>
          <a:p>
            <a:endParaRPr lang="pt-BR" dirty="0"/>
          </a:p>
        </p:txBody>
      </p:sp>
    </p:spTree>
    <p:extLst>
      <p:ext uri="{BB962C8B-B14F-4D97-AF65-F5344CB8AC3E}">
        <p14:creationId xmlns:p14="http://schemas.microsoft.com/office/powerpoint/2010/main" val="2268291460"/>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77500" lnSpcReduction="20000"/>
          </a:bodyPr>
          <a:lstStyle/>
          <a:p>
            <a:pPr marL="0" indent="0">
              <a:buNone/>
            </a:pPr>
            <a:r>
              <a:rPr lang="pt-BR" b="1" dirty="0"/>
              <a:t>1.2. PROCEDIMENTO</a:t>
            </a:r>
          </a:p>
          <a:p>
            <a:r>
              <a:rPr lang="pt-BR" dirty="0"/>
              <a:t>Salienta-se que o recurso em sentido estrito sobe para o Tribunal nos próprios autos principais ou por instrumento, com o traslado (cópia) das peças que o recorrente entender como essenciais.</a:t>
            </a:r>
          </a:p>
          <a:p>
            <a:r>
              <a:rPr lang="pt-BR" dirty="0"/>
              <a:t>O recurso em sentido estrito subirá nos autos principais sempre que não exista prejuízo para o andamento do processo, cabendo, em última análise, ao próprio juiz realizar essa aferição. Por isso, o mais correto é que a parte recorrente diga no corpo do recurso: </a:t>
            </a:r>
            <a:r>
              <a:rPr lang="pt-BR" i="1" dirty="0"/>
              <a:t>requeiro a formação de instrumento, com a cópia integral do processo, a não ser que Vossa Excelência entenda ser possível a subida nos autos principais</a:t>
            </a:r>
            <a:r>
              <a:rPr lang="pt-BR" dirty="0"/>
              <a:t>.</a:t>
            </a:r>
          </a:p>
          <a:p>
            <a:r>
              <a:rPr lang="pt-BR" b="1" dirty="0"/>
              <a:t>Art. 583, Parágrafo único</a:t>
            </a:r>
            <a:r>
              <a:rPr lang="pt-BR" dirty="0"/>
              <a:t>.  O recurso da pronúncia subirá em traslado, quando, havendo dois ou mais réus, qualquer deles se conformar com a decisão ou todos não tiverem sido ainda intimados da pronúncia..</a:t>
            </a:r>
          </a:p>
          <a:p>
            <a:pPr marL="0" indent="0">
              <a:buNone/>
            </a:pPr>
            <a:endParaRPr lang="pt-BR" dirty="0"/>
          </a:p>
          <a:p>
            <a:endParaRPr lang="pt-BR" dirty="0"/>
          </a:p>
        </p:txBody>
      </p:sp>
    </p:spTree>
    <p:extLst>
      <p:ext uri="{BB962C8B-B14F-4D97-AF65-F5344CB8AC3E}">
        <p14:creationId xmlns:p14="http://schemas.microsoft.com/office/powerpoint/2010/main" val="245180450"/>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196752"/>
            <a:ext cx="8807896" cy="5661248"/>
          </a:xfrm>
        </p:spPr>
        <p:txBody>
          <a:bodyPr>
            <a:normAutofit/>
          </a:bodyPr>
          <a:lstStyle/>
          <a:p>
            <a:pPr marL="0" indent="0">
              <a:buNone/>
            </a:pPr>
            <a:r>
              <a:rPr lang="pt-BR" b="1" dirty="0"/>
              <a:t>1.3. Efeitos do </a:t>
            </a:r>
            <a:r>
              <a:rPr lang="pt-BR" b="1" dirty="0" err="1"/>
              <a:t>Rese</a:t>
            </a:r>
            <a:endParaRPr lang="pt-BR" b="1" dirty="0"/>
          </a:p>
          <a:p>
            <a:r>
              <a:rPr lang="pt-BR" dirty="0"/>
              <a:t>Efeitos devolutivo (fato e direito), iterativo (juízo de retratação, diferido) e extensivo.</a:t>
            </a:r>
          </a:p>
          <a:p>
            <a:r>
              <a:rPr lang="pt-BR" dirty="0"/>
              <a:t>Em certos casos, o recurso em sentido estrito também possui o </a:t>
            </a:r>
            <a:r>
              <a:rPr lang="pt-BR" i="1" dirty="0"/>
              <a:t>efeito suspensivo</a:t>
            </a:r>
            <a:r>
              <a:rPr lang="pt-BR" dirty="0"/>
              <a:t>, tendo em vista expressa disposição do CPP:</a:t>
            </a:r>
          </a:p>
          <a:p>
            <a:pPr marL="514350" indent="-514350">
              <a:buFont typeface="+mj-lt"/>
              <a:buAutoNum type="alphaLcParenR"/>
            </a:pPr>
            <a:r>
              <a:rPr lang="pt-BR" dirty="0"/>
              <a:t>Quando para impugnar a quebra ou perda da fiança (destinação ao FUNPEN).</a:t>
            </a:r>
          </a:p>
          <a:p>
            <a:pPr marL="514350" indent="-514350">
              <a:buFont typeface="+mj-lt"/>
              <a:buAutoNum type="alphaLcParenR"/>
            </a:pPr>
            <a:r>
              <a:rPr lang="pt-BR" dirty="0"/>
              <a:t>Contra decisão de pronúncia.</a:t>
            </a:r>
          </a:p>
          <a:p>
            <a:pPr marL="514350" indent="-514350">
              <a:buFont typeface="+mj-lt"/>
              <a:buAutoNum type="alphaLcParenR"/>
            </a:pPr>
            <a:r>
              <a:rPr lang="pt-BR" dirty="0"/>
              <a:t>Denegação ou deserção da apelação</a:t>
            </a:r>
          </a:p>
        </p:txBody>
      </p:sp>
    </p:spTree>
    <p:extLst>
      <p:ext uri="{BB962C8B-B14F-4D97-AF65-F5344CB8AC3E}">
        <p14:creationId xmlns:p14="http://schemas.microsoft.com/office/powerpoint/2010/main" val="379486238"/>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85000" lnSpcReduction="20000"/>
          </a:bodyPr>
          <a:lstStyle/>
          <a:p>
            <a:endParaRPr lang="pt-BR" dirty="0"/>
          </a:p>
          <a:p>
            <a:pPr marL="0" indent="0">
              <a:buNone/>
            </a:pPr>
            <a:r>
              <a:rPr lang="pt-BR" u="sng" dirty="0"/>
              <a:t>Conceito</a:t>
            </a:r>
            <a:r>
              <a:rPr lang="pt-BR" dirty="0"/>
              <a:t>: “a apelação é o recurso ordinário por excelência, visando à reapreciação de matéria de fato e de direito. É cabível, inclusive, quando houver provas novas. Sua finalidade é a correção de </a:t>
            </a:r>
            <a:r>
              <a:rPr lang="pt-BR" dirty="0" err="1"/>
              <a:t>error</a:t>
            </a:r>
            <a:r>
              <a:rPr lang="pt-BR" dirty="0"/>
              <a:t> in </a:t>
            </a:r>
            <a:r>
              <a:rPr lang="pt-BR" dirty="0" err="1"/>
              <a:t>iudicando</a:t>
            </a:r>
            <a:r>
              <a:rPr lang="pt-BR" dirty="0"/>
              <a:t> (reforma da decisão) ou </a:t>
            </a:r>
            <a:r>
              <a:rPr lang="pt-BR" dirty="0" err="1"/>
              <a:t>error</a:t>
            </a:r>
            <a:r>
              <a:rPr lang="pt-BR" dirty="0"/>
              <a:t> in procedendo (anula a decisão).” (BADARÓ, 2012, p. 615).</a:t>
            </a:r>
          </a:p>
          <a:p>
            <a:pPr marL="0" indent="0">
              <a:buNone/>
            </a:pPr>
            <a:r>
              <a:rPr lang="pt-BR" b="1" dirty="0"/>
              <a:t>OBS</a:t>
            </a:r>
            <a:r>
              <a:rPr lang="pt-BR" dirty="0"/>
              <a:t>: segundo o artigo 599, geralmente a apelação devolve ao conhecimento do Tribunal toda a matéria decidida em 1º grau, falando-se em apelação plena (ampla). Todavia, poderá o próprio apelante fazer limitação do objeto do apelo, com o pedido de reexame parcial da decisão recorrida, em apelação limitada (restrita). Vigora o </a:t>
            </a:r>
            <a:r>
              <a:rPr lang="pt-BR" i="1" dirty="0"/>
              <a:t>tantum </a:t>
            </a:r>
            <a:r>
              <a:rPr lang="pt-BR" i="1" dirty="0" err="1"/>
              <a:t>devolutum</a:t>
            </a:r>
            <a:r>
              <a:rPr lang="pt-BR" i="1" dirty="0"/>
              <a:t> quantum </a:t>
            </a:r>
            <a:r>
              <a:rPr lang="pt-BR" i="1" dirty="0" err="1"/>
              <a:t>apellatum</a:t>
            </a:r>
            <a:r>
              <a:rPr lang="pt-BR" dirty="0"/>
              <a:t>.</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092978556"/>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a:bodyPr>
          <a:lstStyle/>
          <a:p>
            <a:pPr marL="0" indent="0">
              <a:buNone/>
            </a:pPr>
            <a:r>
              <a:rPr lang="pt-BR" b="1" dirty="0"/>
              <a:t>2.1. Cabimento</a:t>
            </a:r>
          </a:p>
          <a:p>
            <a:pPr marL="0" lvl="0" indent="0">
              <a:buNone/>
            </a:pPr>
            <a:r>
              <a:rPr lang="pt-BR" b="1" dirty="0"/>
              <a:t>a) Contra sentenças definitivas de absolvição ou condenação proferidas por juiz singular</a:t>
            </a:r>
            <a:endParaRPr lang="pt-BR" dirty="0"/>
          </a:p>
          <a:p>
            <a:r>
              <a:rPr lang="pt-BR" dirty="0"/>
              <a:t>Aqui, não há dúvidas, posto que é tranquilo que contra sentenças definitivas, condenatórias ou absolutórias, caberá recurso de apelação.</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2800726124"/>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85000" lnSpcReduction="20000"/>
          </a:bodyPr>
          <a:lstStyle/>
          <a:p>
            <a:pPr marL="0" indent="0">
              <a:buNone/>
            </a:pPr>
            <a:r>
              <a:rPr lang="pt-BR" b="1" dirty="0"/>
              <a:t>2.1. Cabimento</a:t>
            </a:r>
          </a:p>
          <a:p>
            <a:pPr marL="0" lvl="0" indent="0">
              <a:buNone/>
            </a:pPr>
            <a:r>
              <a:rPr lang="pt-BR" b="1" dirty="0"/>
              <a:t>b) Contra decisões definitivas ou com força de definitiva, proferidas por juiz singular nos casos não previstos no art. 581</a:t>
            </a:r>
            <a:endParaRPr lang="pt-BR" dirty="0"/>
          </a:p>
          <a:p>
            <a:pPr lvl="0"/>
            <a:r>
              <a:rPr lang="pt-BR" dirty="0"/>
              <a:t>Julgamento do mérito do incidente de registro da hipoteca legal;</a:t>
            </a:r>
          </a:p>
          <a:p>
            <a:pPr lvl="0"/>
            <a:r>
              <a:rPr lang="pt-BR" dirty="0"/>
              <a:t>Sequestro de bens móveis ou imóveis;</a:t>
            </a:r>
          </a:p>
          <a:p>
            <a:pPr lvl="0"/>
            <a:r>
              <a:rPr lang="pt-BR" dirty="0"/>
              <a:t>Julgamento dos embargos ao sequestro;</a:t>
            </a:r>
          </a:p>
          <a:p>
            <a:pPr lvl="0"/>
            <a:r>
              <a:rPr lang="pt-BR" dirty="0"/>
              <a:t>Decisão sobre o arresto de bens;</a:t>
            </a:r>
          </a:p>
          <a:p>
            <a:pPr lvl="0"/>
            <a:r>
              <a:rPr lang="pt-BR" dirty="0"/>
              <a:t>Homologação do laudo no incidente de insanidade mental;</a:t>
            </a:r>
          </a:p>
          <a:p>
            <a:pPr lvl="0"/>
            <a:r>
              <a:rPr lang="pt-BR" dirty="0"/>
              <a:t>Declaração nos autos principais da litispendência ou coisa julgada (de ofício), encerrando sem julgamento de mérito o processo principal;</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713080874"/>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lnSpcReduction="10000"/>
          </a:bodyPr>
          <a:lstStyle/>
          <a:p>
            <a:pPr marL="0" indent="0">
              <a:buNone/>
            </a:pPr>
            <a:r>
              <a:rPr lang="pt-BR" b="1" dirty="0"/>
              <a:t>2.1. Cabimento</a:t>
            </a:r>
          </a:p>
          <a:p>
            <a:pPr marL="0" lvl="0" indent="0">
              <a:buNone/>
            </a:pPr>
            <a:r>
              <a:rPr lang="pt-BR" b="1" dirty="0"/>
              <a:t>c) Contra as decisões do Tribunal do Júri</a:t>
            </a:r>
            <a:endParaRPr lang="pt-BR" dirty="0"/>
          </a:p>
          <a:p>
            <a:r>
              <a:rPr lang="pt-BR" dirty="0"/>
              <a:t>Como sabido, existe no Júri uma divisão da competência funcional pelo objeto do juízo, na medida em que os jurados julgam os fatos e o juiz julga o direito. Dessa forma, a apelação no âmbito do Júri irá se preocupar com o </a:t>
            </a:r>
            <a:r>
              <a:rPr lang="pt-BR" i="1" dirty="0" err="1"/>
              <a:t>error</a:t>
            </a:r>
            <a:r>
              <a:rPr lang="pt-BR" i="1" dirty="0"/>
              <a:t> in procedendo</a:t>
            </a:r>
            <a:r>
              <a:rPr lang="pt-BR" dirty="0"/>
              <a:t> (erro no procedimento capaz de gerar nulidade) e com o </a:t>
            </a:r>
            <a:r>
              <a:rPr lang="pt-BR" i="1" dirty="0" err="1"/>
              <a:t>error</a:t>
            </a:r>
            <a:r>
              <a:rPr lang="pt-BR" i="1" dirty="0"/>
              <a:t> in </a:t>
            </a:r>
            <a:r>
              <a:rPr lang="pt-BR" i="1" dirty="0" err="1"/>
              <a:t>judicando</a:t>
            </a:r>
            <a:r>
              <a:rPr lang="pt-BR" dirty="0"/>
              <a:t> (erro na valoração do direito). Vejamos as hipóteses atacáveis por apelação no Tribunal do Júri:</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3943673784"/>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92500"/>
          </a:bodyPr>
          <a:lstStyle/>
          <a:p>
            <a:pPr marL="0" indent="0">
              <a:buNone/>
            </a:pPr>
            <a:r>
              <a:rPr lang="pt-BR" b="1" dirty="0"/>
              <a:t>2.1. Cabimento</a:t>
            </a:r>
          </a:p>
          <a:p>
            <a:pPr marL="0" lvl="0" indent="0">
              <a:buNone/>
            </a:pPr>
            <a:r>
              <a:rPr lang="pt-BR" b="1" dirty="0"/>
              <a:t>c) Contra as decisões do Tribunal do Júri</a:t>
            </a:r>
            <a:endParaRPr lang="pt-BR" dirty="0"/>
          </a:p>
          <a:p>
            <a:pPr marL="571500" indent="-571500">
              <a:buFont typeface="+mj-lt"/>
              <a:buAutoNum type="romanUcPeriod"/>
            </a:pPr>
            <a:r>
              <a:rPr lang="pt-BR" dirty="0"/>
              <a:t>Em caso de </a:t>
            </a:r>
            <a:r>
              <a:rPr lang="pt-BR" dirty="0" err="1"/>
              <a:t>kulgamento</a:t>
            </a:r>
            <a:r>
              <a:rPr lang="pt-BR" dirty="0"/>
              <a:t> manifestamente contrário à prova dos autos por parte dos jurados</a:t>
            </a:r>
          </a:p>
          <a:p>
            <a:pPr marL="571500" indent="-571500">
              <a:buFont typeface="+mj-lt"/>
              <a:buAutoNum type="romanUcPeriod"/>
            </a:pPr>
            <a:r>
              <a:rPr lang="pt-BR" dirty="0"/>
              <a:t>Ocorrer alguma nulidade posterior à pronúncia</a:t>
            </a:r>
          </a:p>
          <a:p>
            <a:pPr marL="571500" indent="-571500">
              <a:buFont typeface="+mj-lt"/>
              <a:buAutoNum type="romanUcPeriod"/>
            </a:pPr>
            <a:r>
              <a:rPr lang="pt-BR" dirty="0"/>
              <a:t>Quando a sentença do juiz-presidente contrariar a letra da lei ou a decisão dos jurados</a:t>
            </a:r>
          </a:p>
          <a:p>
            <a:pPr marL="571500" indent="-571500">
              <a:buFont typeface="+mj-lt"/>
              <a:buAutoNum type="romanUcPeriod"/>
            </a:pPr>
            <a:r>
              <a:rPr lang="pt-BR" dirty="0"/>
              <a:t>Se existir equívoco ou injustiça no tocante à aplicação da pena ou medida de segurança</a:t>
            </a:r>
          </a:p>
          <a:p>
            <a:pPr marL="571500" indent="-571500">
              <a:buFont typeface="+mj-lt"/>
              <a:buAutoNum type="romanUcPeriod"/>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3852322258"/>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a:bodyPr>
          <a:lstStyle/>
          <a:p>
            <a:pPr marL="0" indent="0">
              <a:buNone/>
            </a:pPr>
            <a:r>
              <a:rPr lang="pt-BR" b="1" dirty="0"/>
              <a:t>2.1. Cabimento</a:t>
            </a:r>
          </a:p>
          <a:p>
            <a:pPr marL="0" lvl="0" indent="0">
              <a:buNone/>
            </a:pPr>
            <a:r>
              <a:rPr lang="pt-BR" b="1" dirty="0"/>
              <a:t>c) Contra as decisões do Tribunal do Júri</a:t>
            </a:r>
            <a:endParaRPr lang="pt-BR" dirty="0"/>
          </a:p>
          <a:p>
            <a:pPr marL="0" indent="0">
              <a:buNone/>
            </a:pPr>
            <a:r>
              <a:rPr lang="pt-BR" b="1" dirty="0"/>
              <a:t>OBS</a:t>
            </a:r>
            <a:r>
              <a:rPr lang="pt-BR" dirty="0"/>
              <a:t>: Tribunal casse o julgamento e devolva o réu para uma nova sessão plenária com novos jurados. Cabe lembrar que esse apelo só poderá ser utilizado uma única vez, independente da parte que o utilizou.</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127495164"/>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92500" lnSpcReduction="10000"/>
          </a:bodyPr>
          <a:lstStyle/>
          <a:p>
            <a:pPr marL="0" indent="0">
              <a:buNone/>
            </a:pPr>
            <a:r>
              <a:rPr lang="pt-BR" b="1" dirty="0"/>
              <a:t>2.2. Procedimento</a:t>
            </a:r>
          </a:p>
          <a:p>
            <a:r>
              <a:rPr lang="pt-BR" dirty="0"/>
              <a:t>O apelo será interposto por petição ou termo, no prazo de 5 dias contados da intimação da decisão.</a:t>
            </a:r>
          </a:p>
          <a:p>
            <a:r>
              <a:rPr lang="pt-BR" dirty="0"/>
              <a:t>Após, deverá o juiz notificar o apelante para apresentar suas razões no prazo impróprio de 8 dias, prazo esse que será o mesmo para as contrarrazões.</a:t>
            </a:r>
          </a:p>
          <a:p>
            <a:r>
              <a:rPr lang="pt-BR" dirty="0"/>
              <a:t>A apresentação intempestiva das razões ou contrarrazões é mera irregularidade.</a:t>
            </a:r>
          </a:p>
          <a:p>
            <a:pPr marL="0" indent="0">
              <a:buNone/>
            </a:pPr>
            <a:r>
              <a:rPr lang="pt-BR" b="1" dirty="0"/>
              <a:t>OBS</a:t>
            </a:r>
            <a:r>
              <a:rPr lang="pt-BR" dirty="0"/>
              <a:t>: a apelação no âmbito dos JECRIM será interposta em 10 dias, já com as razões anexas.</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075695707"/>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lnSpcReduction="10000"/>
          </a:bodyPr>
          <a:lstStyle/>
          <a:p>
            <a:pPr marL="0" indent="0">
              <a:buNone/>
            </a:pPr>
            <a:r>
              <a:rPr lang="pt-BR" b="1" dirty="0"/>
              <a:t>2.2. Procedimento</a:t>
            </a:r>
          </a:p>
          <a:p>
            <a:r>
              <a:rPr lang="pt-BR" dirty="0"/>
              <a:t>O recorrente pode ainda optar por arrazoar diretamente no 2º grau de jurisdição, cabendo ao Tribunal realizar depois as devidas notificações.</a:t>
            </a:r>
          </a:p>
          <a:p>
            <a:r>
              <a:rPr lang="pt-BR" b="1" dirty="0"/>
              <a:t>Art. 600, § 4º</a:t>
            </a:r>
            <a:r>
              <a:rPr lang="pt-BR" dirty="0"/>
              <a:t> Se o apelante declarar, na petição ou no termo, ao interpor a apelação, que deseja arrazoar na superior instância serão os autos remetidos ao tribunal </a:t>
            </a:r>
            <a:r>
              <a:rPr lang="pt-BR" i="1" dirty="0"/>
              <a:t>ad quem</a:t>
            </a:r>
            <a:r>
              <a:rPr lang="pt-BR" dirty="0"/>
              <a:t> onde será aberta vista às partes, observados os prazos legais, notificadas as partes pela publicação oficial.</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3080778501"/>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10000"/>
          </a:bodyPr>
          <a:lstStyle/>
          <a:p>
            <a:r>
              <a:rPr lang="pt-BR" dirty="0"/>
              <a:t>É um recurso ordinário. Logo, pode levar à reapreciação da matéria de fato e de direito.</a:t>
            </a:r>
          </a:p>
          <a:p>
            <a:r>
              <a:rPr lang="pt-BR" dirty="0"/>
              <a:t>Funciona mais ou menos como um agravo no CPC. Contudo, seu cabimento é taxativo, diferentemente do agravo cível, e também cabe contra algumas decisões terminativas.</a:t>
            </a:r>
          </a:p>
          <a:p>
            <a:r>
              <a:rPr lang="pt-BR" dirty="0"/>
              <a:t>É um recurso voluntário. </a:t>
            </a:r>
          </a:p>
          <a:p>
            <a:pPr marL="0" indent="0">
              <a:buNone/>
            </a:pPr>
            <a:r>
              <a:rPr lang="pt-BR" dirty="0"/>
              <a:t>OBS: O CPP previa a </a:t>
            </a:r>
            <a:r>
              <a:rPr lang="pt-BR" dirty="0" err="1"/>
              <a:t>Rese</a:t>
            </a:r>
            <a:r>
              <a:rPr lang="pt-BR" dirty="0"/>
              <a:t> de ofício quando (i) havia concessão de HC em primeiro grau e (</a:t>
            </a:r>
            <a:r>
              <a:rPr lang="pt-BR" dirty="0" err="1"/>
              <a:t>ii</a:t>
            </a:r>
            <a:r>
              <a:rPr lang="pt-BR" dirty="0"/>
              <a:t>) em caso de absolvição sumária no júri. Esses dispositivos não foram recepcionados (art. 574, I e II).</a:t>
            </a:r>
          </a:p>
          <a:p>
            <a:endParaRPr lang="pt-BR" dirty="0"/>
          </a:p>
          <a:p>
            <a:endParaRPr lang="pt-BR" dirty="0"/>
          </a:p>
        </p:txBody>
      </p:sp>
    </p:spTree>
    <p:extLst>
      <p:ext uri="{BB962C8B-B14F-4D97-AF65-F5344CB8AC3E}">
        <p14:creationId xmlns:p14="http://schemas.microsoft.com/office/powerpoint/2010/main" val="3448053499"/>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92500" lnSpcReduction="20000"/>
          </a:bodyPr>
          <a:lstStyle/>
          <a:p>
            <a:pPr marL="0" indent="0">
              <a:buNone/>
            </a:pPr>
            <a:r>
              <a:rPr lang="pt-BR" b="1" dirty="0"/>
              <a:t>2.3. Apelação do assistente</a:t>
            </a:r>
          </a:p>
          <a:p>
            <a:r>
              <a:rPr lang="pt-BR" dirty="0"/>
              <a:t>O prazo para interposição da apelação, se ele não estiver habilitado nos autos, será de </a:t>
            </a:r>
            <a:r>
              <a:rPr lang="pt-BR" u="sng" dirty="0"/>
              <a:t>15 dias</a:t>
            </a:r>
            <a:r>
              <a:rPr lang="pt-BR" dirty="0"/>
              <a:t> contados da data da expiração do prazo de recurso do MP (recurso supletivo). </a:t>
            </a:r>
          </a:p>
          <a:p>
            <a:r>
              <a:rPr lang="pt-BR" dirty="0"/>
              <a:t>Caso o assistente esteja habilitado nos autos, o seu prazo para apelar será o normal (5 dias), contado a partir do esgotamento do prazo ministerial.</a:t>
            </a:r>
          </a:p>
          <a:p>
            <a:r>
              <a:rPr lang="pt-BR" dirty="0"/>
              <a:t>Se o assistente habilitado não tiver sido intimado da decisão e já tiver precluído o prazo ministerial, o seu prazo só começa a correr após a sua efetiva intimação.</a:t>
            </a:r>
          </a:p>
          <a:p>
            <a:r>
              <a:rPr lang="pt-BR" dirty="0"/>
              <a:t>Prazo para razões: </a:t>
            </a:r>
            <a:r>
              <a:rPr lang="pt-BR" b="1" dirty="0"/>
              <a:t>3 dias.</a:t>
            </a:r>
            <a:endParaRPr lang="pt-BR" dirty="0"/>
          </a:p>
          <a:p>
            <a:pPr marL="0" indent="0">
              <a:buNone/>
            </a:pPr>
            <a:endParaRPr lang="pt-BR" dirty="0"/>
          </a:p>
        </p:txBody>
      </p:sp>
    </p:spTree>
    <p:extLst>
      <p:ext uri="{BB962C8B-B14F-4D97-AF65-F5344CB8AC3E}">
        <p14:creationId xmlns:p14="http://schemas.microsoft.com/office/powerpoint/2010/main" val="3529898251"/>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85000" lnSpcReduction="20000"/>
          </a:bodyPr>
          <a:lstStyle/>
          <a:p>
            <a:pPr marL="0" indent="0">
              <a:buNone/>
            </a:pPr>
            <a:r>
              <a:rPr lang="pt-BR" b="1" dirty="0"/>
              <a:t>2.4. Efeitos da Apelação</a:t>
            </a:r>
          </a:p>
          <a:p>
            <a:r>
              <a:rPr lang="pt-BR" dirty="0"/>
              <a:t>Existem na apelação o efeito devolutivo, </a:t>
            </a:r>
            <a:r>
              <a:rPr lang="pt-BR" b="1" u="sng" dirty="0"/>
              <a:t>suspensivo</a:t>
            </a:r>
            <a:r>
              <a:rPr lang="pt-BR" dirty="0"/>
              <a:t> e extensivo. Lembra-se que não há possibilidade de juízo de retratação.</a:t>
            </a:r>
          </a:p>
          <a:p>
            <a:r>
              <a:rPr lang="pt-BR" dirty="0"/>
              <a:t>Se a decisão é absolutória, o apelo não impede a imediata liberação do réu, não cabendo mandado de segurança pelo promotor, posto que não haverá efeito suspensivo na apelação.</a:t>
            </a:r>
          </a:p>
          <a:p>
            <a:r>
              <a:rPr lang="pt-BR" dirty="0"/>
              <a:t>A mesma regra deve ser aplicada, por analogia, no caso de sentenças condenatórias, se o condenado já estiver preso cautelarmente há mais tempo do que a pena que lhe foi imposta</a:t>
            </a:r>
          </a:p>
          <a:p>
            <a:r>
              <a:rPr lang="pt-BR" dirty="0"/>
              <a:t>É possível o efeito extensivo (art. 580, CPP), se o resultado da apelação for favorável a um corréu e não se fundar em motivos de caráter pessoal.</a:t>
            </a:r>
          </a:p>
        </p:txBody>
      </p:sp>
    </p:spTree>
    <p:extLst>
      <p:ext uri="{BB962C8B-B14F-4D97-AF65-F5344CB8AC3E}">
        <p14:creationId xmlns:p14="http://schemas.microsoft.com/office/powerpoint/2010/main" val="1683332597"/>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lvl="0"/>
            <a:r>
              <a:rPr lang="pt-BR" b="1" dirty="0"/>
              <a:t>2. APELAÇÃO</a:t>
            </a:r>
            <a:endParaRPr lang="pt-BR" dirty="0"/>
          </a:p>
        </p:txBody>
      </p:sp>
      <p:sp>
        <p:nvSpPr>
          <p:cNvPr id="3" name="Espaço Reservado para Conteúdo 2"/>
          <p:cNvSpPr>
            <a:spLocks noGrp="1"/>
          </p:cNvSpPr>
          <p:nvPr>
            <p:ph idx="1"/>
          </p:nvPr>
        </p:nvSpPr>
        <p:spPr>
          <a:xfrm>
            <a:off x="228600" y="1196752"/>
            <a:ext cx="8807896" cy="5661248"/>
          </a:xfrm>
        </p:spPr>
        <p:txBody>
          <a:bodyPr>
            <a:normAutofit fontScale="85000" lnSpcReduction="20000"/>
          </a:bodyPr>
          <a:lstStyle/>
          <a:p>
            <a:pPr marL="0" indent="0">
              <a:buNone/>
            </a:pPr>
            <a:r>
              <a:rPr lang="pt-BR" b="1" dirty="0"/>
              <a:t>2.4. Efeitos da Apelação</a:t>
            </a:r>
          </a:p>
          <a:p>
            <a:pPr marL="0" indent="0">
              <a:buNone/>
            </a:pPr>
            <a:r>
              <a:rPr lang="pt-BR" dirty="0"/>
              <a:t>(...) 3. Ainda que se considere haver elementos suficientes para a negativa do direito de recorrer em liberdade, é certo que, tendo sido fixado o regime semiaberto como inicial para o cumprimento da pena </a:t>
            </a:r>
            <a:r>
              <a:rPr lang="pt-BR" dirty="0" err="1"/>
              <a:t>reclusiva</a:t>
            </a:r>
            <a:r>
              <a:rPr lang="pt-BR" dirty="0"/>
              <a:t>, configura constrangimento ilegal manter o apenado submetido a regime fechado. Não se mostrando razoável que o réu aguarde o julgamento do recurso em regime prisional mais gravoso do que àquele que foi estabelecido na sentença condenatória. Precedentes. 4. Habeas corpus não conhecido. Ordem concedida de ofício para assegurar ao paciente sua imediata colocação no regime semiaberto, enquanto aguarda o trânsito em julgado da condenação. </a:t>
            </a:r>
          </a:p>
          <a:p>
            <a:pPr marL="0" indent="0">
              <a:buNone/>
            </a:pPr>
            <a:r>
              <a:rPr lang="pt-BR" dirty="0"/>
              <a:t>(STJ. 6ª Turma. HC 269.288/MG, Rel. Min. </a:t>
            </a:r>
            <a:r>
              <a:rPr lang="pt-BR" dirty="0" err="1"/>
              <a:t>Og</a:t>
            </a:r>
            <a:r>
              <a:rPr lang="pt-BR" dirty="0"/>
              <a:t> Fernandes, julgado em 15/08/2013)</a:t>
            </a:r>
          </a:p>
        </p:txBody>
      </p:sp>
    </p:spTree>
    <p:extLst>
      <p:ext uri="{BB962C8B-B14F-4D97-AF65-F5344CB8AC3E}">
        <p14:creationId xmlns:p14="http://schemas.microsoft.com/office/powerpoint/2010/main" val="2546356198"/>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3. RECURSO ORDINÁRIO CONSTITUCIONAL</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u="sng" dirty="0"/>
              <a:t>Conceito</a:t>
            </a:r>
            <a:r>
              <a:rPr lang="pt-BR" dirty="0"/>
              <a:t>: o recurso ordinário constitucional é o recurso que transforma os Tribunais Superiores em órgãos de jurisdição ordinária, devolvendo-lhes a matéria jurídica e a matéria fática, havendo assim uma ampla rediscussão, funcionando, a grosso modo, como se fosse uma apelação. A particularidade é que as suas hipóteses de incidência estão taxativamente previstas na CF/88.</a:t>
            </a:r>
          </a:p>
        </p:txBody>
      </p:sp>
    </p:spTree>
    <p:extLst>
      <p:ext uri="{BB962C8B-B14F-4D97-AF65-F5344CB8AC3E}">
        <p14:creationId xmlns:p14="http://schemas.microsoft.com/office/powerpoint/2010/main" val="3191613889"/>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3. RECURSO ORDINÁRIO CONSTITUCIONAL</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85000" lnSpcReduction="20000"/>
          </a:bodyPr>
          <a:lstStyle/>
          <a:p>
            <a:pPr marL="0" indent="0">
              <a:buNone/>
            </a:pPr>
            <a:r>
              <a:rPr lang="pt-BR" b="1" dirty="0"/>
              <a:t>3.1. Cabimento</a:t>
            </a:r>
          </a:p>
          <a:p>
            <a:pPr marL="514350" indent="-514350">
              <a:buAutoNum type="alphaLcParenR"/>
            </a:pPr>
            <a:r>
              <a:rPr lang="pt-BR" b="1" dirty="0"/>
              <a:t>Julgamento de crime político</a:t>
            </a:r>
          </a:p>
          <a:p>
            <a:r>
              <a:rPr lang="pt-BR" dirty="0"/>
              <a:t>O julgamento de crime político compete ao Juiz federal de 1ª instância. Crime político é aquele que põe em risco o Estado Democrático e as instituições que o consolidam. Todavia, além da finalidade supracitada, entende-se que para o crime ser político, deve ainda haver disciplina legal na Lei 7.170/83. Vale dizer que </a:t>
            </a:r>
            <a:r>
              <a:rPr lang="pt-BR" i="1" u="sng" dirty="0"/>
              <a:t>terrorismo não é crime político</a:t>
            </a:r>
            <a:r>
              <a:rPr lang="pt-BR" dirty="0"/>
              <a:t>!</a:t>
            </a:r>
          </a:p>
          <a:p>
            <a:pPr marL="800100" lvl="2" indent="0">
              <a:buNone/>
            </a:pPr>
            <a:r>
              <a:rPr lang="pt-BR" b="1" i="1" dirty="0"/>
              <a:t>Art. 1º Lei 7170/83</a:t>
            </a:r>
            <a:r>
              <a:rPr lang="pt-BR" i="1" dirty="0"/>
              <a:t> - Esta Lei prevê os crimes que lesam ou expõem a perigo de lesão:</a:t>
            </a:r>
          </a:p>
          <a:p>
            <a:pPr marL="800100" lvl="2" indent="0">
              <a:buNone/>
            </a:pPr>
            <a:r>
              <a:rPr lang="pt-BR" i="1" dirty="0"/>
              <a:t>I - a integridade territorial e a soberania nacional;</a:t>
            </a:r>
          </a:p>
          <a:p>
            <a:pPr marL="800100" lvl="2" indent="0">
              <a:buNone/>
            </a:pPr>
            <a:r>
              <a:rPr lang="pt-BR" i="1" dirty="0"/>
              <a:t>II - o regime representativo e democrático, a Federação e o Estado de Direito;</a:t>
            </a:r>
          </a:p>
          <a:p>
            <a:pPr marL="800100" lvl="2" indent="0">
              <a:buNone/>
            </a:pPr>
            <a:r>
              <a:rPr lang="pt-BR" i="1" dirty="0"/>
              <a:t>III - a pessoa dos chefes dos Poderes da União.</a:t>
            </a:r>
          </a:p>
          <a:p>
            <a:pPr marL="0" indent="0">
              <a:buNone/>
            </a:pPr>
            <a:endParaRPr lang="pt-BR" dirty="0"/>
          </a:p>
        </p:txBody>
      </p:sp>
    </p:spTree>
    <p:extLst>
      <p:ext uri="{BB962C8B-B14F-4D97-AF65-F5344CB8AC3E}">
        <p14:creationId xmlns:p14="http://schemas.microsoft.com/office/powerpoint/2010/main" val="1982493731"/>
      </p:ext>
    </p:extLst>
  </p:cSld>
  <p:clrMapOvr>
    <a:masterClrMapping/>
  </p:clrMapOvr>
  <p:transition spd="slow">
    <p:pu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3. RECURSO ORDINÁRIO CONSTITUCIONAL</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70000" lnSpcReduction="20000"/>
          </a:bodyPr>
          <a:lstStyle/>
          <a:p>
            <a:pPr marL="0" indent="0">
              <a:buNone/>
            </a:pPr>
            <a:r>
              <a:rPr lang="pt-BR" b="1" dirty="0"/>
              <a:t>3.1. Cabimento</a:t>
            </a:r>
          </a:p>
          <a:p>
            <a:pPr marL="514350" indent="-514350">
              <a:buFont typeface="Arial" panose="020B0604020202020204" pitchFamily="34" charset="0"/>
              <a:buAutoNum type="alphaLcParenR"/>
            </a:pPr>
            <a:r>
              <a:rPr lang="pt-BR" b="1" dirty="0"/>
              <a:t>Impugnação de julgamentos denegatórios de ações autônomas de em Tribunal Superior</a:t>
            </a:r>
          </a:p>
          <a:p>
            <a:r>
              <a:rPr lang="pt-BR" dirty="0"/>
              <a:t>Contra decisão de Tribunal Superior em </a:t>
            </a:r>
            <a:r>
              <a:rPr lang="pt-BR" i="1" dirty="0"/>
              <a:t>habeas corpus</a:t>
            </a:r>
            <a:r>
              <a:rPr lang="pt-BR" dirty="0"/>
              <a:t> e mandado de segurança, quando denegatórias as decisões, caberá recurso ordinário constitucional ao STF.</a:t>
            </a:r>
          </a:p>
          <a:p>
            <a:r>
              <a:rPr lang="pt-BR" dirty="0" err="1"/>
              <a:t>Ex</a:t>
            </a:r>
            <a:r>
              <a:rPr lang="pt-BR" dirty="0"/>
              <a:t>: Contra decisão do TJ, a parte </a:t>
            </a:r>
            <a:r>
              <a:rPr lang="pt-BR" dirty="0" err="1"/>
              <a:t>ajuiza</a:t>
            </a:r>
            <a:r>
              <a:rPr lang="pt-BR" dirty="0"/>
              <a:t> </a:t>
            </a:r>
            <a:r>
              <a:rPr lang="pt-BR" i="1" dirty="0"/>
              <a:t>habeas corpus</a:t>
            </a:r>
            <a:r>
              <a:rPr lang="pt-BR" dirty="0"/>
              <a:t> no STJ. Se denegatória a decisão, caberá recurso ordinário ao STF.</a:t>
            </a:r>
          </a:p>
          <a:p>
            <a:r>
              <a:rPr lang="pt-BR" dirty="0"/>
              <a:t>Dessa forma, aqui o STF também atua como órgão de 2º grau, podendo rediscutir não apenas a matéria jurídica, mas também eventual matéria fática abordada no julgamento no Tribunal Superior.</a:t>
            </a:r>
          </a:p>
          <a:p>
            <a:r>
              <a:rPr lang="pt-BR" dirty="0"/>
              <a:t>Vale dizer que no caso dessas ações autônomas de impugnação serem julgadas procedentes, restaria a discussão pela via do recurso extraordinário, em relação apenas à matéria constitucional, e com todos os pressupostos desse recurso extraordinário.</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185905309"/>
      </p:ext>
    </p:extLst>
  </p:cSld>
  <p:clrMapOvr>
    <a:masterClrMapping/>
  </p:clrMapOvr>
  <p:transition spd="slow">
    <p:pu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9411" y="2689281"/>
            <a:ext cx="8229600" cy="1143000"/>
          </a:xfrm>
        </p:spPr>
        <p:txBody>
          <a:bodyPr>
            <a:noAutofit/>
          </a:bodyPr>
          <a:lstStyle/>
          <a:p>
            <a:pPr lvl="0"/>
            <a:r>
              <a:rPr lang="pt-BR" sz="4000" b="1" dirty="0"/>
              <a:t>4. Recurso Especial e Extraordinário</a:t>
            </a:r>
            <a:endParaRPr lang="pt-BR" sz="4000" dirty="0"/>
          </a:p>
        </p:txBody>
      </p:sp>
    </p:spTree>
    <p:extLst>
      <p:ext uri="{BB962C8B-B14F-4D97-AF65-F5344CB8AC3E}">
        <p14:creationId xmlns:p14="http://schemas.microsoft.com/office/powerpoint/2010/main" val="475995293"/>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pt-BR" sz="4000" b="1" dirty="0"/>
              <a:t>4. Recurso Especial e Extraordinário</a:t>
            </a:r>
            <a:endParaRPr lang="pt-BR" sz="4000" dirty="0"/>
          </a:p>
        </p:txBody>
      </p:sp>
      <p:sp>
        <p:nvSpPr>
          <p:cNvPr id="5" name="Espaço Reservado para Conteúdo 4">
            <a:extLst>
              <a:ext uri="{FF2B5EF4-FFF2-40B4-BE49-F238E27FC236}">
                <a16:creationId xmlns:a16="http://schemas.microsoft.com/office/drawing/2014/main" id="{D2165A67-7BA4-4ACA-82E3-E747F9B559C4}"/>
              </a:ext>
            </a:extLst>
          </p:cNvPr>
          <p:cNvSpPr>
            <a:spLocks noGrp="1"/>
          </p:cNvSpPr>
          <p:nvPr>
            <p:ph idx="1"/>
          </p:nvPr>
        </p:nvSpPr>
        <p:spPr>
          <a:xfrm>
            <a:off x="457200" y="1600200"/>
            <a:ext cx="8229600" cy="4983162"/>
          </a:xfrm>
        </p:spPr>
        <p:txBody>
          <a:bodyPr>
            <a:normAutofit fontScale="85000" lnSpcReduction="10000"/>
          </a:bodyPr>
          <a:lstStyle/>
          <a:p>
            <a:pPr marL="0" indent="0">
              <a:buNone/>
            </a:pPr>
            <a:r>
              <a:rPr lang="pt-BR" u="sng" dirty="0"/>
              <a:t>Jurisprudência defensiva:</a:t>
            </a:r>
          </a:p>
          <a:p>
            <a:r>
              <a:rPr lang="pt-BR" dirty="0"/>
              <a:t>Súmula 7/STJ: “A pretensão de simples reexame de prova não enseja recurso especial”.</a:t>
            </a:r>
          </a:p>
          <a:p>
            <a:r>
              <a:rPr lang="pt-BR" dirty="0"/>
              <a:t>HC 126.296 e a perda do objeto dos </a:t>
            </a:r>
            <a:r>
              <a:rPr lang="pt-BR" i="1" dirty="0"/>
              <a:t>writs </a:t>
            </a:r>
            <a:r>
              <a:rPr lang="pt-BR" dirty="0"/>
              <a:t>quanto a liberdade.</a:t>
            </a:r>
          </a:p>
          <a:p>
            <a:r>
              <a:rPr lang="pt-BR" dirty="0"/>
              <a:t>Súmula 691/STF: “Não compete ao Supremo Tribunal Federal conhecer de habeas corpus impetrado contra decisão do relator que, em habeas corpus requerido a tribunal superior, indefere a liminar.</a:t>
            </a:r>
          </a:p>
          <a:p>
            <a:r>
              <a:rPr lang="pt-BR" dirty="0"/>
              <a:t>Art. 104/CF. O Superior Tribunal de Justiça compõe-se de, no mínimo, trinta e três Ministros.</a:t>
            </a:r>
          </a:p>
          <a:p>
            <a:endParaRPr lang="pt-BR" dirty="0"/>
          </a:p>
          <a:p>
            <a:endParaRPr lang="pt-BR" dirty="0"/>
          </a:p>
        </p:txBody>
      </p:sp>
    </p:spTree>
    <p:extLst>
      <p:ext uri="{BB962C8B-B14F-4D97-AF65-F5344CB8AC3E}">
        <p14:creationId xmlns:p14="http://schemas.microsoft.com/office/powerpoint/2010/main" val="280440444"/>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pt-BR" sz="4000" b="1" dirty="0"/>
              <a:t>4. Recurso Especial e Extraordinário</a:t>
            </a:r>
            <a:endParaRPr lang="pt-BR" sz="4000" dirty="0"/>
          </a:p>
        </p:txBody>
      </p:sp>
      <p:sp>
        <p:nvSpPr>
          <p:cNvPr id="6" name="Espaço Reservado para Conteúdo 5">
            <a:extLst>
              <a:ext uri="{FF2B5EF4-FFF2-40B4-BE49-F238E27FC236}">
                <a16:creationId xmlns:a16="http://schemas.microsoft.com/office/drawing/2014/main" id="{4E219B6A-72AA-4DAB-B6B4-0F0F07681085}"/>
              </a:ext>
            </a:extLst>
          </p:cNvPr>
          <p:cNvSpPr>
            <a:spLocks noGrp="1"/>
          </p:cNvSpPr>
          <p:nvPr>
            <p:ph idx="1"/>
          </p:nvPr>
        </p:nvSpPr>
        <p:spPr/>
        <p:txBody>
          <a:bodyPr/>
          <a:lstStyle/>
          <a:p>
            <a:endParaRPr lang="pt-BR"/>
          </a:p>
        </p:txBody>
      </p:sp>
      <p:pic>
        <p:nvPicPr>
          <p:cNvPr id="8" name="Imagem 7">
            <a:extLst>
              <a:ext uri="{FF2B5EF4-FFF2-40B4-BE49-F238E27FC236}">
                <a16:creationId xmlns:a16="http://schemas.microsoft.com/office/drawing/2014/main" id="{9ED7050C-73D7-45DB-BEFC-D939742F6A2F}"/>
              </a:ext>
            </a:extLst>
          </p:cNvPr>
          <p:cNvPicPr>
            <a:picLocks noChangeAspect="1"/>
          </p:cNvPicPr>
          <p:nvPr/>
        </p:nvPicPr>
        <p:blipFill>
          <a:blip r:embed="rId2"/>
          <a:stretch>
            <a:fillRect/>
          </a:stretch>
        </p:blipFill>
        <p:spPr>
          <a:xfrm>
            <a:off x="-108520" y="1751999"/>
            <a:ext cx="9144000" cy="3507288"/>
          </a:xfrm>
          <a:prstGeom prst="rect">
            <a:avLst/>
          </a:prstGeom>
        </p:spPr>
      </p:pic>
    </p:spTree>
    <p:extLst>
      <p:ext uri="{BB962C8B-B14F-4D97-AF65-F5344CB8AC3E}">
        <p14:creationId xmlns:p14="http://schemas.microsoft.com/office/powerpoint/2010/main" val="1363257177"/>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endParaRPr lang="pt-BR" sz="4000" dirty="0"/>
          </a:p>
        </p:txBody>
      </p:sp>
      <p:pic>
        <p:nvPicPr>
          <p:cNvPr id="6" name="Espaço Reservado para Conteúdo 5">
            <a:extLst>
              <a:ext uri="{FF2B5EF4-FFF2-40B4-BE49-F238E27FC236}">
                <a16:creationId xmlns:a16="http://schemas.microsoft.com/office/drawing/2014/main" id="{56F469C7-3705-4FF0-88EC-6819AD939ED8}"/>
              </a:ext>
            </a:extLst>
          </p:cNvPr>
          <p:cNvPicPr>
            <a:picLocks noGrp="1" noChangeAspect="1"/>
          </p:cNvPicPr>
          <p:nvPr>
            <p:ph idx="1"/>
          </p:nvPr>
        </p:nvPicPr>
        <p:blipFill>
          <a:blip r:embed="rId2"/>
          <a:stretch>
            <a:fillRect/>
          </a:stretch>
        </p:blipFill>
        <p:spPr>
          <a:xfrm>
            <a:off x="251520" y="337470"/>
            <a:ext cx="8712968" cy="6004718"/>
          </a:xfrm>
          <a:prstGeom prst="rect">
            <a:avLst/>
          </a:prstGeom>
        </p:spPr>
      </p:pic>
    </p:spTree>
    <p:extLst>
      <p:ext uri="{BB962C8B-B14F-4D97-AF65-F5344CB8AC3E}">
        <p14:creationId xmlns:p14="http://schemas.microsoft.com/office/powerpoint/2010/main" val="4048710798"/>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u="sng" dirty="0"/>
              <a:t>Cabimento:</a:t>
            </a:r>
            <a:r>
              <a:rPr lang="pt-BR" dirty="0"/>
              <a:t> </a:t>
            </a:r>
            <a:r>
              <a:rPr lang="pt-BR" b="1" dirty="0"/>
              <a:t>o art. 581 é um rol fechado</a:t>
            </a:r>
            <a:r>
              <a:rPr lang="pt-BR" dirty="0"/>
              <a:t>. Não obstante, parte da doutrina entende ser cabível interpretação evolutiva de seus incisos. </a:t>
            </a:r>
          </a:p>
          <a:p>
            <a:pPr marL="0" indent="0">
              <a:buNone/>
            </a:pPr>
            <a:r>
              <a:rPr lang="pt-BR" dirty="0"/>
              <a:t>OBS: O CPP de 41 foi inspirado no Código Rocco, que era fascista. Logo, prevê recursos para decisões que prejudicam acusação, e não o faz para os recursos que prejudicam a defesa.</a:t>
            </a:r>
          </a:p>
          <a:p>
            <a:endParaRPr lang="pt-BR" dirty="0"/>
          </a:p>
        </p:txBody>
      </p:sp>
    </p:spTree>
    <p:extLst>
      <p:ext uri="{BB962C8B-B14F-4D97-AF65-F5344CB8AC3E}">
        <p14:creationId xmlns:p14="http://schemas.microsoft.com/office/powerpoint/2010/main" val="279910678"/>
      </p:ext>
    </p:extLst>
  </p:cSld>
  <p:clrMapOvr>
    <a:masterClrMapping/>
  </p:clrMapOvr>
  <p:transition spd="slow">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endParaRPr lang="pt-BR" sz="4000" dirty="0"/>
          </a:p>
        </p:txBody>
      </p:sp>
      <p:sp>
        <p:nvSpPr>
          <p:cNvPr id="4" name="Espaço Reservado para Conteúdo 3">
            <a:extLst>
              <a:ext uri="{FF2B5EF4-FFF2-40B4-BE49-F238E27FC236}">
                <a16:creationId xmlns:a16="http://schemas.microsoft.com/office/drawing/2014/main" id="{C2426AB7-E841-459B-8431-930FEB49498F}"/>
              </a:ext>
            </a:extLst>
          </p:cNvPr>
          <p:cNvSpPr>
            <a:spLocks noGrp="1"/>
          </p:cNvSpPr>
          <p:nvPr>
            <p:ph idx="1"/>
          </p:nvPr>
        </p:nvSpPr>
        <p:spPr/>
        <p:txBody>
          <a:bodyPr/>
          <a:lstStyle/>
          <a:p>
            <a:endParaRPr lang="pt-BR"/>
          </a:p>
        </p:txBody>
      </p:sp>
      <p:pic>
        <p:nvPicPr>
          <p:cNvPr id="5" name="Imagem 4">
            <a:extLst>
              <a:ext uri="{FF2B5EF4-FFF2-40B4-BE49-F238E27FC236}">
                <a16:creationId xmlns:a16="http://schemas.microsoft.com/office/drawing/2014/main" id="{6A74654F-3CDA-4CC1-994B-905A202D1456}"/>
              </a:ext>
            </a:extLst>
          </p:cNvPr>
          <p:cNvPicPr>
            <a:picLocks noChangeAspect="1"/>
          </p:cNvPicPr>
          <p:nvPr/>
        </p:nvPicPr>
        <p:blipFill>
          <a:blip r:embed="rId2"/>
          <a:stretch>
            <a:fillRect/>
          </a:stretch>
        </p:blipFill>
        <p:spPr>
          <a:xfrm>
            <a:off x="2553752" y="274638"/>
            <a:ext cx="4036495" cy="6804377"/>
          </a:xfrm>
          <a:prstGeom prst="rect">
            <a:avLst/>
          </a:prstGeom>
        </p:spPr>
      </p:pic>
    </p:spTree>
    <p:extLst>
      <p:ext uri="{BB962C8B-B14F-4D97-AF65-F5344CB8AC3E}">
        <p14:creationId xmlns:p14="http://schemas.microsoft.com/office/powerpoint/2010/main" val="2340847213"/>
      </p:ext>
    </p:extLst>
  </p:cSld>
  <p:clrMapOvr>
    <a:masterClrMapping/>
  </p:clrMapOvr>
  <p:transition spd="slow">
    <p:pu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pt-BR" sz="4000" b="1" dirty="0"/>
              <a:t>4. Recurso Especial e Extraordinário</a:t>
            </a:r>
            <a:endParaRPr lang="pt-BR" sz="4000" dirty="0"/>
          </a:p>
        </p:txBody>
      </p:sp>
      <p:sp>
        <p:nvSpPr>
          <p:cNvPr id="6" name="Espaço Reservado para Conteúdo 5">
            <a:extLst>
              <a:ext uri="{FF2B5EF4-FFF2-40B4-BE49-F238E27FC236}">
                <a16:creationId xmlns:a16="http://schemas.microsoft.com/office/drawing/2014/main" id="{4E219B6A-72AA-4DAB-B6B4-0F0F07681085}"/>
              </a:ext>
            </a:extLst>
          </p:cNvPr>
          <p:cNvSpPr>
            <a:spLocks noGrp="1"/>
          </p:cNvSpPr>
          <p:nvPr>
            <p:ph idx="1"/>
          </p:nvPr>
        </p:nvSpPr>
        <p:spPr>
          <a:xfrm>
            <a:off x="300037" y="2044089"/>
            <a:ext cx="8229600" cy="4525963"/>
          </a:xfrm>
        </p:spPr>
        <p:txBody>
          <a:bodyPr>
            <a:normAutofit lnSpcReduction="10000"/>
          </a:bodyPr>
          <a:lstStyle/>
          <a:p>
            <a:endParaRPr lang="pt-BR" dirty="0"/>
          </a:p>
          <a:p>
            <a:endParaRPr lang="pt-BR" dirty="0"/>
          </a:p>
          <a:p>
            <a:endParaRPr lang="pt-BR" dirty="0"/>
          </a:p>
          <a:p>
            <a:endParaRPr lang="pt-BR" dirty="0"/>
          </a:p>
          <a:p>
            <a:endParaRPr lang="pt-BR" dirty="0"/>
          </a:p>
          <a:p>
            <a:endParaRPr lang="pt-BR" dirty="0"/>
          </a:p>
          <a:p>
            <a:endParaRPr lang="pt-BR" dirty="0"/>
          </a:p>
          <a:p>
            <a:pPr marL="0" indent="0" algn="ctr">
              <a:buNone/>
            </a:pPr>
            <a:r>
              <a:rPr lang="pt-BR" dirty="0"/>
              <a:t>Fonte: CNJ, Justiça em números, 2016</a:t>
            </a:r>
          </a:p>
          <a:p>
            <a:endParaRPr lang="pt-BR" dirty="0"/>
          </a:p>
        </p:txBody>
      </p:sp>
      <p:pic>
        <p:nvPicPr>
          <p:cNvPr id="3" name="Imagem 2">
            <a:extLst>
              <a:ext uri="{FF2B5EF4-FFF2-40B4-BE49-F238E27FC236}">
                <a16:creationId xmlns:a16="http://schemas.microsoft.com/office/drawing/2014/main" id="{DD784483-E24C-4629-973B-55485E96BCC3}"/>
              </a:ext>
            </a:extLst>
          </p:cNvPr>
          <p:cNvPicPr>
            <a:picLocks noChangeAspect="1"/>
          </p:cNvPicPr>
          <p:nvPr/>
        </p:nvPicPr>
        <p:blipFill>
          <a:blip r:embed="rId2"/>
          <a:stretch>
            <a:fillRect/>
          </a:stretch>
        </p:blipFill>
        <p:spPr>
          <a:xfrm>
            <a:off x="457200" y="2044089"/>
            <a:ext cx="7915275" cy="3209925"/>
          </a:xfrm>
          <a:prstGeom prst="rect">
            <a:avLst/>
          </a:prstGeom>
        </p:spPr>
      </p:pic>
    </p:spTree>
    <p:extLst>
      <p:ext uri="{BB962C8B-B14F-4D97-AF65-F5344CB8AC3E}">
        <p14:creationId xmlns:p14="http://schemas.microsoft.com/office/powerpoint/2010/main" val="840002221"/>
      </p:ext>
    </p:extLst>
  </p:cSld>
  <p:clrMapOvr>
    <a:masterClrMapping/>
  </p:clrMapOvr>
  <p:transition spd="slow">
    <p:push/>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4.1. Finalidade política</a:t>
            </a:r>
          </a:p>
          <a:p>
            <a:r>
              <a:rPr lang="pt-BR" dirty="0"/>
              <a:t>Os recursos ordinários como um todo servem para a proteção do direito subjetivo da parte, visando primariamente a solução do caso concreto. </a:t>
            </a:r>
          </a:p>
          <a:p>
            <a:r>
              <a:rPr lang="pt-BR" dirty="0"/>
              <a:t>Os recursos extraordinários </a:t>
            </a:r>
            <a:r>
              <a:rPr lang="pt-BR" i="1" dirty="0"/>
              <a:t>lato sensu </a:t>
            </a:r>
            <a:r>
              <a:rPr lang="pt-BR" dirty="0"/>
              <a:t>servem para padronização da interpretação jurisprudencial e para a tutela do respeito ao ordenamento.</a:t>
            </a:r>
          </a:p>
        </p:txBody>
      </p:sp>
    </p:spTree>
    <p:extLst>
      <p:ext uri="{BB962C8B-B14F-4D97-AF65-F5344CB8AC3E}">
        <p14:creationId xmlns:p14="http://schemas.microsoft.com/office/powerpoint/2010/main" val="1068312573"/>
      </p:ext>
    </p:extLst>
  </p:cSld>
  <p:clrMapOvr>
    <a:masterClrMapping/>
  </p:clrMapOvr>
  <p:transition spd="slow">
    <p:push/>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85000" lnSpcReduction="10000"/>
          </a:bodyPr>
          <a:lstStyle/>
          <a:p>
            <a:pPr marL="0" indent="0">
              <a:buNone/>
            </a:pPr>
            <a:r>
              <a:rPr lang="pt-BR" b="1" dirty="0"/>
              <a:t>4.2. Fundamentação vinculada</a:t>
            </a:r>
          </a:p>
          <a:p>
            <a:r>
              <a:rPr lang="pt-BR" dirty="0"/>
              <a:t>Em sede dos recursos extraordinários </a:t>
            </a:r>
            <a:r>
              <a:rPr lang="pt-BR" i="1" dirty="0"/>
              <a:t>lato sensu</a:t>
            </a:r>
            <a:r>
              <a:rPr lang="pt-BR" dirty="0"/>
              <a:t>, não vigora o famoso brocardo </a:t>
            </a:r>
            <a:r>
              <a:rPr lang="pt-BR" i="1" dirty="0"/>
              <a:t>jura </a:t>
            </a:r>
            <a:r>
              <a:rPr lang="pt-BR" i="1" dirty="0" err="1"/>
              <a:t>novit</a:t>
            </a:r>
            <a:r>
              <a:rPr lang="pt-BR" i="1" dirty="0"/>
              <a:t> </a:t>
            </a:r>
            <a:r>
              <a:rPr lang="pt-BR" i="1" dirty="0" err="1"/>
              <a:t>curiae</a:t>
            </a:r>
            <a:r>
              <a:rPr lang="pt-BR" dirty="0"/>
              <a:t> (o juiz conhece o direito), já que </a:t>
            </a:r>
            <a:r>
              <a:rPr lang="pt-BR" u="sng" dirty="0"/>
              <a:t>o recorrente está obrigado a indicar expressamente na peça recursal o fundamento constitucional de seu pedido</a:t>
            </a:r>
            <a:r>
              <a:rPr lang="pt-BR" dirty="0"/>
              <a:t>, e o Tribunal estará vinculado a ele.</a:t>
            </a:r>
          </a:p>
          <a:p>
            <a:r>
              <a:rPr lang="pt-BR" dirty="0"/>
              <a:t>Podemos observar em Direito Penal certa mitigação dessa fundamentação vinculada, pois </a:t>
            </a:r>
            <a:r>
              <a:rPr lang="pt-BR" i="1" dirty="0"/>
              <a:t>nada impede que os Tribunais Superiores declarem na decisão a extinção da punibilidade</a:t>
            </a:r>
            <a:r>
              <a:rPr lang="pt-BR" dirty="0"/>
              <a:t>, mesmo que este fundamento não tenha sido veiculado pelo recorrente.</a:t>
            </a:r>
          </a:p>
        </p:txBody>
      </p:sp>
    </p:spTree>
    <p:extLst>
      <p:ext uri="{BB962C8B-B14F-4D97-AF65-F5344CB8AC3E}">
        <p14:creationId xmlns:p14="http://schemas.microsoft.com/office/powerpoint/2010/main" val="685258527"/>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77500" lnSpcReduction="20000"/>
          </a:bodyPr>
          <a:lstStyle/>
          <a:p>
            <a:pPr marL="0" indent="0">
              <a:buNone/>
            </a:pPr>
            <a:r>
              <a:rPr lang="pt-BR" b="1" dirty="0"/>
              <a:t>4.4. Impossibilidade de Reexame Probatório</a:t>
            </a:r>
          </a:p>
          <a:p>
            <a:r>
              <a:rPr lang="pt-BR" dirty="0"/>
              <a:t>Segundo jurisprudência sumulada do STF e STJ, os recursos extraordinários </a:t>
            </a:r>
            <a:r>
              <a:rPr lang="pt-BR" i="1" dirty="0"/>
              <a:t>lato sensu</a:t>
            </a:r>
            <a:r>
              <a:rPr lang="pt-BR" dirty="0"/>
              <a:t> não se prestam para mera reanálise probatória, pois do contrário ocorreria um terceiro grau de jurisdição para reanálise fática, o que não é tolerável.</a:t>
            </a:r>
          </a:p>
          <a:p>
            <a:r>
              <a:rPr lang="pt-BR" b="1" dirty="0"/>
              <a:t>S. 279 STF</a:t>
            </a:r>
            <a:r>
              <a:rPr lang="pt-BR" dirty="0"/>
              <a:t>. Para simples reexame de prova não cabe recurso extraordinário.</a:t>
            </a:r>
          </a:p>
          <a:p>
            <a:r>
              <a:rPr lang="pt-BR" b="1" dirty="0"/>
              <a:t>S. 7 STJ.</a:t>
            </a:r>
            <a:r>
              <a:rPr lang="pt-BR" dirty="0"/>
              <a:t> A pretensão de simples reexame de prova não enseja recurso especial.</a:t>
            </a:r>
          </a:p>
          <a:p>
            <a:r>
              <a:rPr lang="pt-BR" dirty="0"/>
              <a:t>Nada impede que se discuta nesses recursos a disciplina legal da prova ou mesmo o enquadramento jurídico correto, pois essas questões se referem ao direito, e não aos fatos, o que nos leva a entender que apenas por uma via reflexa e excepcional é que fatos serão revistos nos recursos extraordinários.</a:t>
            </a:r>
          </a:p>
          <a:p>
            <a:pPr marL="0" indent="0">
              <a:buNone/>
            </a:pPr>
            <a:endParaRPr lang="pt-BR" dirty="0"/>
          </a:p>
        </p:txBody>
      </p:sp>
    </p:spTree>
    <p:extLst>
      <p:ext uri="{BB962C8B-B14F-4D97-AF65-F5344CB8AC3E}">
        <p14:creationId xmlns:p14="http://schemas.microsoft.com/office/powerpoint/2010/main" val="3893025302"/>
      </p:ext>
    </p:extLst>
  </p:cSld>
  <p:clrMapOvr>
    <a:masterClrMapping/>
  </p:clrMapOvr>
  <p:transition spd="slow">
    <p:push/>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77500" lnSpcReduction="20000"/>
          </a:bodyPr>
          <a:lstStyle/>
          <a:p>
            <a:pPr marL="0" indent="0">
              <a:buNone/>
            </a:pPr>
            <a:r>
              <a:rPr lang="pt-BR" b="1" dirty="0"/>
              <a:t>4.4. Impossibilidade de Reexame Probatório</a:t>
            </a:r>
          </a:p>
          <a:p>
            <a:pPr marL="0" indent="0">
              <a:buNone/>
            </a:pPr>
            <a:r>
              <a:rPr lang="pt-BR" dirty="0"/>
              <a:t>“[...] essa limitação deve ser bem compreendida, pois o que se veda é a rediscussão da axiologia da prova em relação ao caso penal, mas não o regime legal das provas. Portanto, a violação de regras processuais atinentes à prova, dos princípios das provas, a utilização de prova ilícita, a prova ilícita por derivação, a atribuição de carga probatória ao réu, enfim, as questões legais acerca da prova, são passíveis de recurso especial.     Nem sempre a distinção entre questões de fato e questões de direito é tão cartesiana; na realidade é uma distinção tênue e complexa. O que ambas as Súmulas vedam é o “simples” reexame da prova, o que não impede, portanto, a discussão sobre a qualificação jurídica dos fatos, ou seja, o juízo de tipicidade realizado pelo tribunal a quo no caso concreto.” (LOPES, 2016, p. 806)</a:t>
            </a:r>
          </a:p>
        </p:txBody>
      </p:sp>
    </p:spTree>
    <p:extLst>
      <p:ext uri="{BB962C8B-B14F-4D97-AF65-F5344CB8AC3E}">
        <p14:creationId xmlns:p14="http://schemas.microsoft.com/office/powerpoint/2010/main" val="452788206"/>
      </p:ext>
    </p:extLst>
  </p:cSld>
  <p:clrMapOvr>
    <a:masterClrMapping/>
  </p:clrMapOvr>
  <p:transition spd="slow">
    <p:push/>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lnSpcReduction="10000"/>
          </a:bodyPr>
          <a:lstStyle/>
          <a:p>
            <a:pPr marL="0" indent="0">
              <a:buNone/>
            </a:pPr>
            <a:r>
              <a:rPr lang="pt-BR" b="1" dirty="0"/>
              <a:t>4.5. Prequestionamento</a:t>
            </a:r>
          </a:p>
          <a:p>
            <a:r>
              <a:rPr lang="pt-BR" dirty="0"/>
              <a:t>É a </a:t>
            </a:r>
            <a:r>
              <a:rPr lang="pt-BR" dirty="0" err="1"/>
              <a:t>pré</a:t>
            </a:r>
            <a:r>
              <a:rPr lang="pt-BR" dirty="0"/>
              <a:t>-discussão e apreciação da matéria na decisão que se pretende impugnar, sendo necessário assim que o conteúdo ventilado tenha sido apreciado nas instâncias ordinárias.</a:t>
            </a:r>
          </a:p>
          <a:p>
            <a:r>
              <a:rPr lang="pt-BR" dirty="0"/>
              <a:t>O STF entende que se a matéria foi objeto tão somente de voto vencido no Tribunal, não houve prequestionamento, devendo a parte opor embargos de declaração para que consiga </a:t>
            </a:r>
            <a:r>
              <a:rPr lang="pt-BR" dirty="0" err="1"/>
              <a:t>prequestionar</a:t>
            </a:r>
            <a:r>
              <a:rPr lang="pt-BR" dirty="0"/>
              <a:t> a matéria. </a:t>
            </a:r>
            <a:endParaRPr lang="pt-BR" b="1" dirty="0"/>
          </a:p>
        </p:txBody>
      </p:sp>
    </p:spTree>
    <p:extLst>
      <p:ext uri="{BB962C8B-B14F-4D97-AF65-F5344CB8AC3E}">
        <p14:creationId xmlns:p14="http://schemas.microsoft.com/office/powerpoint/2010/main" val="1135759646"/>
      </p:ext>
    </p:extLst>
  </p:cSld>
  <p:clrMapOvr>
    <a:masterClrMapping/>
  </p:clrMapOvr>
  <p:transition spd="slow">
    <p:push/>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4.5. Prequestionamento</a:t>
            </a:r>
          </a:p>
          <a:p>
            <a:r>
              <a:rPr lang="pt-BR" b="1" dirty="0"/>
              <a:t>S. 282 STF</a:t>
            </a:r>
            <a:r>
              <a:rPr lang="pt-BR" dirty="0"/>
              <a:t>. É inadmissível o RE quando não ventilada, na decisão recorrida, a questão federal suscitada.</a:t>
            </a:r>
          </a:p>
          <a:p>
            <a:r>
              <a:rPr lang="pt-BR" b="1" dirty="0"/>
              <a:t>S. 356 STF</a:t>
            </a:r>
            <a:r>
              <a:rPr lang="pt-BR" dirty="0"/>
              <a:t>. O ponto omisso da decisão sobre o qual não foram opostos embargos declaratórios não pode ser objeto de RE, por faltar o requisito do prequestionamento.</a:t>
            </a:r>
          </a:p>
          <a:p>
            <a:pPr marL="0" indent="0">
              <a:buNone/>
            </a:pPr>
            <a:endParaRPr lang="pt-BR" b="1" dirty="0"/>
          </a:p>
        </p:txBody>
      </p:sp>
    </p:spTree>
    <p:extLst>
      <p:ext uri="{BB962C8B-B14F-4D97-AF65-F5344CB8AC3E}">
        <p14:creationId xmlns:p14="http://schemas.microsoft.com/office/powerpoint/2010/main" val="1137069394"/>
      </p:ext>
    </p:extLst>
  </p:cSld>
  <p:clrMapOvr>
    <a:masterClrMapping/>
  </p:clrMapOvr>
  <p:transition spd="slow">
    <p:push/>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4.5. Prequestionamento</a:t>
            </a:r>
          </a:p>
          <a:p>
            <a:r>
              <a:rPr lang="pt-BR" b="1" dirty="0"/>
              <a:t>S. 282 STF</a:t>
            </a:r>
            <a:r>
              <a:rPr lang="pt-BR" dirty="0"/>
              <a:t>. É inadmissível o RE quando não ventilada, na decisão recorrida, a questão federal suscitada.</a:t>
            </a:r>
          </a:p>
          <a:p>
            <a:r>
              <a:rPr lang="pt-BR" b="1" dirty="0"/>
              <a:t>S. 356 STF</a:t>
            </a:r>
            <a:r>
              <a:rPr lang="pt-BR" dirty="0"/>
              <a:t>. O ponto omisso da decisão sobre o qual não foram opostos embargos declaratórios não pode ser objeto de RE, por faltar o requisito do prequestionamento.</a:t>
            </a:r>
          </a:p>
          <a:p>
            <a:pPr marL="0" indent="0">
              <a:buNone/>
            </a:pPr>
            <a:endParaRPr lang="pt-BR" b="1" dirty="0"/>
          </a:p>
        </p:txBody>
      </p:sp>
    </p:spTree>
    <p:extLst>
      <p:ext uri="{BB962C8B-B14F-4D97-AF65-F5344CB8AC3E}">
        <p14:creationId xmlns:p14="http://schemas.microsoft.com/office/powerpoint/2010/main" val="1175875409"/>
      </p:ext>
    </p:extLst>
  </p:cSld>
  <p:clrMapOvr>
    <a:masterClrMapping/>
  </p:clrMapOvr>
  <p:transition spd="slow">
    <p:push/>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77500" lnSpcReduction="20000"/>
          </a:bodyPr>
          <a:lstStyle/>
          <a:p>
            <a:pPr marL="0" indent="0">
              <a:buNone/>
            </a:pPr>
            <a:r>
              <a:rPr lang="pt-BR" b="1" dirty="0"/>
              <a:t>4.5. Prequestionamento</a:t>
            </a:r>
          </a:p>
          <a:p>
            <a:pPr lvl="0"/>
            <a:r>
              <a:rPr lang="pt-BR" i="1" dirty="0"/>
              <a:t>Prequestionamento numérico</a:t>
            </a:r>
            <a:r>
              <a:rPr lang="pt-BR" dirty="0"/>
              <a:t> é a referência expressa na decisão ao dispositivo legal que a parte entende ter sido violado, ou seja, é o ideal para que a parte desenvolva seu recurso extraordinário. Logo, vale colocar na peça recursal que vai para o Tribunal de 2º grau.</a:t>
            </a:r>
          </a:p>
          <a:p>
            <a:pPr lvl="0"/>
            <a:r>
              <a:rPr lang="pt-BR" i="1" dirty="0"/>
              <a:t>Prequestionamento explícito</a:t>
            </a:r>
            <a:r>
              <a:rPr lang="pt-BR" dirty="0"/>
              <a:t> ocorre quando a matéria discutida foi objeto da decisão impugnada, mas o artigo legal não foi apontado. Obviamente, também é aceito pelo STF e STJ.</a:t>
            </a:r>
          </a:p>
          <a:p>
            <a:pPr lvl="0"/>
            <a:r>
              <a:rPr lang="pt-BR" i="1" dirty="0"/>
              <a:t>Prequestionamento implícito</a:t>
            </a:r>
            <a:r>
              <a:rPr lang="pt-BR" dirty="0"/>
              <a:t> é aquele onde a matéria foi suscitada ao longo do processo, mas não foi ventilada expressamente na decisão. Conforme vimos, </a:t>
            </a:r>
            <a:r>
              <a:rPr lang="pt-BR" u="sng" dirty="0"/>
              <a:t>não é aceito</a:t>
            </a:r>
            <a:r>
              <a:rPr lang="pt-BR" dirty="0"/>
              <a:t>, havendo a necessidade de oposição de embargos de declaração, nos termos da Súmula 356 do STF.</a:t>
            </a:r>
          </a:p>
          <a:p>
            <a:pPr marL="0" indent="0">
              <a:buNone/>
            </a:pPr>
            <a:endParaRPr lang="pt-BR" b="1" dirty="0"/>
          </a:p>
        </p:txBody>
      </p:sp>
    </p:spTree>
    <p:extLst>
      <p:ext uri="{BB962C8B-B14F-4D97-AF65-F5344CB8AC3E}">
        <p14:creationId xmlns:p14="http://schemas.microsoft.com/office/powerpoint/2010/main" val="3360790672"/>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a) Contra a decisão que não receber a denúncia ou a queixa</a:t>
            </a:r>
          </a:p>
          <a:p>
            <a:r>
              <a:rPr lang="pt-BR" dirty="0"/>
              <a:t>Essa decisão tem caráter de interlocutória mista terminativa, e é maléfica à acusação, sendo assim recorrível.</a:t>
            </a:r>
          </a:p>
          <a:p>
            <a:r>
              <a:rPr lang="pt-BR" dirty="0"/>
              <a:t>Por outro lado, </a:t>
            </a:r>
            <a:r>
              <a:rPr lang="pt-BR" i="1" dirty="0"/>
              <a:t>do recebimento da petição inicial</a:t>
            </a:r>
            <a:r>
              <a:rPr lang="pt-BR" dirty="0"/>
              <a:t>, considerado pelo STF como mero despacho, apesar da doutrina considerar interlocutória simples, não cabe qualquer recurso (é irrecorrível), sendo impugnável apenas por </a:t>
            </a:r>
            <a:r>
              <a:rPr lang="pt-BR" i="1" dirty="0"/>
              <a:t>habeas corpus</a:t>
            </a:r>
            <a:r>
              <a:rPr lang="pt-BR" dirty="0"/>
              <a:t> para trancar o processo. </a:t>
            </a:r>
          </a:p>
          <a:p>
            <a:r>
              <a:rPr lang="pt-BR" dirty="0"/>
              <a:t>Salienta-se que caso a multa seja a única pena prevista para o crime concreto, a ação de impugnação correta seria o Mandado de Segurança, e não o </a:t>
            </a:r>
            <a:r>
              <a:rPr lang="pt-BR" i="1" dirty="0"/>
              <a:t>habeas corpus</a:t>
            </a:r>
            <a:r>
              <a:rPr lang="pt-BR" dirty="0"/>
              <a:t>.</a:t>
            </a:r>
          </a:p>
          <a:p>
            <a:pPr marL="0" indent="0">
              <a:buNone/>
            </a:pPr>
            <a:endParaRPr lang="pt-BR" dirty="0"/>
          </a:p>
          <a:p>
            <a:endParaRPr lang="pt-BR" dirty="0"/>
          </a:p>
        </p:txBody>
      </p:sp>
    </p:spTree>
    <p:extLst>
      <p:ext uri="{BB962C8B-B14F-4D97-AF65-F5344CB8AC3E}">
        <p14:creationId xmlns:p14="http://schemas.microsoft.com/office/powerpoint/2010/main" val="3964552414"/>
      </p:ext>
    </p:extLst>
  </p:cSld>
  <p:clrMapOvr>
    <a:masterClrMapping/>
  </p:clrMapOvr>
  <p:transition spd="slow">
    <p:push/>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85000" lnSpcReduction="10000"/>
          </a:bodyPr>
          <a:lstStyle/>
          <a:p>
            <a:pPr marL="0" indent="0">
              <a:buNone/>
            </a:pPr>
            <a:r>
              <a:rPr lang="pt-BR" b="1" dirty="0"/>
              <a:t>4.5. Prequestionamento</a:t>
            </a:r>
          </a:p>
          <a:p>
            <a:pPr lvl="0"/>
            <a:r>
              <a:rPr lang="pt-BR" i="1" dirty="0"/>
              <a:t>Prequestionamento</a:t>
            </a:r>
            <a:r>
              <a:rPr lang="pt-BR" dirty="0"/>
              <a:t> </a:t>
            </a:r>
            <a:r>
              <a:rPr lang="pt-BR" i="1" dirty="0"/>
              <a:t>ficto</a:t>
            </a:r>
            <a:r>
              <a:rPr lang="pt-BR" dirty="0"/>
              <a:t> ocorre quando a matéria suscitada não é apreciada pelo Tribunal, mesmo após a oposição de embargos de declaração, ou seja, o Tribunal mantém-se inerte. O STJ (S. 211) inadmite o prequestionamento </a:t>
            </a:r>
            <a:r>
              <a:rPr lang="pt-BR" i="1" dirty="0"/>
              <a:t>ficto</a:t>
            </a:r>
            <a:r>
              <a:rPr lang="pt-BR" dirty="0"/>
              <a:t>, de sorte que a parte deve insistir nos embargos, e mantida a omissão, o arbítrio nasce, podendo-se então discutir a ofensa ao texto constitucional. Pode também a parte interpor recurso especial por violação ao dispositivo que trata dos embargos, de modo que o STJ ordene que o Tribunal profira decisão examinando a matéria.</a:t>
            </a:r>
          </a:p>
          <a:p>
            <a:pPr marL="0" indent="0">
              <a:buNone/>
            </a:pPr>
            <a:endParaRPr lang="pt-BR" b="1" dirty="0"/>
          </a:p>
        </p:txBody>
      </p:sp>
    </p:spTree>
    <p:extLst>
      <p:ext uri="{BB962C8B-B14F-4D97-AF65-F5344CB8AC3E}">
        <p14:creationId xmlns:p14="http://schemas.microsoft.com/office/powerpoint/2010/main" val="2024380422"/>
      </p:ext>
    </p:extLst>
  </p:cSld>
  <p:clrMapOvr>
    <a:masterClrMapping/>
  </p:clrMapOvr>
  <p:transition spd="slow">
    <p:push/>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92500" lnSpcReduction="10000"/>
          </a:bodyPr>
          <a:lstStyle/>
          <a:p>
            <a:pPr marL="0" indent="0">
              <a:buNone/>
            </a:pPr>
            <a:r>
              <a:rPr lang="pt-BR" b="1" dirty="0"/>
              <a:t>4.5. Prequestionamento</a:t>
            </a:r>
          </a:p>
          <a:p>
            <a:r>
              <a:rPr lang="pt-BR" b="1" dirty="0"/>
              <a:t>S. 211 STJ</a:t>
            </a:r>
            <a:r>
              <a:rPr lang="pt-BR" dirty="0"/>
              <a:t>. Inadmissível recurso especial quanto à questão que, a despeito da oposição de embargos declaratórios, não foi apreciada pelo tribunal "</a:t>
            </a:r>
            <a:r>
              <a:rPr lang="pt-BR" i="1" dirty="0"/>
              <a:t>a quo</a:t>
            </a:r>
            <a:r>
              <a:rPr lang="pt-BR" dirty="0"/>
              <a:t>".</a:t>
            </a:r>
          </a:p>
          <a:p>
            <a:r>
              <a:rPr lang="pt-BR" dirty="0"/>
              <a:t>Segundo </a:t>
            </a:r>
            <a:r>
              <a:rPr lang="pt-BR" dirty="0" err="1"/>
              <a:t>Aury</a:t>
            </a:r>
            <a:r>
              <a:rPr lang="pt-BR" dirty="0"/>
              <a:t> Lopes Junior, caso eventualmente a ofensa à legislação tenha ocorrido apenas no bojo do acórdão, o interesse recursal apenas surge nesse momento (</a:t>
            </a:r>
            <a:r>
              <a:rPr lang="pt-BR" i="1" dirty="0"/>
              <a:t>não se discutiu antes</a:t>
            </a:r>
            <a:r>
              <a:rPr lang="pt-BR" dirty="0"/>
              <a:t>), devendo a parte embargar de declaração a decisão explicitando e forçando a manifestação sobre a matéria.</a:t>
            </a:r>
          </a:p>
          <a:p>
            <a:pPr marL="0" indent="0">
              <a:buNone/>
            </a:pPr>
            <a:endParaRPr lang="pt-BR" b="1" dirty="0"/>
          </a:p>
        </p:txBody>
      </p:sp>
    </p:spTree>
    <p:extLst>
      <p:ext uri="{BB962C8B-B14F-4D97-AF65-F5344CB8AC3E}">
        <p14:creationId xmlns:p14="http://schemas.microsoft.com/office/powerpoint/2010/main" val="673228348"/>
      </p:ext>
    </p:extLst>
  </p:cSld>
  <p:clrMapOvr>
    <a:masterClrMapping/>
  </p:clrMapOvr>
  <p:transition spd="slow">
    <p:push/>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Repercussão Geral</a:t>
            </a:r>
          </a:p>
          <a:p>
            <a:r>
              <a:rPr lang="pt-BR" dirty="0"/>
              <a:t>É considerado um requisito de admissibilidade para o recurso extraordinário, ou seja, a matéria deve transcender o interesse individual da parte. Com isso, o </a:t>
            </a:r>
            <a:r>
              <a:rPr lang="pt-BR" b="1" u="sng" dirty="0"/>
              <a:t>STF</a:t>
            </a:r>
            <a:r>
              <a:rPr lang="pt-BR" dirty="0"/>
              <a:t> ganha efetivo </a:t>
            </a:r>
            <a:r>
              <a:rPr lang="pt-BR" i="1" dirty="0"/>
              <a:t>status</a:t>
            </a:r>
            <a:r>
              <a:rPr lang="pt-BR" dirty="0"/>
              <a:t> de tribunal constitucional.</a:t>
            </a:r>
          </a:p>
          <a:p>
            <a:r>
              <a:rPr lang="pt-BR" dirty="0"/>
              <a:t>Pode ser entendido como a </a:t>
            </a:r>
            <a:r>
              <a:rPr lang="pt-BR" dirty="0" err="1"/>
              <a:t>abstrativização</a:t>
            </a:r>
            <a:r>
              <a:rPr lang="pt-BR" dirty="0"/>
              <a:t> do julgamento concreto.</a:t>
            </a:r>
          </a:p>
          <a:p>
            <a:pPr marL="0" indent="0">
              <a:buNone/>
            </a:pPr>
            <a:endParaRPr lang="pt-BR" b="1" dirty="0"/>
          </a:p>
        </p:txBody>
      </p:sp>
    </p:spTree>
    <p:extLst>
      <p:ext uri="{BB962C8B-B14F-4D97-AF65-F5344CB8AC3E}">
        <p14:creationId xmlns:p14="http://schemas.microsoft.com/office/powerpoint/2010/main" val="275846887"/>
      </p:ext>
    </p:extLst>
  </p:cSld>
  <p:clrMapOvr>
    <a:masterClrMapping/>
  </p:clrMapOvr>
  <p:transition spd="slow">
    <p:push/>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70000" lnSpcReduction="20000"/>
          </a:bodyPr>
          <a:lstStyle/>
          <a:p>
            <a:pPr marL="0" indent="0">
              <a:buNone/>
            </a:pPr>
            <a:r>
              <a:rPr lang="pt-BR" b="1" dirty="0"/>
              <a:t>4.6. Repercussão Geral</a:t>
            </a:r>
          </a:p>
          <a:p>
            <a:r>
              <a:rPr lang="pt-BR" dirty="0"/>
              <a:t>Deve ser demonstrada através de uma preliminar formal.</a:t>
            </a:r>
          </a:p>
          <a:p>
            <a:r>
              <a:rPr lang="pt-BR" dirty="0"/>
              <a:t>O novo CPC disciplinou essa questão.</a:t>
            </a:r>
          </a:p>
          <a:p>
            <a:r>
              <a:rPr lang="pt-BR" dirty="0"/>
              <a:t>Art. 1.035. O Supremo Tribunal Federal, em decisão irrecorrível, não conhecerá do recurso extraordinário quando a questão constitucional nele versada não tiver repercussão geral, nos termos deste artigo.     § 1º Para efeito de repercussão geral, será considerada a existência ou não de questões relevantes do ponto de vista econômico, político, social ou jurídico que ultrapassem os interesses subjetivos do processo.     § 2º O recorrente deverá demonstrar a existência de repercussão geral para apreciação exclusiva pelo Supremo Tribunal Federal.     § 3º Haverá repercussão geral sempre que o recurso impugnar acórdão que:     I – contrarie súmula ou jurisprudência dominante do Supremo Tribunal Federal;     II – tenha sido proferido em julgamento de casos repetitivos</a:t>
            </a:r>
          </a:p>
          <a:p>
            <a:pPr marL="0" indent="0">
              <a:buNone/>
            </a:pPr>
            <a:endParaRPr lang="pt-BR" b="1" dirty="0"/>
          </a:p>
        </p:txBody>
      </p:sp>
    </p:spTree>
    <p:extLst>
      <p:ext uri="{BB962C8B-B14F-4D97-AF65-F5344CB8AC3E}">
        <p14:creationId xmlns:p14="http://schemas.microsoft.com/office/powerpoint/2010/main" val="400198766"/>
      </p:ext>
    </p:extLst>
  </p:cSld>
  <p:clrMapOvr>
    <a:masterClrMapping/>
  </p:clrMapOvr>
  <p:transition spd="slow">
    <p:push/>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92500" lnSpcReduction="10000"/>
          </a:bodyPr>
          <a:lstStyle/>
          <a:p>
            <a:pPr marL="0" indent="0">
              <a:buNone/>
            </a:pPr>
            <a:r>
              <a:rPr lang="pt-BR" b="1" dirty="0"/>
              <a:t>4.6. Repercussão Geral</a:t>
            </a:r>
          </a:p>
          <a:p>
            <a:r>
              <a:rPr lang="pt-BR" dirty="0"/>
              <a:t>Deve ser demonstrada através de uma preliminar formal.</a:t>
            </a:r>
          </a:p>
          <a:p>
            <a:r>
              <a:rPr lang="pt-BR" dirty="0"/>
              <a:t>O novo CPC disciplinou essa questão.</a:t>
            </a:r>
          </a:p>
          <a:p>
            <a:r>
              <a:rPr lang="pt-BR" dirty="0"/>
              <a:t>Art. 1.035, CPC.</a:t>
            </a:r>
          </a:p>
          <a:p>
            <a:r>
              <a:rPr lang="pt-BR" dirty="0"/>
              <a:t>Sempre haverá repercussão geral quando o recurso impugnar decisão contrária à súmula ou jurisprudência dominante no Supremo Tribunal Federal, acórdão proferido em julgamento de casos repetitivos ou tiver reconhecido a inconstitucionalidade de tratado ou lei federal</a:t>
            </a:r>
          </a:p>
        </p:txBody>
      </p:sp>
    </p:spTree>
    <p:extLst>
      <p:ext uri="{BB962C8B-B14F-4D97-AF65-F5344CB8AC3E}">
        <p14:creationId xmlns:p14="http://schemas.microsoft.com/office/powerpoint/2010/main" val="1041988940"/>
      </p:ext>
    </p:extLst>
  </p:cSld>
  <p:clrMapOvr>
    <a:masterClrMapping/>
  </p:clrMapOvr>
  <p:transition spd="slow">
    <p:push/>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lnSpcReduction="10000"/>
          </a:bodyPr>
          <a:lstStyle/>
          <a:p>
            <a:pPr marL="0" indent="0">
              <a:buNone/>
            </a:pPr>
            <a:r>
              <a:rPr lang="pt-BR" b="1" dirty="0"/>
              <a:t>4.6. Repercussão Geral</a:t>
            </a:r>
          </a:p>
          <a:p>
            <a:r>
              <a:rPr lang="pt-BR" dirty="0"/>
              <a:t>Nas palavras de </a:t>
            </a:r>
            <a:r>
              <a:rPr lang="pt-BR" dirty="0" err="1"/>
              <a:t>Aury</a:t>
            </a:r>
            <a:r>
              <a:rPr lang="pt-BR" dirty="0"/>
              <a:t>: "se for reconhecida a repercussão geral, o relator determinará a suspensão de todos os processos pendentes de julgamento que tenham o mesmo objeto. Em matéria penal, dada a difusão de teses defensivas, pensamos que essa suspensão somente terá efeito após a decisão de segundo grau, quando então a questão jurídica fica circunscrita e individualizada” (LOPES, 2016, p. 882). </a:t>
            </a:r>
          </a:p>
        </p:txBody>
      </p:sp>
    </p:spTree>
    <p:extLst>
      <p:ext uri="{BB962C8B-B14F-4D97-AF65-F5344CB8AC3E}">
        <p14:creationId xmlns:p14="http://schemas.microsoft.com/office/powerpoint/2010/main" val="2180357808"/>
      </p:ext>
    </p:extLst>
  </p:cSld>
  <p:clrMapOvr>
    <a:masterClrMapping/>
  </p:clrMapOvr>
  <p:transition spd="slow">
    <p:push/>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Cabimento do </a:t>
            </a:r>
            <a:r>
              <a:rPr lang="pt-BR" b="1" dirty="0" err="1"/>
              <a:t>REx</a:t>
            </a:r>
            <a:endParaRPr lang="pt-BR" b="1" dirty="0"/>
          </a:p>
          <a:p>
            <a:r>
              <a:rPr lang="pt-BR" dirty="0"/>
              <a:t>Quando esgotado os meios ordinários.</a:t>
            </a:r>
          </a:p>
          <a:p>
            <a:r>
              <a:rPr lang="pt-BR" b="1" dirty="0"/>
              <a:t>S. 281 STF.</a:t>
            </a:r>
            <a:r>
              <a:rPr lang="pt-BR" dirty="0"/>
              <a:t> É inadmissível o recurso extraordinário, quando couber, na justiça de origem, recurso ordinário da decisão impugnada.</a:t>
            </a:r>
            <a:r>
              <a:rPr lang="pt-BR" b="1" dirty="0"/>
              <a:t> </a:t>
            </a:r>
          </a:p>
          <a:p>
            <a:r>
              <a:rPr lang="pt-BR" b="1" dirty="0"/>
              <a:t>S. 207 STJ.</a:t>
            </a:r>
            <a:r>
              <a:rPr lang="pt-BR" dirty="0"/>
              <a:t> É inadmissível </a:t>
            </a:r>
            <a:r>
              <a:rPr lang="pt-BR" dirty="0" err="1"/>
              <a:t>REsp</a:t>
            </a:r>
            <a:r>
              <a:rPr lang="pt-BR" dirty="0"/>
              <a:t> quando cabíveis embargos infringentes contra o acórdão proferido no Tribunal de origem.</a:t>
            </a:r>
          </a:p>
          <a:p>
            <a:endParaRPr lang="pt-BR" dirty="0"/>
          </a:p>
          <a:p>
            <a:endParaRPr lang="pt-BR" dirty="0"/>
          </a:p>
        </p:txBody>
      </p:sp>
    </p:spTree>
    <p:extLst>
      <p:ext uri="{BB962C8B-B14F-4D97-AF65-F5344CB8AC3E}">
        <p14:creationId xmlns:p14="http://schemas.microsoft.com/office/powerpoint/2010/main" val="2737521916"/>
      </p:ext>
    </p:extLst>
  </p:cSld>
  <p:clrMapOvr>
    <a:masterClrMapping/>
  </p:clrMapOvr>
  <p:transition spd="slow">
    <p:pu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92500" lnSpcReduction="20000"/>
          </a:bodyPr>
          <a:lstStyle/>
          <a:p>
            <a:pPr marL="0" indent="0">
              <a:buNone/>
            </a:pPr>
            <a:r>
              <a:rPr lang="pt-BR" b="1" dirty="0"/>
              <a:t>4.6. Cabimento do </a:t>
            </a:r>
            <a:r>
              <a:rPr lang="pt-BR" b="1" dirty="0" err="1"/>
              <a:t>REx</a:t>
            </a:r>
            <a:endParaRPr lang="pt-BR" b="1" dirty="0"/>
          </a:p>
          <a:p>
            <a:r>
              <a:rPr lang="pt-BR" dirty="0"/>
              <a:t>CF, Art. 105: </a:t>
            </a:r>
          </a:p>
          <a:p>
            <a:pPr marL="0" indent="0">
              <a:buNone/>
            </a:pPr>
            <a:r>
              <a:rPr lang="pt-BR" dirty="0"/>
              <a:t>III - julgar, mediante recurso extraordinário, as causas decididas em única ou última instância, quando a decisão recorrida:</a:t>
            </a:r>
          </a:p>
          <a:p>
            <a:pPr marL="0" indent="0">
              <a:buNone/>
            </a:pPr>
            <a:r>
              <a:rPr lang="pt-BR" dirty="0"/>
              <a:t>a) contrariar dispositivo desta Constituição;</a:t>
            </a:r>
          </a:p>
          <a:p>
            <a:pPr marL="0" indent="0">
              <a:buNone/>
            </a:pPr>
            <a:r>
              <a:rPr lang="pt-BR" dirty="0"/>
              <a:t>b) declarar a inconstitucionalidade de tratado ou lei federal;</a:t>
            </a:r>
          </a:p>
          <a:p>
            <a:pPr marL="0" indent="0">
              <a:buNone/>
            </a:pPr>
            <a:r>
              <a:rPr lang="pt-BR" dirty="0"/>
              <a:t>c) julgar válida lei ou ato de governo local contestado em face desta Constituição.</a:t>
            </a:r>
          </a:p>
          <a:p>
            <a:pPr marL="0" indent="0">
              <a:buNone/>
            </a:pPr>
            <a:r>
              <a:rPr lang="pt-BR" dirty="0"/>
              <a:t>d) julgar válida lei local contestada em face de lei federal</a:t>
            </a:r>
          </a:p>
          <a:p>
            <a:endParaRPr lang="pt-BR" dirty="0"/>
          </a:p>
          <a:p>
            <a:endParaRPr lang="pt-BR" dirty="0"/>
          </a:p>
          <a:p>
            <a:endParaRPr lang="pt-BR" dirty="0"/>
          </a:p>
        </p:txBody>
      </p:sp>
    </p:spTree>
    <p:extLst>
      <p:ext uri="{BB962C8B-B14F-4D97-AF65-F5344CB8AC3E}">
        <p14:creationId xmlns:p14="http://schemas.microsoft.com/office/powerpoint/2010/main" val="407586831"/>
      </p:ext>
    </p:extLst>
  </p:cSld>
  <p:clrMapOvr>
    <a:masterClrMapping/>
  </p:clrMapOvr>
  <p:transition spd="slow">
    <p:push/>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Cabimento do </a:t>
            </a:r>
            <a:r>
              <a:rPr lang="pt-BR" b="1" dirty="0" err="1"/>
              <a:t>REx</a:t>
            </a:r>
            <a:endParaRPr lang="pt-BR" b="1" dirty="0"/>
          </a:p>
          <a:p>
            <a:r>
              <a:rPr lang="pt-BR" dirty="0"/>
              <a:t>Caso a ofensa tenha ocorrido antes da atual Constituição, e a matéria ainda se perpetua (ainda está na CF/88), nada impede que o recurso extraordinário tenha por base a CF de 1969, também conhecida como Emenda 1 da CF/1967.</a:t>
            </a:r>
          </a:p>
          <a:p>
            <a:r>
              <a:rPr lang="pt-BR" dirty="0"/>
              <a:t>Declaração de inconstitucionalidade de tratado internacional ou lei federal.</a:t>
            </a:r>
          </a:p>
          <a:p>
            <a:endParaRPr lang="pt-BR" dirty="0"/>
          </a:p>
          <a:p>
            <a:endParaRPr lang="pt-BR" dirty="0"/>
          </a:p>
          <a:p>
            <a:endParaRPr lang="pt-BR" dirty="0"/>
          </a:p>
        </p:txBody>
      </p:sp>
    </p:spTree>
    <p:extLst>
      <p:ext uri="{BB962C8B-B14F-4D97-AF65-F5344CB8AC3E}">
        <p14:creationId xmlns:p14="http://schemas.microsoft.com/office/powerpoint/2010/main" val="4058138968"/>
      </p:ext>
    </p:extLst>
  </p:cSld>
  <p:clrMapOvr>
    <a:masterClrMapping/>
  </p:clrMapOvr>
  <p:transition spd="slow">
    <p:push/>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Cabimento do </a:t>
            </a:r>
            <a:r>
              <a:rPr lang="pt-BR" b="1" dirty="0" err="1"/>
              <a:t>REsp</a:t>
            </a:r>
            <a:endParaRPr lang="pt-BR" b="1" dirty="0"/>
          </a:p>
          <a:p>
            <a:r>
              <a:rPr lang="pt-BR" dirty="0"/>
              <a:t>Em 1988, foi criado o Superior Tribunal de Justiça, de modo que o STF perdeu parte de sua competência, tendo em vista que migrou para o STJ a tutela da norma federal infraconstitucional. Ademais, também em 1988 foi suprimido o Tribunal Federal de Recursos (TFR), em que pese as suas súmulas continuarem sendo aplicadas em muitos casos concretos.</a:t>
            </a:r>
          </a:p>
          <a:p>
            <a:endParaRPr lang="pt-BR" dirty="0"/>
          </a:p>
          <a:p>
            <a:endParaRPr lang="pt-BR" dirty="0"/>
          </a:p>
          <a:p>
            <a:endParaRPr lang="pt-BR" dirty="0"/>
          </a:p>
        </p:txBody>
      </p:sp>
    </p:spTree>
    <p:extLst>
      <p:ext uri="{BB962C8B-B14F-4D97-AF65-F5344CB8AC3E}">
        <p14:creationId xmlns:p14="http://schemas.microsoft.com/office/powerpoint/2010/main" val="368850251"/>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indent="0">
              <a:buNone/>
            </a:pPr>
            <a:r>
              <a:rPr lang="pt-BR" b="1" dirty="0"/>
              <a:t>a) Contra a decisão que não receber a denúncia ou a queixa</a:t>
            </a:r>
          </a:p>
          <a:p>
            <a:r>
              <a:rPr lang="pt-BR" dirty="0"/>
              <a:t>Problema: nesse caso, como a denuncia não foi recebida, a parte não foi citada. Como garantir o contraditório no julgamento do </a:t>
            </a:r>
            <a:r>
              <a:rPr lang="pt-BR" dirty="0" err="1"/>
              <a:t>Rese</a:t>
            </a:r>
            <a:r>
              <a:rPr lang="pt-BR" dirty="0"/>
              <a:t> interposto pelo MP?</a:t>
            </a:r>
          </a:p>
          <a:p>
            <a:r>
              <a:rPr lang="pt-BR" b="1" dirty="0"/>
              <a:t>S. 707 STF</a:t>
            </a:r>
            <a:r>
              <a:rPr lang="pt-BR" dirty="0"/>
              <a:t>. Constitui nulidade a falta de intimação do denunciado para oferecer contrarrazões ao recurso interposto da rejeição da denúncia, não a suprindo nomeação de defensor dativo.</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725025624"/>
      </p:ext>
    </p:extLst>
  </p:cSld>
  <p:clrMapOvr>
    <a:masterClrMapping/>
  </p:clrMapOvr>
  <p:transition spd="slow">
    <p:push/>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Cabimento do </a:t>
            </a:r>
            <a:r>
              <a:rPr lang="pt-BR" b="1" dirty="0" err="1"/>
              <a:t>REsp</a:t>
            </a:r>
            <a:endParaRPr lang="pt-BR" b="1" dirty="0"/>
          </a:p>
          <a:p>
            <a:r>
              <a:rPr lang="pt-BR" dirty="0"/>
              <a:t>O STJ substituiu o TFR em 1988.</a:t>
            </a:r>
          </a:p>
          <a:p>
            <a:r>
              <a:rPr lang="pt-BR" dirty="0"/>
              <a:t>O STJ julga apenas decisões proferidas por Tribunais Estaduais ou Regionais, seja em única ou última instância, ou seja, não aprecia decisões de juízes singulares ou de Turmas Recursais.</a:t>
            </a:r>
          </a:p>
          <a:p>
            <a:endParaRPr lang="pt-BR" dirty="0"/>
          </a:p>
          <a:p>
            <a:endParaRPr lang="pt-BR" dirty="0"/>
          </a:p>
          <a:p>
            <a:endParaRPr lang="pt-BR" dirty="0"/>
          </a:p>
        </p:txBody>
      </p:sp>
    </p:spTree>
    <p:extLst>
      <p:ext uri="{BB962C8B-B14F-4D97-AF65-F5344CB8AC3E}">
        <p14:creationId xmlns:p14="http://schemas.microsoft.com/office/powerpoint/2010/main" val="3429819922"/>
      </p:ext>
    </p:extLst>
  </p:cSld>
  <p:clrMapOvr>
    <a:masterClrMapping/>
  </p:clrMapOvr>
  <p:transition spd="slow">
    <p:push/>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85000" lnSpcReduction="20000"/>
          </a:bodyPr>
          <a:lstStyle/>
          <a:p>
            <a:pPr marL="0" indent="0">
              <a:buNone/>
            </a:pPr>
            <a:r>
              <a:rPr lang="pt-BR" b="1" dirty="0"/>
              <a:t>4.6. Cabimento do </a:t>
            </a:r>
            <a:r>
              <a:rPr lang="pt-BR" b="1" dirty="0" err="1"/>
              <a:t>REsp</a:t>
            </a:r>
            <a:endParaRPr lang="pt-BR" b="1" dirty="0"/>
          </a:p>
          <a:p>
            <a:pPr marL="0" lvl="0" indent="0">
              <a:buNone/>
            </a:pPr>
            <a:r>
              <a:rPr lang="pt-BR" b="1" dirty="0"/>
              <a:t>I. Decisão contraria tratado internacional ou lei federal ou nega-lhes vigência</a:t>
            </a:r>
            <a:endParaRPr lang="pt-BR" dirty="0"/>
          </a:p>
          <a:p>
            <a:r>
              <a:rPr lang="pt-BR" dirty="0"/>
              <a:t>A contrariedade ou a negativa de vigência são o próprio mérito do recurso especial e, portanto, insuscetíveis de análise pelo Presidente do Tribunal recorrido, em que pese isso acontecer comumente na praxe forense. Ao atuar dessa forma, há verdadeiro </a:t>
            </a:r>
            <a:r>
              <a:rPr lang="pt-BR" i="1" dirty="0" err="1"/>
              <a:t>error</a:t>
            </a:r>
            <a:r>
              <a:rPr lang="pt-BR" i="1" dirty="0"/>
              <a:t> in procedendo</a:t>
            </a:r>
            <a:r>
              <a:rPr lang="pt-BR" dirty="0"/>
              <a:t> por usurpação de competência. Por isso, se ele denegar o recurso especial, caberá o agravo do art. 544 do CPC. Noutro giro, em questão sumulada, </a:t>
            </a:r>
            <a:r>
              <a:rPr lang="pt-BR" b="1" dirty="0"/>
              <a:t>não cabe a interposição de recurso especial em virtude de contrariedade a regimento interno do STJ</a:t>
            </a:r>
            <a:r>
              <a:rPr lang="pt-BR" dirty="0"/>
              <a:t>.</a:t>
            </a:r>
          </a:p>
          <a:p>
            <a:endParaRPr lang="pt-BR" dirty="0"/>
          </a:p>
          <a:p>
            <a:endParaRPr lang="pt-BR" dirty="0"/>
          </a:p>
          <a:p>
            <a:endParaRPr lang="pt-BR" dirty="0"/>
          </a:p>
        </p:txBody>
      </p:sp>
    </p:spTree>
    <p:extLst>
      <p:ext uri="{BB962C8B-B14F-4D97-AF65-F5344CB8AC3E}">
        <p14:creationId xmlns:p14="http://schemas.microsoft.com/office/powerpoint/2010/main" val="2750822333"/>
      </p:ext>
    </p:extLst>
  </p:cSld>
  <p:clrMapOvr>
    <a:masterClrMapping/>
  </p:clrMapOvr>
  <p:transition spd="slow">
    <p:push/>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a:bodyPr>
          <a:lstStyle/>
          <a:p>
            <a:pPr marL="0" indent="0">
              <a:buNone/>
            </a:pPr>
            <a:r>
              <a:rPr lang="pt-BR" b="1" dirty="0"/>
              <a:t>4.6. Cabimento do </a:t>
            </a:r>
            <a:r>
              <a:rPr lang="pt-BR" b="1" dirty="0" err="1"/>
              <a:t>REsp</a:t>
            </a:r>
            <a:endParaRPr lang="pt-BR" b="1" dirty="0"/>
          </a:p>
          <a:p>
            <a:pPr marL="0" lvl="0" indent="0">
              <a:buNone/>
            </a:pPr>
            <a:endParaRPr lang="pt-BR" b="1" dirty="0"/>
          </a:p>
          <a:p>
            <a:pPr marL="0" lvl="0" indent="0">
              <a:buNone/>
            </a:pPr>
            <a:r>
              <a:rPr lang="pt-BR" b="1" dirty="0"/>
              <a:t>II. Declaração de validade de ato de governo local contestado em face de lei federal</a:t>
            </a:r>
            <a:endParaRPr lang="pt-BR" dirty="0"/>
          </a:p>
          <a:p>
            <a:pPr marL="0" indent="0">
              <a:buNone/>
            </a:pPr>
            <a:endParaRPr lang="pt-BR" dirty="0"/>
          </a:p>
          <a:p>
            <a:pPr marL="0" indent="0">
              <a:buNone/>
            </a:pPr>
            <a:r>
              <a:rPr lang="pt-BR" dirty="0"/>
              <a:t>Pode este ato ser municipal ou estadual, podendo também ser originado de qualquer dos 3 Poderes.</a:t>
            </a:r>
          </a:p>
          <a:p>
            <a:endParaRPr lang="pt-BR" dirty="0"/>
          </a:p>
          <a:p>
            <a:endParaRPr lang="pt-BR" dirty="0"/>
          </a:p>
          <a:p>
            <a:endParaRPr lang="pt-BR" dirty="0"/>
          </a:p>
        </p:txBody>
      </p:sp>
    </p:spTree>
    <p:extLst>
      <p:ext uri="{BB962C8B-B14F-4D97-AF65-F5344CB8AC3E}">
        <p14:creationId xmlns:p14="http://schemas.microsoft.com/office/powerpoint/2010/main" val="1511353429"/>
      </p:ext>
    </p:extLst>
  </p:cSld>
  <p:clrMapOvr>
    <a:masterClrMapping/>
  </p:clrMapOvr>
  <p:transition spd="slow">
    <p:push/>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4. Recurso Especial e Extraordinário</a:t>
            </a:r>
            <a:endParaRPr lang="pt-BR" dirty="0"/>
          </a:p>
        </p:txBody>
      </p:sp>
      <p:sp>
        <p:nvSpPr>
          <p:cNvPr id="3" name="Espaço Reservado para Conteúdo 2"/>
          <p:cNvSpPr>
            <a:spLocks noGrp="1"/>
          </p:cNvSpPr>
          <p:nvPr>
            <p:ph idx="1"/>
          </p:nvPr>
        </p:nvSpPr>
        <p:spPr>
          <a:xfrm>
            <a:off x="228600" y="1556792"/>
            <a:ext cx="8807896" cy="5301208"/>
          </a:xfrm>
        </p:spPr>
        <p:txBody>
          <a:bodyPr>
            <a:normAutofit fontScale="92500" lnSpcReduction="10000"/>
          </a:bodyPr>
          <a:lstStyle/>
          <a:p>
            <a:pPr marL="0" indent="0">
              <a:buNone/>
            </a:pPr>
            <a:r>
              <a:rPr lang="pt-BR" b="1" dirty="0"/>
              <a:t>4.6. Cabimento do </a:t>
            </a:r>
            <a:r>
              <a:rPr lang="pt-BR" b="1" dirty="0" err="1"/>
              <a:t>REsp</a:t>
            </a:r>
            <a:endParaRPr lang="pt-BR" b="1" dirty="0"/>
          </a:p>
          <a:p>
            <a:pPr marL="0" lvl="0" indent="0">
              <a:buNone/>
            </a:pPr>
            <a:r>
              <a:rPr lang="pt-BR" b="1" dirty="0"/>
              <a:t>III. Divergência jurisprudencial entre Tribunais</a:t>
            </a:r>
            <a:endParaRPr lang="pt-BR" dirty="0"/>
          </a:p>
          <a:p>
            <a:r>
              <a:rPr lang="pt-BR" dirty="0"/>
              <a:t>Caberá recurso especial quando a decisão recorrida do Tribunal der a lei federal interpretação divergente da que lhe haja atribuído outro Tribunal. A teleologia do dispositivo é transformar o STJ em órgão de padronização jurisprudencial. No entanto, se a divergência envolve discussão constitucional, caberá recurso extraordinário para o STF, em sua hipótese mais ampla.</a:t>
            </a:r>
          </a:p>
          <a:p>
            <a:endParaRPr lang="pt-BR" dirty="0"/>
          </a:p>
          <a:p>
            <a:endParaRPr lang="pt-BR" dirty="0"/>
          </a:p>
          <a:p>
            <a:endParaRPr lang="pt-BR" dirty="0"/>
          </a:p>
        </p:txBody>
      </p:sp>
    </p:spTree>
    <p:extLst>
      <p:ext uri="{BB962C8B-B14F-4D97-AF65-F5344CB8AC3E}">
        <p14:creationId xmlns:p14="http://schemas.microsoft.com/office/powerpoint/2010/main" val="3759655765"/>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a) Contra a decisão que não receber a denúncia ou a queixa</a:t>
            </a:r>
          </a:p>
          <a:p>
            <a:r>
              <a:rPr lang="pt-BR" b="1" dirty="0"/>
              <a:t>OBS: </a:t>
            </a:r>
            <a:r>
              <a:rPr lang="pt-BR" dirty="0"/>
              <a:t>nos </a:t>
            </a:r>
            <a:r>
              <a:rPr lang="pt-BR" b="1" dirty="0"/>
              <a:t>Juizados Especiais Criminais</a:t>
            </a:r>
            <a:r>
              <a:rPr lang="pt-BR" dirty="0"/>
              <a:t>, a rejeição da inicial acusatória desafia o recurso de </a:t>
            </a:r>
            <a:r>
              <a:rPr lang="pt-BR" u="sng" dirty="0"/>
              <a:t>apelação</a:t>
            </a:r>
            <a:r>
              <a:rPr lang="pt-BR" dirty="0"/>
              <a:t>, que será apresentada em 10 dias, já acompanhada pelas razões. (art. 82 Lei 9099/95)</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1366742619"/>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a:bodyPr>
          <a:lstStyle/>
          <a:p>
            <a:pPr marL="0" lvl="0" indent="0">
              <a:buNone/>
            </a:pPr>
            <a:r>
              <a:rPr lang="pt-BR" b="1" dirty="0"/>
              <a:t>b) Contra a decisão que concluir pela incompetência do juízo (de ofício)</a:t>
            </a:r>
            <a:endParaRPr lang="pt-BR" dirty="0"/>
          </a:p>
          <a:p>
            <a:r>
              <a:rPr lang="pt-BR" dirty="0"/>
              <a:t>São as decisões chamadas de declinatórias de competência, quando o juiz entende, </a:t>
            </a:r>
            <a:r>
              <a:rPr lang="pt-BR" i="1" dirty="0" err="1"/>
              <a:t>ex</a:t>
            </a:r>
            <a:r>
              <a:rPr lang="pt-BR" i="1" dirty="0"/>
              <a:t> </a:t>
            </a:r>
            <a:r>
              <a:rPr lang="pt-BR" i="1" dirty="0" err="1"/>
              <a:t>officio</a:t>
            </a:r>
            <a:r>
              <a:rPr lang="pt-BR" dirty="0"/>
              <a:t>, que não tem atribuição para atuar no caso.</a:t>
            </a:r>
          </a:p>
          <a:p>
            <a:r>
              <a:rPr lang="pt-BR" dirty="0"/>
              <a:t>Seja relativa ou absoluta a incompetência, o juiz a reconhecerá por meio de interlocutória mista não terminativa, e a consequência será a remessa dos autos para o juízo competente. Inclui-se aqui a desclassificação proferida ao final da 1ª fase do Júri.</a:t>
            </a:r>
          </a:p>
          <a:p>
            <a:endParaRPr lang="pt-BR" dirty="0"/>
          </a:p>
          <a:p>
            <a:pPr marL="0" indent="0">
              <a:buNone/>
            </a:pPr>
            <a:endParaRPr lang="pt-BR" dirty="0"/>
          </a:p>
          <a:p>
            <a:endParaRPr lang="pt-BR" dirty="0"/>
          </a:p>
        </p:txBody>
      </p:sp>
    </p:spTree>
    <p:extLst>
      <p:ext uri="{BB962C8B-B14F-4D97-AF65-F5344CB8AC3E}">
        <p14:creationId xmlns:p14="http://schemas.microsoft.com/office/powerpoint/2010/main" val="1268305915"/>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pt-BR" b="1" dirty="0"/>
              <a:t>1. RECURSO EM SENTIDO ESTRITO</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lvl="0" indent="0">
              <a:buNone/>
            </a:pPr>
            <a:r>
              <a:rPr lang="pt-BR" b="1" dirty="0"/>
              <a:t>c) Contra a decisão que julgar procedente alguma exceção, salvo a de suspeição</a:t>
            </a:r>
            <a:endParaRPr lang="pt-BR" dirty="0"/>
          </a:p>
          <a:p>
            <a:r>
              <a:rPr lang="pt-BR" dirty="0"/>
              <a:t>Se o juiz discordar da alegação de suspeição, irá se manifestar, indicando provas e apresentando rol de testemunhas nos autos apartados, promovendo a remessa desses autos para que o Tribunal decida, não cabendo dessa decisão também recurso. A ideia é que a exceção vai para o Tribunal de qualquer jeito.</a:t>
            </a:r>
          </a:p>
          <a:p>
            <a:r>
              <a:rPr lang="pt-BR" dirty="0"/>
              <a:t>Em todas as outras exceções, percebe-se que o MP vai ficar mais </a:t>
            </a:r>
            <a:r>
              <a:rPr lang="pt-BR" dirty="0" err="1"/>
              <a:t>irresignado</a:t>
            </a:r>
            <a:r>
              <a:rPr lang="pt-BR" dirty="0"/>
              <a:t>, e caberá recurso em sentido estrito, posto que o fato de ter sido julgada procedente denotaria um erro do </a:t>
            </a:r>
            <a:r>
              <a:rPr lang="pt-BR" i="1" dirty="0"/>
              <a:t>parquet</a:t>
            </a:r>
            <a:r>
              <a:rPr lang="pt-BR" dirty="0"/>
              <a:t>. </a:t>
            </a:r>
          </a:p>
          <a:p>
            <a:pPr marL="0" indent="0">
              <a:buNone/>
            </a:pPr>
            <a:endParaRPr lang="pt-BR" dirty="0"/>
          </a:p>
          <a:p>
            <a:endParaRPr lang="pt-BR" dirty="0"/>
          </a:p>
        </p:txBody>
      </p:sp>
    </p:spTree>
    <p:extLst>
      <p:ext uri="{BB962C8B-B14F-4D97-AF65-F5344CB8AC3E}">
        <p14:creationId xmlns:p14="http://schemas.microsoft.com/office/powerpoint/2010/main" val="72391741"/>
      </p:ext>
    </p:extLst>
  </p:cSld>
  <p:clrMapOvr>
    <a:masterClrMapping/>
  </p:clrMapOvr>
  <p:transition spd="slow">
    <p:push/>
  </p:transition>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2514</TotalTime>
  <Words>5039</Words>
  <Application>Microsoft Office PowerPoint</Application>
  <PresentationFormat>Apresentação na tela (4:3)</PresentationFormat>
  <Paragraphs>316</Paragraphs>
  <Slides>63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63</vt:i4>
      </vt:variant>
    </vt:vector>
  </HeadingPairs>
  <TitlesOfParts>
    <vt:vector size="67" baseType="lpstr">
      <vt:lpstr>Arial</vt:lpstr>
      <vt:lpstr>Calibri</vt:lpstr>
      <vt:lpstr>Verdana</vt:lpstr>
      <vt:lpstr>Tema do Office</vt:lpstr>
      <vt:lpstr>PROCESSO PENAL, 2019</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1. RECURSO EM SENTIDO ESTRITO</vt:lpstr>
      <vt:lpstr>Apresentação do PowerPoint</vt:lpstr>
      <vt:lpstr>1. RECURSO EM SENTIDO ESTRITO</vt:lpstr>
      <vt:lpstr>1. RECURSO EM SENTIDO ESTRITO</vt:lpstr>
      <vt:lpstr>1. RECURSO EM SENTIDO ESTRITO</vt:lpstr>
      <vt:lpstr>1. RECURSO EM SENTIDO ESTRITO</vt:lpstr>
      <vt:lpstr>1. RECURSO EM SENTIDO ESTRITO</vt:lpstr>
      <vt:lpstr>1. RECURSO EM SENTIDO ESTRITO</vt:lpstr>
      <vt:lpstr>2. APELAÇÃO</vt:lpstr>
      <vt:lpstr>2. APELAÇÃO</vt:lpstr>
      <vt:lpstr>2. APELAÇÃO</vt:lpstr>
      <vt:lpstr>2. APELAÇÃO</vt:lpstr>
      <vt:lpstr>2. APELAÇÃO</vt:lpstr>
      <vt:lpstr>2. APELAÇÃO</vt:lpstr>
      <vt:lpstr>2. APELAÇÃO</vt:lpstr>
      <vt:lpstr>2. APELAÇÃO</vt:lpstr>
      <vt:lpstr>2. APELAÇÃO</vt:lpstr>
      <vt:lpstr>2. APELAÇÃO</vt:lpstr>
      <vt:lpstr>2. APELAÇÃO</vt:lpstr>
      <vt:lpstr>3. RECURSO ORDINÁRIO CONSTITUCIONAL</vt:lpstr>
      <vt:lpstr>3. RECURSO ORDINÁRIO CONSTITUCIONAL</vt:lpstr>
      <vt:lpstr>3. RECURSO ORDINÁRIO CONSTITUCIONAL</vt:lpstr>
      <vt:lpstr>4. Recurso Especial e Extraordinário</vt:lpstr>
      <vt:lpstr>4. Recurso Especial e Extraordinário</vt:lpstr>
      <vt:lpstr>4. Recurso Especial e Extraordinário</vt:lpstr>
      <vt:lpstr>Apresentação do PowerPoint</vt:lpstr>
      <vt:lpstr>Apresentação do PowerPoint</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lpstr>4. Recurso Especial e Extraordinário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Fernanda Oliveira</cp:lastModifiedBy>
  <cp:revision>307</cp:revision>
  <dcterms:created xsi:type="dcterms:W3CDTF">2015-07-15T12:48:35Z</dcterms:created>
  <dcterms:modified xsi:type="dcterms:W3CDTF">2019-02-15T20:37:04Z</dcterms:modified>
</cp:coreProperties>
</file>