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64" r:id="rId4"/>
    <p:sldId id="265" r:id="rId5"/>
    <p:sldId id="266" r:id="rId6"/>
    <p:sldId id="271" r:id="rId7"/>
    <p:sldId id="267"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9" r:id="rId31"/>
    <p:sldId id="294" r:id="rId32"/>
    <p:sldId id="295" r:id="rId33"/>
    <p:sldId id="296" r:id="rId34"/>
    <p:sldId id="297" r:id="rId35"/>
    <p:sldId id="298" r:id="rId36"/>
    <p:sldId id="300" r:id="rId37"/>
    <p:sldId id="301" r:id="rId38"/>
    <p:sldId id="302" r:id="rId39"/>
    <p:sldId id="304" r:id="rId40"/>
    <p:sldId id="303" r:id="rId41"/>
    <p:sldId id="305" r:id="rId42"/>
    <p:sldId id="306" r:id="rId43"/>
    <p:sldId id="307" r:id="rId44"/>
    <p:sldId id="308" r:id="rId45"/>
    <p:sldId id="309" r:id="rId46"/>
    <p:sldId id="310" r:id="rId47"/>
    <p:sldId id="311" r:id="rId48"/>
    <p:sldId id="312" r:id="rId49"/>
    <p:sldId id="313" r:id="rId50"/>
    <p:sldId id="314" r:id="rId51"/>
    <p:sldId id="315" r:id="rId52"/>
    <p:sldId id="316" r:id="rId53"/>
    <p:sldId id="317" r:id="rId54"/>
    <p:sldId id="318" r:id="rId55"/>
    <p:sldId id="319" r:id="rId56"/>
    <p:sldId id="320" r:id="rId57"/>
    <p:sldId id="321" r:id="rId58"/>
    <p:sldId id="322" r:id="rId59"/>
    <p:sldId id="323" r:id="rId60"/>
    <p:sldId id="324" r:id="rId61"/>
    <p:sldId id="325" r:id="rId62"/>
    <p:sldId id="326" r:id="rId63"/>
    <p:sldId id="327" r:id="rId64"/>
    <p:sldId id="328" r:id="rId65"/>
    <p:sldId id="329" r:id="rId66"/>
    <p:sldId id="330" r:id="rId67"/>
    <p:sldId id="331" r:id="rId68"/>
    <p:sldId id="332" r:id="rId6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6" autoAdjust="0"/>
    <p:restoredTop sz="94514" autoAdjust="0"/>
  </p:normalViewPr>
  <p:slideViewPr>
    <p:cSldViewPr>
      <p:cViewPr varScale="1">
        <p:scale>
          <a:sx n="72" d="100"/>
          <a:sy n="72" d="100"/>
        </p:scale>
        <p:origin x="126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5A5F82C2-FE19-4051-A94E-31B2366B366E}" type="datetimeFigureOut">
              <a:rPr lang="pt-BR" smtClean="0"/>
              <a:t>21/09/2016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01836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A5F82C2-FE19-4051-A94E-31B2366B366E}" type="datetimeFigureOut">
              <a:rPr lang="pt-BR" smtClean="0"/>
              <a:t>21/09/2016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380844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A5F82C2-FE19-4051-A94E-31B2366B366E}" type="datetimeFigureOut">
              <a:rPr lang="pt-BR" smtClean="0"/>
              <a:t>21/09/2016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72938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A5F82C2-FE19-4051-A94E-31B2366B366E}" type="datetimeFigureOut">
              <a:rPr lang="pt-BR" smtClean="0"/>
              <a:t>21/09/2016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869801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5A5F82C2-FE19-4051-A94E-31B2366B366E}" type="datetimeFigureOut">
              <a:rPr lang="pt-BR" smtClean="0"/>
              <a:t>21/09/2016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90344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A5F82C2-FE19-4051-A94E-31B2366B366E}" type="datetimeFigureOut">
              <a:rPr lang="pt-BR" smtClean="0"/>
              <a:t>21/09/2016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77478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A5F82C2-FE19-4051-A94E-31B2366B366E}" type="datetimeFigureOut">
              <a:rPr lang="pt-BR" smtClean="0"/>
              <a:t>21/09/2016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381290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5A5F82C2-FE19-4051-A94E-31B2366B366E}" type="datetimeFigureOut">
              <a:rPr lang="pt-BR" smtClean="0"/>
              <a:t>21/09/2016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753562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A5F82C2-FE19-4051-A94E-31B2366B366E}" type="datetimeFigureOut">
              <a:rPr lang="pt-BR" smtClean="0"/>
              <a:t>21/09/2016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816251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A5F82C2-FE19-4051-A94E-31B2366B366E}" type="datetimeFigureOut">
              <a:rPr lang="pt-BR" smtClean="0"/>
              <a:t>21/09/2016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22059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A5F82C2-FE19-4051-A94E-31B2366B366E}" type="datetimeFigureOut">
              <a:rPr lang="pt-BR" smtClean="0"/>
              <a:t>21/09/2016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0688656-09F9-47C9-B7FF-D695E09558A5}" type="slidenum">
              <a:rPr lang="pt-BR" smtClean="0"/>
              <a:t>‹nº›</a:t>
            </a:fld>
            <a:endParaRPr lang="pt-BR"/>
          </a:p>
        </p:txBody>
      </p:sp>
    </p:spTree>
    <p:extLst>
      <p:ext uri="{BB962C8B-B14F-4D97-AF65-F5344CB8AC3E}">
        <p14:creationId xmlns:p14="http://schemas.microsoft.com/office/powerpoint/2010/main" val="157757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5F82C2-FE19-4051-A94E-31B2366B366E}" type="datetimeFigureOut">
              <a:rPr lang="pt-BR" smtClean="0"/>
              <a:t>21/09/2016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688656-09F9-47C9-B7FF-D695E09558A5}" type="slidenum">
              <a:rPr lang="pt-BR" smtClean="0"/>
              <a:t>‹nº›</a:t>
            </a:fld>
            <a:endParaRPr lang="pt-BR"/>
          </a:p>
        </p:txBody>
      </p:sp>
    </p:spTree>
    <p:extLst>
      <p:ext uri="{BB962C8B-B14F-4D97-AF65-F5344CB8AC3E}">
        <p14:creationId xmlns:p14="http://schemas.microsoft.com/office/powerpoint/2010/main" val="19901423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a:latin typeface="Arial" panose="020B0604020202020204" pitchFamily="34" charset="0"/>
                <a:cs typeface="Arial" panose="020B0604020202020204" pitchFamily="34" charset="0"/>
              </a:rPr>
              <a:t>PROCESSO PENAL, 2016</a:t>
            </a:r>
          </a:p>
        </p:txBody>
      </p:sp>
      <p:sp>
        <p:nvSpPr>
          <p:cNvPr id="3" name="Espaço Reservado para Conteúdo 2"/>
          <p:cNvSpPr>
            <a:spLocks noGrp="1"/>
          </p:cNvSpPr>
          <p:nvPr>
            <p:ph idx="1"/>
          </p:nvPr>
        </p:nvSpPr>
        <p:spPr/>
        <p:txBody>
          <a:bodyPr>
            <a:normAutofit fontScale="70000" lnSpcReduction="20000"/>
          </a:bodyPr>
          <a:lstStyle/>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ctr">
              <a:buNone/>
            </a:pPr>
            <a:r>
              <a:rPr lang="pt-BR" sz="4000" b="1" dirty="0">
                <a:latin typeface="Arial" panose="020B0604020202020204" pitchFamily="34" charset="0"/>
                <a:cs typeface="Arial" panose="020B0604020202020204" pitchFamily="34" charset="0"/>
              </a:rPr>
              <a:t>INVESTIGAÇÃO PRELIMINAR</a:t>
            </a:r>
          </a:p>
          <a:p>
            <a:pPr marL="0" indent="0" algn="ctr">
              <a:buNone/>
            </a:pPr>
            <a:endParaRPr lang="pt-BR" sz="4000" b="1" dirty="0">
              <a:latin typeface="Arial" panose="020B0604020202020204" pitchFamily="34" charset="0"/>
              <a:cs typeface="Arial" panose="020B0604020202020204" pitchFamily="34" charset="0"/>
            </a:endParaRPr>
          </a:p>
          <a:p>
            <a:pPr marL="0" indent="0" algn="ctr">
              <a:buNone/>
            </a:pPr>
            <a:r>
              <a:rPr lang="pt-BR" sz="4000" b="1" dirty="0">
                <a:latin typeface="Arial" panose="020B0604020202020204" pitchFamily="34" charset="0"/>
                <a:cs typeface="Arial" panose="020B0604020202020204" pitchFamily="34" charset="0"/>
              </a:rPr>
              <a:t>E</a:t>
            </a:r>
          </a:p>
          <a:p>
            <a:pPr marL="0" indent="0" algn="ctr">
              <a:buNone/>
            </a:pPr>
            <a:endParaRPr lang="pt-BR" sz="4000" b="1" dirty="0">
              <a:latin typeface="Arial" panose="020B0604020202020204" pitchFamily="34" charset="0"/>
              <a:cs typeface="Arial" panose="020B0604020202020204" pitchFamily="34" charset="0"/>
            </a:endParaRPr>
          </a:p>
          <a:p>
            <a:pPr marL="0" indent="0" algn="ctr">
              <a:buNone/>
            </a:pPr>
            <a:r>
              <a:rPr lang="pt-BR" sz="4000" b="1" dirty="0">
                <a:latin typeface="Arial" panose="020B0604020202020204" pitchFamily="34" charset="0"/>
                <a:cs typeface="Arial" panose="020B0604020202020204" pitchFamily="34" charset="0"/>
              </a:rPr>
              <a:t>AÇÃO PROCESSUAL PENAL</a:t>
            </a:r>
          </a:p>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pPr marL="0" indent="0" algn="r">
              <a:buNone/>
            </a:pPr>
            <a:r>
              <a:rPr lang="pt-BR" sz="4000" u="sng" dirty="0">
                <a:latin typeface="Arial" panose="020B0604020202020204" pitchFamily="34" charset="0"/>
                <a:cs typeface="Arial" panose="020B0604020202020204" pitchFamily="34" charset="0"/>
              </a:rPr>
              <a:t>contato@theuan.com.br</a:t>
            </a:r>
          </a:p>
        </p:txBody>
      </p:sp>
    </p:spTree>
    <p:extLst>
      <p:ext uri="{BB962C8B-B14F-4D97-AF65-F5344CB8AC3E}">
        <p14:creationId xmlns:p14="http://schemas.microsoft.com/office/powerpoint/2010/main" val="2334345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INCOMUNICABILIDADE DO INDICIADO PRESO</a:t>
            </a:r>
            <a:endParaRPr lang="pt-BR" dirty="0"/>
          </a:p>
        </p:txBody>
      </p:sp>
      <p:sp>
        <p:nvSpPr>
          <p:cNvPr id="5" name="Espaço Reservado para Conteúdo 4"/>
          <p:cNvSpPr>
            <a:spLocks noGrp="1"/>
          </p:cNvSpPr>
          <p:nvPr>
            <p:ph idx="1"/>
          </p:nvPr>
        </p:nvSpPr>
        <p:spPr/>
        <p:txBody>
          <a:bodyPr>
            <a:normAutofit fontScale="85000" lnSpcReduction="10000"/>
          </a:bodyPr>
          <a:lstStyle/>
          <a:p>
            <a:pPr marL="0" indent="0" algn="just">
              <a:buNone/>
            </a:pPr>
            <a:r>
              <a:rPr lang="pt-BR" b="1" dirty="0"/>
              <a:t>2.2. Caso dos acusados de terrorismo</a:t>
            </a:r>
          </a:p>
          <a:p>
            <a:pPr marL="0" indent="0" algn="just">
              <a:buNone/>
            </a:pPr>
            <a:r>
              <a:rPr lang="pt-BR" dirty="0"/>
              <a:t>Art. 11 da Lei 13.260 de 13 de Março de 2016 diz que: </a:t>
            </a:r>
          </a:p>
          <a:p>
            <a:pPr marL="0" indent="0" algn="just">
              <a:buNone/>
            </a:pPr>
            <a:r>
              <a:rPr lang="pt-BR" i="1" dirty="0"/>
              <a:t>Art. 11.  Para todos os efeitos legais, considera-se que os crimes previstos nesta Lei são praticados contra o interesse da União, cabendo à Polícia Federal a investigação criminal, em sede de inquérito policial, e à Justiça Federal o seu processamento e julgamento, nos termos do inciso </a:t>
            </a:r>
            <a:r>
              <a:rPr lang="pt-BR" i="1" dirty="0" err="1"/>
              <a:t>IV</a:t>
            </a:r>
            <a:r>
              <a:rPr lang="pt-BR" i="1" dirty="0"/>
              <a:t> do art. 109 da Constituição Federal.</a:t>
            </a:r>
          </a:p>
          <a:p>
            <a:pPr marL="0" indent="0" algn="just">
              <a:buNone/>
            </a:pPr>
            <a:r>
              <a:rPr lang="pt-BR" dirty="0"/>
              <a:t>Advento da Portaria </a:t>
            </a:r>
            <a:r>
              <a:rPr lang="pt-BR" dirty="0" err="1"/>
              <a:t>DISPF</a:t>
            </a:r>
            <a:r>
              <a:rPr lang="pt-BR" dirty="0"/>
              <a:t> n. 4 de 28 de Junho de 2016 e a incomunicabilidade por até 7 dias do preso em presídio federal.</a:t>
            </a:r>
          </a:p>
          <a:p>
            <a:pPr marL="0" indent="0" algn="just">
              <a:buNone/>
            </a:pPr>
            <a:endParaRPr lang="pt-BR" dirty="0"/>
          </a:p>
          <a:p>
            <a:pPr marL="0" indent="0" algn="just">
              <a:buNone/>
            </a:pP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2217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TRANCAMENTO DO IP</a:t>
            </a:r>
            <a:endParaRPr lang="pt-BR" dirty="0"/>
          </a:p>
        </p:txBody>
      </p:sp>
      <p:sp>
        <p:nvSpPr>
          <p:cNvPr id="5" name="Espaço Reservado para Conteúdo 4"/>
          <p:cNvSpPr>
            <a:spLocks noGrp="1"/>
          </p:cNvSpPr>
          <p:nvPr>
            <p:ph idx="1"/>
          </p:nvPr>
        </p:nvSpPr>
        <p:spPr/>
        <p:txBody>
          <a:bodyPr>
            <a:normAutofit fontScale="85000" lnSpcReduction="10000"/>
          </a:bodyPr>
          <a:lstStyle/>
          <a:p>
            <a:pPr marL="0" indent="0" algn="just">
              <a:buNone/>
            </a:pPr>
            <a:r>
              <a:rPr lang="pt-BR" dirty="0"/>
              <a:t>É possível o trancamento do inquérito ou da ação penal, mas é medida excepcional. Precedente do STF:</a:t>
            </a:r>
          </a:p>
          <a:p>
            <a:pPr marL="0" indent="0" algn="just">
              <a:buNone/>
            </a:pPr>
            <a:r>
              <a:rPr lang="pt-BR" i="1" dirty="0"/>
              <a:t> </a:t>
            </a:r>
            <a:endParaRPr lang="pt-BR" dirty="0"/>
          </a:p>
          <a:p>
            <a:pPr marL="0" indent="0" algn="just">
              <a:buNone/>
            </a:pPr>
            <a:r>
              <a:rPr lang="pt-BR" i="1" dirty="0"/>
              <a:t>O trancamento de inquéritos e ações penais em curso – o que não se vislumbra na hipótese dos autos – só é admissível quando verificadas a </a:t>
            </a:r>
            <a:r>
              <a:rPr lang="pt-BR" b="1" i="1" u="sng" dirty="0"/>
              <a:t>atipicidade</a:t>
            </a:r>
            <a:r>
              <a:rPr lang="pt-BR" i="1" dirty="0"/>
              <a:t> da conduta, a </a:t>
            </a:r>
            <a:r>
              <a:rPr lang="pt-BR" b="1" u="sng" dirty="0"/>
              <a:t>extinção da punibilidade</a:t>
            </a:r>
            <a:r>
              <a:rPr lang="pt-BR" i="1" dirty="0"/>
              <a:t> ou </a:t>
            </a:r>
            <a:r>
              <a:rPr lang="pt-BR" b="1" i="1" u="sng" dirty="0"/>
              <a:t>a ausência de elementos indiciários</a:t>
            </a:r>
            <a:r>
              <a:rPr lang="pt-BR" i="1" dirty="0"/>
              <a:t> demonstrativos de autoria e prova da materialidade. Precedentes."</a:t>
            </a:r>
            <a:endParaRPr lang="pt-BR" dirty="0"/>
          </a:p>
          <a:p>
            <a:pPr marL="0" indent="0" algn="just">
              <a:buNone/>
            </a:pPr>
            <a:r>
              <a:rPr lang="pt-BR" i="1" dirty="0"/>
              <a:t>(HC 89.398, Rel. Min. </a:t>
            </a:r>
            <a:r>
              <a:rPr lang="pt-BR" i="1" dirty="0" err="1"/>
              <a:t>Cármen</a:t>
            </a:r>
            <a:r>
              <a:rPr lang="pt-BR" i="1" dirty="0"/>
              <a:t> Lúcia, julgamento em 20-9-2007, Plenário, DJ</a:t>
            </a:r>
            <a:r>
              <a:rPr lang="pt-BR" dirty="0"/>
              <a:t> </a:t>
            </a:r>
            <a:r>
              <a:rPr lang="pt-BR" i="1" dirty="0"/>
              <a:t>de 26-10-2007).</a:t>
            </a:r>
            <a:endParaRPr lang="pt-BR" dirty="0"/>
          </a:p>
          <a:p>
            <a:pPr marL="0" indent="0" algn="just">
              <a:buNone/>
            </a:pP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6805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pPr algn="just"/>
            <a:r>
              <a:rPr lang="pt-BR" b="1" dirty="0"/>
              <a:t>3. TRANCAMENTO DO IP</a:t>
            </a:r>
            <a:endParaRPr lang="pt-BR" dirty="0"/>
          </a:p>
        </p:txBody>
      </p:sp>
      <p:sp>
        <p:nvSpPr>
          <p:cNvPr id="5" name="Espaço Reservado para Conteúdo 4"/>
          <p:cNvSpPr>
            <a:spLocks noGrp="1"/>
          </p:cNvSpPr>
          <p:nvPr>
            <p:ph idx="1"/>
          </p:nvPr>
        </p:nvSpPr>
        <p:spPr/>
        <p:txBody>
          <a:bodyPr>
            <a:normAutofit fontScale="85000" lnSpcReduction="20000"/>
          </a:bodyPr>
          <a:lstStyle/>
          <a:p>
            <a:pPr lvl="0" algn="just"/>
            <a:r>
              <a:rPr lang="pt-BR" dirty="0"/>
              <a:t>IP pode embasar, até mesmo, pedido de prisão preventiva pelo delegado ou promotor, portanto, gera constrangimento ilegal que resvala na liberdade.</a:t>
            </a:r>
          </a:p>
          <a:p>
            <a:pPr lvl="0" algn="just"/>
            <a:r>
              <a:rPr lang="pt-BR" dirty="0"/>
              <a:t>Ideia de penas processuais</a:t>
            </a:r>
          </a:p>
          <a:p>
            <a:pPr lvl="0" algn="just"/>
            <a:r>
              <a:rPr lang="pt-BR" dirty="0"/>
              <a:t>Portaria ou Despacho que descreve fato materialmente atípico (adultério. </a:t>
            </a:r>
            <a:r>
              <a:rPr lang="pt-BR" dirty="0" err="1"/>
              <a:t>p.ex</a:t>
            </a:r>
            <a:r>
              <a:rPr lang="pt-BR" dirty="0"/>
              <a:t>). </a:t>
            </a:r>
          </a:p>
          <a:p>
            <a:pPr lvl="0" algn="just"/>
            <a:r>
              <a:rPr lang="pt-BR" dirty="0"/>
              <a:t>Portaria que não especifica o fato.</a:t>
            </a:r>
          </a:p>
          <a:p>
            <a:pPr lvl="0" algn="just"/>
            <a:r>
              <a:rPr lang="pt-BR" dirty="0"/>
              <a:t>Inquérito que está demorando demais, fica indo e voltando entre MP e Delegacia.</a:t>
            </a:r>
          </a:p>
          <a:p>
            <a:pPr lvl="0" algn="just"/>
            <a:r>
              <a:rPr lang="pt-BR" dirty="0"/>
              <a:t>Inquérito que investiga crime sem punibilidade (prescrito, p.ex.), etc. </a:t>
            </a:r>
          </a:p>
        </p:txBody>
      </p:sp>
    </p:spTree>
    <p:extLst>
      <p:ext uri="{BB962C8B-B14F-4D97-AF65-F5344CB8AC3E}">
        <p14:creationId xmlns:p14="http://schemas.microsoft.com/office/powerpoint/2010/main" val="248358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4. INVESTIGAÇÃO DIRETA PELO MP</a:t>
            </a:r>
            <a:endParaRPr lang="pt-BR" dirty="0"/>
          </a:p>
        </p:txBody>
      </p:sp>
      <p:sp>
        <p:nvSpPr>
          <p:cNvPr id="5" name="Espaço Reservado para Conteúdo 4"/>
          <p:cNvSpPr>
            <a:spLocks noGrp="1"/>
          </p:cNvSpPr>
          <p:nvPr>
            <p:ph idx="1"/>
          </p:nvPr>
        </p:nvSpPr>
        <p:spPr/>
        <p:txBody>
          <a:bodyPr>
            <a:normAutofit fontScale="92500" lnSpcReduction="10000"/>
          </a:bodyPr>
          <a:lstStyle/>
          <a:p>
            <a:pPr marL="0" lvl="0" indent="0" algn="just">
              <a:buNone/>
            </a:pPr>
            <a:r>
              <a:rPr lang="pt-BR" dirty="0"/>
              <a:t>O IP não é necessário. A persecução penal é composta pela fase de investigação preliminar e a fase judicial (ação processual penal). O IP é a forma mais comum de investigação preliminar, mas existem diversas outras: investigação direta pelo MP (</a:t>
            </a:r>
            <a:r>
              <a:rPr lang="pt-BR" dirty="0" err="1"/>
              <a:t>PIC</a:t>
            </a:r>
            <a:r>
              <a:rPr lang="pt-BR" dirty="0"/>
              <a:t>); inquérito policial; comissão parlamentar de inquérito; sindicância administrativa, etc. O MP conseguiu no STF (</a:t>
            </a:r>
            <a:r>
              <a:rPr lang="pt-BR" b="1" u="sng" dirty="0"/>
              <a:t>RE 593.727</a:t>
            </a:r>
            <a:r>
              <a:rPr lang="pt-BR" dirty="0"/>
              <a:t>) a possibilidade de fazer investigação, </a:t>
            </a:r>
            <a:r>
              <a:rPr lang="pt-BR" b="1" u="sng" dirty="0"/>
              <a:t>valendo-se da teoria dos poderes implícitos</a:t>
            </a:r>
            <a:endParaRPr lang="pt-BR" dirty="0"/>
          </a:p>
        </p:txBody>
      </p:sp>
    </p:spTree>
    <p:extLst>
      <p:ext uri="{BB962C8B-B14F-4D97-AF65-F5344CB8AC3E}">
        <p14:creationId xmlns:p14="http://schemas.microsoft.com/office/powerpoint/2010/main" val="2510972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pPr algn="just"/>
            <a:r>
              <a:rPr lang="pt-BR" b="1" dirty="0"/>
              <a:t>4. INVESTIGAÇÃO DIRETA PELO MP</a:t>
            </a:r>
            <a:endParaRPr lang="pt-BR" dirty="0"/>
          </a:p>
        </p:txBody>
      </p:sp>
      <p:sp>
        <p:nvSpPr>
          <p:cNvPr id="5" name="Espaço Reservado para Conteúdo 4"/>
          <p:cNvSpPr>
            <a:spLocks noGrp="1"/>
          </p:cNvSpPr>
          <p:nvPr>
            <p:ph idx="1"/>
          </p:nvPr>
        </p:nvSpPr>
        <p:spPr/>
        <p:txBody>
          <a:bodyPr>
            <a:normAutofit/>
          </a:bodyPr>
          <a:lstStyle/>
          <a:p>
            <a:pPr marL="0" indent="0" algn="just">
              <a:buNone/>
            </a:pPr>
            <a:endParaRPr lang="pt-BR" b="1" dirty="0"/>
          </a:p>
          <a:p>
            <a:pPr marL="0" indent="0" algn="just">
              <a:buNone/>
            </a:pPr>
            <a:r>
              <a:rPr lang="pt-BR" b="1" dirty="0" err="1"/>
              <a:t>OBS</a:t>
            </a:r>
            <a:r>
              <a:rPr lang="pt-BR" b="1" dirty="0"/>
              <a:t>:</a:t>
            </a:r>
            <a:r>
              <a:rPr lang="pt-BR" dirty="0"/>
              <a:t> também com base na teoria dos poderes implícitos a defensoria argumenta que pode instaurar inquérito civil que posteriormente embasará futura ação civil pública.</a:t>
            </a:r>
          </a:p>
        </p:txBody>
      </p:sp>
    </p:spTree>
    <p:extLst>
      <p:ext uri="{BB962C8B-B14F-4D97-AF65-F5344CB8AC3E}">
        <p14:creationId xmlns:p14="http://schemas.microsoft.com/office/powerpoint/2010/main" val="1801212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4. INVESTIGAÇÃO DIRETA PELO MP</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77500" lnSpcReduction="20000"/>
          </a:bodyPr>
          <a:lstStyle/>
          <a:p>
            <a:pPr marL="0" indent="0" algn="just">
              <a:buNone/>
            </a:pPr>
            <a:r>
              <a:rPr lang="pt-BR" sz="3600" dirty="0"/>
              <a:t>O STF estabeleceu regras e parâmetros para a investigação feita pelo MP:</a:t>
            </a:r>
          </a:p>
          <a:p>
            <a:pPr algn="just"/>
            <a:r>
              <a:rPr lang="pt-BR" sz="3600" dirty="0"/>
              <a:t>Não deve ser a regra. É um método excepcional de investigação do sistema brasileiro.</a:t>
            </a:r>
          </a:p>
          <a:p>
            <a:pPr algn="just"/>
            <a:r>
              <a:rPr lang="pt-BR" sz="3600" dirty="0"/>
              <a:t>Deve acontecer, sobretudo, nos crimes contra a </a:t>
            </a:r>
            <a:r>
              <a:rPr lang="pt-BR" sz="3600" dirty="0" err="1"/>
              <a:t>ADM</a:t>
            </a:r>
            <a:r>
              <a:rPr lang="pt-BR" sz="3600" dirty="0"/>
              <a:t> Pública e pela própria polícia.</a:t>
            </a:r>
          </a:p>
          <a:p>
            <a:pPr algn="just"/>
            <a:r>
              <a:rPr lang="pt-BR" sz="3600" dirty="0"/>
              <a:t>Não poderá ser um procedimento sigiloso, nos termos da súmula 14. Para inaugurar a investigação, precisa haver uma portaria, na qual a promotoria vai dizer que fatos ela está investigando. Essa portaria tem que ser dada ciência ao </a:t>
            </a:r>
            <a:r>
              <a:rPr lang="pt-BR" sz="3600" dirty="0" err="1"/>
              <a:t>PGJ</a:t>
            </a:r>
            <a:r>
              <a:rPr lang="pt-BR" sz="3600" dirty="0"/>
              <a:t>. Nessa portaria, o MP vai dizer os fatos objetos da investigação. Objetivo é evitar devassas indiscriminadas na vida das pessoas.</a:t>
            </a:r>
          </a:p>
          <a:p>
            <a:pPr marL="0" indent="0" algn="just">
              <a:buNone/>
            </a:pPr>
            <a:endParaRPr lang="pt-BR" dirty="0"/>
          </a:p>
        </p:txBody>
      </p:sp>
    </p:spTree>
    <p:extLst>
      <p:ext uri="{BB962C8B-B14F-4D97-AF65-F5344CB8AC3E}">
        <p14:creationId xmlns:p14="http://schemas.microsoft.com/office/powerpoint/2010/main" val="3612385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5. RELATÓRIO (art. 10)</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20000"/>
          </a:bodyPr>
          <a:lstStyle/>
          <a:p>
            <a:pPr marL="0" indent="0" algn="just">
              <a:buNone/>
            </a:pPr>
            <a:r>
              <a:rPr lang="pt-BR" dirty="0"/>
              <a:t>Peça de caráter descritivo, onde devem ser descritas as diligências realizadas na fase investigatória. O delegado pode até colocar ao final do relatório sua opinião, mas não vincula o Promotor de Justiça. Em regra, o Delegado não deverá fazer juízo de valor dos fatos apurados.</a:t>
            </a:r>
          </a:p>
          <a:p>
            <a:pPr marL="0" indent="0" algn="just">
              <a:buNone/>
            </a:pPr>
            <a:r>
              <a:rPr lang="pt-BR" b="1" dirty="0"/>
              <a:t>Exceção:</a:t>
            </a:r>
            <a:r>
              <a:rPr lang="pt-BR" dirty="0"/>
              <a:t> o art. 52, inc. I da Lei de Drogas.</a:t>
            </a:r>
          </a:p>
          <a:p>
            <a:pPr marL="0" indent="0" algn="just">
              <a:buNone/>
            </a:pPr>
            <a:r>
              <a:rPr lang="pt-BR" i="1" dirty="0"/>
              <a:t>I - </a:t>
            </a:r>
            <a:r>
              <a:rPr lang="pt-BR" b="1" i="1" dirty="0"/>
              <a:t>relatará</a:t>
            </a:r>
            <a:r>
              <a:rPr lang="pt-BR" i="1" dirty="0"/>
              <a:t> sumariamente as circunstâncias do fato, </a:t>
            </a:r>
            <a:r>
              <a:rPr lang="pt-BR" b="1" i="1" dirty="0"/>
              <a:t>justificando as razões que a levaram à classificação do delito</a:t>
            </a:r>
            <a:r>
              <a:rPr lang="pt-BR" i="1" dirty="0"/>
              <a:t>, indicando a quantidade e natureza da substância ou do produto apreendido, o local e as condições em que se desenvolveu a ação criminosa, as circunstâncias da prisão, a conduta, a qualificação e os antecedentes do agente</a:t>
            </a:r>
            <a:endParaRPr lang="pt-BR" dirty="0"/>
          </a:p>
          <a:p>
            <a:pPr marL="0" indent="0" algn="just">
              <a:buNone/>
            </a:pPr>
            <a:endParaRPr lang="pt-BR" dirty="0"/>
          </a:p>
        </p:txBody>
      </p:sp>
    </p:spTree>
    <p:extLst>
      <p:ext uri="{BB962C8B-B14F-4D97-AF65-F5344CB8AC3E}">
        <p14:creationId xmlns:p14="http://schemas.microsoft.com/office/powerpoint/2010/main" val="139079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6. PROVIDÊNCIAS A SEREM ADOTADAS PELO MP</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20000"/>
          </a:bodyPr>
          <a:lstStyle/>
          <a:p>
            <a:pPr marL="0" indent="0" algn="just">
              <a:buNone/>
            </a:pPr>
            <a:r>
              <a:rPr lang="pt-BR" dirty="0"/>
              <a:t>-&gt; </a:t>
            </a:r>
            <a:r>
              <a:rPr lang="pt-BR" u="sng" dirty="0"/>
              <a:t>Em se tratando de crimes de Ação Penal Privada</a:t>
            </a:r>
            <a:r>
              <a:rPr lang="pt-BR" dirty="0"/>
              <a:t>: o MP deverá requerer a permanência dos autos em cartório, aguardando-se a iniciativa do ofendido.</a:t>
            </a:r>
          </a:p>
          <a:p>
            <a:pPr marL="0" indent="0" algn="just">
              <a:buNone/>
            </a:pPr>
            <a:r>
              <a:rPr lang="pt-BR" dirty="0"/>
              <a:t>-&gt; </a:t>
            </a:r>
            <a:r>
              <a:rPr lang="pt-BR" u="sng" dirty="0"/>
              <a:t>Em se tratando de crimes de Ação Penal Pública</a:t>
            </a:r>
            <a:r>
              <a:rPr lang="pt-BR" dirty="0"/>
              <a:t>: o MP poderá:</a:t>
            </a:r>
          </a:p>
          <a:p>
            <a:pPr marL="0" lvl="0" indent="0" algn="just">
              <a:buNone/>
            </a:pPr>
            <a:r>
              <a:rPr lang="pt-BR" u="sng" dirty="0"/>
              <a:t>Oferecer denúncia</a:t>
            </a:r>
            <a:endParaRPr lang="pt-BR" dirty="0"/>
          </a:p>
          <a:p>
            <a:pPr marL="0" lvl="0" indent="0" algn="just">
              <a:buNone/>
            </a:pPr>
            <a:r>
              <a:rPr lang="pt-BR" u="sng" dirty="0"/>
              <a:t>Requerer o arquivamento</a:t>
            </a:r>
            <a:endParaRPr lang="pt-BR" dirty="0"/>
          </a:p>
          <a:p>
            <a:pPr marL="0" lvl="0" indent="0" algn="just">
              <a:buNone/>
            </a:pPr>
            <a:r>
              <a:rPr lang="pt-BR" u="sng" dirty="0"/>
              <a:t>Requisitar diligências:</a:t>
            </a:r>
            <a:r>
              <a:rPr lang="pt-BR" dirty="0"/>
              <a:t> </a:t>
            </a:r>
            <a:r>
              <a:rPr lang="pt-BR" b="1" dirty="0"/>
              <a:t>imprescindíveis </a:t>
            </a:r>
            <a:r>
              <a:rPr lang="pt-BR" dirty="0"/>
              <a:t>(art. 16, CPP) para elucidar autoria ou materialidade, que deverão ser feitas diretamente à Autoridade Policial, salvo se houver necessidade de intervenção do Poder Judiciário (interceptação telefônica, uma busca domiciliar, p.ex.).</a:t>
            </a:r>
          </a:p>
          <a:p>
            <a:pPr marL="0" indent="0" algn="just">
              <a:buNone/>
            </a:pPr>
            <a:endParaRPr lang="pt-BR" dirty="0"/>
          </a:p>
        </p:txBody>
      </p:sp>
    </p:spTree>
    <p:extLst>
      <p:ext uri="{BB962C8B-B14F-4D97-AF65-F5344CB8AC3E}">
        <p14:creationId xmlns:p14="http://schemas.microsoft.com/office/powerpoint/2010/main" val="1218298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7. ARQUIVAMENTO</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algn="just"/>
            <a:r>
              <a:rPr lang="pt-BR" dirty="0"/>
              <a:t>Em regra, o ato de arquivamento não produz coisa julgada material. O código (art. 18) diz que no caso de surgimento de novas provas é possível reabrir a investigação. Nesse caso, há coisa julgada formal.</a:t>
            </a:r>
          </a:p>
          <a:p>
            <a:pPr algn="just"/>
            <a:r>
              <a:rPr lang="pt-BR" dirty="0"/>
              <a:t>No entanto, excepcionalmente, faz coisa julgada MATERIAL o arquivamento com base mérito da causa. </a:t>
            </a:r>
          </a:p>
          <a:p>
            <a:pPr marL="0" indent="0" algn="just">
              <a:buNone/>
            </a:pPr>
            <a:endParaRPr lang="pt-BR" dirty="0"/>
          </a:p>
        </p:txBody>
      </p:sp>
    </p:spTree>
    <p:extLst>
      <p:ext uri="{BB962C8B-B14F-4D97-AF65-F5344CB8AC3E}">
        <p14:creationId xmlns:p14="http://schemas.microsoft.com/office/powerpoint/2010/main" val="1830121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7. ARQUIVAMENTO</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dirty="0"/>
              <a:t>1. Ausências de indícios mínimos de autoria e materialidade. Faz coisa julgada formal.</a:t>
            </a:r>
          </a:p>
          <a:p>
            <a:pPr marL="0" indent="0" algn="just">
              <a:buNone/>
            </a:pPr>
            <a:r>
              <a:rPr lang="pt-BR" dirty="0"/>
              <a:t>2. Atipicidade formal ou material da conduta delituosa. Exemplo: princípio da insignificância. Faz coisa julgada material.</a:t>
            </a:r>
          </a:p>
          <a:p>
            <a:pPr marL="0" indent="0" algn="just">
              <a:buNone/>
            </a:pPr>
            <a:r>
              <a:rPr lang="pt-BR" dirty="0"/>
              <a:t>3. Causa excludente da ilicitude: estrito cumprimento do dever legal; legítima defesa; exercício regular de direito; e estado de necessidade.</a:t>
            </a:r>
            <a:r>
              <a:rPr lang="pt-BR" b="1" dirty="0"/>
              <a:t> </a:t>
            </a:r>
            <a:r>
              <a:rPr lang="pt-BR" dirty="0"/>
              <a:t>Faz coisa julgada material.</a:t>
            </a:r>
          </a:p>
          <a:p>
            <a:pPr marL="0" indent="0" algn="just">
              <a:buNone/>
            </a:pPr>
            <a:endParaRPr lang="pt-BR" dirty="0"/>
          </a:p>
        </p:txBody>
      </p:sp>
    </p:spTree>
    <p:extLst>
      <p:ext uri="{BB962C8B-B14F-4D97-AF65-F5344CB8AC3E}">
        <p14:creationId xmlns:p14="http://schemas.microsoft.com/office/powerpoint/2010/main" val="2820882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pPr algn="just"/>
            <a:r>
              <a:rPr lang="pt-BR" b="1" dirty="0"/>
              <a:t>1. ATUAÇÃO DA DEFENSORIA NO INQUÉRITO POLICIAL</a:t>
            </a:r>
            <a:endParaRPr lang="pt-BR" b="1" dirty="0">
              <a:latin typeface="Arial" panose="020B0604020202020204" pitchFamily="34" charset="0"/>
              <a:cs typeface="Arial" panose="020B0604020202020204" pitchFamily="34" charset="0"/>
            </a:endParaRPr>
          </a:p>
        </p:txBody>
      </p:sp>
      <p:sp>
        <p:nvSpPr>
          <p:cNvPr id="5" name="Espaço Reservado para Conteúdo 4"/>
          <p:cNvSpPr>
            <a:spLocks noGrp="1"/>
          </p:cNvSpPr>
          <p:nvPr>
            <p:ph idx="1"/>
          </p:nvPr>
        </p:nvSpPr>
        <p:spPr/>
        <p:txBody>
          <a:bodyPr>
            <a:normAutofit fontScale="92500" lnSpcReduction="20000"/>
          </a:bodyPr>
          <a:lstStyle/>
          <a:p>
            <a:pPr marL="0" indent="0" algn="just">
              <a:buNone/>
            </a:pPr>
            <a:r>
              <a:rPr lang="pt-BR" u="sng" dirty="0"/>
              <a:t>Procedimento administrativo inquisitivo, preliminar à fase judicial, com direito ao contraditório e a ampla defesa mitigado:</a:t>
            </a:r>
            <a:endParaRPr lang="pt-BR" dirty="0"/>
          </a:p>
          <a:p>
            <a:pPr marL="0" indent="0" algn="just">
              <a:buNone/>
            </a:pPr>
            <a:r>
              <a:rPr lang="pt-BR" i="1" dirty="0"/>
              <a:t>[...] É pacífico o entendimento do Superior Tribunal de Justiça no sentido de que o </a:t>
            </a:r>
            <a:r>
              <a:rPr lang="pt-BR" b="1" i="1" dirty="0"/>
              <a:t>inquérito policial é procedimento inquisitivo </a:t>
            </a:r>
            <a:r>
              <a:rPr lang="pt-BR" i="1" dirty="0"/>
              <a:t>e não sujeito ao contraditório, </a:t>
            </a:r>
            <a:r>
              <a:rPr lang="pt-BR" b="1" i="1" dirty="0"/>
              <a:t>razão pela qual a realização de interrogatório sem a presença de advogado não é causa de nulidade</a:t>
            </a:r>
            <a:r>
              <a:rPr lang="pt-BR" i="1" dirty="0"/>
              <a:t>.(STJ. 6ª Turma. HC 139.412/SC, Rel. Min. Maria Thereza de Assis Moura, julgado em 09/02/2010.)</a:t>
            </a:r>
            <a:endParaRPr lang="pt-BR" dirty="0"/>
          </a:p>
          <a:p>
            <a:pPr marL="0" indent="0" algn="just">
              <a:buNone/>
            </a:pP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5224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7. ARQUIVAMENTO</a:t>
            </a:r>
            <a:endParaRPr lang="pt-BR" dirty="0"/>
          </a:p>
        </p:txBody>
      </p:sp>
      <p:sp>
        <p:nvSpPr>
          <p:cNvPr id="5" name="Espaço Reservado para Conteúdo 4"/>
          <p:cNvSpPr>
            <a:spLocks noGrp="1"/>
          </p:cNvSpPr>
          <p:nvPr>
            <p:ph idx="1"/>
          </p:nvPr>
        </p:nvSpPr>
        <p:spPr>
          <a:xfrm>
            <a:off x="457200" y="1268760"/>
            <a:ext cx="8229600" cy="5400600"/>
          </a:xfrm>
        </p:spPr>
        <p:txBody>
          <a:bodyPr>
            <a:normAutofit lnSpcReduction="10000"/>
          </a:bodyPr>
          <a:lstStyle/>
          <a:p>
            <a:pPr marL="0" indent="0" algn="just">
              <a:buNone/>
            </a:pPr>
            <a:r>
              <a:rPr lang="pt-BR" dirty="0"/>
              <a:t>4. Causa excludente da culpabilidade (erro de proibição, </a:t>
            </a:r>
            <a:r>
              <a:rPr lang="pt-BR" dirty="0" err="1"/>
              <a:t>p.ex</a:t>
            </a:r>
            <a:r>
              <a:rPr lang="pt-BR" dirty="0"/>
              <a:t>), exceto na hipótese de inimputabilidade do art. 26, caput, do CP. O inimputável do 26, caput, deve ser denunciado, porém, com pedido de absolvição imprópria.</a:t>
            </a:r>
            <a:r>
              <a:rPr lang="pt-BR" b="1" dirty="0"/>
              <a:t> </a:t>
            </a:r>
            <a:r>
              <a:rPr lang="pt-BR" dirty="0"/>
              <a:t>Faz coisa julgada material.</a:t>
            </a:r>
          </a:p>
          <a:p>
            <a:pPr marL="0" indent="0" algn="just">
              <a:buNone/>
            </a:pPr>
            <a:r>
              <a:rPr lang="pt-BR" dirty="0"/>
              <a:t>5. Causa extintiva da punibilidade: o promotor pede o arquivamento com base na prescrição, p.ex., e o juiz reconhece e extingui a punibilidade pela prescrição. Faz coisa julgada material.</a:t>
            </a:r>
          </a:p>
          <a:p>
            <a:pPr marL="0" indent="0" algn="just">
              <a:buNone/>
            </a:pPr>
            <a:endParaRPr lang="pt-BR" dirty="0"/>
          </a:p>
        </p:txBody>
      </p:sp>
    </p:spTree>
    <p:extLst>
      <p:ext uri="{BB962C8B-B14F-4D97-AF65-F5344CB8AC3E}">
        <p14:creationId xmlns:p14="http://schemas.microsoft.com/office/powerpoint/2010/main" val="637888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8. PRINCÍPIO DA DEVOLUÇÃO (ARTIGO 28 DO CPP)</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algn="just"/>
            <a:r>
              <a:rPr lang="pt-BR" dirty="0"/>
              <a:t>Quando o juiz discordar do pedido de arquivamento do IP realizado pelo MP, o juiz deverá enviar os autos ao </a:t>
            </a:r>
            <a:r>
              <a:rPr lang="pt-BR" dirty="0" err="1"/>
              <a:t>PGJ</a:t>
            </a:r>
            <a:r>
              <a:rPr lang="pt-BR" dirty="0"/>
              <a:t> para que haja uma reavaliação do caso. </a:t>
            </a:r>
          </a:p>
          <a:p>
            <a:pPr algn="just"/>
            <a:r>
              <a:rPr lang="pt-BR" dirty="0"/>
              <a:t>Se o </a:t>
            </a:r>
            <a:r>
              <a:rPr lang="pt-BR" dirty="0" err="1"/>
              <a:t>PGJ</a:t>
            </a:r>
            <a:r>
              <a:rPr lang="pt-BR" dirty="0"/>
              <a:t> entender que é caso mesmo do arquivamento, está arquivado o IP. </a:t>
            </a:r>
          </a:p>
          <a:p>
            <a:pPr algn="just"/>
            <a:r>
              <a:rPr lang="pt-BR" dirty="0"/>
              <a:t>Se o </a:t>
            </a:r>
            <a:r>
              <a:rPr lang="pt-BR" dirty="0" err="1"/>
              <a:t>PGJ</a:t>
            </a:r>
            <a:r>
              <a:rPr lang="pt-BR" dirty="0"/>
              <a:t> entender que é caso de ter sido oferecido denúncia, ele irá designar OUTRO promotor, pois aquele promotor está protegido pela independência funcional.</a:t>
            </a:r>
          </a:p>
          <a:p>
            <a:pPr marL="0" indent="0" algn="just">
              <a:buNone/>
            </a:pPr>
            <a:endParaRPr lang="pt-BR" dirty="0"/>
          </a:p>
        </p:txBody>
      </p:sp>
    </p:spTree>
    <p:extLst>
      <p:ext uri="{BB962C8B-B14F-4D97-AF65-F5344CB8AC3E}">
        <p14:creationId xmlns:p14="http://schemas.microsoft.com/office/powerpoint/2010/main" val="130545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8. PRINCÍPIO DA DEVOLUÇÃO (ARTIGO 28 DO CPP)</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endParaRPr lang="pt-BR" u="sng" dirty="0"/>
          </a:p>
          <a:p>
            <a:pPr marL="0" indent="0" algn="just">
              <a:buNone/>
            </a:pPr>
            <a:endParaRPr lang="pt-BR" u="sng" dirty="0"/>
          </a:p>
          <a:p>
            <a:pPr marL="0" indent="0" algn="just">
              <a:buNone/>
            </a:pPr>
            <a:r>
              <a:rPr lang="pt-BR" u="sng" dirty="0"/>
              <a:t>Argumento contra o art. 28</a:t>
            </a:r>
            <a:r>
              <a:rPr lang="pt-BR" dirty="0"/>
              <a:t>: esse artigo seria inconstitucional por sair o juiz da sua condição de imparcialidade, logo, evidentemente ele receberia essa denúncia. Há uma mistura entre as funções de julgar e acusar. </a:t>
            </a:r>
          </a:p>
          <a:p>
            <a:pPr marL="0" indent="0" algn="just">
              <a:buNone/>
            </a:pPr>
            <a:endParaRPr lang="pt-BR" dirty="0"/>
          </a:p>
        </p:txBody>
      </p:sp>
    </p:spTree>
    <p:extLst>
      <p:ext uri="{BB962C8B-B14F-4D97-AF65-F5344CB8AC3E}">
        <p14:creationId xmlns:p14="http://schemas.microsoft.com/office/powerpoint/2010/main" val="255232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endParaRPr lang="pt-BR" dirty="0"/>
          </a:p>
        </p:txBody>
      </p:sp>
      <p:pic>
        <p:nvPicPr>
          <p:cNvPr id="6" name="Espaço Reservado para Conteúdo 5"/>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267049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endParaRPr lang="pt-BR" dirty="0"/>
          </a:p>
        </p:txBody>
      </p:sp>
      <p:sp>
        <p:nvSpPr>
          <p:cNvPr id="2" name="Espaço Reservado para Conteúdo 1"/>
          <p:cNvSpPr>
            <a:spLocks noGrp="1"/>
          </p:cNvSpPr>
          <p:nvPr>
            <p:ph idx="1"/>
          </p:nvPr>
        </p:nvSpPr>
        <p:spPr/>
        <p:txBody>
          <a:bodyPr/>
          <a:lstStyle/>
          <a:p>
            <a:endParaRPr lang="pt-BR"/>
          </a:p>
        </p:txBody>
      </p:sp>
      <p:pic>
        <p:nvPicPr>
          <p:cNvPr id="5" name="Imagem 4"/>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9036496" cy="6624736"/>
          </a:xfrm>
          <a:prstGeom prst="rect">
            <a:avLst/>
          </a:prstGeom>
          <a:noFill/>
          <a:ln>
            <a:noFill/>
          </a:ln>
        </p:spPr>
      </p:pic>
    </p:spTree>
    <p:extLst>
      <p:ext uri="{BB962C8B-B14F-4D97-AF65-F5344CB8AC3E}">
        <p14:creationId xmlns:p14="http://schemas.microsoft.com/office/powerpoint/2010/main" val="71806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8. PRINCÍPIO DA DEVOLUÇÃO (ARTIGO 28 DO CPP)</a:t>
            </a:r>
            <a:endParaRPr lang="pt-BR" dirty="0"/>
          </a:p>
        </p:txBody>
      </p:sp>
      <p:sp>
        <p:nvSpPr>
          <p:cNvPr id="5" name="Espaço Reservado para Conteúdo 4"/>
          <p:cNvSpPr>
            <a:spLocks noGrp="1"/>
          </p:cNvSpPr>
          <p:nvPr>
            <p:ph idx="1"/>
          </p:nvPr>
        </p:nvSpPr>
        <p:spPr>
          <a:xfrm>
            <a:off x="457200" y="1268760"/>
            <a:ext cx="8229600" cy="5400600"/>
          </a:xfrm>
        </p:spPr>
        <p:txBody>
          <a:bodyPr>
            <a:normAutofit lnSpcReduction="10000"/>
          </a:bodyPr>
          <a:lstStyle/>
          <a:p>
            <a:pPr marL="0" indent="0" algn="just">
              <a:buNone/>
            </a:pPr>
            <a:r>
              <a:rPr lang="pt-BR" u="sng" dirty="0"/>
              <a:t>Argumento a favor do art. 28</a:t>
            </a:r>
            <a:r>
              <a:rPr lang="pt-BR" dirty="0"/>
              <a:t>: os que defendem o artigo argumentam que o juiz estaria controlando o MP quanto a obrigatoriedade da ação penal pública. Isto é, o MP não pode fazer “política criminal” requerendo arquivamentos de fatos que o promotor considera irrelevantes. Além disso, a palavra final não é do juiz, mas sim do </a:t>
            </a:r>
            <a:r>
              <a:rPr lang="pt-BR" dirty="0" err="1"/>
              <a:t>PGJ</a:t>
            </a:r>
            <a:r>
              <a:rPr lang="pt-BR" dirty="0"/>
              <a:t>. </a:t>
            </a:r>
          </a:p>
          <a:p>
            <a:pPr marL="0" indent="0" algn="just">
              <a:buNone/>
            </a:pPr>
            <a:r>
              <a:rPr lang="pt-BR" dirty="0"/>
              <a:t>O ideal seria, talvez, afastar esse juiz que manda o pedido de arquivamento para o 28, retomando a ideia do juiz de garantia.</a:t>
            </a:r>
          </a:p>
          <a:p>
            <a:pPr marL="0" indent="0" algn="just">
              <a:buNone/>
            </a:pPr>
            <a:endParaRPr lang="pt-BR" dirty="0"/>
          </a:p>
        </p:txBody>
      </p:sp>
    </p:spTree>
    <p:extLst>
      <p:ext uri="{BB962C8B-B14F-4D97-AF65-F5344CB8AC3E}">
        <p14:creationId xmlns:p14="http://schemas.microsoft.com/office/powerpoint/2010/main" val="837354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buNone/>
            </a:pPr>
            <a:endParaRPr lang="pt-BR" dirty="0"/>
          </a:p>
          <a:p>
            <a:pPr marL="0" indent="0">
              <a:buNone/>
            </a:pPr>
            <a:endParaRPr lang="pt-BR" dirty="0"/>
          </a:p>
          <a:p>
            <a:pPr marL="0" indent="0">
              <a:buNone/>
            </a:pPr>
            <a:endParaRPr lang="pt-BR" dirty="0"/>
          </a:p>
          <a:p>
            <a:pPr marL="0" indent="0" algn="ctr">
              <a:buNone/>
            </a:pPr>
            <a:r>
              <a:rPr lang="pt-BR" sz="3600" b="1" dirty="0"/>
              <a:t>AÇÃO PROCESSUAL PENAL</a:t>
            </a:r>
          </a:p>
        </p:txBody>
      </p:sp>
    </p:spTree>
    <p:extLst>
      <p:ext uri="{BB962C8B-B14F-4D97-AF65-F5344CB8AC3E}">
        <p14:creationId xmlns:p14="http://schemas.microsoft.com/office/powerpoint/2010/main" val="274723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1. CONCEITO DE AÇÃO</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u="sng" dirty="0"/>
              <a:t>Conceito</a:t>
            </a:r>
            <a:r>
              <a:rPr lang="pt-BR" dirty="0"/>
              <a:t>: “Não é um direito subjetivo, mas um direito </a:t>
            </a:r>
            <a:r>
              <a:rPr lang="pt-BR" dirty="0" err="1"/>
              <a:t>potestativo</a:t>
            </a:r>
            <a:r>
              <a:rPr lang="pt-BR" dirty="0"/>
              <a:t>: o poder de proceder contra alguém diante da existência de fumus </a:t>
            </a:r>
            <a:r>
              <a:rPr lang="pt-BR" dirty="0" err="1"/>
              <a:t>commissi</a:t>
            </a:r>
            <a:r>
              <a:rPr lang="pt-BR" dirty="0"/>
              <a:t> delicti. A isso corresponde o conceito de ação, que não pode ser confundido com o de acusação (instrumento formal)” (LOPES, p. 382)</a:t>
            </a:r>
          </a:p>
          <a:p>
            <a:pPr marL="0" indent="0" algn="just">
              <a:buNone/>
            </a:pPr>
            <a:endParaRPr lang="pt-BR" dirty="0"/>
          </a:p>
          <a:p>
            <a:pPr marL="0" indent="0" algn="just">
              <a:buNone/>
            </a:pPr>
            <a:r>
              <a:rPr lang="pt-BR" b="1" dirty="0" err="1"/>
              <a:t>OBS</a:t>
            </a:r>
            <a:r>
              <a:rPr lang="pt-BR" dirty="0"/>
              <a:t>: Ação penal condenatória é um direito </a:t>
            </a:r>
            <a:r>
              <a:rPr lang="pt-BR" dirty="0" err="1"/>
              <a:t>potestativo</a:t>
            </a:r>
            <a:r>
              <a:rPr lang="pt-BR" dirty="0"/>
              <a:t> (poder dever do MP). O direito de ação é um direito autônomo ao direito material</a:t>
            </a:r>
          </a:p>
          <a:p>
            <a:pPr marL="0" indent="0" algn="just">
              <a:buNone/>
            </a:pPr>
            <a:endParaRPr lang="pt-BR" dirty="0"/>
          </a:p>
        </p:txBody>
      </p:sp>
    </p:spTree>
    <p:extLst>
      <p:ext uri="{BB962C8B-B14F-4D97-AF65-F5344CB8AC3E}">
        <p14:creationId xmlns:p14="http://schemas.microsoft.com/office/powerpoint/2010/main" val="2785490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1. CONCEITO DE AÇÃO</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endParaRPr lang="pt-BR" dirty="0"/>
          </a:p>
          <a:p>
            <a:pPr marL="0" indent="0" algn="just">
              <a:buNone/>
            </a:pPr>
            <a:r>
              <a:rPr lang="pt-BR" dirty="0"/>
              <a:t>As ações penais podem ser: </a:t>
            </a:r>
          </a:p>
          <a:p>
            <a:pPr algn="just"/>
            <a:r>
              <a:rPr lang="pt-BR" dirty="0"/>
              <a:t>Condenatórias; </a:t>
            </a:r>
          </a:p>
          <a:p>
            <a:pPr algn="just"/>
            <a:r>
              <a:rPr lang="pt-BR" dirty="0"/>
              <a:t>Declaratórias (HC); </a:t>
            </a:r>
          </a:p>
          <a:p>
            <a:pPr algn="just"/>
            <a:r>
              <a:rPr lang="pt-BR" dirty="0"/>
              <a:t>Constitutivas (revisão criminal); </a:t>
            </a:r>
          </a:p>
          <a:p>
            <a:pPr algn="just"/>
            <a:r>
              <a:rPr lang="pt-BR" dirty="0"/>
              <a:t>Executivas. </a:t>
            </a:r>
          </a:p>
          <a:p>
            <a:pPr algn="just"/>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585682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endParaRPr lang="pt-BR" b="1" dirty="0"/>
          </a:p>
          <a:p>
            <a:pPr marL="0" indent="0" algn="just">
              <a:buNone/>
            </a:pPr>
            <a:r>
              <a:rPr lang="pt-BR" b="1" dirty="0"/>
              <a:t>2.1. Problemas das Condições da Ação</a:t>
            </a:r>
            <a:endParaRPr lang="pt-BR" dirty="0"/>
          </a:p>
          <a:p>
            <a:pPr marL="0" indent="0" algn="just">
              <a:buNone/>
            </a:pPr>
            <a:r>
              <a:rPr lang="pt-BR" dirty="0"/>
              <a:t>Existe uma dificuldade para transportar os conceitos clássicos do processo civil para o processo penal.</a:t>
            </a:r>
          </a:p>
          <a:p>
            <a:pPr algn="just"/>
            <a:r>
              <a:rPr lang="pt-BR" dirty="0"/>
              <a:t>Legitimidade</a:t>
            </a:r>
          </a:p>
          <a:p>
            <a:pPr algn="just"/>
            <a:r>
              <a:rPr lang="pt-BR" dirty="0"/>
              <a:t>Interesse de agir</a:t>
            </a:r>
          </a:p>
          <a:p>
            <a:pPr algn="just"/>
            <a:r>
              <a:rPr lang="pt-BR" dirty="0"/>
              <a:t>Possibilidade jurídica do pedido</a:t>
            </a:r>
          </a:p>
          <a:p>
            <a:pPr marL="0" indent="0" algn="just">
              <a:buNone/>
            </a:pPr>
            <a:endParaRPr lang="pt-BR" dirty="0"/>
          </a:p>
          <a:p>
            <a:pPr algn="just"/>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3563649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pPr algn="just"/>
            <a:r>
              <a:rPr lang="pt-BR" b="1" dirty="0"/>
              <a:t>1. ATUAÇÃO DA DEFENSORIA NO INQUÉRITO POLICIAL</a:t>
            </a:r>
            <a:endParaRPr lang="pt-BR" b="1" dirty="0">
              <a:latin typeface="Arial" panose="020B0604020202020204" pitchFamily="34" charset="0"/>
              <a:cs typeface="Arial" panose="020B0604020202020204" pitchFamily="34" charset="0"/>
            </a:endParaRPr>
          </a:p>
        </p:txBody>
      </p:sp>
      <p:sp>
        <p:nvSpPr>
          <p:cNvPr id="5" name="Espaço Reservado para Conteúdo 4"/>
          <p:cNvSpPr>
            <a:spLocks noGrp="1"/>
          </p:cNvSpPr>
          <p:nvPr>
            <p:ph idx="1"/>
          </p:nvPr>
        </p:nvSpPr>
        <p:spPr/>
        <p:txBody>
          <a:bodyPr>
            <a:normAutofit/>
          </a:bodyPr>
          <a:lstStyle/>
          <a:p>
            <a:pPr marL="0" indent="0" algn="just">
              <a:buNone/>
            </a:pPr>
            <a:r>
              <a:rPr lang="pt-BR" b="1" u="sng" dirty="0" err="1"/>
              <a:t>OBS</a:t>
            </a:r>
            <a:r>
              <a:rPr lang="pt-BR" dirty="0"/>
              <a:t>: a defensoria pública não é obrigada a atuar na fase de investigação preliminar em nome daqueles que não constituem advogado, como é na fase judicial (inclusive podendo cobrar honorários de réu rico depois). No entanto, nada impede que a defensoria pública atue sim na fase de investigação preliminar.</a:t>
            </a:r>
          </a:p>
          <a:p>
            <a:pPr algn="just"/>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7501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2.1. Problemas das Condições da Ação</a:t>
            </a:r>
            <a:endParaRPr lang="pt-BR" dirty="0"/>
          </a:p>
          <a:p>
            <a:pPr marL="0" indent="0" algn="just">
              <a:buNone/>
            </a:pPr>
            <a:endParaRPr lang="pt-BR" u="sng" dirty="0"/>
          </a:p>
          <a:p>
            <a:pPr marL="0" indent="0" algn="just">
              <a:buNone/>
            </a:pPr>
            <a:r>
              <a:rPr lang="pt-BR" u="sng" dirty="0"/>
              <a:t>Legitimidade</a:t>
            </a:r>
            <a:r>
              <a:rPr lang="pt-BR" dirty="0"/>
              <a:t>: pertinência subjetiva dos polos ativo e passivo. Não há muito problema nesse aspecto. Ministério Público no caso da APP, ou a vítima no caso da </a:t>
            </a:r>
            <a:r>
              <a:rPr lang="pt-BR" dirty="0" err="1"/>
              <a:t>APPriv</a:t>
            </a:r>
            <a:r>
              <a:rPr lang="pt-BR" dirty="0"/>
              <a:t>, no polo ativo e o réu no polo passivo.</a:t>
            </a:r>
          </a:p>
          <a:p>
            <a:pPr marL="0" indent="0" algn="just">
              <a:buNone/>
            </a:pPr>
            <a:endParaRPr lang="pt-BR" dirty="0"/>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1851005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10000"/>
          </a:bodyPr>
          <a:lstStyle/>
          <a:p>
            <a:pPr marL="0" indent="0" algn="just">
              <a:buNone/>
            </a:pPr>
            <a:r>
              <a:rPr lang="pt-BR" b="1" dirty="0"/>
              <a:t>2.1. Problemas das Condições da Ação</a:t>
            </a:r>
            <a:endParaRPr lang="pt-BR" dirty="0"/>
          </a:p>
          <a:p>
            <a:pPr marL="0" indent="0" algn="just">
              <a:buNone/>
            </a:pPr>
            <a:r>
              <a:rPr lang="pt-BR" u="sng" dirty="0"/>
              <a:t>Interesse de agir:</a:t>
            </a:r>
            <a:r>
              <a:rPr lang="pt-BR" dirty="0"/>
              <a:t> tradicionalmente o conceito de interesse de agir está no binômio necessidade mais utilidade. As pessoas não podem demandar em juízo sem utilidade. Por outro lado, não faz muito sentido falar em necessidade da ação processual penal, de acordo com a máxima “</a:t>
            </a:r>
            <a:r>
              <a:rPr lang="pt-BR" dirty="0" err="1"/>
              <a:t>nulla</a:t>
            </a:r>
            <a:r>
              <a:rPr lang="pt-BR" dirty="0"/>
              <a:t> </a:t>
            </a:r>
            <a:r>
              <a:rPr lang="pt-BR" dirty="0" err="1"/>
              <a:t>poena</a:t>
            </a:r>
            <a:r>
              <a:rPr lang="pt-BR" dirty="0"/>
              <a:t> </a:t>
            </a:r>
            <a:r>
              <a:rPr lang="pt-BR" dirty="0" err="1"/>
              <a:t>sine</a:t>
            </a:r>
            <a:r>
              <a:rPr lang="pt-BR" dirty="0"/>
              <a:t> judicio”. O exemplo que a doutrina dava para “falta de interesse de agir” seria o reconhecimento da prescrição virtual (ou prescrição em perspectiva). No entanto, a Súmula 438 do STF impediu o reconhecimento da prescrição em perspectiva.</a:t>
            </a:r>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1858823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2.1. Problemas das Condições da Ação</a:t>
            </a:r>
            <a:endParaRPr lang="pt-BR" dirty="0"/>
          </a:p>
          <a:p>
            <a:pPr marL="0" indent="0" algn="just">
              <a:buNone/>
            </a:pPr>
            <a:r>
              <a:rPr lang="pt-BR" u="sng" dirty="0"/>
              <a:t>Interesse de agir:</a:t>
            </a:r>
            <a:r>
              <a:rPr lang="pt-BR" dirty="0"/>
              <a:t> A doutrina também colocava no interesse de agir a ideia de justa causa, isto é, indícios de autoria e de materialidade. Era a ideia de um processo viável</a:t>
            </a:r>
          </a:p>
          <a:p>
            <a:pPr marL="0" indent="0" algn="just">
              <a:buNone/>
            </a:pPr>
            <a:endParaRPr lang="pt-BR" dirty="0"/>
          </a:p>
        </p:txBody>
      </p:sp>
    </p:spTree>
    <p:extLst>
      <p:ext uri="{BB962C8B-B14F-4D97-AF65-F5344CB8AC3E}">
        <p14:creationId xmlns:p14="http://schemas.microsoft.com/office/powerpoint/2010/main" val="178781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2.1. Problemas das Condições da Ação</a:t>
            </a:r>
            <a:endParaRPr lang="pt-BR" dirty="0"/>
          </a:p>
          <a:p>
            <a:pPr marL="0" indent="0" algn="just">
              <a:buNone/>
            </a:pPr>
            <a:r>
              <a:rPr lang="pt-BR" u="sng" dirty="0"/>
              <a:t>Possibilidade jurídica do pedido:</a:t>
            </a:r>
            <a:r>
              <a:rPr lang="pt-BR" dirty="0"/>
              <a:t> aparente prática de infração penal, sem extinção da punibilidade. Seria a prática de uma ação penal. Aquilo que está descrito como “conduta” na denúncia precisa se subsumir em algum tipo penal. No processo penal o pedido é mutável. O que não é mutável é a descrição da conduta, só podendo ser modificada através de aditamento (</a:t>
            </a:r>
            <a:r>
              <a:rPr lang="pt-BR" dirty="0" err="1"/>
              <a:t>mutatio</a:t>
            </a:r>
            <a:r>
              <a:rPr lang="pt-BR" dirty="0"/>
              <a:t> </a:t>
            </a:r>
            <a:r>
              <a:rPr lang="pt-BR" dirty="0" err="1"/>
              <a:t>libelli</a:t>
            </a:r>
            <a:r>
              <a:rPr lang="pt-BR" dirty="0"/>
              <a:t>).</a:t>
            </a:r>
          </a:p>
        </p:txBody>
      </p:sp>
    </p:spTree>
    <p:extLst>
      <p:ext uri="{BB962C8B-B14F-4D97-AF65-F5344CB8AC3E}">
        <p14:creationId xmlns:p14="http://schemas.microsoft.com/office/powerpoint/2010/main" val="2255154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2.2. Condições da Ação Penal para </a:t>
            </a:r>
            <a:r>
              <a:rPr lang="pt-BR" b="1" dirty="0" err="1"/>
              <a:t>Aury</a:t>
            </a:r>
            <a:r>
              <a:rPr lang="pt-BR" b="1" dirty="0"/>
              <a:t> Lopes</a:t>
            </a:r>
          </a:p>
          <a:p>
            <a:pPr marL="0" indent="0" algn="just">
              <a:buNone/>
            </a:pPr>
            <a:r>
              <a:rPr lang="pt-BR" dirty="0" err="1"/>
              <a:t>Aury</a:t>
            </a:r>
            <a:r>
              <a:rPr lang="pt-BR" dirty="0"/>
              <a:t> Lopes extrai, numa interpretação a contrário senso do revogado art. 43 do CPP, as seguintes condições da ação penal:</a:t>
            </a:r>
          </a:p>
          <a:p>
            <a:pPr algn="just"/>
            <a:r>
              <a:rPr lang="pt-BR" dirty="0"/>
              <a:t>Prática de fato aparentemente criminoso (fumus </a:t>
            </a:r>
            <a:r>
              <a:rPr lang="pt-BR" dirty="0" err="1"/>
              <a:t>comisi</a:t>
            </a:r>
            <a:r>
              <a:rPr lang="pt-BR" dirty="0"/>
              <a:t> delicti)</a:t>
            </a:r>
          </a:p>
          <a:p>
            <a:pPr algn="just"/>
            <a:r>
              <a:rPr lang="pt-BR" dirty="0"/>
              <a:t>Punibilidade concreta</a:t>
            </a:r>
          </a:p>
          <a:p>
            <a:pPr algn="just"/>
            <a:r>
              <a:rPr lang="pt-BR" dirty="0"/>
              <a:t>Legitimidade de parte</a:t>
            </a:r>
          </a:p>
          <a:p>
            <a:pPr algn="just"/>
            <a:r>
              <a:rPr lang="pt-BR" dirty="0"/>
              <a:t>Justa causa</a:t>
            </a:r>
          </a:p>
        </p:txBody>
      </p:sp>
    </p:spTree>
    <p:extLst>
      <p:ext uri="{BB962C8B-B14F-4D97-AF65-F5344CB8AC3E}">
        <p14:creationId xmlns:p14="http://schemas.microsoft.com/office/powerpoint/2010/main" val="135582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2.2. Condições da Ação Penal para </a:t>
            </a:r>
            <a:r>
              <a:rPr lang="pt-BR" b="1" dirty="0" err="1"/>
              <a:t>Aury</a:t>
            </a:r>
            <a:r>
              <a:rPr lang="pt-BR" b="1" dirty="0"/>
              <a:t> Lopes</a:t>
            </a:r>
          </a:p>
          <a:p>
            <a:pPr marL="0" lvl="0" indent="0" algn="just">
              <a:buNone/>
            </a:pPr>
            <a:endParaRPr lang="pt-BR" u="sng" dirty="0"/>
          </a:p>
          <a:p>
            <a:pPr marL="0" lvl="0" indent="0" algn="just">
              <a:buNone/>
            </a:pPr>
            <a:r>
              <a:rPr lang="pt-BR" u="sng" dirty="0"/>
              <a:t>Prática de fato aparentemente criminoso (fumus </a:t>
            </a:r>
            <a:r>
              <a:rPr lang="pt-BR" u="sng" dirty="0" err="1"/>
              <a:t>comissi</a:t>
            </a:r>
            <a:r>
              <a:rPr lang="pt-BR" u="sng" dirty="0"/>
              <a:t> delicti)</a:t>
            </a:r>
            <a:r>
              <a:rPr lang="pt-BR" dirty="0"/>
              <a:t>: preciso que a denúncia demonstre um mínimo juízo de que o fato seja típico, antijurídico e culpável.</a:t>
            </a:r>
          </a:p>
        </p:txBody>
      </p:sp>
    </p:spTree>
    <p:extLst>
      <p:ext uri="{BB962C8B-B14F-4D97-AF65-F5344CB8AC3E}">
        <p14:creationId xmlns:p14="http://schemas.microsoft.com/office/powerpoint/2010/main" val="3948317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a:bodyPr>
          <a:lstStyle/>
          <a:p>
            <a:pPr marL="0" indent="0" algn="just">
              <a:buNone/>
            </a:pPr>
            <a:r>
              <a:rPr lang="pt-BR" b="1" dirty="0"/>
              <a:t>2.2. Condições da Ação Penal para </a:t>
            </a:r>
            <a:r>
              <a:rPr lang="pt-BR" b="1" dirty="0" err="1"/>
              <a:t>Aury</a:t>
            </a:r>
            <a:r>
              <a:rPr lang="pt-BR" b="1" dirty="0"/>
              <a:t> Lopes</a:t>
            </a:r>
          </a:p>
          <a:p>
            <a:pPr marL="0" lvl="0" indent="0" algn="just">
              <a:buNone/>
            </a:pPr>
            <a:r>
              <a:rPr lang="pt-BR" u="sng" dirty="0"/>
              <a:t>Punibilidade concreta</a:t>
            </a:r>
            <a:r>
              <a:rPr lang="pt-BR" dirty="0"/>
              <a:t>: deve o juiz rejeitar a denúncia ou queixa quando houver prova de extinção da punibilidade. A decisão de absolvição sumária fica reservada aos casos em que essa prova somente é produzida após o recebimento da denúncia, ou seja, após a resposta escrita do acusado. Exemplo: Havendo o pagamento do tributo devido antes do exercício da ação penal ou durante o processo (após exercida e admitida a ação), extingue-se a punibilidade). </a:t>
            </a:r>
          </a:p>
        </p:txBody>
      </p:sp>
    </p:spTree>
    <p:extLst>
      <p:ext uri="{BB962C8B-B14F-4D97-AF65-F5344CB8AC3E}">
        <p14:creationId xmlns:p14="http://schemas.microsoft.com/office/powerpoint/2010/main" val="4204958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2.2. Condições da Ação Penal para </a:t>
            </a:r>
            <a:r>
              <a:rPr lang="pt-BR" b="1" dirty="0" err="1"/>
              <a:t>Aury</a:t>
            </a:r>
            <a:r>
              <a:rPr lang="pt-BR" b="1" dirty="0"/>
              <a:t> Lopes</a:t>
            </a:r>
          </a:p>
          <a:p>
            <a:pPr marL="0" lvl="0" indent="0" algn="just">
              <a:buNone/>
            </a:pPr>
            <a:r>
              <a:rPr lang="pt-BR" u="sng" dirty="0"/>
              <a:t>Legitimidade de parte</a:t>
            </a:r>
            <a:r>
              <a:rPr lang="pt-BR" dirty="0"/>
              <a:t>: a legitimidade ativa é ocupada pelo titular da pretensão acusatória. O MP, nos casos de delitos </a:t>
            </a:r>
            <a:r>
              <a:rPr lang="pt-BR" dirty="0" err="1"/>
              <a:t>perseguíveis</a:t>
            </a:r>
            <a:r>
              <a:rPr lang="pt-BR" dirty="0"/>
              <a:t> mediante denúncia, e do ofendido ou seu representante legal nos delitos de queixa. Já a legitimidade passiva está relacionada com a autoria do delito (juízo de probabilidade), bem como aos limites da culpabilidade penal (inimputáveis menores de 18 anos). </a:t>
            </a:r>
          </a:p>
        </p:txBody>
      </p:sp>
    </p:spTree>
    <p:extLst>
      <p:ext uri="{BB962C8B-B14F-4D97-AF65-F5344CB8AC3E}">
        <p14:creationId xmlns:p14="http://schemas.microsoft.com/office/powerpoint/2010/main" val="407768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CONDIÇÕES DA AÇÃO PROCESSUAL PENAL</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2.2. Condições da Ação Penal para </a:t>
            </a:r>
            <a:r>
              <a:rPr lang="pt-BR" b="1" dirty="0" err="1"/>
              <a:t>Aury</a:t>
            </a:r>
            <a:r>
              <a:rPr lang="pt-BR" b="1" dirty="0"/>
              <a:t> Lopes</a:t>
            </a:r>
          </a:p>
          <a:p>
            <a:pPr marL="0" lvl="0" indent="0" algn="just">
              <a:buNone/>
            </a:pPr>
            <a:r>
              <a:rPr lang="pt-BR" u="sng" dirty="0"/>
              <a:t>Justa causa</a:t>
            </a:r>
            <a:r>
              <a:rPr lang="pt-BR" dirty="0"/>
              <a:t>: identifica-se com a existência de uma causa jurídica e fática que legitime e justifique a acusação. Está relacionada, assim, com dois fatores: existência de indícios razoáveis de autoria e materialidade de um lado e, de outro, com o controle processual do caráter fragmentário da intervenção penal (justificar o custo da intervenção do direito penal).</a:t>
            </a:r>
          </a:p>
        </p:txBody>
      </p:sp>
    </p:spTree>
    <p:extLst>
      <p:ext uri="{BB962C8B-B14F-4D97-AF65-F5344CB8AC3E}">
        <p14:creationId xmlns:p14="http://schemas.microsoft.com/office/powerpoint/2010/main" val="58533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3.1. Princípios</a:t>
            </a:r>
            <a:r>
              <a:rPr lang="pt-BR" dirty="0"/>
              <a:t>:</a:t>
            </a:r>
          </a:p>
          <a:p>
            <a:pPr algn="just"/>
            <a:r>
              <a:rPr lang="pt-BR" dirty="0"/>
              <a:t>Oficialidade ou investidura (do promotor)</a:t>
            </a:r>
          </a:p>
          <a:p>
            <a:pPr algn="just"/>
            <a:r>
              <a:rPr lang="pt-BR" dirty="0"/>
              <a:t>Obrigatoriedade</a:t>
            </a:r>
          </a:p>
          <a:p>
            <a:pPr algn="just"/>
            <a:r>
              <a:rPr lang="pt-BR" dirty="0"/>
              <a:t>Indisponibilidade</a:t>
            </a:r>
          </a:p>
          <a:p>
            <a:pPr algn="just"/>
            <a:r>
              <a:rPr lang="pt-BR" dirty="0"/>
              <a:t>Indivisibilidade</a:t>
            </a:r>
          </a:p>
          <a:p>
            <a:pPr algn="just"/>
            <a:r>
              <a:rPr lang="pt-BR" dirty="0" err="1"/>
              <a:t>Intranscendência</a:t>
            </a:r>
            <a:endParaRPr lang="pt-BR" dirty="0"/>
          </a:p>
          <a:p>
            <a:pPr marL="0" indent="0" algn="just">
              <a:buNone/>
            </a:pPr>
            <a:endParaRPr lang="pt-BR" dirty="0"/>
          </a:p>
        </p:txBody>
      </p:sp>
    </p:spTree>
    <p:extLst>
      <p:ext uri="{BB962C8B-B14F-4D97-AF65-F5344CB8AC3E}">
        <p14:creationId xmlns:p14="http://schemas.microsoft.com/office/powerpoint/2010/main" val="2915189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1. ATUAÇÃO DA DEFENSORIA NO INQUÉRITO POLICIAL. </a:t>
            </a:r>
            <a:endParaRPr lang="pt-BR" dirty="0"/>
          </a:p>
        </p:txBody>
      </p:sp>
      <p:sp>
        <p:nvSpPr>
          <p:cNvPr id="5" name="Espaço Reservado para Conteúdo 4"/>
          <p:cNvSpPr>
            <a:spLocks noGrp="1"/>
          </p:cNvSpPr>
          <p:nvPr>
            <p:ph idx="1"/>
          </p:nvPr>
        </p:nvSpPr>
        <p:spPr/>
        <p:txBody>
          <a:bodyPr>
            <a:normAutofit fontScale="77500" lnSpcReduction="20000"/>
          </a:bodyPr>
          <a:lstStyle/>
          <a:p>
            <a:pPr marL="0" indent="0" algn="just">
              <a:buNone/>
            </a:pPr>
            <a:r>
              <a:rPr lang="pt-BR" u="sng" dirty="0"/>
              <a:t>O que muda com o advento da Lei 13.245/2016, que alterou o estatuto da OAB? É obrigatório a presença de defensor e advogado inquérito? Por que surgiu essa alteração?</a:t>
            </a:r>
            <a:endParaRPr lang="pt-BR" dirty="0"/>
          </a:p>
          <a:p>
            <a:pPr marL="0" indent="0" algn="just">
              <a:buNone/>
            </a:pPr>
            <a:r>
              <a:rPr lang="pt-BR" sz="3500" i="1" dirty="0"/>
              <a:t>Art. 7º São direitos do advogado:</a:t>
            </a:r>
            <a:endParaRPr lang="pt-BR" sz="3500" dirty="0"/>
          </a:p>
          <a:p>
            <a:pPr marL="0" indent="0" algn="just">
              <a:buNone/>
            </a:pPr>
            <a:r>
              <a:rPr lang="pt-BR" sz="3500" i="1" dirty="0" err="1"/>
              <a:t>XXI</a:t>
            </a:r>
            <a:r>
              <a:rPr lang="pt-BR" sz="3500" i="1" dirty="0"/>
              <a:t> - assistir a seus clientes investigados durante a apuração de infrações, </a:t>
            </a:r>
            <a:r>
              <a:rPr lang="pt-BR" sz="3500" b="1" i="1" u="sng" dirty="0"/>
              <a:t>sob pena de nulidade absoluta do respectivo interrogatório ou depoimento e, subsequentemente</a:t>
            </a:r>
            <a:r>
              <a:rPr lang="pt-BR" sz="3500" i="1" dirty="0"/>
              <a:t>, de todos os elementos investigatórios e probatórios dele decorrentes ou derivados, direta ou indiretamente, podendo, inclusive, no curso da respectiva apuração:</a:t>
            </a:r>
            <a:endParaRPr lang="pt-BR" sz="3500" dirty="0"/>
          </a:p>
          <a:p>
            <a:pPr marL="0" indent="0" algn="just">
              <a:buNone/>
            </a:pPr>
            <a:r>
              <a:rPr lang="pt-BR" sz="3500" i="1" dirty="0"/>
              <a:t>a) apresentar razões e quesitos;</a:t>
            </a:r>
            <a:endParaRPr lang="pt-BR" sz="3500" dirty="0"/>
          </a:p>
          <a:p>
            <a:pPr marL="0" indent="0" algn="just">
              <a:buNone/>
            </a:pP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7121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10000"/>
          </a:bodyPr>
          <a:lstStyle/>
          <a:p>
            <a:pPr marL="0" indent="0" algn="just">
              <a:buNone/>
            </a:pPr>
            <a:r>
              <a:rPr lang="pt-BR" b="1" dirty="0"/>
              <a:t>3.1. Princípios</a:t>
            </a:r>
            <a:r>
              <a:rPr lang="pt-BR" dirty="0"/>
              <a:t>:</a:t>
            </a:r>
          </a:p>
          <a:p>
            <a:pPr marL="0" lvl="0" indent="0" algn="just">
              <a:buNone/>
            </a:pPr>
            <a:r>
              <a:rPr lang="pt-BR" u="sng" dirty="0"/>
              <a:t>Oficialidade ou investidura (do promotor)</a:t>
            </a:r>
            <a:r>
              <a:rPr lang="pt-BR" dirty="0"/>
              <a:t>. O polo subjetivo ativo da ação penal pública deve ter alguém que é investido para acusar. Aquele que exerce o polo ativo para causar deve ser alguém investido para isso. </a:t>
            </a:r>
          </a:p>
          <a:p>
            <a:pPr marL="0" indent="0" algn="just">
              <a:buNone/>
            </a:pPr>
            <a:r>
              <a:rPr lang="pt-BR" u="sng" dirty="0"/>
              <a:t>Obrigatoriedade</a:t>
            </a:r>
            <a:r>
              <a:rPr lang="pt-BR" dirty="0"/>
              <a:t> ou legalidade (controlada pelo juiz na homologação do arquivamento ou aplicação do art. 28). O MP é obrigado a denunciar sempre que achar que existe crime. No entanto, o MP pode realizar juízo de tipicidade material, ou ainda da presença de alguma justificação</a:t>
            </a:r>
          </a:p>
          <a:p>
            <a:pPr marL="0" indent="0" algn="just">
              <a:buNone/>
            </a:pPr>
            <a:endParaRPr lang="pt-BR" dirty="0"/>
          </a:p>
        </p:txBody>
      </p:sp>
    </p:spTree>
    <p:extLst>
      <p:ext uri="{BB962C8B-B14F-4D97-AF65-F5344CB8AC3E}">
        <p14:creationId xmlns:p14="http://schemas.microsoft.com/office/powerpoint/2010/main" val="2511568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3.1. Princípios</a:t>
            </a:r>
            <a:r>
              <a:rPr lang="pt-BR" dirty="0"/>
              <a:t>:</a:t>
            </a:r>
          </a:p>
          <a:p>
            <a:pPr marL="0" lvl="0" indent="0" algn="just">
              <a:buNone/>
            </a:pPr>
            <a:r>
              <a:rPr lang="pt-BR" u="sng" dirty="0"/>
              <a:t>Indisponibilidade</a:t>
            </a:r>
            <a:r>
              <a:rPr lang="pt-BR" dirty="0"/>
              <a:t>. Vedação à desistência da ação ou do recurso interposto pelo MP. Uma vez ajuizada a ação processual penal, ela deverá resultar uma sentença. O MP não pode desistir da ação penal. </a:t>
            </a:r>
          </a:p>
          <a:p>
            <a:pPr marL="0" lvl="0" indent="0" algn="just">
              <a:buNone/>
            </a:pPr>
            <a:r>
              <a:rPr lang="pt-BR" u="sng" dirty="0"/>
              <a:t>Indivisibilidade</a:t>
            </a:r>
            <a:r>
              <a:rPr lang="pt-BR" dirty="0"/>
              <a:t>. Contra todos os autores e partícipes conhecidos (decorrência da obrigatoriedade). O MP não pode denunciar o A e não denunciar B.</a:t>
            </a:r>
          </a:p>
          <a:p>
            <a:pPr marL="0" indent="0" algn="just">
              <a:buNone/>
            </a:pPr>
            <a:endParaRPr lang="pt-BR" dirty="0"/>
          </a:p>
        </p:txBody>
      </p:sp>
    </p:spTree>
    <p:extLst>
      <p:ext uri="{BB962C8B-B14F-4D97-AF65-F5344CB8AC3E}">
        <p14:creationId xmlns:p14="http://schemas.microsoft.com/office/powerpoint/2010/main" val="1665779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3.1. Princípios</a:t>
            </a:r>
            <a:r>
              <a:rPr lang="pt-BR" dirty="0"/>
              <a:t>:</a:t>
            </a:r>
          </a:p>
          <a:p>
            <a:pPr marL="0" lvl="0" indent="0" algn="just">
              <a:buNone/>
            </a:pPr>
            <a:r>
              <a:rPr lang="pt-BR" u="sng" dirty="0" err="1"/>
              <a:t>Intranscendência</a:t>
            </a:r>
            <a:r>
              <a:rPr lang="pt-BR" dirty="0"/>
              <a:t>. Abrangência limitada dos envolvidos. Decorre da garantia de que a pena não ultrapassará da pessoa do condenado, previsto no art. 5º, inc. </a:t>
            </a:r>
            <a:r>
              <a:rPr lang="pt-BR" dirty="0" err="1"/>
              <a:t>LVII</a:t>
            </a:r>
            <a:r>
              <a:rPr lang="pt-BR" dirty="0"/>
              <a:t>. A </a:t>
            </a:r>
            <a:r>
              <a:rPr lang="pt-BR" dirty="0" err="1"/>
              <a:t>instranscendência</a:t>
            </a:r>
            <a:r>
              <a:rPr lang="pt-BR" dirty="0"/>
              <a:t> do processo acompanha essa mesma ideia. O processo não pode acontecer contra outras pessoas que não contra quem o crime é imputado.</a:t>
            </a:r>
          </a:p>
          <a:p>
            <a:pPr marL="0" indent="0" algn="just">
              <a:buNone/>
            </a:pPr>
            <a:endParaRPr lang="pt-BR" dirty="0"/>
          </a:p>
        </p:txBody>
      </p:sp>
    </p:spTree>
    <p:extLst>
      <p:ext uri="{BB962C8B-B14F-4D97-AF65-F5344CB8AC3E}">
        <p14:creationId xmlns:p14="http://schemas.microsoft.com/office/powerpoint/2010/main" val="79595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3.2. Incondicionada</a:t>
            </a:r>
            <a:endParaRPr lang="pt-BR" dirty="0"/>
          </a:p>
          <a:p>
            <a:pPr lvl="0" algn="just"/>
            <a:r>
              <a:rPr lang="pt-BR" dirty="0"/>
              <a:t>Pode ser instaurada de ofício, inclusive o inquérito. </a:t>
            </a:r>
          </a:p>
          <a:p>
            <a:pPr lvl="0" algn="just"/>
            <a:r>
              <a:rPr lang="pt-BR" dirty="0"/>
              <a:t>É a regra no ordenamento jurídico brasileiro.</a:t>
            </a:r>
          </a:p>
          <a:p>
            <a:pPr marL="0" indent="0" algn="just">
              <a:buNone/>
            </a:pPr>
            <a:r>
              <a:rPr lang="pt-BR" b="1" dirty="0" err="1"/>
              <a:t>OBS</a:t>
            </a:r>
            <a:r>
              <a:rPr lang="pt-BR" dirty="0"/>
              <a:t>: o art. 26 do CPP não foi recepcionado pela </a:t>
            </a:r>
            <a:r>
              <a:rPr lang="pt-BR" dirty="0" err="1"/>
              <a:t>CF88</a:t>
            </a:r>
            <a:r>
              <a:rPr lang="pt-BR" dirty="0"/>
              <a:t>. Nos casos de contravenções penais também há necessidade de oferecimento de denúncia para que se inicia a ação penal.</a:t>
            </a:r>
          </a:p>
          <a:p>
            <a:pPr marL="0" indent="0" algn="just">
              <a:buNone/>
            </a:pPr>
            <a:endParaRPr lang="pt-BR" dirty="0"/>
          </a:p>
        </p:txBody>
      </p:sp>
    </p:spTree>
    <p:extLst>
      <p:ext uri="{BB962C8B-B14F-4D97-AF65-F5344CB8AC3E}">
        <p14:creationId xmlns:p14="http://schemas.microsoft.com/office/powerpoint/2010/main" val="4246362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3.3. Condicionada</a:t>
            </a:r>
            <a:endParaRPr lang="pt-BR" dirty="0"/>
          </a:p>
          <a:p>
            <a:pPr algn="just"/>
            <a:r>
              <a:rPr lang="pt-BR" dirty="0"/>
              <a:t>Poderá ser condicionada à representação do ofendido e a requisição do </a:t>
            </a:r>
            <a:r>
              <a:rPr lang="pt-BR" dirty="0" err="1"/>
              <a:t>MJ</a:t>
            </a:r>
            <a:r>
              <a:rPr lang="pt-BR" dirty="0"/>
              <a:t>. </a:t>
            </a:r>
          </a:p>
          <a:p>
            <a:pPr algn="just"/>
            <a:r>
              <a:rPr lang="pt-BR" dirty="0"/>
              <a:t>São condições de procedibilidade da ação processual penal, e não condições da ação. </a:t>
            </a:r>
          </a:p>
          <a:p>
            <a:pPr algn="just"/>
            <a:r>
              <a:rPr lang="pt-BR" dirty="0"/>
              <a:t>É uma condição para que o Delegado instaure o IP ou que o promotor ofereça a denúncia.</a:t>
            </a:r>
          </a:p>
          <a:p>
            <a:pPr marL="0" indent="0" algn="just">
              <a:buNone/>
            </a:pPr>
            <a:endParaRPr lang="pt-BR" dirty="0"/>
          </a:p>
        </p:txBody>
      </p:sp>
    </p:spTree>
    <p:extLst>
      <p:ext uri="{BB962C8B-B14F-4D97-AF65-F5344CB8AC3E}">
        <p14:creationId xmlns:p14="http://schemas.microsoft.com/office/powerpoint/2010/main" val="3154676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3.3. Condicionada</a:t>
            </a:r>
            <a:endParaRPr lang="pt-BR" dirty="0"/>
          </a:p>
          <a:p>
            <a:pPr marL="0" indent="0" algn="just">
              <a:buNone/>
            </a:pPr>
            <a:r>
              <a:rPr lang="pt-BR" u="sng" dirty="0"/>
              <a:t>a) Condicionada à representação do ofendido</a:t>
            </a:r>
            <a:r>
              <a:rPr lang="pt-BR" dirty="0"/>
              <a:t>: Prazo decadencial de 6 meses, contado a partir da data em que a vítima sabe quem é o autor. Como regra geral do CPP, a vítima pode se retratar até oferecimento da denúncia. Súmula 594, STF, prevê uma legitimidade dúplice corrente em caso de vítima relativamente incapaz.</a:t>
            </a:r>
          </a:p>
          <a:p>
            <a:pPr marL="0" indent="0" algn="just">
              <a:buNone/>
            </a:pPr>
            <a:endParaRPr lang="pt-BR" dirty="0"/>
          </a:p>
        </p:txBody>
      </p:sp>
    </p:spTree>
    <p:extLst>
      <p:ext uri="{BB962C8B-B14F-4D97-AF65-F5344CB8AC3E}">
        <p14:creationId xmlns:p14="http://schemas.microsoft.com/office/powerpoint/2010/main" val="2382196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3.3. Condicionada</a:t>
            </a:r>
            <a:endParaRPr lang="pt-BR" dirty="0"/>
          </a:p>
          <a:p>
            <a:pPr marL="0" indent="0" algn="just">
              <a:buNone/>
            </a:pPr>
            <a:r>
              <a:rPr lang="pt-BR" u="sng" dirty="0"/>
              <a:t>a) Condicionada à representação do ofendido</a:t>
            </a:r>
            <a:r>
              <a:rPr lang="pt-BR" dirty="0"/>
              <a:t>: </a:t>
            </a:r>
            <a:r>
              <a:rPr lang="pt-BR" b="1" dirty="0" err="1"/>
              <a:t>OBS</a:t>
            </a:r>
            <a:r>
              <a:rPr lang="pt-BR" dirty="0"/>
              <a:t>: O STF julgou que a ação penal por violência doméstica decorrente de lesão corporal leve para é de ação penal pública </a:t>
            </a:r>
            <a:r>
              <a:rPr lang="pt-BR" b="1" u="sng" dirty="0"/>
              <a:t>incondicionada</a:t>
            </a:r>
            <a:r>
              <a:rPr lang="pt-BR" dirty="0"/>
              <a:t>. Mas o crime de ameaça, por exemplo, continua sendo um crime condicionado à representação da vítima.</a:t>
            </a:r>
          </a:p>
          <a:p>
            <a:pPr marL="0" indent="0" algn="just">
              <a:buNone/>
            </a:pPr>
            <a:endParaRPr lang="pt-BR" dirty="0"/>
          </a:p>
        </p:txBody>
      </p:sp>
    </p:spTree>
    <p:extLst>
      <p:ext uri="{BB962C8B-B14F-4D97-AF65-F5344CB8AC3E}">
        <p14:creationId xmlns:p14="http://schemas.microsoft.com/office/powerpoint/2010/main" val="2540427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85000" lnSpcReduction="20000"/>
          </a:bodyPr>
          <a:lstStyle/>
          <a:p>
            <a:pPr marL="0" indent="0" algn="just">
              <a:buNone/>
            </a:pPr>
            <a:r>
              <a:rPr lang="pt-BR" b="1" dirty="0"/>
              <a:t>3.3. Condicionada</a:t>
            </a:r>
            <a:endParaRPr lang="pt-BR" dirty="0"/>
          </a:p>
          <a:p>
            <a:pPr marL="0" indent="0" algn="just">
              <a:buNone/>
            </a:pPr>
            <a:r>
              <a:rPr lang="pt-BR" u="sng" dirty="0"/>
              <a:t>a) Condicionada à representação do ofendido</a:t>
            </a:r>
            <a:r>
              <a:rPr lang="pt-BR" dirty="0"/>
              <a:t>: </a:t>
            </a:r>
          </a:p>
          <a:p>
            <a:pPr marL="0" indent="0" algn="just">
              <a:buNone/>
            </a:pPr>
            <a:r>
              <a:rPr lang="pt-BR" b="1" dirty="0" err="1"/>
              <a:t>OBS</a:t>
            </a:r>
            <a:r>
              <a:rPr lang="pt-BR" dirty="0"/>
              <a:t>: as lesões culposas (art. 291 do </a:t>
            </a:r>
            <a:r>
              <a:rPr lang="pt-BR" dirty="0" err="1"/>
              <a:t>CTB</a:t>
            </a:r>
            <a:r>
              <a:rPr lang="pt-BR" dirty="0"/>
              <a:t>) serão de ação penal pública incondicionada, excetuando a regra do art. 88 da Lei 9009/95 quando:</a:t>
            </a:r>
          </a:p>
          <a:p>
            <a:pPr marL="0" indent="0" algn="just">
              <a:buNone/>
            </a:pPr>
            <a:r>
              <a:rPr lang="pt-BR" dirty="0"/>
              <a:t>I - sob a influência de álcool ou qualquer outra substância psicoativa que determine dependência; </a:t>
            </a:r>
          </a:p>
          <a:p>
            <a:pPr marL="0" indent="0" algn="just">
              <a:buNone/>
            </a:pPr>
            <a:r>
              <a:rPr lang="pt-BR" dirty="0"/>
              <a:t>II - participando, em via pública, de corrida, disputa ou competição automobilística, de exibição ou demonstração de perícia em manobra de veículo automotor, não autorizada pela autoridade competente;</a:t>
            </a:r>
          </a:p>
          <a:p>
            <a:pPr marL="0" indent="0" algn="just">
              <a:buNone/>
            </a:pPr>
            <a:r>
              <a:rPr lang="pt-BR" dirty="0" err="1"/>
              <a:t>III</a:t>
            </a:r>
            <a:r>
              <a:rPr lang="pt-BR" dirty="0"/>
              <a:t> - transitando em velocidade superior à máxima permitida para a via em 50 km/h (</a:t>
            </a:r>
            <a:r>
              <a:rPr lang="pt-BR" dirty="0" err="1"/>
              <a:t>cinqüenta</a:t>
            </a:r>
            <a:r>
              <a:rPr lang="pt-BR" dirty="0"/>
              <a:t> quilômetros por hora)</a:t>
            </a:r>
          </a:p>
          <a:p>
            <a:pPr marL="0" indent="0" algn="just">
              <a:buNone/>
            </a:pPr>
            <a:endParaRPr lang="pt-BR" dirty="0"/>
          </a:p>
        </p:txBody>
      </p:sp>
    </p:spTree>
    <p:extLst>
      <p:ext uri="{BB962C8B-B14F-4D97-AF65-F5344CB8AC3E}">
        <p14:creationId xmlns:p14="http://schemas.microsoft.com/office/powerpoint/2010/main" val="2510748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3.3. Condicionada</a:t>
            </a:r>
            <a:endParaRPr lang="pt-BR" dirty="0"/>
          </a:p>
          <a:p>
            <a:pPr marL="0" indent="0" algn="just">
              <a:buNone/>
            </a:pPr>
            <a:endParaRPr lang="pt-BR" u="sng" dirty="0"/>
          </a:p>
          <a:p>
            <a:pPr marL="0" indent="0" algn="just">
              <a:buNone/>
            </a:pPr>
            <a:r>
              <a:rPr lang="pt-BR" u="sng" dirty="0"/>
              <a:t>b) Condicionada à requisição do Ministro da Justiça</a:t>
            </a:r>
            <a:endParaRPr lang="pt-BR" dirty="0"/>
          </a:p>
          <a:p>
            <a:pPr marL="0" indent="0" algn="just">
              <a:buNone/>
            </a:pPr>
            <a:r>
              <a:rPr lang="pt-BR" dirty="0"/>
              <a:t>Casos de crime contra honra do presidente da república.</a:t>
            </a:r>
          </a:p>
          <a:p>
            <a:pPr marL="0" indent="0" algn="just">
              <a:buNone/>
            </a:pPr>
            <a:endParaRPr lang="pt-BR" dirty="0"/>
          </a:p>
        </p:txBody>
      </p:sp>
    </p:spTree>
    <p:extLst>
      <p:ext uri="{BB962C8B-B14F-4D97-AF65-F5344CB8AC3E}">
        <p14:creationId xmlns:p14="http://schemas.microsoft.com/office/powerpoint/2010/main" val="75748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20000"/>
          </a:bodyPr>
          <a:lstStyle/>
          <a:p>
            <a:pPr marL="0" indent="0" algn="just">
              <a:buNone/>
            </a:pPr>
            <a:r>
              <a:rPr lang="pt-BR" b="1" dirty="0"/>
              <a:t>3.3. Condicionada</a:t>
            </a:r>
            <a:endParaRPr lang="pt-BR" dirty="0"/>
          </a:p>
          <a:p>
            <a:pPr marL="0" indent="0" algn="just">
              <a:buNone/>
            </a:pPr>
            <a:r>
              <a:rPr lang="pt-BR" u="sng" dirty="0"/>
              <a:t>c) Exceção a necessidade de representação</a:t>
            </a:r>
            <a:endParaRPr lang="pt-BR" dirty="0"/>
          </a:p>
          <a:p>
            <a:pPr marL="0" indent="0" algn="just">
              <a:buNone/>
            </a:pPr>
            <a:r>
              <a:rPr lang="pt-BR" dirty="0"/>
              <a:t>Caso de ação penal pública extensiva. Acontece quando há crime complexo. Crime complexo (art. 101 do CP) é um crime que contém um outro crime contido na sua descrição típica. </a:t>
            </a:r>
          </a:p>
          <a:p>
            <a:pPr marL="0" indent="0" algn="just">
              <a:buNone/>
            </a:pPr>
            <a:r>
              <a:rPr lang="pt-BR" dirty="0"/>
              <a:t>Nessa situação, se o crime contido no crime complexo for de ação penal incondicionada, o crime complexo também será de ação penal incondicionada. Exemplo Súmula 608/STF: “no crime de estupro, praticado mediante violência real (lesão grave ou morte), a ação penal é pública incondicionada”. </a:t>
            </a:r>
          </a:p>
          <a:p>
            <a:pPr marL="0" indent="0" algn="just">
              <a:buNone/>
            </a:pPr>
            <a:endParaRPr lang="pt-BR" dirty="0"/>
          </a:p>
        </p:txBody>
      </p:sp>
    </p:spTree>
    <p:extLst>
      <p:ext uri="{BB962C8B-B14F-4D97-AF65-F5344CB8AC3E}">
        <p14:creationId xmlns:p14="http://schemas.microsoft.com/office/powerpoint/2010/main" val="2222676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1. ATUAÇÃO DA DEFENSORIA NO INQUÉRITO POLICIAL. </a:t>
            </a:r>
            <a:endParaRPr lang="pt-BR" dirty="0"/>
          </a:p>
        </p:txBody>
      </p:sp>
      <p:sp>
        <p:nvSpPr>
          <p:cNvPr id="5" name="Espaço Reservado para Conteúdo 4"/>
          <p:cNvSpPr>
            <a:spLocks noGrp="1"/>
          </p:cNvSpPr>
          <p:nvPr>
            <p:ph idx="1"/>
          </p:nvPr>
        </p:nvSpPr>
        <p:spPr/>
        <p:txBody>
          <a:bodyPr>
            <a:normAutofit fontScale="92500" lnSpcReduction="20000"/>
          </a:bodyPr>
          <a:lstStyle/>
          <a:p>
            <a:pPr marL="0" indent="0" algn="just">
              <a:buNone/>
            </a:pPr>
            <a:r>
              <a:rPr lang="pt-BR" i="1" dirty="0"/>
              <a:t>Lei 80/94. Art. 128. São prerrogativas dos membros da Defensoria Pública do Estado, dentre outras que a lei local estabelecer:</a:t>
            </a:r>
            <a:endParaRPr lang="pt-BR" dirty="0"/>
          </a:p>
          <a:p>
            <a:pPr marL="0" indent="0" algn="just">
              <a:buNone/>
            </a:pPr>
            <a:r>
              <a:rPr lang="pt-BR" i="1" dirty="0" err="1"/>
              <a:t>VIII</a:t>
            </a:r>
            <a:r>
              <a:rPr lang="pt-BR" i="1" dirty="0"/>
              <a:t> – examinar, em qualquer repartição pública, autos de flagrantes, inquéritos e processos, assegurada a obtenção de cópias e podendo tomar apontamentos;</a:t>
            </a:r>
            <a:endParaRPr lang="pt-BR" dirty="0"/>
          </a:p>
          <a:p>
            <a:pPr marL="0" indent="0" algn="just">
              <a:buNone/>
            </a:pPr>
            <a:r>
              <a:rPr lang="pt-BR" i="1" dirty="0"/>
              <a:t>XI - representar a parte, em feito administrativo ou judicial, independentemente de mandato, ressalvados os casos para os quais a lei exija poderes especiais;</a:t>
            </a:r>
            <a:endParaRPr lang="pt-BR" dirty="0"/>
          </a:p>
          <a:p>
            <a:pPr algn="just"/>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1755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3. AÇÃO PENAL PÚBLICA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10000"/>
          </a:bodyPr>
          <a:lstStyle/>
          <a:p>
            <a:pPr marL="0" indent="0" algn="just">
              <a:buNone/>
            </a:pPr>
            <a:r>
              <a:rPr lang="pt-BR" b="1" dirty="0"/>
              <a:t>3.3. Condicionada</a:t>
            </a:r>
            <a:endParaRPr lang="pt-BR" dirty="0"/>
          </a:p>
          <a:p>
            <a:pPr marL="0" indent="0" algn="just">
              <a:buNone/>
            </a:pPr>
            <a:r>
              <a:rPr lang="pt-BR" u="sng" dirty="0"/>
              <a:t>c) Exceção a necessidade de representação</a:t>
            </a:r>
            <a:endParaRPr lang="pt-BR" dirty="0"/>
          </a:p>
          <a:p>
            <a:pPr marL="0" indent="0" algn="just">
              <a:buNone/>
            </a:pPr>
            <a:r>
              <a:rPr lang="pt-BR" dirty="0" err="1"/>
              <a:t>OBS</a:t>
            </a:r>
            <a:r>
              <a:rPr lang="pt-BR" dirty="0"/>
              <a:t>: Regra geral de crimes contra a dignidade sexual art. 225, redação dada pela lei 12015/2009: ação penal condicionada à representação; incondicionada se praticada contra menor de 18 anos ou pessoa vulnerável. Há interpretação de que o art. 225 superou o a redação da súmula 608. Para resolver a questão o PGR propôs a ADI 4103 pedindo uma interpretação conforme desse artigo, para se evitar uma “proteção deficiente” acrescentando o teor da súmula 608.</a:t>
            </a:r>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734752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85000" lnSpcReduction="10000"/>
          </a:bodyPr>
          <a:lstStyle/>
          <a:p>
            <a:pPr marL="0" indent="0" algn="just">
              <a:buNone/>
            </a:pPr>
            <a:r>
              <a:rPr lang="pt-BR" dirty="0"/>
              <a:t>Há duas correntes sobre a ação pena de iniciativa privada.</a:t>
            </a:r>
          </a:p>
          <a:p>
            <a:pPr algn="just"/>
            <a:r>
              <a:rPr lang="pt-BR" u="sng" dirty="0"/>
              <a:t>1ª Corrente</a:t>
            </a:r>
            <a:r>
              <a:rPr lang="pt-BR" dirty="0"/>
              <a:t>: maioria da doutrina defende a hipótese de que se trata de substituição processual. A vítima defende interesse alheio (direito de punir do Estado) em nome próprio.</a:t>
            </a:r>
          </a:p>
          <a:p>
            <a:pPr algn="just"/>
            <a:r>
              <a:rPr lang="pt-BR" u="sng" dirty="0"/>
              <a:t>2ª Corrente</a:t>
            </a:r>
            <a:r>
              <a:rPr lang="pt-BR" dirty="0"/>
              <a:t>: </a:t>
            </a:r>
            <a:r>
              <a:rPr lang="pt-BR" dirty="0" err="1"/>
              <a:t>Aury</a:t>
            </a:r>
            <a:r>
              <a:rPr lang="pt-BR" dirty="0"/>
              <a:t> Lopes Junior defende que não se trata de substituição processual, pois a vítima é titular de uma pretensão acusatória, ou seja, direito de acusar, assim como o MP, que também não é titular do poder de punir. Afinal, o promotor de justiça não é o titular do direito do punir, mas apenas um representante do Estado. O promotor de justiça exerce um direito </a:t>
            </a:r>
            <a:r>
              <a:rPr lang="pt-BR" dirty="0" err="1"/>
              <a:t>potestativo</a:t>
            </a:r>
            <a:r>
              <a:rPr lang="pt-BR" dirty="0"/>
              <a:t> de ação.</a:t>
            </a:r>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57530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85000" lnSpcReduction="20000"/>
          </a:bodyPr>
          <a:lstStyle/>
          <a:p>
            <a:pPr marL="0" indent="0" algn="just">
              <a:buNone/>
            </a:pPr>
            <a:r>
              <a:rPr lang="pt-BR" b="1" dirty="0"/>
              <a:t>4.1. Princípios da ação penal privada</a:t>
            </a:r>
            <a:endParaRPr lang="pt-BR" dirty="0"/>
          </a:p>
          <a:p>
            <a:pPr marL="0" indent="0" algn="just">
              <a:buNone/>
            </a:pPr>
            <a:r>
              <a:rPr lang="pt-BR" u="sng" dirty="0"/>
              <a:t>Oportunidade</a:t>
            </a:r>
            <a:r>
              <a:rPr lang="pt-BR" dirty="0"/>
              <a:t>: a vítima acusa se quiser, quando quiser (dentro do prazo).</a:t>
            </a:r>
          </a:p>
          <a:p>
            <a:pPr marL="0" indent="0" algn="just">
              <a:buNone/>
            </a:pPr>
            <a:r>
              <a:rPr lang="pt-BR" u="sng" dirty="0"/>
              <a:t>Conveniência</a:t>
            </a:r>
            <a:r>
              <a:rPr lang="pt-BR" dirty="0"/>
              <a:t>: se aquilo for moralmente um tormento, a vítima não precisa intentar a ação. </a:t>
            </a:r>
          </a:p>
          <a:p>
            <a:pPr marL="0" indent="0" algn="just">
              <a:buNone/>
            </a:pPr>
            <a:r>
              <a:rPr lang="pt-BR" u="sng" dirty="0"/>
              <a:t>Disponibilidade:</a:t>
            </a:r>
            <a:r>
              <a:rPr lang="pt-BR" dirty="0"/>
              <a:t> a vítima pode abrir mão de continuar movendo a ação.</a:t>
            </a:r>
          </a:p>
          <a:p>
            <a:pPr marL="0" indent="0" algn="just">
              <a:buNone/>
            </a:pPr>
            <a:r>
              <a:rPr lang="pt-BR" u="sng" dirty="0"/>
              <a:t>Indivisibilidade:</a:t>
            </a:r>
            <a:r>
              <a:rPr lang="pt-BR" dirty="0"/>
              <a:t> a vítima não pode escolher contra qual réu irá propor ação. O MP age como fiscal da lei na ação penal privada para garantir a indivisibilidade da ação penal, instando o querelante a aditar a queixa ou pedindo a extinção da punibilidade pela renúncia tácita. O oferecimento de queixa crime excluindo alguém da queixa, presume-se a renúncia ao direito de queixa, que deve ser estendido para todos.</a:t>
            </a:r>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3837356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70000" lnSpcReduction="20000"/>
          </a:bodyPr>
          <a:lstStyle/>
          <a:p>
            <a:pPr marL="0" indent="0" algn="just">
              <a:buNone/>
            </a:pPr>
            <a:r>
              <a:rPr lang="pt-BR" sz="3500" b="1" dirty="0"/>
              <a:t>4.2. Pressuposto ou condições específicas da ação penal privada</a:t>
            </a:r>
            <a:endParaRPr lang="pt-BR" sz="3500" dirty="0"/>
          </a:p>
          <a:p>
            <a:pPr lvl="0" algn="just"/>
            <a:r>
              <a:rPr lang="pt-BR" sz="3500" dirty="0"/>
              <a:t>Fixação de valor à causa para o pagamento de custas</a:t>
            </a:r>
          </a:p>
          <a:p>
            <a:pPr lvl="0" algn="just"/>
            <a:r>
              <a:rPr lang="pt-BR" sz="3500" dirty="0"/>
              <a:t>Procuração com poderes especiais e menção ao fato objeto da queixa. Objetivo: resguardar o </a:t>
            </a:r>
            <a:r>
              <a:rPr lang="pt-BR" sz="3500" dirty="0" err="1"/>
              <a:t>adv</a:t>
            </a:r>
            <a:r>
              <a:rPr lang="pt-BR" sz="3500" dirty="0"/>
              <a:t> de denunciação caluniosa.</a:t>
            </a:r>
          </a:p>
          <a:p>
            <a:pPr lvl="0" algn="just"/>
            <a:r>
              <a:rPr lang="pt-BR" sz="3500" dirty="0"/>
              <a:t>Querelante civilmente capaz (18 anos, não mentalmente enfermo): vítima ou seu representante legal.</a:t>
            </a:r>
          </a:p>
          <a:p>
            <a:pPr lvl="0" algn="just"/>
            <a:r>
              <a:rPr lang="pt-BR" sz="3500" dirty="0"/>
              <a:t>Na ausência de representante legal ou </a:t>
            </a:r>
            <a:r>
              <a:rPr lang="pt-BR" sz="3500" dirty="0" err="1"/>
              <a:t>colidência</a:t>
            </a:r>
            <a:r>
              <a:rPr lang="pt-BR" sz="3500" dirty="0"/>
              <a:t> de interesses, o juiz nomeia um curador especial, de ofício ou a pedido do MP (art. 33, CPP).</a:t>
            </a:r>
          </a:p>
          <a:p>
            <a:pPr marL="0" indent="0" algn="just">
              <a:buNone/>
            </a:pPr>
            <a:r>
              <a:rPr lang="pt-BR" sz="3500" b="1" dirty="0" err="1"/>
              <a:t>OBS</a:t>
            </a:r>
            <a:r>
              <a:rPr lang="pt-BR" sz="3500" dirty="0"/>
              <a:t>: o defensor público pode sim atuar na defesa de necessitado e propor ação penal privada. Nesse caso, o defensor público deverá colher procuração do assistido, sob pena de rejeição da queixa crime. </a:t>
            </a:r>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2653642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70000" lnSpcReduction="20000"/>
          </a:bodyPr>
          <a:lstStyle/>
          <a:p>
            <a:pPr marL="0" indent="0" algn="just">
              <a:buNone/>
            </a:pPr>
            <a:r>
              <a:rPr lang="pt-BR" sz="3500" b="1" dirty="0"/>
              <a:t>4.2. Pressuposto ou condições específicas da ação penal privada</a:t>
            </a:r>
            <a:endParaRPr lang="pt-BR" sz="3500" dirty="0"/>
          </a:p>
          <a:p>
            <a:pPr marL="0" indent="0" algn="just">
              <a:buNone/>
            </a:pPr>
            <a:r>
              <a:rPr lang="pt-BR" sz="3900" b="1" dirty="0" err="1"/>
              <a:t>OBS</a:t>
            </a:r>
            <a:r>
              <a:rPr lang="pt-BR" sz="3900" dirty="0"/>
              <a:t>: o defensor público pode sim atuar na defesa de necessitado e propor ação penal privada. Nesse caso, o defensor público deverá colher procuração do assistido, sob pena de rejeição da queixa crime. </a:t>
            </a:r>
          </a:p>
          <a:p>
            <a:pPr marL="0" indent="0" algn="just">
              <a:buNone/>
            </a:pPr>
            <a:r>
              <a:rPr lang="pt-BR" sz="3900" b="1" dirty="0" err="1"/>
              <a:t>OBS</a:t>
            </a:r>
            <a:r>
              <a:rPr lang="pt-BR" sz="3900" dirty="0"/>
              <a:t>: Com a morte da vítima, a legitimidade transfere-se, de maneira concorrente, ao cônjuge (companheiro), ascendente, descendente ou irmão (art. 31, </a:t>
            </a:r>
            <a:r>
              <a:rPr lang="pt-BR" sz="3900" dirty="0" err="1"/>
              <a:t>CADI</a:t>
            </a:r>
            <a:r>
              <a:rPr lang="pt-BR" sz="3900" dirty="0"/>
              <a:t>).</a:t>
            </a:r>
          </a:p>
          <a:p>
            <a:pPr marL="0" indent="0" algn="just">
              <a:buNone/>
            </a:pPr>
            <a:r>
              <a:rPr lang="pt-BR" sz="3900" dirty="0"/>
              <a:t> </a:t>
            </a:r>
            <a:r>
              <a:rPr lang="pt-BR" sz="3900" b="1" dirty="0" err="1"/>
              <a:t>OBS</a:t>
            </a:r>
            <a:r>
              <a:rPr lang="pt-BR" sz="3900" dirty="0"/>
              <a:t>: Prazo decadencial para exercício do direito de ação de 6 meses contatos da data em que se tem ciência da autoria do fato. Esse prazo não se suspende, interrompe ou prorroga. Se a data do descobrimento da autoria difere da data do fato, é ônus da vítima demonstrar quando tomou essa ciência (</a:t>
            </a:r>
            <a:r>
              <a:rPr lang="pt-BR" sz="3900" dirty="0" err="1"/>
              <a:t>Aury</a:t>
            </a:r>
            <a:r>
              <a:rPr lang="pt-BR" sz="3900" dirty="0"/>
              <a:t> Lopes).</a:t>
            </a:r>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276041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4.3. Espécie de Ação Penal Privada</a:t>
            </a:r>
            <a:endParaRPr lang="pt-BR" dirty="0"/>
          </a:p>
          <a:p>
            <a:pPr marL="0" indent="0" algn="just">
              <a:buNone/>
            </a:pPr>
            <a:r>
              <a:rPr lang="pt-BR" u="sng" dirty="0"/>
              <a:t>a) Originária ou comum</a:t>
            </a:r>
            <a:r>
              <a:rPr lang="pt-BR" dirty="0"/>
              <a:t>: prevista no tipo penal ou em seguida.</a:t>
            </a:r>
          </a:p>
          <a:p>
            <a:pPr marL="0" indent="0" algn="just">
              <a:buNone/>
            </a:pPr>
            <a:r>
              <a:rPr lang="pt-BR" u="sng" dirty="0"/>
              <a:t>b) Personalíssima</a:t>
            </a:r>
            <a:r>
              <a:rPr lang="pt-BR" dirty="0"/>
              <a:t>: legitimidade exclusiva da vítima, não transferível sequer aos familiares (única hipótese vigente: art. 236 do CP). É o caso do cônjuge que contraiu matrimônio enganado. O prazo decadencial de 6 meses passa a contar a partir do trânsito em julgado da sentença que reconheceu a nulidade do matrimônio.</a:t>
            </a:r>
          </a:p>
          <a:p>
            <a:pPr marL="0" indent="0" algn="just">
              <a:buNone/>
            </a:pPr>
            <a:endParaRPr lang="pt-BR" dirty="0"/>
          </a:p>
        </p:txBody>
      </p:sp>
    </p:spTree>
    <p:extLst>
      <p:ext uri="{BB962C8B-B14F-4D97-AF65-F5344CB8AC3E}">
        <p14:creationId xmlns:p14="http://schemas.microsoft.com/office/powerpoint/2010/main" val="355684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4.3. Espécie de Ação Penal Privada</a:t>
            </a:r>
            <a:endParaRPr lang="pt-BR" dirty="0"/>
          </a:p>
          <a:p>
            <a:pPr marL="0" indent="0" algn="just">
              <a:buNone/>
            </a:pPr>
            <a:r>
              <a:rPr lang="pt-BR" u="sng" dirty="0"/>
              <a:t>c) Ação Penal Privada Subsidiária da Pública</a:t>
            </a:r>
            <a:endParaRPr lang="pt-BR" dirty="0"/>
          </a:p>
          <a:p>
            <a:pPr marL="0" indent="0" algn="just">
              <a:buNone/>
            </a:pPr>
            <a:r>
              <a:rPr lang="pt-BR" dirty="0"/>
              <a:t>É direito fundamental do indivíduo perante o Estado (art. 5º, </a:t>
            </a:r>
            <a:r>
              <a:rPr lang="pt-BR" dirty="0" err="1"/>
              <a:t>LIX</a:t>
            </a:r>
            <a:r>
              <a:rPr lang="pt-BR" dirty="0"/>
              <a:t>, </a:t>
            </a:r>
            <a:r>
              <a:rPr lang="pt-BR" dirty="0" err="1"/>
              <a:t>CF</a:t>
            </a:r>
            <a:r>
              <a:rPr lang="pt-BR" dirty="0"/>
              <a:t> e 29 do CPP). Serve para resguardar o indivíduo perante o Estado. O indivíduo que é vitimado pelo próprio Estado como, por exemplo, crimes praticados pela polícia, existe a possibilidade de controle político do MP. Essa ação penal vai existir quando o promotor se omite, permanece inerte. </a:t>
            </a:r>
          </a:p>
        </p:txBody>
      </p:sp>
    </p:spTree>
    <p:extLst>
      <p:ext uri="{BB962C8B-B14F-4D97-AF65-F5344CB8AC3E}">
        <p14:creationId xmlns:p14="http://schemas.microsoft.com/office/powerpoint/2010/main" val="4076340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4.3. Espécie de Ação Penal Privada</a:t>
            </a:r>
            <a:endParaRPr lang="pt-BR" dirty="0"/>
          </a:p>
          <a:p>
            <a:pPr marL="0" indent="0" algn="just">
              <a:buNone/>
            </a:pPr>
            <a:r>
              <a:rPr lang="pt-BR" u="sng" dirty="0"/>
              <a:t>c) Ação Penal Privada Subsidiária da Pública</a:t>
            </a:r>
            <a:endParaRPr lang="pt-BR" dirty="0"/>
          </a:p>
          <a:p>
            <a:pPr algn="just"/>
            <a:r>
              <a:rPr lang="pt-BR" dirty="0"/>
              <a:t>Nasce no dia subsequente ao prazo legal para a manifestação do MP (art. 46 do CPP, 5 dias para réu preso e 15 para solto).</a:t>
            </a:r>
          </a:p>
          <a:p>
            <a:pPr algn="just"/>
            <a:r>
              <a:rPr lang="pt-BR" dirty="0"/>
              <a:t>O MP não perde o direito de acusar com o oferecimento da queixa crime subsidiária.</a:t>
            </a:r>
          </a:p>
          <a:p>
            <a:pPr algn="just"/>
            <a:r>
              <a:rPr lang="pt-BR" dirty="0"/>
              <a:t>Essa ação penal vai ser regida pelas regras da ação penal pública, e não da ação penal privada.</a:t>
            </a:r>
          </a:p>
        </p:txBody>
      </p:sp>
    </p:spTree>
    <p:extLst>
      <p:ext uri="{BB962C8B-B14F-4D97-AF65-F5344CB8AC3E}">
        <p14:creationId xmlns:p14="http://schemas.microsoft.com/office/powerpoint/2010/main" val="2467228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4.4. Causas de extinção da punibilidade relativas à ação penal de iniciativa privada.</a:t>
            </a:r>
            <a:endParaRPr lang="pt-BR" dirty="0"/>
          </a:p>
          <a:p>
            <a:pPr marL="0" indent="0" algn="just">
              <a:buNone/>
            </a:pPr>
            <a:r>
              <a:rPr lang="pt-BR" u="sng" dirty="0"/>
              <a:t>a) Decadência do Direito de Ação Penal Privada (ou de representação)</a:t>
            </a:r>
          </a:p>
          <a:p>
            <a:pPr marL="0" indent="0" algn="just">
              <a:buNone/>
            </a:pPr>
            <a:r>
              <a:rPr lang="pt-BR" dirty="0"/>
              <a:t>Pode haver a decadência não só do seu direito de queixa, mas como também do seu direito de representação. Decadência é a perda do direito de ação penal privada, ou do direito de representação, em virtude do seu não exercício dentro do prazo legal (art. 38 do CPP). </a:t>
            </a:r>
          </a:p>
        </p:txBody>
      </p:sp>
    </p:spTree>
    <p:extLst>
      <p:ext uri="{BB962C8B-B14F-4D97-AF65-F5344CB8AC3E}">
        <p14:creationId xmlns:p14="http://schemas.microsoft.com/office/powerpoint/2010/main" val="1136341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4.4. Causas de extinção da punibilidade relativas à ação penal de iniciativa privada.</a:t>
            </a:r>
            <a:endParaRPr lang="pt-BR" dirty="0"/>
          </a:p>
          <a:p>
            <a:pPr marL="0" indent="0" algn="just">
              <a:buNone/>
            </a:pPr>
            <a:r>
              <a:rPr lang="pt-BR" u="sng" dirty="0"/>
              <a:t>b) Renúncia ao Direito de Queixa</a:t>
            </a:r>
          </a:p>
          <a:p>
            <a:pPr marL="0" indent="0" algn="just">
              <a:buNone/>
            </a:pPr>
            <a:r>
              <a:rPr lang="pt-BR" dirty="0"/>
              <a:t>A renúncia é um ato unilateral. Não precisa a aceitação do réu. A renúncia é um ato anterior ao exercício da queixa. Pode ser expressa ou tácita. Renúncia tácita é aquela que se manifesta através de um ato cotidiano que demonstra que não há a vontade de processa-lo.</a:t>
            </a:r>
          </a:p>
        </p:txBody>
      </p:sp>
    </p:spTree>
    <p:extLst>
      <p:ext uri="{BB962C8B-B14F-4D97-AF65-F5344CB8AC3E}">
        <p14:creationId xmlns:p14="http://schemas.microsoft.com/office/powerpoint/2010/main" val="2452305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1. ATUAÇÃO DA DEFENSORIA NO INQUÉRITO POLICIAL. </a:t>
            </a:r>
            <a:endParaRPr lang="pt-BR" dirty="0"/>
          </a:p>
        </p:txBody>
      </p:sp>
      <p:sp>
        <p:nvSpPr>
          <p:cNvPr id="5" name="Espaço Reservado para Conteúdo 4"/>
          <p:cNvSpPr>
            <a:spLocks noGrp="1"/>
          </p:cNvSpPr>
          <p:nvPr>
            <p:ph idx="1"/>
          </p:nvPr>
        </p:nvSpPr>
        <p:spPr/>
        <p:txBody>
          <a:bodyPr>
            <a:normAutofit/>
          </a:bodyPr>
          <a:lstStyle/>
          <a:p>
            <a:pPr marL="0" indent="0" algn="just">
              <a:buNone/>
            </a:pPr>
            <a:endParaRPr lang="pt-BR" b="1" dirty="0"/>
          </a:p>
          <a:p>
            <a:pPr marL="0" indent="0" algn="just">
              <a:buNone/>
            </a:pPr>
            <a:r>
              <a:rPr lang="pt-BR" b="1" dirty="0"/>
              <a:t>Conclusão</a:t>
            </a:r>
            <a:r>
              <a:rPr lang="pt-BR" dirty="0"/>
              <a:t>: a presença do advogado ou defensor público não é obrigatória na fase de inquérito. Só haverá nulidade absoluta se o defensor ou advogado estiverem presentes no ato de interrogatório ou depoimento e não for permitida sua participação.</a:t>
            </a:r>
          </a:p>
          <a:p>
            <a:pPr algn="just"/>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9746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10000"/>
          </a:bodyPr>
          <a:lstStyle/>
          <a:p>
            <a:pPr marL="0" indent="0" algn="just">
              <a:buNone/>
            </a:pPr>
            <a:r>
              <a:rPr lang="pt-BR" b="1" dirty="0"/>
              <a:t>4.4. Causas de extinção da punibilidade relativas à ação penal de iniciativa privada.</a:t>
            </a:r>
            <a:endParaRPr lang="pt-BR" dirty="0"/>
          </a:p>
          <a:p>
            <a:pPr marL="0" indent="0" algn="just">
              <a:buNone/>
            </a:pPr>
            <a:r>
              <a:rPr lang="pt-BR" u="sng" dirty="0"/>
              <a:t>b) Renúncia ao Direito de Queixa</a:t>
            </a:r>
          </a:p>
          <a:p>
            <a:pPr marL="0" indent="0" algn="just">
              <a:buNone/>
            </a:pPr>
            <a:r>
              <a:rPr lang="pt-BR" b="1" dirty="0" err="1"/>
              <a:t>OBS</a:t>
            </a:r>
            <a:r>
              <a:rPr lang="pt-BR" dirty="0"/>
              <a:t>: O fato do ofendido receber indenização não implica em renúncia tácita por expressa previsão. Ao contrário, o art. 74 da Lei 9.099/95 prevê expressamente a renúncia ao direito de queixa quando há a composição civil.</a:t>
            </a:r>
          </a:p>
          <a:p>
            <a:pPr marL="0" indent="0" algn="just">
              <a:buNone/>
            </a:pPr>
            <a:r>
              <a:rPr lang="pt-BR" b="1" dirty="0" err="1"/>
              <a:t>OBS</a:t>
            </a:r>
            <a:r>
              <a:rPr lang="pt-BR" dirty="0"/>
              <a:t>: o princípio da indivisibilidade, que implica no processo de todos, também implica a extensão da renúncia conferida a um dos autores do fato para todos.</a:t>
            </a:r>
          </a:p>
          <a:p>
            <a:pPr marL="0" indent="0" algn="just">
              <a:buNone/>
            </a:pPr>
            <a:endParaRPr lang="pt-BR" dirty="0"/>
          </a:p>
        </p:txBody>
      </p:sp>
    </p:spTree>
    <p:extLst>
      <p:ext uri="{BB962C8B-B14F-4D97-AF65-F5344CB8AC3E}">
        <p14:creationId xmlns:p14="http://schemas.microsoft.com/office/powerpoint/2010/main" val="1347694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20000"/>
          </a:bodyPr>
          <a:lstStyle/>
          <a:p>
            <a:pPr marL="0" indent="0" algn="just">
              <a:buNone/>
            </a:pPr>
            <a:r>
              <a:rPr lang="pt-BR" b="1" dirty="0"/>
              <a:t>4.4. Causas de extinção da punibilidade relativas à ação penal de iniciativa privada.</a:t>
            </a:r>
            <a:endParaRPr lang="pt-BR" dirty="0"/>
          </a:p>
          <a:p>
            <a:pPr marL="0" indent="0" algn="just">
              <a:buNone/>
            </a:pPr>
            <a:r>
              <a:rPr lang="pt-BR" u="sng" dirty="0"/>
              <a:t>c) Perdão</a:t>
            </a:r>
          </a:p>
          <a:p>
            <a:pPr algn="just"/>
            <a:r>
              <a:rPr lang="pt-BR" dirty="0"/>
              <a:t>O perdão depende da aceitação do réu. </a:t>
            </a:r>
          </a:p>
          <a:p>
            <a:pPr algn="just"/>
            <a:r>
              <a:rPr lang="pt-BR" dirty="0"/>
              <a:t>É ato bilateral. </a:t>
            </a:r>
          </a:p>
          <a:p>
            <a:pPr algn="just"/>
            <a:r>
              <a:rPr lang="pt-BR" dirty="0"/>
              <a:t>O réu pode não aceitar para não existir uma desistência da ação penal em caso de nítida absolvição que se aproxima. Assim, o réu poderia, moralmente, recusar o perdão e esperar a absolvição. </a:t>
            </a:r>
          </a:p>
          <a:p>
            <a:pPr algn="just"/>
            <a:r>
              <a:rPr lang="pt-BR" dirty="0"/>
              <a:t>A renúncia atinge a todos os réus, enquanto que o perdão tem de ser oferecido a todos, mas algum pode se recusar.</a:t>
            </a:r>
          </a:p>
          <a:p>
            <a:pPr marL="0" indent="0" algn="just">
              <a:buNone/>
            </a:pPr>
            <a:endParaRPr lang="pt-BR" dirty="0"/>
          </a:p>
        </p:txBody>
      </p:sp>
    </p:spTree>
    <p:extLst>
      <p:ext uri="{BB962C8B-B14F-4D97-AF65-F5344CB8AC3E}">
        <p14:creationId xmlns:p14="http://schemas.microsoft.com/office/powerpoint/2010/main" val="675367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85000" lnSpcReduction="20000"/>
          </a:bodyPr>
          <a:lstStyle/>
          <a:p>
            <a:pPr marL="0" indent="0" algn="just">
              <a:buNone/>
            </a:pPr>
            <a:r>
              <a:rPr lang="pt-BR" b="1" dirty="0"/>
              <a:t>4.4. Causas de extinção da punibilidade relativas à ação penal de iniciativa privada.</a:t>
            </a:r>
            <a:endParaRPr lang="pt-BR" dirty="0"/>
          </a:p>
          <a:p>
            <a:pPr marL="0" indent="0" algn="just">
              <a:buNone/>
            </a:pPr>
            <a:r>
              <a:rPr lang="pt-BR" u="sng" dirty="0"/>
              <a:t>d) Perempção</a:t>
            </a:r>
          </a:p>
          <a:p>
            <a:pPr algn="just"/>
            <a:r>
              <a:rPr lang="pt-BR" dirty="0"/>
              <a:t>Sanção processual pela inatividade do querelante (art. 60 do CPP). É a omissão processual por parte do auto da ação penal privada. </a:t>
            </a:r>
          </a:p>
          <a:p>
            <a:pPr lvl="0" algn="just"/>
            <a:r>
              <a:rPr lang="pt-BR" dirty="0"/>
              <a:t>Deixar de dar andamento pelo prazo de 30 dias. </a:t>
            </a:r>
          </a:p>
          <a:p>
            <a:pPr lvl="0" algn="just"/>
            <a:r>
              <a:rPr lang="pt-BR" dirty="0"/>
              <a:t>No caso de falecimento ou incapacidade do autor, o </a:t>
            </a:r>
            <a:r>
              <a:rPr lang="pt-BR" dirty="0" err="1"/>
              <a:t>CADI</a:t>
            </a:r>
            <a:r>
              <a:rPr lang="pt-BR" dirty="0"/>
              <a:t> terá 60 dias para assumir o polo ativo da ação.</a:t>
            </a:r>
          </a:p>
          <a:p>
            <a:pPr lvl="0" algn="just"/>
            <a:r>
              <a:rPr lang="pt-BR" dirty="0"/>
              <a:t> Não comparecimento injustificado do querelante para um ato processual para o qual tenha sido intimado.</a:t>
            </a:r>
          </a:p>
          <a:p>
            <a:pPr lvl="0" algn="just"/>
            <a:r>
              <a:rPr lang="pt-BR" dirty="0"/>
              <a:t>Deixar de pedir a condenação ao final. </a:t>
            </a:r>
            <a:r>
              <a:rPr lang="pt-BR" dirty="0" err="1"/>
              <a:t>OBS</a:t>
            </a:r>
            <a:r>
              <a:rPr lang="pt-BR" dirty="0"/>
              <a:t>: diferença bastante significada com a ação penal pública, que diz o contrário no art. 385 do CPP.</a:t>
            </a:r>
          </a:p>
          <a:p>
            <a:pPr marL="0" indent="0" algn="just">
              <a:buNone/>
            </a:pPr>
            <a:endParaRPr lang="pt-BR" dirty="0"/>
          </a:p>
        </p:txBody>
      </p:sp>
    </p:spTree>
    <p:extLst>
      <p:ext uri="{BB962C8B-B14F-4D97-AF65-F5344CB8AC3E}">
        <p14:creationId xmlns:p14="http://schemas.microsoft.com/office/powerpoint/2010/main" val="4246199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r>
              <a:rPr lang="pt-BR" b="1" dirty="0"/>
              <a:t>4. AÇÃO PENAL PRIVADA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4.4. Causas de extinção da punibilidade relativas à ação penal de iniciativa privada.</a:t>
            </a:r>
            <a:endParaRPr lang="pt-BR" dirty="0"/>
          </a:p>
          <a:p>
            <a:pPr marL="0" indent="0" algn="just">
              <a:buNone/>
            </a:pPr>
            <a:r>
              <a:rPr lang="pt-BR" u="sng" dirty="0"/>
              <a:t>d) Perempção</a:t>
            </a:r>
          </a:p>
          <a:p>
            <a:pPr marL="0" indent="0" algn="just">
              <a:buNone/>
            </a:pPr>
            <a:r>
              <a:rPr lang="pt-BR" b="1" dirty="0" err="1"/>
              <a:t>OBS</a:t>
            </a:r>
            <a:r>
              <a:rPr lang="pt-BR" dirty="0"/>
              <a:t>: na fase recursal, se o querelante desistir do recurso, não há extinção da punibilidade, mas prevalece a decisão recorrida. O único que não pode </a:t>
            </a:r>
            <a:r>
              <a:rPr lang="pt-BR" dirty="0" err="1"/>
              <a:t>desisitir</a:t>
            </a:r>
            <a:r>
              <a:rPr lang="pt-BR" dirty="0"/>
              <a:t> de recursos é o promotor.</a:t>
            </a:r>
          </a:p>
          <a:p>
            <a:pPr marL="0" indent="0" algn="just">
              <a:buNone/>
            </a:pPr>
            <a:endParaRPr lang="pt-BR" dirty="0"/>
          </a:p>
        </p:txBody>
      </p:sp>
    </p:spTree>
    <p:extLst>
      <p:ext uri="{BB962C8B-B14F-4D97-AF65-F5344CB8AC3E}">
        <p14:creationId xmlns:p14="http://schemas.microsoft.com/office/powerpoint/2010/main" val="3072574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5. AÇÃO PENAL DE LEGITIMIDADE CONCORRENTE</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10000"/>
          </a:bodyPr>
          <a:lstStyle/>
          <a:p>
            <a:pPr algn="just"/>
            <a:r>
              <a:rPr lang="pt-BR" dirty="0"/>
              <a:t>Caso de crime contra honra de funcionário publico.</a:t>
            </a:r>
          </a:p>
          <a:p>
            <a:pPr algn="just"/>
            <a:r>
              <a:rPr lang="pt-BR" dirty="0"/>
              <a:t>O MP, mediante representação, ou o ofendido, mediante queixa, podem mover esta ação.</a:t>
            </a:r>
          </a:p>
          <a:p>
            <a:pPr algn="just"/>
            <a:r>
              <a:rPr lang="pt-BR" dirty="0"/>
              <a:t>Não existe previsão legal.</a:t>
            </a:r>
          </a:p>
          <a:p>
            <a:pPr algn="just"/>
            <a:r>
              <a:rPr lang="pt-BR" dirty="0"/>
              <a:t>Decorrência da súmula 714 do STF (legitimidade concorrente): </a:t>
            </a:r>
          </a:p>
          <a:p>
            <a:pPr algn="just"/>
            <a:r>
              <a:rPr lang="pt-BR" dirty="0"/>
              <a:t>“</a:t>
            </a:r>
            <a:r>
              <a:rPr lang="pt-BR" i="1" dirty="0"/>
              <a:t>É concorrente a legitimidade do ofendido, mediante queixa, e do Ministério Público, condicionada à representação, para ação penal por crime contra a honra de servidor público em razão do exercício de suas funções.”</a:t>
            </a:r>
            <a:endParaRPr lang="pt-BR" dirty="0"/>
          </a:p>
          <a:p>
            <a:pPr marL="0" indent="0" algn="just">
              <a:buNone/>
            </a:pPr>
            <a:endParaRPr lang="pt-BR" dirty="0"/>
          </a:p>
        </p:txBody>
      </p:sp>
    </p:spTree>
    <p:extLst>
      <p:ext uri="{BB962C8B-B14F-4D97-AF65-F5344CB8AC3E}">
        <p14:creationId xmlns:p14="http://schemas.microsoft.com/office/powerpoint/2010/main" val="756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6. ASPECTOS DA DENÚNCIA E DA QUEIXA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20000"/>
          </a:bodyPr>
          <a:lstStyle/>
          <a:p>
            <a:pPr marL="0" indent="0" algn="just">
              <a:buNone/>
            </a:pPr>
            <a:endParaRPr lang="pt-BR" u="sng" dirty="0"/>
          </a:p>
          <a:p>
            <a:pPr marL="0" indent="0" algn="just">
              <a:buNone/>
            </a:pPr>
            <a:r>
              <a:rPr lang="pt-BR" u="sng" dirty="0"/>
              <a:t>Denúncia genérica</a:t>
            </a:r>
            <a:r>
              <a:rPr lang="pt-BR" dirty="0"/>
              <a:t>: é aquela que descreve de maneira não individualizada (art. 41) as condutas dos denunciadas. O ministério público imputa a conduta à vários autores/partícipes como se todos tivessem feito a mesma coisa (contrato social).. </a:t>
            </a:r>
          </a:p>
          <a:p>
            <a:pPr marL="0" indent="0" algn="just">
              <a:buNone/>
            </a:pPr>
            <a:r>
              <a:rPr lang="pt-BR" u="sng" dirty="0"/>
              <a:t>Denúncia alternativa</a:t>
            </a:r>
            <a:r>
              <a:rPr lang="pt-BR" dirty="0"/>
              <a:t>: normalmente é promotor imputa o elemento subjetivo do tipo de maneira alternativa. O réu agiu com animus necandi ou no mínimo com dolo eventual. O promotor não pode fazer esse tipo de imputação. Infelizmente existe um ou outro precedente no STF que aceita a alternativa no dolo.</a:t>
            </a:r>
          </a:p>
          <a:p>
            <a:pPr marL="0" indent="0" algn="just">
              <a:buNone/>
            </a:pPr>
            <a:endParaRPr lang="pt-BR" dirty="0"/>
          </a:p>
          <a:p>
            <a:pPr algn="just"/>
            <a:endParaRPr lang="pt-BR" dirty="0"/>
          </a:p>
          <a:p>
            <a:pPr algn="just"/>
            <a:endParaRPr lang="pt-BR" dirty="0"/>
          </a:p>
          <a:p>
            <a:pPr marL="0" indent="0" algn="just">
              <a:buNone/>
            </a:pPr>
            <a:endParaRPr lang="pt-BR" dirty="0"/>
          </a:p>
        </p:txBody>
      </p:sp>
    </p:spTree>
    <p:extLst>
      <p:ext uri="{BB962C8B-B14F-4D97-AF65-F5344CB8AC3E}">
        <p14:creationId xmlns:p14="http://schemas.microsoft.com/office/powerpoint/2010/main" val="201666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pPr algn="just"/>
            <a:r>
              <a:rPr lang="pt-BR" b="1" dirty="0"/>
              <a:t>6. ASPECTOS DA DENÚNCIA E DA QUEIXA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6.1. Problemas do Provimento 32 da </a:t>
            </a:r>
            <a:r>
              <a:rPr lang="pt-BR" b="1" dirty="0" err="1"/>
              <a:t>CGJ</a:t>
            </a:r>
            <a:r>
              <a:rPr lang="pt-BR" b="1" dirty="0"/>
              <a:t>/</a:t>
            </a:r>
            <a:r>
              <a:rPr lang="pt-BR" b="1" dirty="0" err="1"/>
              <a:t>TJSP</a:t>
            </a:r>
            <a:endParaRPr lang="pt-BR" dirty="0"/>
          </a:p>
          <a:p>
            <a:pPr algn="just"/>
            <a:r>
              <a:rPr lang="pt-BR" dirty="0"/>
              <a:t> Quando as testemunhas ou vítimas estiveram sobre ameaças, elas têm o direito de pedir que seus dados de qualificação arquivados em pasta própria na vara.</a:t>
            </a:r>
          </a:p>
          <a:p>
            <a:pPr algn="just"/>
            <a:r>
              <a:rPr lang="pt-BR" dirty="0"/>
              <a:t>Esse provimento tem natureza de lei processual penal, portanto, seria formalmente inconstitucional, já que altera o art. 41 do CPP, altera o artigo do interrogatório (já que o réu não sabe o nome das testemunhas). </a:t>
            </a:r>
          </a:p>
          <a:p>
            <a:pPr algn="just"/>
            <a:endParaRPr lang="pt-BR" dirty="0"/>
          </a:p>
          <a:p>
            <a:pPr algn="just"/>
            <a:endParaRPr lang="pt-BR" dirty="0"/>
          </a:p>
          <a:p>
            <a:pPr marL="0" indent="0" algn="just">
              <a:buNone/>
            </a:pPr>
            <a:endParaRPr lang="pt-BR" dirty="0"/>
          </a:p>
        </p:txBody>
      </p:sp>
    </p:spTree>
    <p:extLst>
      <p:ext uri="{BB962C8B-B14F-4D97-AF65-F5344CB8AC3E}">
        <p14:creationId xmlns:p14="http://schemas.microsoft.com/office/powerpoint/2010/main" val="1781683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6. ASPECTOS DA DENÚNCIA E DA QUEIXA</a:t>
            </a:r>
            <a:endParaRPr lang="pt-BR" dirty="0"/>
          </a:p>
        </p:txBody>
      </p:sp>
      <p:sp>
        <p:nvSpPr>
          <p:cNvPr id="5" name="Espaço Reservado para Conteúdo 4"/>
          <p:cNvSpPr>
            <a:spLocks noGrp="1"/>
          </p:cNvSpPr>
          <p:nvPr>
            <p:ph idx="1"/>
          </p:nvPr>
        </p:nvSpPr>
        <p:spPr>
          <a:xfrm>
            <a:off x="457200" y="1268760"/>
            <a:ext cx="8229600" cy="5400600"/>
          </a:xfrm>
        </p:spPr>
        <p:txBody>
          <a:bodyPr>
            <a:normAutofit/>
          </a:bodyPr>
          <a:lstStyle/>
          <a:p>
            <a:pPr marL="0" indent="0" algn="just">
              <a:buNone/>
            </a:pPr>
            <a:r>
              <a:rPr lang="pt-BR" b="1" dirty="0"/>
              <a:t>6.1. Problemas do Provimento 32 da </a:t>
            </a:r>
            <a:r>
              <a:rPr lang="pt-BR" b="1" dirty="0" err="1"/>
              <a:t>CGJ</a:t>
            </a:r>
            <a:r>
              <a:rPr lang="pt-BR" b="1" dirty="0"/>
              <a:t>/</a:t>
            </a:r>
            <a:r>
              <a:rPr lang="pt-BR" b="1" dirty="0" err="1"/>
              <a:t>TJSP</a:t>
            </a:r>
            <a:endParaRPr lang="pt-BR" dirty="0"/>
          </a:p>
          <a:p>
            <a:pPr algn="just"/>
            <a:r>
              <a:rPr lang="pt-BR" dirty="0"/>
              <a:t>A defensoria já alegou a inconstitucionalidade formal do provimento 32</a:t>
            </a:r>
          </a:p>
          <a:p>
            <a:pPr marL="571500" indent="-571500" algn="just">
              <a:buAutoNum type="romanLcPeriod"/>
            </a:pPr>
            <a:r>
              <a:rPr lang="pt-BR" dirty="0"/>
              <a:t>porque apenas a união poderia legislar sobre matéria processual; </a:t>
            </a:r>
          </a:p>
          <a:p>
            <a:pPr marL="571500" indent="-571500" algn="just">
              <a:buAutoNum type="romanLcPeriod"/>
            </a:pPr>
            <a:r>
              <a:rPr lang="pt-BR" dirty="0"/>
              <a:t>e também porque há inconstitucionalidade material, pois viola o direito de autodefesa, uma vez que o réu desconhece as testemunhas que lhe acusam. </a:t>
            </a:r>
          </a:p>
          <a:p>
            <a:pPr algn="just"/>
            <a:endParaRPr lang="pt-BR" dirty="0"/>
          </a:p>
          <a:p>
            <a:pPr marL="0" indent="0" algn="just">
              <a:buNone/>
            </a:pPr>
            <a:endParaRPr lang="pt-BR" dirty="0"/>
          </a:p>
        </p:txBody>
      </p:sp>
    </p:spTree>
    <p:extLst>
      <p:ext uri="{BB962C8B-B14F-4D97-AF65-F5344CB8AC3E}">
        <p14:creationId xmlns:p14="http://schemas.microsoft.com/office/powerpoint/2010/main" val="486657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6. ASPECTOS DA DENÚNCIA E DA QUEIXA</a:t>
            </a:r>
            <a:endParaRPr lang="pt-BR" dirty="0"/>
          </a:p>
        </p:txBody>
      </p:sp>
      <p:sp>
        <p:nvSpPr>
          <p:cNvPr id="5" name="Espaço Reservado para Conteúdo 4"/>
          <p:cNvSpPr>
            <a:spLocks noGrp="1"/>
          </p:cNvSpPr>
          <p:nvPr>
            <p:ph idx="1"/>
          </p:nvPr>
        </p:nvSpPr>
        <p:spPr>
          <a:xfrm>
            <a:off x="457200" y="1268760"/>
            <a:ext cx="8229600" cy="5400600"/>
          </a:xfrm>
        </p:spPr>
        <p:txBody>
          <a:bodyPr>
            <a:normAutofit fontScale="92500" lnSpcReduction="10000"/>
          </a:bodyPr>
          <a:lstStyle/>
          <a:p>
            <a:pPr marL="0" indent="0" algn="just">
              <a:buNone/>
            </a:pPr>
            <a:r>
              <a:rPr lang="pt-BR" b="1" dirty="0"/>
              <a:t>6.2. O pedido de reparação de danos deve constar da denúncia?</a:t>
            </a:r>
            <a:endParaRPr lang="pt-BR" dirty="0"/>
          </a:p>
          <a:p>
            <a:pPr marL="0" indent="0" algn="just">
              <a:buNone/>
            </a:pPr>
            <a:r>
              <a:rPr lang="pt-BR" dirty="0"/>
              <a:t>Art. 387, inc. </a:t>
            </a:r>
            <a:r>
              <a:rPr lang="pt-BR" dirty="0" err="1"/>
              <a:t>IV</a:t>
            </a:r>
            <a:r>
              <a:rPr lang="pt-BR" dirty="0"/>
              <a:t>, do CPP, foi introduzido com a reforma de 2008. </a:t>
            </a:r>
          </a:p>
          <a:p>
            <a:pPr marL="0" indent="0" algn="just">
              <a:buNone/>
            </a:pPr>
            <a:r>
              <a:rPr lang="pt-BR" dirty="0"/>
              <a:t>Diz que o juiz deverá fixar valor mínimo para reparação de danos, há que toda condenação é título executivo no cível. O </a:t>
            </a:r>
          </a:p>
          <a:p>
            <a:pPr marL="0" indent="0" algn="just">
              <a:buNone/>
            </a:pPr>
            <a:r>
              <a:rPr lang="pt-BR" u="sng" dirty="0"/>
              <a:t>Problema</a:t>
            </a:r>
            <a:r>
              <a:rPr lang="pt-BR" dirty="0"/>
              <a:t>: em regra, a defesa não tem oportunidade de efetivar o contraditório com relação a esse valor, pois não há esse pedido na denúncia. Há precedentes do STF quanto a violação do direito de defesa nesses casos (</a:t>
            </a:r>
            <a:r>
              <a:rPr lang="pt-BR" dirty="0" err="1"/>
              <a:t>info</a:t>
            </a:r>
            <a:r>
              <a:rPr lang="pt-BR" dirty="0"/>
              <a:t> 772).</a:t>
            </a:r>
          </a:p>
          <a:p>
            <a:pPr algn="just"/>
            <a:endParaRPr lang="pt-BR" dirty="0"/>
          </a:p>
          <a:p>
            <a:pPr marL="0" indent="0" algn="just">
              <a:buNone/>
            </a:pPr>
            <a:endParaRPr lang="pt-BR" dirty="0"/>
          </a:p>
        </p:txBody>
      </p:sp>
    </p:spTree>
    <p:extLst>
      <p:ext uri="{BB962C8B-B14F-4D97-AF65-F5344CB8AC3E}">
        <p14:creationId xmlns:p14="http://schemas.microsoft.com/office/powerpoint/2010/main" val="251952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INCOMUNICABILIDADE DO INDICIADO PRESO</a:t>
            </a:r>
            <a:endParaRPr lang="pt-BR" dirty="0"/>
          </a:p>
        </p:txBody>
      </p:sp>
      <p:sp>
        <p:nvSpPr>
          <p:cNvPr id="5" name="Espaço Reservado para Conteúdo 4"/>
          <p:cNvSpPr>
            <a:spLocks noGrp="1"/>
          </p:cNvSpPr>
          <p:nvPr>
            <p:ph idx="1"/>
          </p:nvPr>
        </p:nvSpPr>
        <p:spPr/>
        <p:txBody>
          <a:bodyPr>
            <a:normAutofit fontScale="77500" lnSpcReduction="20000"/>
          </a:bodyPr>
          <a:lstStyle/>
          <a:p>
            <a:pPr marL="0" indent="0" algn="just">
              <a:buNone/>
            </a:pPr>
            <a:r>
              <a:rPr lang="pt-BR" b="1" dirty="0"/>
              <a:t>2.1. Inconstitucionalidade do art. 21 do CPP</a:t>
            </a:r>
            <a:endParaRPr lang="pt-BR" dirty="0"/>
          </a:p>
          <a:p>
            <a:pPr marL="0" indent="0" algn="just">
              <a:buNone/>
            </a:pPr>
            <a:r>
              <a:rPr lang="pt-BR" dirty="0"/>
              <a:t>O art. 21 do CPP possibilitava que o juiz determinasse a incomunicabilidade do preso por até 03 dias.</a:t>
            </a:r>
          </a:p>
          <a:p>
            <a:pPr marL="0" indent="0" algn="just">
              <a:buNone/>
            </a:pPr>
            <a:r>
              <a:rPr lang="pt-BR" i="1" dirty="0"/>
              <a:t>Art. 21.  A incomunicabilidade do indiciado dependerá sempre de despacho nos autos e somente será permitida quando o interesse da sociedade ou a conveniência da investigação o exigir.</a:t>
            </a:r>
            <a:endParaRPr lang="pt-BR" dirty="0"/>
          </a:p>
          <a:p>
            <a:pPr marL="0" indent="0" algn="just">
              <a:buNone/>
            </a:pPr>
            <a:r>
              <a:rPr lang="pt-BR" i="1" dirty="0"/>
              <a:t>Parágrafo único. A incomunicabilidade, que </a:t>
            </a:r>
            <a:r>
              <a:rPr lang="pt-BR" b="1" i="1" u="sng" dirty="0"/>
              <a:t>não excederá de três dias</a:t>
            </a:r>
            <a:r>
              <a:rPr lang="pt-BR" i="1" dirty="0"/>
              <a:t>, será </a:t>
            </a:r>
            <a:r>
              <a:rPr lang="pt-BR" b="1" i="1" u="sng" dirty="0"/>
              <a:t>decretada por despacho fundamentado do Juiz</a:t>
            </a:r>
            <a:r>
              <a:rPr lang="pt-BR" i="1" dirty="0"/>
              <a:t>, a requerimento da autoridade policial, ou do órgão do Ministério Público, respeitado, em qualquer hipótese, o disposto no artigo 89, inciso </a:t>
            </a:r>
            <a:r>
              <a:rPr lang="pt-BR" i="1" dirty="0" err="1"/>
              <a:t>III</a:t>
            </a:r>
            <a:r>
              <a:rPr lang="pt-BR" i="1" dirty="0"/>
              <a:t>, do Estatuto da Ordem dos Advogados do Brasil (Lei n. 4.215, de 27 de abril de 1963).</a:t>
            </a:r>
            <a:endParaRPr lang="pt-BR" dirty="0"/>
          </a:p>
          <a:p>
            <a:pPr marL="0" indent="0" algn="just">
              <a:buNone/>
            </a:pP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283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pt-BR" b="1" dirty="0"/>
              <a:t>2. INCOMUNICABILIDADE DO INDICIADO PRESO</a:t>
            </a:r>
            <a:endParaRPr lang="pt-BR" dirty="0"/>
          </a:p>
        </p:txBody>
      </p:sp>
      <p:sp>
        <p:nvSpPr>
          <p:cNvPr id="5" name="Espaço Reservado para Conteúdo 4"/>
          <p:cNvSpPr>
            <a:spLocks noGrp="1"/>
          </p:cNvSpPr>
          <p:nvPr>
            <p:ph idx="1"/>
          </p:nvPr>
        </p:nvSpPr>
        <p:spPr/>
        <p:txBody>
          <a:bodyPr>
            <a:normAutofit fontScale="92500" lnSpcReduction="20000"/>
          </a:bodyPr>
          <a:lstStyle/>
          <a:p>
            <a:pPr marL="0" indent="0" algn="just">
              <a:buNone/>
            </a:pPr>
            <a:r>
              <a:rPr lang="pt-BR" b="1" dirty="0"/>
              <a:t>2.1. Inconstitucionalidade do art. 21 do CPP</a:t>
            </a:r>
            <a:endParaRPr lang="pt-BR" dirty="0"/>
          </a:p>
          <a:p>
            <a:pPr marL="0" indent="0" algn="just">
              <a:buNone/>
            </a:pPr>
            <a:r>
              <a:rPr lang="pt-BR" dirty="0"/>
              <a:t>Doutrina esmagadora do processo penal vai nos dizer que esse art. 21 </a:t>
            </a:r>
            <a:r>
              <a:rPr lang="pt-BR" b="1" u="sng" dirty="0"/>
              <a:t>não foi recepcionado</a:t>
            </a:r>
            <a:r>
              <a:rPr lang="pt-BR" dirty="0"/>
              <a:t> pela </a:t>
            </a:r>
            <a:r>
              <a:rPr lang="pt-BR" dirty="0" err="1"/>
              <a:t>CF88</a:t>
            </a:r>
            <a:r>
              <a:rPr lang="pt-BR" dirty="0"/>
              <a:t>. Primeiro que a própria </a:t>
            </a:r>
            <a:r>
              <a:rPr lang="pt-BR" dirty="0" err="1"/>
              <a:t>CF</a:t>
            </a:r>
            <a:r>
              <a:rPr lang="pt-BR" dirty="0"/>
              <a:t> assegura ao preso a assistência da família e a assistência de advogado. Além disso, a </a:t>
            </a:r>
            <a:r>
              <a:rPr lang="pt-BR" dirty="0" err="1"/>
              <a:t>CF</a:t>
            </a:r>
            <a:r>
              <a:rPr lang="pt-BR" dirty="0"/>
              <a:t> também diz que é vedada a incomunicabilidade no Estado de Defesa, que é um Estado de Exceção, que é um Estado de crise (art. 136, §3º, inc. </a:t>
            </a:r>
            <a:r>
              <a:rPr lang="pt-BR" dirty="0" err="1"/>
              <a:t>IV</a:t>
            </a:r>
            <a:r>
              <a:rPr lang="pt-BR" dirty="0"/>
              <a:t>, </a:t>
            </a:r>
            <a:r>
              <a:rPr lang="pt-BR" dirty="0" err="1"/>
              <a:t>CF</a:t>
            </a:r>
            <a:r>
              <a:rPr lang="pt-BR" dirty="0"/>
              <a:t>). Sendo assim, se nem no Estado de Defesa é possível a incomunicabilidade do preso, quanto mais ainda no Estado de Direito.</a:t>
            </a:r>
          </a:p>
          <a:p>
            <a:pPr marL="0" indent="0" algn="just">
              <a:buNone/>
            </a:pP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3154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endParaRPr lang="pt-BR" dirty="0"/>
          </a:p>
        </p:txBody>
      </p:sp>
      <p:pic>
        <p:nvPicPr>
          <p:cNvPr id="9" name="Espaço Reservado para Conteúdo 8"/>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744659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387</TotalTime>
  <Words>5245</Words>
  <Application>Microsoft Office PowerPoint</Application>
  <PresentationFormat>Apresentação na tela (4:3)</PresentationFormat>
  <Paragraphs>304</Paragraphs>
  <Slides>68</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68</vt:i4>
      </vt:variant>
    </vt:vector>
  </HeadingPairs>
  <TitlesOfParts>
    <vt:vector size="71" baseType="lpstr">
      <vt:lpstr>Arial</vt:lpstr>
      <vt:lpstr>Calibri</vt:lpstr>
      <vt:lpstr>Tema do Office</vt:lpstr>
      <vt:lpstr>PROCESSO PENAL, 2016</vt:lpstr>
      <vt:lpstr>1. ATUAÇÃO DA DEFENSORIA NO INQUÉRITO POLICIAL</vt:lpstr>
      <vt:lpstr>1. ATUAÇÃO DA DEFENSORIA NO INQUÉRITO POLICIAL</vt:lpstr>
      <vt:lpstr>1. ATUAÇÃO DA DEFENSORIA NO INQUÉRITO POLICIAL. </vt:lpstr>
      <vt:lpstr>1. ATUAÇÃO DA DEFENSORIA NO INQUÉRITO POLICIAL. </vt:lpstr>
      <vt:lpstr>1. ATUAÇÃO DA DEFENSORIA NO INQUÉRITO POLICIAL. </vt:lpstr>
      <vt:lpstr>2. INCOMUNICABILIDADE DO INDICIADO PRESO</vt:lpstr>
      <vt:lpstr>2. INCOMUNICABILIDADE DO INDICIADO PRESO</vt:lpstr>
      <vt:lpstr>Apresentação do PowerPoint</vt:lpstr>
      <vt:lpstr>2. INCOMUNICABILIDADE DO INDICIADO PRESO</vt:lpstr>
      <vt:lpstr>3. TRANCAMENTO DO IP</vt:lpstr>
      <vt:lpstr>3. TRANCAMENTO DO IP</vt:lpstr>
      <vt:lpstr>4. INVESTIGAÇÃO DIRETA PELO MP</vt:lpstr>
      <vt:lpstr>4. INVESTIGAÇÃO DIRETA PELO MP</vt:lpstr>
      <vt:lpstr>4. INVESTIGAÇÃO DIRETA PELO MP</vt:lpstr>
      <vt:lpstr>5. RELATÓRIO (art. 10)</vt:lpstr>
      <vt:lpstr>6. PROVIDÊNCIAS A SEREM ADOTADAS PELO MP</vt:lpstr>
      <vt:lpstr>7. ARQUIVAMENTO</vt:lpstr>
      <vt:lpstr>7. ARQUIVAMENTO</vt:lpstr>
      <vt:lpstr>7. ARQUIVAMENTO</vt:lpstr>
      <vt:lpstr>8. PRINCÍPIO DA DEVOLUÇÃO (ARTIGO 28 DO CPP)</vt:lpstr>
      <vt:lpstr>8. PRINCÍPIO DA DEVOLUÇÃO (ARTIGO 28 DO CPP)</vt:lpstr>
      <vt:lpstr>Apresentação do PowerPoint</vt:lpstr>
      <vt:lpstr>Apresentação do PowerPoint</vt:lpstr>
      <vt:lpstr>8. PRINCÍPIO DA DEVOLUÇÃO (ARTIGO 28 DO CPP)</vt:lpstr>
      <vt:lpstr>Apresentação do PowerPoint</vt:lpstr>
      <vt:lpstr>1. CONCEITO DE AÇÃO</vt:lpstr>
      <vt:lpstr>1. CONCEITO DE AÇÃO</vt:lpstr>
      <vt:lpstr>2. CONDIÇÕES DA AÇÃO PROCESSUAL PENAL</vt:lpstr>
      <vt:lpstr>2. CONDIÇÕES DA AÇÃO PROCESSUAL PENAL</vt:lpstr>
      <vt:lpstr>2. CONDIÇÕES DA AÇÃO PROCESSUAL PENAL</vt:lpstr>
      <vt:lpstr>2. CONDIÇÕES DA AÇÃO PROCESSUAL PENAL</vt:lpstr>
      <vt:lpstr>2. CONDIÇÕES DA AÇÃO PROCESSUAL PENAL</vt:lpstr>
      <vt:lpstr>2. CONDIÇÕES DA AÇÃO PROCESSUAL PENAL</vt:lpstr>
      <vt:lpstr>2. CONDIÇÕES DA AÇÃO PROCESSUAL PENAL</vt:lpstr>
      <vt:lpstr>2. CONDIÇÕES DA AÇÃO PROCESSUAL PENAL</vt:lpstr>
      <vt:lpstr>2. CONDIÇÕES DA AÇÃO PROCESSUAL PENAL</vt:lpstr>
      <vt:lpstr>2. CONDIÇÕES DA AÇÃO PROCESSUAL PENAL</vt:lpstr>
      <vt:lpstr>3. AÇÃO PENAL PÚBLICA</vt:lpstr>
      <vt:lpstr>3. AÇÃO PENAL PÚBLICA</vt:lpstr>
      <vt:lpstr>3. AÇÃO PENAL PÚBLICA</vt:lpstr>
      <vt:lpstr>3. AÇÃO PENAL PÚBLICA</vt:lpstr>
      <vt:lpstr>3. AÇÃO PENAL PÚBLICA</vt:lpstr>
      <vt:lpstr>3. AÇÃO PENAL PÚBLICA</vt:lpstr>
      <vt:lpstr>3. AÇÃO PENAL PÚBLICA</vt:lpstr>
      <vt:lpstr>3. AÇÃO PENAL PÚBLICA</vt:lpstr>
      <vt:lpstr>3. AÇÃO PENAL PÚBLICA</vt:lpstr>
      <vt:lpstr>3. AÇÃO PENAL PÚBLICA</vt:lpstr>
      <vt:lpstr>3. AÇÃO PENAL PÚBLICA</vt:lpstr>
      <vt:lpstr>3. AÇÃO PENAL PÚBLICA</vt:lpstr>
      <vt:lpstr>4. AÇÃO PENAL PRIVADA</vt:lpstr>
      <vt:lpstr>4. AÇÃO PENAL PRIVADA</vt:lpstr>
      <vt:lpstr>4. AÇÃO PENAL PRIVADA</vt:lpstr>
      <vt:lpstr>4. AÇÃO PENAL PRIVADA</vt:lpstr>
      <vt:lpstr>4. AÇÃO PENAL PRIVADA</vt:lpstr>
      <vt:lpstr>4. AÇÃO PENAL PRIVADA</vt:lpstr>
      <vt:lpstr>4. AÇÃO PENAL PRIVADA</vt:lpstr>
      <vt:lpstr>4. AÇÃO PENAL PRIVADA</vt:lpstr>
      <vt:lpstr>4. AÇÃO PENAL PRIVADA</vt:lpstr>
      <vt:lpstr>4. AÇÃO PENAL PRIVADA</vt:lpstr>
      <vt:lpstr>4. AÇÃO PENAL PRIVADA</vt:lpstr>
      <vt:lpstr>4. AÇÃO PENAL PRIVADA</vt:lpstr>
      <vt:lpstr>4. AÇÃO PENAL PRIVADA</vt:lpstr>
      <vt:lpstr>5. AÇÃO PENAL DE LEGITIMIDADE CONCORRENTE</vt:lpstr>
      <vt:lpstr>6. ASPECTOS DA DENÚNCIA E DA QUEIXA</vt:lpstr>
      <vt:lpstr>6. ASPECTOS DA DENÚNCIA E DA QUEIXA</vt:lpstr>
      <vt:lpstr>6. ASPECTOS DA DENÚNCIA E DA QUEIXA</vt:lpstr>
      <vt:lpstr>6. ASPECTOS DA DENÚNCIA E DA QUEIXA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CONCEITO</dc:title>
  <dc:creator>Theuan</dc:creator>
  <cp:lastModifiedBy>Theuan Carvalho Gomes da Silva</cp:lastModifiedBy>
  <cp:revision>37</cp:revision>
  <dcterms:created xsi:type="dcterms:W3CDTF">2015-07-15T12:48:35Z</dcterms:created>
  <dcterms:modified xsi:type="dcterms:W3CDTF">2016-09-21T20:48:28Z</dcterms:modified>
</cp:coreProperties>
</file>