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5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0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49E7"/>
    <a:srgbClr val="48D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FCB99-4288-48A3-A219-D7B4FE571D17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2B015-69E7-4A65-98C7-3B3635447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52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ED19C-B575-437E-877F-BB934FFCC00D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55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93C2A-95B0-463D-A4F6-D4DE4280DA30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3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343C-DDD3-4C84-8476-CED15C0F2485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4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AA68-EE6A-4658-BAFA-256A618D97DB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72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6CC0C-6DF6-4460-8289-56FE7195ADC1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66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4CC6-EDF7-48E4-BF64-0CB6DA0ACF69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681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7EDD9-1EEB-4A81-AEDA-3FBB3E6267CE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184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340D1-0FC2-4897-B368-3106B1B4A4B7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1032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7F740-C4D8-4EB3-9330-D0556D36D4A0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1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0966F-E978-450C-AC6B-D5925AFEA955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5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5D43-3200-49A9-A337-EF3C5DDCB79F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11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CF0FB-EA76-4A65-BF11-723AB283224A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8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F261-B4BC-4045-BA8E-D833D6D96BAA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17B0C-2623-4250-B7EE-35A481E1C255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67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43050-BEA8-4D07-8055-68A6E0215BE2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78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E02C-827F-4BF6-B117-960900055492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51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0074C-3B9D-4EE4-9C6A-2252259E54FE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36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27A2C8-7CF6-44E6-8430-B6075EB9E37A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341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#art34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#art85%C2%A7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#art33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D85F2-088C-3C6B-1DB1-C555D29F4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3439314"/>
            <a:ext cx="10809844" cy="1608021"/>
          </a:xfrm>
        </p:spPr>
        <p:txBody>
          <a:bodyPr anchor="t">
            <a:normAutofit/>
          </a:bodyPr>
          <a:lstStyle/>
          <a:p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</a:rPr>
              <a:t>Respostas do Réu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8F93C8-BF9B-0CE6-AF15-B59268B8D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0085" y="5395105"/>
            <a:ext cx="5042064" cy="70428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b">
            <a:normAutofit/>
          </a:bodyPr>
          <a:lstStyle/>
          <a:p>
            <a:pPr algn="ctr"/>
            <a:r>
              <a:rPr lang="pt-BR" b="1" dirty="0">
                <a:latin typeface="Cambria" panose="02040503050406030204" pitchFamily="18" charset="0"/>
                <a:ea typeface="Cambria" panose="02040503050406030204" pitchFamily="18" charset="0"/>
              </a:rPr>
              <a:t>Contestação – Reconvenção - Revelia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95CD3B-0BE3-0678-8403-F56E511460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19" b="33379"/>
          <a:stretch/>
        </p:blipFill>
        <p:spPr>
          <a:xfrm>
            <a:off x="-6214" y="10"/>
            <a:ext cx="12214825" cy="3267587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D97B2BD-6E70-1952-DBC3-6D1C1FEE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4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3" y="1683684"/>
            <a:ext cx="10900228" cy="4826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341. Incumbe também ao réu manifestar-se precisamente sobre as alegações de fato constantes da petição inicial, presumindo-se verdadeiras as não impugnadas, salvo se:</a:t>
            </a:r>
          </a:p>
          <a:p>
            <a:pPr marL="0" indent="0" algn="just">
              <a:buNone/>
            </a:pPr>
            <a:r>
              <a:rPr lang="pt-BR" sz="28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pt-BR" sz="22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 - não for admissível, a seu respeito, a confissão;</a:t>
            </a:r>
            <a:endParaRPr lang="pt-BR" sz="2600" b="0" i="0" dirty="0">
              <a:solidFill>
                <a:srgbClr val="000000"/>
              </a:solidFill>
              <a:effectLst/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2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II - a petição inicial não estiver acompanhada de instrumento que a lei considerar da substância do ato;</a:t>
            </a:r>
            <a:endParaRPr lang="pt-BR" sz="2600" b="0" i="0" dirty="0">
              <a:solidFill>
                <a:srgbClr val="000000"/>
              </a:solidFill>
              <a:effectLst/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2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III - estiverem em contradição com a defesa, considerada em seu conjunto.</a:t>
            </a:r>
            <a:endParaRPr lang="pt-BR" sz="2600" b="0" i="0" dirty="0">
              <a:solidFill>
                <a:srgbClr val="000000"/>
              </a:solidFill>
              <a:effectLst/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2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Parágrafo único. O ônus da impugnação especificada dos fatos não se aplica ao defensor público, ao advogado dativo e ao curador especial.</a:t>
            </a:r>
            <a:endParaRPr lang="pt-BR" sz="2600" b="0" i="0" dirty="0">
              <a:solidFill>
                <a:srgbClr val="000000"/>
              </a:solidFill>
              <a:effectLst/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pt-BR" sz="2400" dirty="0">
              <a:solidFill>
                <a:srgbClr val="000000"/>
              </a:solidFill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D9393E-233A-846C-E449-02D279A2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79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3" y="1683684"/>
            <a:ext cx="10900228" cy="482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342. Depois da contestação, só é lícito ao réu deduzir novas alegações quando:</a:t>
            </a:r>
            <a:endParaRPr lang="pt-BR" sz="2800" b="1" i="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pt-BR" sz="2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 - relativas a direito ou a fato superveniente;</a:t>
            </a:r>
            <a:endParaRPr lang="pt-BR" sz="2800" b="0" i="0" dirty="0">
              <a:solidFill>
                <a:srgbClr val="000000"/>
              </a:solidFill>
              <a:effectLst/>
              <a:highlight>
                <a:srgbClr val="FF00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II - competir ao juiz conhecer delas de ofício;</a:t>
            </a:r>
            <a:endParaRPr lang="pt-BR" sz="2800" b="0" i="0" dirty="0">
              <a:solidFill>
                <a:srgbClr val="000000"/>
              </a:solidFill>
              <a:effectLst/>
              <a:highlight>
                <a:srgbClr val="FF00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III - por expressa autorização legal, puderem ser formuladas em qualquer tempo e grau de jurisdição.</a:t>
            </a:r>
            <a:endParaRPr lang="pt-BR" sz="2800" b="0" i="0" dirty="0">
              <a:solidFill>
                <a:srgbClr val="000000"/>
              </a:solidFill>
              <a:effectLst/>
              <a:highlight>
                <a:srgbClr val="FF00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pt-BR" sz="3200" dirty="0">
              <a:solidFill>
                <a:srgbClr val="000000"/>
              </a:solidFill>
              <a:highlight>
                <a:srgbClr val="00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B60DD9-5043-4EA2-3CD5-0BA5A8937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3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pt-BR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 RECONVENÇÃO – ART. 343 CPC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A487358-00F8-54AE-4A8C-F9FB398B9151}"/>
              </a:ext>
            </a:extLst>
          </p:cNvPr>
          <p:cNvSpPr/>
          <p:nvPr/>
        </p:nvSpPr>
        <p:spPr>
          <a:xfrm>
            <a:off x="275771" y="1567544"/>
            <a:ext cx="11640458" cy="489859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Na contestação, é lícito ao réu propor reconvenção para manifestar pretensão própria, conexa com a ação principal ou com o fundamento da defesa.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B6889DDE-2748-5793-26C4-DF3D986B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84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pt-BR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 RECONVENÇÃO – ART. 343 CPC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A487358-00F8-54AE-4A8C-F9FB398B9151}"/>
              </a:ext>
            </a:extLst>
          </p:cNvPr>
          <p:cNvSpPr/>
          <p:nvPr/>
        </p:nvSpPr>
        <p:spPr>
          <a:xfrm>
            <a:off x="275771" y="1563427"/>
            <a:ext cx="11640458" cy="489859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100"/>
              </a:lnSpc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1º Proposta a reconvenção, o autor será intimado, na pessoa</a:t>
            </a: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 seu advogado, para apresentar resposta no prazo de 15</a:t>
            </a:r>
          </a:p>
          <a:p>
            <a:pPr algn="just">
              <a:lnSpc>
                <a:spcPts val="1100"/>
              </a:lnSpc>
            </a:pPr>
            <a:endParaRPr lang="pt-BR" sz="24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(quinze) dias.</a:t>
            </a:r>
          </a:p>
          <a:p>
            <a:pPr algn="just">
              <a:lnSpc>
                <a:spcPts val="1100"/>
              </a:lnSpc>
            </a:pPr>
            <a:endParaRPr lang="pt-BR" sz="24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endParaRPr lang="pt-BR" sz="40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2º A desistência da ação ou a ocorrência de causa extintiva</a:t>
            </a: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que impeça o exame de seu mérito não obsta ao</a:t>
            </a: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endParaRPr lang="pt-BR" sz="24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4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prosseguimento do processo quanto à reconvenção.</a:t>
            </a:r>
          </a:p>
          <a:p>
            <a:pPr algn="just">
              <a:lnSpc>
                <a:spcPts val="1100"/>
              </a:lnSpc>
            </a:pPr>
            <a:endParaRPr lang="pt-BR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0E5D8B2-85CF-9383-0943-F944AC4D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82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pt-BR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 RECONVENÇÃO – ART. 343 CPC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A487358-00F8-54AE-4A8C-F9FB398B9151}"/>
              </a:ext>
            </a:extLst>
          </p:cNvPr>
          <p:cNvSpPr/>
          <p:nvPr/>
        </p:nvSpPr>
        <p:spPr>
          <a:xfrm>
            <a:off x="275771" y="1582059"/>
            <a:ext cx="11640458" cy="489859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100"/>
              </a:lnSpc>
            </a:pPr>
            <a:endParaRPr lang="pt-BR" sz="24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§ 3º A reconvenção pode ser proposta contra o </a:t>
            </a:r>
          </a:p>
          <a:p>
            <a:pPr algn="just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>
              <a:lnSpc>
                <a:spcPts val="1100"/>
              </a:lnSpc>
            </a:pPr>
            <a:endParaRPr lang="pt-BR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autor e terceiro.</a:t>
            </a:r>
            <a:endParaRPr lang="pt-BR" sz="4400" b="0" i="0" dirty="0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§ 4º A reconvenção pode ser proposta pelo réu em litisconsórcio com terceiro.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048F462F-B362-EFF1-507A-490689BB9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64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pt-BR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 RECONVENÇÃO – ART. 343 CPC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A487358-00F8-54AE-4A8C-F9FB398B9151}"/>
              </a:ext>
            </a:extLst>
          </p:cNvPr>
          <p:cNvSpPr/>
          <p:nvPr/>
        </p:nvSpPr>
        <p:spPr>
          <a:xfrm>
            <a:off x="275771" y="1582059"/>
            <a:ext cx="11640458" cy="489859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§ 5º Se o autor for substituto processual, o </a:t>
            </a: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Reconvinte  deverá afirmar ser titular de direito em </a:t>
            </a: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face do substituído, e a reconvenção deverá ser </a:t>
            </a: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proposta em face do autor, também na qualidade </a:t>
            </a: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2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 substituto processual.</a:t>
            </a:r>
            <a:endParaRPr lang="pt-BR" sz="28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5144C75-B38F-3084-9CE1-BD84D4D1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8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pt-BR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 RECONVENÇÃO – ART. 343 CPC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A487358-00F8-54AE-4A8C-F9FB398B9151}"/>
              </a:ext>
            </a:extLst>
          </p:cNvPr>
          <p:cNvSpPr/>
          <p:nvPr/>
        </p:nvSpPr>
        <p:spPr>
          <a:xfrm>
            <a:off x="275771" y="1582059"/>
            <a:ext cx="11640458" cy="489859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§ 6º O réu pode propor reconvenção</a:t>
            </a:r>
          </a:p>
          <a:p>
            <a:pPr algn="ctr">
              <a:lnSpc>
                <a:spcPts val="1100"/>
              </a:lnSpc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32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independentemente de oferecer</a:t>
            </a:r>
          </a:p>
          <a:p>
            <a:pPr algn="ctr">
              <a:lnSpc>
                <a:spcPts val="1100"/>
              </a:lnSpc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32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1100"/>
              </a:lnSpc>
            </a:pPr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contestação</a:t>
            </a:r>
            <a:r>
              <a:rPr lang="pt-BR" sz="2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pt-BR" sz="2800" b="0" i="0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4BA3D1D-D032-4F71-DEE3-3AE217E7B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2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D9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</a:rPr>
              <a:t>DA REVELIA – ART. 344 A 346 CPC</a:t>
            </a:r>
          </a:p>
        </p:txBody>
      </p:sp>
      <p:sp>
        <p:nvSpPr>
          <p:cNvPr id="3" name="Seta: Pentágono 2">
            <a:extLst>
              <a:ext uri="{FF2B5EF4-FFF2-40B4-BE49-F238E27FC236}">
                <a16:creationId xmlns:a16="http://schemas.microsoft.com/office/drawing/2014/main" id="{466E6BEF-6BB5-1221-962C-A5DB9CE69B89}"/>
              </a:ext>
            </a:extLst>
          </p:cNvPr>
          <p:cNvSpPr/>
          <p:nvPr/>
        </p:nvSpPr>
        <p:spPr>
          <a:xfrm>
            <a:off x="933500" y="1603829"/>
            <a:ext cx="11258500" cy="95797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344. Se o réu não contestar a ação, será considerado revel e presumir-se-ão verdadeiras as alegações de fato formuladas pelo autor.</a:t>
            </a:r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eta: Pentágono 4">
            <a:extLst>
              <a:ext uri="{FF2B5EF4-FFF2-40B4-BE49-F238E27FC236}">
                <a16:creationId xmlns:a16="http://schemas.microsoft.com/office/drawing/2014/main" id="{6CE0D707-6EFE-050A-9414-1CD86E1C236A}"/>
              </a:ext>
            </a:extLst>
          </p:cNvPr>
          <p:cNvSpPr/>
          <p:nvPr/>
        </p:nvSpPr>
        <p:spPr>
          <a:xfrm>
            <a:off x="933500" y="2823002"/>
            <a:ext cx="11258500" cy="841855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345. A revelia não produz o efeito mencionado no </a:t>
            </a:r>
            <a:r>
              <a:rPr lang="pt-BR" sz="2400" i="0" dirty="0"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art. 344 </a:t>
            </a:r>
            <a:r>
              <a:rPr lang="pt-BR" sz="24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se:</a:t>
            </a:r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74C0FE38-ED92-2A39-4ACE-99B73AC82007}"/>
              </a:ext>
            </a:extLst>
          </p:cNvPr>
          <p:cNvSpPr/>
          <p:nvPr/>
        </p:nvSpPr>
        <p:spPr>
          <a:xfrm>
            <a:off x="933500" y="3788229"/>
            <a:ext cx="11258500" cy="2837569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 - havendo pluralidade de réus, algum deles contestar a ação;</a:t>
            </a:r>
          </a:p>
          <a:p>
            <a:pPr algn="ctr"/>
            <a:endParaRPr lang="pt-BR" sz="20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 - o litígio versar sobre direitos indisponíveis;</a:t>
            </a:r>
          </a:p>
          <a:p>
            <a:pPr algn="ctr"/>
            <a:endParaRPr lang="pt-BR" sz="20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III - a petição inicial não estiver acompanhada de instrumento que a lei considere indispensável à prova do ato;</a:t>
            </a:r>
          </a:p>
          <a:p>
            <a:pPr algn="ctr"/>
            <a:endParaRPr lang="pt-BR" sz="20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IV - as alegações de fato formuladas pelo autor forem inverossímeis ou estiverem em contradição com prova constante dos autos.</a:t>
            </a:r>
            <a:endParaRPr lang="pt-BR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9D481A-D7DB-90FE-0652-F9921322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6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D9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95797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pt-BR" dirty="0">
                <a:latin typeface="Cambria" panose="02040503050406030204" pitchFamily="18" charset="0"/>
                <a:ea typeface="Cambria" panose="02040503050406030204" pitchFamily="18" charset="0"/>
              </a:rPr>
              <a:t>DA REVELIA – ART. 344 A 346 CPC</a:t>
            </a:r>
          </a:p>
        </p:txBody>
      </p:sp>
      <p:sp>
        <p:nvSpPr>
          <p:cNvPr id="3" name="Seta: Pentágono 2">
            <a:extLst>
              <a:ext uri="{FF2B5EF4-FFF2-40B4-BE49-F238E27FC236}">
                <a16:creationId xmlns:a16="http://schemas.microsoft.com/office/drawing/2014/main" id="{466E6BEF-6BB5-1221-962C-A5DB9CE69B89}"/>
              </a:ext>
            </a:extLst>
          </p:cNvPr>
          <p:cNvSpPr/>
          <p:nvPr/>
        </p:nvSpPr>
        <p:spPr>
          <a:xfrm>
            <a:off x="933500" y="2815772"/>
            <a:ext cx="11258500" cy="2583542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346. Os prazos contra o revel que não tenha patrono nos autos fluirão da data de publicação do ato decisório no órgão oficial.</a:t>
            </a:r>
          </a:p>
          <a:p>
            <a:pPr algn="ctr"/>
            <a:endParaRPr lang="pt-BR" sz="2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Parágrafo único. O revel poderá intervir no processo em qualquer fase, recebendo-o no estado em que se encontrar.</a:t>
            </a:r>
            <a:endParaRPr lang="pt-BR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755808-5925-44C2-DC36-13273CE0C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66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1226484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PROVIDÊNCIAS PRELIMINARES E SANEAMENTO – 347 A 353, CPC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0C21A88-0084-3045-A3F6-9845C860A25D}"/>
              </a:ext>
            </a:extLst>
          </p:cNvPr>
          <p:cNvSpPr/>
          <p:nvPr/>
        </p:nvSpPr>
        <p:spPr>
          <a:xfrm>
            <a:off x="682171" y="1872343"/>
            <a:ext cx="10827658" cy="475345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 magistrado, nesse momento, deve, na medida do possível regularizar o processo e resolver questões pendentes:</a:t>
            </a:r>
          </a:p>
          <a:p>
            <a:pPr algn="ctr"/>
            <a:endParaRPr lang="pt-BR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Questões acerca de intervenção de terceiros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Trazer os litisconsortes necessários não citados;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Verificar a revelia e a produção de seus efeitos;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Fixar pontos controvertidos que serão objeto de prova e estabelecer com as partes quais provas serão produzidas (art. 348);</a:t>
            </a:r>
          </a:p>
          <a:p>
            <a:pPr algn="ctr"/>
            <a:endParaRPr lang="pt-BR" sz="20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Somente após a contestação é que se verificam os pontos controvertidos, pois muitas provas não precisarão ser produzidas, pois os fatos não se controverteram, sendo inútil a sua produção. Outras sequer foram mencionadas na inicial pois não havia como o autor imaginar o que seria argumentado na defesa do réu.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739111DB-8E8B-8C98-7E4F-C362A683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31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640114"/>
            <a:ext cx="11074399" cy="4746171"/>
          </a:xfrm>
        </p:spPr>
        <p:txBody>
          <a:bodyPr>
            <a:normAutofit/>
          </a:bodyPr>
          <a:lstStyle/>
          <a:p>
            <a:pPr algn="just"/>
            <a:r>
              <a:rPr lang="pt-BR" sz="21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Principal ferramenta de defesa em um processo judicial. É o momento oportuno para que o demandado (aquele que sofre a ação) se manifeste em sua defesa e refute todos os fatos e teses de direito apresentados pelo autor em sua petição inicial.</a:t>
            </a:r>
          </a:p>
          <a:p>
            <a:pPr marL="0" indent="0" algn="just">
              <a:buNone/>
            </a:pPr>
            <a:endParaRPr lang="pt-BR" sz="2100" b="0" i="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t-BR" sz="21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Conforme o artigo 336 do Código de Processo Civil: </a:t>
            </a:r>
            <a:r>
              <a:rPr lang="pt-BR" sz="2100" b="1" i="0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pt-BR" sz="2100" b="1" i="1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Incumbe ao réu alegar, na contestação, toda a matéria de defesa, expondo as razões de fato e de direito com que impugna o pedido do autor e especificando as provas que pretende produzir”.</a:t>
            </a:r>
          </a:p>
          <a:p>
            <a:pPr marL="0" indent="0" algn="just">
              <a:buNone/>
            </a:pPr>
            <a:endParaRPr lang="pt-BR" sz="2100" b="1" i="0" u="sng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t-BR" sz="21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Prazo - 15 dias para apresentar a peça em juízo, conforme artigo 335 do Novo CPC. Inicia-se o prazo a partir da </a:t>
            </a:r>
            <a:r>
              <a:rPr lang="pt-BR" sz="2100" b="1" i="0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citação do réu</a:t>
            </a:r>
            <a:r>
              <a:rPr lang="pt-BR" sz="21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pt-BR" sz="2100" b="1" i="0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 audiências de conciliação ou de mediação</a:t>
            </a:r>
            <a:r>
              <a:rPr lang="pt-BR" sz="21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pt-BR" sz="2100" b="1" i="0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ou do momento de cancelamento da audiência por pedido do próprio réu.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0202FC-34B3-22ED-606E-14064978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1226484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PROVIDÊNCIAS PRELIMINARES E SANEAMENTO – 347 A 353, CPC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0C21A88-0084-3045-A3F6-9845C860A25D}"/>
              </a:ext>
            </a:extLst>
          </p:cNvPr>
          <p:cNvSpPr/>
          <p:nvPr/>
        </p:nvSpPr>
        <p:spPr>
          <a:xfrm>
            <a:off x="682171" y="1872343"/>
            <a:ext cx="10827658" cy="475345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Determinará a correção de irregularidades ou vícios sanáveis em</a:t>
            </a:r>
            <a:r>
              <a:rPr lang="pt-BR" sz="2800" b="1" i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até 30 dias.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pt-BR" sz="2800" b="1" i="1" u="sng" dirty="0">
              <a:solidFill>
                <a:schemeClr val="bg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800" b="1" i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Esse prazo poderá, ser inferior, caso a correção possa ocorrer em tempo menor. Em muitos casos esse prazo não será para as partes, sendo a correção muitas vezes </a:t>
            </a:r>
            <a:r>
              <a:rPr lang="pt-BR" sz="2800" b="1" i="1" u="sng" dirty="0" err="1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imcumbida</a:t>
            </a:r>
            <a:r>
              <a:rPr lang="pt-BR" sz="2800" b="1" i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à serventia ou ao MP.</a:t>
            </a:r>
          </a:p>
          <a:p>
            <a:pPr algn="ctr"/>
            <a:endParaRPr lang="pt-BR" sz="2800" b="1" i="1" u="sng" dirty="0">
              <a:solidFill>
                <a:schemeClr val="bg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800" b="1" i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Se o prazo for direcionado às partes, deverá o magistrado indique precisamente o que deve ser corrigido.</a:t>
            </a:r>
            <a:endParaRPr lang="pt-BR" sz="2400" b="1" i="1" u="sng" dirty="0">
              <a:solidFill>
                <a:schemeClr val="bg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B86522C-132D-1C7C-1E6B-CD9C229E4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23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1226484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PROVIDÊNCIAS PRELIMINARES E SANEAMENTO – 347 A 353, CPC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0C21A88-0084-3045-A3F6-9845C860A25D}"/>
              </a:ext>
            </a:extLst>
          </p:cNvPr>
          <p:cNvSpPr/>
          <p:nvPr/>
        </p:nvSpPr>
        <p:spPr>
          <a:xfrm>
            <a:off x="682171" y="1872343"/>
            <a:ext cx="10827658" cy="475345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O CPC fala em </a:t>
            </a:r>
            <a:r>
              <a:rPr lang="pt-BR" sz="2400" b="1" u="sng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VÍCIOS SANÁVEIS </a:t>
            </a:r>
            <a:r>
              <a:rPr lang="pt-BR" sz="2400" b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(e não nulidades sanáveis)!</a:t>
            </a:r>
          </a:p>
          <a:p>
            <a:pPr algn="ctr"/>
            <a:r>
              <a:rPr lang="pt-BR" sz="2400" b="1" u="sng" dirty="0">
                <a:solidFill>
                  <a:schemeClr val="bg1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Sendo o objetivo do saneamento é justamente evitar a decretação de nulidade a expressão vício parece muito mais adequada.</a:t>
            </a:r>
          </a:p>
          <a:p>
            <a:pPr algn="ctr"/>
            <a:endParaRPr lang="pt-BR" sz="2400" b="1" u="sng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b="1" u="sng" dirty="0">
                <a:solidFill>
                  <a:schemeClr val="bg1"/>
                </a:solidFill>
                <a:highlight>
                  <a:srgbClr val="00808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Além dos vícios, o CPC fala em irregularidades que são vícios de menor potencial e que geram menor gravame ao processo (</a:t>
            </a:r>
            <a:r>
              <a:rPr lang="pt-BR" sz="2400" b="1" u="sng" dirty="0" err="1">
                <a:solidFill>
                  <a:schemeClr val="bg1"/>
                </a:solidFill>
                <a:highlight>
                  <a:srgbClr val="00808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ex</a:t>
            </a:r>
            <a:r>
              <a:rPr lang="pt-BR" sz="2400" b="1" u="sng" dirty="0">
                <a:solidFill>
                  <a:schemeClr val="bg1"/>
                </a:solidFill>
                <a:highlight>
                  <a:srgbClr val="00808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: numeração equivocada dos autos do processo).</a:t>
            </a:r>
          </a:p>
          <a:p>
            <a:pPr algn="ctr"/>
            <a:endParaRPr lang="pt-BR" sz="2000" b="1" i="1" u="sng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pt-BR" sz="2000" b="1" i="1" u="sng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C755294-E18C-BDA4-1AE6-58CA6F653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80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16D8A-0920-5079-D817-E90742BE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500" y="232202"/>
            <a:ext cx="10325000" cy="1226484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PROVIDÊNCIAS PRELIMINARES E SANEAMENTO – 347 A 353, CPC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0C21A88-0084-3045-A3F6-9845C860A25D}"/>
              </a:ext>
            </a:extLst>
          </p:cNvPr>
          <p:cNvSpPr/>
          <p:nvPr/>
        </p:nvSpPr>
        <p:spPr>
          <a:xfrm>
            <a:off x="682171" y="1872343"/>
            <a:ext cx="10827658" cy="475345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u="sng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Por fim, poderá o autor apresentar réplica em 15 dias, não sendo a réplica ofertada em todos os casos, em tese:</a:t>
            </a:r>
          </a:p>
          <a:p>
            <a:pPr algn="ctr"/>
            <a:endParaRPr lang="pt-BR" sz="2400" b="1" u="sng" dirty="0">
              <a:solidFill>
                <a:schemeClr val="bg1"/>
              </a:solidFill>
              <a:highlight>
                <a:srgbClr val="00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ctr">
              <a:buAutoNum type="alphaLcParenR"/>
            </a:pPr>
            <a:r>
              <a:rPr lang="pt-BR" sz="2400" b="1" u="sng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Se o réu apresentou preliminares;</a:t>
            </a:r>
          </a:p>
          <a:p>
            <a:pPr marL="457200" indent="-457200" algn="ctr">
              <a:buAutoNum type="alphaLcParenR"/>
            </a:pPr>
            <a:r>
              <a:rPr lang="pt-BR" sz="2400" b="1" u="sng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Se o réu apresentou defesa de mérito indireta (fatos impeditivos, modificativos ou extintivos)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68F672A-5BF4-F981-28B6-794F6240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21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313BE87B-D7FD-4BF3-A7BC-511F52252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35A481B-C639-4892-B0EF-4D8373A9B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63973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52BD58B-6284-459E-9FF4-A97F3A569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E589C21-CEDE-4D90-AC85-6E43B68D1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3449715"/>
            <a:ext cx="2981858" cy="3208867"/>
            <a:chOff x="9206969" y="2963333"/>
            <a:chExt cx="2981858" cy="3208867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F4121EC-0ADD-45C0-85F0-D49F67A3E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22F012F-0680-4AEC-9884-BA712ED2B9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A5CEDFE-9EC8-436B-AE10-F85A847783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9C70031-55D8-483B-8452-A6B809D0A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24F1E16-B0BE-4400-9A10-95BB1D52C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ítulo 4">
            <a:extLst>
              <a:ext uri="{FF2B5EF4-FFF2-40B4-BE49-F238E27FC236}">
                <a16:creationId xmlns:a16="http://schemas.microsoft.com/office/drawing/2014/main" id="{E4AA5529-7AB2-F587-72DF-5DA31F8AF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738" y="685798"/>
            <a:ext cx="6159273" cy="44958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JULGAMENTO CONFORME O ESTADO DO PROCESSO – 354 A 356, CPC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23BD67F3-7F4C-E6CC-4B25-3E2A8856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2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Único Canto Recortado 3">
            <a:extLst>
              <a:ext uri="{FF2B5EF4-FFF2-40B4-BE49-F238E27FC236}">
                <a16:creationId xmlns:a16="http://schemas.microsoft.com/office/drawing/2014/main" id="{A67468EB-887E-31DE-5130-65CC2630252A}"/>
              </a:ext>
            </a:extLst>
          </p:cNvPr>
          <p:cNvSpPr/>
          <p:nvPr/>
        </p:nvSpPr>
        <p:spPr>
          <a:xfrm>
            <a:off x="1248229" y="1451429"/>
            <a:ext cx="9971314" cy="395514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Cumpridas as providências preliminares, ou não havendo necessidade de sua realização, poderá o magistrado julgar o processo no estado em que se encontra, nas seguintes modalidades: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DE604D79-42E4-65CA-6B09-B10B2E9D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62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EXTINÇÃO DO PROCESSO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Enquadrado em uma das hipóteses do art. 485 do CPC (extinção sem resolução de mérito), pela falta de algum requisito processual pertinente ou também  com base no artigo 487, II e III do CPC.</a:t>
            </a:r>
          </a:p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Nesse caso será extinto com resolução de mérito por meio de acordo ou se constatada prescrição/decadência.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FB24A49F-E23E-03B0-678C-2D12BB004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EXTINÇÃO DO PROCESSO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 artigo 485, CPC serve de base para extinção sem resolução exceto o inciso I, pois se indeferir a inicial, nessa fase, terá julgamento do mérito que veremos adiante com o julgamento antecipado ou após a instrução</a:t>
            </a:r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E7C41DBE-29B3-F2EE-774E-78687BD62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2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JULGAMENTO ANTECIPADO DO MÉRITO – 355,CPC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Fenômeno criado no ordenamento,  permite que seja prolatada a sentença imediatamente, quando o processo reunir condições para tanto. </a:t>
            </a:r>
          </a:p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Não se confunde com tutela de evidência, que é concedida com base na verossimilhança da existência de um futuro direito. </a:t>
            </a:r>
          </a:p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Já a sentença é prolatada fundada em elementos exaurientes que demonstram a suficiência de provas e exercício do direito ao contraditório.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43CA894-AC8A-5E9C-B07B-1B5C8B5A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6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JULGAMENTO ANTECIPADO DO MÉRITO – 355,CPC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u="sng" dirty="0">
                <a:highlight>
                  <a:srgbClr val="0000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2 hipóteses:</a:t>
            </a:r>
          </a:p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1- Quando não houver mais necessidade de produzir provas;</a:t>
            </a:r>
          </a:p>
          <a:p>
            <a:pPr algn="just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2- Quando ocorrer a revelia e tenha sofrido seus efeitos e que o réu não tenha ingressado nos autos oportunamente  para requerer a produção de provas.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0F41AFB2-3146-1C72-CF01-3567E2D3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1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JULGAMENTO ANTECIPADO  PARCIAL DO MÉRITO – 356,CPC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O Sistema processual brasileiro permite haver julgamento fragmentado da causa. </a:t>
            </a:r>
          </a:p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ctr">
              <a:buAutoNum type="alphaLcParenR"/>
            </a:pPr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Se for incontroverso;</a:t>
            </a:r>
          </a:p>
          <a:p>
            <a:pPr marL="457200" indent="-457200" algn="ctr">
              <a:buAutoNum type="alphaLcParenR"/>
            </a:pPr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Estiver em condições de imediato julgamento nos termos do art.355;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F01C3096-CF8F-9395-900E-D694435D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6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843314"/>
            <a:ext cx="11074399" cy="45429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337. Incumbe ao réu, antes de discutir o mérito, alegar: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(Preliminarmente)</a:t>
            </a:r>
          </a:p>
          <a:p>
            <a:pPr marL="0" indent="0" algn="just">
              <a:buNone/>
            </a:pPr>
            <a:endParaRPr lang="pt-BR" sz="2400" b="0" i="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inexistência ou nulidade da citação;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incompetência absoluta e relativa;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III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- incorreção do valor da causa;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IV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inépcia da petição inicial;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perempção;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litispendência;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VII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coisa julgada;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E8B28D0-0B67-2CDC-FD41-9B36FBD7C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49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a 3">
            <a:extLst>
              <a:ext uri="{FF2B5EF4-FFF2-40B4-BE49-F238E27FC236}">
                <a16:creationId xmlns:a16="http://schemas.microsoft.com/office/drawing/2014/main" id="{64718962-91C9-DBB7-FC64-1A633B0964D4}"/>
              </a:ext>
            </a:extLst>
          </p:cNvPr>
          <p:cNvSpPr/>
          <p:nvPr/>
        </p:nvSpPr>
        <p:spPr>
          <a:xfrm>
            <a:off x="1451429" y="362857"/>
            <a:ext cx="9666514" cy="1640114"/>
          </a:xfrm>
          <a:prstGeom prst="wav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tx1">
                    <a:lumMod val="9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 SANEAMENTO E DA ORGANIZAÇÃO DO PROCESSO, 357 - CPC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051799-B00F-8714-46A2-73DDCC4EABC5}"/>
              </a:ext>
            </a:extLst>
          </p:cNvPr>
          <p:cNvSpPr/>
          <p:nvPr/>
        </p:nvSpPr>
        <p:spPr>
          <a:xfrm>
            <a:off x="1451429" y="2220686"/>
            <a:ext cx="9666514" cy="427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Caso não ocorra nenhuma das hipóteses deste Capítulo, deverá o juiz, em decisão de saneamento e de organização do processo:</a:t>
            </a:r>
          </a:p>
          <a:p>
            <a:pPr algn="ctr"/>
            <a:endParaRPr lang="pt-B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t-BR" sz="2400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1 – resolver questões processuais pendentes, se houver;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2- delimitar questões de fato sobre as quais recairá a atividade probatória, especificando os meios de prova admitidos;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3-definir a distribuição do ônus da prova, observado o art. 373;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4- delimitar as questões de direito relevantes para a decisão de mérito;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highlight>
                  <a:srgbClr val="00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5- designar, se necessário audiência de instrução e julgamento;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E85D7823-54E0-5C5D-64D9-CDA63878A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7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AA377-F1A2-C5B2-B147-53B6EDEC1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Boa noite e ótimo final de semana!!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305843-9B84-38A5-6BC5-79AB516B1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solidFill>
                  <a:schemeClr val="accent1">
                    <a:lumMod val="50000"/>
                  </a:schemeClr>
                </a:solidFill>
              </a:rPr>
              <a:t>Obrigada!!!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FD8F5A-6802-8086-B769-2B389CA6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7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2032000"/>
            <a:ext cx="11074399" cy="4354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VIII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conexão;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IX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- incapacidade da parte, defeito de representação ou falta de autorização;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convenção de arbitragem;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ausência de legitimidade ou de interesse processual;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XII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- falta de caução ou de outra prestação que a lei exige como preliminar;</a:t>
            </a:r>
          </a:p>
          <a:p>
            <a:pPr marL="0" indent="0" algn="just">
              <a:buNone/>
            </a:pP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XIII - </a:t>
            </a: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indevida concessão do benefício de gratuidade de justiça.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53266EC-67DE-69A6-4095-8E5D339AF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8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2032000"/>
            <a:ext cx="11074399" cy="4354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1º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Verifica-se a litispendência ou a coisa julgada quando se reproduz ação anteriormente ajuizada.</a:t>
            </a: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2º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Uma ação é idêntica a outra quando possui as mesmas partes, a mesma causa de pedir e o mesmo pedido.</a:t>
            </a: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3º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Há litispendência quando se repete ação que está em curso.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15872B-6783-25F9-7990-717482B3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83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2061029"/>
            <a:ext cx="11074399" cy="4354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4º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Há coisa julgada quando se repete ação que já foi decidida por decisão transitada em julgado.</a:t>
            </a: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5º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Excetuadas a convenção de arbitragem e a incompetência relativa, o juiz conhecerá de ofício das matérias enumeradas neste artigo.</a:t>
            </a:r>
          </a:p>
          <a:p>
            <a:pPr marL="0" indent="0" algn="just">
              <a:buNone/>
            </a:pPr>
            <a:r>
              <a:rPr lang="pt-BR" sz="24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6º </a:t>
            </a:r>
            <a:r>
              <a:rPr lang="pt-BR" sz="24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 ausência de alegação da existência de convenção de arbitragem, na forma prevista neste Capítulo, implica aceitação da jurisdição estatal e renúncia ao juízo arbitral.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F85685F-8E2B-3001-DE21-20BA1C6BC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50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2032000"/>
            <a:ext cx="11074399" cy="4354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 art. 338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Cas</a:t>
            </a:r>
            <a:r>
              <a:rPr lang="pt-BR" sz="2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 o Réu alegue ser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parte ilegítima ou não ser o responsável pelo prejuízo invocado, o juiz facultará ao autor, em 15 (quinze) dias, a alteração da petição inicial para substituição do réu.</a:t>
            </a:r>
          </a:p>
          <a:p>
            <a:pPr marL="0" indent="0" algn="just">
              <a:buNone/>
            </a:pP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Parágrafo único. Realizada a substituição, o autor reembolsará as despesas e pagará os honorários ao procurador do réu excluído, que serão fixados entre três e cinco por cento do valor da causa ou, sendo este irrisório, nos termos do 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85, § 8º 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pt-BR" sz="2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D83977-A923-D127-30C3-84FE7E75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4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2032000"/>
            <a:ext cx="11074399" cy="435428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t-BR" sz="2600" b="1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339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Quando alegar sua ilegitimidade, incumbe ao réu indicar o sujeito passivo da relação jurídica discutida sempre que tiver conhecimento, sob pena de arcar com as despesas processuais e de indenizar o autor pelos prejuízos decorrentes da falta de indicação.</a:t>
            </a:r>
          </a:p>
          <a:p>
            <a:pPr marL="0" indent="0" algn="just">
              <a:buNone/>
            </a:pP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1º O autor, ao aceitar a indicação, procederá, no prazo de 15 (quinze) dias, à alteração da petição inicial para a substituição do réu, observando-se, ainda, o parágrafo único do 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338 </a:t>
            </a: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2600" b="0" i="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§ 2º No prazo de 15 (quinze) dias, o autor pode optar por alterar a petição inicial para incluir, como litisconsorte passivo, o sujeito indicado pelo réu.</a:t>
            </a:r>
          </a:p>
          <a:p>
            <a:pPr algn="just"/>
            <a:endParaRPr lang="pt-BR" sz="2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C2DF2D3-6278-95BB-269F-73E5DD68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8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993F-ADDA-8125-F5AB-4006BBED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32201"/>
            <a:ext cx="10798628" cy="1117628"/>
          </a:xfr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CONTESTAÇÃO – Art. 335 e </a:t>
            </a:r>
            <a:r>
              <a:rPr lang="pt-BR" dirty="0" err="1"/>
              <a:t>ss</a:t>
            </a:r>
            <a:r>
              <a:rPr lang="pt-BR" dirty="0"/>
              <a:t>, CPC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D645FD-F6C9-F0FE-2BDB-0E330CE4C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43" y="1799799"/>
            <a:ext cx="11074399" cy="482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Art. 340. Havendo alegação de incompetência relativa ou absoluta, a contestação poderá ser protocolada no foro de domicílio do réu, fato que será imediatamente comunicado ao juiz da causa, preferencialmente por meio eletrônico.</a:t>
            </a:r>
            <a:endParaRPr lang="pt-BR" sz="24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§ 1º A contestação será submetida a livre distribuição ou, se o réu houver sido citado por meio de carta precatória, juntada aos autos dessa carta, seguindo-se a sua imediata remessa para o juízo da causa.</a:t>
            </a:r>
            <a:endParaRPr lang="pt-BR" sz="24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§ 2º Reconhecida a competência do foro indicado pelo réu, o juízo para o qual for distribuída a contestação ou a carta precatória será considerado prevento.</a:t>
            </a:r>
            <a:endParaRPr lang="pt-BR" sz="24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§ 3º Alegada a incompetência nos termos do caput , será suspensa a realização da audiência de conciliação ou de mediação, se tiver sido designada.</a:t>
            </a:r>
            <a:endParaRPr lang="pt-BR" sz="24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§ 4º Definida a competência, o juízo competente designará nova data para a audiência de conciliação ou de mediação.</a:t>
            </a:r>
            <a:endParaRPr lang="pt-BR" sz="24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pt-BR" sz="2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B7B1F56-FC5E-782F-2F27-182E72E3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1461</TotalTime>
  <Words>2188</Words>
  <Application>Microsoft Office PowerPoint</Application>
  <PresentationFormat>Widescreen</PresentationFormat>
  <Paragraphs>228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</vt:lpstr>
      <vt:lpstr>Century Gothic</vt:lpstr>
      <vt:lpstr>Times New Roman</vt:lpstr>
      <vt:lpstr>Wingdings</vt:lpstr>
      <vt:lpstr>Wingdings 3</vt:lpstr>
      <vt:lpstr>Fatia</vt:lpstr>
      <vt:lpstr>Respostas do Réu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CONTESTAÇÃO – Art. 335 e ss, CPC</vt:lpstr>
      <vt:lpstr>DA RECONVENÇÃO – ART. 343 CPC</vt:lpstr>
      <vt:lpstr>DA RECONVENÇÃO – ART. 343 CPC</vt:lpstr>
      <vt:lpstr>DA RECONVENÇÃO – ART. 343 CPC</vt:lpstr>
      <vt:lpstr>DA RECONVENÇÃO – ART. 343 CPC</vt:lpstr>
      <vt:lpstr>DA RECONVENÇÃO – ART. 343 CPC</vt:lpstr>
      <vt:lpstr>DA REVELIA – ART. 344 A 346 CPC</vt:lpstr>
      <vt:lpstr>DA REVELIA – ART. 344 A 346 CPC</vt:lpstr>
      <vt:lpstr>PROVIDÊNCIAS PRELIMINARES E SANEAMENTO – 347 A 353, CPC</vt:lpstr>
      <vt:lpstr>PROVIDÊNCIAS PRELIMINARES E SANEAMENTO – 347 A 353, CPC</vt:lpstr>
      <vt:lpstr>PROVIDÊNCIAS PRELIMINARES E SANEAMENTO – 347 A 353, CPC</vt:lpstr>
      <vt:lpstr>PROVIDÊNCIAS PRELIMINARES E SANEAMENTO – 347 A 353, CPC</vt:lpstr>
      <vt:lpstr>JULGAMENTO CONFORME O ESTADO DO PROCESSO – 354 A 356, CPC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Boa noite e ótimo final de semana!!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Respostas do Réu</dc:title>
  <dc:creator>Juliana Vecchia Moura Conceição</dc:creator>
  <cp:lastModifiedBy>Juliana Vecchia Moura Conceição</cp:lastModifiedBy>
  <cp:revision>15</cp:revision>
  <dcterms:created xsi:type="dcterms:W3CDTF">2022-05-03T14:10:41Z</dcterms:created>
  <dcterms:modified xsi:type="dcterms:W3CDTF">2022-05-05T21:38:26Z</dcterms:modified>
</cp:coreProperties>
</file>