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4" r:id="rId3"/>
    <p:sldId id="265" r:id="rId4"/>
    <p:sldId id="257" r:id="rId5"/>
    <p:sldId id="258" r:id="rId6"/>
    <p:sldId id="259" r:id="rId7"/>
    <p:sldId id="260" r:id="rId8"/>
    <p:sldId id="261" r:id="rId9"/>
    <p:sldId id="262" r:id="rId10"/>
    <p:sldId id="263" r:id="rId11"/>
    <p:sldId id="266" r:id="rId12"/>
    <p:sldId id="267"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0" d="100"/>
          <a:sy n="90" d="100"/>
        </p:scale>
        <p:origin x="16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39C24F6A-3AA9-4F01-A4A4-3653F30A9D08}" type="datetimeFigureOut">
              <a:rPr lang="pt-BR" smtClean="0"/>
              <a:t>05/09/2018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2372351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9C24F6A-3AA9-4F01-A4A4-3653F30A9D08}" type="datetimeFigureOut">
              <a:rPr lang="pt-BR" smtClean="0"/>
              <a:t>05/09/2018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2096169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9C24F6A-3AA9-4F01-A4A4-3653F30A9D08}" type="datetimeFigureOut">
              <a:rPr lang="pt-BR" smtClean="0"/>
              <a:t>05/09/2018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1A8BC6-B4EF-4F1E-929D-3B91A2436093}" type="slidenum">
              <a:rPr lang="pt-BR" smtClean="0"/>
              <a:t>‹nº›</a:t>
            </a:fld>
            <a:endParaRPr lang="pt-B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28395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9C24F6A-3AA9-4F01-A4A4-3653F30A9D08}" type="datetimeFigureOut">
              <a:rPr lang="pt-BR" smtClean="0"/>
              <a:t>05/09/2018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12479935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9C24F6A-3AA9-4F01-A4A4-3653F30A9D08}" type="datetimeFigureOut">
              <a:rPr lang="pt-BR" smtClean="0"/>
              <a:t>05/09/2018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1A8BC6-B4EF-4F1E-929D-3B91A2436093}" type="slidenum">
              <a:rPr lang="pt-BR" smtClean="0"/>
              <a:t>‹nº›</a:t>
            </a:fld>
            <a:endParaRPr lang="pt-B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906221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9C24F6A-3AA9-4F01-A4A4-3653F30A9D08}" type="datetimeFigureOut">
              <a:rPr lang="pt-BR" smtClean="0"/>
              <a:t>05/09/2018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39410502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9C24F6A-3AA9-4F01-A4A4-3653F30A9D08}" type="datetimeFigureOut">
              <a:rPr lang="pt-BR" smtClean="0"/>
              <a:t>05/09/2018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6109395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9C24F6A-3AA9-4F01-A4A4-3653F30A9D08}" type="datetimeFigureOut">
              <a:rPr lang="pt-BR" smtClean="0"/>
              <a:t>05/09/2018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987230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9C24F6A-3AA9-4F01-A4A4-3653F30A9D08}" type="datetimeFigureOut">
              <a:rPr lang="pt-BR" smtClean="0"/>
              <a:t>05/09/2018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4252045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9C24F6A-3AA9-4F01-A4A4-3653F30A9D08}" type="datetimeFigureOut">
              <a:rPr lang="pt-BR" smtClean="0"/>
              <a:t>05/09/2018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704547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39C24F6A-3AA9-4F01-A4A4-3653F30A9D08}" type="datetimeFigureOut">
              <a:rPr lang="pt-BR" smtClean="0"/>
              <a:t>05/09/2018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2156230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39C24F6A-3AA9-4F01-A4A4-3653F30A9D08}" type="datetimeFigureOut">
              <a:rPr lang="pt-BR" smtClean="0"/>
              <a:t>05/09/2018</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675566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39C24F6A-3AA9-4F01-A4A4-3653F30A9D08}" type="datetimeFigureOut">
              <a:rPr lang="pt-BR" smtClean="0"/>
              <a:t>05/09/2018</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2769355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24F6A-3AA9-4F01-A4A4-3653F30A9D08}" type="datetimeFigureOut">
              <a:rPr lang="pt-BR" smtClean="0"/>
              <a:t>05/09/2018</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1477869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39C24F6A-3AA9-4F01-A4A4-3653F30A9D08}" type="datetimeFigureOut">
              <a:rPr lang="pt-BR" smtClean="0"/>
              <a:t>05/09/2018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4255858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39C24F6A-3AA9-4F01-A4A4-3653F30A9D08}" type="datetimeFigureOut">
              <a:rPr lang="pt-BR" smtClean="0"/>
              <a:t>05/09/2018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31A8BC6-B4EF-4F1E-929D-3B91A2436093}" type="slidenum">
              <a:rPr lang="pt-BR" smtClean="0"/>
              <a:t>‹nº›</a:t>
            </a:fld>
            <a:endParaRPr lang="pt-BR"/>
          </a:p>
        </p:txBody>
      </p:sp>
    </p:spTree>
    <p:extLst>
      <p:ext uri="{BB962C8B-B14F-4D97-AF65-F5344CB8AC3E}">
        <p14:creationId xmlns:p14="http://schemas.microsoft.com/office/powerpoint/2010/main" val="2331486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9C24F6A-3AA9-4F01-A4A4-3653F30A9D08}" type="datetimeFigureOut">
              <a:rPr lang="pt-BR" smtClean="0"/>
              <a:t>05/09/2018</a:t>
            </a:fld>
            <a:endParaRPr lang="pt-B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31A8BC6-B4EF-4F1E-929D-3B91A2436093}" type="slidenum">
              <a:rPr lang="pt-BR" smtClean="0"/>
              <a:t>‹nº›</a:t>
            </a:fld>
            <a:endParaRPr lang="pt-BR"/>
          </a:p>
        </p:txBody>
      </p:sp>
    </p:spTree>
    <p:extLst>
      <p:ext uri="{BB962C8B-B14F-4D97-AF65-F5344CB8AC3E}">
        <p14:creationId xmlns:p14="http://schemas.microsoft.com/office/powerpoint/2010/main" val="396378954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95177" y="1763090"/>
            <a:ext cx="7766936" cy="1646302"/>
          </a:xfrm>
        </p:spPr>
        <p:txBody>
          <a:bodyPr/>
          <a:lstStyle/>
          <a:p>
            <a:pPr algn="ctr"/>
            <a:r>
              <a:rPr lang="pt-BR" dirty="0"/>
              <a:t>DIREITO ADMINISTRATIVO</a:t>
            </a:r>
          </a:p>
        </p:txBody>
      </p:sp>
      <p:sp>
        <p:nvSpPr>
          <p:cNvPr id="3" name="Subtítulo 2"/>
          <p:cNvSpPr>
            <a:spLocks noGrp="1"/>
          </p:cNvSpPr>
          <p:nvPr>
            <p:ph type="subTitle" idx="1"/>
          </p:nvPr>
        </p:nvSpPr>
        <p:spPr>
          <a:xfrm>
            <a:off x="1295177" y="4269200"/>
            <a:ext cx="7766936" cy="2390910"/>
          </a:xfrm>
        </p:spPr>
        <p:txBody>
          <a:bodyPr>
            <a:noAutofit/>
          </a:bodyPr>
          <a:lstStyle/>
          <a:p>
            <a:pPr algn="l"/>
            <a:r>
              <a:rPr lang="pt-BR" sz="2000" dirty="0">
                <a:solidFill>
                  <a:schemeClr val="tx1">
                    <a:lumMod val="95000"/>
                    <a:lumOff val="5000"/>
                  </a:schemeClr>
                </a:solidFill>
              </a:rPr>
              <a:t>AULA 1</a:t>
            </a:r>
          </a:p>
          <a:p>
            <a:pPr marL="342900" indent="-342900" algn="l">
              <a:buFontTx/>
              <a:buChar char="-"/>
            </a:pPr>
            <a:r>
              <a:rPr lang="pt-BR" sz="2000" dirty="0">
                <a:solidFill>
                  <a:schemeClr val="tx1">
                    <a:lumMod val="95000"/>
                    <a:lumOff val="5000"/>
                  </a:schemeClr>
                </a:solidFill>
              </a:rPr>
              <a:t>Noções preliminares</a:t>
            </a:r>
          </a:p>
          <a:p>
            <a:pPr marL="342900" indent="-342900" algn="l">
              <a:buFontTx/>
              <a:buChar char="-"/>
            </a:pPr>
            <a:r>
              <a:rPr lang="pt-BR" sz="2000" dirty="0">
                <a:solidFill>
                  <a:schemeClr val="tx1">
                    <a:lumMod val="95000"/>
                    <a:lumOff val="5000"/>
                  </a:schemeClr>
                </a:solidFill>
              </a:rPr>
              <a:t>Conceitos</a:t>
            </a:r>
          </a:p>
          <a:p>
            <a:pPr marL="342900" indent="-342900" algn="l">
              <a:buFontTx/>
              <a:buChar char="-"/>
            </a:pPr>
            <a:r>
              <a:rPr lang="pt-BR" sz="2000" dirty="0">
                <a:solidFill>
                  <a:schemeClr val="tx1">
                    <a:lumMod val="95000"/>
                    <a:lumOff val="5000"/>
                  </a:schemeClr>
                </a:solidFill>
              </a:rPr>
              <a:t>Objeto</a:t>
            </a:r>
          </a:p>
          <a:p>
            <a:pPr marL="342900" indent="-342900" algn="l">
              <a:buFontTx/>
              <a:buChar char="-"/>
            </a:pPr>
            <a:r>
              <a:rPr lang="pt-BR" sz="2000" dirty="0">
                <a:solidFill>
                  <a:schemeClr val="tx1">
                    <a:lumMod val="95000"/>
                    <a:lumOff val="5000"/>
                  </a:schemeClr>
                </a:solidFill>
              </a:rPr>
              <a:t>Fonte</a:t>
            </a:r>
          </a:p>
        </p:txBody>
      </p:sp>
      <p:sp>
        <p:nvSpPr>
          <p:cNvPr id="4" name="CaixaDeTexto 3"/>
          <p:cNvSpPr txBox="1"/>
          <p:nvPr/>
        </p:nvSpPr>
        <p:spPr>
          <a:xfrm>
            <a:off x="1201003" y="409433"/>
            <a:ext cx="7861110" cy="707886"/>
          </a:xfrm>
          <a:prstGeom prst="rect">
            <a:avLst/>
          </a:prstGeom>
          <a:noFill/>
        </p:spPr>
        <p:txBody>
          <a:bodyPr wrap="square" rtlCol="0">
            <a:spAutoFit/>
          </a:bodyPr>
          <a:lstStyle/>
          <a:p>
            <a:pPr algn="ctr" defTabSz="457200">
              <a:spcBef>
                <a:spcPct val="0"/>
              </a:spcBef>
            </a:pPr>
            <a:r>
              <a:rPr lang="pt-BR" sz="2000" dirty="0">
                <a:solidFill>
                  <a:schemeClr val="accent1"/>
                </a:solidFill>
                <a:latin typeface="+mj-lt"/>
                <a:ea typeface="+mj-ea"/>
                <a:cs typeface="+mj-cs"/>
              </a:rPr>
              <a:t>CURSO POPULAR DE FORMAÇÃO DE DEFENSORAS E DEFENSORES PÚBLICOS</a:t>
            </a:r>
          </a:p>
        </p:txBody>
      </p:sp>
      <p:sp>
        <p:nvSpPr>
          <p:cNvPr id="5" name="CaixaDeTexto 4"/>
          <p:cNvSpPr txBox="1"/>
          <p:nvPr/>
        </p:nvSpPr>
        <p:spPr>
          <a:xfrm>
            <a:off x="1951630" y="3638434"/>
            <a:ext cx="6673755" cy="369332"/>
          </a:xfrm>
          <a:prstGeom prst="rect">
            <a:avLst/>
          </a:prstGeom>
          <a:noFill/>
        </p:spPr>
        <p:txBody>
          <a:bodyPr wrap="square" rtlCol="0">
            <a:spAutoFit/>
          </a:bodyPr>
          <a:lstStyle/>
          <a:p>
            <a:r>
              <a:rPr lang="pt-BR" dirty="0"/>
              <a:t>Marcelo </a:t>
            </a:r>
            <a:r>
              <a:rPr lang="pt-BR" dirty="0" err="1"/>
              <a:t>Bertozzi</a:t>
            </a:r>
            <a:r>
              <a:rPr lang="pt-BR" dirty="0"/>
              <a:t> de Pinho – e-mail: marcelobpinho@gmail.com</a:t>
            </a:r>
          </a:p>
        </p:txBody>
      </p:sp>
    </p:spTree>
    <p:extLst>
      <p:ext uri="{BB962C8B-B14F-4D97-AF65-F5344CB8AC3E}">
        <p14:creationId xmlns:p14="http://schemas.microsoft.com/office/powerpoint/2010/main" val="42881435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Considerações finais		</a:t>
            </a:r>
          </a:p>
        </p:txBody>
      </p:sp>
      <p:sp>
        <p:nvSpPr>
          <p:cNvPr id="3" name="Espaço Reservado para Conteúdo 2"/>
          <p:cNvSpPr>
            <a:spLocks noGrp="1"/>
          </p:cNvSpPr>
          <p:nvPr>
            <p:ph idx="1"/>
          </p:nvPr>
        </p:nvSpPr>
        <p:spPr>
          <a:xfrm>
            <a:off x="677334" y="1930400"/>
            <a:ext cx="8596668" cy="3880773"/>
          </a:xfrm>
        </p:spPr>
        <p:txBody>
          <a:bodyPr>
            <a:normAutofit lnSpcReduction="10000"/>
          </a:bodyPr>
          <a:lstStyle/>
          <a:p>
            <a:pPr algn="just"/>
            <a:r>
              <a:rPr lang="pt-BR" dirty="0"/>
              <a:t>Competência legislativa: art. 24 – concorrente, salvo disposição expressa (</a:t>
            </a:r>
            <a:r>
              <a:rPr lang="pt-BR" dirty="0" err="1"/>
              <a:t>ex</a:t>
            </a:r>
            <a:r>
              <a:rPr lang="pt-BR" dirty="0"/>
              <a:t>: desapropriação e serviço postal).</a:t>
            </a:r>
          </a:p>
          <a:p>
            <a:pPr marL="0" indent="0" algn="just">
              <a:buNone/>
            </a:pPr>
            <a:endParaRPr lang="pt-BR" dirty="0"/>
          </a:p>
          <a:p>
            <a:pPr marL="0" indent="0" algn="just">
              <a:buNone/>
            </a:pPr>
            <a:r>
              <a:rPr lang="pt-BR" dirty="0"/>
              <a:t>Atenção!!! No caso de licitações, a União legisla sobre “normas gerais”(concorrente).</a:t>
            </a:r>
          </a:p>
          <a:p>
            <a:pPr marL="0" indent="0" algn="just">
              <a:buNone/>
            </a:pPr>
            <a:endParaRPr lang="pt-BR" dirty="0"/>
          </a:p>
          <a:p>
            <a:pPr algn="just"/>
            <a:r>
              <a:rPr lang="pt-BR" dirty="0"/>
              <a:t>Função administrativa.</a:t>
            </a:r>
          </a:p>
          <a:p>
            <a:pPr algn="just"/>
            <a:endParaRPr lang="pt-BR" dirty="0"/>
          </a:p>
          <a:p>
            <a:pPr algn="just"/>
            <a:r>
              <a:rPr lang="pt-BR" dirty="0"/>
              <a:t>A Interpretação do direito administrativo (posição de Hely Lopes Meirelles): (</a:t>
            </a:r>
            <a:r>
              <a:rPr lang="pt-BR" b="1" dirty="0"/>
              <a:t>I</a:t>
            </a:r>
            <a:r>
              <a:rPr lang="pt-BR" dirty="0"/>
              <a:t>) desigualdade jurídica entre a Administração e os administrados; (</a:t>
            </a:r>
            <a:r>
              <a:rPr lang="pt-BR" b="1" dirty="0"/>
              <a:t>II</a:t>
            </a:r>
            <a:r>
              <a:rPr lang="pt-BR" dirty="0"/>
              <a:t>)  presunção de legitimidade dos atos da Administração; (</a:t>
            </a:r>
            <a:r>
              <a:rPr lang="pt-BR" b="1" dirty="0"/>
              <a:t>III</a:t>
            </a:r>
            <a:r>
              <a:rPr lang="pt-BR" dirty="0"/>
              <a:t>) necessidade dos poderes discricionários atenderem ao interesse público.</a:t>
            </a:r>
          </a:p>
          <a:p>
            <a:pPr algn="just"/>
            <a:endParaRPr lang="pt-BR" dirty="0"/>
          </a:p>
        </p:txBody>
      </p:sp>
    </p:spTree>
    <p:extLst>
      <p:ext uri="{BB962C8B-B14F-4D97-AF65-F5344CB8AC3E}">
        <p14:creationId xmlns:p14="http://schemas.microsoft.com/office/powerpoint/2010/main" val="33811761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CONTEÚDO ADICIONAL</a:t>
            </a:r>
          </a:p>
        </p:txBody>
      </p:sp>
      <p:sp>
        <p:nvSpPr>
          <p:cNvPr id="3" name="Espaço Reservado para Conteúdo 2"/>
          <p:cNvSpPr>
            <a:spLocks noGrp="1"/>
          </p:cNvSpPr>
          <p:nvPr>
            <p:ph idx="1"/>
          </p:nvPr>
        </p:nvSpPr>
        <p:spPr>
          <a:xfrm>
            <a:off x="677334" y="1364776"/>
            <a:ext cx="8596668" cy="5315423"/>
          </a:xfrm>
        </p:spPr>
        <p:txBody>
          <a:bodyPr>
            <a:noAutofit/>
          </a:bodyPr>
          <a:lstStyle/>
          <a:p>
            <a:r>
              <a:rPr lang="pt-BR" sz="1100" dirty="0"/>
              <a:t>Lei 13.655/2018: alteração na LINDB</a:t>
            </a:r>
          </a:p>
          <a:p>
            <a:pPr marL="0" indent="0">
              <a:buNone/>
            </a:pPr>
            <a:r>
              <a:rPr lang="pt-BR" sz="1100" dirty="0"/>
              <a:t>“Art. 20.  Nas esferas administrativa, controladora e judicial, </a:t>
            </a:r>
            <a:r>
              <a:rPr lang="pt-BR" sz="1100" b="1" dirty="0"/>
              <a:t>não se decidirá com base em valores jurídicos abstratos sem que sejam consideradas as consequências práticas da decisão</a:t>
            </a:r>
            <a:r>
              <a:rPr lang="pt-BR" sz="1100" dirty="0"/>
              <a:t>. Parágrafo único. A </a:t>
            </a:r>
            <a:r>
              <a:rPr lang="pt-BR" sz="1100" b="1" u="sng" dirty="0"/>
              <a:t>motivação</a:t>
            </a:r>
            <a:r>
              <a:rPr lang="pt-BR" sz="1100" dirty="0"/>
              <a:t> demonstrará a </a:t>
            </a:r>
            <a:r>
              <a:rPr lang="pt-BR" sz="1100" b="1" u="sng" dirty="0"/>
              <a:t>necessidade e a adequação </a:t>
            </a:r>
            <a:r>
              <a:rPr lang="pt-BR" sz="1100" dirty="0"/>
              <a:t>da medida imposta ou da invalidação de ato, contrato, ajuste, processo ou norma administrativa, inclusive em face das possíveis alternativas.”</a:t>
            </a:r>
          </a:p>
          <a:p>
            <a:pPr marL="0" indent="0">
              <a:buNone/>
            </a:pPr>
            <a:r>
              <a:rPr lang="pt-BR" sz="1100" dirty="0"/>
              <a:t>“Art. 21.  A decisão que, nas esferas administrativa, controladora ou judicial, decretar a </a:t>
            </a:r>
            <a:r>
              <a:rPr lang="pt-BR" sz="1100" b="1" dirty="0"/>
              <a:t>invalidação de ato</a:t>
            </a:r>
            <a:r>
              <a:rPr lang="pt-BR" sz="1100" dirty="0"/>
              <a:t>, contrato, ajuste, processo ou norma administrativa deverá indicar de modo expresso suas </a:t>
            </a:r>
            <a:r>
              <a:rPr lang="pt-BR" sz="1100" b="1" dirty="0"/>
              <a:t>consequências</a:t>
            </a:r>
            <a:r>
              <a:rPr lang="pt-BR" sz="1100" dirty="0"/>
              <a:t> jurídicas e administrativas. Parágrafo único.  A decisão a que se refere o caput deste artigo deverá, quando for o caso, indicar as condições para que a regularização ocorra de modo proporcional e equânime e sem prejuízo aos interesses gerais, não se podendo impor aos sujeitos atingidos ônus ou perdas que, em função das peculiaridades do caso, sejam anormais ou excessivos.”</a:t>
            </a:r>
          </a:p>
          <a:p>
            <a:pPr marL="0" indent="0">
              <a:buNone/>
            </a:pPr>
            <a:r>
              <a:rPr lang="pt-BR" sz="1100" dirty="0"/>
              <a:t>“Art. 22.  Na </a:t>
            </a:r>
            <a:r>
              <a:rPr lang="pt-BR" sz="1100" b="1" dirty="0"/>
              <a:t>interpretação </a:t>
            </a:r>
            <a:r>
              <a:rPr lang="pt-BR" sz="1100" dirty="0"/>
              <a:t>de normas sobre gestão pública, serão considerados os obstáculos e as dificuldades reais do gestor e as exigências das políticas públicas a seu cargo, sem prejuízo dos direitos dos administrados. § 1º  Em decisão sobre regularidade de conduta ou validade de ato, contrato, ajuste, processo ou norma administrativa, serão consideradas as circunstâncias práticas que houverem imposto, limitado ou condicionado a ação do agente. § 2º  Na aplicação de sanções, serão consideradas a natureza e a gravidade da infração cometida, os danos que dela provierem para a administração pública, as circunstâncias agravantes ou atenuantes e os antecedentes do agente. § 3º  As sanções aplicadas ao agente serão levadas em conta na </a:t>
            </a:r>
            <a:r>
              <a:rPr lang="pt-BR" sz="1100" b="1" dirty="0"/>
              <a:t>dosimetria</a:t>
            </a:r>
            <a:r>
              <a:rPr lang="pt-BR" sz="1100" dirty="0"/>
              <a:t> das demais sanções de mesma natureza e relativas ao mesmo fato.”</a:t>
            </a:r>
          </a:p>
          <a:p>
            <a:pPr marL="0" indent="0">
              <a:buNone/>
            </a:pPr>
            <a:r>
              <a:rPr lang="pt-BR" sz="1100" dirty="0"/>
              <a:t>“Art. 23.  A decisão administrativa, controladora ou judicial que estabelecer </a:t>
            </a:r>
            <a:r>
              <a:rPr lang="pt-BR" sz="1100" b="1" dirty="0"/>
              <a:t>interpretação ou orientação nova </a:t>
            </a:r>
            <a:r>
              <a:rPr lang="pt-BR" sz="1100" dirty="0"/>
              <a:t>sobre norma de conteúdo indeterminado, impondo </a:t>
            </a:r>
            <a:r>
              <a:rPr lang="pt-BR" sz="1100" b="1" dirty="0"/>
              <a:t>novo dever ou novo condicionamento </a:t>
            </a:r>
            <a:r>
              <a:rPr lang="pt-BR" sz="1100" dirty="0"/>
              <a:t>de direito, deverá prever regime de </a:t>
            </a:r>
            <a:r>
              <a:rPr lang="pt-BR" sz="1100" b="1" u="sng" dirty="0"/>
              <a:t>transição </a:t>
            </a:r>
            <a:r>
              <a:rPr lang="pt-BR" sz="1100" dirty="0"/>
              <a:t>quando indispensável para que o novo dever ou condicionamento de direito seja cumprido de modo proporcional, equânime e eficiente e sem prejuízo aos interesses gerais. Parágrafo único.  (VETADO).”</a:t>
            </a:r>
          </a:p>
          <a:p>
            <a:pPr marL="0" indent="0">
              <a:buNone/>
            </a:pPr>
            <a:r>
              <a:rPr lang="pt-BR" sz="1100" dirty="0"/>
              <a:t>“Art. 24.  A revisão, nas esferas administrativa, controladora ou judicial, quanto à </a:t>
            </a:r>
            <a:r>
              <a:rPr lang="pt-BR" sz="1100" b="1" dirty="0"/>
              <a:t>validade </a:t>
            </a:r>
            <a:r>
              <a:rPr lang="pt-BR" sz="1100" dirty="0"/>
              <a:t>de ato, contrato, ajuste, processo ou norma administrativa cuja produção já se houver completado levará em conta as orientações gerais da época, sendo vedado que, com base em mudança posterior de orientação geral, se declarem inválidas situações plenamente constituídas. Parágrafo único.  Consideram-se orientações gerais as interpretações e especificações contidas em atos públicos de caráter geral ou em jurisprudência judicial ou administrativa majoritária, e ainda as adotadas por prática administrativa reiterada e de amplo conhecimento público.”</a:t>
            </a:r>
          </a:p>
          <a:p>
            <a:pPr marL="0" indent="0">
              <a:buNone/>
            </a:pPr>
            <a:r>
              <a:rPr lang="pt-BR" sz="1100" dirty="0"/>
              <a:t>“Art. 25.  (VETADO).”</a:t>
            </a:r>
          </a:p>
          <a:p>
            <a:endParaRPr lang="pt-BR" sz="1100" dirty="0"/>
          </a:p>
        </p:txBody>
      </p:sp>
    </p:spTree>
    <p:extLst>
      <p:ext uri="{BB962C8B-B14F-4D97-AF65-F5344CB8AC3E}">
        <p14:creationId xmlns:p14="http://schemas.microsoft.com/office/powerpoint/2010/main" val="3017387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43984" y="312739"/>
            <a:ext cx="8596668" cy="5937936"/>
          </a:xfrm>
        </p:spPr>
        <p:txBody>
          <a:bodyPr>
            <a:normAutofit/>
          </a:bodyPr>
          <a:lstStyle/>
          <a:p>
            <a:pPr marL="0" indent="0">
              <a:buNone/>
            </a:pPr>
            <a:r>
              <a:rPr lang="pt-BR" sz="1100" dirty="0"/>
              <a:t>“Art. 26. Para eliminar irregularidade, </a:t>
            </a:r>
            <a:r>
              <a:rPr lang="pt-BR" sz="1100" b="1" dirty="0"/>
              <a:t>incerteza jurídica ou situação contenciosa na aplicação do direito público</a:t>
            </a:r>
            <a:r>
              <a:rPr lang="pt-BR" sz="1100" dirty="0"/>
              <a:t>, inclusive no caso de expedição de licença, a autoridade administrativa poderá, após oitiva do órgão jurídico e, quando for o caso, após realização de consulta pública, e presentes razões de relevante interesse geral, celebrar compromisso com os interessados, observada a legislação aplicável, o qual só produzirá efeitos a partir de sua publicação oficial.  § 1º  O compromisso referido no caput deste artigo: I - buscará solução jurídica proporcional, equânime, eficiente e compatível com os interesses gerais; II – (VETADO); III - não poderá conferir desoneração permanente de dever ou condicionamento de direito reconhecidos por orientação geral; IV - deverá prever com clareza as obrigações das partes, o prazo para seu cumprimento e as sanções aplicáveis em caso de descumprimento. § 2º  (VETADO).”</a:t>
            </a:r>
          </a:p>
          <a:p>
            <a:pPr marL="0" indent="0">
              <a:buNone/>
            </a:pPr>
            <a:r>
              <a:rPr lang="pt-BR" sz="1100" dirty="0"/>
              <a:t>“Art. 27.  A decisão do processo, nas esferas administrativa, controladora ou judicial, poderá impor </a:t>
            </a:r>
            <a:r>
              <a:rPr lang="pt-BR" sz="1100" b="1" dirty="0"/>
              <a:t>compensação por benefícios indevidos ou prejuízos anormais ou injustos resultantes do processo </a:t>
            </a:r>
            <a:r>
              <a:rPr lang="pt-BR" sz="1100" dirty="0"/>
              <a:t>ou da conduta dos envolvidos. § 1º  A decisão sobre a compensação será motivada, ouvidas previamente as partes sobre seu cabimento, sua forma e, se for o caso, seu valor. § 2º  Para prevenir ou regular a compensação, poderá ser celebrado compromisso processual entre os envolvidos.”</a:t>
            </a:r>
          </a:p>
          <a:p>
            <a:pPr marL="0" indent="0">
              <a:buNone/>
            </a:pPr>
            <a:r>
              <a:rPr lang="pt-BR" sz="1100" dirty="0"/>
              <a:t>“Art. 28.  O agente público </a:t>
            </a:r>
            <a:r>
              <a:rPr lang="pt-BR" sz="1100" b="1" dirty="0"/>
              <a:t>responderá</a:t>
            </a:r>
            <a:r>
              <a:rPr lang="pt-BR" sz="1100" dirty="0"/>
              <a:t> pessoalmente por suas decisões ou opiniões técnicas em caso de dolo ou erro grosseiro.         § 1º  (VETADO).         § 2º  (VETADO).         § 3º  (VETADO).”</a:t>
            </a:r>
          </a:p>
          <a:p>
            <a:pPr marL="0" indent="0">
              <a:buNone/>
            </a:pPr>
            <a:r>
              <a:rPr lang="pt-BR" sz="1100" dirty="0"/>
              <a:t>“Art. 29.  Em qualquer órgão ou Poder, a edição de atos normativos por autoridade administrativa, salvo os de mera organização interna, poderá ser precedida de </a:t>
            </a:r>
            <a:r>
              <a:rPr lang="pt-BR" sz="1100" b="1" dirty="0"/>
              <a:t>consulta pública </a:t>
            </a:r>
            <a:r>
              <a:rPr lang="pt-BR" sz="1100" dirty="0"/>
              <a:t>para manifestação de interessados, preferencialmente por meio eletrônico, a qual será considerada na decisão. (VER ARTIGO 2º - VIGÊNCIA) § 1º  A convocação conterá a minuta do ato normativo e fixará o prazo e demais condições da consulta pública, observadas as normas legais e regulamentares específicas, se houver.         § 2º  (VETADO).”</a:t>
            </a:r>
          </a:p>
          <a:p>
            <a:pPr marL="0" indent="0">
              <a:buNone/>
            </a:pPr>
            <a:r>
              <a:rPr lang="pt-BR" sz="1100" dirty="0"/>
              <a:t>“Art. 30.  As autoridades públicas devem atuar para aumentar </a:t>
            </a:r>
            <a:r>
              <a:rPr lang="pt-BR" sz="1100" b="1" dirty="0"/>
              <a:t>a segurança jurídica na aplicação das normas, inclusive por meio de regulamentos, súmulas administrativas e respostas a consultas</a:t>
            </a:r>
            <a:r>
              <a:rPr lang="pt-BR" sz="1100" dirty="0"/>
              <a:t>. Parágrafo único.  Os instrumentos previstos no caput deste artigo terão caráter vinculante em relação ao órgão ou entidade a que se destinam, até ulterior revisão.”</a:t>
            </a:r>
          </a:p>
          <a:p>
            <a:pPr marL="0" indent="0">
              <a:buNone/>
            </a:pPr>
            <a:r>
              <a:rPr lang="pt-BR" sz="1100" dirty="0"/>
              <a:t>Art. 2º  Esta Lei entra em vigor na data de sua publicação, salvo quanto ao </a:t>
            </a:r>
            <a:r>
              <a:rPr lang="pt-BR" sz="1100" b="1" dirty="0"/>
              <a:t>art. 29 acrescido à Lei nº 4.657</a:t>
            </a:r>
            <a:r>
              <a:rPr lang="pt-BR" sz="1100" dirty="0"/>
              <a:t>, de 4 de setembro de 1942 (Lei de Introdução às Normas do Direito Brasileiro), pelo art. 1º desta Lei, que entrará em vigor após decorridos 180 (cento e oitenta) dias de sua publicação oficial. </a:t>
            </a:r>
          </a:p>
          <a:p>
            <a:endParaRPr lang="pt-BR" sz="1100" dirty="0"/>
          </a:p>
          <a:p>
            <a:endParaRPr lang="pt-BR" sz="1100" dirty="0"/>
          </a:p>
        </p:txBody>
      </p:sp>
    </p:spTree>
    <p:extLst>
      <p:ext uri="{BB962C8B-B14F-4D97-AF65-F5344CB8AC3E}">
        <p14:creationId xmlns:p14="http://schemas.microsoft.com/office/powerpoint/2010/main" val="1856407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a:t>APRESENTAÇÃO</a:t>
            </a:r>
          </a:p>
        </p:txBody>
      </p:sp>
      <p:sp>
        <p:nvSpPr>
          <p:cNvPr id="3" name="Espaço Reservado para Conteúdo 2"/>
          <p:cNvSpPr>
            <a:spLocks noGrp="1"/>
          </p:cNvSpPr>
          <p:nvPr>
            <p:ph idx="1"/>
          </p:nvPr>
        </p:nvSpPr>
        <p:spPr>
          <a:xfrm>
            <a:off x="677334" y="1930400"/>
            <a:ext cx="8596668" cy="3880773"/>
          </a:xfrm>
        </p:spPr>
        <p:txBody>
          <a:bodyPr>
            <a:normAutofit fontScale="92500" lnSpcReduction="20000"/>
          </a:bodyPr>
          <a:lstStyle/>
          <a:p>
            <a:pPr algn="just"/>
            <a:r>
              <a:rPr lang="pt-BR" dirty="0">
                <a:solidFill>
                  <a:schemeClr val="tx1">
                    <a:lumMod val="95000"/>
                    <a:lumOff val="5000"/>
                  </a:schemeClr>
                </a:solidFill>
              </a:rPr>
              <a:t>Notas sobre o curso.</a:t>
            </a:r>
          </a:p>
          <a:p>
            <a:pPr algn="just"/>
            <a:r>
              <a:rPr lang="pt-BR" dirty="0">
                <a:solidFill>
                  <a:schemeClr val="tx1">
                    <a:lumMod val="95000"/>
                    <a:lumOff val="5000"/>
                  </a:schemeClr>
                </a:solidFill>
              </a:rPr>
              <a:t>Dicas para concursos públicos: estudo, livros, jurisprudência, informativos...</a:t>
            </a:r>
          </a:p>
          <a:p>
            <a:pPr algn="just"/>
            <a:r>
              <a:rPr lang="pt-BR" dirty="0">
                <a:solidFill>
                  <a:schemeClr val="tx1">
                    <a:lumMod val="95000"/>
                    <a:lumOff val="5000"/>
                  </a:schemeClr>
                </a:solidFill>
              </a:rPr>
              <a:t>AULA 1 - cronograma: (I) noções preliminares; (II) conceitos; (III) objeto; (IV) fontes.</a:t>
            </a:r>
          </a:p>
          <a:p>
            <a:pPr algn="just"/>
            <a:r>
              <a:rPr lang="pt-BR" dirty="0">
                <a:solidFill>
                  <a:schemeClr val="tx1">
                    <a:lumMod val="95000"/>
                    <a:lumOff val="5000"/>
                  </a:schemeClr>
                </a:solidFill>
              </a:rPr>
              <a:t>Aula 2 – cronograma: (I) Administração pública; (II) conceito, organização e modelos; (III) regime jurídico administrativo; (IV) princípios expressos e reconhecidos; (V) poderes da Administração Pública; (VI) Poderes e deveres dos administradores públicos; (VII) uso e abuso do poder; (VIII) controle da Administração Pública no Brasil; (IX) transparência e acesso à informação no Poder Público; (X) órgãos públicos.</a:t>
            </a:r>
          </a:p>
          <a:p>
            <a:pPr algn="just"/>
            <a:r>
              <a:rPr lang="pt-BR" dirty="0">
                <a:solidFill>
                  <a:schemeClr val="tx1">
                    <a:lumMod val="95000"/>
                    <a:lumOff val="5000"/>
                  </a:schemeClr>
                </a:solidFill>
              </a:rPr>
              <a:t>Aula 2 – cronograma: (I) responsabilidade patrimonial extracontratual do Estado; (II) noções gerais sobre a responsabilidade extracontratual do Estado; (III) teorias sobre a responsabilidade e a irresponsabilidade do Estado; (IV) responsabilidade por atos administrativos, legislativos e judiciais; (V) reparação do dano e direito de regresso.</a:t>
            </a:r>
          </a:p>
          <a:p>
            <a:pPr algn="just"/>
            <a:endParaRPr lang="pt-BR" dirty="0">
              <a:solidFill>
                <a:schemeClr val="tx1">
                  <a:lumMod val="95000"/>
                  <a:lumOff val="5000"/>
                </a:schemeClr>
              </a:solidFill>
            </a:endParaRPr>
          </a:p>
          <a:p>
            <a:pPr algn="just"/>
            <a:endParaRPr lang="pt-BR" dirty="0"/>
          </a:p>
        </p:txBody>
      </p:sp>
    </p:spTree>
    <p:extLst>
      <p:ext uri="{BB962C8B-B14F-4D97-AF65-F5344CB8AC3E}">
        <p14:creationId xmlns:p14="http://schemas.microsoft.com/office/powerpoint/2010/main" val="37412948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18277" y="2506639"/>
            <a:ext cx="8596668" cy="1320800"/>
          </a:xfrm>
        </p:spPr>
        <p:txBody>
          <a:bodyPr/>
          <a:lstStyle/>
          <a:p>
            <a:pPr algn="ctr"/>
            <a:r>
              <a:rPr lang="pt-BR" dirty="0"/>
              <a:t>AULA 1</a:t>
            </a:r>
          </a:p>
        </p:txBody>
      </p:sp>
    </p:spTree>
    <p:extLst>
      <p:ext uri="{BB962C8B-B14F-4D97-AF65-F5344CB8AC3E}">
        <p14:creationId xmlns:p14="http://schemas.microsoft.com/office/powerpoint/2010/main" val="2284008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a:t>Noções Preliminares	I</a:t>
            </a:r>
          </a:p>
        </p:txBody>
      </p:sp>
      <p:sp>
        <p:nvSpPr>
          <p:cNvPr id="3" name="Espaço Reservado para Conteúdo 2"/>
          <p:cNvSpPr>
            <a:spLocks noGrp="1"/>
          </p:cNvSpPr>
          <p:nvPr>
            <p:ph idx="1"/>
          </p:nvPr>
        </p:nvSpPr>
        <p:spPr/>
        <p:txBody>
          <a:bodyPr>
            <a:normAutofit/>
          </a:bodyPr>
          <a:lstStyle/>
          <a:p>
            <a:pPr algn="just"/>
            <a:r>
              <a:rPr lang="pt-BR" dirty="0"/>
              <a:t>Estado absolutista – Monarca – Ilimitado.</a:t>
            </a:r>
          </a:p>
          <a:p>
            <a:pPr marL="0" indent="0" algn="just">
              <a:buNone/>
            </a:pPr>
            <a:endParaRPr lang="pt-BR" dirty="0"/>
          </a:p>
          <a:p>
            <a:pPr marL="0" indent="0" algn="just">
              <a:buNone/>
            </a:pPr>
            <a:r>
              <a:rPr lang="pt-BR" dirty="0"/>
              <a:t>Portanto, apesar de sempre ter existido uma “Administração Pública”, inexistia limitação.</a:t>
            </a:r>
          </a:p>
          <a:p>
            <a:pPr marL="0" indent="0" algn="just">
              <a:buNone/>
            </a:pPr>
            <a:endParaRPr lang="pt-BR" dirty="0"/>
          </a:p>
          <a:p>
            <a:pPr algn="just"/>
            <a:r>
              <a:rPr lang="pt-BR" dirty="0"/>
              <a:t>Surgimento do direito administrativo – Estado de direito (limitado – legalidade e separação de poderes). Revolução Francesa de 1789. Caso “Blanco” e Lei do 28 </a:t>
            </a:r>
            <a:r>
              <a:rPr lang="pt-BR" i="1" dirty="0" err="1"/>
              <a:t>pluviose</a:t>
            </a:r>
            <a:r>
              <a:rPr lang="pt-BR" dirty="0"/>
              <a:t>.</a:t>
            </a:r>
          </a:p>
          <a:p>
            <a:pPr marL="0" indent="0" algn="just">
              <a:buNone/>
            </a:pPr>
            <a:endParaRPr lang="pt-BR" dirty="0"/>
          </a:p>
          <a:p>
            <a:pPr marL="0" indent="0" algn="just">
              <a:buNone/>
            </a:pPr>
            <a:r>
              <a:rPr lang="pt-BR" dirty="0"/>
              <a:t>OBS: Tese de Gustavo </a:t>
            </a:r>
            <a:r>
              <a:rPr lang="pt-BR" dirty="0" err="1"/>
              <a:t>Binenbojm</a:t>
            </a:r>
            <a:r>
              <a:rPr lang="pt-BR" dirty="0"/>
              <a:t> (“Uma teoria do direito </a:t>
            </a:r>
            <a:r>
              <a:rPr lang="pt-BR" dirty="0" err="1"/>
              <a:t>adminsitrativo</a:t>
            </a:r>
            <a:r>
              <a:rPr lang="pt-BR" dirty="0"/>
              <a:t>”)</a:t>
            </a:r>
          </a:p>
          <a:p>
            <a:pPr algn="just"/>
            <a:endParaRPr lang="pt-BR" dirty="0"/>
          </a:p>
          <a:p>
            <a:pPr algn="just"/>
            <a:endParaRPr lang="pt-BR" dirty="0"/>
          </a:p>
        </p:txBody>
      </p:sp>
    </p:spTree>
    <p:extLst>
      <p:ext uri="{BB962C8B-B14F-4D97-AF65-F5344CB8AC3E}">
        <p14:creationId xmlns:p14="http://schemas.microsoft.com/office/powerpoint/2010/main" val="27367939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Noções Preliminares II</a:t>
            </a:r>
          </a:p>
        </p:txBody>
      </p:sp>
      <p:sp>
        <p:nvSpPr>
          <p:cNvPr id="3" name="Espaço Reservado para Conteúdo 2"/>
          <p:cNvSpPr>
            <a:spLocks noGrp="1"/>
          </p:cNvSpPr>
          <p:nvPr>
            <p:ph idx="1"/>
          </p:nvPr>
        </p:nvSpPr>
        <p:spPr/>
        <p:txBody>
          <a:bodyPr>
            <a:normAutofit fontScale="85000" lnSpcReduction="20000"/>
          </a:bodyPr>
          <a:lstStyle/>
          <a:p>
            <a:pPr algn="just"/>
            <a:r>
              <a:rPr lang="pt-BR" dirty="0"/>
              <a:t>Estado x Governo x Poder Executivo x Administração Pública x administração pública e poder executivo.</a:t>
            </a:r>
          </a:p>
          <a:p>
            <a:pPr algn="just"/>
            <a:endParaRPr lang="pt-BR" dirty="0"/>
          </a:p>
          <a:p>
            <a:pPr algn="just"/>
            <a:r>
              <a:rPr lang="pt-BR" dirty="0"/>
              <a:t>1) Estado: povo + território + governo.</a:t>
            </a:r>
          </a:p>
          <a:p>
            <a:pPr algn="just"/>
            <a:r>
              <a:rPr lang="pt-BR" dirty="0"/>
              <a:t>2) Governo: cúpula diretiva do Estado (governo FHC, governo lula etc..).</a:t>
            </a:r>
          </a:p>
          <a:p>
            <a:pPr algn="just"/>
            <a:r>
              <a:rPr lang="pt-BR" dirty="0"/>
              <a:t>3) Poder Executivo: todos os órgãos estatais sob o comando do Chefe do Executivo. Junto com Legislativo + Executivo = tripartição  (art. 2º CRFB/88).</a:t>
            </a:r>
          </a:p>
          <a:p>
            <a:pPr algn="just"/>
            <a:r>
              <a:rPr lang="pt-BR" dirty="0"/>
              <a:t>4) Administração Pública (maiúscula):  conjunto de órgãos e agentes que exercem a função administrativa, pouco importando a qual Poder integram.</a:t>
            </a:r>
          </a:p>
          <a:p>
            <a:pPr algn="just"/>
            <a:r>
              <a:rPr lang="pt-BR" dirty="0"/>
              <a:t>5) administração pública: sinônimo de poder executivo (minúsculo); designa a atividade que busca a defesa do interesse público.</a:t>
            </a:r>
          </a:p>
          <a:p>
            <a:pPr algn="just"/>
            <a:r>
              <a:rPr lang="pt-BR" dirty="0"/>
              <a:t>6) Estado de direito:  Estado que cria um regramento e a ele se submete.</a:t>
            </a:r>
          </a:p>
          <a:p>
            <a:pPr algn="just"/>
            <a:r>
              <a:rPr lang="pt-BR" dirty="0"/>
              <a:t>7) Poder: ao se falar em poder, a ideia lançada é de um segmento estrutural para o exercício de funções, sejam elas típicas ou atípicas. Art. 2º CRFB/88.</a:t>
            </a:r>
          </a:p>
        </p:txBody>
      </p:sp>
    </p:spTree>
    <p:extLst>
      <p:ext uri="{BB962C8B-B14F-4D97-AF65-F5344CB8AC3E}">
        <p14:creationId xmlns:p14="http://schemas.microsoft.com/office/powerpoint/2010/main" val="1838642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Conceito de direito administrativo</a:t>
            </a:r>
          </a:p>
        </p:txBody>
      </p:sp>
      <p:sp>
        <p:nvSpPr>
          <p:cNvPr id="3" name="Espaço Reservado para Conteúdo 2"/>
          <p:cNvSpPr>
            <a:spLocks noGrp="1"/>
          </p:cNvSpPr>
          <p:nvPr>
            <p:ph idx="1"/>
          </p:nvPr>
        </p:nvSpPr>
        <p:spPr>
          <a:xfrm>
            <a:off x="677334" y="1781175"/>
            <a:ext cx="8371416" cy="3369598"/>
          </a:xfrm>
        </p:spPr>
        <p:txBody>
          <a:bodyPr>
            <a:normAutofit fontScale="92500" lnSpcReduction="20000"/>
          </a:bodyPr>
          <a:lstStyle/>
          <a:p>
            <a:pPr algn="just"/>
            <a:r>
              <a:rPr lang="pt-BR" dirty="0"/>
              <a:t>Conceito x natureza jurídica: distinções.</a:t>
            </a:r>
          </a:p>
          <a:p>
            <a:pPr algn="just"/>
            <a:r>
              <a:rPr lang="pt-BR" dirty="0"/>
              <a:t>Divergência doutrinária, cada qual dando ênfase a um aspecto: seja a função administrativa, seja o elemento finalístico, relações jurídicas...</a:t>
            </a:r>
          </a:p>
          <a:p>
            <a:pPr algn="just"/>
            <a:r>
              <a:rPr lang="pt-BR" dirty="0"/>
              <a:t>“</a:t>
            </a:r>
            <a:r>
              <a:rPr lang="pt-BR" b="1" i="1" dirty="0"/>
              <a:t>o conjunto de normas e princípios que, visando sempre ao interesse público, regem as relações jurídicas entre as pessoas e órgãos do Estado e entre este e as coletividades a que devem servir</a:t>
            </a:r>
            <a:r>
              <a:rPr lang="pt-BR" dirty="0"/>
              <a:t>” (FILHO, CARVALHO, José Santos. </a:t>
            </a:r>
            <a:r>
              <a:rPr lang="pt-BR" i="1" dirty="0"/>
              <a:t>Manual de Direito Administrativo, 31ª edição</a:t>
            </a:r>
            <a:r>
              <a:rPr lang="pt-BR" dirty="0"/>
              <a:t>. Atlas, 2017. P. 8).</a:t>
            </a:r>
          </a:p>
          <a:p>
            <a:pPr algn="just"/>
            <a:r>
              <a:rPr lang="pt-BR" dirty="0"/>
              <a:t>“</a:t>
            </a:r>
            <a:r>
              <a:rPr lang="pt-BR" b="1" i="1" dirty="0"/>
              <a:t>Direito Administrativo é o ramo do direito </a:t>
            </a:r>
            <a:r>
              <a:rPr lang="pt-BR" b="1" i="1" dirty="0" err="1"/>
              <a:t>público</a:t>
            </a:r>
            <a:r>
              <a:rPr lang="pt-BR" b="1" i="1" dirty="0"/>
              <a:t> que estuda </a:t>
            </a:r>
            <a:r>
              <a:rPr lang="pt-BR" b="1" i="1" dirty="0" err="1"/>
              <a:t>princípios</a:t>
            </a:r>
            <a:r>
              <a:rPr lang="pt-BR" b="1" i="1" dirty="0"/>
              <a:t> e normas reguladores do </a:t>
            </a:r>
            <a:r>
              <a:rPr lang="pt-BR" b="1" i="1" dirty="0" err="1"/>
              <a:t>exercício</a:t>
            </a:r>
            <a:r>
              <a:rPr lang="pt-BR" b="1" i="1" dirty="0"/>
              <a:t> da </a:t>
            </a:r>
            <a:r>
              <a:rPr lang="pt-BR" b="1" i="1" dirty="0" err="1"/>
              <a:t>função</a:t>
            </a:r>
            <a:r>
              <a:rPr lang="pt-BR" b="1" i="1" dirty="0"/>
              <a:t> administrativa</a:t>
            </a:r>
            <a:r>
              <a:rPr lang="pt-BR" dirty="0"/>
              <a:t>”. (MAZZA. Alexandre. </a:t>
            </a:r>
            <a:r>
              <a:rPr lang="pt-BR" i="1" dirty="0"/>
              <a:t>Manual de direito administrativo, 7ª edição</a:t>
            </a:r>
            <a:r>
              <a:rPr lang="pt-BR" dirty="0"/>
              <a:t>. Editora Saraiva, 2017. P. 46)</a:t>
            </a:r>
          </a:p>
          <a:p>
            <a:pPr algn="just"/>
            <a:r>
              <a:rPr lang="pt-BR" dirty="0"/>
              <a:t>Direito Público x direito privado.</a:t>
            </a:r>
          </a:p>
          <a:p>
            <a:pPr marL="0" indent="0" algn="just">
              <a:buNone/>
            </a:pPr>
            <a:endParaRPr lang="pt-BR" dirty="0"/>
          </a:p>
          <a:p>
            <a:pPr algn="just"/>
            <a:endParaRPr lang="pt-BR" dirty="0"/>
          </a:p>
          <a:p>
            <a:pPr marL="0" indent="0" algn="just">
              <a:buNone/>
            </a:pPr>
            <a:endParaRPr lang="pt-BR" dirty="0"/>
          </a:p>
        </p:txBody>
      </p:sp>
    </p:spTree>
    <p:extLst>
      <p:ext uri="{BB962C8B-B14F-4D97-AF65-F5344CB8AC3E}">
        <p14:creationId xmlns:p14="http://schemas.microsoft.com/office/powerpoint/2010/main" val="31797678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Características do direito administrativo.</a:t>
            </a:r>
            <a:br>
              <a:rPr lang="pt-BR" dirty="0"/>
            </a:br>
            <a:endParaRPr lang="pt-BR" dirty="0"/>
          </a:p>
        </p:txBody>
      </p:sp>
      <p:sp>
        <p:nvSpPr>
          <p:cNvPr id="3" name="Espaço Reservado para Conteúdo 2"/>
          <p:cNvSpPr>
            <a:spLocks noGrp="1"/>
          </p:cNvSpPr>
          <p:nvPr>
            <p:ph idx="1"/>
          </p:nvPr>
        </p:nvSpPr>
        <p:spPr>
          <a:xfrm>
            <a:off x="732280" y="1270000"/>
            <a:ext cx="8486775" cy="4426567"/>
          </a:xfrm>
        </p:spPr>
        <p:txBody>
          <a:bodyPr/>
          <a:lstStyle/>
          <a:p>
            <a:pPr marL="514350" indent="-514350" algn="just">
              <a:buFont typeface="+mj-lt"/>
              <a:buAutoNum type="arabicPeriod"/>
            </a:pPr>
            <a:r>
              <a:rPr lang="pt-BR" dirty="0"/>
              <a:t>Ramo recente (lembrar do surgimento do “Estado de Direito”).</a:t>
            </a:r>
          </a:p>
          <a:p>
            <a:pPr marL="514350" indent="-514350" algn="just">
              <a:buFont typeface="+mj-lt"/>
              <a:buAutoNum type="arabicPeriod"/>
            </a:pPr>
            <a:r>
              <a:rPr lang="pt-BR" dirty="0"/>
              <a:t>Não codificado (Será?).</a:t>
            </a:r>
          </a:p>
          <a:p>
            <a:pPr marL="514350" indent="-514350" algn="just">
              <a:buFont typeface="+mj-lt"/>
              <a:buAutoNum type="arabicPeriod"/>
            </a:pPr>
            <a:r>
              <a:rPr lang="pt-BR" dirty="0"/>
              <a:t>Jurisdição una x Contencioso administrativo (caso brasileiro: art. 5º XXXV da CRFB/88.)</a:t>
            </a:r>
          </a:p>
          <a:p>
            <a:pPr marL="514350" indent="-514350" algn="just">
              <a:buFont typeface="+mj-lt"/>
              <a:buAutoNum type="arabicPeriod"/>
            </a:pPr>
            <a:r>
              <a:rPr lang="pt-BR" dirty="0"/>
              <a:t>Parcialmente influenciado pela jurisprudência (jurisdição una).</a:t>
            </a:r>
          </a:p>
          <a:p>
            <a:pPr marL="514350" indent="-514350" algn="just">
              <a:buFont typeface="+mj-lt"/>
              <a:buAutoNum type="arabicPeriod"/>
            </a:pPr>
            <a:r>
              <a:rPr lang="pt-BR" dirty="0"/>
              <a:t>Ramo constitucionalizado (</a:t>
            </a:r>
            <a:r>
              <a:rPr lang="pt-BR" dirty="0" err="1"/>
              <a:t>arts</a:t>
            </a:r>
            <a:r>
              <a:rPr lang="pt-BR" dirty="0"/>
              <a:t>. 37 e seg.).</a:t>
            </a:r>
          </a:p>
          <a:p>
            <a:pPr marL="514350" indent="-514350" algn="just">
              <a:buFont typeface="+mj-lt"/>
              <a:buAutoNum type="arabicPeriod"/>
            </a:pPr>
            <a:r>
              <a:rPr lang="pt-BR" dirty="0"/>
              <a:t>Função administrativa.</a:t>
            </a:r>
          </a:p>
        </p:txBody>
      </p:sp>
    </p:spTree>
    <p:extLst>
      <p:ext uri="{BB962C8B-B14F-4D97-AF65-F5344CB8AC3E}">
        <p14:creationId xmlns:p14="http://schemas.microsoft.com/office/powerpoint/2010/main" val="7569383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 objeto do direito administrativo</a:t>
            </a:r>
          </a:p>
        </p:txBody>
      </p:sp>
      <p:sp>
        <p:nvSpPr>
          <p:cNvPr id="3" name="Espaço Reservado para Conteúdo 2"/>
          <p:cNvSpPr>
            <a:spLocks noGrp="1"/>
          </p:cNvSpPr>
          <p:nvPr>
            <p:ph idx="1"/>
          </p:nvPr>
        </p:nvSpPr>
        <p:spPr/>
        <p:txBody>
          <a:bodyPr>
            <a:normAutofit/>
          </a:bodyPr>
          <a:lstStyle/>
          <a:p>
            <a:pPr algn="just"/>
            <a:r>
              <a:rPr lang="pt-BR" dirty="0"/>
              <a:t>Diversos temas são objeto do direito adminsitrativo, citando-se: (I) Administração Pública; (II) regime jurídico; (III) bens públicos; (IV) processo administrativo; (V) controle da Administração pública... Todos eles decorrentes do regime jurídico-administrativo.</a:t>
            </a:r>
          </a:p>
          <a:p>
            <a:pPr algn="just"/>
            <a:endParaRPr lang="pt-BR" dirty="0"/>
          </a:p>
        </p:txBody>
      </p:sp>
    </p:spTree>
    <p:extLst>
      <p:ext uri="{BB962C8B-B14F-4D97-AF65-F5344CB8AC3E}">
        <p14:creationId xmlns:p14="http://schemas.microsoft.com/office/powerpoint/2010/main" val="4235658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Fontes</a:t>
            </a:r>
          </a:p>
        </p:txBody>
      </p:sp>
      <p:sp>
        <p:nvSpPr>
          <p:cNvPr id="3" name="Espaço Reservado para Conteúdo 2"/>
          <p:cNvSpPr>
            <a:spLocks noGrp="1"/>
          </p:cNvSpPr>
          <p:nvPr>
            <p:ph idx="1"/>
          </p:nvPr>
        </p:nvSpPr>
        <p:spPr>
          <a:xfrm>
            <a:off x="677334" y="1550989"/>
            <a:ext cx="8596668" cy="3880773"/>
          </a:xfrm>
        </p:spPr>
        <p:txBody>
          <a:bodyPr/>
          <a:lstStyle/>
          <a:p>
            <a:r>
              <a:rPr lang="pt-BR" dirty="0"/>
              <a:t>As fontes são divididas, assim como nos outros ramos do direito em primária e secundárias.</a:t>
            </a:r>
          </a:p>
          <a:p>
            <a:r>
              <a:rPr lang="pt-BR" dirty="0"/>
              <a:t>Fontes primária: lei.</a:t>
            </a:r>
          </a:p>
          <a:p>
            <a:r>
              <a:rPr lang="pt-BR" dirty="0"/>
              <a:t>Fontes secundárias: doutrina, jurisprudência e costumes.</a:t>
            </a:r>
          </a:p>
          <a:p>
            <a:pPr marL="0" indent="0">
              <a:buNone/>
            </a:pPr>
            <a:endParaRPr lang="pt-BR" dirty="0"/>
          </a:p>
          <a:p>
            <a:pPr marL="0" indent="0" algn="ctr">
              <a:buNone/>
            </a:pPr>
            <a:r>
              <a:rPr lang="pt-BR" dirty="0"/>
              <a:t>Atenção!!!! Súmula Vinculante x Súmula não vinculante</a:t>
            </a:r>
          </a:p>
          <a:p>
            <a:pPr marL="0" indent="0" algn="ctr">
              <a:buNone/>
            </a:pPr>
            <a:r>
              <a:rPr lang="pt-BR" dirty="0"/>
              <a:t>(art. 103-A – CRFB/88: VINCULAÇÃO)</a:t>
            </a:r>
          </a:p>
        </p:txBody>
      </p:sp>
    </p:spTree>
    <p:extLst>
      <p:ext uri="{BB962C8B-B14F-4D97-AF65-F5344CB8AC3E}">
        <p14:creationId xmlns:p14="http://schemas.microsoft.com/office/powerpoint/2010/main" val="40315024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Facetado">
  <a:themeElements>
    <a:clrScheme name="Amarelo Verde">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Facetado">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d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263</TotalTime>
  <Words>1895</Words>
  <Application>Microsoft Office PowerPoint</Application>
  <PresentationFormat>Widescreen</PresentationFormat>
  <Paragraphs>78</Paragraphs>
  <Slides>12</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12</vt:i4>
      </vt:variant>
    </vt:vector>
  </HeadingPairs>
  <TitlesOfParts>
    <vt:vector size="16" baseType="lpstr">
      <vt:lpstr>Arial</vt:lpstr>
      <vt:lpstr>Trebuchet MS</vt:lpstr>
      <vt:lpstr>Wingdings 3</vt:lpstr>
      <vt:lpstr>Facetado</vt:lpstr>
      <vt:lpstr>DIREITO ADMINISTRATIVO</vt:lpstr>
      <vt:lpstr>APRESENTAÇÃO</vt:lpstr>
      <vt:lpstr>AULA 1</vt:lpstr>
      <vt:lpstr>Noções Preliminares I</vt:lpstr>
      <vt:lpstr>Noções Preliminares II</vt:lpstr>
      <vt:lpstr>Conceito de direito administrativo</vt:lpstr>
      <vt:lpstr>Características do direito administrativo. </vt:lpstr>
      <vt:lpstr>O objeto do direito administrativo</vt:lpstr>
      <vt:lpstr>Fontes</vt:lpstr>
      <vt:lpstr>Considerações finais  </vt:lpstr>
      <vt:lpstr>CONTEÚDO ADICIONAL</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DIREITO ADMINISTRATIVO</dc:title>
  <dc:creator>Marcelo</dc:creator>
  <cp:lastModifiedBy>Luciana Toneli</cp:lastModifiedBy>
  <cp:revision>31</cp:revision>
  <dcterms:created xsi:type="dcterms:W3CDTF">2018-01-31T01:25:45Z</dcterms:created>
  <dcterms:modified xsi:type="dcterms:W3CDTF">2018-09-05T17:14:42Z</dcterms:modified>
</cp:coreProperties>
</file>