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9" r:id="rId3"/>
    <p:sldId id="290" r:id="rId4"/>
    <p:sldId id="291" r:id="rId5"/>
    <p:sldId id="257" r:id="rId6"/>
    <p:sldId id="292" r:id="rId7"/>
    <p:sldId id="299" r:id="rId8"/>
    <p:sldId id="300" r:id="rId9"/>
    <p:sldId id="313" r:id="rId10"/>
    <p:sldId id="318" r:id="rId11"/>
    <p:sldId id="314" r:id="rId12"/>
    <p:sldId id="315" r:id="rId13"/>
    <p:sldId id="319" r:id="rId14"/>
    <p:sldId id="316" r:id="rId15"/>
    <p:sldId id="301" r:id="rId16"/>
    <p:sldId id="320" r:id="rId17"/>
    <p:sldId id="302" r:id="rId18"/>
    <p:sldId id="305" r:id="rId19"/>
    <p:sldId id="322" r:id="rId20"/>
    <p:sldId id="323" r:id="rId21"/>
    <p:sldId id="321" r:id="rId22"/>
    <p:sldId id="309" r:id="rId23"/>
    <p:sldId id="325" r:id="rId24"/>
    <p:sldId id="324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04/09/2019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Curso Popular de Formação de Defensoras e Defensores Públicos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482952" cy="248139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pt-BR" sz="5100" dirty="0" smtClean="0"/>
              <a:t>Direitos Fundamentais e Políticas Públicas 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Helder Medeiros França</a:t>
            </a:r>
          </a:p>
          <a:p>
            <a:pPr algn="ctr"/>
            <a:r>
              <a:rPr lang="pt-BR" dirty="0" smtClean="0"/>
              <a:t>2019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8019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Podem ser classificados no Direito Brasileiro, quanto à sua fonte, em: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os expressos (decorrentes do art. 5º, I a LXXVIII);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os decorrentes dos princípios e regime adotados pela CF;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os decorrentes de tratados e convenções internacionais adotados pelo Brasil;</a:t>
            </a:r>
          </a:p>
        </p:txBody>
      </p:sp>
    </p:spTree>
    <p:extLst>
      <p:ext uri="{BB962C8B-B14F-4D97-AF65-F5344CB8AC3E}">
        <p14:creationId xmlns:p14="http://schemas.microsoft.com/office/powerpoint/2010/main" val="1600974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José Afonso da Silva os classifica, conforme seu </a:t>
            </a:r>
            <a:r>
              <a:rPr lang="pt-BR" b="1" dirty="0" smtClean="0"/>
              <a:t>conteúdo</a:t>
            </a:r>
            <a:r>
              <a:rPr lang="pt-BR" dirty="0" smtClean="0"/>
              <a:t>, em cinco grupos: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individuais (segurança, propriedade; art. 5º);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à nacionalidade (ter uma nação; art. 12);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políticos (eleger e ser eleito; art. 14 a 17);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sociais (saúde, educação, seguridade; art. 6º e 193);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coletivos (difusos; art. 5º)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Direitos solidários (direito à paz, ao desenvolvimento, comunicação, meio ambiente, patrimônio comum da humanidade) 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311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Por sua vez, José Afonso da Silva define os </a:t>
            </a:r>
            <a:r>
              <a:rPr lang="pt-BR" b="1" i="1" u="sng" dirty="0" smtClean="0"/>
              <a:t>direitos sociais</a:t>
            </a:r>
            <a:r>
              <a:rPr lang="pt-BR" dirty="0" smtClean="0"/>
              <a:t> “</a:t>
            </a:r>
            <a:r>
              <a:rPr lang="pt-BR" i="1" dirty="0" smtClean="0"/>
              <a:t>como dimensão dos direitos fundamentais do homem</a:t>
            </a:r>
            <a:r>
              <a:rPr lang="pt-BR" dirty="0" smtClean="0"/>
              <a:t>”, e que são “</a:t>
            </a:r>
            <a:r>
              <a:rPr lang="pt-BR" i="1" dirty="0" smtClean="0"/>
              <a:t>prestações positivas proporcionadas pelo Estado, direta ou indiretamente, enunciadas em normas constitucionais, que possibilitam melhores condições de vida aos mais fracos, direitos que tendem a realizar a igualização de situações sociais desiguais. São, portanto, direitos que se ligam ao direito de igualdade.</a:t>
            </a:r>
            <a:r>
              <a:rPr lang="pt-BR" dirty="0" smtClean="0"/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1215295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>
              <a:buFontTx/>
              <a:buChar char="-"/>
            </a:pPr>
            <a:r>
              <a:rPr lang="pt-BR" dirty="0" smtClean="0"/>
              <a:t>De acordo com a CF (art. 6º ao 11), podem ser divididos em 06 grupos: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ao trabalhador; 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à seguridade; 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à educação e à cultura;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à moradia;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à família, criança, adolescente e idoso;</a:t>
            </a:r>
          </a:p>
          <a:p>
            <a:pPr marL="1181862" lvl="2" indent="-514350">
              <a:buAutoNum type="arabicParenR"/>
            </a:pPr>
            <a:r>
              <a:rPr lang="pt-BR" dirty="0" smtClean="0"/>
              <a:t>Direitos sociais relativos ao meio ambiente;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4014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André Ramos Tavares define os direitos sociais como “</a:t>
            </a:r>
            <a:r>
              <a:rPr lang="pt-BR" i="1" dirty="0" smtClean="0"/>
              <a:t>direitos de segunda dimensão</a:t>
            </a:r>
            <a:r>
              <a:rPr lang="pt-BR" dirty="0" smtClean="0"/>
              <a:t>”, os quais “</a:t>
            </a:r>
            <a:r>
              <a:rPr lang="pt-BR" i="1" dirty="0" smtClean="0"/>
              <a:t>exigem do Poder Público uma atuação positiva, uma forma atuante de Estado na implementação da igualdade social dos hipossuficientes. São, por esse exato motivo, conhecidos também como direitos a prestação, ou direitos prestacionais</a:t>
            </a:r>
            <a:r>
              <a:rPr lang="pt-BR" dirty="0" smtClean="0"/>
              <a:t>”.</a:t>
            </a:r>
          </a:p>
          <a:p>
            <a:pPr>
              <a:buFontTx/>
              <a:buChar char="-"/>
            </a:pPr>
            <a:r>
              <a:rPr lang="pt-BR" dirty="0" smtClean="0"/>
              <a:t>Classifica os direitos sociais em: </a:t>
            </a:r>
          </a:p>
          <a:p>
            <a:pPr marL="1181862" lvl="2" indent="-514350">
              <a:buAutoNum type="alphaLcParenR"/>
            </a:pPr>
            <a:r>
              <a:rPr lang="pt-BR" dirty="0" smtClean="0"/>
              <a:t>Do trabalhador;</a:t>
            </a:r>
          </a:p>
          <a:p>
            <a:pPr marL="1181862" lvl="2" indent="-514350">
              <a:buAutoNum type="alphaLcParenR"/>
            </a:pPr>
            <a:r>
              <a:rPr lang="pt-BR" dirty="0" smtClean="0"/>
              <a:t>Da seguridade social;</a:t>
            </a:r>
          </a:p>
          <a:p>
            <a:pPr marL="1181862" lvl="2" indent="-514350">
              <a:buAutoNum type="alphaLcParenR"/>
            </a:pPr>
            <a:r>
              <a:rPr lang="pt-BR" dirty="0" smtClean="0"/>
              <a:t>De natureza econômica;</a:t>
            </a:r>
          </a:p>
          <a:p>
            <a:pPr marL="1181862" lvl="2" indent="-514350">
              <a:buAutoNum type="alphaLcParenR"/>
            </a:pPr>
            <a:r>
              <a:rPr lang="pt-BR" dirty="0" smtClean="0"/>
              <a:t>Da cultura;</a:t>
            </a:r>
          </a:p>
          <a:p>
            <a:pPr marL="1181862" lvl="2" indent="-514350">
              <a:buAutoNum type="alphaLcParenR"/>
            </a:pPr>
            <a:r>
              <a:rPr lang="pt-BR" dirty="0" smtClean="0"/>
              <a:t>De segurança;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1865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u="sng" dirty="0" smtClean="0"/>
              <a:t>Direitos fundamentais e direitos humanos</a:t>
            </a:r>
          </a:p>
          <a:p>
            <a:pPr algn="just">
              <a:buFontTx/>
              <a:buChar char="-"/>
            </a:pPr>
            <a:r>
              <a:rPr lang="pt-BR" dirty="0" smtClean="0"/>
              <a:t>Direitos humanos, segundo </a:t>
            </a:r>
            <a:r>
              <a:rPr lang="pt-BR" dirty="0" err="1" smtClean="0"/>
              <a:t>Antonio</a:t>
            </a:r>
            <a:r>
              <a:rPr lang="pt-BR" dirty="0" smtClean="0"/>
              <a:t> Enrique Pérez </a:t>
            </a:r>
            <a:r>
              <a:rPr lang="pt-BR" dirty="0" err="1" smtClean="0"/>
              <a:t>Luño</a:t>
            </a:r>
            <a:r>
              <a:rPr lang="pt-BR" dirty="0" smtClean="0"/>
              <a:t>, é o “</a:t>
            </a:r>
            <a:r>
              <a:rPr lang="pt-BR" i="1" dirty="0" smtClean="0"/>
              <a:t>conjunto de faculdades e instituições que, em cada momento histórico, concretizam as exigências da dignidade, da liberdade e igualdade humanas, as quais devem ser reconhecidas positivamente pelos ordenamentos jurídicos em nível nacional e internacional</a:t>
            </a:r>
            <a:r>
              <a:rPr lang="pt-BR" dirty="0" smtClean="0"/>
              <a:t>”;</a:t>
            </a:r>
          </a:p>
          <a:p>
            <a:pPr lvl="2" algn="just">
              <a:buFontTx/>
              <a:buChar char="-"/>
            </a:pPr>
            <a:r>
              <a:rPr lang="pt-BR" u="sng" dirty="0" smtClean="0"/>
              <a:t>Direito fundamental</a:t>
            </a:r>
            <a:r>
              <a:rPr lang="pt-BR" dirty="0" smtClean="0"/>
              <a:t>: plano interno; </a:t>
            </a:r>
          </a:p>
          <a:p>
            <a:pPr lvl="2" algn="just">
              <a:buFontTx/>
              <a:buChar char="-"/>
            </a:pPr>
            <a:r>
              <a:rPr lang="pt-BR" u="sng" dirty="0" smtClean="0"/>
              <a:t>Direitos humanos</a:t>
            </a:r>
            <a:r>
              <a:rPr lang="pt-BR" dirty="0" smtClean="0"/>
              <a:t>: plano internacional;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1344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u="sng" dirty="0" smtClean="0"/>
              <a:t>Direitos fundamentais e direitos humanos</a:t>
            </a:r>
          </a:p>
          <a:p>
            <a:pPr algn="just">
              <a:buFontTx/>
              <a:buChar char="-"/>
            </a:pPr>
            <a:r>
              <a:rPr lang="pt-BR" dirty="0" smtClean="0"/>
              <a:t>Direitos humanos associado com os 03 lemas da Revolução  Francesa (Liberdade, Igualdade e Fraternidade), nas dimensões/gerações históricas: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1ª Dimensão: Estado Liberal (direitos civis e políticos); Obrigação de não-fazer;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2ª Dimensão: Estado Social (direitos sociais, econômicos e culturais); Prestações positivas;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3ª Dimensão: titularidade coletiva e difusa (direito do consumidor e ambiental);</a:t>
            </a:r>
          </a:p>
          <a:p>
            <a:pPr algn="just">
              <a:buFontTx/>
              <a:buChar char="-"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1700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b="1" u="sng" dirty="0" smtClean="0"/>
              <a:t>Direitos fundamentais e direitos humanos</a:t>
            </a:r>
          </a:p>
          <a:p>
            <a:pPr algn="just">
              <a:buFontTx/>
              <a:buChar char="-"/>
            </a:pPr>
            <a:r>
              <a:rPr lang="pt-BR" dirty="0" smtClean="0"/>
              <a:t>Doutrina fala em uma 4ª Dimensão, incluindo o direito à democracia participativa, ao pluralismo, ao desarmamento nuclear, a não-intervenção genética,  e à informação, com base na ideia de globalização política (Paulo Bonavides); </a:t>
            </a:r>
          </a:p>
          <a:p>
            <a:pPr algn="just">
              <a:buFontTx/>
              <a:buChar char="-"/>
            </a:pPr>
            <a:r>
              <a:rPr lang="pt-BR" dirty="0" smtClean="0"/>
              <a:t>André Ramos Tavares critica a classificação por dimensões, pois: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história dos direitos não é marcada por avanços, mas, sim, retrocessos;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O fato de ser um direito de primeira dimensão não significa que o Estado não deverá agir (</a:t>
            </a:r>
            <a:r>
              <a:rPr lang="pt-BR" dirty="0" err="1" smtClean="0"/>
              <a:t>ex</a:t>
            </a:r>
            <a:r>
              <a:rPr lang="pt-BR" dirty="0" smtClean="0"/>
              <a:t>: registros públicos de propriedade privada);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Os direitos fundamentais são multifuncionais e muitas vezes dependem uns dos outros, não sendo possível isolar os direitos de uma dimensão perante outra;</a:t>
            </a:r>
          </a:p>
          <a:p>
            <a:pPr marL="624078" indent="-514350" algn="just">
              <a:buAutoNum type="alphaLcParenR"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7839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Conteúdo essencial dos direitos fundamentais</a:t>
            </a:r>
          </a:p>
          <a:p>
            <a:pPr algn="just">
              <a:buFontTx/>
              <a:buChar char="-"/>
            </a:pPr>
            <a:r>
              <a:rPr lang="pt-BR" dirty="0" smtClean="0"/>
              <a:t>Definir o conteúdo essencial de um direito fundamental é importante para que o legislador ordinário possa alcançar os objetivos de um determinado direito previsto na Constituição, fazendo com que ele seja efetivo;</a:t>
            </a:r>
          </a:p>
          <a:p>
            <a:pPr algn="just">
              <a:buFontTx/>
              <a:buChar char="-"/>
            </a:pPr>
            <a:r>
              <a:rPr lang="pt-BR" dirty="0" smtClean="0"/>
              <a:t>A doutrina geralmente se divide em duas dicotomias para definir o que é o conteúdo essencial: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Enfoque objetivo/subjetivo;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Teoria absoluta/relativa;</a:t>
            </a:r>
          </a:p>
          <a:p>
            <a:pPr algn="just">
              <a:buFontTx/>
              <a:buChar char="-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135237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b="1" u="sng" dirty="0" smtClean="0"/>
              <a:t>Conteúdo essencial dos direitos fundamentais</a:t>
            </a:r>
          </a:p>
          <a:p>
            <a:pPr marL="624078" indent="-514350" algn="just">
              <a:buAutoNum type="alphaLcParenR"/>
            </a:pPr>
            <a:r>
              <a:rPr lang="pt-BR" dirty="0" smtClean="0"/>
              <a:t>Enfoque objetivo/subjetivo</a:t>
            </a:r>
          </a:p>
          <a:p>
            <a:pPr marL="1010412" lvl="2" indent="-342900" algn="just">
              <a:buFontTx/>
              <a:buChar char="-"/>
            </a:pPr>
            <a:r>
              <a:rPr lang="pt-BR" dirty="0" smtClean="0"/>
              <a:t>Se se parte de um enfoque apenas objetivo, o conteúdo essencial de um direito fundamental deve ser definido a partir do significado desse direito para a vida social como um todo (afeta todo mundo, proteger esse conteúdo essencial de restrições é fazer que valha para os demais também; </a:t>
            </a:r>
            <a:r>
              <a:rPr lang="pt-BR" dirty="0" err="1" smtClean="0"/>
              <a:t>ex</a:t>
            </a:r>
            <a:r>
              <a:rPr lang="pt-BR" dirty="0" smtClean="0"/>
              <a:t>: cláusula pétrea – não se pode modificar);</a:t>
            </a:r>
          </a:p>
          <a:p>
            <a:pPr marL="1010412" lvl="2" indent="-342900" algn="just">
              <a:buFontTx/>
              <a:buChar char="-"/>
            </a:pPr>
            <a:r>
              <a:rPr lang="pt-BR" dirty="0" smtClean="0"/>
              <a:t>A partir de um enfoque subjetivo, a garantia do conteúdo essencial de um direito fundamental não tem relação com o valor e a extensão desse direito para o todo social; em cada situação individual deveria haver um controle para saber se o conteúdo essencial foi ou não afetado (afeta o individuo individualmente considerado? É essencial ou não);</a:t>
            </a:r>
          </a:p>
          <a:p>
            <a:pPr algn="just">
              <a:buFontTx/>
              <a:buChar char="-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7759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Teoria Geral dos Direitos Fundamentais – 1ª parte</a:t>
            </a:r>
          </a:p>
          <a:p>
            <a:pPr lvl="2">
              <a:buFontTx/>
              <a:buChar char="-"/>
            </a:pPr>
            <a:r>
              <a:rPr lang="pt-BR" dirty="0" smtClean="0"/>
              <a:t>Direitos fundamentais e direitos sociais na CF de 1988;</a:t>
            </a:r>
          </a:p>
          <a:p>
            <a:pPr lvl="2">
              <a:buFontTx/>
              <a:buChar char="-"/>
            </a:pPr>
            <a:r>
              <a:rPr lang="pt-BR" dirty="0" smtClean="0"/>
              <a:t>Direitos fundamentais e direitos humanos;</a:t>
            </a:r>
          </a:p>
          <a:p>
            <a:pPr lvl="2">
              <a:buFontTx/>
              <a:buChar char="-"/>
            </a:pPr>
            <a:r>
              <a:rPr lang="pt-BR" dirty="0" smtClean="0"/>
              <a:t>Conteúdo essencial dos direitos fundamentais;</a:t>
            </a:r>
          </a:p>
          <a:p>
            <a:pPr lvl="2">
              <a:buFontTx/>
              <a:buChar char="-"/>
            </a:pPr>
            <a:r>
              <a:rPr lang="pt-BR" dirty="0" smtClean="0"/>
              <a:t>Restrições aos direitos fundamentais;</a:t>
            </a:r>
          </a:p>
          <a:p>
            <a:r>
              <a:rPr lang="pt-BR" dirty="0" smtClean="0"/>
              <a:t>Teoria Geral dos Direitos Fundamentais – 2ª parte</a:t>
            </a:r>
          </a:p>
          <a:p>
            <a:pPr lvl="2">
              <a:buFontTx/>
              <a:buChar char="-"/>
            </a:pPr>
            <a:r>
              <a:rPr lang="pt-BR" dirty="0" smtClean="0"/>
              <a:t>Eficácia das normas constitucionais;</a:t>
            </a:r>
          </a:p>
          <a:p>
            <a:pPr lvl="2">
              <a:buFontTx/>
              <a:buChar char="-"/>
            </a:pPr>
            <a:r>
              <a:rPr lang="pt-BR" dirty="0" smtClean="0"/>
              <a:t>Direitos sociais, conteúdo essencial e mínimo existencial;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5226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u="sng" dirty="0" smtClean="0"/>
              <a:t>Conteúdo essencial dos direitos fundamentais</a:t>
            </a:r>
            <a:endParaRPr lang="pt-BR" dirty="0"/>
          </a:p>
          <a:p>
            <a:pPr marL="109728" indent="0">
              <a:buNone/>
            </a:pPr>
            <a:r>
              <a:rPr lang="pt-BR" dirty="0" smtClean="0"/>
              <a:t>b) Teoria absoluta/relativa;</a:t>
            </a:r>
          </a:p>
          <a:p>
            <a:pPr lvl="2" algn="just">
              <a:buFontTx/>
              <a:buChar char="-"/>
            </a:pPr>
            <a:r>
              <a:rPr lang="pt-BR" dirty="0" smtClean="0"/>
              <a:t>Pela teoria absoluta, cada direito fundamental tem um conteúdo essencial absoluto, existindo um núcleo que protege o direito em questão de interesses e situações externas, como uma barreira instransponível;</a:t>
            </a:r>
          </a:p>
          <a:p>
            <a:pPr lvl="2" algn="just">
              <a:buFontTx/>
              <a:buChar char="-"/>
            </a:pPr>
            <a:r>
              <a:rPr lang="pt-BR" dirty="0" smtClean="0"/>
              <a:t>Já pela teoria relativa, o que é essencial pode mudar, dependendo das condições fáticas e das colisões entre diversos direitos e interesses no caso concreto;</a:t>
            </a:r>
          </a:p>
        </p:txBody>
      </p:sp>
    </p:spTree>
    <p:extLst>
      <p:ext uri="{BB962C8B-B14F-4D97-AF65-F5344CB8AC3E}">
        <p14:creationId xmlns:p14="http://schemas.microsoft.com/office/powerpoint/2010/main" val="2968787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u="sng" dirty="0" smtClean="0"/>
              <a:t>Conteúdo essencial dos direitos fundamentais</a:t>
            </a:r>
          </a:p>
          <a:p>
            <a:pPr algn="just">
              <a:buFontTx/>
              <a:buChar char="-"/>
            </a:pPr>
            <a:r>
              <a:rPr lang="pt-BR" dirty="0" smtClean="0"/>
              <a:t>Para Virgílio Afonso da Silva, definir o conteúdo essencial dos direitos fundamentais envolve diversos problemas inter-relacionados, tais como: 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Analisar aquilo é protegido pelas normas de direitos fundamentais;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Verificar a relação entre o que é protegido e suas possíveis restrições;</a:t>
            </a:r>
          </a:p>
          <a:p>
            <a:pPr marL="1181862" lvl="2" indent="-514350" algn="just">
              <a:buAutoNum type="alphaLcParenR"/>
            </a:pPr>
            <a:r>
              <a:rPr lang="pt-BR" dirty="0" smtClean="0"/>
              <a:t>Fundamentar tanto o que é protegido como as suas restrições;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7612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Restrição aos direitos fundamentais</a:t>
            </a:r>
          </a:p>
          <a:p>
            <a:pPr algn="just">
              <a:buFontTx/>
              <a:buChar char="-"/>
            </a:pPr>
            <a:r>
              <a:rPr lang="pt-BR" dirty="0" smtClean="0"/>
              <a:t>Existem duas teorias principais que buscam justificar a restrição a um direito fundamental: a) Teoria interna; e b) Teoria externa.</a:t>
            </a:r>
          </a:p>
          <a:p>
            <a:pPr marL="624078" indent="-514350" algn="just">
              <a:buAutoNum type="alphaLcParenR"/>
            </a:pPr>
            <a:r>
              <a:rPr lang="pt-BR" i="1" dirty="0" smtClean="0"/>
              <a:t>Teoria interna</a:t>
            </a:r>
          </a:p>
          <a:p>
            <a:pPr lvl="2" algn="just">
              <a:buFontTx/>
              <a:buChar char="-"/>
            </a:pPr>
            <a:r>
              <a:rPr lang="pt-BR" dirty="0" smtClean="0"/>
              <a:t>“O direito cessa onde o abuso começa”;</a:t>
            </a:r>
          </a:p>
          <a:p>
            <a:pPr lvl="2" algn="just">
              <a:buFontTx/>
              <a:buChar char="-"/>
            </a:pPr>
            <a:r>
              <a:rPr lang="pt-BR" dirty="0" smtClean="0"/>
              <a:t>O processo de definição dos limites de cada direito é algo interno a ele;</a:t>
            </a:r>
          </a:p>
          <a:p>
            <a:pPr lvl="2" algn="just">
              <a:buFontTx/>
              <a:buChar char="-"/>
            </a:pPr>
            <a:r>
              <a:rPr lang="pt-BR" dirty="0" smtClean="0"/>
              <a:t>Noção de limites imanentes, não havendo colisões de direitos;</a:t>
            </a:r>
          </a:p>
          <a:p>
            <a:pPr lvl="2" algn="just">
              <a:buFontTx/>
              <a:buChar char="-"/>
            </a:pPr>
            <a:r>
              <a:rPr lang="pt-BR" dirty="0" smtClean="0"/>
              <a:t>Direitos definidos a partir do enfoque da teoria interna tem sempre a estrutura de regras;</a:t>
            </a:r>
          </a:p>
          <a:p>
            <a:pPr marL="624078" indent="-514350" algn="just">
              <a:buAutoNum type="alphaLcParenR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0281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u="sng" dirty="0" smtClean="0"/>
              <a:t>Restrição aos direitos fundamentais</a:t>
            </a:r>
          </a:p>
          <a:p>
            <a:pPr marL="109728" indent="0" algn="just">
              <a:buNone/>
            </a:pPr>
            <a:r>
              <a:rPr lang="pt-BR" dirty="0" smtClean="0"/>
              <a:t>b) Teoria externa</a:t>
            </a:r>
          </a:p>
          <a:p>
            <a:pPr algn="just">
              <a:buFontTx/>
              <a:buChar char="-"/>
            </a:pPr>
            <a:r>
              <a:rPr lang="pt-BR" dirty="0" smtClean="0"/>
              <a:t>Diferentemente da Teoria interna, que somente pressupõe o direito e seus limites imanentes, na Teoria externa há uma divisão entre (1) o direito em si e (2) destacadas dele, suas restrições;</a:t>
            </a:r>
          </a:p>
          <a:p>
            <a:pPr algn="just">
              <a:buFontTx/>
              <a:buChar char="-"/>
            </a:pPr>
            <a:r>
              <a:rPr lang="pt-BR" dirty="0" smtClean="0"/>
              <a:t>As restrições não tem interferência no conteúdo do direito, ou seja, permite uma colisão com outro princípio sem que haja modificação do princípio sopesado;</a:t>
            </a:r>
          </a:p>
        </p:txBody>
      </p:sp>
    </p:spTree>
    <p:extLst>
      <p:ext uri="{BB962C8B-B14F-4D97-AF65-F5344CB8AC3E}">
        <p14:creationId xmlns:p14="http://schemas.microsoft.com/office/powerpoint/2010/main" val="2912968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Restrição aos direitos fundamentais</a:t>
            </a:r>
          </a:p>
          <a:p>
            <a:pPr algn="just">
              <a:buFontTx/>
              <a:buChar char="-"/>
            </a:pPr>
            <a:r>
              <a:rPr lang="pt-BR" dirty="0" smtClean="0"/>
              <a:t>Virgílio Afonso da Silva sustenta que toda norma que garante direitos fundamentais tem algum tipo de limitação quanto à sua eficácia, isto é, quanto à produção de efeitos no mundo jurídico;</a:t>
            </a:r>
          </a:p>
          <a:p>
            <a:pPr algn="just">
              <a:buFontTx/>
              <a:buChar char="-"/>
            </a:pPr>
            <a:r>
              <a:rPr lang="pt-BR" dirty="0" smtClean="0"/>
              <a:t>Tal entendimento se contraria ao de José Afonso da Silva, para o qual há normas de eficácia plena, limitada ou contida;</a:t>
            </a:r>
          </a:p>
          <a:p>
            <a:pPr algn="just">
              <a:buFontTx/>
              <a:buChar char="-"/>
            </a:pPr>
            <a:r>
              <a:rPr lang="pt-BR" dirty="0" smtClean="0"/>
              <a:t>Nesse sentido, somente seria possível se falar em teoria externa de restrição a um direito fundamental;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799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Teoria Geral das Políticas Públicas – 1ª parte</a:t>
            </a:r>
          </a:p>
          <a:p>
            <a:pPr lvl="3">
              <a:buFontTx/>
              <a:buChar char="-"/>
            </a:pPr>
            <a:r>
              <a:rPr lang="pt-BR" dirty="0" smtClean="0"/>
              <a:t>Conceitos e abordagens;</a:t>
            </a:r>
          </a:p>
          <a:p>
            <a:pPr lvl="3">
              <a:buFontTx/>
              <a:buChar char="-"/>
            </a:pPr>
            <a:r>
              <a:rPr lang="pt-BR" dirty="0" smtClean="0"/>
              <a:t>Tipologia;</a:t>
            </a:r>
          </a:p>
          <a:p>
            <a:pPr lvl="3">
              <a:buFontTx/>
              <a:buChar char="-"/>
            </a:pPr>
            <a:r>
              <a:rPr lang="pt-BR" dirty="0" smtClean="0"/>
              <a:t>Ciclo das políticas públicas;</a:t>
            </a:r>
          </a:p>
          <a:p>
            <a:r>
              <a:rPr lang="pt-BR" dirty="0" smtClean="0"/>
              <a:t>Teoria </a:t>
            </a:r>
            <a:r>
              <a:rPr lang="pt-BR" dirty="0"/>
              <a:t>Geral das Políticas Públicas – </a:t>
            </a:r>
            <a:r>
              <a:rPr lang="pt-BR" dirty="0" smtClean="0"/>
              <a:t>2ª </a:t>
            </a:r>
            <a:r>
              <a:rPr lang="pt-BR" dirty="0"/>
              <a:t>parte</a:t>
            </a:r>
          </a:p>
          <a:p>
            <a:pPr lvl="3">
              <a:buFontTx/>
              <a:buChar char="-"/>
            </a:pPr>
            <a:r>
              <a:rPr lang="pt-BR" dirty="0" smtClean="0"/>
              <a:t>Atores e políticas públicas;</a:t>
            </a:r>
          </a:p>
          <a:p>
            <a:pPr lvl="3">
              <a:buFontTx/>
              <a:buChar char="-"/>
            </a:pPr>
            <a:r>
              <a:rPr lang="pt-BR" dirty="0" smtClean="0"/>
              <a:t>Formação da agenda;</a:t>
            </a:r>
          </a:p>
          <a:p>
            <a:pPr lvl="3">
              <a:buFontTx/>
              <a:buChar char="-"/>
            </a:pPr>
            <a:r>
              <a:rPr lang="pt-BR" dirty="0" smtClean="0"/>
              <a:t>Formulação;</a:t>
            </a:r>
          </a:p>
          <a:p>
            <a:pPr lvl="3">
              <a:buFontTx/>
              <a:buChar char="-"/>
            </a:pPr>
            <a:r>
              <a:rPr lang="pt-BR" dirty="0" smtClean="0"/>
              <a:t>Implementação;</a:t>
            </a:r>
          </a:p>
          <a:p>
            <a:pPr lvl="3">
              <a:buFontTx/>
              <a:buChar char="-"/>
            </a:pPr>
            <a:r>
              <a:rPr lang="pt-BR" dirty="0" smtClean="0"/>
              <a:t>Avaliação;</a:t>
            </a:r>
          </a:p>
          <a:p>
            <a:pPr lvl="3">
              <a:buFontTx/>
              <a:buChar char="-"/>
            </a:pPr>
            <a:r>
              <a:rPr lang="pt-BR" dirty="0" smtClean="0"/>
              <a:t>Dimensão jurídico-institucional das políticas públicas;</a:t>
            </a:r>
          </a:p>
        </p:txBody>
      </p:sp>
    </p:spTree>
    <p:extLst>
      <p:ext uri="{BB962C8B-B14F-4D97-AF65-F5344CB8AC3E}">
        <p14:creationId xmlns:p14="http://schemas.microsoft.com/office/powerpoint/2010/main" val="2616382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Controle de </a:t>
            </a:r>
            <a:r>
              <a:rPr lang="pt-BR" dirty="0"/>
              <a:t>Políticas Públicas – 1ª </a:t>
            </a:r>
            <a:r>
              <a:rPr lang="pt-BR" dirty="0" smtClean="0"/>
              <a:t>parte</a:t>
            </a:r>
          </a:p>
          <a:p>
            <a:pPr lvl="3" algn="just">
              <a:buFontTx/>
              <a:buChar char="-"/>
            </a:pPr>
            <a:r>
              <a:rPr lang="pt-BR" dirty="0" smtClean="0"/>
              <a:t>Direito administrativo e regime jurídico administrativo;</a:t>
            </a:r>
          </a:p>
          <a:p>
            <a:pPr lvl="3" algn="just">
              <a:buFontTx/>
              <a:buChar char="-"/>
            </a:pPr>
            <a:r>
              <a:rPr lang="pt-BR" dirty="0" smtClean="0"/>
              <a:t>Princípios constitucionais do direito administrativo;</a:t>
            </a:r>
          </a:p>
          <a:p>
            <a:pPr lvl="3" algn="just">
              <a:buFontTx/>
              <a:buChar char="-"/>
            </a:pPr>
            <a:r>
              <a:rPr lang="pt-BR" dirty="0" smtClean="0"/>
              <a:t>Serviços públicos;</a:t>
            </a:r>
          </a:p>
          <a:p>
            <a:pPr lvl="3" algn="just">
              <a:buFontTx/>
              <a:buChar char="-"/>
            </a:pPr>
            <a:r>
              <a:rPr lang="pt-BR" dirty="0" smtClean="0"/>
              <a:t>Intervenção do Estado no domínio econômico e social;</a:t>
            </a:r>
          </a:p>
          <a:p>
            <a:r>
              <a:rPr lang="pt-BR" dirty="0"/>
              <a:t>Controle de Políticas Públicas – </a:t>
            </a:r>
            <a:r>
              <a:rPr lang="pt-BR" dirty="0" smtClean="0"/>
              <a:t>2ª </a:t>
            </a:r>
            <a:r>
              <a:rPr lang="pt-BR" dirty="0"/>
              <a:t>parte</a:t>
            </a:r>
          </a:p>
          <a:p>
            <a:pPr lvl="3" algn="just">
              <a:buFontTx/>
              <a:buChar char="-"/>
            </a:pPr>
            <a:r>
              <a:rPr lang="pt-BR" dirty="0" smtClean="0"/>
              <a:t>Controle da administração pública (administrativo, legislativo, judicial);</a:t>
            </a:r>
          </a:p>
          <a:p>
            <a:pPr lvl="3" algn="just">
              <a:buFontTx/>
              <a:buChar char="-"/>
            </a:pPr>
            <a:r>
              <a:rPr lang="pt-BR" dirty="0" smtClean="0"/>
              <a:t>Instrumentos;</a:t>
            </a:r>
          </a:p>
          <a:p>
            <a:pPr lvl="3" algn="just">
              <a:buFontTx/>
              <a:buChar char="-"/>
            </a:pPr>
            <a:r>
              <a:rPr lang="pt-BR" dirty="0" smtClean="0"/>
              <a:t>Discricionariedade administrativa; </a:t>
            </a:r>
          </a:p>
          <a:p>
            <a:pPr lvl="3" algn="just">
              <a:buFontTx/>
              <a:buChar char="-"/>
            </a:pPr>
            <a:r>
              <a:rPr lang="pt-BR" dirty="0" smtClean="0"/>
              <a:t>Participação social (Conselhos de Direitos, plebiscito, referendo, projetos de lei de iniciativa popular, </a:t>
            </a:r>
            <a:r>
              <a:rPr lang="pt-BR" dirty="0" err="1" smtClean="0"/>
              <a:t>advocacy</a:t>
            </a:r>
            <a:r>
              <a:rPr lang="pt-BR" dirty="0" smtClean="0"/>
              <a:t>, </a:t>
            </a:r>
            <a:r>
              <a:rPr lang="pt-BR" dirty="0" err="1" smtClean="0"/>
              <a:t>etc</a:t>
            </a:r>
            <a:r>
              <a:rPr lang="pt-BR" dirty="0" smtClean="0"/>
              <a:t>);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29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931224" cy="792088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92500" lnSpcReduction="2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i="1" dirty="0" smtClean="0"/>
              <a:t>Origem dos direitos fundamentais</a:t>
            </a:r>
            <a:r>
              <a:rPr lang="pt-BR" dirty="0" smtClean="0"/>
              <a:t>: </a:t>
            </a:r>
          </a:p>
          <a:p>
            <a:pPr marL="916686" lvl="1" indent="-514350" algn="just">
              <a:buAutoNum type="arabicParenBoth"/>
            </a:pPr>
            <a:r>
              <a:rPr lang="pt-BR" dirty="0" smtClean="0"/>
              <a:t>doutrina francesa vê o </a:t>
            </a:r>
            <a:r>
              <a:rPr lang="pt-BR" b="1" dirty="0" smtClean="0"/>
              <a:t>pensamento cristão</a:t>
            </a:r>
            <a:r>
              <a:rPr lang="pt-BR" dirty="0" smtClean="0"/>
              <a:t> e a </a:t>
            </a:r>
            <a:r>
              <a:rPr lang="pt-BR" b="1" dirty="0" smtClean="0"/>
              <a:t>concepção dos direitos naturais</a:t>
            </a:r>
            <a:r>
              <a:rPr lang="pt-BR" dirty="0" smtClean="0"/>
              <a:t> como as principais fontes de inspiração das declarações de direitos (</a:t>
            </a:r>
            <a:r>
              <a:rPr lang="pt-BR" i="1" dirty="0" smtClean="0"/>
              <a:t>Jacques Robert, Jean </a:t>
            </a:r>
            <a:r>
              <a:rPr lang="pt-BR" i="1" dirty="0" err="1" smtClean="0"/>
              <a:t>Rivero</a:t>
            </a:r>
            <a:r>
              <a:rPr lang="pt-BR" i="1" dirty="0" smtClean="0"/>
              <a:t>, Georges </a:t>
            </a:r>
            <a:r>
              <a:rPr lang="pt-BR" i="1" dirty="0" err="1" smtClean="0"/>
              <a:t>Burdeau</a:t>
            </a:r>
            <a:r>
              <a:rPr lang="pt-BR" dirty="0" smtClean="0"/>
              <a:t>); </a:t>
            </a:r>
          </a:p>
          <a:p>
            <a:pPr marL="916686" lvl="1" indent="-514350" algn="just">
              <a:buAutoNum type="arabicParenBoth"/>
            </a:pPr>
            <a:r>
              <a:rPr lang="pt-BR" dirty="0" smtClean="0"/>
              <a:t>José Afonso da Silva discorda, dizendo que não há uma inspiração das declarações de direitos, mas sim </a:t>
            </a:r>
            <a:r>
              <a:rPr lang="pt-BR" b="1" dirty="0" smtClean="0"/>
              <a:t>reivindicações</a:t>
            </a:r>
            <a:r>
              <a:rPr lang="pt-BR" dirty="0" smtClean="0"/>
              <a:t> e </a:t>
            </a:r>
            <a:r>
              <a:rPr lang="pt-BR" b="1" dirty="0" smtClean="0"/>
              <a:t>lutas</a:t>
            </a:r>
            <a:r>
              <a:rPr lang="pt-BR" dirty="0" smtClean="0"/>
              <a:t> para conquistar os direitos nela consubstanciados (e quando as condições materiais da sociedade propiciaram, elas surgiram, conjugando condições objetivas e subjetivas para sua formulação);</a:t>
            </a:r>
          </a:p>
          <a:p>
            <a:pPr marL="109728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186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u="sng" dirty="0" smtClean="0"/>
              <a:t>Direitos fundamentais e direitos sociais</a:t>
            </a:r>
          </a:p>
          <a:p>
            <a:pPr>
              <a:buFontTx/>
              <a:buChar char="-"/>
            </a:pPr>
            <a:r>
              <a:rPr lang="pt-BR" dirty="0" smtClean="0"/>
              <a:t>Condições reais ou históricas em relação às declarações do século XVIII: </a:t>
            </a:r>
          </a:p>
          <a:p>
            <a:pPr marL="1181862" lvl="2" indent="-514350">
              <a:buAutoNum type="arabicParenBoth"/>
            </a:pPr>
            <a:r>
              <a:rPr lang="pt-BR" dirty="0" smtClean="0"/>
              <a:t>contradição entre o regime da monarquia absolutista, estagnada, e sociedade em expansão comercial e cultural, progressista; </a:t>
            </a:r>
          </a:p>
          <a:p>
            <a:pPr marL="1181862" lvl="2" indent="-514350">
              <a:buAutoNum type="arabicParenBoth"/>
            </a:pPr>
            <a:r>
              <a:rPr lang="pt-BR" dirty="0" smtClean="0"/>
              <a:t> ascensão do pensamento iluminista (foco nas liberdades e valores individuais);</a:t>
            </a:r>
          </a:p>
          <a:p>
            <a:pPr marL="667512" lvl="2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637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Substituição destes fundamentos no século XIX, a partir do desenvolvimento industrial e do aparecimento de um proletariado sujeito ao domínio burguês; Três seriam as novas fontes de inspiração dos direitos fundamentais a partir das novas condições materiais da sociedade:</a:t>
            </a:r>
          </a:p>
          <a:p>
            <a:pPr marL="916686" lvl="1" indent="-514350" algn="just">
              <a:buAutoNum type="arabicParenR"/>
            </a:pPr>
            <a:r>
              <a:rPr lang="pt-BR" b="1" dirty="0" smtClean="0"/>
              <a:t>Manifesto Comunista</a:t>
            </a:r>
            <a:r>
              <a:rPr lang="pt-BR" dirty="0" smtClean="0"/>
              <a:t> e as doutrinas marxistas, criticando o capitalismo burguês e postulando liberdade e igualdade materiais em um regime socialista; </a:t>
            </a:r>
          </a:p>
          <a:p>
            <a:pPr marL="916686" lvl="1" indent="-514350" algn="just">
              <a:buAutoNum type="arabicParenR"/>
            </a:pPr>
            <a:r>
              <a:rPr lang="pt-BR" b="1" dirty="0" smtClean="0"/>
              <a:t>Doutrina social da Igreja</a:t>
            </a:r>
            <a:r>
              <a:rPr lang="pt-BR" dirty="0" smtClean="0"/>
              <a:t>, a partir do Papa Leão XIII, fundamentando uma ordem social mais justa, mas ainda dentro do capitalismo;</a:t>
            </a:r>
          </a:p>
          <a:p>
            <a:pPr marL="916686" lvl="1" indent="-514350" algn="just">
              <a:buAutoNum type="arabicParenR"/>
            </a:pPr>
            <a:r>
              <a:rPr lang="pt-BR" b="1" dirty="0" smtClean="0"/>
              <a:t>Intervencionismo estatal</a:t>
            </a:r>
            <a:r>
              <a:rPr lang="pt-BR" dirty="0" smtClean="0"/>
              <a:t>, mediante prestações positivas no meio econômico e social, protegendo as classes menos favorecidas, mas ainda dentro do capitalismo;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541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931224" cy="72008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85000" lnSpcReduction="1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>
              <a:buFontTx/>
              <a:buChar char="-"/>
            </a:pPr>
            <a:r>
              <a:rPr lang="pt-BR" b="1" dirty="0" smtClean="0"/>
              <a:t>Conceito de direitos fundamentais</a:t>
            </a:r>
          </a:p>
          <a:p>
            <a:pPr marL="916686" lvl="1" indent="-514350" algn="just">
              <a:buAutoNum type="alphaLcParenR"/>
            </a:pPr>
            <a:r>
              <a:rPr lang="pt-BR" dirty="0" smtClean="0"/>
              <a:t>Dificuldade devido à evolução histórica e o fato de serem empregados como sinônimos (de direitos naturais, direitos humanos, direitos do homem, direitos individuais, direitos públicos subjetivos, liberdades fundamentais, liberdades públicas e direitos fundamentais do homem);</a:t>
            </a:r>
          </a:p>
          <a:p>
            <a:pPr marL="916686" lvl="1" indent="-514350" algn="just">
              <a:buAutoNum type="alphaLcParenR"/>
            </a:pPr>
            <a:r>
              <a:rPr lang="pt-BR" dirty="0" smtClean="0"/>
              <a:t>José Afonso da Silva define </a:t>
            </a:r>
            <a:r>
              <a:rPr lang="pt-BR" b="1" i="1" u="sng" dirty="0" smtClean="0"/>
              <a:t>direitos fundamentais</a:t>
            </a:r>
            <a:r>
              <a:rPr lang="pt-BR" dirty="0" smtClean="0"/>
              <a:t> como expressão dos princípios que resumem “</a:t>
            </a:r>
            <a:r>
              <a:rPr lang="pt-BR" i="1" dirty="0" smtClean="0"/>
              <a:t>a concepção do mundo e informam a ideologia política de cada ordenamento jurídico,  além de designar, no nível do direito positivo, aquelas prerrogativas e instituições que ele concretiza em garantias de uma convivência digna, livre e igual de todas as pessoas</a:t>
            </a:r>
            <a:r>
              <a:rPr lang="pt-BR" dirty="0" smtClean="0"/>
              <a:t>.”</a:t>
            </a:r>
          </a:p>
          <a:p>
            <a:pPr marL="624078" indent="-514350">
              <a:buAutoNum type="alphaLcParenR"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565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7931224" cy="77383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Teoria Geral dos Direitos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u="sng" dirty="0" smtClean="0"/>
              <a:t>Direitos fundamentais e direitos sociais</a:t>
            </a:r>
          </a:p>
          <a:p>
            <a:pPr algn="just">
              <a:buFontTx/>
              <a:buChar char="-"/>
            </a:pPr>
            <a:r>
              <a:rPr lang="pt-BR" dirty="0" smtClean="0"/>
              <a:t>Por fundamentais, entende-se que “</a:t>
            </a:r>
            <a:r>
              <a:rPr lang="pt-BR" i="1" dirty="0" smtClean="0"/>
              <a:t>se trata de situações jurídicas sem as quais a pessoa humana não se realiza, não convive, e às vezes, nem mesmo sobrevive</a:t>
            </a:r>
            <a:r>
              <a:rPr lang="pt-BR" dirty="0" smtClean="0"/>
              <a:t>”;</a:t>
            </a:r>
          </a:p>
          <a:p>
            <a:pPr algn="just">
              <a:buFontTx/>
              <a:buChar char="-"/>
            </a:pPr>
            <a:r>
              <a:rPr lang="pt-BR" dirty="0" smtClean="0"/>
              <a:t>Os direitos fundamentais possuem algumas </a:t>
            </a:r>
            <a:r>
              <a:rPr lang="pt-BR" b="1" dirty="0" smtClean="0"/>
              <a:t>características</a:t>
            </a:r>
            <a:r>
              <a:rPr lang="pt-BR" dirty="0" smtClean="0"/>
              <a:t> próprias: a) </a:t>
            </a:r>
            <a:r>
              <a:rPr lang="pt-BR" i="1" dirty="0" smtClean="0"/>
              <a:t>historicidade</a:t>
            </a:r>
            <a:r>
              <a:rPr lang="pt-BR" dirty="0" smtClean="0"/>
              <a:t> (nascem, modificam-se e desaparecem); b) </a:t>
            </a:r>
            <a:r>
              <a:rPr lang="pt-BR" i="1" dirty="0" smtClean="0"/>
              <a:t>inalienabilidade</a:t>
            </a:r>
            <a:r>
              <a:rPr lang="pt-BR" dirty="0" smtClean="0"/>
              <a:t>; c) </a:t>
            </a:r>
            <a:r>
              <a:rPr lang="pt-BR" i="1" dirty="0" smtClean="0"/>
              <a:t>imprescritibilidade</a:t>
            </a:r>
            <a:r>
              <a:rPr lang="pt-BR" dirty="0" smtClean="0"/>
              <a:t>; d) </a:t>
            </a:r>
            <a:r>
              <a:rPr lang="pt-BR" i="1" dirty="0" smtClean="0"/>
              <a:t>irrenunciabilidade</a:t>
            </a:r>
            <a:r>
              <a:rPr lang="pt-BR" dirty="0" smtClean="0"/>
              <a:t> (podem não ser exercidos, nunca renunciados);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319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234</TotalTime>
  <Words>1960</Words>
  <Application>Microsoft Office PowerPoint</Application>
  <PresentationFormat>Apresentação na tela (4:3)</PresentationFormat>
  <Paragraphs>157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Urbano</vt:lpstr>
      <vt:lpstr>Curso Popular de Formação de Defensoras e Defensores Públicos</vt:lpstr>
      <vt:lpstr>Cronograma</vt:lpstr>
      <vt:lpstr>Cronograma</vt:lpstr>
      <vt:lpstr>Cronograma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  <vt:lpstr>Teoria Geral dos Direitos Fundamentais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Helder França</dc:creator>
  <cp:lastModifiedBy>Helder França</cp:lastModifiedBy>
  <cp:revision>31</cp:revision>
  <dcterms:created xsi:type="dcterms:W3CDTF">2019-09-05T00:58:49Z</dcterms:created>
  <dcterms:modified xsi:type="dcterms:W3CDTF">2019-09-05T05:04:40Z</dcterms:modified>
</cp:coreProperties>
</file>