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306" r:id="rId4"/>
    <p:sldId id="307" r:id="rId5"/>
    <p:sldId id="308" r:id="rId6"/>
    <p:sldId id="309" r:id="rId7"/>
    <p:sldId id="310" r:id="rId8"/>
    <p:sldId id="311" r:id="rId9"/>
    <p:sldId id="312" r:id="rId10"/>
    <p:sldId id="315" r:id="rId11"/>
    <p:sldId id="313" r:id="rId12"/>
    <p:sldId id="314" r:id="rId13"/>
    <p:sldId id="316" r:id="rId14"/>
    <p:sldId id="319" r:id="rId15"/>
    <p:sldId id="320" r:id="rId16"/>
    <p:sldId id="321" r:id="rId17"/>
    <p:sldId id="322" r:id="rId18"/>
    <p:sldId id="323" r:id="rId19"/>
    <p:sldId id="324" r:id="rId20"/>
    <p:sldId id="325" r:id="rId21"/>
    <p:sldId id="326" r:id="rId22"/>
    <p:sldId id="327" r:id="rId23"/>
    <p:sldId id="328" r:id="rId24"/>
    <p:sldId id="317" r:id="rId25"/>
    <p:sldId id="318" r:id="rId26"/>
    <p:sldId id="338" r:id="rId27"/>
    <p:sldId id="339" r:id="rId28"/>
    <p:sldId id="329" r:id="rId29"/>
    <p:sldId id="330" r:id="rId30"/>
    <p:sldId id="331" r:id="rId31"/>
    <p:sldId id="332" r:id="rId32"/>
    <p:sldId id="333" r:id="rId33"/>
    <p:sldId id="334" r:id="rId34"/>
    <p:sldId id="335" r:id="rId35"/>
    <p:sldId id="337" r:id="rId36"/>
    <p:sldId id="336" r:id="rId37"/>
    <p:sldId id="342" r:id="rId38"/>
    <p:sldId id="343" r:id="rId39"/>
    <p:sldId id="344" r:id="rId40"/>
    <p:sldId id="345" r:id="rId41"/>
    <p:sldId id="346" r:id="rId42"/>
    <p:sldId id="347" r:id="rId43"/>
    <p:sldId id="348" r:id="rId44"/>
    <p:sldId id="349" r:id="rId45"/>
    <p:sldId id="350" r:id="rId46"/>
    <p:sldId id="340" r:id="rId47"/>
    <p:sldId id="341" r:id="rId48"/>
    <p:sldId id="351" r:id="rId49"/>
    <p:sldId id="352" r:id="rId50"/>
    <p:sldId id="305" r:id="rId51"/>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9606FAE8-9134-4421-AB52-12182F32BC98}" type="datetimeFigureOut">
              <a:rPr lang="pt-BR" smtClean="0"/>
              <a:t>28/10/2019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4038770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9606FAE8-9134-4421-AB52-12182F32BC98}" type="datetimeFigureOut">
              <a:rPr lang="pt-BR" smtClean="0"/>
              <a:t>28/10/2019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2770888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9606FAE8-9134-4421-AB52-12182F32BC98}" type="datetimeFigureOut">
              <a:rPr lang="pt-BR" smtClean="0"/>
              <a:t>28/10/2019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688687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9606FAE8-9134-4421-AB52-12182F32BC98}" type="datetimeFigureOut">
              <a:rPr lang="pt-BR" smtClean="0"/>
              <a:t>28/10/2019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3844068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9606FAE8-9134-4421-AB52-12182F32BC98}" type="datetimeFigureOut">
              <a:rPr lang="pt-BR" smtClean="0"/>
              <a:t>28/10/2019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231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9606FAE8-9134-4421-AB52-12182F32BC98}" type="datetimeFigureOut">
              <a:rPr lang="pt-BR" smtClean="0"/>
              <a:t>28/10/2019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4819094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9606FAE8-9134-4421-AB52-12182F32BC98}" type="datetimeFigureOut">
              <a:rPr lang="pt-BR" smtClean="0"/>
              <a:t>28/10/2019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10355105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9606FAE8-9134-4421-AB52-12182F32BC98}" type="datetimeFigureOut">
              <a:rPr lang="pt-BR" smtClean="0"/>
              <a:t>28/10/2019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98161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9606FAE8-9134-4421-AB52-12182F32BC98}" type="datetimeFigureOut">
              <a:rPr lang="pt-BR" smtClean="0"/>
              <a:t>28/10/2019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2750242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9606FAE8-9134-4421-AB52-12182F32BC98}" type="datetimeFigureOut">
              <a:rPr lang="pt-BR" smtClean="0"/>
              <a:t>28/10/2019</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3581536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9606FAE8-9134-4421-AB52-12182F32BC98}" type="datetimeFigureOut">
              <a:rPr lang="pt-BR" smtClean="0"/>
              <a:t>28/10/2019</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17037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9606FAE8-9134-4421-AB52-12182F32BC98}" type="datetimeFigureOut">
              <a:rPr lang="pt-BR" smtClean="0"/>
              <a:t>28/10/2019</a:t>
            </a:fld>
            <a:endParaRPr lang="pt-BR" dirty="0"/>
          </a:p>
        </p:txBody>
      </p:sp>
      <p:sp>
        <p:nvSpPr>
          <p:cNvPr id="8" name="Footer Placeholder 7"/>
          <p:cNvSpPr>
            <a:spLocks noGrp="1"/>
          </p:cNvSpPr>
          <p:nvPr>
            <p:ph type="ftr" sz="quarter" idx="11"/>
          </p:nvPr>
        </p:nvSpPr>
        <p:spPr/>
        <p:txBody>
          <a:bodyPr/>
          <a:lstStyle/>
          <a:p>
            <a:endParaRPr lang="pt-BR" dirty="0"/>
          </a:p>
        </p:txBody>
      </p:sp>
      <p:sp>
        <p:nvSpPr>
          <p:cNvPr id="9" name="Slide Number Placeholder 8"/>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2652215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9606FAE8-9134-4421-AB52-12182F32BC98}" type="datetimeFigureOut">
              <a:rPr lang="pt-BR" smtClean="0"/>
              <a:t>28/10/2019</a:t>
            </a:fld>
            <a:endParaRPr lang="pt-BR" dirty="0"/>
          </a:p>
        </p:txBody>
      </p:sp>
      <p:sp>
        <p:nvSpPr>
          <p:cNvPr id="4" name="Footer Placeholder 3"/>
          <p:cNvSpPr>
            <a:spLocks noGrp="1"/>
          </p:cNvSpPr>
          <p:nvPr>
            <p:ph type="ftr" sz="quarter" idx="11"/>
          </p:nvPr>
        </p:nvSpPr>
        <p:spPr/>
        <p:txBody>
          <a:bodyPr/>
          <a:lstStyle/>
          <a:p>
            <a:endParaRPr lang="pt-BR" dirty="0"/>
          </a:p>
        </p:txBody>
      </p:sp>
      <p:sp>
        <p:nvSpPr>
          <p:cNvPr id="5" name="Slide Number Placeholder 4"/>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2326008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06FAE8-9134-4421-AB52-12182F32BC98}" type="datetimeFigureOut">
              <a:rPr lang="pt-BR" smtClean="0"/>
              <a:t>28/10/2019</a:t>
            </a:fld>
            <a:endParaRPr lang="pt-BR" dirty="0"/>
          </a:p>
        </p:txBody>
      </p:sp>
      <p:sp>
        <p:nvSpPr>
          <p:cNvPr id="3" name="Footer Placeholder 2"/>
          <p:cNvSpPr>
            <a:spLocks noGrp="1"/>
          </p:cNvSpPr>
          <p:nvPr>
            <p:ph type="ftr" sz="quarter" idx="11"/>
          </p:nvPr>
        </p:nvSpPr>
        <p:spPr/>
        <p:txBody>
          <a:bodyPr/>
          <a:lstStyle/>
          <a:p>
            <a:endParaRPr lang="pt-BR" dirty="0"/>
          </a:p>
        </p:txBody>
      </p:sp>
      <p:sp>
        <p:nvSpPr>
          <p:cNvPr id="4" name="Slide Number Placeholder 3"/>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1277914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smtClean="0"/>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9606FAE8-9134-4421-AB52-12182F32BC98}" type="datetimeFigureOut">
              <a:rPr lang="pt-BR" smtClean="0"/>
              <a:t>28/10/2019</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1280159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dirty="0" smtClean="0"/>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9606FAE8-9134-4421-AB52-12182F32BC98}" type="datetimeFigureOut">
              <a:rPr lang="pt-BR" smtClean="0"/>
              <a:t>28/10/2019</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84AF3D8B-7567-43B1-9400-D0B200216F7A}" type="slidenum">
              <a:rPr lang="pt-BR" smtClean="0"/>
              <a:t>‹nº›</a:t>
            </a:fld>
            <a:endParaRPr lang="pt-BR" dirty="0"/>
          </a:p>
        </p:txBody>
      </p:sp>
    </p:spTree>
    <p:extLst>
      <p:ext uri="{BB962C8B-B14F-4D97-AF65-F5344CB8AC3E}">
        <p14:creationId xmlns:p14="http://schemas.microsoft.com/office/powerpoint/2010/main" val="1391933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606FAE8-9134-4421-AB52-12182F32BC98}" type="datetimeFigureOut">
              <a:rPr lang="pt-BR" smtClean="0"/>
              <a:t>28/10/2019</a:t>
            </a:fld>
            <a:endParaRPr lang="pt-BR"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t-BR"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4AF3D8B-7567-43B1-9400-D0B200216F7A}" type="slidenum">
              <a:rPr lang="pt-BR" smtClean="0"/>
              <a:t>‹nº›</a:t>
            </a:fld>
            <a:endParaRPr lang="pt-BR" dirty="0"/>
          </a:p>
        </p:txBody>
      </p:sp>
    </p:spTree>
    <p:extLst>
      <p:ext uri="{BB962C8B-B14F-4D97-AF65-F5344CB8AC3E}">
        <p14:creationId xmlns:p14="http://schemas.microsoft.com/office/powerpoint/2010/main" val="28558166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763740" y="4978257"/>
            <a:ext cx="7766936" cy="1096899"/>
          </a:xfrm>
        </p:spPr>
        <p:txBody>
          <a:bodyPr>
            <a:noAutofit/>
          </a:bodyPr>
          <a:lstStyle/>
          <a:p>
            <a:pPr algn="ctr"/>
            <a:r>
              <a:rPr lang="pt-BR" sz="2400" b="1" dirty="0" smtClean="0">
                <a:solidFill>
                  <a:schemeClr val="accent1"/>
                </a:solidFill>
              </a:rPr>
              <a:t>Processo Civil – Execução</a:t>
            </a:r>
          </a:p>
          <a:p>
            <a:pPr algn="ctr"/>
            <a:r>
              <a:rPr lang="pt-BR" sz="2400" dirty="0" smtClean="0"/>
              <a:t>Jordana de Matos Nunes Rolim</a:t>
            </a:r>
          </a:p>
          <a:p>
            <a:pPr algn="ctr"/>
            <a:r>
              <a:rPr lang="pt-BR" sz="2400" dirty="0" smtClean="0"/>
              <a:t>Defensora Pública de São Paulo </a:t>
            </a:r>
            <a:endParaRPr lang="pt-BR" sz="2400" dirty="0"/>
          </a:p>
        </p:txBody>
      </p:sp>
      <p:sp>
        <p:nvSpPr>
          <p:cNvPr id="4" name="Título 3"/>
          <p:cNvSpPr>
            <a:spLocks noGrp="1"/>
          </p:cNvSpPr>
          <p:nvPr>
            <p:ph type="ctrTitle"/>
          </p:nvPr>
        </p:nvSpPr>
        <p:spPr>
          <a:xfrm>
            <a:off x="1763740" y="3046220"/>
            <a:ext cx="7766936" cy="1646302"/>
          </a:xfrm>
        </p:spPr>
        <p:txBody>
          <a:bodyPr/>
          <a:lstStyle/>
          <a:p>
            <a:pPr algn="ctr"/>
            <a:r>
              <a:rPr lang="pt-BR" dirty="0">
                <a:latin typeface="Arial Narrow" panose="020B0606020202030204" pitchFamily="34" charset="0"/>
              </a:rPr>
              <a:t>4</a:t>
            </a:r>
            <a:r>
              <a:rPr lang="pt-BR" dirty="0" smtClean="0">
                <a:latin typeface="Arial Narrow" panose="020B0606020202030204" pitchFamily="34" charset="0"/>
              </a:rPr>
              <a:t>º </a:t>
            </a:r>
            <a:r>
              <a:rPr lang="pt-BR" dirty="0" smtClean="0">
                <a:latin typeface="Arial Narrow" panose="020B0606020202030204" pitchFamily="34" charset="0"/>
              </a:rPr>
              <a:t>CURSO POPULAR DE FORMAÇÃO DE </a:t>
            </a:r>
            <a:r>
              <a:rPr lang="pt-BR" dirty="0">
                <a:latin typeface="Arial Narrow" panose="020B0606020202030204" pitchFamily="34" charset="0"/>
              </a:rPr>
              <a:t>DEFENSORAS</a:t>
            </a:r>
            <a:r>
              <a:rPr lang="pt-BR" dirty="0" smtClean="0">
                <a:latin typeface="Arial Narrow" panose="020B0606020202030204" pitchFamily="34" charset="0"/>
              </a:rPr>
              <a:t> E DEFENSORES PÚBLICOS</a:t>
            </a:r>
            <a:endParaRPr lang="pt-BR" dirty="0">
              <a:latin typeface="Arial Narrow" panose="020B0606020202030204" pitchFamily="34" charset="0"/>
            </a:endParaRPr>
          </a:p>
        </p:txBody>
      </p:sp>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1846" y="617800"/>
            <a:ext cx="1071754" cy="1594235"/>
          </a:xfrm>
          <a:prstGeom prst="rect">
            <a:avLst/>
          </a:prstGeom>
        </p:spPr>
      </p:pic>
    </p:spTree>
    <p:extLst>
      <p:ext uri="{BB962C8B-B14F-4D97-AF65-F5344CB8AC3E}">
        <p14:creationId xmlns:p14="http://schemas.microsoft.com/office/powerpoint/2010/main" val="18432712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lstStyle/>
          <a:p>
            <a:r>
              <a:rPr lang="pt-BR" sz="2400" b="1" u="sng" dirty="0"/>
              <a:t>Liquidação igual a zero: é possível</a:t>
            </a:r>
            <a:r>
              <a:rPr lang="pt-BR" sz="2400" b="1" u="sng" dirty="0" smtClean="0"/>
              <a:t>?</a:t>
            </a:r>
          </a:p>
          <a:p>
            <a:pPr marL="0" indent="0">
              <a:buNone/>
            </a:pPr>
            <a:endParaRPr lang="pt-BR" sz="2400" b="1" u="sng" dirty="0" smtClean="0"/>
          </a:p>
          <a:p>
            <a:pPr lvl="1" algn="just"/>
            <a:r>
              <a:rPr lang="pt-BR" sz="2200" dirty="0" smtClean="0"/>
              <a:t>Entende-se não haver ofensa ao artigo 509,§ 4º, do CPC, uma vez que a decisão que julga a liquidação de valor zero não modificou a sentença, apenas definiu que o valor é zero. Dever zero é diferente de não dever. </a:t>
            </a:r>
            <a:endParaRPr lang="pt-BR" sz="2200" dirty="0"/>
          </a:p>
          <a:p>
            <a:endParaRPr lang="pt-BR" dirty="0"/>
          </a:p>
        </p:txBody>
      </p:sp>
    </p:spTree>
    <p:extLst>
      <p:ext uri="{BB962C8B-B14F-4D97-AF65-F5344CB8AC3E}">
        <p14:creationId xmlns:p14="http://schemas.microsoft.com/office/powerpoint/2010/main" val="2825012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fontScale="85000" lnSpcReduction="10000"/>
          </a:bodyPr>
          <a:lstStyle/>
          <a:p>
            <a:pPr algn="just"/>
            <a:r>
              <a:rPr lang="pt-BR" b="1" u="sng" dirty="0" smtClean="0"/>
              <a:t>Questão de Concurso (Procurador do Município de SCJ, 2017):</a:t>
            </a:r>
          </a:p>
          <a:p>
            <a:pPr algn="just"/>
            <a:endParaRPr lang="pt-BR" dirty="0" smtClean="0"/>
          </a:p>
          <a:p>
            <a:pPr marL="0" indent="0" algn="just">
              <a:buNone/>
            </a:pPr>
            <a:r>
              <a:rPr lang="pt-BR" dirty="0"/>
              <a:t>Na liquidação de sentença, é vedado discutir de novo a lide ou modificar a sentença que a julgou. No entanto, se o resultado for igual a zero, é correto afirmar </a:t>
            </a:r>
            <a:r>
              <a:rPr lang="pt-BR" dirty="0" smtClean="0"/>
              <a:t>que:</a:t>
            </a:r>
          </a:p>
          <a:p>
            <a:pPr marL="0" indent="0" algn="just">
              <a:buNone/>
            </a:pPr>
            <a:endParaRPr lang="pt-BR" dirty="0" smtClean="0"/>
          </a:p>
          <a:p>
            <a:pPr algn="just">
              <a:buAutoNum type="alphaUcParenR"/>
            </a:pPr>
            <a:r>
              <a:rPr lang="pt-BR" dirty="0" smtClean="0"/>
              <a:t>o </a:t>
            </a:r>
            <a:r>
              <a:rPr lang="pt-BR" dirty="0"/>
              <a:t>liquidante será condenado nas custas, procedendo-se nova liquidação</a:t>
            </a:r>
            <a:r>
              <a:rPr lang="pt-BR" dirty="0" smtClean="0"/>
              <a:t>.</a:t>
            </a:r>
          </a:p>
          <a:p>
            <a:pPr algn="just">
              <a:buAutoNum type="alphaUcParenR"/>
            </a:pPr>
            <a:r>
              <a:rPr lang="pt-BR" dirty="0"/>
              <a:t>se devem fazer quantas liquidações forem necessárias até encontrar-se um </a:t>
            </a:r>
            <a:r>
              <a:rPr lang="pt-BR" i="1" dirty="0"/>
              <a:t>quantum</a:t>
            </a:r>
            <a:r>
              <a:rPr lang="pt-BR" dirty="0" smtClean="0"/>
              <a:t>.</a:t>
            </a:r>
          </a:p>
          <a:p>
            <a:pPr algn="just">
              <a:buAutoNum type="alphaUcParenR"/>
            </a:pPr>
            <a:r>
              <a:rPr lang="pt-BR" dirty="0"/>
              <a:t>se trata de violação da coisa julgada da fase do conhecimento da ação que apurou existência de danos. </a:t>
            </a:r>
            <a:endParaRPr lang="pt-BR" dirty="0" smtClean="0"/>
          </a:p>
          <a:p>
            <a:pPr algn="just">
              <a:buAutoNum type="alphaUcParenR"/>
            </a:pPr>
            <a:r>
              <a:rPr lang="pt-BR" dirty="0"/>
              <a:t>deve o juiz mandar proceder à liquidação por outro modo, para que não fique a sentença sem execução</a:t>
            </a:r>
            <a:r>
              <a:rPr lang="pt-BR" dirty="0" smtClean="0"/>
              <a:t>.</a:t>
            </a:r>
          </a:p>
          <a:p>
            <a:pPr algn="just">
              <a:buAutoNum type="alphaUcParenR"/>
            </a:pPr>
            <a:r>
              <a:rPr lang="pt-BR" dirty="0"/>
              <a:t>a liquidação será julgada improcedente, aplicando-se a regra geral da incidência da coisa julgada. </a:t>
            </a:r>
          </a:p>
        </p:txBody>
      </p:sp>
    </p:spTree>
    <p:extLst>
      <p:ext uri="{BB962C8B-B14F-4D97-AF65-F5344CB8AC3E}">
        <p14:creationId xmlns:p14="http://schemas.microsoft.com/office/powerpoint/2010/main" val="3627059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a:bodyPr>
          <a:lstStyle/>
          <a:p>
            <a:r>
              <a:rPr lang="pt-BR" sz="2400" b="1" u="sng" dirty="0" smtClean="0"/>
              <a:t>Resposta Correta: E</a:t>
            </a:r>
          </a:p>
          <a:p>
            <a:pPr marL="0" indent="0">
              <a:buNone/>
            </a:pPr>
            <a:endParaRPr lang="pt-BR" sz="2400" b="1" u="sng" dirty="0" smtClean="0"/>
          </a:p>
          <a:p>
            <a:pPr lvl="1" algn="just"/>
            <a:r>
              <a:rPr lang="pt-BR" sz="2200" dirty="0" smtClean="0"/>
              <a:t>A decisão que julga a liquidação de valor zero é de mérito e faz coisa julgada material, não permitindo a propositura de cumprimento de sentença. Não há violação à coisa julgada formada na fase de conhecimento.</a:t>
            </a:r>
          </a:p>
          <a:p>
            <a:pPr lvl="2"/>
            <a:endParaRPr lang="pt-BR" sz="2000" b="1" u="sng" dirty="0"/>
          </a:p>
        </p:txBody>
      </p:sp>
    </p:spTree>
    <p:extLst>
      <p:ext uri="{BB962C8B-B14F-4D97-AF65-F5344CB8AC3E}">
        <p14:creationId xmlns:p14="http://schemas.microsoft.com/office/powerpoint/2010/main" val="4035135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fontScale="85000" lnSpcReduction="10000"/>
          </a:bodyPr>
          <a:lstStyle/>
          <a:p>
            <a:r>
              <a:rPr lang="pt-BR" sz="2800" b="1" u="sng" dirty="0" smtClean="0"/>
              <a:t>Natureza Jurídica da Liquidação:</a:t>
            </a:r>
          </a:p>
          <a:p>
            <a:pPr marL="0" indent="0">
              <a:buNone/>
            </a:pPr>
            <a:endParaRPr lang="pt-BR" dirty="0" smtClean="0"/>
          </a:p>
          <a:p>
            <a:pPr lvl="1" algn="just"/>
            <a:r>
              <a:rPr lang="pt-BR" sz="2400" b="1" u="sng" dirty="0" smtClean="0"/>
              <a:t>1ª Corrente (minoritária):</a:t>
            </a:r>
            <a:r>
              <a:rPr lang="pt-BR" sz="2400" dirty="0" smtClean="0"/>
              <a:t> a liquidação tem natureza jurídica de ação incidental. Adotada por Nelson Nery e </a:t>
            </a:r>
            <a:r>
              <a:rPr lang="pt-BR" sz="2400" dirty="0" err="1" smtClean="0"/>
              <a:t>Araquem</a:t>
            </a:r>
            <a:r>
              <a:rPr lang="pt-BR" sz="2400" dirty="0" smtClean="0"/>
              <a:t> de Assis.</a:t>
            </a:r>
          </a:p>
          <a:p>
            <a:pPr marL="457200" lvl="1" indent="0" algn="just">
              <a:buNone/>
            </a:pPr>
            <a:endParaRPr lang="pt-BR" sz="2400" dirty="0" smtClean="0"/>
          </a:p>
          <a:p>
            <a:pPr lvl="1" algn="just"/>
            <a:r>
              <a:rPr lang="pt-BR" sz="2400" b="1" u="sng" dirty="0" smtClean="0"/>
              <a:t>2ª Corrente (majoritária):</a:t>
            </a:r>
            <a:r>
              <a:rPr lang="pt-BR" sz="2400" dirty="0" smtClean="0"/>
              <a:t> a liquidação tem natureza jurídica de fase procedimental. O CPC/15, consentâneo com o sincretismo processual, parece adotar essa corrente ao estabelecer que a liquidação é instaurada por simples requerimento (e não por petição inicial). Ademais, a parte é intimada para responder, e não citada (artigos 510 e 511 do CPC). </a:t>
            </a:r>
            <a:endParaRPr lang="pt-BR" sz="2400" dirty="0"/>
          </a:p>
        </p:txBody>
      </p:sp>
    </p:spTree>
    <p:extLst>
      <p:ext uri="{BB962C8B-B14F-4D97-AF65-F5344CB8AC3E}">
        <p14:creationId xmlns:p14="http://schemas.microsoft.com/office/powerpoint/2010/main" val="2444424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fontScale="70000" lnSpcReduction="20000"/>
          </a:bodyPr>
          <a:lstStyle/>
          <a:p>
            <a:r>
              <a:rPr lang="pt-BR" sz="3100" b="1" u="sng" dirty="0" smtClean="0"/>
              <a:t>Legitimidade:</a:t>
            </a:r>
          </a:p>
          <a:p>
            <a:pPr marL="0" indent="0">
              <a:buNone/>
            </a:pPr>
            <a:endParaRPr lang="pt-BR" sz="2400" b="1" u="sng" dirty="0" smtClean="0"/>
          </a:p>
          <a:p>
            <a:pPr lvl="1" algn="just"/>
            <a:r>
              <a:rPr lang="pt-BR" sz="2400" dirty="0" smtClean="0"/>
              <a:t>Em regra, o credor figurará no polo ativo e o devedor no polo passivo, salvo na consignação em pagamento, em que ocorrerá o inverso.</a:t>
            </a:r>
          </a:p>
          <a:p>
            <a:pPr marL="457200" lvl="1" indent="0" algn="just">
              <a:buNone/>
            </a:pPr>
            <a:r>
              <a:rPr lang="pt-BR" sz="2400" dirty="0" smtClean="0"/>
              <a:t> </a:t>
            </a:r>
          </a:p>
          <a:p>
            <a:pPr lvl="1" algn="just"/>
            <a:r>
              <a:rPr lang="pt-BR" sz="2400" b="1" u="sng" dirty="0" smtClean="0"/>
              <a:t>Artigo 509 do CPC:</a:t>
            </a:r>
            <a:r>
              <a:rPr lang="pt-BR" sz="2400" b="1" dirty="0" smtClean="0"/>
              <a:t> </a:t>
            </a:r>
            <a:r>
              <a:rPr lang="pt-BR" sz="2400" dirty="0" smtClean="0"/>
              <a:t>admite expressamente que a liquidação seja instaurada a requerimento do credor ou do devedor, </a:t>
            </a:r>
            <a:r>
              <a:rPr lang="pt-BR" sz="2400" u="sng" dirty="0" smtClean="0"/>
              <a:t>afastando a possibilidade de instauração de ofício pelo juiz.</a:t>
            </a:r>
            <a:r>
              <a:rPr lang="pt-BR" sz="2400" dirty="0" smtClean="0"/>
              <a:t> </a:t>
            </a:r>
          </a:p>
          <a:p>
            <a:pPr lvl="1" algn="just"/>
            <a:endParaRPr lang="pt-BR" sz="2400" dirty="0"/>
          </a:p>
          <a:p>
            <a:pPr lvl="1" algn="just"/>
            <a:r>
              <a:rPr lang="pt-BR" sz="2400" dirty="0" smtClean="0"/>
              <a:t>A faculdade de instaurar a liquidação pelo devedor justifica-se em razão do princípio da cooperação. Ademais, o devedor pode ter interesse em evitar dilações indevidas e esclarecer pontos que podem ser elucidados de plano.</a:t>
            </a:r>
          </a:p>
          <a:p>
            <a:pPr marL="457200" lvl="1" indent="0" algn="just">
              <a:buNone/>
            </a:pPr>
            <a:endParaRPr lang="pt-BR" sz="2400" dirty="0" smtClean="0"/>
          </a:p>
          <a:p>
            <a:pPr marL="457200" lvl="1" indent="0" algn="just">
              <a:buNone/>
            </a:pPr>
            <a:endParaRPr lang="pt-BR" sz="2400" dirty="0"/>
          </a:p>
        </p:txBody>
      </p:sp>
    </p:spTree>
    <p:extLst>
      <p:ext uri="{BB962C8B-B14F-4D97-AF65-F5344CB8AC3E}">
        <p14:creationId xmlns:p14="http://schemas.microsoft.com/office/powerpoint/2010/main" val="2997703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fontScale="70000" lnSpcReduction="20000"/>
          </a:bodyPr>
          <a:lstStyle/>
          <a:p>
            <a:r>
              <a:rPr lang="pt-BR" sz="2800" b="1" u="sng" dirty="0" smtClean="0"/>
              <a:t>Competência:</a:t>
            </a:r>
          </a:p>
          <a:p>
            <a:pPr marL="0" indent="0">
              <a:buNone/>
            </a:pPr>
            <a:endParaRPr lang="pt-BR" dirty="0" smtClean="0"/>
          </a:p>
          <a:p>
            <a:pPr lvl="1" algn="just"/>
            <a:r>
              <a:rPr lang="pt-BR" sz="2400" b="1" u="sng" dirty="0" smtClean="0"/>
              <a:t>Na tutela individual:</a:t>
            </a:r>
            <a:r>
              <a:rPr lang="pt-BR" sz="2400" dirty="0" smtClean="0"/>
              <a:t> competência absoluta (funcional) do juízo que proferiu a sentença ilíquida.</a:t>
            </a:r>
          </a:p>
          <a:p>
            <a:pPr marL="457200" lvl="1" indent="0" algn="just">
              <a:buNone/>
            </a:pPr>
            <a:r>
              <a:rPr lang="pt-BR" sz="2400" dirty="0" smtClean="0"/>
              <a:t> </a:t>
            </a:r>
          </a:p>
          <a:p>
            <a:pPr lvl="1" algn="just"/>
            <a:r>
              <a:rPr lang="pt-BR" sz="2400" b="1" u="sng" dirty="0" smtClean="0"/>
              <a:t>Na tutela coletiva:</a:t>
            </a:r>
            <a:r>
              <a:rPr lang="pt-BR" sz="2400" dirty="0" smtClean="0"/>
              <a:t> a sentença coletiva ilíquida pode ensejar liquidação coletiva ou individual. </a:t>
            </a:r>
          </a:p>
          <a:p>
            <a:pPr marL="457200" lvl="1" indent="0" algn="just">
              <a:buNone/>
            </a:pPr>
            <a:endParaRPr lang="pt-BR" sz="2400" dirty="0" smtClean="0"/>
          </a:p>
          <a:p>
            <a:pPr lvl="2" algn="just"/>
            <a:r>
              <a:rPr lang="pt-BR" sz="2200" b="1" u="sng" dirty="0" smtClean="0"/>
              <a:t>Liquidação coletiva da sentença coletiva:</a:t>
            </a:r>
            <a:r>
              <a:rPr lang="pt-BR" sz="2200" dirty="0" smtClean="0"/>
              <a:t> segue a regra da competência absoluta (funcional) do juízo que proferiu a sentença.</a:t>
            </a:r>
          </a:p>
          <a:p>
            <a:pPr marL="914400" lvl="2" indent="0" algn="just">
              <a:buNone/>
            </a:pPr>
            <a:endParaRPr lang="pt-BR" sz="2200" dirty="0" smtClean="0"/>
          </a:p>
          <a:p>
            <a:pPr lvl="2" algn="just"/>
            <a:r>
              <a:rPr lang="pt-BR" sz="2200" b="1" u="sng" dirty="0" smtClean="0"/>
              <a:t>Liquidação individual da sentença coletiva:</a:t>
            </a:r>
            <a:r>
              <a:rPr lang="pt-BR" sz="2200" dirty="0" smtClean="0"/>
              <a:t> segundo o STJ (2ª Seção, CC nº. 96.682/RJ), a competência é do foro do domicílio do indivíduo, como forma de facilitar o acesso à justiça. </a:t>
            </a:r>
            <a:endParaRPr lang="pt-BR" sz="2200" dirty="0"/>
          </a:p>
        </p:txBody>
      </p:sp>
    </p:spTree>
    <p:extLst>
      <p:ext uri="{BB962C8B-B14F-4D97-AF65-F5344CB8AC3E}">
        <p14:creationId xmlns:p14="http://schemas.microsoft.com/office/powerpoint/2010/main" val="1438151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a:bodyPr>
          <a:lstStyle/>
          <a:p>
            <a:pPr algn="just"/>
            <a:r>
              <a:rPr lang="pt-BR" sz="2400" b="1" u="sng" dirty="0" smtClean="0"/>
              <a:t>Espécies de Liquidação:</a:t>
            </a:r>
          </a:p>
          <a:p>
            <a:pPr algn="just"/>
            <a:endParaRPr lang="pt-BR" dirty="0" smtClean="0"/>
          </a:p>
          <a:p>
            <a:pPr lvl="1" algn="just"/>
            <a:r>
              <a:rPr lang="pt-BR" sz="2400" dirty="0" smtClean="0"/>
              <a:t>Por arbitramento (artigo 509, I, do CPC);</a:t>
            </a:r>
          </a:p>
          <a:p>
            <a:pPr lvl="1" algn="just"/>
            <a:r>
              <a:rPr lang="pt-BR" sz="2400" dirty="0" smtClean="0"/>
              <a:t>Por procedimento comum (artigo 509, II, do CPC).</a:t>
            </a:r>
          </a:p>
          <a:p>
            <a:pPr marL="457200" lvl="1" indent="0" algn="just">
              <a:buNone/>
            </a:pPr>
            <a:endParaRPr lang="pt-BR" dirty="0" smtClean="0"/>
          </a:p>
          <a:p>
            <a:pPr algn="just"/>
            <a:r>
              <a:rPr lang="pt-BR" sz="2400" dirty="0" smtClean="0"/>
              <a:t>O CPC/73 previa a liquidação por arbitramento e a liquidação por artigos. A primeira foi mantida pelo CPC/15 nos mesmos moldes. A segunda passou a ser denominada “liquidação pelo procedimento comum”.  </a:t>
            </a:r>
          </a:p>
        </p:txBody>
      </p:sp>
    </p:spTree>
    <p:extLst>
      <p:ext uri="{BB962C8B-B14F-4D97-AF65-F5344CB8AC3E}">
        <p14:creationId xmlns:p14="http://schemas.microsoft.com/office/powerpoint/2010/main" val="1157084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fontScale="85000" lnSpcReduction="20000"/>
          </a:bodyPr>
          <a:lstStyle/>
          <a:p>
            <a:pPr algn="just"/>
            <a:r>
              <a:rPr lang="pt-BR" sz="2400" b="1" u="sng" dirty="0"/>
              <a:t>Sentença com parte líquida e parte ilíquida:</a:t>
            </a:r>
            <a:r>
              <a:rPr lang="pt-BR" sz="2400" dirty="0"/>
              <a:t> o credor poderá promover </a:t>
            </a:r>
            <a:r>
              <a:rPr lang="pt-BR" sz="2400" dirty="0" smtClean="0"/>
              <a:t>simultaneamente a execução da parte líquida e a liquidação da ilíquida </a:t>
            </a:r>
            <a:r>
              <a:rPr lang="pt-BR" sz="2400" dirty="0"/>
              <a:t>(artigo 509, § 1º, do CPC). </a:t>
            </a:r>
            <a:endParaRPr lang="pt-BR" sz="2400" dirty="0" smtClean="0"/>
          </a:p>
          <a:p>
            <a:pPr marL="0" indent="0" algn="just">
              <a:buNone/>
            </a:pPr>
            <a:endParaRPr lang="pt-BR" sz="2400" dirty="0"/>
          </a:p>
          <a:p>
            <a:pPr algn="just"/>
            <a:r>
              <a:rPr lang="pt-BR" sz="2400" b="1" u="sng" dirty="0" smtClean="0"/>
              <a:t>Simples cálculos aritméticos:</a:t>
            </a:r>
            <a:r>
              <a:rPr lang="pt-BR" sz="2400" dirty="0" smtClean="0"/>
              <a:t> </a:t>
            </a:r>
            <a:r>
              <a:rPr lang="pt-BR" sz="2400" dirty="0"/>
              <a:t>não é necessário instaurar liquidação de sentença quando a definição do valor devido depender de simples cálculos aritméticos, caso em que o credor poderá instaurar desde logo o cumprimento de </a:t>
            </a:r>
            <a:r>
              <a:rPr lang="pt-BR" sz="2400" dirty="0" smtClean="0"/>
              <a:t>sentença (artigo 509, § 2º, do CPC). O CPC/73 já possuía previsão similar em seu artigo 475-B.</a:t>
            </a:r>
          </a:p>
          <a:p>
            <a:pPr algn="just"/>
            <a:endParaRPr lang="pt-BR" sz="2400" dirty="0" smtClean="0"/>
          </a:p>
          <a:p>
            <a:pPr algn="just"/>
            <a:r>
              <a:rPr lang="pt-BR" sz="2400" b="1" u="sng" dirty="0" smtClean="0"/>
              <a:t>CNJ e programa de atualização financeira:</a:t>
            </a:r>
            <a:r>
              <a:rPr lang="pt-BR" sz="2400" dirty="0" smtClean="0"/>
              <a:t>  o artigo 509, § 3º, do CPC dispõe que o CNJ desenvolverá e colocará à disposição dos interessados programa de atualização financeira.  </a:t>
            </a:r>
          </a:p>
          <a:p>
            <a:pPr marL="0" indent="0" algn="just">
              <a:buNone/>
            </a:pPr>
            <a:endParaRPr lang="pt-BR" dirty="0" smtClean="0"/>
          </a:p>
          <a:p>
            <a:pPr marL="0" indent="0">
              <a:buNone/>
            </a:pPr>
            <a:endParaRPr lang="pt-BR" dirty="0"/>
          </a:p>
        </p:txBody>
      </p:sp>
    </p:spTree>
    <p:extLst>
      <p:ext uri="{BB962C8B-B14F-4D97-AF65-F5344CB8AC3E}">
        <p14:creationId xmlns:p14="http://schemas.microsoft.com/office/powerpoint/2010/main" val="882707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a:bodyPr>
          <a:lstStyle/>
          <a:p>
            <a:pPr algn="just"/>
            <a:r>
              <a:rPr lang="pt-BR" sz="2400" b="1" u="sng" dirty="0" smtClean="0"/>
              <a:t>Liquidação por arbitramento:</a:t>
            </a:r>
          </a:p>
          <a:p>
            <a:pPr marL="0" indent="0" algn="just">
              <a:buNone/>
            </a:pPr>
            <a:endParaRPr lang="pt-BR" sz="2400" dirty="0" smtClean="0"/>
          </a:p>
          <a:p>
            <a:pPr lvl="1" algn="just"/>
            <a:r>
              <a:rPr lang="pt-BR" sz="2200" dirty="0" smtClean="0"/>
              <a:t> É cabível quando determinado pela sentença, convencionado pelas partes ou exigido pela natureza do objeto da liquidação (artigo 509, I, do CPC).</a:t>
            </a:r>
          </a:p>
          <a:p>
            <a:pPr marL="457200" lvl="1" indent="0" algn="just">
              <a:buNone/>
            </a:pPr>
            <a:endParaRPr lang="pt-BR" sz="2200" dirty="0" smtClean="0"/>
          </a:p>
          <a:p>
            <a:pPr lvl="1" algn="just"/>
            <a:r>
              <a:rPr lang="pt-BR" sz="2200" b="1" u="sng" dirty="0" smtClean="0"/>
              <a:t>Súmula nº. 344 do STJ:</a:t>
            </a:r>
            <a:r>
              <a:rPr lang="pt-BR" sz="2200" dirty="0" smtClean="0"/>
              <a:t> </a:t>
            </a:r>
            <a:r>
              <a:rPr lang="pt-BR" sz="2200" i="1" dirty="0" smtClean="0"/>
              <a:t>“</a:t>
            </a:r>
            <a:r>
              <a:rPr lang="pt-BR" sz="2400" i="1" dirty="0" smtClean="0"/>
              <a:t>A </a:t>
            </a:r>
            <a:r>
              <a:rPr lang="pt-BR" sz="2400" i="1" dirty="0"/>
              <a:t>liquidação por forma diversa estabelecida na sentença não ofende a coisa julgada</a:t>
            </a:r>
            <a:r>
              <a:rPr lang="pt-BR" sz="2400" i="1" dirty="0" smtClean="0"/>
              <a:t>.”</a:t>
            </a:r>
            <a:r>
              <a:rPr lang="pt-BR" sz="2200" i="1" dirty="0" smtClean="0"/>
              <a:t> </a:t>
            </a:r>
            <a:endParaRPr lang="pt-BR" sz="2200" i="1" dirty="0"/>
          </a:p>
        </p:txBody>
      </p:sp>
    </p:spTree>
    <p:extLst>
      <p:ext uri="{BB962C8B-B14F-4D97-AF65-F5344CB8AC3E}">
        <p14:creationId xmlns:p14="http://schemas.microsoft.com/office/powerpoint/2010/main" val="2838896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lstStyle/>
          <a:p>
            <a:r>
              <a:rPr lang="pt-BR" sz="2400" b="1" u="sng" dirty="0"/>
              <a:t>Liquidação por arbitramento</a:t>
            </a:r>
            <a:r>
              <a:rPr lang="pt-BR" sz="2400" b="1" u="sng" dirty="0" smtClean="0"/>
              <a:t>:</a:t>
            </a:r>
          </a:p>
          <a:p>
            <a:pPr marL="0" indent="0">
              <a:buNone/>
            </a:pPr>
            <a:endParaRPr lang="pt-BR" sz="2400" b="1" u="sng" dirty="0" smtClean="0"/>
          </a:p>
          <a:p>
            <a:pPr lvl="1" algn="just"/>
            <a:r>
              <a:rPr lang="pt-BR" sz="2200" b="1" u="sng" dirty="0" smtClean="0"/>
              <a:t>Procedimento:</a:t>
            </a:r>
            <a:r>
              <a:rPr lang="pt-BR" sz="2200" dirty="0" smtClean="0"/>
              <a:t> juiz intima as partes para a apresentação de pareceres ou documentos elucidativos </a:t>
            </a:r>
            <a:r>
              <a:rPr lang="pt-BR" sz="2200" u="sng" dirty="0" smtClean="0"/>
              <a:t>no prazo que fixar</a:t>
            </a:r>
            <a:r>
              <a:rPr lang="pt-BR" sz="2200" dirty="0" smtClean="0"/>
              <a:t> e somente nomeia perito se não puder decidir de plano. Em caso de necessidade de produção de prova pericial, será observado, no que couber, o procedimento da prova pericial   (artigo 510 do CPC).</a:t>
            </a:r>
            <a:endParaRPr lang="pt-BR" sz="2200" dirty="0"/>
          </a:p>
          <a:p>
            <a:endParaRPr lang="pt-BR" dirty="0"/>
          </a:p>
        </p:txBody>
      </p:sp>
    </p:spTree>
    <p:extLst>
      <p:ext uri="{BB962C8B-B14F-4D97-AF65-F5344CB8AC3E}">
        <p14:creationId xmlns:p14="http://schemas.microsoft.com/office/powerpoint/2010/main" val="3170383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lstStyle/>
          <a:p>
            <a:pPr algn="just"/>
            <a:r>
              <a:rPr lang="pt-BR" sz="2400" b="1" u="sng" dirty="0" smtClean="0"/>
              <a:t>Conceito:</a:t>
            </a:r>
            <a:r>
              <a:rPr lang="pt-BR" sz="2400" dirty="0" smtClean="0"/>
              <a:t> é um expediente intermediário entre a fase de conhecimento e a fase de cumprimento de sentença, que tem por objetivo conferir liquidez ao título executivo judicial condenatório em obrigação de pagar, podendo ser realizada a requerimento do credor ou do devedor (artigo 509 do CPC).</a:t>
            </a:r>
          </a:p>
          <a:p>
            <a:pPr algn="just"/>
            <a:endParaRPr lang="pt-BR" sz="2400" dirty="0" smtClean="0"/>
          </a:p>
          <a:p>
            <a:pPr marL="0" indent="0" algn="just">
              <a:buNone/>
            </a:pPr>
            <a:endParaRPr lang="pt-BR" dirty="0" smtClean="0"/>
          </a:p>
          <a:p>
            <a:pPr algn="just"/>
            <a:endParaRPr lang="pt-BR" dirty="0"/>
          </a:p>
        </p:txBody>
      </p:sp>
    </p:spTree>
    <p:extLst>
      <p:ext uri="{BB962C8B-B14F-4D97-AF65-F5344CB8AC3E}">
        <p14:creationId xmlns:p14="http://schemas.microsoft.com/office/powerpoint/2010/main" val="36335837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lstStyle/>
          <a:p>
            <a:r>
              <a:rPr lang="pt-BR" sz="2400" b="1" u="sng" dirty="0"/>
              <a:t>Liquidação por arbitramento</a:t>
            </a:r>
            <a:r>
              <a:rPr lang="pt-BR" sz="2400" b="1" u="sng" dirty="0" smtClean="0"/>
              <a:t>:</a:t>
            </a:r>
          </a:p>
          <a:p>
            <a:pPr marL="0" indent="0">
              <a:buNone/>
            </a:pPr>
            <a:endParaRPr lang="pt-BR" b="1" u="sng" dirty="0"/>
          </a:p>
          <a:p>
            <a:pPr lvl="1" algn="just"/>
            <a:r>
              <a:rPr lang="pt-BR" sz="2400" dirty="0" smtClean="0"/>
              <a:t>Se o juiz não fixar prazo, ele será de 5 (cinco) dias (artigo 218, § 3º, do CPC).</a:t>
            </a:r>
          </a:p>
          <a:p>
            <a:pPr marL="457200" lvl="1" indent="0" algn="just">
              <a:buNone/>
            </a:pPr>
            <a:endParaRPr lang="pt-BR" sz="2400" dirty="0" smtClean="0"/>
          </a:p>
          <a:p>
            <a:pPr lvl="1" algn="just"/>
            <a:r>
              <a:rPr lang="pt-BR" sz="2400" dirty="0" smtClean="0"/>
              <a:t>No CPC/73, requerida a liquidação por arbitramento, o juiz nomearia perito desde logo. No CPC/15, a nomeação do perito só ocorrerá quando não for possível decidir de plano. </a:t>
            </a:r>
            <a:endParaRPr lang="pt-BR" sz="2400" dirty="0"/>
          </a:p>
        </p:txBody>
      </p:sp>
    </p:spTree>
    <p:extLst>
      <p:ext uri="{BB962C8B-B14F-4D97-AF65-F5344CB8AC3E}">
        <p14:creationId xmlns:p14="http://schemas.microsoft.com/office/powerpoint/2010/main" val="3888129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fontScale="92500"/>
          </a:bodyPr>
          <a:lstStyle/>
          <a:p>
            <a:r>
              <a:rPr lang="pt-BR" sz="2400" b="1" u="sng" dirty="0"/>
              <a:t>Liquidação por arbitramento</a:t>
            </a:r>
            <a:r>
              <a:rPr lang="pt-BR" sz="2400" b="1" u="sng" dirty="0" smtClean="0"/>
              <a:t>:</a:t>
            </a:r>
          </a:p>
          <a:p>
            <a:pPr marL="0" indent="0">
              <a:buNone/>
            </a:pPr>
            <a:endParaRPr lang="pt-BR" b="1" u="sng" dirty="0"/>
          </a:p>
          <a:p>
            <a:pPr lvl="1" algn="just"/>
            <a:r>
              <a:rPr lang="pt-BR" sz="2400" b="1" u="sng" dirty="0" smtClean="0"/>
              <a:t>Audiência na liquidação por arbitramento:</a:t>
            </a:r>
            <a:r>
              <a:rPr lang="pt-BR" sz="2400" dirty="0" smtClean="0"/>
              <a:t> o CPC/73 permitia a designação de audiência na liquidação por arbitramento (artigo 475-D, parágrafo único, do CPC/73). O CPC/15 não repetiu essa previsão.</a:t>
            </a:r>
          </a:p>
          <a:p>
            <a:pPr marL="457200" lvl="1" indent="0" algn="just">
              <a:buNone/>
            </a:pPr>
            <a:endParaRPr lang="pt-BR" sz="2400" dirty="0" smtClean="0"/>
          </a:p>
          <a:p>
            <a:pPr lvl="1" algn="just"/>
            <a:r>
              <a:rPr lang="pt-BR" sz="2400" dirty="0" smtClean="0"/>
              <a:t>A partir de uma interpretação teleológica do CPC, conclui-se não haver vedação à designação de audiência de conciliação na liquidação de sentença (artigo 1º, § 3º, do CPC).</a:t>
            </a:r>
            <a:endParaRPr lang="pt-BR" sz="2400" dirty="0"/>
          </a:p>
        </p:txBody>
      </p:sp>
    </p:spTree>
    <p:extLst>
      <p:ext uri="{BB962C8B-B14F-4D97-AF65-F5344CB8AC3E}">
        <p14:creationId xmlns:p14="http://schemas.microsoft.com/office/powerpoint/2010/main" val="24394875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fontScale="92500" lnSpcReduction="10000"/>
          </a:bodyPr>
          <a:lstStyle/>
          <a:p>
            <a:pPr algn="just"/>
            <a:r>
              <a:rPr lang="pt-BR" sz="2600" b="1" u="sng" dirty="0" smtClean="0"/>
              <a:t>Liquidação pelo procedimento comum:</a:t>
            </a:r>
          </a:p>
          <a:p>
            <a:pPr marL="0" indent="0" algn="just">
              <a:buNone/>
            </a:pPr>
            <a:endParaRPr lang="pt-BR" sz="2400" b="1" u="sng" dirty="0" smtClean="0"/>
          </a:p>
          <a:p>
            <a:pPr lvl="1" algn="just"/>
            <a:r>
              <a:rPr lang="pt-BR" sz="2200" dirty="0" smtClean="0"/>
              <a:t>É cabível quando for necessário alegar e provar fato novo (artigo 509, II, do CPC).</a:t>
            </a:r>
          </a:p>
          <a:p>
            <a:pPr marL="457200" lvl="1" indent="0" algn="just">
              <a:buNone/>
            </a:pPr>
            <a:endParaRPr lang="pt-BR" sz="2200" dirty="0" smtClean="0"/>
          </a:p>
          <a:p>
            <a:pPr lvl="1" algn="just"/>
            <a:r>
              <a:rPr lang="pt-BR" sz="2200" dirty="0" smtClean="0"/>
              <a:t>É a antiga “liquidação por artigos” do CPC/73.</a:t>
            </a:r>
          </a:p>
          <a:p>
            <a:pPr marL="457200" lvl="1" indent="0" algn="just">
              <a:buNone/>
            </a:pPr>
            <a:endParaRPr lang="pt-BR" sz="2200" dirty="0" smtClean="0"/>
          </a:p>
          <a:p>
            <a:pPr lvl="1" algn="just"/>
            <a:r>
              <a:rPr lang="pt-BR" sz="2200" b="1" u="sng" dirty="0" smtClean="0"/>
              <a:t>Fato Novo:</a:t>
            </a:r>
            <a:r>
              <a:rPr lang="pt-BR" sz="2200" dirty="0" smtClean="0"/>
              <a:t> sempre relacionado ao </a:t>
            </a:r>
            <a:r>
              <a:rPr lang="pt-BR" sz="2200" i="1" dirty="0" smtClean="0"/>
              <a:t>quantum </a:t>
            </a:r>
            <a:r>
              <a:rPr lang="pt-BR" sz="2200" dirty="0" smtClean="0"/>
              <a:t>da obrigação, é aquele que aconteceu depois ou que aconteceu antes, mas gerou consequências depois do provimento sob liquidação. </a:t>
            </a:r>
            <a:endParaRPr lang="pt-BR" sz="2200" dirty="0"/>
          </a:p>
          <a:p>
            <a:pPr lvl="2" algn="just"/>
            <a:endParaRPr lang="pt-BR" sz="2000" dirty="0" smtClean="0"/>
          </a:p>
          <a:p>
            <a:pPr lvl="2" algn="just"/>
            <a:endParaRPr lang="pt-BR" sz="2000" dirty="0" smtClean="0"/>
          </a:p>
          <a:p>
            <a:pPr algn="just"/>
            <a:endParaRPr lang="pt-BR" sz="2400" b="1" u="sng" dirty="0"/>
          </a:p>
        </p:txBody>
      </p:sp>
    </p:spTree>
    <p:extLst>
      <p:ext uri="{BB962C8B-B14F-4D97-AF65-F5344CB8AC3E}">
        <p14:creationId xmlns:p14="http://schemas.microsoft.com/office/powerpoint/2010/main" val="25114800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lstStyle/>
          <a:p>
            <a:r>
              <a:rPr lang="pt-BR" sz="2400" b="1" u="sng" dirty="0"/>
              <a:t>Liquidação pelo procedimento comum</a:t>
            </a:r>
            <a:r>
              <a:rPr lang="pt-BR" sz="2400" b="1" u="sng" dirty="0" smtClean="0"/>
              <a:t>:</a:t>
            </a:r>
          </a:p>
          <a:p>
            <a:pPr marL="0" indent="0">
              <a:buNone/>
            </a:pPr>
            <a:endParaRPr lang="pt-BR" b="1" u="sng" dirty="0"/>
          </a:p>
          <a:p>
            <a:pPr lvl="1" algn="just"/>
            <a:r>
              <a:rPr lang="pt-BR" sz="2400" b="1" u="sng" dirty="0" smtClean="0"/>
              <a:t>Procedimento:</a:t>
            </a:r>
            <a:r>
              <a:rPr lang="pt-BR" sz="2400" dirty="0" smtClean="0"/>
              <a:t> o requerido será intimado na pessoa de seu advogado ou da sociedade de advogados a que estiver vinculado para, querendo, apresentar contestação no prazo de 15 (quinze) dias, observando-se em seguida, no que couber, as regras do procedimento comum (artigo 511 do CPC). </a:t>
            </a:r>
            <a:endParaRPr lang="pt-BR" sz="2400" dirty="0"/>
          </a:p>
        </p:txBody>
      </p:sp>
    </p:spTree>
    <p:extLst>
      <p:ext uri="{BB962C8B-B14F-4D97-AF65-F5344CB8AC3E}">
        <p14:creationId xmlns:p14="http://schemas.microsoft.com/office/powerpoint/2010/main" val="42764161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a:xfrm>
            <a:off x="677334" y="1352282"/>
            <a:ext cx="9316672" cy="5022759"/>
          </a:xfrm>
        </p:spPr>
        <p:txBody>
          <a:bodyPr>
            <a:normAutofit fontScale="40000" lnSpcReduction="20000"/>
          </a:bodyPr>
          <a:lstStyle/>
          <a:p>
            <a:r>
              <a:rPr lang="pt-BR" sz="2900" b="1" u="sng" dirty="0" smtClean="0"/>
              <a:t>Questão de Concurso (Promotor de Justiça, 2017):</a:t>
            </a:r>
          </a:p>
          <a:p>
            <a:pPr marL="0" indent="0">
              <a:buNone/>
            </a:pPr>
            <a:endParaRPr lang="pt-BR" dirty="0"/>
          </a:p>
          <a:p>
            <a:pPr marL="0" indent="0" algn="just">
              <a:buNone/>
            </a:pPr>
            <a:r>
              <a:rPr lang="pt-BR" sz="3200" dirty="0"/>
              <a:t>Assinale com </a:t>
            </a:r>
            <a:r>
              <a:rPr lang="pt-BR" sz="3200" b="1" dirty="0"/>
              <a:t>V</a:t>
            </a:r>
            <a:r>
              <a:rPr lang="pt-BR" sz="3200" dirty="0"/>
              <a:t> (verdadeiro) ou com </a:t>
            </a:r>
            <a:r>
              <a:rPr lang="pt-BR" sz="3200" b="1" dirty="0"/>
              <a:t>F</a:t>
            </a:r>
            <a:r>
              <a:rPr lang="pt-BR" sz="3200" dirty="0"/>
              <a:t> (falso) as seguintes afirmações sobre o tema da liquidação de sentença, segundo o disposto no Código de Processo Civil</a:t>
            </a:r>
            <a:r>
              <a:rPr lang="pt-BR" sz="3200" dirty="0" smtClean="0"/>
              <a:t>.</a:t>
            </a:r>
            <a:r>
              <a:rPr lang="pt-BR" sz="3200" dirty="0"/>
              <a:t/>
            </a:r>
            <a:br>
              <a:rPr lang="pt-BR" sz="3200" dirty="0"/>
            </a:br>
            <a:endParaRPr lang="pt-BR" sz="3200" dirty="0" smtClean="0"/>
          </a:p>
          <a:p>
            <a:pPr marL="0" indent="0" algn="just">
              <a:buNone/>
            </a:pPr>
            <a:r>
              <a:rPr lang="pt-BR" sz="3200" dirty="0" smtClean="0"/>
              <a:t>( </a:t>
            </a:r>
            <a:r>
              <a:rPr lang="pt-BR" sz="3200" dirty="0"/>
              <a:t>) Quando a sentença condenar ao pagamento de quantia ilíquida, proceder-se-á à sua liquidação, a requerimento do credor ou do devedor: por arbitramento, quando determinado pela sentença, convencionado pelas partes ou exigido pela natureza do objeto da liquidação; ou pelo procedimento comum, quando houver necessidade de alegar e provar fato novo.</a:t>
            </a:r>
          </a:p>
          <a:p>
            <a:pPr marL="0" indent="0" algn="just">
              <a:buNone/>
            </a:pPr>
            <a:r>
              <a:rPr lang="pt-BR" sz="3200" dirty="0"/>
              <a:t>( ) Na liquidação por arbitramento, o juiz intimará as partes para a apresentação de pareceres ou documentos elucidativos, no prazo máximo de 15 (quinze) dias, e, caso não possa decidir de plano, nomeará perito, observando-se, no que couber, o procedimento da prova pericial.</a:t>
            </a:r>
          </a:p>
          <a:p>
            <a:pPr marL="0" indent="0" algn="just">
              <a:buNone/>
            </a:pPr>
            <a:r>
              <a:rPr lang="pt-BR" sz="3200" dirty="0"/>
              <a:t>( ) A liquidação poderá ser realizada na pendência de recurso, processando-se em autos apartados no juízo de origem, cumprindo ao liquidante instruir o pedido com cópias das peças processuais pertinentes.</a:t>
            </a:r>
          </a:p>
          <a:p>
            <a:pPr marL="0" indent="0" algn="just">
              <a:buNone/>
            </a:pPr>
            <a:r>
              <a:rPr lang="pt-BR" sz="3200" dirty="0"/>
              <a:t>( ) Quando na sentença houver uma parte líquida e outra ilíquida, não é lícito ao credor promover simultaneamente a execução daquela e a liquidação desta</a:t>
            </a:r>
            <a:r>
              <a:rPr lang="pt-BR" sz="3200" dirty="0" smtClean="0"/>
              <a:t>.</a:t>
            </a:r>
            <a:endParaRPr lang="pt-BR" sz="3200" dirty="0"/>
          </a:p>
          <a:p>
            <a:pPr marL="0" indent="0" algn="just">
              <a:buNone/>
            </a:pPr>
            <a:r>
              <a:rPr lang="pt-BR" sz="3200" dirty="0"/>
              <a:t>A </a:t>
            </a:r>
            <a:r>
              <a:rPr lang="pt-BR" sz="3200" dirty="0" smtClean="0"/>
              <a:t>sequência </a:t>
            </a:r>
            <a:r>
              <a:rPr lang="pt-BR" sz="3200" dirty="0"/>
              <a:t>correta de preenchimento dos parênteses, de cima para baixo, </a:t>
            </a:r>
            <a:r>
              <a:rPr lang="pt-BR" sz="3200" dirty="0" smtClean="0"/>
              <a:t>é:</a:t>
            </a:r>
          </a:p>
          <a:p>
            <a:pPr algn="just">
              <a:buAutoNum type="alphaUcParenR"/>
            </a:pPr>
            <a:r>
              <a:rPr lang="pt-BR" sz="3300" dirty="0" smtClean="0"/>
              <a:t>F </a:t>
            </a:r>
            <a:r>
              <a:rPr lang="pt-BR" sz="3300" dirty="0"/>
              <a:t>– V – F – F. </a:t>
            </a:r>
            <a:endParaRPr lang="pt-BR" sz="3300" dirty="0" smtClean="0"/>
          </a:p>
          <a:p>
            <a:pPr algn="just">
              <a:buAutoNum type="alphaUcParenR"/>
            </a:pPr>
            <a:r>
              <a:rPr lang="pt-BR" sz="3300" dirty="0"/>
              <a:t>F – V – F – V. </a:t>
            </a:r>
            <a:endParaRPr lang="pt-BR" sz="3300" dirty="0" smtClean="0"/>
          </a:p>
          <a:p>
            <a:pPr algn="just">
              <a:buAutoNum type="alphaUcParenR"/>
            </a:pPr>
            <a:r>
              <a:rPr lang="pt-BR" sz="3300" dirty="0"/>
              <a:t>V – V – F – F</a:t>
            </a:r>
            <a:r>
              <a:rPr lang="pt-BR" sz="3300" dirty="0" smtClean="0"/>
              <a:t>.</a:t>
            </a:r>
          </a:p>
          <a:p>
            <a:pPr algn="just">
              <a:buAutoNum type="alphaUcParenR"/>
            </a:pPr>
            <a:r>
              <a:rPr lang="pt-BR" sz="3300" dirty="0"/>
              <a:t>F – F – V – V. </a:t>
            </a:r>
            <a:endParaRPr lang="pt-BR" sz="3300" dirty="0" smtClean="0"/>
          </a:p>
          <a:p>
            <a:pPr algn="just">
              <a:buAutoNum type="alphaUcParenR"/>
            </a:pPr>
            <a:r>
              <a:rPr lang="pt-BR" sz="3300" dirty="0"/>
              <a:t>V – F – V – F. </a:t>
            </a:r>
          </a:p>
          <a:p>
            <a:pPr marL="0" indent="0">
              <a:buNone/>
            </a:pPr>
            <a:endParaRPr lang="pt-BR" dirty="0"/>
          </a:p>
        </p:txBody>
      </p:sp>
    </p:spTree>
    <p:extLst>
      <p:ext uri="{BB962C8B-B14F-4D97-AF65-F5344CB8AC3E}">
        <p14:creationId xmlns:p14="http://schemas.microsoft.com/office/powerpoint/2010/main" val="38312931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a:bodyPr>
          <a:lstStyle/>
          <a:p>
            <a:r>
              <a:rPr lang="pt-BR" sz="2400" b="1" u="sng" dirty="0" smtClean="0"/>
              <a:t>Resposta Correta: E</a:t>
            </a:r>
          </a:p>
          <a:p>
            <a:pPr marL="0" indent="0">
              <a:buNone/>
            </a:pPr>
            <a:endParaRPr lang="pt-BR" sz="2400" b="1" u="sng" dirty="0" smtClean="0"/>
          </a:p>
          <a:p>
            <a:pPr lvl="1" algn="just"/>
            <a:r>
              <a:rPr lang="pt-BR" sz="2200" dirty="0" smtClean="0"/>
              <a:t> </a:t>
            </a:r>
            <a:r>
              <a:rPr lang="pt-BR" sz="2200" u="sng" dirty="0" smtClean="0"/>
              <a:t>Assertiva 1:</a:t>
            </a:r>
            <a:r>
              <a:rPr lang="pt-BR" sz="2200" dirty="0" smtClean="0"/>
              <a:t> artigo 509, I e II, do CPC;</a:t>
            </a:r>
          </a:p>
          <a:p>
            <a:pPr lvl="1" algn="just"/>
            <a:r>
              <a:rPr lang="pt-BR" sz="2200" u="sng" dirty="0" smtClean="0"/>
              <a:t>Assertiva 2:</a:t>
            </a:r>
            <a:r>
              <a:rPr lang="pt-BR" sz="2200" dirty="0" smtClean="0"/>
              <a:t> artigo 510 do CPC;</a:t>
            </a:r>
          </a:p>
          <a:p>
            <a:pPr lvl="1" algn="just"/>
            <a:r>
              <a:rPr lang="pt-BR" sz="2200" u="sng" dirty="0" smtClean="0"/>
              <a:t>Assertiva 3:</a:t>
            </a:r>
            <a:r>
              <a:rPr lang="pt-BR" sz="2200" dirty="0" smtClean="0"/>
              <a:t> artigo 512 do CPC;</a:t>
            </a:r>
          </a:p>
          <a:p>
            <a:pPr lvl="1" algn="just"/>
            <a:r>
              <a:rPr lang="pt-BR" sz="2200" u="sng" dirty="0" smtClean="0"/>
              <a:t>Assertiva 4:</a:t>
            </a:r>
            <a:r>
              <a:rPr lang="pt-BR" sz="2200" dirty="0" smtClean="0"/>
              <a:t> artigo 509, § 1º, do CPC.</a:t>
            </a:r>
          </a:p>
          <a:p>
            <a:pPr lvl="1"/>
            <a:endParaRPr lang="pt-BR" sz="2200" b="1" u="sng" dirty="0"/>
          </a:p>
        </p:txBody>
      </p:sp>
    </p:spTree>
    <p:extLst>
      <p:ext uri="{BB962C8B-B14F-4D97-AF65-F5344CB8AC3E}">
        <p14:creationId xmlns:p14="http://schemas.microsoft.com/office/powerpoint/2010/main" val="21497090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lstStyle/>
          <a:p>
            <a:pPr algn="just"/>
            <a:r>
              <a:rPr lang="pt-BR" b="1" u="sng" dirty="0" smtClean="0"/>
              <a:t>Questão de Concurso (Procurador da Câmara Municipal de Santa Madalena/RJ, 2016):</a:t>
            </a:r>
          </a:p>
          <a:p>
            <a:pPr marL="0" indent="0" algn="just">
              <a:buNone/>
            </a:pPr>
            <a:endParaRPr lang="pt-BR" b="1" u="sng" dirty="0"/>
          </a:p>
          <a:p>
            <a:pPr marL="0" indent="0" algn="just">
              <a:buNone/>
            </a:pPr>
            <a:r>
              <a:rPr lang="pt-BR" dirty="0"/>
              <a:t>No que respeita à liquidação de sentença, é correto afirmar que</a:t>
            </a:r>
            <a:r>
              <a:rPr lang="pt-BR" dirty="0" smtClean="0"/>
              <a:t>:</a:t>
            </a:r>
          </a:p>
          <a:p>
            <a:pPr algn="just">
              <a:buAutoNum type="alphaUcParenR"/>
            </a:pPr>
            <a:r>
              <a:rPr lang="pt-BR" dirty="0" smtClean="0"/>
              <a:t>é </a:t>
            </a:r>
            <a:r>
              <a:rPr lang="pt-BR" dirty="0"/>
              <a:t>julgada por meio de sentença</a:t>
            </a:r>
            <a:r>
              <a:rPr lang="pt-BR" dirty="0" smtClean="0"/>
              <a:t>.</a:t>
            </a:r>
          </a:p>
          <a:p>
            <a:pPr algn="just">
              <a:buAutoNum type="alphaUcParenR"/>
            </a:pPr>
            <a:r>
              <a:rPr lang="pt-BR" dirty="0"/>
              <a:t>quando é realizada por arbitramento, sempre será necessária a perícia</a:t>
            </a:r>
            <a:r>
              <a:rPr lang="pt-BR" dirty="0" smtClean="0"/>
              <a:t>.</a:t>
            </a:r>
          </a:p>
          <a:p>
            <a:pPr algn="just">
              <a:buAutoNum type="alphaUcParenR"/>
            </a:pPr>
            <a:r>
              <a:rPr lang="pt-BR" dirty="0"/>
              <a:t>o devedor não possui legitimidade para requerê-la</a:t>
            </a:r>
            <a:r>
              <a:rPr lang="pt-BR" dirty="0" smtClean="0"/>
              <a:t>.</a:t>
            </a:r>
          </a:p>
          <a:p>
            <a:pPr algn="just">
              <a:buAutoNum type="alphaUcParenR"/>
            </a:pPr>
            <a:r>
              <a:rPr lang="pt-BR" dirty="0"/>
              <a:t>é cabível para obrigações fungíveis</a:t>
            </a:r>
            <a:r>
              <a:rPr lang="pt-BR" dirty="0" smtClean="0"/>
              <a:t>.</a:t>
            </a:r>
          </a:p>
          <a:p>
            <a:pPr algn="just">
              <a:buAutoNum type="alphaUcParenR"/>
            </a:pPr>
            <a:r>
              <a:rPr lang="pt-BR" dirty="0"/>
              <a:t>o seu resultado nunca pode ser zero.</a:t>
            </a:r>
            <a:endParaRPr lang="pt-BR" b="1" u="sng" dirty="0"/>
          </a:p>
        </p:txBody>
      </p:sp>
    </p:spTree>
    <p:extLst>
      <p:ext uri="{BB962C8B-B14F-4D97-AF65-F5344CB8AC3E}">
        <p14:creationId xmlns:p14="http://schemas.microsoft.com/office/powerpoint/2010/main" val="16160835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lnSpcReduction="10000"/>
          </a:bodyPr>
          <a:lstStyle/>
          <a:p>
            <a:r>
              <a:rPr lang="pt-BR" sz="2400" b="1" u="sng" dirty="0" smtClean="0"/>
              <a:t>Resposta Correta: D</a:t>
            </a:r>
          </a:p>
          <a:p>
            <a:pPr marL="0" indent="0">
              <a:buNone/>
            </a:pPr>
            <a:endParaRPr lang="pt-BR" sz="2400" b="1" u="sng" dirty="0" smtClean="0"/>
          </a:p>
          <a:p>
            <a:pPr lvl="1" algn="just"/>
            <a:r>
              <a:rPr lang="pt-BR" sz="2200" b="1" u="sng" dirty="0" smtClean="0"/>
              <a:t>Alternativa A:</a:t>
            </a:r>
            <a:r>
              <a:rPr lang="pt-BR" sz="2200" dirty="0" smtClean="0"/>
              <a:t> artigos 203, § 2º, c/c 1.015, parágrafo único, do CPC;</a:t>
            </a:r>
          </a:p>
          <a:p>
            <a:pPr lvl="1" algn="just"/>
            <a:r>
              <a:rPr lang="pt-BR" sz="2200" b="1" u="sng" dirty="0" smtClean="0"/>
              <a:t>Alternativa B:</a:t>
            </a:r>
            <a:r>
              <a:rPr lang="pt-BR" sz="2200" dirty="0" smtClean="0"/>
              <a:t> artigo 510 do CPC;</a:t>
            </a:r>
          </a:p>
          <a:p>
            <a:pPr lvl="1" algn="just"/>
            <a:r>
              <a:rPr lang="pt-BR" sz="2200" b="1" u="sng" dirty="0" smtClean="0"/>
              <a:t>Alternativa C:</a:t>
            </a:r>
            <a:r>
              <a:rPr lang="pt-BR" sz="2200" dirty="0" smtClean="0"/>
              <a:t> artigo 509, caput, do CPC;</a:t>
            </a:r>
          </a:p>
          <a:p>
            <a:pPr lvl="1" algn="just"/>
            <a:r>
              <a:rPr lang="pt-BR" sz="2200" b="1" u="sng" dirty="0" smtClean="0"/>
              <a:t>Alternativa D:</a:t>
            </a:r>
            <a:r>
              <a:rPr lang="pt-BR" sz="2200" dirty="0" smtClean="0"/>
              <a:t> artigo 509, caput, do CPC (a obrigação de pagar quantia é uma obrigação fungível);</a:t>
            </a:r>
          </a:p>
          <a:p>
            <a:pPr lvl="1" algn="just"/>
            <a:r>
              <a:rPr lang="pt-BR" sz="2200" b="1" u="sng" dirty="0" smtClean="0"/>
              <a:t>Alternativa E:</a:t>
            </a:r>
            <a:r>
              <a:rPr lang="pt-BR" sz="2200" dirty="0" smtClean="0"/>
              <a:t> a liquidação pode ser igual a zero.</a:t>
            </a:r>
            <a:endParaRPr lang="pt-BR" sz="2200" dirty="0"/>
          </a:p>
        </p:txBody>
      </p:sp>
    </p:spTree>
    <p:extLst>
      <p:ext uri="{BB962C8B-B14F-4D97-AF65-F5344CB8AC3E}">
        <p14:creationId xmlns:p14="http://schemas.microsoft.com/office/powerpoint/2010/main" val="42090452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normAutofit fontScale="77500" lnSpcReduction="20000"/>
          </a:bodyPr>
          <a:lstStyle/>
          <a:p>
            <a:r>
              <a:rPr lang="pt-BR" sz="2400" b="1" u="sng" dirty="0" smtClean="0"/>
              <a:t>Regras Gerais:</a:t>
            </a:r>
          </a:p>
          <a:p>
            <a:pPr marL="0" indent="0">
              <a:buNone/>
            </a:pPr>
            <a:endParaRPr lang="pt-BR" sz="2400" b="1" u="sng" dirty="0" smtClean="0"/>
          </a:p>
          <a:p>
            <a:pPr lvl="1" algn="just"/>
            <a:r>
              <a:rPr lang="pt-BR" sz="2200" dirty="0" smtClean="0"/>
              <a:t>Sua instauração depende de requerimento do exequente (inércia da jurisdição).</a:t>
            </a:r>
          </a:p>
          <a:p>
            <a:pPr marL="457200" lvl="1" indent="0" algn="just">
              <a:buNone/>
            </a:pPr>
            <a:endParaRPr lang="pt-BR" sz="2200" dirty="0" smtClean="0"/>
          </a:p>
          <a:p>
            <a:pPr lvl="1" algn="just"/>
            <a:r>
              <a:rPr lang="pt-BR" sz="2200" dirty="0" smtClean="0"/>
              <a:t>Intimação do devedor (artigo 513, § 2º, do CPC):</a:t>
            </a:r>
          </a:p>
          <a:p>
            <a:pPr lvl="2" algn="just"/>
            <a:r>
              <a:rPr lang="pt-BR" sz="2000" dirty="0" smtClean="0"/>
              <a:t>Pelo DO, na pessoa do advogado;</a:t>
            </a:r>
          </a:p>
          <a:p>
            <a:pPr lvl="2" algn="just"/>
            <a:r>
              <a:rPr lang="pt-BR" sz="2000" dirty="0" smtClean="0"/>
              <a:t>Por carta com AR, quando estiver representado pela Defensoria Pública ou quando não tiver advogado nos autos, salvo na hipótese de ter sido citado por edital, hipótese em que sua intimação será feita também por edital, se não tiver constituído advogado;</a:t>
            </a:r>
          </a:p>
          <a:p>
            <a:pPr lvl="2" algn="just"/>
            <a:r>
              <a:rPr lang="pt-BR" sz="2000" dirty="0" smtClean="0"/>
              <a:t>Por meio eletrônico, no caso de empresas públicas ou privadas que possuem cadastro no sistema de processo eletrônico e não tiverem constituído advogado (artigo 246, § 1º, do CPC).</a:t>
            </a:r>
          </a:p>
          <a:p>
            <a:pPr marL="1371600" lvl="3" indent="0">
              <a:buNone/>
            </a:pPr>
            <a:endParaRPr lang="pt-BR" sz="1800" b="1" u="sng" dirty="0" smtClean="0"/>
          </a:p>
          <a:p>
            <a:endParaRPr lang="pt-BR" sz="2400" b="1" u="sng" dirty="0"/>
          </a:p>
        </p:txBody>
      </p:sp>
    </p:spTree>
    <p:extLst>
      <p:ext uri="{BB962C8B-B14F-4D97-AF65-F5344CB8AC3E}">
        <p14:creationId xmlns:p14="http://schemas.microsoft.com/office/powerpoint/2010/main" val="11549722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normAutofit fontScale="92500" lnSpcReduction="10000"/>
          </a:bodyPr>
          <a:lstStyle/>
          <a:p>
            <a:pPr algn="just"/>
            <a:r>
              <a:rPr lang="pt-BR" sz="2400" b="1" u="sng" dirty="0" smtClean="0"/>
              <a:t>Regras Gerais (Cont.):</a:t>
            </a:r>
          </a:p>
          <a:p>
            <a:pPr marL="0" indent="0" algn="just">
              <a:buNone/>
            </a:pPr>
            <a:endParaRPr lang="pt-BR" sz="2400" b="1" u="sng" dirty="0" smtClean="0"/>
          </a:p>
          <a:p>
            <a:pPr lvl="1" algn="just"/>
            <a:r>
              <a:rPr lang="pt-BR" sz="2400" dirty="0" smtClean="0"/>
              <a:t>Nas hipóteses 2 e 3, o devedor será considerado intimado se tiver mudado de endereço sem comunicar previamente ao juízo (artigo 274, parágrafo único, c/c 513, § 3º, do CPC).</a:t>
            </a:r>
          </a:p>
          <a:p>
            <a:pPr marL="457200" lvl="1" indent="0" algn="just">
              <a:buNone/>
            </a:pPr>
            <a:endParaRPr lang="pt-BR" sz="2400" dirty="0" smtClean="0"/>
          </a:p>
          <a:p>
            <a:pPr lvl="1" algn="just"/>
            <a:r>
              <a:rPr lang="pt-BR" sz="2400" dirty="0" smtClean="0"/>
              <a:t>Se o requerimento para dar início ao cumprimento de sentença for realizado após um ano do trânsito em julgado da sentença, a intimação do devedor será realizada por carta com AR.    </a:t>
            </a:r>
            <a:endParaRPr lang="pt-BR" sz="2400" dirty="0"/>
          </a:p>
        </p:txBody>
      </p:sp>
    </p:spTree>
    <p:extLst>
      <p:ext uri="{BB962C8B-B14F-4D97-AF65-F5344CB8AC3E}">
        <p14:creationId xmlns:p14="http://schemas.microsoft.com/office/powerpoint/2010/main" val="1277739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fontScale="92500" lnSpcReduction="10000"/>
          </a:bodyPr>
          <a:lstStyle/>
          <a:p>
            <a:pPr algn="just"/>
            <a:r>
              <a:rPr lang="pt-BR" sz="2400" b="1" u="sng" dirty="0" smtClean="0"/>
              <a:t>Dessa conceituação, extrai-se o seguinte:</a:t>
            </a:r>
          </a:p>
          <a:p>
            <a:pPr marL="0" indent="0" algn="just">
              <a:buNone/>
            </a:pPr>
            <a:endParaRPr lang="pt-BR" sz="2400" dirty="0" smtClean="0"/>
          </a:p>
          <a:p>
            <a:pPr lvl="1" algn="just"/>
            <a:r>
              <a:rPr lang="pt-BR" sz="2400" dirty="0" smtClean="0"/>
              <a:t>A liquidação é própria de obrigações de </a:t>
            </a:r>
            <a:r>
              <a:rPr lang="pt-BR" sz="2400" u="sng" dirty="0" smtClean="0"/>
              <a:t>pagar</a:t>
            </a:r>
            <a:r>
              <a:rPr lang="pt-BR" sz="2400" dirty="0" smtClean="0"/>
              <a:t>, não se aplicando às demais espécies de obrigação;</a:t>
            </a:r>
          </a:p>
          <a:p>
            <a:pPr lvl="1" algn="just"/>
            <a:r>
              <a:rPr lang="pt-BR" sz="2400" dirty="0" smtClean="0"/>
              <a:t>Sua instauração pode ser realizada a requerimento do credor ou do devedor;</a:t>
            </a:r>
          </a:p>
          <a:p>
            <a:pPr lvl="1" algn="just"/>
            <a:r>
              <a:rPr lang="pt-BR" sz="2400" dirty="0" smtClean="0"/>
              <a:t>Não se aplica aos títulos executivos extrajudiciais, em relação aos quais é necessário ajuizar ação de cobrança (processo de conhecimento) caso contenham obrigação ilíquida.</a:t>
            </a:r>
            <a:endParaRPr lang="pt-BR" sz="2400" dirty="0"/>
          </a:p>
        </p:txBody>
      </p:sp>
    </p:spTree>
    <p:extLst>
      <p:ext uri="{BB962C8B-B14F-4D97-AF65-F5344CB8AC3E}">
        <p14:creationId xmlns:p14="http://schemas.microsoft.com/office/powerpoint/2010/main" val="798119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normAutofit/>
          </a:bodyPr>
          <a:lstStyle/>
          <a:p>
            <a:r>
              <a:rPr lang="pt-BR" sz="2400" b="1" u="sng" dirty="0" smtClean="0"/>
              <a:t>Regras Gerais (Cont.):</a:t>
            </a:r>
          </a:p>
          <a:p>
            <a:pPr marL="0" indent="0">
              <a:buNone/>
            </a:pPr>
            <a:endParaRPr lang="pt-BR" sz="2400" dirty="0" smtClean="0"/>
          </a:p>
          <a:p>
            <a:pPr lvl="1" algn="just"/>
            <a:r>
              <a:rPr lang="pt-BR" sz="2400" b="1" u="sng" dirty="0" smtClean="0"/>
              <a:t>Cumprimento de sentença em face de fiador, coobrigado ou corresponsável:</a:t>
            </a:r>
            <a:r>
              <a:rPr lang="pt-BR" sz="2400" dirty="0" smtClean="0"/>
              <a:t> o cumprimento de sentença não poderá ser dirigido a essas pessoas se elas não tiverem participado da fase de conhecimento  (artigo 513, § 5º, do CPC).</a:t>
            </a:r>
            <a:endParaRPr lang="pt-BR" sz="2400" dirty="0"/>
          </a:p>
        </p:txBody>
      </p:sp>
    </p:spTree>
    <p:extLst>
      <p:ext uri="{BB962C8B-B14F-4D97-AF65-F5344CB8AC3E}">
        <p14:creationId xmlns:p14="http://schemas.microsoft.com/office/powerpoint/2010/main" val="15610702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normAutofit lnSpcReduction="10000"/>
          </a:bodyPr>
          <a:lstStyle/>
          <a:p>
            <a:pPr algn="just"/>
            <a:r>
              <a:rPr lang="pt-BR" sz="2400" b="1" u="sng" dirty="0" smtClean="0"/>
              <a:t>Regras Gerais (Cont.):</a:t>
            </a:r>
          </a:p>
          <a:p>
            <a:pPr marL="0" indent="0" algn="just">
              <a:buNone/>
            </a:pPr>
            <a:endParaRPr lang="pt-BR" sz="2400" b="1" u="sng" dirty="0" smtClean="0"/>
          </a:p>
          <a:p>
            <a:pPr algn="just"/>
            <a:r>
              <a:rPr lang="pt-BR" sz="2400" b="1" u="sng" dirty="0" smtClean="0"/>
              <a:t>Competência (artigo 516 do CPC): </a:t>
            </a:r>
          </a:p>
          <a:p>
            <a:pPr marL="0" indent="0" algn="just">
              <a:buNone/>
            </a:pPr>
            <a:endParaRPr lang="pt-BR" sz="2400" b="1" u="sng" dirty="0" smtClean="0"/>
          </a:p>
          <a:p>
            <a:pPr lvl="1" algn="just"/>
            <a:r>
              <a:rPr lang="pt-BR" sz="2200" dirty="0" smtClean="0"/>
              <a:t>Dos tribunais, nas causas de sua competência originária;</a:t>
            </a:r>
          </a:p>
          <a:p>
            <a:pPr lvl="1" algn="just"/>
            <a:r>
              <a:rPr lang="pt-BR" sz="2200" dirty="0" smtClean="0"/>
              <a:t>Do juízo que decidiu a causa em primeiro grau;</a:t>
            </a:r>
          </a:p>
          <a:p>
            <a:pPr lvl="1" algn="just"/>
            <a:r>
              <a:rPr lang="pt-BR" sz="2200" dirty="0" smtClean="0"/>
              <a:t>Do juízo cível competente, quando se tratar de sentença penal condenatória, de sentença arbitral, de sentença estrangeira ou de acórdão proferido pelo Tribunal Marítimo. </a:t>
            </a:r>
          </a:p>
          <a:p>
            <a:pPr lvl="1" algn="just"/>
            <a:endParaRPr lang="pt-BR" sz="2200" b="1" u="sng" dirty="0"/>
          </a:p>
        </p:txBody>
      </p:sp>
    </p:spTree>
    <p:extLst>
      <p:ext uri="{BB962C8B-B14F-4D97-AF65-F5344CB8AC3E}">
        <p14:creationId xmlns:p14="http://schemas.microsoft.com/office/powerpoint/2010/main" val="1359529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normAutofit fontScale="77500" lnSpcReduction="20000"/>
          </a:bodyPr>
          <a:lstStyle/>
          <a:p>
            <a:pPr algn="just"/>
            <a:r>
              <a:rPr lang="pt-BR" sz="3400" b="1" u="sng" dirty="0"/>
              <a:t>Regras Gerais (Cont.):</a:t>
            </a:r>
          </a:p>
          <a:p>
            <a:pPr marL="0" indent="0" algn="just">
              <a:buNone/>
            </a:pPr>
            <a:endParaRPr lang="pt-BR" sz="2400" b="1" u="sng" dirty="0"/>
          </a:p>
          <a:p>
            <a:pPr algn="just"/>
            <a:r>
              <a:rPr lang="pt-BR" sz="3400" b="1" u="sng" dirty="0"/>
              <a:t>Competência (artigo </a:t>
            </a:r>
            <a:r>
              <a:rPr lang="pt-BR" sz="3400" b="1" u="sng" dirty="0" smtClean="0"/>
              <a:t>516, </a:t>
            </a:r>
            <a:r>
              <a:rPr lang="pt-BR" sz="3400" b="1" u="sng" dirty="0" err="1" smtClean="0"/>
              <a:t>pár</a:t>
            </a:r>
            <a:r>
              <a:rPr lang="pt-BR" sz="3400" b="1" u="sng" dirty="0" smtClean="0"/>
              <a:t>. único, </a:t>
            </a:r>
            <a:r>
              <a:rPr lang="pt-BR" sz="3400" b="1" u="sng" dirty="0"/>
              <a:t>do CPC): </a:t>
            </a:r>
            <a:endParaRPr lang="pt-BR" sz="3400" b="1" u="sng" dirty="0" smtClean="0"/>
          </a:p>
          <a:p>
            <a:pPr marL="0" indent="0" algn="just">
              <a:buNone/>
            </a:pPr>
            <a:endParaRPr lang="pt-BR" sz="2400" b="1" u="sng" dirty="0" smtClean="0"/>
          </a:p>
          <a:p>
            <a:pPr lvl="1" algn="just"/>
            <a:r>
              <a:rPr lang="pt-BR" sz="2900" dirty="0" smtClean="0"/>
              <a:t>Na 2ª e na 3ª hipóteses, o exequente pode </a:t>
            </a:r>
            <a:r>
              <a:rPr lang="pt-BR" sz="2900" dirty="0"/>
              <a:t>optar pelo juízo do atual domicílio do executado, pelo juízo do local onde se encontrem os bens sujeitos à execução ou pelo juízo do local onde deva ser executada a </a:t>
            </a:r>
            <a:r>
              <a:rPr lang="pt-BR" sz="2900" u="sng" dirty="0"/>
              <a:t>obrigação de fazer ou de não fazer</a:t>
            </a:r>
            <a:r>
              <a:rPr lang="pt-BR" sz="2900" dirty="0"/>
              <a:t>, casos em que a remessa dos autos do processo será solicitada ao juízo de origem</a:t>
            </a:r>
            <a:r>
              <a:rPr lang="pt-BR" sz="2900" dirty="0" smtClean="0"/>
              <a:t>.</a:t>
            </a:r>
          </a:p>
          <a:p>
            <a:pPr marL="457200" lvl="1" indent="0" algn="just">
              <a:buNone/>
            </a:pPr>
            <a:endParaRPr lang="pt-BR" sz="2900" dirty="0" smtClean="0"/>
          </a:p>
          <a:p>
            <a:pPr marL="0" indent="0">
              <a:buNone/>
            </a:pPr>
            <a:endParaRPr lang="pt-BR" dirty="0"/>
          </a:p>
        </p:txBody>
      </p:sp>
    </p:spTree>
    <p:extLst>
      <p:ext uri="{BB962C8B-B14F-4D97-AF65-F5344CB8AC3E}">
        <p14:creationId xmlns:p14="http://schemas.microsoft.com/office/powerpoint/2010/main" val="11731676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normAutofit fontScale="40000" lnSpcReduction="20000"/>
          </a:bodyPr>
          <a:lstStyle/>
          <a:p>
            <a:r>
              <a:rPr lang="pt-BR" sz="5000" b="1" u="sng" dirty="0"/>
              <a:t>Regras Gerais (Cont.):</a:t>
            </a:r>
          </a:p>
          <a:p>
            <a:pPr marL="0" indent="0">
              <a:buNone/>
            </a:pPr>
            <a:endParaRPr lang="pt-BR" sz="3600" dirty="0" smtClean="0"/>
          </a:p>
          <a:p>
            <a:pPr algn="just"/>
            <a:r>
              <a:rPr lang="pt-BR" sz="4500" b="1" u="sng" dirty="0" smtClean="0"/>
              <a:t>Possibilidade de protesto do título (artigo 517 do CPC):</a:t>
            </a:r>
            <a:r>
              <a:rPr lang="pt-BR" sz="4500" dirty="0" smtClean="0"/>
              <a:t> </a:t>
            </a:r>
          </a:p>
          <a:p>
            <a:pPr marL="0" indent="0" algn="just">
              <a:buNone/>
            </a:pPr>
            <a:endParaRPr lang="pt-BR" sz="3600" dirty="0" smtClean="0"/>
          </a:p>
          <a:p>
            <a:pPr lvl="1" algn="just"/>
            <a:r>
              <a:rPr lang="pt-BR" sz="3600" dirty="0"/>
              <a:t>É</a:t>
            </a:r>
            <a:r>
              <a:rPr lang="pt-BR" sz="3600" dirty="0" smtClean="0"/>
              <a:t> uma inovação do CPC/15. </a:t>
            </a:r>
          </a:p>
          <a:p>
            <a:pPr marL="457200" lvl="1" indent="0" algn="just">
              <a:buNone/>
            </a:pPr>
            <a:endParaRPr lang="pt-BR" sz="3600" dirty="0" smtClean="0"/>
          </a:p>
          <a:p>
            <a:pPr lvl="1" algn="just"/>
            <a:r>
              <a:rPr lang="pt-BR" sz="3600" dirty="0" smtClean="0"/>
              <a:t>A decisão judicial transitada em julgado poderá ser levada a protesto depois de transcorrido o prazo de quinze dias para pagamento voluntário.</a:t>
            </a:r>
          </a:p>
          <a:p>
            <a:pPr marL="0" indent="0" algn="just">
              <a:buNone/>
            </a:pPr>
            <a:endParaRPr lang="pt-BR" sz="3600" dirty="0" smtClean="0"/>
          </a:p>
          <a:p>
            <a:pPr lvl="1" algn="just"/>
            <a:r>
              <a:rPr lang="pt-BR" sz="3600" dirty="0" smtClean="0"/>
              <a:t>O executado que tiver proposto ação rescisória pode requerer a anotação da propositura da ação à margem do título protestado (artigo 517, § 3º, do CPC).</a:t>
            </a:r>
          </a:p>
          <a:p>
            <a:pPr marL="457200" lvl="1" indent="0" algn="just">
              <a:buNone/>
            </a:pPr>
            <a:endParaRPr lang="pt-BR" sz="3600" dirty="0" smtClean="0"/>
          </a:p>
          <a:p>
            <a:pPr lvl="1" algn="just"/>
            <a:r>
              <a:rPr lang="pt-BR" sz="3600" b="1" u="sng" dirty="0" smtClean="0"/>
              <a:t>Cancelamento do protesto:</a:t>
            </a:r>
            <a:r>
              <a:rPr lang="pt-BR" sz="3600" dirty="0" smtClean="0"/>
              <a:t> será realizado por determinação do juiz, a requerimento do executado, desde que provada a satisfação integral da obrigação (artigo 517, § 4º, do CPC).</a:t>
            </a:r>
          </a:p>
          <a:p>
            <a:pPr lvl="1" algn="just"/>
            <a:endParaRPr lang="pt-BR" sz="2200" dirty="0"/>
          </a:p>
        </p:txBody>
      </p:sp>
    </p:spTree>
    <p:extLst>
      <p:ext uri="{BB962C8B-B14F-4D97-AF65-F5344CB8AC3E}">
        <p14:creationId xmlns:p14="http://schemas.microsoft.com/office/powerpoint/2010/main" val="36725030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normAutofit fontScale="92500" lnSpcReduction="10000"/>
          </a:bodyPr>
          <a:lstStyle/>
          <a:p>
            <a:pPr algn="just"/>
            <a:r>
              <a:rPr lang="pt-BR" sz="2400" b="1" u="sng" dirty="0" smtClean="0"/>
              <a:t>Regras Gerais (Cont.):</a:t>
            </a:r>
          </a:p>
          <a:p>
            <a:pPr marL="0" indent="0" algn="just">
              <a:buNone/>
            </a:pPr>
            <a:endParaRPr lang="pt-BR" dirty="0" smtClean="0"/>
          </a:p>
          <a:p>
            <a:pPr lvl="1" algn="just"/>
            <a:r>
              <a:rPr lang="pt-BR" sz="2400" dirty="0" smtClean="0"/>
              <a:t>Todas </a:t>
            </a:r>
            <a:r>
              <a:rPr lang="pt-BR" sz="2400" dirty="0"/>
              <a:t>as questões relativas à validade do procedimento de cumprimento da sentença e dos atos executivos subsequentes poderão ser arguidas pelo executado nos próprios autos e nestes serão decididas pelo </a:t>
            </a:r>
            <a:r>
              <a:rPr lang="pt-BR" sz="2400" dirty="0" smtClean="0"/>
              <a:t>juiz (artigo 518 do CPC).</a:t>
            </a:r>
          </a:p>
          <a:p>
            <a:pPr lvl="2" algn="just"/>
            <a:r>
              <a:rPr lang="pt-BR" sz="2400" dirty="0" smtClean="0"/>
              <a:t>Reforça a ideia </a:t>
            </a:r>
            <a:r>
              <a:rPr lang="pt-BR" sz="2400" dirty="0" smtClean="0"/>
              <a:t>de que </a:t>
            </a:r>
            <a:r>
              <a:rPr lang="pt-BR" sz="2400" dirty="0" smtClean="0"/>
              <a:t>todas as defesas a serem arguidas pelo executado, inclusive a objeção de </a:t>
            </a:r>
            <a:r>
              <a:rPr lang="pt-BR" sz="2400" dirty="0" err="1" smtClean="0"/>
              <a:t>pré</a:t>
            </a:r>
            <a:r>
              <a:rPr lang="pt-BR" sz="2400" dirty="0" smtClean="0"/>
              <a:t>-executividade, devem ser formuladas nos próprios autos do cumprimento de sentença.</a:t>
            </a:r>
          </a:p>
          <a:p>
            <a:pPr marL="0" indent="0" algn="just">
              <a:buNone/>
            </a:pPr>
            <a:endParaRPr lang="pt-BR" dirty="0"/>
          </a:p>
        </p:txBody>
      </p:sp>
    </p:spTree>
    <p:extLst>
      <p:ext uri="{BB962C8B-B14F-4D97-AF65-F5344CB8AC3E}">
        <p14:creationId xmlns:p14="http://schemas.microsoft.com/office/powerpoint/2010/main" val="8357116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lstStyle/>
          <a:p>
            <a:endParaRPr lang="pt-BR" dirty="0" smtClean="0"/>
          </a:p>
          <a:p>
            <a:r>
              <a:rPr lang="pt-BR" sz="2400" b="1" u="sng" dirty="0"/>
              <a:t>Regras Gerais (Cont.):</a:t>
            </a:r>
          </a:p>
          <a:p>
            <a:pPr marL="0" indent="0">
              <a:buNone/>
            </a:pPr>
            <a:endParaRPr lang="pt-BR" dirty="0" smtClean="0"/>
          </a:p>
          <a:p>
            <a:pPr algn="just"/>
            <a:r>
              <a:rPr lang="pt-BR" sz="2400" dirty="0" smtClean="0"/>
              <a:t>Aplicam-se </a:t>
            </a:r>
            <a:r>
              <a:rPr lang="pt-BR" sz="2400" dirty="0"/>
              <a:t>as disposições relativas ao cumprimento da sentença, provisório ou definitivo, e à liquidação, no que couber, às decisões que concederem tutela </a:t>
            </a:r>
            <a:r>
              <a:rPr lang="pt-BR" sz="2400" dirty="0" smtClean="0"/>
              <a:t>provisória (artigo 519 do CPC).</a:t>
            </a:r>
            <a:endParaRPr lang="pt-BR" sz="2400" dirty="0"/>
          </a:p>
          <a:p>
            <a:endParaRPr lang="pt-BR" dirty="0"/>
          </a:p>
        </p:txBody>
      </p:sp>
    </p:spTree>
    <p:extLst>
      <p:ext uri="{BB962C8B-B14F-4D97-AF65-F5344CB8AC3E}">
        <p14:creationId xmlns:p14="http://schemas.microsoft.com/office/powerpoint/2010/main" val="2343628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normAutofit/>
          </a:bodyPr>
          <a:lstStyle/>
          <a:p>
            <a:pPr algn="just"/>
            <a:r>
              <a:rPr lang="pt-BR" sz="2400" b="1" u="sng" dirty="0" smtClean="0"/>
              <a:t>Cumprimento provisório de sentença:</a:t>
            </a:r>
          </a:p>
          <a:p>
            <a:pPr marL="0" indent="0" algn="just">
              <a:buNone/>
            </a:pPr>
            <a:endParaRPr lang="pt-BR" sz="2400" b="1" u="sng" dirty="0" smtClean="0"/>
          </a:p>
          <a:p>
            <a:pPr algn="just"/>
            <a:r>
              <a:rPr lang="pt-BR" sz="2400" dirty="0" smtClean="0"/>
              <a:t>É cabível quando a sentença tiver sido impugnada por recurso sem efeito suspensivo (artigo 520 do CPC).</a:t>
            </a:r>
          </a:p>
          <a:p>
            <a:pPr algn="just"/>
            <a:r>
              <a:rPr lang="pt-BR" sz="2400" dirty="0" smtClean="0"/>
              <a:t>Em razão da provisoriedade do título que a embasa, possui uma regime de garantias que visa à segurança jurídica.</a:t>
            </a:r>
          </a:p>
        </p:txBody>
      </p:sp>
    </p:spTree>
    <p:extLst>
      <p:ext uri="{BB962C8B-B14F-4D97-AF65-F5344CB8AC3E}">
        <p14:creationId xmlns:p14="http://schemas.microsoft.com/office/powerpoint/2010/main" val="9983603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normAutofit/>
          </a:bodyPr>
          <a:lstStyle/>
          <a:p>
            <a:pPr algn="just"/>
            <a:r>
              <a:rPr lang="pt-BR" sz="2400" b="1" u="sng" dirty="0"/>
              <a:t>Cumprimento provisório de </a:t>
            </a:r>
            <a:r>
              <a:rPr lang="pt-BR" sz="2400" b="1" u="sng" dirty="0" smtClean="0"/>
              <a:t>sentença:</a:t>
            </a:r>
            <a:endParaRPr lang="pt-BR" sz="2400" b="1" u="sng" dirty="0"/>
          </a:p>
          <a:p>
            <a:pPr algn="just"/>
            <a:endParaRPr lang="pt-BR" sz="2400" dirty="0" smtClean="0"/>
          </a:p>
          <a:p>
            <a:pPr algn="just"/>
            <a:r>
              <a:rPr lang="pt-BR" sz="2400" b="1" dirty="0" smtClean="0"/>
              <a:t>Cabe </a:t>
            </a:r>
            <a:r>
              <a:rPr lang="pt-BR" sz="2400" b="1" dirty="0"/>
              <a:t>cumprimento provisório de sentença </a:t>
            </a:r>
            <a:r>
              <a:rPr lang="pt-BR" sz="2400" b="1" u="sng" dirty="0"/>
              <a:t>que condena a Fazenda Pública</a:t>
            </a:r>
            <a:r>
              <a:rPr lang="pt-BR" sz="2400" b="1" dirty="0"/>
              <a:t> em obrigação de pagar</a:t>
            </a:r>
            <a:r>
              <a:rPr lang="pt-BR" sz="2400" b="1" dirty="0" smtClean="0"/>
              <a:t>?</a:t>
            </a:r>
          </a:p>
          <a:p>
            <a:pPr algn="just"/>
            <a:r>
              <a:rPr lang="pt-BR" sz="2400" dirty="0" smtClean="0"/>
              <a:t>Não. Ao interpretar o artigo 100 da CF/88, a jurisprudência entende que o precatório somente pode ser expedido após o trânsito em julgado da sentença que condenou a Fazenda Pública ao pagamento de quantia certa. </a:t>
            </a:r>
          </a:p>
          <a:p>
            <a:endParaRPr lang="pt-BR" dirty="0"/>
          </a:p>
        </p:txBody>
      </p:sp>
      <p:sp>
        <p:nvSpPr>
          <p:cNvPr id="4" name="Rectangle 1"/>
          <p:cNvSpPr>
            <a:spLocks noChangeArrowheads="1"/>
          </p:cNvSpPr>
          <p:nvPr/>
        </p:nvSpPr>
        <p:spPr bwMode="auto">
          <a:xfrm>
            <a:off x="6095967" y="-138499"/>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pt-BR" altLang="pt-B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630383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Cumprimento de Sentença:</a:t>
            </a:r>
          </a:p>
        </p:txBody>
      </p:sp>
      <p:sp>
        <p:nvSpPr>
          <p:cNvPr id="3" name="Espaço Reservado para Conteúdo 2"/>
          <p:cNvSpPr>
            <a:spLocks noGrp="1"/>
          </p:cNvSpPr>
          <p:nvPr>
            <p:ph idx="1"/>
          </p:nvPr>
        </p:nvSpPr>
        <p:spPr/>
        <p:txBody>
          <a:bodyPr>
            <a:normAutofit/>
          </a:bodyPr>
          <a:lstStyle/>
          <a:p>
            <a:pPr algn="just"/>
            <a:r>
              <a:rPr lang="pt-BR" sz="2400" b="1" u="sng" dirty="0"/>
              <a:t>Cumprimento provisório de </a:t>
            </a:r>
            <a:r>
              <a:rPr lang="pt-BR" sz="2400" b="1" u="sng" dirty="0" smtClean="0"/>
              <a:t>sentença:</a:t>
            </a:r>
            <a:endParaRPr lang="pt-BR" sz="2400" b="1" u="sng" dirty="0"/>
          </a:p>
          <a:p>
            <a:pPr algn="just"/>
            <a:endParaRPr lang="pt-BR" sz="2400" dirty="0" smtClean="0"/>
          </a:p>
          <a:p>
            <a:pPr algn="just"/>
            <a:r>
              <a:rPr lang="pt-BR" sz="2400" b="1" dirty="0"/>
              <a:t>Cabe cumprimento provisório de sentença </a:t>
            </a:r>
            <a:r>
              <a:rPr lang="pt-BR" sz="2400" b="1" u="sng" dirty="0"/>
              <a:t>que condena a Fazenda Pública</a:t>
            </a:r>
            <a:r>
              <a:rPr lang="pt-BR" sz="2400" b="1" dirty="0"/>
              <a:t> em obrigação de pagar?</a:t>
            </a:r>
          </a:p>
          <a:p>
            <a:pPr algn="just"/>
            <a:r>
              <a:rPr lang="pt-BR" sz="2400" dirty="0" smtClean="0"/>
              <a:t>Didier </a:t>
            </a:r>
            <a:r>
              <a:rPr lang="pt-BR" sz="2400" dirty="0"/>
              <a:t>diverge desse entendimento. Para ele, nada impede que se ajuíze o cumprimento provisório de sentença </a:t>
            </a:r>
            <a:r>
              <a:rPr lang="pt-BR" sz="2400" dirty="0" smtClean="0"/>
              <a:t>e se adiante o procedimento. O que não é possível é a expedição do precatório ou da RPV antes do trânsito em julgado.</a:t>
            </a:r>
            <a:endParaRPr lang="pt-BR" sz="2400" dirty="0"/>
          </a:p>
          <a:p>
            <a:endParaRPr lang="pt-BR" dirty="0"/>
          </a:p>
        </p:txBody>
      </p:sp>
    </p:spTree>
    <p:extLst>
      <p:ext uri="{BB962C8B-B14F-4D97-AF65-F5344CB8AC3E}">
        <p14:creationId xmlns:p14="http://schemas.microsoft.com/office/powerpoint/2010/main" val="40987481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normAutofit fontScale="92500" lnSpcReduction="20000"/>
          </a:bodyPr>
          <a:lstStyle/>
          <a:p>
            <a:pPr algn="just"/>
            <a:r>
              <a:rPr lang="pt-BR" sz="2400" b="1" u="sng" dirty="0"/>
              <a:t>Cumprimento provisório de </a:t>
            </a:r>
            <a:r>
              <a:rPr lang="pt-BR" sz="2400" b="1" u="sng" dirty="0" smtClean="0"/>
              <a:t>sentença:</a:t>
            </a:r>
          </a:p>
          <a:p>
            <a:pPr marL="0" indent="0" algn="just">
              <a:buNone/>
            </a:pPr>
            <a:endParaRPr lang="pt-BR" sz="2400" b="1" u="sng" dirty="0" smtClean="0"/>
          </a:p>
          <a:p>
            <a:pPr algn="just"/>
            <a:r>
              <a:rPr lang="pt-BR" sz="2400" b="1" dirty="0"/>
              <a:t>É cabível a execução provisória de sentença que condena a Fazenda Pública a uma obrigação de fazer</a:t>
            </a:r>
            <a:r>
              <a:rPr lang="pt-BR" sz="2400" b="1" dirty="0" smtClean="0"/>
              <a:t>?</a:t>
            </a:r>
          </a:p>
          <a:p>
            <a:pPr algn="just"/>
            <a:r>
              <a:rPr lang="pt-BR" sz="2400" b="1" u="sng" dirty="0" smtClean="0"/>
              <a:t>STF, Plenário, </a:t>
            </a:r>
            <a:r>
              <a:rPr lang="pt-BR" sz="2400" b="1" u="sng" dirty="0" err="1" smtClean="0"/>
              <a:t>Rext</a:t>
            </a:r>
            <a:r>
              <a:rPr lang="pt-BR" sz="2400" b="1" u="sng" dirty="0" smtClean="0"/>
              <a:t>. nº. 573.872/RS, julgado em 24/05/2017 (repercussão geral):</a:t>
            </a:r>
            <a:r>
              <a:rPr lang="pt-BR" sz="2400" dirty="0" smtClean="0"/>
              <a:t> a </a:t>
            </a:r>
            <a:r>
              <a:rPr lang="pt-BR" sz="2400" dirty="0"/>
              <a:t>execução provisória de obrigação de fazer em face da Fazenda Pública não atrai o regime constitucional dos precatórios</a:t>
            </a:r>
            <a:r>
              <a:rPr lang="pt-BR" sz="2400" dirty="0" smtClean="0"/>
              <a:t>.</a:t>
            </a:r>
          </a:p>
          <a:p>
            <a:pPr algn="just"/>
            <a:r>
              <a:rPr lang="pt-BR" sz="2400" dirty="0" smtClean="0"/>
              <a:t>Portanto, conclui-se que é </a:t>
            </a:r>
            <a:r>
              <a:rPr lang="pt-BR" sz="2400" dirty="0"/>
              <a:t>cabível contra a Fazenda Pública a execução provisória de fazer, não fazer e entregar coisa diferente de dinheiro.</a:t>
            </a:r>
          </a:p>
          <a:p>
            <a:endParaRPr lang="pt-BR" dirty="0"/>
          </a:p>
        </p:txBody>
      </p:sp>
    </p:spTree>
    <p:extLst>
      <p:ext uri="{BB962C8B-B14F-4D97-AF65-F5344CB8AC3E}">
        <p14:creationId xmlns:p14="http://schemas.microsoft.com/office/powerpoint/2010/main" val="2071735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fontScale="92500"/>
          </a:bodyPr>
          <a:lstStyle/>
          <a:p>
            <a:r>
              <a:rPr lang="pt-BR" sz="2400" b="1" u="sng" dirty="0" smtClean="0"/>
              <a:t>A determinação do pedido e a liquidez como regra:</a:t>
            </a:r>
          </a:p>
          <a:p>
            <a:pPr marL="0" indent="0">
              <a:buNone/>
            </a:pPr>
            <a:endParaRPr lang="pt-BR" sz="2400" dirty="0" smtClean="0"/>
          </a:p>
          <a:p>
            <a:pPr lvl="1" algn="just"/>
            <a:r>
              <a:rPr lang="pt-BR" sz="2200" dirty="0" smtClean="0"/>
              <a:t>Em regra, o pedido deve ser determinado (artigo 324 do CPC). Quando o pedido for determinado, a sentença </a:t>
            </a:r>
            <a:r>
              <a:rPr lang="pt-BR" sz="2200" u="sng" dirty="0" smtClean="0"/>
              <a:t>tem de ser líquida</a:t>
            </a:r>
            <a:r>
              <a:rPr lang="pt-BR" sz="2200" dirty="0" smtClean="0"/>
              <a:t>. </a:t>
            </a:r>
          </a:p>
          <a:p>
            <a:pPr lvl="1" algn="just"/>
            <a:r>
              <a:rPr lang="pt-BR" sz="2200" dirty="0" smtClean="0"/>
              <a:t>Excepcionalmente, admite-se o pedido genérico (artigo 324, § 1º, I a III, do CPC). Quando o pedido for genérico, a sentença </a:t>
            </a:r>
            <a:r>
              <a:rPr lang="pt-BR" sz="2200" u="sng" dirty="0" smtClean="0"/>
              <a:t>pode ser ilíquida</a:t>
            </a:r>
            <a:r>
              <a:rPr lang="pt-BR" sz="2200" dirty="0" smtClean="0"/>
              <a:t>, embora preferencialmente deva ser líquida.</a:t>
            </a:r>
          </a:p>
          <a:p>
            <a:pPr lvl="1" algn="just"/>
            <a:r>
              <a:rPr lang="pt-BR" sz="2200" dirty="0" smtClean="0"/>
              <a:t>STJ: é pacífico no STJ que o pedido de dano moral pode ser genérico.   </a:t>
            </a:r>
            <a:endParaRPr lang="pt-BR" sz="2200" dirty="0"/>
          </a:p>
        </p:txBody>
      </p:sp>
    </p:spTree>
    <p:extLst>
      <p:ext uri="{BB962C8B-B14F-4D97-AF65-F5344CB8AC3E}">
        <p14:creationId xmlns:p14="http://schemas.microsoft.com/office/powerpoint/2010/main" val="6256141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lstStyle/>
          <a:p>
            <a:pPr algn="just"/>
            <a:r>
              <a:rPr lang="pt-BR" sz="2400" b="1" u="sng" dirty="0"/>
              <a:t>Cumprimento provisório de </a:t>
            </a:r>
            <a:r>
              <a:rPr lang="pt-BR" sz="2400" b="1" u="sng" dirty="0" smtClean="0"/>
              <a:t>sentença:</a:t>
            </a:r>
          </a:p>
          <a:p>
            <a:pPr algn="just"/>
            <a:endParaRPr lang="pt-BR" sz="2400" b="1" u="sng" dirty="0"/>
          </a:p>
          <a:p>
            <a:pPr algn="just"/>
            <a:r>
              <a:rPr lang="pt-BR" sz="2400" b="1" u="sng" dirty="0" smtClean="0"/>
              <a:t>Características (artigo 520 do CPC): </a:t>
            </a:r>
          </a:p>
          <a:p>
            <a:pPr lvl="1" algn="just"/>
            <a:r>
              <a:rPr lang="pt-BR" sz="2200" dirty="0" smtClean="0"/>
              <a:t>Corre </a:t>
            </a:r>
            <a:r>
              <a:rPr lang="pt-BR" sz="2400" dirty="0" smtClean="0"/>
              <a:t>por </a:t>
            </a:r>
            <a:r>
              <a:rPr lang="pt-BR" sz="2400" dirty="0"/>
              <a:t>iniciativa e responsabilidade do exequente, que se obriga, se a sentença for reformada, a reparar os danos que o executado haja sofrido</a:t>
            </a:r>
            <a:r>
              <a:rPr lang="pt-BR" sz="2400" dirty="0" smtClean="0"/>
              <a:t>;</a:t>
            </a:r>
          </a:p>
          <a:p>
            <a:pPr lvl="2" algn="just"/>
            <a:r>
              <a:rPr lang="pt-BR" sz="2000" dirty="0" smtClean="0"/>
              <a:t>Essa responsabilidade é objetiva e se funda na teoria do risco-proveito.</a:t>
            </a:r>
          </a:p>
          <a:p>
            <a:pPr algn="just"/>
            <a:endParaRPr lang="pt-BR" sz="2400" b="1" u="sng" dirty="0" smtClean="0"/>
          </a:p>
          <a:p>
            <a:pPr algn="just"/>
            <a:endParaRPr lang="pt-BR" sz="2400" b="1" u="sng" dirty="0"/>
          </a:p>
          <a:p>
            <a:endParaRPr lang="pt-BR" dirty="0"/>
          </a:p>
        </p:txBody>
      </p:sp>
    </p:spTree>
    <p:extLst>
      <p:ext uri="{BB962C8B-B14F-4D97-AF65-F5344CB8AC3E}">
        <p14:creationId xmlns:p14="http://schemas.microsoft.com/office/powerpoint/2010/main" val="6270012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normAutofit/>
          </a:bodyPr>
          <a:lstStyle/>
          <a:p>
            <a:pPr algn="just"/>
            <a:r>
              <a:rPr lang="pt-BR" sz="2400" b="1" u="sng" dirty="0"/>
              <a:t>Cumprimento provisório de </a:t>
            </a:r>
            <a:r>
              <a:rPr lang="pt-BR" sz="2400" b="1" u="sng" dirty="0" smtClean="0"/>
              <a:t>sentença:</a:t>
            </a:r>
            <a:endParaRPr lang="pt-BR" sz="2400" b="1" u="sng" dirty="0"/>
          </a:p>
          <a:p>
            <a:pPr algn="just"/>
            <a:endParaRPr lang="pt-BR" sz="2400" b="1" u="sng" dirty="0"/>
          </a:p>
          <a:p>
            <a:pPr algn="just"/>
            <a:r>
              <a:rPr lang="pt-BR" sz="2400" b="1" u="sng" dirty="0"/>
              <a:t>Características (artigo 520 do CPC): </a:t>
            </a:r>
          </a:p>
          <a:p>
            <a:pPr lvl="1" algn="just"/>
            <a:r>
              <a:rPr lang="pt-BR" sz="2400" dirty="0"/>
              <a:t>F</a:t>
            </a:r>
            <a:r>
              <a:rPr lang="pt-BR" sz="2400" dirty="0" smtClean="0"/>
              <a:t>ica </a:t>
            </a:r>
            <a:r>
              <a:rPr lang="pt-BR" sz="2400" dirty="0"/>
              <a:t>sem efeito, sobrevindo decisão que modifique ou anule a sentença objeto da execução, restituindo-se as partes ao estado anterior e liquidando-se eventuais prejuízos nos mesmos autos</a:t>
            </a:r>
            <a:r>
              <a:rPr lang="pt-BR" sz="2400" dirty="0" smtClean="0"/>
              <a:t>;</a:t>
            </a:r>
          </a:p>
          <a:p>
            <a:pPr lvl="2" algn="just"/>
            <a:r>
              <a:rPr lang="pt-BR" sz="2200" dirty="0"/>
              <a:t>S</a:t>
            </a:r>
            <a:r>
              <a:rPr lang="pt-BR" sz="2200" dirty="0" smtClean="0"/>
              <a:t>e a modificação ou a anulação forem apenas parciais, somente nessa parte ficará sem </a:t>
            </a:r>
            <a:r>
              <a:rPr lang="pt-BR" sz="2200" dirty="0"/>
              <a:t>efeito a </a:t>
            </a:r>
            <a:r>
              <a:rPr lang="pt-BR" sz="2200" dirty="0" smtClean="0"/>
              <a:t>execução.</a:t>
            </a:r>
            <a:endParaRPr lang="pt-BR" sz="2200" dirty="0"/>
          </a:p>
        </p:txBody>
      </p:sp>
    </p:spTree>
    <p:extLst>
      <p:ext uri="{BB962C8B-B14F-4D97-AF65-F5344CB8AC3E}">
        <p14:creationId xmlns:p14="http://schemas.microsoft.com/office/powerpoint/2010/main" val="11908386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 </a:t>
            </a:r>
            <a:endParaRPr lang="pt-BR" dirty="0"/>
          </a:p>
        </p:txBody>
      </p:sp>
      <p:sp>
        <p:nvSpPr>
          <p:cNvPr id="3" name="Espaço Reservado para Conteúdo 2"/>
          <p:cNvSpPr>
            <a:spLocks noGrp="1"/>
          </p:cNvSpPr>
          <p:nvPr>
            <p:ph idx="1"/>
          </p:nvPr>
        </p:nvSpPr>
        <p:spPr/>
        <p:txBody>
          <a:bodyPr>
            <a:normAutofit/>
          </a:bodyPr>
          <a:lstStyle/>
          <a:p>
            <a:pPr algn="just"/>
            <a:r>
              <a:rPr lang="pt-BR" sz="2400" b="1" u="sng" dirty="0"/>
              <a:t>Cumprimento provisório de </a:t>
            </a:r>
            <a:r>
              <a:rPr lang="pt-BR" sz="2400" b="1" u="sng" dirty="0" smtClean="0"/>
              <a:t>sentença:</a:t>
            </a:r>
            <a:endParaRPr lang="pt-BR" sz="2400" b="1" u="sng" dirty="0"/>
          </a:p>
          <a:p>
            <a:pPr algn="just"/>
            <a:endParaRPr lang="pt-BR" sz="2400" b="1" u="sng" dirty="0"/>
          </a:p>
          <a:p>
            <a:pPr algn="just"/>
            <a:r>
              <a:rPr lang="pt-BR" sz="2400" b="1" u="sng" dirty="0"/>
              <a:t>Características (artigo 520 do CPC): </a:t>
            </a:r>
            <a:endParaRPr lang="pt-BR" sz="2400" b="1" u="sng" dirty="0" smtClean="0"/>
          </a:p>
          <a:p>
            <a:pPr algn="just"/>
            <a:r>
              <a:rPr lang="pt-BR" sz="2400" b="1" u="sng" dirty="0" smtClean="0"/>
              <a:t>CAUÇÃO:</a:t>
            </a:r>
            <a:r>
              <a:rPr lang="pt-BR" sz="2400" dirty="0" smtClean="0"/>
              <a:t> o </a:t>
            </a:r>
            <a:r>
              <a:rPr lang="pt-BR" sz="2400" dirty="0"/>
              <a:t>levantamento de depósito em dinheiro e a prática de atos que importem transferência de posse ou alienação de propriedade ou de outro direito real, ou dos quais possa resultar grave dano ao executado, dependem de caução suficiente e idônea, arbitrada de plano pelo juiz e prestada nos próprios autos.</a:t>
            </a:r>
            <a:endParaRPr lang="pt-BR" sz="2400" b="1" u="sng" dirty="0"/>
          </a:p>
          <a:p>
            <a:endParaRPr lang="pt-BR" dirty="0"/>
          </a:p>
        </p:txBody>
      </p:sp>
    </p:spTree>
    <p:extLst>
      <p:ext uri="{BB962C8B-B14F-4D97-AF65-F5344CB8AC3E}">
        <p14:creationId xmlns:p14="http://schemas.microsoft.com/office/powerpoint/2010/main" val="14851623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normAutofit fontScale="77500" lnSpcReduction="20000"/>
          </a:bodyPr>
          <a:lstStyle/>
          <a:p>
            <a:pPr algn="just"/>
            <a:r>
              <a:rPr lang="pt-BR" sz="2400" b="1" u="sng" dirty="0"/>
              <a:t>Cumprimento provisório de </a:t>
            </a:r>
            <a:r>
              <a:rPr lang="pt-BR" sz="2400" b="1" u="sng" dirty="0" smtClean="0"/>
              <a:t>sentença:</a:t>
            </a:r>
            <a:endParaRPr lang="pt-BR" sz="2400" b="1" u="sng" dirty="0"/>
          </a:p>
          <a:p>
            <a:pPr marL="0" indent="0" algn="just">
              <a:buNone/>
            </a:pPr>
            <a:endParaRPr lang="pt-BR" sz="2400" b="1" u="sng" dirty="0"/>
          </a:p>
          <a:p>
            <a:pPr algn="just"/>
            <a:r>
              <a:rPr lang="pt-BR" sz="2400" b="1" u="sng" dirty="0" smtClean="0"/>
              <a:t>Hipóteses de dispensa da caução (artigo 521 do CPC):</a:t>
            </a:r>
          </a:p>
          <a:p>
            <a:pPr lvl="1" algn="just"/>
            <a:r>
              <a:rPr lang="pt-BR" sz="2200" dirty="0"/>
              <a:t>C</a:t>
            </a:r>
            <a:r>
              <a:rPr lang="pt-BR" sz="2200" dirty="0" smtClean="0"/>
              <a:t>rédito de </a:t>
            </a:r>
            <a:r>
              <a:rPr lang="pt-BR" sz="2200" dirty="0"/>
              <a:t>natureza </a:t>
            </a:r>
            <a:r>
              <a:rPr lang="pt-BR" sz="2200" dirty="0" smtClean="0"/>
              <a:t>alimentar;</a:t>
            </a:r>
            <a:endParaRPr lang="pt-BR" sz="2200" b="1" u="sng" dirty="0"/>
          </a:p>
          <a:p>
            <a:pPr lvl="1" algn="just"/>
            <a:r>
              <a:rPr lang="pt-BR" sz="2200" dirty="0" smtClean="0"/>
              <a:t>Situação de necessidade do credor;</a:t>
            </a:r>
          </a:p>
          <a:p>
            <a:pPr lvl="1" algn="just"/>
            <a:r>
              <a:rPr lang="pt-BR" sz="2200" dirty="0" smtClean="0"/>
              <a:t>Pendência do agravo do art. 1.042;</a:t>
            </a:r>
          </a:p>
          <a:p>
            <a:pPr lvl="1" algn="just"/>
            <a:r>
              <a:rPr lang="pt-BR" sz="2200" dirty="0" smtClean="0"/>
              <a:t>Sentença em consonância </a:t>
            </a:r>
            <a:r>
              <a:rPr lang="pt-BR" sz="2200" dirty="0"/>
              <a:t>com súmula da jurisprudência do Supremo Tribunal Federal ou do Superior Tribunal de Justiça ou em conformidade com acórdão proferido no julgamento de casos repetitivos</a:t>
            </a:r>
            <a:r>
              <a:rPr lang="pt-BR" sz="2200" dirty="0" smtClean="0"/>
              <a:t>.</a:t>
            </a:r>
          </a:p>
          <a:p>
            <a:pPr algn="just"/>
            <a:r>
              <a:rPr lang="pt-BR" sz="2200" dirty="0" smtClean="0"/>
              <a:t>Mesmo nesses casos, a exigência </a:t>
            </a:r>
            <a:r>
              <a:rPr lang="pt-BR" sz="2200" dirty="0"/>
              <a:t>de caução </a:t>
            </a:r>
            <a:r>
              <a:rPr lang="pt-BR" sz="2200" dirty="0" smtClean="0"/>
              <a:t>pode ser </a:t>
            </a:r>
            <a:r>
              <a:rPr lang="pt-BR" sz="2200" dirty="0"/>
              <a:t>mantida quando da dispensa possa resultar manifesto risco de grave dano de difícil ou incerta </a:t>
            </a:r>
            <a:r>
              <a:rPr lang="pt-BR" sz="2200" dirty="0" smtClean="0"/>
              <a:t>reparação (artigo 521 do CPC).</a:t>
            </a:r>
            <a:endParaRPr lang="pt-BR" sz="2200" dirty="0"/>
          </a:p>
          <a:p>
            <a:endParaRPr lang="pt-BR" dirty="0"/>
          </a:p>
        </p:txBody>
      </p:sp>
    </p:spTree>
    <p:extLst>
      <p:ext uri="{BB962C8B-B14F-4D97-AF65-F5344CB8AC3E}">
        <p14:creationId xmlns:p14="http://schemas.microsoft.com/office/powerpoint/2010/main" val="31580571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normAutofit/>
          </a:bodyPr>
          <a:lstStyle/>
          <a:p>
            <a:pPr algn="just"/>
            <a:r>
              <a:rPr lang="pt-BR" sz="2400" b="1" u="sng" dirty="0"/>
              <a:t>Cumprimento provisório de sentença</a:t>
            </a:r>
            <a:r>
              <a:rPr lang="pt-BR" sz="2400" b="1" u="sng" dirty="0" smtClean="0"/>
              <a:t>:</a:t>
            </a:r>
          </a:p>
          <a:p>
            <a:pPr marL="0" indent="0" algn="just">
              <a:buNone/>
            </a:pPr>
            <a:endParaRPr lang="pt-BR" sz="2400" b="1" u="sng" dirty="0"/>
          </a:p>
          <a:p>
            <a:pPr algn="just"/>
            <a:r>
              <a:rPr lang="pt-BR" sz="2400" b="1" u="sng" dirty="0" smtClean="0"/>
              <a:t>Procedimento:</a:t>
            </a:r>
            <a:r>
              <a:rPr lang="pt-BR" sz="2400" dirty="0" smtClean="0"/>
              <a:t> executado é intimado e pode apresentar impugnação. Em caso de cumprimento provisório de sentença condenatória ao pagamento de quantia, são devidos a multa e os honorários a que se refere o artigo 523, § 1º, do CPC.</a:t>
            </a:r>
          </a:p>
        </p:txBody>
      </p:sp>
    </p:spTree>
    <p:extLst>
      <p:ext uri="{BB962C8B-B14F-4D97-AF65-F5344CB8AC3E}">
        <p14:creationId xmlns:p14="http://schemas.microsoft.com/office/powerpoint/2010/main" val="19889390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normAutofit fontScale="92500" lnSpcReduction="20000"/>
          </a:bodyPr>
          <a:lstStyle/>
          <a:p>
            <a:pPr algn="just"/>
            <a:r>
              <a:rPr lang="pt-BR" sz="2400" b="1" u="sng" dirty="0"/>
              <a:t>Cumprimento provisório de sentença:</a:t>
            </a:r>
          </a:p>
          <a:p>
            <a:pPr algn="just"/>
            <a:endParaRPr lang="pt-BR" sz="2400" dirty="0" smtClean="0"/>
          </a:p>
          <a:p>
            <a:pPr algn="just"/>
            <a:r>
              <a:rPr lang="pt-BR" sz="2400" dirty="0" smtClean="0"/>
              <a:t>O </a:t>
            </a:r>
            <a:r>
              <a:rPr lang="pt-BR" sz="2400" dirty="0"/>
              <a:t>pagamento do valor pelo executado não é considerado incompatível com o recurso por ele interposto (artigo 520, § 3º, do CPC</a:t>
            </a:r>
            <a:r>
              <a:rPr lang="pt-BR" sz="2400" dirty="0" smtClean="0"/>
              <a:t>).</a:t>
            </a:r>
          </a:p>
          <a:p>
            <a:pPr marL="0" indent="0" algn="just">
              <a:buNone/>
            </a:pPr>
            <a:endParaRPr lang="pt-BR" sz="2400" dirty="0" smtClean="0"/>
          </a:p>
          <a:p>
            <a:pPr algn="just"/>
            <a:r>
              <a:rPr lang="pt-BR" sz="2400" dirty="0"/>
              <a:t>A restituição ao estado </a:t>
            </a:r>
            <a:r>
              <a:rPr lang="pt-BR" sz="2400" dirty="0" smtClean="0"/>
              <a:t>anterior, em caso de sobrevir decisão que modifique ou anule a sentença exequenda, </a:t>
            </a:r>
            <a:r>
              <a:rPr lang="pt-BR" sz="2400" dirty="0"/>
              <a:t>não implica o desfazimento da transferência de posse ou da alienação de propriedade ou de outro direito real eventualmente já realizada, ressalvado, sempre, o direito à reparação dos prejuízos causados ao </a:t>
            </a:r>
            <a:r>
              <a:rPr lang="pt-BR" sz="2400" dirty="0" smtClean="0"/>
              <a:t>executado (artigo 520, § 4º, do CPC).</a:t>
            </a:r>
            <a:endParaRPr lang="pt-BR" sz="2400" dirty="0"/>
          </a:p>
          <a:p>
            <a:endParaRPr lang="pt-BR" dirty="0"/>
          </a:p>
        </p:txBody>
      </p:sp>
    </p:spTree>
    <p:extLst>
      <p:ext uri="{BB962C8B-B14F-4D97-AF65-F5344CB8AC3E}">
        <p14:creationId xmlns:p14="http://schemas.microsoft.com/office/powerpoint/2010/main" val="28121620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a:xfrm>
            <a:off x="677334" y="1455313"/>
            <a:ext cx="8596668" cy="4586049"/>
          </a:xfrm>
        </p:spPr>
        <p:txBody>
          <a:bodyPr>
            <a:normAutofit fontScale="62500" lnSpcReduction="20000"/>
          </a:bodyPr>
          <a:lstStyle/>
          <a:p>
            <a:r>
              <a:rPr lang="pt-BR" b="1" u="sng" dirty="0" smtClean="0"/>
              <a:t>Questão de Concurso (Procurador do Trabalho, 2017):</a:t>
            </a:r>
          </a:p>
          <a:p>
            <a:pPr marL="0" indent="0">
              <a:buNone/>
            </a:pPr>
            <a:endParaRPr lang="pt-BR" dirty="0"/>
          </a:p>
          <a:p>
            <a:pPr marL="0" indent="0" algn="just">
              <a:buNone/>
            </a:pPr>
            <a:r>
              <a:rPr lang="pt-BR" dirty="0"/>
              <a:t>Analise as assertivas abaixo acerca do cumprimento provisório da tutela jurisdicional</a:t>
            </a:r>
            <a:r>
              <a:rPr lang="pt-BR" dirty="0" smtClean="0"/>
              <a:t>:</a:t>
            </a:r>
            <a:endParaRPr lang="pt-BR" dirty="0"/>
          </a:p>
          <a:p>
            <a:pPr marL="0" indent="0" algn="just">
              <a:buNone/>
            </a:pPr>
            <a:r>
              <a:rPr lang="pt-BR" dirty="0"/>
              <a:t>I - O cumprimento provisório de sentença de obrigação de pagar quantia certa, impugnada por recurso desprovido de efeito suspensivo, poderá alcançar a satisfação antecipada da pretensão do credor, pois realizada da mesma forma que o cumprimento definitivo, desde que observe integralmente o regramento, especialmente no tocante à prestação de caução, disposto no Código de Processo Civil.</a:t>
            </a:r>
          </a:p>
          <a:p>
            <a:pPr marL="0" indent="0" algn="just">
              <a:buNone/>
            </a:pPr>
            <a:r>
              <a:rPr lang="pt-BR" dirty="0"/>
              <a:t>II - O cumprimento provisório de sentença de pagar quantia certa não poderá ser instaurado de ofício pela jurisdição, pois corre por iniciativa, conta e responsabilidade do exequente.</a:t>
            </a:r>
          </a:p>
          <a:p>
            <a:pPr marL="0" indent="0" algn="just">
              <a:buNone/>
            </a:pPr>
            <a:r>
              <a:rPr lang="pt-BR" dirty="0"/>
              <a:t>III - O cumprimento provisório de sentença de pagar quantia certa ficará sem efeito sobrevindo decisão que modifique ou anule a sentença objeto da execução, restituindo as partes e terceiros ao estado anterior, liquidando-se eventuais prejuízos nos mesmos autos. Inclusive, essa restituição ao estado anterior implica, conforme expressa previsão legal, o desfazimento da transferência de posse ou da alienação de propriedade ou de outro direito real eventualmente já realizado.</a:t>
            </a:r>
          </a:p>
          <a:p>
            <a:pPr marL="0" indent="0" algn="just">
              <a:buNone/>
            </a:pPr>
            <a:r>
              <a:rPr lang="pt-BR" dirty="0"/>
              <a:t>IV - A caução prestada nas hipóteses legais, suficiente e idônea, arbitrada de plano pelo juízo e prestada nos próprios autos, poderá ser dispensada, desde que, cumulativamente, o crédito seja de natureza alimentar, independentemente de sua origem, no valor máximo de 60 salários mínimos, e o credor demonstrar situação de necessidade</a:t>
            </a:r>
            <a:r>
              <a:rPr lang="pt-BR" dirty="0" smtClean="0"/>
              <a:t>.</a:t>
            </a:r>
          </a:p>
          <a:p>
            <a:pPr algn="just">
              <a:buAutoNum type="alphaUcParenR"/>
            </a:pPr>
            <a:r>
              <a:rPr lang="pt-BR" dirty="0" smtClean="0"/>
              <a:t>Apenas </a:t>
            </a:r>
            <a:r>
              <a:rPr lang="pt-BR" dirty="0"/>
              <a:t>a assertiva III está incorreta. </a:t>
            </a:r>
            <a:endParaRPr lang="pt-BR" dirty="0" smtClean="0"/>
          </a:p>
          <a:p>
            <a:pPr algn="just">
              <a:buAutoNum type="alphaUcParenR"/>
            </a:pPr>
            <a:r>
              <a:rPr lang="pt-BR" dirty="0"/>
              <a:t>Apenas as assertivas I e II estão incorretas. </a:t>
            </a:r>
            <a:endParaRPr lang="pt-BR" dirty="0" smtClean="0"/>
          </a:p>
          <a:p>
            <a:pPr algn="just">
              <a:buAutoNum type="alphaUcParenR"/>
            </a:pPr>
            <a:r>
              <a:rPr lang="pt-BR" dirty="0"/>
              <a:t>Apenas as assertivas III e IV estão incorretas. </a:t>
            </a:r>
            <a:endParaRPr lang="pt-BR" dirty="0" smtClean="0"/>
          </a:p>
          <a:p>
            <a:pPr algn="just">
              <a:buAutoNum type="alphaUcParenR"/>
            </a:pPr>
            <a:r>
              <a:rPr lang="pt-BR" dirty="0"/>
              <a:t>Todas as assertivas estão incorretas. </a:t>
            </a:r>
            <a:endParaRPr lang="pt-BR" dirty="0" smtClean="0"/>
          </a:p>
          <a:p>
            <a:pPr algn="just">
              <a:buAutoNum type="alphaUcParenR"/>
            </a:pPr>
            <a:r>
              <a:rPr lang="pt-BR" dirty="0"/>
              <a:t>Não respondida. </a:t>
            </a:r>
            <a:endParaRPr lang="pt-BR" dirty="0" smtClean="0"/>
          </a:p>
          <a:p>
            <a:pPr algn="just">
              <a:buAutoNum type="alphaUcParenR"/>
            </a:pPr>
            <a:endParaRPr lang="pt-BR" dirty="0"/>
          </a:p>
          <a:p>
            <a:pPr marL="0" indent="0">
              <a:buNone/>
            </a:pPr>
            <a:endParaRPr lang="pt-BR" dirty="0"/>
          </a:p>
        </p:txBody>
      </p:sp>
    </p:spTree>
    <p:extLst>
      <p:ext uri="{BB962C8B-B14F-4D97-AF65-F5344CB8AC3E}">
        <p14:creationId xmlns:p14="http://schemas.microsoft.com/office/powerpoint/2010/main" val="211610190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lstStyle/>
          <a:p>
            <a:r>
              <a:rPr lang="pt-BR" sz="2400" b="1" u="sng" dirty="0" smtClean="0"/>
              <a:t>Resposta Correta: C</a:t>
            </a:r>
          </a:p>
          <a:p>
            <a:pPr marL="0" indent="0">
              <a:buNone/>
            </a:pPr>
            <a:endParaRPr lang="pt-BR" sz="2400" b="1" u="sng" dirty="0" smtClean="0"/>
          </a:p>
          <a:p>
            <a:pPr lvl="1"/>
            <a:r>
              <a:rPr lang="pt-BR" sz="2200" b="1" u="sng" dirty="0" smtClean="0"/>
              <a:t>Assertiva 1:</a:t>
            </a:r>
            <a:r>
              <a:rPr lang="pt-BR" sz="2200" dirty="0" smtClean="0"/>
              <a:t> Artigo 520 do CPC;</a:t>
            </a:r>
          </a:p>
          <a:p>
            <a:pPr lvl="1"/>
            <a:r>
              <a:rPr lang="pt-BR" sz="2200" b="1" u="sng" dirty="0" smtClean="0"/>
              <a:t>Assertiva 2:</a:t>
            </a:r>
            <a:r>
              <a:rPr lang="pt-BR" sz="2200" dirty="0" smtClean="0"/>
              <a:t> Artigo 520, I, do CPC;</a:t>
            </a:r>
          </a:p>
          <a:p>
            <a:pPr lvl="1"/>
            <a:r>
              <a:rPr lang="pt-BR" sz="2200" b="1" u="sng" dirty="0" smtClean="0"/>
              <a:t>Assertiva 3:</a:t>
            </a:r>
            <a:r>
              <a:rPr lang="pt-BR" sz="2200" dirty="0" smtClean="0"/>
              <a:t> Artigo 520, II, do CPC;</a:t>
            </a:r>
          </a:p>
          <a:p>
            <a:pPr lvl="1"/>
            <a:r>
              <a:rPr lang="pt-BR" sz="2200" b="1" u="sng" dirty="0" smtClean="0"/>
              <a:t>Assertiva 4:</a:t>
            </a:r>
            <a:r>
              <a:rPr lang="pt-BR" sz="2200" dirty="0" smtClean="0"/>
              <a:t> Artigo 521 do CPC.</a:t>
            </a:r>
          </a:p>
          <a:p>
            <a:pPr marL="0" indent="0">
              <a:buNone/>
            </a:pPr>
            <a:endParaRPr lang="pt-BR" dirty="0"/>
          </a:p>
        </p:txBody>
      </p:sp>
    </p:spTree>
    <p:extLst>
      <p:ext uri="{BB962C8B-B14F-4D97-AF65-F5344CB8AC3E}">
        <p14:creationId xmlns:p14="http://schemas.microsoft.com/office/powerpoint/2010/main" val="19302577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a:xfrm>
            <a:off x="677334" y="1687133"/>
            <a:ext cx="8596668" cy="4354230"/>
          </a:xfrm>
        </p:spPr>
        <p:txBody>
          <a:bodyPr>
            <a:normAutofit fontScale="85000" lnSpcReduction="20000"/>
          </a:bodyPr>
          <a:lstStyle/>
          <a:p>
            <a:pPr algn="just"/>
            <a:r>
              <a:rPr lang="pt-BR" b="1" u="sng" dirty="0" smtClean="0"/>
              <a:t>Questão de Concurso (PGE/AC, 2017):</a:t>
            </a:r>
          </a:p>
          <a:p>
            <a:pPr marL="0" indent="0" algn="just">
              <a:buNone/>
            </a:pPr>
            <a:r>
              <a:rPr lang="pt-BR" dirty="0"/>
              <a:t>Considere as seguintes afirmativas sobre o tema do cumprimento da sentença no âmbito do Código de Processo Civil. Assinale a alternativa </a:t>
            </a:r>
            <a:r>
              <a:rPr lang="pt-BR" dirty="0" smtClean="0"/>
              <a:t>INCORRETA:</a:t>
            </a:r>
          </a:p>
          <a:p>
            <a:pPr marL="0" indent="0" algn="just">
              <a:buNone/>
            </a:pPr>
            <a:r>
              <a:rPr lang="pt-BR" dirty="0" smtClean="0"/>
              <a:t> A) </a:t>
            </a:r>
            <a:r>
              <a:rPr lang="pt-BR" dirty="0"/>
              <a:t>Todas as questões relativas à validade do procedimento de cumprimento da sentença e dos atos executivos subsequentes somente poderão ser arguidas pelo executado em autos apartados e nestes serão decididas pelo juiz</a:t>
            </a:r>
            <a:r>
              <a:rPr lang="pt-BR" dirty="0" smtClean="0"/>
              <a:t>.</a:t>
            </a:r>
            <a:endParaRPr lang="pt-BR" dirty="0"/>
          </a:p>
          <a:p>
            <a:pPr marL="0" indent="0" algn="just">
              <a:buNone/>
            </a:pPr>
            <a:r>
              <a:rPr lang="pt-BR" dirty="0" smtClean="0"/>
              <a:t>B)</a:t>
            </a:r>
            <a:r>
              <a:rPr lang="pt-BR" dirty="0"/>
              <a:t> A decisão judicial transitada em julgado poderá ser levada a protesto, nos termos da lei, depois de transcorrido o prazo para pagamento voluntário</a:t>
            </a:r>
            <a:r>
              <a:rPr lang="pt-BR" dirty="0" smtClean="0"/>
              <a:t>.</a:t>
            </a:r>
          </a:p>
          <a:p>
            <a:pPr marL="0" indent="0" algn="just">
              <a:buNone/>
            </a:pPr>
            <a:r>
              <a:rPr lang="pt-BR" dirty="0"/>
              <a:t>C</a:t>
            </a:r>
            <a:r>
              <a:rPr lang="pt-BR" dirty="0" smtClean="0"/>
              <a:t>) </a:t>
            </a:r>
            <a:r>
              <a:rPr lang="pt-BR" dirty="0"/>
              <a:t>No caso de condenação em quantia certa, ou já fixada em liquidação, e no caso de decisão sobre parcela incontroversa, o cumprimento definitivo da sentença far-se-á a requerimento do exequente, sendo o executado intimado para pagar o débito, no prazo de 15 (quinze) dias, acrescido de custas, se houver. </a:t>
            </a:r>
            <a:endParaRPr lang="pt-BR" dirty="0" smtClean="0"/>
          </a:p>
          <a:p>
            <a:pPr marL="0" indent="0" algn="just">
              <a:buNone/>
            </a:pPr>
            <a:r>
              <a:rPr lang="pt-BR" dirty="0" smtClean="0"/>
              <a:t>D) </a:t>
            </a:r>
            <a:r>
              <a:rPr lang="pt-BR" dirty="0"/>
              <a:t>No cumprimento de sentença que reconheça a exigibilidade de obrigação de fazer ou de não fazer, o juiz poderá, de ofício ou a requerimento, para a efetivação da tutela específica ou a obtenção de tutela pelo resultado prático equivalente, determinar as medidas necessárias à satisfação do exequente. </a:t>
            </a:r>
            <a:endParaRPr lang="pt-BR" dirty="0" smtClean="0"/>
          </a:p>
          <a:p>
            <a:pPr marL="0" indent="0">
              <a:buNone/>
            </a:pPr>
            <a:r>
              <a:rPr lang="pt-BR" dirty="0" smtClean="0"/>
              <a:t>E) </a:t>
            </a:r>
            <a:r>
              <a:rPr lang="pt-BR" dirty="0"/>
              <a:t>Não cumprida a obrigação de entregar coisa no prazo estabelecido na sentença, será expedido mandado de busca e apreensão ou de imissão na posse em favor do credor, conforme se tratar de coisa móvel ou imóvel.</a:t>
            </a:r>
            <a:endParaRPr lang="pt-BR" dirty="0" smtClean="0"/>
          </a:p>
        </p:txBody>
      </p:sp>
    </p:spTree>
    <p:extLst>
      <p:ext uri="{BB962C8B-B14F-4D97-AF65-F5344CB8AC3E}">
        <p14:creationId xmlns:p14="http://schemas.microsoft.com/office/powerpoint/2010/main" val="218135550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Cumprimento de Sentença:</a:t>
            </a:r>
            <a:endParaRPr lang="pt-BR" dirty="0"/>
          </a:p>
        </p:txBody>
      </p:sp>
      <p:sp>
        <p:nvSpPr>
          <p:cNvPr id="3" name="Espaço Reservado para Conteúdo 2"/>
          <p:cNvSpPr>
            <a:spLocks noGrp="1"/>
          </p:cNvSpPr>
          <p:nvPr>
            <p:ph idx="1"/>
          </p:nvPr>
        </p:nvSpPr>
        <p:spPr/>
        <p:txBody>
          <a:bodyPr/>
          <a:lstStyle/>
          <a:p>
            <a:pPr algn="just"/>
            <a:r>
              <a:rPr lang="pt-BR" sz="2400" b="1" u="sng" dirty="0" smtClean="0"/>
              <a:t>Resposta Correta: A</a:t>
            </a:r>
          </a:p>
          <a:p>
            <a:pPr marL="0" indent="0" algn="just">
              <a:buNone/>
            </a:pPr>
            <a:endParaRPr lang="pt-BR" sz="2400" b="1" u="sng" dirty="0" smtClean="0"/>
          </a:p>
          <a:p>
            <a:pPr lvl="1" algn="just"/>
            <a:r>
              <a:rPr lang="pt-BR" sz="2200" b="1" u="sng" dirty="0" smtClean="0"/>
              <a:t>Alternativa A:</a:t>
            </a:r>
            <a:r>
              <a:rPr lang="pt-BR" sz="2200" dirty="0" smtClean="0"/>
              <a:t> artigo 518 do CPC;</a:t>
            </a:r>
          </a:p>
          <a:p>
            <a:pPr lvl="1" algn="just"/>
            <a:r>
              <a:rPr lang="pt-BR" sz="2200" b="1" u="sng" dirty="0" smtClean="0"/>
              <a:t>Alternativa B:</a:t>
            </a:r>
            <a:r>
              <a:rPr lang="pt-BR" sz="2200" dirty="0" smtClean="0"/>
              <a:t> artigo 517 do CPC;</a:t>
            </a:r>
          </a:p>
          <a:p>
            <a:pPr lvl="1" algn="just"/>
            <a:r>
              <a:rPr lang="pt-BR" sz="2200" b="1" u="sng" dirty="0" smtClean="0"/>
              <a:t>Alternativa C:</a:t>
            </a:r>
            <a:r>
              <a:rPr lang="pt-BR" sz="2200" dirty="0" smtClean="0"/>
              <a:t> artigo 523 do CPC;</a:t>
            </a:r>
          </a:p>
          <a:p>
            <a:pPr lvl="1" algn="just"/>
            <a:r>
              <a:rPr lang="pt-BR" sz="2200" b="1" u="sng" dirty="0" smtClean="0"/>
              <a:t>Alternativa D:</a:t>
            </a:r>
            <a:r>
              <a:rPr lang="pt-BR" sz="2200" dirty="0" smtClean="0"/>
              <a:t> artigo 536 do CPC;</a:t>
            </a:r>
          </a:p>
          <a:p>
            <a:pPr lvl="1" algn="just"/>
            <a:r>
              <a:rPr lang="pt-BR" sz="2200" b="1" u="sng" dirty="0" smtClean="0"/>
              <a:t>Alternativa E:</a:t>
            </a:r>
            <a:r>
              <a:rPr lang="pt-BR" sz="2200" dirty="0" smtClean="0"/>
              <a:t> artigo 538 do CPC.</a:t>
            </a:r>
            <a:endParaRPr lang="pt-BR" sz="2200" dirty="0"/>
          </a:p>
        </p:txBody>
      </p:sp>
    </p:spTree>
    <p:extLst>
      <p:ext uri="{BB962C8B-B14F-4D97-AF65-F5344CB8AC3E}">
        <p14:creationId xmlns:p14="http://schemas.microsoft.com/office/powerpoint/2010/main" val="1468789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fontScale="85000" lnSpcReduction="20000"/>
          </a:bodyPr>
          <a:lstStyle/>
          <a:p>
            <a:pPr algn="just"/>
            <a:r>
              <a:rPr lang="pt-BR" sz="2600" b="1" u="sng" dirty="0" smtClean="0"/>
              <a:t>Pedido genérico e liquidação:</a:t>
            </a:r>
          </a:p>
          <a:p>
            <a:pPr marL="0" indent="0" algn="just">
              <a:buNone/>
            </a:pPr>
            <a:endParaRPr lang="pt-BR" sz="2200" dirty="0" smtClean="0"/>
          </a:p>
          <a:p>
            <a:pPr lvl="1" algn="just"/>
            <a:r>
              <a:rPr lang="pt-BR" sz="2200" dirty="0" smtClean="0"/>
              <a:t> Ainda que o pedido tenha sido genérico, se, no curso do processo, for possível estabelecer o seu valor, a sentença será líquida (artigo 491 do CPC), somente podendo ser ilíquida quando (artigo 491, I e II, do CPC):</a:t>
            </a:r>
          </a:p>
          <a:p>
            <a:pPr marL="457200" lvl="1" indent="0" algn="just">
              <a:buNone/>
            </a:pPr>
            <a:endParaRPr lang="pt-BR" sz="2200" dirty="0" smtClean="0"/>
          </a:p>
          <a:p>
            <a:pPr lvl="2" algn="just"/>
            <a:r>
              <a:rPr lang="pt-BR" sz="2200" dirty="0"/>
              <a:t>I - não for possível determinar, de modo definitivo, o montante devido;</a:t>
            </a:r>
          </a:p>
          <a:p>
            <a:pPr lvl="2" algn="just"/>
            <a:r>
              <a:rPr lang="pt-BR" sz="2200" dirty="0"/>
              <a:t>II - a apuração do valor devido depender da produção de prova de realização demorada ou excessivamente dispendiosa, assim reconhecida na sentença.</a:t>
            </a:r>
          </a:p>
          <a:p>
            <a:pPr marL="1828800" lvl="4" indent="0" algn="just">
              <a:buNone/>
            </a:pPr>
            <a:r>
              <a:rPr lang="pt-BR" sz="2000" dirty="0" smtClean="0"/>
              <a:t>  </a:t>
            </a:r>
          </a:p>
          <a:p>
            <a:pPr lvl="3" algn="just"/>
            <a:endParaRPr lang="pt-BR" sz="2000" dirty="0"/>
          </a:p>
        </p:txBody>
      </p:sp>
    </p:spTree>
    <p:extLst>
      <p:ext uri="{BB962C8B-B14F-4D97-AF65-F5344CB8AC3E}">
        <p14:creationId xmlns:p14="http://schemas.microsoft.com/office/powerpoint/2010/main" val="35127550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dirty="0"/>
          </a:p>
        </p:txBody>
      </p:sp>
      <p:sp>
        <p:nvSpPr>
          <p:cNvPr id="3" name="Espaço Reservado para Conteúdo 2"/>
          <p:cNvSpPr>
            <a:spLocks noGrp="1"/>
          </p:cNvSpPr>
          <p:nvPr>
            <p:ph idx="1"/>
          </p:nvPr>
        </p:nvSpPr>
        <p:spPr/>
        <p:txBody>
          <a:bodyPr>
            <a:normAutofit/>
          </a:bodyPr>
          <a:lstStyle/>
          <a:p>
            <a:pPr marL="0" indent="0" algn="ctr">
              <a:buNone/>
            </a:pPr>
            <a:r>
              <a:rPr lang="pt-BR" sz="6000" dirty="0" smtClean="0"/>
              <a:t>Obrigada e até a próxima aula!</a:t>
            </a:r>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99" y="796767"/>
            <a:ext cx="762106" cy="1133633"/>
          </a:xfrm>
          <a:prstGeom prst="rect">
            <a:avLst/>
          </a:prstGeom>
        </p:spPr>
      </p:pic>
    </p:spTree>
    <p:extLst>
      <p:ext uri="{BB962C8B-B14F-4D97-AF65-F5344CB8AC3E}">
        <p14:creationId xmlns:p14="http://schemas.microsoft.com/office/powerpoint/2010/main" val="1833081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lnSpcReduction="10000"/>
          </a:bodyPr>
          <a:lstStyle/>
          <a:p>
            <a:r>
              <a:rPr lang="pt-BR" sz="2400" b="1" u="sng" dirty="0" smtClean="0"/>
              <a:t>Sentença Líquida e Juizados Especiais:</a:t>
            </a:r>
          </a:p>
          <a:p>
            <a:pPr marL="0" indent="0">
              <a:buNone/>
            </a:pPr>
            <a:endParaRPr lang="pt-BR" sz="2400" dirty="0" smtClean="0"/>
          </a:p>
          <a:p>
            <a:pPr lvl="1" algn="just"/>
            <a:r>
              <a:rPr lang="pt-BR" sz="2400" u="sng" dirty="0" smtClean="0"/>
              <a:t>Não se admite sentença ilíquida nos Juizados Especiais</a:t>
            </a:r>
            <a:r>
              <a:rPr lang="pt-BR" sz="2400" dirty="0" smtClean="0"/>
              <a:t>, ainda que o pedido tenha sido genérico (artigo 38, parágrafo único, da Lei nº. 9.099/95).</a:t>
            </a:r>
          </a:p>
          <a:p>
            <a:pPr marL="457200" lvl="1" indent="0" algn="just">
              <a:buNone/>
            </a:pPr>
            <a:endParaRPr lang="pt-BR" sz="2400" dirty="0" smtClean="0"/>
          </a:p>
          <a:p>
            <a:pPr lvl="1" algn="just"/>
            <a:r>
              <a:rPr lang="pt-BR" sz="2400" dirty="0" smtClean="0"/>
              <a:t>Se não for possível definir o valor da condenação, depreende-se que a causa é complexa e, portanto, incompatível com o rito do Juizado.</a:t>
            </a:r>
          </a:p>
          <a:p>
            <a:pPr marL="0" indent="0">
              <a:buNone/>
            </a:pPr>
            <a:endParaRPr lang="pt-BR" dirty="0" smtClean="0"/>
          </a:p>
          <a:p>
            <a:pPr lvl="1"/>
            <a:endParaRPr lang="pt-BR" dirty="0"/>
          </a:p>
        </p:txBody>
      </p:sp>
    </p:spTree>
    <p:extLst>
      <p:ext uri="{BB962C8B-B14F-4D97-AF65-F5344CB8AC3E}">
        <p14:creationId xmlns:p14="http://schemas.microsoft.com/office/powerpoint/2010/main" val="2760701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fontScale="92500"/>
          </a:bodyPr>
          <a:lstStyle/>
          <a:p>
            <a:pPr algn="just"/>
            <a:r>
              <a:rPr lang="pt-BR" sz="2400" b="1" u="sng" dirty="0" smtClean="0"/>
              <a:t>Liquidação Provisória:</a:t>
            </a:r>
          </a:p>
          <a:p>
            <a:pPr marL="0" indent="0" algn="just">
              <a:buNone/>
            </a:pPr>
            <a:endParaRPr lang="pt-BR" sz="2400" b="1" u="sng" dirty="0" smtClean="0"/>
          </a:p>
          <a:p>
            <a:pPr lvl="1" algn="just"/>
            <a:r>
              <a:rPr lang="pt-BR" sz="2200" b="1" u="sng" dirty="0" smtClean="0"/>
              <a:t>Artigo 512 do CPC:</a:t>
            </a:r>
            <a:r>
              <a:rPr lang="pt-BR" sz="2200" dirty="0" smtClean="0"/>
              <a:t> admite-se a chamada “liquidação provisória”, isto é, a liquidação que tem início a despeito da interposição de recurso, </a:t>
            </a:r>
            <a:r>
              <a:rPr lang="pt-BR" sz="2200" u="sng" dirty="0" smtClean="0"/>
              <a:t>ainda que a ele tenha sido atribuído efeito suspensivo.</a:t>
            </a:r>
            <a:r>
              <a:rPr lang="pt-BR" sz="2200" dirty="0" smtClean="0"/>
              <a:t> </a:t>
            </a:r>
          </a:p>
          <a:p>
            <a:pPr marL="457200" lvl="1" indent="0" algn="just">
              <a:buNone/>
            </a:pPr>
            <a:endParaRPr lang="pt-BR" sz="2200" dirty="0" smtClean="0"/>
          </a:p>
          <a:p>
            <a:pPr lvl="1" algn="just"/>
            <a:r>
              <a:rPr lang="pt-BR" sz="2200" dirty="0" smtClean="0"/>
              <a:t>Em caso de estar pendente o julgamento de recurso com efeito suspensivo, não será possível realizar execução provisória (artigo 520 do CPC), somente liquidação provisória.</a:t>
            </a:r>
          </a:p>
        </p:txBody>
      </p:sp>
    </p:spTree>
    <p:extLst>
      <p:ext uri="{BB962C8B-B14F-4D97-AF65-F5344CB8AC3E}">
        <p14:creationId xmlns:p14="http://schemas.microsoft.com/office/powerpoint/2010/main" val="1661242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lstStyle/>
          <a:p>
            <a:r>
              <a:rPr lang="pt-BR" sz="2200" b="1" u="sng" dirty="0" smtClean="0"/>
              <a:t>Liquidação Provisória:</a:t>
            </a:r>
          </a:p>
          <a:p>
            <a:pPr marL="0" indent="0">
              <a:buNone/>
            </a:pPr>
            <a:endParaRPr lang="pt-BR" sz="2200" b="1" u="sng" dirty="0" smtClean="0"/>
          </a:p>
          <a:p>
            <a:pPr lvl="1" algn="just"/>
            <a:r>
              <a:rPr lang="pt-BR" sz="2000" dirty="0" smtClean="0"/>
              <a:t>A liquidação provisória corre por conta e risco do liquidante, que se submeterá à teoria do risco-proveito. Se o recurso anular ou reformar a sentença ilíquida, o liquidante responderá objetivamente pelos prejuízos que causar à outra parte.  </a:t>
            </a:r>
          </a:p>
          <a:p>
            <a:pPr marL="457200" lvl="1" indent="0" algn="just">
              <a:buNone/>
            </a:pPr>
            <a:endParaRPr lang="pt-BR" sz="2000" dirty="0" smtClean="0"/>
          </a:p>
          <a:p>
            <a:pPr lvl="1" algn="just"/>
            <a:r>
              <a:rPr lang="pt-BR" sz="2000" dirty="0" smtClean="0"/>
              <a:t>Mesmo na liquidação provisória, o risco é menor do que na execução, pois não há atos de constrição de bens. A atividade exercida na liquidação é </a:t>
            </a:r>
            <a:r>
              <a:rPr lang="pt-BR" sz="2000" u="sng" dirty="0" smtClean="0"/>
              <a:t>cognitiva</a:t>
            </a:r>
            <a:r>
              <a:rPr lang="pt-BR" sz="2000" dirty="0" smtClean="0"/>
              <a:t>.</a:t>
            </a:r>
          </a:p>
          <a:p>
            <a:endParaRPr lang="pt-BR" dirty="0"/>
          </a:p>
        </p:txBody>
      </p:sp>
    </p:spTree>
    <p:extLst>
      <p:ext uri="{BB962C8B-B14F-4D97-AF65-F5344CB8AC3E}">
        <p14:creationId xmlns:p14="http://schemas.microsoft.com/office/powerpoint/2010/main" val="476324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Liquidação de Sentença:</a:t>
            </a:r>
            <a:endParaRPr lang="pt-BR" dirty="0"/>
          </a:p>
        </p:txBody>
      </p:sp>
      <p:sp>
        <p:nvSpPr>
          <p:cNvPr id="3" name="Espaço Reservado para Conteúdo 2"/>
          <p:cNvSpPr>
            <a:spLocks noGrp="1"/>
          </p:cNvSpPr>
          <p:nvPr>
            <p:ph idx="1"/>
          </p:nvPr>
        </p:nvSpPr>
        <p:spPr/>
        <p:txBody>
          <a:bodyPr>
            <a:normAutofit/>
          </a:bodyPr>
          <a:lstStyle/>
          <a:p>
            <a:r>
              <a:rPr lang="pt-BR" sz="2400" b="1" u="sng" dirty="0" smtClean="0"/>
              <a:t>Liquidação igual a zero: é possível?</a:t>
            </a:r>
          </a:p>
          <a:p>
            <a:pPr marL="0" indent="0">
              <a:buNone/>
            </a:pPr>
            <a:endParaRPr lang="pt-BR" sz="2400" dirty="0" smtClean="0"/>
          </a:p>
          <a:p>
            <a:pPr lvl="1" algn="just"/>
            <a:r>
              <a:rPr lang="pt-BR" sz="2400" dirty="0" smtClean="0"/>
              <a:t>Sim. Nesse caso, o juiz define o valor, mas não há o que executar, pois esse valor é zero. É hipótese de liquidação com fim normal (define o valor) e resultado anômalo (não se pode executar).</a:t>
            </a:r>
          </a:p>
          <a:p>
            <a:pPr lvl="1" algn="just"/>
            <a:r>
              <a:rPr lang="pt-BR" sz="2400" dirty="0" smtClean="0"/>
              <a:t>A decisão que estabelece a liquidação igual a zero é de mérito e produz coisa julgada material, ocasionando uma frustração definitiva da execução. </a:t>
            </a:r>
            <a:endParaRPr lang="pt-BR" sz="2400" dirty="0"/>
          </a:p>
        </p:txBody>
      </p:sp>
    </p:spTree>
    <p:extLst>
      <p:ext uri="{BB962C8B-B14F-4D97-AF65-F5344CB8AC3E}">
        <p14:creationId xmlns:p14="http://schemas.microsoft.com/office/powerpoint/2010/main" val="1910353613"/>
      </p:ext>
    </p:extLst>
  </p:cSld>
  <p:clrMapOvr>
    <a:masterClrMapping/>
  </p:clrMapOvr>
</p:sld>
</file>

<file path=ppt/theme/theme1.xml><?xml version="1.0" encoding="utf-8"?>
<a:theme xmlns:a="http://schemas.openxmlformats.org/drawingml/2006/main" name="Facetado">
  <a:themeElements>
    <a:clrScheme name="Facetado">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do">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do">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957</TotalTime>
  <Words>3578</Words>
  <Application>Microsoft Office PowerPoint</Application>
  <PresentationFormat>Widescreen</PresentationFormat>
  <Paragraphs>328</Paragraphs>
  <Slides>50</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50</vt:i4>
      </vt:variant>
    </vt:vector>
  </HeadingPairs>
  <TitlesOfParts>
    <vt:vector size="55" baseType="lpstr">
      <vt:lpstr>Arial</vt:lpstr>
      <vt:lpstr>Arial Narrow</vt:lpstr>
      <vt:lpstr>Trebuchet MS</vt:lpstr>
      <vt:lpstr>Wingdings 3</vt:lpstr>
      <vt:lpstr>Facetado</vt:lpstr>
      <vt:lpstr>4º CURSO POPULAR DE FORMAÇÃO DE DEFENSORAS E DEFENSORES PÚBLICOS</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Liquidação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Cumprimento de Sentença: </vt:lpstr>
      <vt:lpstr>Cumprimento de Sentença:</vt:lpstr>
      <vt:lpstr>Cumprimento de Sentença:</vt:lpstr>
      <vt:lpstr>Cumprimento de Sentença:</vt:lpstr>
      <vt:lpstr>Cumprimento de Sentença:</vt:lpstr>
      <vt:lpstr>Cumprimento de Sentença:</vt:lpstr>
      <vt:lpstr>Cumprimento de Sentença:</vt:lpstr>
      <vt:lpstr>Cumprimento de Sentença:</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Popular de Formação de Defensoras e Defensores Públicos</dc:title>
  <dc:creator>Admin</dc:creator>
  <cp:lastModifiedBy>Admin</cp:lastModifiedBy>
  <cp:revision>281</cp:revision>
  <dcterms:created xsi:type="dcterms:W3CDTF">2017-11-28T11:43:42Z</dcterms:created>
  <dcterms:modified xsi:type="dcterms:W3CDTF">2019-10-28T22:12:37Z</dcterms:modified>
</cp:coreProperties>
</file>