
<file path=[Content_Types].xml><?xml version="1.0" encoding="utf-8"?>
<Types xmlns="http://schemas.openxmlformats.org/package/2006/content-types">
  <Override PartName="/ppt/slides/slide29.xml" ContentType="application/vnd.openxmlformats-officedocument.presentationml.slide+xml"/>
  <Override PartName="/ppt/slides/slide47.xml" ContentType="application/vnd.openxmlformats-officedocument.presentationml.slide+xml"/>
  <Override PartName="/ppt/slides/slide58.xml" ContentType="application/vnd.openxmlformats-officedocument.presentationml.slide+xml"/>
  <Override PartName="/ppt/slides/slide76.xml" ContentType="application/vnd.openxmlformats-officedocument.presentationml.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s/slide54.xml" ContentType="application/vnd.openxmlformats-officedocument.presentationml.slide+xml"/>
  <Override PartName="/ppt/slides/slide65.xml" ContentType="application/vnd.openxmlformats-officedocument.presentationml.slide+xml"/>
  <Override PartName="/ppt/slides/slide7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slides/slide52.xml" ContentType="application/vnd.openxmlformats-officedocument.presentationml.slide+xml"/>
  <Override PartName="/ppt/slides/slide63.xml" ContentType="application/vnd.openxmlformats-officedocument.presentationml.slide+xml"/>
  <Override PartName="/ppt/slides/slide7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50.xml" ContentType="application/vnd.openxmlformats-officedocument.presentationml.slide+xml"/>
  <Override PartName="/ppt/slides/slide61.xml" ContentType="application/vnd.openxmlformats-officedocument.presentationml.slide+xml"/>
  <Override PartName="/ppt/slides/slide70.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s/slide7.xml" ContentType="application/vnd.openxmlformats-officedocument.presentationml.slide+xml"/>
  <Override PartName="/ppt/slides/slide9.xml" ContentType="application/vnd.openxmlformats-officedocument.presentationml.slide+xml"/>
  <Override PartName="/ppt/slides/slide59.xml" ContentType="application/vnd.openxmlformats-officedocument.presentationml.slide+xml"/>
  <Override PartName="/ppt/slides/slide68.xml" ContentType="application/vnd.openxmlformats-officedocument.presentationml.slide+xml"/>
  <Override PartName="/ppt/slides/slide77.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s/slide57.xml" ContentType="application/vnd.openxmlformats-officedocument.presentationml.slide+xml"/>
  <Override PartName="/ppt/slides/slide66.xml" ContentType="application/vnd.openxmlformats-officedocument.presentationml.slide+xml"/>
  <Override PartName="/ppt/slides/slide75.xml" ContentType="application/vnd.openxmlformats-officedocument.presentationml.slide+xml"/>
  <Override PartName="/ppt/slideLayouts/slideLayout7.xml" ContentType="application/vnd.openxmlformats-officedocument.presentationml.slideLayout+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slides/slide55.xml" ContentType="application/vnd.openxmlformats-officedocument.presentationml.slide+xml"/>
  <Override PartName="/ppt/slides/slide64.xml" ContentType="application/vnd.openxmlformats-officedocument.presentationml.slide+xml"/>
  <Override PartName="/ppt/slides/slide73.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Override PartName="/ppt/slides/slide62.xml" ContentType="application/vnd.openxmlformats-officedocument.presentationml.slide+xml"/>
  <Override PartName="/ppt/slides/slide71.xml" ContentType="application/vnd.openxmlformats-officedocument.presentationml.slide+xml"/>
  <Override PartName="/ppt/slideLayouts/slideLayout3.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0.xml" ContentType="application/vnd.openxmlformats-officedocument.presentationml.slideLayout+xml"/>
  <Override PartName="/ppt/slides/slide8.xml" ContentType="application/vnd.openxmlformats-officedocument.presentationml.slide+xml"/>
  <Override PartName="/ppt/slides/slide49.xml" ContentType="application/vnd.openxmlformats-officedocument.presentationml.slide+xml"/>
  <Override PartName="/ppt/slides/slide69.xml" ContentType="application/vnd.openxmlformats-officedocument.presentationml.slide+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s/slide56.xml" ContentType="application/vnd.openxmlformats-officedocument.presentationml.slide+xml"/>
  <Override PartName="/ppt/slides/slide67.xml" ContentType="application/vnd.openxmlformats-officedocument.presentationml.slide+xml"/>
  <Override PartName="/ppt/slideLayouts/slideLayout8.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9" r:id="rId1"/>
  </p:sldMasterIdLst>
  <p:notesMasterIdLst>
    <p:notesMasterId r:id="rId79"/>
  </p:notesMasterIdLst>
  <p:sldIdLst>
    <p:sldId id="256" r:id="rId2"/>
    <p:sldId id="312" r:id="rId3"/>
    <p:sldId id="311" r:id="rId4"/>
    <p:sldId id="313" r:id="rId5"/>
    <p:sldId id="330" r:id="rId6"/>
    <p:sldId id="314" r:id="rId7"/>
    <p:sldId id="419" r:id="rId8"/>
    <p:sldId id="331" r:id="rId9"/>
    <p:sldId id="332" r:id="rId10"/>
    <p:sldId id="317" r:id="rId11"/>
    <p:sldId id="319" r:id="rId12"/>
    <p:sldId id="333" r:id="rId13"/>
    <p:sldId id="318" r:id="rId14"/>
    <p:sldId id="320" r:id="rId15"/>
    <p:sldId id="420" r:id="rId16"/>
    <p:sldId id="321" r:id="rId17"/>
    <p:sldId id="322" r:id="rId18"/>
    <p:sldId id="323" r:id="rId19"/>
    <p:sldId id="334" r:id="rId20"/>
    <p:sldId id="324" r:id="rId21"/>
    <p:sldId id="326" r:id="rId22"/>
    <p:sldId id="327" r:id="rId23"/>
    <p:sldId id="328" r:id="rId24"/>
    <p:sldId id="329" r:id="rId25"/>
    <p:sldId id="335" r:id="rId26"/>
    <p:sldId id="355" r:id="rId27"/>
    <p:sldId id="386" r:id="rId28"/>
    <p:sldId id="387" r:id="rId29"/>
    <p:sldId id="388" r:id="rId30"/>
    <p:sldId id="389" r:id="rId31"/>
    <p:sldId id="390" r:id="rId32"/>
    <p:sldId id="451" r:id="rId33"/>
    <p:sldId id="391" r:id="rId34"/>
    <p:sldId id="392" r:id="rId35"/>
    <p:sldId id="393" r:id="rId36"/>
    <p:sldId id="394" r:id="rId37"/>
    <p:sldId id="395" r:id="rId38"/>
    <p:sldId id="396" r:id="rId39"/>
    <p:sldId id="448" r:id="rId40"/>
    <p:sldId id="398" r:id="rId41"/>
    <p:sldId id="422" r:id="rId42"/>
    <p:sldId id="399" r:id="rId43"/>
    <p:sldId id="423" r:id="rId44"/>
    <p:sldId id="421" r:id="rId45"/>
    <p:sldId id="397" r:id="rId46"/>
    <p:sldId id="401" r:id="rId47"/>
    <p:sldId id="400" r:id="rId48"/>
    <p:sldId id="402" r:id="rId49"/>
    <p:sldId id="403" r:id="rId50"/>
    <p:sldId id="404" r:id="rId51"/>
    <p:sldId id="405" r:id="rId52"/>
    <p:sldId id="406" r:id="rId53"/>
    <p:sldId id="449" r:id="rId54"/>
    <p:sldId id="424" r:id="rId55"/>
    <p:sldId id="408" r:id="rId56"/>
    <p:sldId id="407" r:id="rId57"/>
    <p:sldId id="409" r:id="rId58"/>
    <p:sldId id="425" r:id="rId59"/>
    <p:sldId id="410" r:id="rId60"/>
    <p:sldId id="411" r:id="rId61"/>
    <p:sldId id="426" r:id="rId62"/>
    <p:sldId id="412" r:id="rId63"/>
    <p:sldId id="413" r:id="rId64"/>
    <p:sldId id="414" r:id="rId65"/>
    <p:sldId id="427" r:id="rId66"/>
    <p:sldId id="415" r:id="rId67"/>
    <p:sldId id="416" r:id="rId68"/>
    <p:sldId id="418" r:id="rId69"/>
    <p:sldId id="417" r:id="rId70"/>
    <p:sldId id="428" r:id="rId71"/>
    <p:sldId id="429" r:id="rId72"/>
    <p:sldId id="430" r:id="rId73"/>
    <p:sldId id="431" r:id="rId74"/>
    <p:sldId id="432" r:id="rId75"/>
    <p:sldId id="450" r:id="rId76"/>
    <p:sldId id="433" r:id="rId77"/>
    <p:sldId id="447" r:id="rId7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extLst>
    <p:ext uri="{E76CE94A-603C-4142-B9EB-6D1370010A27}">
      <p14:discardImageEditData xmlns:p14="http://schemas.microsoft.com/office/powerpoint/2010/main" xmlns="" val="0"/>
    </p:ext>
    <p:ext uri="{D31A062A-798A-4329-ABDD-BBA856620510}">
      <p14:defaultImageDpi xmlns:p14="http://schemas.microsoft.com/office/powerpoint/2010/main" xmlns="" val="32767"/>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2395" autoAdjust="0"/>
    <p:restoredTop sz="94660"/>
  </p:normalViewPr>
  <p:slideViewPr>
    <p:cSldViewPr snapToGrid="0">
      <p:cViewPr>
        <p:scale>
          <a:sx n="70" d="100"/>
          <a:sy n="70" d="100"/>
        </p:scale>
        <p:origin x="48" y="384"/>
      </p:cViewPr>
      <p:guideLst>
        <p:guide orient="horz" pos="2160"/>
        <p:guide pos="384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6" Type="http://schemas.openxmlformats.org/officeDocument/2006/relationships/slide" Target="slides/slide75.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79" Type="http://schemas.openxmlformats.org/officeDocument/2006/relationships/notesMaster" Target="notesMasters/notesMaster1.xml"/><Relationship Id="rId5" Type="http://schemas.openxmlformats.org/officeDocument/2006/relationships/slide" Target="slides/slide4.xml"/><Relationship Id="rId61" Type="http://schemas.openxmlformats.org/officeDocument/2006/relationships/slide" Target="slides/slide60.xml"/><Relationship Id="rId82"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presProps" Target="presProp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ço Reservado para Cabeçalho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pt-BR"/>
          </a:p>
        </p:txBody>
      </p:sp>
      <p:sp>
        <p:nvSpPr>
          <p:cNvPr id="3" name="Espaço Reservado para Data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A285E85-2EC3-4FBD-9E8B-BE249018EC05}" type="datetimeFigureOut">
              <a:rPr lang="pt-BR" smtClean="0"/>
              <a:pPr/>
              <a:t>17/02/2017</a:t>
            </a:fld>
            <a:endParaRPr lang="pt-BR"/>
          </a:p>
        </p:txBody>
      </p:sp>
      <p:sp>
        <p:nvSpPr>
          <p:cNvPr id="4" name="Espaço Reservado para Imagem de Slide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pt-BR"/>
          </a:p>
        </p:txBody>
      </p:sp>
      <p:sp>
        <p:nvSpPr>
          <p:cNvPr id="5" name="Espaço Reservado para Anotações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6" name="Espaço Reservado para Rodapé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pt-BR"/>
          </a:p>
        </p:txBody>
      </p:sp>
      <p:sp>
        <p:nvSpPr>
          <p:cNvPr id="7" name="Espaço Reservado para Número de Slid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5CA22E6-9330-47A5-A872-CBBA174B35A6}" type="slidenum">
              <a:rPr lang="pt-BR" smtClean="0"/>
              <a:pPr/>
              <a:t>‹nº›</a:t>
            </a:fld>
            <a:endParaRPr lang="pt-BR"/>
          </a:p>
        </p:txBody>
      </p:sp>
    </p:spTree>
    <p:extLst>
      <p:ext uri="{BB962C8B-B14F-4D97-AF65-F5344CB8AC3E}">
        <p14:creationId xmlns:p14="http://schemas.microsoft.com/office/powerpoint/2010/main" xmlns="" val="144544247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Slide de Título">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pt-BR"/>
              <a:t>Clique para editar o título mestre</a:t>
            </a:r>
            <a:endParaRPr lang="en-US" dirty="0"/>
          </a:p>
        </p:txBody>
      </p:sp>
      <p:sp>
        <p:nvSpPr>
          <p:cNvPr id="3" name="Subtitle 2"/>
          <p:cNvSpPr>
            <a:spLocks noGrp="1"/>
          </p:cNvSpPr>
          <p:nvPr>
            <p:ph type="subTitle" idx="1"/>
          </p:nvPr>
        </p:nvSpPr>
        <p:spPr>
          <a:xfrm>
            <a:off x="1100051" y="4455621"/>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pt-BR"/>
              <a:t>Clique para editar o estilo do subtítulo Mestre</a:t>
            </a:r>
            <a:endParaRPr lang="en-US" dirty="0"/>
          </a:p>
        </p:txBody>
      </p:sp>
      <p:sp>
        <p:nvSpPr>
          <p:cNvPr id="4" name="Date Placeholder 3"/>
          <p:cNvSpPr>
            <a:spLocks noGrp="1"/>
          </p:cNvSpPr>
          <p:nvPr>
            <p:ph type="dt" sz="half" idx="10"/>
          </p:nvPr>
        </p:nvSpPr>
        <p:spPr/>
        <p:txBody>
          <a:bodyPr/>
          <a:lstStyle/>
          <a:p>
            <a:fld id="{E003AC99-FF24-4915-8F73-B99CB2937F98}" type="datetime1">
              <a:rPr lang="pt-BR" smtClean="0"/>
              <a:pPr/>
              <a:t>17/02/2017</a:t>
            </a:fld>
            <a:endParaRPr lang="pt-BR"/>
          </a:p>
        </p:txBody>
      </p:sp>
      <p:sp>
        <p:nvSpPr>
          <p:cNvPr id="5" name="Footer Placeholder 4"/>
          <p:cNvSpPr>
            <a:spLocks noGrp="1"/>
          </p:cNvSpPr>
          <p:nvPr>
            <p:ph type="ftr" sz="quarter" idx="11"/>
          </p:nvPr>
        </p:nvSpPr>
        <p:spPr/>
        <p:txBody>
          <a:bodyPr/>
          <a:lstStyle/>
          <a:p>
            <a:endParaRPr lang="pt-BR"/>
          </a:p>
        </p:txBody>
      </p:sp>
      <p:sp>
        <p:nvSpPr>
          <p:cNvPr id="6" name="Slide Number Placeholder 5"/>
          <p:cNvSpPr>
            <a:spLocks noGrp="1"/>
          </p:cNvSpPr>
          <p:nvPr>
            <p:ph type="sldNum" sz="quarter" idx="12"/>
          </p:nvPr>
        </p:nvSpPr>
        <p:spPr/>
        <p:txBody>
          <a:bodyPr/>
          <a:lstStyle/>
          <a:p>
            <a:fld id="{7D7CC47D-5F8A-409B-A1E5-FC04969D52E5}" type="slidenum">
              <a:rPr lang="pt-BR" smtClean="0"/>
              <a:pPr/>
              <a:t>‹nº›</a:t>
            </a:fld>
            <a:endParaRPr lang="pt-BR"/>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xmlns="" val="79387546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a:t>Clique para editar o título mestre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Date Placeholder 3"/>
          <p:cNvSpPr>
            <a:spLocks noGrp="1"/>
          </p:cNvSpPr>
          <p:nvPr>
            <p:ph type="dt" sz="half" idx="10"/>
          </p:nvPr>
        </p:nvSpPr>
        <p:spPr/>
        <p:txBody>
          <a:bodyPr/>
          <a:lstStyle/>
          <a:p>
            <a:fld id="{33D7DF1E-8E72-47CC-940C-B9DFE6F5A548}" type="datetime1">
              <a:rPr lang="pt-BR" smtClean="0"/>
              <a:pPr/>
              <a:t>17/02/2017</a:t>
            </a:fld>
            <a:endParaRPr lang="pt-BR"/>
          </a:p>
        </p:txBody>
      </p:sp>
      <p:sp>
        <p:nvSpPr>
          <p:cNvPr id="5" name="Footer Placeholder 4"/>
          <p:cNvSpPr>
            <a:spLocks noGrp="1"/>
          </p:cNvSpPr>
          <p:nvPr>
            <p:ph type="ftr" sz="quarter" idx="11"/>
          </p:nvPr>
        </p:nvSpPr>
        <p:spPr/>
        <p:txBody>
          <a:bodyPr/>
          <a:lstStyle/>
          <a:p>
            <a:endParaRPr lang="pt-BR"/>
          </a:p>
        </p:txBody>
      </p:sp>
      <p:sp>
        <p:nvSpPr>
          <p:cNvPr id="6" name="Slide Number Placeholder 5"/>
          <p:cNvSpPr>
            <a:spLocks noGrp="1"/>
          </p:cNvSpPr>
          <p:nvPr>
            <p:ph type="sldNum" sz="quarter" idx="12"/>
          </p:nvPr>
        </p:nvSpPr>
        <p:spPr/>
        <p:txBody>
          <a:bodyPr/>
          <a:lstStyle/>
          <a:p>
            <a:fld id="{7D7CC47D-5F8A-409B-A1E5-FC04969D52E5}" type="slidenum">
              <a:rPr lang="pt-BR" smtClean="0"/>
              <a:pPr/>
              <a:t>‹nº›</a:t>
            </a:fld>
            <a:endParaRPr lang="pt-BR"/>
          </a:p>
        </p:txBody>
      </p:sp>
    </p:spTree>
    <p:extLst>
      <p:ext uri="{BB962C8B-B14F-4D97-AF65-F5344CB8AC3E}">
        <p14:creationId xmlns:p14="http://schemas.microsoft.com/office/powerpoint/2010/main" xmlns="" val="28672694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Texto e Título Vertical">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2302"/>
            <a:ext cx="2628900" cy="5759898"/>
          </a:xfrm>
        </p:spPr>
        <p:txBody>
          <a:bodyPr vert="eaVert"/>
          <a:lstStyle/>
          <a:p>
            <a:r>
              <a:rPr lang="pt-BR"/>
              <a:t>Clique para editar o título mestre</a:t>
            </a:r>
            <a:endParaRPr lang="en-US" dirty="0"/>
          </a:p>
        </p:txBody>
      </p:sp>
      <p:sp>
        <p:nvSpPr>
          <p:cNvPr id="3" name="Vertical Text Placeholder 2"/>
          <p:cNvSpPr>
            <a:spLocks noGrp="1"/>
          </p:cNvSpPr>
          <p:nvPr>
            <p:ph type="body" orient="vert" idx="1"/>
          </p:nvPr>
        </p:nvSpPr>
        <p:spPr>
          <a:xfrm>
            <a:off x="838200" y="412302"/>
            <a:ext cx="7734300" cy="5759898"/>
          </a:xfrm>
        </p:spPr>
        <p:txBody>
          <a:bodyPr vert="eaVert" lIns="45720" tIns="0" rIns="45720" bIns="0"/>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Date Placeholder 3"/>
          <p:cNvSpPr>
            <a:spLocks noGrp="1"/>
          </p:cNvSpPr>
          <p:nvPr>
            <p:ph type="dt" sz="half" idx="10"/>
          </p:nvPr>
        </p:nvSpPr>
        <p:spPr/>
        <p:txBody>
          <a:bodyPr/>
          <a:lstStyle/>
          <a:p>
            <a:fld id="{FD170CE1-3A5D-4D6F-A214-7C435F39F511}" type="datetime1">
              <a:rPr lang="pt-BR" smtClean="0"/>
              <a:pPr/>
              <a:t>17/02/2017</a:t>
            </a:fld>
            <a:endParaRPr lang="pt-BR"/>
          </a:p>
        </p:txBody>
      </p:sp>
      <p:sp>
        <p:nvSpPr>
          <p:cNvPr id="5" name="Footer Placeholder 4"/>
          <p:cNvSpPr>
            <a:spLocks noGrp="1"/>
          </p:cNvSpPr>
          <p:nvPr>
            <p:ph type="ftr" sz="quarter" idx="11"/>
          </p:nvPr>
        </p:nvSpPr>
        <p:spPr/>
        <p:txBody>
          <a:bodyPr/>
          <a:lstStyle/>
          <a:p>
            <a:endParaRPr lang="pt-BR"/>
          </a:p>
        </p:txBody>
      </p:sp>
      <p:sp>
        <p:nvSpPr>
          <p:cNvPr id="6" name="Slide Number Placeholder 5"/>
          <p:cNvSpPr>
            <a:spLocks noGrp="1"/>
          </p:cNvSpPr>
          <p:nvPr>
            <p:ph type="sldNum" sz="quarter" idx="12"/>
          </p:nvPr>
        </p:nvSpPr>
        <p:spPr/>
        <p:txBody>
          <a:bodyPr/>
          <a:lstStyle/>
          <a:p>
            <a:fld id="{7D7CC47D-5F8A-409B-A1E5-FC04969D52E5}" type="slidenum">
              <a:rPr lang="pt-BR" smtClean="0"/>
              <a:pPr/>
              <a:t>‹nº›</a:t>
            </a:fld>
            <a:endParaRPr lang="pt-BR"/>
          </a:p>
        </p:txBody>
      </p:sp>
    </p:spTree>
    <p:extLst>
      <p:ext uri="{BB962C8B-B14F-4D97-AF65-F5344CB8AC3E}">
        <p14:creationId xmlns:p14="http://schemas.microsoft.com/office/powerpoint/2010/main" xmlns="" val="18994053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a:t>Clique para editar o título mestre</a:t>
            </a:r>
            <a:endParaRPr lang="en-US" dirty="0"/>
          </a:p>
        </p:txBody>
      </p:sp>
      <p:sp>
        <p:nvSpPr>
          <p:cNvPr id="3" name="Content Placeholder 2"/>
          <p:cNvSpPr>
            <a:spLocks noGrp="1"/>
          </p:cNvSpPr>
          <p:nvPr>
            <p:ph idx="1"/>
          </p:nvPr>
        </p:nvSpPr>
        <p:spPr/>
        <p:txBody>
          <a:bodyPr/>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Date Placeholder 3"/>
          <p:cNvSpPr>
            <a:spLocks noGrp="1"/>
          </p:cNvSpPr>
          <p:nvPr>
            <p:ph type="dt" sz="half" idx="10"/>
          </p:nvPr>
        </p:nvSpPr>
        <p:spPr/>
        <p:txBody>
          <a:bodyPr/>
          <a:lstStyle/>
          <a:p>
            <a:fld id="{B136750D-3165-4F37-8F3C-834BF432E2AB}" type="datetime1">
              <a:rPr lang="pt-BR" smtClean="0"/>
              <a:pPr/>
              <a:t>17/02/2017</a:t>
            </a:fld>
            <a:endParaRPr lang="pt-BR"/>
          </a:p>
        </p:txBody>
      </p:sp>
      <p:sp>
        <p:nvSpPr>
          <p:cNvPr id="5" name="Footer Placeholder 4"/>
          <p:cNvSpPr>
            <a:spLocks noGrp="1"/>
          </p:cNvSpPr>
          <p:nvPr>
            <p:ph type="ftr" sz="quarter" idx="11"/>
          </p:nvPr>
        </p:nvSpPr>
        <p:spPr/>
        <p:txBody>
          <a:bodyPr/>
          <a:lstStyle/>
          <a:p>
            <a:endParaRPr lang="pt-BR"/>
          </a:p>
        </p:txBody>
      </p:sp>
      <p:sp>
        <p:nvSpPr>
          <p:cNvPr id="6" name="Slide Number Placeholder 5"/>
          <p:cNvSpPr>
            <a:spLocks noGrp="1"/>
          </p:cNvSpPr>
          <p:nvPr>
            <p:ph type="sldNum" sz="quarter" idx="12"/>
          </p:nvPr>
        </p:nvSpPr>
        <p:spPr/>
        <p:txBody>
          <a:bodyPr/>
          <a:lstStyle/>
          <a:p>
            <a:fld id="{7D7CC47D-5F8A-409B-A1E5-FC04969D52E5}" type="slidenum">
              <a:rPr lang="pt-BR" smtClean="0"/>
              <a:pPr/>
              <a:t>‹nº›</a:t>
            </a:fld>
            <a:endParaRPr lang="pt-BR"/>
          </a:p>
        </p:txBody>
      </p:sp>
    </p:spTree>
    <p:extLst>
      <p:ext uri="{BB962C8B-B14F-4D97-AF65-F5344CB8AC3E}">
        <p14:creationId xmlns:p14="http://schemas.microsoft.com/office/powerpoint/2010/main" xmlns="" val="4448821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Cabeçalho da Seção">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pt-BR"/>
              <a:t>Clique para editar o título mestre</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t-BR"/>
              <a:t>Editar estilos de texto Mestre</a:t>
            </a:r>
          </a:p>
        </p:txBody>
      </p:sp>
      <p:sp>
        <p:nvSpPr>
          <p:cNvPr id="4" name="Date Placeholder 3"/>
          <p:cNvSpPr>
            <a:spLocks noGrp="1"/>
          </p:cNvSpPr>
          <p:nvPr>
            <p:ph type="dt" sz="half" idx="10"/>
          </p:nvPr>
        </p:nvSpPr>
        <p:spPr/>
        <p:txBody>
          <a:bodyPr/>
          <a:lstStyle/>
          <a:p>
            <a:fld id="{00E60F8A-DEFE-4845-A0E8-07F653BE5C9F}" type="datetime1">
              <a:rPr lang="pt-BR" smtClean="0"/>
              <a:pPr/>
              <a:t>17/02/2017</a:t>
            </a:fld>
            <a:endParaRPr lang="pt-BR"/>
          </a:p>
        </p:txBody>
      </p:sp>
      <p:sp>
        <p:nvSpPr>
          <p:cNvPr id="5" name="Footer Placeholder 4"/>
          <p:cNvSpPr>
            <a:spLocks noGrp="1"/>
          </p:cNvSpPr>
          <p:nvPr>
            <p:ph type="ftr" sz="quarter" idx="11"/>
          </p:nvPr>
        </p:nvSpPr>
        <p:spPr/>
        <p:txBody>
          <a:bodyPr/>
          <a:lstStyle/>
          <a:p>
            <a:endParaRPr lang="pt-BR"/>
          </a:p>
        </p:txBody>
      </p:sp>
      <p:sp>
        <p:nvSpPr>
          <p:cNvPr id="6" name="Slide Number Placeholder 5"/>
          <p:cNvSpPr>
            <a:spLocks noGrp="1"/>
          </p:cNvSpPr>
          <p:nvPr>
            <p:ph type="sldNum" sz="quarter" idx="12"/>
          </p:nvPr>
        </p:nvSpPr>
        <p:spPr/>
        <p:txBody>
          <a:bodyPr/>
          <a:lstStyle/>
          <a:p>
            <a:fld id="{7D7CC47D-5F8A-409B-A1E5-FC04969D52E5}" type="slidenum">
              <a:rPr lang="pt-BR" smtClean="0"/>
              <a:pPr/>
              <a:t>‹nº›</a:t>
            </a:fld>
            <a:endParaRPr lang="pt-BR"/>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xmlns="" val="26718295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pt-BR"/>
              <a:t>Clique para editar o título mestre</a:t>
            </a:r>
            <a:endParaRPr lang="en-US" dirty="0"/>
          </a:p>
        </p:txBody>
      </p:sp>
      <p:sp>
        <p:nvSpPr>
          <p:cNvPr id="3" name="Content Placeholder 2"/>
          <p:cNvSpPr>
            <a:spLocks noGrp="1"/>
          </p:cNvSpPr>
          <p:nvPr>
            <p:ph sz="half" idx="1"/>
          </p:nvPr>
        </p:nvSpPr>
        <p:spPr>
          <a:xfrm>
            <a:off x="1097278" y="1845734"/>
            <a:ext cx="4937760" cy="4023360"/>
          </a:xfrm>
        </p:spPr>
        <p:txBody>
          <a:bodyPr/>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5" name="Date Placeholder 4"/>
          <p:cNvSpPr>
            <a:spLocks noGrp="1"/>
          </p:cNvSpPr>
          <p:nvPr>
            <p:ph type="dt" sz="half" idx="10"/>
          </p:nvPr>
        </p:nvSpPr>
        <p:spPr/>
        <p:txBody>
          <a:bodyPr/>
          <a:lstStyle/>
          <a:p>
            <a:fld id="{371FF72B-03BE-40E6-9E0D-ABC2984A9904}" type="datetime1">
              <a:rPr lang="pt-BR" smtClean="0"/>
              <a:pPr/>
              <a:t>17/02/2017</a:t>
            </a:fld>
            <a:endParaRPr lang="pt-BR"/>
          </a:p>
        </p:txBody>
      </p:sp>
      <p:sp>
        <p:nvSpPr>
          <p:cNvPr id="6" name="Footer Placeholder 5"/>
          <p:cNvSpPr>
            <a:spLocks noGrp="1"/>
          </p:cNvSpPr>
          <p:nvPr>
            <p:ph type="ftr" sz="quarter" idx="11"/>
          </p:nvPr>
        </p:nvSpPr>
        <p:spPr/>
        <p:txBody>
          <a:bodyPr/>
          <a:lstStyle/>
          <a:p>
            <a:endParaRPr lang="pt-BR"/>
          </a:p>
        </p:txBody>
      </p:sp>
      <p:sp>
        <p:nvSpPr>
          <p:cNvPr id="7" name="Slide Number Placeholder 6"/>
          <p:cNvSpPr>
            <a:spLocks noGrp="1"/>
          </p:cNvSpPr>
          <p:nvPr>
            <p:ph type="sldNum" sz="quarter" idx="12"/>
          </p:nvPr>
        </p:nvSpPr>
        <p:spPr/>
        <p:txBody>
          <a:bodyPr/>
          <a:lstStyle/>
          <a:p>
            <a:fld id="{7D7CC47D-5F8A-409B-A1E5-FC04969D52E5}" type="slidenum">
              <a:rPr lang="pt-BR" smtClean="0"/>
              <a:pPr/>
              <a:t>‹nº›</a:t>
            </a:fld>
            <a:endParaRPr lang="pt-BR"/>
          </a:p>
        </p:txBody>
      </p:sp>
    </p:spTree>
    <p:extLst>
      <p:ext uri="{BB962C8B-B14F-4D97-AF65-F5344CB8AC3E}">
        <p14:creationId xmlns:p14="http://schemas.microsoft.com/office/powerpoint/2010/main" xmlns="" val="33694735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pt-BR"/>
              <a:t>Clique para editar o título mestre</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a:t>Editar estilos de texto Mestre</a:t>
            </a:r>
          </a:p>
        </p:txBody>
      </p:sp>
      <p:sp>
        <p:nvSpPr>
          <p:cNvPr id="4" name="Content Placeholder 3"/>
          <p:cNvSpPr>
            <a:spLocks noGrp="1"/>
          </p:cNvSpPr>
          <p:nvPr>
            <p:ph sz="half" idx="2"/>
          </p:nvPr>
        </p:nvSpPr>
        <p:spPr>
          <a:xfrm>
            <a:off x="1097280" y="2582334"/>
            <a:ext cx="4937760" cy="3378200"/>
          </a:xfrm>
        </p:spPr>
        <p:txBody>
          <a:bodyPr/>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a:t>Editar estilos de texto Mestre</a:t>
            </a:r>
          </a:p>
        </p:txBody>
      </p:sp>
      <p:sp>
        <p:nvSpPr>
          <p:cNvPr id="6" name="Content Placeholder 5"/>
          <p:cNvSpPr>
            <a:spLocks noGrp="1"/>
          </p:cNvSpPr>
          <p:nvPr>
            <p:ph sz="quarter" idx="4"/>
          </p:nvPr>
        </p:nvSpPr>
        <p:spPr>
          <a:xfrm>
            <a:off x="6217920" y="2582334"/>
            <a:ext cx="4937760" cy="3378200"/>
          </a:xfrm>
        </p:spPr>
        <p:txBody>
          <a:bodyPr/>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7" name="Date Placeholder 6"/>
          <p:cNvSpPr>
            <a:spLocks noGrp="1"/>
          </p:cNvSpPr>
          <p:nvPr>
            <p:ph type="dt" sz="half" idx="10"/>
          </p:nvPr>
        </p:nvSpPr>
        <p:spPr/>
        <p:txBody>
          <a:bodyPr/>
          <a:lstStyle/>
          <a:p>
            <a:fld id="{41748D7D-9FA1-4782-A06E-D1A5F989BE93}" type="datetime1">
              <a:rPr lang="pt-BR" smtClean="0"/>
              <a:pPr/>
              <a:t>17/02/2017</a:t>
            </a:fld>
            <a:endParaRPr lang="pt-BR"/>
          </a:p>
        </p:txBody>
      </p:sp>
      <p:sp>
        <p:nvSpPr>
          <p:cNvPr id="8" name="Footer Placeholder 7"/>
          <p:cNvSpPr>
            <a:spLocks noGrp="1"/>
          </p:cNvSpPr>
          <p:nvPr>
            <p:ph type="ftr" sz="quarter" idx="11"/>
          </p:nvPr>
        </p:nvSpPr>
        <p:spPr/>
        <p:txBody>
          <a:bodyPr/>
          <a:lstStyle/>
          <a:p>
            <a:endParaRPr lang="pt-BR"/>
          </a:p>
        </p:txBody>
      </p:sp>
      <p:sp>
        <p:nvSpPr>
          <p:cNvPr id="9" name="Slide Number Placeholder 8"/>
          <p:cNvSpPr>
            <a:spLocks noGrp="1"/>
          </p:cNvSpPr>
          <p:nvPr>
            <p:ph type="sldNum" sz="quarter" idx="12"/>
          </p:nvPr>
        </p:nvSpPr>
        <p:spPr/>
        <p:txBody>
          <a:bodyPr/>
          <a:lstStyle/>
          <a:p>
            <a:fld id="{7D7CC47D-5F8A-409B-A1E5-FC04969D52E5}" type="slidenum">
              <a:rPr lang="pt-BR" smtClean="0"/>
              <a:pPr/>
              <a:t>‹nº›</a:t>
            </a:fld>
            <a:endParaRPr lang="pt-BR"/>
          </a:p>
        </p:txBody>
      </p:sp>
    </p:spTree>
    <p:extLst>
      <p:ext uri="{BB962C8B-B14F-4D97-AF65-F5344CB8AC3E}">
        <p14:creationId xmlns:p14="http://schemas.microsoft.com/office/powerpoint/2010/main" xmlns="" val="107262787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a:t>Clique para editar o título mestre</a:t>
            </a:r>
            <a:endParaRPr lang="en-US" dirty="0"/>
          </a:p>
        </p:txBody>
      </p:sp>
      <p:sp>
        <p:nvSpPr>
          <p:cNvPr id="3" name="Date Placeholder 2"/>
          <p:cNvSpPr>
            <a:spLocks noGrp="1"/>
          </p:cNvSpPr>
          <p:nvPr>
            <p:ph type="dt" sz="half" idx="10"/>
          </p:nvPr>
        </p:nvSpPr>
        <p:spPr/>
        <p:txBody>
          <a:bodyPr/>
          <a:lstStyle/>
          <a:p>
            <a:fld id="{EA2DB558-AEA6-40CF-8A57-8408EFE9EB77}" type="datetime1">
              <a:rPr lang="pt-BR" smtClean="0"/>
              <a:pPr/>
              <a:t>17/02/2017</a:t>
            </a:fld>
            <a:endParaRPr lang="pt-BR"/>
          </a:p>
        </p:txBody>
      </p:sp>
      <p:sp>
        <p:nvSpPr>
          <p:cNvPr id="4" name="Footer Placeholder 3"/>
          <p:cNvSpPr>
            <a:spLocks noGrp="1"/>
          </p:cNvSpPr>
          <p:nvPr>
            <p:ph type="ftr" sz="quarter" idx="11"/>
          </p:nvPr>
        </p:nvSpPr>
        <p:spPr/>
        <p:txBody>
          <a:bodyPr/>
          <a:lstStyle/>
          <a:p>
            <a:endParaRPr lang="pt-BR"/>
          </a:p>
        </p:txBody>
      </p:sp>
      <p:sp>
        <p:nvSpPr>
          <p:cNvPr id="5" name="Slide Number Placeholder 4"/>
          <p:cNvSpPr>
            <a:spLocks noGrp="1"/>
          </p:cNvSpPr>
          <p:nvPr>
            <p:ph type="sldNum" sz="quarter" idx="12"/>
          </p:nvPr>
        </p:nvSpPr>
        <p:spPr/>
        <p:txBody>
          <a:bodyPr/>
          <a:lstStyle/>
          <a:p>
            <a:fld id="{7D7CC47D-5F8A-409B-A1E5-FC04969D52E5}" type="slidenum">
              <a:rPr lang="pt-BR" smtClean="0"/>
              <a:pPr/>
              <a:t>‹nº›</a:t>
            </a:fld>
            <a:endParaRPr lang="pt-BR"/>
          </a:p>
        </p:txBody>
      </p:sp>
    </p:spTree>
    <p:extLst>
      <p:ext uri="{BB962C8B-B14F-4D97-AF65-F5344CB8AC3E}">
        <p14:creationId xmlns:p14="http://schemas.microsoft.com/office/powerpoint/2010/main" xmlns="" val="120419687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Em branco">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8E79FAC4-8423-4BEC-A56C-B46285B72017}" type="datetime1">
              <a:rPr lang="pt-BR" smtClean="0"/>
              <a:pPr/>
              <a:t>17/02/2017</a:t>
            </a:fld>
            <a:endParaRPr lang="pt-BR"/>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pt-BR"/>
          </a:p>
        </p:txBody>
      </p:sp>
      <p:sp>
        <p:nvSpPr>
          <p:cNvPr id="9" name="Slide Number Placeholder 8"/>
          <p:cNvSpPr>
            <a:spLocks noGrp="1"/>
          </p:cNvSpPr>
          <p:nvPr>
            <p:ph type="sldNum" sz="quarter" idx="12"/>
          </p:nvPr>
        </p:nvSpPr>
        <p:spPr/>
        <p:txBody>
          <a:bodyPr/>
          <a:lstStyle/>
          <a:p>
            <a:fld id="{7D7CC47D-5F8A-409B-A1E5-FC04969D52E5}" type="slidenum">
              <a:rPr lang="pt-BR" smtClean="0"/>
              <a:pPr/>
              <a:t>‹nº›</a:t>
            </a:fld>
            <a:endParaRPr lang="pt-BR"/>
          </a:p>
        </p:txBody>
      </p:sp>
    </p:spTree>
    <p:extLst>
      <p:ext uri="{BB962C8B-B14F-4D97-AF65-F5344CB8AC3E}">
        <p14:creationId xmlns:p14="http://schemas.microsoft.com/office/powerpoint/2010/main" xmlns="" val="141270460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údo com Legenda">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pt-BR"/>
              <a:t>Clique para editar o título mestre</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a:t>Editar estilos de texto Mestre</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714A5A03-F4B2-410F-A947-2B4B229663C6}" type="datetime1">
              <a:rPr lang="pt-BR" smtClean="0"/>
              <a:pPr/>
              <a:t>17/02/2017</a:t>
            </a:fld>
            <a:endParaRPr lang="pt-BR"/>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pt-BR"/>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7D7CC47D-5F8A-409B-A1E5-FC04969D52E5}" type="slidenum">
              <a:rPr lang="pt-BR" smtClean="0"/>
              <a:pPr/>
              <a:t>‹nº›</a:t>
            </a:fld>
            <a:endParaRPr lang="pt-BR"/>
          </a:p>
        </p:txBody>
      </p:sp>
    </p:spTree>
    <p:extLst>
      <p:ext uri="{BB962C8B-B14F-4D97-AF65-F5344CB8AC3E}">
        <p14:creationId xmlns:p14="http://schemas.microsoft.com/office/powerpoint/2010/main" xmlns="" val="14830777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m com Legenda">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645" cy="822960"/>
          </a:xfrm>
        </p:spPr>
        <p:txBody>
          <a:bodyPr lIns="91440" tIns="0" rIns="91440" bIns="0" anchor="b">
            <a:noAutofit/>
          </a:bodyPr>
          <a:lstStyle>
            <a:lvl1pPr>
              <a:defRPr sz="3600" b="0">
                <a:solidFill>
                  <a:srgbClr val="FFFFFF"/>
                </a:solidFill>
              </a:defRPr>
            </a:lvl1pPr>
          </a:lstStyle>
          <a:p>
            <a:r>
              <a:rPr lang="pt-BR"/>
              <a:t>Clique para editar o título mestre</a:t>
            </a:r>
            <a:endParaRPr lang="en-US" dirty="0"/>
          </a:p>
        </p:txBody>
      </p:sp>
      <p:sp>
        <p:nvSpPr>
          <p:cNvPr id="3" name="Picture Placeholder 2"/>
          <p:cNvSpPr>
            <a:spLocks noGrp="1" noChangeAspect="1"/>
          </p:cNvSpPr>
          <p:nvPr>
            <p:ph type="pic" idx="1"/>
          </p:nvPr>
        </p:nvSpPr>
        <p:spPr>
          <a:xfrm>
            <a:off x="15" y="0"/>
            <a:ext cx="12191985" cy="4915076"/>
          </a:xfrm>
          <a:solidFill>
            <a:schemeClr val="bg2">
              <a:lumMod val="90000"/>
            </a:schemeClr>
          </a:solidFill>
        </p:spPr>
        <p:txBody>
          <a:bodyPr lIns="457200" tIns="45720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pt-BR"/>
              <a:t>Clique no ícone para adicionar uma imagem</a:t>
            </a:r>
            <a:endParaRPr lang="en-US" dirty="0"/>
          </a:p>
        </p:txBody>
      </p:sp>
      <p:sp>
        <p:nvSpPr>
          <p:cNvPr id="4" name="Text Placeholder 3"/>
          <p:cNvSpPr>
            <a:spLocks noGrp="1"/>
          </p:cNvSpPr>
          <p:nvPr>
            <p:ph type="body" sz="half" idx="2"/>
          </p:nvPr>
        </p:nvSpPr>
        <p:spPr>
          <a:xfrm>
            <a:off x="1097280" y="5907024"/>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a:t>Editar estilos de texto Mestre</a:t>
            </a:r>
          </a:p>
        </p:txBody>
      </p:sp>
      <p:sp>
        <p:nvSpPr>
          <p:cNvPr id="5" name="Date Placeholder 4"/>
          <p:cNvSpPr>
            <a:spLocks noGrp="1"/>
          </p:cNvSpPr>
          <p:nvPr>
            <p:ph type="dt" sz="half" idx="10"/>
          </p:nvPr>
        </p:nvSpPr>
        <p:spPr/>
        <p:txBody>
          <a:bodyPr/>
          <a:lstStyle/>
          <a:p>
            <a:fld id="{8BDC4D38-A786-41F4-8A65-F637D7B083EC}" type="datetime1">
              <a:rPr lang="pt-BR" smtClean="0"/>
              <a:pPr/>
              <a:t>17/02/2017</a:t>
            </a:fld>
            <a:endParaRPr lang="pt-BR"/>
          </a:p>
        </p:txBody>
      </p:sp>
      <p:sp>
        <p:nvSpPr>
          <p:cNvPr id="6" name="Footer Placeholder 5"/>
          <p:cNvSpPr>
            <a:spLocks noGrp="1"/>
          </p:cNvSpPr>
          <p:nvPr>
            <p:ph type="ftr" sz="quarter" idx="11"/>
          </p:nvPr>
        </p:nvSpPr>
        <p:spPr/>
        <p:txBody>
          <a:bodyPr/>
          <a:lstStyle/>
          <a:p>
            <a:endParaRPr lang="pt-BR"/>
          </a:p>
        </p:txBody>
      </p:sp>
      <p:sp>
        <p:nvSpPr>
          <p:cNvPr id="7" name="Slide Number Placeholder 6"/>
          <p:cNvSpPr>
            <a:spLocks noGrp="1"/>
          </p:cNvSpPr>
          <p:nvPr>
            <p:ph type="sldNum" sz="quarter" idx="12"/>
          </p:nvPr>
        </p:nvSpPr>
        <p:spPr/>
        <p:txBody>
          <a:bodyPr/>
          <a:lstStyle/>
          <a:p>
            <a:fld id="{7D7CC47D-5F8A-409B-A1E5-FC04969D52E5}" type="slidenum">
              <a:rPr lang="pt-BR" smtClean="0"/>
              <a:pPr/>
              <a:t>‹nº›</a:t>
            </a:fld>
            <a:endParaRPr lang="pt-BR"/>
          </a:p>
        </p:txBody>
      </p:sp>
    </p:spTree>
    <p:extLst>
      <p:ext uri="{BB962C8B-B14F-4D97-AF65-F5344CB8AC3E}">
        <p14:creationId xmlns:p14="http://schemas.microsoft.com/office/powerpoint/2010/main" xmlns="" val="234350047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6334316"/>
            <a:ext cx="12191985" cy="664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pt-BR"/>
              <a:t>Clique para editar o título mestre</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A14CAB8A-D150-4771-8188-DF46BCD3BD3D}" type="datetime1">
              <a:rPr lang="pt-BR" smtClean="0"/>
              <a:pPr/>
              <a:t>17/02/2017</a:t>
            </a:fld>
            <a:endParaRPr lang="pt-BR"/>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pt-BR"/>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7D7CC47D-5F8A-409B-A1E5-FC04969D52E5}" type="slidenum">
              <a:rPr lang="pt-BR" smtClean="0"/>
              <a:pPr/>
              <a:t>‹nº›</a:t>
            </a:fld>
            <a:endParaRPr lang="pt-BR"/>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xmlns="" val="2430351171"/>
      </p:ext>
    </p:extLst>
  </p:cSld>
  <p:clrMap bg1="lt1" tx1="dk1" bg2="lt2" tx2="dk2" accent1="accent1" accent2="accent2" accent3="accent3" accent4="accent4" accent5="accent5" accent6="accent6" hlink="hlink" folHlink="folHlink"/>
  <p:sldLayoutIdLst>
    <p:sldLayoutId id="2147483690" r:id="rId1"/>
    <p:sldLayoutId id="2147483691" r:id="rId2"/>
    <p:sldLayoutId id="2147483692" r:id="rId3"/>
    <p:sldLayoutId id="2147483693" r:id="rId4"/>
    <p:sldLayoutId id="2147483694" r:id="rId5"/>
    <p:sldLayoutId id="2147483695" r:id="rId6"/>
    <p:sldLayoutId id="2147483696" r:id="rId7"/>
    <p:sldLayoutId id="2147483697" r:id="rId8"/>
    <p:sldLayoutId id="2147483698" r:id="rId9"/>
    <p:sldLayoutId id="2147483699" r:id="rId10"/>
    <p:sldLayoutId id="2147483700" r:id="rId11"/>
  </p:sldLayoutIdLst>
  <p:hf hdr="0" ftr="0" dt="0"/>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hyperlink" Target="http://www.planalto.gov.br/ccivil_03/_ato2015-2018/2015/lei/l13105.htm"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hyperlink" Target="http://www.planalto.gov.br/ccivil_03/_ato2015-2018/2015/lei/l13105.htm" TargetMode="Externa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hyperlink" Target="http://www.planalto.gov.br/ccivil_03/_ato2015-2018/2015/lei/l13105.htm" TargetMode="Externa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hyperlink" Target="http://www.planalto.gov.br/ccivil_03/_ato2015-2018/2015/lei/l13105.htm" TargetMode="Externa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hyperlink" Target="http://www.planalto.gov.br/ccivil_03/_ato2015-2018/2015/lei/l13105.htm" TargetMode="Externa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hyperlink" Target="http://www.planalto.gov.br/ccivil_03/_ato2015-2018/2015/lei/l13105.htm" TargetMode="External"/><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hyperlink" Target="http://www.planalto.gov.br/ccivil_03/_ato2015-2018/2015/lei/l13105.htm" TargetMode="Externa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hyperlink" Target="http://www.planalto.gov.br/ccivil_03/_ato2015-2018/2015/lei/l13105.htm" TargetMode="External"/><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hyperlink" Target="http://www.planalto.gov.br/ccivil_03/_ato2015-2018/2015/lei/l13105.htm" TargetMode="External"/><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hyperlink" Target="http://www.planalto.gov.br/ccivil_03/_ato2015-2018/2015/lei/l13105.htm"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hyperlink" Target="http://www.planalto.gov.br/ccivil_03/_ato2015-2018/2015/lei/l13105.htm" TargetMode="External"/><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hyperlink" Target="http://www.planalto.gov.br/ccivil_03/LEIS/L9099.htm" TargetMode="External"/><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hyperlink" Target="http://www.stf.jus.br/portal/cms/verNoticiaDetalhe.asp?idConteudo=184729" TargetMode="Externa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1097279" y="758952"/>
            <a:ext cx="10581373" cy="3566160"/>
          </a:xfrm>
        </p:spPr>
        <p:txBody>
          <a:bodyPr/>
          <a:lstStyle/>
          <a:p>
            <a:r>
              <a:rPr lang="pt-BR" dirty="0" smtClean="0"/>
              <a:t>Processo Civil - Módulo II</a:t>
            </a:r>
            <a:endParaRPr lang="pt-BR" dirty="0"/>
          </a:p>
        </p:txBody>
      </p:sp>
      <p:sp>
        <p:nvSpPr>
          <p:cNvPr id="3" name="Subtítulo 2"/>
          <p:cNvSpPr>
            <a:spLocks noGrp="1"/>
          </p:cNvSpPr>
          <p:nvPr>
            <p:ph type="subTitle" idx="1"/>
          </p:nvPr>
        </p:nvSpPr>
        <p:spPr/>
        <p:txBody>
          <a:bodyPr/>
          <a:lstStyle/>
          <a:p>
            <a:r>
              <a:rPr lang="pt-BR" dirty="0" smtClean="0"/>
              <a:t>Curso Popular de formação de defensoras e defensores públicos</a:t>
            </a:r>
            <a:endParaRPr lang="pt-BR" dirty="0"/>
          </a:p>
        </p:txBody>
      </p:sp>
      <p:sp>
        <p:nvSpPr>
          <p:cNvPr id="4" name="CaixaDeTexto 3"/>
          <p:cNvSpPr txBox="1"/>
          <p:nvPr/>
        </p:nvSpPr>
        <p:spPr>
          <a:xfrm>
            <a:off x="8388626" y="5598621"/>
            <a:ext cx="3803374" cy="646331"/>
          </a:xfrm>
          <a:prstGeom prst="rect">
            <a:avLst/>
          </a:prstGeom>
          <a:noFill/>
        </p:spPr>
        <p:txBody>
          <a:bodyPr wrap="square" rtlCol="0">
            <a:spAutoFit/>
          </a:bodyPr>
          <a:lstStyle/>
          <a:p>
            <a:r>
              <a:rPr lang="pt-BR" dirty="0" smtClean="0"/>
              <a:t>Felipe do Amaral Matos</a:t>
            </a:r>
            <a:endParaRPr lang="pt-BR" dirty="0"/>
          </a:p>
          <a:p>
            <a:r>
              <a:rPr lang="pt-BR" dirty="0" err="1"/>
              <a:t>Email</a:t>
            </a:r>
            <a:r>
              <a:rPr lang="pt-BR" dirty="0"/>
              <a:t>: </a:t>
            </a:r>
            <a:r>
              <a:rPr lang="pt-BR" dirty="0" smtClean="0"/>
              <a:t>felipeamatos@gmail.com</a:t>
            </a:r>
            <a:endParaRPr lang="pt-BR" dirty="0"/>
          </a:p>
        </p:txBody>
      </p:sp>
      <p:pic>
        <p:nvPicPr>
          <p:cNvPr id="5" name="Imagem 4"/>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140473" y="5825358"/>
            <a:ext cx="826935" cy="1032642"/>
          </a:xfrm>
          <a:prstGeom prst="rect">
            <a:avLst/>
          </a:prstGeom>
          <a:ln>
            <a:noFill/>
          </a:ln>
          <a:effectLst>
            <a:softEdge rad="112500"/>
          </a:effectLst>
        </p:spPr>
      </p:pic>
      <p:sp>
        <p:nvSpPr>
          <p:cNvPr id="6" name="Espaço Reservado para Número de Slide 5"/>
          <p:cNvSpPr>
            <a:spLocks noGrp="1"/>
          </p:cNvSpPr>
          <p:nvPr>
            <p:ph type="sldNum" sz="quarter" idx="12"/>
          </p:nvPr>
        </p:nvSpPr>
        <p:spPr/>
        <p:txBody>
          <a:bodyPr/>
          <a:lstStyle/>
          <a:p>
            <a:fld id="{7D7CC47D-5F8A-409B-A1E5-FC04969D52E5}" type="slidenum">
              <a:rPr lang="pt-BR" b="1" smtClean="0"/>
              <a:pPr/>
              <a:t>1</a:t>
            </a:fld>
            <a:endParaRPr lang="pt-BR" b="1"/>
          </a:p>
        </p:txBody>
      </p:sp>
    </p:spTree>
    <p:extLst>
      <p:ext uri="{BB962C8B-B14F-4D97-AF65-F5344CB8AC3E}">
        <p14:creationId xmlns:p14="http://schemas.microsoft.com/office/powerpoint/2010/main" xmlns="" val="181354291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097279" y="286603"/>
            <a:ext cx="10388867" cy="1450757"/>
          </a:xfrm>
        </p:spPr>
        <p:txBody>
          <a:bodyPr/>
          <a:lstStyle/>
          <a:p>
            <a:r>
              <a:rPr lang="pt-BR" dirty="0" smtClean="0"/>
              <a:t>Mitigação do duplo grau</a:t>
            </a:r>
            <a:endParaRPr lang="pt-BR" dirty="0"/>
          </a:p>
        </p:txBody>
      </p:sp>
      <p:sp>
        <p:nvSpPr>
          <p:cNvPr id="3" name="Espaço Reservado para Conteúdo 2"/>
          <p:cNvSpPr>
            <a:spLocks noGrp="1"/>
          </p:cNvSpPr>
          <p:nvPr>
            <p:ph idx="1"/>
          </p:nvPr>
        </p:nvSpPr>
        <p:spPr>
          <a:xfrm>
            <a:off x="967409" y="1876926"/>
            <a:ext cx="10839580" cy="4315326"/>
          </a:xfrm>
        </p:spPr>
        <p:txBody>
          <a:bodyPr>
            <a:normAutofit lnSpcReduction="10000"/>
          </a:bodyPr>
          <a:lstStyle/>
          <a:p>
            <a:pPr>
              <a:buFont typeface="Arial" panose="020B0604020202020204" pitchFamily="34" charset="0"/>
              <a:buChar char="•"/>
            </a:pPr>
            <a:r>
              <a:rPr lang="pt-BR" b="1" dirty="0" smtClean="0"/>
              <a:t>Juizado especial cível: </a:t>
            </a:r>
            <a:r>
              <a:rPr lang="pt-BR" dirty="0" smtClean="0"/>
              <a:t>duplo grau é mitigado porque os juízes não são hierarquicamente superiores (Dinamarco). </a:t>
            </a:r>
          </a:p>
          <a:p>
            <a:pPr algn="just">
              <a:buFont typeface="Arial" panose="020B0604020202020204" pitchFamily="34" charset="0"/>
              <a:buChar char="•"/>
            </a:pPr>
            <a:r>
              <a:rPr lang="pt-BR" dirty="0" smtClean="0"/>
              <a:t> </a:t>
            </a:r>
            <a:r>
              <a:rPr lang="pt-BR" b="1" dirty="0" smtClean="0"/>
              <a:t>Art. 1013 § 3º NCPC (antigo art. 515 § 3º): </a:t>
            </a:r>
            <a:endParaRPr lang="pt-BR" b="1" dirty="0"/>
          </a:p>
          <a:p>
            <a:r>
              <a:rPr lang="pt-BR" i="1" dirty="0"/>
              <a:t>Art. 1.013.  A apelação devolverá ao tribunal o conhecimento da matéria impugnada.</a:t>
            </a:r>
          </a:p>
          <a:p>
            <a:r>
              <a:rPr lang="pt-BR" i="1" dirty="0" smtClean="0"/>
              <a:t>§ </a:t>
            </a:r>
            <a:r>
              <a:rPr lang="pt-BR" i="1" dirty="0"/>
              <a:t>3</a:t>
            </a:r>
            <a:r>
              <a:rPr lang="pt-BR" i="1" u="sng" baseline="30000" dirty="0"/>
              <a:t>o</a:t>
            </a:r>
            <a:r>
              <a:rPr lang="pt-BR" i="1" dirty="0"/>
              <a:t> Se o processo estiver em condições de imediato julgamento, </a:t>
            </a:r>
            <a:r>
              <a:rPr lang="pt-BR" b="1" i="1" dirty="0"/>
              <a:t>o tribunal deve decidir desde logo o mérito quando</a:t>
            </a:r>
            <a:r>
              <a:rPr lang="pt-BR" i="1" dirty="0"/>
              <a:t>:</a:t>
            </a:r>
          </a:p>
          <a:p>
            <a:r>
              <a:rPr lang="pt-BR" i="1" dirty="0"/>
              <a:t>I - reformar sentença fundada no </a:t>
            </a:r>
            <a:r>
              <a:rPr lang="pt-BR" i="1" dirty="0">
                <a:hlinkClick r:id="rId2"/>
              </a:rPr>
              <a:t>art. 485</a:t>
            </a:r>
            <a:r>
              <a:rPr lang="pt-BR" i="1" dirty="0"/>
              <a:t>;</a:t>
            </a:r>
          </a:p>
          <a:p>
            <a:r>
              <a:rPr lang="pt-BR" i="1" dirty="0"/>
              <a:t>II - decretar a nulidade da sentença por não ser ela congruente com os limites do pedido ou da causa de pedir;</a:t>
            </a:r>
          </a:p>
          <a:p>
            <a:r>
              <a:rPr lang="pt-BR" i="1" dirty="0"/>
              <a:t>III - constatar a omissão no exame de um dos pedidos, hipótese em que poderá julgá-lo;</a:t>
            </a:r>
          </a:p>
          <a:p>
            <a:r>
              <a:rPr lang="pt-BR" i="1" dirty="0"/>
              <a:t>IV - decretar a nulidade de sentença por falta de fundamentação</a:t>
            </a:r>
            <a:r>
              <a:rPr lang="pt-BR" dirty="0"/>
              <a:t>.</a:t>
            </a:r>
          </a:p>
          <a:p>
            <a:endParaRPr lang="pt-BR" dirty="0"/>
          </a:p>
        </p:txBody>
      </p:sp>
      <p:pic>
        <p:nvPicPr>
          <p:cNvPr id="5" name="Imagem 4"/>
          <p:cNvPicPr>
            <a:picLocks noChangeAspect="1"/>
          </p:cNvPicPr>
          <p:nvPr/>
        </p:nvPicPr>
        <p:blipFill>
          <a:blip r:embed="rId3" cstate="print">
            <a:extLst>
              <a:ext uri="{28A0092B-C50C-407E-A947-70E740481C1C}">
                <a14:useLocalDpi xmlns:a14="http://schemas.microsoft.com/office/drawing/2010/main" xmlns="" val="0"/>
              </a:ext>
            </a:extLst>
          </a:blip>
          <a:stretch>
            <a:fillRect/>
          </a:stretch>
        </p:blipFill>
        <p:spPr>
          <a:xfrm>
            <a:off x="140473" y="5825358"/>
            <a:ext cx="826935" cy="1032642"/>
          </a:xfrm>
          <a:prstGeom prst="rect">
            <a:avLst/>
          </a:prstGeom>
          <a:ln>
            <a:noFill/>
          </a:ln>
          <a:effectLst>
            <a:softEdge rad="112500"/>
          </a:effectLst>
        </p:spPr>
      </p:pic>
      <p:sp>
        <p:nvSpPr>
          <p:cNvPr id="4" name="Espaço Reservado para Número de Slide 3"/>
          <p:cNvSpPr>
            <a:spLocks noGrp="1"/>
          </p:cNvSpPr>
          <p:nvPr>
            <p:ph type="sldNum" sz="quarter" idx="12"/>
          </p:nvPr>
        </p:nvSpPr>
        <p:spPr/>
        <p:txBody>
          <a:bodyPr/>
          <a:lstStyle/>
          <a:p>
            <a:fld id="{7D7CC47D-5F8A-409B-A1E5-FC04969D52E5}" type="slidenum">
              <a:rPr lang="pt-BR" smtClean="0"/>
              <a:pPr/>
              <a:t>10</a:t>
            </a:fld>
            <a:endParaRPr lang="pt-BR"/>
          </a:p>
        </p:txBody>
      </p:sp>
    </p:spTree>
    <p:extLst>
      <p:ext uri="{BB962C8B-B14F-4D97-AF65-F5344CB8AC3E}">
        <p14:creationId xmlns:p14="http://schemas.microsoft.com/office/powerpoint/2010/main" xmlns="" val="220764007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097279" y="286603"/>
            <a:ext cx="10388867" cy="1450757"/>
          </a:xfrm>
        </p:spPr>
        <p:txBody>
          <a:bodyPr/>
          <a:lstStyle/>
          <a:p>
            <a:endParaRPr lang="pt-BR" dirty="0"/>
          </a:p>
        </p:txBody>
      </p:sp>
      <p:sp>
        <p:nvSpPr>
          <p:cNvPr id="3" name="Espaço Reservado para Conteúdo 2"/>
          <p:cNvSpPr>
            <a:spLocks noGrp="1"/>
          </p:cNvSpPr>
          <p:nvPr>
            <p:ph idx="1"/>
          </p:nvPr>
        </p:nvSpPr>
        <p:spPr/>
        <p:txBody>
          <a:bodyPr>
            <a:normAutofit/>
          </a:bodyPr>
          <a:lstStyle/>
          <a:p>
            <a:pPr>
              <a:buFont typeface="Arial" panose="020B0604020202020204" pitchFamily="34" charset="0"/>
              <a:buChar char="•"/>
            </a:pPr>
            <a:endParaRPr lang="pt-BR" dirty="0" smtClean="0"/>
          </a:p>
          <a:p>
            <a:pPr algn="just">
              <a:buFont typeface="Arial" panose="020B0604020202020204" pitchFamily="34" charset="0"/>
              <a:buChar char="•"/>
            </a:pPr>
            <a:r>
              <a:rPr lang="pt-BR" dirty="0" smtClean="0"/>
              <a:t> Poderia uma lei ordinária suprimir totalmente o duplo grau de Jurisdição?</a:t>
            </a:r>
            <a:endParaRPr lang="pt-BR" b="1" dirty="0"/>
          </a:p>
          <a:p>
            <a:endParaRPr lang="pt-BR" dirty="0"/>
          </a:p>
        </p:txBody>
      </p:sp>
      <p:pic>
        <p:nvPicPr>
          <p:cNvPr id="5" name="Imagem 4"/>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140473" y="5825358"/>
            <a:ext cx="826935" cy="1032642"/>
          </a:xfrm>
          <a:prstGeom prst="rect">
            <a:avLst/>
          </a:prstGeom>
          <a:ln>
            <a:noFill/>
          </a:ln>
          <a:effectLst>
            <a:softEdge rad="112500"/>
          </a:effectLst>
        </p:spPr>
      </p:pic>
      <p:sp>
        <p:nvSpPr>
          <p:cNvPr id="4" name="Espaço Reservado para Número de Slide 3"/>
          <p:cNvSpPr>
            <a:spLocks noGrp="1"/>
          </p:cNvSpPr>
          <p:nvPr>
            <p:ph type="sldNum" sz="quarter" idx="12"/>
          </p:nvPr>
        </p:nvSpPr>
        <p:spPr/>
        <p:txBody>
          <a:bodyPr/>
          <a:lstStyle/>
          <a:p>
            <a:fld id="{7D7CC47D-5F8A-409B-A1E5-FC04969D52E5}" type="slidenum">
              <a:rPr lang="pt-BR" smtClean="0"/>
              <a:pPr/>
              <a:t>11</a:t>
            </a:fld>
            <a:endParaRPr lang="pt-BR"/>
          </a:p>
        </p:txBody>
      </p:sp>
    </p:spTree>
    <p:extLst>
      <p:ext uri="{BB962C8B-B14F-4D97-AF65-F5344CB8AC3E}">
        <p14:creationId xmlns:p14="http://schemas.microsoft.com/office/powerpoint/2010/main" xmlns="" val="220764007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097279" y="286603"/>
            <a:ext cx="10388867" cy="1450757"/>
          </a:xfrm>
        </p:spPr>
        <p:txBody>
          <a:bodyPr/>
          <a:lstStyle/>
          <a:p>
            <a:endParaRPr lang="pt-BR" dirty="0"/>
          </a:p>
        </p:txBody>
      </p:sp>
      <p:sp>
        <p:nvSpPr>
          <p:cNvPr id="3" name="Espaço Reservado para Conteúdo 2"/>
          <p:cNvSpPr>
            <a:spLocks noGrp="1"/>
          </p:cNvSpPr>
          <p:nvPr>
            <p:ph idx="1"/>
          </p:nvPr>
        </p:nvSpPr>
        <p:spPr/>
        <p:txBody>
          <a:bodyPr>
            <a:normAutofit/>
          </a:bodyPr>
          <a:lstStyle/>
          <a:p>
            <a:pPr>
              <a:buFont typeface="Arial" panose="020B0604020202020204" pitchFamily="34" charset="0"/>
              <a:buChar char="•"/>
            </a:pPr>
            <a:endParaRPr lang="pt-BR" dirty="0" smtClean="0"/>
          </a:p>
          <a:p>
            <a:pPr algn="just">
              <a:buFont typeface="Arial" panose="020B0604020202020204" pitchFamily="34" charset="0"/>
              <a:buChar char="•"/>
            </a:pPr>
            <a:r>
              <a:rPr lang="pt-BR" dirty="0" smtClean="0"/>
              <a:t> Poderia uma lei ordinária suprimir totalmente o duplo grau de Jurisdição?</a:t>
            </a:r>
          </a:p>
          <a:p>
            <a:pPr algn="just">
              <a:buFont typeface="Arial" panose="020B0604020202020204" pitchFamily="34" charset="0"/>
              <a:buChar char="•"/>
            </a:pPr>
            <a:r>
              <a:rPr lang="pt-BR" dirty="0" smtClean="0"/>
              <a:t>Dinamarco entende que seria inconstitucional. Apesar de ser um princípio (e poder ser sopesado, portanto, em determinados casos), o duplo grau é um dos pilares fundamentais do Estado Democrático de Direito, na medida em que controla o arbítrio do juiz. </a:t>
            </a:r>
            <a:endParaRPr lang="pt-BR" dirty="0"/>
          </a:p>
          <a:p>
            <a:endParaRPr lang="pt-BR" dirty="0"/>
          </a:p>
        </p:txBody>
      </p:sp>
      <p:pic>
        <p:nvPicPr>
          <p:cNvPr id="5" name="Imagem 4"/>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140473" y="5825358"/>
            <a:ext cx="826935" cy="1032642"/>
          </a:xfrm>
          <a:prstGeom prst="rect">
            <a:avLst/>
          </a:prstGeom>
          <a:ln>
            <a:noFill/>
          </a:ln>
          <a:effectLst>
            <a:softEdge rad="112500"/>
          </a:effectLst>
        </p:spPr>
      </p:pic>
      <p:sp>
        <p:nvSpPr>
          <p:cNvPr id="4" name="Espaço Reservado para Número de Slide 3"/>
          <p:cNvSpPr>
            <a:spLocks noGrp="1"/>
          </p:cNvSpPr>
          <p:nvPr>
            <p:ph type="sldNum" sz="quarter" idx="12"/>
          </p:nvPr>
        </p:nvSpPr>
        <p:spPr/>
        <p:txBody>
          <a:bodyPr/>
          <a:lstStyle/>
          <a:p>
            <a:fld id="{7D7CC47D-5F8A-409B-A1E5-FC04969D52E5}" type="slidenum">
              <a:rPr lang="pt-BR" smtClean="0"/>
              <a:pPr/>
              <a:t>12</a:t>
            </a:fld>
            <a:endParaRPr lang="pt-BR"/>
          </a:p>
        </p:txBody>
      </p:sp>
    </p:spTree>
    <p:extLst>
      <p:ext uri="{BB962C8B-B14F-4D97-AF65-F5344CB8AC3E}">
        <p14:creationId xmlns:p14="http://schemas.microsoft.com/office/powerpoint/2010/main" xmlns="" val="415458797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097279" y="286603"/>
            <a:ext cx="10388867" cy="1450757"/>
          </a:xfrm>
        </p:spPr>
        <p:txBody>
          <a:bodyPr/>
          <a:lstStyle/>
          <a:p>
            <a:endParaRPr lang="pt-BR" dirty="0"/>
          </a:p>
        </p:txBody>
      </p:sp>
      <p:sp>
        <p:nvSpPr>
          <p:cNvPr id="3" name="Espaço Reservado para Conteúdo 2"/>
          <p:cNvSpPr>
            <a:spLocks noGrp="1"/>
          </p:cNvSpPr>
          <p:nvPr>
            <p:ph idx="1"/>
          </p:nvPr>
        </p:nvSpPr>
        <p:spPr/>
        <p:txBody>
          <a:bodyPr>
            <a:normAutofit/>
          </a:bodyPr>
          <a:lstStyle/>
          <a:p>
            <a:pPr>
              <a:buFont typeface="Arial" panose="020B0604020202020204" pitchFamily="34" charset="0"/>
              <a:buChar char="•"/>
            </a:pPr>
            <a:r>
              <a:rPr lang="pt-BR" b="1" dirty="0" smtClean="0"/>
              <a:t>Princípio da taxatividade: </a:t>
            </a:r>
            <a:r>
              <a:rPr lang="pt-BR" dirty="0" smtClean="0"/>
              <a:t>só a lei pode criar recurso. </a:t>
            </a:r>
          </a:p>
          <a:p>
            <a:pPr algn="just">
              <a:buFont typeface="Arial" panose="020B0604020202020204" pitchFamily="34" charset="0"/>
              <a:buChar char="•"/>
            </a:pPr>
            <a:r>
              <a:rPr lang="pt-BR" dirty="0" smtClean="0"/>
              <a:t> </a:t>
            </a:r>
            <a:r>
              <a:rPr lang="pt-BR" b="1" dirty="0" smtClean="0"/>
              <a:t>Princípio da unicidade (</a:t>
            </a:r>
            <a:r>
              <a:rPr lang="pt-BR" b="1" dirty="0" err="1" smtClean="0"/>
              <a:t>unirrecorribilidade</a:t>
            </a:r>
            <a:r>
              <a:rPr lang="pt-BR" b="1" dirty="0" smtClean="0"/>
              <a:t> ou singularidade):</a:t>
            </a:r>
          </a:p>
          <a:p>
            <a:pPr marL="0" indent="0" algn="just">
              <a:buNone/>
            </a:pPr>
            <a:r>
              <a:rPr lang="pt-BR" dirty="0" smtClean="0"/>
              <a:t>Para cada decisão há apenas um recurso adequado. Impossibilidade de se interpor mais de um recurso contra a mesma decisão.</a:t>
            </a:r>
          </a:p>
          <a:p>
            <a:pPr marL="0" indent="0" algn="just">
              <a:buNone/>
            </a:pPr>
            <a:r>
              <a:rPr lang="pt-BR" dirty="0" smtClean="0"/>
              <a:t>Exceções: embargos de declaração e Recursos especial e extraordinários simultâneos. </a:t>
            </a:r>
            <a:endParaRPr lang="pt-BR" dirty="0"/>
          </a:p>
          <a:p>
            <a:endParaRPr lang="pt-BR" dirty="0"/>
          </a:p>
        </p:txBody>
      </p:sp>
      <p:pic>
        <p:nvPicPr>
          <p:cNvPr id="5" name="Imagem 4"/>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140473" y="5825358"/>
            <a:ext cx="826935" cy="1032642"/>
          </a:xfrm>
          <a:prstGeom prst="rect">
            <a:avLst/>
          </a:prstGeom>
          <a:ln>
            <a:noFill/>
          </a:ln>
          <a:effectLst>
            <a:softEdge rad="112500"/>
          </a:effectLst>
        </p:spPr>
      </p:pic>
      <p:sp>
        <p:nvSpPr>
          <p:cNvPr id="4" name="Espaço Reservado para Número de Slide 3"/>
          <p:cNvSpPr>
            <a:spLocks noGrp="1"/>
          </p:cNvSpPr>
          <p:nvPr>
            <p:ph type="sldNum" sz="quarter" idx="12"/>
          </p:nvPr>
        </p:nvSpPr>
        <p:spPr/>
        <p:txBody>
          <a:bodyPr/>
          <a:lstStyle/>
          <a:p>
            <a:fld id="{7D7CC47D-5F8A-409B-A1E5-FC04969D52E5}" type="slidenum">
              <a:rPr lang="pt-BR" smtClean="0"/>
              <a:pPr/>
              <a:t>13</a:t>
            </a:fld>
            <a:endParaRPr lang="pt-BR"/>
          </a:p>
        </p:txBody>
      </p:sp>
    </p:spTree>
    <p:extLst>
      <p:ext uri="{BB962C8B-B14F-4D97-AF65-F5344CB8AC3E}">
        <p14:creationId xmlns:p14="http://schemas.microsoft.com/office/powerpoint/2010/main" xmlns="" val="220764007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097279" y="286603"/>
            <a:ext cx="10388867" cy="1450757"/>
          </a:xfrm>
        </p:spPr>
        <p:txBody>
          <a:bodyPr/>
          <a:lstStyle/>
          <a:p>
            <a:endParaRPr lang="pt-BR" dirty="0"/>
          </a:p>
        </p:txBody>
      </p:sp>
      <p:sp>
        <p:nvSpPr>
          <p:cNvPr id="3" name="Espaço Reservado para Conteúdo 2"/>
          <p:cNvSpPr>
            <a:spLocks noGrp="1"/>
          </p:cNvSpPr>
          <p:nvPr>
            <p:ph idx="1"/>
          </p:nvPr>
        </p:nvSpPr>
        <p:spPr/>
        <p:txBody>
          <a:bodyPr>
            <a:normAutofit/>
          </a:bodyPr>
          <a:lstStyle/>
          <a:p>
            <a:pPr>
              <a:buFont typeface="Arial" panose="020B0604020202020204" pitchFamily="34" charset="0"/>
              <a:buChar char="•"/>
            </a:pPr>
            <a:r>
              <a:rPr lang="pt-BR" b="1" dirty="0" smtClean="0"/>
              <a:t>Fungibilidade recursal:</a:t>
            </a:r>
          </a:p>
          <a:p>
            <a:pPr marL="0" indent="0" algn="just">
              <a:buNone/>
            </a:pPr>
            <a:r>
              <a:rPr lang="pt-BR" dirty="0" smtClean="0"/>
              <a:t>Ante fundada dúvida quanto ao recurso cabível, admite-se ambos. </a:t>
            </a:r>
          </a:p>
          <a:p>
            <a:pPr marL="0" indent="0" algn="just">
              <a:buNone/>
            </a:pPr>
            <a:r>
              <a:rPr lang="pt-BR" dirty="0" smtClean="0"/>
              <a:t>Requisitos para aplicação: (i) dúvida fundada; (ii) inexistência de erro grosseiro; e (iii) inexistência de má-fé (prazo menor).</a:t>
            </a:r>
          </a:p>
          <a:p>
            <a:pPr marL="0" indent="0" algn="just">
              <a:buNone/>
            </a:pPr>
            <a:endParaRPr lang="pt-BR" dirty="0" smtClean="0"/>
          </a:p>
          <a:p>
            <a:pPr marL="0" indent="0" algn="just">
              <a:buNone/>
            </a:pPr>
            <a:r>
              <a:rPr lang="pt-BR" dirty="0" smtClean="0"/>
              <a:t>Fungibilidade expressa: art. 1024 §3º (recebimento dos embargos de declaração como agravo regimental), e </a:t>
            </a:r>
            <a:r>
              <a:rPr lang="pt-BR" dirty="0" err="1" smtClean="0"/>
              <a:t>arts</a:t>
            </a:r>
            <a:r>
              <a:rPr lang="pt-BR" dirty="0" smtClean="0"/>
              <a:t>. 1032 e 1033 (fungibilidade entre </a:t>
            </a:r>
            <a:r>
              <a:rPr lang="pt-BR" dirty="0" err="1" smtClean="0"/>
              <a:t>Resp</a:t>
            </a:r>
            <a:r>
              <a:rPr lang="pt-BR" dirty="0" smtClean="0"/>
              <a:t> e </a:t>
            </a:r>
            <a:r>
              <a:rPr lang="pt-BR" dirty="0" err="1" smtClean="0"/>
              <a:t>Rext</a:t>
            </a:r>
            <a:r>
              <a:rPr lang="pt-BR" dirty="0" smtClean="0"/>
              <a:t>).</a:t>
            </a:r>
            <a:endParaRPr lang="pt-BR" dirty="0"/>
          </a:p>
          <a:p>
            <a:endParaRPr lang="pt-BR" dirty="0"/>
          </a:p>
        </p:txBody>
      </p:sp>
      <p:pic>
        <p:nvPicPr>
          <p:cNvPr id="5" name="Imagem 4"/>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140473" y="5825358"/>
            <a:ext cx="826935" cy="1032642"/>
          </a:xfrm>
          <a:prstGeom prst="rect">
            <a:avLst/>
          </a:prstGeom>
          <a:ln>
            <a:noFill/>
          </a:ln>
          <a:effectLst>
            <a:softEdge rad="112500"/>
          </a:effectLst>
        </p:spPr>
      </p:pic>
      <p:sp>
        <p:nvSpPr>
          <p:cNvPr id="4" name="Espaço Reservado para Número de Slide 3"/>
          <p:cNvSpPr>
            <a:spLocks noGrp="1"/>
          </p:cNvSpPr>
          <p:nvPr>
            <p:ph type="sldNum" sz="quarter" idx="12"/>
          </p:nvPr>
        </p:nvSpPr>
        <p:spPr/>
        <p:txBody>
          <a:bodyPr/>
          <a:lstStyle/>
          <a:p>
            <a:fld id="{7D7CC47D-5F8A-409B-A1E5-FC04969D52E5}" type="slidenum">
              <a:rPr lang="pt-BR" smtClean="0"/>
              <a:pPr/>
              <a:t>14</a:t>
            </a:fld>
            <a:endParaRPr lang="pt-BR"/>
          </a:p>
        </p:txBody>
      </p:sp>
    </p:spTree>
    <p:extLst>
      <p:ext uri="{BB962C8B-B14F-4D97-AF65-F5344CB8AC3E}">
        <p14:creationId xmlns:p14="http://schemas.microsoft.com/office/powerpoint/2010/main" xmlns="" val="220764007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097279" y="286603"/>
            <a:ext cx="10388867" cy="1450757"/>
          </a:xfrm>
        </p:spPr>
        <p:txBody>
          <a:bodyPr/>
          <a:lstStyle/>
          <a:p>
            <a:r>
              <a:rPr lang="pt-BR" dirty="0" smtClean="0"/>
              <a:t>Outros princípios:	</a:t>
            </a:r>
            <a:endParaRPr lang="pt-BR" dirty="0"/>
          </a:p>
        </p:txBody>
      </p:sp>
      <p:sp>
        <p:nvSpPr>
          <p:cNvPr id="3" name="Espaço Reservado para Conteúdo 2"/>
          <p:cNvSpPr>
            <a:spLocks noGrp="1"/>
          </p:cNvSpPr>
          <p:nvPr>
            <p:ph idx="1"/>
          </p:nvPr>
        </p:nvSpPr>
        <p:spPr/>
        <p:txBody>
          <a:bodyPr>
            <a:normAutofit/>
          </a:bodyPr>
          <a:lstStyle/>
          <a:p>
            <a:pPr>
              <a:buFont typeface="Arial" panose="020B0604020202020204" pitchFamily="34" charset="0"/>
              <a:buChar char="•"/>
            </a:pPr>
            <a:r>
              <a:rPr lang="pt-BR" b="1" dirty="0" smtClean="0"/>
              <a:t>Princípio da </a:t>
            </a:r>
            <a:r>
              <a:rPr lang="pt-BR" b="1" dirty="0" err="1" smtClean="0"/>
              <a:t>dialeticidade</a:t>
            </a:r>
            <a:r>
              <a:rPr lang="pt-BR" b="1" dirty="0" smtClean="0"/>
              <a:t>:</a:t>
            </a:r>
            <a:r>
              <a:rPr lang="pt-BR" dirty="0" smtClean="0"/>
              <a:t> observância do contraditório. Parte recorrida tem que ter a oportunidade de responder o recurso.</a:t>
            </a:r>
          </a:p>
          <a:p>
            <a:pPr>
              <a:buFont typeface="Arial" panose="020B0604020202020204" pitchFamily="34" charset="0"/>
              <a:buChar char="•"/>
            </a:pPr>
            <a:r>
              <a:rPr lang="pt-BR" b="1" dirty="0" smtClean="0"/>
              <a:t>Princípio da voluntariedade: </a:t>
            </a:r>
            <a:r>
              <a:rPr lang="pt-BR" dirty="0" smtClean="0"/>
              <a:t>recurso é sempre voluntário.</a:t>
            </a:r>
          </a:p>
          <a:p>
            <a:pPr>
              <a:buFont typeface="Arial" panose="020B0604020202020204" pitchFamily="34" charset="0"/>
              <a:buChar char="•"/>
            </a:pPr>
            <a:r>
              <a:rPr lang="pt-BR" b="1" dirty="0" smtClean="0"/>
              <a:t>Princípio da irrecorribilidade em separado das interlocutórias:</a:t>
            </a:r>
            <a:r>
              <a:rPr lang="pt-BR" dirty="0" smtClean="0"/>
              <a:t> só é admitido recurso contra decisões interlocutórias em hipóteses excepcionais.</a:t>
            </a:r>
          </a:p>
          <a:p>
            <a:pPr>
              <a:buFont typeface="Arial" panose="020B0604020202020204" pitchFamily="34" charset="0"/>
              <a:buChar char="•"/>
            </a:pPr>
            <a:r>
              <a:rPr lang="pt-BR" b="1" dirty="0" smtClean="0"/>
              <a:t>Princípio da vedação da </a:t>
            </a:r>
            <a:r>
              <a:rPr lang="pt-BR" b="1" i="1" dirty="0" err="1" smtClean="0"/>
              <a:t>reformatio</a:t>
            </a:r>
            <a:r>
              <a:rPr lang="pt-BR" b="1" i="1" dirty="0" smtClean="0"/>
              <a:t> in </a:t>
            </a:r>
            <a:r>
              <a:rPr lang="pt-BR" b="1" i="1" dirty="0" err="1" smtClean="0"/>
              <a:t>pejus</a:t>
            </a:r>
            <a:r>
              <a:rPr lang="pt-BR" b="1" dirty="0" smtClean="0"/>
              <a:t>: </a:t>
            </a:r>
            <a:r>
              <a:rPr lang="pt-BR" dirty="0" smtClean="0"/>
              <a:t>o órgão </a:t>
            </a:r>
            <a:r>
              <a:rPr lang="pt-BR" i="1" dirty="0" smtClean="0"/>
              <a:t>ad quem </a:t>
            </a:r>
            <a:r>
              <a:rPr lang="pt-BR" dirty="0" smtClean="0"/>
              <a:t>não pode, no julgamento do recurso, proferir decisão mais desfavorável ao recorrente do que aquela impugnada (salvo se houver recurso da outra parte).</a:t>
            </a:r>
          </a:p>
          <a:p>
            <a:pPr>
              <a:buFont typeface="Arial" panose="020B0604020202020204" pitchFamily="34" charset="0"/>
              <a:buChar char="•"/>
            </a:pPr>
            <a:r>
              <a:rPr lang="pt-BR" b="1" dirty="0" smtClean="0"/>
              <a:t>Princípio da consumação: </a:t>
            </a:r>
            <a:r>
              <a:rPr lang="pt-BR" dirty="0" smtClean="0"/>
              <a:t>fundamento na preclusão </a:t>
            </a:r>
            <a:r>
              <a:rPr lang="pt-BR" dirty="0" err="1" smtClean="0"/>
              <a:t>consumativa</a:t>
            </a:r>
            <a:r>
              <a:rPr lang="pt-BR" dirty="0" smtClean="0"/>
              <a:t>. </a:t>
            </a:r>
          </a:p>
        </p:txBody>
      </p:sp>
      <p:pic>
        <p:nvPicPr>
          <p:cNvPr id="5" name="Imagem 4"/>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140473" y="5825358"/>
            <a:ext cx="826935" cy="1032642"/>
          </a:xfrm>
          <a:prstGeom prst="rect">
            <a:avLst/>
          </a:prstGeom>
          <a:ln>
            <a:noFill/>
          </a:ln>
          <a:effectLst>
            <a:softEdge rad="112500"/>
          </a:effectLst>
        </p:spPr>
      </p:pic>
      <p:sp>
        <p:nvSpPr>
          <p:cNvPr id="4" name="Espaço Reservado para Número de Slide 3"/>
          <p:cNvSpPr>
            <a:spLocks noGrp="1"/>
          </p:cNvSpPr>
          <p:nvPr>
            <p:ph type="sldNum" sz="quarter" idx="12"/>
          </p:nvPr>
        </p:nvSpPr>
        <p:spPr/>
        <p:txBody>
          <a:bodyPr/>
          <a:lstStyle/>
          <a:p>
            <a:fld id="{7D7CC47D-5F8A-409B-A1E5-FC04969D52E5}" type="slidenum">
              <a:rPr lang="pt-BR" smtClean="0"/>
              <a:pPr/>
              <a:t>15</a:t>
            </a:fld>
            <a:endParaRPr lang="pt-BR"/>
          </a:p>
        </p:txBody>
      </p:sp>
      <p:sp>
        <p:nvSpPr>
          <p:cNvPr id="6" name="Título 1"/>
          <p:cNvSpPr txBox="1">
            <a:spLocks/>
          </p:cNvSpPr>
          <p:nvPr/>
        </p:nvSpPr>
        <p:spPr>
          <a:xfrm>
            <a:off x="1097280" y="286603"/>
            <a:ext cx="10058400" cy="1450757"/>
          </a:xfrm>
          <a:prstGeom prst="rect">
            <a:avLst/>
          </a:prstGeom>
        </p:spPr>
        <p:txBody>
          <a:bodyPr vert="horz" lIns="91440" tIns="45720" rIns="91440" bIns="45720" rtlCol="0" anchor="b">
            <a:normAutofit/>
          </a:bodyPr>
          <a:lstStyle/>
          <a:p>
            <a:pPr marL="0" marR="0" lvl="0" indent="0" algn="l" defTabSz="914400" rtl="0" eaLnBrk="1" fontAlgn="auto" latinLnBrk="0" hangingPunct="1">
              <a:lnSpc>
                <a:spcPct val="85000"/>
              </a:lnSpc>
              <a:spcBef>
                <a:spcPct val="0"/>
              </a:spcBef>
              <a:spcAft>
                <a:spcPts val="0"/>
              </a:spcAft>
              <a:buClrTx/>
              <a:buSzTx/>
              <a:buFontTx/>
              <a:buNone/>
              <a:tabLst/>
              <a:defRPr/>
            </a:pPr>
            <a:endParaRPr kumimoji="0" lang="pt-BR" sz="4800" b="0" i="0" u="none" strike="noStrike" kern="1200" cap="none" spc="-50" normalizeH="0" baseline="0" noProof="0" dirty="0">
              <a:ln>
                <a:noFill/>
              </a:ln>
              <a:solidFill>
                <a:schemeClr val="tx1">
                  <a:lumMod val="75000"/>
                  <a:lumOff val="25000"/>
                </a:schemeClr>
              </a:solidFill>
              <a:effectLst/>
              <a:uLnTx/>
              <a:uFillTx/>
              <a:latin typeface="+mj-lt"/>
              <a:ea typeface="+mj-ea"/>
              <a:cs typeface="+mj-cs"/>
            </a:endParaRPr>
          </a:p>
        </p:txBody>
      </p:sp>
    </p:spTree>
    <p:extLst>
      <p:ext uri="{BB962C8B-B14F-4D97-AF65-F5344CB8AC3E}">
        <p14:creationId xmlns:p14="http://schemas.microsoft.com/office/powerpoint/2010/main" xmlns="" val="220764007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097279" y="286603"/>
            <a:ext cx="10388867" cy="1450757"/>
          </a:xfrm>
        </p:spPr>
        <p:txBody>
          <a:bodyPr/>
          <a:lstStyle/>
          <a:p>
            <a:r>
              <a:rPr lang="pt-BR" dirty="0" smtClean="0"/>
              <a:t>Efeitos dos recursos.</a:t>
            </a:r>
            <a:endParaRPr lang="pt-BR" dirty="0"/>
          </a:p>
        </p:txBody>
      </p:sp>
      <p:sp>
        <p:nvSpPr>
          <p:cNvPr id="3" name="Espaço Reservado para Conteúdo 2"/>
          <p:cNvSpPr>
            <a:spLocks noGrp="1"/>
          </p:cNvSpPr>
          <p:nvPr>
            <p:ph idx="1"/>
          </p:nvPr>
        </p:nvSpPr>
        <p:spPr/>
        <p:txBody>
          <a:bodyPr>
            <a:normAutofit/>
          </a:bodyPr>
          <a:lstStyle/>
          <a:p>
            <a:pPr>
              <a:buFont typeface="Arial" panose="020B0604020202020204" pitchFamily="34" charset="0"/>
              <a:buChar char="•"/>
            </a:pPr>
            <a:r>
              <a:rPr lang="pt-BR" dirty="0" smtClean="0"/>
              <a:t>Efeitos:</a:t>
            </a:r>
          </a:p>
          <a:p>
            <a:pPr algn="just">
              <a:buFont typeface="Arial" panose="020B0604020202020204" pitchFamily="34" charset="0"/>
              <a:buChar char="•"/>
            </a:pPr>
            <a:r>
              <a:rPr lang="pt-BR" u="sng" dirty="0" smtClean="0"/>
              <a:t>1. Devolutivo;</a:t>
            </a:r>
          </a:p>
          <a:p>
            <a:pPr algn="just">
              <a:buFont typeface="Arial" panose="020B0604020202020204" pitchFamily="34" charset="0"/>
              <a:buChar char="•"/>
            </a:pPr>
            <a:r>
              <a:rPr lang="pt-BR" u="sng" dirty="0" smtClean="0"/>
              <a:t>2. </a:t>
            </a:r>
            <a:r>
              <a:rPr lang="pt-BR" u="sng" dirty="0" err="1" smtClean="0"/>
              <a:t>Supensivo</a:t>
            </a:r>
            <a:r>
              <a:rPr lang="pt-BR" u="sng" dirty="0" smtClean="0"/>
              <a:t>;</a:t>
            </a:r>
          </a:p>
          <a:p>
            <a:pPr algn="just">
              <a:buFont typeface="Arial" panose="020B0604020202020204" pitchFamily="34" charset="0"/>
              <a:buChar char="•"/>
            </a:pPr>
            <a:r>
              <a:rPr lang="pt-BR" u="sng" dirty="0" smtClean="0"/>
              <a:t>3. Substitutivo;</a:t>
            </a:r>
          </a:p>
          <a:p>
            <a:pPr algn="just">
              <a:buFont typeface="Arial" panose="020B0604020202020204" pitchFamily="34" charset="0"/>
              <a:buChar char="•"/>
            </a:pPr>
            <a:r>
              <a:rPr lang="pt-BR" dirty="0" smtClean="0"/>
              <a:t>4. Obstativo;</a:t>
            </a:r>
          </a:p>
          <a:p>
            <a:pPr algn="just">
              <a:buFont typeface="Arial" panose="020B0604020202020204" pitchFamily="34" charset="0"/>
              <a:buChar char="•"/>
            </a:pPr>
            <a:r>
              <a:rPr lang="pt-BR" dirty="0" smtClean="0"/>
              <a:t>5. Translativo;</a:t>
            </a:r>
          </a:p>
          <a:p>
            <a:pPr algn="just">
              <a:buFont typeface="Arial" panose="020B0604020202020204" pitchFamily="34" charset="0"/>
              <a:buChar char="•"/>
            </a:pPr>
            <a:r>
              <a:rPr lang="pt-BR" dirty="0" smtClean="0"/>
              <a:t>6. Regressivo;</a:t>
            </a:r>
          </a:p>
          <a:p>
            <a:pPr algn="just">
              <a:buFont typeface="Arial" panose="020B0604020202020204" pitchFamily="34" charset="0"/>
              <a:buChar char="•"/>
            </a:pPr>
            <a:endParaRPr lang="pt-BR" dirty="0" smtClean="0"/>
          </a:p>
          <a:p>
            <a:pPr algn="just">
              <a:buFont typeface="Arial" panose="020B0604020202020204" pitchFamily="34" charset="0"/>
              <a:buChar char="•"/>
            </a:pPr>
            <a:endParaRPr lang="pt-BR" dirty="0"/>
          </a:p>
          <a:p>
            <a:endParaRPr lang="pt-BR" dirty="0"/>
          </a:p>
        </p:txBody>
      </p:sp>
      <p:pic>
        <p:nvPicPr>
          <p:cNvPr id="5" name="Imagem 4"/>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140473" y="5825358"/>
            <a:ext cx="826935" cy="1032642"/>
          </a:xfrm>
          <a:prstGeom prst="rect">
            <a:avLst/>
          </a:prstGeom>
          <a:ln>
            <a:noFill/>
          </a:ln>
          <a:effectLst>
            <a:softEdge rad="112500"/>
          </a:effectLst>
        </p:spPr>
      </p:pic>
      <p:sp>
        <p:nvSpPr>
          <p:cNvPr id="4" name="Espaço Reservado para Número de Slide 3"/>
          <p:cNvSpPr>
            <a:spLocks noGrp="1"/>
          </p:cNvSpPr>
          <p:nvPr>
            <p:ph type="sldNum" sz="quarter" idx="12"/>
          </p:nvPr>
        </p:nvSpPr>
        <p:spPr/>
        <p:txBody>
          <a:bodyPr/>
          <a:lstStyle/>
          <a:p>
            <a:fld id="{7D7CC47D-5F8A-409B-A1E5-FC04969D52E5}" type="slidenum">
              <a:rPr lang="pt-BR" smtClean="0"/>
              <a:pPr/>
              <a:t>16</a:t>
            </a:fld>
            <a:endParaRPr lang="pt-BR"/>
          </a:p>
        </p:txBody>
      </p:sp>
    </p:spTree>
    <p:extLst>
      <p:ext uri="{BB962C8B-B14F-4D97-AF65-F5344CB8AC3E}">
        <p14:creationId xmlns:p14="http://schemas.microsoft.com/office/powerpoint/2010/main" xmlns="" val="2207640070"/>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097279" y="286603"/>
            <a:ext cx="10388867" cy="1450757"/>
          </a:xfrm>
        </p:spPr>
        <p:txBody>
          <a:bodyPr/>
          <a:lstStyle/>
          <a:p>
            <a:r>
              <a:rPr lang="pt-BR" dirty="0" smtClean="0"/>
              <a:t>Efeito Devolutivo		</a:t>
            </a:r>
            <a:endParaRPr lang="pt-BR" dirty="0"/>
          </a:p>
        </p:txBody>
      </p:sp>
      <p:sp>
        <p:nvSpPr>
          <p:cNvPr id="3" name="Espaço Reservado para Conteúdo 2"/>
          <p:cNvSpPr>
            <a:spLocks noGrp="1"/>
          </p:cNvSpPr>
          <p:nvPr>
            <p:ph idx="1"/>
          </p:nvPr>
        </p:nvSpPr>
        <p:spPr>
          <a:xfrm>
            <a:off x="1097280" y="1845733"/>
            <a:ext cx="10058400" cy="4495945"/>
          </a:xfrm>
        </p:spPr>
        <p:txBody>
          <a:bodyPr>
            <a:normAutofit/>
          </a:bodyPr>
          <a:lstStyle/>
          <a:p>
            <a:pPr>
              <a:buFont typeface="Arial" panose="020B0604020202020204" pitchFamily="34" charset="0"/>
              <a:buChar char="•"/>
            </a:pPr>
            <a:r>
              <a:rPr lang="pt-BR" b="1" dirty="0" smtClean="0"/>
              <a:t>Devolver: </a:t>
            </a:r>
            <a:r>
              <a:rPr lang="pt-BR" dirty="0" smtClean="0"/>
              <a:t>transferir ao tribunal o poder de decidir a matéria.</a:t>
            </a:r>
          </a:p>
          <a:p>
            <a:pPr marL="0" indent="0">
              <a:buNone/>
            </a:pPr>
            <a:r>
              <a:rPr lang="pt-BR" dirty="0" smtClean="0"/>
              <a:t>Por que devolver?</a:t>
            </a:r>
          </a:p>
          <a:p>
            <a:pPr marL="0" indent="0">
              <a:buNone/>
            </a:pPr>
            <a:endParaRPr lang="pt-BR" dirty="0"/>
          </a:p>
          <a:p>
            <a:pPr>
              <a:buFont typeface="Arial" panose="020B0604020202020204" pitchFamily="34" charset="0"/>
              <a:buChar char="•"/>
            </a:pPr>
            <a:r>
              <a:rPr lang="pt-BR" dirty="0" smtClean="0"/>
              <a:t>Três dimensões: </a:t>
            </a:r>
            <a:r>
              <a:rPr lang="pt-BR" i="1" dirty="0" smtClean="0"/>
              <a:t>horizontal</a:t>
            </a:r>
            <a:r>
              <a:rPr lang="pt-BR" dirty="0" smtClean="0"/>
              <a:t>; </a:t>
            </a:r>
            <a:r>
              <a:rPr lang="pt-BR" i="1" dirty="0" smtClean="0"/>
              <a:t>vertical</a:t>
            </a:r>
            <a:r>
              <a:rPr lang="pt-BR" dirty="0" smtClean="0"/>
              <a:t>; e </a:t>
            </a:r>
            <a:r>
              <a:rPr lang="pt-BR" i="1" dirty="0" smtClean="0"/>
              <a:t>subjetiva</a:t>
            </a:r>
            <a:r>
              <a:rPr lang="pt-BR" dirty="0" smtClean="0"/>
              <a:t> (efeito extensivo).</a:t>
            </a:r>
            <a:endParaRPr lang="pt-BR" b="1" dirty="0"/>
          </a:p>
          <a:p>
            <a:pPr>
              <a:buFont typeface="Arial" panose="020B0604020202020204" pitchFamily="34" charset="0"/>
              <a:buChar char="•"/>
            </a:pPr>
            <a:r>
              <a:rPr lang="pt-BR" u="sng" dirty="0" smtClean="0"/>
              <a:t>Dimensão horizontal:</a:t>
            </a:r>
            <a:r>
              <a:rPr lang="pt-BR" dirty="0" smtClean="0"/>
              <a:t> </a:t>
            </a:r>
            <a:r>
              <a:rPr lang="pt-BR" i="1" dirty="0" smtClean="0"/>
              <a:t>Art. 1.002.  A decisão pode ser impugnada no todo ou em parte.</a:t>
            </a:r>
            <a:endParaRPr lang="pt-BR" i="1" u="sng" dirty="0" smtClean="0"/>
          </a:p>
          <a:p>
            <a:r>
              <a:rPr lang="pt-BR" dirty="0" smtClean="0"/>
              <a:t>Extensão do efeito devolutivo. Relacionada à teoria dos capítulos de sentença. Princípio dispositivo: recorrente escolhe de quais capítulos da decisão ele quer recorrer. Recurso, então, pode ser </a:t>
            </a:r>
            <a:r>
              <a:rPr lang="pt-BR" b="1" dirty="0" smtClean="0"/>
              <a:t>parcial</a:t>
            </a:r>
            <a:r>
              <a:rPr lang="pt-BR" dirty="0" smtClean="0"/>
              <a:t> ou </a:t>
            </a:r>
            <a:r>
              <a:rPr lang="pt-BR" b="1" dirty="0" smtClean="0"/>
              <a:t>total</a:t>
            </a:r>
            <a:r>
              <a:rPr lang="pt-BR" dirty="0" smtClean="0"/>
              <a:t>.  </a:t>
            </a:r>
          </a:p>
          <a:p>
            <a:r>
              <a:rPr lang="pt-BR" dirty="0" smtClean="0"/>
              <a:t>Brocardo: </a:t>
            </a:r>
            <a:r>
              <a:rPr lang="pt-BR" i="1" dirty="0" smtClean="0"/>
              <a:t>Tantum </a:t>
            </a:r>
            <a:r>
              <a:rPr lang="pt-BR" i="1" dirty="0" err="1" smtClean="0"/>
              <a:t>devolutum</a:t>
            </a:r>
            <a:r>
              <a:rPr lang="pt-BR" i="1" dirty="0" smtClean="0"/>
              <a:t> quantum </a:t>
            </a:r>
            <a:r>
              <a:rPr lang="pt-BR" i="1" dirty="0" err="1" smtClean="0"/>
              <a:t>apelatum</a:t>
            </a:r>
            <a:r>
              <a:rPr lang="pt-BR" dirty="0" smtClean="0"/>
              <a:t>.</a:t>
            </a:r>
          </a:p>
          <a:p>
            <a:r>
              <a:rPr lang="pt-BR" dirty="0" smtClean="0"/>
              <a:t>Efeito obstativo: é a dimensão horizontal do efeito devolutivo que impede (obsta) a preclusão (ou trânsito em julgado) do capítulo da decisão.</a:t>
            </a:r>
            <a:endParaRPr lang="pt-BR" dirty="0"/>
          </a:p>
        </p:txBody>
      </p:sp>
      <p:pic>
        <p:nvPicPr>
          <p:cNvPr id="5" name="Imagem 4"/>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140473" y="5825358"/>
            <a:ext cx="826935" cy="1032642"/>
          </a:xfrm>
          <a:prstGeom prst="rect">
            <a:avLst/>
          </a:prstGeom>
          <a:ln>
            <a:noFill/>
          </a:ln>
          <a:effectLst>
            <a:softEdge rad="112500"/>
          </a:effectLst>
        </p:spPr>
      </p:pic>
      <p:sp>
        <p:nvSpPr>
          <p:cNvPr id="4" name="Espaço Reservado para Número de Slide 3"/>
          <p:cNvSpPr>
            <a:spLocks noGrp="1"/>
          </p:cNvSpPr>
          <p:nvPr>
            <p:ph type="sldNum" sz="quarter" idx="12"/>
          </p:nvPr>
        </p:nvSpPr>
        <p:spPr/>
        <p:txBody>
          <a:bodyPr/>
          <a:lstStyle/>
          <a:p>
            <a:fld id="{7D7CC47D-5F8A-409B-A1E5-FC04969D52E5}" type="slidenum">
              <a:rPr lang="pt-BR" smtClean="0"/>
              <a:pPr/>
              <a:t>17</a:t>
            </a:fld>
            <a:endParaRPr lang="pt-BR"/>
          </a:p>
        </p:txBody>
      </p:sp>
    </p:spTree>
    <p:extLst>
      <p:ext uri="{BB962C8B-B14F-4D97-AF65-F5344CB8AC3E}">
        <p14:creationId xmlns:p14="http://schemas.microsoft.com/office/powerpoint/2010/main" xmlns="" val="220764007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097279" y="286603"/>
            <a:ext cx="10388867" cy="1450757"/>
          </a:xfrm>
        </p:spPr>
        <p:txBody>
          <a:bodyPr/>
          <a:lstStyle/>
          <a:p>
            <a:r>
              <a:rPr lang="pt-BR" dirty="0" smtClean="0"/>
              <a:t>Efeito Devolutivo</a:t>
            </a:r>
            <a:endParaRPr lang="pt-BR" dirty="0"/>
          </a:p>
        </p:txBody>
      </p:sp>
      <p:sp>
        <p:nvSpPr>
          <p:cNvPr id="3" name="Espaço Reservado para Conteúdo 2"/>
          <p:cNvSpPr>
            <a:spLocks noGrp="1"/>
          </p:cNvSpPr>
          <p:nvPr>
            <p:ph idx="1"/>
          </p:nvPr>
        </p:nvSpPr>
        <p:spPr/>
        <p:txBody>
          <a:bodyPr>
            <a:normAutofit/>
          </a:bodyPr>
          <a:lstStyle/>
          <a:p>
            <a:pPr>
              <a:buFont typeface="Arial" panose="020B0604020202020204" pitchFamily="34" charset="0"/>
              <a:buChar char="•"/>
            </a:pPr>
            <a:r>
              <a:rPr lang="pt-BR" u="sng" dirty="0" smtClean="0"/>
              <a:t>Dimensão vertical</a:t>
            </a:r>
            <a:r>
              <a:rPr lang="pt-BR" dirty="0" smtClean="0"/>
              <a:t>: profundidade do efeito devolutivo. </a:t>
            </a:r>
          </a:p>
          <a:p>
            <a:pPr>
              <a:buFont typeface="Arial" panose="020B0604020202020204" pitchFamily="34" charset="0"/>
              <a:buChar char="•"/>
            </a:pPr>
            <a:r>
              <a:rPr lang="pt-BR" dirty="0" smtClean="0"/>
              <a:t>Art</a:t>
            </a:r>
            <a:r>
              <a:rPr lang="pt-BR" dirty="0"/>
              <a:t>. 1013 § 1º, CPC/15: § 1</a:t>
            </a:r>
            <a:r>
              <a:rPr lang="pt-BR" u="sng" baseline="30000" dirty="0"/>
              <a:t>o</a:t>
            </a:r>
            <a:r>
              <a:rPr lang="pt-BR" dirty="0"/>
              <a:t> Serão, porém, objeto de apreciação e julgamento pelo tribunal todas as questões suscitadas e discutidas no processo, ainda que não tenham sido solucionadas, </a:t>
            </a:r>
            <a:r>
              <a:rPr lang="pt-BR" dirty="0">
                <a:solidFill>
                  <a:schemeClr val="accent1"/>
                </a:solidFill>
              </a:rPr>
              <a:t>desde que relativas ao capítulo impugnado</a:t>
            </a:r>
            <a:r>
              <a:rPr lang="pt-BR" dirty="0" smtClean="0"/>
              <a:t>.</a:t>
            </a:r>
          </a:p>
          <a:p>
            <a:pPr marL="0" indent="0" algn="just">
              <a:buNone/>
            </a:pPr>
            <a:r>
              <a:rPr lang="pt-BR" dirty="0" smtClean="0"/>
              <a:t>É o conjunto de questões suscetíveis de serem apreciadas pelo tribunal </a:t>
            </a:r>
            <a:r>
              <a:rPr lang="pt-BR" i="1" dirty="0" smtClean="0"/>
              <a:t>ad quem</a:t>
            </a:r>
            <a:r>
              <a:rPr lang="pt-BR" dirty="0" smtClean="0"/>
              <a:t>. </a:t>
            </a:r>
          </a:p>
          <a:p>
            <a:pPr marL="0" indent="0" algn="just">
              <a:buNone/>
            </a:pPr>
            <a:r>
              <a:rPr lang="pt-BR" dirty="0" smtClean="0"/>
              <a:t>Apelação: efeito devolutivo é amplo, desde que dentro do capítulo de sentença impugnado. </a:t>
            </a:r>
          </a:p>
          <a:p>
            <a:pPr marL="0" indent="0" algn="just">
              <a:buNone/>
            </a:pPr>
            <a:r>
              <a:rPr lang="pt-BR" dirty="0" smtClean="0"/>
              <a:t>A profundidade do efeito devolutivo permite que o tribunal analise qualquer questão discutida no processo relativa àquele capítulo da decisão devolvido, mesmo matérias de ordem pública de ofício (efeito </a:t>
            </a:r>
            <a:r>
              <a:rPr lang="pt-BR" u="sng" dirty="0" smtClean="0"/>
              <a:t>translativo</a:t>
            </a:r>
            <a:r>
              <a:rPr lang="pt-BR" dirty="0" smtClean="0"/>
              <a:t>). </a:t>
            </a:r>
          </a:p>
          <a:p>
            <a:pPr marL="0" indent="0" algn="just">
              <a:buNone/>
            </a:pPr>
            <a:r>
              <a:rPr lang="pt-BR" dirty="0" smtClean="0"/>
              <a:t>No recurso extraordinário/especial há limitação na profundidade do efeito devolutivo. </a:t>
            </a:r>
          </a:p>
          <a:p>
            <a:pPr algn="just">
              <a:buFont typeface="Arial" panose="020B0604020202020204" pitchFamily="34" charset="0"/>
              <a:buChar char="•"/>
            </a:pPr>
            <a:endParaRPr lang="pt-BR" b="1" dirty="0"/>
          </a:p>
          <a:p>
            <a:endParaRPr lang="pt-BR" dirty="0"/>
          </a:p>
        </p:txBody>
      </p:sp>
      <p:pic>
        <p:nvPicPr>
          <p:cNvPr id="5" name="Imagem 4"/>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140473" y="5825358"/>
            <a:ext cx="826935" cy="1032642"/>
          </a:xfrm>
          <a:prstGeom prst="rect">
            <a:avLst/>
          </a:prstGeom>
          <a:ln>
            <a:noFill/>
          </a:ln>
          <a:effectLst>
            <a:softEdge rad="112500"/>
          </a:effectLst>
        </p:spPr>
      </p:pic>
      <p:sp>
        <p:nvSpPr>
          <p:cNvPr id="4" name="Espaço Reservado para Número de Slide 3"/>
          <p:cNvSpPr>
            <a:spLocks noGrp="1"/>
          </p:cNvSpPr>
          <p:nvPr>
            <p:ph type="sldNum" sz="quarter" idx="12"/>
          </p:nvPr>
        </p:nvSpPr>
        <p:spPr/>
        <p:txBody>
          <a:bodyPr/>
          <a:lstStyle/>
          <a:p>
            <a:fld id="{7D7CC47D-5F8A-409B-A1E5-FC04969D52E5}" type="slidenum">
              <a:rPr lang="pt-BR" smtClean="0"/>
              <a:pPr/>
              <a:t>18</a:t>
            </a:fld>
            <a:endParaRPr lang="pt-BR"/>
          </a:p>
        </p:txBody>
      </p:sp>
    </p:spTree>
    <p:extLst>
      <p:ext uri="{BB962C8B-B14F-4D97-AF65-F5344CB8AC3E}">
        <p14:creationId xmlns:p14="http://schemas.microsoft.com/office/powerpoint/2010/main" xmlns="" val="2207640070"/>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ço Reservado para Número de Slide 3"/>
          <p:cNvSpPr>
            <a:spLocks noGrp="1"/>
          </p:cNvSpPr>
          <p:nvPr>
            <p:ph type="sldNum" sz="quarter" idx="12"/>
          </p:nvPr>
        </p:nvSpPr>
        <p:spPr/>
        <p:txBody>
          <a:bodyPr/>
          <a:lstStyle/>
          <a:p>
            <a:fld id="{7D7CC47D-5F8A-409B-A1E5-FC04969D52E5}" type="slidenum">
              <a:rPr lang="pt-BR" smtClean="0"/>
              <a:pPr/>
              <a:t>19</a:t>
            </a:fld>
            <a:endParaRPr lang="pt-BR"/>
          </a:p>
        </p:txBody>
      </p:sp>
      <p:sp>
        <p:nvSpPr>
          <p:cNvPr id="5" name="Retângulo 4"/>
          <p:cNvSpPr/>
          <p:nvPr/>
        </p:nvSpPr>
        <p:spPr>
          <a:xfrm>
            <a:off x="204952" y="126124"/>
            <a:ext cx="11987048" cy="4708981"/>
          </a:xfrm>
          <a:prstGeom prst="rect">
            <a:avLst/>
          </a:prstGeom>
        </p:spPr>
        <p:txBody>
          <a:bodyPr wrap="square">
            <a:spAutoFit/>
          </a:bodyPr>
          <a:lstStyle/>
          <a:p>
            <a:pPr>
              <a:buFont typeface="Arial" panose="020B0604020202020204" pitchFamily="34" charset="0"/>
              <a:buChar char="•"/>
            </a:pPr>
            <a:r>
              <a:rPr lang="pt-BR" sz="2000" dirty="0"/>
              <a:t>O chamado efeito translativo (aspecto da profundidade do efeito devolutivo) é limitado pela extensão do efeito </a:t>
            </a:r>
            <a:r>
              <a:rPr lang="pt-BR" sz="2000" dirty="0" smtClean="0"/>
              <a:t>devolutivo? </a:t>
            </a:r>
          </a:p>
          <a:p>
            <a:pPr>
              <a:buFont typeface="Arial" panose="020B0604020202020204" pitchFamily="34" charset="0"/>
              <a:buChar char="•"/>
            </a:pPr>
            <a:r>
              <a:rPr lang="pt-BR" sz="2000" dirty="0" smtClean="0"/>
              <a:t>Havia polêmica no CPC anterior. Com a nova redação do art. 1013 §1º, parece resolvida: Serão, porém, objeto de apreciação e julgamento pelo tribunal todas as questões suscitadas e discutidas no processo, ainda que não tenham sido solucionadas, </a:t>
            </a:r>
            <a:r>
              <a:rPr lang="pt-BR" sz="2000" dirty="0" smtClean="0">
                <a:solidFill>
                  <a:schemeClr val="accent1"/>
                </a:solidFill>
              </a:rPr>
              <a:t>desde que relativas ao capítulo impugnado</a:t>
            </a:r>
            <a:r>
              <a:rPr lang="pt-BR" sz="2000" dirty="0" smtClean="0"/>
              <a:t>.</a:t>
            </a:r>
            <a:endParaRPr lang="pt-BR" sz="2000" dirty="0"/>
          </a:p>
          <a:p>
            <a:endParaRPr lang="pt-BR" sz="2000" b="1" dirty="0" smtClean="0"/>
          </a:p>
          <a:p>
            <a:r>
              <a:rPr lang="pt-BR" sz="2000" b="1" dirty="0" smtClean="0"/>
              <a:t>Sim</a:t>
            </a:r>
            <a:r>
              <a:rPr lang="pt-BR" sz="2000" b="1" dirty="0"/>
              <a:t>: </a:t>
            </a:r>
            <a:r>
              <a:rPr lang="pt-BR" sz="2000" dirty="0"/>
              <a:t>STF, Dinamarco, Barbosa Moreira, Bedaque, Luis Guilherme </a:t>
            </a:r>
            <a:r>
              <a:rPr lang="pt-BR" sz="2000" dirty="0" err="1"/>
              <a:t>Bondioli</a:t>
            </a:r>
            <a:r>
              <a:rPr lang="pt-BR" sz="2000" dirty="0" smtClean="0"/>
              <a:t>, </a:t>
            </a:r>
            <a:endParaRPr lang="pt-BR" sz="2000" dirty="0"/>
          </a:p>
          <a:p>
            <a:pPr algn="just"/>
            <a:r>
              <a:rPr lang="pt-BR" sz="2000" dirty="0"/>
              <a:t>“Sob pena de ofensa à garantia constitucional da coisa julgada, </a:t>
            </a:r>
            <a:r>
              <a:rPr lang="pt-BR" sz="2000" b="1" dirty="0"/>
              <a:t>não pode tribunal eleitoral, sob invocação do chamado efeito translativo do recurso,</a:t>
            </a:r>
            <a:r>
              <a:rPr lang="pt-BR" sz="2000" dirty="0"/>
              <a:t> no âmbito de cognição do que foi interposto apenas pelo prefeito, cujo diploma foi cassado, por captação ilegal de sufrágio, </a:t>
            </a:r>
            <a:r>
              <a:rPr lang="pt-BR" sz="2000" b="1" dirty="0"/>
              <a:t>cassar de ofício o diploma do vice-prefeito absolvido por capítulo decisório da sentença que, não impugnado por ninguém, transitou em julgado</a:t>
            </a:r>
            <a:r>
              <a:rPr lang="pt-BR" sz="2000" dirty="0"/>
              <a:t> (STF, AC 112, Relator(a):  Min. CEZAR PELUSO, Tribunal Pleno, julgado em 01/12/2004</a:t>
            </a:r>
            <a:r>
              <a:rPr lang="pt-BR" sz="2000" dirty="0" smtClean="0"/>
              <a:t>).</a:t>
            </a:r>
          </a:p>
          <a:p>
            <a:pPr algn="just"/>
            <a:r>
              <a:rPr lang="pt-BR" sz="2000" dirty="0" smtClean="0"/>
              <a:t>Art. 1013 § 1º, CPC/15: </a:t>
            </a:r>
            <a:r>
              <a:rPr lang="pt-BR" sz="2000" dirty="0"/>
              <a:t>§ 1</a:t>
            </a:r>
            <a:r>
              <a:rPr lang="pt-BR" sz="2000" u="sng" baseline="30000" dirty="0"/>
              <a:t>o</a:t>
            </a:r>
            <a:r>
              <a:rPr lang="pt-BR" sz="2000" dirty="0"/>
              <a:t> </a:t>
            </a:r>
          </a:p>
          <a:p>
            <a:pPr algn="just"/>
            <a:endParaRPr lang="pt-BR" sz="2000" b="1" dirty="0" smtClean="0">
              <a:solidFill>
                <a:srgbClr val="FF0000"/>
              </a:solidFill>
            </a:endParaRPr>
          </a:p>
          <a:p>
            <a:pPr algn="just"/>
            <a:r>
              <a:rPr lang="pt-BR" sz="2000" b="1" dirty="0" smtClean="0">
                <a:solidFill>
                  <a:srgbClr val="FF0000"/>
                </a:solidFill>
              </a:rPr>
              <a:t>Não</a:t>
            </a:r>
            <a:r>
              <a:rPr lang="pt-BR" sz="2000" b="1" dirty="0">
                <a:solidFill>
                  <a:srgbClr val="FF0000"/>
                </a:solidFill>
              </a:rPr>
              <a:t>: </a:t>
            </a:r>
            <a:r>
              <a:rPr lang="pt-BR" sz="2000" dirty="0" smtClean="0">
                <a:solidFill>
                  <a:srgbClr val="FF0000"/>
                </a:solidFill>
              </a:rPr>
              <a:t>Nelson Nery Jr.</a:t>
            </a:r>
            <a:endParaRPr lang="pt-BR" dirty="0">
              <a:solidFill>
                <a:srgbClr val="FF0000"/>
              </a:solidFill>
            </a:endParaRPr>
          </a:p>
        </p:txBody>
      </p:sp>
    </p:spTree>
    <p:extLst>
      <p:ext uri="{BB962C8B-B14F-4D97-AF65-F5344CB8AC3E}">
        <p14:creationId xmlns:p14="http://schemas.microsoft.com/office/powerpoint/2010/main" xmlns="" val="156395800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ítulo 5"/>
          <p:cNvSpPr>
            <a:spLocks noGrp="1"/>
          </p:cNvSpPr>
          <p:nvPr>
            <p:ph type="ctrTitle"/>
          </p:nvPr>
        </p:nvSpPr>
        <p:spPr>
          <a:xfrm>
            <a:off x="1097280" y="774994"/>
            <a:ext cx="10058400" cy="3566160"/>
          </a:xfrm>
        </p:spPr>
        <p:txBody>
          <a:bodyPr/>
          <a:lstStyle/>
          <a:p>
            <a:r>
              <a:rPr lang="pt-BR" dirty="0" smtClean="0"/>
              <a:t>Meios de impugnação às decisões judiciais</a:t>
            </a:r>
            <a:endParaRPr lang="pt-BR" dirty="0"/>
          </a:p>
        </p:txBody>
      </p:sp>
      <p:sp>
        <p:nvSpPr>
          <p:cNvPr id="7" name="Subtítulo 6"/>
          <p:cNvSpPr>
            <a:spLocks noGrp="1"/>
          </p:cNvSpPr>
          <p:nvPr>
            <p:ph type="subTitle" idx="1"/>
          </p:nvPr>
        </p:nvSpPr>
        <p:spPr/>
        <p:txBody>
          <a:bodyPr/>
          <a:lstStyle/>
          <a:p>
            <a:endParaRPr lang="pt-BR"/>
          </a:p>
        </p:txBody>
      </p:sp>
      <p:sp>
        <p:nvSpPr>
          <p:cNvPr id="4" name="Espaço Reservado para Número de Slide 3"/>
          <p:cNvSpPr>
            <a:spLocks noGrp="1"/>
          </p:cNvSpPr>
          <p:nvPr>
            <p:ph type="sldNum" sz="quarter" idx="12"/>
          </p:nvPr>
        </p:nvSpPr>
        <p:spPr/>
        <p:txBody>
          <a:bodyPr/>
          <a:lstStyle/>
          <a:p>
            <a:fld id="{7D7CC47D-5F8A-409B-A1E5-FC04969D52E5}" type="slidenum">
              <a:rPr lang="pt-BR" smtClean="0"/>
              <a:pPr/>
              <a:t>2</a:t>
            </a:fld>
            <a:endParaRPr lang="pt-BR"/>
          </a:p>
        </p:txBody>
      </p:sp>
    </p:spTree>
    <p:extLst>
      <p:ext uri="{BB962C8B-B14F-4D97-AF65-F5344CB8AC3E}">
        <p14:creationId xmlns:p14="http://schemas.microsoft.com/office/powerpoint/2010/main" xmlns="" val="272260127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097279" y="286603"/>
            <a:ext cx="10388867" cy="1450757"/>
          </a:xfrm>
        </p:spPr>
        <p:txBody>
          <a:bodyPr/>
          <a:lstStyle/>
          <a:p>
            <a:r>
              <a:rPr lang="pt-BR" dirty="0" smtClean="0"/>
              <a:t>Efeito devolutivo	</a:t>
            </a:r>
            <a:endParaRPr lang="pt-BR" dirty="0"/>
          </a:p>
        </p:txBody>
      </p:sp>
      <p:sp>
        <p:nvSpPr>
          <p:cNvPr id="3" name="Espaço Reservado para Conteúdo 2"/>
          <p:cNvSpPr>
            <a:spLocks noGrp="1"/>
          </p:cNvSpPr>
          <p:nvPr>
            <p:ph idx="1"/>
          </p:nvPr>
        </p:nvSpPr>
        <p:spPr>
          <a:xfrm>
            <a:off x="1097280" y="1845733"/>
            <a:ext cx="10966190" cy="4495945"/>
          </a:xfrm>
        </p:spPr>
        <p:txBody>
          <a:bodyPr>
            <a:normAutofit fontScale="92500" lnSpcReduction="20000"/>
          </a:bodyPr>
          <a:lstStyle/>
          <a:p>
            <a:pPr>
              <a:buFont typeface="Arial" panose="020B0604020202020204" pitchFamily="34" charset="0"/>
              <a:buChar char="•"/>
            </a:pPr>
            <a:r>
              <a:rPr lang="pt-BR" dirty="0" smtClean="0"/>
              <a:t>Dimensão </a:t>
            </a:r>
            <a:r>
              <a:rPr lang="pt-BR" u="sng" dirty="0" smtClean="0"/>
              <a:t>subjetiva</a:t>
            </a:r>
            <a:r>
              <a:rPr lang="pt-BR" dirty="0" smtClean="0"/>
              <a:t> (efeito extensivo): </a:t>
            </a:r>
          </a:p>
          <a:p>
            <a:pPr marL="0" indent="0">
              <a:buNone/>
            </a:pPr>
            <a:r>
              <a:rPr lang="pt-BR" dirty="0" smtClean="0"/>
              <a:t>Processo com litisconsortes ativos ou passivos. </a:t>
            </a:r>
          </a:p>
          <a:p>
            <a:r>
              <a:rPr lang="pt-BR" dirty="0" smtClean="0"/>
              <a:t>Interposição do recurso devolve ao tribunal apenas a pretensão da parte que recorre e em face da parte em relação à qual o recurso é interposto (princípio da autonomia dos litisconsortes; ou </a:t>
            </a:r>
            <a:r>
              <a:rPr lang="pt-BR" i="1" dirty="0" smtClean="0"/>
              <a:t>dogma da personalidade</a:t>
            </a:r>
            <a:r>
              <a:rPr lang="pt-BR" dirty="0" smtClean="0"/>
              <a:t>). Exceção: litisconsórcio unitário e solidariedade passiva. </a:t>
            </a:r>
          </a:p>
          <a:p>
            <a:r>
              <a:rPr lang="pt-BR" i="1" dirty="0" smtClean="0"/>
              <a:t>Art</a:t>
            </a:r>
            <a:r>
              <a:rPr lang="pt-BR" i="1" dirty="0"/>
              <a:t>. 1.005.  O recurso interposto por um dos litisconsortes a todos aproveita, salvo se distintos ou opostos os seus interesses.</a:t>
            </a:r>
          </a:p>
          <a:p>
            <a:r>
              <a:rPr lang="pt-BR" i="1" dirty="0"/>
              <a:t>Parágrafo único.  Havendo solidariedade passiva, o recurso interposto por um devedor aproveitará aos outros quando as defesas opostas ao credor lhes forem comuns.</a:t>
            </a:r>
          </a:p>
          <a:p>
            <a:r>
              <a:rPr lang="pt-BR" i="1" dirty="0" smtClean="0"/>
              <a:t> </a:t>
            </a:r>
            <a:r>
              <a:rPr lang="pt-BR" dirty="0"/>
              <a:t>“A extensão aos demais dos efeitos do recurso interposto por um dos litisconsortes, prevista no art. 509, C. Pr. </a:t>
            </a:r>
            <a:r>
              <a:rPr lang="pt-BR" dirty="0" err="1"/>
              <a:t>Civ</a:t>
            </a:r>
            <a:r>
              <a:rPr lang="pt-BR" dirty="0"/>
              <a:t>. [NCPC, art. 1.005], </a:t>
            </a:r>
            <a:r>
              <a:rPr lang="pt-BR" dirty="0" smtClean="0"/>
              <a:t>é restrita </a:t>
            </a:r>
            <a:r>
              <a:rPr lang="pt-BR" dirty="0"/>
              <a:t>à hipótese do litisconsórcio unitário” (STF, 1ª T., RE 149.787/ES, Rel. Min. Sepúlveda Pertence, ac. 03.03.1995, DJU </a:t>
            </a:r>
            <a:r>
              <a:rPr lang="pt-BR" dirty="0" smtClean="0"/>
              <a:t>01.09.1995, p</a:t>
            </a:r>
            <a:r>
              <a:rPr lang="pt-BR" dirty="0"/>
              <a:t>. 27.392). No mesmo sentido: STJ, 5ª T., RMS 15.354/SC, Rel. Min. Arnaldo Esteves Lima, ac. 26.04.2005, DJU 01.07.2005, p. </a:t>
            </a:r>
            <a:r>
              <a:rPr lang="pt-BR" dirty="0" smtClean="0"/>
              <a:t>561; </a:t>
            </a:r>
            <a:r>
              <a:rPr lang="nn-NO" dirty="0" smtClean="0"/>
              <a:t>STJ</a:t>
            </a:r>
            <a:r>
              <a:rPr lang="nn-NO" dirty="0"/>
              <a:t>, 1ª T., REsp 827.935/DF, Rel. Min. Teori Albino Zavascki, ac. 15.05.2008, DJe 27.08.2008; STJ, 3ª T., AgRg no REsp </a:t>
            </a:r>
            <a:r>
              <a:rPr lang="nn-NO" dirty="0" smtClean="0"/>
              <a:t>908.763/TO, </a:t>
            </a:r>
            <a:r>
              <a:rPr lang="es-ES" dirty="0" smtClean="0"/>
              <a:t>Rel</a:t>
            </a:r>
            <a:r>
              <a:rPr lang="es-ES" dirty="0"/>
              <a:t>. Min. Ricardo Villas </a:t>
            </a:r>
            <a:r>
              <a:rPr lang="es-ES" dirty="0" err="1"/>
              <a:t>Bôas</a:t>
            </a:r>
            <a:r>
              <a:rPr lang="es-ES" dirty="0"/>
              <a:t> Cueva, </a:t>
            </a:r>
            <a:r>
              <a:rPr lang="es-ES" dirty="0" err="1"/>
              <a:t>ac</a:t>
            </a:r>
            <a:r>
              <a:rPr lang="es-ES" dirty="0"/>
              <a:t>. 18.10.2012, </a:t>
            </a:r>
            <a:r>
              <a:rPr lang="es-ES" dirty="0" err="1"/>
              <a:t>DJe</a:t>
            </a:r>
            <a:r>
              <a:rPr lang="es-ES" dirty="0"/>
              <a:t> </a:t>
            </a:r>
            <a:r>
              <a:rPr lang="es-ES" dirty="0" smtClean="0"/>
              <a:t>24.10.2012”. Cf. Humberto </a:t>
            </a:r>
            <a:r>
              <a:rPr lang="es-ES" dirty="0" err="1" smtClean="0"/>
              <a:t>Theodoro</a:t>
            </a:r>
            <a:r>
              <a:rPr lang="es-ES" dirty="0" smtClean="0"/>
              <a:t>  Júnior. </a:t>
            </a:r>
            <a:endParaRPr lang="pt-BR" i="1" dirty="0" smtClean="0"/>
          </a:p>
          <a:p>
            <a:pPr algn="just">
              <a:buFont typeface="Arial" panose="020B0604020202020204" pitchFamily="34" charset="0"/>
              <a:buChar char="•"/>
            </a:pPr>
            <a:r>
              <a:rPr lang="pt-BR" dirty="0" smtClean="0"/>
              <a:t> </a:t>
            </a:r>
            <a:endParaRPr lang="pt-BR" b="1" dirty="0"/>
          </a:p>
          <a:p>
            <a:endParaRPr lang="pt-BR" dirty="0"/>
          </a:p>
        </p:txBody>
      </p:sp>
      <p:pic>
        <p:nvPicPr>
          <p:cNvPr id="5" name="Imagem 4"/>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140473" y="5825358"/>
            <a:ext cx="826935" cy="1032642"/>
          </a:xfrm>
          <a:prstGeom prst="rect">
            <a:avLst/>
          </a:prstGeom>
          <a:ln>
            <a:noFill/>
          </a:ln>
          <a:effectLst>
            <a:softEdge rad="112500"/>
          </a:effectLst>
        </p:spPr>
      </p:pic>
      <p:sp>
        <p:nvSpPr>
          <p:cNvPr id="4" name="Espaço Reservado para Número de Slide 3"/>
          <p:cNvSpPr>
            <a:spLocks noGrp="1"/>
          </p:cNvSpPr>
          <p:nvPr>
            <p:ph type="sldNum" sz="quarter" idx="12"/>
          </p:nvPr>
        </p:nvSpPr>
        <p:spPr/>
        <p:txBody>
          <a:bodyPr/>
          <a:lstStyle/>
          <a:p>
            <a:fld id="{7D7CC47D-5F8A-409B-A1E5-FC04969D52E5}" type="slidenum">
              <a:rPr lang="pt-BR" smtClean="0"/>
              <a:pPr/>
              <a:t>20</a:t>
            </a:fld>
            <a:endParaRPr lang="pt-BR"/>
          </a:p>
        </p:txBody>
      </p:sp>
    </p:spTree>
    <p:extLst>
      <p:ext uri="{BB962C8B-B14F-4D97-AF65-F5344CB8AC3E}">
        <p14:creationId xmlns:p14="http://schemas.microsoft.com/office/powerpoint/2010/main" xmlns="" val="2207640070"/>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097279" y="286603"/>
            <a:ext cx="10388867" cy="1450757"/>
          </a:xfrm>
        </p:spPr>
        <p:txBody>
          <a:bodyPr/>
          <a:lstStyle/>
          <a:p>
            <a:r>
              <a:rPr lang="pt-BR" dirty="0" smtClean="0"/>
              <a:t>Efeito Suspensivo</a:t>
            </a:r>
            <a:endParaRPr lang="pt-BR" dirty="0"/>
          </a:p>
        </p:txBody>
      </p:sp>
      <p:sp>
        <p:nvSpPr>
          <p:cNvPr id="3" name="Espaço Reservado para Conteúdo 2"/>
          <p:cNvSpPr>
            <a:spLocks noGrp="1"/>
          </p:cNvSpPr>
          <p:nvPr>
            <p:ph idx="1"/>
          </p:nvPr>
        </p:nvSpPr>
        <p:spPr/>
        <p:txBody>
          <a:bodyPr>
            <a:normAutofit/>
          </a:bodyPr>
          <a:lstStyle/>
          <a:p>
            <a:pPr>
              <a:buFont typeface="Arial" panose="020B0604020202020204" pitchFamily="34" charset="0"/>
              <a:buChar char="•"/>
            </a:pPr>
            <a:r>
              <a:rPr lang="pt-BR" dirty="0" smtClean="0"/>
              <a:t>Efeito suspensivo impede a pronta consumação dos efeitos de uma decisão até o julgamento do recurso. Eficácia da decisão fica subordinada, portanto, ao efeito do recurso. </a:t>
            </a:r>
          </a:p>
          <a:p>
            <a:pPr algn="just">
              <a:buFont typeface="Arial" panose="020B0604020202020204" pitchFamily="34" charset="0"/>
              <a:buChar char="•"/>
            </a:pPr>
            <a:r>
              <a:rPr lang="pt-BR" dirty="0" smtClean="0"/>
              <a:t> Regra: recursos não tem efeito suspensivo, a menos que a lei diga o contrário. </a:t>
            </a:r>
          </a:p>
          <a:p>
            <a:r>
              <a:rPr lang="pt-BR" i="1" dirty="0" smtClean="0"/>
              <a:t>Art. 995.  Os recursos não impedem a eficácia da decisão, salvo disposição legal ou decisão judicial em sentido diverso.</a:t>
            </a:r>
          </a:p>
          <a:p>
            <a:r>
              <a:rPr lang="pt-BR" i="1" dirty="0" smtClean="0"/>
              <a:t>Parágrafo único.  A eficácia da decisão recorrida poderá ser suspensa por decisão do relator, se da imediata produção de seus efeitos houver risco de dano grave, de difícil ou impossível reparação, e ficar demonstrada a probabilidade de provimento do recurso.</a:t>
            </a:r>
          </a:p>
          <a:p>
            <a:pPr algn="just">
              <a:buFont typeface="Arial" panose="020B0604020202020204" pitchFamily="34" charset="0"/>
              <a:buChar char="•"/>
            </a:pPr>
            <a:r>
              <a:rPr lang="pt-BR" b="1" dirty="0" smtClean="0"/>
              <a:t>Recursos com efeito suspensivo </a:t>
            </a:r>
            <a:r>
              <a:rPr lang="pt-BR" b="1" i="1" dirty="0" smtClean="0"/>
              <a:t>ex </a:t>
            </a:r>
            <a:r>
              <a:rPr lang="pt-BR" b="1" i="1" dirty="0" err="1" smtClean="0"/>
              <a:t>lege</a:t>
            </a:r>
            <a:r>
              <a:rPr lang="pt-BR" b="1" dirty="0" smtClean="0"/>
              <a:t>: </a:t>
            </a:r>
            <a:r>
              <a:rPr lang="pt-BR" dirty="0" smtClean="0"/>
              <a:t>apelação e recursos extraordinário ou especial contra decisão em incidente de resolução de demandas repetitivas (IRDR), cf. art.987 § 1º.</a:t>
            </a:r>
          </a:p>
          <a:p>
            <a:pPr algn="just">
              <a:buFont typeface="Arial" panose="020B0604020202020204" pitchFamily="34" charset="0"/>
              <a:buChar char="•"/>
            </a:pPr>
            <a:r>
              <a:rPr lang="pt-BR" dirty="0" smtClean="0"/>
              <a:t>Embargos de declaração: tem o efeito do recurso principal </a:t>
            </a:r>
            <a:endParaRPr lang="pt-BR" b="1" dirty="0"/>
          </a:p>
          <a:p>
            <a:endParaRPr lang="pt-BR" dirty="0"/>
          </a:p>
        </p:txBody>
      </p:sp>
      <p:pic>
        <p:nvPicPr>
          <p:cNvPr id="5" name="Imagem 4"/>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140473" y="5825358"/>
            <a:ext cx="826935" cy="1032642"/>
          </a:xfrm>
          <a:prstGeom prst="rect">
            <a:avLst/>
          </a:prstGeom>
          <a:ln>
            <a:noFill/>
          </a:ln>
          <a:effectLst>
            <a:softEdge rad="112500"/>
          </a:effectLst>
        </p:spPr>
      </p:pic>
      <p:sp>
        <p:nvSpPr>
          <p:cNvPr id="4" name="Espaço Reservado para Número de Slide 3"/>
          <p:cNvSpPr>
            <a:spLocks noGrp="1"/>
          </p:cNvSpPr>
          <p:nvPr>
            <p:ph type="sldNum" sz="quarter" idx="12"/>
          </p:nvPr>
        </p:nvSpPr>
        <p:spPr/>
        <p:txBody>
          <a:bodyPr/>
          <a:lstStyle/>
          <a:p>
            <a:fld id="{7D7CC47D-5F8A-409B-A1E5-FC04969D52E5}" type="slidenum">
              <a:rPr lang="pt-BR" smtClean="0"/>
              <a:pPr/>
              <a:t>21</a:t>
            </a:fld>
            <a:endParaRPr lang="pt-BR"/>
          </a:p>
        </p:txBody>
      </p:sp>
    </p:spTree>
    <p:extLst>
      <p:ext uri="{BB962C8B-B14F-4D97-AF65-F5344CB8AC3E}">
        <p14:creationId xmlns:p14="http://schemas.microsoft.com/office/powerpoint/2010/main" xmlns="" val="2207640070"/>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097279" y="286603"/>
            <a:ext cx="10388867" cy="1450757"/>
          </a:xfrm>
        </p:spPr>
        <p:txBody>
          <a:bodyPr/>
          <a:lstStyle/>
          <a:p>
            <a:r>
              <a:rPr lang="pt-BR" dirty="0" smtClean="0"/>
              <a:t>Efeito substitutivo (cassação e substituição da decisão recorrida)</a:t>
            </a:r>
            <a:endParaRPr lang="pt-BR" dirty="0"/>
          </a:p>
        </p:txBody>
      </p:sp>
      <p:sp>
        <p:nvSpPr>
          <p:cNvPr id="3" name="Espaço Reservado para Conteúdo 2"/>
          <p:cNvSpPr>
            <a:spLocks noGrp="1"/>
          </p:cNvSpPr>
          <p:nvPr>
            <p:ph idx="1"/>
          </p:nvPr>
        </p:nvSpPr>
        <p:spPr/>
        <p:txBody>
          <a:bodyPr>
            <a:normAutofit/>
          </a:bodyPr>
          <a:lstStyle/>
          <a:p>
            <a:pPr>
              <a:buFont typeface="Arial" panose="020B0604020202020204" pitchFamily="34" charset="0"/>
              <a:buChar char="•"/>
            </a:pPr>
            <a:r>
              <a:rPr lang="pt-BR" dirty="0" smtClean="0"/>
              <a:t>Só existe se o recurso é conhecido, i.e., se há decisão de mérito. </a:t>
            </a:r>
          </a:p>
          <a:p>
            <a:pPr algn="just">
              <a:buFont typeface="Arial" panose="020B0604020202020204" pitchFamily="34" charset="0"/>
              <a:buChar char="•"/>
            </a:pPr>
            <a:r>
              <a:rPr lang="pt-BR" dirty="0" smtClean="0"/>
              <a:t> Se conhecido o recurso: haverá cassação da decisão recorrida e outra será proferida para substituí-la (mesmo se o recurso for </a:t>
            </a:r>
            <a:r>
              <a:rPr lang="pt-BR" dirty="0" err="1" smtClean="0"/>
              <a:t>improvido</a:t>
            </a:r>
            <a:r>
              <a:rPr lang="pt-BR" dirty="0" smtClean="0"/>
              <a:t>, confirmando-se a decisão originária).</a:t>
            </a:r>
          </a:p>
          <a:p>
            <a:pPr algn="just">
              <a:buFont typeface="Arial" panose="020B0604020202020204" pitchFamily="34" charset="0"/>
              <a:buChar char="•"/>
            </a:pPr>
            <a:r>
              <a:rPr lang="pt-BR" b="1" dirty="0" smtClean="0"/>
              <a:t>Art. 1.008: </a:t>
            </a:r>
            <a:r>
              <a:rPr lang="pt-BR" i="1" dirty="0" smtClean="0"/>
              <a:t>O julgamento proferido pelo tribunal substituirá a decisão impugnada no que tiver sido objeto de recurso.</a:t>
            </a:r>
            <a:endParaRPr lang="pt-BR" b="1" i="1" dirty="0"/>
          </a:p>
          <a:p>
            <a:endParaRPr lang="pt-BR" dirty="0"/>
          </a:p>
        </p:txBody>
      </p:sp>
      <p:pic>
        <p:nvPicPr>
          <p:cNvPr id="5" name="Imagem 4"/>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140473" y="5825358"/>
            <a:ext cx="826935" cy="1032642"/>
          </a:xfrm>
          <a:prstGeom prst="rect">
            <a:avLst/>
          </a:prstGeom>
          <a:ln>
            <a:noFill/>
          </a:ln>
          <a:effectLst>
            <a:softEdge rad="112500"/>
          </a:effectLst>
        </p:spPr>
      </p:pic>
      <p:sp>
        <p:nvSpPr>
          <p:cNvPr id="4" name="Espaço Reservado para Número de Slide 3"/>
          <p:cNvSpPr>
            <a:spLocks noGrp="1"/>
          </p:cNvSpPr>
          <p:nvPr>
            <p:ph type="sldNum" sz="quarter" idx="12"/>
          </p:nvPr>
        </p:nvSpPr>
        <p:spPr/>
        <p:txBody>
          <a:bodyPr/>
          <a:lstStyle/>
          <a:p>
            <a:fld id="{7D7CC47D-5F8A-409B-A1E5-FC04969D52E5}" type="slidenum">
              <a:rPr lang="pt-BR" smtClean="0"/>
              <a:pPr/>
              <a:t>22</a:t>
            </a:fld>
            <a:endParaRPr lang="pt-BR"/>
          </a:p>
        </p:txBody>
      </p:sp>
    </p:spTree>
    <p:extLst>
      <p:ext uri="{BB962C8B-B14F-4D97-AF65-F5344CB8AC3E}">
        <p14:creationId xmlns:p14="http://schemas.microsoft.com/office/powerpoint/2010/main" xmlns="" val="2207640070"/>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097279" y="286603"/>
            <a:ext cx="10388867" cy="1450757"/>
          </a:xfrm>
        </p:spPr>
        <p:txBody>
          <a:bodyPr/>
          <a:lstStyle/>
          <a:p>
            <a:r>
              <a:rPr lang="pt-BR" dirty="0" smtClean="0"/>
              <a:t>Efeito Regressivo	</a:t>
            </a:r>
            <a:endParaRPr lang="pt-BR" dirty="0"/>
          </a:p>
        </p:txBody>
      </p:sp>
      <p:sp>
        <p:nvSpPr>
          <p:cNvPr id="3" name="Espaço Reservado para Conteúdo 2"/>
          <p:cNvSpPr>
            <a:spLocks noGrp="1"/>
          </p:cNvSpPr>
          <p:nvPr>
            <p:ph idx="1"/>
          </p:nvPr>
        </p:nvSpPr>
        <p:spPr/>
        <p:txBody>
          <a:bodyPr>
            <a:normAutofit/>
          </a:bodyPr>
          <a:lstStyle/>
          <a:p>
            <a:pPr>
              <a:buFont typeface="Arial" panose="020B0604020202020204" pitchFamily="34" charset="0"/>
              <a:buChar char="•"/>
            </a:pPr>
            <a:r>
              <a:rPr lang="pt-BR" dirty="0" smtClean="0"/>
              <a:t>Possibilidade que se abre, após a interposição do recurso, de o próprio juiz prolator da decisão se retratar. </a:t>
            </a:r>
          </a:p>
          <a:p>
            <a:pPr algn="just">
              <a:buFont typeface="Arial" panose="020B0604020202020204" pitchFamily="34" charset="0"/>
              <a:buChar char="•"/>
            </a:pPr>
            <a:r>
              <a:rPr lang="pt-BR" dirty="0" smtClean="0"/>
              <a:t> Presente em: qualquer hipótese de agravo de instrumento (art. 1018 §1º)</a:t>
            </a:r>
          </a:p>
          <a:p>
            <a:pPr marL="0" indent="0" algn="just">
              <a:buNone/>
            </a:pPr>
            <a:r>
              <a:rPr lang="pt-BR" dirty="0" smtClean="0"/>
              <a:t> </a:t>
            </a:r>
            <a:r>
              <a:rPr lang="pt-BR" dirty="0" smtClean="0">
                <a:solidFill>
                  <a:schemeClr val="accent1"/>
                </a:solidFill>
              </a:rPr>
              <a:t>apelação contra decisão que extingue o processo sem o exame do mérito (art. 485, §7º)</a:t>
            </a:r>
            <a:r>
              <a:rPr lang="pt-BR" dirty="0" smtClean="0"/>
              <a:t>, apelação contra julgamento liminar de improcedência (art. 332, §4º), </a:t>
            </a:r>
            <a:r>
              <a:rPr lang="pt-BR" dirty="0" smtClean="0">
                <a:solidFill>
                  <a:srgbClr val="00B0F0"/>
                </a:solidFill>
              </a:rPr>
              <a:t>qualquer apelação no ECA (art. 198, VII) .</a:t>
            </a:r>
            <a:endParaRPr lang="pt-BR" b="1" dirty="0">
              <a:solidFill>
                <a:srgbClr val="00B0F0"/>
              </a:solidFill>
            </a:endParaRPr>
          </a:p>
          <a:p>
            <a:endParaRPr lang="pt-BR" dirty="0"/>
          </a:p>
        </p:txBody>
      </p:sp>
      <p:pic>
        <p:nvPicPr>
          <p:cNvPr id="5" name="Imagem 4"/>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140473" y="5825358"/>
            <a:ext cx="826935" cy="1032642"/>
          </a:xfrm>
          <a:prstGeom prst="rect">
            <a:avLst/>
          </a:prstGeom>
          <a:ln>
            <a:noFill/>
          </a:ln>
          <a:effectLst>
            <a:softEdge rad="112500"/>
          </a:effectLst>
        </p:spPr>
      </p:pic>
      <p:sp>
        <p:nvSpPr>
          <p:cNvPr id="4" name="Espaço Reservado para Número de Slide 3"/>
          <p:cNvSpPr>
            <a:spLocks noGrp="1"/>
          </p:cNvSpPr>
          <p:nvPr>
            <p:ph type="sldNum" sz="quarter" idx="12"/>
          </p:nvPr>
        </p:nvSpPr>
        <p:spPr/>
        <p:txBody>
          <a:bodyPr/>
          <a:lstStyle/>
          <a:p>
            <a:fld id="{7D7CC47D-5F8A-409B-A1E5-FC04969D52E5}" type="slidenum">
              <a:rPr lang="pt-BR" smtClean="0"/>
              <a:pPr/>
              <a:t>23</a:t>
            </a:fld>
            <a:endParaRPr lang="pt-BR"/>
          </a:p>
        </p:txBody>
      </p:sp>
    </p:spTree>
    <p:extLst>
      <p:ext uri="{BB962C8B-B14F-4D97-AF65-F5344CB8AC3E}">
        <p14:creationId xmlns:p14="http://schemas.microsoft.com/office/powerpoint/2010/main" xmlns="" val="2207640070"/>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097279" y="286603"/>
            <a:ext cx="10388867" cy="1450757"/>
          </a:xfrm>
        </p:spPr>
        <p:txBody>
          <a:bodyPr/>
          <a:lstStyle/>
          <a:p>
            <a:r>
              <a:rPr lang="pt-BR" dirty="0" smtClean="0"/>
              <a:t>Mérito e pressupostos de admissibilidade</a:t>
            </a:r>
            <a:endParaRPr lang="pt-BR" dirty="0"/>
          </a:p>
        </p:txBody>
      </p:sp>
      <p:sp>
        <p:nvSpPr>
          <p:cNvPr id="3" name="Espaço Reservado para Conteúdo 2"/>
          <p:cNvSpPr>
            <a:spLocks noGrp="1"/>
          </p:cNvSpPr>
          <p:nvPr>
            <p:ph idx="1"/>
          </p:nvPr>
        </p:nvSpPr>
        <p:spPr/>
        <p:txBody>
          <a:bodyPr>
            <a:normAutofit/>
          </a:bodyPr>
          <a:lstStyle/>
          <a:p>
            <a:pPr>
              <a:buFont typeface="Arial" panose="020B0604020202020204" pitchFamily="34" charset="0"/>
              <a:buChar char="•"/>
            </a:pPr>
            <a:r>
              <a:rPr lang="pt-BR" dirty="0" smtClean="0"/>
              <a:t>Todos os recursos tem </a:t>
            </a:r>
            <a:r>
              <a:rPr lang="pt-BR" b="1" u="sng" dirty="0" smtClean="0"/>
              <a:t>dois juízos</a:t>
            </a:r>
            <a:r>
              <a:rPr lang="pt-BR" dirty="0" smtClean="0"/>
              <a:t>: juízo de admissibilidade e juízo de mérito. </a:t>
            </a:r>
          </a:p>
          <a:p>
            <a:pPr>
              <a:buFont typeface="Arial" panose="020B0604020202020204" pitchFamily="34" charset="0"/>
              <a:buChar char="•"/>
            </a:pPr>
            <a:r>
              <a:rPr lang="pt-BR" dirty="0" smtClean="0"/>
              <a:t>Admissibilidade: se o recurso merece ou não ser </a:t>
            </a:r>
            <a:r>
              <a:rPr lang="pt-BR" u="sng" dirty="0" smtClean="0"/>
              <a:t>conhecido</a:t>
            </a:r>
            <a:r>
              <a:rPr lang="pt-BR" dirty="0" smtClean="0"/>
              <a:t> (admitido). </a:t>
            </a:r>
            <a:r>
              <a:rPr lang="pt-BR" dirty="0" err="1" smtClean="0"/>
              <a:t>I.e.</a:t>
            </a:r>
            <a:r>
              <a:rPr lang="pt-BR" dirty="0" smtClean="0"/>
              <a:t>, se </a:t>
            </a:r>
            <a:r>
              <a:rPr lang="pt-BR" dirty="0" err="1" smtClean="0"/>
              <a:t>se</a:t>
            </a:r>
            <a:r>
              <a:rPr lang="pt-BR" dirty="0" smtClean="0"/>
              <a:t> analisará o mérito.</a:t>
            </a:r>
          </a:p>
          <a:p>
            <a:pPr>
              <a:buFont typeface="Arial" panose="020B0604020202020204" pitchFamily="34" charset="0"/>
              <a:buChar char="•"/>
            </a:pPr>
            <a:r>
              <a:rPr lang="pt-BR" dirty="0" smtClean="0"/>
              <a:t>Mérito do recurso: pretensão recursal  - pode coincidir com o mérito da causa ou não (comumente, o mérito do recurso é uma matéria processual</a:t>
            </a:r>
            <a:r>
              <a:rPr lang="pt-BR" dirty="0"/>
              <a:t>). Julgamento de </a:t>
            </a:r>
            <a:r>
              <a:rPr lang="pt-BR" i="1" dirty="0"/>
              <a:t>provimento</a:t>
            </a:r>
            <a:r>
              <a:rPr lang="pt-BR" dirty="0"/>
              <a:t> ou </a:t>
            </a:r>
            <a:r>
              <a:rPr lang="pt-BR" i="1" dirty="0"/>
              <a:t>não provimento</a:t>
            </a:r>
            <a:r>
              <a:rPr lang="pt-BR" dirty="0"/>
              <a:t>.</a:t>
            </a:r>
            <a:endParaRPr lang="pt-BR" dirty="0" smtClean="0"/>
          </a:p>
          <a:p>
            <a:endParaRPr lang="pt-BR" dirty="0" smtClean="0"/>
          </a:p>
          <a:p>
            <a:r>
              <a:rPr lang="pt-BR" b="1" dirty="0" smtClean="0"/>
              <a:t>Quem faz o juízo de admissibilidade dos recursos?</a:t>
            </a:r>
            <a:endParaRPr lang="pt-BR" b="1" dirty="0"/>
          </a:p>
        </p:txBody>
      </p:sp>
      <p:pic>
        <p:nvPicPr>
          <p:cNvPr id="5" name="Imagem 4"/>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140473" y="5825358"/>
            <a:ext cx="826935" cy="1032642"/>
          </a:xfrm>
          <a:prstGeom prst="rect">
            <a:avLst/>
          </a:prstGeom>
          <a:ln>
            <a:noFill/>
          </a:ln>
          <a:effectLst>
            <a:softEdge rad="112500"/>
          </a:effectLst>
        </p:spPr>
      </p:pic>
      <p:sp>
        <p:nvSpPr>
          <p:cNvPr id="4" name="Espaço Reservado para Número de Slide 3"/>
          <p:cNvSpPr>
            <a:spLocks noGrp="1"/>
          </p:cNvSpPr>
          <p:nvPr>
            <p:ph type="sldNum" sz="quarter" idx="12"/>
          </p:nvPr>
        </p:nvSpPr>
        <p:spPr/>
        <p:txBody>
          <a:bodyPr/>
          <a:lstStyle/>
          <a:p>
            <a:fld id="{7D7CC47D-5F8A-409B-A1E5-FC04969D52E5}" type="slidenum">
              <a:rPr lang="pt-BR" smtClean="0"/>
              <a:pPr/>
              <a:t>24</a:t>
            </a:fld>
            <a:endParaRPr lang="pt-BR"/>
          </a:p>
        </p:txBody>
      </p:sp>
    </p:spTree>
    <p:extLst>
      <p:ext uri="{BB962C8B-B14F-4D97-AF65-F5344CB8AC3E}">
        <p14:creationId xmlns:p14="http://schemas.microsoft.com/office/powerpoint/2010/main" xmlns="" val="2207640070"/>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097279" y="286603"/>
            <a:ext cx="10388867" cy="1450757"/>
          </a:xfrm>
        </p:spPr>
        <p:txBody>
          <a:bodyPr/>
          <a:lstStyle/>
          <a:p>
            <a:r>
              <a:rPr lang="pt-BR" dirty="0" smtClean="0"/>
              <a:t>Mérito e pressupostos de admissibilidade</a:t>
            </a:r>
            <a:endParaRPr lang="pt-BR" dirty="0"/>
          </a:p>
        </p:txBody>
      </p:sp>
      <p:sp>
        <p:nvSpPr>
          <p:cNvPr id="3" name="Espaço Reservado para Conteúdo 2"/>
          <p:cNvSpPr>
            <a:spLocks noGrp="1"/>
          </p:cNvSpPr>
          <p:nvPr>
            <p:ph idx="1"/>
          </p:nvPr>
        </p:nvSpPr>
        <p:spPr/>
        <p:txBody>
          <a:bodyPr>
            <a:normAutofit/>
          </a:bodyPr>
          <a:lstStyle/>
          <a:p>
            <a:pPr>
              <a:buFont typeface="Arial" panose="020B0604020202020204" pitchFamily="34" charset="0"/>
              <a:buChar char="•"/>
            </a:pPr>
            <a:r>
              <a:rPr lang="pt-BR" dirty="0" smtClean="0"/>
              <a:t>Todos os recursos tem </a:t>
            </a:r>
            <a:r>
              <a:rPr lang="pt-BR" b="1" u="sng" dirty="0" smtClean="0"/>
              <a:t>dois juízos</a:t>
            </a:r>
            <a:r>
              <a:rPr lang="pt-BR" dirty="0" smtClean="0"/>
              <a:t>: juízo de admissibilidade e juízo de mérito. </a:t>
            </a:r>
          </a:p>
          <a:p>
            <a:pPr>
              <a:buFont typeface="Arial" panose="020B0604020202020204" pitchFamily="34" charset="0"/>
              <a:buChar char="•"/>
            </a:pPr>
            <a:r>
              <a:rPr lang="pt-BR" dirty="0" smtClean="0"/>
              <a:t>Admissibilidade: se o recurso merece ou não ser </a:t>
            </a:r>
            <a:r>
              <a:rPr lang="pt-BR" u="sng" dirty="0" smtClean="0"/>
              <a:t>conhecido</a:t>
            </a:r>
            <a:r>
              <a:rPr lang="pt-BR" dirty="0" smtClean="0"/>
              <a:t> (admitido). </a:t>
            </a:r>
            <a:r>
              <a:rPr lang="pt-BR" dirty="0" err="1" smtClean="0"/>
              <a:t>I.e.</a:t>
            </a:r>
            <a:r>
              <a:rPr lang="pt-BR" dirty="0" smtClean="0"/>
              <a:t>, se </a:t>
            </a:r>
            <a:r>
              <a:rPr lang="pt-BR" dirty="0" err="1" smtClean="0"/>
              <a:t>se</a:t>
            </a:r>
            <a:r>
              <a:rPr lang="pt-BR" dirty="0" smtClean="0"/>
              <a:t> analisará o mérito.</a:t>
            </a:r>
          </a:p>
          <a:p>
            <a:pPr>
              <a:buFont typeface="Arial" panose="020B0604020202020204" pitchFamily="34" charset="0"/>
              <a:buChar char="•"/>
            </a:pPr>
            <a:r>
              <a:rPr lang="pt-BR" dirty="0" smtClean="0"/>
              <a:t>Mérito do recurso: pretensão recursal  - pode coincidir com o mérito da causa ou não (comumente, o mérito do recurso é uma matéria processual). Julgamento de </a:t>
            </a:r>
            <a:r>
              <a:rPr lang="pt-BR" i="1" dirty="0" smtClean="0"/>
              <a:t>provimento</a:t>
            </a:r>
            <a:r>
              <a:rPr lang="pt-BR" dirty="0" smtClean="0"/>
              <a:t> ou </a:t>
            </a:r>
            <a:r>
              <a:rPr lang="pt-BR" i="1" dirty="0" smtClean="0"/>
              <a:t>não provimento</a:t>
            </a:r>
            <a:r>
              <a:rPr lang="pt-BR" dirty="0" smtClean="0"/>
              <a:t>.</a:t>
            </a:r>
          </a:p>
          <a:p>
            <a:endParaRPr lang="pt-BR" dirty="0" smtClean="0"/>
          </a:p>
          <a:p>
            <a:r>
              <a:rPr lang="pt-BR" b="1" dirty="0" smtClean="0"/>
              <a:t>Quem faz o juízo de admissibilidade dos recursos? </a:t>
            </a:r>
            <a:r>
              <a:rPr lang="pt-BR" dirty="0" smtClean="0"/>
              <a:t>Depende do recurso!</a:t>
            </a:r>
          </a:p>
          <a:p>
            <a:r>
              <a:rPr lang="pt-BR" b="1" dirty="0" smtClean="0">
                <a:solidFill>
                  <a:schemeClr val="accent1"/>
                </a:solidFill>
              </a:rPr>
              <a:t>Novidade do novo CPC: </a:t>
            </a:r>
            <a:r>
              <a:rPr lang="pt-BR" dirty="0" smtClean="0"/>
              <a:t>não há mais juízo de admissibilidade da apelação pelo juízo </a:t>
            </a:r>
            <a:r>
              <a:rPr lang="pt-BR" i="1" dirty="0" smtClean="0"/>
              <a:t>a </a:t>
            </a:r>
            <a:r>
              <a:rPr lang="pt-BR" i="1" dirty="0" err="1" smtClean="0"/>
              <a:t>quo</a:t>
            </a:r>
            <a:r>
              <a:rPr lang="pt-BR" dirty="0" smtClean="0"/>
              <a:t>.</a:t>
            </a:r>
          </a:p>
          <a:p>
            <a:r>
              <a:rPr lang="pt-BR" u="sng" dirty="0" smtClean="0">
                <a:solidFill>
                  <a:schemeClr val="accent1"/>
                </a:solidFill>
              </a:rPr>
              <a:t>Quase novidade do novo CPC: </a:t>
            </a:r>
            <a:r>
              <a:rPr lang="pt-BR" dirty="0" smtClean="0"/>
              <a:t>admissibilidade dos recursos especiais e extraordinários. </a:t>
            </a:r>
            <a:endParaRPr lang="pt-BR" dirty="0"/>
          </a:p>
        </p:txBody>
      </p:sp>
      <p:pic>
        <p:nvPicPr>
          <p:cNvPr id="5" name="Imagem 4"/>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140473" y="5825358"/>
            <a:ext cx="826935" cy="1032642"/>
          </a:xfrm>
          <a:prstGeom prst="rect">
            <a:avLst/>
          </a:prstGeom>
          <a:ln>
            <a:noFill/>
          </a:ln>
          <a:effectLst>
            <a:softEdge rad="112500"/>
          </a:effectLst>
        </p:spPr>
      </p:pic>
      <p:sp>
        <p:nvSpPr>
          <p:cNvPr id="4" name="Espaço Reservado para Número de Slide 3"/>
          <p:cNvSpPr>
            <a:spLocks noGrp="1"/>
          </p:cNvSpPr>
          <p:nvPr>
            <p:ph type="sldNum" sz="quarter" idx="12"/>
          </p:nvPr>
        </p:nvSpPr>
        <p:spPr/>
        <p:txBody>
          <a:bodyPr/>
          <a:lstStyle/>
          <a:p>
            <a:fld id="{7D7CC47D-5F8A-409B-A1E5-FC04969D52E5}" type="slidenum">
              <a:rPr lang="pt-BR" smtClean="0"/>
              <a:pPr/>
              <a:t>25</a:t>
            </a:fld>
            <a:endParaRPr lang="pt-BR"/>
          </a:p>
        </p:txBody>
      </p:sp>
    </p:spTree>
    <p:extLst>
      <p:ext uri="{BB962C8B-B14F-4D97-AF65-F5344CB8AC3E}">
        <p14:creationId xmlns:p14="http://schemas.microsoft.com/office/powerpoint/2010/main" xmlns="" val="2207640070"/>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097279" y="286603"/>
            <a:ext cx="10388867" cy="1450757"/>
          </a:xfrm>
        </p:spPr>
        <p:txBody>
          <a:bodyPr/>
          <a:lstStyle/>
          <a:p>
            <a:r>
              <a:rPr lang="pt-BR" dirty="0" smtClean="0"/>
              <a:t>	</a:t>
            </a:r>
            <a:endParaRPr lang="pt-BR" dirty="0"/>
          </a:p>
        </p:txBody>
      </p:sp>
      <p:sp>
        <p:nvSpPr>
          <p:cNvPr id="3" name="Espaço Reservado para Conteúdo 2"/>
          <p:cNvSpPr>
            <a:spLocks noGrp="1"/>
          </p:cNvSpPr>
          <p:nvPr>
            <p:ph idx="1"/>
          </p:nvPr>
        </p:nvSpPr>
        <p:spPr/>
        <p:txBody>
          <a:bodyPr>
            <a:normAutofit/>
          </a:bodyPr>
          <a:lstStyle/>
          <a:p>
            <a:pPr>
              <a:buFont typeface="Arial" panose="020B0604020202020204" pitchFamily="34" charset="0"/>
              <a:buChar char="•"/>
            </a:pPr>
            <a:r>
              <a:rPr lang="pt-BR" b="1" dirty="0" smtClean="0"/>
              <a:t>Pressupostos intrínsecos (relativos ao poder de recorrer): </a:t>
            </a:r>
          </a:p>
          <a:p>
            <a:pPr>
              <a:buFont typeface="Arial" panose="020B0604020202020204" pitchFamily="34" charset="0"/>
              <a:buChar char="•"/>
            </a:pPr>
            <a:r>
              <a:rPr lang="pt-BR" dirty="0" smtClean="0"/>
              <a:t>Legitimidade;</a:t>
            </a:r>
          </a:p>
          <a:p>
            <a:pPr>
              <a:buFont typeface="Arial" panose="020B0604020202020204" pitchFamily="34" charset="0"/>
              <a:buChar char="•"/>
            </a:pPr>
            <a:r>
              <a:rPr lang="pt-BR" dirty="0" smtClean="0"/>
              <a:t>Interesse; e</a:t>
            </a:r>
          </a:p>
          <a:p>
            <a:pPr>
              <a:buFont typeface="Arial" panose="020B0604020202020204" pitchFamily="34" charset="0"/>
              <a:buChar char="•"/>
            </a:pPr>
            <a:r>
              <a:rPr lang="pt-BR" dirty="0" smtClean="0"/>
              <a:t>cabimento.</a:t>
            </a:r>
          </a:p>
          <a:p>
            <a:pPr>
              <a:buFont typeface="Arial" panose="020B0604020202020204" pitchFamily="34" charset="0"/>
              <a:buChar char="•"/>
            </a:pPr>
            <a:r>
              <a:rPr lang="pt-BR" b="1" dirty="0" smtClean="0"/>
              <a:t>Pressupostos extrínsecos (relativos ao modo de recorrer): </a:t>
            </a:r>
          </a:p>
          <a:p>
            <a:pPr>
              <a:buFont typeface="Arial" panose="020B0604020202020204" pitchFamily="34" charset="0"/>
              <a:buChar char="•"/>
            </a:pPr>
            <a:r>
              <a:rPr lang="pt-BR" dirty="0" smtClean="0"/>
              <a:t>Tempestividade;</a:t>
            </a:r>
          </a:p>
          <a:p>
            <a:pPr>
              <a:buFont typeface="Arial" panose="020B0604020202020204" pitchFamily="34" charset="0"/>
              <a:buChar char="•"/>
            </a:pPr>
            <a:r>
              <a:rPr lang="pt-BR" dirty="0" smtClean="0"/>
              <a:t> regularidade formal da interposição e do processamento;</a:t>
            </a:r>
          </a:p>
          <a:p>
            <a:pPr>
              <a:buFont typeface="Arial" panose="020B0604020202020204" pitchFamily="34" charset="0"/>
              <a:buChar char="•"/>
            </a:pPr>
            <a:r>
              <a:rPr lang="pt-BR" dirty="0" smtClean="0"/>
              <a:t> preparo.</a:t>
            </a:r>
            <a:endParaRPr lang="pt-BR" dirty="0"/>
          </a:p>
        </p:txBody>
      </p:sp>
      <p:pic>
        <p:nvPicPr>
          <p:cNvPr id="5" name="Imagem 4"/>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140473" y="5825358"/>
            <a:ext cx="826935" cy="1032642"/>
          </a:xfrm>
          <a:prstGeom prst="rect">
            <a:avLst/>
          </a:prstGeom>
          <a:ln>
            <a:noFill/>
          </a:ln>
          <a:effectLst>
            <a:softEdge rad="112500"/>
          </a:effectLst>
        </p:spPr>
      </p:pic>
      <p:sp>
        <p:nvSpPr>
          <p:cNvPr id="4" name="Espaço Reservado para Número de Slide 3"/>
          <p:cNvSpPr>
            <a:spLocks noGrp="1"/>
          </p:cNvSpPr>
          <p:nvPr>
            <p:ph type="sldNum" sz="quarter" idx="12"/>
          </p:nvPr>
        </p:nvSpPr>
        <p:spPr/>
        <p:txBody>
          <a:bodyPr/>
          <a:lstStyle/>
          <a:p>
            <a:fld id="{7D7CC47D-5F8A-409B-A1E5-FC04969D52E5}" type="slidenum">
              <a:rPr lang="pt-BR" smtClean="0"/>
              <a:pPr/>
              <a:t>26</a:t>
            </a:fld>
            <a:endParaRPr lang="pt-BR"/>
          </a:p>
        </p:txBody>
      </p:sp>
      <p:sp>
        <p:nvSpPr>
          <p:cNvPr id="6" name="Título 1"/>
          <p:cNvSpPr txBox="1">
            <a:spLocks/>
          </p:cNvSpPr>
          <p:nvPr/>
        </p:nvSpPr>
        <p:spPr>
          <a:xfrm>
            <a:off x="1097280" y="286603"/>
            <a:ext cx="10058400" cy="1450757"/>
          </a:xfrm>
          <a:prstGeom prst="rect">
            <a:avLst/>
          </a:prstGeom>
        </p:spPr>
        <p:txBody>
          <a:bodyPr vert="horz" lIns="91440" tIns="45720" rIns="91440" bIns="45720" rtlCol="0" anchor="b">
            <a:normAutofit/>
          </a:bodyPr>
          <a:lstStyle/>
          <a:p>
            <a:pPr marL="0" marR="0" lvl="0" indent="0" algn="l" defTabSz="914400" rtl="0" eaLnBrk="1" fontAlgn="auto" latinLnBrk="0" hangingPunct="1">
              <a:lnSpc>
                <a:spcPct val="85000"/>
              </a:lnSpc>
              <a:spcBef>
                <a:spcPct val="0"/>
              </a:spcBef>
              <a:spcAft>
                <a:spcPts val="0"/>
              </a:spcAft>
              <a:buClrTx/>
              <a:buSzTx/>
              <a:buFontTx/>
              <a:buNone/>
              <a:tabLst/>
              <a:defRPr/>
            </a:pPr>
            <a:r>
              <a:rPr kumimoji="0" lang="pt-BR" sz="4800" b="0" i="0" u="none" strike="noStrike" kern="1200" cap="none" spc="-50" normalizeH="0" baseline="0" noProof="0" dirty="0" smtClean="0">
                <a:ln>
                  <a:noFill/>
                </a:ln>
                <a:solidFill>
                  <a:schemeClr val="tx1">
                    <a:lumMod val="75000"/>
                    <a:lumOff val="25000"/>
                  </a:schemeClr>
                </a:solidFill>
                <a:effectLst/>
                <a:uLnTx/>
                <a:uFillTx/>
                <a:latin typeface="+mj-lt"/>
                <a:ea typeface="+mj-ea"/>
                <a:cs typeface="+mj-cs"/>
              </a:rPr>
              <a:t>Pressupostos de admissibilidade dos recursos.</a:t>
            </a:r>
            <a:endParaRPr kumimoji="0" lang="pt-BR" sz="4800" b="0" i="0" u="none" strike="noStrike" kern="1200" cap="none" spc="-50" normalizeH="0" baseline="0" noProof="0" dirty="0">
              <a:ln>
                <a:noFill/>
              </a:ln>
              <a:solidFill>
                <a:schemeClr val="tx1">
                  <a:lumMod val="75000"/>
                  <a:lumOff val="25000"/>
                </a:schemeClr>
              </a:solidFill>
              <a:effectLst/>
              <a:uLnTx/>
              <a:uFillTx/>
              <a:latin typeface="+mj-lt"/>
              <a:ea typeface="+mj-ea"/>
              <a:cs typeface="+mj-cs"/>
            </a:endParaRPr>
          </a:p>
        </p:txBody>
      </p:sp>
    </p:spTree>
    <p:extLst>
      <p:ext uri="{BB962C8B-B14F-4D97-AF65-F5344CB8AC3E}">
        <p14:creationId xmlns:p14="http://schemas.microsoft.com/office/powerpoint/2010/main" xmlns="" val="2207640070"/>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097279" y="286603"/>
            <a:ext cx="10388867" cy="1450757"/>
          </a:xfrm>
        </p:spPr>
        <p:txBody>
          <a:bodyPr/>
          <a:lstStyle/>
          <a:p>
            <a:r>
              <a:rPr lang="pt-BR" dirty="0" smtClean="0"/>
              <a:t>Legitimidade recursal</a:t>
            </a:r>
            <a:endParaRPr lang="pt-BR" dirty="0"/>
          </a:p>
        </p:txBody>
      </p:sp>
      <p:sp>
        <p:nvSpPr>
          <p:cNvPr id="3" name="Espaço Reservado para Conteúdo 2"/>
          <p:cNvSpPr>
            <a:spLocks noGrp="1"/>
          </p:cNvSpPr>
          <p:nvPr>
            <p:ph idx="1"/>
          </p:nvPr>
        </p:nvSpPr>
        <p:spPr/>
        <p:txBody>
          <a:bodyPr>
            <a:normAutofit/>
          </a:bodyPr>
          <a:lstStyle/>
          <a:p>
            <a:pPr algn="just"/>
            <a:r>
              <a:rPr lang="pt-BR" dirty="0" smtClean="0"/>
              <a:t>Art. 996.  O recurso pode ser interposto </a:t>
            </a:r>
            <a:r>
              <a:rPr lang="pt-BR" b="1" u="sng" dirty="0" smtClean="0"/>
              <a:t>pela parte vencida</a:t>
            </a:r>
            <a:r>
              <a:rPr lang="pt-BR" dirty="0" smtClean="0"/>
              <a:t>, pelo </a:t>
            </a:r>
            <a:r>
              <a:rPr lang="pt-BR" b="1" u="sng" dirty="0" smtClean="0"/>
              <a:t>terceiro prejudicado </a:t>
            </a:r>
            <a:r>
              <a:rPr lang="pt-BR" dirty="0" smtClean="0"/>
              <a:t>e </a:t>
            </a:r>
            <a:r>
              <a:rPr lang="pt-BR" b="1" u="sng" dirty="0" smtClean="0"/>
              <a:t>pelo Ministério Público</a:t>
            </a:r>
            <a:r>
              <a:rPr lang="pt-BR" dirty="0" smtClean="0"/>
              <a:t>, </a:t>
            </a:r>
            <a:r>
              <a:rPr lang="pt-BR" u="sng" dirty="0" smtClean="0"/>
              <a:t>como parte ou como fiscal da ordem jurídica</a:t>
            </a:r>
            <a:r>
              <a:rPr lang="pt-BR" dirty="0" smtClean="0"/>
              <a:t>.</a:t>
            </a:r>
          </a:p>
          <a:p>
            <a:pPr algn="just"/>
            <a:r>
              <a:rPr lang="pt-BR" dirty="0" smtClean="0"/>
              <a:t>Parágrafo único.  Cumpre ao terceiro demonstrar a possibilidade de a decisão sobre a relação jurídica submetida à apreciação judicial atingir direito de que se afirme titular ou que possa discutir em juízo como substituto processual.</a:t>
            </a:r>
          </a:p>
          <a:p>
            <a:pPr>
              <a:buFont typeface="Arial" panose="020B0604020202020204" pitchFamily="34" charset="0"/>
              <a:buChar char="•"/>
            </a:pPr>
            <a:endParaRPr lang="pt-BR" dirty="0" smtClean="0"/>
          </a:p>
          <a:p>
            <a:pPr>
              <a:buFont typeface="Arial" panose="020B0604020202020204" pitchFamily="34" charset="0"/>
              <a:buChar char="•"/>
            </a:pPr>
            <a:r>
              <a:rPr lang="pt-BR" i="1" dirty="0" err="1" smtClean="0"/>
              <a:t>Amicus</a:t>
            </a:r>
            <a:r>
              <a:rPr lang="pt-BR" i="1" dirty="0" smtClean="0"/>
              <a:t> </a:t>
            </a:r>
            <a:r>
              <a:rPr lang="pt-BR" i="1" dirty="0" err="1" smtClean="0"/>
              <a:t>curiae</a:t>
            </a:r>
            <a:r>
              <a:rPr lang="pt-BR" i="1" dirty="0" smtClean="0"/>
              <a:t> </a:t>
            </a:r>
            <a:r>
              <a:rPr lang="pt-BR" dirty="0" smtClean="0"/>
              <a:t>pode opor embargos de declaração (art. 138, §1º, CPC) e recorrer da decisão que julga o IRDR (138, §3º, CPC).</a:t>
            </a:r>
          </a:p>
        </p:txBody>
      </p:sp>
      <p:pic>
        <p:nvPicPr>
          <p:cNvPr id="5" name="Imagem 4"/>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140473" y="5825358"/>
            <a:ext cx="826935" cy="1032642"/>
          </a:xfrm>
          <a:prstGeom prst="rect">
            <a:avLst/>
          </a:prstGeom>
          <a:ln>
            <a:noFill/>
          </a:ln>
          <a:effectLst>
            <a:softEdge rad="112500"/>
          </a:effectLst>
        </p:spPr>
      </p:pic>
      <p:sp>
        <p:nvSpPr>
          <p:cNvPr id="4" name="Espaço Reservado para Número de Slide 3"/>
          <p:cNvSpPr>
            <a:spLocks noGrp="1"/>
          </p:cNvSpPr>
          <p:nvPr>
            <p:ph type="sldNum" sz="quarter" idx="12"/>
          </p:nvPr>
        </p:nvSpPr>
        <p:spPr/>
        <p:txBody>
          <a:bodyPr/>
          <a:lstStyle/>
          <a:p>
            <a:fld id="{7D7CC47D-5F8A-409B-A1E5-FC04969D52E5}" type="slidenum">
              <a:rPr lang="pt-BR" smtClean="0"/>
              <a:pPr/>
              <a:t>27</a:t>
            </a:fld>
            <a:endParaRPr lang="pt-BR"/>
          </a:p>
        </p:txBody>
      </p:sp>
      <p:sp>
        <p:nvSpPr>
          <p:cNvPr id="6" name="Título 1"/>
          <p:cNvSpPr txBox="1">
            <a:spLocks/>
          </p:cNvSpPr>
          <p:nvPr/>
        </p:nvSpPr>
        <p:spPr>
          <a:xfrm>
            <a:off x="1097280" y="286603"/>
            <a:ext cx="10058400" cy="1450757"/>
          </a:xfrm>
          <a:prstGeom prst="rect">
            <a:avLst/>
          </a:prstGeom>
        </p:spPr>
        <p:txBody>
          <a:bodyPr vert="horz" lIns="91440" tIns="45720" rIns="91440" bIns="45720" rtlCol="0" anchor="b">
            <a:normAutofit/>
          </a:bodyPr>
          <a:lstStyle/>
          <a:p>
            <a:pPr marL="0" marR="0" lvl="0" indent="0" algn="l" defTabSz="914400" rtl="0" eaLnBrk="1" fontAlgn="auto" latinLnBrk="0" hangingPunct="1">
              <a:lnSpc>
                <a:spcPct val="85000"/>
              </a:lnSpc>
              <a:spcBef>
                <a:spcPct val="0"/>
              </a:spcBef>
              <a:spcAft>
                <a:spcPts val="0"/>
              </a:spcAft>
              <a:buClrTx/>
              <a:buSzTx/>
              <a:buFontTx/>
              <a:buNone/>
              <a:tabLst/>
              <a:defRPr/>
            </a:pPr>
            <a:endParaRPr kumimoji="0" lang="pt-BR" sz="4800" b="0" i="0" u="none" strike="noStrike" kern="1200" cap="none" spc="-50" normalizeH="0" baseline="0" noProof="0" dirty="0">
              <a:ln>
                <a:noFill/>
              </a:ln>
              <a:solidFill>
                <a:schemeClr val="tx1">
                  <a:lumMod val="75000"/>
                  <a:lumOff val="25000"/>
                </a:schemeClr>
              </a:solidFill>
              <a:effectLst/>
              <a:uLnTx/>
              <a:uFillTx/>
              <a:latin typeface="+mj-lt"/>
              <a:ea typeface="+mj-ea"/>
              <a:cs typeface="+mj-cs"/>
            </a:endParaRPr>
          </a:p>
        </p:txBody>
      </p:sp>
    </p:spTree>
    <p:extLst>
      <p:ext uri="{BB962C8B-B14F-4D97-AF65-F5344CB8AC3E}">
        <p14:creationId xmlns:p14="http://schemas.microsoft.com/office/powerpoint/2010/main" xmlns="" val="2207640070"/>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097279" y="286603"/>
            <a:ext cx="10388867" cy="1450757"/>
          </a:xfrm>
        </p:spPr>
        <p:txBody>
          <a:bodyPr/>
          <a:lstStyle/>
          <a:p>
            <a:r>
              <a:rPr lang="pt-BR" dirty="0" smtClean="0"/>
              <a:t>Interesse recursal</a:t>
            </a:r>
            <a:endParaRPr lang="pt-BR" dirty="0"/>
          </a:p>
        </p:txBody>
      </p:sp>
      <p:sp>
        <p:nvSpPr>
          <p:cNvPr id="3" name="Espaço Reservado para Conteúdo 2"/>
          <p:cNvSpPr>
            <a:spLocks noGrp="1"/>
          </p:cNvSpPr>
          <p:nvPr>
            <p:ph idx="1"/>
          </p:nvPr>
        </p:nvSpPr>
        <p:spPr/>
        <p:txBody>
          <a:bodyPr>
            <a:normAutofit/>
          </a:bodyPr>
          <a:lstStyle/>
          <a:p>
            <a:pPr>
              <a:buFont typeface="Arial" panose="020B0604020202020204" pitchFamily="34" charset="0"/>
              <a:buChar char="•"/>
            </a:pPr>
            <a:r>
              <a:rPr lang="pt-BR" b="1" dirty="0" smtClean="0"/>
              <a:t>Interesse recursal: </a:t>
            </a:r>
            <a:r>
              <a:rPr lang="pt-BR" dirty="0" smtClean="0"/>
              <a:t>utilidade + necessidade.</a:t>
            </a:r>
          </a:p>
          <a:p>
            <a:pPr>
              <a:buFont typeface="Arial" panose="020B0604020202020204" pitchFamily="34" charset="0"/>
              <a:buChar char="•"/>
            </a:pPr>
            <a:r>
              <a:rPr lang="pt-BR" dirty="0" smtClean="0"/>
              <a:t>Utilidade: possibilidade de obter uma situação prática mais vantajosa no recurso. Sucumbência.</a:t>
            </a:r>
          </a:p>
          <a:p>
            <a:pPr>
              <a:buFont typeface="Arial" panose="020B0604020202020204" pitchFamily="34" charset="0"/>
              <a:buChar char="•"/>
            </a:pPr>
            <a:r>
              <a:rPr lang="pt-BR" dirty="0" smtClean="0"/>
              <a:t>Necessidade: indispensabilidade do recurso para tanto.</a:t>
            </a:r>
          </a:p>
          <a:p>
            <a:pPr>
              <a:buFont typeface="Arial" panose="020B0604020202020204" pitchFamily="34" charset="0"/>
              <a:buChar char="•"/>
            </a:pPr>
            <a:endParaRPr lang="pt-BR" dirty="0" smtClean="0"/>
          </a:p>
          <a:p>
            <a:pPr>
              <a:buFont typeface="Arial" panose="020B0604020202020204" pitchFamily="34" charset="0"/>
              <a:buChar char="•"/>
            </a:pPr>
            <a:r>
              <a:rPr lang="pt-BR" b="1" dirty="0" smtClean="0"/>
              <a:t>Questão:</a:t>
            </a:r>
            <a:r>
              <a:rPr lang="pt-BR" dirty="0" smtClean="0"/>
              <a:t> Pode a parte vencedora recorrer da sentença para alterar o fundamento da decisão?</a:t>
            </a:r>
            <a:endParaRPr lang="pt-BR" dirty="0"/>
          </a:p>
        </p:txBody>
      </p:sp>
      <p:pic>
        <p:nvPicPr>
          <p:cNvPr id="5" name="Imagem 4"/>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140473" y="5825358"/>
            <a:ext cx="826935" cy="1032642"/>
          </a:xfrm>
          <a:prstGeom prst="rect">
            <a:avLst/>
          </a:prstGeom>
          <a:ln>
            <a:noFill/>
          </a:ln>
          <a:effectLst>
            <a:softEdge rad="112500"/>
          </a:effectLst>
        </p:spPr>
      </p:pic>
      <p:sp>
        <p:nvSpPr>
          <p:cNvPr id="4" name="Espaço Reservado para Número de Slide 3"/>
          <p:cNvSpPr>
            <a:spLocks noGrp="1"/>
          </p:cNvSpPr>
          <p:nvPr>
            <p:ph type="sldNum" sz="quarter" idx="12"/>
          </p:nvPr>
        </p:nvSpPr>
        <p:spPr/>
        <p:txBody>
          <a:bodyPr/>
          <a:lstStyle/>
          <a:p>
            <a:fld id="{7D7CC47D-5F8A-409B-A1E5-FC04969D52E5}" type="slidenum">
              <a:rPr lang="pt-BR" smtClean="0"/>
              <a:pPr/>
              <a:t>28</a:t>
            </a:fld>
            <a:endParaRPr lang="pt-BR"/>
          </a:p>
        </p:txBody>
      </p:sp>
      <p:sp>
        <p:nvSpPr>
          <p:cNvPr id="6" name="Título 1"/>
          <p:cNvSpPr txBox="1">
            <a:spLocks/>
          </p:cNvSpPr>
          <p:nvPr/>
        </p:nvSpPr>
        <p:spPr>
          <a:xfrm>
            <a:off x="1097280" y="286603"/>
            <a:ext cx="10058400" cy="1450757"/>
          </a:xfrm>
          <a:prstGeom prst="rect">
            <a:avLst/>
          </a:prstGeom>
        </p:spPr>
        <p:txBody>
          <a:bodyPr vert="horz" lIns="91440" tIns="45720" rIns="91440" bIns="45720" rtlCol="0" anchor="b">
            <a:normAutofit/>
          </a:bodyPr>
          <a:lstStyle/>
          <a:p>
            <a:pPr marL="0" marR="0" lvl="0" indent="0" algn="l" defTabSz="914400" rtl="0" eaLnBrk="1" fontAlgn="auto" latinLnBrk="0" hangingPunct="1">
              <a:lnSpc>
                <a:spcPct val="85000"/>
              </a:lnSpc>
              <a:spcBef>
                <a:spcPct val="0"/>
              </a:spcBef>
              <a:spcAft>
                <a:spcPts val="0"/>
              </a:spcAft>
              <a:buClrTx/>
              <a:buSzTx/>
              <a:buFontTx/>
              <a:buNone/>
              <a:tabLst/>
              <a:defRPr/>
            </a:pPr>
            <a:endParaRPr kumimoji="0" lang="pt-BR" sz="4800" b="0" i="0" u="none" strike="noStrike" kern="1200" cap="none" spc="-50" normalizeH="0" baseline="0" noProof="0" dirty="0">
              <a:ln>
                <a:noFill/>
              </a:ln>
              <a:solidFill>
                <a:schemeClr val="tx1">
                  <a:lumMod val="75000"/>
                  <a:lumOff val="25000"/>
                </a:schemeClr>
              </a:solidFill>
              <a:effectLst/>
              <a:uLnTx/>
              <a:uFillTx/>
              <a:latin typeface="+mj-lt"/>
              <a:ea typeface="+mj-ea"/>
              <a:cs typeface="+mj-cs"/>
            </a:endParaRPr>
          </a:p>
        </p:txBody>
      </p:sp>
    </p:spTree>
    <p:extLst>
      <p:ext uri="{BB962C8B-B14F-4D97-AF65-F5344CB8AC3E}">
        <p14:creationId xmlns:p14="http://schemas.microsoft.com/office/powerpoint/2010/main" xmlns="" val="2207640070"/>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097279" y="286603"/>
            <a:ext cx="10388867" cy="1450757"/>
          </a:xfrm>
        </p:spPr>
        <p:txBody>
          <a:bodyPr/>
          <a:lstStyle/>
          <a:p>
            <a:r>
              <a:rPr lang="pt-BR" dirty="0" smtClean="0"/>
              <a:t>Cabimento</a:t>
            </a:r>
            <a:endParaRPr lang="pt-BR" dirty="0"/>
          </a:p>
        </p:txBody>
      </p:sp>
      <p:sp>
        <p:nvSpPr>
          <p:cNvPr id="3" name="Espaço Reservado para Conteúdo 2"/>
          <p:cNvSpPr>
            <a:spLocks noGrp="1"/>
          </p:cNvSpPr>
          <p:nvPr>
            <p:ph idx="1"/>
          </p:nvPr>
        </p:nvSpPr>
        <p:spPr/>
        <p:txBody>
          <a:bodyPr>
            <a:normAutofit/>
          </a:bodyPr>
          <a:lstStyle/>
          <a:p>
            <a:pPr>
              <a:buFont typeface="Arial" panose="020B0604020202020204" pitchFamily="34" charset="0"/>
              <a:buChar char="•"/>
            </a:pPr>
            <a:r>
              <a:rPr lang="pt-BR" dirty="0" smtClean="0"/>
              <a:t>Juízo de tipicidade entre a hipótese legal e o recurso interposto pela parte.</a:t>
            </a:r>
          </a:p>
          <a:p>
            <a:pPr>
              <a:buNone/>
            </a:pPr>
            <a:endParaRPr lang="pt-BR" dirty="0"/>
          </a:p>
        </p:txBody>
      </p:sp>
      <p:pic>
        <p:nvPicPr>
          <p:cNvPr id="5" name="Imagem 4"/>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140473" y="5825358"/>
            <a:ext cx="826935" cy="1032642"/>
          </a:xfrm>
          <a:prstGeom prst="rect">
            <a:avLst/>
          </a:prstGeom>
          <a:ln>
            <a:noFill/>
          </a:ln>
          <a:effectLst>
            <a:softEdge rad="112500"/>
          </a:effectLst>
        </p:spPr>
      </p:pic>
      <p:sp>
        <p:nvSpPr>
          <p:cNvPr id="4" name="Espaço Reservado para Número de Slide 3"/>
          <p:cNvSpPr>
            <a:spLocks noGrp="1"/>
          </p:cNvSpPr>
          <p:nvPr>
            <p:ph type="sldNum" sz="quarter" idx="12"/>
          </p:nvPr>
        </p:nvSpPr>
        <p:spPr/>
        <p:txBody>
          <a:bodyPr/>
          <a:lstStyle/>
          <a:p>
            <a:fld id="{7D7CC47D-5F8A-409B-A1E5-FC04969D52E5}" type="slidenum">
              <a:rPr lang="pt-BR" smtClean="0"/>
              <a:pPr/>
              <a:t>29</a:t>
            </a:fld>
            <a:endParaRPr lang="pt-BR"/>
          </a:p>
        </p:txBody>
      </p:sp>
      <p:sp>
        <p:nvSpPr>
          <p:cNvPr id="6" name="Título 1"/>
          <p:cNvSpPr txBox="1">
            <a:spLocks/>
          </p:cNvSpPr>
          <p:nvPr/>
        </p:nvSpPr>
        <p:spPr>
          <a:xfrm>
            <a:off x="1097280" y="286603"/>
            <a:ext cx="10058400" cy="1450757"/>
          </a:xfrm>
          <a:prstGeom prst="rect">
            <a:avLst/>
          </a:prstGeom>
        </p:spPr>
        <p:txBody>
          <a:bodyPr vert="horz" lIns="91440" tIns="45720" rIns="91440" bIns="45720" rtlCol="0" anchor="b">
            <a:normAutofit/>
          </a:bodyPr>
          <a:lstStyle/>
          <a:p>
            <a:pPr marL="0" marR="0" lvl="0" indent="0" algn="l" defTabSz="914400" rtl="0" eaLnBrk="1" fontAlgn="auto" latinLnBrk="0" hangingPunct="1">
              <a:lnSpc>
                <a:spcPct val="85000"/>
              </a:lnSpc>
              <a:spcBef>
                <a:spcPct val="0"/>
              </a:spcBef>
              <a:spcAft>
                <a:spcPts val="0"/>
              </a:spcAft>
              <a:buClrTx/>
              <a:buSzTx/>
              <a:buFontTx/>
              <a:buNone/>
              <a:tabLst/>
              <a:defRPr/>
            </a:pPr>
            <a:endParaRPr kumimoji="0" lang="pt-BR" sz="4800" b="0" i="0" u="none" strike="noStrike" kern="1200" cap="none" spc="-50" normalizeH="0" baseline="0" noProof="0" dirty="0">
              <a:ln>
                <a:noFill/>
              </a:ln>
              <a:solidFill>
                <a:schemeClr val="tx1">
                  <a:lumMod val="75000"/>
                  <a:lumOff val="25000"/>
                </a:schemeClr>
              </a:solidFill>
              <a:effectLst/>
              <a:uLnTx/>
              <a:uFillTx/>
              <a:latin typeface="+mj-lt"/>
              <a:ea typeface="+mj-ea"/>
              <a:cs typeface="+mj-cs"/>
            </a:endParaRPr>
          </a:p>
        </p:txBody>
      </p:sp>
    </p:spTree>
    <p:extLst>
      <p:ext uri="{BB962C8B-B14F-4D97-AF65-F5344CB8AC3E}">
        <p14:creationId xmlns:p14="http://schemas.microsoft.com/office/powerpoint/2010/main" xmlns="" val="220764007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097279" y="286603"/>
            <a:ext cx="10388867" cy="1450757"/>
          </a:xfrm>
        </p:spPr>
        <p:txBody>
          <a:bodyPr/>
          <a:lstStyle/>
          <a:p>
            <a:r>
              <a:rPr lang="pt-BR" dirty="0" smtClean="0"/>
              <a:t>Meios de Impugnação às decisões judiciais</a:t>
            </a:r>
            <a:endParaRPr lang="pt-BR" dirty="0"/>
          </a:p>
        </p:txBody>
      </p:sp>
      <p:sp>
        <p:nvSpPr>
          <p:cNvPr id="3" name="Espaço Reservado para Conteúdo 2"/>
          <p:cNvSpPr>
            <a:spLocks noGrp="1"/>
          </p:cNvSpPr>
          <p:nvPr>
            <p:ph idx="1"/>
          </p:nvPr>
        </p:nvSpPr>
        <p:spPr/>
        <p:txBody>
          <a:bodyPr>
            <a:normAutofit/>
          </a:bodyPr>
          <a:lstStyle/>
          <a:p>
            <a:pPr>
              <a:buFont typeface="Arial" panose="020B0604020202020204" pitchFamily="34" charset="0"/>
              <a:buChar char="•"/>
            </a:pPr>
            <a:endParaRPr lang="pt-BR" dirty="0" smtClean="0"/>
          </a:p>
          <a:p>
            <a:pPr algn="just">
              <a:buFont typeface="Arial" panose="020B0604020202020204" pitchFamily="34" charset="0"/>
              <a:buChar char="•"/>
            </a:pPr>
            <a:r>
              <a:rPr lang="pt-BR" dirty="0" smtClean="0"/>
              <a:t> </a:t>
            </a:r>
            <a:r>
              <a:rPr lang="pt-BR" b="1" dirty="0" smtClean="0"/>
              <a:t>Três tipos:</a:t>
            </a:r>
          </a:p>
          <a:p>
            <a:pPr algn="just">
              <a:buFont typeface="Arial" panose="020B0604020202020204" pitchFamily="34" charset="0"/>
              <a:buChar char="•"/>
            </a:pPr>
            <a:r>
              <a:rPr lang="pt-BR" dirty="0" smtClean="0"/>
              <a:t>(i ) Recursos (</a:t>
            </a:r>
            <a:r>
              <a:rPr lang="pt-BR" dirty="0" err="1" smtClean="0"/>
              <a:t>ex</a:t>
            </a:r>
            <a:r>
              <a:rPr lang="pt-BR" dirty="0" smtClean="0"/>
              <a:t>: apelação, agravo, especial, etc...);</a:t>
            </a:r>
          </a:p>
          <a:p>
            <a:pPr algn="just">
              <a:buFont typeface="Arial" panose="020B0604020202020204" pitchFamily="34" charset="0"/>
              <a:buChar char="•"/>
            </a:pPr>
            <a:r>
              <a:rPr lang="pt-BR" dirty="0" smtClean="0"/>
              <a:t>(ii) Sucedâneos recursais (incidentes) – (</a:t>
            </a:r>
            <a:r>
              <a:rPr lang="pt-BR" dirty="0" err="1" smtClean="0"/>
              <a:t>exs</a:t>
            </a:r>
            <a:r>
              <a:rPr lang="pt-BR" dirty="0" smtClean="0"/>
              <a:t>: reexame necessário, pedido de reconsideração); e</a:t>
            </a:r>
          </a:p>
          <a:p>
            <a:pPr algn="just">
              <a:buFont typeface="Arial" panose="020B0604020202020204" pitchFamily="34" charset="0"/>
              <a:buChar char="•"/>
            </a:pPr>
            <a:r>
              <a:rPr lang="pt-BR" dirty="0" smtClean="0"/>
              <a:t>(iii) Ações autônomas de impugnação (</a:t>
            </a:r>
            <a:r>
              <a:rPr lang="pt-BR" dirty="0" err="1" smtClean="0"/>
              <a:t>exs</a:t>
            </a:r>
            <a:r>
              <a:rPr lang="pt-BR" dirty="0" smtClean="0"/>
              <a:t>: rescisória, mandado de segurança contra ato judicial, </a:t>
            </a:r>
            <a:r>
              <a:rPr lang="pt-BR" i="1" dirty="0" smtClean="0"/>
              <a:t>querela </a:t>
            </a:r>
            <a:r>
              <a:rPr lang="pt-BR" i="1" dirty="0" err="1" smtClean="0"/>
              <a:t>nulitatis</a:t>
            </a:r>
            <a:r>
              <a:rPr lang="pt-BR" dirty="0" smtClean="0"/>
              <a:t>).</a:t>
            </a:r>
          </a:p>
          <a:p>
            <a:pPr algn="just">
              <a:buFont typeface="Arial" panose="020B0604020202020204" pitchFamily="34" charset="0"/>
              <a:buChar char="•"/>
            </a:pPr>
            <a:endParaRPr lang="pt-BR" b="1" dirty="0"/>
          </a:p>
          <a:p>
            <a:endParaRPr lang="pt-BR" dirty="0"/>
          </a:p>
        </p:txBody>
      </p:sp>
      <p:pic>
        <p:nvPicPr>
          <p:cNvPr id="5" name="Imagem 4"/>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140473" y="5825358"/>
            <a:ext cx="826935" cy="1032642"/>
          </a:xfrm>
          <a:prstGeom prst="rect">
            <a:avLst/>
          </a:prstGeom>
          <a:ln>
            <a:noFill/>
          </a:ln>
          <a:effectLst>
            <a:softEdge rad="112500"/>
          </a:effectLst>
        </p:spPr>
      </p:pic>
      <p:sp>
        <p:nvSpPr>
          <p:cNvPr id="4" name="Espaço Reservado para Número de Slide 3"/>
          <p:cNvSpPr>
            <a:spLocks noGrp="1"/>
          </p:cNvSpPr>
          <p:nvPr>
            <p:ph type="sldNum" sz="quarter" idx="12"/>
          </p:nvPr>
        </p:nvSpPr>
        <p:spPr/>
        <p:txBody>
          <a:bodyPr/>
          <a:lstStyle/>
          <a:p>
            <a:fld id="{7D7CC47D-5F8A-409B-A1E5-FC04969D52E5}" type="slidenum">
              <a:rPr lang="pt-BR" smtClean="0"/>
              <a:pPr/>
              <a:t>3</a:t>
            </a:fld>
            <a:endParaRPr lang="pt-BR"/>
          </a:p>
        </p:txBody>
      </p:sp>
    </p:spTree>
    <p:extLst>
      <p:ext uri="{BB962C8B-B14F-4D97-AF65-F5344CB8AC3E}">
        <p14:creationId xmlns:p14="http://schemas.microsoft.com/office/powerpoint/2010/main" xmlns="" val="723833009"/>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097279" y="286603"/>
            <a:ext cx="10388867" cy="1450757"/>
          </a:xfrm>
        </p:spPr>
        <p:txBody>
          <a:bodyPr/>
          <a:lstStyle/>
          <a:p>
            <a:r>
              <a:rPr lang="pt-BR" dirty="0" smtClean="0"/>
              <a:t>Tempestividade</a:t>
            </a:r>
            <a:endParaRPr lang="pt-BR" dirty="0"/>
          </a:p>
        </p:txBody>
      </p:sp>
      <p:sp>
        <p:nvSpPr>
          <p:cNvPr id="3" name="Espaço Reservado para Conteúdo 2"/>
          <p:cNvSpPr>
            <a:spLocks noGrp="1"/>
          </p:cNvSpPr>
          <p:nvPr>
            <p:ph idx="1"/>
          </p:nvPr>
        </p:nvSpPr>
        <p:spPr/>
        <p:txBody>
          <a:bodyPr>
            <a:normAutofit/>
          </a:bodyPr>
          <a:lstStyle/>
          <a:p>
            <a:pPr>
              <a:buFont typeface="Arial" panose="020B0604020202020204" pitchFamily="34" charset="0"/>
              <a:buChar char="•"/>
            </a:pPr>
            <a:r>
              <a:rPr lang="pt-BR" dirty="0" smtClean="0"/>
              <a:t>Observância do prazo. </a:t>
            </a:r>
          </a:p>
          <a:p>
            <a:pPr>
              <a:buFont typeface="Arial" panose="020B0604020202020204" pitchFamily="34" charset="0"/>
              <a:buChar char="•"/>
            </a:pPr>
            <a:r>
              <a:rPr lang="pt-BR" dirty="0" smtClean="0">
                <a:solidFill>
                  <a:schemeClr val="accent1"/>
                </a:solidFill>
              </a:rPr>
              <a:t>Art. 1.003 § 5</a:t>
            </a:r>
            <a:r>
              <a:rPr lang="pt-BR" u="sng" baseline="30000" dirty="0" smtClean="0">
                <a:solidFill>
                  <a:schemeClr val="accent1"/>
                </a:solidFill>
              </a:rPr>
              <a:t>o</a:t>
            </a:r>
            <a:r>
              <a:rPr lang="pt-BR" dirty="0" smtClean="0">
                <a:solidFill>
                  <a:schemeClr val="accent1"/>
                </a:solidFill>
              </a:rPr>
              <a:t> Excetuados os embargos de declaração, o prazo para interpor os recursos e para responder-lhes é de 15 (quinze) dias.</a:t>
            </a:r>
          </a:p>
          <a:p>
            <a:pPr>
              <a:buNone/>
            </a:pPr>
            <a:r>
              <a:rPr lang="pt-BR" dirty="0" err="1" smtClean="0"/>
              <a:t>Obs</a:t>
            </a:r>
            <a:r>
              <a:rPr lang="pt-BR" dirty="0" smtClean="0"/>
              <a:t>: continua de 10 dias o prazo para interpor recurso inominado no JEC (art. 42, Lei 9099/95).</a:t>
            </a:r>
          </a:p>
          <a:p>
            <a:pPr>
              <a:buNone/>
            </a:pPr>
            <a:r>
              <a:rPr lang="pt-BR" dirty="0" smtClean="0"/>
              <a:t>Outra exceção:  prazo de 5 dias para interposição de agravo contra decisão do relator que indefere petição inicial de </a:t>
            </a:r>
            <a:r>
              <a:rPr lang="pt-BR" b="1" dirty="0" smtClean="0"/>
              <a:t>mandado de injunção</a:t>
            </a:r>
            <a:r>
              <a:rPr lang="pt-BR" dirty="0" smtClean="0"/>
              <a:t> (cf. art. 6º, § </a:t>
            </a:r>
            <a:r>
              <a:rPr lang="pt-BR" dirty="0" err="1" smtClean="0"/>
              <a:t>ún</a:t>
            </a:r>
            <a:r>
              <a:rPr lang="pt-BR" dirty="0" smtClean="0"/>
              <a:t>., Lei 13.300/16).</a:t>
            </a:r>
          </a:p>
          <a:p>
            <a:pPr algn="just">
              <a:buFont typeface="Arial" panose="020B0604020202020204" pitchFamily="34" charset="0"/>
              <a:buChar char="•"/>
            </a:pPr>
            <a:r>
              <a:rPr lang="pt-BR" dirty="0" smtClean="0"/>
              <a:t>Cf. LC 80/94, art. 128 I, e CPC, art. 186, a Defensoria tem prazo em dobro para todas as manifestações processuais, incluindo os recursos.</a:t>
            </a:r>
          </a:p>
          <a:p>
            <a:pPr>
              <a:buFont typeface="Arial" panose="020B0604020202020204" pitchFamily="34" charset="0"/>
              <a:buChar char="•"/>
            </a:pPr>
            <a:r>
              <a:rPr lang="pt-BR" dirty="0" smtClean="0"/>
              <a:t>Art. 218 §4º: Será considerado tempestivo o ato praticado antes do termo inicial do prazo.</a:t>
            </a:r>
          </a:p>
          <a:p>
            <a:pPr>
              <a:buFont typeface="Arial" panose="020B0604020202020204" pitchFamily="34" charset="0"/>
              <a:buChar char="•"/>
            </a:pPr>
            <a:r>
              <a:rPr lang="pt-BR" b="1" dirty="0" smtClean="0">
                <a:solidFill>
                  <a:srgbClr val="00B050"/>
                </a:solidFill>
              </a:rPr>
              <a:t>Lembrete</a:t>
            </a:r>
            <a:r>
              <a:rPr lang="pt-BR" dirty="0" smtClean="0">
                <a:solidFill>
                  <a:srgbClr val="00B050"/>
                </a:solidFill>
              </a:rPr>
              <a:t>:</a:t>
            </a:r>
            <a:r>
              <a:rPr lang="pt-BR" dirty="0" smtClean="0"/>
              <a:t> </a:t>
            </a:r>
            <a:r>
              <a:rPr lang="pt-BR" dirty="0" smtClean="0">
                <a:solidFill>
                  <a:srgbClr val="00B050"/>
                </a:solidFill>
              </a:rPr>
              <a:t>prazo, agora, se conta em dias úteis cf. art. 219.</a:t>
            </a:r>
          </a:p>
          <a:p>
            <a:pPr>
              <a:buFont typeface="Arial" panose="020B0604020202020204" pitchFamily="34" charset="0"/>
              <a:buChar char="•"/>
            </a:pPr>
            <a:endParaRPr lang="pt-BR" dirty="0" smtClean="0"/>
          </a:p>
          <a:p>
            <a:pPr>
              <a:buFont typeface="Arial" panose="020B0604020202020204" pitchFamily="34" charset="0"/>
              <a:buChar char="•"/>
            </a:pPr>
            <a:endParaRPr lang="pt-BR" dirty="0"/>
          </a:p>
        </p:txBody>
      </p:sp>
      <p:pic>
        <p:nvPicPr>
          <p:cNvPr id="5" name="Imagem 4"/>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140473" y="5825358"/>
            <a:ext cx="826935" cy="1032642"/>
          </a:xfrm>
          <a:prstGeom prst="rect">
            <a:avLst/>
          </a:prstGeom>
          <a:ln>
            <a:noFill/>
          </a:ln>
          <a:effectLst>
            <a:softEdge rad="112500"/>
          </a:effectLst>
        </p:spPr>
      </p:pic>
      <p:sp>
        <p:nvSpPr>
          <p:cNvPr id="4" name="Espaço Reservado para Número de Slide 3"/>
          <p:cNvSpPr>
            <a:spLocks noGrp="1"/>
          </p:cNvSpPr>
          <p:nvPr>
            <p:ph type="sldNum" sz="quarter" idx="12"/>
          </p:nvPr>
        </p:nvSpPr>
        <p:spPr/>
        <p:txBody>
          <a:bodyPr/>
          <a:lstStyle/>
          <a:p>
            <a:fld id="{7D7CC47D-5F8A-409B-A1E5-FC04969D52E5}" type="slidenum">
              <a:rPr lang="pt-BR" smtClean="0"/>
              <a:pPr/>
              <a:t>30</a:t>
            </a:fld>
            <a:endParaRPr lang="pt-BR"/>
          </a:p>
        </p:txBody>
      </p:sp>
      <p:sp>
        <p:nvSpPr>
          <p:cNvPr id="6" name="Título 1"/>
          <p:cNvSpPr txBox="1">
            <a:spLocks/>
          </p:cNvSpPr>
          <p:nvPr/>
        </p:nvSpPr>
        <p:spPr>
          <a:xfrm>
            <a:off x="1097280" y="286603"/>
            <a:ext cx="10058400" cy="1450757"/>
          </a:xfrm>
          <a:prstGeom prst="rect">
            <a:avLst/>
          </a:prstGeom>
        </p:spPr>
        <p:txBody>
          <a:bodyPr vert="horz" lIns="91440" tIns="45720" rIns="91440" bIns="45720" rtlCol="0" anchor="b">
            <a:normAutofit/>
          </a:bodyPr>
          <a:lstStyle/>
          <a:p>
            <a:pPr marL="0" marR="0" lvl="0" indent="0" algn="l" defTabSz="914400" rtl="0" eaLnBrk="1" fontAlgn="auto" latinLnBrk="0" hangingPunct="1">
              <a:lnSpc>
                <a:spcPct val="85000"/>
              </a:lnSpc>
              <a:spcBef>
                <a:spcPct val="0"/>
              </a:spcBef>
              <a:spcAft>
                <a:spcPts val="0"/>
              </a:spcAft>
              <a:buClrTx/>
              <a:buSzTx/>
              <a:buFontTx/>
              <a:buNone/>
              <a:tabLst/>
              <a:defRPr/>
            </a:pPr>
            <a:endParaRPr kumimoji="0" lang="pt-BR" sz="4800" b="0" i="0" u="none" strike="noStrike" kern="1200" cap="none" spc="-50" normalizeH="0" baseline="0" noProof="0" dirty="0">
              <a:ln>
                <a:noFill/>
              </a:ln>
              <a:solidFill>
                <a:schemeClr val="tx1">
                  <a:lumMod val="75000"/>
                  <a:lumOff val="25000"/>
                </a:schemeClr>
              </a:solidFill>
              <a:effectLst/>
              <a:uLnTx/>
              <a:uFillTx/>
              <a:latin typeface="+mj-lt"/>
              <a:ea typeface="+mj-ea"/>
              <a:cs typeface="+mj-cs"/>
            </a:endParaRPr>
          </a:p>
        </p:txBody>
      </p:sp>
    </p:spTree>
    <p:extLst>
      <p:ext uri="{BB962C8B-B14F-4D97-AF65-F5344CB8AC3E}">
        <p14:creationId xmlns:p14="http://schemas.microsoft.com/office/powerpoint/2010/main" xmlns="" val="2207640070"/>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097279" y="286603"/>
            <a:ext cx="10388867" cy="1450757"/>
          </a:xfrm>
        </p:spPr>
        <p:txBody>
          <a:bodyPr/>
          <a:lstStyle/>
          <a:p>
            <a:r>
              <a:rPr lang="pt-BR" dirty="0" smtClean="0"/>
              <a:t>Tempestividade</a:t>
            </a:r>
            <a:endParaRPr lang="pt-BR" dirty="0"/>
          </a:p>
        </p:txBody>
      </p:sp>
      <p:sp>
        <p:nvSpPr>
          <p:cNvPr id="3" name="Espaço Reservado para Conteúdo 2"/>
          <p:cNvSpPr>
            <a:spLocks noGrp="1"/>
          </p:cNvSpPr>
          <p:nvPr>
            <p:ph idx="1"/>
          </p:nvPr>
        </p:nvSpPr>
        <p:spPr>
          <a:xfrm>
            <a:off x="882869" y="1781503"/>
            <a:ext cx="11309131" cy="4524704"/>
          </a:xfrm>
        </p:spPr>
        <p:txBody>
          <a:bodyPr numCol="2">
            <a:normAutofit fontScale="92500" lnSpcReduction="10000"/>
          </a:bodyPr>
          <a:lstStyle/>
          <a:p>
            <a:r>
              <a:rPr lang="pt-BR" dirty="0" smtClean="0"/>
              <a:t>Art. 1.003.  O prazo para interposição de recurso conta-se da data em que os advogados, a sociedade de advogados, a Advocacia Pública, a Defensoria Pública ou o Ministério Público </a:t>
            </a:r>
            <a:r>
              <a:rPr lang="pt-BR" b="1" u="sng" dirty="0" smtClean="0"/>
              <a:t>são intimados da decisão</a:t>
            </a:r>
            <a:r>
              <a:rPr lang="pt-BR" dirty="0" smtClean="0"/>
              <a:t>.</a:t>
            </a:r>
          </a:p>
          <a:p>
            <a:r>
              <a:rPr lang="pt-BR" b="1" dirty="0" smtClean="0"/>
              <a:t>§ 1</a:t>
            </a:r>
            <a:r>
              <a:rPr lang="pt-BR" b="1" u="sng" baseline="30000" dirty="0" smtClean="0"/>
              <a:t>o</a:t>
            </a:r>
            <a:r>
              <a:rPr lang="pt-BR" b="1" dirty="0" smtClean="0"/>
              <a:t> Os sujeitos previstos no caput considerar-se-ão intimados em audiência quando nesta for proferida a decisão.     ????? Art. 128, I, LC 80/94 </a:t>
            </a:r>
            <a:r>
              <a:rPr lang="pt-BR" dirty="0" smtClean="0"/>
              <a:t>(v. </a:t>
            </a:r>
            <a:r>
              <a:rPr lang="pt-BR" dirty="0" err="1" smtClean="0"/>
              <a:t>próx</a:t>
            </a:r>
            <a:r>
              <a:rPr lang="pt-BR" dirty="0" smtClean="0"/>
              <a:t>. slide)</a:t>
            </a:r>
            <a:r>
              <a:rPr lang="pt-BR" b="1" dirty="0" smtClean="0"/>
              <a:t>.</a:t>
            </a:r>
          </a:p>
          <a:p>
            <a:r>
              <a:rPr lang="pt-BR" dirty="0" smtClean="0"/>
              <a:t>§ 2</a:t>
            </a:r>
            <a:r>
              <a:rPr lang="pt-BR" u="sng" baseline="30000" dirty="0" smtClean="0"/>
              <a:t>o</a:t>
            </a:r>
            <a:r>
              <a:rPr lang="pt-BR" dirty="0" smtClean="0"/>
              <a:t> Aplica-se o disposto no </a:t>
            </a:r>
            <a:r>
              <a:rPr lang="pt-BR" dirty="0" smtClean="0">
                <a:hlinkClick r:id="rId2"/>
              </a:rPr>
              <a:t>art. 231</a:t>
            </a:r>
            <a:r>
              <a:rPr lang="pt-BR" dirty="0" smtClean="0"/>
              <a:t>, incisos I a VI, ao prazo de interposição de recurso pelo réu contra decisão proferida anteriormente à citação.</a:t>
            </a:r>
          </a:p>
          <a:p>
            <a:r>
              <a:rPr lang="pt-BR" dirty="0" smtClean="0"/>
              <a:t>§ 3</a:t>
            </a:r>
            <a:r>
              <a:rPr lang="pt-BR" u="sng" baseline="30000" dirty="0" smtClean="0"/>
              <a:t>o</a:t>
            </a:r>
            <a:r>
              <a:rPr lang="pt-BR" dirty="0" smtClean="0"/>
              <a:t> No prazo para interposição de recurso, a petição será protocolada em cartório ou conforme as normas de organização judiciária, ressalvado o disposto em regra especial.</a:t>
            </a:r>
          </a:p>
          <a:p>
            <a:r>
              <a:rPr lang="pt-BR" dirty="0" smtClean="0"/>
              <a:t>§ 4</a:t>
            </a:r>
            <a:r>
              <a:rPr lang="pt-BR" u="sng" baseline="30000" dirty="0" smtClean="0"/>
              <a:t>o</a:t>
            </a:r>
            <a:r>
              <a:rPr lang="pt-BR" dirty="0" smtClean="0"/>
              <a:t> Para aferição da tempestividade do </a:t>
            </a:r>
            <a:r>
              <a:rPr lang="pt-BR" b="1" u="sng" dirty="0" smtClean="0"/>
              <a:t>recurso remetido pelo correio</a:t>
            </a:r>
            <a:r>
              <a:rPr lang="pt-BR" dirty="0" smtClean="0"/>
              <a:t>, será considerada como </a:t>
            </a:r>
            <a:r>
              <a:rPr lang="pt-BR" u="sng" dirty="0" smtClean="0"/>
              <a:t>data de interposição a data de postagem</a:t>
            </a:r>
            <a:r>
              <a:rPr lang="pt-BR" dirty="0" smtClean="0"/>
              <a:t>.</a:t>
            </a:r>
          </a:p>
          <a:p>
            <a:r>
              <a:rPr lang="pt-BR" dirty="0" smtClean="0"/>
              <a:t>§ 5</a:t>
            </a:r>
            <a:r>
              <a:rPr lang="pt-BR" u="sng" baseline="30000" dirty="0" smtClean="0"/>
              <a:t>o</a:t>
            </a:r>
            <a:r>
              <a:rPr lang="pt-BR" dirty="0" smtClean="0"/>
              <a:t> Excetuados os embargos de declaração, o prazo para interpor os recursos e para responder-lhes é de 15 (quinze) dias.</a:t>
            </a:r>
          </a:p>
          <a:p>
            <a:r>
              <a:rPr lang="pt-BR" dirty="0" smtClean="0"/>
              <a:t>§ 6</a:t>
            </a:r>
            <a:r>
              <a:rPr lang="pt-BR" u="sng" baseline="30000" dirty="0" smtClean="0"/>
              <a:t>o</a:t>
            </a:r>
            <a:r>
              <a:rPr lang="pt-BR" dirty="0" smtClean="0"/>
              <a:t> </a:t>
            </a:r>
            <a:r>
              <a:rPr lang="pt-BR" b="1" u="sng" dirty="0" smtClean="0"/>
              <a:t>O recorrente comprovará a ocorrência de feriado local no ato de interposição do recurso</a:t>
            </a:r>
            <a:r>
              <a:rPr lang="pt-BR" dirty="0" smtClean="0"/>
              <a:t>.</a:t>
            </a:r>
          </a:p>
          <a:p>
            <a:endParaRPr lang="pt-BR" dirty="0" smtClean="0"/>
          </a:p>
          <a:p>
            <a:r>
              <a:rPr lang="pt-BR" dirty="0" smtClean="0"/>
              <a:t>Art. 1.004.  Se, durante o prazo para a interposição do recurso, sobrevier o falecimento da parte ou de seu advogado ou ocorrer motivo de força maior que suspenda o curso do processo, será tal prazo restituído em proveito da parte, do herdeiro ou do sucessor, contra quem começará a correr novamente depois da intimação.</a:t>
            </a:r>
          </a:p>
          <a:p>
            <a:pPr>
              <a:buFont typeface="Arial" panose="020B0604020202020204" pitchFamily="34" charset="0"/>
              <a:buChar char="•"/>
            </a:pPr>
            <a:endParaRPr lang="pt-BR" dirty="0"/>
          </a:p>
        </p:txBody>
      </p:sp>
      <p:pic>
        <p:nvPicPr>
          <p:cNvPr id="5" name="Imagem 4"/>
          <p:cNvPicPr>
            <a:picLocks noChangeAspect="1"/>
          </p:cNvPicPr>
          <p:nvPr/>
        </p:nvPicPr>
        <p:blipFill>
          <a:blip r:embed="rId3" cstate="print">
            <a:extLst>
              <a:ext uri="{28A0092B-C50C-407E-A947-70E740481C1C}">
                <a14:useLocalDpi xmlns:a14="http://schemas.microsoft.com/office/drawing/2010/main" xmlns="" val="0"/>
              </a:ext>
            </a:extLst>
          </a:blip>
          <a:stretch>
            <a:fillRect/>
          </a:stretch>
        </p:blipFill>
        <p:spPr>
          <a:xfrm>
            <a:off x="140473" y="5825358"/>
            <a:ext cx="826935" cy="1032642"/>
          </a:xfrm>
          <a:prstGeom prst="rect">
            <a:avLst/>
          </a:prstGeom>
          <a:ln>
            <a:noFill/>
          </a:ln>
          <a:effectLst>
            <a:softEdge rad="112500"/>
          </a:effectLst>
        </p:spPr>
      </p:pic>
      <p:sp>
        <p:nvSpPr>
          <p:cNvPr id="4" name="Espaço Reservado para Número de Slide 3"/>
          <p:cNvSpPr>
            <a:spLocks noGrp="1"/>
          </p:cNvSpPr>
          <p:nvPr>
            <p:ph type="sldNum" sz="quarter" idx="12"/>
          </p:nvPr>
        </p:nvSpPr>
        <p:spPr/>
        <p:txBody>
          <a:bodyPr/>
          <a:lstStyle/>
          <a:p>
            <a:fld id="{7D7CC47D-5F8A-409B-A1E5-FC04969D52E5}" type="slidenum">
              <a:rPr lang="pt-BR" smtClean="0"/>
              <a:pPr/>
              <a:t>31</a:t>
            </a:fld>
            <a:endParaRPr lang="pt-BR"/>
          </a:p>
        </p:txBody>
      </p:sp>
      <p:sp>
        <p:nvSpPr>
          <p:cNvPr id="6" name="Título 1"/>
          <p:cNvSpPr txBox="1">
            <a:spLocks/>
          </p:cNvSpPr>
          <p:nvPr/>
        </p:nvSpPr>
        <p:spPr>
          <a:xfrm>
            <a:off x="1097280" y="286603"/>
            <a:ext cx="10058400" cy="1450757"/>
          </a:xfrm>
          <a:prstGeom prst="rect">
            <a:avLst/>
          </a:prstGeom>
        </p:spPr>
        <p:txBody>
          <a:bodyPr vert="horz" lIns="91440" tIns="45720" rIns="91440" bIns="45720" rtlCol="0" anchor="b">
            <a:normAutofit/>
          </a:bodyPr>
          <a:lstStyle/>
          <a:p>
            <a:pPr marL="0" marR="0" lvl="0" indent="0" algn="l" defTabSz="914400" rtl="0" eaLnBrk="1" fontAlgn="auto" latinLnBrk="0" hangingPunct="1">
              <a:lnSpc>
                <a:spcPct val="85000"/>
              </a:lnSpc>
              <a:spcBef>
                <a:spcPct val="0"/>
              </a:spcBef>
              <a:spcAft>
                <a:spcPts val="0"/>
              </a:spcAft>
              <a:buClrTx/>
              <a:buSzTx/>
              <a:buFontTx/>
              <a:buNone/>
              <a:tabLst/>
              <a:defRPr/>
            </a:pPr>
            <a:endParaRPr kumimoji="0" lang="pt-BR" sz="4800" b="0" i="0" u="none" strike="noStrike" kern="1200" cap="none" spc="-50" normalizeH="0" baseline="0" noProof="0" dirty="0">
              <a:ln>
                <a:noFill/>
              </a:ln>
              <a:solidFill>
                <a:schemeClr val="tx1">
                  <a:lumMod val="75000"/>
                  <a:lumOff val="25000"/>
                </a:schemeClr>
              </a:solidFill>
              <a:effectLst/>
              <a:uLnTx/>
              <a:uFillTx/>
              <a:latin typeface="+mj-lt"/>
              <a:ea typeface="+mj-ea"/>
              <a:cs typeface="+mj-cs"/>
            </a:endParaRPr>
          </a:p>
        </p:txBody>
      </p:sp>
    </p:spTree>
    <p:extLst>
      <p:ext uri="{BB962C8B-B14F-4D97-AF65-F5344CB8AC3E}">
        <p14:creationId xmlns:p14="http://schemas.microsoft.com/office/powerpoint/2010/main" xmlns="" val="2207640070"/>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Necessidade de entrega dos autos com vista</a:t>
            </a:r>
            <a:endParaRPr lang="pt-BR" dirty="0"/>
          </a:p>
        </p:txBody>
      </p:sp>
      <p:sp>
        <p:nvSpPr>
          <p:cNvPr id="3" name="Espaço Reservado para Conteúdo 2"/>
          <p:cNvSpPr>
            <a:spLocks noGrp="1"/>
          </p:cNvSpPr>
          <p:nvPr>
            <p:ph idx="1"/>
          </p:nvPr>
        </p:nvSpPr>
        <p:spPr/>
        <p:txBody>
          <a:bodyPr/>
          <a:lstStyle/>
          <a:p>
            <a:r>
              <a:rPr lang="pt-BR" dirty="0"/>
              <a:t>“A necessidade da intimação pessoal da Defensoria Pública decorre de legislação específica que concede prerrogativas que visam facilitar o bom funcionamento do órgão no patrocínio dos interesses daqueles que não possuem recursos para constituir defensor particular. A finalidade da lei é proteger e preservar a própria função exercida pelo referido órgão e, principalmente, resguardar aqueles que não têm condições de contratar um Defensor particular. Não se cuida, pois, de formalismo ou apego exacerbado às formas, mas, sim, de reconhecer e dar aplicabilidade à norma jurídica vigente e válida. Nesse contexto, </a:t>
            </a:r>
            <a:r>
              <a:rPr lang="pt-BR" b="1" dirty="0"/>
              <a:t>a despeito da presença do Defensor Público, na audiência de instrução e julgamento, a intimação pessoal da Defensoria Pública somente se concretiza com a respectiva entrega dos autos com vista, em homenagem ao princípio constitucional da ampla defesa”</a:t>
            </a:r>
            <a:r>
              <a:rPr lang="pt-BR" dirty="0"/>
              <a:t> (STJ, </a:t>
            </a:r>
            <a:r>
              <a:rPr lang="pt-BR" dirty="0" err="1"/>
              <a:t>REsp</a:t>
            </a:r>
            <a:r>
              <a:rPr lang="pt-BR" dirty="0"/>
              <a:t> 1190865/MG, Rel. Ministro MASSAMI UYEDA, TERCEIRA TURMA, julgado em </a:t>
            </a:r>
            <a:r>
              <a:rPr lang="pt-BR" b="1" u="sng" dirty="0"/>
              <a:t>14/02/2012, </a:t>
            </a:r>
            <a:r>
              <a:rPr lang="pt-BR" dirty="0" err="1"/>
              <a:t>DJe</a:t>
            </a:r>
            <a:r>
              <a:rPr lang="pt-BR" dirty="0"/>
              <a:t> 01/03/2012</a:t>
            </a:r>
            <a:r>
              <a:rPr lang="pt-BR" dirty="0" smtClean="0"/>
              <a:t>).</a:t>
            </a:r>
          </a:p>
          <a:p>
            <a:endParaRPr lang="pt-BR" dirty="0"/>
          </a:p>
          <a:p>
            <a:endParaRPr lang="pt-BR" dirty="0"/>
          </a:p>
          <a:p>
            <a:endParaRPr lang="pt-BR" dirty="0"/>
          </a:p>
        </p:txBody>
      </p:sp>
      <p:sp>
        <p:nvSpPr>
          <p:cNvPr id="4" name="Espaço Reservado para Número de Slide 3"/>
          <p:cNvSpPr>
            <a:spLocks noGrp="1"/>
          </p:cNvSpPr>
          <p:nvPr>
            <p:ph type="sldNum" sz="quarter" idx="12"/>
          </p:nvPr>
        </p:nvSpPr>
        <p:spPr/>
        <p:txBody>
          <a:bodyPr/>
          <a:lstStyle/>
          <a:p>
            <a:fld id="{7D7CC47D-5F8A-409B-A1E5-FC04969D52E5}" type="slidenum">
              <a:rPr lang="pt-BR" smtClean="0"/>
              <a:pPr/>
              <a:t>32</a:t>
            </a:fld>
            <a:endParaRPr lang="pt-BR"/>
          </a:p>
        </p:txBody>
      </p:sp>
    </p:spTree>
    <p:extLst>
      <p:ext uri="{BB962C8B-B14F-4D97-AF65-F5344CB8AC3E}">
        <p14:creationId xmlns:p14="http://schemas.microsoft.com/office/powerpoint/2010/main" xmlns="" val="353568942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097279" y="286603"/>
            <a:ext cx="10388867" cy="1450757"/>
          </a:xfrm>
        </p:spPr>
        <p:txBody>
          <a:bodyPr/>
          <a:lstStyle/>
          <a:p>
            <a:r>
              <a:rPr lang="pt-BR" b="1" dirty="0" smtClean="0"/>
              <a:t>Preparo</a:t>
            </a:r>
            <a:endParaRPr lang="pt-BR" b="1" dirty="0"/>
          </a:p>
        </p:txBody>
      </p:sp>
      <p:sp>
        <p:nvSpPr>
          <p:cNvPr id="3" name="Espaço Reservado para Conteúdo 2"/>
          <p:cNvSpPr>
            <a:spLocks noGrp="1"/>
          </p:cNvSpPr>
          <p:nvPr>
            <p:ph idx="1"/>
          </p:nvPr>
        </p:nvSpPr>
        <p:spPr>
          <a:xfrm>
            <a:off x="740979" y="1655379"/>
            <a:ext cx="11451021" cy="4950373"/>
          </a:xfrm>
        </p:spPr>
        <p:txBody>
          <a:bodyPr numCol="3">
            <a:noAutofit/>
          </a:bodyPr>
          <a:lstStyle/>
          <a:p>
            <a:r>
              <a:rPr lang="pt-BR" sz="1900" dirty="0" smtClean="0"/>
              <a:t>Art. 1.007.  </a:t>
            </a:r>
            <a:r>
              <a:rPr lang="pt-BR" sz="1900" b="1" u="sng" dirty="0" smtClean="0"/>
              <a:t>No ato de interposição do recurso</a:t>
            </a:r>
            <a:r>
              <a:rPr lang="pt-BR" sz="1900" dirty="0" smtClean="0"/>
              <a:t>, o recorrente comprovará, quando exigido pela legislação pertinente, o respectivo</a:t>
            </a:r>
            <a:r>
              <a:rPr lang="pt-BR" sz="1900" u="sng" dirty="0" smtClean="0"/>
              <a:t> preparo</a:t>
            </a:r>
            <a:r>
              <a:rPr lang="pt-BR" sz="1900" dirty="0" smtClean="0"/>
              <a:t>, </a:t>
            </a:r>
            <a:r>
              <a:rPr lang="pt-BR" sz="1900" u="sng" dirty="0" smtClean="0"/>
              <a:t>inclusive porte de remessa e de retorno</a:t>
            </a:r>
            <a:r>
              <a:rPr lang="pt-BR" sz="1900" dirty="0" smtClean="0"/>
              <a:t>, sob pena de </a:t>
            </a:r>
            <a:r>
              <a:rPr lang="pt-BR" sz="1900" b="1" u="sng" dirty="0" smtClean="0"/>
              <a:t>deserção</a:t>
            </a:r>
            <a:r>
              <a:rPr lang="pt-BR" sz="1900" dirty="0" smtClean="0"/>
              <a:t>.</a:t>
            </a:r>
          </a:p>
          <a:p>
            <a:r>
              <a:rPr lang="pt-BR" sz="1900" dirty="0" smtClean="0"/>
              <a:t>§ 1</a:t>
            </a:r>
            <a:r>
              <a:rPr lang="pt-BR" sz="1900" u="sng" baseline="30000" dirty="0" smtClean="0"/>
              <a:t>o</a:t>
            </a:r>
            <a:r>
              <a:rPr lang="pt-BR" sz="1900" dirty="0" smtClean="0"/>
              <a:t> </a:t>
            </a:r>
            <a:r>
              <a:rPr lang="pt-BR" sz="1900" b="1" u="sng" dirty="0" smtClean="0"/>
              <a:t>São dispensados de preparo</a:t>
            </a:r>
            <a:r>
              <a:rPr lang="pt-BR" sz="1900" dirty="0" smtClean="0"/>
              <a:t>, inclusive porte de remessa e de retorno, os recursos interpostos pelo Ministério Público, pela União, pelo Distrito Federal, pelos Estados, pelos Municípios, e respectivas autarquias, e </a:t>
            </a:r>
            <a:r>
              <a:rPr lang="pt-BR" sz="1900" b="1" u="sng" dirty="0" smtClean="0"/>
              <a:t>pelos que gozam de isenção legal</a:t>
            </a:r>
            <a:r>
              <a:rPr lang="pt-BR" sz="1900" dirty="0" smtClean="0"/>
              <a:t>.</a:t>
            </a:r>
          </a:p>
          <a:p>
            <a:r>
              <a:rPr lang="pt-BR" sz="1900" dirty="0" smtClean="0"/>
              <a:t>§ 2</a:t>
            </a:r>
            <a:r>
              <a:rPr lang="pt-BR" sz="1900" u="sng" baseline="30000" dirty="0" smtClean="0"/>
              <a:t>o</a:t>
            </a:r>
            <a:r>
              <a:rPr lang="pt-BR" sz="1900" dirty="0" smtClean="0"/>
              <a:t> A </a:t>
            </a:r>
            <a:r>
              <a:rPr lang="pt-BR" sz="1900" b="1" u="sng" dirty="0" smtClean="0"/>
              <a:t>insuficiência no valor do preparo</a:t>
            </a:r>
            <a:r>
              <a:rPr lang="pt-BR" sz="1900" dirty="0" smtClean="0"/>
              <a:t>, inclusive porte de remessa e de retorno, implicará deserção se o recorrente, </a:t>
            </a:r>
            <a:r>
              <a:rPr lang="pt-BR" sz="1900" b="1" u="sng" dirty="0" smtClean="0"/>
              <a:t>intimado na pessoa de seu advogado, não vier a supri-lo no prazo de 5 (cinco) dias</a:t>
            </a:r>
            <a:r>
              <a:rPr lang="pt-BR" sz="1900" dirty="0" smtClean="0"/>
              <a:t>.</a:t>
            </a:r>
          </a:p>
          <a:p>
            <a:r>
              <a:rPr lang="pt-BR" sz="1900" dirty="0" smtClean="0">
                <a:solidFill>
                  <a:srgbClr val="00B050"/>
                </a:solidFill>
              </a:rPr>
              <a:t>§ 3</a:t>
            </a:r>
            <a:r>
              <a:rPr lang="pt-BR" sz="1900" u="sng" baseline="30000" dirty="0" smtClean="0">
                <a:solidFill>
                  <a:srgbClr val="00B050"/>
                </a:solidFill>
              </a:rPr>
              <a:t>o</a:t>
            </a:r>
            <a:r>
              <a:rPr lang="pt-BR" sz="1900" dirty="0" smtClean="0">
                <a:solidFill>
                  <a:srgbClr val="00B050"/>
                </a:solidFill>
              </a:rPr>
              <a:t> É dispensado o recolhimento do porte de remessa e de retorno no processo em autos eletrônicos.</a:t>
            </a:r>
          </a:p>
          <a:p>
            <a:r>
              <a:rPr lang="pt-BR" sz="1900" dirty="0" smtClean="0">
                <a:solidFill>
                  <a:srgbClr val="00B050"/>
                </a:solidFill>
              </a:rPr>
              <a:t>§ 4</a:t>
            </a:r>
            <a:r>
              <a:rPr lang="pt-BR" sz="1900" u="sng" baseline="30000" dirty="0" smtClean="0">
                <a:solidFill>
                  <a:srgbClr val="00B050"/>
                </a:solidFill>
              </a:rPr>
              <a:t>o</a:t>
            </a:r>
            <a:r>
              <a:rPr lang="pt-BR" sz="1900" dirty="0" smtClean="0">
                <a:solidFill>
                  <a:srgbClr val="00B050"/>
                </a:solidFill>
              </a:rPr>
              <a:t> </a:t>
            </a:r>
            <a:r>
              <a:rPr lang="pt-BR" sz="1900" b="1" dirty="0" smtClean="0">
                <a:solidFill>
                  <a:srgbClr val="00B050"/>
                </a:solidFill>
              </a:rPr>
              <a:t>O recorrente que não comprovar, no ato de interposição do recurso, o recolhimento do preparo</a:t>
            </a:r>
            <a:r>
              <a:rPr lang="pt-BR" sz="1900" dirty="0" smtClean="0">
                <a:solidFill>
                  <a:srgbClr val="00B050"/>
                </a:solidFill>
              </a:rPr>
              <a:t>, inclusive porte de remessa e de retorno, será intimado, na pessoa de seu advogado, </a:t>
            </a:r>
            <a:r>
              <a:rPr lang="pt-BR" sz="1900" b="1" dirty="0" smtClean="0">
                <a:solidFill>
                  <a:srgbClr val="00B050"/>
                </a:solidFill>
              </a:rPr>
              <a:t>para realizar o recolhimento em dobro</a:t>
            </a:r>
            <a:r>
              <a:rPr lang="pt-BR" sz="1900" dirty="0" smtClean="0">
                <a:solidFill>
                  <a:srgbClr val="00B050"/>
                </a:solidFill>
              </a:rPr>
              <a:t>, sob pena de deserção.</a:t>
            </a:r>
          </a:p>
          <a:p>
            <a:r>
              <a:rPr lang="pt-BR" sz="1900" dirty="0" smtClean="0">
                <a:solidFill>
                  <a:srgbClr val="00B050"/>
                </a:solidFill>
              </a:rPr>
              <a:t>§ 5</a:t>
            </a:r>
            <a:r>
              <a:rPr lang="pt-BR" sz="1900" u="sng" baseline="30000" dirty="0" smtClean="0">
                <a:solidFill>
                  <a:srgbClr val="00B050"/>
                </a:solidFill>
              </a:rPr>
              <a:t>o</a:t>
            </a:r>
            <a:r>
              <a:rPr lang="pt-BR" sz="1900" dirty="0" smtClean="0">
                <a:solidFill>
                  <a:srgbClr val="00B050"/>
                </a:solidFill>
              </a:rPr>
              <a:t> É vedada a complementação se houver insuficiência parcial do preparo, inclusive porte de remessa e de retorno, no recolhimento realizado na forma do § 4</a:t>
            </a:r>
            <a:r>
              <a:rPr lang="pt-BR" sz="1900" u="sng" baseline="30000" dirty="0" smtClean="0">
                <a:solidFill>
                  <a:srgbClr val="00B050"/>
                </a:solidFill>
              </a:rPr>
              <a:t>o</a:t>
            </a:r>
            <a:r>
              <a:rPr lang="pt-BR" sz="1900" dirty="0" smtClean="0">
                <a:solidFill>
                  <a:srgbClr val="00B050"/>
                </a:solidFill>
              </a:rPr>
              <a:t>.</a:t>
            </a:r>
          </a:p>
          <a:p>
            <a:r>
              <a:rPr lang="pt-BR" sz="1900" dirty="0" smtClean="0"/>
              <a:t>§ 6</a:t>
            </a:r>
            <a:r>
              <a:rPr lang="pt-BR" sz="1900" u="sng" baseline="30000" dirty="0" smtClean="0"/>
              <a:t>o</a:t>
            </a:r>
            <a:r>
              <a:rPr lang="pt-BR" sz="1900" dirty="0" smtClean="0"/>
              <a:t> Provando o recorrente justo impedimento, o relator relevará a pena de deserção, por decisão irrecorrível, fixando-lhe prazo de 5 (cinco) dias para efetuar o preparo.</a:t>
            </a:r>
          </a:p>
          <a:p>
            <a:r>
              <a:rPr lang="pt-BR" sz="1900" b="1" dirty="0" smtClean="0">
                <a:solidFill>
                  <a:srgbClr val="00B050"/>
                </a:solidFill>
              </a:rPr>
              <a:t>§ 7</a:t>
            </a:r>
            <a:r>
              <a:rPr lang="pt-BR" sz="1900" b="1" u="sng" baseline="30000" dirty="0" smtClean="0">
                <a:solidFill>
                  <a:srgbClr val="00B050"/>
                </a:solidFill>
              </a:rPr>
              <a:t>o</a:t>
            </a:r>
            <a:r>
              <a:rPr lang="pt-BR" sz="1900" b="1" dirty="0" smtClean="0">
                <a:solidFill>
                  <a:srgbClr val="00B050"/>
                </a:solidFill>
              </a:rPr>
              <a:t> O equívoco no preenchimento da guia de custas não implicará a aplicação da pena de deserção, cabendo ao relator, na hipótese de dúvida quanto ao recolhimento, intimar o recorrente para sanar o vício no prazo de 5 (cinco) dias</a:t>
            </a:r>
            <a:r>
              <a:rPr lang="pt-BR" sz="1900" dirty="0" smtClean="0"/>
              <a:t>.</a:t>
            </a:r>
          </a:p>
          <a:p>
            <a:pPr>
              <a:buFont typeface="Arial" panose="020B0604020202020204" pitchFamily="34" charset="0"/>
              <a:buChar char="•"/>
            </a:pPr>
            <a:endParaRPr lang="pt-BR" sz="1900" dirty="0"/>
          </a:p>
        </p:txBody>
      </p:sp>
      <p:pic>
        <p:nvPicPr>
          <p:cNvPr id="5" name="Imagem 4"/>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140473" y="5825358"/>
            <a:ext cx="826935" cy="1032642"/>
          </a:xfrm>
          <a:prstGeom prst="rect">
            <a:avLst/>
          </a:prstGeom>
          <a:ln>
            <a:noFill/>
          </a:ln>
          <a:effectLst>
            <a:softEdge rad="112500"/>
          </a:effectLst>
        </p:spPr>
      </p:pic>
      <p:sp>
        <p:nvSpPr>
          <p:cNvPr id="4" name="Espaço Reservado para Número de Slide 3"/>
          <p:cNvSpPr>
            <a:spLocks noGrp="1"/>
          </p:cNvSpPr>
          <p:nvPr>
            <p:ph type="sldNum" sz="quarter" idx="12"/>
          </p:nvPr>
        </p:nvSpPr>
        <p:spPr/>
        <p:txBody>
          <a:bodyPr/>
          <a:lstStyle/>
          <a:p>
            <a:fld id="{7D7CC47D-5F8A-409B-A1E5-FC04969D52E5}" type="slidenum">
              <a:rPr lang="pt-BR" smtClean="0"/>
              <a:pPr/>
              <a:t>33</a:t>
            </a:fld>
            <a:endParaRPr lang="pt-BR"/>
          </a:p>
        </p:txBody>
      </p:sp>
      <p:sp>
        <p:nvSpPr>
          <p:cNvPr id="6" name="Título 1"/>
          <p:cNvSpPr txBox="1">
            <a:spLocks/>
          </p:cNvSpPr>
          <p:nvPr/>
        </p:nvSpPr>
        <p:spPr>
          <a:xfrm>
            <a:off x="1097280" y="286603"/>
            <a:ext cx="10058400" cy="1450757"/>
          </a:xfrm>
          <a:prstGeom prst="rect">
            <a:avLst/>
          </a:prstGeom>
        </p:spPr>
        <p:txBody>
          <a:bodyPr vert="horz" lIns="91440" tIns="45720" rIns="91440" bIns="45720" rtlCol="0" anchor="b">
            <a:normAutofit/>
          </a:bodyPr>
          <a:lstStyle/>
          <a:p>
            <a:pPr marL="0" marR="0" lvl="0" indent="0" algn="l" defTabSz="914400" rtl="0" eaLnBrk="1" fontAlgn="auto" latinLnBrk="0" hangingPunct="1">
              <a:lnSpc>
                <a:spcPct val="85000"/>
              </a:lnSpc>
              <a:spcBef>
                <a:spcPct val="0"/>
              </a:spcBef>
              <a:spcAft>
                <a:spcPts val="0"/>
              </a:spcAft>
              <a:buClrTx/>
              <a:buSzTx/>
              <a:buFontTx/>
              <a:buNone/>
              <a:tabLst/>
              <a:defRPr/>
            </a:pPr>
            <a:endParaRPr kumimoji="0" lang="pt-BR" sz="4800" b="0" i="0" u="none" strike="noStrike" kern="1200" cap="none" spc="-50" normalizeH="0" baseline="0" noProof="0" dirty="0">
              <a:ln>
                <a:noFill/>
              </a:ln>
              <a:solidFill>
                <a:schemeClr val="tx1">
                  <a:lumMod val="75000"/>
                  <a:lumOff val="25000"/>
                </a:schemeClr>
              </a:solidFill>
              <a:effectLst/>
              <a:uLnTx/>
              <a:uFillTx/>
              <a:latin typeface="+mj-lt"/>
              <a:ea typeface="+mj-ea"/>
              <a:cs typeface="+mj-cs"/>
            </a:endParaRPr>
          </a:p>
        </p:txBody>
      </p:sp>
    </p:spTree>
    <p:extLst>
      <p:ext uri="{BB962C8B-B14F-4D97-AF65-F5344CB8AC3E}">
        <p14:creationId xmlns:p14="http://schemas.microsoft.com/office/powerpoint/2010/main" xmlns="" val="2207640070"/>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097279" y="286603"/>
            <a:ext cx="10388867" cy="1450757"/>
          </a:xfrm>
        </p:spPr>
        <p:txBody>
          <a:bodyPr/>
          <a:lstStyle/>
          <a:p>
            <a:r>
              <a:rPr lang="pt-BR" dirty="0" smtClean="0"/>
              <a:t>Regularidade formal da interposição e do processamento</a:t>
            </a:r>
            <a:endParaRPr lang="pt-BR" dirty="0"/>
          </a:p>
        </p:txBody>
      </p:sp>
      <p:sp>
        <p:nvSpPr>
          <p:cNvPr id="3" name="Espaço Reservado para Conteúdo 2"/>
          <p:cNvSpPr>
            <a:spLocks noGrp="1"/>
          </p:cNvSpPr>
          <p:nvPr>
            <p:ph idx="1"/>
          </p:nvPr>
        </p:nvSpPr>
        <p:spPr/>
        <p:txBody>
          <a:bodyPr>
            <a:normAutofit/>
          </a:bodyPr>
          <a:lstStyle/>
          <a:p>
            <a:pPr>
              <a:buFont typeface="Arial" panose="020B0604020202020204" pitchFamily="34" charset="0"/>
              <a:buChar char="•"/>
            </a:pPr>
            <a:r>
              <a:rPr lang="pt-BR" dirty="0" smtClean="0"/>
              <a:t>Observância dos requisitos formais do recurso.</a:t>
            </a:r>
          </a:p>
          <a:p>
            <a:pPr>
              <a:buNone/>
            </a:pPr>
            <a:r>
              <a:rPr lang="pt-BR" dirty="0" smtClean="0"/>
              <a:t>Ex: nome das partes, pedido. Documentos obrigatórios.</a:t>
            </a:r>
            <a:endParaRPr lang="pt-BR" dirty="0"/>
          </a:p>
        </p:txBody>
      </p:sp>
      <p:pic>
        <p:nvPicPr>
          <p:cNvPr id="5" name="Imagem 4"/>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140473" y="5825358"/>
            <a:ext cx="826935" cy="1032642"/>
          </a:xfrm>
          <a:prstGeom prst="rect">
            <a:avLst/>
          </a:prstGeom>
          <a:ln>
            <a:noFill/>
          </a:ln>
          <a:effectLst>
            <a:softEdge rad="112500"/>
          </a:effectLst>
        </p:spPr>
      </p:pic>
      <p:sp>
        <p:nvSpPr>
          <p:cNvPr id="4" name="Espaço Reservado para Número de Slide 3"/>
          <p:cNvSpPr>
            <a:spLocks noGrp="1"/>
          </p:cNvSpPr>
          <p:nvPr>
            <p:ph type="sldNum" sz="quarter" idx="12"/>
          </p:nvPr>
        </p:nvSpPr>
        <p:spPr/>
        <p:txBody>
          <a:bodyPr/>
          <a:lstStyle/>
          <a:p>
            <a:fld id="{7D7CC47D-5F8A-409B-A1E5-FC04969D52E5}" type="slidenum">
              <a:rPr lang="pt-BR" smtClean="0"/>
              <a:pPr/>
              <a:t>34</a:t>
            </a:fld>
            <a:endParaRPr lang="pt-BR"/>
          </a:p>
        </p:txBody>
      </p:sp>
      <p:sp>
        <p:nvSpPr>
          <p:cNvPr id="6" name="Título 1"/>
          <p:cNvSpPr txBox="1">
            <a:spLocks/>
          </p:cNvSpPr>
          <p:nvPr/>
        </p:nvSpPr>
        <p:spPr>
          <a:xfrm>
            <a:off x="1097280" y="286603"/>
            <a:ext cx="10058400" cy="1450757"/>
          </a:xfrm>
          <a:prstGeom prst="rect">
            <a:avLst/>
          </a:prstGeom>
        </p:spPr>
        <p:txBody>
          <a:bodyPr vert="horz" lIns="91440" tIns="45720" rIns="91440" bIns="45720" rtlCol="0" anchor="b">
            <a:normAutofit/>
          </a:bodyPr>
          <a:lstStyle/>
          <a:p>
            <a:pPr marL="0" marR="0" lvl="0" indent="0" algn="l" defTabSz="914400" rtl="0" eaLnBrk="1" fontAlgn="auto" latinLnBrk="0" hangingPunct="1">
              <a:lnSpc>
                <a:spcPct val="85000"/>
              </a:lnSpc>
              <a:spcBef>
                <a:spcPct val="0"/>
              </a:spcBef>
              <a:spcAft>
                <a:spcPts val="0"/>
              </a:spcAft>
              <a:buClrTx/>
              <a:buSzTx/>
              <a:buFontTx/>
              <a:buNone/>
              <a:tabLst/>
              <a:defRPr/>
            </a:pPr>
            <a:endParaRPr kumimoji="0" lang="pt-BR" sz="4800" b="0" i="0" u="none" strike="noStrike" kern="1200" cap="none" spc="-50" normalizeH="0" baseline="0" noProof="0" dirty="0">
              <a:ln>
                <a:noFill/>
              </a:ln>
              <a:solidFill>
                <a:schemeClr val="tx1">
                  <a:lumMod val="75000"/>
                  <a:lumOff val="25000"/>
                </a:schemeClr>
              </a:solidFill>
              <a:effectLst/>
              <a:uLnTx/>
              <a:uFillTx/>
              <a:latin typeface="+mj-lt"/>
              <a:ea typeface="+mj-ea"/>
              <a:cs typeface="+mj-cs"/>
            </a:endParaRPr>
          </a:p>
        </p:txBody>
      </p:sp>
    </p:spTree>
    <p:extLst>
      <p:ext uri="{BB962C8B-B14F-4D97-AF65-F5344CB8AC3E}">
        <p14:creationId xmlns:p14="http://schemas.microsoft.com/office/powerpoint/2010/main" xmlns="" val="2207640070"/>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097279" y="286603"/>
            <a:ext cx="10388867" cy="1450757"/>
          </a:xfrm>
        </p:spPr>
        <p:txBody>
          <a:bodyPr/>
          <a:lstStyle/>
          <a:p>
            <a:r>
              <a:rPr lang="pt-BR" dirty="0" smtClean="0"/>
              <a:t>Desistência e Renúncia do Recurso	</a:t>
            </a:r>
            <a:endParaRPr lang="pt-BR" dirty="0"/>
          </a:p>
        </p:txBody>
      </p:sp>
      <p:sp>
        <p:nvSpPr>
          <p:cNvPr id="3" name="Espaço Reservado para Conteúdo 2"/>
          <p:cNvSpPr>
            <a:spLocks noGrp="1"/>
          </p:cNvSpPr>
          <p:nvPr>
            <p:ph idx="1"/>
          </p:nvPr>
        </p:nvSpPr>
        <p:spPr/>
        <p:txBody>
          <a:bodyPr>
            <a:normAutofit/>
          </a:bodyPr>
          <a:lstStyle/>
          <a:p>
            <a:pPr>
              <a:buFont typeface="Arial" panose="020B0604020202020204" pitchFamily="34" charset="0"/>
              <a:buChar char="•"/>
            </a:pPr>
            <a:r>
              <a:rPr lang="pt-BR" b="1" dirty="0" smtClean="0"/>
              <a:t>Desistência X Renúncia.</a:t>
            </a:r>
          </a:p>
          <a:p>
            <a:pPr>
              <a:buFont typeface="Arial" panose="020B0604020202020204" pitchFamily="34" charset="0"/>
              <a:buChar char="•"/>
            </a:pPr>
            <a:r>
              <a:rPr lang="pt-BR" b="1" dirty="0" smtClean="0"/>
              <a:t>Desistência do Recurso: </a:t>
            </a:r>
          </a:p>
          <a:p>
            <a:r>
              <a:rPr lang="pt-BR" dirty="0" smtClean="0"/>
              <a:t>Art. 998.  O recorrente poderá, a qualquer tempo, sem a anuência do recorrido ou dos litisconsortes, desistir do recurso.</a:t>
            </a:r>
          </a:p>
          <a:p>
            <a:r>
              <a:rPr lang="pt-BR" dirty="0" smtClean="0">
                <a:solidFill>
                  <a:srgbClr val="00B050"/>
                </a:solidFill>
              </a:rPr>
              <a:t>Parágrafo único.  A desistência do recurso não impede a análise de questão cuja </a:t>
            </a:r>
            <a:r>
              <a:rPr lang="pt-BR" u="sng" dirty="0" smtClean="0">
                <a:solidFill>
                  <a:srgbClr val="00B050"/>
                </a:solidFill>
              </a:rPr>
              <a:t>repercussão geral já tenha sido reconhecida</a:t>
            </a:r>
            <a:r>
              <a:rPr lang="pt-BR" dirty="0" smtClean="0">
                <a:solidFill>
                  <a:srgbClr val="00B050"/>
                </a:solidFill>
              </a:rPr>
              <a:t> e daquela objeto de julgamento de recursos extraordinários ou especiais </a:t>
            </a:r>
            <a:r>
              <a:rPr lang="pt-BR" u="sng" dirty="0" smtClean="0">
                <a:solidFill>
                  <a:srgbClr val="00B050"/>
                </a:solidFill>
              </a:rPr>
              <a:t>repetitivos.</a:t>
            </a:r>
          </a:p>
          <a:p>
            <a:pPr>
              <a:buFont typeface="Arial" panose="020B0604020202020204" pitchFamily="34" charset="0"/>
              <a:buChar char="•"/>
            </a:pPr>
            <a:endParaRPr lang="pt-BR" dirty="0"/>
          </a:p>
        </p:txBody>
      </p:sp>
      <p:pic>
        <p:nvPicPr>
          <p:cNvPr id="5" name="Imagem 4"/>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140473" y="5825358"/>
            <a:ext cx="826935" cy="1032642"/>
          </a:xfrm>
          <a:prstGeom prst="rect">
            <a:avLst/>
          </a:prstGeom>
          <a:ln>
            <a:noFill/>
          </a:ln>
          <a:effectLst>
            <a:softEdge rad="112500"/>
          </a:effectLst>
        </p:spPr>
      </p:pic>
      <p:sp>
        <p:nvSpPr>
          <p:cNvPr id="4" name="Espaço Reservado para Número de Slide 3"/>
          <p:cNvSpPr>
            <a:spLocks noGrp="1"/>
          </p:cNvSpPr>
          <p:nvPr>
            <p:ph type="sldNum" sz="quarter" idx="12"/>
          </p:nvPr>
        </p:nvSpPr>
        <p:spPr/>
        <p:txBody>
          <a:bodyPr/>
          <a:lstStyle/>
          <a:p>
            <a:fld id="{7D7CC47D-5F8A-409B-A1E5-FC04969D52E5}" type="slidenum">
              <a:rPr lang="pt-BR" smtClean="0"/>
              <a:pPr/>
              <a:t>35</a:t>
            </a:fld>
            <a:endParaRPr lang="pt-BR"/>
          </a:p>
        </p:txBody>
      </p:sp>
      <p:sp>
        <p:nvSpPr>
          <p:cNvPr id="6" name="Título 1"/>
          <p:cNvSpPr txBox="1">
            <a:spLocks/>
          </p:cNvSpPr>
          <p:nvPr/>
        </p:nvSpPr>
        <p:spPr>
          <a:xfrm>
            <a:off x="1097280" y="286603"/>
            <a:ext cx="10058400" cy="1450757"/>
          </a:xfrm>
          <a:prstGeom prst="rect">
            <a:avLst/>
          </a:prstGeom>
        </p:spPr>
        <p:txBody>
          <a:bodyPr vert="horz" lIns="91440" tIns="45720" rIns="91440" bIns="45720" rtlCol="0" anchor="b">
            <a:normAutofit/>
          </a:bodyPr>
          <a:lstStyle/>
          <a:p>
            <a:pPr marL="0" marR="0" lvl="0" indent="0" algn="l" defTabSz="914400" rtl="0" eaLnBrk="1" fontAlgn="auto" latinLnBrk="0" hangingPunct="1">
              <a:lnSpc>
                <a:spcPct val="85000"/>
              </a:lnSpc>
              <a:spcBef>
                <a:spcPct val="0"/>
              </a:spcBef>
              <a:spcAft>
                <a:spcPts val="0"/>
              </a:spcAft>
              <a:buClrTx/>
              <a:buSzTx/>
              <a:buFontTx/>
              <a:buNone/>
              <a:tabLst/>
              <a:defRPr/>
            </a:pPr>
            <a:endParaRPr kumimoji="0" lang="pt-BR" sz="4800" b="0" i="0" u="none" strike="noStrike" kern="1200" cap="none" spc="-50" normalizeH="0" baseline="0" noProof="0" dirty="0">
              <a:ln>
                <a:noFill/>
              </a:ln>
              <a:solidFill>
                <a:schemeClr val="tx1">
                  <a:lumMod val="75000"/>
                  <a:lumOff val="25000"/>
                </a:schemeClr>
              </a:solidFill>
              <a:effectLst/>
              <a:uLnTx/>
              <a:uFillTx/>
              <a:latin typeface="+mj-lt"/>
              <a:ea typeface="+mj-ea"/>
              <a:cs typeface="+mj-cs"/>
            </a:endParaRPr>
          </a:p>
        </p:txBody>
      </p:sp>
    </p:spTree>
    <p:extLst>
      <p:ext uri="{BB962C8B-B14F-4D97-AF65-F5344CB8AC3E}">
        <p14:creationId xmlns:p14="http://schemas.microsoft.com/office/powerpoint/2010/main" xmlns="" val="2207640070"/>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097279" y="286603"/>
            <a:ext cx="10388867" cy="1450757"/>
          </a:xfrm>
        </p:spPr>
        <p:txBody>
          <a:bodyPr/>
          <a:lstStyle/>
          <a:p>
            <a:r>
              <a:rPr lang="pt-BR" dirty="0" smtClean="0"/>
              <a:t>Renúncia	</a:t>
            </a:r>
            <a:endParaRPr lang="pt-BR" dirty="0"/>
          </a:p>
        </p:txBody>
      </p:sp>
      <p:sp>
        <p:nvSpPr>
          <p:cNvPr id="3" name="Espaço Reservado para Conteúdo 2"/>
          <p:cNvSpPr>
            <a:spLocks noGrp="1"/>
          </p:cNvSpPr>
          <p:nvPr>
            <p:ph idx="1"/>
          </p:nvPr>
        </p:nvSpPr>
        <p:spPr/>
        <p:txBody>
          <a:bodyPr>
            <a:normAutofit/>
          </a:bodyPr>
          <a:lstStyle/>
          <a:p>
            <a:pPr>
              <a:buFont typeface="Arial" panose="020B0604020202020204" pitchFamily="34" charset="0"/>
              <a:buChar char="•"/>
            </a:pPr>
            <a:r>
              <a:rPr lang="pt-BR" dirty="0" smtClean="0"/>
              <a:t>Parte vencida abre mão previamente do seu direito de recorrer.</a:t>
            </a:r>
          </a:p>
          <a:p>
            <a:pPr>
              <a:buFont typeface="Arial" panose="020B0604020202020204" pitchFamily="34" charset="0"/>
              <a:buChar char="•"/>
            </a:pPr>
            <a:r>
              <a:rPr lang="pt-BR" i="1" dirty="0" smtClean="0"/>
              <a:t>Art. 999.  A renúncia ao direito de recorrer independe da aceitação da outra parte.</a:t>
            </a:r>
          </a:p>
          <a:p>
            <a:pPr>
              <a:buFont typeface="Arial" panose="020B0604020202020204" pitchFamily="34" charset="0"/>
              <a:buChar char="•"/>
            </a:pPr>
            <a:endParaRPr lang="pt-BR" b="1" dirty="0" smtClean="0">
              <a:solidFill>
                <a:srgbClr val="00B050"/>
              </a:solidFill>
            </a:endParaRPr>
          </a:p>
          <a:p>
            <a:pPr>
              <a:buFont typeface="Arial" panose="020B0604020202020204" pitchFamily="34" charset="0"/>
              <a:buChar char="•"/>
            </a:pPr>
            <a:r>
              <a:rPr lang="pt-BR" b="1" dirty="0" smtClean="0">
                <a:solidFill>
                  <a:srgbClr val="00B050"/>
                </a:solidFill>
              </a:rPr>
              <a:t>Novidade: </a:t>
            </a:r>
            <a:r>
              <a:rPr lang="pt-BR" dirty="0" smtClean="0">
                <a:solidFill>
                  <a:schemeClr val="tx1"/>
                </a:solidFill>
              </a:rPr>
              <a:t> é possível a renúncia antecipada ao direito de recorrer, na forma do art. 190, CPC, se realizado negócio jurídico processual nesse sentido (Luis Guilherme Aidar </a:t>
            </a:r>
            <a:r>
              <a:rPr lang="pt-BR" dirty="0" err="1" smtClean="0">
                <a:solidFill>
                  <a:schemeClr val="tx1"/>
                </a:solidFill>
              </a:rPr>
              <a:t>Bondioli</a:t>
            </a:r>
            <a:r>
              <a:rPr lang="pt-BR" dirty="0" smtClean="0">
                <a:solidFill>
                  <a:schemeClr val="tx1"/>
                </a:solidFill>
              </a:rPr>
              <a:t>).</a:t>
            </a:r>
            <a:endParaRPr lang="pt-BR" dirty="0">
              <a:solidFill>
                <a:schemeClr val="tx1"/>
              </a:solidFill>
            </a:endParaRPr>
          </a:p>
        </p:txBody>
      </p:sp>
      <p:pic>
        <p:nvPicPr>
          <p:cNvPr id="5" name="Imagem 4"/>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140473" y="5825358"/>
            <a:ext cx="826935" cy="1032642"/>
          </a:xfrm>
          <a:prstGeom prst="rect">
            <a:avLst/>
          </a:prstGeom>
          <a:ln>
            <a:noFill/>
          </a:ln>
          <a:effectLst>
            <a:softEdge rad="112500"/>
          </a:effectLst>
        </p:spPr>
      </p:pic>
      <p:sp>
        <p:nvSpPr>
          <p:cNvPr id="4" name="Espaço Reservado para Número de Slide 3"/>
          <p:cNvSpPr>
            <a:spLocks noGrp="1"/>
          </p:cNvSpPr>
          <p:nvPr>
            <p:ph type="sldNum" sz="quarter" idx="12"/>
          </p:nvPr>
        </p:nvSpPr>
        <p:spPr/>
        <p:txBody>
          <a:bodyPr/>
          <a:lstStyle/>
          <a:p>
            <a:fld id="{7D7CC47D-5F8A-409B-A1E5-FC04969D52E5}" type="slidenum">
              <a:rPr lang="pt-BR" smtClean="0"/>
              <a:pPr/>
              <a:t>36</a:t>
            </a:fld>
            <a:endParaRPr lang="pt-BR"/>
          </a:p>
        </p:txBody>
      </p:sp>
      <p:sp>
        <p:nvSpPr>
          <p:cNvPr id="6" name="Título 1"/>
          <p:cNvSpPr txBox="1">
            <a:spLocks/>
          </p:cNvSpPr>
          <p:nvPr/>
        </p:nvSpPr>
        <p:spPr>
          <a:xfrm>
            <a:off x="1097280" y="286603"/>
            <a:ext cx="10058400" cy="1450757"/>
          </a:xfrm>
          <a:prstGeom prst="rect">
            <a:avLst/>
          </a:prstGeom>
        </p:spPr>
        <p:txBody>
          <a:bodyPr vert="horz" lIns="91440" tIns="45720" rIns="91440" bIns="45720" rtlCol="0" anchor="b">
            <a:normAutofit/>
          </a:bodyPr>
          <a:lstStyle/>
          <a:p>
            <a:pPr marL="0" marR="0" lvl="0" indent="0" algn="l" defTabSz="914400" rtl="0" eaLnBrk="1" fontAlgn="auto" latinLnBrk="0" hangingPunct="1">
              <a:lnSpc>
                <a:spcPct val="85000"/>
              </a:lnSpc>
              <a:spcBef>
                <a:spcPct val="0"/>
              </a:spcBef>
              <a:spcAft>
                <a:spcPts val="0"/>
              </a:spcAft>
              <a:buClrTx/>
              <a:buSzTx/>
              <a:buFontTx/>
              <a:buNone/>
              <a:tabLst/>
              <a:defRPr/>
            </a:pPr>
            <a:endParaRPr kumimoji="0" lang="pt-BR" sz="4800" b="0" i="0" u="none" strike="noStrike" kern="1200" cap="none" spc="-50" normalizeH="0" baseline="0" noProof="0" dirty="0">
              <a:ln>
                <a:noFill/>
              </a:ln>
              <a:solidFill>
                <a:schemeClr val="tx1">
                  <a:lumMod val="75000"/>
                  <a:lumOff val="25000"/>
                </a:schemeClr>
              </a:solidFill>
              <a:effectLst/>
              <a:uLnTx/>
              <a:uFillTx/>
              <a:latin typeface="+mj-lt"/>
              <a:ea typeface="+mj-ea"/>
              <a:cs typeface="+mj-cs"/>
            </a:endParaRPr>
          </a:p>
        </p:txBody>
      </p:sp>
    </p:spTree>
    <p:extLst>
      <p:ext uri="{BB962C8B-B14F-4D97-AF65-F5344CB8AC3E}">
        <p14:creationId xmlns:p14="http://schemas.microsoft.com/office/powerpoint/2010/main" xmlns="" val="2207640070"/>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097279" y="286603"/>
            <a:ext cx="10388867" cy="1450757"/>
          </a:xfrm>
        </p:spPr>
        <p:txBody>
          <a:bodyPr/>
          <a:lstStyle/>
          <a:p>
            <a:r>
              <a:rPr lang="pt-BR" dirty="0" smtClean="0"/>
              <a:t>Aceitação	</a:t>
            </a:r>
            <a:endParaRPr lang="pt-BR" dirty="0"/>
          </a:p>
        </p:txBody>
      </p:sp>
      <p:sp>
        <p:nvSpPr>
          <p:cNvPr id="3" name="Espaço Reservado para Conteúdo 2"/>
          <p:cNvSpPr>
            <a:spLocks noGrp="1"/>
          </p:cNvSpPr>
          <p:nvPr>
            <p:ph idx="1"/>
          </p:nvPr>
        </p:nvSpPr>
        <p:spPr/>
        <p:txBody>
          <a:bodyPr>
            <a:normAutofit/>
          </a:bodyPr>
          <a:lstStyle/>
          <a:p>
            <a:r>
              <a:rPr lang="pt-BR" i="1" dirty="0" smtClean="0"/>
              <a:t>Art. 1.000.  A parte que aceitar </a:t>
            </a:r>
            <a:r>
              <a:rPr lang="pt-BR" i="1" u="sng" dirty="0" smtClean="0"/>
              <a:t>expressa</a:t>
            </a:r>
            <a:r>
              <a:rPr lang="pt-BR" i="1" dirty="0" smtClean="0"/>
              <a:t> ou </a:t>
            </a:r>
            <a:r>
              <a:rPr lang="pt-BR" i="1" u="sng" dirty="0" smtClean="0"/>
              <a:t>tacitamente</a:t>
            </a:r>
            <a:r>
              <a:rPr lang="pt-BR" i="1" dirty="0" smtClean="0"/>
              <a:t> a decisão não poderá recorrer.</a:t>
            </a:r>
          </a:p>
          <a:p>
            <a:r>
              <a:rPr lang="pt-BR" i="1" dirty="0" smtClean="0"/>
              <a:t>Parágrafo único. Considera-se aceitação tácita a prática, sem nenhuma reserva, de ato incompatível com a vontade de recorrer.</a:t>
            </a:r>
          </a:p>
          <a:p>
            <a:pPr>
              <a:buFont typeface="Arial" panose="020B0604020202020204" pitchFamily="34" charset="0"/>
              <a:buChar char="•"/>
            </a:pPr>
            <a:r>
              <a:rPr lang="pt-BR" dirty="0" smtClean="0"/>
              <a:t>Ato unilateral e incondicional.</a:t>
            </a:r>
          </a:p>
          <a:p>
            <a:pPr>
              <a:buFont typeface="Arial" panose="020B0604020202020204" pitchFamily="34" charset="0"/>
              <a:buChar char="•"/>
            </a:pPr>
            <a:r>
              <a:rPr lang="pt-BR" dirty="0" smtClean="0"/>
              <a:t>Fulmina o direito à interposição do recurso por </a:t>
            </a:r>
            <a:r>
              <a:rPr lang="pt-BR" b="1" u="sng" dirty="0" smtClean="0"/>
              <a:t>preclusão lógica. </a:t>
            </a:r>
          </a:p>
          <a:p>
            <a:pPr>
              <a:buFont typeface="Arial" panose="020B0604020202020204" pitchFamily="34" charset="0"/>
              <a:buChar char="•"/>
            </a:pPr>
            <a:endParaRPr lang="pt-BR" dirty="0"/>
          </a:p>
        </p:txBody>
      </p:sp>
      <p:pic>
        <p:nvPicPr>
          <p:cNvPr id="5" name="Imagem 4"/>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140473" y="5825358"/>
            <a:ext cx="826935" cy="1032642"/>
          </a:xfrm>
          <a:prstGeom prst="rect">
            <a:avLst/>
          </a:prstGeom>
          <a:ln>
            <a:noFill/>
          </a:ln>
          <a:effectLst>
            <a:softEdge rad="112500"/>
          </a:effectLst>
        </p:spPr>
      </p:pic>
      <p:sp>
        <p:nvSpPr>
          <p:cNvPr id="4" name="Espaço Reservado para Número de Slide 3"/>
          <p:cNvSpPr>
            <a:spLocks noGrp="1"/>
          </p:cNvSpPr>
          <p:nvPr>
            <p:ph type="sldNum" sz="quarter" idx="12"/>
          </p:nvPr>
        </p:nvSpPr>
        <p:spPr/>
        <p:txBody>
          <a:bodyPr/>
          <a:lstStyle/>
          <a:p>
            <a:fld id="{7D7CC47D-5F8A-409B-A1E5-FC04969D52E5}" type="slidenum">
              <a:rPr lang="pt-BR" smtClean="0"/>
              <a:pPr/>
              <a:t>37</a:t>
            </a:fld>
            <a:endParaRPr lang="pt-BR"/>
          </a:p>
        </p:txBody>
      </p:sp>
      <p:sp>
        <p:nvSpPr>
          <p:cNvPr id="6" name="Título 1"/>
          <p:cNvSpPr txBox="1">
            <a:spLocks/>
          </p:cNvSpPr>
          <p:nvPr/>
        </p:nvSpPr>
        <p:spPr>
          <a:xfrm>
            <a:off x="1097280" y="286603"/>
            <a:ext cx="10058400" cy="1450757"/>
          </a:xfrm>
          <a:prstGeom prst="rect">
            <a:avLst/>
          </a:prstGeom>
        </p:spPr>
        <p:txBody>
          <a:bodyPr vert="horz" lIns="91440" tIns="45720" rIns="91440" bIns="45720" rtlCol="0" anchor="b">
            <a:normAutofit/>
          </a:bodyPr>
          <a:lstStyle/>
          <a:p>
            <a:pPr marL="0" marR="0" lvl="0" indent="0" algn="l" defTabSz="914400" rtl="0" eaLnBrk="1" fontAlgn="auto" latinLnBrk="0" hangingPunct="1">
              <a:lnSpc>
                <a:spcPct val="85000"/>
              </a:lnSpc>
              <a:spcBef>
                <a:spcPct val="0"/>
              </a:spcBef>
              <a:spcAft>
                <a:spcPts val="0"/>
              </a:spcAft>
              <a:buClrTx/>
              <a:buSzTx/>
              <a:buFontTx/>
              <a:buNone/>
              <a:tabLst/>
              <a:defRPr/>
            </a:pPr>
            <a:endParaRPr kumimoji="0" lang="pt-BR" sz="4800" b="0" i="0" u="none" strike="noStrike" kern="1200" cap="none" spc="-50" normalizeH="0" baseline="0" noProof="0" dirty="0">
              <a:ln>
                <a:noFill/>
              </a:ln>
              <a:solidFill>
                <a:schemeClr val="tx1">
                  <a:lumMod val="75000"/>
                  <a:lumOff val="25000"/>
                </a:schemeClr>
              </a:solidFill>
              <a:effectLst/>
              <a:uLnTx/>
              <a:uFillTx/>
              <a:latin typeface="+mj-lt"/>
              <a:ea typeface="+mj-ea"/>
              <a:cs typeface="+mj-cs"/>
            </a:endParaRPr>
          </a:p>
        </p:txBody>
      </p:sp>
    </p:spTree>
    <p:extLst>
      <p:ext uri="{BB962C8B-B14F-4D97-AF65-F5344CB8AC3E}">
        <p14:creationId xmlns:p14="http://schemas.microsoft.com/office/powerpoint/2010/main" xmlns="" val="2207640070"/>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053212" y="154401"/>
            <a:ext cx="10388867" cy="1450757"/>
          </a:xfrm>
        </p:spPr>
        <p:txBody>
          <a:bodyPr/>
          <a:lstStyle/>
          <a:p>
            <a:r>
              <a:rPr lang="pt-BR" b="1" dirty="0" smtClean="0"/>
              <a:t>Recurso adesivo</a:t>
            </a:r>
            <a:endParaRPr lang="pt-BR" b="1" dirty="0"/>
          </a:p>
        </p:txBody>
      </p:sp>
      <p:sp>
        <p:nvSpPr>
          <p:cNvPr id="3" name="Espaço Reservado para Conteúdo 2"/>
          <p:cNvSpPr>
            <a:spLocks noGrp="1"/>
          </p:cNvSpPr>
          <p:nvPr>
            <p:ph idx="1"/>
          </p:nvPr>
        </p:nvSpPr>
        <p:spPr>
          <a:xfrm>
            <a:off x="1103585" y="1845732"/>
            <a:ext cx="11088415" cy="4492005"/>
          </a:xfrm>
        </p:spPr>
        <p:txBody>
          <a:bodyPr>
            <a:normAutofit/>
          </a:bodyPr>
          <a:lstStyle/>
          <a:p>
            <a:r>
              <a:rPr lang="pt-BR" dirty="0" smtClean="0"/>
              <a:t>Art. 997.  Cada parte interporá o recurso independentemente, no prazo e com observância das exigências legais.</a:t>
            </a:r>
          </a:p>
          <a:p>
            <a:r>
              <a:rPr lang="pt-BR" dirty="0" smtClean="0"/>
              <a:t>§ 1</a:t>
            </a:r>
            <a:r>
              <a:rPr lang="pt-BR" u="sng" baseline="30000" dirty="0" smtClean="0"/>
              <a:t>o</a:t>
            </a:r>
            <a:r>
              <a:rPr lang="pt-BR" dirty="0" smtClean="0"/>
              <a:t> Sendo vencidos autor e réu, ao recurso interposto por </a:t>
            </a:r>
            <a:r>
              <a:rPr lang="pt-BR" b="1" u="sng" dirty="0" smtClean="0"/>
              <a:t>qualquer deles poderá aderir o outro</a:t>
            </a:r>
            <a:r>
              <a:rPr lang="pt-BR" dirty="0" smtClean="0"/>
              <a:t>.</a:t>
            </a:r>
          </a:p>
          <a:p>
            <a:r>
              <a:rPr lang="pt-BR" dirty="0" smtClean="0"/>
              <a:t>§ 2</a:t>
            </a:r>
            <a:r>
              <a:rPr lang="pt-BR" u="sng" baseline="30000" dirty="0" smtClean="0"/>
              <a:t>o</a:t>
            </a:r>
            <a:r>
              <a:rPr lang="pt-BR" dirty="0" smtClean="0"/>
              <a:t> O recurso adesivo </a:t>
            </a:r>
            <a:r>
              <a:rPr lang="pt-BR" b="1" u="sng" dirty="0" smtClean="0"/>
              <a:t>fica subordinado ao recurso independente</a:t>
            </a:r>
            <a:r>
              <a:rPr lang="pt-BR" dirty="0" smtClean="0"/>
              <a:t>, sendo-lhe aplicáveis </a:t>
            </a:r>
            <a:r>
              <a:rPr lang="pt-BR" u="sng" dirty="0" smtClean="0"/>
              <a:t>as mesmas regras deste quanto aos requisitos de admissibilidade e julgamento no tribunal</a:t>
            </a:r>
            <a:r>
              <a:rPr lang="pt-BR" dirty="0" smtClean="0"/>
              <a:t>, salvo disposição legal diversa, observado, ainda, o seguinte:</a:t>
            </a:r>
          </a:p>
          <a:p>
            <a:r>
              <a:rPr lang="pt-BR" dirty="0" smtClean="0"/>
              <a:t>I - será dirigido ao órgão perante o qual o recurso independente fora interposto, no prazo de que a parte dispõe para responder;</a:t>
            </a:r>
          </a:p>
          <a:p>
            <a:r>
              <a:rPr lang="pt-BR" dirty="0" smtClean="0"/>
              <a:t>II - será admissível na </a:t>
            </a:r>
            <a:r>
              <a:rPr lang="pt-BR" u="sng" dirty="0" smtClean="0"/>
              <a:t>apelação</a:t>
            </a:r>
            <a:r>
              <a:rPr lang="pt-BR" dirty="0" smtClean="0"/>
              <a:t>, no </a:t>
            </a:r>
            <a:r>
              <a:rPr lang="pt-BR" u="sng" dirty="0" smtClean="0"/>
              <a:t>recurso extraordinário </a:t>
            </a:r>
            <a:r>
              <a:rPr lang="pt-BR" dirty="0" smtClean="0"/>
              <a:t>e no </a:t>
            </a:r>
            <a:r>
              <a:rPr lang="pt-BR" u="sng" dirty="0" smtClean="0"/>
              <a:t>recurso especial</a:t>
            </a:r>
            <a:r>
              <a:rPr lang="pt-BR" dirty="0" smtClean="0"/>
              <a:t>;</a:t>
            </a:r>
          </a:p>
          <a:p>
            <a:r>
              <a:rPr lang="pt-BR" dirty="0" smtClean="0"/>
              <a:t>III - não será conhecido, se houver desistência do recurso principal ou se for ele considerado inadmissível.</a:t>
            </a:r>
          </a:p>
          <a:p>
            <a:pPr>
              <a:buFont typeface="Arial" panose="020B0604020202020204" pitchFamily="34" charset="0"/>
              <a:buChar char="•"/>
            </a:pPr>
            <a:endParaRPr lang="pt-BR" dirty="0"/>
          </a:p>
        </p:txBody>
      </p:sp>
      <p:pic>
        <p:nvPicPr>
          <p:cNvPr id="5" name="Imagem 4"/>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140473" y="5825358"/>
            <a:ext cx="826935" cy="1032642"/>
          </a:xfrm>
          <a:prstGeom prst="rect">
            <a:avLst/>
          </a:prstGeom>
          <a:ln>
            <a:noFill/>
          </a:ln>
          <a:effectLst>
            <a:softEdge rad="112500"/>
          </a:effectLst>
        </p:spPr>
      </p:pic>
      <p:sp>
        <p:nvSpPr>
          <p:cNvPr id="4" name="Espaço Reservado para Número de Slide 3"/>
          <p:cNvSpPr>
            <a:spLocks noGrp="1"/>
          </p:cNvSpPr>
          <p:nvPr>
            <p:ph type="sldNum" sz="quarter" idx="12"/>
          </p:nvPr>
        </p:nvSpPr>
        <p:spPr/>
        <p:txBody>
          <a:bodyPr/>
          <a:lstStyle/>
          <a:p>
            <a:fld id="{7D7CC47D-5F8A-409B-A1E5-FC04969D52E5}" type="slidenum">
              <a:rPr lang="pt-BR" smtClean="0"/>
              <a:pPr/>
              <a:t>38</a:t>
            </a:fld>
            <a:endParaRPr lang="pt-BR"/>
          </a:p>
        </p:txBody>
      </p:sp>
      <p:sp>
        <p:nvSpPr>
          <p:cNvPr id="6" name="Título 1"/>
          <p:cNvSpPr txBox="1">
            <a:spLocks/>
          </p:cNvSpPr>
          <p:nvPr/>
        </p:nvSpPr>
        <p:spPr>
          <a:xfrm>
            <a:off x="967408" y="154401"/>
            <a:ext cx="10058400" cy="1450757"/>
          </a:xfrm>
          <a:prstGeom prst="rect">
            <a:avLst/>
          </a:prstGeom>
        </p:spPr>
        <p:txBody>
          <a:bodyPr vert="horz" lIns="91440" tIns="45720" rIns="91440" bIns="45720" rtlCol="0" anchor="b">
            <a:normAutofit/>
          </a:bodyPr>
          <a:lstStyle/>
          <a:p>
            <a:pPr marL="0" marR="0" lvl="0" indent="0" algn="l" defTabSz="914400" rtl="0" eaLnBrk="1" fontAlgn="auto" latinLnBrk="0" hangingPunct="1">
              <a:lnSpc>
                <a:spcPct val="85000"/>
              </a:lnSpc>
              <a:spcBef>
                <a:spcPct val="0"/>
              </a:spcBef>
              <a:spcAft>
                <a:spcPts val="0"/>
              </a:spcAft>
              <a:buClrTx/>
              <a:buSzTx/>
              <a:buFontTx/>
              <a:buNone/>
              <a:tabLst/>
              <a:defRPr/>
            </a:pPr>
            <a:endParaRPr kumimoji="0" lang="pt-BR" sz="4800" b="0" i="0" u="none" strike="noStrike" kern="1200" cap="none" spc="-50" normalizeH="0" baseline="0" noProof="0" dirty="0">
              <a:ln>
                <a:noFill/>
              </a:ln>
              <a:solidFill>
                <a:schemeClr val="tx1">
                  <a:lumMod val="75000"/>
                  <a:lumOff val="25000"/>
                </a:schemeClr>
              </a:solidFill>
              <a:effectLst/>
              <a:uLnTx/>
              <a:uFillTx/>
              <a:latin typeface="+mj-lt"/>
              <a:ea typeface="+mj-ea"/>
              <a:cs typeface="+mj-cs"/>
            </a:endParaRPr>
          </a:p>
        </p:txBody>
      </p:sp>
    </p:spTree>
    <p:extLst>
      <p:ext uri="{BB962C8B-B14F-4D97-AF65-F5344CB8AC3E}">
        <p14:creationId xmlns:p14="http://schemas.microsoft.com/office/powerpoint/2010/main" xmlns="" val="2207640070"/>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ço Reservado para Número de Slide 3"/>
          <p:cNvSpPr>
            <a:spLocks noGrp="1"/>
          </p:cNvSpPr>
          <p:nvPr>
            <p:ph type="sldNum" sz="quarter" idx="12"/>
          </p:nvPr>
        </p:nvSpPr>
        <p:spPr/>
        <p:txBody>
          <a:bodyPr/>
          <a:lstStyle/>
          <a:p>
            <a:fld id="{7D7CC47D-5F8A-409B-A1E5-FC04969D52E5}" type="slidenum">
              <a:rPr lang="pt-BR" smtClean="0"/>
              <a:pPr/>
              <a:t>39</a:t>
            </a:fld>
            <a:endParaRPr lang="pt-BR"/>
          </a:p>
        </p:txBody>
      </p:sp>
      <p:sp>
        <p:nvSpPr>
          <p:cNvPr id="3" name="Espaço Reservado para Conteúdo 2"/>
          <p:cNvSpPr>
            <a:spLocks noGrp="1"/>
          </p:cNvSpPr>
          <p:nvPr>
            <p:ph idx="4294967295"/>
          </p:nvPr>
        </p:nvSpPr>
        <p:spPr>
          <a:xfrm>
            <a:off x="1" y="121186"/>
            <a:ext cx="12192000" cy="6452652"/>
          </a:xfrm>
        </p:spPr>
        <p:txBody>
          <a:bodyPr>
            <a:normAutofit fontScale="92500" lnSpcReduction="10000"/>
          </a:bodyPr>
          <a:lstStyle/>
          <a:p>
            <a:r>
              <a:rPr lang="pt-BR" dirty="0" smtClean="0"/>
              <a:t>“</a:t>
            </a:r>
            <a:r>
              <a:rPr lang="pt-BR" u="sng" dirty="0" smtClean="0"/>
              <a:t>Como regra, o recurso adesivo fica subordinado à sorte do principal e não será conhecido se houver desistência quanto ao primeiro ou se for ele declarado inadmissível ou deserto </a:t>
            </a:r>
            <a:r>
              <a:rPr lang="pt-BR" dirty="0" smtClean="0"/>
              <a:t>(CPC, art. 500, III), dispondo ainda a lei processual que "o recorrente poderá, a qualquer tempo, sem a anuência do recorrido ou dos litisconsortes, desistir do recurso" (CPC, art. 501). A justificativa para a desistência do recurso como direito subjetivo individual da parte, o qual pode ser exercido a partir da data de sua interposição, até o momento imediatamente anterior ao seu julgamento, decorre do fato de que, sendo ato de disposição de direito processual, em nada afeta o direito material posto em juízo.</a:t>
            </a:r>
          </a:p>
          <a:p>
            <a:r>
              <a:rPr lang="pt-BR" dirty="0" smtClean="0"/>
              <a:t>Ocorre que, na hipótese, </a:t>
            </a:r>
            <a:r>
              <a:rPr lang="pt-BR" b="1" u="sng" dirty="0" smtClean="0"/>
              <a:t>a apresentação da petição de desistência logo após a concessão dos efeitos da tutela recursal, reconhecendo à autora o direito de receber 2/3 de um salário mínimo a título de pensão mensal, teve a nítida intenção de esvaziar o cumprimento da determinação judicial, no momento em que o réu anteviu que o julgamento final da apelação lhe seria desfavorável</a:t>
            </a:r>
            <a:r>
              <a:rPr lang="pt-BR" dirty="0" smtClean="0"/>
              <a:t>, sendo a pretensão, portanto, </a:t>
            </a:r>
            <a:r>
              <a:rPr lang="pt-BR" b="1" u="sng" dirty="0" smtClean="0"/>
              <a:t>incompatível com o princípio da boa-fé processual e com a própria regra que lhe faculta não prosseguir com o recurso, a qual não deve ser utilizada como forma de obstaculizar a efetiva proteção ao direito lesionado</a:t>
            </a:r>
            <a:r>
              <a:rPr lang="pt-BR" dirty="0" smtClean="0"/>
              <a:t>.</a:t>
            </a:r>
          </a:p>
          <a:p>
            <a:r>
              <a:rPr lang="pt-BR" dirty="0" smtClean="0"/>
              <a:t>Embora, tecnicamente, não se possa afirmar que a concessão da antecipação da tutela tenha representado o início do julgamento da apelação, é iniludível que a decisão proferida pelo relator, ao satisfazer o direito material reclamado, destinado a prover os meios de subsistência da autora, passou a produzir efeitos de imediato na esfera jurídica das partes, evidenciada a presença dos seus requisitos (prova inequívoca e </a:t>
            </a:r>
            <a:r>
              <a:rPr lang="pt-BR" dirty="0" err="1" smtClean="0"/>
              <a:t>verosimilhança</a:t>
            </a:r>
            <a:r>
              <a:rPr lang="pt-BR" dirty="0" smtClean="0"/>
              <a:t> da alegação), a qual veio a ser confirmada no julgamento final do recurso pelo Tribunal estadual.</a:t>
            </a:r>
          </a:p>
          <a:p>
            <a:r>
              <a:rPr lang="pt-BR" dirty="0" smtClean="0"/>
              <a:t>Releva considerar que os </a:t>
            </a:r>
            <a:r>
              <a:rPr lang="pt-BR" dirty="0" err="1" smtClean="0"/>
              <a:t>arts</a:t>
            </a:r>
            <a:r>
              <a:rPr lang="pt-BR" dirty="0" smtClean="0"/>
              <a:t>. 500, III, e 501 do CPC, que permitem a desistência do recurso sem a anuência da parte contrária, foram inseridos no Código de 1973, razão pela qual, em caso como o dos autos, a sua interpretação não pode prescindir de uma análise conjunta com o referido art. 273, que introduziu a antecipação da tutela no ordenamento jurídico pátrio por meio da Lei n. 8.952, apenas no ano de 1994, como forma de propiciar uma prestação jurisdicional mais célere e justa, bem como com </a:t>
            </a:r>
            <a:r>
              <a:rPr lang="pt-BR" b="1" u="sng" dirty="0" smtClean="0"/>
              <a:t>o princípio da boa-fé processual, que deve nortear o comportamento das partes em juízo, </a:t>
            </a:r>
            <a:r>
              <a:rPr lang="pt-BR" dirty="0" smtClean="0"/>
              <a:t>de que são exemplos, entre outros, os </a:t>
            </a:r>
            <a:r>
              <a:rPr lang="pt-BR" dirty="0" err="1" smtClean="0"/>
              <a:t>arts</a:t>
            </a:r>
            <a:r>
              <a:rPr lang="pt-BR" dirty="0" smtClean="0"/>
              <a:t>. 14, II, e 600 do CPC, introduzidos, respectivamente, pelas Leis n. 10.358/2001 e 11.382/2006 (STJ, </a:t>
            </a:r>
            <a:r>
              <a:rPr lang="pt-BR" dirty="0" err="1" smtClean="0"/>
              <a:t>REsp</a:t>
            </a:r>
            <a:r>
              <a:rPr lang="pt-BR" dirty="0" smtClean="0"/>
              <a:t> 1285405/SP, Rel. Ministro MARCO AURÉLIO BELLIZZE, TERCEIRA TURMA, julgado em 16/12/2014, </a:t>
            </a:r>
            <a:r>
              <a:rPr lang="pt-BR" dirty="0" err="1" smtClean="0"/>
              <a:t>DJe</a:t>
            </a:r>
            <a:r>
              <a:rPr lang="pt-BR" dirty="0" smtClean="0"/>
              <a:t> 19/12/2014).</a:t>
            </a:r>
          </a:p>
          <a:p>
            <a:pPr>
              <a:buFont typeface="Arial" panose="020B0604020202020204" pitchFamily="34" charset="0"/>
              <a:buChar char="•"/>
            </a:pPr>
            <a:endParaRPr lang="pt-BR" dirty="0"/>
          </a:p>
        </p:txBody>
      </p:sp>
      <p:sp>
        <p:nvSpPr>
          <p:cNvPr id="6" name="Título 1"/>
          <p:cNvSpPr txBox="1">
            <a:spLocks/>
          </p:cNvSpPr>
          <p:nvPr/>
        </p:nvSpPr>
        <p:spPr>
          <a:xfrm>
            <a:off x="1097280" y="286603"/>
            <a:ext cx="10058400" cy="1450757"/>
          </a:xfrm>
          <a:prstGeom prst="rect">
            <a:avLst/>
          </a:prstGeom>
        </p:spPr>
        <p:txBody>
          <a:bodyPr vert="horz" lIns="91440" tIns="45720" rIns="91440" bIns="45720" rtlCol="0" anchor="b">
            <a:normAutofit/>
          </a:bodyPr>
          <a:lstStyle/>
          <a:p>
            <a:pPr marL="0" marR="0" lvl="0" indent="0" algn="l" defTabSz="914400" rtl="0" eaLnBrk="1" fontAlgn="auto" latinLnBrk="0" hangingPunct="1">
              <a:lnSpc>
                <a:spcPct val="85000"/>
              </a:lnSpc>
              <a:spcBef>
                <a:spcPct val="0"/>
              </a:spcBef>
              <a:spcAft>
                <a:spcPts val="0"/>
              </a:spcAft>
              <a:buClrTx/>
              <a:buSzTx/>
              <a:buFontTx/>
              <a:buNone/>
              <a:tabLst/>
              <a:defRPr/>
            </a:pPr>
            <a:endParaRPr kumimoji="0" lang="pt-BR" sz="4800" b="0" i="0" u="none" strike="noStrike" kern="1200" cap="none" spc="-50" normalizeH="0" baseline="0" noProof="0" dirty="0">
              <a:ln>
                <a:noFill/>
              </a:ln>
              <a:solidFill>
                <a:schemeClr val="tx1">
                  <a:lumMod val="75000"/>
                  <a:lumOff val="25000"/>
                </a:schemeClr>
              </a:solidFill>
              <a:effectLst/>
              <a:uLnTx/>
              <a:uFillTx/>
              <a:latin typeface="+mj-lt"/>
              <a:ea typeface="+mj-ea"/>
              <a:cs typeface="+mj-cs"/>
            </a:endParaRPr>
          </a:p>
        </p:txBody>
      </p:sp>
    </p:spTree>
    <p:extLst>
      <p:ext uri="{BB962C8B-B14F-4D97-AF65-F5344CB8AC3E}">
        <p14:creationId xmlns:p14="http://schemas.microsoft.com/office/powerpoint/2010/main" xmlns="" val="220764007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097279" y="286603"/>
            <a:ext cx="10388867" cy="1450757"/>
          </a:xfrm>
        </p:spPr>
        <p:txBody>
          <a:bodyPr/>
          <a:lstStyle/>
          <a:p>
            <a:r>
              <a:rPr lang="pt-BR" dirty="0" smtClean="0"/>
              <a:t>Teoria Geral dos Recursos</a:t>
            </a:r>
            <a:endParaRPr lang="pt-BR" dirty="0"/>
          </a:p>
        </p:txBody>
      </p:sp>
      <p:sp>
        <p:nvSpPr>
          <p:cNvPr id="3" name="Espaço Reservado para Conteúdo 2"/>
          <p:cNvSpPr>
            <a:spLocks noGrp="1"/>
          </p:cNvSpPr>
          <p:nvPr>
            <p:ph idx="1"/>
          </p:nvPr>
        </p:nvSpPr>
        <p:spPr/>
        <p:txBody>
          <a:bodyPr>
            <a:normAutofit/>
          </a:bodyPr>
          <a:lstStyle/>
          <a:p>
            <a:pPr>
              <a:buFont typeface="Arial" panose="020B0604020202020204" pitchFamily="34" charset="0"/>
              <a:buChar char="•"/>
            </a:pPr>
            <a:r>
              <a:rPr lang="pt-BR" dirty="0" smtClean="0"/>
              <a:t>O que é um recurso?</a:t>
            </a:r>
          </a:p>
          <a:p>
            <a:pPr algn="just">
              <a:buFont typeface="Arial" panose="020B0604020202020204" pitchFamily="34" charset="0"/>
              <a:buChar char="•"/>
            </a:pPr>
            <a:endParaRPr lang="pt-BR" b="1" dirty="0"/>
          </a:p>
          <a:p>
            <a:endParaRPr lang="pt-BR" dirty="0"/>
          </a:p>
        </p:txBody>
      </p:sp>
      <p:pic>
        <p:nvPicPr>
          <p:cNvPr id="5" name="Imagem 4"/>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140473" y="5825358"/>
            <a:ext cx="826935" cy="1032642"/>
          </a:xfrm>
          <a:prstGeom prst="rect">
            <a:avLst/>
          </a:prstGeom>
          <a:ln>
            <a:noFill/>
          </a:ln>
          <a:effectLst>
            <a:softEdge rad="112500"/>
          </a:effectLst>
        </p:spPr>
      </p:pic>
      <p:sp>
        <p:nvSpPr>
          <p:cNvPr id="4" name="Espaço Reservado para Número de Slide 3"/>
          <p:cNvSpPr>
            <a:spLocks noGrp="1"/>
          </p:cNvSpPr>
          <p:nvPr>
            <p:ph type="sldNum" sz="quarter" idx="12"/>
          </p:nvPr>
        </p:nvSpPr>
        <p:spPr/>
        <p:txBody>
          <a:bodyPr/>
          <a:lstStyle/>
          <a:p>
            <a:fld id="{7D7CC47D-5F8A-409B-A1E5-FC04969D52E5}" type="slidenum">
              <a:rPr lang="pt-BR" smtClean="0"/>
              <a:pPr/>
              <a:t>4</a:t>
            </a:fld>
            <a:endParaRPr lang="pt-BR"/>
          </a:p>
        </p:txBody>
      </p:sp>
    </p:spTree>
    <p:extLst>
      <p:ext uri="{BB962C8B-B14F-4D97-AF65-F5344CB8AC3E}">
        <p14:creationId xmlns:p14="http://schemas.microsoft.com/office/powerpoint/2010/main" xmlns="" val="127777837"/>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097279" y="286603"/>
            <a:ext cx="10388867" cy="1450757"/>
          </a:xfrm>
        </p:spPr>
        <p:txBody>
          <a:bodyPr/>
          <a:lstStyle/>
          <a:p>
            <a:endParaRPr lang="pt-BR" dirty="0"/>
          </a:p>
        </p:txBody>
      </p:sp>
      <p:pic>
        <p:nvPicPr>
          <p:cNvPr id="5" name="Imagem 4"/>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140473" y="5825358"/>
            <a:ext cx="826935" cy="1032642"/>
          </a:xfrm>
          <a:prstGeom prst="rect">
            <a:avLst/>
          </a:prstGeom>
          <a:ln>
            <a:noFill/>
          </a:ln>
          <a:effectLst>
            <a:softEdge rad="112500"/>
          </a:effectLst>
        </p:spPr>
      </p:pic>
      <p:sp>
        <p:nvSpPr>
          <p:cNvPr id="4" name="Espaço Reservado para Número de Slide 3"/>
          <p:cNvSpPr>
            <a:spLocks noGrp="1"/>
          </p:cNvSpPr>
          <p:nvPr>
            <p:ph type="sldNum" sz="quarter" idx="12"/>
          </p:nvPr>
        </p:nvSpPr>
        <p:spPr/>
        <p:txBody>
          <a:bodyPr/>
          <a:lstStyle/>
          <a:p>
            <a:fld id="{7D7CC47D-5F8A-409B-A1E5-FC04969D52E5}" type="slidenum">
              <a:rPr lang="pt-BR" smtClean="0"/>
              <a:pPr/>
              <a:t>40</a:t>
            </a:fld>
            <a:endParaRPr lang="pt-BR"/>
          </a:p>
        </p:txBody>
      </p:sp>
      <p:sp>
        <p:nvSpPr>
          <p:cNvPr id="6" name="Título 1"/>
          <p:cNvSpPr txBox="1">
            <a:spLocks/>
          </p:cNvSpPr>
          <p:nvPr/>
        </p:nvSpPr>
        <p:spPr>
          <a:xfrm>
            <a:off x="1097280" y="286603"/>
            <a:ext cx="10058400" cy="1450757"/>
          </a:xfrm>
          <a:prstGeom prst="rect">
            <a:avLst/>
          </a:prstGeom>
        </p:spPr>
        <p:txBody>
          <a:bodyPr vert="horz" lIns="91440" tIns="45720" rIns="91440" bIns="45720" rtlCol="0" anchor="b">
            <a:normAutofit/>
          </a:bodyPr>
          <a:lstStyle/>
          <a:p>
            <a:pPr marL="0" marR="0" lvl="0" indent="0" algn="l" defTabSz="914400" rtl="0" eaLnBrk="1" fontAlgn="auto" latinLnBrk="0" hangingPunct="1">
              <a:lnSpc>
                <a:spcPct val="85000"/>
              </a:lnSpc>
              <a:spcBef>
                <a:spcPct val="0"/>
              </a:spcBef>
              <a:spcAft>
                <a:spcPts val="0"/>
              </a:spcAft>
              <a:buClrTx/>
              <a:buSzTx/>
              <a:buFontTx/>
              <a:buNone/>
              <a:tabLst/>
              <a:defRPr/>
            </a:pPr>
            <a:endParaRPr kumimoji="0" lang="pt-BR" sz="4800" b="0" i="0" u="none" strike="noStrike" kern="1200" cap="none" spc="-50" normalizeH="0" baseline="0" noProof="0" dirty="0">
              <a:ln>
                <a:noFill/>
              </a:ln>
              <a:solidFill>
                <a:schemeClr val="tx1">
                  <a:lumMod val="75000"/>
                  <a:lumOff val="25000"/>
                </a:schemeClr>
              </a:solidFill>
              <a:effectLst/>
              <a:uLnTx/>
              <a:uFillTx/>
              <a:latin typeface="+mj-lt"/>
              <a:ea typeface="+mj-ea"/>
              <a:cs typeface="+mj-cs"/>
            </a:endParaRPr>
          </a:p>
        </p:txBody>
      </p:sp>
      <p:pic>
        <p:nvPicPr>
          <p:cNvPr id="1026" name="Picture 2"/>
          <p:cNvPicPr>
            <a:picLocks noGrp="1" noChangeAspect="1" noChangeArrowheads="1"/>
          </p:cNvPicPr>
          <p:nvPr>
            <p:ph idx="1"/>
          </p:nvPr>
        </p:nvPicPr>
        <p:blipFill>
          <a:blip r:embed="rId3" cstate="print"/>
          <a:srcRect/>
          <a:stretch>
            <a:fillRect/>
          </a:stretch>
        </p:blipFill>
        <p:spPr bwMode="auto">
          <a:xfrm>
            <a:off x="859737" y="1024758"/>
            <a:ext cx="11075067" cy="4477407"/>
          </a:xfrm>
          <a:prstGeom prst="rect">
            <a:avLst/>
          </a:prstGeom>
          <a:noFill/>
          <a:ln w="9525">
            <a:noFill/>
            <a:miter lim="800000"/>
            <a:headEnd/>
            <a:tailEnd/>
          </a:ln>
        </p:spPr>
      </p:pic>
      <p:sp>
        <p:nvSpPr>
          <p:cNvPr id="8" name="CaixaDeTexto 7"/>
          <p:cNvSpPr txBox="1"/>
          <p:nvPr/>
        </p:nvSpPr>
        <p:spPr>
          <a:xfrm>
            <a:off x="1103586" y="583324"/>
            <a:ext cx="2004908" cy="369332"/>
          </a:xfrm>
          <a:prstGeom prst="rect">
            <a:avLst/>
          </a:prstGeom>
          <a:noFill/>
        </p:spPr>
        <p:txBody>
          <a:bodyPr wrap="none" rtlCol="0">
            <a:spAutoFit/>
          </a:bodyPr>
          <a:lstStyle/>
          <a:p>
            <a:r>
              <a:rPr lang="pt-BR" dirty="0" smtClean="0"/>
              <a:t>Prova DPE/BA 2016</a:t>
            </a:r>
            <a:endParaRPr lang="pt-BR" dirty="0"/>
          </a:p>
        </p:txBody>
      </p:sp>
    </p:spTree>
    <p:extLst>
      <p:ext uri="{BB962C8B-B14F-4D97-AF65-F5344CB8AC3E}">
        <p14:creationId xmlns:p14="http://schemas.microsoft.com/office/powerpoint/2010/main" xmlns="" val="2207640070"/>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097279" y="286603"/>
            <a:ext cx="10388867" cy="1450757"/>
          </a:xfrm>
        </p:spPr>
        <p:txBody>
          <a:bodyPr/>
          <a:lstStyle/>
          <a:p>
            <a:endParaRPr lang="pt-BR" dirty="0"/>
          </a:p>
        </p:txBody>
      </p:sp>
      <p:pic>
        <p:nvPicPr>
          <p:cNvPr id="5" name="Imagem 4"/>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140473" y="5825358"/>
            <a:ext cx="826935" cy="1032642"/>
          </a:xfrm>
          <a:prstGeom prst="rect">
            <a:avLst/>
          </a:prstGeom>
          <a:ln>
            <a:noFill/>
          </a:ln>
          <a:effectLst>
            <a:softEdge rad="112500"/>
          </a:effectLst>
        </p:spPr>
      </p:pic>
      <p:sp>
        <p:nvSpPr>
          <p:cNvPr id="4" name="Espaço Reservado para Número de Slide 3"/>
          <p:cNvSpPr>
            <a:spLocks noGrp="1"/>
          </p:cNvSpPr>
          <p:nvPr>
            <p:ph type="sldNum" sz="quarter" idx="12"/>
          </p:nvPr>
        </p:nvSpPr>
        <p:spPr/>
        <p:txBody>
          <a:bodyPr/>
          <a:lstStyle/>
          <a:p>
            <a:fld id="{7D7CC47D-5F8A-409B-A1E5-FC04969D52E5}" type="slidenum">
              <a:rPr lang="pt-BR" smtClean="0"/>
              <a:pPr/>
              <a:t>41</a:t>
            </a:fld>
            <a:endParaRPr lang="pt-BR"/>
          </a:p>
        </p:txBody>
      </p:sp>
      <p:sp>
        <p:nvSpPr>
          <p:cNvPr id="6" name="Título 1"/>
          <p:cNvSpPr txBox="1">
            <a:spLocks/>
          </p:cNvSpPr>
          <p:nvPr/>
        </p:nvSpPr>
        <p:spPr>
          <a:xfrm>
            <a:off x="1097280" y="286603"/>
            <a:ext cx="10058400" cy="1450757"/>
          </a:xfrm>
          <a:prstGeom prst="rect">
            <a:avLst/>
          </a:prstGeom>
        </p:spPr>
        <p:txBody>
          <a:bodyPr vert="horz" lIns="91440" tIns="45720" rIns="91440" bIns="45720" rtlCol="0" anchor="b">
            <a:normAutofit/>
          </a:bodyPr>
          <a:lstStyle/>
          <a:p>
            <a:pPr marL="0" marR="0" lvl="0" indent="0" algn="l" defTabSz="914400" rtl="0" eaLnBrk="1" fontAlgn="auto" latinLnBrk="0" hangingPunct="1">
              <a:lnSpc>
                <a:spcPct val="85000"/>
              </a:lnSpc>
              <a:spcBef>
                <a:spcPct val="0"/>
              </a:spcBef>
              <a:spcAft>
                <a:spcPts val="0"/>
              </a:spcAft>
              <a:buClrTx/>
              <a:buSzTx/>
              <a:buFontTx/>
              <a:buNone/>
              <a:tabLst/>
              <a:defRPr/>
            </a:pPr>
            <a:endParaRPr kumimoji="0" lang="pt-BR" sz="4800" b="0" i="0" u="none" strike="noStrike" kern="1200" cap="none" spc="-50" normalizeH="0" baseline="0" noProof="0" dirty="0">
              <a:ln>
                <a:noFill/>
              </a:ln>
              <a:solidFill>
                <a:schemeClr val="tx1">
                  <a:lumMod val="75000"/>
                  <a:lumOff val="25000"/>
                </a:schemeClr>
              </a:solidFill>
              <a:effectLst/>
              <a:uLnTx/>
              <a:uFillTx/>
              <a:latin typeface="+mj-lt"/>
              <a:ea typeface="+mj-ea"/>
              <a:cs typeface="+mj-cs"/>
            </a:endParaRPr>
          </a:p>
        </p:txBody>
      </p:sp>
      <p:pic>
        <p:nvPicPr>
          <p:cNvPr id="1026" name="Picture 2"/>
          <p:cNvPicPr>
            <a:picLocks noGrp="1" noChangeAspect="1" noChangeArrowheads="1"/>
          </p:cNvPicPr>
          <p:nvPr>
            <p:ph idx="1"/>
          </p:nvPr>
        </p:nvPicPr>
        <p:blipFill>
          <a:blip r:embed="rId3" cstate="print"/>
          <a:srcRect/>
          <a:stretch>
            <a:fillRect/>
          </a:stretch>
        </p:blipFill>
        <p:spPr bwMode="auto">
          <a:xfrm>
            <a:off x="859737" y="1024758"/>
            <a:ext cx="11075067" cy="4477407"/>
          </a:xfrm>
          <a:prstGeom prst="rect">
            <a:avLst/>
          </a:prstGeom>
          <a:noFill/>
          <a:ln w="9525">
            <a:noFill/>
            <a:miter lim="800000"/>
            <a:headEnd/>
            <a:tailEnd/>
          </a:ln>
        </p:spPr>
      </p:pic>
      <p:sp>
        <p:nvSpPr>
          <p:cNvPr id="8" name="CaixaDeTexto 7"/>
          <p:cNvSpPr txBox="1"/>
          <p:nvPr/>
        </p:nvSpPr>
        <p:spPr>
          <a:xfrm>
            <a:off x="1103586" y="583324"/>
            <a:ext cx="2004908" cy="369332"/>
          </a:xfrm>
          <a:prstGeom prst="rect">
            <a:avLst/>
          </a:prstGeom>
          <a:noFill/>
        </p:spPr>
        <p:txBody>
          <a:bodyPr wrap="none" rtlCol="0">
            <a:spAutoFit/>
          </a:bodyPr>
          <a:lstStyle/>
          <a:p>
            <a:r>
              <a:rPr lang="pt-BR" dirty="0" smtClean="0"/>
              <a:t>Prova DPE/BA 2016</a:t>
            </a:r>
            <a:endParaRPr lang="pt-BR" dirty="0"/>
          </a:p>
        </p:txBody>
      </p:sp>
      <p:sp>
        <p:nvSpPr>
          <p:cNvPr id="9" name="Seta para a direita 8"/>
          <p:cNvSpPr/>
          <p:nvPr/>
        </p:nvSpPr>
        <p:spPr>
          <a:xfrm>
            <a:off x="772510" y="4209393"/>
            <a:ext cx="551793" cy="362607"/>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Tree>
    <p:extLst>
      <p:ext uri="{BB962C8B-B14F-4D97-AF65-F5344CB8AC3E}">
        <p14:creationId xmlns:p14="http://schemas.microsoft.com/office/powerpoint/2010/main" xmlns="" val="2207640070"/>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097279" y="286603"/>
            <a:ext cx="10388867" cy="1450757"/>
          </a:xfrm>
        </p:spPr>
        <p:txBody>
          <a:bodyPr/>
          <a:lstStyle/>
          <a:p>
            <a:endParaRPr lang="pt-BR" dirty="0"/>
          </a:p>
        </p:txBody>
      </p:sp>
      <p:sp>
        <p:nvSpPr>
          <p:cNvPr id="3" name="Espaço Reservado para Conteúdo 2"/>
          <p:cNvSpPr>
            <a:spLocks noGrp="1"/>
          </p:cNvSpPr>
          <p:nvPr>
            <p:ph idx="1"/>
          </p:nvPr>
        </p:nvSpPr>
        <p:spPr>
          <a:xfrm>
            <a:off x="1097279" y="1845734"/>
            <a:ext cx="10884513" cy="4476238"/>
          </a:xfrm>
        </p:spPr>
        <p:txBody>
          <a:bodyPr>
            <a:normAutofit lnSpcReduction="10000"/>
          </a:bodyPr>
          <a:lstStyle/>
          <a:p>
            <a:r>
              <a:rPr lang="pt-BR" dirty="0" smtClean="0">
                <a:solidFill>
                  <a:schemeClr val="tx1"/>
                </a:solidFill>
              </a:rPr>
              <a:t>Questão DPE/CE 2014 (adaptada)</a:t>
            </a:r>
          </a:p>
          <a:p>
            <a:r>
              <a:rPr lang="pt-BR" dirty="0" smtClean="0">
                <a:solidFill>
                  <a:schemeClr val="tx1"/>
                </a:solidFill>
              </a:rPr>
              <a:t>Em relação aos recursos, é correto afirmar: </a:t>
            </a:r>
          </a:p>
          <a:p>
            <a:r>
              <a:rPr lang="pt-BR" dirty="0" smtClean="0">
                <a:solidFill>
                  <a:schemeClr val="tx1"/>
                </a:solidFill>
              </a:rPr>
              <a:t>(A) A sentença deve ser sempre impugnada integral mente, porque devolve toda matéria impugnada ao tribunal. </a:t>
            </a:r>
          </a:p>
          <a:p>
            <a:r>
              <a:rPr lang="pt-BR" dirty="0" smtClean="0">
                <a:solidFill>
                  <a:schemeClr val="tx1"/>
                </a:solidFill>
              </a:rPr>
              <a:t> (B) A legitimidade do Ministério Público para recorrer está adstrita aos processos em que é parte. </a:t>
            </a:r>
          </a:p>
          <a:p>
            <a:r>
              <a:rPr lang="pt-BR" dirty="0" smtClean="0">
                <a:solidFill>
                  <a:schemeClr val="tx1"/>
                </a:solidFill>
              </a:rPr>
              <a:t> (C) O recurso adesivo fica subordinado ao recurso principal e é cabível na apelação, no agravo, no recurso extraordinário e no recurso especial. </a:t>
            </a:r>
          </a:p>
          <a:p>
            <a:r>
              <a:rPr lang="pt-BR" dirty="0" smtClean="0">
                <a:solidFill>
                  <a:schemeClr val="tx1"/>
                </a:solidFill>
              </a:rPr>
              <a:t> (D) O recurso pode ser interposto pela parte vencida, pelo terceiro prejudicado e pelo Ministério Público, cabendo ao terceiro demonstrar a possibilidade de a decisão sobre a relação jurídica submetida à apreciação judicial atingir direito de que se afirme titular ou que possa discutir em juízo como substituto processual.</a:t>
            </a:r>
          </a:p>
          <a:p>
            <a:r>
              <a:rPr lang="pt-BR" dirty="0" smtClean="0">
                <a:solidFill>
                  <a:schemeClr val="tx1"/>
                </a:solidFill>
              </a:rPr>
              <a:t> (E) Para desistir do recurso, o recorrente deverá contar com a anuência do recorrido ou dos litisconsortes. </a:t>
            </a:r>
          </a:p>
          <a:p>
            <a:pPr>
              <a:buFont typeface="Arial" panose="020B0604020202020204" pitchFamily="34" charset="0"/>
              <a:buChar char="•"/>
            </a:pPr>
            <a:endParaRPr lang="pt-BR" dirty="0"/>
          </a:p>
        </p:txBody>
      </p:sp>
      <p:pic>
        <p:nvPicPr>
          <p:cNvPr id="5" name="Imagem 4"/>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140473" y="5825358"/>
            <a:ext cx="826935" cy="1032642"/>
          </a:xfrm>
          <a:prstGeom prst="rect">
            <a:avLst/>
          </a:prstGeom>
          <a:ln>
            <a:noFill/>
          </a:ln>
          <a:effectLst>
            <a:softEdge rad="112500"/>
          </a:effectLst>
        </p:spPr>
      </p:pic>
      <p:sp>
        <p:nvSpPr>
          <p:cNvPr id="4" name="Espaço Reservado para Número de Slide 3"/>
          <p:cNvSpPr>
            <a:spLocks noGrp="1"/>
          </p:cNvSpPr>
          <p:nvPr>
            <p:ph type="sldNum" sz="quarter" idx="12"/>
          </p:nvPr>
        </p:nvSpPr>
        <p:spPr/>
        <p:txBody>
          <a:bodyPr/>
          <a:lstStyle/>
          <a:p>
            <a:fld id="{7D7CC47D-5F8A-409B-A1E5-FC04969D52E5}" type="slidenum">
              <a:rPr lang="pt-BR" smtClean="0"/>
              <a:pPr/>
              <a:t>42</a:t>
            </a:fld>
            <a:endParaRPr lang="pt-BR"/>
          </a:p>
        </p:txBody>
      </p:sp>
      <p:sp>
        <p:nvSpPr>
          <p:cNvPr id="6" name="Título 1"/>
          <p:cNvSpPr txBox="1">
            <a:spLocks/>
          </p:cNvSpPr>
          <p:nvPr/>
        </p:nvSpPr>
        <p:spPr>
          <a:xfrm>
            <a:off x="1097280" y="286603"/>
            <a:ext cx="10058400" cy="1450757"/>
          </a:xfrm>
          <a:prstGeom prst="rect">
            <a:avLst/>
          </a:prstGeom>
        </p:spPr>
        <p:txBody>
          <a:bodyPr vert="horz" lIns="91440" tIns="45720" rIns="91440" bIns="45720" rtlCol="0" anchor="b">
            <a:normAutofit/>
          </a:bodyPr>
          <a:lstStyle/>
          <a:p>
            <a:pPr marL="0" marR="0" lvl="0" indent="0" algn="l" defTabSz="914400" rtl="0" eaLnBrk="1" fontAlgn="auto" latinLnBrk="0" hangingPunct="1">
              <a:lnSpc>
                <a:spcPct val="85000"/>
              </a:lnSpc>
              <a:spcBef>
                <a:spcPct val="0"/>
              </a:spcBef>
              <a:spcAft>
                <a:spcPts val="0"/>
              </a:spcAft>
              <a:buClrTx/>
              <a:buSzTx/>
              <a:buFontTx/>
              <a:buNone/>
              <a:tabLst/>
              <a:defRPr/>
            </a:pPr>
            <a:endParaRPr kumimoji="0" lang="pt-BR" sz="4800" b="0" i="0" u="none" strike="noStrike" kern="1200" cap="none" spc="-50" normalizeH="0" baseline="0" noProof="0" dirty="0">
              <a:ln>
                <a:noFill/>
              </a:ln>
              <a:solidFill>
                <a:schemeClr val="tx1">
                  <a:lumMod val="75000"/>
                  <a:lumOff val="25000"/>
                </a:schemeClr>
              </a:solidFill>
              <a:effectLst/>
              <a:uLnTx/>
              <a:uFillTx/>
              <a:latin typeface="+mj-lt"/>
              <a:ea typeface="+mj-ea"/>
              <a:cs typeface="+mj-cs"/>
            </a:endParaRPr>
          </a:p>
        </p:txBody>
      </p:sp>
    </p:spTree>
    <p:extLst>
      <p:ext uri="{BB962C8B-B14F-4D97-AF65-F5344CB8AC3E}">
        <p14:creationId xmlns:p14="http://schemas.microsoft.com/office/powerpoint/2010/main" xmlns="" val="2207640070"/>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097279" y="286603"/>
            <a:ext cx="10388867" cy="1450757"/>
          </a:xfrm>
        </p:spPr>
        <p:txBody>
          <a:bodyPr/>
          <a:lstStyle/>
          <a:p>
            <a:endParaRPr lang="pt-BR" dirty="0"/>
          </a:p>
        </p:txBody>
      </p:sp>
      <p:sp>
        <p:nvSpPr>
          <p:cNvPr id="3" name="Espaço Reservado para Conteúdo 2"/>
          <p:cNvSpPr>
            <a:spLocks noGrp="1"/>
          </p:cNvSpPr>
          <p:nvPr>
            <p:ph idx="1"/>
          </p:nvPr>
        </p:nvSpPr>
        <p:spPr>
          <a:xfrm>
            <a:off x="1097279" y="1845734"/>
            <a:ext cx="10884513" cy="4476238"/>
          </a:xfrm>
        </p:spPr>
        <p:txBody>
          <a:bodyPr>
            <a:normAutofit lnSpcReduction="10000"/>
          </a:bodyPr>
          <a:lstStyle/>
          <a:p>
            <a:r>
              <a:rPr lang="pt-BR" dirty="0" smtClean="0">
                <a:solidFill>
                  <a:schemeClr val="tx1"/>
                </a:solidFill>
              </a:rPr>
              <a:t>Questão DPE/CE 2014 (adaptada)</a:t>
            </a:r>
          </a:p>
          <a:p>
            <a:r>
              <a:rPr lang="pt-BR" dirty="0" smtClean="0">
                <a:solidFill>
                  <a:schemeClr val="tx1"/>
                </a:solidFill>
              </a:rPr>
              <a:t>Em relação aos recursos, é correto afirmar: </a:t>
            </a:r>
          </a:p>
          <a:p>
            <a:r>
              <a:rPr lang="pt-BR" dirty="0" smtClean="0">
                <a:solidFill>
                  <a:schemeClr val="tx1"/>
                </a:solidFill>
              </a:rPr>
              <a:t>(A) A sentença deve ser sempre impugnada integral mente, porque devolve toda matéria impugnada ao tribunal. </a:t>
            </a:r>
          </a:p>
          <a:p>
            <a:r>
              <a:rPr lang="pt-BR" dirty="0" smtClean="0">
                <a:solidFill>
                  <a:schemeClr val="tx1"/>
                </a:solidFill>
              </a:rPr>
              <a:t> (B) A legitimidade do Ministério Público para recorrer está adstrita aos processos em que é parte. </a:t>
            </a:r>
          </a:p>
          <a:p>
            <a:r>
              <a:rPr lang="pt-BR" dirty="0" smtClean="0">
                <a:solidFill>
                  <a:schemeClr val="tx1"/>
                </a:solidFill>
              </a:rPr>
              <a:t> (C) O recurso adesivo fica subordinado ao recurso principal e é cabível na apelação, no agravo, no recurso extraordinário e no recurso especial. </a:t>
            </a:r>
          </a:p>
          <a:p>
            <a:r>
              <a:rPr lang="pt-BR" dirty="0" smtClean="0">
                <a:solidFill>
                  <a:schemeClr val="tx1"/>
                </a:solidFill>
              </a:rPr>
              <a:t> (D) O recurso pode ser interposto pela parte vencida, pelo terceiro prejudicado e pelo Ministério Público, cabendo ao terceiro demonstrar a possibilidade de a decisão sobre a relação jurídica submetida à apreciação judicial atingir direito de que se afirme titular ou que possa discutir em juízo como substituto processual.</a:t>
            </a:r>
          </a:p>
          <a:p>
            <a:r>
              <a:rPr lang="pt-BR" dirty="0" smtClean="0">
                <a:solidFill>
                  <a:schemeClr val="tx1"/>
                </a:solidFill>
              </a:rPr>
              <a:t> (E) Para desistir do recurso, o recorrente deverá contar com a anuência do recorrido ou dos litisconsortes. </a:t>
            </a:r>
          </a:p>
          <a:p>
            <a:pPr>
              <a:buFont typeface="Arial" panose="020B0604020202020204" pitchFamily="34" charset="0"/>
              <a:buChar char="•"/>
            </a:pPr>
            <a:endParaRPr lang="pt-BR" dirty="0"/>
          </a:p>
        </p:txBody>
      </p:sp>
      <p:pic>
        <p:nvPicPr>
          <p:cNvPr id="5" name="Imagem 4"/>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140473" y="5825358"/>
            <a:ext cx="826935" cy="1032642"/>
          </a:xfrm>
          <a:prstGeom prst="rect">
            <a:avLst/>
          </a:prstGeom>
          <a:ln>
            <a:noFill/>
          </a:ln>
          <a:effectLst>
            <a:softEdge rad="112500"/>
          </a:effectLst>
        </p:spPr>
      </p:pic>
      <p:sp>
        <p:nvSpPr>
          <p:cNvPr id="4" name="Espaço Reservado para Número de Slide 3"/>
          <p:cNvSpPr>
            <a:spLocks noGrp="1"/>
          </p:cNvSpPr>
          <p:nvPr>
            <p:ph type="sldNum" sz="quarter" idx="12"/>
          </p:nvPr>
        </p:nvSpPr>
        <p:spPr/>
        <p:txBody>
          <a:bodyPr/>
          <a:lstStyle/>
          <a:p>
            <a:fld id="{7D7CC47D-5F8A-409B-A1E5-FC04969D52E5}" type="slidenum">
              <a:rPr lang="pt-BR" smtClean="0"/>
              <a:pPr/>
              <a:t>43</a:t>
            </a:fld>
            <a:endParaRPr lang="pt-BR"/>
          </a:p>
        </p:txBody>
      </p:sp>
      <p:sp>
        <p:nvSpPr>
          <p:cNvPr id="6" name="Título 1"/>
          <p:cNvSpPr txBox="1">
            <a:spLocks/>
          </p:cNvSpPr>
          <p:nvPr/>
        </p:nvSpPr>
        <p:spPr>
          <a:xfrm>
            <a:off x="1097280" y="286603"/>
            <a:ext cx="10058400" cy="1450757"/>
          </a:xfrm>
          <a:prstGeom prst="rect">
            <a:avLst/>
          </a:prstGeom>
        </p:spPr>
        <p:txBody>
          <a:bodyPr vert="horz" lIns="91440" tIns="45720" rIns="91440" bIns="45720" rtlCol="0" anchor="b">
            <a:normAutofit/>
          </a:bodyPr>
          <a:lstStyle/>
          <a:p>
            <a:pPr marL="0" marR="0" lvl="0" indent="0" algn="l" defTabSz="914400" rtl="0" eaLnBrk="1" fontAlgn="auto" latinLnBrk="0" hangingPunct="1">
              <a:lnSpc>
                <a:spcPct val="85000"/>
              </a:lnSpc>
              <a:spcBef>
                <a:spcPct val="0"/>
              </a:spcBef>
              <a:spcAft>
                <a:spcPts val="0"/>
              </a:spcAft>
              <a:buClrTx/>
              <a:buSzTx/>
              <a:buFontTx/>
              <a:buNone/>
              <a:tabLst/>
              <a:defRPr/>
            </a:pPr>
            <a:endParaRPr kumimoji="0" lang="pt-BR" sz="4800" b="0" i="0" u="none" strike="noStrike" kern="1200" cap="none" spc="-50" normalizeH="0" baseline="0" noProof="0" dirty="0">
              <a:ln>
                <a:noFill/>
              </a:ln>
              <a:solidFill>
                <a:schemeClr val="tx1">
                  <a:lumMod val="75000"/>
                  <a:lumOff val="25000"/>
                </a:schemeClr>
              </a:solidFill>
              <a:effectLst/>
              <a:uLnTx/>
              <a:uFillTx/>
              <a:latin typeface="+mj-lt"/>
              <a:ea typeface="+mj-ea"/>
              <a:cs typeface="+mj-cs"/>
            </a:endParaRPr>
          </a:p>
        </p:txBody>
      </p:sp>
      <p:sp>
        <p:nvSpPr>
          <p:cNvPr id="7" name="Seta para a direita 6"/>
          <p:cNvSpPr/>
          <p:nvPr/>
        </p:nvSpPr>
        <p:spPr>
          <a:xfrm>
            <a:off x="204952" y="4635062"/>
            <a:ext cx="898634" cy="693683"/>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Tree>
    <p:extLst>
      <p:ext uri="{BB962C8B-B14F-4D97-AF65-F5344CB8AC3E}">
        <p14:creationId xmlns:p14="http://schemas.microsoft.com/office/powerpoint/2010/main" xmlns="" val="2207640070"/>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ítulo 5"/>
          <p:cNvSpPr>
            <a:spLocks noGrp="1"/>
          </p:cNvSpPr>
          <p:nvPr>
            <p:ph type="ctrTitle"/>
          </p:nvPr>
        </p:nvSpPr>
        <p:spPr>
          <a:xfrm>
            <a:off x="1097280" y="774994"/>
            <a:ext cx="10058400" cy="3566160"/>
          </a:xfrm>
        </p:spPr>
        <p:txBody>
          <a:bodyPr/>
          <a:lstStyle/>
          <a:p>
            <a:r>
              <a:rPr lang="pt-BR" dirty="0" smtClean="0"/>
              <a:t>Recursos em espécie</a:t>
            </a:r>
            <a:endParaRPr lang="pt-BR" dirty="0"/>
          </a:p>
        </p:txBody>
      </p:sp>
      <p:sp>
        <p:nvSpPr>
          <p:cNvPr id="7" name="Subtítulo 6"/>
          <p:cNvSpPr>
            <a:spLocks noGrp="1"/>
          </p:cNvSpPr>
          <p:nvPr>
            <p:ph type="subTitle" idx="1"/>
          </p:nvPr>
        </p:nvSpPr>
        <p:spPr/>
        <p:txBody>
          <a:bodyPr/>
          <a:lstStyle/>
          <a:p>
            <a:endParaRPr lang="pt-BR"/>
          </a:p>
        </p:txBody>
      </p:sp>
      <p:sp>
        <p:nvSpPr>
          <p:cNvPr id="4" name="Espaço Reservado para Número de Slide 3"/>
          <p:cNvSpPr>
            <a:spLocks noGrp="1"/>
          </p:cNvSpPr>
          <p:nvPr>
            <p:ph type="sldNum" sz="quarter" idx="12"/>
          </p:nvPr>
        </p:nvSpPr>
        <p:spPr/>
        <p:txBody>
          <a:bodyPr/>
          <a:lstStyle/>
          <a:p>
            <a:fld id="{7D7CC47D-5F8A-409B-A1E5-FC04969D52E5}" type="slidenum">
              <a:rPr lang="pt-BR" smtClean="0"/>
              <a:pPr/>
              <a:t>44</a:t>
            </a:fld>
            <a:endParaRPr lang="pt-BR"/>
          </a:p>
        </p:txBody>
      </p:sp>
    </p:spTree>
    <p:extLst>
      <p:ext uri="{BB962C8B-B14F-4D97-AF65-F5344CB8AC3E}">
        <p14:creationId xmlns:p14="http://schemas.microsoft.com/office/powerpoint/2010/main" xmlns="" val="2722601272"/>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097279" y="286603"/>
            <a:ext cx="10388867" cy="1450757"/>
          </a:xfrm>
        </p:spPr>
        <p:txBody>
          <a:bodyPr/>
          <a:lstStyle/>
          <a:p>
            <a:r>
              <a:rPr lang="pt-BR" b="1" dirty="0" smtClean="0"/>
              <a:t>Apelação (1.009 a 1.014, CPC/15)</a:t>
            </a:r>
            <a:endParaRPr lang="pt-BR" b="1" dirty="0"/>
          </a:p>
        </p:txBody>
      </p:sp>
      <p:sp>
        <p:nvSpPr>
          <p:cNvPr id="3" name="Espaço Reservado para Conteúdo 2"/>
          <p:cNvSpPr>
            <a:spLocks noGrp="1"/>
          </p:cNvSpPr>
          <p:nvPr>
            <p:ph idx="1"/>
          </p:nvPr>
        </p:nvSpPr>
        <p:spPr>
          <a:xfrm>
            <a:off x="835573" y="1844567"/>
            <a:ext cx="11146220" cy="4398578"/>
          </a:xfrm>
        </p:spPr>
        <p:txBody>
          <a:bodyPr>
            <a:normAutofit/>
          </a:bodyPr>
          <a:lstStyle/>
          <a:p>
            <a:pPr>
              <a:buFont typeface="Arial" panose="020B0604020202020204" pitchFamily="34" charset="0"/>
              <a:buChar char="•"/>
            </a:pPr>
            <a:r>
              <a:rPr lang="pt-BR" dirty="0" smtClean="0"/>
              <a:t>Barbosa Moreira: “recurso por excelência”. </a:t>
            </a:r>
          </a:p>
          <a:p>
            <a:pPr>
              <a:buFont typeface="Arial" panose="020B0604020202020204" pitchFamily="34" charset="0"/>
              <a:buChar char="•"/>
            </a:pPr>
            <a:r>
              <a:rPr lang="pt-BR" b="1" dirty="0" smtClean="0"/>
              <a:t>Cabimento:</a:t>
            </a:r>
            <a:r>
              <a:rPr lang="pt-BR" dirty="0" smtClean="0"/>
              <a:t> </a:t>
            </a:r>
          </a:p>
          <a:p>
            <a:pPr>
              <a:buFont typeface="Arial" panose="020B0604020202020204" pitchFamily="34" charset="0"/>
              <a:buChar char="•"/>
            </a:pPr>
            <a:r>
              <a:rPr lang="pt-BR" i="1" dirty="0" smtClean="0"/>
              <a:t>Art. 1009. Da sentença cabe apelação.</a:t>
            </a:r>
          </a:p>
          <a:p>
            <a:pPr>
              <a:buNone/>
            </a:pPr>
            <a:r>
              <a:rPr lang="pt-BR" i="1" dirty="0" smtClean="0">
                <a:solidFill>
                  <a:srgbClr val="00B050"/>
                </a:solidFill>
              </a:rPr>
              <a:t>§ 3</a:t>
            </a:r>
            <a:r>
              <a:rPr lang="pt-BR" i="1" u="sng" baseline="30000" dirty="0" smtClean="0">
                <a:solidFill>
                  <a:srgbClr val="00B050"/>
                </a:solidFill>
              </a:rPr>
              <a:t>o</a:t>
            </a:r>
            <a:r>
              <a:rPr lang="pt-BR" i="1" dirty="0" smtClean="0">
                <a:solidFill>
                  <a:srgbClr val="00B050"/>
                </a:solidFill>
              </a:rPr>
              <a:t> O disposto no caput deste artigo aplica-se mesmo quando as questões mencionadas no </a:t>
            </a:r>
            <a:r>
              <a:rPr lang="pt-BR" i="1" dirty="0" smtClean="0">
                <a:solidFill>
                  <a:srgbClr val="00B050"/>
                </a:solidFill>
                <a:hlinkClick r:id="rId2"/>
              </a:rPr>
              <a:t>art. 1.015</a:t>
            </a:r>
            <a:r>
              <a:rPr lang="pt-BR" i="1" dirty="0" smtClean="0">
                <a:solidFill>
                  <a:srgbClr val="00B050"/>
                </a:solidFill>
              </a:rPr>
              <a:t> integrarem capítulo da sentença. </a:t>
            </a:r>
            <a:r>
              <a:rPr lang="pt-BR" dirty="0" smtClean="0"/>
              <a:t>(princípio da unicidade)</a:t>
            </a:r>
          </a:p>
          <a:p>
            <a:pPr algn="just">
              <a:buFont typeface="Arial" panose="020B0604020202020204" pitchFamily="34" charset="0"/>
              <a:buChar char="•"/>
            </a:pPr>
            <a:r>
              <a:rPr lang="pt-BR" dirty="0" smtClean="0"/>
              <a:t>Sentença: </a:t>
            </a:r>
            <a:r>
              <a:rPr lang="pt-BR" i="1" dirty="0" smtClean="0"/>
              <a:t>art. 203 § 1</a:t>
            </a:r>
            <a:r>
              <a:rPr lang="pt-BR" i="1" u="sng" baseline="30000" dirty="0" smtClean="0"/>
              <a:t>o</a:t>
            </a:r>
            <a:r>
              <a:rPr lang="pt-BR" i="1" dirty="0" smtClean="0"/>
              <a:t> Ressalvadas as disposições expressas dos procedimentos especiais, sentença é o pronunciamento por meio do qual o juiz, com fundamento nos </a:t>
            </a:r>
            <a:r>
              <a:rPr lang="pt-BR" i="1" dirty="0" err="1" smtClean="0">
                <a:hlinkClick r:id="rId2"/>
              </a:rPr>
              <a:t>arts</a:t>
            </a:r>
            <a:r>
              <a:rPr lang="pt-BR" i="1" dirty="0" smtClean="0">
                <a:hlinkClick r:id="rId2"/>
              </a:rPr>
              <a:t>. 485</a:t>
            </a:r>
            <a:r>
              <a:rPr lang="pt-BR" i="1" dirty="0" smtClean="0"/>
              <a:t> e </a:t>
            </a:r>
            <a:r>
              <a:rPr lang="pt-BR" i="1" dirty="0" smtClean="0">
                <a:hlinkClick r:id="rId2"/>
              </a:rPr>
              <a:t>487</a:t>
            </a:r>
            <a:r>
              <a:rPr lang="pt-BR" i="1" dirty="0" smtClean="0"/>
              <a:t>, põe fim à fase cognitiva do procedimento comum, bem como extingue a execução.</a:t>
            </a:r>
          </a:p>
          <a:p>
            <a:pPr>
              <a:buFont typeface="Arial" panose="020B0604020202020204" pitchFamily="34" charset="0"/>
              <a:buChar char="•"/>
            </a:pPr>
            <a:r>
              <a:rPr lang="pt-BR" b="1" dirty="0" err="1" smtClean="0"/>
              <a:t>Obs</a:t>
            </a:r>
            <a:r>
              <a:rPr lang="pt-BR" b="1" dirty="0" smtClean="0"/>
              <a:t>: </a:t>
            </a:r>
            <a:r>
              <a:rPr lang="pt-BR" dirty="0" smtClean="0"/>
              <a:t>a amplitude da reapreciação da causa na apelação foi relativizada pela autorização legislativa para o fracionamento no julgamento do mérito (Luis Guilherme </a:t>
            </a:r>
            <a:r>
              <a:rPr lang="pt-BR" dirty="0" err="1" smtClean="0"/>
              <a:t>Bondioli</a:t>
            </a:r>
            <a:r>
              <a:rPr lang="pt-BR" dirty="0" smtClean="0"/>
              <a:t>) na medida em que o recurso para a decisão que julga parcialmente o mérito (art. 356) ou extingue parcialmente o processo (art. 354 § </a:t>
            </a:r>
            <a:r>
              <a:rPr lang="pt-BR" dirty="0" err="1" smtClean="0"/>
              <a:t>ún</a:t>
            </a:r>
            <a:r>
              <a:rPr lang="pt-BR" dirty="0" smtClean="0"/>
              <a:t>.) é o agravo de instrumento. </a:t>
            </a:r>
            <a:endParaRPr lang="pt-BR" dirty="0"/>
          </a:p>
        </p:txBody>
      </p:sp>
      <p:pic>
        <p:nvPicPr>
          <p:cNvPr id="5" name="Imagem 4"/>
          <p:cNvPicPr>
            <a:picLocks noChangeAspect="1"/>
          </p:cNvPicPr>
          <p:nvPr/>
        </p:nvPicPr>
        <p:blipFill>
          <a:blip r:embed="rId3" cstate="print">
            <a:extLst>
              <a:ext uri="{28A0092B-C50C-407E-A947-70E740481C1C}">
                <a14:useLocalDpi xmlns:a14="http://schemas.microsoft.com/office/drawing/2010/main" xmlns="" val="0"/>
              </a:ext>
            </a:extLst>
          </a:blip>
          <a:stretch>
            <a:fillRect/>
          </a:stretch>
        </p:blipFill>
        <p:spPr>
          <a:xfrm>
            <a:off x="140473" y="5825358"/>
            <a:ext cx="826935" cy="1032642"/>
          </a:xfrm>
          <a:prstGeom prst="rect">
            <a:avLst/>
          </a:prstGeom>
          <a:ln>
            <a:noFill/>
          </a:ln>
          <a:effectLst>
            <a:softEdge rad="112500"/>
          </a:effectLst>
        </p:spPr>
      </p:pic>
      <p:sp>
        <p:nvSpPr>
          <p:cNvPr id="4" name="Espaço Reservado para Número de Slide 3"/>
          <p:cNvSpPr>
            <a:spLocks noGrp="1"/>
          </p:cNvSpPr>
          <p:nvPr>
            <p:ph type="sldNum" sz="quarter" idx="12"/>
          </p:nvPr>
        </p:nvSpPr>
        <p:spPr/>
        <p:txBody>
          <a:bodyPr/>
          <a:lstStyle/>
          <a:p>
            <a:fld id="{7D7CC47D-5F8A-409B-A1E5-FC04969D52E5}" type="slidenum">
              <a:rPr lang="pt-BR" smtClean="0"/>
              <a:pPr/>
              <a:t>45</a:t>
            </a:fld>
            <a:endParaRPr lang="pt-BR"/>
          </a:p>
        </p:txBody>
      </p:sp>
      <p:sp>
        <p:nvSpPr>
          <p:cNvPr id="6" name="Título 1"/>
          <p:cNvSpPr txBox="1">
            <a:spLocks/>
          </p:cNvSpPr>
          <p:nvPr/>
        </p:nvSpPr>
        <p:spPr>
          <a:xfrm>
            <a:off x="1097280" y="286603"/>
            <a:ext cx="10058400" cy="1450757"/>
          </a:xfrm>
          <a:prstGeom prst="rect">
            <a:avLst/>
          </a:prstGeom>
        </p:spPr>
        <p:txBody>
          <a:bodyPr vert="horz" lIns="91440" tIns="45720" rIns="91440" bIns="45720" rtlCol="0" anchor="b">
            <a:normAutofit/>
          </a:bodyPr>
          <a:lstStyle/>
          <a:p>
            <a:pPr marL="0" marR="0" lvl="0" indent="0" algn="l" defTabSz="914400" rtl="0" eaLnBrk="1" fontAlgn="auto" latinLnBrk="0" hangingPunct="1">
              <a:lnSpc>
                <a:spcPct val="85000"/>
              </a:lnSpc>
              <a:spcBef>
                <a:spcPct val="0"/>
              </a:spcBef>
              <a:spcAft>
                <a:spcPts val="0"/>
              </a:spcAft>
              <a:buClrTx/>
              <a:buSzTx/>
              <a:buFontTx/>
              <a:buNone/>
              <a:tabLst/>
              <a:defRPr/>
            </a:pPr>
            <a:endParaRPr kumimoji="0" lang="pt-BR" sz="4800" b="0" i="0" u="none" strike="noStrike" kern="1200" cap="none" spc="-50" normalizeH="0" baseline="0" noProof="0" dirty="0">
              <a:ln>
                <a:noFill/>
              </a:ln>
              <a:solidFill>
                <a:schemeClr val="tx1">
                  <a:lumMod val="75000"/>
                  <a:lumOff val="25000"/>
                </a:schemeClr>
              </a:solidFill>
              <a:effectLst/>
              <a:uLnTx/>
              <a:uFillTx/>
              <a:latin typeface="+mj-lt"/>
              <a:ea typeface="+mj-ea"/>
              <a:cs typeface="+mj-cs"/>
            </a:endParaRPr>
          </a:p>
        </p:txBody>
      </p:sp>
    </p:spTree>
    <p:extLst>
      <p:ext uri="{BB962C8B-B14F-4D97-AF65-F5344CB8AC3E}">
        <p14:creationId xmlns:p14="http://schemas.microsoft.com/office/powerpoint/2010/main" xmlns="" val="2207640070"/>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097279" y="286603"/>
            <a:ext cx="10388867" cy="1450757"/>
          </a:xfrm>
        </p:spPr>
        <p:txBody>
          <a:bodyPr/>
          <a:lstStyle/>
          <a:p>
            <a:r>
              <a:rPr lang="pt-BR" dirty="0" smtClean="0"/>
              <a:t>Apelação</a:t>
            </a:r>
            <a:endParaRPr lang="pt-BR" dirty="0"/>
          </a:p>
        </p:txBody>
      </p:sp>
      <p:sp>
        <p:nvSpPr>
          <p:cNvPr id="3" name="Espaço Reservado para Conteúdo 2"/>
          <p:cNvSpPr>
            <a:spLocks noGrp="1"/>
          </p:cNvSpPr>
          <p:nvPr>
            <p:ph idx="1"/>
          </p:nvPr>
        </p:nvSpPr>
        <p:spPr/>
        <p:txBody>
          <a:bodyPr>
            <a:normAutofit/>
          </a:bodyPr>
          <a:lstStyle/>
          <a:p>
            <a:pPr>
              <a:buFont typeface="Arial" panose="020B0604020202020204" pitchFamily="34" charset="0"/>
              <a:buChar char="•"/>
            </a:pPr>
            <a:r>
              <a:rPr lang="pt-BR" b="1" dirty="0" smtClean="0"/>
              <a:t>Questões prévias:</a:t>
            </a:r>
          </a:p>
          <a:p>
            <a:r>
              <a:rPr lang="pt-BR" dirty="0" smtClean="0"/>
              <a:t>Art. 1.009: </a:t>
            </a:r>
            <a:r>
              <a:rPr lang="pt-BR" dirty="0" smtClean="0">
                <a:solidFill>
                  <a:srgbClr val="00B050"/>
                </a:solidFill>
              </a:rPr>
              <a:t>§ 1</a:t>
            </a:r>
            <a:r>
              <a:rPr lang="pt-BR" u="sng" baseline="30000" dirty="0" smtClean="0">
                <a:solidFill>
                  <a:srgbClr val="00B050"/>
                </a:solidFill>
              </a:rPr>
              <a:t>o</a:t>
            </a:r>
            <a:r>
              <a:rPr lang="pt-BR" dirty="0" smtClean="0">
                <a:solidFill>
                  <a:srgbClr val="00B050"/>
                </a:solidFill>
              </a:rPr>
              <a:t> As questões resolvidas na fase de conhecimento, </a:t>
            </a:r>
            <a:r>
              <a:rPr lang="pt-BR" u="sng" dirty="0" smtClean="0">
                <a:solidFill>
                  <a:srgbClr val="00B050"/>
                </a:solidFill>
              </a:rPr>
              <a:t>se a decisão a seu respeito não comportar agravo de instrumento</a:t>
            </a:r>
            <a:r>
              <a:rPr lang="pt-BR" dirty="0" smtClean="0">
                <a:solidFill>
                  <a:srgbClr val="00B050"/>
                </a:solidFill>
              </a:rPr>
              <a:t>, não são cobertas pela preclusão e </a:t>
            </a:r>
            <a:r>
              <a:rPr lang="pt-BR" u="sng" dirty="0" smtClean="0">
                <a:solidFill>
                  <a:srgbClr val="00B050"/>
                </a:solidFill>
              </a:rPr>
              <a:t>devem ser suscitadas em preliminar de apelação</a:t>
            </a:r>
            <a:r>
              <a:rPr lang="pt-BR" dirty="0" smtClean="0">
                <a:solidFill>
                  <a:srgbClr val="00B050"/>
                </a:solidFill>
              </a:rPr>
              <a:t>, eventualmente interposta contra a decisão final, </a:t>
            </a:r>
            <a:r>
              <a:rPr lang="pt-BR" u="sng" dirty="0" smtClean="0">
                <a:solidFill>
                  <a:srgbClr val="00B050"/>
                </a:solidFill>
              </a:rPr>
              <a:t>ou nas contrarrazões</a:t>
            </a:r>
            <a:r>
              <a:rPr lang="pt-BR" dirty="0" smtClean="0">
                <a:solidFill>
                  <a:srgbClr val="00B050"/>
                </a:solidFill>
              </a:rPr>
              <a:t>. </a:t>
            </a:r>
          </a:p>
          <a:p>
            <a:r>
              <a:rPr lang="pt-BR" dirty="0" smtClean="0">
                <a:solidFill>
                  <a:srgbClr val="00B050"/>
                </a:solidFill>
              </a:rPr>
              <a:t>§ 2</a:t>
            </a:r>
            <a:r>
              <a:rPr lang="pt-BR" u="sng" baseline="30000" dirty="0" smtClean="0">
                <a:solidFill>
                  <a:srgbClr val="00B050"/>
                </a:solidFill>
              </a:rPr>
              <a:t>o</a:t>
            </a:r>
            <a:r>
              <a:rPr lang="pt-BR" dirty="0" smtClean="0">
                <a:solidFill>
                  <a:srgbClr val="00B050"/>
                </a:solidFill>
              </a:rPr>
              <a:t> Se as questões referidas no § 1</a:t>
            </a:r>
            <a:r>
              <a:rPr lang="pt-BR" u="sng" baseline="30000" dirty="0" smtClean="0">
                <a:solidFill>
                  <a:srgbClr val="00B050"/>
                </a:solidFill>
              </a:rPr>
              <a:t>o</a:t>
            </a:r>
            <a:r>
              <a:rPr lang="pt-BR" dirty="0" smtClean="0">
                <a:solidFill>
                  <a:srgbClr val="00B050"/>
                </a:solidFill>
              </a:rPr>
              <a:t> forem suscitadas em contrarrazões, o recorrente será intimado para, em 15 (quinze) dias, manifestar-se a respeito delas.</a:t>
            </a:r>
          </a:p>
          <a:p>
            <a:pPr>
              <a:buFont typeface="Arial" panose="020B0604020202020204" pitchFamily="34" charset="0"/>
              <a:buChar char="•"/>
            </a:pPr>
            <a:endParaRPr lang="pt-BR" dirty="0"/>
          </a:p>
        </p:txBody>
      </p:sp>
      <p:pic>
        <p:nvPicPr>
          <p:cNvPr id="5" name="Imagem 4"/>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140473" y="5825358"/>
            <a:ext cx="826935" cy="1032642"/>
          </a:xfrm>
          <a:prstGeom prst="rect">
            <a:avLst/>
          </a:prstGeom>
          <a:ln>
            <a:noFill/>
          </a:ln>
          <a:effectLst>
            <a:softEdge rad="112500"/>
          </a:effectLst>
        </p:spPr>
      </p:pic>
      <p:sp>
        <p:nvSpPr>
          <p:cNvPr id="4" name="Espaço Reservado para Número de Slide 3"/>
          <p:cNvSpPr>
            <a:spLocks noGrp="1"/>
          </p:cNvSpPr>
          <p:nvPr>
            <p:ph type="sldNum" sz="quarter" idx="12"/>
          </p:nvPr>
        </p:nvSpPr>
        <p:spPr/>
        <p:txBody>
          <a:bodyPr/>
          <a:lstStyle/>
          <a:p>
            <a:fld id="{7D7CC47D-5F8A-409B-A1E5-FC04969D52E5}" type="slidenum">
              <a:rPr lang="pt-BR" smtClean="0"/>
              <a:pPr/>
              <a:t>46</a:t>
            </a:fld>
            <a:endParaRPr lang="pt-BR"/>
          </a:p>
        </p:txBody>
      </p:sp>
      <p:sp>
        <p:nvSpPr>
          <p:cNvPr id="6" name="Título 1"/>
          <p:cNvSpPr txBox="1">
            <a:spLocks/>
          </p:cNvSpPr>
          <p:nvPr/>
        </p:nvSpPr>
        <p:spPr>
          <a:xfrm>
            <a:off x="1097280" y="286603"/>
            <a:ext cx="10058400" cy="1450757"/>
          </a:xfrm>
          <a:prstGeom prst="rect">
            <a:avLst/>
          </a:prstGeom>
        </p:spPr>
        <p:txBody>
          <a:bodyPr vert="horz" lIns="91440" tIns="45720" rIns="91440" bIns="45720" rtlCol="0" anchor="b">
            <a:normAutofit/>
          </a:bodyPr>
          <a:lstStyle/>
          <a:p>
            <a:pPr marL="0" marR="0" lvl="0" indent="0" algn="l" defTabSz="914400" rtl="0" eaLnBrk="1" fontAlgn="auto" latinLnBrk="0" hangingPunct="1">
              <a:lnSpc>
                <a:spcPct val="85000"/>
              </a:lnSpc>
              <a:spcBef>
                <a:spcPct val="0"/>
              </a:spcBef>
              <a:spcAft>
                <a:spcPts val="0"/>
              </a:spcAft>
              <a:buClrTx/>
              <a:buSzTx/>
              <a:buFontTx/>
              <a:buNone/>
              <a:tabLst/>
              <a:defRPr/>
            </a:pPr>
            <a:endParaRPr kumimoji="0" lang="pt-BR" sz="4800" b="0" i="0" u="none" strike="noStrike" kern="1200" cap="none" spc="-50" normalizeH="0" baseline="0" noProof="0" dirty="0">
              <a:ln>
                <a:noFill/>
              </a:ln>
              <a:solidFill>
                <a:schemeClr val="tx1">
                  <a:lumMod val="75000"/>
                  <a:lumOff val="25000"/>
                </a:schemeClr>
              </a:solidFill>
              <a:effectLst/>
              <a:uLnTx/>
              <a:uFillTx/>
              <a:latin typeface="+mj-lt"/>
              <a:ea typeface="+mj-ea"/>
              <a:cs typeface="+mj-cs"/>
            </a:endParaRPr>
          </a:p>
        </p:txBody>
      </p:sp>
    </p:spTree>
    <p:extLst>
      <p:ext uri="{BB962C8B-B14F-4D97-AF65-F5344CB8AC3E}">
        <p14:creationId xmlns:p14="http://schemas.microsoft.com/office/powerpoint/2010/main" xmlns="" val="2207640070"/>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097279" y="286603"/>
            <a:ext cx="10388867" cy="1450757"/>
          </a:xfrm>
        </p:spPr>
        <p:txBody>
          <a:bodyPr/>
          <a:lstStyle/>
          <a:p>
            <a:r>
              <a:rPr lang="pt-BR" dirty="0" smtClean="0">
                <a:solidFill>
                  <a:schemeClr val="tx1"/>
                </a:solidFill>
              </a:rPr>
              <a:t>Apelação</a:t>
            </a:r>
            <a:endParaRPr lang="pt-BR" dirty="0">
              <a:solidFill>
                <a:schemeClr val="tx1"/>
              </a:solidFill>
            </a:endParaRPr>
          </a:p>
        </p:txBody>
      </p:sp>
      <p:sp>
        <p:nvSpPr>
          <p:cNvPr id="3" name="Espaço Reservado para Conteúdo 2"/>
          <p:cNvSpPr>
            <a:spLocks noGrp="1"/>
          </p:cNvSpPr>
          <p:nvPr>
            <p:ph idx="1"/>
          </p:nvPr>
        </p:nvSpPr>
        <p:spPr>
          <a:xfrm>
            <a:off x="1097279" y="1845733"/>
            <a:ext cx="10679561" cy="4381645"/>
          </a:xfrm>
        </p:spPr>
        <p:txBody>
          <a:bodyPr>
            <a:normAutofit/>
          </a:bodyPr>
          <a:lstStyle/>
          <a:p>
            <a:r>
              <a:rPr lang="pt-BR" dirty="0" smtClean="0">
                <a:solidFill>
                  <a:schemeClr val="tx1"/>
                </a:solidFill>
              </a:rPr>
              <a:t>Art. 1.010.  A apelação, </a:t>
            </a:r>
            <a:r>
              <a:rPr lang="pt-BR" b="1" u="sng" dirty="0" smtClean="0">
                <a:solidFill>
                  <a:schemeClr val="tx1"/>
                </a:solidFill>
              </a:rPr>
              <a:t>interposta por petição dirigida ao juízo de primeiro grau</a:t>
            </a:r>
            <a:r>
              <a:rPr lang="pt-BR" dirty="0" smtClean="0">
                <a:solidFill>
                  <a:schemeClr val="tx1"/>
                </a:solidFill>
              </a:rPr>
              <a:t>, conterá:</a:t>
            </a:r>
          </a:p>
          <a:p>
            <a:r>
              <a:rPr lang="pt-BR" dirty="0" smtClean="0">
                <a:solidFill>
                  <a:schemeClr val="tx1"/>
                </a:solidFill>
              </a:rPr>
              <a:t>I - os nomes e a qualificação das partes;</a:t>
            </a:r>
          </a:p>
          <a:p>
            <a:r>
              <a:rPr lang="pt-BR" dirty="0" smtClean="0">
                <a:solidFill>
                  <a:schemeClr val="tx1"/>
                </a:solidFill>
              </a:rPr>
              <a:t>II - a exposição do fato e do direito;</a:t>
            </a:r>
          </a:p>
          <a:p>
            <a:r>
              <a:rPr lang="pt-BR" dirty="0" smtClean="0">
                <a:solidFill>
                  <a:schemeClr val="tx1"/>
                </a:solidFill>
              </a:rPr>
              <a:t>III - as razões do pedido de reforma ou de decretação de nulidade;</a:t>
            </a:r>
          </a:p>
          <a:p>
            <a:r>
              <a:rPr lang="pt-BR" dirty="0" smtClean="0">
                <a:solidFill>
                  <a:schemeClr val="tx1"/>
                </a:solidFill>
              </a:rPr>
              <a:t>IV - o pedido de nova decisão.</a:t>
            </a:r>
          </a:p>
          <a:p>
            <a:r>
              <a:rPr lang="pt-BR" dirty="0" smtClean="0">
                <a:solidFill>
                  <a:schemeClr val="tx1"/>
                </a:solidFill>
              </a:rPr>
              <a:t>§ 1</a:t>
            </a:r>
            <a:r>
              <a:rPr lang="pt-BR" u="sng" baseline="30000" dirty="0" smtClean="0">
                <a:solidFill>
                  <a:schemeClr val="tx1"/>
                </a:solidFill>
              </a:rPr>
              <a:t>o</a:t>
            </a:r>
            <a:r>
              <a:rPr lang="pt-BR" dirty="0" smtClean="0">
                <a:solidFill>
                  <a:schemeClr val="tx1"/>
                </a:solidFill>
              </a:rPr>
              <a:t> O apelado </a:t>
            </a:r>
            <a:r>
              <a:rPr lang="pt-BR" u="sng" dirty="0" smtClean="0">
                <a:solidFill>
                  <a:schemeClr val="tx1"/>
                </a:solidFill>
              </a:rPr>
              <a:t>será intimado para apresentar contrarrazões no prazo de 15 (quinze) dias</a:t>
            </a:r>
            <a:r>
              <a:rPr lang="pt-BR" dirty="0" smtClean="0">
                <a:solidFill>
                  <a:schemeClr val="tx1"/>
                </a:solidFill>
              </a:rPr>
              <a:t>.</a:t>
            </a:r>
          </a:p>
          <a:p>
            <a:r>
              <a:rPr lang="pt-BR" dirty="0" smtClean="0">
                <a:solidFill>
                  <a:schemeClr val="tx1"/>
                </a:solidFill>
              </a:rPr>
              <a:t>§ 2</a:t>
            </a:r>
            <a:r>
              <a:rPr lang="pt-BR" u="sng" baseline="30000" dirty="0" smtClean="0">
                <a:solidFill>
                  <a:schemeClr val="tx1"/>
                </a:solidFill>
              </a:rPr>
              <a:t>o</a:t>
            </a:r>
            <a:r>
              <a:rPr lang="pt-BR" dirty="0" smtClean="0">
                <a:solidFill>
                  <a:schemeClr val="tx1"/>
                </a:solidFill>
              </a:rPr>
              <a:t> Se o apelado interpuser apelação adesiva, o juiz intimará o apelante para apresentar contrarrazões. </a:t>
            </a:r>
            <a:r>
              <a:rPr lang="pt-BR" dirty="0" err="1" smtClean="0">
                <a:solidFill>
                  <a:srgbClr val="00B050"/>
                </a:solidFill>
              </a:rPr>
              <a:t>Obs</a:t>
            </a:r>
            <a:r>
              <a:rPr lang="pt-BR" dirty="0" smtClean="0">
                <a:solidFill>
                  <a:srgbClr val="00B050"/>
                </a:solidFill>
              </a:rPr>
              <a:t>: o apelante também será intimado se houver questões prévias nas contrarrazões.</a:t>
            </a:r>
          </a:p>
          <a:p>
            <a:r>
              <a:rPr lang="pt-BR" dirty="0" smtClean="0">
                <a:solidFill>
                  <a:schemeClr val="tx1"/>
                </a:solidFill>
              </a:rPr>
              <a:t>§ 3</a:t>
            </a:r>
            <a:r>
              <a:rPr lang="pt-BR" u="sng" baseline="30000" dirty="0" smtClean="0">
                <a:solidFill>
                  <a:schemeClr val="tx1"/>
                </a:solidFill>
              </a:rPr>
              <a:t>o</a:t>
            </a:r>
            <a:r>
              <a:rPr lang="pt-BR" dirty="0" smtClean="0">
                <a:solidFill>
                  <a:schemeClr val="tx1"/>
                </a:solidFill>
              </a:rPr>
              <a:t> Após as formalidades previstas nos §§ 1</a:t>
            </a:r>
            <a:r>
              <a:rPr lang="pt-BR" u="sng" baseline="30000" dirty="0" smtClean="0">
                <a:solidFill>
                  <a:schemeClr val="tx1"/>
                </a:solidFill>
              </a:rPr>
              <a:t>o</a:t>
            </a:r>
            <a:r>
              <a:rPr lang="pt-BR" dirty="0" smtClean="0">
                <a:solidFill>
                  <a:schemeClr val="tx1"/>
                </a:solidFill>
              </a:rPr>
              <a:t> e 2</a:t>
            </a:r>
            <a:r>
              <a:rPr lang="pt-BR" u="sng" baseline="30000" dirty="0" smtClean="0">
                <a:solidFill>
                  <a:schemeClr val="tx1"/>
                </a:solidFill>
              </a:rPr>
              <a:t>o</a:t>
            </a:r>
            <a:r>
              <a:rPr lang="pt-BR" dirty="0" smtClean="0">
                <a:solidFill>
                  <a:schemeClr val="tx1"/>
                </a:solidFill>
              </a:rPr>
              <a:t>, </a:t>
            </a:r>
            <a:r>
              <a:rPr lang="pt-BR" dirty="0" smtClean="0">
                <a:solidFill>
                  <a:srgbClr val="00B050"/>
                </a:solidFill>
              </a:rPr>
              <a:t>os autos serão remetidos ao tribunal pelo juiz, independentemente de juízo de admissibilidade</a:t>
            </a:r>
            <a:r>
              <a:rPr lang="pt-BR" dirty="0" smtClean="0">
                <a:solidFill>
                  <a:schemeClr val="tx1"/>
                </a:solidFill>
              </a:rPr>
              <a:t>.</a:t>
            </a:r>
          </a:p>
          <a:p>
            <a:pPr>
              <a:buFont typeface="Arial" panose="020B0604020202020204" pitchFamily="34" charset="0"/>
              <a:buChar char="•"/>
            </a:pPr>
            <a:endParaRPr lang="pt-BR" dirty="0"/>
          </a:p>
        </p:txBody>
      </p:sp>
      <p:pic>
        <p:nvPicPr>
          <p:cNvPr id="5" name="Imagem 4"/>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140473" y="5825358"/>
            <a:ext cx="826935" cy="1032642"/>
          </a:xfrm>
          <a:prstGeom prst="rect">
            <a:avLst/>
          </a:prstGeom>
          <a:ln>
            <a:noFill/>
          </a:ln>
          <a:effectLst>
            <a:softEdge rad="112500"/>
          </a:effectLst>
        </p:spPr>
      </p:pic>
      <p:sp>
        <p:nvSpPr>
          <p:cNvPr id="4" name="Espaço Reservado para Número de Slide 3"/>
          <p:cNvSpPr>
            <a:spLocks noGrp="1"/>
          </p:cNvSpPr>
          <p:nvPr>
            <p:ph type="sldNum" sz="quarter" idx="12"/>
          </p:nvPr>
        </p:nvSpPr>
        <p:spPr/>
        <p:txBody>
          <a:bodyPr/>
          <a:lstStyle/>
          <a:p>
            <a:fld id="{7D7CC47D-5F8A-409B-A1E5-FC04969D52E5}" type="slidenum">
              <a:rPr lang="pt-BR" smtClean="0"/>
              <a:pPr/>
              <a:t>47</a:t>
            </a:fld>
            <a:endParaRPr lang="pt-BR"/>
          </a:p>
        </p:txBody>
      </p:sp>
      <p:sp>
        <p:nvSpPr>
          <p:cNvPr id="6" name="Título 1"/>
          <p:cNvSpPr txBox="1">
            <a:spLocks/>
          </p:cNvSpPr>
          <p:nvPr/>
        </p:nvSpPr>
        <p:spPr>
          <a:xfrm>
            <a:off x="1097280" y="286603"/>
            <a:ext cx="10058400" cy="1450757"/>
          </a:xfrm>
          <a:prstGeom prst="rect">
            <a:avLst/>
          </a:prstGeom>
        </p:spPr>
        <p:txBody>
          <a:bodyPr vert="horz" lIns="91440" tIns="45720" rIns="91440" bIns="45720" rtlCol="0" anchor="b">
            <a:normAutofit/>
          </a:bodyPr>
          <a:lstStyle/>
          <a:p>
            <a:pPr marL="0" marR="0" lvl="0" indent="0" algn="l" defTabSz="914400" rtl="0" eaLnBrk="1" fontAlgn="auto" latinLnBrk="0" hangingPunct="1">
              <a:lnSpc>
                <a:spcPct val="85000"/>
              </a:lnSpc>
              <a:spcBef>
                <a:spcPct val="0"/>
              </a:spcBef>
              <a:spcAft>
                <a:spcPts val="0"/>
              </a:spcAft>
              <a:buClrTx/>
              <a:buSzTx/>
              <a:buFontTx/>
              <a:buNone/>
              <a:tabLst/>
              <a:defRPr/>
            </a:pPr>
            <a:endParaRPr kumimoji="0" lang="pt-BR" sz="4800" b="0" i="0" u="none" strike="noStrike" kern="1200" cap="none" spc="-50" normalizeH="0" baseline="0" noProof="0" dirty="0">
              <a:ln>
                <a:noFill/>
              </a:ln>
              <a:solidFill>
                <a:schemeClr val="tx1">
                  <a:lumMod val="75000"/>
                  <a:lumOff val="25000"/>
                </a:schemeClr>
              </a:solidFill>
              <a:effectLst/>
              <a:uLnTx/>
              <a:uFillTx/>
              <a:latin typeface="+mj-lt"/>
              <a:ea typeface="+mj-ea"/>
              <a:cs typeface="+mj-cs"/>
            </a:endParaRPr>
          </a:p>
        </p:txBody>
      </p:sp>
    </p:spTree>
    <p:extLst>
      <p:ext uri="{BB962C8B-B14F-4D97-AF65-F5344CB8AC3E}">
        <p14:creationId xmlns:p14="http://schemas.microsoft.com/office/powerpoint/2010/main" xmlns="" val="2207640070"/>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097279" y="286603"/>
            <a:ext cx="10388867" cy="1450757"/>
          </a:xfrm>
        </p:spPr>
        <p:txBody>
          <a:bodyPr/>
          <a:lstStyle/>
          <a:p>
            <a:r>
              <a:rPr lang="pt-BR" dirty="0" smtClean="0"/>
              <a:t>Apelação</a:t>
            </a:r>
            <a:endParaRPr lang="pt-BR" dirty="0"/>
          </a:p>
        </p:txBody>
      </p:sp>
      <p:sp>
        <p:nvSpPr>
          <p:cNvPr id="3" name="Espaço Reservado para Conteúdo 2"/>
          <p:cNvSpPr>
            <a:spLocks noGrp="1"/>
          </p:cNvSpPr>
          <p:nvPr>
            <p:ph idx="1"/>
          </p:nvPr>
        </p:nvSpPr>
        <p:spPr/>
        <p:txBody>
          <a:bodyPr>
            <a:normAutofit/>
          </a:bodyPr>
          <a:lstStyle/>
          <a:p>
            <a:r>
              <a:rPr lang="pt-BR" dirty="0" smtClean="0"/>
              <a:t>Art. 1.011.  Recebido o recurso de apelação no tribunal e distribuído imediatamente, o relator:</a:t>
            </a:r>
          </a:p>
          <a:p>
            <a:r>
              <a:rPr lang="pt-BR" dirty="0" smtClean="0"/>
              <a:t>I - decidi-lo-á monocraticamente apenas nas hipóteses do </a:t>
            </a:r>
            <a:r>
              <a:rPr lang="pt-BR" dirty="0" smtClean="0">
                <a:hlinkClick r:id="rId2"/>
              </a:rPr>
              <a:t>art. 932, incisos III a V</a:t>
            </a:r>
            <a:r>
              <a:rPr lang="pt-BR" dirty="0" smtClean="0"/>
              <a:t>;</a:t>
            </a:r>
          </a:p>
          <a:p>
            <a:r>
              <a:rPr lang="pt-BR" dirty="0" smtClean="0"/>
              <a:t>II - se não for o caso de decisão monocrática, elaborará seu voto para julgamento do recurso pelo órgão colegiado.</a:t>
            </a:r>
          </a:p>
          <a:p>
            <a:pPr>
              <a:buFont typeface="Arial" panose="020B0604020202020204" pitchFamily="34" charset="0"/>
              <a:buChar char="•"/>
            </a:pPr>
            <a:endParaRPr lang="pt-BR" dirty="0"/>
          </a:p>
        </p:txBody>
      </p:sp>
      <p:pic>
        <p:nvPicPr>
          <p:cNvPr id="5" name="Imagem 4"/>
          <p:cNvPicPr>
            <a:picLocks noChangeAspect="1"/>
          </p:cNvPicPr>
          <p:nvPr/>
        </p:nvPicPr>
        <p:blipFill>
          <a:blip r:embed="rId3" cstate="print">
            <a:extLst>
              <a:ext uri="{28A0092B-C50C-407E-A947-70E740481C1C}">
                <a14:useLocalDpi xmlns:a14="http://schemas.microsoft.com/office/drawing/2010/main" xmlns="" val="0"/>
              </a:ext>
            </a:extLst>
          </a:blip>
          <a:stretch>
            <a:fillRect/>
          </a:stretch>
        </p:blipFill>
        <p:spPr>
          <a:xfrm>
            <a:off x="140473" y="5825358"/>
            <a:ext cx="826935" cy="1032642"/>
          </a:xfrm>
          <a:prstGeom prst="rect">
            <a:avLst/>
          </a:prstGeom>
          <a:ln>
            <a:noFill/>
          </a:ln>
          <a:effectLst>
            <a:softEdge rad="112500"/>
          </a:effectLst>
        </p:spPr>
      </p:pic>
      <p:sp>
        <p:nvSpPr>
          <p:cNvPr id="4" name="Espaço Reservado para Número de Slide 3"/>
          <p:cNvSpPr>
            <a:spLocks noGrp="1"/>
          </p:cNvSpPr>
          <p:nvPr>
            <p:ph type="sldNum" sz="quarter" idx="12"/>
          </p:nvPr>
        </p:nvSpPr>
        <p:spPr/>
        <p:txBody>
          <a:bodyPr/>
          <a:lstStyle/>
          <a:p>
            <a:fld id="{7D7CC47D-5F8A-409B-A1E5-FC04969D52E5}" type="slidenum">
              <a:rPr lang="pt-BR" smtClean="0"/>
              <a:pPr/>
              <a:t>48</a:t>
            </a:fld>
            <a:endParaRPr lang="pt-BR"/>
          </a:p>
        </p:txBody>
      </p:sp>
      <p:sp>
        <p:nvSpPr>
          <p:cNvPr id="6" name="Título 1"/>
          <p:cNvSpPr txBox="1">
            <a:spLocks/>
          </p:cNvSpPr>
          <p:nvPr/>
        </p:nvSpPr>
        <p:spPr>
          <a:xfrm>
            <a:off x="1097280" y="286603"/>
            <a:ext cx="10058400" cy="1450757"/>
          </a:xfrm>
          <a:prstGeom prst="rect">
            <a:avLst/>
          </a:prstGeom>
        </p:spPr>
        <p:txBody>
          <a:bodyPr vert="horz" lIns="91440" tIns="45720" rIns="91440" bIns="45720" rtlCol="0" anchor="b">
            <a:normAutofit/>
          </a:bodyPr>
          <a:lstStyle/>
          <a:p>
            <a:pPr marL="0" marR="0" lvl="0" indent="0" algn="l" defTabSz="914400" rtl="0" eaLnBrk="1" fontAlgn="auto" latinLnBrk="0" hangingPunct="1">
              <a:lnSpc>
                <a:spcPct val="85000"/>
              </a:lnSpc>
              <a:spcBef>
                <a:spcPct val="0"/>
              </a:spcBef>
              <a:spcAft>
                <a:spcPts val="0"/>
              </a:spcAft>
              <a:buClrTx/>
              <a:buSzTx/>
              <a:buFontTx/>
              <a:buNone/>
              <a:tabLst/>
              <a:defRPr/>
            </a:pPr>
            <a:endParaRPr kumimoji="0" lang="pt-BR" sz="4800" b="0" i="0" u="none" strike="noStrike" kern="1200" cap="none" spc="-50" normalizeH="0" baseline="0" noProof="0" dirty="0">
              <a:ln>
                <a:noFill/>
              </a:ln>
              <a:solidFill>
                <a:schemeClr val="tx1">
                  <a:lumMod val="75000"/>
                  <a:lumOff val="25000"/>
                </a:schemeClr>
              </a:solidFill>
              <a:effectLst/>
              <a:uLnTx/>
              <a:uFillTx/>
              <a:latin typeface="+mj-lt"/>
              <a:ea typeface="+mj-ea"/>
              <a:cs typeface="+mj-cs"/>
            </a:endParaRPr>
          </a:p>
        </p:txBody>
      </p:sp>
    </p:spTree>
    <p:extLst>
      <p:ext uri="{BB962C8B-B14F-4D97-AF65-F5344CB8AC3E}">
        <p14:creationId xmlns:p14="http://schemas.microsoft.com/office/powerpoint/2010/main" xmlns="" val="2207640070"/>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097279" y="286603"/>
            <a:ext cx="10388867" cy="1450757"/>
          </a:xfrm>
        </p:spPr>
        <p:txBody>
          <a:bodyPr/>
          <a:lstStyle/>
          <a:p>
            <a:r>
              <a:rPr lang="pt-BR" b="1" dirty="0" smtClean="0"/>
              <a:t>Apelação</a:t>
            </a:r>
            <a:endParaRPr lang="pt-BR" b="1" dirty="0"/>
          </a:p>
        </p:txBody>
      </p:sp>
      <p:sp>
        <p:nvSpPr>
          <p:cNvPr id="3" name="Espaço Reservado para Conteúdo 2"/>
          <p:cNvSpPr>
            <a:spLocks noGrp="1"/>
          </p:cNvSpPr>
          <p:nvPr>
            <p:ph idx="1"/>
          </p:nvPr>
        </p:nvSpPr>
        <p:spPr>
          <a:xfrm>
            <a:off x="867104" y="1845733"/>
            <a:ext cx="11067394" cy="4633895"/>
          </a:xfrm>
        </p:spPr>
        <p:txBody>
          <a:bodyPr numCol="2">
            <a:normAutofit fontScale="92500" lnSpcReduction="10000"/>
          </a:bodyPr>
          <a:lstStyle/>
          <a:p>
            <a:r>
              <a:rPr lang="pt-BR" dirty="0" smtClean="0"/>
              <a:t>Art. 1.012.  A apelação </a:t>
            </a:r>
            <a:r>
              <a:rPr lang="pt-BR" b="1" dirty="0" smtClean="0"/>
              <a:t>terá efeito suspensivo</a:t>
            </a:r>
            <a:r>
              <a:rPr lang="pt-BR" dirty="0" smtClean="0"/>
              <a:t>.</a:t>
            </a:r>
          </a:p>
          <a:p>
            <a:pPr algn="just"/>
            <a:r>
              <a:rPr lang="pt-BR" dirty="0" smtClean="0"/>
              <a:t>§ 1</a:t>
            </a:r>
            <a:r>
              <a:rPr lang="pt-BR" u="sng" baseline="30000" dirty="0" smtClean="0"/>
              <a:t>o</a:t>
            </a:r>
            <a:r>
              <a:rPr lang="pt-BR" dirty="0" smtClean="0"/>
              <a:t> Além de outras hipóteses previstas em lei, </a:t>
            </a:r>
            <a:r>
              <a:rPr lang="pt-BR" u="sng" dirty="0" smtClean="0"/>
              <a:t>começa a produzir efeitos imediatamente após a sua publicação a sentença que</a:t>
            </a:r>
            <a:r>
              <a:rPr lang="pt-BR" dirty="0" smtClean="0"/>
              <a:t>:</a:t>
            </a:r>
          </a:p>
          <a:p>
            <a:pPr algn="just"/>
            <a:r>
              <a:rPr lang="pt-BR" dirty="0" smtClean="0"/>
              <a:t>I - homologa divisão ou demarcação de terras;</a:t>
            </a:r>
          </a:p>
          <a:p>
            <a:pPr algn="just"/>
            <a:r>
              <a:rPr lang="pt-BR" dirty="0" smtClean="0"/>
              <a:t>II -</a:t>
            </a:r>
            <a:r>
              <a:rPr lang="pt-BR" u="sng" dirty="0" smtClean="0"/>
              <a:t> </a:t>
            </a:r>
            <a:r>
              <a:rPr lang="pt-BR" b="1" u="sng" dirty="0" smtClean="0"/>
              <a:t>condena a pagar alimentos</a:t>
            </a:r>
            <a:r>
              <a:rPr lang="pt-BR" dirty="0" smtClean="0"/>
              <a:t>;</a:t>
            </a:r>
          </a:p>
          <a:p>
            <a:pPr algn="just"/>
            <a:r>
              <a:rPr lang="pt-BR" dirty="0" smtClean="0"/>
              <a:t>III - extingue sem resolução do mérito ou julga improcedentes os embargos do executado;</a:t>
            </a:r>
          </a:p>
          <a:p>
            <a:pPr algn="just"/>
            <a:r>
              <a:rPr lang="pt-BR" dirty="0" smtClean="0"/>
              <a:t>IV - julga procedente o pedido de instituição de arbitragem;</a:t>
            </a:r>
          </a:p>
          <a:p>
            <a:pPr algn="just"/>
            <a:r>
              <a:rPr lang="pt-BR" dirty="0" smtClean="0"/>
              <a:t>V - </a:t>
            </a:r>
            <a:r>
              <a:rPr lang="pt-BR" b="1" u="sng" dirty="0" smtClean="0"/>
              <a:t>confirma, concede ou revoga tutela provisória</a:t>
            </a:r>
            <a:r>
              <a:rPr lang="pt-BR" dirty="0" smtClean="0"/>
              <a:t>;</a:t>
            </a:r>
          </a:p>
          <a:p>
            <a:pPr algn="just"/>
            <a:r>
              <a:rPr lang="pt-BR" dirty="0" smtClean="0"/>
              <a:t>VI - decreta a interdição.</a:t>
            </a:r>
          </a:p>
          <a:p>
            <a:pPr algn="just"/>
            <a:r>
              <a:rPr lang="pt-BR" dirty="0" smtClean="0"/>
              <a:t>§ 2</a:t>
            </a:r>
            <a:r>
              <a:rPr lang="pt-BR" u="sng" baseline="30000" dirty="0" smtClean="0"/>
              <a:t>o</a:t>
            </a:r>
            <a:r>
              <a:rPr lang="pt-BR" dirty="0" smtClean="0"/>
              <a:t> Nos casos do § 1</a:t>
            </a:r>
            <a:r>
              <a:rPr lang="pt-BR" u="sng" baseline="30000" dirty="0" smtClean="0"/>
              <a:t>o</a:t>
            </a:r>
            <a:r>
              <a:rPr lang="pt-BR" dirty="0" smtClean="0"/>
              <a:t>, o apelado poderá promover o pedido de cumprimento provisório depois de publicada a sentença.</a:t>
            </a:r>
          </a:p>
          <a:p>
            <a:pPr algn="just"/>
            <a:r>
              <a:rPr lang="pt-BR" dirty="0" smtClean="0">
                <a:solidFill>
                  <a:srgbClr val="00B050"/>
                </a:solidFill>
              </a:rPr>
              <a:t>§ 3</a:t>
            </a:r>
            <a:r>
              <a:rPr lang="pt-BR" u="sng" baseline="30000" dirty="0" smtClean="0">
                <a:solidFill>
                  <a:srgbClr val="00B050"/>
                </a:solidFill>
              </a:rPr>
              <a:t>o</a:t>
            </a:r>
            <a:r>
              <a:rPr lang="pt-BR" dirty="0" smtClean="0">
                <a:solidFill>
                  <a:srgbClr val="00B050"/>
                </a:solidFill>
              </a:rPr>
              <a:t> </a:t>
            </a:r>
            <a:r>
              <a:rPr lang="pt-BR" u="sng" dirty="0" smtClean="0">
                <a:solidFill>
                  <a:srgbClr val="00B050"/>
                </a:solidFill>
              </a:rPr>
              <a:t>O pedido de concessão de efeito suspensivo nas hipóteses do § 1</a:t>
            </a:r>
            <a:r>
              <a:rPr lang="pt-BR" u="sng" baseline="30000" dirty="0" smtClean="0">
                <a:solidFill>
                  <a:srgbClr val="00B050"/>
                </a:solidFill>
              </a:rPr>
              <a:t>o</a:t>
            </a:r>
            <a:r>
              <a:rPr lang="pt-BR" u="sng" dirty="0" smtClean="0">
                <a:solidFill>
                  <a:srgbClr val="00B050"/>
                </a:solidFill>
              </a:rPr>
              <a:t> poderá ser formulado por requerimento dirigido ao</a:t>
            </a:r>
            <a:r>
              <a:rPr lang="pt-BR" dirty="0" smtClean="0">
                <a:solidFill>
                  <a:srgbClr val="00B050"/>
                </a:solidFill>
              </a:rPr>
              <a:t>:</a:t>
            </a:r>
          </a:p>
          <a:p>
            <a:pPr algn="just"/>
            <a:r>
              <a:rPr lang="pt-BR" dirty="0" smtClean="0">
                <a:solidFill>
                  <a:srgbClr val="00B050"/>
                </a:solidFill>
              </a:rPr>
              <a:t>I - </a:t>
            </a:r>
            <a:r>
              <a:rPr lang="pt-BR" u="sng" dirty="0" smtClean="0">
                <a:solidFill>
                  <a:srgbClr val="00B050"/>
                </a:solidFill>
              </a:rPr>
              <a:t>tribunal, no período compreendido entre a interposição da apelação e sua distribuição, ficando o relator designado para seu exame prevento para julgá-la</a:t>
            </a:r>
            <a:r>
              <a:rPr lang="pt-BR" dirty="0" smtClean="0">
                <a:solidFill>
                  <a:srgbClr val="00B050"/>
                </a:solidFill>
              </a:rPr>
              <a:t>;</a:t>
            </a:r>
          </a:p>
          <a:p>
            <a:pPr algn="just"/>
            <a:r>
              <a:rPr lang="pt-BR" dirty="0" smtClean="0">
                <a:solidFill>
                  <a:srgbClr val="00B050"/>
                </a:solidFill>
              </a:rPr>
              <a:t>II - relator, se já distribuída a apelação.</a:t>
            </a:r>
          </a:p>
          <a:p>
            <a:pPr algn="just"/>
            <a:r>
              <a:rPr lang="pt-BR" dirty="0" smtClean="0">
                <a:solidFill>
                  <a:srgbClr val="00B050"/>
                </a:solidFill>
              </a:rPr>
              <a:t>§ 4</a:t>
            </a:r>
            <a:r>
              <a:rPr lang="pt-BR" u="sng" baseline="30000" dirty="0" smtClean="0">
                <a:solidFill>
                  <a:srgbClr val="00B050"/>
                </a:solidFill>
              </a:rPr>
              <a:t>o</a:t>
            </a:r>
            <a:r>
              <a:rPr lang="pt-BR" dirty="0" smtClean="0">
                <a:solidFill>
                  <a:srgbClr val="00B050"/>
                </a:solidFill>
              </a:rPr>
              <a:t> Nas hipóteses do § 1</a:t>
            </a:r>
            <a:r>
              <a:rPr lang="pt-BR" u="sng" baseline="30000" dirty="0" smtClean="0">
                <a:solidFill>
                  <a:srgbClr val="00B050"/>
                </a:solidFill>
              </a:rPr>
              <a:t>o</a:t>
            </a:r>
            <a:r>
              <a:rPr lang="pt-BR" dirty="0" smtClean="0">
                <a:solidFill>
                  <a:srgbClr val="00B050"/>
                </a:solidFill>
              </a:rPr>
              <a:t>, a eficácia da sentença poderá ser suspensa pelo relator se o apelante demonstrar (i) </a:t>
            </a:r>
            <a:r>
              <a:rPr lang="pt-BR" u="sng" dirty="0" smtClean="0">
                <a:solidFill>
                  <a:srgbClr val="00B050"/>
                </a:solidFill>
              </a:rPr>
              <a:t>a probabilidade de provimento do recurso </a:t>
            </a:r>
            <a:r>
              <a:rPr lang="pt-BR" dirty="0" smtClean="0">
                <a:solidFill>
                  <a:srgbClr val="00B050"/>
                </a:solidFill>
              </a:rPr>
              <a:t>ou se, (ii) </a:t>
            </a:r>
            <a:r>
              <a:rPr lang="pt-BR" u="sng" dirty="0" smtClean="0">
                <a:solidFill>
                  <a:srgbClr val="00B050"/>
                </a:solidFill>
              </a:rPr>
              <a:t>sendo relevante a fundamentação, houver risco de dano grave ou de difícil reparação</a:t>
            </a:r>
            <a:r>
              <a:rPr lang="pt-BR" dirty="0" smtClean="0">
                <a:solidFill>
                  <a:srgbClr val="00B050"/>
                </a:solidFill>
              </a:rPr>
              <a:t>.</a:t>
            </a:r>
          </a:p>
          <a:p>
            <a:pPr>
              <a:buFont typeface="Arial" panose="020B0604020202020204" pitchFamily="34" charset="0"/>
              <a:buChar char="•"/>
            </a:pPr>
            <a:endParaRPr lang="pt-BR" dirty="0"/>
          </a:p>
        </p:txBody>
      </p:sp>
      <p:pic>
        <p:nvPicPr>
          <p:cNvPr id="5" name="Imagem 4"/>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140473" y="5825358"/>
            <a:ext cx="826935" cy="1032642"/>
          </a:xfrm>
          <a:prstGeom prst="rect">
            <a:avLst/>
          </a:prstGeom>
          <a:ln>
            <a:noFill/>
          </a:ln>
          <a:effectLst>
            <a:softEdge rad="112500"/>
          </a:effectLst>
        </p:spPr>
      </p:pic>
      <p:sp>
        <p:nvSpPr>
          <p:cNvPr id="4" name="Espaço Reservado para Número de Slide 3"/>
          <p:cNvSpPr>
            <a:spLocks noGrp="1"/>
          </p:cNvSpPr>
          <p:nvPr>
            <p:ph type="sldNum" sz="quarter" idx="12"/>
          </p:nvPr>
        </p:nvSpPr>
        <p:spPr/>
        <p:txBody>
          <a:bodyPr/>
          <a:lstStyle/>
          <a:p>
            <a:fld id="{7D7CC47D-5F8A-409B-A1E5-FC04969D52E5}" type="slidenum">
              <a:rPr lang="pt-BR" smtClean="0"/>
              <a:pPr/>
              <a:t>49</a:t>
            </a:fld>
            <a:endParaRPr lang="pt-BR"/>
          </a:p>
        </p:txBody>
      </p:sp>
      <p:sp>
        <p:nvSpPr>
          <p:cNvPr id="6" name="Título 1"/>
          <p:cNvSpPr txBox="1">
            <a:spLocks/>
          </p:cNvSpPr>
          <p:nvPr/>
        </p:nvSpPr>
        <p:spPr>
          <a:xfrm>
            <a:off x="1097280" y="286603"/>
            <a:ext cx="10058400" cy="1450757"/>
          </a:xfrm>
          <a:prstGeom prst="rect">
            <a:avLst/>
          </a:prstGeom>
        </p:spPr>
        <p:txBody>
          <a:bodyPr vert="horz" lIns="91440" tIns="45720" rIns="91440" bIns="45720" rtlCol="0" anchor="b">
            <a:normAutofit/>
          </a:bodyPr>
          <a:lstStyle/>
          <a:p>
            <a:pPr marL="0" marR="0" lvl="0" indent="0" algn="l" defTabSz="914400" rtl="0" eaLnBrk="1" fontAlgn="auto" latinLnBrk="0" hangingPunct="1">
              <a:lnSpc>
                <a:spcPct val="85000"/>
              </a:lnSpc>
              <a:spcBef>
                <a:spcPct val="0"/>
              </a:spcBef>
              <a:spcAft>
                <a:spcPts val="0"/>
              </a:spcAft>
              <a:buClrTx/>
              <a:buSzTx/>
              <a:buFontTx/>
              <a:buNone/>
              <a:tabLst/>
              <a:defRPr/>
            </a:pPr>
            <a:endParaRPr kumimoji="0" lang="pt-BR" sz="4800" b="0" i="0" u="none" strike="noStrike" kern="1200" cap="none" spc="-50" normalizeH="0" baseline="0" noProof="0" dirty="0">
              <a:ln>
                <a:noFill/>
              </a:ln>
              <a:solidFill>
                <a:schemeClr val="tx1">
                  <a:lumMod val="75000"/>
                  <a:lumOff val="25000"/>
                </a:schemeClr>
              </a:solidFill>
              <a:effectLst/>
              <a:uLnTx/>
              <a:uFillTx/>
              <a:latin typeface="+mj-lt"/>
              <a:ea typeface="+mj-ea"/>
              <a:cs typeface="+mj-cs"/>
            </a:endParaRPr>
          </a:p>
        </p:txBody>
      </p:sp>
    </p:spTree>
    <p:extLst>
      <p:ext uri="{BB962C8B-B14F-4D97-AF65-F5344CB8AC3E}">
        <p14:creationId xmlns:p14="http://schemas.microsoft.com/office/powerpoint/2010/main" xmlns="" val="220764007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097279" y="286603"/>
            <a:ext cx="10388867" cy="1450757"/>
          </a:xfrm>
        </p:spPr>
        <p:txBody>
          <a:bodyPr/>
          <a:lstStyle/>
          <a:p>
            <a:r>
              <a:rPr lang="pt-BR" dirty="0" smtClean="0"/>
              <a:t>Teoria Geral dos Recursos</a:t>
            </a:r>
            <a:endParaRPr lang="pt-BR" dirty="0"/>
          </a:p>
        </p:txBody>
      </p:sp>
      <p:sp>
        <p:nvSpPr>
          <p:cNvPr id="3" name="Espaço Reservado para Conteúdo 2"/>
          <p:cNvSpPr>
            <a:spLocks noGrp="1"/>
          </p:cNvSpPr>
          <p:nvPr>
            <p:ph idx="1"/>
          </p:nvPr>
        </p:nvSpPr>
        <p:spPr/>
        <p:txBody>
          <a:bodyPr>
            <a:normAutofit/>
          </a:bodyPr>
          <a:lstStyle/>
          <a:p>
            <a:pPr>
              <a:buFont typeface="Arial" panose="020B0604020202020204" pitchFamily="34" charset="0"/>
              <a:buChar char="•"/>
            </a:pPr>
            <a:r>
              <a:rPr lang="pt-BR" dirty="0" smtClean="0"/>
              <a:t>O que é um recurso?</a:t>
            </a:r>
          </a:p>
          <a:p>
            <a:pPr>
              <a:buFont typeface="Arial" panose="020B0604020202020204" pitchFamily="34" charset="0"/>
              <a:buChar char="•"/>
            </a:pPr>
            <a:r>
              <a:rPr lang="pt-BR" dirty="0" smtClean="0"/>
              <a:t>Barbosa Moreira: </a:t>
            </a:r>
            <a:r>
              <a:rPr lang="pt-BR" dirty="0"/>
              <a:t>“remédio, </a:t>
            </a:r>
            <a:r>
              <a:rPr lang="pt-BR" b="1" u="sng" dirty="0"/>
              <a:t>voluntário</a:t>
            </a:r>
            <a:r>
              <a:rPr lang="pt-BR" dirty="0"/>
              <a:t> e idôneo a ensejar </a:t>
            </a:r>
            <a:r>
              <a:rPr lang="pt-BR" b="1" u="sng" dirty="0"/>
              <a:t>dentro do mesmo processo</a:t>
            </a:r>
            <a:r>
              <a:rPr lang="pt-BR" dirty="0"/>
              <a:t> (mesma relação jurídica), o </a:t>
            </a:r>
            <a:r>
              <a:rPr lang="pt-BR" b="1" u="sng" dirty="0"/>
              <a:t>reexame de decisão</a:t>
            </a:r>
            <a:r>
              <a:rPr lang="pt-BR" dirty="0"/>
              <a:t> judicial pela mesma autoridade judiciária, ou por outra hierarquicamente superior, visando a obter-lhe a reforma, invalidação, esclarecimento ou integração”.</a:t>
            </a:r>
            <a:endParaRPr lang="pt-BR" dirty="0" smtClean="0"/>
          </a:p>
          <a:p>
            <a:pPr algn="just">
              <a:buFont typeface="Arial" panose="020B0604020202020204" pitchFamily="34" charset="0"/>
              <a:buChar char="•"/>
            </a:pPr>
            <a:r>
              <a:rPr lang="pt-BR" b="1" dirty="0" smtClean="0"/>
              <a:t>Natureza jurídica do recurso: </a:t>
            </a:r>
            <a:r>
              <a:rPr lang="pt-BR" dirty="0" smtClean="0"/>
              <a:t>extensão do direito de ação</a:t>
            </a:r>
          </a:p>
          <a:p>
            <a:pPr marL="0" indent="0" algn="just">
              <a:buNone/>
            </a:pPr>
            <a:r>
              <a:rPr lang="pt-BR" dirty="0" smtClean="0"/>
              <a:t>I.e., a interposição do recurso inaugura um novo procedimento dentro do mesmo processo. (Em alguns recursos, como no agravo, cf. Barbosa Moreira, há uma </a:t>
            </a:r>
            <a:r>
              <a:rPr lang="pt-BR" i="1" dirty="0" smtClean="0"/>
              <a:t>bifurcação do procedimento) </a:t>
            </a:r>
            <a:endParaRPr lang="pt-BR" dirty="0" smtClean="0"/>
          </a:p>
          <a:p>
            <a:pPr algn="just">
              <a:buFont typeface="Arial" panose="020B0604020202020204" pitchFamily="34" charset="0"/>
              <a:buChar char="•"/>
            </a:pPr>
            <a:r>
              <a:rPr lang="pt-BR" dirty="0" smtClean="0"/>
              <a:t>Recurso é um ônus da parte interessada. </a:t>
            </a:r>
            <a:endParaRPr lang="pt-BR" dirty="0"/>
          </a:p>
          <a:p>
            <a:endParaRPr lang="pt-BR" dirty="0"/>
          </a:p>
        </p:txBody>
      </p:sp>
      <p:pic>
        <p:nvPicPr>
          <p:cNvPr id="5" name="Imagem 4"/>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140473" y="5825358"/>
            <a:ext cx="826935" cy="1032642"/>
          </a:xfrm>
          <a:prstGeom prst="rect">
            <a:avLst/>
          </a:prstGeom>
          <a:ln>
            <a:noFill/>
          </a:ln>
          <a:effectLst>
            <a:softEdge rad="112500"/>
          </a:effectLst>
        </p:spPr>
      </p:pic>
      <p:sp>
        <p:nvSpPr>
          <p:cNvPr id="4" name="Espaço Reservado para Número de Slide 3"/>
          <p:cNvSpPr>
            <a:spLocks noGrp="1"/>
          </p:cNvSpPr>
          <p:nvPr>
            <p:ph type="sldNum" sz="quarter" idx="12"/>
          </p:nvPr>
        </p:nvSpPr>
        <p:spPr/>
        <p:txBody>
          <a:bodyPr/>
          <a:lstStyle/>
          <a:p>
            <a:fld id="{7D7CC47D-5F8A-409B-A1E5-FC04969D52E5}" type="slidenum">
              <a:rPr lang="pt-BR" smtClean="0"/>
              <a:pPr/>
              <a:t>5</a:t>
            </a:fld>
            <a:endParaRPr lang="pt-BR"/>
          </a:p>
        </p:txBody>
      </p:sp>
    </p:spTree>
    <p:extLst>
      <p:ext uri="{BB962C8B-B14F-4D97-AF65-F5344CB8AC3E}">
        <p14:creationId xmlns:p14="http://schemas.microsoft.com/office/powerpoint/2010/main" xmlns="" val="1250117738"/>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097279" y="286603"/>
            <a:ext cx="10388867" cy="1450757"/>
          </a:xfrm>
        </p:spPr>
        <p:txBody>
          <a:bodyPr/>
          <a:lstStyle/>
          <a:p>
            <a:r>
              <a:rPr lang="pt-BR" b="1" dirty="0" smtClean="0"/>
              <a:t>Apelação</a:t>
            </a:r>
            <a:endParaRPr lang="pt-BR" b="1" dirty="0"/>
          </a:p>
        </p:txBody>
      </p:sp>
      <p:sp>
        <p:nvSpPr>
          <p:cNvPr id="3" name="Espaço Reservado para Conteúdo 2"/>
          <p:cNvSpPr>
            <a:spLocks noGrp="1"/>
          </p:cNvSpPr>
          <p:nvPr>
            <p:ph idx="1"/>
          </p:nvPr>
        </p:nvSpPr>
        <p:spPr>
          <a:xfrm>
            <a:off x="835572" y="1765738"/>
            <a:ext cx="11035862" cy="4635061"/>
          </a:xfrm>
        </p:spPr>
        <p:txBody>
          <a:bodyPr numCol="1">
            <a:normAutofit/>
          </a:bodyPr>
          <a:lstStyle/>
          <a:p>
            <a:r>
              <a:rPr lang="pt-BR" dirty="0" smtClean="0"/>
              <a:t>Art. 1.013.  A apelação devolverá ao tribunal o conhecimento da matéria impugnada.</a:t>
            </a:r>
          </a:p>
          <a:p>
            <a:r>
              <a:rPr lang="pt-BR" dirty="0" smtClean="0"/>
              <a:t>§ 1</a:t>
            </a:r>
            <a:r>
              <a:rPr lang="pt-BR" u="sng" baseline="30000" dirty="0" smtClean="0"/>
              <a:t>o</a:t>
            </a:r>
            <a:r>
              <a:rPr lang="pt-BR" dirty="0" smtClean="0"/>
              <a:t> </a:t>
            </a:r>
            <a:r>
              <a:rPr lang="pt-BR" u="sng" dirty="0" smtClean="0"/>
              <a:t>Serão, porém, objeto de apreciação e julgamento pelo tribunal todas as questões suscitadas e discutidas no processo, ainda que não tenham sido solucionadas, desde que relativas ao capítulo impugnado</a:t>
            </a:r>
            <a:r>
              <a:rPr lang="pt-BR" dirty="0" smtClean="0"/>
              <a:t>.</a:t>
            </a:r>
          </a:p>
          <a:p>
            <a:r>
              <a:rPr lang="pt-BR" dirty="0" smtClean="0"/>
              <a:t>§ 2</a:t>
            </a:r>
            <a:r>
              <a:rPr lang="pt-BR" u="sng" baseline="30000" dirty="0" smtClean="0"/>
              <a:t>o</a:t>
            </a:r>
            <a:r>
              <a:rPr lang="pt-BR" dirty="0" smtClean="0"/>
              <a:t> </a:t>
            </a:r>
            <a:r>
              <a:rPr lang="pt-BR" u="sng" dirty="0" smtClean="0"/>
              <a:t>Quando o pedido ou a defesa tiver mais de um fundamento e o juiz acolher apenas um deles, a apelação devolverá ao tribunal o conhecimento dos demais</a:t>
            </a:r>
            <a:r>
              <a:rPr lang="pt-BR" dirty="0" smtClean="0"/>
              <a:t>.</a:t>
            </a:r>
          </a:p>
          <a:p>
            <a:pPr>
              <a:buFont typeface="Arial" panose="020B0604020202020204" pitchFamily="34" charset="0"/>
              <a:buChar char="•"/>
            </a:pPr>
            <a:endParaRPr lang="pt-BR" dirty="0"/>
          </a:p>
        </p:txBody>
      </p:sp>
      <p:pic>
        <p:nvPicPr>
          <p:cNvPr id="5" name="Imagem 4"/>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140473" y="5825358"/>
            <a:ext cx="826935" cy="1032642"/>
          </a:xfrm>
          <a:prstGeom prst="rect">
            <a:avLst/>
          </a:prstGeom>
          <a:ln>
            <a:noFill/>
          </a:ln>
          <a:effectLst>
            <a:softEdge rad="112500"/>
          </a:effectLst>
        </p:spPr>
      </p:pic>
      <p:sp>
        <p:nvSpPr>
          <p:cNvPr id="4" name="Espaço Reservado para Número de Slide 3"/>
          <p:cNvSpPr>
            <a:spLocks noGrp="1"/>
          </p:cNvSpPr>
          <p:nvPr>
            <p:ph type="sldNum" sz="quarter" idx="12"/>
          </p:nvPr>
        </p:nvSpPr>
        <p:spPr/>
        <p:txBody>
          <a:bodyPr/>
          <a:lstStyle/>
          <a:p>
            <a:fld id="{7D7CC47D-5F8A-409B-A1E5-FC04969D52E5}" type="slidenum">
              <a:rPr lang="pt-BR" smtClean="0"/>
              <a:pPr/>
              <a:t>50</a:t>
            </a:fld>
            <a:endParaRPr lang="pt-BR"/>
          </a:p>
        </p:txBody>
      </p:sp>
      <p:sp>
        <p:nvSpPr>
          <p:cNvPr id="6" name="Título 1"/>
          <p:cNvSpPr txBox="1">
            <a:spLocks/>
          </p:cNvSpPr>
          <p:nvPr/>
        </p:nvSpPr>
        <p:spPr>
          <a:xfrm>
            <a:off x="1097280" y="286603"/>
            <a:ext cx="10058400" cy="1450757"/>
          </a:xfrm>
          <a:prstGeom prst="rect">
            <a:avLst/>
          </a:prstGeom>
        </p:spPr>
        <p:txBody>
          <a:bodyPr vert="horz" lIns="91440" tIns="45720" rIns="91440" bIns="45720" rtlCol="0" anchor="b">
            <a:normAutofit/>
          </a:bodyPr>
          <a:lstStyle/>
          <a:p>
            <a:pPr marL="0" marR="0" lvl="0" indent="0" algn="l" defTabSz="914400" rtl="0" eaLnBrk="1" fontAlgn="auto" latinLnBrk="0" hangingPunct="1">
              <a:lnSpc>
                <a:spcPct val="85000"/>
              </a:lnSpc>
              <a:spcBef>
                <a:spcPct val="0"/>
              </a:spcBef>
              <a:spcAft>
                <a:spcPts val="0"/>
              </a:spcAft>
              <a:buClrTx/>
              <a:buSzTx/>
              <a:buFontTx/>
              <a:buNone/>
              <a:tabLst/>
              <a:defRPr/>
            </a:pPr>
            <a:endParaRPr kumimoji="0" lang="pt-BR" sz="4800" b="0" i="0" u="none" strike="noStrike" kern="1200" cap="none" spc="-50" normalizeH="0" baseline="0" noProof="0" dirty="0">
              <a:ln>
                <a:noFill/>
              </a:ln>
              <a:solidFill>
                <a:schemeClr val="tx1">
                  <a:lumMod val="75000"/>
                  <a:lumOff val="25000"/>
                </a:schemeClr>
              </a:solidFill>
              <a:effectLst/>
              <a:uLnTx/>
              <a:uFillTx/>
              <a:latin typeface="+mj-lt"/>
              <a:ea typeface="+mj-ea"/>
              <a:cs typeface="+mj-cs"/>
            </a:endParaRPr>
          </a:p>
        </p:txBody>
      </p:sp>
    </p:spTree>
    <p:extLst>
      <p:ext uri="{BB962C8B-B14F-4D97-AF65-F5344CB8AC3E}">
        <p14:creationId xmlns:p14="http://schemas.microsoft.com/office/powerpoint/2010/main" xmlns="" val="2207640070"/>
      </p:ext>
    </p:extLst>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097279" y="286603"/>
            <a:ext cx="10388867" cy="1450757"/>
          </a:xfrm>
        </p:spPr>
        <p:txBody>
          <a:bodyPr/>
          <a:lstStyle/>
          <a:p>
            <a:r>
              <a:rPr lang="pt-BR" b="1" dirty="0" smtClean="0"/>
              <a:t>Apelação</a:t>
            </a:r>
            <a:endParaRPr lang="pt-BR" b="1" dirty="0"/>
          </a:p>
        </p:txBody>
      </p:sp>
      <p:sp>
        <p:nvSpPr>
          <p:cNvPr id="3" name="Espaço Reservado para Conteúdo 2"/>
          <p:cNvSpPr>
            <a:spLocks noGrp="1"/>
          </p:cNvSpPr>
          <p:nvPr>
            <p:ph idx="1"/>
          </p:nvPr>
        </p:nvSpPr>
        <p:spPr>
          <a:xfrm>
            <a:off x="1097280" y="1845734"/>
            <a:ext cx="10868748" cy="4555066"/>
          </a:xfrm>
        </p:spPr>
        <p:txBody>
          <a:bodyPr>
            <a:normAutofit fontScale="92500" lnSpcReduction="10000"/>
          </a:bodyPr>
          <a:lstStyle/>
          <a:p>
            <a:pPr algn="just"/>
            <a:r>
              <a:rPr lang="pt-BR" b="1" dirty="0" smtClean="0"/>
              <a:t> - Teoria da causa madura:</a:t>
            </a:r>
          </a:p>
          <a:p>
            <a:pPr algn="just"/>
            <a:r>
              <a:rPr lang="pt-BR" dirty="0" smtClean="0"/>
              <a:t>§ 3</a:t>
            </a:r>
            <a:r>
              <a:rPr lang="pt-BR" u="sng" baseline="30000" dirty="0" smtClean="0"/>
              <a:t>o</a:t>
            </a:r>
            <a:r>
              <a:rPr lang="pt-BR" dirty="0" smtClean="0"/>
              <a:t> </a:t>
            </a:r>
            <a:r>
              <a:rPr lang="pt-BR" b="1" u="sng" dirty="0" smtClean="0"/>
              <a:t>Se o processo estiver em condições de imediato julgamento, o tribunal deve decidir desde logo o mérito quando</a:t>
            </a:r>
            <a:r>
              <a:rPr lang="pt-BR" dirty="0" smtClean="0"/>
              <a:t>:</a:t>
            </a:r>
          </a:p>
          <a:p>
            <a:r>
              <a:rPr lang="pt-BR" dirty="0" smtClean="0"/>
              <a:t>I - reformar sentença fundada no </a:t>
            </a:r>
            <a:r>
              <a:rPr lang="pt-BR" dirty="0" smtClean="0">
                <a:hlinkClick r:id="rId2"/>
              </a:rPr>
              <a:t>art. 485</a:t>
            </a:r>
            <a:r>
              <a:rPr lang="pt-BR" dirty="0" smtClean="0"/>
              <a:t>;</a:t>
            </a:r>
          </a:p>
          <a:p>
            <a:r>
              <a:rPr lang="pt-BR" dirty="0" smtClean="0"/>
              <a:t>II - decretar a nulidade da sentença por não ser ela congruente com os limites do pedido ou da causa de pedir;</a:t>
            </a:r>
          </a:p>
          <a:p>
            <a:r>
              <a:rPr lang="pt-BR" dirty="0" smtClean="0"/>
              <a:t>III - constatar a omissão no exame de um dos pedidos, hipótese em que poderá julgá-lo;</a:t>
            </a:r>
          </a:p>
          <a:p>
            <a:r>
              <a:rPr lang="pt-BR" dirty="0" smtClean="0"/>
              <a:t>IV - decretar a nulidade de sentença por falta de fundamentação.</a:t>
            </a:r>
          </a:p>
          <a:p>
            <a:r>
              <a:rPr lang="pt-BR" dirty="0" smtClean="0"/>
              <a:t>§ 4</a:t>
            </a:r>
            <a:r>
              <a:rPr lang="pt-BR" u="sng" baseline="30000" dirty="0" smtClean="0"/>
              <a:t>o</a:t>
            </a:r>
            <a:r>
              <a:rPr lang="pt-BR" dirty="0" smtClean="0"/>
              <a:t> Quando reformar sentença que reconheça a decadência ou a prescrição, o tribunal, </a:t>
            </a:r>
            <a:r>
              <a:rPr lang="pt-BR" b="1" u="sng" dirty="0" smtClean="0"/>
              <a:t>se possível, julgará o mérito, examinando as demais questões</a:t>
            </a:r>
            <a:r>
              <a:rPr lang="pt-BR" dirty="0" smtClean="0"/>
              <a:t>, sem determinar o retorno do processo ao juízo de primeiro grau.</a:t>
            </a:r>
          </a:p>
          <a:p>
            <a:r>
              <a:rPr lang="pt-BR" dirty="0" smtClean="0"/>
              <a:t>§ 5</a:t>
            </a:r>
            <a:r>
              <a:rPr lang="pt-BR" u="sng" baseline="30000" dirty="0" smtClean="0"/>
              <a:t>o</a:t>
            </a:r>
            <a:r>
              <a:rPr lang="pt-BR" dirty="0" smtClean="0"/>
              <a:t> O capítulo da sentença que confirma, concede ou revoga a tutela provisória é impugnável na apelação.</a:t>
            </a:r>
          </a:p>
          <a:p>
            <a:r>
              <a:rPr lang="pt-BR" b="1" dirty="0" err="1" smtClean="0"/>
              <a:t>Obs</a:t>
            </a:r>
            <a:r>
              <a:rPr lang="pt-BR" b="1" dirty="0" smtClean="0"/>
              <a:t>: </a:t>
            </a:r>
            <a:r>
              <a:rPr lang="pt-BR" dirty="0" smtClean="0"/>
              <a:t>aqui há uma hipótese de </a:t>
            </a:r>
            <a:r>
              <a:rPr lang="pt-BR" i="1" dirty="0" err="1" smtClean="0"/>
              <a:t>reformatio</a:t>
            </a:r>
            <a:r>
              <a:rPr lang="pt-BR" i="1" dirty="0" smtClean="0"/>
              <a:t> in </a:t>
            </a:r>
            <a:r>
              <a:rPr lang="pt-BR" i="1" dirty="0" err="1" smtClean="0"/>
              <a:t>pejus</a:t>
            </a:r>
            <a:r>
              <a:rPr lang="pt-BR" i="1" dirty="0" smtClean="0"/>
              <a:t> </a:t>
            </a:r>
            <a:r>
              <a:rPr lang="pt-BR" dirty="0" smtClean="0"/>
              <a:t>legitimada pelo sistema: quando o apelante recorre de sentença terminativa, pode se deparar com um julgamento de </a:t>
            </a:r>
            <a:r>
              <a:rPr lang="pt-BR" dirty="0" err="1" smtClean="0"/>
              <a:t>improcedênica</a:t>
            </a:r>
            <a:r>
              <a:rPr lang="pt-BR" dirty="0" smtClean="0"/>
              <a:t> em segunda instância. </a:t>
            </a:r>
          </a:p>
          <a:p>
            <a:pPr>
              <a:buFont typeface="Arial" panose="020B0604020202020204" pitchFamily="34" charset="0"/>
              <a:buChar char="•"/>
            </a:pPr>
            <a:endParaRPr lang="pt-BR" dirty="0"/>
          </a:p>
        </p:txBody>
      </p:sp>
      <p:pic>
        <p:nvPicPr>
          <p:cNvPr id="5" name="Imagem 4"/>
          <p:cNvPicPr>
            <a:picLocks noChangeAspect="1"/>
          </p:cNvPicPr>
          <p:nvPr/>
        </p:nvPicPr>
        <p:blipFill>
          <a:blip r:embed="rId3" cstate="print">
            <a:extLst>
              <a:ext uri="{28A0092B-C50C-407E-A947-70E740481C1C}">
                <a14:useLocalDpi xmlns:a14="http://schemas.microsoft.com/office/drawing/2010/main" xmlns="" val="0"/>
              </a:ext>
            </a:extLst>
          </a:blip>
          <a:stretch>
            <a:fillRect/>
          </a:stretch>
        </p:blipFill>
        <p:spPr>
          <a:xfrm>
            <a:off x="140473" y="5825358"/>
            <a:ext cx="826935" cy="1032642"/>
          </a:xfrm>
          <a:prstGeom prst="rect">
            <a:avLst/>
          </a:prstGeom>
          <a:ln>
            <a:noFill/>
          </a:ln>
          <a:effectLst>
            <a:softEdge rad="112500"/>
          </a:effectLst>
        </p:spPr>
      </p:pic>
      <p:sp>
        <p:nvSpPr>
          <p:cNvPr id="4" name="Espaço Reservado para Número de Slide 3"/>
          <p:cNvSpPr>
            <a:spLocks noGrp="1"/>
          </p:cNvSpPr>
          <p:nvPr>
            <p:ph type="sldNum" sz="quarter" idx="12"/>
          </p:nvPr>
        </p:nvSpPr>
        <p:spPr/>
        <p:txBody>
          <a:bodyPr/>
          <a:lstStyle/>
          <a:p>
            <a:fld id="{7D7CC47D-5F8A-409B-A1E5-FC04969D52E5}" type="slidenum">
              <a:rPr lang="pt-BR" smtClean="0"/>
              <a:pPr/>
              <a:t>51</a:t>
            </a:fld>
            <a:endParaRPr lang="pt-BR"/>
          </a:p>
        </p:txBody>
      </p:sp>
      <p:sp>
        <p:nvSpPr>
          <p:cNvPr id="6" name="Título 1"/>
          <p:cNvSpPr txBox="1">
            <a:spLocks/>
          </p:cNvSpPr>
          <p:nvPr/>
        </p:nvSpPr>
        <p:spPr>
          <a:xfrm>
            <a:off x="1097280" y="286603"/>
            <a:ext cx="10058400" cy="1450757"/>
          </a:xfrm>
          <a:prstGeom prst="rect">
            <a:avLst/>
          </a:prstGeom>
        </p:spPr>
        <p:txBody>
          <a:bodyPr vert="horz" lIns="91440" tIns="45720" rIns="91440" bIns="45720" rtlCol="0" anchor="b">
            <a:normAutofit/>
          </a:bodyPr>
          <a:lstStyle/>
          <a:p>
            <a:pPr marL="0" marR="0" lvl="0" indent="0" algn="l" defTabSz="914400" rtl="0" eaLnBrk="1" fontAlgn="auto" latinLnBrk="0" hangingPunct="1">
              <a:lnSpc>
                <a:spcPct val="85000"/>
              </a:lnSpc>
              <a:spcBef>
                <a:spcPct val="0"/>
              </a:spcBef>
              <a:spcAft>
                <a:spcPts val="0"/>
              </a:spcAft>
              <a:buClrTx/>
              <a:buSzTx/>
              <a:buFontTx/>
              <a:buNone/>
              <a:tabLst/>
              <a:defRPr/>
            </a:pPr>
            <a:endParaRPr kumimoji="0" lang="pt-BR" sz="4800" b="0" i="0" u="none" strike="noStrike" kern="1200" cap="none" spc="-50" normalizeH="0" baseline="0" noProof="0" dirty="0">
              <a:ln>
                <a:noFill/>
              </a:ln>
              <a:solidFill>
                <a:schemeClr val="tx1">
                  <a:lumMod val="75000"/>
                  <a:lumOff val="25000"/>
                </a:schemeClr>
              </a:solidFill>
              <a:effectLst/>
              <a:uLnTx/>
              <a:uFillTx/>
              <a:latin typeface="+mj-lt"/>
              <a:ea typeface="+mj-ea"/>
              <a:cs typeface="+mj-cs"/>
            </a:endParaRPr>
          </a:p>
        </p:txBody>
      </p:sp>
    </p:spTree>
    <p:extLst>
      <p:ext uri="{BB962C8B-B14F-4D97-AF65-F5344CB8AC3E}">
        <p14:creationId xmlns:p14="http://schemas.microsoft.com/office/powerpoint/2010/main" xmlns="" val="2207640070"/>
      </p:ext>
    </p:extLst>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097279" y="286603"/>
            <a:ext cx="10388867" cy="1450757"/>
          </a:xfrm>
        </p:spPr>
        <p:txBody>
          <a:bodyPr/>
          <a:lstStyle/>
          <a:p>
            <a:r>
              <a:rPr lang="pt-BR" b="1" dirty="0" smtClean="0"/>
              <a:t>Apelação</a:t>
            </a:r>
            <a:endParaRPr lang="pt-BR" b="1" dirty="0"/>
          </a:p>
        </p:txBody>
      </p:sp>
      <p:sp>
        <p:nvSpPr>
          <p:cNvPr id="3" name="Espaço Reservado para Conteúdo 2"/>
          <p:cNvSpPr>
            <a:spLocks noGrp="1"/>
          </p:cNvSpPr>
          <p:nvPr>
            <p:ph idx="1"/>
          </p:nvPr>
        </p:nvSpPr>
        <p:spPr/>
        <p:txBody>
          <a:bodyPr>
            <a:normAutofit/>
          </a:bodyPr>
          <a:lstStyle/>
          <a:p>
            <a:pPr algn="just">
              <a:buFont typeface="Arial" panose="020B0604020202020204" pitchFamily="34" charset="0"/>
              <a:buChar char="•"/>
            </a:pPr>
            <a:r>
              <a:rPr lang="pt-BR" dirty="0" smtClean="0"/>
              <a:t>Art. 1.014.  As </a:t>
            </a:r>
            <a:r>
              <a:rPr lang="pt-BR" b="1" u="sng" dirty="0" smtClean="0"/>
              <a:t>questões de fato </a:t>
            </a:r>
            <a:r>
              <a:rPr lang="pt-BR" dirty="0" smtClean="0"/>
              <a:t>não propostas no juízo inferior poderão ser suscitadas na apelação, </a:t>
            </a:r>
            <a:r>
              <a:rPr lang="pt-BR" u="sng" dirty="0" smtClean="0"/>
              <a:t>se a parte provar que deixou de fazê-lo por motivo de força maior</a:t>
            </a:r>
            <a:r>
              <a:rPr lang="pt-BR" dirty="0" smtClean="0"/>
              <a:t>.  (fato prévio).</a:t>
            </a:r>
          </a:p>
          <a:p>
            <a:pPr algn="just">
              <a:buNone/>
            </a:pPr>
            <a:r>
              <a:rPr lang="pt-BR" dirty="0" smtClean="0"/>
              <a:t>  X</a:t>
            </a:r>
          </a:p>
          <a:p>
            <a:pPr algn="just">
              <a:buNone/>
            </a:pPr>
            <a:r>
              <a:rPr lang="pt-BR" dirty="0" smtClean="0"/>
              <a:t>Art. 933.  Se o relator constatar a ocorrência de </a:t>
            </a:r>
            <a:r>
              <a:rPr lang="pt-BR" b="1" u="sng" dirty="0" smtClean="0"/>
              <a:t>fato superveniente </a:t>
            </a:r>
            <a:r>
              <a:rPr lang="pt-BR" dirty="0" smtClean="0"/>
              <a:t>à decisão recorrida ou a existência de questão apreciável de ofício ainda não examinada que devam ser considerados no julgamento do recurso, intimará as partes para que se manifestem no prazo de 5 (cinco) dias.</a:t>
            </a:r>
          </a:p>
          <a:p>
            <a:pPr algn="just">
              <a:buNone/>
            </a:pPr>
            <a:endParaRPr lang="pt-BR" u="sng" dirty="0" smtClean="0"/>
          </a:p>
          <a:p>
            <a:pPr algn="just">
              <a:buNone/>
            </a:pPr>
            <a:r>
              <a:rPr lang="pt-BR" b="1" dirty="0" smtClean="0"/>
              <a:t>Exceção: </a:t>
            </a:r>
            <a:r>
              <a:rPr lang="pt-BR" dirty="0" smtClean="0"/>
              <a:t>prescrição pode ser alegada em apelação independentemente de prova de motivo de força maior (STJ, </a:t>
            </a:r>
            <a:r>
              <a:rPr lang="pt-BR" dirty="0" err="1" smtClean="0"/>
              <a:t>Resp</a:t>
            </a:r>
            <a:r>
              <a:rPr lang="pt-BR" dirty="0" smtClean="0"/>
              <a:t> 204.276).</a:t>
            </a:r>
            <a:endParaRPr lang="pt-BR" dirty="0"/>
          </a:p>
        </p:txBody>
      </p:sp>
      <p:pic>
        <p:nvPicPr>
          <p:cNvPr id="5" name="Imagem 4"/>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140473" y="5825358"/>
            <a:ext cx="826935" cy="1032642"/>
          </a:xfrm>
          <a:prstGeom prst="rect">
            <a:avLst/>
          </a:prstGeom>
          <a:ln>
            <a:noFill/>
          </a:ln>
          <a:effectLst>
            <a:softEdge rad="112500"/>
          </a:effectLst>
        </p:spPr>
      </p:pic>
      <p:sp>
        <p:nvSpPr>
          <p:cNvPr id="4" name="Espaço Reservado para Número de Slide 3"/>
          <p:cNvSpPr>
            <a:spLocks noGrp="1"/>
          </p:cNvSpPr>
          <p:nvPr>
            <p:ph type="sldNum" sz="quarter" idx="12"/>
          </p:nvPr>
        </p:nvSpPr>
        <p:spPr/>
        <p:txBody>
          <a:bodyPr/>
          <a:lstStyle/>
          <a:p>
            <a:fld id="{7D7CC47D-5F8A-409B-A1E5-FC04969D52E5}" type="slidenum">
              <a:rPr lang="pt-BR" smtClean="0"/>
              <a:pPr/>
              <a:t>52</a:t>
            </a:fld>
            <a:endParaRPr lang="pt-BR"/>
          </a:p>
        </p:txBody>
      </p:sp>
      <p:sp>
        <p:nvSpPr>
          <p:cNvPr id="6" name="Título 1"/>
          <p:cNvSpPr txBox="1">
            <a:spLocks/>
          </p:cNvSpPr>
          <p:nvPr/>
        </p:nvSpPr>
        <p:spPr>
          <a:xfrm>
            <a:off x="1097280" y="286603"/>
            <a:ext cx="10058400" cy="1450757"/>
          </a:xfrm>
          <a:prstGeom prst="rect">
            <a:avLst/>
          </a:prstGeom>
        </p:spPr>
        <p:txBody>
          <a:bodyPr vert="horz" lIns="91440" tIns="45720" rIns="91440" bIns="45720" rtlCol="0" anchor="b">
            <a:normAutofit/>
          </a:bodyPr>
          <a:lstStyle/>
          <a:p>
            <a:pPr marL="0" marR="0" lvl="0" indent="0" algn="l" defTabSz="914400" rtl="0" eaLnBrk="1" fontAlgn="auto" latinLnBrk="0" hangingPunct="1">
              <a:lnSpc>
                <a:spcPct val="85000"/>
              </a:lnSpc>
              <a:spcBef>
                <a:spcPct val="0"/>
              </a:spcBef>
              <a:spcAft>
                <a:spcPts val="0"/>
              </a:spcAft>
              <a:buClrTx/>
              <a:buSzTx/>
              <a:buFontTx/>
              <a:buNone/>
              <a:tabLst/>
              <a:defRPr/>
            </a:pPr>
            <a:endParaRPr kumimoji="0" lang="pt-BR" sz="4800" b="0" i="0" u="none" strike="noStrike" kern="1200" cap="none" spc="-50" normalizeH="0" baseline="0" noProof="0" dirty="0">
              <a:ln>
                <a:noFill/>
              </a:ln>
              <a:solidFill>
                <a:schemeClr val="tx1">
                  <a:lumMod val="75000"/>
                  <a:lumOff val="25000"/>
                </a:schemeClr>
              </a:solidFill>
              <a:effectLst/>
              <a:uLnTx/>
              <a:uFillTx/>
              <a:latin typeface="+mj-lt"/>
              <a:ea typeface="+mj-ea"/>
              <a:cs typeface="+mj-cs"/>
            </a:endParaRPr>
          </a:p>
        </p:txBody>
      </p:sp>
    </p:spTree>
    <p:extLst>
      <p:ext uri="{BB962C8B-B14F-4D97-AF65-F5344CB8AC3E}">
        <p14:creationId xmlns:p14="http://schemas.microsoft.com/office/powerpoint/2010/main" xmlns="" val="2207640070"/>
      </p:ext>
    </p:extLst>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097279" y="286603"/>
            <a:ext cx="10388867" cy="1450757"/>
          </a:xfrm>
        </p:spPr>
        <p:txBody>
          <a:bodyPr/>
          <a:lstStyle/>
          <a:p>
            <a:r>
              <a:rPr lang="pt-BR" b="1" dirty="0" smtClean="0"/>
              <a:t>Apelação</a:t>
            </a:r>
            <a:endParaRPr lang="pt-BR" b="1" dirty="0"/>
          </a:p>
        </p:txBody>
      </p:sp>
      <p:sp>
        <p:nvSpPr>
          <p:cNvPr id="3" name="Espaço Reservado para Conteúdo 2"/>
          <p:cNvSpPr>
            <a:spLocks noGrp="1"/>
          </p:cNvSpPr>
          <p:nvPr>
            <p:ph idx="1"/>
          </p:nvPr>
        </p:nvSpPr>
        <p:spPr/>
        <p:txBody>
          <a:bodyPr>
            <a:normAutofit lnSpcReduction="10000"/>
          </a:bodyPr>
          <a:lstStyle/>
          <a:p>
            <a:r>
              <a:rPr lang="pt-BR" dirty="0" smtClean="0"/>
              <a:t>“DIREITO PROCESSUAL CIVIL. JUNTADA DE DOCUMENTOS EM SEDE DE APELAÇÃO.</a:t>
            </a:r>
          </a:p>
          <a:p>
            <a:r>
              <a:rPr lang="pt-BR" dirty="0" smtClean="0"/>
              <a:t>Em sede de apelação, é possível </a:t>
            </a:r>
            <a:r>
              <a:rPr lang="pt-BR" b="1" u="sng" dirty="0" smtClean="0"/>
              <a:t>a juntada de documentos </a:t>
            </a:r>
            <a:r>
              <a:rPr lang="pt-BR" dirty="0" smtClean="0"/>
              <a:t>que </a:t>
            </a:r>
            <a:r>
              <a:rPr lang="pt-BR" u="sng" dirty="0" smtClean="0"/>
              <a:t>não sejam indispensáveis à propositura da ação</a:t>
            </a:r>
            <a:r>
              <a:rPr lang="pt-BR" dirty="0" smtClean="0"/>
              <a:t>, desde que </a:t>
            </a:r>
            <a:r>
              <a:rPr lang="pt-BR" u="sng" dirty="0" smtClean="0"/>
              <a:t>garantido o contraditório </a:t>
            </a:r>
            <a:r>
              <a:rPr lang="pt-BR" dirty="0" smtClean="0"/>
              <a:t>e </a:t>
            </a:r>
            <a:r>
              <a:rPr lang="pt-BR" u="sng" dirty="0" smtClean="0"/>
              <a:t>ausente qualquer indício de má-fé</a:t>
            </a:r>
            <a:r>
              <a:rPr lang="pt-BR" dirty="0" smtClean="0"/>
              <a:t>. De fato, os documentos indispensáveis à propositura da ação devem ser obrigatoriamente oferecidos junto com a petição inicial ou contestação. Os demais documentos poderão ser oferecidos no curso do processo (art. 397 do CPC), pois, em verdade, apresentam cunho exclusivamente probatório, com o nítido caráter de esclarecer os eventos narrados.</a:t>
            </a:r>
          </a:p>
          <a:p>
            <a:r>
              <a:rPr lang="pt-BR" dirty="0" smtClean="0"/>
              <a:t>Impossibilitar a referida apresentação sacrificaria a apuração dos fatos sem uma razão ponderável. Precedentes citados: </a:t>
            </a:r>
            <a:r>
              <a:rPr lang="pt-BR" dirty="0" err="1" smtClean="0"/>
              <a:t>REsp</a:t>
            </a:r>
            <a:r>
              <a:rPr lang="pt-BR" dirty="0" smtClean="0"/>
              <a:t> 780.396-PB, Primeira Turma, DJ 19/11/2007; </a:t>
            </a:r>
            <a:r>
              <a:rPr lang="pt-BR" dirty="0" err="1" smtClean="0"/>
              <a:t>AgRg</a:t>
            </a:r>
            <a:r>
              <a:rPr lang="pt-BR" dirty="0" smtClean="0"/>
              <a:t> no </a:t>
            </a:r>
            <a:r>
              <a:rPr lang="pt-BR" dirty="0" err="1" smtClean="0"/>
              <a:t>REsp</a:t>
            </a:r>
            <a:r>
              <a:rPr lang="pt-BR" dirty="0" smtClean="0"/>
              <a:t> 897.548-SP, Terceira Turma, DJ 1º/8/2007; e </a:t>
            </a:r>
            <a:r>
              <a:rPr lang="pt-BR" dirty="0" err="1" smtClean="0"/>
              <a:t>REsp</a:t>
            </a:r>
            <a:r>
              <a:rPr lang="pt-BR" dirty="0" smtClean="0"/>
              <a:t> 431.716-PB, Quarta Turma, DJ 19/12/2002. (STJ, </a:t>
            </a:r>
            <a:r>
              <a:rPr lang="pt-BR" dirty="0" err="1" smtClean="0"/>
              <a:t>REsp</a:t>
            </a:r>
            <a:r>
              <a:rPr lang="pt-BR" dirty="0" smtClean="0"/>
              <a:t> 1.176.440-RO, Rel. Min. Napoleão Nunes Maia Filho, julgado em 17/9/2013).</a:t>
            </a:r>
          </a:p>
          <a:p>
            <a:r>
              <a:rPr lang="pt-BR" dirty="0" smtClean="0"/>
              <a:t> </a:t>
            </a:r>
          </a:p>
          <a:p>
            <a:pPr algn="just">
              <a:buFont typeface="Arial" panose="020B0604020202020204" pitchFamily="34" charset="0"/>
              <a:buChar char="•"/>
            </a:pPr>
            <a:endParaRPr lang="pt-BR" dirty="0"/>
          </a:p>
        </p:txBody>
      </p:sp>
      <p:pic>
        <p:nvPicPr>
          <p:cNvPr id="5" name="Imagem 4"/>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140473" y="5825358"/>
            <a:ext cx="826935" cy="1032642"/>
          </a:xfrm>
          <a:prstGeom prst="rect">
            <a:avLst/>
          </a:prstGeom>
          <a:ln>
            <a:noFill/>
          </a:ln>
          <a:effectLst>
            <a:softEdge rad="112500"/>
          </a:effectLst>
        </p:spPr>
      </p:pic>
      <p:sp>
        <p:nvSpPr>
          <p:cNvPr id="4" name="Espaço Reservado para Número de Slide 3"/>
          <p:cNvSpPr>
            <a:spLocks noGrp="1"/>
          </p:cNvSpPr>
          <p:nvPr>
            <p:ph type="sldNum" sz="quarter" idx="12"/>
          </p:nvPr>
        </p:nvSpPr>
        <p:spPr/>
        <p:txBody>
          <a:bodyPr/>
          <a:lstStyle/>
          <a:p>
            <a:fld id="{7D7CC47D-5F8A-409B-A1E5-FC04969D52E5}" type="slidenum">
              <a:rPr lang="pt-BR" smtClean="0"/>
              <a:pPr/>
              <a:t>53</a:t>
            </a:fld>
            <a:endParaRPr lang="pt-BR"/>
          </a:p>
        </p:txBody>
      </p:sp>
      <p:sp>
        <p:nvSpPr>
          <p:cNvPr id="6" name="Título 1"/>
          <p:cNvSpPr txBox="1">
            <a:spLocks/>
          </p:cNvSpPr>
          <p:nvPr/>
        </p:nvSpPr>
        <p:spPr>
          <a:xfrm>
            <a:off x="1097280" y="286603"/>
            <a:ext cx="10058400" cy="1450757"/>
          </a:xfrm>
          <a:prstGeom prst="rect">
            <a:avLst/>
          </a:prstGeom>
        </p:spPr>
        <p:txBody>
          <a:bodyPr vert="horz" lIns="91440" tIns="45720" rIns="91440" bIns="45720" rtlCol="0" anchor="b">
            <a:normAutofit/>
          </a:bodyPr>
          <a:lstStyle/>
          <a:p>
            <a:pPr marL="0" marR="0" lvl="0" indent="0" algn="l" defTabSz="914400" rtl="0" eaLnBrk="1" fontAlgn="auto" latinLnBrk="0" hangingPunct="1">
              <a:lnSpc>
                <a:spcPct val="85000"/>
              </a:lnSpc>
              <a:spcBef>
                <a:spcPct val="0"/>
              </a:spcBef>
              <a:spcAft>
                <a:spcPts val="0"/>
              </a:spcAft>
              <a:buClrTx/>
              <a:buSzTx/>
              <a:buFontTx/>
              <a:buNone/>
              <a:tabLst/>
              <a:defRPr/>
            </a:pPr>
            <a:endParaRPr kumimoji="0" lang="pt-BR" sz="4800" b="0" i="0" u="none" strike="noStrike" kern="1200" cap="none" spc="-50" normalizeH="0" baseline="0" noProof="0" dirty="0">
              <a:ln>
                <a:noFill/>
              </a:ln>
              <a:solidFill>
                <a:schemeClr val="tx1">
                  <a:lumMod val="75000"/>
                  <a:lumOff val="25000"/>
                </a:schemeClr>
              </a:solidFill>
              <a:effectLst/>
              <a:uLnTx/>
              <a:uFillTx/>
              <a:latin typeface="+mj-lt"/>
              <a:ea typeface="+mj-ea"/>
              <a:cs typeface="+mj-cs"/>
            </a:endParaRPr>
          </a:p>
        </p:txBody>
      </p:sp>
    </p:spTree>
    <p:extLst>
      <p:ext uri="{BB962C8B-B14F-4D97-AF65-F5344CB8AC3E}">
        <p14:creationId xmlns:p14="http://schemas.microsoft.com/office/powerpoint/2010/main" xmlns="" val="2207640070"/>
      </p:ext>
    </p:extLst>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ítulo 5"/>
          <p:cNvSpPr>
            <a:spLocks noGrp="1"/>
          </p:cNvSpPr>
          <p:nvPr>
            <p:ph type="ctrTitle"/>
          </p:nvPr>
        </p:nvSpPr>
        <p:spPr>
          <a:xfrm>
            <a:off x="1097280" y="774994"/>
            <a:ext cx="10058400" cy="3566160"/>
          </a:xfrm>
        </p:spPr>
        <p:txBody>
          <a:bodyPr/>
          <a:lstStyle/>
          <a:p>
            <a:r>
              <a:rPr lang="pt-BR" dirty="0" smtClean="0"/>
              <a:t>Agravo de instrumento</a:t>
            </a:r>
            <a:endParaRPr lang="pt-BR" dirty="0"/>
          </a:p>
        </p:txBody>
      </p:sp>
      <p:sp>
        <p:nvSpPr>
          <p:cNvPr id="7" name="Subtítulo 6"/>
          <p:cNvSpPr>
            <a:spLocks noGrp="1"/>
          </p:cNvSpPr>
          <p:nvPr>
            <p:ph type="subTitle" idx="1"/>
          </p:nvPr>
        </p:nvSpPr>
        <p:spPr/>
        <p:txBody>
          <a:bodyPr/>
          <a:lstStyle/>
          <a:p>
            <a:endParaRPr lang="pt-BR"/>
          </a:p>
        </p:txBody>
      </p:sp>
      <p:sp>
        <p:nvSpPr>
          <p:cNvPr id="4" name="Espaço Reservado para Número de Slide 3"/>
          <p:cNvSpPr>
            <a:spLocks noGrp="1"/>
          </p:cNvSpPr>
          <p:nvPr>
            <p:ph type="sldNum" sz="quarter" idx="12"/>
          </p:nvPr>
        </p:nvSpPr>
        <p:spPr/>
        <p:txBody>
          <a:bodyPr/>
          <a:lstStyle/>
          <a:p>
            <a:fld id="{7D7CC47D-5F8A-409B-A1E5-FC04969D52E5}" type="slidenum">
              <a:rPr lang="pt-BR" smtClean="0"/>
              <a:pPr/>
              <a:t>54</a:t>
            </a:fld>
            <a:endParaRPr lang="pt-BR"/>
          </a:p>
        </p:txBody>
      </p:sp>
    </p:spTree>
    <p:extLst>
      <p:ext uri="{BB962C8B-B14F-4D97-AF65-F5344CB8AC3E}">
        <p14:creationId xmlns:p14="http://schemas.microsoft.com/office/powerpoint/2010/main" xmlns="" val="2722601272"/>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097279" y="286603"/>
            <a:ext cx="10388867" cy="1450757"/>
          </a:xfrm>
        </p:spPr>
        <p:txBody>
          <a:bodyPr/>
          <a:lstStyle/>
          <a:p>
            <a:r>
              <a:rPr lang="pt-BR" dirty="0" smtClean="0"/>
              <a:t>Agravo de instrumento</a:t>
            </a:r>
            <a:endParaRPr lang="pt-BR" dirty="0"/>
          </a:p>
        </p:txBody>
      </p:sp>
      <p:sp>
        <p:nvSpPr>
          <p:cNvPr id="3" name="Espaço Reservado para Conteúdo 2"/>
          <p:cNvSpPr>
            <a:spLocks noGrp="1"/>
          </p:cNvSpPr>
          <p:nvPr>
            <p:ph idx="1"/>
          </p:nvPr>
        </p:nvSpPr>
        <p:spPr/>
        <p:txBody>
          <a:bodyPr>
            <a:normAutofit/>
          </a:bodyPr>
          <a:lstStyle/>
          <a:p>
            <a:pPr>
              <a:buFont typeface="Arial" panose="020B0604020202020204" pitchFamily="34" charset="0"/>
              <a:buChar char="•"/>
            </a:pPr>
            <a:r>
              <a:rPr lang="pt-BR" b="1" dirty="0" smtClean="0">
                <a:solidFill>
                  <a:srgbClr val="00B050"/>
                </a:solidFill>
              </a:rPr>
              <a:t>Fim do agravo retido!</a:t>
            </a:r>
          </a:p>
          <a:p>
            <a:pPr>
              <a:buFont typeface="Arial" panose="020B0604020202020204" pitchFamily="34" charset="0"/>
              <a:buChar char="•"/>
            </a:pPr>
            <a:r>
              <a:rPr lang="pt-BR" dirty="0" smtClean="0"/>
              <a:t>Art. 1.009: </a:t>
            </a:r>
            <a:r>
              <a:rPr lang="pt-BR" dirty="0" smtClean="0">
                <a:solidFill>
                  <a:srgbClr val="00B050"/>
                </a:solidFill>
              </a:rPr>
              <a:t>§ 1</a:t>
            </a:r>
            <a:r>
              <a:rPr lang="pt-BR" u="sng" baseline="30000" dirty="0" smtClean="0">
                <a:solidFill>
                  <a:srgbClr val="00B050"/>
                </a:solidFill>
              </a:rPr>
              <a:t>o</a:t>
            </a:r>
            <a:r>
              <a:rPr lang="pt-BR" dirty="0" smtClean="0">
                <a:solidFill>
                  <a:srgbClr val="00B050"/>
                </a:solidFill>
              </a:rPr>
              <a:t> As questões resolvidas na fase de conhecimento, </a:t>
            </a:r>
            <a:r>
              <a:rPr lang="pt-BR" u="sng" dirty="0" smtClean="0">
                <a:solidFill>
                  <a:srgbClr val="00B050"/>
                </a:solidFill>
              </a:rPr>
              <a:t>se a decisão a seu respeito não comportar agravo de instrumento</a:t>
            </a:r>
            <a:r>
              <a:rPr lang="pt-BR" dirty="0" smtClean="0">
                <a:solidFill>
                  <a:srgbClr val="00B050"/>
                </a:solidFill>
              </a:rPr>
              <a:t>, </a:t>
            </a:r>
            <a:r>
              <a:rPr lang="pt-BR" b="1" u="sng" dirty="0" smtClean="0">
                <a:solidFill>
                  <a:srgbClr val="00B050"/>
                </a:solidFill>
              </a:rPr>
              <a:t>não são cobertas pela preclusão </a:t>
            </a:r>
            <a:r>
              <a:rPr lang="pt-BR" dirty="0" smtClean="0">
                <a:solidFill>
                  <a:srgbClr val="00B050"/>
                </a:solidFill>
              </a:rPr>
              <a:t>e </a:t>
            </a:r>
            <a:r>
              <a:rPr lang="pt-BR" u="sng" dirty="0" smtClean="0">
                <a:solidFill>
                  <a:srgbClr val="00B050"/>
                </a:solidFill>
              </a:rPr>
              <a:t>devem ser suscitadas em preliminar de apelação</a:t>
            </a:r>
            <a:r>
              <a:rPr lang="pt-BR" dirty="0" smtClean="0">
                <a:solidFill>
                  <a:srgbClr val="00B050"/>
                </a:solidFill>
              </a:rPr>
              <a:t>, eventualmente interposta contra a decisão final, </a:t>
            </a:r>
            <a:r>
              <a:rPr lang="pt-BR" u="sng" dirty="0" smtClean="0">
                <a:solidFill>
                  <a:srgbClr val="00B050"/>
                </a:solidFill>
              </a:rPr>
              <a:t>ou nas contrarrazões</a:t>
            </a:r>
            <a:r>
              <a:rPr lang="pt-BR" dirty="0" smtClean="0">
                <a:solidFill>
                  <a:srgbClr val="00B050"/>
                </a:solidFill>
              </a:rPr>
              <a:t>. </a:t>
            </a:r>
          </a:p>
          <a:p>
            <a:pPr>
              <a:buFont typeface="Arial" panose="020B0604020202020204" pitchFamily="34" charset="0"/>
              <a:buChar char="•"/>
            </a:pPr>
            <a:endParaRPr lang="pt-BR" dirty="0"/>
          </a:p>
        </p:txBody>
      </p:sp>
      <p:pic>
        <p:nvPicPr>
          <p:cNvPr id="5" name="Imagem 4"/>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140473" y="5825358"/>
            <a:ext cx="826935" cy="1032642"/>
          </a:xfrm>
          <a:prstGeom prst="rect">
            <a:avLst/>
          </a:prstGeom>
          <a:ln>
            <a:noFill/>
          </a:ln>
          <a:effectLst>
            <a:softEdge rad="112500"/>
          </a:effectLst>
        </p:spPr>
      </p:pic>
      <p:sp>
        <p:nvSpPr>
          <p:cNvPr id="4" name="Espaço Reservado para Número de Slide 3"/>
          <p:cNvSpPr>
            <a:spLocks noGrp="1"/>
          </p:cNvSpPr>
          <p:nvPr>
            <p:ph type="sldNum" sz="quarter" idx="12"/>
          </p:nvPr>
        </p:nvSpPr>
        <p:spPr/>
        <p:txBody>
          <a:bodyPr/>
          <a:lstStyle/>
          <a:p>
            <a:fld id="{7D7CC47D-5F8A-409B-A1E5-FC04969D52E5}" type="slidenum">
              <a:rPr lang="pt-BR" smtClean="0"/>
              <a:pPr/>
              <a:t>55</a:t>
            </a:fld>
            <a:endParaRPr lang="pt-BR"/>
          </a:p>
        </p:txBody>
      </p:sp>
      <p:sp>
        <p:nvSpPr>
          <p:cNvPr id="6" name="Título 1"/>
          <p:cNvSpPr txBox="1">
            <a:spLocks/>
          </p:cNvSpPr>
          <p:nvPr/>
        </p:nvSpPr>
        <p:spPr>
          <a:xfrm>
            <a:off x="1097280" y="286603"/>
            <a:ext cx="10058400" cy="1450757"/>
          </a:xfrm>
          <a:prstGeom prst="rect">
            <a:avLst/>
          </a:prstGeom>
        </p:spPr>
        <p:txBody>
          <a:bodyPr vert="horz" lIns="91440" tIns="45720" rIns="91440" bIns="45720" rtlCol="0" anchor="b">
            <a:normAutofit/>
          </a:bodyPr>
          <a:lstStyle/>
          <a:p>
            <a:pPr marL="0" marR="0" lvl="0" indent="0" algn="l" defTabSz="914400" rtl="0" eaLnBrk="1" fontAlgn="auto" latinLnBrk="0" hangingPunct="1">
              <a:lnSpc>
                <a:spcPct val="85000"/>
              </a:lnSpc>
              <a:spcBef>
                <a:spcPct val="0"/>
              </a:spcBef>
              <a:spcAft>
                <a:spcPts val="0"/>
              </a:spcAft>
              <a:buClrTx/>
              <a:buSzTx/>
              <a:buFontTx/>
              <a:buNone/>
              <a:tabLst/>
              <a:defRPr/>
            </a:pPr>
            <a:endParaRPr kumimoji="0" lang="pt-BR" sz="4800" b="0" i="0" u="none" strike="noStrike" kern="1200" cap="none" spc="-50" normalizeH="0" baseline="0" noProof="0" dirty="0">
              <a:ln>
                <a:noFill/>
              </a:ln>
              <a:solidFill>
                <a:schemeClr val="tx1">
                  <a:lumMod val="75000"/>
                  <a:lumOff val="25000"/>
                </a:schemeClr>
              </a:solidFill>
              <a:effectLst/>
              <a:uLnTx/>
              <a:uFillTx/>
              <a:latin typeface="+mj-lt"/>
              <a:ea typeface="+mj-ea"/>
              <a:cs typeface="+mj-cs"/>
            </a:endParaRPr>
          </a:p>
        </p:txBody>
      </p:sp>
    </p:spTree>
    <p:extLst>
      <p:ext uri="{BB962C8B-B14F-4D97-AF65-F5344CB8AC3E}">
        <p14:creationId xmlns:p14="http://schemas.microsoft.com/office/powerpoint/2010/main" xmlns="" val="2207640070"/>
      </p:ext>
    </p:extLst>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097279" y="286603"/>
            <a:ext cx="10388867" cy="1450757"/>
          </a:xfrm>
        </p:spPr>
        <p:txBody>
          <a:bodyPr/>
          <a:lstStyle/>
          <a:p>
            <a:r>
              <a:rPr lang="pt-BR" b="1" dirty="0" smtClean="0"/>
              <a:t>Agravo de instrumento</a:t>
            </a:r>
            <a:endParaRPr lang="pt-BR" b="1" dirty="0"/>
          </a:p>
        </p:txBody>
      </p:sp>
      <p:sp>
        <p:nvSpPr>
          <p:cNvPr id="3" name="Espaço Reservado para Conteúdo 2"/>
          <p:cNvSpPr>
            <a:spLocks noGrp="1"/>
          </p:cNvSpPr>
          <p:nvPr>
            <p:ph idx="1"/>
          </p:nvPr>
        </p:nvSpPr>
        <p:spPr>
          <a:xfrm>
            <a:off x="882870" y="1749973"/>
            <a:ext cx="11309130" cy="4805063"/>
          </a:xfrm>
        </p:spPr>
        <p:txBody>
          <a:bodyPr numCol="2">
            <a:normAutofit fontScale="92500" lnSpcReduction="20000"/>
          </a:bodyPr>
          <a:lstStyle/>
          <a:p>
            <a:pPr>
              <a:buFont typeface="Arial" panose="020B0604020202020204" pitchFamily="34" charset="0"/>
              <a:buChar char="•"/>
            </a:pPr>
            <a:r>
              <a:rPr lang="pt-BR" b="1" dirty="0" smtClean="0">
                <a:solidFill>
                  <a:srgbClr val="00B050"/>
                </a:solidFill>
              </a:rPr>
              <a:t>Hipóteses taxativas.</a:t>
            </a:r>
          </a:p>
          <a:p>
            <a:pPr>
              <a:buFont typeface="Arial" panose="020B0604020202020204" pitchFamily="34" charset="0"/>
              <a:buChar char="•"/>
            </a:pPr>
            <a:r>
              <a:rPr lang="pt-BR" dirty="0" smtClean="0">
                <a:solidFill>
                  <a:srgbClr val="00B050"/>
                </a:solidFill>
              </a:rPr>
              <a:t>Basta, agora, a subsunção há uma das hipóteses legais. Não há mais necessidade de se demonstrar “lesão grave e de difícil reparação”. </a:t>
            </a:r>
          </a:p>
          <a:p>
            <a:r>
              <a:rPr lang="pt-BR" dirty="0" smtClean="0"/>
              <a:t>Art. 1.015.  Cabe agravo de instrumento contra as </a:t>
            </a:r>
            <a:r>
              <a:rPr lang="pt-BR" b="1" u="sng" dirty="0" smtClean="0"/>
              <a:t>decisões interlocutórias </a:t>
            </a:r>
            <a:r>
              <a:rPr lang="pt-BR" dirty="0" smtClean="0"/>
              <a:t>que versarem sobre:</a:t>
            </a:r>
          </a:p>
          <a:p>
            <a:r>
              <a:rPr lang="pt-BR" dirty="0" smtClean="0"/>
              <a:t>I - tutelas provisórias;</a:t>
            </a:r>
          </a:p>
          <a:p>
            <a:r>
              <a:rPr lang="pt-BR" dirty="0" smtClean="0"/>
              <a:t>II - mérito do processo;</a:t>
            </a:r>
          </a:p>
          <a:p>
            <a:r>
              <a:rPr lang="pt-BR" dirty="0" smtClean="0"/>
              <a:t>III - rejeição da alegação de convenção de arbitragem;</a:t>
            </a:r>
          </a:p>
          <a:p>
            <a:r>
              <a:rPr lang="pt-BR" dirty="0" smtClean="0"/>
              <a:t>IV - incidente de desconsideração da personalidade jurídica;</a:t>
            </a:r>
          </a:p>
          <a:p>
            <a:r>
              <a:rPr lang="pt-BR" dirty="0" smtClean="0"/>
              <a:t>V - rejeição do pedido de gratuidade da justiça ou acolhimento do pedido de sua revogação;</a:t>
            </a:r>
          </a:p>
          <a:p>
            <a:r>
              <a:rPr lang="pt-BR" dirty="0" smtClean="0"/>
              <a:t>VI - exibição ou posse de documento ou coisa;</a:t>
            </a:r>
          </a:p>
          <a:p>
            <a:r>
              <a:rPr lang="pt-BR" dirty="0" smtClean="0"/>
              <a:t>VII - exclusão de litisconsorte;</a:t>
            </a:r>
          </a:p>
          <a:p>
            <a:r>
              <a:rPr lang="pt-BR" dirty="0" smtClean="0"/>
              <a:t>VIII - rejeição do pedido de limitação do litisconsórcio;</a:t>
            </a:r>
          </a:p>
          <a:p>
            <a:r>
              <a:rPr lang="pt-BR" dirty="0" smtClean="0"/>
              <a:t>IX - admissão ou inadmissão de intervenção de terceiros;</a:t>
            </a:r>
          </a:p>
          <a:p>
            <a:r>
              <a:rPr lang="pt-BR" dirty="0" smtClean="0"/>
              <a:t>X - concessão, modificação ou revogação do efeito suspensivo aos embargos à execução;</a:t>
            </a:r>
          </a:p>
          <a:p>
            <a:r>
              <a:rPr lang="pt-BR" dirty="0" smtClean="0"/>
              <a:t>XI - redistribuição do ônus da prova nos termos do </a:t>
            </a:r>
            <a:r>
              <a:rPr lang="pt-BR" dirty="0" smtClean="0">
                <a:hlinkClick r:id="rId2"/>
              </a:rPr>
              <a:t>art. 373, § 1</a:t>
            </a:r>
            <a:r>
              <a:rPr lang="pt-BR" u="sng" baseline="30000" dirty="0" smtClean="0">
                <a:hlinkClick r:id="rId2"/>
              </a:rPr>
              <a:t>o</a:t>
            </a:r>
            <a:r>
              <a:rPr lang="pt-BR" dirty="0" smtClean="0"/>
              <a:t>;</a:t>
            </a:r>
          </a:p>
          <a:p>
            <a:r>
              <a:rPr lang="pt-BR" dirty="0" smtClean="0"/>
              <a:t>XII - (VETADO);</a:t>
            </a:r>
          </a:p>
          <a:p>
            <a:r>
              <a:rPr lang="pt-BR" dirty="0" smtClean="0"/>
              <a:t>XIII - outros casos expressamente referidos em lei.</a:t>
            </a:r>
          </a:p>
          <a:p>
            <a:r>
              <a:rPr lang="pt-BR" dirty="0" smtClean="0"/>
              <a:t>Parágrafo único.  Também caberá agravo de instrumento contra decisões interlocutórias proferidas </a:t>
            </a:r>
            <a:r>
              <a:rPr lang="pt-BR" u="sng" dirty="0" smtClean="0"/>
              <a:t>na fase de liquidação de sentença ou de cumprimento de sentença, no processo de execução e no processo de inventário</a:t>
            </a:r>
            <a:r>
              <a:rPr lang="pt-BR" dirty="0" smtClean="0"/>
              <a:t>.</a:t>
            </a:r>
          </a:p>
          <a:p>
            <a:pPr>
              <a:buFont typeface="Arial" panose="020B0604020202020204" pitchFamily="34" charset="0"/>
              <a:buChar char="•"/>
            </a:pPr>
            <a:endParaRPr lang="pt-BR" b="1" dirty="0" smtClean="0"/>
          </a:p>
          <a:p>
            <a:pPr>
              <a:buFont typeface="Arial" panose="020B0604020202020204" pitchFamily="34" charset="0"/>
              <a:buChar char="•"/>
            </a:pPr>
            <a:endParaRPr lang="pt-BR" dirty="0"/>
          </a:p>
        </p:txBody>
      </p:sp>
      <p:pic>
        <p:nvPicPr>
          <p:cNvPr id="5" name="Imagem 4"/>
          <p:cNvPicPr>
            <a:picLocks noChangeAspect="1"/>
          </p:cNvPicPr>
          <p:nvPr/>
        </p:nvPicPr>
        <p:blipFill>
          <a:blip r:embed="rId3" cstate="print">
            <a:extLst>
              <a:ext uri="{28A0092B-C50C-407E-A947-70E740481C1C}">
                <a14:useLocalDpi xmlns:a14="http://schemas.microsoft.com/office/drawing/2010/main" xmlns="" val="0"/>
              </a:ext>
            </a:extLst>
          </a:blip>
          <a:stretch>
            <a:fillRect/>
          </a:stretch>
        </p:blipFill>
        <p:spPr>
          <a:xfrm>
            <a:off x="140473" y="5825358"/>
            <a:ext cx="826935" cy="1032642"/>
          </a:xfrm>
          <a:prstGeom prst="rect">
            <a:avLst/>
          </a:prstGeom>
          <a:ln>
            <a:noFill/>
          </a:ln>
          <a:effectLst>
            <a:softEdge rad="112500"/>
          </a:effectLst>
        </p:spPr>
      </p:pic>
      <p:sp>
        <p:nvSpPr>
          <p:cNvPr id="4" name="Espaço Reservado para Número de Slide 3"/>
          <p:cNvSpPr>
            <a:spLocks noGrp="1"/>
          </p:cNvSpPr>
          <p:nvPr>
            <p:ph type="sldNum" sz="quarter" idx="12"/>
          </p:nvPr>
        </p:nvSpPr>
        <p:spPr/>
        <p:txBody>
          <a:bodyPr/>
          <a:lstStyle/>
          <a:p>
            <a:fld id="{7D7CC47D-5F8A-409B-A1E5-FC04969D52E5}" type="slidenum">
              <a:rPr lang="pt-BR" smtClean="0"/>
              <a:pPr/>
              <a:t>56</a:t>
            </a:fld>
            <a:endParaRPr lang="pt-BR"/>
          </a:p>
        </p:txBody>
      </p:sp>
      <p:sp>
        <p:nvSpPr>
          <p:cNvPr id="6" name="Título 1"/>
          <p:cNvSpPr txBox="1">
            <a:spLocks/>
          </p:cNvSpPr>
          <p:nvPr/>
        </p:nvSpPr>
        <p:spPr>
          <a:xfrm>
            <a:off x="1097280" y="286603"/>
            <a:ext cx="10058400" cy="1450757"/>
          </a:xfrm>
          <a:prstGeom prst="rect">
            <a:avLst/>
          </a:prstGeom>
        </p:spPr>
        <p:txBody>
          <a:bodyPr vert="horz" lIns="91440" tIns="45720" rIns="91440" bIns="45720" rtlCol="0" anchor="b">
            <a:normAutofit/>
          </a:bodyPr>
          <a:lstStyle/>
          <a:p>
            <a:pPr marL="0" marR="0" lvl="0" indent="0" algn="l" defTabSz="914400" rtl="0" eaLnBrk="1" fontAlgn="auto" latinLnBrk="0" hangingPunct="1">
              <a:lnSpc>
                <a:spcPct val="85000"/>
              </a:lnSpc>
              <a:spcBef>
                <a:spcPct val="0"/>
              </a:spcBef>
              <a:spcAft>
                <a:spcPts val="0"/>
              </a:spcAft>
              <a:buClrTx/>
              <a:buSzTx/>
              <a:buFontTx/>
              <a:buNone/>
              <a:tabLst/>
              <a:defRPr/>
            </a:pPr>
            <a:endParaRPr kumimoji="0" lang="pt-BR" sz="4800" b="0" i="0" u="none" strike="noStrike" kern="1200" cap="none" spc="-50" normalizeH="0" baseline="0" noProof="0" dirty="0">
              <a:ln>
                <a:noFill/>
              </a:ln>
              <a:solidFill>
                <a:schemeClr val="tx1">
                  <a:lumMod val="75000"/>
                  <a:lumOff val="25000"/>
                </a:schemeClr>
              </a:solidFill>
              <a:effectLst/>
              <a:uLnTx/>
              <a:uFillTx/>
              <a:latin typeface="+mj-lt"/>
              <a:ea typeface="+mj-ea"/>
              <a:cs typeface="+mj-cs"/>
            </a:endParaRPr>
          </a:p>
        </p:txBody>
      </p:sp>
    </p:spTree>
    <p:extLst>
      <p:ext uri="{BB962C8B-B14F-4D97-AF65-F5344CB8AC3E}">
        <p14:creationId xmlns:p14="http://schemas.microsoft.com/office/powerpoint/2010/main" xmlns="" val="2207640070"/>
      </p:ext>
    </p:extLst>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097279" y="286603"/>
            <a:ext cx="10388867" cy="1450757"/>
          </a:xfrm>
        </p:spPr>
        <p:txBody>
          <a:bodyPr/>
          <a:lstStyle/>
          <a:p>
            <a:r>
              <a:rPr lang="pt-BR" b="1" dirty="0" smtClean="0"/>
              <a:t>Agravo de instrumento</a:t>
            </a:r>
            <a:endParaRPr lang="pt-BR" b="1" dirty="0"/>
          </a:p>
        </p:txBody>
      </p:sp>
      <p:sp>
        <p:nvSpPr>
          <p:cNvPr id="3" name="Espaço Reservado para Conteúdo 2"/>
          <p:cNvSpPr>
            <a:spLocks noGrp="1"/>
          </p:cNvSpPr>
          <p:nvPr>
            <p:ph idx="1"/>
          </p:nvPr>
        </p:nvSpPr>
        <p:spPr/>
        <p:txBody>
          <a:bodyPr>
            <a:normAutofit/>
          </a:bodyPr>
          <a:lstStyle/>
          <a:p>
            <a:pPr>
              <a:buFont typeface="Arial" panose="020B0604020202020204" pitchFamily="34" charset="0"/>
              <a:buChar char="•"/>
            </a:pPr>
            <a:r>
              <a:rPr lang="pt-BR" dirty="0" smtClean="0"/>
              <a:t>Se houver questão urgente a ser decidida, fora das hipóteses taxativas de agravo, e não for possível aguardar até o momento previsto no art. 1009 §1º?</a:t>
            </a:r>
            <a:endParaRPr lang="pt-BR" dirty="0"/>
          </a:p>
        </p:txBody>
      </p:sp>
      <p:pic>
        <p:nvPicPr>
          <p:cNvPr id="5" name="Imagem 4"/>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140473" y="5825358"/>
            <a:ext cx="826935" cy="1032642"/>
          </a:xfrm>
          <a:prstGeom prst="rect">
            <a:avLst/>
          </a:prstGeom>
          <a:ln>
            <a:noFill/>
          </a:ln>
          <a:effectLst>
            <a:softEdge rad="112500"/>
          </a:effectLst>
        </p:spPr>
      </p:pic>
      <p:sp>
        <p:nvSpPr>
          <p:cNvPr id="4" name="Espaço Reservado para Número de Slide 3"/>
          <p:cNvSpPr>
            <a:spLocks noGrp="1"/>
          </p:cNvSpPr>
          <p:nvPr>
            <p:ph type="sldNum" sz="quarter" idx="12"/>
          </p:nvPr>
        </p:nvSpPr>
        <p:spPr/>
        <p:txBody>
          <a:bodyPr/>
          <a:lstStyle/>
          <a:p>
            <a:fld id="{7D7CC47D-5F8A-409B-A1E5-FC04969D52E5}" type="slidenum">
              <a:rPr lang="pt-BR" smtClean="0"/>
              <a:pPr/>
              <a:t>57</a:t>
            </a:fld>
            <a:endParaRPr lang="pt-BR"/>
          </a:p>
        </p:txBody>
      </p:sp>
      <p:sp>
        <p:nvSpPr>
          <p:cNvPr id="6" name="Título 1"/>
          <p:cNvSpPr txBox="1">
            <a:spLocks/>
          </p:cNvSpPr>
          <p:nvPr/>
        </p:nvSpPr>
        <p:spPr>
          <a:xfrm>
            <a:off x="1097280" y="286603"/>
            <a:ext cx="10058400" cy="1450757"/>
          </a:xfrm>
          <a:prstGeom prst="rect">
            <a:avLst/>
          </a:prstGeom>
        </p:spPr>
        <p:txBody>
          <a:bodyPr vert="horz" lIns="91440" tIns="45720" rIns="91440" bIns="45720" rtlCol="0" anchor="b">
            <a:normAutofit/>
          </a:bodyPr>
          <a:lstStyle/>
          <a:p>
            <a:pPr marL="0" marR="0" lvl="0" indent="0" algn="l" defTabSz="914400" rtl="0" eaLnBrk="1" fontAlgn="auto" latinLnBrk="0" hangingPunct="1">
              <a:lnSpc>
                <a:spcPct val="85000"/>
              </a:lnSpc>
              <a:spcBef>
                <a:spcPct val="0"/>
              </a:spcBef>
              <a:spcAft>
                <a:spcPts val="0"/>
              </a:spcAft>
              <a:buClrTx/>
              <a:buSzTx/>
              <a:buFontTx/>
              <a:buNone/>
              <a:tabLst/>
              <a:defRPr/>
            </a:pPr>
            <a:endParaRPr kumimoji="0" lang="pt-BR" sz="4800" b="0" i="0" u="none" strike="noStrike" kern="1200" cap="none" spc="-50" normalizeH="0" baseline="0" noProof="0" dirty="0">
              <a:ln>
                <a:noFill/>
              </a:ln>
              <a:solidFill>
                <a:schemeClr val="tx1">
                  <a:lumMod val="75000"/>
                  <a:lumOff val="25000"/>
                </a:schemeClr>
              </a:solidFill>
              <a:effectLst/>
              <a:uLnTx/>
              <a:uFillTx/>
              <a:latin typeface="+mj-lt"/>
              <a:ea typeface="+mj-ea"/>
              <a:cs typeface="+mj-cs"/>
            </a:endParaRPr>
          </a:p>
        </p:txBody>
      </p:sp>
    </p:spTree>
    <p:extLst>
      <p:ext uri="{BB962C8B-B14F-4D97-AF65-F5344CB8AC3E}">
        <p14:creationId xmlns:p14="http://schemas.microsoft.com/office/powerpoint/2010/main" xmlns="" val="2207640070"/>
      </p:ext>
    </p:extLst>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097279" y="286603"/>
            <a:ext cx="10388867" cy="1450757"/>
          </a:xfrm>
        </p:spPr>
        <p:txBody>
          <a:bodyPr/>
          <a:lstStyle/>
          <a:p>
            <a:r>
              <a:rPr lang="pt-BR" b="1" dirty="0" smtClean="0"/>
              <a:t>Agravo de instrumento</a:t>
            </a:r>
            <a:endParaRPr lang="pt-BR" b="1" dirty="0"/>
          </a:p>
        </p:txBody>
      </p:sp>
      <p:sp>
        <p:nvSpPr>
          <p:cNvPr id="3" name="Espaço Reservado para Conteúdo 2"/>
          <p:cNvSpPr>
            <a:spLocks noGrp="1"/>
          </p:cNvSpPr>
          <p:nvPr>
            <p:ph idx="1"/>
          </p:nvPr>
        </p:nvSpPr>
        <p:spPr/>
        <p:txBody>
          <a:bodyPr>
            <a:normAutofit/>
          </a:bodyPr>
          <a:lstStyle/>
          <a:p>
            <a:pPr>
              <a:buFont typeface="Arial" panose="020B0604020202020204" pitchFamily="34" charset="0"/>
              <a:buChar char="•"/>
            </a:pPr>
            <a:r>
              <a:rPr lang="pt-BR" dirty="0" smtClean="0"/>
              <a:t>Se houver questão urgente a ser decidida, fora das hipóteses taxativas de agravo, e não for possível aguardar até o momento previsto no art. 1009 §1º?</a:t>
            </a:r>
          </a:p>
          <a:p>
            <a:pPr>
              <a:buFont typeface="Arial" panose="020B0604020202020204" pitchFamily="34" charset="0"/>
              <a:buChar char="•"/>
            </a:pPr>
            <a:r>
              <a:rPr lang="pt-BR" dirty="0" smtClean="0"/>
              <a:t>Mandado de segurança.</a:t>
            </a:r>
          </a:p>
          <a:p>
            <a:pPr>
              <a:buFont typeface="Arial" panose="020B0604020202020204" pitchFamily="34" charset="0"/>
              <a:buChar char="•"/>
            </a:pPr>
            <a:r>
              <a:rPr lang="pt-BR" dirty="0" smtClean="0"/>
              <a:t>Ex: indeferimento de prova que vai perecer. </a:t>
            </a:r>
          </a:p>
          <a:p>
            <a:pPr>
              <a:buFont typeface="Arial" panose="020B0604020202020204" pitchFamily="34" charset="0"/>
              <a:buChar char="•"/>
            </a:pPr>
            <a:endParaRPr lang="pt-BR" dirty="0" smtClean="0"/>
          </a:p>
          <a:p>
            <a:pPr>
              <a:buFont typeface="Arial" panose="020B0604020202020204" pitchFamily="34" charset="0"/>
              <a:buChar char="•"/>
            </a:pPr>
            <a:r>
              <a:rPr lang="pt-BR" dirty="0" smtClean="0"/>
              <a:t>Outra hipótese que pode caber, em tese, MS: decisão sobre competência.. </a:t>
            </a:r>
            <a:endParaRPr lang="pt-BR" dirty="0"/>
          </a:p>
        </p:txBody>
      </p:sp>
      <p:pic>
        <p:nvPicPr>
          <p:cNvPr id="5" name="Imagem 4"/>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140473" y="5825358"/>
            <a:ext cx="826935" cy="1032642"/>
          </a:xfrm>
          <a:prstGeom prst="rect">
            <a:avLst/>
          </a:prstGeom>
          <a:ln>
            <a:noFill/>
          </a:ln>
          <a:effectLst>
            <a:softEdge rad="112500"/>
          </a:effectLst>
        </p:spPr>
      </p:pic>
      <p:sp>
        <p:nvSpPr>
          <p:cNvPr id="4" name="Espaço Reservado para Número de Slide 3"/>
          <p:cNvSpPr>
            <a:spLocks noGrp="1"/>
          </p:cNvSpPr>
          <p:nvPr>
            <p:ph type="sldNum" sz="quarter" idx="12"/>
          </p:nvPr>
        </p:nvSpPr>
        <p:spPr/>
        <p:txBody>
          <a:bodyPr/>
          <a:lstStyle/>
          <a:p>
            <a:fld id="{7D7CC47D-5F8A-409B-A1E5-FC04969D52E5}" type="slidenum">
              <a:rPr lang="pt-BR" smtClean="0"/>
              <a:pPr/>
              <a:t>58</a:t>
            </a:fld>
            <a:endParaRPr lang="pt-BR"/>
          </a:p>
        </p:txBody>
      </p:sp>
      <p:sp>
        <p:nvSpPr>
          <p:cNvPr id="6" name="Título 1"/>
          <p:cNvSpPr txBox="1">
            <a:spLocks/>
          </p:cNvSpPr>
          <p:nvPr/>
        </p:nvSpPr>
        <p:spPr>
          <a:xfrm>
            <a:off x="1097280" y="286603"/>
            <a:ext cx="10058400" cy="1450757"/>
          </a:xfrm>
          <a:prstGeom prst="rect">
            <a:avLst/>
          </a:prstGeom>
        </p:spPr>
        <p:txBody>
          <a:bodyPr vert="horz" lIns="91440" tIns="45720" rIns="91440" bIns="45720" rtlCol="0" anchor="b">
            <a:normAutofit/>
          </a:bodyPr>
          <a:lstStyle/>
          <a:p>
            <a:pPr marL="0" marR="0" lvl="0" indent="0" algn="l" defTabSz="914400" rtl="0" eaLnBrk="1" fontAlgn="auto" latinLnBrk="0" hangingPunct="1">
              <a:lnSpc>
                <a:spcPct val="85000"/>
              </a:lnSpc>
              <a:spcBef>
                <a:spcPct val="0"/>
              </a:spcBef>
              <a:spcAft>
                <a:spcPts val="0"/>
              </a:spcAft>
              <a:buClrTx/>
              <a:buSzTx/>
              <a:buFontTx/>
              <a:buNone/>
              <a:tabLst/>
              <a:defRPr/>
            </a:pPr>
            <a:endParaRPr kumimoji="0" lang="pt-BR" sz="4800" b="0" i="0" u="none" strike="noStrike" kern="1200" cap="none" spc="-50" normalizeH="0" baseline="0" noProof="0" dirty="0">
              <a:ln>
                <a:noFill/>
              </a:ln>
              <a:solidFill>
                <a:schemeClr val="tx1">
                  <a:lumMod val="75000"/>
                  <a:lumOff val="25000"/>
                </a:schemeClr>
              </a:solidFill>
              <a:effectLst/>
              <a:uLnTx/>
              <a:uFillTx/>
              <a:latin typeface="+mj-lt"/>
              <a:ea typeface="+mj-ea"/>
              <a:cs typeface="+mj-cs"/>
            </a:endParaRPr>
          </a:p>
        </p:txBody>
      </p:sp>
    </p:spTree>
    <p:extLst>
      <p:ext uri="{BB962C8B-B14F-4D97-AF65-F5344CB8AC3E}">
        <p14:creationId xmlns:p14="http://schemas.microsoft.com/office/powerpoint/2010/main" xmlns="" val="2207640070"/>
      </p:ext>
    </p:extLst>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ço Reservado para Número de Slide 3"/>
          <p:cNvSpPr>
            <a:spLocks noGrp="1"/>
          </p:cNvSpPr>
          <p:nvPr>
            <p:ph type="sldNum" sz="quarter" idx="12"/>
          </p:nvPr>
        </p:nvSpPr>
        <p:spPr/>
        <p:txBody>
          <a:bodyPr/>
          <a:lstStyle/>
          <a:p>
            <a:fld id="{7D7CC47D-5F8A-409B-A1E5-FC04969D52E5}" type="slidenum">
              <a:rPr lang="pt-BR" smtClean="0"/>
              <a:pPr/>
              <a:t>59</a:t>
            </a:fld>
            <a:endParaRPr lang="pt-BR"/>
          </a:p>
        </p:txBody>
      </p:sp>
      <p:sp>
        <p:nvSpPr>
          <p:cNvPr id="3" name="Espaço Reservado para Conteúdo 2"/>
          <p:cNvSpPr>
            <a:spLocks noGrp="1"/>
          </p:cNvSpPr>
          <p:nvPr>
            <p:ph idx="4294967295"/>
          </p:nvPr>
        </p:nvSpPr>
        <p:spPr>
          <a:xfrm>
            <a:off x="694063" y="286603"/>
            <a:ext cx="11497937" cy="6019604"/>
          </a:xfrm>
        </p:spPr>
        <p:txBody>
          <a:bodyPr numCol="3">
            <a:normAutofit fontScale="85000" lnSpcReduction="10000"/>
          </a:bodyPr>
          <a:lstStyle/>
          <a:p>
            <a:r>
              <a:rPr lang="pt-BR" dirty="0" smtClean="0"/>
              <a:t>Art. 1.016.  O agravo de instrumento será dirigido </a:t>
            </a:r>
            <a:r>
              <a:rPr lang="pt-BR" b="1" u="sng" dirty="0" smtClean="0"/>
              <a:t>diretamente ao tribunal competente</a:t>
            </a:r>
            <a:r>
              <a:rPr lang="pt-BR" dirty="0" smtClean="0"/>
              <a:t>, por meio de petição com os seguintes requisitos:</a:t>
            </a:r>
          </a:p>
          <a:p>
            <a:r>
              <a:rPr lang="pt-BR" dirty="0" smtClean="0"/>
              <a:t>I - os nomes das partes;</a:t>
            </a:r>
          </a:p>
          <a:p>
            <a:r>
              <a:rPr lang="pt-BR" dirty="0" smtClean="0"/>
              <a:t>II - a exposição do fato e do direito;</a:t>
            </a:r>
          </a:p>
          <a:p>
            <a:r>
              <a:rPr lang="pt-BR" dirty="0" smtClean="0"/>
              <a:t>III - as razões do pedido de reforma ou de invalidação da decisão e o próprio pedido;</a:t>
            </a:r>
          </a:p>
          <a:p>
            <a:r>
              <a:rPr lang="pt-BR" dirty="0" smtClean="0"/>
              <a:t>IV - o nome e o endereço completo dos advogados constantes do processo.</a:t>
            </a:r>
          </a:p>
          <a:p>
            <a:r>
              <a:rPr lang="pt-BR" dirty="0" smtClean="0"/>
              <a:t>Art. 1.017.  A petição de agravo de instrumento </a:t>
            </a:r>
            <a:r>
              <a:rPr lang="pt-BR" u="sng" dirty="0" smtClean="0"/>
              <a:t>será instruída:</a:t>
            </a:r>
          </a:p>
          <a:p>
            <a:r>
              <a:rPr lang="pt-BR" dirty="0" smtClean="0"/>
              <a:t>I - </a:t>
            </a:r>
            <a:r>
              <a:rPr lang="pt-BR" b="1" u="sng" dirty="0" smtClean="0"/>
              <a:t>obrigatoriamente</a:t>
            </a:r>
            <a:r>
              <a:rPr lang="pt-BR" dirty="0" smtClean="0"/>
              <a:t>, com cópias da petição inicial, da contestação, da petição que ensejou a decisão agravada, da própria decisão agravada, da certidão da respectiva intimação ou outro documento oficial que comprove a tempestividade e das procurações outorgadas aos advogados do agravante e do agravado;</a:t>
            </a:r>
          </a:p>
          <a:p>
            <a:r>
              <a:rPr lang="pt-BR" dirty="0" smtClean="0"/>
              <a:t>II - </a:t>
            </a:r>
            <a:r>
              <a:rPr lang="pt-BR" dirty="0" smtClean="0">
                <a:solidFill>
                  <a:srgbClr val="00B050"/>
                </a:solidFill>
              </a:rPr>
              <a:t>com declaração de inexistência de qualquer dos documentos referidos no inciso I, feita pelo advogado do agravante, sob pena de sua responsabilidade pessoal;</a:t>
            </a:r>
          </a:p>
          <a:p>
            <a:r>
              <a:rPr lang="pt-BR" dirty="0" smtClean="0"/>
              <a:t>III - </a:t>
            </a:r>
            <a:r>
              <a:rPr lang="pt-BR" u="sng" dirty="0" smtClean="0"/>
              <a:t>facultativamente</a:t>
            </a:r>
            <a:r>
              <a:rPr lang="pt-BR" dirty="0" smtClean="0"/>
              <a:t>, com outras peças que o agravante reputar úteis.</a:t>
            </a:r>
          </a:p>
          <a:p>
            <a:r>
              <a:rPr lang="pt-BR" dirty="0" smtClean="0"/>
              <a:t>§ 1</a:t>
            </a:r>
            <a:r>
              <a:rPr lang="pt-BR" u="sng" baseline="30000" dirty="0" smtClean="0"/>
              <a:t>o</a:t>
            </a:r>
            <a:r>
              <a:rPr lang="pt-BR" dirty="0" smtClean="0"/>
              <a:t>  Acompanhará a petição o comprovante do pagamento das respectivas </a:t>
            </a:r>
            <a:r>
              <a:rPr lang="pt-BR" u="sng" dirty="0" smtClean="0"/>
              <a:t>custas e do porte de retorno</a:t>
            </a:r>
            <a:r>
              <a:rPr lang="pt-BR" dirty="0" smtClean="0"/>
              <a:t>, quando devidos, conforme tabela publicada pelos tribunais.</a:t>
            </a:r>
          </a:p>
          <a:p>
            <a:r>
              <a:rPr lang="pt-BR" dirty="0" smtClean="0"/>
              <a:t>§ 2</a:t>
            </a:r>
            <a:r>
              <a:rPr lang="pt-BR" u="sng" baseline="30000" dirty="0" smtClean="0"/>
              <a:t>o</a:t>
            </a:r>
            <a:r>
              <a:rPr lang="pt-BR" dirty="0" smtClean="0"/>
              <a:t>  No prazo do recurso, o agravo será interposto por:</a:t>
            </a:r>
          </a:p>
          <a:p>
            <a:r>
              <a:rPr lang="pt-BR" dirty="0" smtClean="0"/>
              <a:t>I - protocolo realizado diretamente no tribunal competente para julgá-lo;</a:t>
            </a:r>
          </a:p>
          <a:p>
            <a:r>
              <a:rPr lang="pt-BR" dirty="0" smtClean="0"/>
              <a:t>II - protocolo realizado na própria comarca, seção ou subseção judiciárias;</a:t>
            </a:r>
          </a:p>
          <a:p>
            <a:r>
              <a:rPr lang="pt-BR" dirty="0" smtClean="0"/>
              <a:t>III - postagem, sob registro, com aviso de recebimento;</a:t>
            </a:r>
          </a:p>
          <a:p>
            <a:r>
              <a:rPr lang="pt-BR" dirty="0" smtClean="0"/>
              <a:t>IV - transmissão de dados tipo fac-símile, nos termos da lei;</a:t>
            </a:r>
          </a:p>
          <a:p>
            <a:r>
              <a:rPr lang="pt-BR" dirty="0" smtClean="0"/>
              <a:t>V - outra forma prevista em lei.</a:t>
            </a:r>
          </a:p>
          <a:p>
            <a:r>
              <a:rPr lang="pt-BR" dirty="0" smtClean="0"/>
              <a:t>§ 3</a:t>
            </a:r>
            <a:r>
              <a:rPr lang="pt-BR" u="sng" baseline="30000" dirty="0" smtClean="0"/>
              <a:t>o</a:t>
            </a:r>
            <a:r>
              <a:rPr lang="pt-BR" dirty="0" smtClean="0"/>
              <a:t> </a:t>
            </a:r>
            <a:r>
              <a:rPr lang="pt-BR" dirty="0" smtClean="0">
                <a:solidFill>
                  <a:srgbClr val="00B050"/>
                </a:solidFill>
              </a:rPr>
              <a:t>Na falta da cópia de qualquer peça ou no caso de algum outro vício que comprometa a admissibilidade do agravo de instrumento, deve o relator aplicar o disposto no </a:t>
            </a:r>
            <a:r>
              <a:rPr lang="pt-BR" dirty="0" smtClean="0">
                <a:solidFill>
                  <a:srgbClr val="00B050"/>
                </a:solidFill>
                <a:hlinkClick r:id="rId2"/>
              </a:rPr>
              <a:t>art. 932, parágrafo único</a:t>
            </a:r>
            <a:r>
              <a:rPr lang="pt-BR" dirty="0" smtClean="0">
                <a:solidFill>
                  <a:srgbClr val="00B050"/>
                </a:solidFill>
              </a:rPr>
              <a:t>.</a:t>
            </a:r>
          </a:p>
          <a:p>
            <a:r>
              <a:rPr lang="pt-BR" dirty="0" smtClean="0"/>
              <a:t>§ 4</a:t>
            </a:r>
            <a:r>
              <a:rPr lang="pt-BR" u="sng" baseline="30000" dirty="0" smtClean="0"/>
              <a:t>o</a:t>
            </a:r>
            <a:r>
              <a:rPr lang="pt-BR" dirty="0" smtClean="0"/>
              <a:t> Se o recurso for interposto por sistema de transmissão de dados tipo fac-símile ou similar, as peças devem ser juntadas no momento de protocolo da petição original.</a:t>
            </a:r>
          </a:p>
          <a:p>
            <a:r>
              <a:rPr lang="pt-BR" dirty="0" smtClean="0">
                <a:solidFill>
                  <a:srgbClr val="00B050"/>
                </a:solidFill>
              </a:rPr>
              <a:t>§ 5</a:t>
            </a:r>
            <a:r>
              <a:rPr lang="pt-BR" u="sng" baseline="30000" dirty="0" smtClean="0">
                <a:solidFill>
                  <a:srgbClr val="00B050"/>
                </a:solidFill>
              </a:rPr>
              <a:t>o</a:t>
            </a:r>
            <a:r>
              <a:rPr lang="pt-BR" dirty="0" smtClean="0">
                <a:solidFill>
                  <a:srgbClr val="00B050"/>
                </a:solidFill>
              </a:rPr>
              <a:t> Sendo eletrônicos os autos do processo, dispensam-se as peças referidas nos incisos I e II do caput, facultando-se ao agravante anexar outros documentos que entender úteis para a compreensão da controvérsia.</a:t>
            </a:r>
          </a:p>
          <a:p>
            <a:pPr>
              <a:buFont typeface="Arial" panose="020B0604020202020204" pitchFamily="34" charset="0"/>
              <a:buChar char="•"/>
            </a:pPr>
            <a:endParaRPr lang="pt-BR" dirty="0" smtClean="0"/>
          </a:p>
          <a:p>
            <a:pPr>
              <a:buFont typeface="Arial" panose="020B0604020202020204" pitchFamily="34" charset="0"/>
              <a:buChar char="•"/>
            </a:pPr>
            <a:r>
              <a:rPr lang="pt-BR" dirty="0" smtClean="0">
                <a:solidFill>
                  <a:srgbClr val="00B050"/>
                </a:solidFill>
              </a:rPr>
              <a:t>Art. 932 Parágrafo único. Antes de considerar inadmissível o recurso, o relator concederá o prazo de 5 (cinco) dias ao recorrente para que seja sanado vício ou complementada a documentação exigível.</a:t>
            </a:r>
            <a:endParaRPr lang="pt-BR" dirty="0">
              <a:solidFill>
                <a:srgbClr val="00B050"/>
              </a:solidFill>
            </a:endParaRPr>
          </a:p>
        </p:txBody>
      </p:sp>
      <p:pic>
        <p:nvPicPr>
          <p:cNvPr id="5" name="Imagem 4"/>
          <p:cNvPicPr>
            <a:picLocks noChangeAspect="1"/>
          </p:cNvPicPr>
          <p:nvPr/>
        </p:nvPicPr>
        <p:blipFill>
          <a:blip r:embed="rId3" cstate="print">
            <a:extLst>
              <a:ext uri="{28A0092B-C50C-407E-A947-70E740481C1C}">
                <a14:useLocalDpi xmlns:a14="http://schemas.microsoft.com/office/drawing/2010/main" xmlns="" val="0"/>
              </a:ext>
            </a:extLst>
          </a:blip>
          <a:stretch>
            <a:fillRect/>
          </a:stretch>
        </p:blipFill>
        <p:spPr>
          <a:xfrm>
            <a:off x="140473" y="5825358"/>
            <a:ext cx="826935" cy="1032642"/>
          </a:xfrm>
          <a:prstGeom prst="rect">
            <a:avLst/>
          </a:prstGeom>
          <a:ln>
            <a:noFill/>
          </a:ln>
          <a:effectLst>
            <a:softEdge rad="112500"/>
          </a:effectLst>
        </p:spPr>
      </p:pic>
      <p:sp>
        <p:nvSpPr>
          <p:cNvPr id="6" name="Título 1"/>
          <p:cNvSpPr txBox="1">
            <a:spLocks/>
          </p:cNvSpPr>
          <p:nvPr/>
        </p:nvSpPr>
        <p:spPr>
          <a:xfrm>
            <a:off x="1097280" y="286603"/>
            <a:ext cx="10058400" cy="1450757"/>
          </a:xfrm>
          <a:prstGeom prst="rect">
            <a:avLst/>
          </a:prstGeom>
        </p:spPr>
        <p:txBody>
          <a:bodyPr vert="horz" lIns="91440" tIns="45720" rIns="91440" bIns="45720" rtlCol="0" anchor="b">
            <a:normAutofit/>
          </a:bodyPr>
          <a:lstStyle/>
          <a:p>
            <a:pPr marL="0" marR="0" lvl="0" indent="0" algn="l" defTabSz="914400" rtl="0" eaLnBrk="1" fontAlgn="auto" latinLnBrk="0" hangingPunct="1">
              <a:lnSpc>
                <a:spcPct val="85000"/>
              </a:lnSpc>
              <a:spcBef>
                <a:spcPct val="0"/>
              </a:spcBef>
              <a:spcAft>
                <a:spcPts val="0"/>
              </a:spcAft>
              <a:buClrTx/>
              <a:buSzTx/>
              <a:buFontTx/>
              <a:buNone/>
              <a:tabLst/>
              <a:defRPr/>
            </a:pPr>
            <a:endParaRPr kumimoji="0" lang="pt-BR" sz="4800" b="0" i="0" u="none" strike="noStrike" kern="1200" cap="none" spc="-50" normalizeH="0" baseline="0" noProof="0" dirty="0">
              <a:ln>
                <a:noFill/>
              </a:ln>
              <a:solidFill>
                <a:schemeClr val="tx1">
                  <a:lumMod val="75000"/>
                  <a:lumOff val="25000"/>
                </a:schemeClr>
              </a:solidFill>
              <a:effectLst/>
              <a:uLnTx/>
              <a:uFillTx/>
              <a:latin typeface="+mj-lt"/>
              <a:ea typeface="+mj-ea"/>
              <a:cs typeface="+mj-cs"/>
            </a:endParaRPr>
          </a:p>
        </p:txBody>
      </p:sp>
    </p:spTree>
    <p:extLst>
      <p:ext uri="{BB962C8B-B14F-4D97-AF65-F5344CB8AC3E}">
        <p14:creationId xmlns:p14="http://schemas.microsoft.com/office/powerpoint/2010/main" xmlns="" val="220764007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097279" y="286603"/>
            <a:ext cx="10388867" cy="1450757"/>
          </a:xfrm>
        </p:spPr>
        <p:txBody>
          <a:bodyPr/>
          <a:lstStyle/>
          <a:p>
            <a:r>
              <a:rPr lang="pt-BR" dirty="0" smtClean="0"/>
              <a:t>Recursos </a:t>
            </a:r>
            <a:endParaRPr lang="pt-BR" dirty="0"/>
          </a:p>
        </p:txBody>
      </p:sp>
      <p:sp>
        <p:nvSpPr>
          <p:cNvPr id="3" name="Espaço Reservado para Conteúdo 2"/>
          <p:cNvSpPr>
            <a:spLocks noGrp="1"/>
          </p:cNvSpPr>
          <p:nvPr>
            <p:ph idx="1"/>
          </p:nvPr>
        </p:nvSpPr>
        <p:spPr/>
        <p:txBody>
          <a:bodyPr>
            <a:normAutofit/>
          </a:bodyPr>
          <a:lstStyle/>
          <a:p>
            <a:pPr>
              <a:buFont typeface="Arial" panose="020B0604020202020204" pitchFamily="34" charset="0"/>
              <a:buChar char="•"/>
            </a:pPr>
            <a:r>
              <a:rPr lang="pt-BR" dirty="0" smtClean="0"/>
              <a:t>Contra qual tipo de decisão cabe recurso? </a:t>
            </a:r>
          </a:p>
          <a:p>
            <a:pPr>
              <a:buNone/>
            </a:pPr>
            <a:r>
              <a:rPr lang="pt-BR" i="1" dirty="0" smtClean="0"/>
              <a:t>Art. 1.001.  Dos despachos não cabe recurso.</a:t>
            </a:r>
          </a:p>
          <a:p>
            <a:pPr algn="just">
              <a:buFont typeface="Arial" panose="020B0604020202020204" pitchFamily="34" charset="0"/>
              <a:buChar char="•"/>
            </a:pPr>
            <a:r>
              <a:rPr lang="pt-BR" dirty="0" smtClean="0"/>
              <a:t> Justificativa: correção de possíveis erros. </a:t>
            </a:r>
          </a:p>
          <a:p>
            <a:pPr marL="0" indent="0" algn="just">
              <a:buNone/>
            </a:pPr>
            <a:r>
              <a:rPr lang="pt-BR" b="1" dirty="0" smtClean="0"/>
              <a:t>Equilíbrio: </a:t>
            </a:r>
            <a:r>
              <a:rPr lang="pt-BR" dirty="0" smtClean="0"/>
              <a:t>celeridade X certeza da decisão.</a:t>
            </a:r>
          </a:p>
          <a:p>
            <a:pPr marL="0" indent="0" algn="just">
              <a:buNone/>
            </a:pPr>
            <a:endParaRPr lang="pt-BR" dirty="0" smtClean="0"/>
          </a:p>
          <a:p>
            <a:pPr marL="0" indent="0" algn="just">
              <a:buNone/>
            </a:pPr>
            <a:r>
              <a:rPr lang="pt-BR" b="1" dirty="0" smtClean="0"/>
              <a:t>Recurso e duplo grau de jurisdição: </a:t>
            </a:r>
            <a:r>
              <a:rPr lang="pt-BR" dirty="0" smtClean="0"/>
              <a:t>Entende-se que há maior probabilidade de acerto se houver dois pronunciamentos judiciais. A reavaliação por um colegiado mais experiente, em tese, permite que se chegue a uma decisão mais precisa.</a:t>
            </a:r>
          </a:p>
          <a:p>
            <a:pPr marL="0" indent="0" algn="just">
              <a:buNone/>
            </a:pPr>
            <a:r>
              <a:rPr lang="pt-BR" dirty="0" smtClean="0"/>
              <a:t>Mas sempre fica o risco de se substituir uma decisão correta por uma errônea.</a:t>
            </a:r>
            <a:endParaRPr lang="pt-BR" dirty="0"/>
          </a:p>
          <a:p>
            <a:pPr marL="0" indent="0" algn="just">
              <a:buNone/>
            </a:pPr>
            <a:endParaRPr lang="pt-BR" b="1" dirty="0"/>
          </a:p>
          <a:p>
            <a:endParaRPr lang="pt-BR" dirty="0"/>
          </a:p>
        </p:txBody>
      </p:sp>
      <p:pic>
        <p:nvPicPr>
          <p:cNvPr id="5" name="Imagem 4"/>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140473" y="5825358"/>
            <a:ext cx="826935" cy="1032642"/>
          </a:xfrm>
          <a:prstGeom prst="rect">
            <a:avLst/>
          </a:prstGeom>
          <a:ln>
            <a:noFill/>
          </a:ln>
          <a:effectLst>
            <a:softEdge rad="112500"/>
          </a:effectLst>
        </p:spPr>
      </p:pic>
      <p:sp>
        <p:nvSpPr>
          <p:cNvPr id="4" name="Espaço Reservado para Número de Slide 3"/>
          <p:cNvSpPr>
            <a:spLocks noGrp="1"/>
          </p:cNvSpPr>
          <p:nvPr>
            <p:ph type="sldNum" sz="quarter" idx="12"/>
          </p:nvPr>
        </p:nvSpPr>
        <p:spPr/>
        <p:txBody>
          <a:bodyPr/>
          <a:lstStyle/>
          <a:p>
            <a:fld id="{7D7CC47D-5F8A-409B-A1E5-FC04969D52E5}" type="slidenum">
              <a:rPr lang="pt-BR" smtClean="0"/>
              <a:pPr/>
              <a:t>6</a:t>
            </a:fld>
            <a:endParaRPr lang="pt-BR"/>
          </a:p>
        </p:txBody>
      </p:sp>
    </p:spTree>
    <p:extLst>
      <p:ext uri="{BB962C8B-B14F-4D97-AF65-F5344CB8AC3E}">
        <p14:creationId xmlns:p14="http://schemas.microsoft.com/office/powerpoint/2010/main" xmlns="" val="2207640070"/>
      </p:ext>
    </p:extLst>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097279" y="286603"/>
            <a:ext cx="10388867" cy="1450757"/>
          </a:xfrm>
        </p:spPr>
        <p:txBody>
          <a:bodyPr/>
          <a:lstStyle/>
          <a:p>
            <a:r>
              <a:rPr lang="pt-BR" dirty="0" smtClean="0"/>
              <a:t>Agravo de instrumento</a:t>
            </a:r>
            <a:endParaRPr lang="pt-BR" dirty="0"/>
          </a:p>
        </p:txBody>
      </p:sp>
      <p:sp>
        <p:nvSpPr>
          <p:cNvPr id="3" name="Espaço Reservado para Conteúdo 2"/>
          <p:cNvSpPr>
            <a:spLocks noGrp="1"/>
          </p:cNvSpPr>
          <p:nvPr>
            <p:ph idx="1"/>
          </p:nvPr>
        </p:nvSpPr>
        <p:spPr>
          <a:xfrm>
            <a:off x="756745" y="1734207"/>
            <a:ext cx="11083157" cy="4603531"/>
          </a:xfrm>
        </p:spPr>
        <p:txBody>
          <a:bodyPr numCol="3">
            <a:normAutofit fontScale="85000" lnSpcReduction="10000"/>
          </a:bodyPr>
          <a:lstStyle/>
          <a:p>
            <a:r>
              <a:rPr lang="pt-BR" dirty="0" smtClean="0"/>
              <a:t>Art. 1.018.  O agravante </a:t>
            </a:r>
            <a:r>
              <a:rPr lang="pt-BR" b="1" dirty="0" smtClean="0">
                <a:solidFill>
                  <a:srgbClr val="00B050"/>
                </a:solidFill>
              </a:rPr>
              <a:t>poderá</a:t>
            </a:r>
            <a:r>
              <a:rPr lang="pt-BR" dirty="0" smtClean="0"/>
              <a:t> </a:t>
            </a:r>
            <a:r>
              <a:rPr lang="pt-BR" u="sng" dirty="0" smtClean="0"/>
              <a:t>requerer a juntada, aos autos do processo, de cópia da petição do agravo de instrumento, do comprovante de sua interposição e da relação dos documentos que instruíram o recurso</a:t>
            </a:r>
            <a:r>
              <a:rPr lang="pt-BR" dirty="0" smtClean="0"/>
              <a:t>.</a:t>
            </a:r>
          </a:p>
          <a:p>
            <a:r>
              <a:rPr lang="pt-BR" dirty="0" smtClean="0"/>
              <a:t>§ 1</a:t>
            </a:r>
            <a:r>
              <a:rPr lang="pt-BR" u="sng" baseline="30000" dirty="0" smtClean="0"/>
              <a:t>o</a:t>
            </a:r>
            <a:r>
              <a:rPr lang="pt-BR" dirty="0" smtClean="0"/>
              <a:t> Se o juiz comunicar que </a:t>
            </a:r>
            <a:r>
              <a:rPr lang="pt-BR" u="sng" dirty="0" smtClean="0"/>
              <a:t>reformou inteiramente a decisão</a:t>
            </a:r>
            <a:r>
              <a:rPr lang="pt-BR" dirty="0" smtClean="0"/>
              <a:t>, o relator considerará prejudicado o agravo de instrumento.</a:t>
            </a:r>
          </a:p>
          <a:p>
            <a:r>
              <a:rPr lang="pt-BR" dirty="0" smtClean="0"/>
              <a:t>§ 2</a:t>
            </a:r>
            <a:r>
              <a:rPr lang="pt-BR" u="sng" baseline="30000" dirty="0" smtClean="0"/>
              <a:t>o</a:t>
            </a:r>
            <a:r>
              <a:rPr lang="pt-BR" dirty="0" smtClean="0"/>
              <a:t> </a:t>
            </a:r>
            <a:r>
              <a:rPr lang="pt-BR" b="1" dirty="0" smtClean="0"/>
              <a:t>Não sendo eletrônicos os autos, o agravante tomará a providência prevista no caput, no prazo de 3 (três) dias a contar da interposição do agravo de instrumento</a:t>
            </a:r>
            <a:r>
              <a:rPr lang="pt-BR" dirty="0" smtClean="0"/>
              <a:t>.</a:t>
            </a:r>
          </a:p>
          <a:p>
            <a:r>
              <a:rPr lang="pt-BR" dirty="0" smtClean="0"/>
              <a:t>§ 3</a:t>
            </a:r>
            <a:r>
              <a:rPr lang="pt-BR" u="sng" baseline="30000" dirty="0" smtClean="0"/>
              <a:t>o</a:t>
            </a:r>
            <a:r>
              <a:rPr lang="pt-BR" dirty="0" smtClean="0"/>
              <a:t> O descumprimento da exigência de que trata o § 2</a:t>
            </a:r>
            <a:r>
              <a:rPr lang="pt-BR" u="sng" baseline="30000" dirty="0" smtClean="0"/>
              <a:t>o</a:t>
            </a:r>
            <a:r>
              <a:rPr lang="pt-BR" dirty="0" smtClean="0"/>
              <a:t>, desde que arguido e provado pelo agravado, importa inadmissibilidade do agravo de instrumento.</a:t>
            </a:r>
          </a:p>
          <a:p>
            <a:r>
              <a:rPr lang="pt-BR" dirty="0" smtClean="0"/>
              <a:t>Art. 1.019.  Recebido o agravo de instrumento no tribunal e distribuído imediatamente, se não for o caso de aplicação do </a:t>
            </a:r>
            <a:r>
              <a:rPr lang="pt-BR" dirty="0" smtClean="0">
                <a:hlinkClick r:id="rId2"/>
              </a:rPr>
              <a:t>art. 932, incisos III e IV</a:t>
            </a:r>
            <a:r>
              <a:rPr lang="pt-BR" dirty="0" smtClean="0"/>
              <a:t>, o relator, no prazo de 5 (cinco) dias:</a:t>
            </a:r>
          </a:p>
          <a:p>
            <a:r>
              <a:rPr lang="pt-BR" dirty="0" smtClean="0"/>
              <a:t>I - poderá atribuir </a:t>
            </a:r>
            <a:r>
              <a:rPr lang="pt-BR" u="sng" dirty="0" smtClean="0"/>
              <a:t>efeito suspensivo </a:t>
            </a:r>
            <a:r>
              <a:rPr lang="pt-BR" dirty="0" smtClean="0"/>
              <a:t>ao recurso ou deferir, em </a:t>
            </a:r>
            <a:r>
              <a:rPr lang="pt-BR" u="sng" dirty="0" smtClean="0"/>
              <a:t>antecipação de tutela</a:t>
            </a:r>
            <a:r>
              <a:rPr lang="pt-BR" dirty="0" smtClean="0"/>
              <a:t>, total ou parcialmente, a pretensão recursal, comunicando ao juiz sua decisão;</a:t>
            </a:r>
          </a:p>
          <a:p>
            <a:r>
              <a:rPr lang="pt-BR" dirty="0" smtClean="0"/>
              <a:t>II - ordenará a </a:t>
            </a:r>
            <a:r>
              <a:rPr lang="pt-BR" u="sng" dirty="0" smtClean="0"/>
              <a:t>intimação do agravado </a:t>
            </a:r>
            <a:r>
              <a:rPr lang="pt-BR" dirty="0" smtClean="0"/>
              <a:t>pessoalmente, por carta com aviso de recebimento, quando não tiver procurador constituído, ou pelo Diário da Justiça ou por carta com aviso de recebimento dirigida ao seu advogado, para que responda no prazo de 15 (quinze) dias, facultando-lhe juntar a documentação que entender necessária ao julgamento do recurso;</a:t>
            </a:r>
          </a:p>
          <a:p>
            <a:r>
              <a:rPr lang="pt-BR" dirty="0" smtClean="0"/>
              <a:t>III - determinará a intimação do Ministério Público, preferencialmente por meio eletrônico, quando for o caso de sua intervenção, para que se manifeste no prazo de 15 (quinze) dias.</a:t>
            </a:r>
          </a:p>
          <a:p>
            <a:r>
              <a:rPr lang="pt-BR" dirty="0" smtClean="0"/>
              <a:t>Art. 1.020.  O relator solicitará dia para julgamento em prazo não superior a 1 (um) mês da intimação do agravado.</a:t>
            </a:r>
          </a:p>
          <a:p>
            <a:endParaRPr lang="pt-BR" dirty="0" smtClean="0"/>
          </a:p>
          <a:p>
            <a:pPr>
              <a:buFont typeface="Arial" panose="020B0604020202020204" pitchFamily="34" charset="0"/>
              <a:buChar char="•"/>
            </a:pPr>
            <a:endParaRPr lang="pt-BR" dirty="0"/>
          </a:p>
        </p:txBody>
      </p:sp>
      <p:pic>
        <p:nvPicPr>
          <p:cNvPr id="5" name="Imagem 4"/>
          <p:cNvPicPr>
            <a:picLocks noChangeAspect="1"/>
          </p:cNvPicPr>
          <p:nvPr/>
        </p:nvPicPr>
        <p:blipFill>
          <a:blip r:embed="rId3" cstate="print">
            <a:extLst>
              <a:ext uri="{28A0092B-C50C-407E-A947-70E740481C1C}">
                <a14:useLocalDpi xmlns:a14="http://schemas.microsoft.com/office/drawing/2010/main" xmlns="" val="0"/>
              </a:ext>
            </a:extLst>
          </a:blip>
          <a:stretch>
            <a:fillRect/>
          </a:stretch>
        </p:blipFill>
        <p:spPr>
          <a:xfrm>
            <a:off x="140473" y="5825358"/>
            <a:ext cx="826935" cy="1032642"/>
          </a:xfrm>
          <a:prstGeom prst="rect">
            <a:avLst/>
          </a:prstGeom>
          <a:ln>
            <a:noFill/>
          </a:ln>
          <a:effectLst>
            <a:softEdge rad="112500"/>
          </a:effectLst>
        </p:spPr>
      </p:pic>
      <p:sp>
        <p:nvSpPr>
          <p:cNvPr id="4" name="Espaço Reservado para Número de Slide 3"/>
          <p:cNvSpPr>
            <a:spLocks noGrp="1"/>
          </p:cNvSpPr>
          <p:nvPr>
            <p:ph type="sldNum" sz="quarter" idx="12"/>
          </p:nvPr>
        </p:nvSpPr>
        <p:spPr/>
        <p:txBody>
          <a:bodyPr/>
          <a:lstStyle/>
          <a:p>
            <a:fld id="{7D7CC47D-5F8A-409B-A1E5-FC04969D52E5}" type="slidenum">
              <a:rPr lang="pt-BR" smtClean="0"/>
              <a:pPr/>
              <a:t>60</a:t>
            </a:fld>
            <a:endParaRPr lang="pt-BR"/>
          </a:p>
        </p:txBody>
      </p:sp>
      <p:sp>
        <p:nvSpPr>
          <p:cNvPr id="6" name="Título 1"/>
          <p:cNvSpPr txBox="1">
            <a:spLocks/>
          </p:cNvSpPr>
          <p:nvPr/>
        </p:nvSpPr>
        <p:spPr>
          <a:xfrm>
            <a:off x="1097280" y="286603"/>
            <a:ext cx="10058400" cy="1450757"/>
          </a:xfrm>
          <a:prstGeom prst="rect">
            <a:avLst/>
          </a:prstGeom>
        </p:spPr>
        <p:txBody>
          <a:bodyPr vert="horz" lIns="91440" tIns="45720" rIns="91440" bIns="45720" rtlCol="0" anchor="b">
            <a:normAutofit/>
          </a:bodyPr>
          <a:lstStyle/>
          <a:p>
            <a:pPr marL="0" marR="0" lvl="0" indent="0" algn="l" defTabSz="914400" rtl="0" eaLnBrk="1" fontAlgn="auto" latinLnBrk="0" hangingPunct="1">
              <a:lnSpc>
                <a:spcPct val="85000"/>
              </a:lnSpc>
              <a:spcBef>
                <a:spcPct val="0"/>
              </a:spcBef>
              <a:spcAft>
                <a:spcPts val="0"/>
              </a:spcAft>
              <a:buClrTx/>
              <a:buSzTx/>
              <a:buFontTx/>
              <a:buNone/>
              <a:tabLst/>
              <a:defRPr/>
            </a:pPr>
            <a:endParaRPr kumimoji="0" lang="pt-BR" sz="4800" b="0" i="0" u="none" strike="noStrike" kern="1200" cap="none" spc="-50" normalizeH="0" baseline="0" noProof="0" dirty="0">
              <a:ln>
                <a:noFill/>
              </a:ln>
              <a:solidFill>
                <a:schemeClr val="tx1">
                  <a:lumMod val="75000"/>
                  <a:lumOff val="25000"/>
                </a:schemeClr>
              </a:solidFill>
              <a:effectLst/>
              <a:uLnTx/>
              <a:uFillTx/>
              <a:latin typeface="+mj-lt"/>
              <a:ea typeface="+mj-ea"/>
              <a:cs typeface="+mj-cs"/>
            </a:endParaRPr>
          </a:p>
        </p:txBody>
      </p:sp>
    </p:spTree>
    <p:extLst>
      <p:ext uri="{BB962C8B-B14F-4D97-AF65-F5344CB8AC3E}">
        <p14:creationId xmlns:p14="http://schemas.microsoft.com/office/powerpoint/2010/main" xmlns="" val="2207640070"/>
      </p:ext>
    </p:extLst>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ítulo 5"/>
          <p:cNvSpPr>
            <a:spLocks noGrp="1"/>
          </p:cNvSpPr>
          <p:nvPr>
            <p:ph type="ctrTitle"/>
          </p:nvPr>
        </p:nvSpPr>
        <p:spPr>
          <a:xfrm>
            <a:off x="1097280" y="774994"/>
            <a:ext cx="10058400" cy="3566160"/>
          </a:xfrm>
        </p:spPr>
        <p:txBody>
          <a:bodyPr/>
          <a:lstStyle/>
          <a:p>
            <a:r>
              <a:rPr lang="pt-BR" dirty="0" smtClean="0"/>
              <a:t>Agravo interno</a:t>
            </a:r>
            <a:endParaRPr lang="pt-BR" dirty="0"/>
          </a:p>
        </p:txBody>
      </p:sp>
      <p:sp>
        <p:nvSpPr>
          <p:cNvPr id="7" name="Subtítulo 6"/>
          <p:cNvSpPr>
            <a:spLocks noGrp="1"/>
          </p:cNvSpPr>
          <p:nvPr>
            <p:ph type="subTitle" idx="1"/>
          </p:nvPr>
        </p:nvSpPr>
        <p:spPr/>
        <p:txBody>
          <a:bodyPr/>
          <a:lstStyle/>
          <a:p>
            <a:endParaRPr lang="pt-BR"/>
          </a:p>
        </p:txBody>
      </p:sp>
      <p:sp>
        <p:nvSpPr>
          <p:cNvPr id="4" name="Espaço Reservado para Número de Slide 3"/>
          <p:cNvSpPr>
            <a:spLocks noGrp="1"/>
          </p:cNvSpPr>
          <p:nvPr>
            <p:ph type="sldNum" sz="quarter" idx="12"/>
          </p:nvPr>
        </p:nvSpPr>
        <p:spPr/>
        <p:txBody>
          <a:bodyPr/>
          <a:lstStyle/>
          <a:p>
            <a:fld id="{7D7CC47D-5F8A-409B-A1E5-FC04969D52E5}" type="slidenum">
              <a:rPr lang="pt-BR" smtClean="0"/>
              <a:pPr/>
              <a:t>61</a:t>
            </a:fld>
            <a:endParaRPr lang="pt-BR"/>
          </a:p>
        </p:txBody>
      </p:sp>
    </p:spTree>
    <p:extLst>
      <p:ext uri="{BB962C8B-B14F-4D97-AF65-F5344CB8AC3E}">
        <p14:creationId xmlns:p14="http://schemas.microsoft.com/office/powerpoint/2010/main" xmlns="" val="2722601272"/>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097279" y="286603"/>
            <a:ext cx="10388867" cy="1450757"/>
          </a:xfrm>
        </p:spPr>
        <p:txBody>
          <a:bodyPr/>
          <a:lstStyle/>
          <a:p>
            <a:r>
              <a:rPr lang="pt-BR" dirty="0" smtClean="0"/>
              <a:t>Agravo interno</a:t>
            </a:r>
            <a:endParaRPr lang="pt-BR" dirty="0"/>
          </a:p>
        </p:txBody>
      </p:sp>
      <p:sp>
        <p:nvSpPr>
          <p:cNvPr id="3" name="Espaço Reservado para Conteúdo 2"/>
          <p:cNvSpPr>
            <a:spLocks noGrp="1"/>
          </p:cNvSpPr>
          <p:nvPr>
            <p:ph idx="1"/>
          </p:nvPr>
        </p:nvSpPr>
        <p:spPr/>
        <p:txBody>
          <a:bodyPr>
            <a:normAutofit fontScale="85000" lnSpcReduction="20000"/>
          </a:bodyPr>
          <a:lstStyle/>
          <a:p>
            <a:r>
              <a:rPr lang="pt-BR" dirty="0" smtClean="0"/>
              <a:t>DO AGRAVO INTERNO</a:t>
            </a:r>
          </a:p>
          <a:p>
            <a:r>
              <a:rPr lang="pt-BR" dirty="0" smtClean="0"/>
              <a:t>Art. 1.021.  Contra decisão </a:t>
            </a:r>
            <a:r>
              <a:rPr lang="pt-BR" b="1" u="sng" dirty="0" smtClean="0"/>
              <a:t>proferida pelo relator </a:t>
            </a:r>
            <a:r>
              <a:rPr lang="pt-BR" dirty="0" smtClean="0"/>
              <a:t>caberá agravo interno </a:t>
            </a:r>
            <a:r>
              <a:rPr lang="pt-BR" u="sng" dirty="0" smtClean="0"/>
              <a:t>para o respectivo órgão colegiado</a:t>
            </a:r>
            <a:r>
              <a:rPr lang="pt-BR" dirty="0" smtClean="0"/>
              <a:t>, observadas, quanto ao processamento, as regras do regimento interno do tribunal.</a:t>
            </a:r>
          </a:p>
          <a:p>
            <a:r>
              <a:rPr lang="pt-BR" dirty="0" smtClean="0"/>
              <a:t>§ 1</a:t>
            </a:r>
            <a:r>
              <a:rPr lang="pt-BR" u="sng" baseline="30000" dirty="0" smtClean="0"/>
              <a:t>o</a:t>
            </a:r>
            <a:r>
              <a:rPr lang="pt-BR" dirty="0" smtClean="0"/>
              <a:t> Na petição de agravo interno, o recorrente impugnará especificadamente os fundamentos da decisão agravada.</a:t>
            </a:r>
          </a:p>
          <a:p>
            <a:r>
              <a:rPr lang="pt-BR" dirty="0" smtClean="0"/>
              <a:t>§ 2</a:t>
            </a:r>
            <a:r>
              <a:rPr lang="pt-BR" u="sng" baseline="30000" dirty="0" smtClean="0"/>
              <a:t>o</a:t>
            </a:r>
            <a:r>
              <a:rPr lang="pt-BR" dirty="0" smtClean="0"/>
              <a:t> O agravo será dirigido ao relator, que </a:t>
            </a:r>
            <a:r>
              <a:rPr lang="pt-BR" u="sng" dirty="0" smtClean="0"/>
              <a:t>intimará o agravado para manifestar-se sobre o recurso no prazo de 15 (quinze) dias</a:t>
            </a:r>
            <a:r>
              <a:rPr lang="pt-BR" dirty="0" smtClean="0"/>
              <a:t>, ao final do qual, não havendo </a:t>
            </a:r>
            <a:r>
              <a:rPr lang="pt-BR" b="1" u="sng" dirty="0" smtClean="0"/>
              <a:t>retratação</a:t>
            </a:r>
            <a:r>
              <a:rPr lang="pt-BR" dirty="0" smtClean="0"/>
              <a:t>, o relator levá-lo-á a julgamento pelo órgão colegiado, com inclusão em pauta.</a:t>
            </a:r>
          </a:p>
          <a:p>
            <a:r>
              <a:rPr lang="pt-BR" dirty="0" smtClean="0"/>
              <a:t>§ 3</a:t>
            </a:r>
            <a:r>
              <a:rPr lang="pt-BR" u="sng" baseline="30000" dirty="0" smtClean="0"/>
              <a:t>o</a:t>
            </a:r>
            <a:r>
              <a:rPr lang="pt-BR" dirty="0" smtClean="0"/>
              <a:t> </a:t>
            </a:r>
            <a:r>
              <a:rPr lang="pt-BR" u="sng" dirty="0" smtClean="0"/>
              <a:t>É vedado ao relator limitar-se à reprodução dos fundamentos da decisão agravada para julgar improcedente o agravo interno</a:t>
            </a:r>
            <a:r>
              <a:rPr lang="pt-BR" dirty="0" smtClean="0"/>
              <a:t>.</a:t>
            </a:r>
          </a:p>
          <a:p>
            <a:r>
              <a:rPr lang="pt-BR" dirty="0" smtClean="0"/>
              <a:t>§ 4</a:t>
            </a:r>
            <a:r>
              <a:rPr lang="pt-BR" u="sng" baseline="30000" dirty="0" smtClean="0"/>
              <a:t>o</a:t>
            </a:r>
            <a:r>
              <a:rPr lang="pt-BR" dirty="0" smtClean="0"/>
              <a:t> Quando o agravo interno for declarado manifestamente inadmissível ou improcedente em votação unânime, o órgão colegiado, em decisão fundamentada, </a:t>
            </a:r>
            <a:r>
              <a:rPr lang="pt-BR" b="1" u="sng" dirty="0" smtClean="0"/>
              <a:t>condenará o agravante a pagar ao agravado multa fixada entre um e cinco por cento do valor atualizado da causa</a:t>
            </a:r>
            <a:r>
              <a:rPr lang="pt-BR" dirty="0" smtClean="0"/>
              <a:t>.</a:t>
            </a:r>
          </a:p>
          <a:p>
            <a:r>
              <a:rPr lang="pt-BR" dirty="0" smtClean="0"/>
              <a:t>§ 5</a:t>
            </a:r>
            <a:r>
              <a:rPr lang="pt-BR" u="sng" baseline="30000" dirty="0" smtClean="0"/>
              <a:t>o</a:t>
            </a:r>
            <a:r>
              <a:rPr lang="pt-BR" dirty="0" smtClean="0"/>
              <a:t> </a:t>
            </a:r>
            <a:r>
              <a:rPr lang="pt-BR" u="sng" dirty="0" smtClean="0"/>
              <a:t>A interposição de qualquer outro recurso está condicionada ao depósito prévio do valor da multa prevista no § 4</a:t>
            </a:r>
            <a:r>
              <a:rPr lang="pt-BR" u="sng" baseline="30000" dirty="0" smtClean="0"/>
              <a:t>o</a:t>
            </a:r>
            <a:r>
              <a:rPr lang="pt-BR" u="sng" dirty="0" smtClean="0"/>
              <a:t>, à exceção da Fazenda Pública e do beneficiário de gratuidade da justiça, que farão o pagamento ao final.</a:t>
            </a:r>
          </a:p>
          <a:p>
            <a:pPr>
              <a:buFont typeface="Arial" panose="020B0604020202020204" pitchFamily="34" charset="0"/>
              <a:buChar char="•"/>
            </a:pPr>
            <a:endParaRPr lang="pt-BR" dirty="0"/>
          </a:p>
        </p:txBody>
      </p:sp>
      <p:sp>
        <p:nvSpPr>
          <p:cNvPr id="4" name="Espaço Reservado para Número de Slide 3"/>
          <p:cNvSpPr>
            <a:spLocks noGrp="1"/>
          </p:cNvSpPr>
          <p:nvPr>
            <p:ph type="sldNum" sz="quarter" idx="12"/>
          </p:nvPr>
        </p:nvSpPr>
        <p:spPr/>
        <p:txBody>
          <a:bodyPr/>
          <a:lstStyle/>
          <a:p>
            <a:fld id="{7D7CC47D-5F8A-409B-A1E5-FC04969D52E5}" type="slidenum">
              <a:rPr lang="pt-BR" smtClean="0"/>
              <a:pPr/>
              <a:t>62</a:t>
            </a:fld>
            <a:endParaRPr lang="pt-BR"/>
          </a:p>
        </p:txBody>
      </p:sp>
      <p:sp>
        <p:nvSpPr>
          <p:cNvPr id="6" name="Título 1"/>
          <p:cNvSpPr txBox="1">
            <a:spLocks/>
          </p:cNvSpPr>
          <p:nvPr/>
        </p:nvSpPr>
        <p:spPr>
          <a:xfrm>
            <a:off x="1097280" y="286603"/>
            <a:ext cx="10058400" cy="1450757"/>
          </a:xfrm>
          <a:prstGeom prst="rect">
            <a:avLst/>
          </a:prstGeom>
        </p:spPr>
        <p:txBody>
          <a:bodyPr vert="horz" lIns="91440" tIns="45720" rIns="91440" bIns="45720" rtlCol="0" anchor="b">
            <a:normAutofit/>
          </a:bodyPr>
          <a:lstStyle/>
          <a:p>
            <a:pPr marL="0" marR="0" lvl="0" indent="0" algn="l" defTabSz="914400" rtl="0" eaLnBrk="1" fontAlgn="auto" latinLnBrk="0" hangingPunct="1">
              <a:lnSpc>
                <a:spcPct val="85000"/>
              </a:lnSpc>
              <a:spcBef>
                <a:spcPct val="0"/>
              </a:spcBef>
              <a:spcAft>
                <a:spcPts val="0"/>
              </a:spcAft>
              <a:buClrTx/>
              <a:buSzTx/>
              <a:buFontTx/>
              <a:buNone/>
              <a:tabLst/>
              <a:defRPr/>
            </a:pPr>
            <a:endParaRPr kumimoji="0" lang="pt-BR" sz="4800" b="0" i="0" u="none" strike="noStrike" kern="1200" cap="none" spc="-50" normalizeH="0" baseline="0" noProof="0" dirty="0">
              <a:ln>
                <a:noFill/>
              </a:ln>
              <a:solidFill>
                <a:schemeClr val="tx1">
                  <a:lumMod val="75000"/>
                  <a:lumOff val="25000"/>
                </a:schemeClr>
              </a:solidFill>
              <a:effectLst/>
              <a:uLnTx/>
              <a:uFillTx/>
              <a:latin typeface="+mj-lt"/>
              <a:ea typeface="+mj-ea"/>
              <a:cs typeface="+mj-cs"/>
            </a:endParaRPr>
          </a:p>
        </p:txBody>
      </p:sp>
    </p:spTree>
    <p:extLst>
      <p:ext uri="{BB962C8B-B14F-4D97-AF65-F5344CB8AC3E}">
        <p14:creationId xmlns:p14="http://schemas.microsoft.com/office/powerpoint/2010/main" xmlns="" val="2207640070"/>
      </p:ext>
    </p:extLst>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097279" y="286603"/>
            <a:ext cx="10388867" cy="1450757"/>
          </a:xfrm>
        </p:spPr>
        <p:txBody>
          <a:bodyPr/>
          <a:lstStyle/>
          <a:p>
            <a:r>
              <a:rPr lang="pt-BR" dirty="0" smtClean="0"/>
              <a:t>Agravo interno </a:t>
            </a:r>
            <a:endParaRPr lang="pt-BR" dirty="0"/>
          </a:p>
        </p:txBody>
      </p:sp>
      <p:sp>
        <p:nvSpPr>
          <p:cNvPr id="3" name="Espaço Reservado para Conteúdo 2"/>
          <p:cNvSpPr>
            <a:spLocks noGrp="1"/>
          </p:cNvSpPr>
          <p:nvPr>
            <p:ph idx="1"/>
          </p:nvPr>
        </p:nvSpPr>
        <p:spPr/>
        <p:txBody>
          <a:bodyPr>
            <a:normAutofit/>
          </a:bodyPr>
          <a:lstStyle/>
          <a:p>
            <a:r>
              <a:rPr lang="pt-BR" dirty="0" smtClean="0"/>
              <a:t>Decisões do relator </a:t>
            </a:r>
            <a:r>
              <a:rPr lang="pt-BR" b="1" u="sng" dirty="0" smtClean="0"/>
              <a:t>irrecorríveis</a:t>
            </a:r>
            <a:r>
              <a:rPr lang="pt-BR" dirty="0" smtClean="0"/>
              <a:t>: </a:t>
            </a:r>
          </a:p>
          <a:p>
            <a:r>
              <a:rPr lang="pt-BR" dirty="0" smtClean="0"/>
              <a:t>Decisão que delibera sobre a presença </a:t>
            </a:r>
            <a:r>
              <a:rPr lang="pt-BR" i="1" dirty="0" smtClean="0"/>
              <a:t>de </a:t>
            </a:r>
            <a:r>
              <a:rPr lang="pt-BR" i="1" dirty="0" err="1" smtClean="0"/>
              <a:t>amicus</a:t>
            </a:r>
            <a:r>
              <a:rPr lang="pt-BR" i="1" dirty="0" smtClean="0"/>
              <a:t> </a:t>
            </a:r>
            <a:r>
              <a:rPr lang="pt-BR" i="1" dirty="0" err="1" smtClean="0"/>
              <a:t>curiae</a:t>
            </a:r>
            <a:r>
              <a:rPr lang="pt-BR" i="1" dirty="0" smtClean="0"/>
              <a:t> </a:t>
            </a:r>
            <a:r>
              <a:rPr lang="pt-BR" dirty="0" smtClean="0"/>
              <a:t>no processo (</a:t>
            </a:r>
            <a:r>
              <a:rPr lang="pt-BR" dirty="0" err="1" smtClean="0"/>
              <a:t>arts</a:t>
            </a:r>
            <a:r>
              <a:rPr lang="pt-BR" dirty="0" smtClean="0"/>
              <a:t>. 138, caput; e 950 §3º), </a:t>
            </a:r>
          </a:p>
          <a:p>
            <a:r>
              <a:rPr lang="pt-BR" dirty="0" smtClean="0"/>
              <a:t>Decisão 1.031 §§ 2º e 3º: decisão do relator do STJ ou STF sobre relação de </a:t>
            </a:r>
            <a:r>
              <a:rPr lang="pt-BR" dirty="0" err="1" smtClean="0"/>
              <a:t>prejudicialidade</a:t>
            </a:r>
            <a:r>
              <a:rPr lang="pt-BR" dirty="0" smtClean="0"/>
              <a:t> entre recurso extraordinário e recurso especial. </a:t>
            </a:r>
          </a:p>
          <a:p>
            <a:r>
              <a:rPr lang="pt-BR" dirty="0" smtClean="0"/>
              <a:t>Decisão que releva a pena de deserção da apelação no caso de justo impedimento (art. 1007 § 6º). </a:t>
            </a:r>
          </a:p>
          <a:p>
            <a:pPr>
              <a:buFont typeface="Arial" panose="020B0604020202020204" pitchFamily="34" charset="0"/>
              <a:buChar char="•"/>
            </a:pPr>
            <a:r>
              <a:rPr lang="pt-BR" b="1" dirty="0" err="1" smtClean="0">
                <a:solidFill>
                  <a:srgbClr val="00B050"/>
                </a:solidFill>
              </a:rPr>
              <a:t>Obs</a:t>
            </a:r>
            <a:r>
              <a:rPr lang="pt-BR" b="1" dirty="0" smtClean="0">
                <a:solidFill>
                  <a:srgbClr val="00B050"/>
                </a:solidFill>
              </a:rPr>
              <a:t>:</a:t>
            </a:r>
            <a:r>
              <a:rPr lang="pt-BR" dirty="0" smtClean="0"/>
              <a:t>  as decisões do relator sobre efeito suspensivo e tutela antecipada recursal, agora, </a:t>
            </a:r>
            <a:r>
              <a:rPr lang="pt-BR" u="sng" dirty="0" smtClean="0">
                <a:solidFill>
                  <a:srgbClr val="00B050"/>
                </a:solidFill>
              </a:rPr>
              <a:t>são recorríveis. </a:t>
            </a:r>
            <a:endParaRPr lang="pt-BR" u="sng" dirty="0">
              <a:solidFill>
                <a:srgbClr val="00B050"/>
              </a:solidFill>
            </a:endParaRPr>
          </a:p>
        </p:txBody>
      </p:sp>
      <p:pic>
        <p:nvPicPr>
          <p:cNvPr id="5" name="Imagem 4"/>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140473" y="5825358"/>
            <a:ext cx="826935" cy="1032642"/>
          </a:xfrm>
          <a:prstGeom prst="rect">
            <a:avLst/>
          </a:prstGeom>
          <a:ln>
            <a:noFill/>
          </a:ln>
          <a:effectLst>
            <a:softEdge rad="112500"/>
          </a:effectLst>
        </p:spPr>
      </p:pic>
      <p:sp>
        <p:nvSpPr>
          <p:cNvPr id="4" name="Espaço Reservado para Número de Slide 3"/>
          <p:cNvSpPr>
            <a:spLocks noGrp="1"/>
          </p:cNvSpPr>
          <p:nvPr>
            <p:ph type="sldNum" sz="quarter" idx="12"/>
          </p:nvPr>
        </p:nvSpPr>
        <p:spPr/>
        <p:txBody>
          <a:bodyPr/>
          <a:lstStyle/>
          <a:p>
            <a:fld id="{7D7CC47D-5F8A-409B-A1E5-FC04969D52E5}" type="slidenum">
              <a:rPr lang="pt-BR" smtClean="0"/>
              <a:pPr/>
              <a:t>63</a:t>
            </a:fld>
            <a:endParaRPr lang="pt-BR"/>
          </a:p>
        </p:txBody>
      </p:sp>
      <p:sp>
        <p:nvSpPr>
          <p:cNvPr id="6" name="Título 1"/>
          <p:cNvSpPr txBox="1">
            <a:spLocks/>
          </p:cNvSpPr>
          <p:nvPr/>
        </p:nvSpPr>
        <p:spPr>
          <a:xfrm>
            <a:off x="1097280" y="286603"/>
            <a:ext cx="10058400" cy="1450757"/>
          </a:xfrm>
          <a:prstGeom prst="rect">
            <a:avLst/>
          </a:prstGeom>
        </p:spPr>
        <p:txBody>
          <a:bodyPr vert="horz" lIns="91440" tIns="45720" rIns="91440" bIns="45720" rtlCol="0" anchor="b">
            <a:normAutofit/>
          </a:bodyPr>
          <a:lstStyle/>
          <a:p>
            <a:pPr marL="0" marR="0" lvl="0" indent="0" algn="l" defTabSz="914400" rtl="0" eaLnBrk="1" fontAlgn="auto" latinLnBrk="0" hangingPunct="1">
              <a:lnSpc>
                <a:spcPct val="85000"/>
              </a:lnSpc>
              <a:spcBef>
                <a:spcPct val="0"/>
              </a:spcBef>
              <a:spcAft>
                <a:spcPts val="0"/>
              </a:spcAft>
              <a:buClrTx/>
              <a:buSzTx/>
              <a:buFontTx/>
              <a:buNone/>
              <a:tabLst/>
              <a:defRPr/>
            </a:pPr>
            <a:endParaRPr kumimoji="0" lang="pt-BR" sz="4800" b="0" i="0" u="none" strike="noStrike" kern="1200" cap="none" spc="-50" normalizeH="0" baseline="0" noProof="0" dirty="0">
              <a:ln>
                <a:noFill/>
              </a:ln>
              <a:solidFill>
                <a:schemeClr val="tx1">
                  <a:lumMod val="75000"/>
                  <a:lumOff val="25000"/>
                </a:schemeClr>
              </a:solidFill>
              <a:effectLst/>
              <a:uLnTx/>
              <a:uFillTx/>
              <a:latin typeface="+mj-lt"/>
              <a:ea typeface="+mj-ea"/>
              <a:cs typeface="+mj-cs"/>
            </a:endParaRPr>
          </a:p>
        </p:txBody>
      </p:sp>
    </p:spTree>
    <p:extLst>
      <p:ext uri="{BB962C8B-B14F-4D97-AF65-F5344CB8AC3E}">
        <p14:creationId xmlns:p14="http://schemas.microsoft.com/office/powerpoint/2010/main" xmlns="" val="2207640070"/>
      </p:ext>
    </p:extLst>
  </p:cSld>
  <p:clrMapOvr>
    <a:masterClrMapping/>
  </p:clrMapOvr>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097279" y="286603"/>
            <a:ext cx="10388867" cy="1450757"/>
          </a:xfrm>
        </p:spPr>
        <p:txBody>
          <a:bodyPr/>
          <a:lstStyle/>
          <a:p>
            <a:endParaRPr lang="pt-BR" dirty="0"/>
          </a:p>
        </p:txBody>
      </p:sp>
      <p:sp>
        <p:nvSpPr>
          <p:cNvPr id="3" name="Espaço Reservado para Conteúdo 2"/>
          <p:cNvSpPr>
            <a:spLocks noGrp="1"/>
          </p:cNvSpPr>
          <p:nvPr>
            <p:ph idx="1"/>
          </p:nvPr>
        </p:nvSpPr>
        <p:spPr/>
        <p:txBody>
          <a:bodyPr>
            <a:normAutofit/>
          </a:bodyPr>
          <a:lstStyle/>
          <a:p>
            <a:pPr>
              <a:buFont typeface="Arial" panose="020B0604020202020204" pitchFamily="34" charset="0"/>
              <a:buChar char="•"/>
            </a:pPr>
            <a:r>
              <a:rPr lang="pt-BR" dirty="0" smtClean="0"/>
              <a:t>“PROCESSO CIVIL. MANDADO DE SEGURANÇA. ATO JUDICIAL. </a:t>
            </a:r>
            <a:r>
              <a:rPr lang="pt-BR" b="1" dirty="0" smtClean="0"/>
              <a:t>O agravo regimental não pode ser trancado pelo relator</a:t>
            </a:r>
            <a:r>
              <a:rPr lang="pt-BR" dirty="0" smtClean="0"/>
              <a:t>; é da natureza do recurso que, mantida a decisão, o órgão colegiado se pronuncie a respeito dela. Mandado de segurança concedido” (STJ, MS 12.220/DF, Rel. Ministro ARI PARGENDLER, CORTE ESPECIAL, julgado em 19/09/2007, DJ 22/10/2007, p. 182).</a:t>
            </a:r>
          </a:p>
          <a:p>
            <a:pPr>
              <a:buFont typeface="Arial" panose="020B0604020202020204" pitchFamily="34" charset="0"/>
              <a:buChar char="•"/>
            </a:pPr>
            <a:r>
              <a:rPr lang="pt-BR" dirty="0" smtClean="0"/>
              <a:t>Súmula 281 do STF: “É inadmissível o recurso extraordinário, quando couber na Justiça de origem, recurso ordinário da decisão impugnada”.</a:t>
            </a:r>
          </a:p>
          <a:p>
            <a:pPr>
              <a:buFont typeface="Arial" panose="020B0604020202020204" pitchFamily="34" charset="0"/>
              <a:buChar char="•"/>
            </a:pPr>
            <a:endParaRPr lang="pt-BR" dirty="0"/>
          </a:p>
        </p:txBody>
      </p:sp>
      <p:pic>
        <p:nvPicPr>
          <p:cNvPr id="5" name="Imagem 4"/>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140473" y="5825358"/>
            <a:ext cx="826935" cy="1032642"/>
          </a:xfrm>
          <a:prstGeom prst="rect">
            <a:avLst/>
          </a:prstGeom>
          <a:ln>
            <a:noFill/>
          </a:ln>
          <a:effectLst>
            <a:softEdge rad="112500"/>
          </a:effectLst>
        </p:spPr>
      </p:pic>
      <p:sp>
        <p:nvSpPr>
          <p:cNvPr id="4" name="Espaço Reservado para Número de Slide 3"/>
          <p:cNvSpPr>
            <a:spLocks noGrp="1"/>
          </p:cNvSpPr>
          <p:nvPr>
            <p:ph type="sldNum" sz="quarter" idx="12"/>
          </p:nvPr>
        </p:nvSpPr>
        <p:spPr/>
        <p:txBody>
          <a:bodyPr/>
          <a:lstStyle/>
          <a:p>
            <a:fld id="{7D7CC47D-5F8A-409B-A1E5-FC04969D52E5}" type="slidenum">
              <a:rPr lang="pt-BR" smtClean="0"/>
              <a:pPr/>
              <a:t>64</a:t>
            </a:fld>
            <a:endParaRPr lang="pt-BR"/>
          </a:p>
        </p:txBody>
      </p:sp>
      <p:sp>
        <p:nvSpPr>
          <p:cNvPr id="6" name="Título 1"/>
          <p:cNvSpPr txBox="1">
            <a:spLocks/>
          </p:cNvSpPr>
          <p:nvPr/>
        </p:nvSpPr>
        <p:spPr>
          <a:xfrm>
            <a:off x="1097280" y="286603"/>
            <a:ext cx="10058400" cy="1450757"/>
          </a:xfrm>
          <a:prstGeom prst="rect">
            <a:avLst/>
          </a:prstGeom>
        </p:spPr>
        <p:txBody>
          <a:bodyPr vert="horz" lIns="91440" tIns="45720" rIns="91440" bIns="45720" rtlCol="0" anchor="b">
            <a:normAutofit/>
          </a:bodyPr>
          <a:lstStyle/>
          <a:p>
            <a:pPr marL="0" marR="0" lvl="0" indent="0" algn="l" defTabSz="914400" rtl="0" eaLnBrk="1" fontAlgn="auto" latinLnBrk="0" hangingPunct="1">
              <a:lnSpc>
                <a:spcPct val="85000"/>
              </a:lnSpc>
              <a:spcBef>
                <a:spcPct val="0"/>
              </a:spcBef>
              <a:spcAft>
                <a:spcPts val="0"/>
              </a:spcAft>
              <a:buClrTx/>
              <a:buSzTx/>
              <a:buFontTx/>
              <a:buNone/>
              <a:tabLst/>
              <a:defRPr/>
            </a:pPr>
            <a:endParaRPr kumimoji="0" lang="pt-BR" sz="4800" b="0" i="0" u="none" strike="noStrike" kern="1200" cap="none" spc="-50" normalizeH="0" baseline="0" noProof="0" dirty="0">
              <a:ln>
                <a:noFill/>
              </a:ln>
              <a:solidFill>
                <a:schemeClr val="tx1">
                  <a:lumMod val="75000"/>
                  <a:lumOff val="25000"/>
                </a:schemeClr>
              </a:solidFill>
              <a:effectLst/>
              <a:uLnTx/>
              <a:uFillTx/>
              <a:latin typeface="+mj-lt"/>
              <a:ea typeface="+mj-ea"/>
              <a:cs typeface="+mj-cs"/>
            </a:endParaRPr>
          </a:p>
        </p:txBody>
      </p:sp>
    </p:spTree>
    <p:extLst>
      <p:ext uri="{BB962C8B-B14F-4D97-AF65-F5344CB8AC3E}">
        <p14:creationId xmlns:p14="http://schemas.microsoft.com/office/powerpoint/2010/main" xmlns="" val="2207640070"/>
      </p:ext>
    </p:extLst>
  </p:cSld>
  <p:clrMapOvr>
    <a:masterClrMapping/>
  </p:clrMapOvr>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ítulo 5"/>
          <p:cNvSpPr>
            <a:spLocks noGrp="1"/>
          </p:cNvSpPr>
          <p:nvPr>
            <p:ph type="ctrTitle"/>
          </p:nvPr>
        </p:nvSpPr>
        <p:spPr>
          <a:xfrm>
            <a:off x="1097279" y="774994"/>
            <a:ext cx="10222361" cy="3513227"/>
          </a:xfrm>
        </p:spPr>
        <p:txBody>
          <a:bodyPr/>
          <a:lstStyle/>
          <a:p>
            <a:r>
              <a:rPr lang="pt-BR" dirty="0" smtClean="0"/>
              <a:t>Embargos de Declaração</a:t>
            </a:r>
            <a:endParaRPr lang="pt-BR" dirty="0"/>
          </a:p>
        </p:txBody>
      </p:sp>
      <p:sp>
        <p:nvSpPr>
          <p:cNvPr id="7" name="Subtítulo 6"/>
          <p:cNvSpPr>
            <a:spLocks noGrp="1"/>
          </p:cNvSpPr>
          <p:nvPr>
            <p:ph type="subTitle" idx="1"/>
          </p:nvPr>
        </p:nvSpPr>
        <p:spPr/>
        <p:txBody>
          <a:bodyPr/>
          <a:lstStyle/>
          <a:p>
            <a:endParaRPr lang="pt-BR"/>
          </a:p>
        </p:txBody>
      </p:sp>
      <p:sp>
        <p:nvSpPr>
          <p:cNvPr id="4" name="Espaço Reservado para Número de Slide 3"/>
          <p:cNvSpPr>
            <a:spLocks noGrp="1"/>
          </p:cNvSpPr>
          <p:nvPr>
            <p:ph type="sldNum" sz="quarter" idx="12"/>
          </p:nvPr>
        </p:nvSpPr>
        <p:spPr/>
        <p:txBody>
          <a:bodyPr/>
          <a:lstStyle/>
          <a:p>
            <a:fld id="{7D7CC47D-5F8A-409B-A1E5-FC04969D52E5}" type="slidenum">
              <a:rPr lang="pt-BR" smtClean="0"/>
              <a:pPr/>
              <a:t>65</a:t>
            </a:fld>
            <a:endParaRPr lang="pt-BR"/>
          </a:p>
        </p:txBody>
      </p:sp>
    </p:spTree>
    <p:extLst>
      <p:ext uri="{BB962C8B-B14F-4D97-AF65-F5344CB8AC3E}">
        <p14:creationId xmlns:p14="http://schemas.microsoft.com/office/powerpoint/2010/main" xmlns="" val="2722601272"/>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097279" y="286603"/>
            <a:ext cx="10388867" cy="1450757"/>
          </a:xfrm>
        </p:spPr>
        <p:txBody>
          <a:bodyPr/>
          <a:lstStyle/>
          <a:p>
            <a:r>
              <a:rPr lang="pt-BR" dirty="0" smtClean="0"/>
              <a:t>Embargos de declaração	</a:t>
            </a:r>
            <a:endParaRPr lang="pt-BR" dirty="0"/>
          </a:p>
        </p:txBody>
      </p:sp>
      <p:sp>
        <p:nvSpPr>
          <p:cNvPr id="3" name="Espaço Reservado para Conteúdo 2"/>
          <p:cNvSpPr>
            <a:spLocks noGrp="1"/>
          </p:cNvSpPr>
          <p:nvPr>
            <p:ph idx="1"/>
          </p:nvPr>
        </p:nvSpPr>
        <p:spPr/>
        <p:txBody>
          <a:bodyPr>
            <a:normAutofit/>
          </a:bodyPr>
          <a:lstStyle/>
          <a:p>
            <a:r>
              <a:rPr lang="pt-BR" dirty="0" smtClean="0"/>
              <a:t>Art. 1.022.  Cabem embargos de declaração contra </a:t>
            </a:r>
            <a:r>
              <a:rPr lang="pt-BR" sz="2400" b="1" u="sng" dirty="0" smtClean="0"/>
              <a:t>qualquer</a:t>
            </a:r>
            <a:r>
              <a:rPr lang="pt-BR" sz="2400" b="1" dirty="0" smtClean="0"/>
              <a:t> </a:t>
            </a:r>
            <a:r>
              <a:rPr lang="pt-BR" dirty="0" smtClean="0"/>
              <a:t>decisão judicial para:</a:t>
            </a:r>
          </a:p>
          <a:p>
            <a:r>
              <a:rPr lang="pt-BR" dirty="0" smtClean="0"/>
              <a:t>I - esclarecer </a:t>
            </a:r>
            <a:r>
              <a:rPr lang="pt-BR" u="sng" dirty="0" smtClean="0"/>
              <a:t>obscuridade </a:t>
            </a:r>
            <a:r>
              <a:rPr lang="pt-BR" dirty="0" smtClean="0"/>
              <a:t>ou eliminar </a:t>
            </a:r>
            <a:r>
              <a:rPr lang="pt-BR" u="sng" dirty="0" smtClean="0"/>
              <a:t>contradição</a:t>
            </a:r>
            <a:r>
              <a:rPr lang="pt-BR" dirty="0" smtClean="0"/>
              <a:t>;</a:t>
            </a:r>
          </a:p>
          <a:p>
            <a:r>
              <a:rPr lang="pt-BR" dirty="0" smtClean="0"/>
              <a:t>II - suprir </a:t>
            </a:r>
            <a:r>
              <a:rPr lang="pt-BR" u="sng" dirty="0" smtClean="0"/>
              <a:t>omissão</a:t>
            </a:r>
            <a:r>
              <a:rPr lang="pt-BR" dirty="0" smtClean="0"/>
              <a:t> de ponto ou questão sobre o qual devia se pronunciar o juiz de ofício ou a requerimento;</a:t>
            </a:r>
          </a:p>
          <a:p>
            <a:r>
              <a:rPr lang="pt-BR" dirty="0" smtClean="0">
                <a:solidFill>
                  <a:srgbClr val="00B050"/>
                </a:solidFill>
              </a:rPr>
              <a:t>III - corrigir </a:t>
            </a:r>
            <a:r>
              <a:rPr lang="pt-BR" u="sng" dirty="0" smtClean="0">
                <a:solidFill>
                  <a:srgbClr val="00B050"/>
                </a:solidFill>
              </a:rPr>
              <a:t>erro material</a:t>
            </a:r>
            <a:r>
              <a:rPr lang="pt-BR" dirty="0" smtClean="0">
                <a:solidFill>
                  <a:srgbClr val="00B050"/>
                </a:solidFill>
              </a:rPr>
              <a:t>.</a:t>
            </a:r>
          </a:p>
          <a:p>
            <a:pPr>
              <a:buFont typeface="Arial" panose="020B0604020202020204" pitchFamily="34" charset="0"/>
              <a:buChar char="•"/>
            </a:pPr>
            <a:r>
              <a:rPr lang="pt-BR" dirty="0" smtClean="0"/>
              <a:t>É recurso de </a:t>
            </a:r>
            <a:r>
              <a:rPr lang="pt-BR" b="1" u="sng" dirty="0" smtClean="0"/>
              <a:t>fundamentação vinculada</a:t>
            </a:r>
            <a:r>
              <a:rPr lang="pt-BR" dirty="0" smtClean="0"/>
              <a:t>. “Os embargos de declaração não se prestam a corrigir erro de julgamento”(STF, RE 194662 ED-ED-EDv, Relator(a) p/ Acórdão:  Min. MARCO AURÉLIO, Tribunal Pleno, julgado em 14/05/2015).</a:t>
            </a:r>
          </a:p>
          <a:p>
            <a:pPr>
              <a:buFont typeface="Arial" panose="020B0604020202020204" pitchFamily="34" charset="0"/>
              <a:buChar char="•"/>
            </a:pPr>
            <a:r>
              <a:rPr lang="pt-BR" b="1" dirty="0" smtClean="0"/>
              <a:t>Qualquer decisão: </a:t>
            </a:r>
            <a:r>
              <a:rPr lang="pt-BR" dirty="0" smtClean="0"/>
              <a:t>i.e., cabe embargos de declaração até mesmo de despachos. </a:t>
            </a:r>
          </a:p>
          <a:p>
            <a:pPr>
              <a:buFont typeface="Arial" panose="020B0604020202020204" pitchFamily="34" charset="0"/>
              <a:buChar char="•"/>
            </a:pPr>
            <a:r>
              <a:rPr lang="pt-BR" b="1" dirty="0" smtClean="0"/>
              <a:t>Interesse: </a:t>
            </a:r>
            <a:r>
              <a:rPr lang="pt-BR" dirty="0" smtClean="0"/>
              <a:t>não é necessária sucumbência. </a:t>
            </a:r>
            <a:endParaRPr lang="pt-BR" dirty="0"/>
          </a:p>
        </p:txBody>
      </p:sp>
      <p:pic>
        <p:nvPicPr>
          <p:cNvPr id="5" name="Imagem 4"/>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140473" y="5825358"/>
            <a:ext cx="826935" cy="1032642"/>
          </a:xfrm>
          <a:prstGeom prst="rect">
            <a:avLst/>
          </a:prstGeom>
          <a:ln>
            <a:noFill/>
          </a:ln>
          <a:effectLst>
            <a:softEdge rad="112500"/>
          </a:effectLst>
        </p:spPr>
      </p:pic>
      <p:sp>
        <p:nvSpPr>
          <p:cNvPr id="4" name="Espaço Reservado para Número de Slide 3"/>
          <p:cNvSpPr>
            <a:spLocks noGrp="1"/>
          </p:cNvSpPr>
          <p:nvPr>
            <p:ph type="sldNum" sz="quarter" idx="12"/>
          </p:nvPr>
        </p:nvSpPr>
        <p:spPr/>
        <p:txBody>
          <a:bodyPr/>
          <a:lstStyle/>
          <a:p>
            <a:fld id="{7D7CC47D-5F8A-409B-A1E5-FC04969D52E5}" type="slidenum">
              <a:rPr lang="pt-BR" smtClean="0"/>
              <a:pPr/>
              <a:t>66</a:t>
            </a:fld>
            <a:endParaRPr lang="pt-BR"/>
          </a:p>
        </p:txBody>
      </p:sp>
      <p:sp>
        <p:nvSpPr>
          <p:cNvPr id="6" name="Título 1"/>
          <p:cNvSpPr txBox="1">
            <a:spLocks/>
          </p:cNvSpPr>
          <p:nvPr/>
        </p:nvSpPr>
        <p:spPr>
          <a:xfrm>
            <a:off x="1097280" y="286603"/>
            <a:ext cx="10058400" cy="1450757"/>
          </a:xfrm>
          <a:prstGeom prst="rect">
            <a:avLst/>
          </a:prstGeom>
        </p:spPr>
        <p:txBody>
          <a:bodyPr vert="horz" lIns="91440" tIns="45720" rIns="91440" bIns="45720" rtlCol="0" anchor="b">
            <a:normAutofit/>
          </a:bodyPr>
          <a:lstStyle/>
          <a:p>
            <a:pPr marL="0" marR="0" lvl="0" indent="0" algn="l" defTabSz="914400" rtl="0" eaLnBrk="1" fontAlgn="auto" latinLnBrk="0" hangingPunct="1">
              <a:lnSpc>
                <a:spcPct val="85000"/>
              </a:lnSpc>
              <a:spcBef>
                <a:spcPct val="0"/>
              </a:spcBef>
              <a:spcAft>
                <a:spcPts val="0"/>
              </a:spcAft>
              <a:buClrTx/>
              <a:buSzTx/>
              <a:buFontTx/>
              <a:buNone/>
              <a:tabLst/>
              <a:defRPr/>
            </a:pPr>
            <a:endParaRPr kumimoji="0" lang="pt-BR" sz="4800" b="0" i="0" u="none" strike="noStrike" kern="1200" cap="none" spc="-50" normalizeH="0" baseline="0" noProof="0" dirty="0">
              <a:ln>
                <a:noFill/>
              </a:ln>
              <a:solidFill>
                <a:schemeClr val="tx1">
                  <a:lumMod val="75000"/>
                  <a:lumOff val="25000"/>
                </a:schemeClr>
              </a:solidFill>
              <a:effectLst/>
              <a:uLnTx/>
              <a:uFillTx/>
              <a:latin typeface="+mj-lt"/>
              <a:ea typeface="+mj-ea"/>
              <a:cs typeface="+mj-cs"/>
            </a:endParaRPr>
          </a:p>
        </p:txBody>
      </p:sp>
    </p:spTree>
    <p:extLst>
      <p:ext uri="{BB962C8B-B14F-4D97-AF65-F5344CB8AC3E}">
        <p14:creationId xmlns:p14="http://schemas.microsoft.com/office/powerpoint/2010/main" xmlns="" val="2207640070"/>
      </p:ext>
    </p:extLst>
  </p:cSld>
  <p:clrMapOvr>
    <a:masterClrMapping/>
  </p:clrMapOvr>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097279" y="286603"/>
            <a:ext cx="10388867" cy="1450757"/>
          </a:xfrm>
        </p:spPr>
        <p:txBody>
          <a:bodyPr/>
          <a:lstStyle/>
          <a:p>
            <a:r>
              <a:rPr lang="pt-BR" dirty="0" smtClean="0"/>
              <a:t>Embargos de declaração.	</a:t>
            </a:r>
            <a:endParaRPr lang="pt-BR" dirty="0"/>
          </a:p>
        </p:txBody>
      </p:sp>
      <p:sp>
        <p:nvSpPr>
          <p:cNvPr id="3" name="Espaço Reservado para Conteúdo 2"/>
          <p:cNvSpPr>
            <a:spLocks noGrp="1"/>
          </p:cNvSpPr>
          <p:nvPr>
            <p:ph idx="1"/>
          </p:nvPr>
        </p:nvSpPr>
        <p:spPr/>
        <p:txBody>
          <a:bodyPr>
            <a:normAutofit lnSpcReduction="10000"/>
          </a:bodyPr>
          <a:lstStyle/>
          <a:p>
            <a:pPr>
              <a:buFont typeface="Arial" panose="020B0604020202020204" pitchFamily="34" charset="0"/>
              <a:buChar char="•"/>
            </a:pPr>
            <a:r>
              <a:rPr lang="pt-BR" b="1" i="1" dirty="0" smtClean="0"/>
              <a:t>Obscuridade</a:t>
            </a:r>
            <a:r>
              <a:rPr lang="pt-BR" b="1" dirty="0" smtClean="0"/>
              <a:t>: </a:t>
            </a:r>
            <a:r>
              <a:rPr lang="pt-BR" dirty="0" smtClean="0"/>
              <a:t>falta de clareza.</a:t>
            </a:r>
          </a:p>
          <a:p>
            <a:pPr>
              <a:buFont typeface="Arial" panose="020B0604020202020204" pitchFamily="34" charset="0"/>
              <a:buChar char="•"/>
            </a:pPr>
            <a:r>
              <a:rPr lang="pt-BR" b="1" i="1" dirty="0" smtClean="0"/>
              <a:t>Contradição</a:t>
            </a:r>
            <a:r>
              <a:rPr lang="pt-BR" b="1" dirty="0" smtClean="0"/>
              <a:t>: </a:t>
            </a:r>
            <a:r>
              <a:rPr lang="pt-BR" dirty="0" smtClean="0"/>
              <a:t>incoerência.  </a:t>
            </a:r>
          </a:p>
          <a:p>
            <a:pPr>
              <a:buNone/>
            </a:pPr>
            <a:r>
              <a:rPr lang="pt-BR" dirty="0" smtClean="0"/>
              <a:t>Contradição tem que ser interna ao julgado. </a:t>
            </a:r>
          </a:p>
          <a:p>
            <a:pPr>
              <a:buFont typeface="Arial" panose="020B0604020202020204" pitchFamily="34" charset="0"/>
              <a:buChar char="•"/>
            </a:pPr>
            <a:r>
              <a:rPr lang="pt-BR" b="1" i="1" dirty="0" smtClean="0"/>
              <a:t>Omissão</a:t>
            </a:r>
            <a:r>
              <a:rPr lang="pt-BR" b="1" dirty="0" smtClean="0"/>
              <a:t>.  </a:t>
            </a:r>
            <a:r>
              <a:rPr lang="pt-BR" dirty="0" smtClean="0"/>
              <a:t>Julgador deixa de apreciar matéria sobre a qual deveria ter se manifestado.</a:t>
            </a:r>
          </a:p>
          <a:p>
            <a:r>
              <a:rPr lang="pt-BR" i="1" dirty="0" smtClean="0"/>
              <a:t>Art. 1.022. Parágrafo único.  Considera-se omissa a decisão que:</a:t>
            </a:r>
          </a:p>
          <a:p>
            <a:r>
              <a:rPr lang="pt-BR" i="1" dirty="0" smtClean="0"/>
              <a:t>I - deixe de se manifestar sobre tese firmada em julgamento de casos repetitivos ou em incidente de assunção de competência aplicável ao caso sob julgamento;</a:t>
            </a:r>
          </a:p>
          <a:p>
            <a:pPr>
              <a:buNone/>
            </a:pPr>
            <a:r>
              <a:rPr lang="pt-BR" i="1" dirty="0" smtClean="0"/>
              <a:t>II - incorra em qualquer das condutas descritas no </a:t>
            </a:r>
            <a:r>
              <a:rPr lang="pt-BR" i="1" dirty="0" smtClean="0">
                <a:hlinkClick r:id="rId2"/>
              </a:rPr>
              <a:t>art. 489, § 1</a:t>
            </a:r>
            <a:r>
              <a:rPr lang="pt-BR" i="1" u="sng" baseline="30000" dirty="0" smtClean="0">
                <a:hlinkClick r:id="rId2"/>
              </a:rPr>
              <a:t>o</a:t>
            </a:r>
            <a:r>
              <a:rPr lang="pt-BR" dirty="0" smtClean="0"/>
              <a:t>. (</a:t>
            </a:r>
            <a:r>
              <a:rPr lang="pt-BR" i="1" dirty="0" smtClean="0"/>
              <a:t>Art. 486 § 1</a:t>
            </a:r>
            <a:r>
              <a:rPr lang="pt-BR" i="1" u="sng" baseline="30000" dirty="0" smtClean="0"/>
              <a:t>o</a:t>
            </a:r>
            <a:r>
              <a:rPr lang="pt-BR" i="1" dirty="0" smtClean="0"/>
              <a:t> Não se considera fundamentada qualquer decisão judicial, seja ela interlocutória, sentença ou acórdão, que: </a:t>
            </a:r>
            <a:r>
              <a:rPr lang="pt-BR" dirty="0" smtClean="0"/>
              <a:t>).</a:t>
            </a:r>
          </a:p>
          <a:p>
            <a:pPr>
              <a:buFont typeface="Arial" panose="020B0604020202020204" pitchFamily="34" charset="0"/>
              <a:buChar char="•"/>
            </a:pPr>
            <a:r>
              <a:rPr lang="pt-BR" b="1" i="1" dirty="0" smtClean="0"/>
              <a:t>Erro material</a:t>
            </a:r>
            <a:r>
              <a:rPr lang="pt-BR" b="1" dirty="0" smtClean="0"/>
              <a:t>. </a:t>
            </a:r>
            <a:endParaRPr lang="pt-BR" dirty="0" smtClean="0"/>
          </a:p>
          <a:p>
            <a:endParaRPr lang="pt-BR" dirty="0" smtClean="0"/>
          </a:p>
          <a:p>
            <a:pPr>
              <a:buNone/>
            </a:pPr>
            <a:endParaRPr lang="pt-BR" dirty="0"/>
          </a:p>
        </p:txBody>
      </p:sp>
      <p:pic>
        <p:nvPicPr>
          <p:cNvPr id="5" name="Imagem 4"/>
          <p:cNvPicPr>
            <a:picLocks noChangeAspect="1"/>
          </p:cNvPicPr>
          <p:nvPr/>
        </p:nvPicPr>
        <p:blipFill>
          <a:blip r:embed="rId3" cstate="print">
            <a:extLst>
              <a:ext uri="{28A0092B-C50C-407E-A947-70E740481C1C}">
                <a14:useLocalDpi xmlns:a14="http://schemas.microsoft.com/office/drawing/2010/main" xmlns="" val="0"/>
              </a:ext>
            </a:extLst>
          </a:blip>
          <a:stretch>
            <a:fillRect/>
          </a:stretch>
        </p:blipFill>
        <p:spPr>
          <a:xfrm>
            <a:off x="140473" y="5825358"/>
            <a:ext cx="826935" cy="1032642"/>
          </a:xfrm>
          <a:prstGeom prst="rect">
            <a:avLst/>
          </a:prstGeom>
          <a:ln>
            <a:noFill/>
          </a:ln>
          <a:effectLst>
            <a:softEdge rad="112500"/>
          </a:effectLst>
        </p:spPr>
      </p:pic>
      <p:sp>
        <p:nvSpPr>
          <p:cNvPr id="4" name="Espaço Reservado para Número de Slide 3"/>
          <p:cNvSpPr>
            <a:spLocks noGrp="1"/>
          </p:cNvSpPr>
          <p:nvPr>
            <p:ph type="sldNum" sz="quarter" idx="12"/>
          </p:nvPr>
        </p:nvSpPr>
        <p:spPr/>
        <p:txBody>
          <a:bodyPr/>
          <a:lstStyle/>
          <a:p>
            <a:fld id="{7D7CC47D-5F8A-409B-A1E5-FC04969D52E5}" type="slidenum">
              <a:rPr lang="pt-BR" smtClean="0"/>
              <a:pPr/>
              <a:t>67</a:t>
            </a:fld>
            <a:endParaRPr lang="pt-BR"/>
          </a:p>
        </p:txBody>
      </p:sp>
      <p:sp>
        <p:nvSpPr>
          <p:cNvPr id="6" name="Título 1"/>
          <p:cNvSpPr txBox="1">
            <a:spLocks/>
          </p:cNvSpPr>
          <p:nvPr/>
        </p:nvSpPr>
        <p:spPr>
          <a:xfrm>
            <a:off x="1097280" y="286603"/>
            <a:ext cx="10058400" cy="1450757"/>
          </a:xfrm>
          <a:prstGeom prst="rect">
            <a:avLst/>
          </a:prstGeom>
        </p:spPr>
        <p:txBody>
          <a:bodyPr vert="horz" lIns="91440" tIns="45720" rIns="91440" bIns="45720" rtlCol="0" anchor="b">
            <a:normAutofit/>
          </a:bodyPr>
          <a:lstStyle/>
          <a:p>
            <a:pPr marL="0" marR="0" lvl="0" indent="0" algn="l" defTabSz="914400" rtl="0" eaLnBrk="1" fontAlgn="auto" latinLnBrk="0" hangingPunct="1">
              <a:lnSpc>
                <a:spcPct val="85000"/>
              </a:lnSpc>
              <a:spcBef>
                <a:spcPct val="0"/>
              </a:spcBef>
              <a:spcAft>
                <a:spcPts val="0"/>
              </a:spcAft>
              <a:buClrTx/>
              <a:buSzTx/>
              <a:buFontTx/>
              <a:buNone/>
              <a:tabLst/>
              <a:defRPr/>
            </a:pPr>
            <a:endParaRPr kumimoji="0" lang="pt-BR" sz="4800" b="0" i="0" u="none" strike="noStrike" kern="1200" cap="none" spc="-50" normalizeH="0" baseline="0" noProof="0" dirty="0">
              <a:ln>
                <a:noFill/>
              </a:ln>
              <a:solidFill>
                <a:schemeClr val="tx1">
                  <a:lumMod val="75000"/>
                  <a:lumOff val="25000"/>
                </a:schemeClr>
              </a:solidFill>
              <a:effectLst/>
              <a:uLnTx/>
              <a:uFillTx/>
              <a:latin typeface="+mj-lt"/>
              <a:ea typeface="+mj-ea"/>
              <a:cs typeface="+mj-cs"/>
            </a:endParaRPr>
          </a:p>
        </p:txBody>
      </p:sp>
    </p:spTree>
    <p:extLst>
      <p:ext uri="{BB962C8B-B14F-4D97-AF65-F5344CB8AC3E}">
        <p14:creationId xmlns:p14="http://schemas.microsoft.com/office/powerpoint/2010/main" xmlns="" val="2207640070"/>
      </p:ext>
    </p:extLst>
  </p:cSld>
  <p:clrMapOvr>
    <a:masterClrMapping/>
  </p:clrMapOvr>
  <p:timing>
    <p:tnLst>
      <p:par>
        <p:cT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097279" y="286603"/>
            <a:ext cx="10388867" cy="1450757"/>
          </a:xfrm>
        </p:spPr>
        <p:txBody>
          <a:bodyPr/>
          <a:lstStyle/>
          <a:p>
            <a:r>
              <a:rPr lang="pt-BR" dirty="0" smtClean="0"/>
              <a:t>Embargos de declaração.</a:t>
            </a:r>
            <a:endParaRPr lang="pt-BR" dirty="0"/>
          </a:p>
        </p:txBody>
      </p:sp>
      <p:sp>
        <p:nvSpPr>
          <p:cNvPr id="3" name="Espaço Reservado para Conteúdo 2"/>
          <p:cNvSpPr>
            <a:spLocks noGrp="1"/>
          </p:cNvSpPr>
          <p:nvPr>
            <p:ph idx="1"/>
          </p:nvPr>
        </p:nvSpPr>
        <p:spPr>
          <a:xfrm>
            <a:off x="1097280" y="1845734"/>
            <a:ext cx="10521906" cy="4365880"/>
          </a:xfrm>
        </p:spPr>
        <p:txBody>
          <a:bodyPr>
            <a:normAutofit fontScale="92500" lnSpcReduction="20000"/>
          </a:bodyPr>
          <a:lstStyle/>
          <a:p>
            <a:pPr>
              <a:buFont typeface="Arial" panose="020B0604020202020204" pitchFamily="34" charset="0"/>
              <a:buChar char="•"/>
            </a:pPr>
            <a:r>
              <a:rPr lang="pt-BR" b="1" i="1" dirty="0" smtClean="0"/>
              <a:t>Erro material</a:t>
            </a:r>
            <a:r>
              <a:rPr lang="pt-BR" b="1" dirty="0" smtClean="0"/>
              <a:t>. </a:t>
            </a:r>
            <a:endParaRPr lang="pt-BR" dirty="0" smtClean="0"/>
          </a:p>
          <a:p>
            <a:pPr>
              <a:buFont typeface="Arial" panose="020B0604020202020204" pitchFamily="34" charset="0"/>
              <a:buChar char="•"/>
            </a:pPr>
            <a:r>
              <a:rPr lang="pt-BR" dirty="0" smtClean="0"/>
              <a:t>Exemplos de erro material:</a:t>
            </a:r>
          </a:p>
          <a:p>
            <a:pPr>
              <a:buNone/>
            </a:pPr>
            <a:r>
              <a:rPr lang="pt-BR" dirty="0" smtClean="0"/>
              <a:t>- erro de digitação (cláusula 4ª, ao invés de 5ª);</a:t>
            </a:r>
          </a:p>
          <a:p>
            <a:pPr>
              <a:buFontTx/>
              <a:buChar char="-"/>
            </a:pPr>
            <a:r>
              <a:rPr lang="pt-BR" dirty="0" smtClean="0"/>
              <a:t>erro de sintaxe (p.ex., dizer que condena A e B a pagar R$100.00,00 e a prestar serviços, em vez de dizer que condena A </a:t>
            </a:r>
            <a:r>
              <a:rPr lang="pt-BR" dirty="0" err="1" smtClean="0"/>
              <a:t>a</a:t>
            </a:r>
            <a:r>
              <a:rPr lang="pt-BR" dirty="0" smtClean="0"/>
              <a:t> pagar R$100.000,00 e B a prestar serviços)</a:t>
            </a:r>
          </a:p>
          <a:p>
            <a:pPr>
              <a:buFontTx/>
              <a:buChar char="-"/>
            </a:pPr>
            <a:r>
              <a:rPr lang="pt-BR" dirty="0" smtClean="0"/>
              <a:t>de concordância (p.ex., escrever condenar os réu, ao invés de o réu);</a:t>
            </a:r>
          </a:p>
          <a:p>
            <a:pPr>
              <a:buFontTx/>
              <a:buChar char="-"/>
            </a:pPr>
            <a:r>
              <a:rPr lang="pt-BR" dirty="0" smtClean="0"/>
              <a:t>de cálculo (2 + 2 = 5);</a:t>
            </a:r>
          </a:p>
          <a:p>
            <a:pPr>
              <a:buNone/>
            </a:pPr>
            <a:r>
              <a:rPr lang="pt-BR" dirty="0" smtClean="0"/>
              <a:t>- na aposição do nome das partes na sentença;</a:t>
            </a:r>
          </a:p>
          <a:p>
            <a:pPr>
              <a:buNone/>
            </a:pPr>
            <a:r>
              <a:rPr lang="pt-BR" dirty="0" smtClean="0"/>
              <a:t>- etc.</a:t>
            </a:r>
          </a:p>
          <a:p>
            <a:pPr>
              <a:buFont typeface="Arial" panose="020B0604020202020204" pitchFamily="34" charset="0"/>
              <a:buChar char="•"/>
            </a:pPr>
            <a:r>
              <a:rPr lang="pt-BR" dirty="0" smtClean="0"/>
              <a:t>Exemplos retirados BONDIOLI, Luis Guilherme Aidar. Comentários ao Código de Processo Civil, XX, São Paulo: Saraivam, 2016, p. 167).</a:t>
            </a:r>
          </a:p>
          <a:p>
            <a:pPr>
              <a:buFont typeface="Arial" panose="020B0604020202020204" pitchFamily="34" charset="0"/>
              <a:buChar char="•"/>
            </a:pPr>
            <a:r>
              <a:rPr lang="pt-BR" dirty="0" smtClean="0"/>
              <a:t>Erro material pode ser sanado mesmo após o trânsito em julgado. (STJ, </a:t>
            </a:r>
            <a:r>
              <a:rPr lang="pt-BR" dirty="0" err="1" smtClean="0"/>
              <a:t>REsp</a:t>
            </a:r>
            <a:r>
              <a:rPr lang="pt-BR" dirty="0" smtClean="0"/>
              <a:t> 40892-4)</a:t>
            </a:r>
          </a:p>
          <a:p>
            <a:pPr>
              <a:buNone/>
            </a:pPr>
            <a:endParaRPr lang="pt-BR" dirty="0"/>
          </a:p>
        </p:txBody>
      </p:sp>
      <p:pic>
        <p:nvPicPr>
          <p:cNvPr id="5" name="Imagem 4"/>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140473" y="5825358"/>
            <a:ext cx="826935" cy="1032642"/>
          </a:xfrm>
          <a:prstGeom prst="rect">
            <a:avLst/>
          </a:prstGeom>
          <a:ln>
            <a:noFill/>
          </a:ln>
          <a:effectLst>
            <a:softEdge rad="112500"/>
          </a:effectLst>
        </p:spPr>
      </p:pic>
      <p:sp>
        <p:nvSpPr>
          <p:cNvPr id="4" name="Espaço Reservado para Número de Slide 3"/>
          <p:cNvSpPr>
            <a:spLocks noGrp="1"/>
          </p:cNvSpPr>
          <p:nvPr>
            <p:ph type="sldNum" sz="quarter" idx="12"/>
          </p:nvPr>
        </p:nvSpPr>
        <p:spPr/>
        <p:txBody>
          <a:bodyPr/>
          <a:lstStyle/>
          <a:p>
            <a:fld id="{7D7CC47D-5F8A-409B-A1E5-FC04969D52E5}" type="slidenum">
              <a:rPr lang="pt-BR" smtClean="0"/>
              <a:pPr/>
              <a:t>68</a:t>
            </a:fld>
            <a:endParaRPr lang="pt-BR"/>
          </a:p>
        </p:txBody>
      </p:sp>
      <p:sp>
        <p:nvSpPr>
          <p:cNvPr id="6" name="Título 1"/>
          <p:cNvSpPr txBox="1">
            <a:spLocks/>
          </p:cNvSpPr>
          <p:nvPr/>
        </p:nvSpPr>
        <p:spPr>
          <a:xfrm>
            <a:off x="1097280" y="286603"/>
            <a:ext cx="10058400" cy="1450757"/>
          </a:xfrm>
          <a:prstGeom prst="rect">
            <a:avLst/>
          </a:prstGeom>
        </p:spPr>
        <p:txBody>
          <a:bodyPr vert="horz" lIns="91440" tIns="45720" rIns="91440" bIns="45720" rtlCol="0" anchor="b">
            <a:normAutofit/>
          </a:bodyPr>
          <a:lstStyle/>
          <a:p>
            <a:pPr marL="0" marR="0" lvl="0" indent="0" algn="l" defTabSz="914400" rtl="0" eaLnBrk="1" fontAlgn="auto" latinLnBrk="0" hangingPunct="1">
              <a:lnSpc>
                <a:spcPct val="85000"/>
              </a:lnSpc>
              <a:spcBef>
                <a:spcPct val="0"/>
              </a:spcBef>
              <a:spcAft>
                <a:spcPts val="0"/>
              </a:spcAft>
              <a:buClrTx/>
              <a:buSzTx/>
              <a:buFontTx/>
              <a:buNone/>
              <a:tabLst/>
              <a:defRPr/>
            </a:pPr>
            <a:endParaRPr kumimoji="0" lang="pt-BR" sz="4800" b="0" i="0" u="none" strike="noStrike" kern="1200" cap="none" spc="-50" normalizeH="0" baseline="0" noProof="0" dirty="0">
              <a:ln>
                <a:noFill/>
              </a:ln>
              <a:solidFill>
                <a:schemeClr val="tx1">
                  <a:lumMod val="75000"/>
                  <a:lumOff val="25000"/>
                </a:schemeClr>
              </a:solidFill>
              <a:effectLst/>
              <a:uLnTx/>
              <a:uFillTx/>
              <a:latin typeface="+mj-lt"/>
              <a:ea typeface="+mj-ea"/>
              <a:cs typeface="+mj-cs"/>
            </a:endParaRPr>
          </a:p>
        </p:txBody>
      </p:sp>
    </p:spTree>
    <p:extLst>
      <p:ext uri="{BB962C8B-B14F-4D97-AF65-F5344CB8AC3E}">
        <p14:creationId xmlns:p14="http://schemas.microsoft.com/office/powerpoint/2010/main" xmlns="" val="2207640070"/>
      </p:ext>
    </p:extLst>
  </p:cSld>
  <p:clrMapOvr>
    <a:masterClrMapping/>
  </p:clrMapOvr>
  <p:timing>
    <p:tnLst>
      <p:par>
        <p:cT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097279" y="286603"/>
            <a:ext cx="10388867" cy="1450757"/>
          </a:xfrm>
        </p:spPr>
        <p:txBody>
          <a:bodyPr/>
          <a:lstStyle/>
          <a:p>
            <a:r>
              <a:rPr lang="pt-BR" dirty="0" smtClean="0"/>
              <a:t>Embargos de declaração.</a:t>
            </a:r>
            <a:endParaRPr lang="pt-BR" dirty="0"/>
          </a:p>
        </p:txBody>
      </p:sp>
      <p:sp>
        <p:nvSpPr>
          <p:cNvPr id="3" name="Espaço Reservado para Conteúdo 2"/>
          <p:cNvSpPr>
            <a:spLocks noGrp="1"/>
          </p:cNvSpPr>
          <p:nvPr>
            <p:ph idx="1"/>
          </p:nvPr>
        </p:nvSpPr>
        <p:spPr/>
        <p:txBody>
          <a:bodyPr>
            <a:normAutofit/>
          </a:bodyPr>
          <a:lstStyle/>
          <a:p>
            <a:r>
              <a:rPr lang="pt-BR" dirty="0" smtClean="0"/>
              <a:t>Art. 1.023.  Os embargos serão opostos, </a:t>
            </a:r>
            <a:r>
              <a:rPr lang="pt-BR" b="1" u="sng" dirty="0" smtClean="0"/>
              <a:t>no prazo de 5 (cinco) dias</a:t>
            </a:r>
            <a:r>
              <a:rPr lang="pt-BR" dirty="0" smtClean="0"/>
              <a:t>, em petição dirigida ao juiz, com indicação do erro, obscuridade, contradição ou omissão, e </a:t>
            </a:r>
            <a:r>
              <a:rPr lang="pt-BR" u="sng" dirty="0" smtClean="0"/>
              <a:t>não se sujeitam a preparo</a:t>
            </a:r>
            <a:r>
              <a:rPr lang="pt-BR" dirty="0" smtClean="0"/>
              <a:t>.</a:t>
            </a:r>
          </a:p>
          <a:p>
            <a:r>
              <a:rPr lang="pt-BR" dirty="0" smtClean="0">
                <a:solidFill>
                  <a:srgbClr val="00B050"/>
                </a:solidFill>
              </a:rPr>
              <a:t>§ 1</a:t>
            </a:r>
            <a:r>
              <a:rPr lang="pt-BR" u="sng" baseline="30000" dirty="0" smtClean="0">
                <a:solidFill>
                  <a:srgbClr val="00B050"/>
                </a:solidFill>
              </a:rPr>
              <a:t>o</a:t>
            </a:r>
            <a:r>
              <a:rPr lang="pt-BR" dirty="0" smtClean="0">
                <a:solidFill>
                  <a:srgbClr val="00B050"/>
                </a:solidFill>
              </a:rPr>
              <a:t> Aplica-se aos embargos de declaração o </a:t>
            </a:r>
            <a:r>
              <a:rPr lang="pt-BR" dirty="0" smtClean="0">
                <a:solidFill>
                  <a:srgbClr val="00B050"/>
                </a:solidFill>
                <a:hlinkClick r:id="rId2"/>
              </a:rPr>
              <a:t>art. 229</a:t>
            </a:r>
            <a:r>
              <a:rPr lang="pt-BR" dirty="0" smtClean="0">
                <a:solidFill>
                  <a:srgbClr val="00B050"/>
                </a:solidFill>
              </a:rPr>
              <a:t>. </a:t>
            </a:r>
            <a:r>
              <a:rPr lang="pt-BR" dirty="0" smtClean="0">
                <a:solidFill>
                  <a:schemeClr val="tx1"/>
                </a:solidFill>
              </a:rPr>
              <a:t>(prazo em dobro p/ litisconsortes com diferentes procuradores).</a:t>
            </a:r>
          </a:p>
          <a:p>
            <a:r>
              <a:rPr lang="pt-BR" dirty="0" smtClean="0">
                <a:solidFill>
                  <a:srgbClr val="00B050"/>
                </a:solidFill>
              </a:rPr>
              <a:t>§ 2</a:t>
            </a:r>
            <a:r>
              <a:rPr lang="pt-BR" u="sng" baseline="30000" dirty="0" smtClean="0">
                <a:solidFill>
                  <a:srgbClr val="00B050"/>
                </a:solidFill>
              </a:rPr>
              <a:t>o</a:t>
            </a:r>
            <a:r>
              <a:rPr lang="pt-BR" dirty="0" smtClean="0">
                <a:solidFill>
                  <a:srgbClr val="00B050"/>
                </a:solidFill>
              </a:rPr>
              <a:t> </a:t>
            </a:r>
            <a:r>
              <a:rPr lang="pt-BR" u="sng" dirty="0" smtClean="0">
                <a:solidFill>
                  <a:srgbClr val="00B050"/>
                </a:solidFill>
              </a:rPr>
              <a:t>O juiz intimará o embargado para, querendo, manifestar-se, no prazo de 5 (cinco) dias</a:t>
            </a:r>
            <a:r>
              <a:rPr lang="pt-BR" dirty="0" smtClean="0">
                <a:solidFill>
                  <a:srgbClr val="00B050"/>
                </a:solidFill>
              </a:rPr>
              <a:t>, sobre os embargos opostos, </a:t>
            </a:r>
            <a:r>
              <a:rPr lang="pt-BR" u="sng" dirty="0" smtClean="0">
                <a:solidFill>
                  <a:srgbClr val="00B050"/>
                </a:solidFill>
              </a:rPr>
              <a:t>caso seu eventual acolhimento implique a modificação da decisão embargada</a:t>
            </a:r>
            <a:r>
              <a:rPr lang="pt-BR" dirty="0" smtClean="0">
                <a:solidFill>
                  <a:srgbClr val="00B050"/>
                </a:solidFill>
              </a:rPr>
              <a:t>.</a:t>
            </a:r>
          </a:p>
          <a:p>
            <a:pPr>
              <a:buFont typeface="Arial" panose="020B0604020202020204" pitchFamily="34" charset="0"/>
              <a:buChar char="•"/>
            </a:pPr>
            <a:endParaRPr lang="pt-BR" dirty="0"/>
          </a:p>
        </p:txBody>
      </p:sp>
      <p:pic>
        <p:nvPicPr>
          <p:cNvPr id="5" name="Imagem 4"/>
          <p:cNvPicPr>
            <a:picLocks noChangeAspect="1"/>
          </p:cNvPicPr>
          <p:nvPr/>
        </p:nvPicPr>
        <p:blipFill>
          <a:blip r:embed="rId3" cstate="print">
            <a:extLst>
              <a:ext uri="{28A0092B-C50C-407E-A947-70E740481C1C}">
                <a14:useLocalDpi xmlns:a14="http://schemas.microsoft.com/office/drawing/2010/main" xmlns="" val="0"/>
              </a:ext>
            </a:extLst>
          </a:blip>
          <a:stretch>
            <a:fillRect/>
          </a:stretch>
        </p:blipFill>
        <p:spPr>
          <a:xfrm>
            <a:off x="140473" y="5825358"/>
            <a:ext cx="826935" cy="1032642"/>
          </a:xfrm>
          <a:prstGeom prst="rect">
            <a:avLst/>
          </a:prstGeom>
          <a:ln>
            <a:noFill/>
          </a:ln>
          <a:effectLst>
            <a:softEdge rad="112500"/>
          </a:effectLst>
        </p:spPr>
      </p:pic>
      <p:sp>
        <p:nvSpPr>
          <p:cNvPr id="4" name="Espaço Reservado para Número de Slide 3"/>
          <p:cNvSpPr>
            <a:spLocks noGrp="1"/>
          </p:cNvSpPr>
          <p:nvPr>
            <p:ph type="sldNum" sz="quarter" idx="12"/>
          </p:nvPr>
        </p:nvSpPr>
        <p:spPr/>
        <p:txBody>
          <a:bodyPr/>
          <a:lstStyle/>
          <a:p>
            <a:fld id="{7D7CC47D-5F8A-409B-A1E5-FC04969D52E5}" type="slidenum">
              <a:rPr lang="pt-BR" smtClean="0"/>
              <a:pPr/>
              <a:t>69</a:t>
            </a:fld>
            <a:endParaRPr lang="pt-BR"/>
          </a:p>
        </p:txBody>
      </p:sp>
      <p:sp>
        <p:nvSpPr>
          <p:cNvPr id="6" name="Título 1"/>
          <p:cNvSpPr txBox="1">
            <a:spLocks/>
          </p:cNvSpPr>
          <p:nvPr/>
        </p:nvSpPr>
        <p:spPr>
          <a:xfrm>
            <a:off x="1097280" y="286603"/>
            <a:ext cx="10058400" cy="1450757"/>
          </a:xfrm>
          <a:prstGeom prst="rect">
            <a:avLst/>
          </a:prstGeom>
        </p:spPr>
        <p:txBody>
          <a:bodyPr vert="horz" lIns="91440" tIns="45720" rIns="91440" bIns="45720" rtlCol="0" anchor="b">
            <a:normAutofit/>
          </a:bodyPr>
          <a:lstStyle/>
          <a:p>
            <a:pPr marL="0" marR="0" lvl="0" indent="0" algn="l" defTabSz="914400" rtl="0" eaLnBrk="1" fontAlgn="auto" latinLnBrk="0" hangingPunct="1">
              <a:lnSpc>
                <a:spcPct val="85000"/>
              </a:lnSpc>
              <a:spcBef>
                <a:spcPct val="0"/>
              </a:spcBef>
              <a:spcAft>
                <a:spcPts val="0"/>
              </a:spcAft>
              <a:buClrTx/>
              <a:buSzTx/>
              <a:buFontTx/>
              <a:buNone/>
              <a:tabLst/>
              <a:defRPr/>
            </a:pPr>
            <a:endParaRPr kumimoji="0" lang="pt-BR" sz="4800" b="0" i="0" u="none" strike="noStrike" kern="1200" cap="none" spc="-50" normalizeH="0" baseline="0" noProof="0" dirty="0">
              <a:ln>
                <a:noFill/>
              </a:ln>
              <a:solidFill>
                <a:schemeClr val="tx1">
                  <a:lumMod val="75000"/>
                  <a:lumOff val="25000"/>
                </a:schemeClr>
              </a:solidFill>
              <a:effectLst/>
              <a:uLnTx/>
              <a:uFillTx/>
              <a:latin typeface="+mj-lt"/>
              <a:ea typeface="+mj-ea"/>
              <a:cs typeface="+mj-cs"/>
            </a:endParaRPr>
          </a:p>
        </p:txBody>
      </p:sp>
    </p:spTree>
    <p:extLst>
      <p:ext uri="{BB962C8B-B14F-4D97-AF65-F5344CB8AC3E}">
        <p14:creationId xmlns:p14="http://schemas.microsoft.com/office/powerpoint/2010/main" xmlns="" val="220764007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097279" y="286603"/>
            <a:ext cx="10388867" cy="1450757"/>
          </a:xfrm>
        </p:spPr>
        <p:txBody>
          <a:bodyPr/>
          <a:lstStyle/>
          <a:p>
            <a:r>
              <a:rPr lang="pt-BR" dirty="0" smtClean="0"/>
              <a:t>Recursos </a:t>
            </a:r>
            <a:endParaRPr lang="pt-BR" dirty="0"/>
          </a:p>
        </p:txBody>
      </p:sp>
      <p:sp>
        <p:nvSpPr>
          <p:cNvPr id="3" name="Espaço Reservado para Conteúdo 2"/>
          <p:cNvSpPr>
            <a:spLocks noGrp="1"/>
          </p:cNvSpPr>
          <p:nvPr>
            <p:ph idx="1"/>
          </p:nvPr>
        </p:nvSpPr>
        <p:spPr/>
        <p:txBody>
          <a:bodyPr>
            <a:normAutofit fontScale="85000" lnSpcReduction="20000"/>
          </a:bodyPr>
          <a:lstStyle/>
          <a:p>
            <a:pPr>
              <a:buFont typeface="Arial" panose="020B0604020202020204" pitchFamily="34" charset="0"/>
              <a:buChar char="•"/>
            </a:pPr>
            <a:r>
              <a:rPr lang="pt-BR" dirty="0" smtClean="0"/>
              <a:t>Quais recursos são admissíveis?</a:t>
            </a:r>
          </a:p>
          <a:p>
            <a:r>
              <a:rPr lang="pt-BR" dirty="0" smtClean="0"/>
              <a:t>Art. 994.  São cabíveis os seguintes recursos:</a:t>
            </a:r>
          </a:p>
          <a:p>
            <a:r>
              <a:rPr lang="pt-BR" b="1" dirty="0" smtClean="0"/>
              <a:t>I - apelação;</a:t>
            </a:r>
          </a:p>
          <a:p>
            <a:r>
              <a:rPr lang="pt-BR" b="1" dirty="0" smtClean="0"/>
              <a:t>II - agravo de instrumento;</a:t>
            </a:r>
          </a:p>
          <a:p>
            <a:r>
              <a:rPr lang="pt-BR" dirty="0" smtClean="0"/>
              <a:t>III - agravo interno;</a:t>
            </a:r>
          </a:p>
          <a:p>
            <a:r>
              <a:rPr lang="pt-BR" dirty="0" smtClean="0"/>
              <a:t>IV - embargos de declaração;</a:t>
            </a:r>
          </a:p>
          <a:p>
            <a:r>
              <a:rPr lang="pt-BR" dirty="0" smtClean="0"/>
              <a:t>V - recurso ordinário;</a:t>
            </a:r>
          </a:p>
          <a:p>
            <a:r>
              <a:rPr lang="pt-BR" dirty="0" smtClean="0"/>
              <a:t>VI - recurso especial;</a:t>
            </a:r>
          </a:p>
          <a:p>
            <a:r>
              <a:rPr lang="pt-BR" dirty="0" smtClean="0"/>
              <a:t>VII - recurso extraordinário;</a:t>
            </a:r>
          </a:p>
          <a:p>
            <a:r>
              <a:rPr lang="pt-BR" dirty="0" smtClean="0"/>
              <a:t>VIII - agravo em recurso especial ou extraordinário;</a:t>
            </a:r>
          </a:p>
          <a:p>
            <a:r>
              <a:rPr lang="pt-BR" dirty="0" smtClean="0"/>
              <a:t>IX - embargos de divergência.</a:t>
            </a:r>
          </a:p>
          <a:p>
            <a:pPr algn="just">
              <a:buFont typeface="Arial" panose="020B0604020202020204" pitchFamily="34" charset="0"/>
              <a:buChar char="•"/>
            </a:pPr>
            <a:endParaRPr lang="pt-BR" dirty="0"/>
          </a:p>
          <a:p>
            <a:pPr marL="0" indent="0" algn="just">
              <a:buNone/>
            </a:pPr>
            <a:endParaRPr lang="pt-BR" b="1" dirty="0"/>
          </a:p>
          <a:p>
            <a:endParaRPr lang="pt-BR" dirty="0"/>
          </a:p>
        </p:txBody>
      </p:sp>
      <p:pic>
        <p:nvPicPr>
          <p:cNvPr id="5" name="Imagem 4"/>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140473" y="5825358"/>
            <a:ext cx="826935" cy="1032642"/>
          </a:xfrm>
          <a:prstGeom prst="rect">
            <a:avLst/>
          </a:prstGeom>
          <a:ln>
            <a:noFill/>
          </a:ln>
          <a:effectLst>
            <a:softEdge rad="112500"/>
          </a:effectLst>
        </p:spPr>
      </p:pic>
      <p:sp>
        <p:nvSpPr>
          <p:cNvPr id="4" name="Espaço Reservado para Número de Slide 3"/>
          <p:cNvSpPr>
            <a:spLocks noGrp="1"/>
          </p:cNvSpPr>
          <p:nvPr>
            <p:ph type="sldNum" sz="quarter" idx="12"/>
          </p:nvPr>
        </p:nvSpPr>
        <p:spPr/>
        <p:txBody>
          <a:bodyPr/>
          <a:lstStyle/>
          <a:p>
            <a:fld id="{7D7CC47D-5F8A-409B-A1E5-FC04969D52E5}" type="slidenum">
              <a:rPr lang="pt-BR" smtClean="0"/>
              <a:pPr/>
              <a:t>7</a:t>
            </a:fld>
            <a:endParaRPr lang="pt-BR"/>
          </a:p>
        </p:txBody>
      </p:sp>
    </p:spTree>
    <p:extLst>
      <p:ext uri="{BB962C8B-B14F-4D97-AF65-F5344CB8AC3E}">
        <p14:creationId xmlns:p14="http://schemas.microsoft.com/office/powerpoint/2010/main" xmlns="" val="2207640070"/>
      </p:ext>
    </p:extLst>
  </p:cSld>
  <p:clrMapOvr>
    <a:masterClrMapping/>
  </p:clrMapOvr>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097279" y="286603"/>
            <a:ext cx="10388867" cy="1450757"/>
          </a:xfrm>
        </p:spPr>
        <p:txBody>
          <a:bodyPr/>
          <a:lstStyle/>
          <a:p>
            <a:r>
              <a:rPr lang="pt-BR" dirty="0" smtClean="0"/>
              <a:t>Embargos de declaração</a:t>
            </a:r>
            <a:endParaRPr lang="pt-BR" dirty="0"/>
          </a:p>
        </p:txBody>
      </p:sp>
      <p:sp>
        <p:nvSpPr>
          <p:cNvPr id="3" name="Espaço Reservado para Conteúdo 2"/>
          <p:cNvSpPr>
            <a:spLocks noGrp="1"/>
          </p:cNvSpPr>
          <p:nvPr>
            <p:ph idx="1"/>
          </p:nvPr>
        </p:nvSpPr>
        <p:spPr>
          <a:xfrm>
            <a:off x="1097280" y="1845734"/>
            <a:ext cx="10805686" cy="4476238"/>
          </a:xfrm>
        </p:spPr>
        <p:txBody>
          <a:bodyPr>
            <a:normAutofit/>
          </a:bodyPr>
          <a:lstStyle/>
          <a:p>
            <a:r>
              <a:rPr lang="pt-BR" dirty="0" smtClean="0"/>
              <a:t>Art. 1.024.  O juiz julgará os embargos em 5 (cinco) dias.</a:t>
            </a:r>
          </a:p>
          <a:p>
            <a:r>
              <a:rPr lang="pt-BR" dirty="0" smtClean="0"/>
              <a:t>§ 1</a:t>
            </a:r>
            <a:r>
              <a:rPr lang="pt-BR" u="sng" baseline="30000" dirty="0" smtClean="0"/>
              <a:t>o</a:t>
            </a:r>
            <a:r>
              <a:rPr lang="pt-BR" dirty="0" smtClean="0"/>
              <a:t> Nos tribunais, o relator apresentará os embargos em mesa na sessão subsequente, proferindo voto, e, não havendo julgamento nessa sessão, será o recurso incluído em pauta automaticamente.</a:t>
            </a:r>
          </a:p>
          <a:p>
            <a:r>
              <a:rPr lang="pt-BR" dirty="0" smtClean="0">
                <a:solidFill>
                  <a:srgbClr val="00B050"/>
                </a:solidFill>
              </a:rPr>
              <a:t>§ 2</a:t>
            </a:r>
            <a:r>
              <a:rPr lang="pt-BR" u="sng" baseline="30000" dirty="0" smtClean="0">
                <a:solidFill>
                  <a:srgbClr val="00B050"/>
                </a:solidFill>
              </a:rPr>
              <a:t>o</a:t>
            </a:r>
            <a:r>
              <a:rPr lang="pt-BR" dirty="0" smtClean="0">
                <a:solidFill>
                  <a:srgbClr val="00B050"/>
                </a:solidFill>
              </a:rPr>
              <a:t> Quando os embargos de declaração </a:t>
            </a:r>
            <a:r>
              <a:rPr lang="pt-BR" u="sng" dirty="0" smtClean="0">
                <a:solidFill>
                  <a:srgbClr val="00B050"/>
                </a:solidFill>
              </a:rPr>
              <a:t>forem opostos contra decisão de relator ou outra decisão unipessoal proferida em tribunal, o órgão prolator da decisão embargada decidi-los-á monocraticamente</a:t>
            </a:r>
            <a:r>
              <a:rPr lang="pt-BR" dirty="0" smtClean="0">
                <a:solidFill>
                  <a:srgbClr val="00B050"/>
                </a:solidFill>
              </a:rPr>
              <a:t>.</a:t>
            </a:r>
          </a:p>
          <a:p>
            <a:r>
              <a:rPr lang="pt-BR" dirty="0" smtClean="0">
                <a:solidFill>
                  <a:srgbClr val="00B050"/>
                </a:solidFill>
              </a:rPr>
              <a:t>§ 3</a:t>
            </a:r>
            <a:r>
              <a:rPr lang="pt-BR" u="sng" baseline="30000" dirty="0" smtClean="0">
                <a:solidFill>
                  <a:srgbClr val="00B050"/>
                </a:solidFill>
              </a:rPr>
              <a:t>o</a:t>
            </a:r>
            <a:r>
              <a:rPr lang="pt-BR" dirty="0" smtClean="0">
                <a:solidFill>
                  <a:srgbClr val="00B050"/>
                </a:solidFill>
              </a:rPr>
              <a:t> O órgão julgador </a:t>
            </a:r>
            <a:r>
              <a:rPr lang="pt-BR" u="sng" dirty="0" smtClean="0">
                <a:solidFill>
                  <a:srgbClr val="00B050"/>
                </a:solidFill>
              </a:rPr>
              <a:t>conhecerá dos embargos de declaração como agravo interno se entender ser este o recurso cabíve</a:t>
            </a:r>
            <a:r>
              <a:rPr lang="pt-BR" dirty="0" smtClean="0">
                <a:solidFill>
                  <a:srgbClr val="00B050"/>
                </a:solidFill>
              </a:rPr>
              <a:t>l, desde que determine previamente a intimação do recorrente para, no prazo de 5 (cinco) dias, complementar as razões recursais, de modo a ajustá-las às exigências do </a:t>
            </a:r>
            <a:r>
              <a:rPr lang="pt-BR" dirty="0" smtClean="0">
                <a:solidFill>
                  <a:srgbClr val="00B050"/>
                </a:solidFill>
                <a:hlinkClick r:id="rId2"/>
              </a:rPr>
              <a:t>art. 1.021, § 1</a:t>
            </a:r>
            <a:r>
              <a:rPr lang="pt-BR" u="sng" baseline="30000" dirty="0" smtClean="0">
                <a:solidFill>
                  <a:srgbClr val="00B050"/>
                </a:solidFill>
                <a:hlinkClick r:id="rId2"/>
              </a:rPr>
              <a:t>o</a:t>
            </a:r>
            <a:r>
              <a:rPr lang="pt-BR" dirty="0" smtClean="0">
                <a:solidFill>
                  <a:srgbClr val="00B050"/>
                </a:solidFill>
              </a:rPr>
              <a:t>.</a:t>
            </a:r>
          </a:p>
        </p:txBody>
      </p:sp>
      <p:pic>
        <p:nvPicPr>
          <p:cNvPr id="5" name="Imagem 4"/>
          <p:cNvPicPr>
            <a:picLocks noChangeAspect="1"/>
          </p:cNvPicPr>
          <p:nvPr/>
        </p:nvPicPr>
        <p:blipFill>
          <a:blip r:embed="rId3" cstate="print">
            <a:extLst>
              <a:ext uri="{28A0092B-C50C-407E-A947-70E740481C1C}">
                <a14:useLocalDpi xmlns:a14="http://schemas.microsoft.com/office/drawing/2010/main" xmlns="" val="0"/>
              </a:ext>
            </a:extLst>
          </a:blip>
          <a:stretch>
            <a:fillRect/>
          </a:stretch>
        </p:blipFill>
        <p:spPr>
          <a:xfrm>
            <a:off x="140473" y="5825358"/>
            <a:ext cx="826935" cy="1032642"/>
          </a:xfrm>
          <a:prstGeom prst="rect">
            <a:avLst/>
          </a:prstGeom>
          <a:ln>
            <a:noFill/>
          </a:ln>
          <a:effectLst>
            <a:softEdge rad="112500"/>
          </a:effectLst>
        </p:spPr>
      </p:pic>
      <p:sp>
        <p:nvSpPr>
          <p:cNvPr id="4" name="Espaço Reservado para Número de Slide 3"/>
          <p:cNvSpPr>
            <a:spLocks noGrp="1"/>
          </p:cNvSpPr>
          <p:nvPr>
            <p:ph type="sldNum" sz="quarter" idx="12"/>
          </p:nvPr>
        </p:nvSpPr>
        <p:spPr/>
        <p:txBody>
          <a:bodyPr/>
          <a:lstStyle/>
          <a:p>
            <a:fld id="{7D7CC47D-5F8A-409B-A1E5-FC04969D52E5}" type="slidenum">
              <a:rPr lang="pt-BR" smtClean="0"/>
              <a:pPr/>
              <a:t>70</a:t>
            </a:fld>
            <a:endParaRPr lang="pt-BR"/>
          </a:p>
        </p:txBody>
      </p:sp>
      <p:sp>
        <p:nvSpPr>
          <p:cNvPr id="6" name="Título 1"/>
          <p:cNvSpPr txBox="1">
            <a:spLocks/>
          </p:cNvSpPr>
          <p:nvPr/>
        </p:nvSpPr>
        <p:spPr>
          <a:xfrm>
            <a:off x="1097280" y="286603"/>
            <a:ext cx="10058400" cy="1450757"/>
          </a:xfrm>
          <a:prstGeom prst="rect">
            <a:avLst/>
          </a:prstGeom>
        </p:spPr>
        <p:txBody>
          <a:bodyPr vert="horz" lIns="91440" tIns="45720" rIns="91440" bIns="45720" rtlCol="0" anchor="b">
            <a:normAutofit/>
          </a:bodyPr>
          <a:lstStyle/>
          <a:p>
            <a:pPr marL="0" marR="0" lvl="0" indent="0" algn="l" defTabSz="914400" rtl="0" eaLnBrk="1" fontAlgn="auto" latinLnBrk="0" hangingPunct="1">
              <a:lnSpc>
                <a:spcPct val="85000"/>
              </a:lnSpc>
              <a:spcBef>
                <a:spcPct val="0"/>
              </a:spcBef>
              <a:spcAft>
                <a:spcPts val="0"/>
              </a:spcAft>
              <a:buClrTx/>
              <a:buSzTx/>
              <a:buFontTx/>
              <a:buNone/>
              <a:tabLst/>
              <a:defRPr/>
            </a:pPr>
            <a:endParaRPr kumimoji="0" lang="pt-BR" sz="4800" b="0" i="0" u="none" strike="noStrike" kern="1200" cap="none" spc="-50" normalizeH="0" baseline="0" noProof="0" dirty="0">
              <a:ln>
                <a:noFill/>
              </a:ln>
              <a:solidFill>
                <a:schemeClr val="tx1">
                  <a:lumMod val="75000"/>
                  <a:lumOff val="25000"/>
                </a:schemeClr>
              </a:solidFill>
              <a:effectLst/>
              <a:uLnTx/>
              <a:uFillTx/>
              <a:latin typeface="+mj-lt"/>
              <a:ea typeface="+mj-ea"/>
              <a:cs typeface="+mj-cs"/>
            </a:endParaRPr>
          </a:p>
        </p:txBody>
      </p:sp>
    </p:spTree>
    <p:extLst>
      <p:ext uri="{BB962C8B-B14F-4D97-AF65-F5344CB8AC3E}">
        <p14:creationId xmlns:p14="http://schemas.microsoft.com/office/powerpoint/2010/main" xmlns="" val="2207640070"/>
      </p:ext>
    </p:extLst>
  </p:cSld>
  <p:clrMapOvr>
    <a:masterClrMapping/>
  </p:clrMapOvr>
  <p:timing>
    <p:tnLst>
      <p:par>
        <p:cTn id="1" dur="indefinite" restart="never" nodeType="tmRoot"/>
      </p:par>
    </p:tn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097279" y="286603"/>
            <a:ext cx="10388867" cy="1450757"/>
          </a:xfrm>
        </p:spPr>
        <p:txBody>
          <a:bodyPr/>
          <a:lstStyle/>
          <a:p>
            <a:r>
              <a:rPr lang="pt-BR" dirty="0" smtClean="0"/>
              <a:t>Embargos de declaração</a:t>
            </a:r>
            <a:endParaRPr lang="pt-BR" dirty="0"/>
          </a:p>
        </p:txBody>
      </p:sp>
      <p:sp>
        <p:nvSpPr>
          <p:cNvPr id="3" name="Espaço Reservado para Conteúdo 2"/>
          <p:cNvSpPr>
            <a:spLocks noGrp="1"/>
          </p:cNvSpPr>
          <p:nvPr>
            <p:ph idx="1"/>
          </p:nvPr>
        </p:nvSpPr>
        <p:spPr/>
        <p:txBody>
          <a:bodyPr>
            <a:normAutofit/>
          </a:bodyPr>
          <a:lstStyle/>
          <a:p>
            <a:pPr>
              <a:buFont typeface="Arial" panose="020B0604020202020204" pitchFamily="34" charset="0"/>
              <a:buChar char="•"/>
            </a:pPr>
            <a:r>
              <a:rPr lang="pt-BR" dirty="0" smtClean="0"/>
              <a:t>Art. 1.024 </a:t>
            </a:r>
            <a:r>
              <a:rPr lang="pt-BR" dirty="0" smtClean="0">
                <a:solidFill>
                  <a:srgbClr val="00B050"/>
                </a:solidFill>
              </a:rPr>
              <a:t>§ 4</a:t>
            </a:r>
            <a:r>
              <a:rPr lang="pt-BR" u="sng" baseline="30000" dirty="0" smtClean="0">
                <a:solidFill>
                  <a:srgbClr val="00B050"/>
                </a:solidFill>
              </a:rPr>
              <a:t>o</a:t>
            </a:r>
            <a:r>
              <a:rPr lang="pt-BR" dirty="0" smtClean="0">
                <a:solidFill>
                  <a:srgbClr val="00B050"/>
                </a:solidFill>
              </a:rPr>
              <a:t> Caso o acolhimento dos embargos de declaração implique modificação da decisão embargada, o embargado que já tiver interposto outro recurso contra a decisão originária tem o direito de complementar ou alterar suas razões, nos exatos limites da modificação, no prazo de 15 (quinze) dias, contado da intimação da decisão dos embargos de declaração.</a:t>
            </a:r>
          </a:p>
          <a:p>
            <a:r>
              <a:rPr lang="pt-BR" dirty="0" smtClean="0">
                <a:solidFill>
                  <a:srgbClr val="00B050"/>
                </a:solidFill>
              </a:rPr>
              <a:t>§ 5</a:t>
            </a:r>
            <a:r>
              <a:rPr lang="pt-BR" u="sng" baseline="30000" dirty="0" smtClean="0">
                <a:solidFill>
                  <a:srgbClr val="00B050"/>
                </a:solidFill>
              </a:rPr>
              <a:t>o</a:t>
            </a:r>
            <a:r>
              <a:rPr lang="pt-BR" dirty="0" smtClean="0">
                <a:solidFill>
                  <a:srgbClr val="00B050"/>
                </a:solidFill>
              </a:rPr>
              <a:t> Se os embargos de declaração forem rejeitados ou não alterarem a conclusão do julgamento anterior, o recurso interposto pela outra parte antes da publicação do julgamento dos embargos de declaração será processado e julgado independentemente de ratificação.</a:t>
            </a:r>
          </a:p>
          <a:p>
            <a:pPr>
              <a:buFont typeface="Arial" panose="020B0604020202020204" pitchFamily="34" charset="0"/>
              <a:buChar char="•"/>
            </a:pPr>
            <a:r>
              <a:rPr lang="pt-BR" strike="sngStrike" dirty="0" smtClean="0"/>
              <a:t>Súmula 418/ST: É inadmissível o recurso especial interposto antes da publicação do acórdão dos embargos de declaração, sem posterior ratificação.</a:t>
            </a:r>
          </a:p>
          <a:p>
            <a:pPr>
              <a:buFont typeface="Arial" panose="020B0604020202020204" pitchFamily="34" charset="0"/>
              <a:buChar char="•"/>
            </a:pPr>
            <a:endParaRPr lang="pt-BR" dirty="0"/>
          </a:p>
        </p:txBody>
      </p:sp>
      <p:pic>
        <p:nvPicPr>
          <p:cNvPr id="5" name="Imagem 4"/>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140473" y="5825358"/>
            <a:ext cx="826935" cy="1032642"/>
          </a:xfrm>
          <a:prstGeom prst="rect">
            <a:avLst/>
          </a:prstGeom>
          <a:ln>
            <a:noFill/>
          </a:ln>
          <a:effectLst>
            <a:softEdge rad="112500"/>
          </a:effectLst>
        </p:spPr>
      </p:pic>
      <p:sp>
        <p:nvSpPr>
          <p:cNvPr id="4" name="Espaço Reservado para Número de Slide 3"/>
          <p:cNvSpPr>
            <a:spLocks noGrp="1"/>
          </p:cNvSpPr>
          <p:nvPr>
            <p:ph type="sldNum" sz="quarter" idx="12"/>
          </p:nvPr>
        </p:nvSpPr>
        <p:spPr/>
        <p:txBody>
          <a:bodyPr/>
          <a:lstStyle/>
          <a:p>
            <a:fld id="{7D7CC47D-5F8A-409B-A1E5-FC04969D52E5}" type="slidenum">
              <a:rPr lang="pt-BR" smtClean="0"/>
              <a:pPr/>
              <a:t>71</a:t>
            </a:fld>
            <a:endParaRPr lang="pt-BR"/>
          </a:p>
        </p:txBody>
      </p:sp>
      <p:sp>
        <p:nvSpPr>
          <p:cNvPr id="6" name="Título 1"/>
          <p:cNvSpPr txBox="1">
            <a:spLocks/>
          </p:cNvSpPr>
          <p:nvPr/>
        </p:nvSpPr>
        <p:spPr>
          <a:xfrm>
            <a:off x="1097280" y="286603"/>
            <a:ext cx="10058400" cy="1450757"/>
          </a:xfrm>
          <a:prstGeom prst="rect">
            <a:avLst/>
          </a:prstGeom>
        </p:spPr>
        <p:txBody>
          <a:bodyPr vert="horz" lIns="91440" tIns="45720" rIns="91440" bIns="45720" rtlCol="0" anchor="b">
            <a:normAutofit/>
          </a:bodyPr>
          <a:lstStyle/>
          <a:p>
            <a:pPr marL="0" marR="0" lvl="0" indent="0" algn="l" defTabSz="914400" rtl="0" eaLnBrk="1" fontAlgn="auto" latinLnBrk="0" hangingPunct="1">
              <a:lnSpc>
                <a:spcPct val="85000"/>
              </a:lnSpc>
              <a:spcBef>
                <a:spcPct val="0"/>
              </a:spcBef>
              <a:spcAft>
                <a:spcPts val="0"/>
              </a:spcAft>
              <a:buClrTx/>
              <a:buSzTx/>
              <a:buFontTx/>
              <a:buNone/>
              <a:tabLst/>
              <a:defRPr/>
            </a:pPr>
            <a:endParaRPr kumimoji="0" lang="pt-BR" sz="4800" b="0" i="0" u="none" strike="noStrike" kern="1200" cap="none" spc="-50" normalizeH="0" baseline="0" noProof="0" dirty="0">
              <a:ln>
                <a:noFill/>
              </a:ln>
              <a:solidFill>
                <a:schemeClr val="tx1">
                  <a:lumMod val="75000"/>
                  <a:lumOff val="25000"/>
                </a:schemeClr>
              </a:solidFill>
              <a:effectLst/>
              <a:uLnTx/>
              <a:uFillTx/>
              <a:latin typeface="+mj-lt"/>
              <a:ea typeface="+mj-ea"/>
              <a:cs typeface="+mj-cs"/>
            </a:endParaRPr>
          </a:p>
        </p:txBody>
      </p:sp>
    </p:spTree>
    <p:extLst>
      <p:ext uri="{BB962C8B-B14F-4D97-AF65-F5344CB8AC3E}">
        <p14:creationId xmlns:p14="http://schemas.microsoft.com/office/powerpoint/2010/main" xmlns="" val="2207640070"/>
      </p:ext>
    </p:extLst>
  </p:cSld>
  <p:clrMapOvr>
    <a:masterClrMapping/>
  </p:clrMapOvr>
  <p:timing>
    <p:tnLst>
      <p:par>
        <p:cTn id="1" dur="indefinite" restart="never" nodeType="tmRoot"/>
      </p:par>
    </p:tn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097279" y="286603"/>
            <a:ext cx="10388867" cy="1450757"/>
          </a:xfrm>
        </p:spPr>
        <p:txBody>
          <a:bodyPr/>
          <a:lstStyle/>
          <a:p>
            <a:r>
              <a:rPr lang="pt-BR" dirty="0" smtClean="0"/>
              <a:t>Embargos de declaração</a:t>
            </a:r>
            <a:endParaRPr lang="pt-BR" dirty="0"/>
          </a:p>
        </p:txBody>
      </p:sp>
      <p:sp>
        <p:nvSpPr>
          <p:cNvPr id="3" name="Espaço Reservado para Conteúdo 2"/>
          <p:cNvSpPr>
            <a:spLocks noGrp="1"/>
          </p:cNvSpPr>
          <p:nvPr>
            <p:ph idx="1"/>
          </p:nvPr>
        </p:nvSpPr>
        <p:spPr/>
        <p:txBody>
          <a:bodyPr>
            <a:normAutofit/>
          </a:bodyPr>
          <a:lstStyle/>
          <a:p>
            <a:pPr algn="just">
              <a:buFont typeface="Arial" panose="020B0604020202020204" pitchFamily="34" charset="0"/>
              <a:buChar char="•"/>
            </a:pPr>
            <a:r>
              <a:rPr lang="pt-BR" dirty="0" err="1" smtClean="0">
                <a:solidFill>
                  <a:schemeClr val="tx1"/>
                </a:solidFill>
              </a:rPr>
              <a:t>Prequestionamento</a:t>
            </a:r>
            <a:r>
              <a:rPr lang="pt-BR" dirty="0" smtClean="0">
                <a:solidFill>
                  <a:schemeClr val="tx1"/>
                </a:solidFill>
              </a:rPr>
              <a:t> ficto: </a:t>
            </a:r>
          </a:p>
          <a:p>
            <a:pPr algn="just">
              <a:buFont typeface="Arial" panose="020B0604020202020204" pitchFamily="34" charset="0"/>
              <a:buChar char="•"/>
            </a:pPr>
            <a:r>
              <a:rPr lang="pt-BR" dirty="0" smtClean="0">
                <a:solidFill>
                  <a:srgbClr val="00B050"/>
                </a:solidFill>
              </a:rPr>
              <a:t>Art. 1.025.  Consideram-se incluídos no acórdão os elementos que o embargante suscitou, para fins de pré-questionamento, ainda que os embargos de declaração sejam inadmitidos ou rejeitados, caso o tribunal superior considere existentes erro, omissão, contradição ou obscuridade.</a:t>
            </a:r>
          </a:p>
          <a:p>
            <a:pPr>
              <a:buFont typeface="Arial" panose="020B0604020202020204" pitchFamily="34" charset="0"/>
              <a:buChar char="•"/>
            </a:pPr>
            <a:r>
              <a:rPr lang="pt-BR" b="1" dirty="0" smtClean="0"/>
              <a:t>Súmula 211: </a:t>
            </a:r>
            <a:r>
              <a:rPr lang="pt-BR" dirty="0" smtClean="0"/>
              <a:t>“Inadmissível recurso especial quanto à questão que, a despeito da oposição de embargos declaratórios, não foi apreciada pelo Tribunal a </a:t>
            </a:r>
            <a:r>
              <a:rPr lang="pt-BR" i="1" dirty="0" err="1" smtClean="0"/>
              <a:t>quo</a:t>
            </a:r>
            <a:r>
              <a:rPr lang="pt-BR" dirty="0" smtClean="0"/>
              <a:t>.” Superada</a:t>
            </a:r>
          </a:p>
          <a:p>
            <a:pPr>
              <a:buFont typeface="Arial" panose="020B0604020202020204" pitchFamily="34" charset="0"/>
              <a:buChar char="•"/>
            </a:pPr>
            <a:r>
              <a:rPr lang="pt-BR" b="1" dirty="0" smtClean="0"/>
              <a:t>Súmula 356 STF: </a:t>
            </a:r>
            <a:r>
              <a:rPr lang="pt-BR" dirty="0" smtClean="0"/>
              <a:t>“O ponto omisso da decisão, sobre o qual não foram opostos embargos declaratórios, não pode ser objeto de recurso extraordinário, por faltar o requisito do </a:t>
            </a:r>
            <a:r>
              <a:rPr lang="pt-BR" dirty="0" err="1" smtClean="0"/>
              <a:t>prequestionamento</a:t>
            </a:r>
            <a:r>
              <a:rPr lang="pt-BR" dirty="0" smtClean="0"/>
              <a:t>”. </a:t>
            </a:r>
          </a:p>
          <a:p>
            <a:pPr>
              <a:buFont typeface="Arial" panose="020B0604020202020204" pitchFamily="34" charset="0"/>
              <a:buChar char="•"/>
            </a:pPr>
            <a:endParaRPr lang="pt-BR" dirty="0"/>
          </a:p>
        </p:txBody>
      </p:sp>
      <p:pic>
        <p:nvPicPr>
          <p:cNvPr id="5" name="Imagem 4"/>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140473" y="5825358"/>
            <a:ext cx="826935" cy="1032642"/>
          </a:xfrm>
          <a:prstGeom prst="rect">
            <a:avLst/>
          </a:prstGeom>
          <a:ln>
            <a:noFill/>
          </a:ln>
          <a:effectLst>
            <a:softEdge rad="112500"/>
          </a:effectLst>
        </p:spPr>
      </p:pic>
      <p:sp>
        <p:nvSpPr>
          <p:cNvPr id="4" name="Espaço Reservado para Número de Slide 3"/>
          <p:cNvSpPr>
            <a:spLocks noGrp="1"/>
          </p:cNvSpPr>
          <p:nvPr>
            <p:ph type="sldNum" sz="quarter" idx="12"/>
          </p:nvPr>
        </p:nvSpPr>
        <p:spPr/>
        <p:txBody>
          <a:bodyPr/>
          <a:lstStyle/>
          <a:p>
            <a:fld id="{7D7CC47D-5F8A-409B-A1E5-FC04969D52E5}" type="slidenum">
              <a:rPr lang="pt-BR" smtClean="0"/>
              <a:pPr/>
              <a:t>72</a:t>
            </a:fld>
            <a:endParaRPr lang="pt-BR"/>
          </a:p>
        </p:txBody>
      </p:sp>
      <p:sp>
        <p:nvSpPr>
          <p:cNvPr id="6" name="Título 1"/>
          <p:cNvSpPr txBox="1">
            <a:spLocks/>
          </p:cNvSpPr>
          <p:nvPr/>
        </p:nvSpPr>
        <p:spPr>
          <a:xfrm>
            <a:off x="1097280" y="286603"/>
            <a:ext cx="10058400" cy="1450757"/>
          </a:xfrm>
          <a:prstGeom prst="rect">
            <a:avLst/>
          </a:prstGeom>
        </p:spPr>
        <p:txBody>
          <a:bodyPr vert="horz" lIns="91440" tIns="45720" rIns="91440" bIns="45720" rtlCol="0" anchor="b">
            <a:normAutofit/>
          </a:bodyPr>
          <a:lstStyle/>
          <a:p>
            <a:pPr marL="0" marR="0" lvl="0" indent="0" algn="l" defTabSz="914400" rtl="0" eaLnBrk="1" fontAlgn="auto" latinLnBrk="0" hangingPunct="1">
              <a:lnSpc>
                <a:spcPct val="85000"/>
              </a:lnSpc>
              <a:spcBef>
                <a:spcPct val="0"/>
              </a:spcBef>
              <a:spcAft>
                <a:spcPts val="0"/>
              </a:spcAft>
              <a:buClrTx/>
              <a:buSzTx/>
              <a:buFontTx/>
              <a:buNone/>
              <a:tabLst/>
              <a:defRPr/>
            </a:pPr>
            <a:endParaRPr kumimoji="0" lang="pt-BR" sz="4800" b="0" i="0" u="none" strike="noStrike" kern="1200" cap="none" spc="-50" normalizeH="0" baseline="0" noProof="0" dirty="0">
              <a:ln>
                <a:noFill/>
              </a:ln>
              <a:solidFill>
                <a:schemeClr val="tx1">
                  <a:lumMod val="75000"/>
                  <a:lumOff val="25000"/>
                </a:schemeClr>
              </a:solidFill>
              <a:effectLst/>
              <a:uLnTx/>
              <a:uFillTx/>
              <a:latin typeface="+mj-lt"/>
              <a:ea typeface="+mj-ea"/>
              <a:cs typeface="+mj-cs"/>
            </a:endParaRPr>
          </a:p>
        </p:txBody>
      </p:sp>
    </p:spTree>
    <p:extLst>
      <p:ext uri="{BB962C8B-B14F-4D97-AF65-F5344CB8AC3E}">
        <p14:creationId xmlns:p14="http://schemas.microsoft.com/office/powerpoint/2010/main" xmlns="" val="2207640070"/>
      </p:ext>
    </p:extLst>
  </p:cSld>
  <p:clrMapOvr>
    <a:masterClrMapping/>
  </p:clrMapOvr>
  <p:timing>
    <p:tnLst>
      <p:par>
        <p:cTn id="1" dur="indefinite" restart="never" nodeType="tmRoot"/>
      </p:par>
    </p:tnLst>
  </p:timing>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097279" y="286603"/>
            <a:ext cx="10388867" cy="1450757"/>
          </a:xfrm>
        </p:spPr>
        <p:txBody>
          <a:bodyPr/>
          <a:lstStyle/>
          <a:p>
            <a:r>
              <a:rPr lang="pt-BR" dirty="0" smtClean="0"/>
              <a:t>Embargos de declaração</a:t>
            </a:r>
            <a:endParaRPr lang="pt-BR" dirty="0"/>
          </a:p>
        </p:txBody>
      </p:sp>
      <p:sp>
        <p:nvSpPr>
          <p:cNvPr id="3" name="Espaço Reservado para Conteúdo 2"/>
          <p:cNvSpPr>
            <a:spLocks noGrp="1"/>
          </p:cNvSpPr>
          <p:nvPr>
            <p:ph idx="1"/>
          </p:nvPr>
        </p:nvSpPr>
        <p:spPr/>
        <p:txBody>
          <a:bodyPr>
            <a:normAutofit/>
          </a:bodyPr>
          <a:lstStyle/>
          <a:p>
            <a:pPr>
              <a:buFont typeface="Arial" panose="020B0604020202020204" pitchFamily="34" charset="0"/>
              <a:buChar char="•"/>
            </a:pPr>
            <a:r>
              <a:rPr lang="pt-BR" dirty="0" smtClean="0"/>
              <a:t>Art. 1.026.  Os embargos de declaração </a:t>
            </a:r>
            <a:r>
              <a:rPr lang="pt-BR" b="1" u="sng" dirty="0" smtClean="0"/>
              <a:t>não possuem efeito suspensivo </a:t>
            </a:r>
            <a:r>
              <a:rPr lang="pt-BR" dirty="0" smtClean="0"/>
              <a:t>e </a:t>
            </a:r>
            <a:r>
              <a:rPr lang="pt-BR" b="1" u="sng" dirty="0" smtClean="0"/>
              <a:t>interrompem o prazo para a interposição de recurso</a:t>
            </a:r>
            <a:r>
              <a:rPr lang="pt-BR" dirty="0" smtClean="0"/>
              <a:t>.</a:t>
            </a:r>
          </a:p>
          <a:p>
            <a:r>
              <a:rPr lang="pt-BR" dirty="0" smtClean="0"/>
              <a:t>Art. 1.065.  O art. 50 da </a:t>
            </a:r>
            <a:r>
              <a:rPr lang="pt-BR" dirty="0" smtClean="0">
                <a:hlinkClick r:id="rId2"/>
              </a:rPr>
              <a:t>Lei n</a:t>
            </a:r>
            <a:r>
              <a:rPr lang="pt-BR" u="sng" baseline="30000" dirty="0" smtClean="0">
                <a:hlinkClick r:id="rId2"/>
              </a:rPr>
              <a:t>o</a:t>
            </a:r>
            <a:r>
              <a:rPr lang="pt-BR" dirty="0" smtClean="0">
                <a:hlinkClick r:id="rId2"/>
              </a:rPr>
              <a:t> 9.099, de 26 de setembro de 1995</a:t>
            </a:r>
            <a:r>
              <a:rPr lang="pt-BR" dirty="0" smtClean="0"/>
              <a:t>, passa a vigorar com a seguinte redação:    </a:t>
            </a:r>
          </a:p>
          <a:p>
            <a:r>
              <a:rPr lang="pt-BR" dirty="0" smtClean="0"/>
              <a:t>“</a:t>
            </a:r>
            <a:r>
              <a:rPr lang="pt-BR" dirty="0" smtClean="0">
                <a:hlinkClick r:id="rId2"/>
              </a:rPr>
              <a:t>Art. 50.  </a:t>
            </a:r>
            <a:r>
              <a:rPr lang="pt-BR" dirty="0" smtClean="0"/>
              <a:t>Os embargos de declaração </a:t>
            </a:r>
            <a:r>
              <a:rPr lang="pt-BR" b="1" u="sng" dirty="0" smtClean="0">
                <a:solidFill>
                  <a:srgbClr val="00B050"/>
                </a:solidFill>
              </a:rPr>
              <a:t>interrompem</a:t>
            </a:r>
            <a:r>
              <a:rPr lang="pt-BR" b="1" u="sng" dirty="0" smtClean="0"/>
              <a:t> </a:t>
            </a:r>
            <a:r>
              <a:rPr lang="pt-BR" dirty="0" smtClean="0"/>
              <a:t>o prazo para a interposição de recurso.” </a:t>
            </a:r>
          </a:p>
          <a:p>
            <a:pPr>
              <a:buFont typeface="Arial" panose="020B0604020202020204" pitchFamily="34" charset="0"/>
              <a:buChar char="•"/>
            </a:pPr>
            <a:endParaRPr lang="pt-BR" dirty="0"/>
          </a:p>
        </p:txBody>
      </p:sp>
      <p:pic>
        <p:nvPicPr>
          <p:cNvPr id="5" name="Imagem 4"/>
          <p:cNvPicPr>
            <a:picLocks noChangeAspect="1"/>
          </p:cNvPicPr>
          <p:nvPr/>
        </p:nvPicPr>
        <p:blipFill>
          <a:blip r:embed="rId3" cstate="print">
            <a:extLst>
              <a:ext uri="{28A0092B-C50C-407E-A947-70E740481C1C}">
                <a14:useLocalDpi xmlns:a14="http://schemas.microsoft.com/office/drawing/2010/main" xmlns="" val="0"/>
              </a:ext>
            </a:extLst>
          </a:blip>
          <a:stretch>
            <a:fillRect/>
          </a:stretch>
        </p:blipFill>
        <p:spPr>
          <a:xfrm>
            <a:off x="140473" y="5825358"/>
            <a:ext cx="826935" cy="1032642"/>
          </a:xfrm>
          <a:prstGeom prst="rect">
            <a:avLst/>
          </a:prstGeom>
          <a:ln>
            <a:noFill/>
          </a:ln>
          <a:effectLst>
            <a:softEdge rad="112500"/>
          </a:effectLst>
        </p:spPr>
      </p:pic>
      <p:sp>
        <p:nvSpPr>
          <p:cNvPr id="4" name="Espaço Reservado para Número de Slide 3"/>
          <p:cNvSpPr>
            <a:spLocks noGrp="1"/>
          </p:cNvSpPr>
          <p:nvPr>
            <p:ph type="sldNum" sz="quarter" idx="12"/>
          </p:nvPr>
        </p:nvSpPr>
        <p:spPr/>
        <p:txBody>
          <a:bodyPr/>
          <a:lstStyle/>
          <a:p>
            <a:fld id="{7D7CC47D-5F8A-409B-A1E5-FC04969D52E5}" type="slidenum">
              <a:rPr lang="pt-BR" smtClean="0"/>
              <a:pPr/>
              <a:t>73</a:t>
            </a:fld>
            <a:endParaRPr lang="pt-BR"/>
          </a:p>
        </p:txBody>
      </p:sp>
      <p:sp>
        <p:nvSpPr>
          <p:cNvPr id="6" name="Título 1"/>
          <p:cNvSpPr txBox="1">
            <a:spLocks/>
          </p:cNvSpPr>
          <p:nvPr/>
        </p:nvSpPr>
        <p:spPr>
          <a:xfrm>
            <a:off x="1097280" y="286603"/>
            <a:ext cx="10058400" cy="1450757"/>
          </a:xfrm>
          <a:prstGeom prst="rect">
            <a:avLst/>
          </a:prstGeom>
        </p:spPr>
        <p:txBody>
          <a:bodyPr vert="horz" lIns="91440" tIns="45720" rIns="91440" bIns="45720" rtlCol="0" anchor="b">
            <a:normAutofit/>
          </a:bodyPr>
          <a:lstStyle/>
          <a:p>
            <a:pPr marL="0" marR="0" lvl="0" indent="0" algn="l" defTabSz="914400" rtl="0" eaLnBrk="1" fontAlgn="auto" latinLnBrk="0" hangingPunct="1">
              <a:lnSpc>
                <a:spcPct val="85000"/>
              </a:lnSpc>
              <a:spcBef>
                <a:spcPct val="0"/>
              </a:spcBef>
              <a:spcAft>
                <a:spcPts val="0"/>
              </a:spcAft>
              <a:buClrTx/>
              <a:buSzTx/>
              <a:buFontTx/>
              <a:buNone/>
              <a:tabLst/>
              <a:defRPr/>
            </a:pPr>
            <a:endParaRPr kumimoji="0" lang="pt-BR" sz="4800" b="0" i="0" u="none" strike="noStrike" kern="1200" cap="none" spc="-50" normalizeH="0" baseline="0" noProof="0" dirty="0">
              <a:ln>
                <a:noFill/>
              </a:ln>
              <a:solidFill>
                <a:schemeClr val="tx1">
                  <a:lumMod val="75000"/>
                  <a:lumOff val="25000"/>
                </a:schemeClr>
              </a:solidFill>
              <a:effectLst/>
              <a:uLnTx/>
              <a:uFillTx/>
              <a:latin typeface="+mj-lt"/>
              <a:ea typeface="+mj-ea"/>
              <a:cs typeface="+mj-cs"/>
            </a:endParaRPr>
          </a:p>
        </p:txBody>
      </p:sp>
    </p:spTree>
    <p:extLst>
      <p:ext uri="{BB962C8B-B14F-4D97-AF65-F5344CB8AC3E}">
        <p14:creationId xmlns:p14="http://schemas.microsoft.com/office/powerpoint/2010/main" xmlns="" val="2207640070"/>
      </p:ext>
    </p:extLst>
  </p:cSld>
  <p:clrMapOvr>
    <a:masterClrMapping/>
  </p:clrMapOvr>
  <p:timing>
    <p:tnLst>
      <p:par>
        <p:cTn id="1" dur="indefinite" restart="never" nodeType="tmRoot"/>
      </p:par>
    </p:tnLst>
  </p:timing>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097279" y="286603"/>
            <a:ext cx="10388867" cy="1450757"/>
          </a:xfrm>
        </p:spPr>
        <p:txBody>
          <a:bodyPr/>
          <a:lstStyle/>
          <a:p>
            <a:r>
              <a:rPr lang="pt-BR" dirty="0" smtClean="0"/>
              <a:t>Embargos de declaração</a:t>
            </a:r>
            <a:endParaRPr lang="pt-BR" dirty="0"/>
          </a:p>
        </p:txBody>
      </p:sp>
      <p:sp>
        <p:nvSpPr>
          <p:cNvPr id="3" name="Espaço Reservado para Conteúdo 2"/>
          <p:cNvSpPr>
            <a:spLocks noGrp="1"/>
          </p:cNvSpPr>
          <p:nvPr>
            <p:ph idx="1"/>
          </p:nvPr>
        </p:nvSpPr>
        <p:spPr/>
        <p:txBody>
          <a:bodyPr>
            <a:normAutofit fontScale="92500" lnSpcReduction="10000"/>
          </a:bodyPr>
          <a:lstStyle/>
          <a:p>
            <a:r>
              <a:rPr lang="pt-BR" dirty="0" smtClean="0"/>
              <a:t>Art. 1.026 § 1</a:t>
            </a:r>
            <a:r>
              <a:rPr lang="pt-BR" u="sng" baseline="30000" dirty="0" smtClean="0"/>
              <a:t>o</a:t>
            </a:r>
            <a:r>
              <a:rPr lang="pt-BR" dirty="0" smtClean="0"/>
              <a:t> </a:t>
            </a:r>
            <a:r>
              <a:rPr lang="pt-BR" dirty="0" smtClean="0">
                <a:solidFill>
                  <a:srgbClr val="00B050"/>
                </a:solidFill>
              </a:rPr>
              <a:t>A eficácia da decisão monocrática ou colegiada poderá ser suspensa pelo respectivo juiz ou relator se demonstrada a probabilidade de provimento do recurso ou, sendo relevante a fundamentação, se houver risco de dano grave ou de difícil reparação</a:t>
            </a:r>
            <a:r>
              <a:rPr lang="pt-BR" dirty="0" smtClean="0"/>
              <a:t>.</a:t>
            </a:r>
          </a:p>
          <a:p>
            <a:r>
              <a:rPr lang="pt-BR" dirty="0" smtClean="0"/>
              <a:t>§ 2</a:t>
            </a:r>
            <a:r>
              <a:rPr lang="pt-BR" u="sng" baseline="30000" dirty="0" smtClean="0"/>
              <a:t>o</a:t>
            </a:r>
            <a:r>
              <a:rPr lang="pt-BR" dirty="0" smtClean="0"/>
              <a:t> Quando </a:t>
            </a:r>
            <a:r>
              <a:rPr lang="pt-BR" b="1" u="sng" dirty="0" smtClean="0"/>
              <a:t>manifestamente protelatórios os embargos de declaração</a:t>
            </a:r>
            <a:r>
              <a:rPr lang="pt-BR" dirty="0" smtClean="0"/>
              <a:t>, o juiz ou o tribunal, em decisão fundamentada, condenará o embargante a pagar ao embargado </a:t>
            </a:r>
            <a:r>
              <a:rPr lang="pt-BR" b="1" u="sng" dirty="0" smtClean="0"/>
              <a:t>multa não excedente a dois por cento sobre o valor atualizado da causa</a:t>
            </a:r>
            <a:r>
              <a:rPr lang="pt-BR" dirty="0" smtClean="0"/>
              <a:t>.</a:t>
            </a:r>
          </a:p>
          <a:p>
            <a:pPr lvl="1"/>
            <a:r>
              <a:rPr lang="pt-BR" b="1" dirty="0" smtClean="0"/>
              <a:t>Súmula 98: </a:t>
            </a:r>
            <a:r>
              <a:rPr lang="pt-BR" dirty="0" smtClean="0"/>
              <a:t>“Embargos de declaração manifestados com notório propósito de </a:t>
            </a:r>
            <a:r>
              <a:rPr lang="pt-BR" dirty="0" err="1" smtClean="0"/>
              <a:t>prequestionamento</a:t>
            </a:r>
            <a:r>
              <a:rPr lang="pt-BR" dirty="0" smtClean="0"/>
              <a:t> não têm caráter protelatório”.</a:t>
            </a:r>
            <a:endParaRPr lang="pt-BR" b="1" dirty="0" smtClean="0"/>
          </a:p>
          <a:p>
            <a:r>
              <a:rPr lang="pt-BR" dirty="0" smtClean="0"/>
              <a:t>§ 3</a:t>
            </a:r>
            <a:r>
              <a:rPr lang="pt-BR" u="sng" baseline="30000" dirty="0" smtClean="0"/>
              <a:t>o</a:t>
            </a:r>
            <a:r>
              <a:rPr lang="pt-BR" dirty="0" smtClean="0"/>
              <a:t> Na </a:t>
            </a:r>
            <a:r>
              <a:rPr lang="pt-BR" u="sng" dirty="0" smtClean="0"/>
              <a:t>reiteração de embargos de declaração </a:t>
            </a:r>
            <a:r>
              <a:rPr lang="pt-BR" b="1" i="1" u="sng" dirty="0" smtClean="0"/>
              <a:t>manifestamente</a:t>
            </a:r>
            <a:r>
              <a:rPr lang="pt-BR" u="sng" dirty="0" smtClean="0"/>
              <a:t> protelatórios</a:t>
            </a:r>
            <a:r>
              <a:rPr lang="pt-BR" dirty="0" smtClean="0"/>
              <a:t>, </a:t>
            </a:r>
            <a:r>
              <a:rPr lang="pt-BR" u="sng" dirty="0" smtClean="0"/>
              <a:t>a multa será elevada a até dez por cento sobre o valor atualizado da causa</a:t>
            </a:r>
            <a:r>
              <a:rPr lang="pt-BR" dirty="0" smtClean="0"/>
              <a:t>, e a </a:t>
            </a:r>
            <a:r>
              <a:rPr lang="pt-BR" u="sng" dirty="0" smtClean="0"/>
              <a:t>interposição de qualquer recurso ficará condicionada ao depósito prévio do valor da multa</a:t>
            </a:r>
            <a:r>
              <a:rPr lang="pt-BR" dirty="0" smtClean="0"/>
              <a:t>, à </a:t>
            </a:r>
            <a:r>
              <a:rPr lang="pt-BR" b="1" u="sng" dirty="0" smtClean="0"/>
              <a:t>exceção</a:t>
            </a:r>
            <a:r>
              <a:rPr lang="pt-BR" dirty="0" smtClean="0"/>
              <a:t> da Fazenda Pública e do </a:t>
            </a:r>
            <a:r>
              <a:rPr lang="pt-BR" b="1" u="sng" dirty="0" smtClean="0"/>
              <a:t>beneficiário de gratuidade da justiça, que a recolherão ao final</a:t>
            </a:r>
            <a:r>
              <a:rPr lang="pt-BR" dirty="0" smtClean="0"/>
              <a:t>.</a:t>
            </a:r>
          </a:p>
          <a:p>
            <a:r>
              <a:rPr lang="pt-BR" dirty="0" smtClean="0"/>
              <a:t>§ </a:t>
            </a:r>
            <a:r>
              <a:rPr lang="pt-BR" dirty="0" smtClean="0">
                <a:solidFill>
                  <a:srgbClr val="00B050"/>
                </a:solidFill>
              </a:rPr>
              <a:t>4</a:t>
            </a:r>
            <a:r>
              <a:rPr lang="pt-BR" u="sng" baseline="30000" dirty="0" smtClean="0">
                <a:solidFill>
                  <a:srgbClr val="00B050"/>
                </a:solidFill>
              </a:rPr>
              <a:t>o</a:t>
            </a:r>
            <a:r>
              <a:rPr lang="pt-BR" dirty="0" smtClean="0">
                <a:solidFill>
                  <a:srgbClr val="00B050"/>
                </a:solidFill>
              </a:rPr>
              <a:t> Não serão admitidos novos embargos de declaração se os 2 (dois) anteriores </a:t>
            </a:r>
            <a:r>
              <a:rPr lang="pt-BR" b="1" u="sng" dirty="0" smtClean="0">
                <a:solidFill>
                  <a:srgbClr val="00B050"/>
                </a:solidFill>
              </a:rPr>
              <a:t>houverem sido considerados protelatórios</a:t>
            </a:r>
            <a:r>
              <a:rPr lang="pt-BR" dirty="0" smtClean="0">
                <a:solidFill>
                  <a:srgbClr val="00B050"/>
                </a:solidFill>
              </a:rPr>
              <a:t>.</a:t>
            </a:r>
          </a:p>
          <a:p>
            <a:pPr>
              <a:buFont typeface="Arial" panose="020B0604020202020204" pitchFamily="34" charset="0"/>
              <a:buChar char="•"/>
            </a:pPr>
            <a:endParaRPr lang="pt-BR" dirty="0"/>
          </a:p>
        </p:txBody>
      </p:sp>
      <p:pic>
        <p:nvPicPr>
          <p:cNvPr id="5" name="Imagem 4"/>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140473" y="5825358"/>
            <a:ext cx="826935" cy="1032642"/>
          </a:xfrm>
          <a:prstGeom prst="rect">
            <a:avLst/>
          </a:prstGeom>
          <a:ln>
            <a:noFill/>
          </a:ln>
          <a:effectLst>
            <a:softEdge rad="112500"/>
          </a:effectLst>
        </p:spPr>
      </p:pic>
      <p:sp>
        <p:nvSpPr>
          <p:cNvPr id="4" name="Espaço Reservado para Número de Slide 3"/>
          <p:cNvSpPr>
            <a:spLocks noGrp="1"/>
          </p:cNvSpPr>
          <p:nvPr>
            <p:ph type="sldNum" sz="quarter" idx="12"/>
          </p:nvPr>
        </p:nvSpPr>
        <p:spPr/>
        <p:txBody>
          <a:bodyPr/>
          <a:lstStyle/>
          <a:p>
            <a:fld id="{7D7CC47D-5F8A-409B-A1E5-FC04969D52E5}" type="slidenum">
              <a:rPr lang="pt-BR" smtClean="0"/>
              <a:pPr/>
              <a:t>74</a:t>
            </a:fld>
            <a:endParaRPr lang="pt-BR"/>
          </a:p>
        </p:txBody>
      </p:sp>
      <p:sp>
        <p:nvSpPr>
          <p:cNvPr id="6" name="Título 1"/>
          <p:cNvSpPr txBox="1">
            <a:spLocks/>
          </p:cNvSpPr>
          <p:nvPr/>
        </p:nvSpPr>
        <p:spPr>
          <a:xfrm>
            <a:off x="1097280" y="286603"/>
            <a:ext cx="10058400" cy="1450757"/>
          </a:xfrm>
          <a:prstGeom prst="rect">
            <a:avLst/>
          </a:prstGeom>
        </p:spPr>
        <p:txBody>
          <a:bodyPr vert="horz" lIns="91440" tIns="45720" rIns="91440" bIns="45720" rtlCol="0" anchor="b">
            <a:normAutofit/>
          </a:bodyPr>
          <a:lstStyle/>
          <a:p>
            <a:pPr marL="0" marR="0" lvl="0" indent="0" algn="l" defTabSz="914400" rtl="0" eaLnBrk="1" fontAlgn="auto" latinLnBrk="0" hangingPunct="1">
              <a:lnSpc>
                <a:spcPct val="85000"/>
              </a:lnSpc>
              <a:spcBef>
                <a:spcPct val="0"/>
              </a:spcBef>
              <a:spcAft>
                <a:spcPts val="0"/>
              </a:spcAft>
              <a:buClrTx/>
              <a:buSzTx/>
              <a:buFontTx/>
              <a:buNone/>
              <a:tabLst/>
              <a:defRPr/>
            </a:pPr>
            <a:endParaRPr kumimoji="0" lang="pt-BR" sz="4800" b="0" i="0" u="none" strike="noStrike" kern="1200" cap="none" spc="-50" normalizeH="0" baseline="0" noProof="0" dirty="0">
              <a:ln>
                <a:noFill/>
              </a:ln>
              <a:solidFill>
                <a:schemeClr val="tx1">
                  <a:lumMod val="75000"/>
                  <a:lumOff val="25000"/>
                </a:schemeClr>
              </a:solidFill>
              <a:effectLst/>
              <a:uLnTx/>
              <a:uFillTx/>
              <a:latin typeface="+mj-lt"/>
              <a:ea typeface="+mj-ea"/>
              <a:cs typeface="+mj-cs"/>
            </a:endParaRPr>
          </a:p>
        </p:txBody>
      </p:sp>
    </p:spTree>
    <p:extLst>
      <p:ext uri="{BB962C8B-B14F-4D97-AF65-F5344CB8AC3E}">
        <p14:creationId xmlns:p14="http://schemas.microsoft.com/office/powerpoint/2010/main" xmlns="" val="2207640070"/>
      </p:ext>
    </p:extLst>
  </p:cSld>
  <p:clrMapOvr>
    <a:masterClrMapping/>
  </p:clrMapOvr>
  <p:timing>
    <p:tnLst>
      <p:par>
        <p:cTn id="1" dur="indefinite" restart="never" nodeType="tmRoot"/>
      </p:par>
    </p:tnLst>
  </p:timing>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097279" y="286603"/>
            <a:ext cx="10388867" cy="1450757"/>
          </a:xfrm>
        </p:spPr>
        <p:txBody>
          <a:bodyPr/>
          <a:lstStyle/>
          <a:p>
            <a:r>
              <a:rPr lang="pt-BR" dirty="0" smtClean="0"/>
              <a:t>Embargos de declaração</a:t>
            </a:r>
            <a:endParaRPr lang="pt-BR" dirty="0"/>
          </a:p>
        </p:txBody>
      </p:sp>
      <p:sp>
        <p:nvSpPr>
          <p:cNvPr id="3" name="Espaço Reservado para Conteúdo 2"/>
          <p:cNvSpPr>
            <a:spLocks noGrp="1"/>
          </p:cNvSpPr>
          <p:nvPr>
            <p:ph idx="1"/>
          </p:nvPr>
        </p:nvSpPr>
        <p:spPr/>
        <p:txBody>
          <a:bodyPr>
            <a:normAutofit fontScale="92500" lnSpcReduction="20000"/>
          </a:bodyPr>
          <a:lstStyle/>
          <a:p>
            <a:pPr>
              <a:buFont typeface="Arial" panose="020B0604020202020204" pitchFamily="34" charset="0"/>
              <a:buChar char="•"/>
            </a:pPr>
            <a:r>
              <a:rPr lang="pt-BR" dirty="0" smtClean="0"/>
              <a:t> “A </a:t>
            </a:r>
            <a:r>
              <a:rPr lang="pt-BR" b="1" dirty="0" smtClean="0"/>
              <a:t>reiteração de embargos de declaração, sem que se registre qualquer dos pressupostos legais de </a:t>
            </a:r>
            <a:r>
              <a:rPr lang="pt-BR" b="1" dirty="0" err="1" smtClean="0"/>
              <a:t>embargabilidade</a:t>
            </a:r>
            <a:r>
              <a:rPr lang="pt-BR" b="1" dirty="0" smtClean="0"/>
              <a:t> (CPP, art. 620), reveste-se de caráter abusivo e evidencia o intuito protelatório que anima a conduta processual da parte recorrente</a:t>
            </a:r>
            <a:r>
              <a:rPr lang="pt-BR" dirty="0" smtClean="0"/>
              <a:t>. - O propósito revelado pelo embargante, de </a:t>
            </a:r>
            <a:r>
              <a:rPr lang="pt-BR" b="1" u="sng" dirty="0" smtClean="0"/>
              <a:t>impedir a consumação do trânsito em julgado de decisão que lhe foi desfavorável </a:t>
            </a:r>
            <a:r>
              <a:rPr lang="pt-BR" dirty="0" smtClean="0"/>
              <a:t>– valendo-se, para esse efeito, da utilização </a:t>
            </a:r>
            <a:r>
              <a:rPr lang="pt-BR" b="1" u="sng" dirty="0" smtClean="0"/>
              <a:t>sucessiva e procrastinatória de embargos declaratórios incabíveis </a:t>
            </a:r>
            <a:r>
              <a:rPr lang="pt-BR" dirty="0" smtClean="0"/>
              <a:t>–, constitui fim que desqualifica o comportamento processual da parte recorrente e que </a:t>
            </a:r>
            <a:r>
              <a:rPr lang="pt-BR" b="1" u="sng" dirty="0" smtClean="0"/>
              <a:t>autoriza, em consequência, o imediato cumprimento da decisão emanada desta Suprema Corte, independentemente da publicação do acórdão </a:t>
            </a:r>
            <a:r>
              <a:rPr lang="pt-BR" b="1" u="sng" dirty="0" err="1" smtClean="0"/>
              <a:t>consubstanciador</a:t>
            </a:r>
            <a:r>
              <a:rPr lang="pt-BR" b="1" u="sng" dirty="0" smtClean="0"/>
              <a:t> do respectivo julgamento</a:t>
            </a:r>
            <a:r>
              <a:rPr lang="pt-BR" dirty="0" smtClean="0"/>
              <a:t>. Precedentes” (STF, AI 853653 </a:t>
            </a:r>
            <a:r>
              <a:rPr lang="pt-BR" dirty="0" err="1" smtClean="0"/>
              <a:t>AgR-ED-EDv-AgR-ED-ED</a:t>
            </a:r>
            <a:r>
              <a:rPr lang="pt-BR" dirty="0" smtClean="0"/>
              <a:t>, Relator(a):  Min. CELSO DE MELLO, Tribunal Pleno, julgado em 10/04/2014, ACÓRDÃO ELETRÔNICO </a:t>
            </a:r>
            <a:r>
              <a:rPr lang="pt-BR" dirty="0" err="1" smtClean="0"/>
              <a:t>DJe</a:t>
            </a:r>
            <a:r>
              <a:rPr lang="pt-BR" dirty="0" smtClean="0"/>
              <a:t>-080 DIVULG 28-04-2014 PUBLIC 29-04-2014).</a:t>
            </a:r>
          </a:p>
          <a:p>
            <a:pPr>
              <a:buFont typeface="Arial" panose="020B0604020202020204" pitchFamily="34" charset="0"/>
              <a:buChar char="•"/>
            </a:pPr>
            <a:r>
              <a:rPr lang="pt-BR" dirty="0" smtClean="0"/>
              <a:t>“PROCESSUAL CIVIL. AGRAVO REGIMENTAL NOS EMBARGOS DE DIVERGÊNCIA NOS EMBARGOS DE DECLARAÇÃO NOS EMBARGOS DE DECLARAÇÃO NOS EMBARGOS DE DECLARAÇÃO NO AGRAVO REGIMENTAL NO AGRAVO DE INSTRUMENTO. CARÁTER PROTELATÓRIO. AGRAVO REGIMENTAL A QUE SE NEGA PROVIMENTO, COM </a:t>
            </a:r>
            <a:r>
              <a:rPr lang="pt-BR" b="1" u="sng" dirty="0" smtClean="0"/>
              <a:t>APLICAÇÃO DE SANÇÕES POR LITIGÊNCIA DE MÁ-FÉ E DETERMINAÇÃO DE BAIXA IMEDIATA DOS AUTOS INDEPENDENTEMENTE DA PUBLICAÇÃO DE ACÓRDÃO</a:t>
            </a:r>
            <a:r>
              <a:rPr lang="pt-BR" dirty="0" smtClean="0"/>
              <a:t>” </a:t>
            </a:r>
            <a:br>
              <a:rPr lang="pt-BR" dirty="0" smtClean="0"/>
            </a:br>
            <a:r>
              <a:rPr lang="pt-BR" dirty="0" smtClean="0"/>
              <a:t>(STF, AI 797157 </a:t>
            </a:r>
            <a:r>
              <a:rPr lang="pt-BR" dirty="0" err="1" smtClean="0"/>
              <a:t>AgR-ED-ED-ED-EDv-AgR</a:t>
            </a:r>
            <a:r>
              <a:rPr lang="pt-BR" dirty="0" smtClean="0"/>
              <a:t>, Relator(a):  Min. TEORI ZAVASCKI, Tribunal Pleno, julgado em 18/12/2013, ACÓRDÃO ELETRÔNICO </a:t>
            </a:r>
            <a:r>
              <a:rPr lang="pt-BR" dirty="0" err="1" smtClean="0"/>
              <a:t>DJe</a:t>
            </a:r>
            <a:r>
              <a:rPr lang="pt-BR" dirty="0" smtClean="0"/>
              <a:t>-034 DIVULG 18-02-2014 PUBLIC 19-02-2014) </a:t>
            </a:r>
          </a:p>
          <a:p>
            <a:pPr>
              <a:buFont typeface="Arial" panose="020B0604020202020204" pitchFamily="34" charset="0"/>
              <a:buChar char="•"/>
            </a:pPr>
            <a:endParaRPr lang="pt-BR" dirty="0"/>
          </a:p>
        </p:txBody>
      </p:sp>
      <p:pic>
        <p:nvPicPr>
          <p:cNvPr id="5" name="Imagem 4"/>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140473" y="5825358"/>
            <a:ext cx="826935" cy="1032642"/>
          </a:xfrm>
          <a:prstGeom prst="rect">
            <a:avLst/>
          </a:prstGeom>
          <a:ln>
            <a:noFill/>
          </a:ln>
          <a:effectLst>
            <a:softEdge rad="112500"/>
          </a:effectLst>
        </p:spPr>
      </p:pic>
      <p:sp>
        <p:nvSpPr>
          <p:cNvPr id="4" name="Espaço Reservado para Número de Slide 3"/>
          <p:cNvSpPr>
            <a:spLocks noGrp="1"/>
          </p:cNvSpPr>
          <p:nvPr>
            <p:ph type="sldNum" sz="quarter" idx="12"/>
          </p:nvPr>
        </p:nvSpPr>
        <p:spPr/>
        <p:txBody>
          <a:bodyPr/>
          <a:lstStyle/>
          <a:p>
            <a:fld id="{7D7CC47D-5F8A-409B-A1E5-FC04969D52E5}" type="slidenum">
              <a:rPr lang="pt-BR" smtClean="0"/>
              <a:pPr/>
              <a:t>75</a:t>
            </a:fld>
            <a:endParaRPr lang="pt-BR"/>
          </a:p>
        </p:txBody>
      </p:sp>
      <p:sp>
        <p:nvSpPr>
          <p:cNvPr id="6" name="Título 1"/>
          <p:cNvSpPr txBox="1">
            <a:spLocks/>
          </p:cNvSpPr>
          <p:nvPr/>
        </p:nvSpPr>
        <p:spPr>
          <a:xfrm>
            <a:off x="1097280" y="286603"/>
            <a:ext cx="10058400" cy="1450757"/>
          </a:xfrm>
          <a:prstGeom prst="rect">
            <a:avLst/>
          </a:prstGeom>
        </p:spPr>
        <p:txBody>
          <a:bodyPr vert="horz" lIns="91440" tIns="45720" rIns="91440" bIns="45720" rtlCol="0" anchor="b">
            <a:normAutofit/>
          </a:bodyPr>
          <a:lstStyle/>
          <a:p>
            <a:pPr marL="0" marR="0" lvl="0" indent="0" algn="l" defTabSz="914400" rtl="0" eaLnBrk="1" fontAlgn="auto" latinLnBrk="0" hangingPunct="1">
              <a:lnSpc>
                <a:spcPct val="85000"/>
              </a:lnSpc>
              <a:spcBef>
                <a:spcPct val="0"/>
              </a:spcBef>
              <a:spcAft>
                <a:spcPts val="0"/>
              </a:spcAft>
              <a:buClrTx/>
              <a:buSzTx/>
              <a:buFontTx/>
              <a:buNone/>
              <a:tabLst/>
              <a:defRPr/>
            </a:pPr>
            <a:endParaRPr kumimoji="0" lang="pt-BR" sz="4800" b="0" i="0" u="none" strike="noStrike" kern="1200" cap="none" spc="-50" normalizeH="0" baseline="0" noProof="0" dirty="0">
              <a:ln>
                <a:noFill/>
              </a:ln>
              <a:solidFill>
                <a:schemeClr val="tx1">
                  <a:lumMod val="75000"/>
                  <a:lumOff val="25000"/>
                </a:schemeClr>
              </a:solidFill>
              <a:effectLst/>
              <a:uLnTx/>
              <a:uFillTx/>
              <a:latin typeface="+mj-lt"/>
              <a:ea typeface="+mj-ea"/>
              <a:cs typeface="+mj-cs"/>
            </a:endParaRPr>
          </a:p>
        </p:txBody>
      </p:sp>
    </p:spTree>
    <p:extLst>
      <p:ext uri="{BB962C8B-B14F-4D97-AF65-F5344CB8AC3E}">
        <p14:creationId xmlns:p14="http://schemas.microsoft.com/office/powerpoint/2010/main" xmlns="" val="2207640070"/>
      </p:ext>
    </p:extLst>
  </p:cSld>
  <p:clrMapOvr>
    <a:masterClrMapping/>
  </p:clrMapOvr>
  <p:timing>
    <p:tnLst>
      <p:par>
        <p:cTn id="1" dur="indefinite" restart="never" nodeType="tmRoot"/>
      </p:par>
    </p:tnLst>
  </p:timing>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097279" y="286603"/>
            <a:ext cx="10388867" cy="1450757"/>
          </a:xfrm>
        </p:spPr>
        <p:txBody>
          <a:bodyPr/>
          <a:lstStyle/>
          <a:p>
            <a:r>
              <a:rPr lang="pt-BR" dirty="0" smtClean="0"/>
              <a:t>Exercício – DPE-BA 2016</a:t>
            </a:r>
            <a:endParaRPr lang="pt-BR" dirty="0"/>
          </a:p>
        </p:txBody>
      </p:sp>
      <p:pic>
        <p:nvPicPr>
          <p:cNvPr id="5" name="Imagem 4"/>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140473" y="5825358"/>
            <a:ext cx="826935" cy="1032642"/>
          </a:xfrm>
          <a:prstGeom prst="rect">
            <a:avLst/>
          </a:prstGeom>
          <a:ln>
            <a:noFill/>
          </a:ln>
          <a:effectLst>
            <a:softEdge rad="112500"/>
          </a:effectLst>
        </p:spPr>
      </p:pic>
      <p:sp>
        <p:nvSpPr>
          <p:cNvPr id="4" name="Espaço Reservado para Número de Slide 3"/>
          <p:cNvSpPr>
            <a:spLocks noGrp="1"/>
          </p:cNvSpPr>
          <p:nvPr>
            <p:ph type="sldNum" sz="quarter" idx="12"/>
          </p:nvPr>
        </p:nvSpPr>
        <p:spPr/>
        <p:txBody>
          <a:bodyPr/>
          <a:lstStyle/>
          <a:p>
            <a:fld id="{7D7CC47D-5F8A-409B-A1E5-FC04969D52E5}" type="slidenum">
              <a:rPr lang="pt-BR" smtClean="0"/>
              <a:pPr/>
              <a:t>76</a:t>
            </a:fld>
            <a:endParaRPr lang="pt-BR"/>
          </a:p>
        </p:txBody>
      </p:sp>
      <p:sp>
        <p:nvSpPr>
          <p:cNvPr id="6" name="Título 1"/>
          <p:cNvSpPr txBox="1">
            <a:spLocks/>
          </p:cNvSpPr>
          <p:nvPr/>
        </p:nvSpPr>
        <p:spPr>
          <a:xfrm>
            <a:off x="1097280" y="286603"/>
            <a:ext cx="10058400" cy="1450757"/>
          </a:xfrm>
          <a:prstGeom prst="rect">
            <a:avLst/>
          </a:prstGeom>
        </p:spPr>
        <p:txBody>
          <a:bodyPr vert="horz" lIns="91440" tIns="45720" rIns="91440" bIns="45720" rtlCol="0" anchor="b">
            <a:normAutofit/>
          </a:bodyPr>
          <a:lstStyle/>
          <a:p>
            <a:pPr marL="0" marR="0" lvl="0" indent="0" algn="l" defTabSz="914400" rtl="0" eaLnBrk="1" fontAlgn="auto" latinLnBrk="0" hangingPunct="1">
              <a:lnSpc>
                <a:spcPct val="85000"/>
              </a:lnSpc>
              <a:spcBef>
                <a:spcPct val="0"/>
              </a:spcBef>
              <a:spcAft>
                <a:spcPts val="0"/>
              </a:spcAft>
              <a:buClrTx/>
              <a:buSzTx/>
              <a:buFontTx/>
              <a:buNone/>
              <a:tabLst/>
              <a:defRPr/>
            </a:pPr>
            <a:endParaRPr kumimoji="0" lang="pt-BR" sz="4800" b="0" i="0" u="none" strike="noStrike" kern="1200" cap="none" spc="-50" normalizeH="0" baseline="0" noProof="0" dirty="0">
              <a:ln>
                <a:noFill/>
              </a:ln>
              <a:solidFill>
                <a:schemeClr val="tx1">
                  <a:lumMod val="75000"/>
                  <a:lumOff val="25000"/>
                </a:schemeClr>
              </a:solidFill>
              <a:effectLst/>
              <a:uLnTx/>
              <a:uFillTx/>
              <a:latin typeface="+mj-lt"/>
              <a:ea typeface="+mj-ea"/>
              <a:cs typeface="+mj-cs"/>
            </a:endParaRPr>
          </a:p>
        </p:txBody>
      </p:sp>
      <p:pic>
        <p:nvPicPr>
          <p:cNvPr id="1026" name="Picture 2"/>
          <p:cNvPicPr>
            <a:picLocks noGrp="1" noChangeAspect="1" noChangeArrowheads="1"/>
          </p:cNvPicPr>
          <p:nvPr>
            <p:ph idx="1"/>
          </p:nvPr>
        </p:nvPicPr>
        <p:blipFill>
          <a:blip r:embed="rId3" cstate="print"/>
          <a:srcRect/>
          <a:stretch>
            <a:fillRect/>
          </a:stretch>
        </p:blipFill>
        <p:spPr bwMode="auto">
          <a:xfrm>
            <a:off x="1435228" y="1955457"/>
            <a:ext cx="9537571" cy="3754150"/>
          </a:xfrm>
          <a:prstGeom prst="rect">
            <a:avLst/>
          </a:prstGeom>
          <a:noFill/>
          <a:ln w="9525">
            <a:noFill/>
            <a:miter lim="800000"/>
            <a:headEnd/>
            <a:tailEnd/>
          </a:ln>
        </p:spPr>
      </p:pic>
    </p:spTree>
    <p:extLst>
      <p:ext uri="{BB962C8B-B14F-4D97-AF65-F5344CB8AC3E}">
        <p14:creationId xmlns:p14="http://schemas.microsoft.com/office/powerpoint/2010/main" xmlns="" val="2207640070"/>
      </p:ext>
    </p:extLst>
  </p:cSld>
  <p:clrMapOvr>
    <a:masterClrMapping/>
  </p:clrMapOvr>
  <p:timing>
    <p:tnLst>
      <p:par>
        <p:cTn id="1" dur="indefinite" restart="never" nodeType="tmRoot"/>
      </p:par>
    </p:tnLst>
  </p:timing>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097279" y="286603"/>
            <a:ext cx="10388867" cy="1450757"/>
          </a:xfrm>
        </p:spPr>
        <p:txBody>
          <a:bodyPr/>
          <a:lstStyle/>
          <a:p>
            <a:r>
              <a:rPr lang="pt-BR" dirty="0" smtClean="0"/>
              <a:t>Exercício</a:t>
            </a:r>
            <a:endParaRPr lang="pt-BR" dirty="0"/>
          </a:p>
        </p:txBody>
      </p:sp>
      <p:pic>
        <p:nvPicPr>
          <p:cNvPr id="5" name="Imagem 4"/>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140473" y="5825358"/>
            <a:ext cx="826935" cy="1032642"/>
          </a:xfrm>
          <a:prstGeom prst="rect">
            <a:avLst/>
          </a:prstGeom>
          <a:ln>
            <a:noFill/>
          </a:ln>
          <a:effectLst>
            <a:softEdge rad="112500"/>
          </a:effectLst>
        </p:spPr>
      </p:pic>
      <p:sp>
        <p:nvSpPr>
          <p:cNvPr id="4" name="Espaço Reservado para Número de Slide 3"/>
          <p:cNvSpPr>
            <a:spLocks noGrp="1"/>
          </p:cNvSpPr>
          <p:nvPr>
            <p:ph type="sldNum" sz="quarter" idx="12"/>
          </p:nvPr>
        </p:nvSpPr>
        <p:spPr/>
        <p:txBody>
          <a:bodyPr/>
          <a:lstStyle/>
          <a:p>
            <a:fld id="{7D7CC47D-5F8A-409B-A1E5-FC04969D52E5}" type="slidenum">
              <a:rPr lang="pt-BR" smtClean="0"/>
              <a:pPr/>
              <a:t>77</a:t>
            </a:fld>
            <a:endParaRPr lang="pt-BR"/>
          </a:p>
        </p:txBody>
      </p:sp>
      <p:sp>
        <p:nvSpPr>
          <p:cNvPr id="6" name="Título 1"/>
          <p:cNvSpPr txBox="1">
            <a:spLocks/>
          </p:cNvSpPr>
          <p:nvPr/>
        </p:nvSpPr>
        <p:spPr>
          <a:xfrm>
            <a:off x="1097280" y="286603"/>
            <a:ext cx="10058400" cy="1450757"/>
          </a:xfrm>
          <a:prstGeom prst="rect">
            <a:avLst/>
          </a:prstGeom>
        </p:spPr>
        <p:txBody>
          <a:bodyPr vert="horz" lIns="91440" tIns="45720" rIns="91440" bIns="45720" rtlCol="0" anchor="b">
            <a:normAutofit/>
          </a:bodyPr>
          <a:lstStyle/>
          <a:p>
            <a:pPr marL="0" marR="0" lvl="0" indent="0" algn="l" defTabSz="914400" rtl="0" eaLnBrk="1" fontAlgn="auto" latinLnBrk="0" hangingPunct="1">
              <a:lnSpc>
                <a:spcPct val="85000"/>
              </a:lnSpc>
              <a:spcBef>
                <a:spcPct val="0"/>
              </a:spcBef>
              <a:spcAft>
                <a:spcPts val="0"/>
              </a:spcAft>
              <a:buClrTx/>
              <a:buSzTx/>
              <a:buFontTx/>
              <a:buNone/>
              <a:tabLst/>
              <a:defRPr/>
            </a:pPr>
            <a:endParaRPr kumimoji="0" lang="pt-BR" sz="4800" b="0" i="0" u="none" strike="noStrike" kern="1200" cap="none" spc="-50" normalizeH="0" baseline="0" noProof="0" dirty="0">
              <a:ln>
                <a:noFill/>
              </a:ln>
              <a:solidFill>
                <a:schemeClr val="tx1">
                  <a:lumMod val="75000"/>
                  <a:lumOff val="25000"/>
                </a:schemeClr>
              </a:solidFill>
              <a:effectLst/>
              <a:uLnTx/>
              <a:uFillTx/>
              <a:latin typeface="+mj-lt"/>
              <a:ea typeface="+mj-ea"/>
              <a:cs typeface="+mj-cs"/>
            </a:endParaRPr>
          </a:p>
        </p:txBody>
      </p:sp>
      <p:pic>
        <p:nvPicPr>
          <p:cNvPr id="1026" name="Picture 2"/>
          <p:cNvPicPr>
            <a:picLocks noGrp="1" noChangeAspect="1" noChangeArrowheads="1"/>
          </p:cNvPicPr>
          <p:nvPr>
            <p:ph idx="1"/>
          </p:nvPr>
        </p:nvPicPr>
        <p:blipFill>
          <a:blip r:embed="rId3" cstate="print"/>
          <a:srcRect/>
          <a:stretch>
            <a:fillRect/>
          </a:stretch>
        </p:blipFill>
        <p:spPr bwMode="auto">
          <a:xfrm>
            <a:off x="1435228" y="1955457"/>
            <a:ext cx="9537571" cy="3754150"/>
          </a:xfrm>
          <a:prstGeom prst="rect">
            <a:avLst/>
          </a:prstGeom>
          <a:noFill/>
          <a:ln w="9525">
            <a:noFill/>
            <a:miter lim="800000"/>
            <a:headEnd/>
            <a:tailEnd/>
          </a:ln>
        </p:spPr>
      </p:pic>
      <p:sp>
        <p:nvSpPr>
          <p:cNvPr id="7" name="Seta para a direita 6"/>
          <p:cNvSpPr/>
          <p:nvPr/>
        </p:nvSpPr>
        <p:spPr>
          <a:xfrm>
            <a:off x="1040524" y="2680138"/>
            <a:ext cx="583323" cy="362607"/>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10" name="Seta para a direita 9"/>
          <p:cNvSpPr/>
          <p:nvPr/>
        </p:nvSpPr>
        <p:spPr>
          <a:xfrm>
            <a:off x="1035268" y="3226677"/>
            <a:ext cx="583323" cy="362607"/>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11" name="Seta para a direita 10"/>
          <p:cNvSpPr/>
          <p:nvPr/>
        </p:nvSpPr>
        <p:spPr>
          <a:xfrm>
            <a:off x="1098331" y="4614041"/>
            <a:ext cx="583323" cy="362607"/>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Tree>
    <p:extLst>
      <p:ext uri="{BB962C8B-B14F-4D97-AF65-F5344CB8AC3E}">
        <p14:creationId xmlns:p14="http://schemas.microsoft.com/office/powerpoint/2010/main" xmlns="" val="220764007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097279" y="286603"/>
            <a:ext cx="10388867" cy="1450757"/>
          </a:xfrm>
        </p:spPr>
        <p:txBody>
          <a:bodyPr/>
          <a:lstStyle/>
          <a:p>
            <a:r>
              <a:rPr lang="pt-BR" dirty="0" smtClean="0"/>
              <a:t>Princípios recursais</a:t>
            </a:r>
            <a:endParaRPr lang="pt-BR" dirty="0"/>
          </a:p>
        </p:txBody>
      </p:sp>
      <p:sp>
        <p:nvSpPr>
          <p:cNvPr id="3" name="Espaço Reservado para Conteúdo 2"/>
          <p:cNvSpPr>
            <a:spLocks noGrp="1"/>
          </p:cNvSpPr>
          <p:nvPr>
            <p:ph idx="1"/>
          </p:nvPr>
        </p:nvSpPr>
        <p:spPr/>
        <p:txBody>
          <a:bodyPr>
            <a:normAutofit/>
          </a:bodyPr>
          <a:lstStyle/>
          <a:p>
            <a:pPr>
              <a:buFont typeface="Arial" panose="020B0604020202020204" pitchFamily="34" charset="0"/>
              <a:buChar char="•"/>
            </a:pPr>
            <a:r>
              <a:rPr lang="pt-BR" b="1" dirty="0" smtClean="0"/>
              <a:t>Duplo grau de jurisdição:</a:t>
            </a:r>
          </a:p>
          <a:p>
            <a:pPr marL="0" indent="0" algn="just">
              <a:buNone/>
            </a:pPr>
            <a:r>
              <a:rPr lang="pt-BR" dirty="0" smtClean="0"/>
              <a:t>Não está expresso na CF. Doutrina entende que está </a:t>
            </a:r>
            <a:r>
              <a:rPr lang="pt-BR" b="1" u="sng" dirty="0" smtClean="0"/>
              <a:t>implícito</a:t>
            </a:r>
            <a:r>
              <a:rPr lang="pt-BR" dirty="0" smtClean="0"/>
              <a:t>. </a:t>
            </a:r>
          </a:p>
          <a:p>
            <a:pPr marL="0" indent="0" algn="just">
              <a:buNone/>
            </a:pPr>
            <a:r>
              <a:rPr lang="pt-BR" dirty="0" smtClean="0"/>
              <a:t>Cuidado: o art. 8.h. da CADH prevê o duplo grau apenas para processo penal.</a:t>
            </a:r>
          </a:p>
          <a:p>
            <a:pPr marL="0" indent="0" algn="just">
              <a:buNone/>
            </a:pPr>
            <a:endParaRPr lang="pt-BR" dirty="0" smtClean="0"/>
          </a:p>
          <a:p>
            <a:pPr marL="0" indent="0" algn="just">
              <a:buNone/>
            </a:pPr>
            <a:r>
              <a:rPr lang="pt-BR" dirty="0" smtClean="0"/>
              <a:t>Dúvida: inconstitucionalidade do Art. 34 da LEF? </a:t>
            </a:r>
          </a:p>
          <a:p>
            <a:pPr marL="0" indent="0" algn="just">
              <a:buNone/>
            </a:pPr>
            <a:r>
              <a:rPr lang="pt-BR" dirty="0" smtClean="0"/>
              <a:t>Art. 34. Das </a:t>
            </a:r>
            <a:r>
              <a:rPr lang="pt-BR" dirty="0"/>
              <a:t>sentenças de primeira instância proferidas em execuções de valor igual ou inferior a 50 (</a:t>
            </a:r>
            <a:r>
              <a:rPr lang="pt-BR" dirty="0" err="1"/>
              <a:t>cinqüenta</a:t>
            </a:r>
            <a:r>
              <a:rPr lang="pt-BR" dirty="0"/>
              <a:t>) Obrigações Reajustáveis do Tesouro Nacional - ORTN, só se admitirão embargos infringentes e de declaração.</a:t>
            </a:r>
          </a:p>
          <a:p>
            <a:endParaRPr lang="pt-BR" dirty="0"/>
          </a:p>
        </p:txBody>
      </p:sp>
      <p:pic>
        <p:nvPicPr>
          <p:cNvPr id="5" name="Imagem 4"/>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140473" y="5825358"/>
            <a:ext cx="826935" cy="1032642"/>
          </a:xfrm>
          <a:prstGeom prst="rect">
            <a:avLst/>
          </a:prstGeom>
          <a:ln>
            <a:noFill/>
          </a:ln>
          <a:effectLst>
            <a:softEdge rad="112500"/>
          </a:effectLst>
        </p:spPr>
      </p:pic>
      <p:sp>
        <p:nvSpPr>
          <p:cNvPr id="4" name="Espaço Reservado para Número de Slide 3"/>
          <p:cNvSpPr>
            <a:spLocks noGrp="1"/>
          </p:cNvSpPr>
          <p:nvPr>
            <p:ph type="sldNum" sz="quarter" idx="12"/>
          </p:nvPr>
        </p:nvSpPr>
        <p:spPr/>
        <p:txBody>
          <a:bodyPr/>
          <a:lstStyle/>
          <a:p>
            <a:fld id="{7D7CC47D-5F8A-409B-A1E5-FC04969D52E5}" type="slidenum">
              <a:rPr lang="pt-BR" smtClean="0"/>
              <a:pPr/>
              <a:t>8</a:t>
            </a:fld>
            <a:endParaRPr lang="pt-BR"/>
          </a:p>
        </p:txBody>
      </p:sp>
    </p:spTree>
    <p:extLst>
      <p:ext uri="{BB962C8B-B14F-4D97-AF65-F5344CB8AC3E}">
        <p14:creationId xmlns:p14="http://schemas.microsoft.com/office/powerpoint/2010/main" xmlns="" val="22235629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ço Reservado para Número de Slide 3"/>
          <p:cNvSpPr>
            <a:spLocks noGrp="1"/>
          </p:cNvSpPr>
          <p:nvPr>
            <p:ph type="sldNum" sz="quarter" idx="12"/>
          </p:nvPr>
        </p:nvSpPr>
        <p:spPr/>
        <p:txBody>
          <a:bodyPr/>
          <a:lstStyle/>
          <a:p>
            <a:fld id="{7D7CC47D-5F8A-409B-A1E5-FC04969D52E5}" type="slidenum">
              <a:rPr lang="pt-BR" smtClean="0"/>
              <a:pPr/>
              <a:t>9</a:t>
            </a:fld>
            <a:endParaRPr lang="pt-BR"/>
          </a:p>
        </p:txBody>
      </p:sp>
      <p:sp>
        <p:nvSpPr>
          <p:cNvPr id="5" name="Retângulo 4"/>
          <p:cNvSpPr/>
          <p:nvPr/>
        </p:nvSpPr>
        <p:spPr>
          <a:xfrm>
            <a:off x="192505" y="641683"/>
            <a:ext cx="11742821" cy="5632311"/>
          </a:xfrm>
          <a:prstGeom prst="rect">
            <a:avLst/>
          </a:prstGeom>
        </p:spPr>
        <p:txBody>
          <a:bodyPr wrap="square">
            <a:spAutoFit/>
          </a:bodyPr>
          <a:lstStyle/>
          <a:p>
            <a:pPr fontAlgn="t"/>
            <a:r>
              <a:rPr lang="pt-BR" b="1" u="sng" dirty="0" smtClean="0"/>
              <a:t>STF</a:t>
            </a:r>
            <a:r>
              <a:rPr lang="pt-BR" b="1" dirty="0" smtClean="0"/>
              <a:t> - Impossibilidade </a:t>
            </a:r>
            <a:r>
              <a:rPr lang="pt-BR" b="1" dirty="0"/>
              <a:t>de recurso em execução fiscal inferior a 50 ORTN é constitucional</a:t>
            </a:r>
            <a:endParaRPr lang="pt-BR" dirty="0"/>
          </a:p>
          <a:p>
            <a:pPr fontAlgn="t"/>
            <a:r>
              <a:rPr lang="pt-BR" dirty="0"/>
              <a:t>O artigo 34 da Lei 6.830/80 - que afirma ser incabível a apelação em casos de execução fiscal cujo valor seja inferior a 50 ORTN (Obrigações Reajustáveis do Tesouro Nacional) – </a:t>
            </a:r>
            <a:r>
              <a:rPr lang="pt-BR" b="1" u="sng" dirty="0"/>
              <a:t>é compatível com os princípios constitucionais do devido processo legal, do contraditório, da ampla defesa, do acesso à jurisdição e do duplo grau de jurisdição</a:t>
            </a:r>
            <a:r>
              <a:rPr lang="pt-BR" dirty="0"/>
              <a:t>. Essa foi a jurisprudência do Supremo Tribunal Federal (STF) reafirmada pelo Plenário Virtual da Corte no Recurso Extraordinário com Agravo (ARE) 637975.</a:t>
            </a:r>
          </a:p>
          <a:p>
            <a:pPr fontAlgn="t"/>
            <a:r>
              <a:rPr lang="pt-BR" dirty="0"/>
              <a:t>O processo é de autoria do Estado de Minas Gerais contra decisão do Tribunal de Justiça mineiro (TJ-MG) que, em sede de agravo regimental, confirmou a decisão do relator e do juízo de primeiro grau, inadmitindo recurso de apelação interposto contra sentença em embargos a execução fiscal de valor inferior a 50 ORTN.</a:t>
            </a:r>
          </a:p>
          <a:p>
            <a:pPr fontAlgn="t"/>
            <a:r>
              <a:rPr lang="pt-BR" dirty="0"/>
              <a:t>Ao verificar a presença dos requisitos formais de admissibilidade, o ministro Cezar </a:t>
            </a:r>
            <a:r>
              <a:rPr lang="pt-BR" dirty="0" err="1"/>
              <a:t>Peluso</a:t>
            </a:r>
            <a:r>
              <a:rPr lang="pt-BR" dirty="0"/>
              <a:t> (relator) deu provimento ao agravo e o converteu em recurso extraordinário. Ele lembrou que a Corte possui jurisprudência firmada no sentido de que o artigo 34 da Lei 6.830/80 está de acordo com o disposto no artigo 5º, incisos XXXV e LIV, da Constituição Federal, como se vê nos julgamentos dos </a:t>
            </a:r>
            <a:r>
              <a:rPr lang="pt-BR" dirty="0" err="1"/>
              <a:t>REs</a:t>
            </a:r>
            <a:r>
              <a:rPr lang="pt-BR" dirty="0"/>
              <a:t> 460162, 140301 e do Agravo de Instrumento (AI) 710921.</a:t>
            </a:r>
          </a:p>
          <a:p>
            <a:pPr fontAlgn="t"/>
            <a:r>
              <a:rPr lang="pt-BR" dirty="0"/>
              <a:t>Ainda conforme a jurisprudência do Supremo, o inciso II do artigo 108 da CF “não é norma instituidora de recurso”. Segundo o STF, tal dispositivo apenas define a competência para o julgamento daqueles criados pela lei processual. </a:t>
            </a:r>
            <a:r>
              <a:rPr lang="pt-BR" u="sng" dirty="0"/>
              <a:t>“Nada impede a opção legislativa pela inviabilidade de inconformismo dirigido à segunda instância”, entende a Corte, que decidiu que o artigo 108, inciso II, da CF não revogou tacitamente o disposto no artigo 34 da Lei 6830/80.</a:t>
            </a:r>
          </a:p>
          <a:p>
            <a:pPr fontAlgn="t"/>
            <a:r>
              <a:rPr lang="pt-BR" dirty="0"/>
              <a:t>Dessa forma, o Plenário Virtual do Supremo reafirmou a jurisprudência da Corte para negar provimento ao recurso extraordinário</a:t>
            </a:r>
            <a:r>
              <a:rPr lang="pt-BR" dirty="0" smtClean="0"/>
              <a:t>.</a:t>
            </a:r>
          </a:p>
          <a:p>
            <a:pPr fontAlgn="t"/>
            <a:r>
              <a:rPr lang="pt-BR" dirty="0"/>
              <a:t>Fonte: </a:t>
            </a:r>
            <a:r>
              <a:rPr lang="pt-BR" dirty="0">
                <a:hlinkClick r:id="rId2"/>
              </a:rPr>
              <a:t>http://</a:t>
            </a:r>
            <a:r>
              <a:rPr lang="pt-BR" dirty="0" smtClean="0">
                <a:hlinkClick r:id="rId2"/>
              </a:rPr>
              <a:t>www.stf.jus.br/portal/cms/verNoticiaDetalhe.asp?idConteudo=184729</a:t>
            </a:r>
            <a:r>
              <a:rPr lang="pt-BR" dirty="0" smtClean="0"/>
              <a:t> </a:t>
            </a:r>
            <a:endParaRPr lang="pt-BR" dirty="0"/>
          </a:p>
        </p:txBody>
      </p:sp>
    </p:spTree>
    <p:extLst>
      <p:ext uri="{BB962C8B-B14F-4D97-AF65-F5344CB8AC3E}">
        <p14:creationId xmlns:p14="http://schemas.microsoft.com/office/powerpoint/2010/main" xmlns="" val="2106670049"/>
      </p:ext>
    </p:extLst>
  </p:cSld>
  <p:clrMapOvr>
    <a:masterClrMapping/>
  </p:clrMapOvr>
</p:sld>
</file>

<file path=ppt/theme/theme1.xml><?xml version="1.0" encoding="utf-8"?>
<a:theme xmlns:a="http://schemas.openxmlformats.org/drawingml/2006/main" name="Retrospectiva">
  <a:themeElements>
    <a:clrScheme name="Verde">
      <a:dk1>
        <a:sysClr val="windowText" lastClr="000000"/>
      </a:dk1>
      <a:lt1>
        <a:sysClr val="window" lastClr="FFFFFF"/>
      </a:lt1>
      <a:dk2>
        <a:srgbClr val="455F51"/>
      </a:dk2>
      <a:lt2>
        <a:srgbClr val="E3DED1"/>
      </a:lt2>
      <a:accent1>
        <a:srgbClr val="549E39"/>
      </a:accent1>
      <a:accent2>
        <a:srgbClr val="8AB833"/>
      </a:accent2>
      <a:accent3>
        <a:srgbClr val="C0CF3A"/>
      </a:accent3>
      <a:accent4>
        <a:srgbClr val="029676"/>
      </a:accent4>
      <a:accent5>
        <a:srgbClr val="4AB5C4"/>
      </a:accent5>
      <a:accent6>
        <a:srgbClr val="0989B1"/>
      </a:accent6>
      <a:hlink>
        <a:srgbClr val="6B9F25"/>
      </a:hlink>
      <a:folHlink>
        <a:srgbClr val="BA6906"/>
      </a:folHlink>
    </a:clrScheme>
    <a:fontScheme name="Retrospectiva">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iva">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 xmlns:thm15="http://schemas.microsoft.com/office/thememl/2012/main" name="Retrospect" id="{5F128B03-DCCA-4EEB-AB3B-CF2899314A46}" vid="{D26EA377-59BD-4C9C-9D94-EE8416EE4C79}"/>
    </a:ext>
  </a:extLst>
</a:theme>
</file>

<file path=ppt/theme/theme2.xml><?xml version="1.0" encoding="utf-8"?>
<a:theme xmlns:a="http://schemas.openxmlformats.org/drawingml/2006/main" name="Tema do Office">
  <a:themeElements>
    <a:clrScheme name="Escritório">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Escritório">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Escritório">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Retrospect</Template>
  <TotalTime>3499</TotalTime>
  <Words>4700</Words>
  <Application>Microsoft Office PowerPoint</Application>
  <PresentationFormat>Personalizar</PresentationFormat>
  <Paragraphs>532</Paragraphs>
  <Slides>77</Slides>
  <Notes>0</Notes>
  <HiddenSlides>0</HiddenSlides>
  <MMClips>0</MMClips>
  <ScaleCrop>false</ScaleCrop>
  <HeadingPairs>
    <vt:vector size="4" baseType="variant">
      <vt:variant>
        <vt:lpstr>Tema</vt:lpstr>
      </vt:variant>
      <vt:variant>
        <vt:i4>1</vt:i4>
      </vt:variant>
      <vt:variant>
        <vt:lpstr>Títulos de slides</vt:lpstr>
      </vt:variant>
      <vt:variant>
        <vt:i4>77</vt:i4>
      </vt:variant>
    </vt:vector>
  </HeadingPairs>
  <TitlesOfParts>
    <vt:vector size="78" baseType="lpstr">
      <vt:lpstr>Retrospectiva</vt:lpstr>
      <vt:lpstr>Processo Civil - Módulo II</vt:lpstr>
      <vt:lpstr>Meios de impugnação às decisões judiciais</vt:lpstr>
      <vt:lpstr>Meios de Impugnação às decisões judiciais</vt:lpstr>
      <vt:lpstr>Teoria Geral dos Recursos</vt:lpstr>
      <vt:lpstr>Teoria Geral dos Recursos</vt:lpstr>
      <vt:lpstr>Recursos </vt:lpstr>
      <vt:lpstr>Recursos </vt:lpstr>
      <vt:lpstr>Princípios recursais</vt:lpstr>
      <vt:lpstr>Slide 9</vt:lpstr>
      <vt:lpstr>Mitigação do duplo grau</vt:lpstr>
      <vt:lpstr>Slide 11</vt:lpstr>
      <vt:lpstr>Slide 12</vt:lpstr>
      <vt:lpstr>Slide 13</vt:lpstr>
      <vt:lpstr>Slide 14</vt:lpstr>
      <vt:lpstr>Outros princípios: </vt:lpstr>
      <vt:lpstr>Efeitos dos recursos.</vt:lpstr>
      <vt:lpstr>Efeito Devolutivo  </vt:lpstr>
      <vt:lpstr>Efeito Devolutivo</vt:lpstr>
      <vt:lpstr>Slide 19</vt:lpstr>
      <vt:lpstr>Efeito devolutivo </vt:lpstr>
      <vt:lpstr>Efeito Suspensivo</vt:lpstr>
      <vt:lpstr>Efeito substitutivo (cassação e substituição da decisão recorrida)</vt:lpstr>
      <vt:lpstr>Efeito Regressivo </vt:lpstr>
      <vt:lpstr>Mérito e pressupostos de admissibilidade</vt:lpstr>
      <vt:lpstr>Mérito e pressupostos de admissibilidade</vt:lpstr>
      <vt:lpstr> </vt:lpstr>
      <vt:lpstr>Legitimidade recursal</vt:lpstr>
      <vt:lpstr>Interesse recursal</vt:lpstr>
      <vt:lpstr>Cabimento</vt:lpstr>
      <vt:lpstr>Tempestividade</vt:lpstr>
      <vt:lpstr>Tempestividade</vt:lpstr>
      <vt:lpstr>Necessidade de entrega dos autos com vista</vt:lpstr>
      <vt:lpstr>Preparo</vt:lpstr>
      <vt:lpstr>Regularidade formal da interposição e do processamento</vt:lpstr>
      <vt:lpstr>Desistência e Renúncia do Recurso </vt:lpstr>
      <vt:lpstr>Renúncia </vt:lpstr>
      <vt:lpstr>Aceitação </vt:lpstr>
      <vt:lpstr>Recurso adesivo</vt:lpstr>
      <vt:lpstr>Slide 39</vt:lpstr>
      <vt:lpstr>Slide 40</vt:lpstr>
      <vt:lpstr>Slide 41</vt:lpstr>
      <vt:lpstr>Slide 42</vt:lpstr>
      <vt:lpstr>Slide 43</vt:lpstr>
      <vt:lpstr>Recursos em espécie</vt:lpstr>
      <vt:lpstr>Apelação (1.009 a 1.014, CPC/15)</vt:lpstr>
      <vt:lpstr>Apelação</vt:lpstr>
      <vt:lpstr>Apelação</vt:lpstr>
      <vt:lpstr>Apelação</vt:lpstr>
      <vt:lpstr>Apelação</vt:lpstr>
      <vt:lpstr>Apelação</vt:lpstr>
      <vt:lpstr>Apelação</vt:lpstr>
      <vt:lpstr>Apelação</vt:lpstr>
      <vt:lpstr>Apelação</vt:lpstr>
      <vt:lpstr>Agravo de instrumento</vt:lpstr>
      <vt:lpstr>Agravo de instrumento</vt:lpstr>
      <vt:lpstr>Agravo de instrumento</vt:lpstr>
      <vt:lpstr>Agravo de instrumento</vt:lpstr>
      <vt:lpstr>Agravo de instrumento</vt:lpstr>
      <vt:lpstr>Slide 59</vt:lpstr>
      <vt:lpstr>Agravo de instrumento</vt:lpstr>
      <vt:lpstr>Agravo interno</vt:lpstr>
      <vt:lpstr>Agravo interno</vt:lpstr>
      <vt:lpstr>Agravo interno </vt:lpstr>
      <vt:lpstr>Slide 64</vt:lpstr>
      <vt:lpstr>Embargos de Declaração</vt:lpstr>
      <vt:lpstr>Embargos de declaração </vt:lpstr>
      <vt:lpstr>Embargos de declaração. </vt:lpstr>
      <vt:lpstr>Embargos de declaração.</vt:lpstr>
      <vt:lpstr>Embargos de declaração.</vt:lpstr>
      <vt:lpstr>Embargos de declaração</vt:lpstr>
      <vt:lpstr>Embargos de declaração</vt:lpstr>
      <vt:lpstr>Embargos de declaração</vt:lpstr>
      <vt:lpstr>Embargos de declaração</vt:lpstr>
      <vt:lpstr>Embargos de declaração</vt:lpstr>
      <vt:lpstr>Embargos de declaração</vt:lpstr>
      <vt:lpstr>Exercício – DPE-BA 2016</vt:lpstr>
      <vt:lpstr>Exercício</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Filosofia do Direito</dc:title>
  <dc:creator>Leo</dc:creator>
  <cp:lastModifiedBy>cliemte</cp:lastModifiedBy>
  <cp:revision>217</cp:revision>
  <dcterms:created xsi:type="dcterms:W3CDTF">2016-08-07T20:02:03Z</dcterms:created>
  <dcterms:modified xsi:type="dcterms:W3CDTF">2017-02-17T16:49:14Z</dcterms:modified>
</cp:coreProperties>
</file>