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44" autoAdjust="0"/>
    <p:restoredTop sz="94660"/>
  </p:normalViewPr>
  <p:slideViewPr>
    <p:cSldViewPr snapToGrid="0">
      <p:cViewPr varScale="1">
        <p:scale>
          <a:sx n="110" d="100"/>
          <a:sy n="110" d="100"/>
        </p:scale>
        <p:origin x="48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5ACE16-AF61-4B05-AB4B-0DAC91F726CF}"/>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BF64A69C-053F-4C0B-A1AE-ACF6415FDD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740DE809-2B8C-47C5-AD8C-1EEA158EFEA9}"/>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5" name="Espaço Reservado para Rodapé 4">
            <a:extLst>
              <a:ext uri="{FF2B5EF4-FFF2-40B4-BE49-F238E27FC236}">
                <a16:creationId xmlns:a16="http://schemas.microsoft.com/office/drawing/2014/main" id="{64671EA8-D19A-442F-90CF-6F0AAE489102}"/>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DAE466C5-0A73-4961-B8A0-D878236FC791}"/>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2736889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E2FE12-8DC0-43BB-8094-B1416DB5B7AD}"/>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9BA8515B-ADEB-4F84-8858-D85D303D2D39}"/>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C0ACF2C-053A-4679-AAAB-FAC41E6EA2A7}"/>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5" name="Espaço Reservado para Rodapé 4">
            <a:extLst>
              <a:ext uri="{FF2B5EF4-FFF2-40B4-BE49-F238E27FC236}">
                <a16:creationId xmlns:a16="http://schemas.microsoft.com/office/drawing/2014/main" id="{D22B91F6-8B53-44C2-BD68-633ED4550A65}"/>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AEA4FC88-E383-4217-8A69-B495C7D86296}"/>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2713887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76B99C05-1481-4A98-AB2C-134D30605952}"/>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2AD13F2D-E85A-45B1-95D1-C75E35EDC06A}"/>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78A8FEF6-4893-4725-B5B6-95CC18605E85}"/>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5" name="Espaço Reservado para Rodapé 4">
            <a:extLst>
              <a:ext uri="{FF2B5EF4-FFF2-40B4-BE49-F238E27FC236}">
                <a16:creationId xmlns:a16="http://schemas.microsoft.com/office/drawing/2014/main" id="{32AF1681-5138-49A7-B0D6-ADBB7B6CD7FD}"/>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C89CE601-8441-40B0-8D59-68336C9D4685}"/>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2400938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752245-F661-4928-825B-4D1878F89B3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CD5C7C7-A515-4176-87C3-5B288BB2DF73}"/>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10A5948-EF27-4757-B114-228D59AFD6A8}"/>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5" name="Espaço Reservado para Rodapé 4">
            <a:extLst>
              <a:ext uri="{FF2B5EF4-FFF2-40B4-BE49-F238E27FC236}">
                <a16:creationId xmlns:a16="http://schemas.microsoft.com/office/drawing/2014/main" id="{4C65FB84-5791-4A2A-B92E-12DB88AC4654}"/>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872F43D5-307F-4BDE-A10E-511CEE342B76}"/>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32448051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31C118E-AE5E-4A07-9746-486E0D2B6D4B}"/>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4BD16113-B374-4258-AD54-2FA6A93C38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E26A7D4D-449C-441C-A929-F9AF6D3EAF96}"/>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5" name="Espaço Reservado para Rodapé 4">
            <a:extLst>
              <a:ext uri="{FF2B5EF4-FFF2-40B4-BE49-F238E27FC236}">
                <a16:creationId xmlns:a16="http://schemas.microsoft.com/office/drawing/2014/main" id="{AB02101D-38D2-4B5E-B6B5-B3B994A391CF}"/>
              </a:ext>
            </a:extLst>
          </p:cNvPr>
          <p:cNvSpPr>
            <a:spLocks noGrp="1"/>
          </p:cNvSpPr>
          <p:nvPr>
            <p:ph type="ftr" sz="quarter" idx="11"/>
          </p:nvPr>
        </p:nvSpPr>
        <p:spPr/>
        <p:txBody>
          <a:bodyPr/>
          <a:lstStyle/>
          <a:p>
            <a:endParaRPr lang="pt-BR" dirty="0"/>
          </a:p>
        </p:txBody>
      </p:sp>
      <p:sp>
        <p:nvSpPr>
          <p:cNvPr id="6" name="Espaço Reservado para Número de Slide 5">
            <a:extLst>
              <a:ext uri="{FF2B5EF4-FFF2-40B4-BE49-F238E27FC236}">
                <a16:creationId xmlns:a16="http://schemas.microsoft.com/office/drawing/2014/main" id="{93314EB8-8B47-4E84-9712-2024652D9C29}"/>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492841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EAC9DB-41EB-413D-891D-DD10A10630A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B1C5FD5A-B082-402B-A376-4D273A4B60CB}"/>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403FE0AF-E563-414F-B1D4-A91156A2FE49}"/>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52870DC7-A22B-4A6B-BA40-FB97214FCC42}"/>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6" name="Espaço Reservado para Rodapé 5">
            <a:extLst>
              <a:ext uri="{FF2B5EF4-FFF2-40B4-BE49-F238E27FC236}">
                <a16:creationId xmlns:a16="http://schemas.microsoft.com/office/drawing/2014/main" id="{4884C725-65F2-413C-BB33-082AF9716F94}"/>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4E012684-3EF6-43FC-B70D-E3DAA12B846B}"/>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2005601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F9ADBB-A522-48BE-8439-C7AE442F6373}"/>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CB281FFB-211E-479C-AD18-AAC13ABBFE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7107874D-2544-429B-9DD6-28B994A8ADCB}"/>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0F474635-3A1B-4D71-BBD0-5E8B247C01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D8BC4E0A-7C15-484E-AE9B-C5AC22974BA0}"/>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889E1244-7A9F-4411-8BDA-1B2261614B6A}"/>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8" name="Espaço Reservado para Rodapé 7">
            <a:extLst>
              <a:ext uri="{FF2B5EF4-FFF2-40B4-BE49-F238E27FC236}">
                <a16:creationId xmlns:a16="http://schemas.microsoft.com/office/drawing/2014/main" id="{EC9ACD6B-A983-4EC0-ADD2-787765D06E4F}"/>
              </a:ext>
            </a:extLst>
          </p:cNvPr>
          <p:cNvSpPr>
            <a:spLocks noGrp="1"/>
          </p:cNvSpPr>
          <p:nvPr>
            <p:ph type="ftr" sz="quarter" idx="11"/>
          </p:nvPr>
        </p:nvSpPr>
        <p:spPr/>
        <p:txBody>
          <a:bodyPr/>
          <a:lstStyle/>
          <a:p>
            <a:endParaRPr lang="pt-BR" dirty="0"/>
          </a:p>
        </p:txBody>
      </p:sp>
      <p:sp>
        <p:nvSpPr>
          <p:cNvPr id="9" name="Espaço Reservado para Número de Slide 8">
            <a:extLst>
              <a:ext uri="{FF2B5EF4-FFF2-40B4-BE49-F238E27FC236}">
                <a16:creationId xmlns:a16="http://schemas.microsoft.com/office/drawing/2014/main" id="{7FBED7A1-3C12-4C77-9896-56F5D33C998A}"/>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621966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F0C538-02B9-4280-8C41-EFED66822AE3}"/>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E68FE1E3-0327-4452-B395-BC89D3D4070D}"/>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4" name="Espaço Reservado para Rodapé 3">
            <a:extLst>
              <a:ext uri="{FF2B5EF4-FFF2-40B4-BE49-F238E27FC236}">
                <a16:creationId xmlns:a16="http://schemas.microsoft.com/office/drawing/2014/main" id="{AE37B76A-FB7D-4E2E-8253-86ADE6B0898E}"/>
              </a:ext>
            </a:extLst>
          </p:cNvPr>
          <p:cNvSpPr>
            <a:spLocks noGrp="1"/>
          </p:cNvSpPr>
          <p:nvPr>
            <p:ph type="ftr" sz="quarter" idx="11"/>
          </p:nvPr>
        </p:nvSpPr>
        <p:spPr/>
        <p:txBody>
          <a:bodyPr/>
          <a:lstStyle/>
          <a:p>
            <a:endParaRPr lang="pt-BR" dirty="0"/>
          </a:p>
        </p:txBody>
      </p:sp>
      <p:sp>
        <p:nvSpPr>
          <p:cNvPr id="5" name="Espaço Reservado para Número de Slide 4">
            <a:extLst>
              <a:ext uri="{FF2B5EF4-FFF2-40B4-BE49-F238E27FC236}">
                <a16:creationId xmlns:a16="http://schemas.microsoft.com/office/drawing/2014/main" id="{3500F78E-A0F8-417D-8662-230A4FA4BB4F}"/>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3305813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9D8149A4-E738-4DB3-9F77-AEFFBC63B598}"/>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3" name="Espaço Reservado para Rodapé 2">
            <a:extLst>
              <a:ext uri="{FF2B5EF4-FFF2-40B4-BE49-F238E27FC236}">
                <a16:creationId xmlns:a16="http://schemas.microsoft.com/office/drawing/2014/main" id="{7D6B27A2-0D36-4239-A6D1-C073B96159B8}"/>
              </a:ext>
            </a:extLst>
          </p:cNvPr>
          <p:cNvSpPr>
            <a:spLocks noGrp="1"/>
          </p:cNvSpPr>
          <p:nvPr>
            <p:ph type="ftr" sz="quarter" idx="11"/>
          </p:nvPr>
        </p:nvSpPr>
        <p:spPr/>
        <p:txBody>
          <a:bodyPr/>
          <a:lstStyle/>
          <a:p>
            <a:endParaRPr lang="pt-BR" dirty="0"/>
          </a:p>
        </p:txBody>
      </p:sp>
      <p:sp>
        <p:nvSpPr>
          <p:cNvPr id="4" name="Espaço Reservado para Número de Slide 3">
            <a:extLst>
              <a:ext uri="{FF2B5EF4-FFF2-40B4-BE49-F238E27FC236}">
                <a16:creationId xmlns:a16="http://schemas.microsoft.com/office/drawing/2014/main" id="{3807572B-659E-4866-879A-AB7627C17021}"/>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871956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2615C3-E32A-4498-A824-BAB1B7D5C4CA}"/>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02682E35-AD89-4DAC-AA1A-8837E5DA4C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BFFA2E1-7383-4283-8BAD-6EFAA6607D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9B9F9EB-1A06-486B-A30E-8CE369847FC2}"/>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6" name="Espaço Reservado para Rodapé 5">
            <a:extLst>
              <a:ext uri="{FF2B5EF4-FFF2-40B4-BE49-F238E27FC236}">
                <a16:creationId xmlns:a16="http://schemas.microsoft.com/office/drawing/2014/main" id="{EE9E34A4-C4D4-441D-A370-3DFB176254A5}"/>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7A068A15-9F7A-4990-9010-B4EE7E2A433A}"/>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887461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029C71-F819-4400-B27F-5C51E85207E1}"/>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4A6D43F7-4C1C-4175-BCE2-0490F2AE5D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dirty="0"/>
          </a:p>
        </p:txBody>
      </p:sp>
      <p:sp>
        <p:nvSpPr>
          <p:cNvPr id="4" name="Espaço Reservado para Texto 3">
            <a:extLst>
              <a:ext uri="{FF2B5EF4-FFF2-40B4-BE49-F238E27FC236}">
                <a16:creationId xmlns:a16="http://schemas.microsoft.com/office/drawing/2014/main" id="{74211A6F-F08A-45AB-B65C-69D73EBF5A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B2464509-E1E4-4DB4-9CAE-D74B1B1986E2}"/>
              </a:ext>
            </a:extLst>
          </p:cNvPr>
          <p:cNvSpPr>
            <a:spLocks noGrp="1"/>
          </p:cNvSpPr>
          <p:nvPr>
            <p:ph type="dt" sz="half" idx="10"/>
          </p:nvPr>
        </p:nvSpPr>
        <p:spPr/>
        <p:txBody>
          <a:bodyPr/>
          <a:lstStyle/>
          <a:p>
            <a:fld id="{E87ECBD2-3818-432F-983E-5960CD4AC037}" type="datetimeFigureOut">
              <a:rPr lang="pt-BR" smtClean="0"/>
              <a:t>04/02/2021</a:t>
            </a:fld>
            <a:endParaRPr lang="pt-BR" dirty="0"/>
          </a:p>
        </p:txBody>
      </p:sp>
      <p:sp>
        <p:nvSpPr>
          <p:cNvPr id="6" name="Espaço Reservado para Rodapé 5">
            <a:extLst>
              <a:ext uri="{FF2B5EF4-FFF2-40B4-BE49-F238E27FC236}">
                <a16:creationId xmlns:a16="http://schemas.microsoft.com/office/drawing/2014/main" id="{6D2CCEF4-0106-4A01-A073-39F1B74F6CE3}"/>
              </a:ext>
            </a:extLst>
          </p:cNvPr>
          <p:cNvSpPr>
            <a:spLocks noGrp="1"/>
          </p:cNvSpPr>
          <p:nvPr>
            <p:ph type="ftr" sz="quarter" idx="11"/>
          </p:nvPr>
        </p:nvSpPr>
        <p:spPr/>
        <p:txBody>
          <a:bodyPr/>
          <a:lstStyle/>
          <a:p>
            <a:endParaRPr lang="pt-BR" dirty="0"/>
          </a:p>
        </p:txBody>
      </p:sp>
      <p:sp>
        <p:nvSpPr>
          <p:cNvPr id="7" name="Espaço Reservado para Número de Slide 6">
            <a:extLst>
              <a:ext uri="{FF2B5EF4-FFF2-40B4-BE49-F238E27FC236}">
                <a16:creationId xmlns:a16="http://schemas.microsoft.com/office/drawing/2014/main" id="{7AA25578-5A41-471A-ADE9-CB44BF77BA27}"/>
              </a:ext>
            </a:extLst>
          </p:cNvPr>
          <p:cNvSpPr>
            <a:spLocks noGrp="1"/>
          </p:cNvSpPr>
          <p:nvPr>
            <p:ph type="sldNum" sz="quarter" idx="12"/>
          </p:nvPr>
        </p:nvSpPr>
        <p:spPr/>
        <p:txBody>
          <a:bodyPr/>
          <a:lstStyle/>
          <a:p>
            <a:fld id="{0431256B-CD17-46BF-A4D8-361243404772}" type="slidenum">
              <a:rPr lang="pt-BR" smtClean="0"/>
              <a:t>‹nº›</a:t>
            </a:fld>
            <a:endParaRPr lang="pt-BR" dirty="0"/>
          </a:p>
        </p:txBody>
      </p:sp>
    </p:spTree>
    <p:extLst>
      <p:ext uri="{BB962C8B-B14F-4D97-AF65-F5344CB8AC3E}">
        <p14:creationId xmlns:p14="http://schemas.microsoft.com/office/powerpoint/2010/main" val="1195235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3AE63EFA-E269-4611-B763-72617E48DC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70D48353-ACCC-4CE5-8D36-4339771C4C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AC0B4D54-71AC-4C6F-839F-6374099886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ECBD2-3818-432F-983E-5960CD4AC037}" type="datetimeFigureOut">
              <a:rPr lang="pt-BR" smtClean="0"/>
              <a:t>04/02/2021</a:t>
            </a:fld>
            <a:endParaRPr lang="pt-BR" dirty="0"/>
          </a:p>
        </p:txBody>
      </p:sp>
      <p:sp>
        <p:nvSpPr>
          <p:cNvPr id="5" name="Espaço Reservado para Rodapé 4">
            <a:extLst>
              <a:ext uri="{FF2B5EF4-FFF2-40B4-BE49-F238E27FC236}">
                <a16:creationId xmlns:a16="http://schemas.microsoft.com/office/drawing/2014/main" id="{44DEB438-4352-4474-9F7C-E9DA20AFC0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dirty="0"/>
          </a:p>
        </p:txBody>
      </p:sp>
      <p:sp>
        <p:nvSpPr>
          <p:cNvPr id="6" name="Espaço Reservado para Número de Slide 5">
            <a:extLst>
              <a:ext uri="{FF2B5EF4-FFF2-40B4-BE49-F238E27FC236}">
                <a16:creationId xmlns:a16="http://schemas.microsoft.com/office/drawing/2014/main" id="{F1C45183-3BC9-4694-A2DC-80CB992B0B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1256B-CD17-46BF-A4D8-361243404772}" type="slidenum">
              <a:rPr lang="pt-BR" smtClean="0"/>
              <a:t>‹nº›</a:t>
            </a:fld>
            <a:endParaRPr lang="pt-BR" dirty="0"/>
          </a:p>
        </p:txBody>
      </p:sp>
    </p:spTree>
    <p:extLst>
      <p:ext uri="{BB962C8B-B14F-4D97-AF65-F5344CB8AC3E}">
        <p14:creationId xmlns:p14="http://schemas.microsoft.com/office/powerpoint/2010/main" val="3291387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arturapv@gmail.com"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descr="Desenho de pessoa e texto branco&#10;&#10;Descrição gerada automaticamente com confiança média">
            <a:extLst>
              <a:ext uri="{FF2B5EF4-FFF2-40B4-BE49-F238E27FC236}">
                <a16:creationId xmlns:a16="http://schemas.microsoft.com/office/drawing/2014/main" id="{815DA860-B429-4F77-8FDF-7FA7376D62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062" y="276224"/>
            <a:ext cx="11953875" cy="6162675"/>
          </a:xfrm>
          <a:prstGeom prst="rect">
            <a:avLst/>
          </a:prstGeom>
        </p:spPr>
      </p:pic>
    </p:spTree>
    <p:extLst>
      <p:ext uri="{BB962C8B-B14F-4D97-AF65-F5344CB8AC3E}">
        <p14:creationId xmlns:p14="http://schemas.microsoft.com/office/powerpoint/2010/main" val="3935134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00363" y="496726"/>
            <a:ext cx="10991273" cy="7232749"/>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Contraditório:</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Art. 282. </a:t>
            </a:r>
            <a:r>
              <a:rPr lang="pt-BR" sz="2800" dirty="0"/>
              <a:t>§3º </a:t>
            </a:r>
            <a:r>
              <a:rPr lang="pt-BR" sz="2800" b="1" dirty="0"/>
              <a:t>Ressalvados os casos de urgência ou de perigo de ineficácia da medida</a:t>
            </a:r>
            <a:r>
              <a:rPr lang="pt-BR" sz="2800" dirty="0"/>
              <a:t>, o juiz, ao receber o pedido de medida cautelar, </a:t>
            </a:r>
            <a:r>
              <a:rPr lang="pt-BR" sz="2800" u="sng" dirty="0"/>
              <a:t>determinará a intimação da parte contrária, para se manifestar no prazo de 5 (cinco) dias</a:t>
            </a:r>
            <a:r>
              <a:rPr lang="pt-BR" sz="2800" dirty="0"/>
              <a:t>, acompanhada de cópia do requerimento e das peças necessárias, permanecendo os autos em juízo, </a:t>
            </a:r>
            <a:r>
              <a:rPr lang="pt-BR" sz="2800" i="1" dirty="0"/>
              <a:t>e os casos de urgência ou de perigo deverão ser justificados e fundamentados em decisão que contenha elementos do caso concreto que justifiquem essa medida excepcional.    				</a:t>
            </a:r>
          </a:p>
          <a:p>
            <a:pPr algn="just"/>
            <a:r>
              <a:rPr lang="pt-BR" sz="2800" dirty="0"/>
              <a:t>				</a:t>
            </a:r>
          </a:p>
          <a:p>
            <a:pPr algn="just"/>
            <a:endParaRPr lang="pt-BR" sz="2800" dirty="0"/>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475F21BD-258B-4398-B22E-A05993515528}"/>
              </a:ext>
            </a:extLst>
          </p:cNvPr>
          <p:cNvSpPr/>
          <p:nvPr/>
        </p:nvSpPr>
        <p:spPr>
          <a:xfrm rot="5400000">
            <a:off x="3577800" y="5702170"/>
            <a:ext cx="501345" cy="5634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36C7C086-0A2C-422C-AE31-7B97B43FC2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927232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00363" y="441308"/>
            <a:ext cx="10991273" cy="6576159"/>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Descumprimento:</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Art. 282. </a:t>
            </a:r>
            <a:r>
              <a:rPr lang="pt-BR" sz="2800" dirty="0"/>
              <a:t>§4º No caso de descumprimento de qualquer das obrigações impostas, o juiz, mediante requerimento do </a:t>
            </a:r>
            <a:r>
              <a:rPr lang="pt-BR" sz="2800" u="sng" dirty="0"/>
              <a:t>Ministério Público</a:t>
            </a:r>
            <a:r>
              <a:rPr lang="pt-BR" sz="2800" dirty="0"/>
              <a:t>, de seu </a:t>
            </a:r>
            <a:r>
              <a:rPr lang="pt-BR" sz="2800" u="sng" dirty="0"/>
              <a:t>assistente</a:t>
            </a:r>
            <a:r>
              <a:rPr lang="pt-BR" sz="2800" dirty="0"/>
              <a:t> ou do </a:t>
            </a:r>
            <a:r>
              <a:rPr lang="pt-BR" sz="2800" u="sng" dirty="0"/>
              <a:t>querelante</a:t>
            </a:r>
            <a:r>
              <a:rPr lang="pt-BR" sz="2800" dirty="0"/>
              <a:t>, poderá </a:t>
            </a:r>
            <a:r>
              <a:rPr lang="pt-BR" sz="2800" b="1" dirty="0"/>
              <a:t>substituir a medida</a:t>
            </a:r>
            <a:r>
              <a:rPr lang="pt-BR" sz="2800" dirty="0"/>
              <a:t>, </a:t>
            </a:r>
            <a:r>
              <a:rPr lang="pt-BR" sz="2800" b="1" u="sng" dirty="0"/>
              <a:t>impor outra </a:t>
            </a:r>
            <a:r>
              <a:rPr lang="pt-BR" sz="2800" dirty="0"/>
              <a:t>em cumulação, ou, </a:t>
            </a:r>
            <a:r>
              <a:rPr lang="pt-BR" sz="2800" b="1" i="1" u="sng" dirty="0"/>
              <a:t>em último caso, decretar a prisão preventiva</a:t>
            </a:r>
            <a:r>
              <a:rPr lang="pt-BR" sz="2800" dirty="0"/>
              <a:t>, nos termos do parágrafo único do art. 312 deste Código.     				</a:t>
            </a:r>
          </a:p>
          <a:p>
            <a:pPr algn="just"/>
            <a:r>
              <a:rPr lang="pt-BR" sz="2800" dirty="0"/>
              <a:t>	</a:t>
            </a:r>
            <a:r>
              <a:rPr lang="pt-BR" sz="1600" dirty="0"/>
              <a:t>			</a:t>
            </a:r>
            <a:endParaRPr lang="pt-BR" sz="2800" dirty="0"/>
          </a:p>
          <a:p>
            <a:pPr algn="just"/>
            <a:endParaRPr lang="pt-BR" sz="2800" dirty="0"/>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Juiz podia de ofício, antes.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475F21BD-258B-4398-B22E-A05993515528}"/>
              </a:ext>
            </a:extLst>
          </p:cNvPr>
          <p:cNvSpPr/>
          <p:nvPr/>
        </p:nvSpPr>
        <p:spPr>
          <a:xfrm rot="5400000">
            <a:off x="3717638" y="4442701"/>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8" name="Seta: Dobrada para Cima 7">
            <a:extLst>
              <a:ext uri="{FF2B5EF4-FFF2-40B4-BE49-F238E27FC236}">
                <a16:creationId xmlns:a16="http://schemas.microsoft.com/office/drawing/2014/main" id="{DF4BCEFB-0AF2-48FC-A4F5-CFF613A0915E}"/>
              </a:ext>
            </a:extLst>
          </p:cNvPr>
          <p:cNvSpPr/>
          <p:nvPr/>
        </p:nvSpPr>
        <p:spPr>
          <a:xfrm rot="5400000">
            <a:off x="3191164" y="5757521"/>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C3E6FD60-58EC-4165-8B0C-0F27A89DB05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5794599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00363" y="441307"/>
            <a:ext cx="10991273" cy="6596678"/>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Natureza provisória:</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Cláusula </a:t>
            </a:r>
            <a:r>
              <a:rPr lang="pt-BR" sz="2800" i="1" dirty="0"/>
              <a:t>rebus sic stantibus / </a:t>
            </a:r>
            <a:r>
              <a:rPr lang="pt-BR" sz="2800" dirty="0"/>
              <a:t>cláusula da imprevisão.</a:t>
            </a:r>
            <a:endParaRPr lang="pt-BR" sz="2800" i="1" dirty="0"/>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Art. 282. </a:t>
            </a:r>
            <a:r>
              <a:rPr lang="pt-BR" sz="2800" dirty="0"/>
              <a:t>§5º O juiz poderá, </a:t>
            </a:r>
            <a:r>
              <a:rPr lang="pt-BR" sz="2800" b="1" dirty="0"/>
              <a:t>de ofício </a:t>
            </a:r>
            <a:r>
              <a:rPr lang="pt-BR" sz="2800" dirty="0"/>
              <a:t>ou a </a:t>
            </a:r>
            <a:r>
              <a:rPr lang="pt-BR" sz="2800" u="sng" dirty="0"/>
              <a:t>pedido das partes</a:t>
            </a:r>
            <a:r>
              <a:rPr lang="pt-BR" sz="2800" dirty="0"/>
              <a:t>, </a:t>
            </a:r>
            <a:r>
              <a:rPr lang="pt-BR" sz="2800" b="1" i="1" dirty="0"/>
              <a:t>revogar</a:t>
            </a:r>
            <a:r>
              <a:rPr lang="pt-BR" sz="2800" dirty="0"/>
              <a:t> a medida cautelar ou </a:t>
            </a:r>
            <a:r>
              <a:rPr lang="pt-BR" sz="2800" i="1" u="sng" dirty="0"/>
              <a:t>substituí-la</a:t>
            </a:r>
            <a:r>
              <a:rPr lang="pt-BR" sz="2800" dirty="0"/>
              <a:t> quando verificar a falta de motivo para que subsista, </a:t>
            </a:r>
            <a:r>
              <a:rPr lang="pt-BR" sz="2800" b="1" i="1" dirty="0"/>
              <a:t>bem como voltar a decretá-la</a:t>
            </a:r>
            <a:r>
              <a:rPr lang="pt-BR" sz="2800" dirty="0"/>
              <a:t>, se sobrevierem razões que a justifiquem.   				</a:t>
            </a:r>
          </a:p>
          <a:p>
            <a:pPr algn="just"/>
            <a:r>
              <a:rPr lang="pt-BR" sz="2800" dirty="0"/>
              <a:t>				</a:t>
            </a:r>
          </a:p>
          <a:p>
            <a:pPr algn="just"/>
            <a:endParaRPr lang="pt-BR" sz="2800" dirty="0"/>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475F21BD-258B-4398-B22E-A05993515528}"/>
              </a:ext>
            </a:extLst>
          </p:cNvPr>
          <p:cNvSpPr/>
          <p:nvPr/>
        </p:nvSpPr>
        <p:spPr>
          <a:xfrm rot="5400000">
            <a:off x="3708400" y="5227794"/>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33F9D0FF-2E97-4B6C-B706-908789199D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185698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542908"/>
            <a:ext cx="10991273" cy="702756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Ultima ratio:</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Prisão sempre em último dos casos.</a:t>
            </a:r>
            <a:endParaRPr lang="pt-BR" sz="2800" i="1" dirty="0"/>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Art. 282. </a:t>
            </a:r>
            <a:r>
              <a:rPr lang="pt-BR" sz="2800" dirty="0"/>
              <a:t>§6º A </a:t>
            </a:r>
            <a:r>
              <a:rPr lang="pt-BR" sz="2800" b="1" dirty="0"/>
              <a:t>prisão preventiva somente será determinada quando não for cabível a sua substituição por outra medida cautelar</a:t>
            </a:r>
            <a:r>
              <a:rPr lang="pt-BR" sz="2800" dirty="0"/>
              <a:t>, observado o art. 319 deste Código, e o não cabimento da substituição por outra medida cautelar deverá ser </a:t>
            </a:r>
            <a:r>
              <a:rPr lang="pt-BR" sz="2800" u="sng" dirty="0"/>
              <a:t>justificado de forma fundamentada nos elementos presentes do caso concreto, de forma individualizada</a:t>
            </a:r>
            <a:r>
              <a:rPr lang="pt-BR" sz="2800" dirty="0"/>
              <a:t>.			</a:t>
            </a:r>
          </a:p>
          <a:p>
            <a:pPr algn="just"/>
            <a:r>
              <a:rPr lang="pt-BR" sz="2800" dirty="0"/>
              <a:t>				</a:t>
            </a:r>
          </a:p>
          <a:p>
            <a:pPr algn="just"/>
            <a:endParaRPr lang="pt-BR" sz="2800" dirty="0"/>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475F21BD-258B-4398-B22E-A05993515528}"/>
              </a:ext>
            </a:extLst>
          </p:cNvPr>
          <p:cNvSpPr/>
          <p:nvPr/>
        </p:nvSpPr>
        <p:spPr>
          <a:xfrm rot="5400000">
            <a:off x="3726873" y="5726557"/>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33868B00-BC82-4F64-8A2B-5C2356A5A5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4861088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8976816"/>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PRISÃO</a:t>
            </a:r>
            <a:r>
              <a:rPr lang="pt-BR" sz="3200" b="1" i="1" dirty="0">
                <a:ea typeface="Cambria" panose="02040503050406030204" pitchFamily="18" charset="0"/>
                <a:cs typeface="Calibri" panose="020F0502020204030204" pitchFamily="34" charset="0"/>
              </a:rPr>
              <a:t>:</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a:spcBef>
                <a:spcPts val="600"/>
              </a:spcBef>
              <a:spcAft>
                <a:spcPts val="600"/>
              </a:spcAft>
            </a:pPr>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Conceito extraído de Renato Brasileiro:</a:t>
            </a:r>
          </a:p>
          <a:p>
            <a:pPr algn="just">
              <a:spcBef>
                <a:spcPts val="600"/>
              </a:spcBef>
              <a:spcAft>
                <a:spcPts val="600"/>
              </a:spcAft>
            </a:pPr>
            <a:endParaRPr lang="pt-BR" sz="2800" dirty="0">
              <a:ea typeface="Cambria" panose="02040503050406030204" pitchFamily="18" charset="0"/>
              <a:cs typeface="Calibri" panose="020F0502020204030204" pitchFamily="34" charset="0"/>
            </a:endParaRPr>
          </a:p>
          <a:p>
            <a:pPr algn="just">
              <a:spcBef>
                <a:spcPts val="600"/>
              </a:spcBef>
              <a:spcAft>
                <a:spcPts val="600"/>
              </a:spcAft>
            </a:pPr>
            <a:r>
              <a:rPr lang="pt-BR" sz="2800" dirty="0"/>
              <a:t>“No sentido que mais interessa ao direito processual penal, prisão deve ser compreendida como a privação da liberdade de locomoção, com o recolhimento da pessoa humana ao cárcere, seja em virtude de flagrante delito, ordem escrita e fundamentada da autoridade judiciária competente, seja em face de transgressão militar ou por força de crime propriamente militar; definidos em lei (CF, art. 5°, LXI)”. </a:t>
            </a:r>
          </a:p>
          <a:p>
            <a:pPr algn="just">
              <a:spcBef>
                <a:spcPts val="600"/>
              </a:spcBef>
              <a:spcAft>
                <a:spcPts val="600"/>
              </a:spcAft>
            </a:pPr>
            <a:endParaRPr lang="pt-BR" sz="2800" dirty="0"/>
          </a:p>
          <a:p>
            <a:pPr algn="just"/>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FB3D57C6-C477-4BFA-ACE9-E2E45A8756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60640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9735999"/>
          </a:xfrm>
          <a:prstGeom prst="rect">
            <a:avLst/>
          </a:prstGeom>
        </p:spPr>
        <p:txBody>
          <a:bodyPr wrap="square">
            <a:spAutoFit/>
          </a:bodyPr>
          <a:lstStyle/>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a:spcBef>
                <a:spcPts val="600"/>
              </a:spcBef>
              <a:spcAft>
                <a:spcPts val="600"/>
              </a:spcAft>
            </a:pPr>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E</a:t>
            </a:r>
            <a:r>
              <a:rPr lang="pt-BR" sz="2800" dirty="0"/>
              <a:t>spécies de prisão em nosso ordenamento: </a:t>
            </a:r>
          </a:p>
          <a:p>
            <a:pPr algn="just">
              <a:spcBef>
                <a:spcPts val="600"/>
              </a:spcBef>
              <a:spcAft>
                <a:spcPts val="600"/>
              </a:spcAft>
            </a:pPr>
            <a:endParaRPr lang="pt-BR" sz="1400" dirty="0"/>
          </a:p>
          <a:p>
            <a:pPr marL="342900" indent="-342900" algn="just">
              <a:spcBef>
                <a:spcPts val="1200"/>
              </a:spcBef>
              <a:spcAft>
                <a:spcPts val="1200"/>
              </a:spcAft>
              <a:buAutoNum type="alphaLcParenR"/>
            </a:pPr>
            <a:r>
              <a:rPr lang="pt-BR" sz="2800" u="sng" dirty="0"/>
              <a:t>Prisão extrapenal</a:t>
            </a:r>
            <a:r>
              <a:rPr lang="pt-BR" sz="2800" dirty="0"/>
              <a:t>: tem como subespécies a prisão civil (alimentos e depositário infiel) e a prisão militar; </a:t>
            </a:r>
          </a:p>
          <a:p>
            <a:pPr algn="just">
              <a:spcBef>
                <a:spcPts val="1200"/>
              </a:spcBef>
              <a:spcAft>
                <a:spcPts val="1200"/>
              </a:spcAft>
            </a:pPr>
            <a:r>
              <a:rPr lang="pt-BR" sz="2800" dirty="0"/>
              <a:t>b) </a:t>
            </a:r>
            <a:r>
              <a:rPr lang="pt-BR" sz="2800" u="sng" dirty="0"/>
              <a:t>Prisão penal (prisão pena)</a:t>
            </a:r>
            <a:r>
              <a:rPr lang="pt-BR" sz="2800" dirty="0"/>
              <a:t>: é aquela que decorre de sentença condenatória com trânsito em julgado. De se notar, todavia, que os Tribunais Superiores passaram a admitir a execução provisória da pena tão logo seja proferido um acórdão condenatório por Tribunal de 2" instância (STF, HC 126.292);</a:t>
            </a:r>
          </a:p>
          <a:p>
            <a:pPr algn="just">
              <a:spcBef>
                <a:spcPts val="1200"/>
              </a:spcBef>
              <a:spcAft>
                <a:spcPts val="1200"/>
              </a:spcAft>
            </a:pPr>
            <a:r>
              <a:rPr lang="pt-BR" sz="2800" dirty="0"/>
              <a:t>c) </a:t>
            </a:r>
            <a:r>
              <a:rPr lang="pt-BR" sz="2800" u="sng" dirty="0"/>
              <a:t>Prisão cautelar, provisória, processual ou sem pena</a:t>
            </a:r>
            <a:r>
              <a:rPr lang="pt-BR" sz="2800" dirty="0"/>
              <a:t>: tem como subespécies a prisão em flagrante, a prisão preventiva e a prisão temporária.</a:t>
            </a:r>
          </a:p>
          <a:p>
            <a:pPr algn="just"/>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7ECB4A7E-D645-4354-A8C9-737A67172E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44068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9438481"/>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Prisão cautelar</a:t>
            </a:r>
            <a:r>
              <a:rPr lang="pt-BR" sz="3200" b="1" i="1" dirty="0">
                <a:ea typeface="Cambria" panose="02040503050406030204" pitchFamily="18" charset="0"/>
                <a:cs typeface="Calibri" panose="020F0502020204030204" pitchFamily="34" charset="0"/>
              </a:rPr>
              <a:t>:</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a:spcBef>
                <a:spcPts val="600"/>
              </a:spcBef>
              <a:spcAft>
                <a:spcPts val="600"/>
              </a:spcAft>
            </a:pPr>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Conceito extraído de Renato Brasileiro:</a:t>
            </a:r>
          </a:p>
          <a:p>
            <a:pPr algn="just">
              <a:spcBef>
                <a:spcPts val="600"/>
              </a:spcBef>
              <a:spcAft>
                <a:spcPts val="600"/>
              </a:spcAft>
            </a:pPr>
            <a:endParaRPr lang="pt-BR" sz="2800" dirty="0">
              <a:ea typeface="Cambria" panose="02040503050406030204" pitchFamily="18" charset="0"/>
              <a:cs typeface="Calibri" panose="020F0502020204030204" pitchFamily="34" charset="0"/>
            </a:endParaRPr>
          </a:p>
          <a:p>
            <a:pPr algn="just">
              <a:spcBef>
                <a:spcPts val="600"/>
              </a:spcBef>
              <a:spcAft>
                <a:spcPts val="600"/>
              </a:spcAft>
            </a:pPr>
            <a:r>
              <a:rPr lang="pt-BR" sz="2800" dirty="0"/>
              <a:t>“Prisão cautelar (</a:t>
            </a:r>
            <a:r>
              <a:rPr lang="pt-BR" sz="2800" i="1" dirty="0"/>
              <a:t>carcer ad custodiam</a:t>
            </a:r>
            <a:r>
              <a:rPr lang="pt-BR" sz="2800" dirty="0"/>
              <a:t>) é aquela decretada antes do trânsito em julgado de sentença penal condenatória com o objetivo de assegurar a eficácia0 das investigações ou do processo criminal”. </a:t>
            </a:r>
          </a:p>
          <a:p>
            <a:pPr algn="just">
              <a:spcBef>
                <a:spcPts val="600"/>
              </a:spcBef>
              <a:spcAft>
                <a:spcPts val="600"/>
              </a:spcAft>
            </a:pPr>
            <a:endParaRPr lang="pt-BR" sz="2800" dirty="0"/>
          </a:p>
          <a:p>
            <a:pPr algn="just">
              <a:spcBef>
                <a:spcPts val="600"/>
              </a:spcBef>
              <a:spcAft>
                <a:spcPts val="600"/>
              </a:spcAft>
            </a:pPr>
            <a:r>
              <a:rPr lang="pt-BR" sz="2800" dirty="0"/>
              <a:t>		Não é cumprimento antecipado de pena.</a:t>
            </a:r>
          </a:p>
          <a:p>
            <a:pPr algn="just">
              <a:spcBef>
                <a:spcPts val="600"/>
              </a:spcBef>
              <a:spcAft>
                <a:spcPts val="600"/>
              </a:spcAft>
            </a:pPr>
            <a:r>
              <a:rPr lang="pt-BR" sz="2800" dirty="0"/>
              <a:t>					Função instrumental.</a:t>
            </a:r>
          </a:p>
          <a:p>
            <a:pPr algn="just">
              <a:spcBef>
                <a:spcPts val="600"/>
              </a:spcBef>
              <a:spcAft>
                <a:spcPts val="600"/>
              </a:spcAft>
            </a:pPr>
            <a:endParaRPr lang="pt-BR" sz="2800" dirty="0"/>
          </a:p>
          <a:p>
            <a:pPr algn="just"/>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B9555C57-461A-436F-9B8F-41E702ABFF4E}"/>
              </a:ext>
            </a:extLst>
          </p:cNvPr>
          <p:cNvSpPr/>
          <p:nvPr/>
        </p:nvSpPr>
        <p:spPr>
          <a:xfrm rot="5400000">
            <a:off x="1814945" y="4905830"/>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 name="Seta: Dobrada para Cima 4">
            <a:extLst>
              <a:ext uri="{FF2B5EF4-FFF2-40B4-BE49-F238E27FC236}">
                <a16:creationId xmlns:a16="http://schemas.microsoft.com/office/drawing/2014/main" id="{913E5010-6AE7-442A-BE49-F4276A8E4A5F}"/>
              </a:ext>
            </a:extLst>
          </p:cNvPr>
          <p:cNvSpPr/>
          <p:nvPr/>
        </p:nvSpPr>
        <p:spPr>
          <a:xfrm rot="5400000">
            <a:off x="4608946" y="5592630"/>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F58EE410-A65E-4EAF-AB94-9016DFEEFC9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7168471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9438481"/>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Espécies de prisão cautelar:</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a:spcBef>
                <a:spcPts val="600"/>
              </a:spcBef>
              <a:spcAft>
                <a:spcPts val="600"/>
              </a:spcAft>
            </a:pPr>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A</a:t>
            </a:r>
            <a:r>
              <a:rPr lang="pt-BR" sz="2800" dirty="0"/>
              <a:t> prisão cautelar tem 3 modalidades:</a:t>
            </a:r>
          </a:p>
          <a:p>
            <a:pPr marL="514350" indent="-514350" algn="just">
              <a:spcBef>
                <a:spcPts val="600"/>
              </a:spcBef>
              <a:spcAft>
                <a:spcPts val="600"/>
              </a:spcAft>
              <a:buAutoNum type="alphaLcParenR"/>
            </a:pPr>
            <a:r>
              <a:rPr lang="pt-BR" sz="2800" dirty="0"/>
              <a:t>Prisão em flagrante; </a:t>
            </a:r>
          </a:p>
          <a:p>
            <a:pPr marL="514350" indent="-514350" algn="just">
              <a:spcBef>
                <a:spcPts val="600"/>
              </a:spcBef>
              <a:spcAft>
                <a:spcPts val="600"/>
              </a:spcAft>
              <a:buAutoNum type="alphaLcParenR"/>
            </a:pPr>
            <a:r>
              <a:rPr lang="pt-BR" sz="2800" dirty="0"/>
              <a:t>Prisão preventiva;</a:t>
            </a:r>
          </a:p>
          <a:p>
            <a:pPr marL="514350" indent="-514350" algn="just">
              <a:spcBef>
                <a:spcPts val="600"/>
              </a:spcBef>
              <a:spcAft>
                <a:spcPts val="600"/>
              </a:spcAft>
              <a:buAutoNum type="alphaLcParenR"/>
            </a:pPr>
            <a:r>
              <a:rPr lang="pt-BR" sz="2800" dirty="0"/>
              <a:t>Prisão temporária. </a:t>
            </a:r>
          </a:p>
          <a:p>
            <a:pPr algn="just">
              <a:spcBef>
                <a:spcPts val="600"/>
              </a:spcBef>
              <a:spcAft>
                <a:spcPts val="600"/>
              </a:spcAft>
            </a:pPr>
            <a:r>
              <a:rPr lang="pt-BR" sz="2800" dirty="0"/>
              <a:t>		</a:t>
            </a:r>
          </a:p>
          <a:p>
            <a:pPr marL="4129088" algn="just">
              <a:spcBef>
                <a:spcPts val="600"/>
              </a:spcBef>
              <a:spcAft>
                <a:spcPts val="600"/>
              </a:spcAft>
            </a:pPr>
            <a:r>
              <a:rPr lang="pt-BR" sz="2800" dirty="0"/>
              <a:t>Antigamente existiam mais 2: prisão decorrente de pronúncia e a prisão decorrente de sentença condenatória recorrível.</a:t>
            </a:r>
          </a:p>
          <a:p>
            <a:pPr algn="just">
              <a:spcBef>
                <a:spcPts val="600"/>
              </a:spcBef>
              <a:spcAft>
                <a:spcPts val="600"/>
              </a:spcAft>
            </a:pPr>
            <a:r>
              <a:rPr lang="pt-BR" sz="2800" dirty="0"/>
              <a:t>					</a:t>
            </a:r>
          </a:p>
          <a:p>
            <a:pPr algn="just"/>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B9555C57-461A-436F-9B8F-41E702ABFF4E}"/>
              </a:ext>
            </a:extLst>
          </p:cNvPr>
          <p:cNvSpPr/>
          <p:nvPr/>
        </p:nvSpPr>
        <p:spPr>
          <a:xfrm rot="5400000">
            <a:off x="3920836" y="4674922"/>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DAFD38AA-5DEC-41A5-8A29-788332E18B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988264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772519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Requisitos da prisão:</a:t>
            </a:r>
          </a:p>
          <a:p>
            <a:pPr algn="just" defTabSz="821531">
              <a:spcBef>
                <a:spcPts val="1600"/>
              </a:spcBef>
              <a:defRPr/>
            </a:pPr>
            <a:endParaRPr lang="pt-BR" sz="2600" b="1" i="1" dirty="0">
              <a:ea typeface="Cambria" panose="02040503050406030204" pitchFamily="18" charset="0"/>
              <a:cs typeface="Calibri" panose="020F0502020204030204" pitchFamily="34" charset="0"/>
            </a:endParaRPr>
          </a:p>
          <a:p>
            <a:pPr algn="just"/>
            <a:r>
              <a:rPr lang="pt-BR" sz="2600" dirty="0">
                <a:sym typeface="Wingdings" panose="05000000000000000000" pitchFamily="2" charset="2"/>
              </a:rPr>
              <a:t> </a:t>
            </a:r>
            <a:r>
              <a:rPr lang="pt-BR" sz="2600" dirty="0"/>
              <a:t>Art. 283. Ninguém poderá ser preso senão em </a:t>
            </a:r>
            <a:r>
              <a:rPr lang="pt-BR" sz="2600" b="1" dirty="0"/>
              <a:t>flagrante delito </a:t>
            </a:r>
            <a:r>
              <a:rPr lang="pt-BR" sz="2600" dirty="0"/>
              <a:t>ou por </a:t>
            </a:r>
            <a:r>
              <a:rPr lang="pt-BR" sz="2600" u="sng" dirty="0"/>
              <a:t>ordem escrita e fundamentada da autoridade judiciária competente</a:t>
            </a:r>
            <a:r>
              <a:rPr lang="pt-BR" sz="2600" dirty="0"/>
              <a:t>, em decorrência de prisão cautelar ou em virtude de condenação criminal transitada em julgado.      </a:t>
            </a:r>
          </a:p>
          <a:p>
            <a:pPr algn="just"/>
            <a:endParaRPr lang="pt-BR" sz="2600" dirty="0"/>
          </a:p>
          <a:p>
            <a:pPr algn="just"/>
            <a:r>
              <a:rPr lang="pt-BR" sz="2600" dirty="0"/>
              <a:t>				Redação dada pela Lei nº 13.964, de 2019</a:t>
            </a:r>
            <a:endParaRPr lang="pt-BR" sz="2600" b="1" i="1" dirty="0">
              <a:ea typeface="Cambria" panose="02040503050406030204" pitchFamily="18" charset="0"/>
              <a:cs typeface="Calibri" panose="020F0502020204030204" pitchFamily="34" charset="0"/>
            </a:endParaRPr>
          </a:p>
          <a:p>
            <a:pPr algn="just"/>
            <a:endParaRPr lang="pt-BR" sz="2600" dirty="0"/>
          </a:p>
          <a:p>
            <a:pPr algn="just"/>
            <a:r>
              <a:rPr lang="pt-BR" dirty="0">
                <a:ea typeface="Cambria" panose="02040503050406030204" pitchFamily="18" charset="0"/>
                <a:cs typeface="Calibri" panose="020F0502020204030204" pitchFamily="34" charset="0"/>
              </a:rPr>
              <a:t>● </a:t>
            </a:r>
            <a:r>
              <a:rPr lang="pt-BR" sz="2600" u="sng" dirty="0"/>
              <a:t>Cláusula de reserva de jurisdição</a:t>
            </a:r>
            <a:r>
              <a:rPr lang="pt-BR" sz="2600" dirty="0"/>
              <a:t>: compete exclusivamente aos órgãos do Poder Judiciário, com total exclusão de qualquer outro órgão estatal, a prática de determinadas restrições a direitos e garantias individuais: a) violação ao domicílio durante o dia; b) prisão, salvo nas hipóteses de flagrante delito; c) interceptação telefônica; d) afastamento de sigilo de processos jurisdicionais.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54192A3E-83F2-4573-93FB-8763C449B7B8}"/>
              </a:ext>
            </a:extLst>
          </p:cNvPr>
          <p:cNvSpPr/>
          <p:nvPr/>
        </p:nvSpPr>
        <p:spPr>
          <a:xfrm rot="5400000">
            <a:off x="3611416" y="3017000"/>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35283233-E425-4106-B045-B67A0BBA49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559942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19402" y="972341"/>
            <a:ext cx="10819929" cy="6340197"/>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Homogeneidade:</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§1</a:t>
            </a:r>
            <a:r>
              <a:rPr lang="pt-BR" sz="2800" u="sng" baseline="30000" dirty="0"/>
              <a:t>o</a:t>
            </a:r>
            <a:r>
              <a:rPr lang="pt-BR" sz="2800" dirty="0"/>
              <a:t>  As medidas cautelares previstas neste Título </a:t>
            </a:r>
            <a:r>
              <a:rPr lang="pt-BR" sz="2800" b="1" dirty="0"/>
              <a:t>não se aplicam à infração a que não for isolada, cumulativa ou alternativamente cominada pena privativa </a:t>
            </a:r>
            <a:r>
              <a:rPr lang="pt-BR" sz="2800" dirty="0"/>
              <a:t>de liberdade.  </a:t>
            </a:r>
          </a:p>
          <a:p>
            <a:pPr algn="just"/>
            <a:r>
              <a:rPr lang="pt-BR" sz="2800" dirty="0"/>
              <a:t>       </a:t>
            </a:r>
          </a:p>
          <a:p>
            <a:pPr algn="just"/>
            <a:endParaRPr lang="pt-BR" sz="2800" dirty="0"/>
          </a:p>
          <a:p>
            <a:pPr algn="just">
              <a:spcBef>
                <a:spcPts val="600"/>
              </a:spcBef>
              <a:spcAft>
                <a:spcPts val="600"/>
              </a:spcAft>
            </a:pPr>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FA7916B4-17CB-4BA1-AB85-BEBD2345F8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090254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00363" y="398292"/>
            <a:ext cx="10991273" cy="6288901"/>
          </a:xfrm>
          <a:prstGeom prst="rect">
            <a:avLst/>
          </a:prstGeom>
        </p:spPr>
        <p:txBody>
          <a:bodyPr wrap="square">
            <a:spAutoFit/>
          </a:bodyPr>
          <a:lstStyle/>
          <a:p>
            <a:pPr algn="ctr" defTabSz="821531">
              <a:spcBef>
                <a:spcPts val="1600"/>
              </a:spcBef>
              <a:defRPr/>
            </a:pPr>
            <a:r>
              <a:rPr lang="pt-BR" sz="3600" b="1" i="1" dirty="0">
                <a:ea typeface="Cambria" panose="02040503050406030204" pitchFamily="18" charset="0"/>
                <a:cs typeface="Calibri" panose="020F0502020204030204" pitchFamily="34" charset="0"/>
              </a:rPr>
              <a:t>Prof. Artur Vieira</a:t>
            </a:r>
          </a:p>
          <a:p>
            <a:pPr algn="ctr" defTabSz="821531">
              <a:spcBef>
                <a:spcPts val="1600"/>
              </a:spcBef>
              <a:defRPr/>
            </a:pPr>
            <a:endParaRPr lang="pt-BR" sz="3600" b="1" i="1" dirty="0">
              <a:ea typeface="Cambria" panose="02040503050406030204" pitchFamily="18" charset="0"/>
              <a:cs typeface="Calibri" panose="020F0502020204030204" pitchFamily="34" charset="0"/>
            </a:endParaRPr>
          </a:p>
          <a:p>
            <a:pPr algn="ctr" defTabSz="821531">
              <a:spcBef>
                <a:spcPts val="1600"/>
              </a:spcBef>
              <a:defRPr/>
            </a:pPr>
            <a:r>
              <a:rPr lang="pt-BR" sz="2800" dirty="0">
                <a:ea typeface="Cambria" panose="02040503050406030204" pitchFamily="18" charset="0"/>
                <a:cs typeface="Calibri" panose="020F0502020204030204" pitchFamily="34" charset="0"/>
              </a:rPr>
              <a:t>Mestre em Direito</a:t>
            </a:r>
          </a:p>
          <a:p>
            <a:pPr algn="ctr" defTabSz="821531">
              <a:spcBef>
                <a:spcPts val="1600"/>
              </a:spcBef>
              <a:defRPr/>
            </a:pPr>
            <a:r>
              <a:rPr lang="pt-BR" sz="2800" dirty="0">
                <a:ea typeface="Cambria" panose="02040503050406030204" pitchFamily="18" charset="0"/>
                <a:cs typeface="Calibri" panose="020F0502020204030204" pitchFamily="34" charset="0"/>
              </a:rPr>
              <a:t>Especialista em Direito Público e especialista em Direito Penal e Processual Penal</a:t>
            </a:r>
          </a:p>
          <a:p>
            <a:pPr algn="ctr" defTabSz="821531">
              <a:spcBef>
                <a:spcPts val="1600"/>
              </a:spcBef>
              <a:defRPr/>
            </a:pPr>
            <a:r>
              <a:rPr lang="pt-BR" sz="2800" dirty="0">
                <a:ea typeface="Cambria" panose="02040503050406030204" pitchFamily="18" charset="0"/>
                <a:cs typeface="Calibri" panose="020F0502020204030204" pitchFamily="34" charset="0"/>
              </a:rPr>
              <a:t>Ex-Delegado da Polícia Civil da Bahia</a:t>
            </a:r>
          </a:p>
          <a:p>
            <a:pPr algn="ctr" defTabSz="821531">
              <a:spcBef>
                <a:spcPts val="1600"/>
              </a:spcBef>
              <a:defRPr/>
            </a:pPr>
            <a:r>
              <a:rPr lang="pt-BR" sz="2800" dirty="0">
                <a:ea typeface="Cambria" panose="02040503050406030204" pitchFamily="18" charset="0"/>
                <a:cs typeface="Calibri" panose="020F0502020204030204" pitchFamily="34" charset="0"/>
              </a:rPr>
              <a:t>Advogado</a:t>
            </a:r>
          </a:p>
          <a:p>
            <a:pPr algn="ctr" defTabSz="821531">
              <a:spcBef>
                <a:spcPts val="1600"/>
              </a:spcBef>
              <a:defRPr/>
            </a:pPr>
            <a:r>
              <a:rPr lang="pt-BR" sz="2800" dirty="0">
                <a:ea typeface="Cambria" panose="02040503050406030204" pitchFamily="18" charset="0"/>
                <a:cs typeface="Calibri" panose="020F0502020204030204" pitchFamily="34" charset="0"/>
              </a:rPr>
              <a:t>Professor de Pós Graduação, Graduação e cursinhos</a:t>
            </a:r>
          </a:p>
          <a:p>
            <a:pPr algn="ctr" defTabSz="821531">
              <a:spcBef>
                <a:spcPts val="1600"/>
              </a:spcBef>
              <a:defRPr/>
            </a:pPr>
            <a:r>
              <a:rPr lang="pt-BR" sz="2800" i="1" dirty="0">
                <a:ea typeface="Cambria" panose="02040503050406030204" pitchFamily="18" charset="0"/>
                <a:cs typeface="Calibri" panose="020F0502020204030204" pitchFamily="34" charset="0"/>
                <a:hlinkClick r:id="rId2"/>
              </a:rPr>
              <a:t>arturapv@gmail.com</a:t>
            </a:r>
            <a:endParaRPr lang="pt-BR" sz="2800" i="1" dirty="0">
              <a:ea typeface="Cambria" panose="02040503050406030204" pitchFamily="18" charset="0"/>
              <a:cs typeface="Calibri" panose="020F0502020204030204" pitchFamily="34" charset="0"/>
            </a:endParaRPr>
          </a:p>
          <a:p>
            <a:pPr algn="ctr" defTabSz="821531">
              <a:spcBef>
                <a:spcPts val="1600"/>
              </a:spcBef>
              <a:defRPr/>
            </a:pPr>
            <a:r>
              <a:rPr lang="pt-BR" sz="2800" i="1" dirty="0">
                <a:ea typeface="Cambria" panose="02040503050406030204" pitchFamily="18" charset="0"/>
                <a:cs typeface="Calibri" panose="020F0502020204030204" pitchFamily="34" charset="0"/>
              </a:rPr>
              <a:t>@arturapv</a:t>
            </a:r>
            <a:endParaRPr lang="pt-BR" sz="3200" i="1" dirty="0">
              <a:ea typeface="Cambria" panose="02040503050406030204" pitchFamily="18" charset="0"/>
              <a:cs typeface="Calibri" panose="020F0502020204030204" pitchFamily="34" charset="0"/>
            </a:endParaRPr>
          </a:p>
        </p:txBody>
      </p:sp>
      <p:pic>
        <p:nvPicPr>
          <p:cNvPr id="4" name="Imagem 3" descr="Desenho de pessoa e texto branco&#10;&#10;Descrição gerada automaticamente com confiança média">
            <a:extLst>
              <a:ext uri="{FF2B5EF4-FFF2-40B4-BE49-F238E27FC236}">
                <a16:creationId xmlns:a16="http://schemas.microsoft.com/office/drawing/2014/main" id="{90D838C4-0131-4459-ADAF-C3A953E0CDD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6054282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728404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Momento da prisão:</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§2</a:t>
            </a:r>
            <a:r>
              <a:rPr lang="pt-BR" sz="2800" u="sng" baseline="30000" dirty="0"/>
              <a:t>o</a:t>
            </a:r>
            <a:r>
              <a:rPr lang="pt-BR" sz="2800" dirty="0"/>
              <a:t>  A prisão poderá ser efetuada </a:t>
            </a:r>
            <a:r>
              <a:rPr lang="pt-BR" sz="2800" b="1" dirty="0"/>
              <a:t>em qualquer dia e a qualquer hora</a:t>
            </a:r>
            <a:r>
              <a:rPr lang="pt-BR" sz="2800" dirty="0"/>
              <a:t>, respeitadas as restrições relativas à </a:t>
            </a:r>
            <a:r>
              <a:rPr lang="pt-BR" sz="2800" u="sng" dirty="0"/>
              <a:t>inviolabilidade do domicílio</a:t>
            </a:r>
            <a:r>
              <a:rPr lang="pt-BR" sz="2800" dirty="0"/>
              <a:t>. </a:t>
            </a:r>
          </a:p>
          <a:p>
            <a:pPr algn="just">
              <a:spcBef>
                <a:spcPts val="600"/>
              </a:spcBef>
              <a:spcAft>
                <a:spcPts val="600"/>
              </a:spcAft>
            </a:pPr>
            <a:r>
              <a:rPr lang="pt-BR" sz="2800" dirty="0"/>
              <a:t>								</a:t>
            </a:r>
          </a:p>
          <a:p>
            <a:pPr algn="just">
              <a:spcBef>
                <a:spcPts val="600"/>
              </a:spcBef>
              <a:spcAft>
                <a:spcPts val="600"/>
              </a:spcAft>
            </a:pPr>
            <a:r>
              <a:rPr lang="pt-BR" sz="2800" dirty="0"/>
              <a:t>			Apenas durante o dia.</a:t>
            </a:r>
          </a:p>
          <a:p>
            <a:pPr algn="just">
              <a:spcBef>
                <a:spcPts val="600"/>
              </a:spcBef>
              <a:spcAft>
                <a:spcPts val="600"/>
              </a:spcAft>
            </a:pPr>
            <a:r>
              <a:rPr lang="pt-BR" sz="2800" dirty="0"/>
              <a:t>.</a:t>
            </a:r>
          </a:p>
          <a:p>
            <a:pPr algn="just"/>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B9555C57-461A-436F-9B8F-41E702ABFF4E}"/>
              </a:ext>
            </a:extLst>
          </p:cNvPr>
          <p:cNvSpPr/>
          <p:nvPr/>
        </p:nvSpPr>
        <p:spPr>
          <a:xfrm rot="5400000">
            <a:off x="2738582" y="3396672"/>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7BA595D4-66DF-4C2F-870D-7FDF30A436D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105272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7" y="449826"/>
            <a:ext cx="11351491" cy="10110460"/>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Mandado de prisão:</a:t>
            </a:r>
          </a:p>
          <a:p>
            <a:pPr algn="just" defTabSz="821531">
              <a:spcBef>
                <a:spcPts val="1600"/>
              </a:spcBef>
              <a:defRPr/>
            </a:pPr>
            <a:endParaRPr lang="pt-BR" sz="1400" b="1" i="1" dirty="0">
              <a:ea typeface="Cambria" panose="02040503050406030204" pitchFamily="18" charset="0"/>
              <a:cs typeface="Calibri" panose="020F0502020204030204" pitchFamily="34" charset="0"/>
            </a:endParaRPr>
          </a:p>
          <a:p>
            <a:pPr algn="just">
              <a:spcAft>
                <a:spcPts val="600"/>
              </a:spcAft>
            </a:pPr>
            <a:r>
              <a:rPr lang="pt-BR" sz="2400" dirty="0">
                <a:sym typeface="Wingdings" panose="05000000000000000000" pitchFamily="2" charset="2"/>
              </a:rPr>
              <a:t> </a:t>
            </a:r>
            <a:r>
              <a:rPr lang="pt-BR" sz="2400" dirty="0"/>
              <a:t>Art. 285.  A autoridade que ordenar a prisão fará expedir o respectivo mandado.</a:t>
            </a:r>
          </a:p>
          <a:p>
            <a:pPr algn="just">
              <a:spcAft>
                <a:spcPts val="600"/>
              </a:spcAft>
            </a:pPr>
            <a:r>
              <a:rPr lang="pt-BR" sz="2400" dirty="0"/>
              <a:t>Parágrafo único.  O mandado de prisão:</a:t>
            </a:r>
          </a:p>
          <a:p>
            <a:pPr algn="just">
              <a:spcAft>
                <a:spcPts val="600"/>
              </a:spcAft>
            </a:pPr>
            <a:r>
              <a:rPr lang="pt-BR" sz="2400" dirty="0"/>
              <a:t>a) será </a:t>
            </a:r>
            <a:r>
              <a:rPr lang="pt-BR" sz="2400" b="1" dirty="0"/>
              <a:t>lavrado pelo escrivão </a:t>
            </a:r>
            <a:r>
              <a:rPr lang="pt-BR" sz="2400" dirty="0"/>
              <a:t>e </a:t>
            </a:r>
            <a:r>
              <a:rPr lang="pt-BR" sz="2400" u="sng" dirty="0"/>
              <a:t>assinado pela autoridade</a:t>
            </a:r>
            <a:r>
              <a:rPr lang="pt-BR" sz="2400" dirty="0"/>
              <a:t>;</a:t>
            </a:r>
          </a:p>
          <a:p>
            <a:pPr algn="just">
              <a:spcAft>
                <a:spcPts val="600"/>
              </a:spcAft>
            </a:pPr>
            <a:r>
              <a:rPr lang="pt-BR" sz="2400" dirty="0"/>
              <a:t>b) </a:t>
            </a:r>
            <a:r>
              <a:rPr lang="pt-BR" sz="2400" b="1" dirty="0"/>
              <a:t>designará a pessoa</a:t>
            </a:r>
            <a:r>
              <a:rPr lang="pt-BR" sz="2400" dirty="0"/>
              <a:t>, que tiver de ser presa, por seu nome, alcunha ou sinais característicos;</a:t>
            </a:r>
          </a:p>
          <a:p>
            <a:pPr algn="just">
              <a:spcAft>
                <a:spcPts val="600"/>
              </a:spcAft>
            </a:pPr>
            <a:r>
              <a:rPr lang="pt-BR" sz="2400" dirty="0"/>
              <a:t>c) </a:t>
            </a:r>
            <a:r>
              <a:rPr lang="pt-BR" sz="2400" b="1" dirty="0"/>
              <a:t>mencionará a infração penal </a:t>
            </a:r>
            <a:r>
              <a:rPr lang="pt-BR" sz="2400" dirty="0"/>
              <a:t>que motivar a prisão;</a:t>
            </a:r>
          </a:p>
          <a:p>
            <a:pPr algn="just">
              <a:spcAft>
                <a:spcPts val="600"/>
              </a:spcAft>
            </a:pPr>
            <a:r>
              <a:rPr lang="pt-BR" sz="2400" dirty="0"/>
              <a:t>d) declarará o </a:t>
            </a:r>
            <a:r>
              <a:rPr lang="pt-BR" sz="2400" b="1" dirty="0"/>
              <a:t>valor da fiança </a:t>
            </a:r>
            <a:r>
              <a:rPr lang="pt-BR" sz="2400" dirty="0"/>
              <a:t>arbitrada, quando afiançável a infração;</a:t>
            </a:r>
          </a:p>
          <a:p>
            <a:pPr algn="just">
              <a:spcAft>
                <a:spcPts val="600"/>
              </a:spcAft>
            </a:pPr>
            <a:r>
              <a:rPr lang="pt-BR" sz="2400" dirty="0"/>
              <a:t>e) será dirigido a quem tiver qualidade para dar-lhe execução.</a:t>
            </a:r>
          </a:p>
          <a:p>
            <a:pPr algn="just"/>
            <a:endParaRPr lang="pt-BR" dirty="0"/>
          </a:p>
          <a:p>
            <a:pPr algn="just"/>
            <a:r>
              <a:rPr lang="pt-BR" sz="2400" dirty="0"/>
              <a:t>Art. 286.  O mandado será passado em duplicata, e o executor entregará ao preso, logo depois da prisão, um dos exemplares com declaração do dia, hora e lugar da diligência. Da entrega deverá o preso passar </a:t>
            </a:r>
            <a:r>
              <a:rPr lang="pt-BR" sz="2400" b="1" dirty="0"/>
              <a:t>recibo</a:t>
            </a:r>
            <a:r>
              <a:rPr lang="pt-BR" sz="2400" dirty="0"/>
              <a:t> no outro exemplar; se recusar, não souber ou não puder escrever, o fato será mencionado em declaração, assinada por duas testemunhas.</a:t>
            </a:r>
          </a:p>
          <a:p>
            <a:pPr algn="just">
              <a:spcBef>
                <a:spcPts val="600"/>
              </a:spcBef>
              <a:spcAft>
                <a:spcPts val="600"/>
              </a:spcAft>
            </a:pPr>
            <a:r>
              <a:rPr lang="pt-BR" sz="2800" dirty="0"/>
              <a:t>								</a:t>
            </a:r>
          </a:p>
          <a:p>
            <a:pPr algn="just">
              <a:spcBef>
                <a:spcPts val="600"/>
              </a:spcBef>
              <a:spcAft>
                <a:spcPts val="600"/>
              </a:spcAft>
            </a:pPr>
            <a:r>
              <a:rPr lang="pt-BR" sz="28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F3C182DB-D077-4ED7-8415-10B315D8EE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763062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8392041"/>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Mandado da prisão:</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a:r>
              <a:rPr lang="pt-BR" sz="2400" dirty="0">
                <a:sym typeface="Wingdings" panose="05000000000000000000" pitchFamily="2" charset="2"/>
              </a:rPr>
              <a:t> </a:t>
            </a:r>
            <a:r>
              <a:rPr lang="pt-BR" sz="2400" dirty="0"/>
              <a:t>Art. 287. Se a infração for inafiançável, a falta de exibição do mandado não obstará a prisão, e o preso, em tal caso, </a:t>
            </a:r>
            <a:r>
              <a:rPr lang="pt-BR" sz="2400" b="1" dirty="0"/>
              <a:t>será imediatamente apresentado ao juiz que tiver expedido o mandado, para a realização de audiência de custódia</a:t>
            </a:r>
            <a:r>
              <a:rPr lang="pt-BR" sz="2400" dirty="0"/>
              <a:t>.         </a:t>
            </a:r>
          </a:p>
          <a:p>
            <a:pPr algn="just"/>
            <a:endParaRPr lang="pt-BR" sz="2400" dirty="0"/>
          </a:p>
          <a:p>
            <a:pPr algn="just"/>
            <a:r>
              <a:rPr lang="pt-BR" sz="2400" dirty="0"/>
              <a:t>				Redação dada pela Lei nº 13.964, de 2019</a:t>
            </a:r>
          </a:p>
          <a:p>
            <a:pPr algn="just"/>
            <a:endParaRPr lang="pt-BR" sz="2400" dirty="0"/>
          </a:p>
          <a:p>
            <a:pPr algn="just"/>
            <a:r>
              <a:rPr lang="pt-BR" sz="2400" dirty="0"/>
              <a:t>Art. 288.  </a:t>
            </a:r>
            <a:r>
              <a:rPr lang="pt-BR" sz="2400" b="1" dirty="0"/>
              <a:t>Ninguém será recolhido à prisão, sem que seja exibido o mandado ao respectivo diretor ou carcereiro</a:t>
            </a:r>
            <a:r>
              <a:rPr lang="pt-BR" sz="2400" dirty="0"/>
              <a:t>, a quem será entregue cópia assinada pelo executor ou apresentada a guia expedida pela autoridade competente, devendo ser passado recibo da entrega do preso, com declaração de dia e hora.</a:t>
            </a:r>
          </a:p>
          <a:p>
            <a:pPr algn="just">
              <a:spcBef>
                <a:spcPts val="600"/>
              </a:spcBef>
              <a:spcAft>
                <a:spcPts val="600"/>
              </a:spcAft>
            </a:pPr>
            <a:r>
              <a:rPr lang="pt-BR" sz="24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B9555C57-461A-436F-9B8F-41E702ABFF4E}"/>
              </a:ext>
            </a:extLst>
          </p:cNvPr>
          <p:cNvSpPr/>
          <p:nvPr/>
        </p:nvSpPr>
        <p:spPr>
          <a:xfrm rot="5400000">
            <a:off x="3579092" y="3263197"/>
            <a:ext cx="461816" cy="52647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5" name="Imagem 4" descr="Desenho de pessoa e texto branco&#10;&#10;Descrição gerada automaticamente com confiança média">
            <a:extLst>
              <a:ext uri="{FF2B5EF4-FFF2-40B4-BE49-F238E27FC236}">
                <a16:creationId xmlns:a16="http://schemas.microsoft.com/office/drawing/2014/main" id="{109E9193-E62A-4B54-B336-4AFED6F5E9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621779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120074" y="209689"/>
            <a:ext cx="11914908" cy="8581836"/>
          </a:xfrm>
          <a:prstGeom prst="rect">
            <a:avLst/>
          </a:prstGeom>
        </p:spPr>
        <p:txBody>
          <a:bodyPr wrap="square">
            <a:spAutoFit/>
          </a:bodyPr>
          <a:lstStyle/>
          <a:p>
            <a:pPr marL="571500" indent="-571500" algn="just" defTabSz="821531">
              <a:spcBef>
                <a:spcPts val="1600"/>
              </a:spcBef>
              <a:spcAft>
                <a:spcPts val="1200"/>
              </a:spcAft>
              <a:buFontTx/>
              <a:buChar char="-"/>
              <a:defRPr/>
            </a:pPr>
            <a:r>
              <a:rPr lang="pt-BR" sz="3200" b="1" i="1" dirty="0">
                <a:ea typeface="Cambria" panose="02040503050406030204" pitchFamily="18" charset="0"/>
                <a:cs typeface="Calibri" panose="020F0502020204030204" pitchFamily="34" charset="0"/>
              </a:rPr>
              <a:t>Prisão especial:</a:t>
            </a:r>
          </a:p>
          <a:p>
            <a:pPr algn="just">
              <a:spcBef>
                <a:spcPts val="600"/>
              </a:spcBef>
            </a:pPr>
            <a:r>
              <a:rPr lang="pt-BR" sz="2400" dirty="0">
                <a:sym typeface="Wingdings" panose="05000000000000000000" pitchFamily="2" charset="2"/>
              </a:rPr>
              <a:t> </a:t>
            </a:r>
            <a:r>
              <a:rPr lang="pt-BR" sz="2400" dirty="0"/>
              <a:t>Art. 295.  Serão recolhidos a </a:t>
            </a:r>
            <a:r>
              <a:rPr lang="pt-BR" sz="2400" b="1" dirty="0"/>
              <a:t>quartéis ou a prisão especial</a:t>
            </a:r>
            <a:r>
              <a:rPr lang="pt-BR" sz="2400" dirty="0"/>
              <a:t>, à disposição da autoridade competente, quando sujeitos a prisão </a:t>
            </a:r>
            <a:r>
              <a:rPr lang="pt-BR" sz="2400" b="1" dirty="0"/>
              <a:t>antes</a:t>
            </a:r>
            <a:r>
              <a:rPr lang="pt-BR" sz="2400" dirty="0"/>
              <a:t> de condenação definitiva:</a:t>
            </a:r>
          </a:p>
          <a:p>
            <a:pPr algn="just">
              <a:spcBef>
                <a:spcPts val="600"/>
              </a:spcBef>
            </a:pPr>
            <a:r>
              <a:rPr lang="pt-BR" sz="2400" dirty="0"/>
              <a:t>I - os ministros de Estado;</a:t>
            </a:r>
          </a:p>
          <a:p>
            <a:pPr algn="just">
              <a:spcBef>
                <a:spcPts val="600"/>
              </a:spcBef>
            </a:pPr>
            <a:r>
              <a:rPr lang="pt-BR" sz="2400" dirty="0"/>
              <a:t>II – os governadores ou interventores de Estados, ou Territórios, o prefeito do Distrito Federal, seus respectivos secretários e chefes de Polícia;</a:t>
            </a:r>
          </a:p>
          <a:p>
            <a:pPr algn="just">
              <a:spcBef>
                <a:spcPts val="600"/>
              </a:spcBef>
            </a:pPr>
            <a:r>
              <a:rPr lang="pt-BR" sz="2400" dirty="0"/>
              <a:t>II - os governadores ou interventores de Estados ou Territórios, o prefeito do Distrito Federal, seus respectivos secretários, os prefeitos municipais, os vereadores e os chefes de Polícia;</a:t>
            </a:r>
          </a:p>
          <a:p>
            <a:pPr algn="just">
              <a:spcBef>
                <a:spcPts val="600"/>
              </a:spcBef>
            </a:pPr>
            <a:r>
              <a:rPr lang="pt-BR" sz="2400" dirty="0"/>
              <a:t>III - os membros do Parlamento Nacional, do Conselho de Economia Nacional e das Assembléias Legislativas dos Estados;</a:t>
            </a:r>
          </a:p>
          <a:p>
            <a:pPr algn="just">
              <a:spcBef>
                <a:spcPts val="600"/>
              </a:spcBef>
            </a:pPr>
            <a:r>
              <a:rPr lang="pt-BR" sz="2400" dirty="0"/>
              <a:t>IV - os cidadãos inscritos no "Livro de Mérito";</a:t>
            </a:r>
          </a:p>
          <a:p>
            <a:pPr algn="just">
              <a:spcBef>
                <a:spcPts val="600"/>
              </a:spcBef>
            </a:pPr>
            <a:r>
              <a:rPr lang="pt-BR" sz="2400" dirty="0"/>
              <a:t>V - os oficiais das Forças Armadas e do Corpo de Bombeiros;</a:t>
            </a:r>
          </a:p>
          <a:p>
            <a:pPr algn="just">
              <a:spcBef>
                <a:spcPts val="600"/>
              </a:spcBef>
            </a:pPr>
            <a:r>
              <a:rPr lang="pt-BR" sz="2400" dirty="0"/>
              <a:t>V – os oficiais das Forças Armadas e os militares dos Estados, do Distrito Federal e dos Territórios;           </a:t>
            </a:r>
          </a:p>
          <a:p>
            <a:pPr algn="just">
              <a:spcBef>
                <a:spcPts val="600"/>
              </a:spcBef>
            </a:pPr>
            <a:r>
              <a:rPr lang="pt-BR" sz="2400" dirty="0"/>
              <a:t>VI - os magistrados;</a:t>
            </a:r>
          </a:p>
          <a:p>
            <a:pPr algn="just"/>
            <a:r>
              <a:rPr lang="pt-BR" sz="1700" b="1" dirty="0"/>
              <a:t>							</a:t>
            </a:r>
          </a:p>
          <a:p>
            <a:pPr algn="just"/>
            <a:r>
              <a:rPr lang="pt-BR" sz="1700" dirty="0"/>
              <a:t>				</a:t>
            </a:r>
          </a:p>
          <a:p>
            <a:pPr algn="just"/>
            <a:endParaRPr lang="pt-BR" sz="1700" dirty="0"/>
          </a:p>
          <a:p>
            <a:pPr algn="just"/>
            <a:r>
              <a:rPr lang="pt-BR" sz="1700" dirty="0"/>
              <a:t>				</a:t>
            </a:r>
            <a:endParaRPr lang="pt-BR" sz="1700" b="1" i="1" dirty="0">
              <a:ea typeface="Cambria" panose="02040503050406030204" pitchFamily="18" charset="0"/>
              <a:cs typeface="Calibri" panose="020F0502020204030204" pitchFamily="34" charset="0"/>
            </a:endParaRPr>
          </a:p>
          <a:p>
            <a:pPr algn="just" defTabSz="821531">
              <a:spcBef>
                <a:spcPts val="1600"/>
              </a:spcBef>
              <a:defRPr/>
            </a:pPr>
            <a:r>
              <a:rPr lang="pt-BR" sz="1700" dirty="0">
                <a:ea typeface="Cambria" panose="02040503050406030204" pitchFamily="18" charset="0"/>
                <a:cs typeface="Calibri" panose="020F0502020204030204" pitchFamily="34" charset="0"/>
              </a:rPr>
              <a:t>						</a:t>
            </a:r>
          </a:p>
          <a:p>
            <a:pPr algn="just" defTabSz="821531">
              <a:spcBef>
                <a:spcPts val="1600"/>
              </a:spcBef>
              <a:defRPr/>
            </a:pPr>
            <a:r>
              <a:rPr lang="pt-BR" sz="17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2DC37D30-1FDC-407B-8067-A469B45F5A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73504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A9073BED-1BA2-47B5-ADE9-47AED8B91F82}"/>
              </a:ext>
            </a:extLst>
          </p:cNvPr>
          <p:cNvSpPr/>
          <p:nvPr/>
        </p:nvSpPr>
        <p:spPr>
          <a:xfrm>
            <a:off x="471055" y="852806"/>
            <a:ext cx="11185236" cy="5232202"/>
          </a:xfrm>
          <a:prstGeom prst="rect">
            <a:avLst/>
          </a:prstGeom>
        </p:spPr>
        <p:txBody>
          <a:bodyPr wrap="square">
            <a:spAutoFit/>
          </a:bodyPr>
          <a:lstStyle/>
          <a:p>
            <a:pPr algn="just">
              <a:spcBef>
                <a:spcPts val="600"/>
              </a:spcBef>
              <a:spcAft>
                <a:spcPts val="600"/>
              </a:spcAft>
            </a:pPr>
            <a:r>
              <a:rPr lang="pt-BR" sz="2400" dirty="0"/>
              <a:t>VII - os diplomados por qualquer das faculdades superiores da República;</a:t>
            </a:r>
          </a:p>
          <a:p>
            <a:pPr algn="just">
              <a:spcBef>
                <a:spcPts val="600"/>
              </a:spcBef>
              <a:spcAft>
                <a:spcPts val="600"/>
              </a:spcAft>
            </a:pPr>
            <a:r>
              <a:rPr lang="pt-BR" sz="2400" dirty="0"/>
              <a:t>VIII - os ministros de confissão religiosa;</a:t>
            </a:r>
          </a:p>
          <a:p>
            <a:pPr algn="just">
              <a:spcBef>
                <a:spcPts val="600"/>
              </a:spcBef>
              <a:spcAft>
                <a:spcPts val="600"/>
              </a:spcAft>
            </a:pPr>
            <a:r>
              <a:rPr lang="pt-BR" sz="2400" dirty="0"/>
              <a:t>IX - os ministros do Tribunal de Contas;</a:t>
            </a:r>
          </a:p>
          <a:p>
            <a:pPr algn="just">
              <a:spcBef>
                <a:spcPts val="600"/>
              </a:spcBef>
              <a:spcAft>
                <a:spcPts val="600"/>
              </a:spcAft>
            </a:pPr>
            <a:r>
              <a:rPr lang="pt-BR" sz="2400" dirty="0"/>
              <a:t>X - os cidadãos que já tiverem exercido efetivamente a função de jurado, salvo quando excluídos da lista por motivo de incapacidade para o exercício daquela função;</a:t>
            </a:r>
          </a:p>
          <a:p>
            <a:pPr algn="just">
              <a:spcBef>
                <a:spcPts val="600"/>
              </a:spcBef>
              <a:spcAft>
                <a:spcPts val="600"/>
              </a:spcAft>
            </a:pPr>
            <a:r>
              <a:rPr lang="pt-BR" sz="2400" dirty="0"/>
              <a:t>XI - os guardas-civis dos Estados e Territórios, ativos ou inativos.              </a:t>
            </a:r>
          </a:p>
          <a:p>
            <a:pPr algn="just">
              <a:spcBef>
                <a:spcPts val="600"/>
              </a:spcBef>
              <a:spcAft>
                <a:spcPts val="600"/>
              </a:spcAft>
            </a:pPr>
            <a:r>
              <a:rPr lang="pt-BR" sz="2400" dirty="0"/>
              <a:t>XI - os delegados de polícia e os guardas-civis dos Estados e Territórios, ativos e inativos.</a:t>
            </a:r>
          </a:p>
          <a:p>
            <a:pPr algn="just">
              <a:spcBef>
                <a:spcPts val="600"/>
              </a:spcBef>
              <a:spcAft>
                <a:spcPts val="600"/>
              </a:spcAft>
            </a:pPr>
            <a:r>
              <a:rPr lang="pt-BR" sz="2400" dirty="0"/>
              <a:t>§1º A prisão especial, prevista neste Código ou em outras leis, consiste exclusivamente no recolhimento em local distinto da prisão comum.        </a:t>
            </a:r>
          </a:p>
          <a:p>
            <a:pPr algn="just">
              <a:spcBef>
                <a:spcPts val="600"/>
              </a:spcBef>
              <a:spcAft>
                <a:spcPts val="600"/>
              </a:spcAft>
            </a:pPr>
            <a:r>
              <a:rPr lang="pt-BR" sz="2400" dirty="0"/>
              <a:t>§2º Não havendo estabelecimento específico para o preso especial, este será recolhido em cela distinta do mesmo estabelecimento. </a:t>
            </a:r>
          </a:p>
        </p:txBody>
      </p:sp>
      <p:pic>
        <p:nvPicPr>
          <p:cNvPr id="4" name="Imagem 3" descr="Desenho de pessoa e texto branco&#10;&#10;Descrição gerada automaticamente com confiança média">
            <a:extLst>
              <a:ext uri="{FF2B5EF4-FFF2-40B4-BE49-F238E27FC236}">
                <a16:creationId xmlns:a16="http://schemas.microsoft.com/office/drawing/2014/main" id="{3E62499C-0287-460E-AFF3-DBFC97FDE1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760820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9541073"/>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Uso de algemas:</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a:spcBef>
                <a:spcPts val="600"/>
              </a:spcBef>
              <a:spcAft>
                <a:spcPts val="600"/>
              </a:spcAft>
            </a:pPr>
            <a:r>
              <a:rPr lang="pt-BR" sz="2200" dirty="0">
                <a:sym typeface="Wingdings" panose="05000000000000000000" pitchFamily="2" charset="2"/>
              </a:rPr>
              <a:t> </a:t>
            </a:r>
            <a:r>
              <a:rPr lang="pt-BR" sz="2200" dirty="0"/>
              <a:t>Art. 292.  Se houver, ainda que por parte de terceiros, resistência à prisão em flagrante ou à determinada por autoridade competente, o executor e as pessoas que o auxiliarem poderão usar dos meios necessários para defender-se ou para vencer a resistência, do que tudo se lavrará auto subscrito também por duas testemunhas.</a:t>
            </a:r>
          </a:p>
          <a:p>
            <a:pPr algn="just">
              <a:spcBef>
                <a:spcPts val="600"/>
              </a:spcBef>
              <a:spcAft>
                <a:spcPts val="600"/>
              </a:spcAft>
            </a:pPr>
            <a:r>
              <a:rPr lang="pt-BR" sz="2200" dirty="0"/>
              <a:t>Parágrafo único.  </a:t>
            </a:r>
            <a:r>
              <a:rPr lang="pt-BR" sz="2200" b="1" dirty="0"/>
              <a:t>É vedado o uso de algemas em mulheres grávidas durante os atos médico-hospitalares preparatórios para a realização do parto e durante o trabalho de parto, bem como em mulheres durante o período de puerpério imediato.  </a:t>
            </a:r>
          </a:p>
          <a:p>
            <a:pPr algn="just"/>
            <a:endParaRPr lang="pt-BR" sz="2200" dirty="0"/>
          </a:p>
          <a:p>
            <a:pPr algn="just" fontAlgn="t"/>
            <a:r>
              <a:rPr lang="pt-BR" sz="2200" dirty="0">
                <a:sym typeface="Wingdings" panose="05000000000000000000" pitchFamily="2" charset="2"/>
              </a:rPr>
              <a:t> </a:t>
            </a:r>
            <a:r>
              <a:rPr lang="pt-BR" sz="2200" b="1" dirty="0"/>
              <a:t>Súmula Vinculante 11 - </a:t>
            </a:r>
            <a:r>
              <a:rPr lang="pt-BR" sz="2200" dirty="0"/>
              <a:t>Só é lícito o uso de algemas em casos de resistência e de fundado receio de fuga ou de perigo à integridade física própria ou alheia, por parte do preso ou de terceiros, justificada a excepcionalidade por escrito, sob pena de responsabilidade disciplinar, civil e penal do agente ou da autoridade e de nulidade da prisão ou do ato processual a que se refere, sem prejuízo da responsabilidade civil do Estado.</a:t>
            </a:r>
          </a:p>
          <a:p>
            <a:pPr algn="just"/>
            <a:r>
              <a:rPr lang="pt-BR" sz="2200" dirty="0"/>
              <a:t>		</a:t>
            </a:r>
          </a:p>
          <a:p>
            <a:pPr algn="just"/>
            <a:endParaRPr lang="pt-BR" sz="2400" dirty="0"/>
          </a:p>
          <a:p>
            <a:pPr algn="just">
              <a:spcBef>
                <a:spcPts val="600"/>
              </a:spcBef>
              <a:spcAft>
                <a:spcPts val="600"/>
              </a:spcAft>
            </a:pPr>
            <a:r>
              <a:rPr lang="pt-BR" sz="24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AEE81910-5933-4EFE-A983-3D8A236871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5930373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4908" y="449826"/>
            <a:ext cx="11411527" cy="1043362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Direitos fundamentais relacionados à prisão:</a:t>
            </a:r>
          </a:p>
          <a:p>
            <a:pPr algn="just" defTabSz="821531">
              <a:spcBef>
                <a:spcPts val="1600"/>
              </a:spcBef>
              <a:defRPr/>
            </a:pPr>
            <a:endParaRPr lang="pt-BR" sz="700" b="1" i="1" dirty="0">
              <a:ea typeface="Cambria" panose="02040503050406030204" pitchFamily="18" charset="0"/>
              <a:cs typeface="Calibri" panose="020F0502020204030204" pitchFamily="34" charset="0"/>
            </a:endParaRPr>
          </a:p>
          <a:p>
            <a:pPr algn="just">
              <a:spcBef>
                <a:spcPts val="600"/>
              </a:spcBef>
              <a:spcAft>
                <a:spcPts val="600"/>
              </a:spcAft>
              <a:buFont typeface="Wingdings" panose="05000000000000000000" pitchFamily="2" charset="2"/>
              <a:buChar char="&amp;"/>
            </a:pPr>
            <a:r>
              <a:rPr lang="pt-BR" sz="2100" dirty="0">
                <a:sym typeface="Wingdings" panose="05000000000000000000" pitchFamily="2" charset="2"/>
              </a:rPr>
              <a:t>CF. Art. 5º: </a:t>
            </a:r>
            <a:r>
              <a:rPr lang="pt-BR" sz="2100" dirty="0"/>
              <a:t>LXI - </a:t>
            </a:r>
            <a:r>
              <a:rPr lang="pt-BR" sz="2100" b="1" dirty="0"/>
              <a:t>ninguém será preso </a:t>
            </a:r>
            <a:r>
              <a:rPr lang="pt-BR" sz="2100" dirty="0"/>
              <a:t>senão em </a:t>
            </a:r>
            <a:r>
              <a:rPr lang="pt-BR" sz="2100" u="sng" dirty="0"/>
              <a:t>flagrante delito </a:t>
            </a:r>
            <a:r>
              <a:rPr lang="pt-BR" sz="2100" dirty="0"/>
              <a:t>ou por </a:t>
            </a:r>
            <a:r>
              <a:rPr lang="pt-BR" sz="2100" i="1" dirty="0"/>
              <a:t>ordem escrita e fundamentada de autoridade judiciária competente</a:t>
            </a:r>
            <a:r>
              <a:rPr lang="pt-BR" sz="2100" dirty="0"/>
              <a:t>, </a:t>
            </a:r>
            <a:r>
              <a:rPr lang="pt-BR" sz="2100" b="1" u="sng" dirty="0"/>
              <a:t>salvo nos casos de transgressão militar ou crime propriamente mil</a:t>
            </a:r>
            <a:r>
              <a:rPr lang="pt-BR" sz="2100" dirty="0"/>
              <a:t>itar, definidos em lei;</a:t>
            </a:r>
          </a:p>
          <a:p>
            <a:pPr algn="just">
              <a:spcBef>
                <a:spcPts val="600"/>
              </a:spcBef>
              <a:spcAft>
                <a:spcPts val="600"/>
              </a:spcAft>
            </a:pPr>
            <a:r>
              <a:rPr lang="pt-BR" sz="2100" dirty="0"/>
              <a:t>LXII - a prisão de qualquer pessoa e o local onde se encontre serão </a:t>
            </a:r>
            <a:r>
              <a:rPr lang="pt-BR" sz="2100" b="1" dirty="0"/>
              <a:t>comunicados imediatamente ao juiz </a:t>
            </a:r>
            <a:r>
              <a:rPr lang="pt-BR" sz="2100" dirty="0"/>
              <a:t>competente e à </a:t>
            </a:r>
            <a:r>
              <a:rPr lang="pt-BR" sz="2100" b="1" dirty="0"/>
              <a:t>família</a:t>
            </a:r>
            <a:r>
              <a:rPr lang="pt-BR" sz="2100" dirty="0"/>
              <a:t> do preso ou à </a:t>
            </a:r>
            <a:r>
              <a:rPr lang="pt-BR" sz="2100" b="1" dirty="0"/>
              <a:t>pessoa por ele indicada</a:t>
            </a:r>
            <a:r>
              <a:rPr lang="pt-BR" sz="2100" dirty="0"/>
              <a:t>;</a:t>
            </a:r>
          </a:p>
          <a:p>
            <a:pPr algn="just">
              <a:spcBef>
                <a:spcPts val="600"/>
              </a:spcBef>
              <a:spcAft>
                <a:spcPts val="600"/>
              </a:spcAft>
            </a:pPr>
            <a:r>
              <a:rPr lang="pt-BR" sz="2100" dirty="0"/>
              <a:t>LXIII - o preso será </a:t>
            </a:r>
            <a:r>
              <a:rPr lang="pt-BR" sz="2100" b="1" dirty="0"/>
              <a:t>informado de seus direitos</a:t>
            </a:r>
            <a:r>
              <a:rPr lang="pt-BR" sz="2100" dirty="0"/>
              <a:t>, entre os quais o de </a:t>
            </a:r>
            <a:r>
              <a:rPr lang="pt-BR" sz="2100" b="1" u="sng" dirty="0"/>
              <a:t>permanecer calado</a:t>
            </a:r>
            <a:r>
              <a:rPr lang="pt-BR" sz="2100" dirty="0"/>
              <a:t>, sendo-lhe assegurada a </a:t>
            </a:r>
            <a:r>
              <a:rPr lang="pt-BR" sz="2100" b="1" i="1" dirty="0"/>
              <a:t>assistência da família e de advogado</a:t>
            </a:r>
            <a:r>
              <a:rPr lang="pt-BR" sz="2100" dirty="0"/>
              <a:t>;</a:t>
            </a:r>
          </a:p>
          <a:p>
            <a:pPr algn="just">
              <a:spcBef>
                <a:spcPts val="600"/>
              </a:spcBef>
              <a:spcAft>
                <a:spcPts val="600"/>
              </a:spcAft>
            </a:pPr>
            <a:r>
              <a:rPr lang="pt-BR" sz="2100" dirty="0"/>
              <a:t>LXIV - o preso tem direito à </a:t>
            </a:r>
            <a:r>
              <a:rPr lang="pt-BR" sz="2100" b="1" dirty="0"/>
              <a:t>identificação dos responsáveis </a:t>
            </a:r>
            <a:r>
              <a:rPr lang="pt-BR" sz="2100" dirty="0"/>
              <a:t>por sua prisão ou por seu interrogatório policial;</a:t>
            </a:r>
          </a:p>
          <a:p>
            <a:pPr algn="just">
              <a:spcBef>
                <a:spcPts val="600"/>
              </a:spcBef>
              <a:spcAft>
                <a:spcPts val="600"/>
              </a:spcAft>
            </a:pPr>
            <a:r>
              <a:rPr lang="pt-BR" sz="2100" dirty="0"/>
              <a:t>LXV - a </a:t>
            </a:r>
            <a:r>
              <a:rPr lang="pt-BR" sz="2100" b="1" dirty="0"/>
              <a:t>prisão ilegal será imediatamente relaxada </a:t>
            </a:r>
            <a:r>
              <a:rPr lang="pt-BR" sz="2100" dirty="0"/>
              <a:t>pela autoridade judiciária;</a:t>
            </a:r>
          </a:p>
          <a:p>
            <a:pPr algn="just">
              <a:spcBef>
                <a:spcPts val="600"/>
              </a:spcBef>
              <a:spcAft>
                <a:spcPts val="600"/>
              </a:spcAft>
            </a:pPr>
            <a:r>
              <a:rPr lang="pt-BR" sz="2100" dirty="0"/>
              <a:t>LXVI - ninguém será levado à prisão ou nela mantido, </a:t>
            </a:r>
            <a:r>
              <a:rPr lang="pt-BR" sz="2100" b="1" dirty="0"/>
              <a:t>quando a lei admitir a liberdade provisória, com ou sem fiança;</a:t>
            </a:r>
          </a:p>
          <a:p>
            <a:pPr algn="just">
              <a:spcBef>
                <a:spcPts val="600"/>
              </a:spcBef>
              <a:spcAft>
                <a:spcPts val="600"/>
              </a:spcAft>
            </a:pPr>
            <a:r>
              <a:rPr lang="pt-BR" sz="2100" dirty="0"/>
              <a:t>LXVII - </a:t>
            </a:r>
            <a:r>
              <a:rPr lang="pt-BR" sz="2100" b="1" dirty="0"/>
              <a:t>não haverá prisão civil por dívida</a:t>
            </a:r>
            <a:r>
              <a:rPr lang="pt-BR" sz="2100" dirty="0"/>
              <a:t>, </a:t>
            </a:r>
            <a:r>
              <a:rPr lang="pt-BR" sz="2100" u="sng" dirty="0"/>
              <a:t>salvo a do responsável pelo inadimplemento voluntário e inescusável de obrigação alimentícia</a:t>
            </a:r>
            <a:r>
              <a:rPr lang="pt-BR" sz="2100" dirty="0"/>
              <a:t> e a do </a:t>
            </a:r>
            <a:r>
              <a:rPr lang="pt-BR" sz="2100" i="1" dirty="0"/>
              <a:t>depositário infiel</a:t>
            </a:r>
            <a:r>
              <a:rPr lang="pt-BR" sz="2100" dirty="0"/>
              <a:t>;</a:t>
            </a:r>
          </a:p>
          <a:p>
            <a:pPr algn="just"/>
            <a:r>
              <a:rPr lang="pt-BR" sz="2200" dirty="0"/>
              <a:t>		</a:t>
            </a:r>
          </a:p>
          <a:p>
            <a:pPr algn="just"/>
            <a:endParaRPr lang="pt-BR" sz="2400" dirty="0"/>
          </a:p>
          <a:p>
            <a:pPr algn="just">
              <a:spcBef>
                <a:spcPts val="600"/>
              </a:spcBef>
              <a:spcAft>
                <a:spcPts val="600"/>
              </a:spcAft>
            </a:pPr>
            <a:r>
              <a:rPr lang="pt-BR" sz="24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FF7FECBC-7C27-4A45-AC2F-EAD21B56A3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1361566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4908" y="449826"/>
            <a:ext cx="11411527" cy="8781891"/>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Prisão em flagrante</a:t>
            </a:r>
            <a:r>
              <a:rPr lang="pt-BR" sz="3200" b="1" i="1" dirty="0">
                <a:ea typeface="Cambria" panose="02040503050406030204" pitchFamily="18" charset="0"/>
                <a:cs typeface="Calibri" panose="020F0502020204030204" pitchFamily="34" charset="0"/>
              </a:rPr>
              <a:t>:</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200" u="sng" dirty="0">
                <a:ea typeface="Cambria" panose="02040503050406030204" pitchFamily="18" charset="0"/>
                <a:cs typeface="Calibri" panose="020F0502020204030204" pitchFamily="34" charset="0"/>
              </a:rPr>
              <a:t>Conceito</a:t>
            </a:r>
            <a:r>
              <a:rPr lang="pt-BR" sz="2200" dirty="0">
                <a:ea typeface="Cambria" panose="02040503050406030204" pitchFamily="18" charset="0"/>
                <a:cs typeface="Calibri" panose="020F0502020204030204" pitchFamily="34" charset="0"/>
              </a:rPr>
              <a:t>: uma medida de autodefesa da sociedade, consubstanciada na privação da liberdade de locomoção daquele que é surpreendido em situação de flagrância, a ser executada independentemente de prévia autorização judicial (extraído de Renato Brasileiro).</a:t>
            </a: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400" u="sng" dirty="0">
                <a:ea typeface="Cambria" panose="02040503050406030204" pitchFamily="18" charset="0"/>
                <a:cs typeface="Calibri" panose="020F0502020204030204" pitchFamily="34" charset="0"/>
              </a:rPr>
              <a:t>Funções</a:t>
            </a:r>
            <a:r>
              <a:rPr lang="pt-BR" sz="2400" dirty="0">
                <a:ea typeface="Cambria" panose="02040503050406030204" pitchFamily="18" charset="0"/>
                <a:cs typeface="Calibri" panose="020F0502020204030204" pitchFamily="34" charset="0"/>
              </a:rPr>
              <a:t>: </a:t>
            </a:r>
          </a:p>
          <a:p>
            <a:pPr algn="just" defTabSz="821531">
              <a:spcBef>
                <a:spcPts val="600"/>
              </a:spcBef>
              <a:spcAft>
                <a:spcPts val="600"/>
              </a:spcAft>
              <a:defRPr/>
            </a:pPr>
            <a:r>
              <a:rPr lang="pt-BR" sz="2200" dirty="0">
                <a:ea typeface="Cambria" panose="02040503050406030204" pitchFamily="18" charset="0"/>
                <a:cs typeface="Calibri" panose="020F0502020204030204" pitchFamily="34" charset="0"/>
              </a:rPr>
              <a:t>a) evitar a fuga do infrator; </a:t>
            </a:r>
          </a:p>
          <a:p>
            <a:pPr algn="just" defTabSz="821531">
              <a:spcBef>
                <a:spcPts val="600"/>
              </a:spcBef>
              <a:spcAft>
                <a:spcPts val="600"/>
              </a:spcAft>
              <a:defRPr/>
            </a:pPr>
            <a:r>
              <a:rPr lang="pt-BR" sz="2200" dirty="0">
                <a:ea typeface="Cambria" panose="02040503050406030204" pitchFamily="18" charset="0"/>
                <a:cs typeface="Calibri" panose="020F0502020204030204" pitchFamily="34" charset="0"/>
              </a:rPr>
              <a:t>b) auxiliar na colheita de elementos informativos: persecuções penais deflagradas a partir de um auto de prisão em flagrante costumam ter mais êxito na colheita de elementos de informação, auxiliando o dominus litis na comprovação do fato delituoso em juízo: </a:t>
            </a:r>
          </a:p>
          <a:p>
            <a:pPr algn="just" defTabSz="821531">
              <a:spcBef>
                <a:spcPts val="600"/>
              </a:spcBef>
              <a:spcAft>
                <a:spcPts val="600"/>
              </a:spcAft>
              <a:defRPr/>
            </a:pPr>
            <a:r>
              <a:rPr lang="pt-BR" sz="2200" dirty="0">
                <a:ea typeface="Cambria" panose="02040503050406030204" pitchFamily="18" charset="0"/>
                <a:cs typeface="Calibri" panose="020F0502020204030204" pitchFamily="34" charset="0"/>
              </a:rPr>
              <a:t>c) impedir a consumação do delito, no caso em que a infração está sendo praticada, ou de seu exaurimento, nas demais situações; </a:t>
            </a:r>
          </a:p>
          <a:p>
            <a:pPr algn="just" defTabSz="821531">
              <a:spcBef>
                <a:spcPts val="600"/>
              </a:spcBef>
              <a:spcAft>
                <a:spcPts val="600"/>
              </a:spcAft>
              <a:defRPr/>
            </a:pPr>
            <a:r>
              <a:rPr lang="pt-BR" sz="2200" dirty="0">
                <a:ea typeface="Cambria" panose="02040503050406030204" pitchFamily="18" charset="0"/>
                <a:cs typeface="Calibri" panose="020F0502020204030204" pitchFamily="34" charset="0"/>
              </a:rPr>
              <a:t>d) preservar a integridade física do preso, diante da comoção que alguns crimes provocam na população" evitando-se, assim, possível linchamento.</a:t>
            </a:r>
            <a:r>
              <a:rPr lang="pt-BR" sz="2200" dirty="0"/>
              <a:t>	</a:t>
            </a:r>
            <a:r>
              <a:rPr lang="pt-BR" sz="24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456236C6-CB75-4E1F-84B6-0805B08165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9626583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4908" y="449826"/>
            <a:ext cx="11411527" cy="8566448"/>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Sujeito ativo:</a:t>
            </a:r>
          </a:p>
          <a:p>
            <a:pPr algn="just" defTabSz="821531">
              <a:spcBef>
                <a:spcPts val="1600"/>
              </a:spcBef>
              <a:defRPr/>
            </a:pPr>
            <a:endParaRPr lang="pt-BR" sz="16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400" dirty="0"/>
              <a:t>Art. 301.  </a:t>
            </a:r>
            <a:r>
              <a:rPr lang="pt-BR" sz="2400" b="1" dirty="0"/>
              <a:t>Qualquer do povo poderá</a:t>
            </a:r>
            <a:r>
              <a:rPr lang="pt-BR" sz="2400" dirty="0"/>
              <a:t> e as </a:t>
            </a:r>
            <a:r>
              <a:rPr lang="pt-BR" sz="2400" b="1" u="sng" dirty="0"/>
              <a:t>autoridades policiais e seus agentes deverão </a:t>
            </a:r>
            <a:r>
              <a:rPr lang="pt-BR" sz="2400" dirty="0"/>
              <a:t>prender quem quer que seja encontrado em flagrante delito. </a:t>
            </a:r>
          </a:p>
          <a:p>
            <a:pPr algn="just" defTabSz="821531">
              <a:spcBef>
                <a:spcPts val="1600"/>
              </a:spcBef>
              <a:defRPr/>
            </a:pPr>
            <a:r>
              <a:rPr lang="pt-BR" sz="2200" dirty="0"/>
              <a:t>	</a:t>
            </a:r>
            <a:r>
              <a:rPr lang="pt-BR" sz="2400" dirty="0"/>
              <a:t>	Facultativo </a:t>
            </a:r>
            <a:r>
              <a:rPr lang="pt-BR" sz="2400" i="1" dirty="0"/>
              <a:t>vs</a:t>
            </a:r>
            <a:r>
              <a:rPr lang="pt-BR" sz="2400" dirty="0"/>
              <a:t> obrigatório</a:t>
            </a:r>
          </a:p>
          <a:p>
            <a:pPr algn="just" defTabSz="821531">
              <a:spcBef>
                <a:spcPts val="1600"/>
              </a:spcBef>
              <a:defRPr/>
            </a:pPr>
            <a:endParaRPr lang="pt-BR" sz="2200" dirty="0"/>
          </a:p>
          <a:p>
            <a:pPr marL="5021263" indent="-342900" algn="just" defTabSz="821531">
              <a:spcBef>
                <a:spcPts val="1600"/>
              </a:spcBef>
              <a:buFontTx/>
              <a:buChar char="-"/>
              <a:defRPr/>
            </a:pPr>
            <a:r>
              <a:rPr lang="pt-BR" sz="3200" b="1" i="1" dirty="0"/>
              <a:t>Fases</a:t>
            </a:r>
            <a:r>
              <a:rPr lang="pt-BR" sz="2200" dirty="0"/>
              <a:t>:</a:t>
            </a:r>
          </a:p>
          <a:p>
            <a:pPr marL="5021263" indent="-342900" algn="just" defTabSz="821531">
              <a:spcBef>
                <a:spcPts val="1600"/>
              </a:spcBef>
              <a:buAutoNum type="arabicParenR"/>
              <a:defRPr/>
            </a:pPr>
            <a:r>
              <a:rPr lang="pt-BR" sz="2400" dirty="0"/>
              <a:t>Captura;</a:t>
            </a:r>
          </a:p>
          <a:p>
            <a:pPr marL="5021263" indent="-342900" algn="just" defTabSz="821531">
              <a:spcBef>
                <a:spcPts val="1600"/>
              </a:spcBef>
              <a:buAutoNum type="arabicParenR"/>
              <a:defRPr/>
            </a:pPr>
            <a:r>
              <a:rPr lang="pt-BR" sz="2400" dirty="0"/>
              <a:t>Condução coercitiva;</a:t>
            </a:r>
          </a:p>
          <a:p>
            <a:pPr marL="5021263" indent="-342900" algn="just" defTabSz="821531">
              <a:spcBef>
                <a:spcPts val="1600"/>
              </a:spcBef>
              <a:buAutoNum type="arabicParenR"/>
              <a:defRPr/>
            </a:pPr>
            <a:r>
              <a:rPr lang="pt-BR" sz="2400" dirty="0"/>
              <a:t>Lavratura do Auto de prisão em flagrante (APF) e;</a:t>
            </a:r>
          </a:p>
          <a:p>
            <a:pPr marL="5021263" indent="-342900" algn="just" defTabSz="821531">
              <a:spcBef>
                <a:spcPts val="1600"/>
              </a:spcBef>
              <a:buAutoNum type="arabicParenR"/>
              <a:defRPr/>
            </a:pPr>
            <a:r>
              <a:rPr lang="pt-BR" sz="2400" dirty="0"/>
              <a:t>Recolhimento á prisão.				</a:t>
            </a:r>
          </a:p>
          <a:p>
            <a:pPr algn="just"/>
            <a:r>
              <a:rPr lang="pt-BR" sz="24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7D27416B-CCEE-4D89-B77D-DBDF5CC95F27}"/>
              </a:ext>
            </a:extLst>
          </p:cNvPr>
          <p:cNvSpPr/>
          <p:nvPr/>
        </p:nvSpPr>
        <p:spPr>
          <a:xfrm rot="5400000">
            <a:off x="1656997" y="2442093"/>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118EA58E-9550-48ED-ADC4-BEA90CF959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3111961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8617744"/>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Não haverá flagrante:</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a:spcBef>
                <a:spcPts val="600"/>
              </a:spcBef>
              <a:spcAft>
                <a:spcPts val="600"/>
              </a:spcAft>
            </a:pPr>
            <a:r>
              <a:rPr lang="pt-BR" sz="2400" dirty="0">
                <a:sym typeface="Wingdings" panose="05000000000000000000" pitchFamily="2" charset="2"/>
              </a:rPr>
              <a:t> </a:t>
            </a:r>
            <a:r>
              <a:rPr lang="pt-BR" sz="2400" dirty="0">
                <a:highlight>
                  <a:srgbClr val="FFFF00"/>
                </a:highlight>
                <a:sym typeface="Wingdings" panose="05000000000000000000" pitchFamily="2" charset="2"/>
              </a:rPr>
              <a:t>Lei 9.099/95. Art. 69</a:t>
            </a:r>
            <a:r>
              <a:rPr lang="pt-BR" sz="2400" dirty="0">
                <a:sym typeface="Wingdings" panose="05000000000000000000" pitchFamily="2" charset="2"/>
              </a:rPr>
              <a:t>. </a:t>
            </a:r>
            <a:r>
              <a:rPr lang="pt-BR" sz="2400" dirty="0"/>
              <a:t> Parágrafo único. Ao autor do fato que, após a lavratura do termo, for </a:t>
            </a:r>
            <a:r>
              <a:rPr lang="pt-BR" sz="2400" b="1" dirty="0"/>
              <a:t>imediatamente encaminhado ao juizado ou assumir o compromisso de a ele comparecer</a:t>
            </a:r>
            <a:r>
              <a:rPr lang="pt-BR" sz="2400" dirty="0"/>
              <a:t>, não se imporá prisão em flagrante, nem se exigirá fiança. Em caso de violência doméstica, o juiz poderá determinar, como medida de cautela, seu afastamento do lar, domicílio ou local de convivência com a vítima. </a:t>
            </a:r>
          </a:p>
          <a:p>
            <a:pPr algn="just">
              <a:spcBef>
                <a:spcPts val="600"/>
              </a:spcBef>
              <a:spcAft>
                <a:spcPts val="600"/>
              </a:spcAft>
            </a:pPr>
            <a:r>
              <a:rPr lang="pt-BR" sz="2400" dirty="0"/>
              <a:t>   </a:t>
            </a:r>
          </a:p>
          <a:p>
            <a:pPr algn="just" fontAlgn="t"/>
            <a:r>
              <a:rPr lang="pt-BR" sz="2400" dirty="0">
                <a:sym typeface="Wingdings" panose="05000000000000000000" pitchFamily="2" charset="2"/>
              </a:rPr>
              <a:t> </a:t>
            </a:r>
            <a:r>
              <a:rPr lang="pt-BR" sz="2400" dirty="0">
                <a:highlight>
                  <a:srgbClr val="FFFF00"/>
                </a:highlight>
                <a:sym typeface="Wingdings" panose="05000000000000000000" pitchFamily="2" charset="2"/>
              </a:rPr>
              <a:t>Lei 11.343/06. Art. 48</a:t>
            </a:r>
            <a:r>
              <a:rPr lang="pt-BR" sz="2400" dirty="0">
                <a:sym typeface="Wingdings" panose="05000000000000000000" pitchFamily="2" charset="2"/>
              </a:rPr>
              <a:t>. </a:t>
            </a:r>
            <a:r>
              <a:rPr lang="pt-BR" sz="2400" dirty="0"/>
              <a:t>§2º Tratando-se da conduta prevista no art. 28 desta Lei, não se imporá prisão em flagrante, devendo o autor do fato ser </a:t>
            </a:r>
            <a:r>
              <a:rPr lang="pt-BR" sz="2400" b="1" dirty="0"/>
              <a:t>imediatamente encaminhado ao juízo competente ou, na falta deste, assumir o compromisso de a ele comparecer</a:t>
            </a:r>
            <a:r>
              <a:rPr lang="pt-BR" sz="2400" dirty="0"/>
              <a:t>, lavrando-se termo circunstanciado e providenciando-se as requisições dos exames e perícias necessários.</a:t>
            </a:r>
          </a:p>
          <a:p>
            <a:pPr algn="just">
              <a:spcBef>
                <a:spcPts val="600"/>
              </a:spcBef>
              <a:spcAft>
                <a:spcPts val="600"/>
              </a:spcAft>
            </a:pPr>
            <a:r>
              <a:rPr lang="pt-BR" sz="24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89CF8835-6054-47F9-BF15-D29BEC26F1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1418609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00363" y="1880013"/>
            <a:ext cx="10991273" cy="2144177"/>
          </a:xfrm>
          <a:prstGeom prst="rect">
            <a:avLst/>
          </a:prstGeom>
        </p:spPr>
        <p:txBody>
          <a:bodyPr wrap="square">
            <a:spAutoFit/>
          </a:bodyPr>
          <a:lstStyle/>
          <a:p>
            <a:pPr algn="ctr" defTabSz="821531">
              <a:spcBef>
                <a:spcPts val="1600"/>
              </a:spcBef>
              <a:defRPr/>
            </a:pPr>
            <a:r>
              <a:rPr lang="pt-BR" sz="6000" b="1" i="1">
                <a:ea typeface="Cambria" panose="02040503050406030204" pitchFamily="18" charset="0"/>
                <a:cs typeface="Calibri" panose="020F0502020204030204" pitchFamily="34" charset="0"/>
              </a:rPr>
              <a:t>Medidas cautelares:</a:t>
            </a:r>
            <a:endParaRPr lang="pt-BR" sz="6000" b="1" i="1" dirty="0">
              <a:ea typeface="Cambria" panose="02040503050406030204" pitchFamily="18" charset="0"/>
              <a:cs typeface="Calibri" panose="020F0502020204030204" pitchFamily="34" charset="0"/>
            </a:endParaRPr>
          </a:p>
          <a:p>
            <a:pPr algn="ctr" defTabSz="821531">
              <a:spcBef>
                <a:spcPts val="1600"/>
              </a:spcBef>
              <a:defRPr/>
            </a:pPr>
            <a:r>
              <a:rPr lang="pt-BR" sz="6000" b="1" i="1" dirty="0">
                <a:ea typeface="Cambria" panose="02040503050406030204" pitchFamily="18" charset="0"/>
                <a:cs typeface="Calibri" panose="020F0502020204030204" pitchFamily="34" charset="0"/>
              </a:rPr>
              <a:t>Prisões</a:t>
            </a:r>
            <a:endParaRPr lang="pt-BR" sz="5400" i="1" dirty="0">
              <a:ea typeface="Cambria" panose="02040503050406030204" pitchFamily="18" charset="0"/>
              <a:cs typeface="Calibri" panose="020F0502020204030204" pitchFamily="34" charset="0"/>
            </a:endParaRPr>
          </a:p>
        </p:txBody>
      </p:sp>
      <p:pic>
        <p:nvPicPr>
          <p:cNvPr id="4" name="Imagem 3" descr="Desenho de pessoa e texto branco&#10;&#10;Descrição gerada automaticamente com confiança média">
            <a:extLst>
              <a:ext uri="{FF2B5EF4-FFF2-40B4-BE49-F238E27FC236}">
                <a16:creationId xmlns:a16="http://schemas.microsoft.com/office/drawing/2014/main" id="{87D804E6-E569-48E4-AD9D-06154D99DE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870657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7" y="449826"/>
            <a:ext cx="11342255" cy="772519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Espécies de flagrante:</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a:spcBef>
                <a:spcPts val="600"/>
              </a:spcBef>
              <a:spcAft>
                <a:spcPts val="600"/>
              </a:spcAft>
            </a:pPr>
            <a:r>
              <a:rPr lang="pt-BR" sz="2500" dirty="0">
                <a:sym typeface="Wingdings" panose="05000000000000000000" pitchFamily="2" charset="2"/>
              </a:rPr>
              <a:t> Art. 302.  Considera-se em flagrante delito quem:</a:t>
            </a:r>
          </a:p>
          <a:p>
            <a:pPr algn="just">
              <a:spcBef>
                <a:spcPts val="600"/>
              </a:spcBef>
              <a:spcAft>
                <a:spcPts val="600"/>
              </a:spcAft>
            </a:pPr>
            <a:r>
              <a:rPr lang="pt-BR" sz="2500" dirty="0">
                <a:sym typeface="Wingdings" panose="05000000000000000000" pitchFamily="2" charset="2"/>
              </a:rPr>
              <a:t>I - </a:t>
            </a:r>
            <a:r>
              <a:rPr lang="pt-BR" sz="2500" u="sng" dirty="0">
                <a:sym typeface="Wingdings" panose="05000000000000000000" pitchFamily="2" charset="2"/>
              </a:rPr>
              <a:t>está cometendo </a:t>
            </a:r>
            <a:r>
              <a:rPr lang="pt-BR" sz="2500" dirty="0">
                <a:sym typeface="Wingdings" panose="05000000000000000000" pitchFamily="2" charset="2"/>
              </a:rPr>
              <a:t>a infração penal.		</a:t>
            </a:r>
            <a:r>
              <a:rPr lang="pt-BR" sz="2500" dirty="0">
                <a:solidFill>
                  <a:srgbClr val="FF0000"/>
                </a:solidFill>
                <a:sym typeface="Wingdings" panose="05000000000000000000" pitchFamily="2" charset="2"/>
              </a:rPr>
              <a:t>Próprio, perfeito, real ou verdadeiro</a:t>
            </a:r>
          </a:p>
          <a:p>
            <a:pPr algn="just">
              <a:spcBef>
                <a:spcPts val="600"/>
              </a:spcBef>
              <a:spcAft>
                <a:spcPts val="600"/>
              </a:spcAft>
            </a:pPr>
            <a:r>
              <a:rPr lang="pt-BR" sz="2500" dirty="0">
                <a:sym typeface="Wingdings" panose="05000000000000000000" pitchFamily="2" charset="2"/>
              </a:rPr>
              <a:t>II - </a:t>
            </a:r>
            <a:r>
              <a:rPr lang="pt-BR" sz="2500" i="1" dirty="0">
                <a:sym typeface="Wingdings" panose="05000000000000000000" pitchFamily="2" charset="2"/>
              </a:rPr>
              <a:t>acaba de cometê-la</a:t>
            </a:r>
            <a:r>
              <a:rPr lang="pt-BR" sz="2500" dirty="0">
                <a:sym typeface="Wingdings" panose="05000000000000000000" pitchFamily="2" charset="2"/>
              </a:rPr>
              <a:t>.</a:t>
            </a:r>
          </a:p>
          <a:p>
            <a:pPr algn="just">
              <a:spcBef>
                <a:spcPts val="600"/>
              </a:spcBef>
              <a:spcAft>
                <a:spcPts val="600"/>
              </a:spcAft>
            </a:pPr>
            <a:r>
              <a:rPr lang="pt-BR" sz="2500" dirty="0">
                <a:sym typeface="Wingdings" panose="05000000000000000000" pitchFamily="2" charset="2"/>
              </a:rPr>
              <a:t>III - é </a:t>
            </a:r>
            <a:r>
              <a:rPr lang="pt-BR" sz="2500" b="1" dirty="0">
                <a:sym typeface="Wingdings" panose="05000000000000000000" pitchFamily="2" charset="2"/>
              </a:rPr>
              <a:t>perseguido</a:t>
            </a:r>
            <a:r>
              <a:rPr lang="pt-BR" sz="2500" dirty="0">
                <a:sym typeface="Wingdings" panose="05000000000000000000" pitchFamily="2" charset="2"/>
              </a:rPr>
              <a:t>, logo após, pela autoridade, pelo ofendido ou por qualquer pessoa, em situação que faça presumir ser autor da infração.		</a:t>
            </a:r>
          </a:p>
          <a:p>
            <a:pPr algn="just">
              <a:spcBef>
                <a:spcPts val="600"/>
              </a:spcBef>
              <a:spcAft>
                <a:spcPts val="600"/>
              </a:spcAft>
            </a:pPr>
            <a:r>
              <a:rPr lang="pt-BR" sz="2500" dirty="0">
                <a:sym typeface="Wingdings" panose="05000000000000000000" pitchFamily="2" charset="2"/>
              </a:rPr>
              <a:t>					</a:t>
            </a:r>
            <a:r>
              <a:rPr lang="pt-BR" sz="2500" dirty="0">
                <a:solidFill>
                  <a:srgbClr val="00B050"/>
                </a:solidFill>
                <a:sym typeface="Wingdings" panose="05000000000000000000" pitchFamily="2" charset="2"/>
              </a:rPr>
              <a:t>Impróprio, imperfeito, irreal ou quase flagrante</a:t>
            </a:r>
            <a:r>
              <a:rPr lang="pt-BR" sz="2500" dirty="0">
                <a:sym typeface="Wingdings" panose="05000000000000000000" pitchFamily="2" charset="2"/>
              </a:rPr>
              <a:t>.	</a:t>
            </a:r>
          </a:p>
          <a:p>
            <a:pPr algn="just">
              <a:spcBef>
                <a:spcPts val="600"/>
              </a:spcBef>
              <a:spcAft>
                <a:spcPts val="600"/>
              </a:spcAft>
            </a:pPr>
            <a:r>
              <a:rPr lang="pt-BR" sz="2500" dirty="0">
                <a:sym typeface="Wingdings" panose="05000000000000000000" pitchFamily="2" charset="2"/>
              </a:rPr>
              <a:t>IV - é </a:t>
            </a:r>
            <a:r>
              <a:rPr lang="pt-BR" sz="2500" b="1" dirty="0">
                <a:sym typeface="Wingdings" panose="05000000000000000000" pitchFamily="2" charset="2"/>
              </a:rPr>
              <a:t>encontrado</a:t>
            </a:r>
            <a:r>
              <a:rPr lang="pt-BR" sz="2500" dirty="0">
                <a:sym typeface="Wingdings" panose="05000000000000000000" pitchFamily="2" charset="2"/>
              </a:rPr>
              <a:t>, logo depois, com instrumentos, armas, objetos ou papéis que façam presumir ser ele autor da infração.</a:t>
            </a:r>
            <a:r>
              <a:rPr lang="pt-BR" sz="2500" dirty="0"/>
              <a:t>		         </a:t>
            </a:r>
            <a:r>
              <a:rPr lang="pt-BR" sz="2500" dirty="0">
                <a:solidFill>
                  <a:srgbClr val="0070C0"/>
                </a:solidFill>
              </a:rPr>
              <a:t>Presumido, ficto ou assimilado</a:t>
            </a:r>
            <a:r>
              <a:rPr lang="pt-BR" sz="2500" dirty="0"/>
              <a:t>. </a:t>
            </a:r>
            <a:r>
              <a:rPr lang="pt-BR" sz="2400" dirty="0"/>
              <a:t>	</a:t>
            </a:r>
          </a:p>
          <a:p>
            <a:pPr algn="just"/>
            <a:r>
              <a:rPr lang="pt-BR" sz="2800" dirty="0"/>
              <a:t>				</a:t>
            </a:r>
          </a:p>
          <a:p>
            <a:pPr algn="just"/>
            <a:r>
              <a:rPr lang="pt-BR" sz="2800" dirty="0"/>
              <a:t>				</a:t>
            </a:r>
            <a:r>
              <a:rPr lang="pt-BR" sz="2500" dirty="0"/>
              <a:t>Não há perseguição nesse último inciso.</a:t>
            </a:r>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cxnSp>
        <p:nvCxnSpPr>
          <p:cNvPr id="6" name="Conector de Seta Reta 5">
            <a:extLst>
              <a:ext uri="{FF2B5EF4-FFF2-40B4-BE49-F238E27FC236}">
                <a16:creationId xmlns:a16="http://schemas.microsoft.com/office/drawing/2014/main" id="{34B61891-B322-4244-A067-AA3B8C27DF39}"/>
              </a:ext>
            </a:extLst>
          </p:cNvPr>
          <p:cNvCxnSpPr>
            <a:cxnSpLocks/>
          </p:cNvCxnSpPr>
          <p:nvPr/>
        </p:nvCxnSpPr>
        <p:spPr>
          <a:xfrm>
            <a:off x="5440216" y="2401455"/>
            <a:ext cx="1339275" cy="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8" name="Conector de Seta Reta 7">
            <a:extLst>
              <a:ext uri="{FF2B5EF4-FFF2-40B4-BE49-F238E27FC236}">
                <a16:creationId xmlns:a16="http://schemas.microsoft.com/office/drawing/2014/main" id="{6463A264-244E-4FB4-92E5-FAD647515218}"/>
              </a:ext>
            </a:extLst>
          </p:cNvPr>
          <p:cNvCxnSpPr>
            <a:cxnSpLocks/>
          </p:cNvCxnSpPr>
          <p:nvPr/>
        </p:nvCxnSpPr>
        <p:spPr>
          <a:xfrm flipV="1">
            <a:off x="3874654" y="2489200"/>
            <a:ext cx="2904837" cy="435039"/>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10" name="Conector de Seta Reta 9">
            <a:extLst>
              <a:ext uri="{FF2B5EF4-FFF2-40B4-BE49-F238E27FC236}">
                <a16:creationId xmlns:a16="http://schemas.microsoft.com/office/drawing/2014/main" id="{B07329B5-9BD7-4A70-AF33-F87E50CEB48C}"/>
              </a:ext>
            </a:extLst>
          </p:cNvPr>
          <p:cNvCxnSpPr>
            <a:cxnSpLocks/>
          </p:cNvCxnSpPr>
          <p:nvPr/>
        </p:nvCxnSpPr>
        <p:spPr>
          <a:xfrm>
            <a:off x="4077855" y="4097847"/>
            <a:ext cx="1027545" cy="214575"/>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cxnSp>
        <p:nvCxnSpPr>
          <p:cNvPr id="14" name="Conector de Seta Reta 13">
            <a:extLst>
              <a:ext uri="{FF2B5EF4-FFF2-40B4-BE49-F238E27FC236}">
                <a16:creationId xmlns:a16="http://schemas.microsoft.com/office/drawing/2014/main" id="{B3C2A087-B4A4-4AB1-AEDD-7AF6BE851874}"/>
              </a:ext>
            </a:extLst>
          </p:cNvPr>
          <p:cNvCxnSpPr>
            <a:cxnSpLocks/>
          </p:cNvCxnSpPr>
          <p:nvPr/>
        </p:nvCxnSpPr>
        <p:spPr>
          <a:xfrm>
            <a:off x="5396344" y="5260109"/>
            <a:ext cx="1156854" cy="0"/>
          </a:xfrm>
          <a:prstGeom prst="straightConnector1">
            <a:avLst/>
          </a:prstGeom>
          <a:ln>
            <a:solidFill>
              <a:srgbClr val="FF0000"/>
            </a:solidFill>
            <a:tailEnd type="triangle"/>
          </a:ln>
        </p:spPr>
        <p:style>
          <a:lnRef idx="3">
            <a:schemeClr val="dk1"/>
          </a:lnRef>
          <a:fillRef idx="0">
            <a:schemeClr val="dk1"/>
          </a:fillRef>
          <a:effectRef idx="2">
            <a:schemeClr val="dk1"/>
          </a:effectRef>
          <a:fontRef idx="minor">
            <a:schemeClr val="tx1"/>
          </a:fontRef>
        </p:style>
      </p:cxnSp>
      <p:sp>
        <p:nvSpPr>
          <p:cNvPr id="9" name="Seta: Dobrada para Cima 8">
            <a:extLst>
              <a:ext uri="{FF2B5EF4-FFF2-40B4-BE49-F238E27FC236}">
                <a16:creationId xmlns:a16="http://schemas.microsoft.com/office/drawing/2014/main" id="{217B3C6F-9CC6-4A43-B45A-8C89BFA3FEA3}"/>
              </a:ext>
            </a:extLst>
          </p:cNvPr>
          <p:cNvSpPr/>
          <p:nvPr/>
        </p:nvSpPr>
        <p:spPr>
          <a:xfrm rot="5400000">
            <a:off x="3758271" y="5842925"/>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12" name="Imagem 11" descr="Desenho de pessoa e texto branco&#10;&#10;Descrição gerada automaticamente com confiança média">
            <a:extLst>
              <a:ext uri="{FF2B5EF4-FFF2-40B4-BE49-F238E27FC236}">
                <a16:creationId xmlns:a16="http://schemas.microsoft.com/office/drawing/2014/main" id="{581DBECA-E1D6-44C2-9DFC-01383CE32C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634307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7" y="449826"/>
            <a:ext cx="11342255" cy="8094524"/>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Jurisprudência:</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marL="342900" indent="-342900" algn="just">
              <a:spcBef>
                <a:spcPts val="600"/>
              </a:spcBef>
              <a:spcAft>
                <a:spcPts val="600"/>
              </a:spcAft>
              <a:buFontTx/>
              <a:buChar char="-"/>
            </a:pPr>
            <a:r>
              <a:rPr lang="pt-BR" sz="2400" dirty="0">
                <a:sym typeface="Wingdings" panose="05000000000000000000" pitchFamily="2" charset="2"/>
              </a:rPr>
              <a:t>STJ: "a sequência cronológica dos fatos demonstram a ocorrência da hipótese de prisão em flagrante prevista no art. 302, III, do CPP, denominada pela doutrina e jurisprudência de flagrante impróprio, ou quase flagrante. Hipótese em que a polícia foi acionada às 05:00 horas, logo após a prática, em tese, do delito, saindo à procura do veículo utilizado pelo paciente, de propriedade de seu irmão, logrando êxito em localizá-lo por volta das 07:00 horas do mesmo dia, em frente à casa de sua mãe, onde o paciente se encontrava dormindo. Do momento em que fora acionada até a efetiva localização do paciente, a Polícia levou cerca de 02 (duas) horas, não havendo dúvidas de que a situação flagrancial se encontra caracterizada, notadamente porque foram encontrados brincos da vítima no interior do veículo utilizado para a prática da suposta infração penal, .1iendo presumir que. se infração houve, o paciente seria o autor".</a:t>
            </a:r>
          </a:p>
          <a:p>
            <a:pPr marL="457200" indent="-457200" algn="just">
              <a:spcBef>
                <a:spcPts val="600"/>
              </a:spcBef>
              <a:spcAft>
                <a:spcPts val="600"/>
              </a:spcAft>
              <a:buFontTx/>
              <a:buChar char="-"/>
            </a:pPr>
            <a:r>
              <a:rPr lang="pt-BR" sz="2400" dirty="0">
                <a:sym typeface="Wingdings" panose="05000000000000000000" pitchFamily="2" charset="2"/>
              </a:rPr>
              <a:t>HC 55.559/GO.</a:t>
            </a:r>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CA037DD5-EEBA-4409-8FD3-8ABC13406F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0859265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7" y="449826"/>
            <a:ext cx="11342255" cy="6032421"/>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Jurisprudência:</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marL="342900" indent="-342900" algn="just">
              <a:spcBef>
                <a:spcPts val="600"/>
              </a:spcBef>
              <a:spcAft>
                <a:spcPts val="600"/>
              </a:spcAft>
              <a:buFontTx/>
              <a:buChar char="-"/>
            </a:pPr>
            <a:endParaRPr lang="pt-BR" sz="2400" dirty="0">
              <a:sym typeface="Wingdings" panose="05000000000000000000" pitchFamily="2" charset="2"/>
            </a:endParaRPr>
          </a:p>
          <a:p>
            <a:pPr algn="just">
              <a:spcBef>
                <a:spcPts val="600"/>
              </a:spcBef>
              <a:spcAft>
                <a:spcPts val="600"/>
              </a:spcAft>
            </a:pPr>
            <a:r>
              <a:rPr lang="pt-BR" sz="2400" dirty="0">
                <a:sym typeface="Wingdings" panose="05000000000000000000" pitchFamily="2" charset="2"/>
              </a:rPr>
              <a:t>- STJ:  “Agentes encontrados algumas horas depois do crime em circunstâncias suspeitas, aptas a autorizar a presunção de serem os autores do delito, por estarem na posse do automóvel e dos objetos da vítima, além do fato de tentarem fugir, ao perceberem a presença de viatura policia.”</a:t>
            </a:r>
          </a:p>
          <a:p>
            <a:pPr algn="just">
              <a:spcBef>
                <a:spcPts val="600"/>
              </a:spcBef>
              <a:spcAft>
                <a:spcPts val="600"/>
              </a:spcAft>
            </a:pPr>
            <a:r>
              <a:rPr lang="pt-BR" sz="2400" dirty="0">
                <a:sym typeface="Wingdings" panose="05000000000000000000" pitchFamily="2" charset="2"/>
              </a:rPr>
              <a:t>Resp 147.839.</a:t>
            </a:r>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BF88F1A7-40AB-40AB-B66B-BFA0505640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9821462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7" y="449826"/>
            <a:ext cx="11342255" cy="5468164"/>
          </a:xfrm>
          <a:prstGeom prst="rect">
            <a:avLst/>
          </a:prstGeom>
        </p:spPr>
        <p:txBody>
          <a:bodyPr wrap="square">
            <a:spAutoFit/>
          </a:bodyPr>
          <a:lstStyle/>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a:t>
            </a:r>
            <a:r>
              <a:rPr lang="pt-BR" sz="2800" dirty="0"/>
              <a:t>Segundo Paulo Rangel: “tem início com o </a:t>
            </a:r>
            <a:r>
              <a:rPr lang="pt-BR" sz="2800" b="1" dirty="0"/>
              <a:t>fogo ardendo </a:t>
            </a:r>
            <a:r>
              <a:rPr lang="pt-BR" sz="2800" dirty="0"/>
              <a:t>(está cometendo a infração penal- inciso I), passa para uma </a:t>
            </a:r>
            <a:r>
              <a:rPr lang="pt-BR" sz="2800" b="1" dirty="0"/>
              <a:t>diminuição da chama </a:t>
            </a:r>
            <a:r>
              <a:rPr lang="pt-BR" sz="2800" dirty="0"/>
              <a:t>	(acaba de cometê-la – inciso II), depois para a </a:t>
            </a:r>
            <a:r>
              <a:rPr lang="pt-BR" sz="2800" b="1" dirty="0"/>
              <a:t>perseguição direcionada pela fumaça deixada pela infração penal </a:t>
            </a:r>
            <a:r>
              <a:rPr lang="pt-BR" sz="2800" dirty="0"/>
              <a:t>(inciso III) e, por último, termina com o </a:t>
            </a:r>
            <a:r>
              <a:rPr lang="pt-BR" sz="2800" b="1" dirty="0"/>
              <a:t>encontro das cinzas ocasionadas pela infração penal </a:t>
            </a:r>
            <a:r>
              <a:rPr lang="pt-BR" sz="2800" dirty="0"/>
              <a:t>(é encontrado logo depois – inciso IV).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284D3695-7018-49FC-9DAA-DA100E3CD1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4294735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890500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Flagrante preparado:</a:t>
            </a: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Também chamado de flagrante provocado, crime de ensaio, delito de experiência ou delito putativo por obra do agente provocador.</a:t>
            </a:r>
            <a:r>
              <a:rPr lang="pt-BR" sz="2800" dirty="0"/>
              <a:t>						</a:t>
            </a: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“O suposto autor do delito não passa de um protagonista inconsciente de uma comédia”.</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fontAlgn="t"/>
            <a:r>
              <a:rPr lang="pt-BR" sz="2800" dirty="0">
                <a:sym typeface="Wingdings" panose="05000000000000000000" pitchFamily="2" charset="2"/>
              </a:rPr>
              <a:t> STF - </a:t>
            </a:r>
            <a:r>
              <a:rPr lang="pt-BR" sz="2800" dirty="0"/>
              <a:t>Súmula 145 </a:t>
            </a:r>
            <a:r>
              <a:rPr lang="pt-BR" sz="2800" b="1" dirty="0"/>
              <a:t>- Não há crime</a:t>
            </a:r>
            <a:r>
              <a:rPr lang="pt-BR" sz="2800" dirty="0"/>
              <a:t>, quando a preparação do flagrante pela polícia torna impossível a sua consumação.</a:t>
            </a:r>
          </a:p>
          <a:p>
            <a:pPr algn="just">
              <a:spcBef>
                <a:spcPts val="600"/>
              </a:spcBef>
              <a:spcAft>
                <a:spcPts val="600"/>
              </a:spcAft>
            </a:pPr>
            <a:r>
              <a:rPr lang="pt-BR" sz="2800" dirty="0"/>
              <a:t>				Crime impossível (ineficácia absoluta dos meios)</a:t>
            </a:r>
          </a:p>
          <a:p>
            <a:pPr algn="just">
              <a:spcBef>
                <a:spcPts val="600"/>
              </a:spcBef>
              <a:spcAft>
                <a:spcPts val="600"/>
              </a:spcAft>
            </a:pPr>
            <a:r>
              <a:rPr lang="pt-BR" sz="2800" dirty="0"/>
              <a:t>							Ilegalidade</a:t>
            </a:r>
          </a:p>
          <a:p>
            <a:pPr algn="just">
              <a:spcBef>
                <a:spcPts val="600"/>
              </a:spcBef>
              <a:spcAft>
                <a:spcPts val="600"/>
              </a:spcAft>
            </a:pPr>
            <a:r>
              <a:rPr lang="pt-BR" sz="2400" dirty="0"/>
              <a:t>   </a:t>
            </a:r>
          </a:p>
          <a:p>
            <a:pPr algn="just"/>
            <a:r>
              <a:rPr lang="pt-BR" sz="2800" dirty="0"/>
              <a:t>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3FD272EC-7699-48AF-B959-F7838A6C84FB}"/>
              </a:ext>
            </a:extLst>
          </p:cNvPr>
          <p:cNvSpPr/>
          <p:nvPr/>
        </p:nvSpPr>
        <p:spPr>
          <a:xfrm rot="5400000">
            <a:off x="3755500" y="5005176"/>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 name="Seta: Dobrada para Cima 4">
            <a:extLst>
              <a:ext uri="{FF2B5EF4-FFF2-40B4-BE49-F238E27FC236}">
                <a16:creationId xmlns:a16="http://schemas.microsoft.com/office/drawing/2014/main" id="{4B194C39-8EF9-4943-B1BF-DD727CE99C28}"/>
              </a:ext>
            </a:extLst>
          </p:cNvPr>
          <p:cNvSpPr/>
          <p:nvPr/>
        </p:nvSpPr>
        <p:spPr>
          <a:xfrm rot="5400000">
            <a:off x="6446053" y="5479922"/>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B8DA43FD-0AAA-496C-9CF2-79F0411D60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006051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6883936"/>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E no caso do crime de tráfico de drogas?</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fontAlgn="t"/>
            <a:r>
              <a:rPr lang="pt-BR" sz="2800" dirty="0">
                <a:sym typeface="Wingdings" panose="05000000000000000000" pitchFamily="2" charset="2"/>
              </a:rPr>
              <a:t>-</a:t>
            </a:r>
            <a:r>
              <a:rPr lang="pt-BR" sz="2800" dirty="0"/>
              <a:t> O tipo penal descrito no art. 33 da Lei n. 11.343/2006 é de ação múltipla e de natureza permanente, razão pela qual a prática criminosa se consuma, por exemplo, a depender do caso concreto, nas condutas de "ter em depósito", "guardar", "transportar" e "trazer consigo", antes mesmo da atuação provocadora da polícia, o que afasta a tese defensiva de flagrante preparado.    </a:t>
            </a:r>
          </a:p>
          <a:p>
            <a:pPr algn="just"/>
            <a:r>
              <a:rPr lang="pt-BR" sz="2800" dirty="0"/>
              <a:t>- Fonte: STJ – Jurisprudência em teses. 	</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4D5C0187-1B9A-4E35-A80A-5CD0D30FEB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0146420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4908" y="68818"/>
            <a:ext cx="11535295" cy="7961154"/>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Flagrante esperado:</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“Nessa espécie de flagrante, não há qualquer atividade de induzimento, instigação ou provocação. Valendo-se de investigação anterior, sem a utilização de um agente provocador, a autoridade policial ou terceiro limita-se a aguardar o momento do cometimento do delito para efetuar a prisão em flagrante...” </a:t>
            </a:r>
            <a:endParaRPr lang="pt-BR" sz="28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t>   				Flagrante legal</a:t>
            </a:r>
          </a:p>
          <a:p>
            <a:pPr algn="just"/>
            <a:endParaRPr lang="pt-BR" sz="2800" dirty="0"/>
          </a:p>
          <a:p>
            <a:pPr marL="2776538" algn="just"/>
            <a:r>
              <a:rPr lang="pt-BR" sz="2800" b="1" dirty="0"/>
              <a:t>- </a:t>
            </a:r>
            <a:r>
              <a:rPr lang="pt-BR" sz="2800" dirty="0"/>
              <a:t>No flagrante esperado, a polícia tem notícias de que uma infração penal será cometida e passa a monitorar a atividade do agente de forma a aguardar o melhor momento para executar a prisão, não havendo que se falar em ilegalidade do flagrante (STJ – Jurisprudência em teses).</a:t>
            </a:r>
            <a:endParaRPr lang="pt-BR" sz="2800"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3FD272EC-7699-48AF-B959-F7838A6C84FB}"/>
              </a:ext>
            </a:extLst>
          </p:cNvPr>
          <p:cNvSpPr/>
          <p:nvPr/>
        </p:nvSpPr>
        <p:spPr>
          <a:xfrm rot="5400000">
            <a:off x="3698235" y="3406840"/>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9CFC4247-3924-42E0-8BEA-613854B275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4908543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7520007"/>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Flagrante controlado:</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A ação controlada consiste no </a:t>
            </a:r>
            <a:r>
              <a:rPr lang="pt-BR" sz="2800" dirty="0">
                <a:solidFill>
                  <a:srgbClr val="00B050"/>
                </a:solidFill>
                <a:ea typeface="Cambria" panose="02040503050406030204" pitchFamily="18" charset="0"/>
                <a:cs typeface="Calibri" panose="020F0502020204030204" pitchFamily="34" charset="0"/>
              </a:rPr>
              <a:t>retardamento</a:t>
            </a:r>
            <a:r>
              <a:rPr lang="pt-BR" sz="2800" dirty="0">
                <a:ea typeface="Cambria" panose="02040503050406030204" pitchFamily="18" charset="0"/>
                <a:cs typeface="Calibri" panose="020F0502020204030204" pitchFamily="34" charset="0"/>
              </a:rPr>
              <a:t> da intervenção policial, que deve ocorrer no momento mais oportuno do ponto de vista da investigação criminal ou da colheita de provas. Também conhecida como flagrante prorrogado, retardado ou diferido, vem prevista na Lei de Drogas, na Lei de Lavagem de Capitais e na nova Lei das Organizações Criminosas (Lei n" 12.850/13).”</a:t>
            </a:r>
            <a:endParaRPr lang="pt-BR" sz="2800" dirty="0"/>
          </a:p>
          <a:p>
            <a:pPr algn="just"/>
            <a:r>
              <a:rPr lang="pt-BR" sz="2800" dirty="0"/>
              <a:t>				</a:t>
            </a:r>
          </a:p>
          <a:p>
            <a:pPr algn="just"/>
            <a:r>
              <a:rPr lang="pt-BR" sz="2800" dirty="0"/>
              <a:t>				Flagrante legal</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3FD272EC-7699-48AF-B959-F7838A6C84FB}"/>
              </a:ext>
            </a:extLst>
          </p:cNvPr>
          <p:cNvSpPr/>
          <p:nvPr/>
        </p:nvSpPr>
        <p:spPr>
          <a:xfrm rot="5400000">
            <a:off x="3698233" y="5194534"/>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CFD406EF-E211-48F2-9005-86AB84B1DB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2936911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6227346"/>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Flagrante forjado:</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Nesta espécie de flagrante totalmente artificial, policiais ou particulares criam provas de um crime inexistente, a fim de 'legitimar' (falsamente) uma prisão em flagrante.”</a:t>
            </a:r>
            <a:r>
              <a:rPr lang="pt-BR" sz="2800" dirty="0"/>
              <a:t>				</a:t>
            </a:r>
          </a:p>
          <a:p>
            <a:pPr algn="just"/>
            <a:r>
              <a:rPr lang="pt-BR" sz="2800" dirty="0"/>
              <a:t>				</a:t>
            </a:r>
          </a:p>
          <a:p>
            <a:pPr algn="just"/>
            <a:r>
              <a:rPr lang="pt-BR" sz="2800" dirty="0"/>
              <a:t>					Flagrante Ilegal</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3FD272EC-7699-48AF-B959-F7838A6C84FB}"/>
              </a:ext>
            </a:extLst>
          </p:cNvPr>
          <p:cNvSpPr/>
          <p:nvPr/>
        </p:nvSpPr>
        <p:spPr>
          <a:xfrm rot="5400000">
            <a:off x="4566451" y="3929153"/>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7E47E9D5-AA88-49EA-8B2E-9A8DDF4380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2246843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6514604"/>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Flagrante em crime permanente:</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“Crime permanente é aquele cuja consumação, pela natureza do bem jurídico ofendido, pode protrair-se no tempo, detendo o agente o poder de fazer cessar o estado antijurídico por ele realizado, ou seja, é o- delito cuja consumação se prolonga no tempo.”</a:t>
            </a:r>
            <a:r>
              <a:rPr lang="pt-BR" sz="2800" dirty="0"/>
              <a:t>			</a:t>
            </a:r>
          </a:p>
          <a:p>
            <a:pPr algn="just"/>
            <a:r>
              <a:rPr lang="pt-BR" sz="2800" dirty="0"/>
              <a:t>				</a:t>
            </a:r>
          </a:p>
          <a:p>
            <a:pPr algn="just"/>
            <a:r>
              <a:rPr lang="pt-BR" sz="2800" dirty="0">
                <a:sym typeface="Wingdings" panose="05000000000000000000" pitchFamily="2" charset="2"/>
              </a:rPr>
              <a:t> </a:t>
            </a:r>
            <a:r>
              <a:rPr lang="pt-BR" sz="2800" dirty="0"/>
              <a:t>Art. 303.  Nas infrações permanentes, entende-se o agente em flagrante delito </a:t>
            </a:r>
            <a:r>
              <a:rPr lang="pt-BR" sz="2800" b="1" dirty="0"/>
              <a:t>enquanto não cessar a permanência.</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E0A11081-54F6-4BC0-B941-B5D41DFA6E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57960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1203709" cy="5468164"/>
          </a:xfrm>
          <a:prstGeom prst="rect">
            <a:avLst/>
          </a:prstGeom>
        </p:spPr>
        <p:txBody>
          <a:bodyPr wrap="square">
            <a:spAutoFit/>
          </a:bodyPr>
          <a:lstStyle/>
          <a:p>
            <a:pPr marL="571500" indent="-571500" algn="just" defTabSz="821531">
              <a:spcBef>
                <a:spcPts val="1600"/>
              </a:spcBef>
              <a:buFontTx/>
              <a:buChar char="-"/>
              <a:defRPr/>
            </a:pPr>
            <a:r>
              <a:rPr lang="pt-BR" sz="3600" b="1" i="1" u="sng" dirty="0">
                <a:ea typeface="Cambria" panose="02040503050406030204" pitchFamily="18" charset="0"/>
                <a:cs typeface="Calibri" panose="020F0502020204030204" pitchFamily="34" charset="0"/>
              </a:rPr>
              <a:t>DAS MEDIDAS CAUTELARES</a:t>
            </a:r>
            <a:r>
              <a:rPr lang="pt-BR" sz="3600" b="1" i="1" dirty="0">
                <a:ea typeface="Cambria" panose="02040503050406030204" pitchFamily="18" charset="0"/>
                <a:cs typeface="Calibri" panose="020F0502020204030204" pitchFamily="34" charset="0"/>
              </a:rPr>
              <a:t>:</a:t>
            </a:r>
          </a:p>
          <a:p>
            <a:pPr marL="457200" indent="-457200" algn="just" defTabSz="821531">
              <a:spcBef>
                <a:spcPts val="1600"/>
              </a:spcBef>
              <a:buFontTx/>
              <a:buChar char="-"/>
              <a:defRPr/>
            </a:pPr>
            <a:endParaRPr lang="pt-BR" sz="3600" b="1" i="1" dirty="0">
              <a:ea typeface="Cambria" panose="02040503050406030204" pitchFamily="18" charset="0"/>
              <a:cs typeface="Calibri" panose="020F0502020204030204" pitchFamily="34" charset="0"/>
            </a:endParaRPr>
          </a:p>
          <a:p>
            <a:pPr algn="just" defTabSz="821531">
              <a:spcBef>
                <a:spcPts val="1600"/>
              </a:spcBef>
              <a:defRPr/>
            </a:pPr>
            <a:r>
              <a:rPr lang="pt-BR" dirty="0">
                <a:ea typeface="Cambria" panose="02040503050406030204" pitchFamily="18" charset="0"/>
                <a:cs typeface="Calibri" panose="020F0502020204030204" pitchFamily="34" charset="0"/>
              </a:rPr>
              <a:t>●</a:t>
            </a:r>
            <a:r>
              <a:rPr lang="pt-BR" sz="3200" dirty="0">
                <a:ea typeface="Cambria" panose="02040503050406030204" pitchFamily="18" charset="0"/>
                <a:cs typeface="Calibri" panose="020F0502020204030204" pitchFamily="34" charset="0"/>
              </a:rPr>
              <a:t> Justificativa: Ocorre por causa da possível demora na prestação jurisdicional, funcionando como instrumentos adequados para se evitar a incidência dos efeitos avassaladores do tempo sobre a pretensão que se visa obter através do processo.</a:t>
            </a:r>
          </a:p>
          <a:p>
            <a:pPr algn="just" defTabSz="821531">
              <a:spcBef>
                <a:spcPts val="1600"/>
              </a:spcBef>
              <a:defRPr/>
            </a:pPr>
            <a:r>
              <a:rPr lang="pt-BR" dirty="0"/>
              <a:t>			</a:t>
            </a:r>
            <a:r>
              <a:rPr lang="pt-BR" sz="3200" dirty="0"/>
              <a:t>Instrumentalização do processo criminal</a:t>
            </a:r>
            <a:endParaRPr lang="pt-BR" sz="3200" dirty="0">
              <a:ea typeface="Cambria" panose="02040503050406030204" pitchFamily="18" charset="0"/>
              <a:cs typeface="Calibri" panose="020F0502020204030204" pitchFamily="34" charset="0"/>
            </a:endParaRPr>
          </a:p>
          <a:p>
            <a:pPr algn="just" defTabSz="821531">
              <a:spcBef>
                <a:spcPts val="1600"/>
              </a:spcBef>
              <a:defRPr/>
            </a:pPr>
            <a:r>
              <a:rPr lang="pt-BR" sz="3200" dirty="0">
                <a:ea typeface="Cambria" panose="02040503050406030204" pitchFamily="18" charset="0"/>
                <a:cs typeface="Calibri" panose="020F0502020204030204" pitchFamily="34" charset="0"/>
              </a:rPr>
              <a:t>	As cautelares se dividem em: de natureza patrimonial, 	relativas à prova e as de natureza pessoal.</a:t>
            </a:r>
          </a:p>
        </p:txBody>
      </p:sp>
      <p:sp>
        <p:nvSpPr>
          <p:cNvPr id="3" name="Seta: Dobrada para Cima 2">
            <a:extLst>
              <a:ext uri="{FF2B5EF4-FFF2-40B4-BE49-F238E27FC236}">
                <a16:creationId xmlns:a16="http://schemas.microsoft.com/office/drawing/2014/main" id="{FA30BE13-A82B-4CED-9191-EC4A0896DAA8}"/>
              </a:ext>
            </a:extLst>
          </p:cNvPr>
          <p:cNvSpPr/>
          <p:nvPr/>
        </p:nvSpPr>
        <p:spPr>
          <a:xfrm rot="5400000">
            <a:off x="905163" y="5153894"/>
            <a:ext cx="508000" cy="434109"/>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 name="Seta: Dobrada para Cima 4">
            <a:extLst>
              <a:ext uri="{FF2B5EF4-FFF2-40B4-BE49-F238E27FC236}">
                <a16:creationId xmlns:a16="http://schemas.microsoft.com/office/drawing/2014/main" id="{AD3863F0-7489-4BB7-A70E-7C73691614F1}"/>
              </a:ext>
            </a:extLst>
          </p:cNvPr>
          <p:cNvSpPr/>
          <p:nvPr/>
        </p:nvSpPr>
        <p:spPr>
          <a:xfrm rot="5400000">
            <a:off x="2581563" y="4318001"/>
            <a:ext cx="508000" cy="434109"/>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39C870B5-4788-4F9B-BA6C-D6AEC07ED9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0587399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772519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Flagrante em crime habitual:</a:t>
            </a: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“O crime habitual é aquele que demanda a prática reiterada de determinada conduta, por exemplo, rufianismo, exercício ilegal da medicina, arte dentária ou farmacêutica. Crime habitual não se confunde com habitualidade criminosa.”</a:t>
            </a:r>
            <a:r>
              <a:rPr lang="pt-BR" sz="2800" dirty="0"/>
              <a:t>			</a:t>
            </a:r>
          </a:p>
          <a:p>
            <a:pPr algn="just"/>
            <a:r>
              <a:rPr lang="pt-BR" sz="2800" dirty="0"/>
              <a:t>				</a:t>
            </a:r>
          </a:p>
          <a:p>
            <a:pPr algn="just"/>
            <a:r>
              <a:rPr lang="pt-BR" sz="3200" b="1" i="1" dirty="0">
                <a:ea typeface="Cambria" panose="02040503050406030204" pitchFamily="18" charset="0"/>
                <a:cs typeface="Calibri" panose="020F0502020204030204" pitchFamily="34" charset="0"/>
              </a:rPr>
              <a:t>-      Flagrante em crime formal:</a:t>
            </a:r>
          </a:p>
          <a:p>
            <a:pPr algn="just"/>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“Crime formal ou de consumação antecipada é aquele que prevê um resultado naturalístico, que, no entanto, não precisa ocorrer para que se opere a consumação da infração penal”.		</a:t>
            </a:r>
          </a:p>
          <a:p>
            <a:pPr algn="just"/>
            <a:r>
              <a:rPr lang="pt-BR" sz="2800" dirty="0">
                <a:ea typeface="Cambria" panose="02040503050406030204" pitchFamily="18" charset="0"/>
                <a:cs typeface="Calibri" panose="020F0502020204030204" pitchFamily="34" charset="0"/>
              </a:rPr>
              <a:t>					</a:t>
            </a:r>
          </a:p>
          <a:p>
            <a:pPr algn="just"/>
            <a:r>
              <a:rPr lang="pt-BR" sz="2800" dirty="0">
                <a:ea typeface="Cambria" panose="02040503050406030204" pitchFamily="18" charset="0"/>
                <a:cs typeface="Calibri" panose="020F0502020204030204" pitchFamily="34" charset="0"/>
              </a:rPr>
              <a:t>					Não pode ser no momento do exaurimento.</a:t>
            </a: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68BFEFE5-2417-420D-9826-CB6B6B59A30E}"/>
              </a:ext>
            </a:extLst>
          </p:cNvPr>
          <p:cNvSpPr/>
          <p:nvPr/>
        </p:nvSpPr>
        <p:spPr>
          <a:xfrm rot="5400000">
            <a:off x="4450072" y="5266559"/>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83339D28-9556-4C87-B19D-A23A421A18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7746887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745845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Procedimento:</a:t>
            </a:r>
          </a:p>
          <a:p>
            <a:pPr algn="just"/>
            <a:r>
              <a:rPr lang="pt-BR" sz="2800" dirty="0">
                <a:sym typeface="Wingdings" panose="05000000000000000000" pitchFamily="2" charset="2"/>
              </a:rPr>
              <a:t> </a:t>
            </a:r>
            <a:r>
              <a:rPr lang="pt-BR" sz="2800" dirty="0"/>
              <a:t>Art. 304. Apresentado o preso à autoridade competente, ouvirá esta o condutor e colherá, desde logo, sua assinatura, entregando a este cópia do termo e recibo de entrega do preso. Em seguida, procederá à oitiva das testemunhas que o acompanharem e ao interrogatório do acusado sobre a imputação que lhe é feita, colhendo, após cada oitiva suas respectivas assinaturas, lavrando, a autoridade, afinal, o auto.        </a:t>
            </a:r>
          </a:p>
          <a:p>
            <a:pPr algn="just"/>
            <a:r>
              <a:rPr lang="pt-BR" sz="2800" dirty="0"/>
              <a:t>§1</a:t>
            </a:r>
            <a:r>
              <a:rPr lang="pt-BR" sz="2800" u="sng" baseline="30000" dirty="0"/>
              <a:t>o</a:t>
            </a:r>
            <a:r>
              <a:rPr lang="pt-BR" sz="2800" dirty="0"/>
              <a:t>  </a:t>
            </a:r>
            <a:r>
              <a:rPr lang="pt-BR" sz="2800" i="1" dirty="0"/>
              <a:t>Resultando das respostas fundada a suspeita </a:t>
            </a:r>
            <a:r>
              <a:rPr lang="pt-BR" sz="2800" dirty="0"/>
              <a:t>contra o conduzido, a autoridade </a:t>
            </a:r>
            <a:r>
              <a:rPr lang="pt-BR" sz="2800" b="1" dirty="0"/>
              <a:t>mandará recolhê-lo à prisão</a:t>
            </a:r>
            <a:r>
              <a:rPr lang="pt-BR" sz="2800" dirty="0"/>
              <a:t>, </a:t>
            </a:r>
            <a:r>
              <a:rPr lang="pt-BR" sz="2800" u="sng" dirty="0"/>
              <a:t>exceto no caso de livrar-se solto ou de prestar fiança</a:t>
            </a:r>
            <a:r>
              <a:rPr lang="pt-BR" sz="2800" dirty="0"/>
              <a:t>, e prosseguirá nos atos do inquérito ou processo, se para isso for competente; se não o for, enviará os autos à autoridade que o seja.</a:t>
            </a:r>
          </a:p>
          <a:p>
            <a:pPr algn="just"/>
            <a:endParaRPr lang="pt-BR" sz="2800" dirty="0">
              <a:ea typeface="Cambria" panose="02040503050406030204" pitchFamily="18" charset="0"/>
              <a:cs typeface="Calibri" panose="020F0502020204030204" pitchFamily="34" charset="0"/>
            </a:endParaRP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3BBC5D25-B4F5-4FDA-A2ED-A7C485AD14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6786398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4908" y="205990"/>
            <a:ext cx="11402291" cy="7920117"/>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Procedimento:</a:t>
            </a:r>
          </a:p>
          <a:p>
            <a:pPr algn="just">
              <a:spcBef>
                <a:spcPts val="600"/>
              </a:spcBef>
              <a:spcAft>
                <a:spcPts val="600"/>
              </a:spcAft>
            </a:pPr>
            <a:r>
              <a:rPr lang="pt-BR" sz="2800" dirty="0">
                <a:sym typeface="Wingdings" panose="05000000000000000000" pitchFamily="2" charset="2"/>
              </a:rPr>
              <a:t> </a:t>
            </a:r>
            <a:r>
              <a:rPr lang="pt-BR" sz="2800" dirty="0"/>
              <a:t>Art. 306.  A prisão de qualquer pessoa e o local onde se encontre serão </a:t>
            </a:r>
            <a:r>
              <a:rPr lang="pt-BR" sz="2800" b="1" dirty="0"/>
              <a:t>comunicados</a:t>
            </a:r>
            <a:r>
              <a:rPr lang="pt-BR" sz="2800" dirty="0"/>
              <a:t> imediatamente ao </a:t>
            </a:r>
            <a:r>
              <a:rPr lang="pt-BR" sz="2800" u="sng" dirty="0"/>
              <a:t>juiz</a:t>
            </a:r>
            <a:r>
              <a:rPr lang="pt-BR" sz="2800" dirty="0"/>
              <a:t> competente, ao </a:t>
            </a:r>
            <a:r>
              <a:rPr lang="pt-BR" sz="2800" i="1" dirty="0"/>
              <a:t>Ministério Público </a:t>
            </a:r>
            <a:r>
              <a:rPr lang="pt-BR" sz="2800" dirty="0"/>
              <a:t>e à </a:t>
            </a:r>
            <a:r>
              <a:rPr lang="pt-BR" sz="2800" i="1" u="sng" dirty="0"/>
              <a:t>família do preso ou à pessoa por ele indicada</a:t>
            </a:r>
            <a:r>
              <a:rPr lang="pt-BR" sz="2800" dirty="0"/>
              <a:t>.      </a:t>
            </a:r>
          </a:p>
          <a:p>
            <a:pPr algn="just">
              <a:spcBef>
                <a:spcPts val="600"/>
              </a:spcBef>
              <a:spcAft>
                <a:spcPts val="600"/>
              </a:spcAft>
            </a:pPr>
            <a:r>
              <a:rPr lang="pt-BR" sz="2800" dirty="0"/>
              <a:t>§1</a:t>
            </a:r>
            <a:r>
              <a:rPr lang="pt-BR" sz="2800" u="sng" baseline="30000" dirty="0"/>
              <a:t>o</a:t>
            </a:r>
            <a:r>
              <a:rPr lang="pt-BR" sz="2800" dirty="0"/>
              <a:t>  Em até </a:t>
            </a:r>
            <a:r>
              <a:rPr lang="pt-BR" sz="2800" b="1" dirty="0"/>
              <a:t>24 (vinte e quatro) horas após a realização da prisão</a:t>
            </a:r>
            <a:r>
              <a:rPr lang="pt-BR" sz="2800" dirty="0"/>
              <a:t>, será </a:t>
            </a:r>
            <a:r>
              <a:rPr lang="pt-BR" sz="2800" b="1" dirty="0"/>
              <a:t>encaminhado ao juiz competente o auto de prisão em flagrante </a:t>
            </a:r>
            <a:r>
              <a:rPr lang="pt-BR" sz="2800" dirty="0"/>
              <a:t>e, caso o autuado não informe o nome de seu advogado, </a:t>
            </a:r>
            <a:r>
              <a:rPr lang="pt-BR" sz="2800" u="sng" dirty="0"/>
              <a:t>cópia integral para a Defensoria Pública.</a:t>
            </a:r>
          </a:p>
          <a:p>
            <a:pPr algn="just">
              <a:spcBef>
                <a:spcPts val="600"/>
              </a:spcBef>
              <a:spcAft>
                <a:spcPts val="600"/>
              </a:spcAft>
            </a:pPr>
            <a:r>
              <a:rPr lang="pt-BR" sz="2800" dirty="0"/>
              <a:t>§2</a:t>
            </a:r>
            <a:r>
              <a:rPr lang="pt-BR" sz="2800" u="sng" baseline="30000" dirty="0"/>
              <a:t>o</a:t>
            </a:r>
            <a:r>
              <a:rPr lang="pt-BR" sz="2800" dirty="0"/>
              <a:t>  </a:t>
            </a:r>
            <a:r>
              <a:rPr lang="pt-BR" sz="2800" b="1" dirty="0"/>
              <a:t>No mesmo prazo, será entregue ao preso</a:t>
            </a:r>
            <a:r>
              <a:rPr lang="pt-BR" sz="2800" dirty="0"/>
              <a:t>, mediante recibo, a </a:t>
            </a:r>
            <a:r>
              <a:rPr lang="pt-BR" sz="2800" b="1" dirty="0"/>
              <a:t>nota de culpa</a:t>
            </a:r>
            <a:r>
              <a:rPr lang="pt-BR" sz="2800" dirty="0"/>
              <a:t>, assinada pela autoridade, com o motivo da prisão, o nome do condutor e os das testemunhas.  </a:t>
            </a:r>
          </a:p>
          <a:p>
            <a:pPr algn="just"/>
            <a:endParaRPr lang="pt-BR" sz="2800" dirty="0">
              <a:ea typeface="Cambria" panose="02040503050406030204" pitchFamily="18" charset="0"/>
              <a:cs typeface="Calibri" panose="020F0502020204030204" pitchFamily="34" charset="0"/>
            </a:endParaRP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25CC3C34-0708-4EE2-A07F-4F14EB31C5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7785283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65760" y="338994"/>
            <a:ext cx="11637818" cy="7766229"/>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Convalidação judicial do flagrante:</a:t>
            </a:r>
          </a:p>
          <a:p>
            <a:pPr algn="just">
              <a:spcBef>
                <a:spcPts val="600"/>
              </a:spcBef>
              <a:spcAft>
                <a:spcPts val="600"/>
              </a:spcAft>
            </a:pPr>
            <a:r>
              <a:rPr lang="pt-BR" sz="2600" dirty="0">
                <a:sym typeface="Wingdings" panose="05000000000000000000" pitchFamily="2" charset="2"/>
              </a:rPr>
              <a:t> </a:t>
            </a:r>
            <a:r>
              <a:rPr lang="pt-BR" sz="2600" dirty="0"/>
              <a:t>Art. 310. Após receber o auto de prisão em flagrante, no prazo máximo de até </a:t>
            </a:r>
            <a:r>
              <a:rPr lang="pt-BR" sz="2600" b="1" dirty="0"/>
              <a:t>24 (vinte e quatro) horas após a realização da prisão</a:t>
            </a:r>
            <a:r>
              <a:rPr lang="pt-BR" sz="2600" dirty="0"/>
              <a:t>, o juiz deverá promover </a:t>
            </a:r>
            <a:r>
              <a:rPr lang="pt-BR" sz="2600" b="1" dirty="0"/>
              <a:t>audiência de custódia com a presença do acusado, seu advogado constituído ou membro da Defensoria Pública e o membro do Ministério Público</a:t>
            </a:r>
            <a:r>
              <a:rPr lang="pt-BR" sz="2600" dirty="0"/>
              <a:t>, e, nessa audiência, o juiz deverá, fundamentadamente:       		Redação dada pela Lei nº 13.964/19</a:t>
            </a:r>
          </a:p>
          <a:p>
            <a:pPr algn="just">
              <a:spcBef>
                <a:spcPts val="600"/>
              </a:spcBef>
              <a:spcAft>
                <a:spcPts val="600"/>
              </a:spcAft>
            </a:pPr>
            <a:r>
              <a:rPr lang="pt-BR" sz="2600" dirty="0"/>
              <a:t>I - </a:t>
            </a:r>
            <a:r>
              <a:rPr lang="pt-BR" sz="2600" b="1" dirty="0"/>
              <a:t>relaxar a prisão ilegal</a:t>
            </a:r>
            <a:r>
              <a:rPr lang="pt-BR" sz="2600" dirty="0"/>
              <a:t>; ou          </a:t>
            </a:r>
          </a:p>
          <a:p>
            <a:pPr algn="just">
              <a:spcBef>
                <a:spcPts val="600"/>
              </a:spcBef>
              <a:spcAft>
                <a:spcPts val="600"/>
              </a:spcAft>
            </a:pPr>
            <a:r>
              <a:rPr lang="pt-BR" sz="2600" dirty="0"/>
              <a:t>II - </a:t>
            </a:r>
            <a:r>
              <a:rPr lang="pt-BR" sz="2600" b="1" dirty="0"/>
              <a:t>converter a prisão em flagrante em preventiva</a:t>
            </a:r>
            <a:r>
              <a:rPr lang="pt-BR" sz="2600" dirty="0"/>
              <a:t>, quando presentes os requisitos constantes do art. 312 deste Código, e se revelarem inadequadas ou insuficientes as medidas cautelares diversas da prisão; ou            </a:t>
            </a:r>
          </a:p>
          <a:p>
            <a:pPr algn="just">
              <a:spcBef>
                <a:spcPts val="600"/>
              </a:spcBef>
              <a:spcAft>
                <a:spcPts val="600"/>
              </a:spcAft>
            </a:pPr>
            <a:r>
              <a:rPr lang="pt-BR" sz="2600" dirty="0"/>
              <a:t>III - </a:t>
            </a:r>
            <a:r>
              <a:rPr lang="pt-BR" sz="2600" b="1" dirty="0"/>
              <a:t>conceder liberdade provisória</a:t>
            </a:r>
            <a:r>
              <a:rPr lang="pt-BR" sz="2600" dirty="0"/>
              <a:t>, </a:t>
            </a:r>
            <a:r>
              <a:rPr lang="pt-BR" sz="2600" u="sng" dirty="0"/>
              <a:t>com ou sem fiança</a:t>
            </a:r>
            <a:r>
              <a:rPr lang="pt-BR" sz="2600" dirty="0"/>
              <a:t>.  </a:t>
            </a:r>
            <a:r>
              <a:rPr lang="pt-BR" sz="2400" dirty="0"/>
              <a:t>    </a:t>
            </a:r>
          </a:p>
          <a:p>
            <a:pPr algn="just"/>
            <a:endParaRPr lang="pt-BR" sz="2800" dirty="0">
              <a:ea typeface="Cambria" panose="02040503050406030204" pitchFamily="18" charset="0"/>
              <a:cs typeface="Calibri" panose="020F0502020204030204" pitchFamily="34" charset="0"/>
            </a:endParaRP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3" name="Seta: para a Direita 2">
            <a:extLst>
              <a:ext uri="{FF2B5EF4-FFF2-40B4-BE49-F238E27FC236}">
                <a16:creationId xmlns:a16="http://schemas.microsoft.com/office/drawing/2014/main" id="{471F6994-B39A-4C8E-8917-6DF1B2BC1005}"/>
              </a:ext>
            </a:extLst>
          </p:cNvPr>
          <p:cNvSpPr/>
          <p:nvPr/>
        </p:nvSpPr>
        <p:spPr>
          <a:xfrm>
            <a:off x="4985790" y="2590337"/>
            <a:ext cx="729672" cy="2401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5" name="Imagem 4" descr="Desenho de pessoa e texto branco&#10;&#10;Descrição gerada automaticamente com confiança média">
            <a:extLst>
              <a:ext uri="{FF2B5EF4-FFF2-40B4-BE49-F238E27FC236}">
                <a16:creationId xmlns:a16="http://schemas.microsoft.com/office/drawing/2014/main" id="{ECF0ED15-DEA4-4825-BDAC-68914BF370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2426912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65760" y="338994"/>
            <a:ext cx="11637818" cy="7535396"/>
          </a:xfrm>
          <a:prstGeom prst="rect">
            <a:avLst/>
          </a:prstGeom>
        </p:spPr>
        <p:txBody>
          <a:bodyPr wrap="square">
            <a:spAutoFit/>
          </a:bodyPr>
          <a:lstStyle/>
          <a:p>
            <a:pPr algn="just">
              <a:spcBef>
                <a:spcPts val="600"/>
              </a:spcBef>
              <a:spcAft>
                <a:spcPts val="600"/>
              </a:spcAft>
            </a:pPr>
            <a:endParaRPr lang="pt-BR" sz="2600" dirty="0"/>
          </a:p>
          <a:p>
            <a:pPr algn="just">
              <a:spcBef>
                <a:spcPts val="600"/>
              </a:spcBef>
              <a:spcAft>
                <a:spcPts val="600"/>
              </a:spcAft>
            </a:pPr>
            <a:r>
              <a:rPr lang="pt-BR" sz="2600" dirty="0"/>
              <a:t>Juiz se pergunta: Flagrante foi legal? 	Não = Relaxa.</a:t>
            </a:r>
          </a:p>
          <a:p>
            <a:pPr algn="just">
              <a:spcBef>
                <a:spcPts val="600"/>
              </a:spcBef>
              <a:spcAft>
                <a:spcPts val="600"/>
              </a:spcAft>
            </a:pPr>
            <a:r>
              <a:rPr lang="pt-BR" sz="2600" dirty="0"/>
              <a:t>						Sim? Analisa se precisa de alguma cautelar;</a:t>
            </a:r>
          </a:p>
          <a:p>
            <a:pPr algn="just">
              <a:spcBef>
                <a:spcPts val="600"/>
              </a:spcBef>
              <a:spcAft>
                <a:spcPts val="600"/>
              </a:spcAft>
            </a:pPr>
            <a:endParaRPr lang="pt-BR" sz="2600" dirty="0"/>
          </a:p>
          <a:p>
            <a:pPr algn="just">
              <a:spcBef>
                <a:spcPts val="600"/>
              </a:spcBef>
              <a:spcAft>
                <a:spcPts val="600"/>
              </a:spcAft>
            </a:pPr>
            <a:r>
              <a:rPr lang="pt-BR" sz="2600" dirty="0"/>
              <a:t>Precisa de alguma cautelar? 	Sim? Vai para o inciso II (Primeiro 319, depois 						preventiva).</a:t>
            </a:r>
          </a:p>
          <a:p>
            <a:pPr algn="just">
              <a:spcBef>
                <a:spcPts val="600"/>
              </a:spcBef>
              <a:spcAft>
                <a:spcPts val="600"/>
              </a:spcAft>
            </a:pPr>
            <a:r>
              <a:rPr lang="pt-BR" sz="2600" dirty="0"/>
              <a:t>					Não? Inciso III = liberdade provisória.</a:t>
            </a:r>
          </a:p>
          <a:p>
            <a:pPr algn="just">
              <a:spcBef>
                <a:spcPts val="600"/>
              </a:spcBef>
              <a:spcAft>
                <a:spcPts val="600"/>
              </a:spcAft>
            </a:pPr>
            <a:endParaRPr lang="pt-BR" sz="2600" dirty="0"/>
          </a:p>
          <a:p>
            <a:pPr algn="just">
              <a:spcBef>
                <a:spcPts val="600"/>
              </a:spcBef>
              <a:spcAft>
                <a:spcPts val="600"/>
              </a:spcAft>
            </a:pPr>
            <a:endParaRPr lang="pt-BR" sz="2600" dirty="0"/>
          </a:p>
          <a:p>
            <a:pPr algn="just">
              <a:spcBef>
                <a:spcPts val="600"/>
              </a:spcBef>
              <a:spcAft>
                <a:spcPts val="600"/>
              </a:spcAft>
            </a:pPr>
            <a:endParaRPr lang="pt-BR" sz="2600" dirty="0"/>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5" name="Imagem 4" descr="Desenho de pessoa e texto branco&#10;&#10;Descrição gerada automaticamente com confiança média">
            <a:extLst>
              <a:ext uri="{FF2B5EF4-FFF2-40B4-BE49-F238E27FC236}">
                <a16:creationId xmlns:a16="http://schemas.microsoft.com/office/drawing/2014/main" id="{03D115CC-0088-4E64-B1B8-E3B62C7691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1500964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8946039"/>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(In) Convalidação judicial do flagrante:</a:t>
            </a:r>
          </a:p>
          <a:p>
            <a:pPr algn="just" defTabSz="821531">
              <a:spcBef>
                <a:spcPts val="1600"/>
              </a:spcBef>
              <a:defRPr/>
            </a:pPr>
            <a:endParaRPr lang="pt-BR" b="1" i="1" dirty="0">
              <a:ea typeface="Cambria" panose="02040503050406030204" pitchFamily="18" charset="0"/>
              <a:cs typeface="Calibri" panose="020F0502020204030204" pitchFamily="34" charset="0"/>
            </a:endParaRPr>
          </a:p>
          <a:p>
            <a:pPr algn="just" defTabSz="821531">
              <a:spcBef>
                <a:spcPts val="1600"/>
              </a:spcBef>
              <a:defRPr/>
            </a:pPr>
            <a:endParaRPr lang="pt-BR"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Art. 310. §1º Se o juiz verificar, pelo auto de prisão em flagrante, que o agente praticou o fato em qualquer das condições constantes dos </a:t>
            </a:r>
            <a:r>
              <a:rPr lang="pt-BR" sz="2800" b="1" dirty="0"/>
              <a:t>incisos I, II ou III do art. 23 do CP</a:t>
            </a:r>
            <a:r>
              <a:rPr lang="pt-BR" sz="2800" dirty="0"/>
              <a:t>, poderá, fundamentadamente, conceder ao acusado </a:t>
            </a:r>
            <a:r>
              <a:rPr lang="pt-BR" sz="2800" b="1" u="sng" dirty="0"/>
              <a:t>liberdade provisória, mediante termo de comparecimento obrigatório a todos os atos processuais, sob pena de revogação</a:t>
            </a:r>
            <a:r>
              <a:rPr lang="pt-BR" sz="2800" dirty="0"/>
              <a:t>.   </a:t>
            </a:r>
          </a:p>
          <a:p>
            <a:pPr algn="just"/>
            <a:endParaRPr lang="pt-BR" sz="2800" dirty="0"/>
          </a:p>
          <a:p>
            <a:pPr algn="just"/>
            <a:r>
              <a:rPr lang="pt-BR" sz="2800" dirty="0"/>
              <a:t>§2º Se o juiz verificar que o agente é </a:t>
            </a:r>
            <a:r>
              <a:rPr lang="pt-BR" sz="2800" b="1" dirty="0"/>
              <a:t>reincidente ou que integra organização criminosa armada ou milícia, ou que porta arma de fogo de uso restrito</a:t>
            </a:r>
            <a:r>
              <a:rPr lang="pt-BR" sz="2800" dirty="0"/>
              <a:t>, deverá </a:t>
            </a:r>
            <a:r>
              <a:rPr lang="pt-BR" sz="2800" b="1" u="sng" dirty="0"/>
              <a:t>denegar a liberdade provisória</a:t>
            </a:r>
            <a:r>
              <a:rPr lang="pt-BR" sz="2800" dirty="0"/>
              <a:t>, com ou sem medidas cautelares.</a:t>
            </a:r>
          </a:p>
          <a:p>
            <a:pPr algn="just"/>
            <a:r>
              <a:rPr lang="pt-BR" sz="2800" dirty="0"/>
              <a:t>			Redação dada pela Lei nº 13.964/19</a:t>
            </a:r>
          </a:p>
          <a:p>
            <a:pPr algn="just"/>
            <a:endParaRPr lang="pt-BR" sz="2800" dirty="0">
              <a:ea typeface="Cambria" panose="02040503050406030204" pitchFamily="18" charset="0"/>
              <a:cs typeface="Calibri" panose="020F0502020204030204" pitchFamily="34" charset="0"/>
            </a:endParaRP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25B9C229-9945-41C7-9E62-0382D5C442BE}"/>
              </a:ext>
            </a:extLst>
          </p:cNvPr>
          <p:cNvSpPr/>
          <p:nvPr/>
        </p:nvSpPr>
        <p:spPr>
          <a:xfrm rot="5400000">
            <a:off x="2774595" y="5992538"/>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0E825097-12C2-49B0-AD40-920CE1B414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1198120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9715480"/>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(In) Convalidação judicial do flagrante:</a:t>
            </a:r>
          </a:p>
          <a:p>
            <a:pPr algn="just" defTabSz="821531">
              <a:spcBef>
                <a:spcPts val="1600"/>
              </a:spcBef>
              <a:defRPr/>
            </a:pPr>
            <a:endParaRPr lang="pt-BR" b="1" i="1" dirty="0">
              <a:ea typeface="Cambria" panose="02040503050406030204" pitchFamily="18" charset="0"/>
              <a:cs typeface="Calibri" panose="020F0502020204030204" pitchFamily="34" charset="0"/>
            </a:endParaRPr>
          </a:p>
          <a:p>
            <a:pPr algn="just" defTabSz="821531">
              <a:spcBef>
                <a:spcPts val="1600"/>
              </a:spcBef>
              <a:defRPr/>
            </a:pPr>
            <a:endParaRPr lang="pt-BR"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Art. 310. §3º A </a:t>
            </a:r>
            <a:r>
              <a:rPr lang="pt-BR" sz="2800" b="1" dirty="0"/>
              <a:t>autoridade que deu causa, sem motivação idônea, à não realização da audiência de custódia no prazo estabelecido no caput deste artigo responderá administrativa, civil e penalmente pela omissão</a:t>
            </a:r>
            <a:r>
              <a:rPr lang="pt-BR" sz="2800" dirty="0"/>
              <a:t>.   </a:t>
            </a:r>
          </a:p>
          <a:p>
            <a:pPr algn="just"/>
            <a:endParaRPr lang="pt-BR" sz="2800" dirty="0"/>
          </a:p>
          <a:p>
            <a:pPr algn="just"/>
            <a:r>
              <a:rPr lang="pt-BR" sz="2800" dirty="0"/>
              <a:t>§4º </a:t>
            </a:r>
            <a:r>
              <a:rPr lang="pt-BR" sz="2800" b="1" dirty="0"/>
              <a:t>Transcorridas 24 (vinte e quatro) horas após o decurso do prazo estabelecido no caput deste artigo</a:t>
            </a:r>
            <a:r>
              <a:rPr lang="pt-BR" sz="2800" dirty="0"/>
              <a:t>, a </a:t>
            </a:r>
            <a:r>
              <a:rPr lang="pt-BR" sz="2800" b="1" u="sng" dirty="0"/>
              <a:t>não realização de audiência de custódia sem motivação idônea ensejará também a ilegalidade da prisão</a:t>
            </a:r>
            <a:r>
              <a:rPr lang="pt-BR" sz="2800" dirty="0"/>
              <a:t>, a ser relaxada pela autoridade competente, sem prejuízo da possibilidade de imediata decretação de prisão preventiva.  </a:t>
            </a:r>
          </a:p>
          <a:p>
            <a:pPr algn="just"/>
            <a:r>
              <a:rPr lang="pt-BR" sz="1400" dirty="0"/>
              <a:t>					</a:t>
            </a:r>
          </a:p>
          <a:p>
            <a:pPr algn="just"/>
            <a:r>
              <a:rPr lang="pt-BR" sz="2800" dirty="0"/>
              <a:t>					Redação dada pela Lei nº 13.964/19</a:t>
            </a:r>
          </a:p>
          <a:p>
            <a:pPr algn="just"/>
            <a:r>
              <a:rPr lang="pt-BR" sz="2800" dirty="0"/>
              <a:t>	</a:t>
            </a:r>
          </a:p>
          <a:p>
            <a:pPr algn="just"/>
            <a:endParaRPr lang="pt-BR" sz="2800" dirty="0">
              <a:ea typeface="Cambria" panose="02040503050406030204" pitchFamily="18" charset="0"/>
              <a:cs typeface="Calibri" panose="020F0502020204030204" pitchFamily="34" charset="0"/>
            </a:endParaRPr>
          </a:p>
          <a:p>
            <a:pPr algn="just"/>
            <a:endParaRPr lang="pt-BR" sz="2800" dirty="0"/>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504D26A2-1F2F-4144-AC81-136264E0176C}"/>
              </a:ext>
            </a:extLst>
          </p:cNvPr>
          <p:cNvSpPr/>
          <p:nvPr/>
        </p:nvSpPr>
        <p:spPr>
          <a:xfrm rot="5400000">
            <a:off x="4640340" y="6214213"/>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37C43BF5-8379-4C25-9148-DF698B467F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2248734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23273" y="338994"/>
            <a:ext cx="11693236" cy="798680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Jurisprudência do STJ em teses:</a:t>
            </a:r>
          </a:p>
          <a:p>
            <a:pPr algn="just" defTabSz="821531">
              <a:spcBef>
                <a:spcPts val="1600"/>
              </a:spcBef>
              <a:defRPr/>
            </a:pPr>
            <a:r>
              <a:rPr lang="pt-BR" sz="2100" dirty="0"/>
              <a:t>- Eventual nulidade no auto de prisão em flagrante devido à ausência de assistência por advogado somente se verifica caso não seja oportunizado ao conduzido o direito de ser assistido por defensor técnico, sendo suficiente a lembrança, pela autoridade policial, dos direitos do preso previstos no art. 5º, LXIII, da Constituição Federal.</a:t>
            </a:r>
            <a:endParaRPr lang="pt-BR" sz="2100" i="1" dirty="0">
              <a:ea typeface="Cambria" panose="02040503050406030204" pitchFamily="18" charset="0"/>
              <a:cs typeface="Calibri" panose="020F0502020204030204" pitchFamily="34" charset="0"/>
            </a:endParaRPr>
          </a:p>
          <a:p>
            <a:pPr algn="just">
              <a:spcBef>
                <a:spcPts val="600"/>
              </a:spcBef>
              <a:spcAft>
                <a:spcPts val="600"/>
              </a:spcAft>
            </a:pPr>
            <a:r>
              <a:rPr lang="pt-BR" sz="2100" dirty="0"/>
              <a:t>- Com a superveniência de decretação da prisão preventiva ficam prejudicadas as alegações de ilegalidade da segregação em flagrante, tendo em vista a formação de novo título ensejador da custódia cautelar.</a:t>
            </a:r>
          </a:p>
          <a:p>
            <a:pPr algn="just">
              <a:spcBef>
                <a:spcPts val="600"/>
              </a:spcBef>
              <a:spcAft>
                <a:spcPts val="600"/>
              </a:spcAft>
            </a:pPr>
            <a:r>
              <a:rPr lang="pt-BR" sz="2100" dirty="0"/>
              <a:t>- Não há nulidade na hipótese em que o magistrado, de ofício, sem prévia provocação da autoridade policial ou do órgão ministerial, converte a prisão em flagrante em preventiva, quando presentes os requisitos previstos no art. 312 do Código de Processo Penal - CPP.</a:t>
            </a:r>
            <a:endParaRPr lang="pt-BR" sz="2100" dirty="0">
              <a:ea typeface="Cambria" panose="02040503050406030204" pitchFamily="18" charset="0"/>
              <a:cs typeface="Calibri" panose="020F0502020204030204" pitchFamily="34" charset="0"/>
            </a:endParaRPr>
          </a:p>
          <a:p>
            <a:pPr algn="just">
              <a:spcBef>
                <a:spcPts val="600"/>
              </a:spcBef>
              <a:spcAft>
                <a:spcPts val="600"/>
              </a:spcAft>
            </a:pPr>
            <a:r>
              <a:rPr lang="pt-BR" sz="2100" dirty="0"/>
              <a:t>- Não há nulidade da audiência de custódia por suposta violação da Súmula Vinculante n. 11 do STF, quando devidamente justificada a necessidade do uso de algemas pelo segregado.</a:t>
            </a:r>
          </a:p>
          <a:p>
            <a:pPr algn="just">
              <a:spcBef>
                <a:spcPts val="600"/>
              </a:spcBef>
              <a:spcAft>
                <a:spcPts val="600"/>
              </a:spcAft>
            </a:pPr>
            <a:r>
              <a:rPr lang="pt-BR" sz="2100" dirty="0"/>
              <a:t>- Realizada a conversão da prisão em flagrante em preventiva, fica superada a alegação de nulidade porventura existente em relação à ausência de audiência de custódia.</a:t>
            </a:r>
          </a:p>
          <a:p>
            <a:pPr algn="just">
              <a:spcBef>
                <a:spcPts val="600"/>
              </a:spcBef>
              <a:spcAft>
                <a:spcPts val="600"/>
              </a:spcAft>
            </a:pPr>
            <a:r>
              <a:rPr lang="pt-BR" sz="2100" dirty="0"/>
              <a:t>- Uma vez decretada a prisão preventiva, fica superada a tese de excesso de prazo na comunicação do flagrante.</a:t>
            </a:r>
          </a:p>
          <a:p>
            <a:pPr algn="just"/>
            <a:r>
              <a:rPr lang="pt-BR" sz="2000" dirty="0"/>
              <a:t>				</a:t>
            </a:r>
            <a:endParaRPr lang="pt-BR" sz="20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4839A5BF-6D08-4622-AA1C-0893E6BA75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0597311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7078861"/>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Prisão preventiva</a:t>
            </a:r>
            <a:r>
              <a:rPr lang="pt-BR" sz="3200" b="1" i="1" dirty="0">
                <a:ea typeface="Cambria" panose="02040503050406030204" pitchFamily="18" charset="0"/>
                <a:cs typeface="Calibri" panose="020F0502020204030204" pitchFamily="34" charset="0"/>
              </a:rPr>
              <a:t>:</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Conceito:</a:t>
            </a:r>
          </a:p>
          <a:p>
            <a:pPr algn="just" defTabSz="821531">
              <a:spcBef>
                <a:spcPts val="1600"/>
              </a:spcBef>
              <a:defRPr/>
            </a:pPr>
            <a:r>
              <a:rPr lang="pt-BR" sz="2800" dirty="0">
                <a:ea typeface="Cambria" panose="02040503050406030204" pitchFamily="18" charset="0"/>
                <a:cs typeface="Calibri" panose="020F0502020204030204" pitchFamily="34" charset="0"/>
              </a:rPr>
              <a:t>“</a:t>
            </a:r>
            <a:r>
              <a:rPr lang="pt-BR" sz="2800" dirty="0"/>
              <a:t>Cuida-se de espécie de prisão cautelar decretada pela autoridade judiciária competente, mediante representação da autoridade policial ou requerimento do Ministério Público, do querelante ou do assistente, em qualquer fase das investigações ou do processo criminal, sempre que estiverem preenchidos os requisitos legais (CPP, art. 313) e ocorrerem os motivos autorizadores listados no art. 312 do CPP, e desde que se revelem inadequadas ou insuficientes as medidas cautelares diversas da prisão (CPP, art. 319)”. Extraído de R. Brasileiro).</a:t>
            </a:r>
          </a:p>
          <a:p>
            <a:pPr algn="just" defTabSz="821531">
              <a:spcBef>
                <a:spcPts val="1600"/>
              </a:spcBef>
              <a:defRPr/>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CC052523-1754-442F-96B5-8A2FD5525B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06710542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7058343"/>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Momento e legitimidade:</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Cabe em todos os momentos:</a:t>
            </a:r>
          </a:p>
          <a:p>
            <a:pPr algn="just" defTabSz="821531">
              <a:spcBef>
                <a:spcPts val="1600"/>
              </a:spcBef>
              <a:defRPr/>
            </a:pPr>
            <a:r>
              <a:rPr lang="pt-BR" sz="2800" dirty="0">
                <a:sym typeface="Wingdings" panose="05000000000000000000" pitchFamily="2" charset="2"/>
              </a:rPr>
              <a:t> </a:t>
            </a:r>
            <a:r>
              <a:rPr lang="pt-BR" sz="2800" dirty="0">
                <a:ea typeface="Cambria" panose="02040503050406030204" pitchFamily="18" charset="0"/>
                <a:cs typeface="Calibri" panose="020F0502020204030204" pitchFamily="34" charset="0"/>
              </a:rPr>
              <a:t>Art. 311. </a:t>
            </a:r>
            <a:r>
              <a:rPr lang="pt-BR" sz="2800" b="1" dirty="0">
                <a:ea typeface="Cambria" panose="02040503050406030204" pitchFamily="18" charset="0"/>
                <a:cs typeface="Calibri" panose="020F0502020204030204" pitchFamily="34" charset="0"/>
              </a:rPr>
              <a:t>Em qualquer fase da investigação policial </a:t>
            </a:r>
            <a:r>
              <a:rPr lang="pt-BR" sz="2800" b="1" u="sng" dirty="0">
                <a:ea typeface="Cambria" panose="02040503050406030204" pitchFamily="18" charset="0"/>
                <a:cs typeface="Calibri" panose="020F0502020204030204" pitchFamily="34" charset="0"/>
              </a:rPr>
              <a:t>ou do processo penal</a:t>
            </a:r>
            <a:r>
              <a:rPr lang="pt-BR" sz="2800" dirty="0">
                <a:ea typeface="Cambria" panose="02040503050406030204" pitchFamily="18" charset="0"/>
                <a:cs typeface="Calibri" panose="020F0502020204030204" pitchFamily="34" charset="0"/>
              </a:rPr>
              <a:t>, caberá a prisão preventiva </a:t>
            </a:r>
            <a:r>
              <a:rPr lang="pt-BR" sz="2800" i="1" dirty="0">
                <a:ea typeface="Cambria" panose="02040503050406030204" pitchFamily="18" charset="0"/>
                <a:cs typeface="Calibri" panose="020F0502020204030204" pitchFamily="34" charset="0"/>
              </a:rPr>
              <a:t>decretada pelo juiz</a:t>
            </a:r>
            <a:r>
              <a:rPr lang="pt-BR" sz="2800" dirty="0">
                <a:ea typeface="Cambria" panose="02040503050406030204" pitchFamily="18" charset="0"/>
                <a:cs typeface="Calibri" panose="020F0502020204030204" pitchFamily="34" charset="0"/>
              </a:rPr>
              <a:t>, a </a:t>
            </a:r>
            <a:r>
              <a:rPr lang="pt-BR" sz="2800" u="sng" dirty="0">
                <a:ea typeface="Cambria" panose="02040503050406030204" pitchFamily="18" charset="0"/>
                <a:cs typeface="Calibri" panose="020F0502020204030204" pitchFamily="34" charset="0"/>
              </a:rPr>
              <a:t>requerimento do Ministério Público</a:t>
            </a:r>
            <a:r>
              <a:rPr lang="pt-BR" sz="2800" dirty="0">
                <a:ea typeface="Cambria" panose="02040503050406030204" pitchFamily="18" charset="0"/>
                <a:cs typeface="Calibri" panose="020F0502020204030204" pitchFamily="34" charset="0"/>
              </a:rPr>
              <a:t>, do </a:t>
            </a:r>
            <a:r>
              <a:rPr lang="pt-BR" sz="2800" u="sng" dirty="0">
                <a:ea typeface="Cambria" panose="02040503050406030204" pitchFamily="18" charset="0"/>
                <a:cs typeface="Calibri" panose="020F0502020204030204" pitchFamily="34" charset="0"/>
              </a:rPr>
              <a:t>querelante</a:t>
            </a:r>
            <a:r>
              <a:rPr lang="pt-BR" sz="2800" dirty="0">
                <a:ea typeface="Cambria" panose="02040503050406030204" pitchFamily="18" charset="0"/>
                <a:cs typeface="Calibri" panose="020F0502020204030204" pitchFamily="34" charset="0"/>
              </a:rPr>
              <a:t> ou do </a:t>
            </a:r>
            <a:r>
              <a:rPr lang="pt-BR" sz="2800" u="sng" dirty="0">
                <a:ea typeface="Cambria" panose="02040503050406030204" pitchFamily="18" charset="0"/>
                <a:cs typeface="Calibri" panose="020F0502020204030204" pitchFamily="34" charset="0"/>
              </a:rPr>
              <a:t>assistente</a:t>
            </a:r>
            <a:r>
              <a:rPr lang="pt-BR" sz="2800" dirty="0">
                <a:ea typeface="Cambria" panose="02040503050406030204" pitchFamily="18" charset="0"/>
                <a:cs typeface="Calibri" panose="020F0502020204030204" pitchFamily="34" charset="0"/>
              </a:rPr>
              <a:t>, ou por </a:t>
            </a:r>
            <a:r>
              <a:rPr lang="pt-BR" sz="2800" u="sng" dirty="0">
                <a:ea typeface="Cambria" panose="02040503050406030204" pitchFamily="18" charset="0"/>
                <a:cs typeface="Calibri" panose="020F0502020204030204" pitchFamily="34" charset="0"/>
              </a:rPr>
              <a:t>representação da autoridade policial</a:t>
            </a:r>
            <a:r>
              <a:rPr lang="pt-BR" sz="2800" dirty="0">
                <a:ea typeface="Cambria" panose="02040503050406030204" pitchFamily="18" charset="0"/>
                <a:cs typeface="Calibri" panose="020F0502020204030204" pitchFamily="34" charset="0"/>
              </a:rPr>
              <a:t>.   </a:t>
            </a:r>
          </a:p>
          <a:p>
            <a:pPr algn="just" defTabSz="821531">
              <a:spcBef>
                <a:spcPts val="1600"/>
              </a:spcBef>
              <a:defRPr/>
            </a:pPr>
            <a:endParaRPr lang="pt-BR" sz="2800" dirty="0">
              <a:ea typeface="Cambria" panose="02040503050406030204" pitchFamily="18" charset="0"/>
              <a:cs typeface="Calibri" panose="020F0502020204030204" pitchFamily="34" charset="0"/>
            </a:endParaRPr>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Antes, juiz podia de ofício.</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94E680EE-087F-451B-AC36-941A13BD4D11}"/>
              </a:ext>
            </a:extLst>
          </p:cNvPr>
          <p:cNvSpPr/>
          <p:nvPr/>
        </p:nvSpPr>
        <p:spPr>
          <a:xfrm rot="5400000">
            <a:off x="2793069" y="4261663"/>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Seta: Dobrada para Cima 5">
            <a:extLst>
              <a:ext uri="{FF2B5EF4-FFF2-40B4-BE49-F238E27FC236}">
                <a16:creationId xmlns:a16="http://schemas.microsoft.com/office/drawing/2014/main" id="{72E272C6-F1EA-4E46-8B14-B4713FC64786}"/>
              </a:ext>
            </a:extLst>
          </p:cNvPr>
          <p:cNvSpPr/>
          <p:nvPr/>
        </p:nvSpPr>
        <p:spPr>
          <a:xfrm rot="5400000">
            <a:off x="4958999" y="5568610"/>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8" name="Imagem 7" descr="Desenho de pessoa e texto branco&#10;&#10;Descrição gerada automaticamente com confiança média">
            <a:extLst>
              <a:ext uri="{FF2B5EF4-FFF2-40B4-BE49-F238E27FC236}">
                <a16:creationId xmlns:a16="http://schemas.microsoft.com/office/drawing/2014/main" id="{D143E658-780D-48E1-9D00-BCB32847EF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699342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1194473" cy="6473567"/>
          </a:xfrm>
          <a:prstGeom prst="rect">
            <a:avLst/>
          </a:prstGeom>
        </p:spPr>
        <p:txBody>
          <a:bodyPr wrap="square">
            <a:spAutoFit/>
          </a:bodyPr>
          <a:lstStyle/>
          <a:p>
            <a:pPr marL="571500" indent="-571500" algn="just" defTabSz="821531">
              <a:spcBef>
                <a:spcPts val="1600"/>
              </a:spcBef>
              <a:buFontTx/>
              <a:buChar char="-"/>
              <a:defRPr/>
            </a:pPr>
            <a:r>
              <a:rPr lang="pt-BR" sz="3600" b="1" i="1" u="sng" dirty="0">
                <a:ea typeface="Cambria" panose="02040503050406030204" pitchFamily="18" charset="0"/>
                <a:cs typeface="Calibri" panose="020F0502020204030204" pitchFamily="34" charset="0"/>
              </a:rPr>
              <a:t>Das medidas cautelares de natureza pessoal</a:t>
            </a:r>
            <a:r>
              <a:rPr lang="pt-BR" sz="3600" b="1" i="1" dirty="0">
                <a:ea typeface="Cambria" panose="02040503050406030204" pitchFamily="18" charset="0"/>
                <a:cs typeface="Calibri" panose="020F0502020204030204" pitchFamily="34" charset="0"/>
              </a:rPr>
              <a:t>:</a:t>
            </a:r>
          </a:p>
          <a:p>
            <a:pPr marL="457200" indent="-457200" algn="just" defTabSz="821531">
              <a:spcBef>
                <a:spcPts val="1600"/>
              </a:spcBef>
              <a:buFontTx/>
              <a:buChar char="-"/>
              <a:defRPr/>
            </a:pPr>
            <a:endParaRPr lang="pt-BR" sz="3600" b="1" i="1" dirty="0">
              <a:ea typeface="Cambria" panose="02040503050406030204" pitchFamily="18" charset="0"/>
              <a:cs typeface="Calibri" panose="020F0502020204030204" pitchFamily="34" charset="0"/>
            </a:endParaRPr>
          </a:p>
          <a:p>
            <a:pPr algn="just" defTabSz="821531">
              <a:spcBef>
                <a:spcPts val="1600"/>
              </a:spcBef>
              <a:defRPr/>
            </a:pPr>
            <a:r>
              <a:rPr lang="pt-BR" dirty="0">
                <a:ea typeface="Cambria" panose="02040503050406030204" pitchFamily="18" charset="0"/>
                <a:cs typeface="Calibri" panose="020F0502020204030204" pitchFamily="34" charset="0"/>
              </a:rPr>
              <a:t>●</a:t>
            </a:r>
            <a:r>
              <a:rPr lang="pt-BR" sz="3200" dirty="0">
                <a:ea typeface="Cambria" panose="02040503050406030204" pitchFamily="18" charset="0"/>
                <a:cs typeface="Calibri" panose="020F0502020204030204" pitchFamily="34" charset="0"/>
              </a:rPr>
              <a:t>  São aquelas medidas restritivas ou privativas da liberdade de locomoção adotadas contra o imputado durante as investigações ou no curso do processo, com o objetivo de assegurar a eficácia do processo, importando algum grau de sacrifício da liberdade do sujeito passivo da cautela, ora em maior grau de intensidade, ora com menor lesividade (conceito de R. Brasileiro).</a:t>
            </a:r>
          </a:p>
          <a:p>
            <a:pPr algn="just" defTabSz="821531">
              <a:spcBef>
                <a:spcPts val="1600"/>
              </a:spcBef>
              <a:defRPr/>
            </a:pPr>
            <a:r>
              <a:rPr lang="pt-BR" sz="2000" dirty="0">
                <a:ea typeface="Cambria" panose="02040503050406030204" pitchFamily="18" charset="0"/>
                <a:cs typeface="Calibri" panose="020F0502020204030204" pitchFamily="34" charset="0"/>
              </a:rPr>
              <a:t>			</a:t>
            </a:r>
          </a:p>
          <a:p>
            <a:pPr algn="just" defTabSz="821531">
              <a:spcBef>
                <a:spcPts val="1600"/>
              </a:spcBef>
              <a:defRPr/>
            </a:pPr>
            <a:r>
              <a:rPr lang="pt-BR" sz="3200" dirty="0">
                <a:ea typeface="Cambria" panose="02040503050406030204" pitchFamily="18" charset="0"/>
                <a:cs typeface="Calibri" panose="020F0502020204030204" pitchFamily="34" charset="0"/>
              </a:rPr>
              <a:t>		Não há mais a antiga bipolaridade: ou solto ou preso.</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F2FBEAD8-9ED1-48DE-ABDC-02B5F47D92A0}"/>
              </a:ext>
            </a:extLst>
          </p:cNvPr>
          <p:cNvSpPr/>
          <p:nvPr/>
        </p:nvSpPr>
        <p:spPr>
          <a:xfrm rot="5400000">
            <a:off x="1597893" y="5885602"/>
            <a:ext cx="508000" cy="434109"/>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C8A12B6A-E943-44B9-B583-284656578D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84599030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8576707"/>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Pressupostos:</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a:t>
            </a:r>
            <a:r>
              <a:rPr lang="pt-BR" sz="2800" i="1" dirty="0">
                <a:ea typeface="Cambria" panose="02040503050406030204" pitchFamily="18" charset="0"/>
                <a:cs typeface="Calibri" panose="020F0502020204030204" pitchFamily="34" charset="0"/>
              </a:rPr>
              <a:t>Fumus comissi delicti </a:t>
            </a:r>
            <a:r>
              <a:rPr lang="pt-BR" sz="2800" dirty="0">
                <a:ea typeface="Cambria" panose="02040503050406030204" pitchFamily="18" charset="0"/>
                <a:cs typeface="Calibri" panose="020F0502020204030204" pitchFamily="34" charset="0"/>
              </a:rPr>
              <a:t>e </a:t>
            </a:r>
            <a:r>
              <a:rPr lang="pt-BR" sz="2800" i="1" dirty="0">
                <a:ea typeface="Cambria" panose="02040503050406030204" pitchFamily="18" charset="0"/>
                <a:cs typeface="Calibri" panose="020F0502020204030204" pitchFamily="34" charset="0"/>
              </a:rPr>
              <a:t>periculum libertatis:</a:t>
            </a:r>
            <a:endParaRPr lang="pt-BR" sz="2800" dirty="0">
              <a:ea typeface="Cambria" panose="02040503050406030204" pitchFamily="18" charset="0"/>
              <a:cs typeface="Calibri" panose="020F0502020204030204" pitchFamily="34" charset="0"/>
            </a:endParaRPr>
          </a:p>
          <a:p>
            <a:pPr algn="just" defTabSz="821531">
              <a:spcBef>
                <a:spcPts val="1600"/>
              </a:spcBef>
              <a:defRPr/>
            </a:pPr>
            <a:r>
              <a:rPr lang="pt-BR" sz="2800" dirty="0">
                <a:sym typeface="Wingdings" panose="05000000000000000000" pitchFamily="2" charset="2"/>
              </a:rPr>
              <a:t> </a:t>
            </a:r>
            <a:r>
              <a:rPr lang="pt-BR" sz="2800" dirty="0"/>
              <a:t>Art. 312. A prisão preventiva poderá ser decretada como </a:t>
            </a:r>
            <a:r>
              <a:rPr lang="pt-BR" sz="2800" b="1" dirty="0"/>
              <a:t>garantia da ordem pública</a:t>
            </a:r>
            <a:r>
              <a:rPr lang="pt-BR" sz="2800" dirty="0"/>
              <a:t>, </a:t>
            </a:r>
            <a:r>
              <a:rPr lang="pt-BR" sz="2800" u="sng" dirty="0"/>
              <a:t>da ordem econômica</a:t>
            </a:r>
            <a:r>
              <a:rPr lang="pt-BR" sz="2800" dirty="0"/>
              <a:t>, por </a:t>
            </a:r>
            <a:r>
              <a:rPr lang="pt-BR" sz="2800" i="1" dirty="0"/>
              <a:t>conveniência da instrução criminal </a:t>
            </a:r>
            <a:r>
              <a:rPr lang="pt-BR" sz="2800" dirty="0"/>
              <a:t>ou </a:t>
            </a:r>
            <a:r>
              <a:rPr lang="pt-BR" sz="2800" i="1" u="sng" dirty="0"/>
              <a:t>para assegurar a aplicação da lei penal</a:t>
            </a:r>
            <a:r>
              <a:rPr lang="pt-BR" sz="2800" dirty="0"/>
              <a:t>, </a:t>
            </a:r>
            <a:r>
              <a:rPr lang="pt-BR" sz="2800" b="1" i="1" dirty="0"/>
              <a:t>quando houver prova da existência do crime e indício suficiente de autoria</a:t>
            </a:r>
            <a:r>
              <a:rPr lang="pt-BR" sz="2800" i="1" dirty="0"/>
              <a:t> </a:t>
            </a:r>
            <a:r>
              <a:rPr lang="pt-BR" sz="2800" b="1" u="sng" dirty="0"/>
              <a:t>e de perigo gerado pelo estado de liberdade do imputado</a:t>
            </a:r>
            <a:r>
              <a:rPr lang="pt-BR" sz="2800" dirty="0"/>
              <a:t>. </a:t>
            </a:r>
            <a:endParaRPr lang="pt-BR" sz="2800" dirty="0">
              <a:ea typeface="Cambria" panose="02040503050406030204" pitchFamily="18" charset="0"/>
              <a:cs typeface="Calibri" panose="020F0502020204030204" pitchFamily="34" charset="0"/>
            </a:endParaRPr>
          </a:p>
          <a:p>
            <a:pPr algn="just"/>
            <a:r>
              <a:rPr lang="pt-BR" sz="2800" dirty="0"/>
              <a:t>			</a:t>
            </a:r>
          </a:p>
          <a:p>
            <a:pPr algn="just"/>
            <a:r>
              <a:rPr lang="pt-BR" sz="2800" dirty="0"/>
              <a:t>				</a:t>
            </a:r>
          </a:p>
          <a:p>
            <a:pPr algn="just"/>
            <a:r>
              <a:rPr lang="pt-BR" sz="2800" dirty="0"/>
              <a:t>				Redação dada pela Lei nº 13.964, de 2019</a:t>
            </a:r>
          </a:p>
          <a:p>
            <a:pPr algn="just"/>
            <a:r>
              <a:rPr lang="pt-BR" sz="2800" b="1" i="1" dirty="0">
                <a:ea typeface="Cambria" panose="02040503050406030204" pitchFamily="18" charset="0"/>
                <a:cs typeface="Calibri" panose="020F0502020204030204" pitchFamily="34" charset="0"/>
              </a:rPr>
              <a:t>				</a:t>
            </a:r>
          </a:p>
          <a:p>
            <a:pPr algn="just"/>
            <a:r>
              <a:rPr lang="pt-BR" sz="2800" b="1" i="1"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Indício = Menor valor persuasivo</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94E680EE-087F-451B-AC36-941A13BD4D11}"/>
              </a:ext>
            </a:extLst>
          </p:cNvPr>
          <p:cNvSpPr/>
          <p:nvPr/>
        </p:nvSpPr>
        <p:spPr>
          <a:xfrm rot="5400000">
            <a:off x="3633578" y="4898973"/>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8" name="Seta: Dobrada para Cima 7">
            <a:extLst>
              <a:ext uri="{FF2B5EF4-FFF2-40B4-BE49-F238E27FC236}">
                <a16:creationId xmlns:a16="http://schemas.microsoft.com/office/drawing/2014/main" id="{D468CFAF-CED8-413D-AC8C-3F29F9934165}"/>
              </a:ext>
            </a:extLst>
          </p:cNvPr>
          <p:cNvSpPr/>
          <p:nvPr/>
        </p:nvSpPr>
        <p:spPr>
          <a:xfrm rot="5400000">
            <a:off x="4644959" y="5771811"/>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ECE0D3C8-8103-4EA0-B86C-D279F4B094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7211700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9438481"/>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Pressupostos:</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Outras hipóteses:</a:t>
            </a:r>
          </a:p>
          <a:p>
            <a:pPr algn="just" defTabSz="821531">
              <a:spcBef>
                <a:spcPts val="1600"/>
              </a:spcBef>
              <a:defRPr/>
            </a:pPr>
            <a:endParaRPr lang="pt-BR" sz="2800"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§1º  A prisão preventiva também poderá ser decretada em caso de </a:t>
            </a:r>
            <a:r>
              <a:rPr lang="pt-BR" sz="2800" b="1" dirty="0"/>
              <a:t>descumprimento de qualquer das obrigações impostas por força de outras medidas cautelares </a:t>
            </a:r>
            <a:r>
              <a:rPr lang="pt-BR" sz="2800" dirty="0"/>
              <a:t>(art. 282, § 4</a:t>
            </a:r>
            <a:r>
              <a:rPr lang="pt-BR" sz="2800" u="sng" baseline="30000" dirty="0"/>
              <a:t>o</a:t>
            </a:r>
            <a:r>
              <a:rPr lang="pt-BR" sz="2800" dirty="0"/>
              <a:t>).    </a:t>
            </a:r>
          </a:p>
          <a:p>
            <a:pPr algn="just"/>
            <a:endParaRPr lang="pt-BR" sz="2800" dirty="0"/>
          </a:p>
          <a:p>
            <a:pPr algn="just"/>
            <a:r>
              <a:rPr lang="pt-BR" sz="2800" dirty="0"/>
              <a:t>§2º A decisão que decretar a prisão preventiva deve ser </a:t>
            </a:r>
            <a:r>
              <a:rPr lang="pt-BR" sz="2800" b="1" dirty="0"/>
              <a:t>motivada e fundamentada</a:t>
            </a:r>
            <a:r>
              <a:rPr lang="pt-BR" sz="2800" dirty="0"/>
              <a:t> em </a:t>
            </a:r>
            <a:r>
              <a:rPr lang="pt-BR" sz="2800" u="sng" dirty="0"/>
              <a:t>receio de perigo e existência concreta de fatos novos ou contemporâneos que justifiquem a aplicação</a:t>
            </a:r>
            <a:r>
              <a:rPr lang="pt-BR" sz="2800" dirty="0"/>
              <a:t> da medida adotada. </a:t>
            </a:r>
          </a:p>
          <a:p>
            <a:pPr algn="just"/>
            <a:r>
              <a:rPr lang="pt-BR" sz="2800" dirty="0"/>
              <a:t>			</a:t>
            </a:r>
          </a:p>
          <a:p>
            <a:pPr algn="just"/>
            <a:r>
              <a:rPr lang="pt-BR" sz="2800" dirty="0"/>
              <a:t>				Redação dada pela Lei nº 13.964, de 2019</a:t>
            </a:r>
          </a:p>
          <a:p>
            <a:pPr algn="just"/>
            <a:r>
              <a:rPr lang="pt-BR" sz="2800" b="1" i="1" dirty="0">
                <a:ea typeface="Cambria" panose="02040503050406030204" pitchFamily="18" charset="0"/>
                <a:cs typeface="Calibri" panose="020F0502020204030204" pitchFamily="34" charset="0"/>
              </a:rPr>
              <a:t>				</a:t>
            </a:r>
          </a:p>
          <a:p>
            <a:pPr algn="just"/>
            <a:r>
              <a:rPr lang="pt-BR" sz="2800" b="1" i="1" dirty="0">
                <a:ea typeface="Cambria" panose="02040503050406030204" pitchFamily="18" charset="0"/>
                <a:cs typeface="Calibri" panose="020F0502020204030204" pitchFamily="34" charset="0"/>
              </a:rPr>
              <a:t>					</a:t>
            </a:r>
            <a:endParaRPr lang="pt-BR" sz="2800"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94E680EE-087F-451B-AC36-941A13BD4D11}"/>
              </a:ext>
            </a:extLst>
          </p:cNvPr>
          <p:cNvSpPr/>
          <p:nvPr/>
        </p:nvSpPr>
        <p:spPr>
          <a:xfrm rot="5400000">
            <a:off x="3633579" y="5759822"/>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1D00F401-7F5F-48FC-950E-46279E9BD8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72616845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A8B9622C-DD52-4935-A0B4-81C433494930}"/>
              </a:ext>
            </a:extLst>
          </p:cNvPr>
          <p:cNvSpPr/>
          <p:nvPr/>
        </p:nvSpPr>
        <p:spPr>
          <a:xfrm>
            <a:off x="775854" y="1406712"/>
            <a:ext cx="10797310" cy="4401205"/>
          </a:xfrm>
          <a:prstGeom prst="rect">
            <a:avLst/>
          </a:prstGeom>
        </p:spPr>
        <p:txBody>
          <a:bodyPr wrap="square">
            <a:spAutoFit/>
          </a:bodyPr>
          <a:lstStyle/>
          <a:p>
            <a:pPr algn="just"/>
            <a:r>
              <a:rPr lang="pt-BR" sz="2800" dirty="0">
                <a:solidFill>
                  <a:srgbClr val="444444"/>
                </a:solidFill>
              </a:rPr>
              <a:t>- É entendimento do Superior Tribunal de Justiça – STJ que as </a:t>
            </a:r>
            <a:r>
              <a:rPr lang="pt-BR" sz="2800" b="1" dirty="0">
                <a:solidFill>
                  <a:srgbClr val="444444"/>
                </a:solidFill>
              </a:rPr>
              <a:t>condições favoráveis do paciente, por si sós, não impedem a manutenção da prisão cautelar quando devidamente fundamentada</a:t>
            </a:r>
            <a:r>
              <a:rPr lang="pt-BR" sz="2800" dirty="0">
                <a:solidFill>
                  <a:srgbClr val="444444"/>
                </a:solidFill>
              </a:rPr>
              <a:t>.</a:t>
            </a:r>
          </a:p>
          <a:p>
            <a:pPr algn="just"/>
            <a:r>
              <a:rPr lang="pt-BR" sz="2800" dirty="0">
                <a:solidFill>
                  <a:srgbClr val="444444"/>
                </a:solidFill>
              </a:rPr>
              <a:t>STJ. HC 516.672/SP, j. 27/08/2019.</a:t>
            </a:r>
          </a:p>
          <a:p>
            <a:pPr algn="just"/>
            <a:endParaRPr lang="pt-BR" sz="2800" dirty="0">
              <a:solidFill>
                <a:srgbClr val="444444"/>
              </a:solidFill>
            </a:endParaRPr>
          </a:p>
          <a:p>
            <a:pPr algn="just"/>
            <a:r>
              <a:rPr lang="pt-BR" sz="2800" dirty="0"/>
              <a:t>- A jurisprudência desta Corte Superior é firme em assinalar que a</a:t>
            </a:r>
            <a:r>
              <a:rPr lang="pt-BR" sz="2800" b="1" dirty="0"/>
              <a:t> urgência intrínseca às cautelares exige a contemporaneidade dos fatos justificadores dos riscos que se pretende evitar com a segregação processual</a:t>
            </a:r>
            <a:r>
              <a:rPr lang="pt-BR" sz="2800" dirty="0"/>
              <a:t>.</a:t>
            </a:r>
          </a:p>
          <a:p>
            <a:pPr algn="just"/>
            <a:r>
              <a:rPr lang="pt-BR" sz="2800" dirty="0"/>
              <a:t>STJ. </a:t>
            </a:r>
            <a:r>
              <a:rPr lang="pl-PL" sz="2800" dirty="0"/>
              <a:t>HC 509.878/SP, j. 05/09/2019</a:t>
            </a:r>
            <a:r>
              <a:rPr lang="pt-BR" sz="2800" dirty="0"/>
              <a:t>.</a:t>
            </a:r>
          </a:p>
        </p:txBody>
      </p:sp>
      <p:pic>
        <p:nvPicPr>
          <p:cNvPr id="4" name="Imagem 3" descr="Desenho de pessoa e texto branco&#10;&#10;Descrição gerada automaticamente com confiança média">
            <a:extLst>
              <a:ext uri="{FF2B5EF4-FFF2-40B4-BE49-F238E27FC236}">
                <a16:creationId xmlns:a16="http://schemas.microsoft.com/office/drawing/2014/main" id="{1BFBFA2E-A2C9-4584-96D8-C8244640EE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60813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AE57B59C-18B6-44E5-9A60-4F290AED07A6}"/>
              </a:ext>
            </a:extLst>
          </p:cNvPr>
          <p:cNvSpPr/>
          <p:nvPr/>
        </p:nvSpPr>
        <p:spPr>
          <a:xfrm>
            <a:off x="517237" y="954774"/>
            <a:ext cx="11083636" cy="5509200"/>
          </a:xfrm>
          <a:prstGeom prst="rect">
            <a:avLst/>
          </a:prstGeom>
        </p:spPr>
        <p:txBody>
          <a:bodyPr wrap="square">
            <a:spAutoFit/>
          </a:bodyPr>
          <a:lstStyle/>
          <a:p>
            <a:pPr algn="just"/>
            <a:r>
              <a:rPr lang="pt-BR" sz="2200" dirty="0">
                <a:solidFill>
                  <a:srgbClr val="444444"/>
                </a:solidFill>
                <a:latin typeface="Hind"/>
              </a:rPr>
              <a:t>- A prisão preventiva possui natureza excepcional, sempre sujeita a reavaliação, de modo que a decisão judicial que a impõe ou a mantém, para compatibilizar-se com a presunção de não culpabilidade e com o Estado Democrático de Direito – o qual se ocupa de proteger tanto a liberdade individual quanto a segurança e a paz públicas –, deve ser suficientemente motivada, com indicação concreta das razões fáticas e jurídicas que justificam a cautela, nos termos dos arts. 312, 313 e 282, I e II, do Código de Processo Penal. 2. Ao decretar a custódia provisória do paciente, o Juízo singular mencionou circunstâncias que denotam o intuito do acusado de se furtar à aplicação da lei penal, diante de sua fuga do interior da delegacia, no momento em que era lavrado o auto de prisão em flagrante, embora estivesse algemado e recolhido em uma cela no momento. 3. </a:t>
            </a:r>
            <a:r>
              <a:rPr lang="pt-BR" sz="2200" b="1" dirty="0">
                <a:solidFill>
                  <a:srgbClr val="444444"/>
                </a:solidFill>
                <a:latin typeface="Hind"/>
              </a:rPr>
              <a:t>Apesar de a quantidade de droga apreendida não ser muito elevada, é idônea a motivação exarada para ensejar a custódia provisória, pois, se a autoridade judiciária competente decretou a prisão preventiva ante a fuga do suspeito, justifica-se a manutenção da cautela a fim de assegurar a instrução processual e a eventual aplicação da lei penal</a:t>
            </a:r>
            <a:r>
              <a:rPr lang="pt-BR" sz="2200" dirty="0">
                <a:solidFill>
                  <a:srgbClr val="444444"/>
                </a:solidFill>
                <a:latin typeface="Hind"/>
              </a:rPr>
              <a:t>. 4. Pelos mesmos fundamentos, a adoção de medidas cautelares diversas não se prestaria a resguardar a instrução processual. 5. Ordem denegada.” </a:t>
            </a:r>
          </a:p>
          <a:p>
            <a:pPr algn="just"/>
            <a:r>
              <a:rPr lang="pt-BR" sz="2200" dirty="0">
                <a:solidFill>
                  <a:srgbClr val="444444"/>
                </a:solidFill>
                <a:latin typeface="Hind"/>
              </a:rPr>
              <a:t>STJ. HC 516.305/RJ, j. 27/08/2019.</a:t>
            </a:r>
            <a:endParaRPr lang="pt-BR" sz="2200" dirty="0"/>
          </a:p>
        </p:txBody>
      </p:sp>
      <p:pic>
        <p:nvPicPr>
          <p:cNvPr id="4" name="Imagem 3" descr="Desenho de pessoa e texto branco&#10;&#10;Descrição gerada automaticamente com confiança média">
            <a:extLst>
              <a:ext uri="{FF2B5EF4-FFF2-40B4-BE49-F238E27FC236}">
                <a16:creationId xmlns:a16="http://schemas.microsoft.com/office/drawing/2014/main" id="{30A4B74A-1318-490D-BD1D-034C138F2F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117764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791171B9-AD13-4E45-B9D7-C16F1B476AA4}"/>
              </a:ext>
            </a:extLst>
          </p:cNvPr>
          <p:cNvSpPr/>
          <p:nvPr/>
        </p:nvSpPr>
        <p:spPr>
          <a:xfrm>
            <a:off x="535709" y="1471520"/>
            <a:ext cx="10935854" cy="4154984"/>
          </a:xfrm>
          <a:prstGeom prst="rect">
            <a:avLst/>
          </a:prstGeom>
        </p:spPr>
        <p:txBody>
          <a:bodyPr wrap="square">
            <a:spAutoFit/>
          </a:bodyPr>
          <a:lstStyle/>
          <a:p>
            <a:pPr algn="just"/>
            <a:r>
              <a:rPr lang="pt-BR" sz="2400" dirty="0">
                <a:solidFill>
                  <a:srgbClr val="444444"/>
                </a:solidFill>
              </a:rPr>
              <a:t>- As prisões cautelares materializam-se como exceção às regras constitucionais e, como tal, sua incidência em cada caso concreto deve vir fulcrada em elementos que demonstrem a sua efetiva necessidade no contexto fático-probatório apreciado, sendo inadmissível sem a existência de razão sólida e individualizada a motivá-la, especialmente com a edição e entrada em vigor da Lei n. 12.403⁄2011. 4. No caso, da leitura das decisões que ordenaram e mantiveram a segregação cautelar do paciente, </a:t>
            </a:r>
            <a:r>
              <a:rPr lang="pt-BR" sz="2400" b="1" dirty="0">
                <a:solidFill>
                  <a:srgbClr val="444444"/>
                </a:solidFill>
              </a:rPr>
              <a:t>constata-se que não foi apresentado qualquer fundamento idôneo para tanto, limitando-se o Juiz singular a fazer referência à gravidade em abstrato do delito que lhe foi imputado, ao clamor público e à credibilidade da justiça, o que, por si só, não justifica a segregação antecipada</a:t>
            </a:r>
            <a:r>
              <a:rPr lang="pt-BR" sz="2400" dirty="0">
                <a:solidFill>
                  <a:srgbClr val="444444"/>
                </a:solidFill>
              </a:rPr>
              <a:t>.</a:t>
            </a:r>
          </a:p>
          <a:p>
            <a:pPr algn="just"/>
            <a:r>
              <a:rPr lang="pt-BR" sz="2400" dirty="0">
                <a:solidFill>
                  <a:srgbClr val="444444"/>
                </a:solidFill>
              </a:rPr>
              <a:t>STJ. HC 497.006/MS, j. 07/05/2019.</a:t>
            </a:r>
            <a:endParaRPr lang="pt-BR" sz="2400" dirty="0"/>
          </a:p>
        </p:txBody>
      </p:sp>
      <p:pic>
        <p:nvPicPr>
          <p:cNvPr id="4" name="Imagem 3" descr="Desenho de pessoa e texto branco&#10;&#10;Descrição gerada automaticamente com confiança média">
            <a:extLst>
              <a:ext uri="{FF2B5EF4-FFF2-40B4-BE49-F238E27FC236}">
                <a16:creationId xmlns:a16="http://schemas.microsoft.com/office/drawing/2014/main" id="{83949988-8F50-472D-81F1-E017611EAF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3771911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1057725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Requisitos:</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Preventiva não é para qualquer crime, nem para qualquer caso:</a:t>
            </a:r>
          </a:p>
          <a:p>
            <a:pPr algn="just" defTabSz="821531">
              <a:spcBef>
                <a:spcPts val="1600"/>
              </a:spcBef>
              <a:defRPr/>
            </a:pPr>
            <a:endParaRPr lang="pt-BR" sz="2800"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400" dirty="0"/>
              <a:t>Art. 313.  Nos termos do art. 312 deste Código, será admitida a decretação da prisão preventiva:           </a:t>
            </a:r>
          </a:p>
          <a:p>
            <a:pPr algn="just">
              <a:spcBef>
                <a:spcPts val="600"/>
              </a:spcBef>
              <a:spcAft>
                <a:spcPts val="600"/>
              </a:spcAft>
            </a:pPr>
            <a:r>
              <a:rPr lang="pt-BR" sz="2400" dirty="0"/>
              <a:t>I - nos crimes dolosos punidos com </a:t>
            </a:r>
            <a:r>
              <a:rPr lang="pt-BR" sz="2400" b="1" dirty="0"/>
              <a:t>pena privativa de liberdade máxima superior a 4 </a:t>
            </a:r>
            <a:r>
              <a:rPr lang="pt-BR" sz="2400" dirty="0"/>
              <a:t>(quatro) anos;            </a:t>
            </a:r>
          </a:p>
          <a:p>
            <a:pPr algn="just">
              <a:spcBef>
                <a:spcPts val="600"/>
              </a:spcBef>
              <a:spcAft>
                <a:spcPts val="600"/>
              </a:spcAft>
            </a:pPr>
            <a:r>
              <a:rPr lang="pt-BR" sz="2400" dirty="0"/>
              <a:t>II - se tiver sido </a:t>
            </a:r>
            <a:r>
              <a:rPr lang="pt-BR" sz="2400" b="1" dirty="0"/>
              <a:t>condenado por outro crime doloso</a:t>
            </a:r>
            <a:r>
              <a:rPr lang="pt-BR" sz="2400" dirty="0"/>
              <a:t>, em sentença transitada em julgado, </a:t>
            </a:r>
            <a:r>
              <a:rPr lang="pt-BR" sz="2400" u="sng" dirty="0"/>
              <a:t>ressalvado o disposto no inciso I do caput do art. 64 do Código Penal</a:t>
            </a:r>
            <a:r>
              <a:rPr lang="pt-BR" sz="2400" dirty="0"/>
              <a:t>;         </a:t>
            </a:r>
          </a:p>
          <a:p>
            <a:pPr algn="just">
              <a:spcBef>
                <a:spcPts val="600"/>
              </a:spcBef>
              <a:spcAft>
                <a:spcPts val="600"/>
              </a:spcAft>
            </a:pPr>
            <a:r>
              <a:rPr lang="pt-BR" sz="2400" dirty="0"/>
              <a:t>III - se o crime envolver v</a:t>
            </a:r>
            <a:r>
              <a:rPr lang="pt-BR" sz="2400" b="1" dirty="0"/>
              <a:t>iolência doméstica e familiar contra a mulher, criança, adolescente, idoso, enfermo ou pessoa com deficiência</a:t>
            </a:r>
            <a:r>
              <a:rPr lang="pt-BR" sz="2400" dirty="0"/>
              <a:t>, </a:t>
            </a:r>
            <a:r>
              <a:rPr lang="pt-BR" sz="2400" b="1" u="sng" dirty="0"/>
              <a:t>para garantir a execução das medidas protetivas de urgência</a:t>
            </a:r>
            <a:r>
              <a:rPr lang="pt-BR" sz="2400" b="1" dirty="0"/>
              <a:t>;  </a:t>
            </a:r>
          </a:p>
          <a:p>
            <a:pPr algn="just">
              <a:spcBef>
                <a:spcPts val="600"/>
              </a:spcBef>
              <a:spcAft>
                <a:spcPts val="600"/>
              </a:spcAft>
            </a:pPr>
            <a:r>
              <a:rPr lang="pt-BR" sz="2800" dirty="0"/>
              <a:t>			</a:t>
            </a:r>
          </a:p>
          <a:p>
            <a:pPr algn="just"/>
            <a:r>
              <a:rPr lang="pt-BR" sz="2800" dirty="0"/>
              <a:t>				</a:t>
            </a:r>
          </a:p>
          <a:p>
            <a:pPr algn="just"/>
            <a:r>
              <a:rPr lang="pt-BR" sz="2800" b="1" i="1" dirty="0">
                <a:ea typeface="Cambria" panose="02040503050406030204" pitchFamily="18" charset="0"/>
                <a:cs typeface="Calibri" panose="020F0502020204030204" pitchFamily="34" charset="0"/>
              </a:rPr>
              <a:t>				</a:t>
            </a:r>
          </a:p>
          <a:p>
            <a:pPr algn="just"/>
            <a:r>
              <a:rPr lang="pt-BR" sz="2800" b="1" i="1" dirty="0">
                <a:ea typeface="Cambria" panose="02040503050406030204" pitchFamily="18" charset="0"/>
                <a:cs typeface="Calibri" panose="020F0502020204030204" pitchFamily="34" charset="0"/>
              </a:rPr>
              <a:t>					</a:t>
            </a:r>
            <a:endParaRPr lang="pt-BR" sz="2800"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1DF4AC47-8C1C-4E50-A3F3-B6B0177C0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1254236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338994"/>
            <a:ext cx="11222182" cy="938718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Pressupostos:</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§1º  Também será admitida a prisão preventiva quando houver </a:t>
            </a:r>
            <a:r>
              <a:rPr lang="pt-BR" sz="2800" b="1" dirty="0"/>
              <a:t>dúvida sobre a identidade civil da pessoa ou quando esta não fornecer elementos suficientes para esclarecê-la</a:t>
            </a:r>
            <a:r>
              <a:rPr lang="pt-BR" sz="2800" dirty="0"/>
              <a:t>, devendo o preso ser colocado imediatamente em liberdade após a identificação, salvo se outra hipótese recomendar a manutenção da medida.    </a:t>
            </a:r>
          </a:p>
          <a:p>
            <a:pPr algn="just"/>
            <a:endParaRPr lang="pt-BR" sz="2800" dirty="0"/>
          </a:p>
          <a:p>
            <a:pPr algn="just"/>
            <a:r>
              <a:rPr lang="pt-BR" sz="2800" dirty="0"/>
              <a:t>§2º </a:t>
            </a:r>
            <a:r>
              <a:rPr lang="pt-BR" sz="2800" b="1" dirty="0"/>
              <a:t>Não será admitida a decretação da prisão preventiva com a finalidade de antecipação de cumprimento de pena</a:t>
            </a:r>
            <a:r>
              <a:rPr lang="pt-BR" sz="2800" dirty="0"/>
              <a:t> ou </a:t>
            </a:r>
            <a:r>
              <a:rPr lang="pt-BR" sz="2800" u="sng" dirty="0"/>
              <a:t>como decorrência imediata de investigação criminal </a:t>
            </a:r>
            <a:r>
              <a:rPr lang="pt-BR" sz="2800" dirty="0"/>
              <a:t>ou da </a:t>
            </a:r>
            <a:r>
              <a:rPr lang="pt-BR" sz="2800" i="1" dirty="0"/>
              <a:t>apresentação ou recebimento de denúncia</a:t>
            </a:r>
            <a:r>
              <a:rPr lang="pt-BR" sz="2800" dirty="0"/>
              <a:t>.			</a:t>
            </a:r>
          </a:p>
          <a:p>
            <a:pPr algn="just"/>
            <a:r>
              <a:rPr lang="pt-BR" sz="2800" dirty="0"/>
              <a:t>				Redação dada pela Lei nº 13.964, de 2019</a:t>
            </a:r>
          </a:p>
          <a:p>
            <a:pPr algn="just"/>
            <a:r>
              <a:rPr lang="pt-BR" sz="2800" b="1" i="1" dirty="0">
                <a:ea typeface="Cambria" panose="02040503050406030204" pitchFamily="18" charset="0"/>
                <a:cs typeface="Calibri" panose="020F0502020204030204" pitchFamily="34" charset="0"/>
              </a:rPr>
              <a:t>				</a:t>
            </a:r>
          </a:p>
          <a:p>
            <a:pPr algn="just"/>
            <a:r>
              <a:rPr lang="pt-BR" sz="2800" b="1" i="1" dirty="0">
                <a:ea typeface="Cambria" panose="02040503050406030204" pitchFamily="18" charset="0"/>
                <a:cs typeface="Calibri" panose="020F0502020204030204" pitchFamily="34" charset="0"/>
              </a:rPr>
              <a:t>					</a:t>
            </a:r>
            <a:endParaRPr lang="pt-BR" sz="2800"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94E680EE-087F-451B-AC36-941A13BD4D11}"/>
              </a:ext>
            </a:extLst>
          </p:cNvPr>
          <p:cNvSpPr/>
          <p:nvPr/>
        </p:nvSpPr>
        <p:spPr>
          <a:xfrm rot="5400000">
            <a:off x="3633579" y="5759822"/>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145F94C8-3BA1-4C1E-BAAA-AC15D055CC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14880796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9591A7F4-8429-4BEC-B192-3DD7D870507D}"/>
              </a:ext>
            </a:extLst>
          </p:cNvPr>
          <p:cNvSpPr/>
          <p:nvPr/>
        </p:nvSpPr>
        <p:spPr>
          <a:xfrm>
            <a:off x="683490" y="1379233"/>
            <a:ext cx="10954328" cy="4154984"/>
          </a:xfrm>
          <a:prstGeom prst="rect">
            <a:avLst/>
          </a:prstGeom>
        </p:spPr>
        <p:txBody>
          <a:bodyPr wrap="square">
            <a:spAutoFit/>
          </a:bodyPr>
          <a:lstStyle/>
          <a:p>
            <a:pPr algn="just"/>
            <a:r>
              <a:rPr lang="pt-BR" sz="2400" b="1" dirty="0"/>
              <a:t>A prática de contravenção penal, no âmbito de violência doméstica, não é motivo idôneo para justificar a prisão preventiva do réu</a:t>
            </a:r>
            <a:r>
              <a:rPr lang="pt-BR" sz="2400" dirty="0"/>
              <a:t>. O inciso III do art. 313 do CPP prevê que será admitida a decretação da prisão preventiva “se o CRIME envolver violência doméstica e familiar contra a mulher, criança, adolescente, idoso, enfermo ou pessoa com deficiência, para garantir a execução das medidas protetivas de urgência”. Assim, a redação do inciso III do art. 313 do CPP fala em CRIME (não abarcando contravenção penal). Logo, não há previsão legal que autorize a prisão preventiva contra o autor de uma contravenção penal. Decretar a prisão preventiva nesta hipótese representa ofensa ao princípio da legalidade estrita. </a:t>
            </a:r>
          </a:p>
          <a:p>
            <a:pPr algn="just"/>
            <a:r>
              <a:rPr lang="pt-BR" sz="2400" dirty="0"/>
              <a:t>STJ. 6ª Turma. HC 437.535-SP, Rel. Min. Maria Thereza de Assis Moura, Rel. Acd. Min. Rogerio Schietti Cruz, julgado em 26/06/2018 (Info 632).</a:t>
            </a:r>
          </a:p>
        </p:txBody>
      </p:sp>
      <p:pic>
        <p:nvPicPr>
          <p:cNvPr id="4" name="Imagem 3" descr="Desenho de pessoa e texto branco&#10;&#10;Descrição gerada automaticamente com confiança média">
            <a:extLst>
              <a:ext uri="{FF2B5EF4-FFF2-40B4-BE49-F238E27FC236}">
                <a16:creationId xmlns:a16="http://schemas.microsoft.com/office/drawing/2014/main" id="{61D87B36-2E62-4AFF-A4E1-38B1D6B8FD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02463480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7" y="338994"/>
            <a:ext cx="11360727" cy="8751114"/>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Não cabimento:</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Art. 314.  A </a:t>
            </a:r>
            <a:r>
              <a:rPr lang="pt-BR" sz="2800" b="1" dirty="0"/>
              <a:t>prisão preventiva em nenhum caso será decretada </a:t>
            </a:r>
            <a:r>
              <a:rPr lang="pt-BR" sz="2800" dirty="0"/>
              <a:t>se o juiz verificar pelas provas constantes dos autos </a:t>
            </a:r>
            <a:r>
              <a:rPr lang="pt-BR" sz="2800" b="1" dirty="0"/>
              <a:t>ter o agente praticado o fato nas condições previstas nos incisos I, II e III do caput</a:t>
            </a:r>
            <a:r>
              <a:rPr lang="pt-BR" sz="2800" b="1" i="1" dirty="0"/>
              <a:t> </a:t>
            </a:r>
            <a:r>
              <a:rPr lang="pt-BR" sz="2800" b="1" dirty="0"/>
              <a:t>do art. 23 do Código Penal.  </a:t>
            </a:r>
            <a:r>
              <a:rPr lang="pt-BR" b="1" dirty="0"/>
              <a:t>  </a:t>
            </a:r>
            <a:r>
              <a:rPr lang="pt-BR" sz="2800" b="1" dirty="0"/>
              <a:t>			</a:t>
            </a:r>
          </a:p>
          <a:p>
            <a:pPr algn="just"/>
            <a:r>
              <a:rPr lang="pt-BR" sz="2800" dirty="0"/>
              <a:t>		Extensivo ás excludentes de </a:t>
            </a:r>
            <a:r>
              <a:rPr lang="pt-BR" sz="2800" b="1" dirty="0"/>
              <a:t>culpabilidade</a:t>
            </a:r>
            <a:r>
              <a:rPr lang="pt-BR" sz="2800" dirty="0"/>
              <a:t> também.			</a:t>
            </a:r>
          </a:p>
          <a:p>
            <a:pPr algn="just"/>
            <a:r>
              <a:rPr lang="pt-BR" sz="2800" dirty="0"/>
              <a:t>	</a:t>
            </a:r>
            <a:r>
              <a:rPr lang="pt-BR" sz="2800" b="1" i="1" dirty="0">
                <a:ea typeface="Cambria" panose="02040503050406030204" pitchFamily="18" charset="0"/>
                <a:cs typeface="Calibri" panose="020F0502020204030204" pitchFamily="34" charset="0"/>
              </a:rPr>
              <a:t>			     </a:t>
            </a:r>
            <a:r>
              <a:rPr lang="pt-BR" sz="2800" u="sng" dirty="0">
                <a:ea typeface="Cambria" panose="02040503050406030204" pitchFamily="18" charset="0"/>
                <a:cs typeface="Calibri" panose="020F0502020204030204" pitchFamily="34" charset="0"/>
              </a:rPr>
              <a:t>Excludentes da Ilicitude</a:t>
            </a:r>
            <a:r>
              <a:rPr lang="pt-BR" sz="2800" dirty="0">
                <a:ea typeface="Cambria" panose="02040503050406030204" pitchFamily="18" charset="0"/>
                <a:cs typeface="Calibri" panose="020F0502020204030204" pitchFamily="34" charset="0"/>
              </a:rPr>
              <a:t>:</a:t>
            </a:r>
          </a:p>
          <a:p>
            <a:pPr marL="4037013">
              <a:spcBef>
                <a:spcPts val="600"/>
              </a:spcBef>
              <a:spcAft>
                <a:spcPts val="600"/>
              </a:spcAft>
            </a:pPr>
            <a:r>
              <a:rPr lang="pt-BR" sz="2200" dirty="0"/>
              <a:t>CP. Art. 23 - Não há crime quando o agente pratica o fato:         </a:t>
            </a:r>
          </a:p>
          <a:p>
            <a:pPr marL="4037013">
              <a:spcBef>
                <a:spcPts val="600"/>
              </a:spcBef>
              <a:spcAft>
                <a:spcPts val="600"/>
              </a:spcAft>
            </a:pPr>
            <a:r>
              <a:rPr lang="pt-BR" sz="2200" dirty="0"/>
              <a:t>I - em estado de necessidade;         </a:t>
            </a:r>
          </a:p>
          <a:p>
            <a:pPr marL="4037013">
              <a:spcBef>
                <a:spcPts val="600"/>
              </a:spcBef>
              <a:spcAft>
                <a:spcPts val="600"/>
              </a:spcAft>
            </a:pPr>
            <a:r>
              <a:rPr lang="pt-BR" sz="2200" dirty="0"/>
              <a:t>II - em legítima defesa;        </a:t>
            </a:r>
          </a:p>
          <a:p>
            <a:pPr marL="4037013">
              <a:spcBef>
                <a:spcPts val="600"/>
              </a:spcBef>
              <a:spcAft>
                <a:spcPts val="600"/>
              </a:spcAft>
            </a:pPr>
            <a:r>
              <a:rPr lang="pt-BR" sz="2200" dirty="0"/>
              <a:t>III - em estrito cumprimento de dever legal ou no exercício regular de direito.  </a:t>
            </a:r>
            <a:r>
              <a:rPr lang="pt-BR" sz="2000" dirty="0"/>
              <a:t> </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sp>
        <p:nvSpPr>
          <p:cNvPr id="5" name="Seta: Dobrada para Cima 4">
            <a:extLst>
              <a:ext uri="{FF2B5EF4-FFF2-40B4-BE49-F238E27FC236}">
                <a16:creationId xmlns:a16="http://schemas.microsoft.com/office/drawing/2014/main" id="{94E680EE-087F-451B-AC36-941A13BD4D11}"/>
              </a:ext>
            </a:extLst>
          </p:cNvPr>
          <p:cNvSpPr/>
          <p:nvPr/>
        </p:nvSpPr>
        <p:spPr>
          <a:xfrm rot="5400000">
            <a:off x="3241972" y="4350339"/>
            <a:ext cx="665000" cy="6650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Seta: Dobrada para Cima 5">
            <a:extLst>
              <a:ext uri="{FF2B5EF4-FFF2-40B4-BE49-F238E27FC236}">
                <a16:creationId xmlns:a16="http://schemas.microsoft.com/office/drawing/2014/main" id="{FA110D55-CAF7-4D0E-9F13-A7500AE8D0B7}"/>
              </a:ext>
            </a:extLst>
          </p:cNvPr>
          <p:cNvSpPr/>
          <p:nvPr/>
        </p:nvSpPr>
        <p:spPr>
          <a:xfrm rot="5400000">
            <a:off x="1925792" y="2807868"/>
            <a:ext cx="447943" cy="43872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8" name="Imagem 7" descr="Desenho de pessoa e texto branco&#10;&#10;Descrição gerada automaticamente com confiança média">
            <a:extLst>
              <a:ext uri="{FF2B5EF4-FFF2-40B4-BE49-F238E27FC236}">
                <a16:creationId xmlns:a16="http://schemas.microsoft.com/office/drawing/2014/main" id="{BA7898D0-15CD-4B33-B8B2-CDE38492A0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9063664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15636" y="338994"/>
            <a:ext cx="11351492" cy="7319953"/>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Fundamentação:</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a:spcAft>
                <a:spcPts val="600"/>
              </a:spcAft>
            </a:pPr>
            <a:r>
              <a:rPr lang="pt-BR" sz="2800" dirty="0">
                <a:sym typeface="Wingdings" panose="05000000000000000000" pitchFamily="2" charset="2"/>
              </a:rPr>
              <a:t> </a:t>
            </a:r>
            <a:r>
              <a:rPr lang="pt-BR" sz="2800" dirty="0"/>
              <a:t>Art. 315. A decisão que decretar, substituir ou denegar a prisão preventiva </a:t>
            </a:r>
            <a:r>
              <a:rPr lang="pt-BR" sz="2800" b="1" dirty="0"/>
              <a:t>será sempre motivada e fundamentada</a:t>
            </a:r>
            <a:r>
              <a:rPr lang="pt-BR" sz="2800" dirty="0"/>
              <a:t>.     </a:t>
            </a:r>
          </a:p>
          <a:p>
            <a:pPr algn="just">
              <a:spcAft>
                <a:spcPts val="600"/>
              </a:spcAft>
            </a:pPr>
            <a:endParaRPr lang="pt-BR" sz="2800" dirty="0"/>
          </a:p>
          <a:p>
            <a:pPr algn="just">
              <a:spcAft>
                <a:spcPts val="600"/>
              </a:spcAft>
            </a:pPr>
            <a:r>
              <a:rPr lang="pt-BR" sz="2800" dirty="0"/>
              <a:t>§1º Na motivação da decretação da prisão preventiva ou de qualquer outra cautelar, o juiz deverá </a:t>
            </a:r>
            <a:r>
              <a:rPr lang="pt-BR" sz="2800" b="1" dirty="0"/>
              <a:t>indicar concretamente a existência de fatos novos ou contemporâneos</a:t>
            </a:r>
            <a:r>
              <a:rPr lang="pt-BR" sz="2800" dirty="0"/>
              <a:t> </a:t>
            </a:r>
            <a:r>
              <a:rPr lang="pt-BR" sz="2800" u="sng" dirty="0"/>
              <a:t>que justifiquem a aplicação da medida adotada</a:t>
            </a:r>
            <a:r>
              <a:rPr lang="pt-BR" sz="2800" dirty="0"/>
              <a:t>.   </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E5D2C243-2F21-4943-BAAD-08D256E92F8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979460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83491" y="449826"/>
            <a:ext cx="10991273" cy="9182001"/>
          </a:xfrm>
          <a:prstGeom prst="rect">
            <a:avLst/>
          </a:prstGeom>
        </p:spPr>
        <p:txBody>
          <a:bodyPr wrap="square">
            <a:spAutoFit/>
          </a:bodyPr>
          <a:lstStyle/>
          <a:p>
            <a:pPr marL="571500" indent="-571500" algn="just" defTabSz="821531">
              <a:spcBef>
                <a:spcPts val="1600"/>
              </a:spcBef>
              <a:buFontTx/>
              <a:buChar char="-"/>
              <a:defRPr/>
            </a:pPr>
            <a:r>
              <a:rPr lang="pt-BR" sz="4000" b="1" i="1" dirty="0">
                <a:ea typeface="Cambria" panose="02040503050406030204" pitchFamily="18" charset="0"/>
                <a:cs typeface="Calibri" panose="020F0502020204030204" pitchFamily="34" charset="0"/>
              </a:rPr>
              <a:t>Requisitos:</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a:t>
            </a:r>
            <a:r>
              <a:rPr lang="pt-BR" sz="2800" i="1" dirty="0">
                <a:ea typeface="Cambria" panose="02040503050406030204" pitchFamily="18" charset="0"/>
                <a:cs typeface="Calibri" panose="020F0502020204030204" pitchFamily="34" charset="0"/>
              </a:rPr>
              <a:t>Fumus comissi delicti </a:t>
            </a:r>
            <a:r>
              <a:rPr lang="pt-BR" sz="2800" dirty="0">
                <a:ea typeface="Cambria" panose="02040503050406030204" pitchFamily="18" charset="0"/>
                <a:cs typeface="Calibri" panose="020F0502020204030204" pitchFamily="34" charset="0"/>
              </a:rPr>
              <a:t>e </a:t>
            </a:r>
            <a:r>
              <a:rPr lang="pt-BR" sz="2800" i="1" dirty="0">
                <a:ea typeface="Cambria" panose="02040503050406030204" pitchFamily="18" charset="0"/>
                <a:cs typeface="Calibri" panose="020F0502020204030204" pitchFamily="34" charset="0"/>
              </a:rPr>
              <a:t>periculum libertatis</a:t>
            </a:r>
            <a:r>
              <a:rPr lang="pt-BR" sz="2800" dirty="0">
                <a:ea typeface="Cambria" panose="02040503050406030204" pitchFamily="18" charset="0"/>
                <a:cs typeface="Calibri" panose="020F0502020204030204" pitchFamily="34" charset="0"/>
              </a:rPr>
              <a:t>.</a:t>
            </a:r>
          </a:p>
          <a:p>
            <a:pPr algn="just"/>
            <a:endParaRPr lang="pt-BR" sz="2800" dirty="0">
              <a:sym typeface="Wingdings" panose="05000000000000000000" pitchFamily="2" charset="2"/>
            </a:endParaRPr>
          </a:p>
          <a:p>
            <a:pPr algn="just">
              <a:spcAft>
                <a:spcPts val="600"/>
              </a:spcAft>
            </a:pPr>
            <a:endParaRPr lang="pt-BR" sz="2800" dirty="0">
              <a:sym typeface="Wingdings" panose="05000000000000000000" pitchFamily="2" charset="2"/>
            </a:endParaRPr>
          </a:p>
          <a:p>
            <a:pPr algn="just">
              <a:spcAft>
                <a:spcPts val="600"/>
              </a:spcAft>
            </a:pPr>
            <a:r>
              <a:rPr lang="pt-BR" sz="2800" dirty="0">
                <a:sym typeface="Wingdings" panose="05000000000000000000" pitchFamily="2" charset="2"/>
              </a:rPr>
              <a:t> CPP. </a:t>
            </a:r>
            <a:r>
              <a:rPr lang="pt-BR" sz="2800" dirty="0"/>
              <a:t>Art. 282.  As medidas cautelares previstas neste Título deverão ser aplicadas observando-se a:         </a:t>
            </a:r>
          </a:p>
          <a:p>
            <a:pPr algn="just">
              <a:spcAft>
                <a:spcPts val="600"/>
              </a:spcAft>
            </a:pPr>
            <a:r>
              <a:rPr lang="pt-BR" sz="2800" dirty="0"/>
              <a:t>I - necessidade para </a:t>
            </a:r>
            <a:r>
              <a:rPr lang="pt-BR" sz="2800" b="1" dirty="0"/>
              <a:t>aplicação da lei penal</a:t>
            </a:r>
            <a:r>
              <a:rPr lang="pt-BR" sz="2800" dirty="0"/>
              <a:t>, para a </a:t>
            </a:r>
            <a:r>
              <a:rPr lang="pt-BR" sz="2800" i="1" dirty="0"/>
              <a:t>investigação</a:t>
            </a:r>
            <a:r>
              <a:rPr lang="pt-BR" sz="2800" dirty="0"/>
              <a:t> ou a instrução criminal e, nos casos expressamente previstos, para </a:t>
            </a:r>
            <a:r>
              <a:rPr lang="pt-BR" sz="2800" u="sng" dirty="0"/>
              <a:t>evitar a prática de infrações penais</a:t>
            </a:r>
            <a:r>
              <a:rPr lang="pt-BR" sz="2800" dirty="0"/>
              <a:t>;           </a:t>
            </a:r>
          </a:p>
          <a:p>
            <a:pPr algn="just">
              <a:spcAft>
                <a:spcPts val="600"/>
              </a:spcAft>
            </a:pPr>
            <a:r>
              <a:rPr lang="pt-BR" sz="2800" dirty="0"/>
              <a:t>II - </a:t>
            </a:r>
            <a:r>
              <a:rPr lang="pt-BR" sz="2800" b="1" dirty="0"/>
              <a:t>adequação da medida </a:t>
            </a:r>
            <a:r>
              <a:rPr lang="pt-BR" sz="2800" dirty="0"/>
              <a:t>à gravidade do crime, circunstâncias do fato e condições pessoais do indiciado ou acusado.    </a:t>
            </a:r>
          </a:p>
          <a:p>
            <a:pPr algn="just" defTabSz="821531">
              <a:spcBef>
                <a:spcPts val="1600"/>
              </a:spcBef>
              <a:defRPr/>
            </a:pPr>
            <a:endParaRPr lang="pt-BR" sz="4000" b="1" i="1" dirty="0">
              <a:ea typeface="Cambria" panose="02040503050406030204" pitchFamily="18" charset="0"/>
              <a:cs typeface="Calibri" panose="020F0502020204030204" pitchFamily="34" charset="0"/>
            </a:endParaRPr>
          </a:p>
          <a:p>
            <a:pPr algn="just" defTabSz="821531">
              <a:spcBef>
                <a:spcPts val="1600"/>
              </a:spcBef>
              <a:defRPr/>
            </a:pPr>
            <a:endParaRPr lang="pt-BR" sz="3600" dirty="0">
              <a:ea typeface="Cambria" panose="02040503050406030204" pitchFamily="18" charset="0"/>
              <a:cs typeface="Calibri" panose="020F0502020204030204" pitchFamily="34" charset="0"/>
            </a:endParaRPr>
          </a:p>
          <a:p>
            <a:pPr algn="just" defTabSz="821531">
              <a:spcBef>
                <a:spcPts val="1600"/>
              </a:spcBef>
              <a:defRPr/>
            </a:pPr>
            <a:r>
              <a:rPr lang="pt-BR" sz="3600" dirty="0">
                <a:ea typeface="Cambria" panose="02040503050406030204" pitchFamily="18" charset="0"/>
                <a:cs typeface="Calibri" panose="020F0502020204030204" pitchFamily="34" charset="0"/>
              </a:rPr>
              <a:t>			</a:t>
            </a:r>
          </a:p>
          <a:p>
            <a:pPr algn="just" defTabSz="821531">
              <a:spcBef>
                <a:spcPts val="1600"/>
              </a:spcBef>
              <a:defRPr/>
            </a:pPr>
            <a:r>
              <a:rPr lang="pt-BR" sz="3600" dirty="0">
                <a:ea typeface="Cambria" panose="02040503050406030204" pitchFamily="18" charset="0"/>
                <a:cs typeface="Calibri" panose="020F0502020204030204" pitchFamily="34" charset="0"/>
              </a:rPr>
              <a:t>	</a:t>
            </a:r>
          </a:p>
        </p:txBody>
      </p:sp>
      <p:sp>
        <p:nvSpPr>
          <p:cNvPr id="3" name="Seta: para Baixo 2">
            <a:extLst>
              <a:ext uri="{FF2B5EF4-FFF2-40B4-BE49-F238E27FC236}">
                <a16:creationId xmlns:a16="http://schemas.microsoft.com/office/drawing/2014/main" id="{E0AA2D1B-7D27-4B47-8D39-6991DE2FC41C}"/>
              </a:ext>
            </a:extLst>
          </p:cNvPr>
          <p:cNvSpPr/>
          <p:nvPr/>
        </p:nvSpPr>
        <p:spPr>
          <a:xfrm>
            <a:off x="4239491" y="2373746"/>
            <a:ext cx="286327" cy="711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5" name="Imagem 4" descr="Desenho de pessoa e texto branco&#10;&#10;Descrição gerada automaticamente com confiança média">
            <a:extLst>
              <a:ext uri="{FF2B5EF4-FFF2-40B4-BE49-F238E27FC236}">
                <a16:creationId xmlns:a16="http://schemas.microsoft.com/office/drawing/2014/main" id="{5470D513-9CD2-48A0-96AC-1C7F3C715E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60614200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32509" y="338994"/>
            <a:ext cx="11684000" cy="899733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Fundamentação:</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a:spcAft>
                <a:spcPts val="600"/>
              </a:spcAft>
            </a:pPr>
            <a:r>
              <a:rPr lang="pt-BR" sz="2800" dirty="0">
                <a:sym typeface="Wingdings" panose="05000000000000000000" pitchFamily="2" charset="2"/>
              </a:rPr>
              <a:t> </a:t>
            </a:r>
            <a:r>
              <a:rPr lang="pt-BR" sz="2300" dirty="0"/>
              <a:t>Art. 315. §2º </a:t>
            </a:r>
            <a:r>
              <a:rPr lang="pt-BR" sz="2300" b="1" dirty="0"/>
              <a:t>Não se considera fundamentada </a:t>
            </a:r>
            <a:r>
              <a:rPr lang="pt-BR" sz="2300" dirty="0"/>
              <a:t>qualquer decisão judicial, seja ela interlocutória, sentença ou acórdão, que:      </a:t>
            </a:r>
          </a:p>
          <a:p>
            <a:pPr algn="just">
              <a:spcAft>
                <a:spcPts val="600"/>
              </a:spcAft>
            </a:pPr>
            <a:r>
              <a:rPr lang="pt-BR" sz="2300" dirty="0"/>
              <a:t>I - </a:t>
            </a:r>
            <a:r>
              <a:rPr lang="pt-BR" sz="2300" b="1" dirty="0"/>
              <a:t>limitar-se à indicação, à reprodução ou à paráfrase de ato normativo, sem explicar sua relação </a:t>
            </a:r>
            <a:r>
              <a:rPr lang="pt-BR" sz="2300" dirty="0"/>
              <a:t>com a causa ou a questão decidida;     </a:t>
            </a:r>
          </a:p>
          <a:p>
            <a:pPr algn="just">
              <a:spcAft>
                <a:spcPts val="600"/>
              </a:spcAft>
            </a:pPr>
            <a:r>
              <a:rPr lang="pt-BR" sz="2300" dirty="0"/>
              <a:t>II - </a:t>
            </a:r>
            <a:r>
              <a:rPr lang="pt-BR" sz="2300" b="1" dirty="0"/>
              <a:t>empregar conceitos jurídicos indeterminados, sem explicar </a:t>
            </a:r>
            <a:r>
              <a:rPr lang="pt-BR" sz="2300" dirty="0"/>
              <a:t>o motivo concreto de sua incidência no caso;     </a:t>
            </a:r>
          </a:p>
          <a:p>
            <a:pPr algn="just">
              <a:spcAft>
                <a:spcPts val="600"/>
              </a:spcAft>
            </a:pPr>
            <a:r>
              <a:rPr lang="pt-BR" sz="2300" dirty="0"/>
              <a:t>III - </a:t>
            </a:r>
            <a:r>
              <a:rPr lang="pt-BR" sz="2300" b="1" dirty="0"/>
              <a:t>invocar motivos que se prestariam a justificar qualquer outra decisão</a:t>
            </a:r>
            <a:r>
              <a:rPr lang="pt-BR" sz="2300" dirty="0"/>
              <a:t>;     </a:t>
            </a:r>
          </a:p>
          <a:p>
            <a:pPr algn="just">
              <a:spcAft>
                <a:spcPts val="600"/>
              </a:spcAft>
            </a:pPr>
            <a:r>
              <a:rPr lang="pt-BR" sz="2300" dirty="0"/>
              <a:t>IV - </a:t>
            </a:r>
            <a:r>
              <a:rPr lang="pt-BR" sz="2300" b="1" dirty="0"/>
              <a:t>não enfrentar todos os argumentos </a:t>
            </a:r>
            <a:r>
              <a:rPr lang="pt-BR" sz="2300" dirty="0"/>
              <a:t>deduzidos no processo capazes de, em tese, infirmar a conclusão adotada pelo julgador;      </a:t>
            </a:r>
          </a:p>
          <a:p>
            <a:pPr algn="just">
              <a:spcAft>
                <a:spcPts val="600"/>
              </a:spcAft>
            </a:pPr>
            <a:r>
              <a:rPr lang="pt-BR" sz="2300" dirty="0"/>
              <a:t>V - </a:t>
            </a:r>
            <a:r>
              <a:rPr lang="pt-BR" sz="2300" b="1" dirty="0"/>
              <a:t>limitar-se a invocar precedente ou enunciado de súmula, sem identificar seus fundamentos determinantes nem demonstrar que o caso sob julgamento se ajusta àqueles fundamentos</a:t>
            </a:r>
            <a:r>
              <a:rPr lang="pt-BR" sz="2300" dirty="0"/>
              <a:t>;     </a:t>
            </a:r>
          </a:p>
          <a:p>
            <a:pPr algn="just">
              <a:spcAft>
                <a:spcPts val="600"/>
              </a:spcAft>
            </a:pPr>
            <a:r>
              <a:rPr lang="pt-BR" sz="2300" dirty="0"/>
              <a:t>VI - </a:t>
            </a:r>
            <a:r>
              <a:rPr lang="pt-BR" sz="2300" b="1" dirty="0"/>
              <a:t>deixar de seguir enunciado de súmula, jurisprudência ou precedente invocado pela parte, sem demonstrar a existência de distinção</a:t>
            </a:r>
            <a:r>
              <a:rPr lang="pt-BR" sz="2300" dirty="0"/>
              <a:t> no caso em julgamento ou a superação do entendimento. </a:t>
            </a:r>
            <a:r>
              <a:rPr lang="pt-BR" sz="2200" dirty="0"/>
              <a:t> </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CEB12DCC-3C98-45FA-881E-3E819C8BCC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5416862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32509" y="338994"/>
            <a:ext cx="11684000" cy="8438207"/>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Natureza provisória:</a:t>
            </a: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defTabSz="821531">
              <a:spcBef>
                <a:spcPts val="1600"/>
              </a:spcBef>
              <a:defRPr/>
            </a:pPr>
            <a:endParaRPr lang="pt-BR" sz="1000" b="1" i="1" dirty="0">
              <a:ea typeface="Cambria" panose="02040503050406030204" pitchFamily="18" charset="0"/>
              <a:cs typeface="Calibri" panose="020F0502020204030204" pitchFamily="34" charset="0"/>
            </a:endParaRPr>
          </a:p>
          <a:p>
            <a:pPr algn="just"/>
            <a:r>
              <a:rPr lang="pt-BR" sz="2800" dirty="0">
                <a:sym typeface="Wingdings" panose="05000000000000000000" pitchFamily="2" charset="2"/>
              </a:rPr>
              <a:t> </a:t>
            </a:r>
            <a:r>
              <a:rPr lang="pt-BR" sz="2800" dirty="0"/>
              <a:t>Art. 316. O </a:t>
            </a:r>
            <a:r>
              <a:rPr lang="pt-BR" sz="2800" b="1" dirty="0"/>
              <a:t>juiz poderá, de ofício ou a pedido das partes</a:t>
            </a:r>
            <a:r>
              <a:rPr lang="pt-BR" sz="2800" dirty="0"/>
              <a:t>, </a:t>
            </a:r>
            <a:r>
              <a:rPr lang="pt-BR" sz="2800" u="sng" dirty="0"/>
              <a:t>revogar a prisão preventiva se, no correr da investigação ou do processo, verificar a falta de motivo para que ela subsista</a:t>
            </a:r>
            <a:r>
              <a:rPr lang="pt-BR" sz="2800" dirty="0"/>
              <a:t>, </a:t>
            </a:r>
            <a:r>
              <a:rPr lang="pt-BR" sz="2800" i="1" dirty="0"/>
              <a:t>bem como novamente decretá-la, se sobrevierem razões que a justifiquem.     </a:t>
            </a:r>
          </a:p>
          <a:p>
            <a:pPr algn="just"/>
            <a:endParaRPr lang="pt-BR" sz="2800" dirty="0"/>
          </a:p>
          <a:p>
            <a:pPr algn="just"/>
            <a:r>
              <a:rPr lang="pt-BR" sz="2800" dirty="0"/>
              <a:t>Parágrafo único. Decretada a prisão preventiva, deverá o órgão emissor da decisão </a:t>
            </a:r>
            <a:r>
              <a:rPr lang="pt-BR" sz="2800" b="1" dirty="0"/>
              <a:t>revisar a necessidade de sua manutenção a cada 90 (noventa) dias, mediante decisão fundamentada, de ofício, </a:t>
            </a:r>
            <a:r>
              <a:rPr lang="pt-BR" sz="2800" b="1" u="sng" dirty="0"/>
              <a:t>sob pena de tornar a prisão ilegal</a:t>
            </a:r>
            <a:r>
              <a:rPr lang="pt-BR" sz="2800" dirty="0"/>
              <a:t>. </a:t>
            </a:r>
          </a:p>
          <a:p>
            <a:pPr algn="just">
              <a:spcAft>
                <a:spcPts val="600"/>
              </a:spcAft>
            </a:pPr>
            <a:r>
              <a:rPr lang="pt-BR" sz="2200" dirty="0"/>
              <a:t> </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endParaRPr lang="pt-BR" sz="28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	</a:t>
            </a:r>
          </a:p>
        </p:txBody>
      </p:sp>
      <p:sp>
        <p:nvSpPr>
          <p:cNvPr id="3" name="Retângulo 2">
            <a:extLst>
              <a:ext uri="{FF2B5EF4-FFF2-40B4-BE49-F238E27FC236}">
                <a16:creationId xmlns:a16="http://schemas.microsoft.com/office/drawing/2014/main" id="{CBC3A81E-AF33-4D5E-8D3A-71EC10064522}"/>
              </a:ext>
            </a:extLst>
          </p:cNvPr>
          <p:cNvSpPr/>
          <p:nvPr/>
        </p:nvSpPr>
        <p:spPr>
          <a:xfrm>
            <a:off x="4727991" y="6061425"/>
            <a:ext cx="5396093" cy="461665"/>
          </a:xfrm>
          <a:prstGeom prst="rect">
            <a:avLst/>
          </a:prstGeom>
        </p:spPr>
        <p:txBody>
          <a:bodyPr wrap="none">
            <a:spAutoFit/>
          </a:bodyPr>
          <a:lstStyle/>
          <a:p>
            <a:pPr algn="just"/>
            <a:r>
              <a:rPr lang="pt-BR" sz="2400" dirty="0"/>
              <a:t>Redação dada pela Lei nº 13.964, de 2019</a:t>
            </a:r>
          </a:p>
        </p:txBody>
      </p:sp>
      <p:sp>
        <p:nvSpPr>
          <p:cNvPr id="6" name="Seta: Dobrada para Cima 5">
            <a:extLst>
              <a:ext uri="{FF2B5EF4-FFF2-40B4-BE49-F238E27FC236}">
                <a16:creationId xmlns:a16="http://schemas.microsoft.com/office/drawing/2014/main" id="{84B0DAEC-7D0F-4FEA-8DDC-857AEA9E599B}"/>
              </a:ext>
            </a:extLst>
          </p:cNvPr>
          <p:cNvSpPr/>
          <p:nvPr/>
        </p:nvSpPr>
        <p:spPr>
          <a:xfrm rot="5400000">
            <a:off x="4112843" y="5963025"/>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D413D0A2-0095-48DF-964A-F1A789C880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919551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26472" y="1170266"/>
            <a:ext cx="11139055" cy="5139869"/>
          </a:xfrm>
          <a:prstGeom prst="rect">
            <a:avLst/>
          </a:prstGeom>
        </p:spPr>
        <p:txBody>
          <a:bodyPr wrap="square">
            <a:spAutoFit/>
          </a:bodyPr>
          <a:lstStyle/>
          <a:p>
            <a:pPr algn="just" defTabSz="821531">
              <a:spcBef>
                <a:spcPts val="1600"/>
              </a:spcBef>
              <a:defRPr/>
            </a:pPr>
            <a:r>
              <a:rPr lang="pt-BR" sz="2400" b="1" dirty="0"/>
              <a:t>- Não se pode decretar a prisão preventiva do acusado pelo simples fato de ele ter descumprido acordo de colaboração premiada</a:t>
            </a:r>
            <a:r>
              <a:rPr lang="pt-BR" sz="2400" dirty="0"/>
              <a:t>. Não há, sob o ponto de vista jurídico, relação direta entre a prisão preventiva e o acordo de colaboração premiada. Tampouco há previsão de que, em decorrência do descumprimento do acordo, seja restabelecida prisão preventiva anteriormente revogada. Por essa razão, o descumprimento do que foi acordado não justifica a decretação de nova custódia cautelar. É necessário verificar, no caso concreto, a presença dos requisitos da prisão preventiva, não podendo o decreto prisional ter como fundamento apenas a quebra do acordo. </a:t>
            </a:r>
          </a:p>
          <a:p>
            <a:pPr algn="just" defTabSz="821531">
              <a:spcBef>
                <a:spcPts val="1600"/>
              </a:spcBef>
              <a:defRPr/>
            </a:pPr>
            <a:r>
              <a:rPr lang="pt-BR" sz="2400" dirty="0"/>
              <a:t>STF. 1ª Turma. HC 138207/PR, Rel. Min. Edson Fachin, julgado em 25/4/2017 (Info 862). </a:t>
            </a:r>
            <a:r>
              <a:rPr lang="pt-BR" sz="2400" dirty="0">
                <a:ea typeface="Cambria" panose="02040503050406030204" pitchFamily="18" charset="0"/>
                <a:cs typeface="Calibri" panose="020F0502020204030204" pitchFamily="34" charset="0"/>
              </a:rPr>
              <a:t>						</a:t>
            </a:r>
            <a:endParaRPr lang="pt-BR" sz="2400" dirty="0"/>
          </a:p>
          <a:p>
            <a:pPr algn="just" defTabSz="821531">
              <a:spcBef>
                <a:spcPts val="1600"/>
              </a:spcBef>
              <a:defRPr/>
            </a:pPr>
            <a:r>
              <a:rPr lang="pt-BR" sz="2400" dirty="0">
                <a:ea typeface="Cambria" panose="02040503050406030204" pitchFamily="18" charset="0"/>
                <a:cs typeface="Calibri" panose="020F0502020204030204" pitchFamily="34" charset="0"/>
              </a:rPr>
              <a:t>  					</a:t>
            </a:r>
          </a:p>
          <a:p>
            <a:pPr algn="just" defTabSz="821531">
              <a:spcBef>
                <a:spcPts val="1600"/>
              </a:spcBef>
              <a:defRPr/>
            </a:pPr>
            <a:r>
              <a:rPr lang="pt-BR" sz="24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961EC606-8B09-4604-8BC8-3C239A27A4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39751928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24872" y="265099"/>
            <a:ext cx="11342255" cy="7437934"/>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Prisão domiciliar</a:t>
            </a:r>
            <a:r>
              <a:rPr lang="pt-BR" sz="3200" b="1" i="1" dirty="0">
                <a:ea typeface="Cambria" panose="02040503050406030204" pitchFamily="18" charset="0"/>
                <a:cs typeface="Calibri" panose="020F0502020204030204" pitchFamily="34" charset="0"/>
              </a:rPr>
              <a:t>:</a:t>
            </a: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Conceito extraído de Renato Brasileiro:</a:t>
            </a:r>
          </a:p>
          <a:p>
            <a:pPr algn="just" defTabSz="821531">
              <a:spcBef>
                <a:spcPts val="1600"/>
              </a:spcBef>
              <a:defRPr/>
            </a:pPr>
            <a:r>
              <a:rPr lang="pt-BR" sz="2800" dirty="0">
                <a:ea typeface="Cambria" panose="02040503050406030204" pitchFamily="18" charset="0"/>
                <a:cs typeface="Calibri" panose="020F0502020204030204" pitchFamily="34" charset="0"/>
              </a:rPr>
              <a:t>“Levando em consideração certas situações especiais, de natureza humanitária, a </a:t>
            </a:r>
            <a:r>
              <a:rPr lang="pt-BR" sz="2800" b="1" dirty="0">
                <a:ea typeface="Cambria" panose="02040503050406030204" pitchFamily="18" charset="0"/>
                <a:cs typeface="Calibri" panose="020F0502020204030204" pitchFamily="34" charset="0"/>
              </a:rPr>
              <a:t>substituição da prisão preventiva pela prisão domiciliar </a:t>
            </a:r>
            <a:r>
              <a:rPr lang="pt-BR" sz="2800" dirty="0">
                <a:ea typeface="Cambria" panose="02040503050406030204" pitchFamily="18" charset="0"/>
                <a:cs typeface="Calibri" panose="020F0502020204030204" pitchFamily="34" charset="0"/>
              </a:rPr>
              <a:t>visa tomar </a:t>
            </a:r>
            <a:r>
              <a:rPr lang="pt-BR" sz="2800" b="1" dirty="0">
                <a:ea typeface="Cambria" panose="02040503050406030204" pitchFamily="18" charset="0"/>
                <a:cs typeface="Calibri" panose="020F0502020204030204" pitchFamily="34" charset="0"/>
              </a:rPr>
              <a:t>menos desumana a segregação cautelar</a:t>
            </a:r>
            <a:r>
              <a:rPr lang="pt-BR" sz="2800" dirty="0">
                <a:ea typeface="Cambria" panose="02040503050406030204" pitchFamily="18" charset="0"/>
                <a:cs typeface="Calibri" panose="020F0502020204030204" pitchFamily="34" charset="0"/>
              </a:rPr>
              <a:t>, permitindo que, ao invés de ser recolhido ao cárcere, ao agente seja imposta a obrigação de permanecer em sua residência. Para que ocorra essa substituição, que só pode ser determinada pela autoridade judiciária, deve se exigir prova idônea dos requisitos estabelecidos no art. 318 do CPP.” </a:t>
            </a:r>
            <a:r>
              <a:rPr lang="pt-BR" sz="2800" dirty="0"/>
              <a:t>	</a:t>
            </a:r>
            <a:endParaRPr lang="pt-BR" sz="1200" dirty="0"/>
          </a:p>
          <a:p>
            <a:pPr algn="just"/>
            <a:r>
              <a:rPr lang="pt-BR" sz="1200" dirty="0"/>
              <a:t>						</a:t>
            </a:r>
          </a:p>
          <a:p>
            <a:pPr algn="just"/>
            <a:r>
              <a:rPr lang="pt-BR" sz="2800" dirty="0"/>
              <a:t>						Cautelar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sym typeface="Wingdings" panose="05000000000000000000" pitchFamily="2" charset="2"/>
              </a:rPr>
              <a:t> </a:t>
            </a:r>
            <a:r>
              <a:rPr lang="pt-BR" sz="2800" dirty="0"/>
              <a:t>Art. 317.  A prisão domiciliar consiste no recolhimento do indiciado ou acusado em sua </a:t>
            </a:r>
            <a:r>
              <a:rPr lang="pt-BR" sz="2800" b="1" dirty="0"/>
              <a:t>residência</a:t>
            </a:r>
            <a:r>
              <a:rPr lang="pt-BR" sz="2800" dirty="0"/>
              <a:t>, </a:t>
            </a:r>
            <a:r>
              <a:rPr lang="pt-BR" sz="2800" u="sng" dirty="0"/>
              <a:t>só podendo dela ausentar-se com autorização judicial</a:t>
            </a:r>
            <a:r>
              <a:rPr lang="pt-BR" sz="2800" dirty="0"/>
              <a:t>. </a:t>
            </a: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8DB9E844-9F0D-4100-8C1D-C5546B62904A}"/>
              </a:ext>
            </a:extLst>
          </p:cNvPr>
          <p:cNvSpPr/>
          <p:nvPr/>
        </p:nvSpPr>
        <p:spPr>
          <a:xfrm rot="5400000">
            <a:off x="5396697" y="4706883"/>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6F4421C5-E054-4BE0-8B28-2EB52F03E3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4079035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72654" y="302044"/>
            <a:ext cx="11222182" cy="8258671"/>
          </a:xfrm>
          <a:prstGeom prst="rect">
            <a:avLst/>
          </a:prstGeom>
        </p:spPr>
        <p:txBody>
          <a:bodyPr wrap="square">
            <a:spAutoFit/>
          </a:bodyPr>
          <a:lstStyle/>
          <a:p>
            <a:pPr algn="just"/>
            <a:r>
              <a:rPr lang="pt-BR" sz="2400" b="1" i="1" dirty="0"/>
              <a:t>- </a:t>
            </a:r>
            <a:r>
              <a:rPr lang="pt-BR" sz="3200" b="1" i="1" u="sng" dirty="0"/>
              <a:t>Hipóteses de cabimento:</a:t>
            </a:r>
          </a:p>
          <a:p>
            <a:pPr marL="285750" indent="-285750" algn="just">
              <a:buFontTx/>
              <a:buChar char="-"/>
            </a:pPr>
            <a:endParaRPr lang="pt-BR" sz="2000" dirty="0"/>
          </a:p>
          <a:p>
            <a:pPr algn="just">
              <a:spcBef>
                <a:spcPts val="600"/>
              </a:spcBef>
              <a:spcAft>
                <a:spcPts val="600"/>
              </a:spcAft>
            </a:pPr>
            <a:r>
              <a:rPr lang="pt-BR" sz="2400" dirty="0">
                <a:sym typeface="Wingdings" panose="05000000000000000000" pitchFamily="2" charset="2"/>
              </a:rPr>
              <a:t> </a:t>
            </a:r>
            <a:r>
              <a:rPr lang="pt-BR" sz="2400" dirty="0"/>
              <a:t>Art. 318.  Poderá o juiz </a:t>
            </a:r>
            <a:r>
              <a:rPr lang="pt-BR" sz="2400" b="1" dirty="0"/>
              <a:t>substituir a prisão preventiva pela domiciliar </a:t>
            </a:r>
            <a:r>
              <a:rPr lang="pt-BR" sz="2400" dirty="0"/>
              <a:t>quando o agente for:         </a:t>
            </a:r>
          </a:p>
          <a:p>
            <a:pPr algn="just">
              <a:spcBef>
                <a:spcPts val="600"/>
              </a:spcBef>
              <a:spcAft>
                <a:spcPts val="600"/>
              </a:spcAft>
            </a:pPr>
            <a:r>
              <a:rPr lang="pt-BR" sz="2400" dirty="0"/>
              <a:t>I - </a:t>
            </a:r>
            <a:r>
              <a:rPr lang="pt-BR" sz="2400" b="1" dirty="0"/>
              <a:t>maior de 80 </a:t>
            </a:r>
            <a:r>
              <a:rPr lang="pt-BR" sz="2400" dirty="0"/>
              <a:t>(oitenta) anos;          </a:t>
            </a:r>
          </a:p>
          <a:p>
            <a:pPr algn="just">
              <a:spcBef>
                <a:spcPts val="600"/>
              </a:spcBef>
              <a:spcAft>
                <a:spcPts val="600"/>
              </a:spcAft>
            </a:pPr>
            <a:r>
              <a:rPr lang="pt-BR" sz="2400" dirty="0"/>
              <a:t>II - </a:t>
            </a:r>
            <a:r>
              <a:rPr lang="pt-BR" sz="2400" b="1" dirty="0"/>
              <a:t>extremamente debilitado por motivo de doença grave</a:t>
            </a:r>
            <a:r>
              <a:rPr lang="pt-BR" sz="2400" dirty="0"/>
              <a:t>;           </a:t>
            </a:r>
          </a:p>
          <a:p>
            <a:pPr algn="just">
              <a:spcBef>
                <a:spcPts val="600"/>
              </a:spcBef>
              <a:spcAft>
                <a:spcPts val="600"/>
              </a:spcAft>
            </a:pPr>
            <a:r>
              <a:rPr lang="pt-BR" sz="2400" dirty="0"/>
              <a:t>III - </a:t>
            </a:r>
            <a:r>
              <a:rPr lang="pt-BR" sz="2400" b="1" dirty="0"/>
              <a:t>imprescindível aos cuidados especiais de pessoa menor de 6 (seis) anos de idade ou com deficiência;             </a:t>
            </a:r>
          </a:p>
          <a:p>
            <a:pPr algn="just">
              <a:spcBef>
                <a:spcPts val="600"/>
              </a:spcBef>
              <a:spcAft>
                <a:spcPts val="600"/>
              </a:spcAft>
            </a:pPr>
            <a:r>
              <a:rPr lang="pt-BR" sz="2400" dirty="0"/>
              <a:t>IV - </a:t>
            </a:r>
            <a:r>
              <a:rPr lang="pt-BR" sz="2400" b="1" dirty="0"/>
              <a:t>gestante</a:t>
            </a:r>
            <a:r>
              <a:rPr lang="pt-BR" sz="2400" dirty="0"/>
              <a:t>;           </a:t>
            </a:r>
          </a:p>
          <a:p>
            <a:pPr algn="just">
              <a:spcBef>
                <a:spcPts val="600"/>
              </a:spcBef>
              <a:spcAft>
                <a:spcPts val="600"/>
              </a:spcAft>
            </a:pPr>
            <a:r>
              <a:rPr lang="pt-BR" sz="2400" dirty="0"/>
              <a:t>V - </a:t>
            </a:r>
            <a:r>
              <a:rPr lang="pt-BR" sz="2400" b="1" u="sng" dirty="0"/>
              <a:t>mulher</a:t>
            </a:r>
            <a:r>
              <a:rPr lang="pt-BR" sz="2400" b="1" dirty="0"/>
              <a:t> com filho de até 12 </a:t>
            </a:r>
            <a:r>
              <a:rPr lang="pt-BR" sz="2400" dirty="0"/>
              <a:t>(doze) anos de idade incompletos;           </a:t>
            </a:r>
          </a:p>
          <a:p>
            <a:pPr algn="just">
              <a:spcBef>
                <a:spcPts val="600"/>
              </a:spcBef>
              <a:spcAft>
                <a:spcPts val="600"/>
              </a:spcAft>
            </a:pPr>
            <a:r>
              <a:rPr lang="pt-BR" sz="2400" dirty="0"/>
              <a:t>VI - </a:t>
            </a:r>
            <a:r>
              <a:rPr lang="pt-BR" sz="2400" b="1" u="sng" dirty="0"/>
              <a:t>homem</a:t>
            </a:r>
            <a:r>
              <a:rPr lang="pt-BR" sz="2400" dirty="0"/>
              <a:t>, caso seja o </a:t>
            </a:r>
            <a:r>
              <a:rPr lang="pt-BR" sz="2400" i="1" dirty="0"/>
              <a:t>único responsável </a:t>
            </a:r>
            <a:r>
              <a:rPr lang="pt-BR" sz="2400" dirty="0"/>
              <a:t>pelos </a:t>
            </a:r>
            <a:r>
              <a:rPr lang="pt-BR" sz="2400" b="1" dirty="0"/>
              <a:t>cuidados do filho de até 12 </a:t>
            </a:r>
            <a:r>
              <a:rPr lang="pt-BR" sz="2400" dirty="0"/>
              <a:t>(doze) anos de idade incompletos.          </a:t>
            </a:r>
          </a:p>
          <a:p>
            <a:pPr algn="just">
              <a:spcBef>
                <a:spcPts val="600"/>
              </a:spcBef>
              <a:spcAft>
                <a:spcPts val="600"/>
              </a:spcAft>
            </a:pPr>
            <a:r>
              <a:rPr lang="pt-BR" sz="2400" dirty="0"/>
              <a:t>Parágrafo único.  Para a substituição, o juiz exigirá </a:t>
            </a:r>
            <a:r>
              <a:rPr lang="pt-BR" sz="2400" b="1" dirty="0"/>
              <a:t>prova idônea </a:t>
            </a:r>
            <a:r>
              <a:rPr lang="pt-BR" sz="2400" dirty="0"/>
              <a:t>dos requisitos estabelecidos neste artigo.   </a:t>
            </a:r>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AA6AB992-EF17-4A7A-B19D-597F0A34F6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84792007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97163" y="845870"/>
            <a:ext cx="11222182" cy="7786747"/>
          </a:xfrm>
          <a:prstGeom prst="rect">
            <a:avLst/>
          </a:prstGeom>
        </p:spPr>
        <p:txBody>
          <a:bodyPr wrap="square">
            <a:spAutoFit/>
          </a:bodyPr>
          <a:lstStyle/>
          <a:p>
            <a:pPr algn="just">
              <a:spcBef>
                <a:spcPts val="600"/>
              </a:spcBef>
              <a:spcAft>
                <a:spcPts val="600"/>
              </a:spcAft>
            </a:pPr>
            <a:r>
              <a:rPr lang="pt-BR" sz="2800" dirty="0">
                <a:sym typeface="Wingdings" panose="05000000000000000000" pitchFamily="2" charset="2"/>
              </a:rPr>
              <a:t> </a:t>
            </a:r>
            <a:r>
              <a:rPr lang="pt-BR" sz="2800" dirty="0"/>
              <a:t>Art. 318-A.  A prisão preventiva imposta à </a:t>
            </a:r>
            <a:r>
              <a:rPr lang="pt-BR" sz="2800" b="1" dirty="0"/>
              <a:t>mulher gestante ou que for mãe ou responsável por crianças ou pessoas com deficiência </a:t>
            </a:r>
            <a:r>
              <a:rPr lang="pt-BR" sz="2800" dirty="0"/>
              <a:t>será substituída por prisão domiciliar, desde que:                 </a:t>
            </a:r>
          </a:p>
          <a:p>
            <a:pPr algn="just">
              <a:spcBef>
                <a:spcPts val="600"/>
              </a:spcBef>
              <a:spcAft>
                <a:spcPts val="600"/>
              </a:spcAft>
            </a:pPr>
            <a:r>
              <a:rPr lang="pt-BR" sz="2800" dirty="0"/>
              <a:t>I - </a:t>
            </a:r>
            <a:r>
              <a:rPr lang="pt-BR" sz="2800" b="1" dirty="0"/>
              <a:t>não tenha cometido crime com violência ou grave ameaça a pessoa</a:t>
            </a:r>
            <a:r>
              <a:rPr lang="pt-BR" sz="2800" dirty="0"/>
              <a:t>;                 </a:t>
            </a:r>
          </a:p>
          <a:p>
            <a:pPr algn="just">
              <a:spcBef>
                <a:spcPts val="600"/>
              </a:spcBef>
              <a:spcAft>
                <a:spcPts val="600"/>
              </a:spcAft>
            </a:pPr>
            <a:r>
              <a:rPr lang="pt-BR" sz="2800" dirty="0"/>
              <a:t>II - </a:t>
            </a:r>
            <a:r>
              <a:rPr lang="pt-BR" sz="2800" b="1" dirty="0"/>
              <a:t>não tenha cometido o crime </a:t>
            </a:r>
            <a:r>
              <a:rPr lang="pt-BR" sz="2800" b="1" u="sng" dirty="0"/>
              <a:t>contra seu filho ou dependente</a:t>
            </a:r>
            <a:r>
              <a:rPr lang="pt-BR" sz="2800" dirty="0"/>
              <a:t>.                          Incluído pela Lei nº 13.769, de 2018.</a:t>
            </a:r>
          </a:p>
          <a:p>
            <a:pPr algn="just">
              <a:spcBef>
                <a:spcPts val="600"/>
              </a:spcBef>
              <a:spcAft>
                <a:spcPts val="600"/>
              </a:spcAft>
            </a:pPr>
            <a:endParaRPr lang="pt-BR" sz="2800" dirty="0"/>
          </a:p>
          <a:p>
            <a:pPr algn="just">
              <a:spcBef>
                <a:spcPts val="600"/>
              </a:spcBef>
              <a:spcAft>
                <a:spcPts val="600"/>
              </a:spcAft>
            </a:pPr>
            <a:r>
              <a:rPr lang="pt-BR" sz="2800" dirty="0">
                <a:sym typeface="Wingdings" panose="05000000000000000000" pitchFamily="2" charset="2"/>
              </a:rPr>
              <a:t> </a:t>
            </a:r>
            <a:r>
              <a:rPr lang="pt-BR" sz="2800" dirty="0"/>
              <a:t>Art. 318-B.  A substituição de que tratam os arts. 318 e 318-A poderá ser efetuada </a:t>
            </a:r>
            <a:r>
              <a:rPr lang="pt-BR" sz="2800" b="1" dirty="0"/>
              <a:t>sem prejuízo da aplicação concomitante das medidas alternativas previstas no art. 319 </a:t>
            </a:r>
            <a:r>
              <a:rPr lang="pt-BR" sz="2800" dirty="0"/>
              <a:t>deste Código. </a:t>
            </a:r>
          </a:p>
          <a:p>
            <a:pPr algn="just">
              <a:spcBef>
                <a:spcPts val="600"/>
              </a:spcBef>
              <a:spcAft>
                <a:spcPts val="600"/>
              </a:spcAft>
            </a:pPr>
            <a:r>
              <a:rPr lang="pt-BR" sz="2800" dirty="0"/>
              <a:t>  </a:t>
            </a:r>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p:txBody>
      </p:sp>
      <p:sp>
        <p:nvSpPr>
          <p:cNvPr id="3" name="Seta: para a Direita 2">
            <a:extLst>
              <a:ext uri="{FF2B5EF4-FFF2-40B4-BE49-F238E27FC236}">
                <a16:creationId xmlns:a16="http://schemas.microsoft.com/office/drawing/2014/main" id="{EFB28C73-F63F-47A3-883F-9C6FF56ABBD7}"/>
              </a:ext>
            </a:extLst>
          </p:cNvPr>
          <p:cNvSpPr/>
          <p:nvPr/>
        </p:nvSpPr>
        <p:spPr>
          <a:xfrm>
            <a:off x="3491345" y="3860800"/>
            <a:ext cx="674255" cy="2401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5" name="Imagem 4" descr="Desenho de pessoa e texto branco&#10;&#10;Descrição gerada automaticamente com confiança média">
            <a:extLst>
              <a:ext uri="{FF2B5EF4-FFF2-40B4-BE49-F238E27FC236}">
                <a16:creationId xmlns:a16="http://schemas.microsoft.com/office/drawing/2014/main" id="{0AF2A6F4-B7F0-45EE-A2E6-469C7792087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63917923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97163" y="845870"/>
            <a:ext cx="11222182" cy="7048083"/>
          </a:xfrm>
          <a:prstGeom prst="rect">
            <a:avLst/>
          </a:prstGeom>
        </p:spPr>
        <p:txBody>
          <a:bodyPr wrap="square">
            <a:spAutoFit/>
          </a:bodyPr>
          <a:lstStyle/>
          <a:p>
            <a:pPr>
              <a:spcBef>
                <a:spcPts val="600"/>
              </a:spcBef>
              <a:spcAft>
                <a:spcPts val="600"/>
              </a:spcAft>
            </a:pPr>
            <a:r>
              <a:rPr lang="pt-BR" sz="2800" dirty="0"/>
              <a:t>- É possível a concessão de prisão domiciliar, ainda que se trate de execução provisória da pena, para condenada gestante ou que seja mãe ou responsável por crianças ou pessoas com deficiência.</a:t>
            </a:r>
          </a:p>
          <a:p>
            <a:pPr algn="just">
              <a:spcBef>
                <a:spcPts val="600"/>
              </a:spcBef>
              <a:spcAft>
                <a:spcPts val="600"/>
              </a:spcAft>
            </a:pPr>
            <a:r>
              <a:rPr lang="pt-BR" sz="2800" dirty="0"/>
              <a:t>STJ. 5ª Turma. HC 487.763-SP, Rel. Min. Reynaldo Soares da Fonseca, julgado em 02/04/2019 (Info 647).	</a:t>
            </a:r>
          </a:p>
          <a:p>
            <a:pPr algn="just">
              <a:spcBef>
                <a:spcPts val="600"/>
              </a:spcBef>
              <a:spcAft>
                <a:spcPts val="600"/>
              </a:spcAft>
            </a:pPr>
            <a:endParaRPr lang="pt-BR" sz="28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t>- Esta Corte Superior orienta-se sentido de que, à luz do disposto no art. 318, inciso II, do Código de Processo Penal, o preso deve comprovar, simultaneamente, o grave estado de saúde em que se encontra e a </a:t>
            </a:r>
            <a:r>
              <a:rPr lang="pt-BR" sz="2800" b="1" dirty="0"/>
              <a:t>incompatibilidade entre o tratamento de saúde e o encarceramento, o que não se verificou na hipótese dos autos</a:t>
            </a:r>
            <a:r>
              <a:rPr lang="pt-BR" sz="2800" dirty="0"/>
              <a:t>. Precedentes.</a:t>
            </a:r>
          </a:p>
          <a:p>
            <a:pPr algn="just">
              <a:spcBef>
                <a:spcPts val="600"/>
              </a:spcBef>
              <a:spcAft>
                <a:spcPts val="600"/>
              </a:spcAft>
            </a:pPr>
            <a:r>
              <a:rPr lang="pt-BR" sz="2800" dirty="0"/>
              <a:t>STJ. HC 495.492/MS, j. 11/06/2019.</a:t>
            </a:r>
            <a:endParaRPr lang="pt-BR" sz="2800" b="1" dirty="0">
              <a:ea typeface="Cambria" panose="02040503050406030204" pitchFamily="18" charset="0"/>
              <a:cs typeface="Calibri" panose="020F0502020204030204" pitchFamily="34" charset="0"/>
            </a:endParaRP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868E04BF-B7B8-4A55-96F8-3F440CF597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9703151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6145272"/>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Prisão Temporária</a:t>
            </a:r>
            <a:r>
              <a:rPr lang="pt-BR" sz="3200" b="1" i="1" dirty="0">
                <a:ea typeface="Cambria" panose="02040503050406030204" pitchFamily="18" charset="0"/>
                <a:cs typeface="Calibri" panose="020F0502020204030204" pitchFamily="34" charset="0"/>
              </a:rPr>
              <a:t>:</a:t>
            </a: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Conceito extraído de Renato Brasileiro:</a:t>
            </a:r>
          </a:p>
          <a:p>
            <a:pPr algn="just" defTabSz="821531">
              <a:spcBef>
                <a:spcPts val="1600"/>
              </a:spcBef>
              <a:defRPr/>
            </a:pPr>
            <a:r>
              <a:rPr lang="pt-BR" sz="24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Cuida-se de espécie de prisão cautelar decretada pela autoridade judiciária competente durante a fase preliminar de investigações, com prazo preestabelecido de duração, quando a privação da liberdade de locomoção do indivíduo for indispensável para a obtenção de elementos de informação quanto à autoria e materialidade das infrações penais mencionadas no art. 1º, III, da Lei nº 7.960/89, assim como em relação aos crimes hediondos e equiparados, viabilizando a instauração da </a:t>
            </a:r>
            <a:r>
              <a:rPr lang="pt-BR" sz="2800" i="1" dirty="0">
                <a:ea typeface="Cambria" panose="02040503050406030204" pitchFamily="18" charset="0"/>
                <a:cs typeface="Calibri" panose="020F0502020204030204" pitchFamily="34" charset="0"/>
              </a:rPr>
              <a:t>persecutio criminis in judicio</a:t>
            </a:r>
            <a:r>
              <a:rPr lang="pt-BR" sz="2800" dirty="0">
                <a:ea typeface="Cambria" panose="02040503050406030204" pitchFamily="18" charset="0"/>
                <a:cs typeface="Calibri" panose="020F0502020204030204" pitchFamily="34" charset="0"/>
              </a:rPr>
              <a:t>.”</a:t>
            </a:r>
            <a:r>
              <a:rPr lang="pt-BR" sz="2800" dirty="0"/>
              <a:t>	</a:t>
            </a:r>
          </a:p>
          <a:p>
            <a:pPr algn="just"/>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21BDB0FA-A7D1-46CB-A582-A767004CA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3156324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222182" cy="6473567"/>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Requisitos:</a:t>
            </a:r>
          </a:p>
          <a:p>
            <a:pPr algn="just" defTabSz="821531">
              <a:spcBef>
                <a:spcPts val="1600"/>
              </a:spcBef>
              <a:defRPr/>
            </a:pPr>
            <a:endParaRPr lang="pt-BR" sz="2400"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Precisamos de um dos dois incisos abaixo:</a:t>
            </a:r>
          </a:p>
          <a:p>
            <a:pPr algn="just" defTabSz="821531">
              <a:spcBef>
                <a:spcPts val="1600"/>
              </a:spcBef>
              <a:defRPr/>
            </a:pPr>
            <a:endParaRPr lang="pt-BR" sz="2800" dirty="0">
              <a:ea typeface="Cambria" panose="02040503050406030204" pitchFamily="18" charset="0"/>
              <a:cs typeface="Calibri" panose="020F0502020204030204" pitchFamily="34" charset="0"/>
            </a:endParaRPr>
          </a:p>
          <a:p>
            <a:pPr>
              <a:spcBef>
                <a:spcPts val="600"/>
              </a:spcBef>
              <a:spcAft>
                <a:spcPts val="600"/>
              </a:spcAft>
            </a:pPr>
            <a:r>
              <a:rPr lang="pt-BR" sz="2800" dirty="0">
                <a:sym typeface="Wingdings" panose="05000000000000000000" pitchFamily="2" charset="2"/>
              </a:rPr>
              <a:t> </a:t>
            </a:r>
            <a:r>
              <a:rPr lang="pt-BR" sz="2800" dirty="0"/>
              <a:t>Art. 1° Caberá prisão temporária:</a:t>
            </a:r>
          </a:p>
          <a:p>
            <a:pPr>
              <a:spcBef>
                <a:spcPts val="600"/>
              </a:spcBef>
              <a:spcAft>
                <a:spcPts val="600"/>
              </a:spcAft>
            </a:pPr>
            <a:r>
              <a:rPr lang="pt-BR" sz="2800" dirty="0"/>
              <a:t>I - </a:t>
            </a:r>
            <a:r>
              <a:rPr lang="pt-BR" sz="2800" b="1" dirty="0"/>
              <a:t>quando imprescindível para as investigações do </a:t>
            </a:r>
            <a:r>
              <a:rPr lang="pt-BR" sz="2800" b="1" u="sng" dirty="0"/>
              <a:t>inquérito policial</a:t>
            </a:r>
            <a:r>
              <a:rPr lang="pt-BR" sz="2800" dirty="0"/>
              <a:t>;</a:t>
            </a:r>
          </a:p>
          <a:p>
            <a:pPr>
              <a:spcBef>
                <a:spcPts val="600"/>
              </a:spcBef>
              <a:spcAft>
                <a:spcPts val="600"/>
              </a:spcAft>
            </a:pPr>
            <a:r>
              <a:rPr lang="pt-BR" sz="2800" dirty="0"/>
              <a:t>II - quando o </a:t>
            </a:r>
            <a:r>
              <a:rPr lang="pt-BR" sz="2800" b="1" dirty="0"/>
              <a:t>indicado não tiver residência fixa </a:t>
            </a:r>
            <a:r>
              <a:rPr lang="pt-BR" sz="2800" dirty="0"/>
              <a:t>ou </a:t>
            </a:r>
            <a:r>
              <a:rPr lang="pt-BR" sz="2800" u="sng" dirty="0"/>
              <a:t>não fornecer elementos necessários ao esclarecimento de sua identidade</a:t>
            </a:r>
            <a:r>
              <a:rPr lang="pt-BR" sz="2800" dirty="0"/>
              <a:t>;</a:t>
            </a:r>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122E3D8C-75DC-470F-AAA8-A7D48A15D2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71125566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50982" y="646545"/>
            <a:ext cx="10778836" cy="7540526"/>
          </a:xfrm>
          <a:prstGeom prst="rect">
            <a:avLst/>
          </a:prstGeom>
        </p:spPr>
        <p:txBody>
          <a:bodyPr wrap="square">
            <a:spAutoFit/>
          </a:bodyPr>
          <a:lstStyle/>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400"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Além de um dos dois incisos do outro slide, precisamos ainda de um dos crimes desse outro inciso:</a:t>
            </a:r>
          </a:p>
          <a:p>
            <a:pPr algn="just" defTabSz="821531">
              <a:spcBef>
                <a:spcPts val="1600"/>
              </a:spcBef>
              <a:defRPr/>
            </a:pPr>
            <a:endParaRPr lang="pt-BR" sz="2800" dirty="0">
              <a:ea typeface="Cambria" panose="02040503050406030204" pitchFamily="18" charset="0"/>
              <a:cs typeface="Calibri" panose="020F0502020204030204" pitchFamily="34" charset="0"/>
            </a:endParaRPr>
          </a:p>
          <a:p>
            <a:pPr algn="just">
              <a:spcBef>
                <a:spcPts val="1200"/>
              </a:spcBef>
              <a:spcAft>
                <a:spcPts val="1200"/>
              </a:spcAft>
            </a:pPr>
            <a:r>
              <a:rPr lang="pt-BR" sz="2800" dirty="0">
                <a:sym typeface="Wingdings" panose="05000000000000000000" pitchFamily="2" charset="2"/>
              </a:rPr>
              <a:t> </a:t>
            </a:r>
            <a:r>
              <a:rPr lang="pt-BR" sz="2800" dirty="0"/>
              <a:t>III - quando houver </a:t>
            </a:r>
            <a:r>
              <a:rPr lang="pt-BR" sz="2800" b="1" dirty="0"/>
              <a:t>fundadas razões</a:t>
            </a:r>
            <a:r>
              <a:rPr lang="pt-BR" sz="2800" dirty="0"/>
              <a:t>, de acordo com </a:t>
            </a:r>
            <a:r>
              <a:rPr lang="pt-BR" sz="2800" b="1" dirty="0"/>
              <a:t>qualquer prova admitida </a:t>
            </a:r>
            <a:r>
              <a:rPr lang="pt-BR" sz="2800" dirty="0"/>
              <a:t>na legislação penal, de </a:t>
            </a:r>
            <a:r>
              <a:rPr lang="pt-BR" sz="2800" b="1" dirty="0"/>
              <a:t>autoria ou participação do indiciado nos seguintes crimes</a:t>
            </a:r>
            <a:r>
              <a:rPr lang="pt-BR" sz="2800" dirty="0"/>
              <a:t>:</a:t>
            </a:r>
          </a:p>
          <a:p>
            <a:pPr algn="just">
              <a:spcBef>
                <a:spcPts val="1200"/>
              </a:spcBef>
              <a:spcAft>
                <a:spcPts val="1200"/>
              </a:spcAft>
            </a:pPr>
            <a:r>
              <a:rPr lang="pt-BR" sz="2800" dirty="0"/>
              <a:t>a) homicídio doloso (art. 121, caput, e seu §2°);</a:t>
            </a:r>
          </a:p>
          <a:p>
            <a:pPr algn="just">
              <a:spcBef>
                <a:spcPts val="600"/>
              </a:spcBef>
              <a:spcAft>
                <a:spcPts val="600"/>
              </a:spcAft>
            </a:pPr>
            <a:r>
              <a:rPr lang="pt-BR" sz="2800" dirty="0"/>
              <a:t>b) seqüestro ou cárcere privado (art. 148, caput, e seus §§ 1° e 2°);</a:t>
            </a:r>
          </a:p>
          <a:p>
            <a:pPr algn="just">
              <a:spcBef>
                <a:spcPts val="600"/>
              </a:spcBef>
              <a:spcAft>
                <a:spcPts val="600"/>
              </a:spcAft>
            </a:pPr>
            <a:r>
              <a:rPr lang="pt-BR" sz="2800" dirty="0"/>
              <a:t>c) roubo (art. 157, caput, e seus §§ 1°, 2° e 3°);</a:t>
            </a:r>
          </a:p>
          <a:p>
            <a:pPr algn="just">
              <a:spcBef>
                <a:spcPts val="600"/>
              </a:spcBef>
              <a:spcAft>
                <a:spcPts val="600"/>
              </a:spcAft>
            </a:pPr>
            <a:r>
              <a:rPr lang="pt-BR" sz="2800" dirty="0"/>
              <a:t>d) extorsão (art. 158, caput, e seus §§ 1° e 2°);</a:t>
            </a:r>
            <a:endParaRPr lang="pt-BR" dirty="0"/>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3" name="Seta: para Baixo 2">
            <a:extLst>
              <a:ext uri="{FF2B5EF4-FFF2-40B4-BE49-F238E27FC236}">
                <a16:creationId xmlns:a16="http://schemas.microsoft.com/office/drawing/2014/main" id="{15F5AAB7-8F0A-4315-88ED-4076F5C4D81C}"/>
              </a:ext>
            </a:extLst>
          </p:cNvPr>
          <p:cNvSpPr/>
          <p:nvPr/>
        </p:nvSpPr>
        <p:spPr>
          <a:xfrm>
            <a:off x="2456873" y="89608"/>
            <a:ext cx="249382" cy="47381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5" name="Imagem 4" descr="Desenho de pessoa e texto branco&#10;&#10;Descrição gerada automaticamente com confiança média">
            <a:extLst>
              <a:ext uri="{FF2B5EF4-FFF2-40B4-BE49-F238E27FC236}">
                <a16:creationId xmlns:a16="http://schemas.microsoft.com/office/drawing/2014/main" id="{B8E146C7-5C85-444B-96C9-11F14A8DDC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15748" y="25578"/>
            <a:ext cx="1576251" cy="797133"/>
          </a:xfrm>
          <a:prstGeom prst="rect">
            <a:avLst/>
          </a:prstGeom>
        </p:spPr>
      </p:pic>
    </p:spTree>
    <p:extLst>
      <p:ext uri="{BB962C8B-B14F-4D97-AF65-F5344CB8AC3E}">
        <p14:creationId xmlns:p14="http://schemas.microsoft.com/office/powerpoint/2010/main" val="747697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0991273" cy="6442789"/>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Aplicação isolada ou cumulativa:</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Cumulativas ou não, caso seja adequado. Pode ser apenas uma, por exemplo.</a:t>
            </a:r>
            <a:endParaRPr lang="pt-BR" sz="2800" dirty="0">
              <a:sym typeface="Wingdings" panose="05000000000000000000" pitchFamily="2" charset="2"/>
            </a:endParaRPr>
          </a:p>
          <a:p>
            <a:pPr algn="just">
              <a:spcAft>
                <a:spcPts val="600"/>
              </a:spcAft>
            </a:pPr>
            <a:endParaRPr lang="pt-BR" sz="2800" dirty="0">
              <a:sym typeface="Wingdings" panose="05000000000000000000" pitchFamily="2" charset="2"/>
            </a:endParaRPr>
          </a:p>
          <a:p>
            <a:pPr algn="just">
              <a:spcAft>
                <a:spcPts val="600"/>
              </a:spcAft>
            </a:pPr>
            <a:endParaRPr lang="pt-BR" sz="2800" dirty="0">
              <a:sym typeface="Wingdings" panose="05000000000000000000" pitchFamily="2" charset="2"/>
            </a:endParaRPr>
          </a:p>
          <a:p>
            <a:r>
              <a:rPr lang="pt-BR" sz="2800" dirty="0">
                <a:sym typeface="Wingdings" panose="05000000000000000000" pitchFamily="2" charset="2"/>
              </a:rPr>
              <a:t> </a:t>
            </a:r>
            <a:r>
              <a:rPr lang="pt-BR" sz="2800" dirty="0"/>
              <a:t>Art. 282. §1</a:t>
            </a:r>
            <a:r>
              <a:rPr lang="pt-BR" sz="2800" u="sng" baseline="30000" dirty="0"/>
              <a:t>o</a:t>
            </a:r>
            <a:r>
              <a:rPr lang="pt-BR" sz="2800" dirty="0"/>
              <a:t> As medidas cautelares poderão ser aplicadas </a:t>
            </a:r>
            <a:r>
              <a:rPr lang="pt-BR" sz="2800" b="1" dirty="0"/>
              <a:t>isolada ou cumulativamente</a:t>
            </a:r>
            <a:r>
              <a:rPr lang="pt-BR" sz="2800" dirty="0"/>
              <a:t>.    </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defTabSz="821531">
              <a:spcBef>
                <a:spcPts val="1600"/>
              </a:spcBef>
              <a:defRPr/>
            </a:pPr>
            <a:endParaRPr lang="pt-BR" sz="2800"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3" name="Seta: para Baixo 2">
            <a:extLst>
              <a:ext uri="{FF2B5EF4-FFF2-40B4-BE49-F238E27FC236}">
                <a16:creationId xmlns:a16="http://schemas.microsoft.com/office/drawing/2014/main" id="{E0AA2D1B-7D27-4B47-8D39-6991DE2FC41C}"/>
              </a:ext>
            </a:extLst>
          </p:cNvPr>
          <p:cNvSpPr/>
          <p:nvPr/>
        </p:nvSpPr>
        <p:spPr>
          <a:xfrm>
            <a:off x="4414981" y="2807854"/>
            <a:ext cx="286327" cy="711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5" name="Imagem 4" descr="Desenho de pessoa e texto branco&#10;&#10;Descrição gerada automaticamente com confiança média">
            <a:extLst>
              <a:ext uri="{FF2B5EF4-FFF2-40B4-BE49-F238E27FC236}">
                <a16:creationId xmlns:a16="http://schemas.microsoft.com/office/drawing/2014/main" id="{718E3FF7-AF21-4E75-B78C-045292A004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04070063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78689" y="864342"/>
            <a:ext cx="11222183" cy="7786747"/>
          </a:xfrm>
          <a:prstGeom prst="rect">
            <a:avLst/>
          </a:prstGeom>
        </p:spPr>
        <p:txBody>
          <a:bodyPr wrap="square">
            <a:spAutoFit/>
          </a:bodyPr>
          <a:lstStyle/>
          <a:p>
            <a:pPr algn="just" defTabSz="821531">
              <a:spcBef>
                <a:spcPts val="600"/>
              </a:spcBef>
              <a:spcAft>
                <a:spcPts val="600"/>
              </a:spcAft>
              <a:defRPr/>
            </a:pPr>
            <a:r>
              <a:rPr lang="pt-BR" sz="2800" dirty="0"/>
              <a:t>e) extorsão mediante seqüestro (art. 159, caput, e seus §§ 1°, 2° e 3°);</a:t>
            </a:r>
          </a:p>
          <a:p>
            <a:pPr algn="just">
              <a:spcBef>
                <a:spcPts val="600"/>
              </a:spcBef>
              <a:spcAft>
                <a:spcPts val="600"/>
              </a:spcAft>
            </a:pPr>
            <a:r>
              <a:rPr lang="pt-BR" sz="2800" dirty="0"/>
              <a:t>f) estupro (art. 213, caput, e sua combinação com o art. 223, caput, e parágrafo único);         </a:t>
            </a:r>
          </a:p>
          <a:p>
            <a:pPr algn="just">
              <a:spcBef>
                <a:spcPts val="600"/>
              </a:spcBef>
              <a:spcAft>
                <a:spcPts val="600"/>
              </a:spcAft>
            </a:pPr>
            <a:r>
              <a:rPr lang="pt-BR" sz="2800" dirty="0"/>
              <a:t>g) atentado violento ao pudor (art. 214, caput, e sua combinação com o art. 223, caput, e parágrafo único);  		Continuidade normativo-típica:  Virou o art. 213.</a:t>
            </a:r>
          </a:p>
          <a:p>
            <a:pPr algn="just">
              <a:spcBef>
                <a:spcPts val="600"/>
              </a:spcBef>
              <a:spcAft>
                <a:spcPts val="600"/>
              </a:spcAft>
            </a:pPr>
            <a:r>
              <a:rPr lang="pt-BR" sz="2800" dirty="0"/>
              <a:t>h) rapto violento (art. 219, e sua combinação com o art. 223 caput, e parágrafo único);           Continuidade normativo-típica:  Virou o art. 213. </a:t>
            </a:r>
          </a:p>
          <a:p>
            <a:pPr algn="just">
              <a:spcBef>
                <a:spcPts val="600"/>
              </a:spcBef>
              <a:spcAft>
                <a:spcPts val="600"/>
              </a:spcAft>
            </a:pPr>
            <a:r>
              <a:rPr lang="pt-BR" sz="2800" dirty="0"/>
              <a:t>i) epidemia com resultado de morte (art. 267, § 1°);</a:t>
            </a:r>
          </a:p>
          <a:p>
            <a:pPr algn="just">
              <a:spcBef>
                <a:spcPts val="600"/>
              </a:spcBef>
              <a:spcAft>
                <a:spcPts val="600"/>
              </a:spcAft>
            </a:pPr>
            <a:r>
              <a:rPr lang="pt-BR" sz="2800" dirty="0"/>
              <a:t>j) envenenamento de água potável ou substância alimentícia ou medicinal qualificado pela morte (art. 270, caput, combinado com art. 285);</a:t>
            </a:r>
          </a:p>
          <a:p>
            <a:pPr algn="just" defTabSz="821531">
              <a:spcBef>
                <a:spcPts val="600"/>
              </a:spcBef>
              <a:spcAft>
                <a:spcPts val="600"/>
              </a:spcAft>
              <a:defRPr/>
            </a:pPr>
            <a:r>
              <a:rPr lang="pt-BR" dirty="0"/>
              <a:t>      </a:t>
            </a:r>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p:txBody>
      </p:sp>
      <p:sp>
        <p:nvSpPr>
          <p:cNvPr id="4" name="Seta: para a Direita 3">
            <a:extLst>
              <a:ext uri="{FF2B5EF4-FFF2-40B4-BE49-F238E27FC236}">
                <a16:creationId xmlns:a16="http://schemas.microsoft.com/office/drawing/2014/main" id="{5DA70BD1-11DE-4461-9EE0-78743F006807}"/>
              </a:ext>
            </a:extLst>
          </p:cNvPr>
          <p:cNvSpPr/>
          <p:nvPr/>
        </p:nvSpPr>
        <p:spPr>
          <a:xfrm>
            <a:off x="5107710" y="3011054"/>
            <a:ext cx="637309" cy="2770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Seta: para a Direita 5">
            <a:extLst>
              <a:ext uri="{FF2B5EF4-FFF2-40B4-BE49-F238E27FC236}">
                <a16:creationId xmlns:a16="http://schemas.microsoft.com/office/drawing/2014/main" id="{C8F21855-8E30-46C7-9E5B-5602B4909407}"/>
              </a:ext>
            </a:extLst>
          </p:cNvPr>
          <p:cNvSpPr/>
          <p:nvPr/>
        </p:nvSpPr>
        <p:spPr>
          <a:xfrm>
            <a:off x="3098800" y="4406735"/>
            <a:ext cx="637309" cy="2770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A0E0425B-E8E8-4886-9EBD-6C0C420E8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15729886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323271" y="906436"/>
            <a:ext cx="11305311" cy="7663636"/>
          </a:xfrm>
          <a:prstGeom prst="rect">
            <a:avLst/>
          </a:prstGeom>
        </p:spPr>
        <p:txBody>
          <a:bodyPr wrap="square">
            <a:spAutoFit/>
          </a:bodyPr>
          <a:lstStyle/>
          <a:p>
            <a:pPr algn="just" defTabSz="821531">
              <a:spcBef>
                <a:spcPts val="600"/>
              </a:spcBef>
              <a:spcAft>
                <a:spcPts val="600"/>
              </a:spcAft>
              <a:defRPr/>
            </a:pPr>
            <a:endParaRPr lang="pt-BR" sz="2800" dirty="0">
              <a:ea typeface="Cambria" panose="02040503050406030204" pitchFamily="18" charset="0"/>
              <a:cs typeface="Calibri" panose="020F0502020204030204" pitchFamily="34" charset="0"/>
            </a:endParaRPr>
          </a:p>
          <a:p>
            <a:pPr algn="just">
              <a:spcBef>
                <a:spcPts val="600"/>
              </a:spcBef>
              <a:spcAft>
                <a:spcPts val="600"/>
              </a:spcAft>
            </a:pPr>
            <a:r>
              <a:rPr lang="pt-BR" sz="2800" dirty="0"/>
              <a:t>l) quadrilha ou bando (art. 288), todos do Código Penal;	 	Continuidade normativo-típica:  Virou o crime de associação criminosa.</a:t>
            </a:r>
          </a:p>
          <a:p>
            <a:pPr algn="just">
              <a:spcBef>
                <a:spcPts val="600"/>
              </a:spcBef>
              <a:spcAft>
                <a:spcPts val="600"/>
              </a:spcAft>
            </a:pPr>
            <a:r>
              <a:rPr lang="pt-BR" sz="2800" dirty="0"/>
              <a:t>m) genocídio (arts. 1°, 2° e 3° da Lei n° 2.889, de 1° de outubro de 1956), em qualquer de sua formas típicas;		</a:t>
            </a:r>
          </a:p>
          <a:p>
            <a:pPr algn="just">
              <a:spcBef>
                <a:spcPts val="600"/>
              </a:spcBef>
              <a:spcAft>
                <a:spcPts val="600"/>
              </a:spcAft>
            </a:pPr>
            <a:r>
              <a:rPr lang="pt-BR" sz="2800" dirty="0"/>
              <a:t>n) tráfico de drogas (art. 12 da Lei n° 6.368, de 21 de outubro de 1976);</a:t>
            </a:r>
          </a:p>
          <a:p>
            <a:pPr marL="1700213" algn="just">
              <a:spcBef>
                <a:spcPts val="600"/>
              </a:spcBef>
              <a:spcAft>
                <a:spcPts val="600"/>
              </a:spcAft>
            </a:pPr>
            <a:r>
              <a:rPr lang="pt-BR" sz="2800" dirty="0"/>
              <a:t>	Agora seriam os artigos 33, caput, §1º; art. 35; art. 36 e; art. 37 	da lei 11.343/06.</a:t>
            </a:r>
          </a:p>
          <a:p>
            <a:pPr algn="just">
              <a:spcBef>
                <a:spcPts val="600"/>
              </a:spcBef>
              <a:spcAft>
                <a:spcPts val="600"/>
              </a:spcAft>
            </a:pPr>
            <a:r>
              <a:rPr lang="pt-BR" sz="2800" dirty="0"/>
              <a:t>o) crimes contra o sistema financeiro (Lei n° 7.492, de 16 de junho de 1986).</a:t>
            </a:r>
          </a:p>
          <a:p>
            <a:pPr algn="just">
              <a:spcBef>
                <a:spcPts val="600"/>
              </a:spcBef>
              <a:spcAft>
                <a:spcPts val="600"/>
              </a:spcAft>
            </a:pPr>
            <a:r>
              <a:rPr lang="pt-BR" sz="2800" dirty="0"/>
              <a:t>p) crimes previstos na Lei de Terrorismo.    </a:t>
            </a:r>
          </a:p>
          <a:p>
            <a:pPr algn="just" defTabSz="821531">
              <a:spcBef>
                <a:spcPts val="600"/>
              </a:spcBef>
              <a:spcAft>
                <a:spcPts val="600"/>
              </a:spcAft>
              <a:defRPr/>
            </a:pPr>
            <a:r>
              <a:rPr lang="pt-BR" sz="2800" dirty="0"/>
              <a:t>      </a:t>
            </a:r>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p:txBody>
      </p:sp>
      <p:sp>
        <p:nvSpPr>
          <p:cNvPr id="5" name="Seta: para a Direita 4">
            <a:extLst>
              <a:ext uri="{FF2B5EF4-FFF2-40B4-BE49-F238E27FC236}">
                <a16:creationId xmlns:a16="http://schemas.microsoft.com/office/drawing/2014/main" id="{26CFD95B-FDAE-444A-96F4-04655F478ADB}"/>
              </a:ext>
            </a:extLst>
          </p:cNvPr>
          <p:cNvSpPr/>
          <p:nvPr/>
        </p:nvSpPr>
        <p:spPr>
          <a:xfrm>
            <a:off x="8640619" y="1639454"/>
            <a:ext cx="637309" cy="2770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Seta: Dobrada para Cima 5">
            <a:extLst>
              <a:ext uri="{FF2B5EF4-FFF2-40B4-BE49-F238E27FC236}">
                <a16:creationId xmlns:a16="http://schemas.microsoft.com/office/drawing/2014/main" id="{6DDD7852-9E5D-4572-A951-4B41B76CE10E}"/>
              </a:ext>
            </a:extLst>
          </p:cNvPr>
          <p:cNvSpPr/>
          <p:nvPr/>
        </p:nvSpPr>
        <p:spPr>
          <a:xfrm rot="5400000">
            <a:off x="1406588" y="4208117"/>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8" name="Imagem 7" descr="Desenho de pessoa e texto branco&#10;&#10;Descrição gerada automaticamente com confiança média">
            <a:extLst>
              <a:ext uri="{FF2B5EF4-FFF2-40B4-BE49-F238E27FC236}">
                <a16:creationId xmlns:a16="http://schemas.microsoft.com/office/drawing/2014/main" id="{3317D556-E891-4C80-9A09-815C94F7FA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2523072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757380" y="1554513"/>
            <a:ext cx="10803249" cy="4462760"/>
          </a:xfrm>
          <a:prstGeom prst="rect">
            <a:avLst/>
          </a:prstGeom>
        </p:spPr>
        <p:txBody>
          <a:bodyPr wrap="square">
            <a:spAutoFit/>
          </a:bodyPr>
          <a:lstStyle/>
          <a:p>
            <a:pPr algn="just">
              <a:spcBef>
                <a:spcPts val="600"/>
              </a:spcBef>
              <a:spcAft>
                <a:spcPts val="600"/>
              </a:spcAft>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a:t>
            </a:r>
            <a:r>
              <a:rPr lang="pt-BR" sz="2800" dirty="0"/>
              <a:t>Então, a corrente majoritária (Renato Brasileiro), entende que precisa-se de:</a:t>
            </a:r>
          </a:p>
          <a:p>
            <a:pPr marL="514350" indent="-514350" algn="just">
              <a:spcBef>
                <a:spcPts val="600"/>
              </a:spcBef>
              <a:spcAft>
                <a:spcPts val="600"/>
              </a:spcAft>
              <a:buAutoNum type="arabicParenR"/>
            </a:pPr>
            <a:r>
              <a:rPr lang="pt-BR" sz="2800" i="1" dirty="0"/>
              <a:t>Fumus comissi delicti </a:t>
            </a:r>
            <a:r>
              <a:rPr lang="pt-BR" sz="2800" dirty="0"/>
              <a:t>(inciso III) e;</a:t>
            </a:r>
          </a:p>
          <a:p>
            <a:pPr marL="514350" indent="-514350" algn="just">
              <a:spcBef>
                <a:spcPts val="600"/>
              </a:spcBef>
              <a:spcAft>
                <a:spcPts val="600"/>
              </a:spcAft>
              <a:buAutoNum type="arabicParenR"/>
            </a:pPr>
            <a:r>
              <a:rPr lang="pt-BR" sz="2800" i="1" dirty="0"/>
              <a:t>Periculum in libertatis </a:t>
            </a:r>
            <a:r>
              <a:rPr lang="pt-BR" sz="2800" dirty="0"/>
              <a:t>(incisos I ou II).  </a:t>
            </a:r>
          </a:p>
          <a:p>
            <a:pPr algn="just" defTabSz="821531">
              <a:spcBef>
                <a:spcPts val="600"/>
              </a:spcBef>
              <a:spcAft>
                <a:spcPts val="600"/>
              </a:spcAft>
              <a:defRPr/>
            </a:pPr>
            <a:r>
              <a:rPr lang="pt-BR" sz="2800" dirty="0"/>
              <a:t>      </a:t>
            </a:r>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a:p>
            <a:pPr algn="just" defTabSz="821531">
              <a:spcBef>
                <a:spcPts val="600"/>
              </a:spcBef>
              <a:spcAft>
                <a:spcPts val="600"/>
              </a:spcAft>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4AE7EB2E-35A3-45CF-9D15-F03432C11E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36613128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333018" cy="741741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Procedimentos:</a:t>
            </a:r>
          </a:p>
          <a:p>
            <a:pPr marL="571500" indent="-571500" algn="just" defTabSz="821531">
              <a:spcBef>
                <a:spcPts val="1600"/>
              </a:spcBef>
              <a:buFontTx/>
              <a:buChar char="-"/>
              <a:defRPr/>
            </a:pPr>
            <a:endParaRPr lang="pt-BR" sz="28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800" dirty="0"/>
              <a:t>Art. 2° A prisão temporária será </a:t>
            </a:r>
            <a:r>
              <a:rPr lang="pt-BR" sz="2800" b="1" dirty="0"/>
              <a:t>decretada pelo Juiz</a:t>
            </a:r>
            <a:r>
              <a:rPr lang="pt-BR" sz="2800" dirty="0"/>
              <a:t>, em face da </a:t>
            </a:r>
            <a:r>
              <a:rPr lang="pt-BR" sz="2800" u="sng" dirty="0"/>
              <a:t>representação da autoridade policial ou de requerimento do Ministério Público</a:t>
            </a:r>
            <a:r>
              <a:rPr lang="pt-BR" sz="2800" dirty="0"/>
              <a:t>, e terá o </a:t>
            </a:r>
            <a:r>
              <a:rPr lang="pt-BR" sz="2800" b="1" u="sng" dirty="0"/>
              <a:t>prazo de 5 (cinco) dias</a:t>
            </a:r>
            <a:r>
              <a:rPr lang="pt-BR" sz="2800" dirty="0"/>
              <a:t>, </a:t>
            </a:r>
            <a:r>
              <a:rPr lang="pt-BR" sz="2800" b="1" i="1" dirty="0"/>
              <a:t>prorrogável</a:t>
            </a:r>
            <a:r>
              <a:rPr lang="pt-BR" sz="2800" dirty="0"/>
              <a:t> por igual período em caso de extrema e comprovada necessidade.</a:t>
            </a:r>
          </a:p>
          <a:p>
            <a:pPr algn="just">
              <a:spcBef>
                <a:spcPts val="600"/>
              </a:spcBef>
              <a:spcAft>
                <a:spcPts val="600"/>
              </a:spcAft>
            </a:pPr>
            <a:r>
              <a:rPr lang="pt-BR" sz="2800" dirty="0"/>
              <a:t>§1° Na hipótese de representação da autoridade policial, o Juiz, antes de decidir, ouvirá o Ministério Público.</a:t>
            </a:r>
          </a:p>
          <a:p>
            <a:pPr algn="just">
              <a:spcBef>
                <a:spcPts val="600"/>
              </a:spcBef>
              <a:spcAft>
                <a:spcPts val="600"/>
              </a:spcAft>
            </a:pPr>
            <a:r>
              <a:rPr lang="pt-BR" sz="2800" dirty="0"/>
              <a:t>§2° O despacho que decretar a prisão temporária deverá ser fundamentado e prolatado dentro do prazo de 24 (vinte e quatro) horas, contadas a partir do recebimento da representação ou do requerimento.</a:t>
            </a:r>
          </a:p>
          <a:p>
            <a:pPr algn="just">
              <a:spcBef>
                <a:spcPts val="600"/>
              </a:spcBef>
              <a:spcAft>
                <a:spcPts val="600"/>
              </a:spcAft>
            </a:pPr>
            <a:r>
              <a:rPr lang="pt-BR" sz="2800" dirty="0"/>
              <a:t>							</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058D7AAF-CED6-477B-B1F3-EDD6A2D9BE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89133295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480800" cy="6437660"/>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Procedimentos:</a:t>
            </a:r>
          </a:p>
          <a:p>
            <a:pPr marL="571500" indent="-571500" algn="just" defTabSz="821531">
              <a:spcBef>
                <a:spcPts val="1600"/>
              </a:spcBef>
              <a:buFontTx/>
              <a:buChar char="-"/>
              <a:defRPr/>
            </a:pPr>
            <a:endParaRPr lang="pt-BR" sz="32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§4º-A  O </a:t>
            </a:r>
            <a:r>
              <a:rPr lang="pt-BR" sz="2800" b="1" dirty="0">
                <a:sym typeface="Wingdings" panose="05000000000000000000" pitchFamily="2" charset="2"/>
              </a:rPr>
              <a:t>mandado de prisão conterá necessariamente o período de duração da prisão temporária estabelecido no caput deste artigo, </a:t>
            </a:r>
            <a:r>
              <a:rPr lang="pt-BR" sz="2800" b="1" u="sng" dirty="0">
                <a:sym typeface="Wingdings" panose="05000000000000000000" pitchFamily="2" charset="2"/>
              </a:rPr>
              <a:t>bem como o dia em que o preso deverá ser libertado</a:t>
            </a:r>
            <a:r>
              <a:rPr lang="pt-BR" sz="2800" dirty="0">
                <a:sym typeface="Wingdings" panose="05000000000000000000" pitchFamily="2" charset="2"/>
              </a:rPr>
              <a:t>.   </a:t>
            </a:r>
          </a:p>
          <a:p>
            <a:pPr algn="just">
              <a:spcBef>
                <a:spcPts val="600"/>
              </a:spcBef>
              <a:spcAft>
                <a:spcPts val="600"/>
              </a:spcAft>
            </a:pPr>
            <a:endParaRPr lang="pt-BR" sz="2800" dirty="0">
              <a:sym typeface="Wingdings" panose="05000000000000000000" pitchFamily="2" charset="2"/>
            </a:endParaRPr>
          </a:p>
          <a:p>
            <a:pPr algn="just">
              <a:spcBef>
                <a:spcPts val="600"/>
              </a:spcBef>
              <a:spcAft>
                <a:spcPts val="600"/>
              </a:spcAft>
            </a:pPr>
            <a:endParaRPr lang="pt-BR" sz="2800" dirty="0">
              <a:sym typeface="Wingdings" panose="05000000000000000000" pitchFamily="2" charset="2"/>
            </a:endParaRPr>
          </a:p>
          <a:p>
            <a:pPr algn="just">
              <a:spcBef>
                <a:spcPts val="600"/>
              </a:spcBef>
              <a:spcAft>
                <a:spcPts val="600"/>
              </a:spcAft>
            </a:pPr>
            <a:r>
              <a:rPr lang="pt-BR" sz="2800" dirty="0">
                <a:sym typeface="Wingdings" panose="05000000000000000000" pitchFamily="2" charset="2"/>
              </a:rPr>
              <a:t>§5° A prisão somente poderá ser executada depois da expedição de mandado judicial.</a:t>
            </a:r>
          </a:p>
          <a:p>
            <a:pPr algn="just">
              <a:spcBef>
                <a:spcPts val="600"/>
              </a:spcBef>
              <a:spcAft>
                <a:spcPts val="600"/>
              </a:spcAft>
            </a:pPr>
            <a:r>
              <a:rPr lang="pt-BR" sz="2800" dirty="0">
                <a:sym typeface="Wingdings" panose="05000000000000000000" pitchFamily="2" charset="2"/>
              </a:rPr>
              <a:t>§6° Efetuada a prisão, a autoridade policial </a:t>
            </a:r>
            <a:r>
              <a:rPr lang="pt-BR" sz="2800" b="1" dirty="0">
                <a:sym typeface="Wingdings" panose="05000000000000000000" pitchFamily="2" charset="2"/>
              </a:rPr>
              <a:t>informará o preso dos direitos previstos no art. 5° da Constituição Federal.</a:t>
            </a:r>
          </a:p>
          <a:p>
            <a:pPr algn="just">
              <a:spcBef>
                <a:spcPts val="600"/>
              </a:spcBef>
              <a:spcAft>
                <a:spcPts val="600"/>
              </a:spcAft>
            </a:pPr>
            <a:r>
              <a:rPr lang="pt-BR" sz="2800" dirty="0"/>
              <a:t>	</a:t>
            </a:r>
            <a:endParaRPr lang="pt-BR" sz="2800" dirty="0">
              <a:ea typeface="Cambria" panose="02040503050406030204" pitchFamily="18" charset="0"/>
              <a:cs typeface="Calibri" panose="020F0502020204030204" pitchFamily="34" charset="0"/>
            </a:endParaRPr>
          </a:p>
        </p:txBody>
      </p:sp>
      <p:sp>
        <p:nvSpPr>
          <p:cNvPr id="6" name="Retângulo 5">
            <a:extLst>
              <a:ext uri="{FF2B5EF4-FFF2-40B4-BE49-F238E27FC236}">
                <a16:creationId xmlns:a16="http://schemas.microsoft.com/office/drawing/2014/main" id="{FD440D9F-8E6A-4158-9EC6-EE04C5FF5B16}"/>
              </a:ext>
            </a:extLst>
          </p:cNvPr>
          <p:cNvSpPr/>
          <p:nvPr/>
        </p:nvSpPr>
        <p:spPr>
          <a:xfrm>
            <a:off x="3163183" y="3191602"/>
            <a:ext cx="6281271" cy="523220"/>
          </a:xfrm>
          <a:prstGeom prst="rect">
            <a:avLst/>
          </a:prstGeom>
        </p:spPr>
        <p:txBody>
          <a:bodyPr wrap="none">
            <a:spAutoFit/>
          </a:bodyPr>
          <a:lstStyle/>
          <a:p>
            <a:pPr algn="just"/>
            <a:r>
              <a:rPr lang="pt-BR" sz="2800" dirty="0"/>
              <a:t>Redação dada pela Lei nº 13.964, de 2019</a:t>
            </a:r>
          </a:p>
        </p:txBody>
      </p:sp>
      <p:sp>
        <p:nvSpPr>
          <p:cNvPr id="8" name="Seta: Dobrada para Cima 7">
            <a:extLst>
              <a:ext uri="{FF2B5EF4-FFF2-40B4-BE49-F238E27FC236}">
                <a16:creationId xmlns:a16="http://schemas.microsoft.com/office/drawing/2014/main" id="{FEF5C749-A22B-4193-8583-538268ED5926}"/>
              </a:ext>
            </a:extLst>
          </p:cNvPr>
          <p:cNvSpPr/>
          <p:nvPr/>
        </p:nvSpPr>
        <p:spPr>
          <a:xfrm rot="5400000">
            <a:off x="2575744" y="3169440"/>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F066D5F3-DC59-4DA2-BB6F-60DF368FC5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043867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480800" cy="4529445"/>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Procedimentos:</a:t>
            </a:r>
          </a:p>
          <a:p>
            <a:pPr marL="571500" indent="-571500" algn="just" defTabSz="821531">
              <a:spcBef>
                <a:spcPts val="1600"/>
              </a:spcBef>
              <a:buFontTx/>
              <a:buChar char="-"/>
              <a:defRPr/>
            </a:pPr>
            <a:endParaRPr lang="pt-BR" sz="32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§7º  </a:t>
            </a:r>
            <a:r>
              <a:rPr lang="pt-BR" sz="2800" u="sng" dirty="0">
                <a:sym typeface="Wingdings" panose="05000000000000000000" pitchFamily="2" charset="2"/>
              </a:rPr>
              <a:t>Decorrido o prazo contido </a:t>
            </a:r>
            <a:r>
              <a:rPr lang="pt-BR" sz="2800" dirty="0">
                <a:sym typeface="Wingdings" panose="05000000000000000000" pitchFamily="2" charset="2"/>
              </a:rPr>
              <a:t>no mandado de prisão, a autoridade responsável pela custódia deverá, </a:t>
            </a:r>
            <a:r>
              <a:rPr lang="pt-BR" sz="2800" b="1" dirty="0">
                <a:sym typeface="Wingdings" panose="05000000000000000000" pitchFamily="2" charset="2"/>
              </a:rPr>
              <a:t>independentemente de nova ordem da autoridade judicial, pôr imediatamente o preso em liberdade</a:t>
            </a:r>
            <a:r>
              <a:rPr lang="pt-BR" sz="2800" dirty="0">
                <a:sym typeface="Wingdings" panose="05000000000000000000" pitchFamily="2" charset="2"/>
              </a:rPr>
              <a:t>, </a:t>
            </a:r>
            <a:r>
              <a:rPr lang="pt-BR" sz="2800" i="1" dirty="0">
                <a:sym typeface="Wingdings" panose="05000000000000000000" pitchFamily="2" charset="2"/>
              </a:rPr>
              <a:t>salvo se já tiver sido comunicada da prorrogação da prisão temporária ou da decretação da prisão preventiva.     </a:t>
            </a:r>
          </a:p>
          <a:p>
            <a:pPr algn="just">
              <a:spcBef>
                <a:spcPts val="600"/>
              </a:spcBef>
              <a:spcAft>
                <a:spcPts val="600"/>
              </a:spcAft>
            </a:pPr>
            <a:r>
              <a:rPr lang="pt-BR" sz="2800" dirty="0">
                <a:sym typeface="Wingdings" panose="05000000000000000000" pitchFamily="2" charset="2"/>
              </a:rPr>
              <a:t>§8º  </a:t>
            </a:r>
            <a:r>
              <a:rPr lang="pt-BR" sz="2800" b="1" dirty="0">
                <a:sym typeface="Wingdings" panose="05000000000000000000" pitchFamily="2" charset="2"/>
              </a:rPr>
              <a:t>Inclui-se o dia do cumprimento do mandado de prisão no cômputo do prazo de prisão temporária</a:t>
            </a:r>
            <a:r>
              <a:rPr lang="pt-BR" sz="2800" dirty="0">
                <a:sym typeface="Wingdings" panose="05000000000000000000" pitchFamily="2" charset="2"/>
              </a:rPr>
              <a:t>. </a:t>
            </a:r>
            <a:r>
              <a:rPr lang="pt-BR" sz="2800" dirty="0"/>
              <a:t>	</a:t>
            </a:r>
            <a:endParaRPr lang="pt-BR" sz="2800" dirty="0">
              <a:ea typeface="Cambria" panose="02040503050406030204" pitchFamily="18" charset="0"/>
              <a:cs typeface="Calibri" panose="020F0502020204030204" pitchFamily="34" charset="0"/>
            </a:endParaRPr>
          </a:p>
        </p:txBody>
      </p:sp>
      <p:sp>
        <p:nvSpPr>
          <p:cNvPr id="3" name="Retângulo 2">
            <a:extLst>
              <a:ext uri="{FF2B5EF4-FFF2-40B4-BE49-F238E27FC236}">
                <a16:creationId xmlns:a16="http://schemas.microsoft.com/office/drawing/2014/main" id="{ACBA7D73-4449-40CD-BDE0-70BCC0632FF7}"/>
              </a:ext>
            </a:extLst>
          </p:cNvPr>
          <p:cNvSpPr/>
          <p:nvPr/>
        </p:nvSpPr>
        <p:spPr>
          <a:xfrm>
            <a:off x="3999076" y="5815365"/>
            <a:ext cx="6281271" cy="523220"/>
          </a:xfrm>
          <a:prstGeom prst="rect">
            <a:avLst/>
          </a:prstGeom>
        </p:spPr>
        <p:txBody>
          <a:bodyPr wrap="none">
            <a:spAutoFit/>
          </a:bodyPr>
          <a:lstStyle/>
          <a:p>
            <a:pPr algn="just"/>
            <a:r>
              <a:rPr lang="pt-BR" sz="2800" dirty="0"/>
              <a:t>Redação dada pela Lei nº 13.964, de 2019</a:t>
            </a:r>
          </a:p>
        </p:txBody>
      </p:sp>
      <p:sp>
        <p:nvSpPr>
          <p:cNvPr id="5" name="Seta: Dobrada para Cima 4">
            <a:extLst>
              <a:ext uri="{FF2B5EF4-FFF2-40B4-BE49-F238E27FC236}">
                <a16:creationId xmlns:a16="http://schemas.microsoft.com/office/drawing/2014/main" id="{36540D41-F4E8-4083-B1C0-392B7E13164D}"/>
              </a:ext>
            </a:extLst>
          </p:cNvPr>
          <p:cNvSpPr/>
          <p:nvPr/>
        </p:nvSpPr>
        <p:spPr>
          <a:xfrm rot="5400000">
            <a:off x="3411908" y="5756281"/>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1FAC0923-17B7-4791-9B72-757146E6AC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2176702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480800" cy="4683333"/>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Especificidades:</a:t>
            </a:r>
          </a:p>
          <a:p>
            <a:pPr marL="571500" indent="-571500" algn="just" defTabSz="821531">
              <a:spcBef>
                <a:spcPts val="1600"/>
              </a:spcBef>
              <a:buFontTx/>
              <a:buChar char="-"/>
              <a:defRPr/>
            </a:pPr>
            <a:endParaRPr lang="pt-BR" sz="32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800" dirty="0"/>
              <a:t>Art. 3° Os </a:t>
            </a:r>
            <a:r>
              <a:rPr lang="pt-BR" sz="2800" b="1" dirty="0"/>
              <a:t>presos temporários </a:t>
            </a:r>
            <a:r>
              <a:rPr lang="pt-BR" sz="2800" dirty="0"/>
              <a:t>deverão permanecer, obrigatoriamente, </a:t>
            </a:r>
            <a:r>
              <a:rPr lang="pt-BR" sz="2800" b="1" dirty="0"/>
              <a:t>separados</a:t>
            </a:r>
            <a:r>
              <a:rPr lang="pt-BR" sz="2800" dirty="0"/>
              <a:t> dos </a:t>
            </a:r>
            <a:r>
              <a:rPr lang="pt-BR" sz="2800" b="1" dirty="0"/>
              <a:t>demais detentos</a:t>
            </a:r>
            <a:r>
              <a:rPr lang="pt-BR" sz="2800" dirty="0"/>
              <a:t>.</a:t>
            </a:r>
          </a:p>
          <a:p>
            <a:pPr algn="just">
              <a:spcBef>
                <a:spcPts val="600"/>
              </a:spcBef>
              <a:spcAft>
                <a:spcPts val="600"/>
              </a:spcAft>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Prazo da prisão temporária na Lei de hediondos (Lei nº 8.072/90):</a:t>
            </a:r>
          </a:p>
          <a:p>
            <a:pPr algn="just">
              <a:spcBef>
                <a:spcPts val="600"/>
              </a:spcBef>
              <a:spcAft>
                <a:spcPts val="600"/>
              </a:spcAft>
            </a:pPr>
            <a:r>
              <a:rPr lang="pt-BR" sz="2800" dirty="0">
                <a:sym typeface="Wingdings" panose="05000000000000000000" pitchFamily="2" charset="2"/>
              </a:rPr>
              <a:t> </a:t>
            </a:r>
            <a:r>
              <a:rPr lang="pt-BR" sz="2800" dirty="0"/>
              <a:t>Art. 2º. §4</a:t>
            </a:r>
            <a:r>
              <a:rPr lang="pt-BR" sz="2800" u="sng" baseline="30000" dirty="0"/>
              <a:t>o</a:t>
            </a:r>
            <a:r>
              <a:rPr lang="pt-BR" sz="2800" dirty="0"/>
              <a:t>  A prisão temporária, sobre a qual dispõe a Lei n</a:t>
            </a:r>
            <a:r>
              <a:rPr lang="pt-BR" sz="2800" u="sng" baseline="30000" dirty="0"/>
              <a:t>o</a:t>
            </a:r>
            <a:r>
              <a:rPr lang="pt-BR" sz="2800" dirty="0"/>
              <a:t> 7.960, de 21 de dezembro de 1989, nos crimes previstos neste artigo, terá o </a:t>
            </a:r>
            <a:r>
              <a:rPr lang="pt-BR" sz="2800" b="1" dirty="0"/>
              <a:t>prazo de 30 (trinta) dias, prorrogável </a:t>
            </a:r>
            <a:r>
              <a:rPr lang="pt-BR" sz="2800" dirty="0"/>
              <a:t>por igual período em caso de extrema e comprovada necessidade.                    </a:t>
            </a:r>
            <a:endParaRPr lang="pt-BR" sz="2800" dirty="0">
              <a:ea typeface="Cambria" panose="02040503050406030204" pitchFamily="18" charset="0"/>
              <a:cs typeface="Calibri" panose="020F0502020204030204" pitchFamily="34" charset="0"/>
            </a:endParaRPr>
          </a:p>
        </p:txBody>
      </p:sp>
      <p:pic>
        <p:nvPicPr>
          <p:cNvPr id="4" name="Imagem 3" descr="Desenho de pessoa e texto branco&#10;&#10;Descrição gerada automaticamente com confiança média">
            <a:extLst>
              <a:ext uri="{FF2B5EF4-FFF2-40B4-BE49-F238E27FC236}">
                <a16:creationId xmlns:a16="http://schemas.microsoft.com/office/drawing/2014/main" id="{AA9E098C-9AA8-4DD9-AF81-314079543A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55066065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563418" y="449826"/>
            <a:ext cx="11480800" cy="6529993"/>
          </a:xfrm>
          <a:prstGeom prst="rect">
            <a:avLst/>
          </a:prstGeom>
        </p:spPr>
        <p:txBody>
          <a:bodyPr wrap="square">
            <a:spAutoFit/>
          </a:bodyPr>
          <a:lstStyle/>
          <a:p>
            <a:pPr marL="571500" indent="-571500" algn="just" defTabSz="821531">
              <a:spcBef>
                <a:spcPts val="1600"/>
              </a:spcBef>
              <a:buFontTx/>
              <a:buChar char="-"/>
              <a:defRPr/>
            </a:pPr>
            <a:r>
              <a:rPr lang="pt-BR" sz="3200" b="1" i="1" u="sng" dirty="0">
                <a:ea typeface="Cambria" panose="02040503050406030204" pitchFamily="18" charset="0"/>
                <a:cs typeface="Calibri" panose="020F0502020204030204" pitchFamily="34" charset="0"/>
              </a:rPr>
              <a:t>Medidas cautelares diversas da prisão</a:t>
            </a:r>
            <a:r>
              <a:rPr lang="pt-BR" sz="3200" b="1" i="1" dirty="0">
                <a:ea typeface="Cambria" panose="02040503050406030204" pitchFamily="18" charset="0"/>
                <a:cs typeface="Calibri" panose="020F0502020204030204" pitchFamily="34" charset="0"/>
              </a:rPr>
              <a:t>:</a:t>
            </a:r>
          </a:p>
          <a:p>
            <a:pPr marL="571500" indent="-571500" algn="just" defTabSz="821531">
              <a:spcBef>
                <a:spcPts val="1600"/>
              </a:spcBef>
              <a:buFontTx/>
              <a:buChar char="-"/>
              <a:defRPr/>
            </a:pPr>
            <a:endParaRPr lang="pt-BR" sz="20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800" dirty="0"/>
              <a:t>Art. 319.  São </a:t>
            </a:r>
            <a:r>
              <a:rPr lang="pt-BR" sz="2800" b="1" dirty="0"/>
              <a:t>medidas cautelares diversas da prisão</a:t>
            </a:r>
            <a:r>
              <a:rPr lang="pt-BR" sz="2800" dirty="0"/>
              <a:t>:  </a:t>
            </a:r>
          </a:p>
          <a:p>
            <a:pPr algn="just">
              <a:spcBef>
                <a:spcPts val="600"/>
              </a:spcBef>
              <a:spcAft>
                <a:spcPts val="600"/>
              </a:spcAft>
            </a:pPr>
            <a:r>
              <a:rPr lang="pt-BR" sz="2800" dirty="0"/>
              <a:t>I - </a:t>
            </a:r>
            <a:r>
              <a:rPr lang="pt-BR" sz="2800" b="1" dirty="0"/>
              <a:t>comparecimento periódico em juízo</a:t>
            </a:r>
            <a:r>
              <a:rPr lang="pt-BR" sz="2800" dirty="0"/>
              <a:t>, no prazo e nas condições fixadas pelo juiz, para informar e justificar atividades;           </a:t>
            </a:r>
          </a:p>
          <a:p>
            <a:pPr algn="just">
              <a:spcBef>
                <a:spcPts val="600"/>
              </a:spcBef>
              <a:spcAft>
                <a:spcPts val="600"/>
              </a:spcAft>
            </a:pPr>
            <a:r>
              <a:rPr lang="pt-BR" sz="2800" dirty="0"/>
              <a:t>II - </a:t>
            </a:r>
            <a:r>
              <a:rPr lang="pt-BR" sz="2800" b="1" dirty="0"/>
              <a:t>proibição de acesso ou frequência a determinados lugares </a:t>
            </a:r>
            <a:r>
              <a:rPr lang="pt-BR" sz="2800" dirty="0"/>
              <a:t>quando, por circunstâncias relacionadas ao fato, deva o indiciado ou acusado permanecer distante desses locais para evitar o risco de novas infrações;</a:t>
            </a:r>
          </a:p>
          <a:p>
            <a:pPr algn="just">
              <a:spcBef>
                <a:spcPts val="600"/>
              </a:spcBef>
              <a:spcAft>
                <a:spcPts val="600"/>
              </a:spcAft>
            </a:pPr>
            <a:r>
              <a:rPr lang="pt-BR" sz="2800" dirty="0"/>
              <a:t>III - </a:t>
            </a:r>
            <a:r>
              <a:rPr lang="pt-BR" sz="2800" b="1" dirty="0"/>
              <a:t>proibição de manter contato com pessoa determinada </a:t>
            </a:r>
            <a:r>
              <a:rPr lang="pt-BR" sz="2800" dirty="0"/>
              <a:t>quando, por circunstâncias relacionadas ao fato, deva o indiciado ou acusado dela permanecer distante;          </a:t>
            </a:r>
          </a:p>
          <a:p>
            <a:pPr algn="just">
              <a:spcBef>
                <a:spcPts val="600"/>
              </a:spcBef>
              <a:spcAft>
                <a:spcPts val="600"/>
              </a:spcAft>
            </a:pPr>
            <a:r>
              <a:rPr lang="pt-BR" sz="2800" dirty="0"/>
              <a:t>IV - </a:t>
            </a:r>
            <a:r>
              <a:rPr lang="pt-BR" sz="2800" b="1" dirty="0"/>
              <a:t>proibição de ausentar-se da Comarca </a:t>
            </a:r>
            <a:r>
              <a:rPr lang="pt-BR" sz="2800" dirty="0"/>
              <a:t>quando a permanência seja conveniente ou necessária para a investigação ou instrução;           </a:t>
            </a:r>
          </a:p>
        </p:txBody>
      </p:sp>
      <p:pic>
        <p:nvPicPr>
          <p:cNvPr id="4" name="Imagem 3" descr="Desenho de pessoa e texto branco&#10;&#10;Descrição gerada automaticamente com confiança média">
            <a:extLst>
              <a:ext uri="{FF2B5EF4-FFF2-40B4-BE49-F238E27FC236}">
                <a16:creationId xmlns:a16="http://schemas.microsoft.com/office/drawing/2014/main" id="{1BB1816C-435E-4939-B194-F77BFB65E0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35390757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61818" y="790454"/>
            <a:ext cx="11480800" cy="5693866"/>
          </a:xfrm>
          <a:prstGeom prst="rect">
            <a:avLst/>
          </a:prstGeom>
        </p:spPr>
        <p:txBody>
          <a:bodyPr wrap="square">
            <a:spAutoFit/>
          </a:bodyPr>
          <a:lstStyle/>
          <a:p>
            <a:pPr algn="just">
              <a:spcBef>
                <a:spcPts val="600"/>
              </a:spcBef>
              <a:spcAft>
                <a:spcPts val="600"/>
              </a:spcAft>
            </a:pPr>
            <a:r>
              <a:rPr lang="pt-BR" sz="2700" dirty="0"/>
              <a:t>V - </a:t>
            </a:r>
            <a:r>
              <a:rPr lang="pt-BR" sz="2700" b="1" dirty="0"/>
              <a:t>recolhimento domiciliar no período noturno e nos dias de folga </a:t>
            </a:r>
            <a:r>
              <a:rPr lang="pt-BR" sz="2700" dirty="0"/>
              <a:t>quando o investigado ou acusado tenha residência e trabalho fixos;          </a:t>
            </a:r>
          </a:p>
          <a:p>
            <a:pPr algn="just">
              <a:spcBef>
                <a:spcPts val="600"/>
              </a:spcBef>
              <a:spcAft>
                <a:spcPts val="600"/>
              </a:spcAft>
            </a:pPr>
            <a:r>
              <a:rPr lang="pt-BR" sz="2700" dirty="0"/>
              <a:t>VI - </a:t>
            </a:r>
            <a:r>
              <a:rPr lang="pt-BR" sz="2700" b="1" dirty="0"/>
              <a:t>suspensão do exercício de função pública ou de atividade de natureza econômica ou financeira </a:t>
            </a:r>
            <a:r>
              <a:rPr lang="pt-BR" sz="2700" dirty="0"/>
              <a:t>quando houver justo receio de sua utilização para a prática de infrações penais;</a:t>
            </a:r>
          </a:p>
          <a:p>
            <a:pPr algn="just">
              <a:spcBef>
                <a:spcPts val="600"/>
              </a:spcBef>
              <a:spcAft>
                <a:spcPts val="600"/>
              </a:spcAft>
            </a:pPr>
            <a:r>
              <a:rPr lang="pt-BR" sz="2700" dirty="0"/>
              <a:t>VII - </a:t>
            </a:r>
            <a:r>
              <a:rPr lang="pt-BR" sz="2700" b="1" dirty="0"/>
              <a:t>internação provisória do acusado nas hipóteses de crimes praticados com violência ou grave ameaça</a:t>
            </a:r>
            <a:r>
              <a:rPr lang="pt-BR" sz="2700" dirty="0"/>
              <a:t>, quando os peritos concluírem ser </a:t>
            </a:r>
            <a:r>
              <a:rPr lang="pt-BR" sz="2700" u="sng" dirty="0"/>
              <a:t>inimputável ou semi-imputável </a:t>
            </a:r>
            <a:r>
              <a:rPr lang="pt-BR" sz="2700" dirty="0"/>
              <a:t>(art. 26 do Código Penal) e </a:t>
            </a:r>
            <a:r>
              <a:rPr lang="pt-BR" sz="2700" i="1" dirty="0"/>
              <a:t>houver risco de reiteração</a:t>
            </a:r>
            <a:r>
              <a:rPr lang="pt-BR" sz="2700" dirty="0"/>
              <a:t>;</a:t>
            </a:r>
          </a:p>
          <a:p>
            <a:pPr algn="just">
              <a:spcBef>
                <a:spcPts val="600"/>
              </a:spcBef>
              <a:spcAft>
                <a:spcPts val="600"/>
              </a:spcAft>
            </a:pPr>
            <a:r>
              <a:rPr lang="pt-BR" sz="2700" dirty="0"/>
              <a:t>VIII - </a:t>
            </a:r>
            <a:r>
              <a:rPr lang="pt-BR" sz="2700" b="1" dirty="0"/>
              <a:t>fiança</a:t>
            </a:r>
            <a:r>
              <a:rPr lang="pt-BR" sz="2700" dirty="0"/>
              <a:t>, nas infrações que a admitem, para assegurar o comparecimento a atos do processo, evitar a obstrução do seu andamento ou em caso de resistência injustificada à ordem judicial;</a:t>
            </a:r>
          </a:p>
          <a:p>
            <a:pPr algn="just">
              <a:spcBef>
                <a:spcPts val="600"/>
              </a:spcBef>
              <a:spcAft>
                <a:spcPts val="600"/>
              </a:spcAft>
            </a:pPr>
            <a:r>
              <a:rPr lang="pt-BR" sz="2700" dirty="0"/>
              <a:t>IX - </a:t>
            </a:r>
            <a:r>
              <a:rPr lang="pt-BR" sz="2700" b="1" dirty="0"/>
              <a:t>monitoração eletrônica</a:t>
            </a:r>
            <a:r>
              <a:rPr lang="pt-BR" sz="2700" dirty="0"/>
              <a:t>.                   </a:t>
            </a:r>
            <a:endParaRPr lang="pt-BR" sz="2700" dirty="0">
              <a:ea typeface="Cambria" panose="02040503050406030204" pitchFamily="18" charset="0"/>
              <a:cs typeface="Calibri" panose="020F0502020204030204" pitchFamily="34" charset="0"/>
            </a:endParaRPr>
          </a:p>
        </p:txBody>
      </p:sp>
      <p:pic>
        <p:nvPicPr>
          <p:cNvPr id="4" name="Imagem 3" descr="Desenho de pessoa e texto branco&#10;&#10;Descrição gerada automaticamente com confiança média">
            <a:extLst>
              <a:ext uri="{FF2B5EF4-FFF2-40B4-BE49-F238E27FC236}">
                <a16:creationId xmlns:a16="http://schemas.microsoft.com/office/drawing/2014/main" id="{47A0267C-B4E7-4641-B3B8-D2325BF0D7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62147604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286327" y="965946"/>
            <a:ext cx="11425382" cy="5724644"/>
          </a:xfrm>
          <a:prstGeom prst="rect">
            <a:avLst/>
          </a:prstGeom>
        </p:spPr>
        <p:txBody>
          <a:bodyPr wrap="square">
            <a:spAutoFit/>
          </a:bodyPr>
          <a:lstStyle/>
          <a:p>
            <a:pPr algn="just">
              <a:spcBef>
                <a:spcPts val="600"/>
              </a:spcBef>
              <a:spcAft>
                <a:spcPts val="600"/>
              </a:spcAft>
            </a:pPr>
            <a:r>
              <a:rPr lang="pt-BR" sz="2800" dirty="0">
                <a:sym typeface="Wingdings" panose="05000000000000000000" pitchFamily="2" charset="2"/>
              </a:rPr>
              <a:t> </a:t>
            </a:r>
            <a:r>
              <a:rPr lang="pt-BR" sz="2800" dirty="0"/>
              <a:t>Art. 320.  A </a:t>
            </a:r>
            <a:r>
              <a:rPr lang="pt-BR" sz="2800" b="1" dirty="0"/>
              <a:t>proibição de ausentar-se do País </a:t>
            </a:r>
            <a:r>
              <a:rPr lang="pt-BR" sz="2800" dirty="0"/>
              <a:t>será comunicada pelo juiz às autoridades encarregadas de fiscalizar as saídas do território nacional, intimando-se o indiciado ou acusado para </a:t>
            </a:r>
            <a:r>
              <a:rPr lang="pt-BR" sz="2800" b="1" dirty="0"/>
              <a:t>entregar o passaporte</a:t>
            </a:r>
            <a:r>
              <a:rPr lang="pt-BR" sz="2800" dirty="0"/>
              <a:t>, no prazo de 24 (vinte e quatro) horas.     </a:t>
            </a:r>
          </a:p>
          <a:p>
            <a:pPr algn="just">
              <a:spcBef>
                <a:spcPts val="600"/>
              </a:spcBef>
              <a:spcAft>
                <a:spcPts val="600"/>
              </a:spcAft>
            </a:pPr>
            <a:endParaRPr lang="pt-BR" sz="2800" dirty="0"/>
          </a:p>
          <a:p>
            <a:pPr algn="just">
              <a:spcBef>
                <a:spcPts val="600"/>
              </a:spcBef>
              <a:spcAft>
                <a:spcPts val="600"/>
              </a:spcAft>
            </a:pPr>
            <a:r>
              <a:rPr lang="pt-BR" sz="2800" b="1" dirty="0"/>
              <a:t>- Não é possível que o juiz determine, como medida cautelar substitutiva da prisão, a incomunicabilidade do acusado com seu genitor/corréu</a:t>
            </a:r>
            <a:r>
              <a:rPr lang="pt-BR" sz="2800" dirty="0"/>
              <a:t>. A fixação da medida restritiva substitutiva não deve se sobrepor a um bem tão caro como é a família, sendo isso protegido inclusive pela Constituição Federal, em seu art. 226. </a:t>
            </a:r>
          </a:p>
          <a:p>
            <a:pPr algn="just">
              <a:spcBef>
                <a:spcPts val="600"/>
              </a:spcBef>
              <a:spcAft>
                <a:spcPts val="600"/>
              </a:spcAft>
            </a:pPr>
            <a:r>
              <a:rPr lang="pt-BR" sz="2800" dirty="0"/>
              <a:t>STJ. 6ª Turma. HC 380.734-MS, Rel. Min. Maria Thereza de Assis Moura, julgado em 28/3/2017 (Info 601).   </a:t>
            </a:r>
            <a:r>
              <a:rPr lang="pt-BR" sz="2700" dirty="0"/>
              <a:t>            </a:t>
            </a:r>
            <a:endParaRPr lang="pt-BR" sz="2700" dirty="0">
              <a:ea typeface="Cambria" panose="02040503050406030204" pitchFamily="18" charset="0"/>
              <a:cs typeface="Calibri" panose="020F0502020204030204" pitchFamily="34" charset="0"/>
            </a:endParaRPr>
          </a:p>
        </p:txBody>
      </p:sp>
      <p:pic>
        <p:nvPicPr>
          <p:cNvPr id="4" name="Imagem 3" descr="Desenho de pessoa e texto branco&#10;&#10;Descrição gerada automaticamente com confiança média">
            <a:extLst>
              <a:ext uri="{FF2B5EF4-FFF2-40B4-BE49-F238E27FC236}">
                <a16:creationId xmlns:a16="http://schemas.microsoft.com/office/drawing/2014/main" id="{96FAF385-A7FD-49C3-8963-92FC82539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958496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649850"/>
            <a:ext cx="11388437" cy="733021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Legitimidade:</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O momento da persecução criminal define quem tem legitimidade para requerer as cautelares:</a:t>
            </a:r>
            <a:endParaRPr lang="pt-BR" sz="2800" dirty="0">
              <a:sym typeface="Wingdings" panose="05000000000000000000" pitchFamily="2" charset="2"/>
            </a:endParaRPr>
          </a:p>
          <a:p>
            <a:pPr algn="just">
              <a:spcAft>
                <a:spcPts val="600"/>
              </a:spcAft>
            </a:pPr>
            <a:endParaRPr lang="pt-BR" sz="2800" dirty="0">
              <a:sym typeface="Wingdings" panose="05000000000000000000" pitchFamily="2" charset="2"/>
            </a:endParaRPr>
          </a:p>
          <a:p>
            <a:pPr algn="just">
              <a:spcAft>
                <a:spcPts val="600"/>
              </a:spcAft>
            </a:pPr>
            <a:endParaRPr lang="pt-BR" sz="1100" dirty="0">
              <a:sym typeface="Wingdings" panose="05000000000000000000" pitchFamily="2" charset="2"/>
            </a:endParaRPr>
          </a:p>
          <a:p>
            <a:pPr algn="just"/>
            <a:r>
              <a:rPr lang="pt-BR" sz="2800" dirty="0">
                <a:sym typeface="Wingdings" panose="05000000000000000000" pitchFamily="2" charset="2"/>
              </a:rPr>
              <a:t> </a:t>
            </a:r>
            <a:r>
              <a:rPr lang="pt-BR" sz="2800" dirty="0"/>
              <a:t>Art. 282. §2º As medidas cautelares serão decretadas pelo juiz a requerimento das partes ou, quando no curso da investigação criminal, por representação da autoridade policial ou mediante requerimento do Ministério Público. </a:t>
            </a:r>
          </a:p>
          <a:p>
            <a:pPr algn="just"/>
            <a:r>
              <a:rPr lang="pt-BR" sz="2800" dirty="0"/>
              <a:t>				</a:t>
            </a:r>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Juiz não pode de ofício mais (nunca pode na investigação).</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3" name="Seta: para Baixo 2">
            <a:extLst>
              <a:ext uri="{FF2B5EF4-FFF2-40B4-BE49-F238E27FC236}">
                <a16:creationId xmlns:a16="http://schemas.microsoft.com/office/drawing/2014/main" id="{E0AA2D1B-7D27-4B47-8D39-6991DE2FC41C}"/>
              </a:ext>
            </a:extLst>
          </p:cNvPr>
          <p:cNvSpPr/>
          <p:nvPr/>
        </p:nvSpPr>
        <p:spPr>
          <a:xfrm>
            <a:off x="4738253" y="2588491"/>
            <a:ext cx="286327" cy="711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 name="Seta: Dobrada para Cima 4">
            <a:extLst>
              <a:ext uri="{FF2B5EF4-FFF2-40B4-BE49-F238E27FC236}">
                <a16:creationId xmlns:a16="http://schemas.microsoft.com/office/drawing/2014/main" id="{475F21BD-258B-4398-B22E-A05993515528}"/>
              </a:ext>
            </a:extLst>
          </p:cNvPr>
          <p:cNvSpPr/>
          <p:nvPr/>
        </p:nvSpPr>
        <p:spPr>
          <a:xfrm rot="5400000">
            <a:off x="3810001" y="5435604"/>
            <a:ext cx="424871" cy="43411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Seta: Dobrada para Cima 5">
            <a:extLst>
              <a:ext uri="{FF2B5EF4-FFF2-40B4-BE49-F238E27FC236}">
                <a16:creationId xmlns:a16="http://schemas.microsoft.com/office/drawing/2014/main" id="{58B2872C-CBFF-46F0-8148-5668349F5D1F}"/>
              </a:ext>
            </a:extLst>
          </p:cNvPr>
          <p:cNvSpPr/>
          <p:nvPr/>
        </p:nvSpPr>
        <p:spPr>
          <a:xfrm rot="5400000">
            <a:off x="2587034" y="5972621"/>
            <a:ext cx="506289" cy="47105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8" name="Imagem 7" descr="Desenho de pessoa e texto branco&#10;&#10;Descrição gerada automaticamente com confiança média">
            <a:extLst>
              <a:ext uri="{FF2B5EF4-FFF2-40B4-BE49-F238E27FC236}">
                <a16:creationId xmlns:a16="http://schemas.microsoft.com/office/drawing/2014/main" id="{55A2A5C6-FBED-4464-82B1-B96E1B52F2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302561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0991273" cy="6052939"/>
          </a:xfrm>
          <a:prstGeom prst="rect">
            <a:avLst/>
          </a:prstGeom>
        </p:spPr>
        <p:txBody>
          <a:bodyPr wrap="square">
            <a:spAutoFit/>
          </a:bodyPr>
          <a:lstStyle/>
          <a:p>
            <a:pPr marL="571500" indent="-571500" algn="just" defTabSz="821531">
              <a:spcBef>
                <a:spcPts val="1600"/>
              </a:spcBef>
              <a:buFontTx/>
              <a:buChar char="-"/>
              <a:defRPr/>
            </a:pPr>
            <a:r>
              <a:rPr lang="pt-BR" sz="3600" b="1" i="1" u="sng" dirty="0">
                <a:ea typeface="Cambria" panose="02040503050406030204" pitchFamily="18" charset="0"/>
                <a:cs typeface="Calibri" panose="020F0502020204030204" pitchFamily="34" charset="0"/>
              </a:rPr>
              <a:t>Liberdade provisória</a:t>
            </a:r>
            <a:r>
              <a:rPr lang="pt-BR" sz="3600" b="1" i="1" dirty="0">
                <a:ea typeface="Cambria" panose="02040503050406030204" pitchFamily="18" charset="0"/>
                <a:cs typeface="Calibri" panose="020F0502020204030204" pitchFamily="34" charset="0"/>
              </a:rPr>
              <a:t>:</a:t>
            </a:r>
          </a:p>
          <a:p>
            <a:pPr marL="457200" indent="-457200" algn="just" defTabSz="821531">
              <a:spcBef>
                <a:spcPts val="1600"/>
              </a:spcBef>
              <a:buFontTx/>
              <a:buChar char="-"/>
              <a:defRPr/>
            </a:pPr>
            <a:endParaRPr lang="pt-BR" b="1" i="1" dirty="0">
              <a:ea typeface="Cambria" panose="02040503050406030204" pitchFamily="18" charset="0"/>
              <a:cs typeface="Calibri" panose="020F0502020204030204" pitchFamily="34" charset="0"/>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Segundo R. Brasileiro “Como consectário lógico da regra de tratamento que deriva do princípio da presunção de inocência, cuida-se de verdadeiro direito subjetivo do cidadão preso frente ao Estado, quando ausentes razões de cautela...”</a:t>
            </a:r>
          </a:p>
          <a:p>
            <a:pPr algn="just" defTabSz="821531">
              <a:spcBef>
                <a:spcPts val="1600"/>
              </a:spcBef>
              <a:defRPr/>
            </a:pPr>
            <a:endParaRPr lang="pt-BR" sz="2000" dirty="0">
              <a:ea typeface="Cambria" panose="02040503050406030204" pitchFamily="18" charset="0"/>
              <a:cs typeface="Calibri" panose="020F0502020204030204" pitchFamily="34" charset="0"/>
              <a:sym typeface="Wingdings" panose="05000000000000000000" pitchFamily="2" charset="2"/>
            </a:endParaRPr>
          </a:p>
          <a:p>
            <a:pPr algn="just" defTabSz="821531">
              <a:spcBef>
                <a:spcPts val="1600"/>
              </a:spcBef>
              <a:defRPr/>
            </a:pPr>
            <a:r>
              <a:rPr lang="pt-BR" sz="2800" dirty="0">
                <a:sym typeface="Wingdings" panose="05000000000000000000" pitchFamily="2" charset="2"/>
              </a:rPr>
              <a:t> </a:t>
            </a:r>
            <a:r>
              <a:rPr lang="pt-BR" sz="2800" dirty="0"/>
              <a:t>Art. 321.  </a:t>
            </a:r>
            <a:r>
              <a:rPr lang="pt-BR" sz="2800" b="1" dirty="0"/>
              <a:t>Ausentes os requisitos que autorizam a decretação da prisão preventiva</a:t>
            </a:r>
            <a:r>
              <a:rPr lang="pt-BR" sz="2800" dirty="0"/>
              <a:t>, o </a:t>
            </a:r>
            <a:r>
              <a:rPr lang="pt-BR" sz="2800" u="sng" dirty="0"/>
              <a:t>juiz deverá conceder liberdade provisória</a:t>
            </a:r>
            <a:r>
              <a:rPr lang="pt-BR" sz="2800" dirty="0"/>
              <a:t>, impondo, </a:t>
            </a:r>
            <a:r>
              <a:rPr lang="pt-BR" sz="2800" i="1" dirty="0"/>
              <a:t>se for o caso, as medidas cautelares previstas no art. 319 deste Código e observados os critérios constantes do art. 282 </a:t>
            </a:r>
            <a:r>
              <a:rPr lang="pt-BR" sz="2800" dirty="0"/>
              <a:t>deste Código. </a:t>
            </a:r>
            <a:r>
              <a:rPr lang="pt-BR" sz="2800" dirty="0">
                <a:ea typeface="Cambria" panose="02040503050406030204" pitchFamily="18" charset="0"/>
                <a:cs typeface="Calibri" panose="020F0502020204030204" pitchFamily="34" charset="0"/>
              </a:rPr>
              <a:t>	</a:t>
            </a: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771A22FD-F1E4-4572-B5C4-C8CE1F1288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07769522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0991273" cy="5837495"/>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A autoridade policial, a autoridade judicial e a fiança:</a:t>
            </a:r>
          </a:p>
          <a:p>
            <a:pPr marL="457200" indent="-457200" algn="just" defTabSz="821531">
              <a:spcBef>
                <a:spcPts val="1600"/>
              </a:spcBef>
              <a:buFontTx/>
              <a:buChar char="-"/>
              <a:defRPr/>
            </a:pPr>
            <a:endParaRPr lang="pt-BR" b="1" i="1" dirty="0">
              <a:ea typeface="Cambria" panose="02040503050406030204" pitchFamily="18" charset="0"/>
              <a:cs typeface="Calibri" panose="020F0502020204030204" pitchFamily="34" charset="0"/>
            </a:endParaRPr>
          </a:p>
          <a:p>
            <a:pPr algn="just" defTabSz="821531">
              <a:spcBef>
                <a:spcPts val="1600"/>
              </a:spcBef>
              <a:defRPr/>
            </a:pPr>
            <a:r>
              <a:rPr lang="pt-BR" dirty="0">
                <a:ea typeface="Cambria" panose="02040503050406030204" pitchFamily="18" charset="0"/>
                <a:cs typeface="Calibri" panose="020F0502020204030204" pitchFamily="34" charset="0"/>
              </a:rPr>
              <a:t>● </a:t>
            </a:r>
            <a:r>
              <a:rPr lang="pt-BR" sz="2800" dirty="0">
                <a:ea typeface="Cambria" panose="02040503050406030204" pitchFamily="18" charset="0"/>
                <a:cs typeface="Calibri" panose="020F0502020204030204" pitchFamily="34" charset="0"/>
              </a:rPr>
              <a:t>Fiança é uma garantia real de cumprimento das obrigações processuais do réu.</a:t>
            </a:r>
          </a:p>
          <a:p>
            <a:pPr algn="just" defTabSz="821531">
              <a:spcBef>
                <a:spcPts val="1600"/>
              </a:spcBef>
              <a:defRPr/>
            </a:pPr>
            <a:endParaRPr lang="pt-BR"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800" dirty="0"/>
              <a:t>Art. 322.  A autoridade policial somente poderá conceder fiança nos casos de infração cuja </a:t>
            </a:r>
            <a:r>
              <a:rPr lang="pt-BR" sz="2800" b="1" dirty="0"/>
              <a:t>pena privativa de liberdade máxima não seja superior a 4 (quatro) anos.     </a:t>
            </a:r>
            <a:r>
              <a:rPr lang="pt-BR" sz="2800" dirty="0"/>
              <a:t>      </a:t>
            </a:r>
          </a:p>
          <a:p>
            <a:pPr algn="just">
              <a:spcBef>
                <a:spcPts val="600"/>
              </a:spcBef>
              <a:spcAft>
                <a:spcPts val="600"/>
              </a:spcAft>
            </a:pPr>
            <a:r>
              <a:rPr lang="pt-BR" sz="2800" dirty="0"/>
              <a:t>Parágrafo único.  </a:t>
            </a:r>
            <a:r>
              <a:rPr lang="pt-BR" sz="2800" b="1" dirty="0"/>
              <a:t>Nos demais casos, a fiança será requerida ao juiz</a:t>
            </a:r>
            <a:r>
              <a:rPr lang="pt-BR" sz="2800" dirty="0"/>
              <a:t>, que decidirá em 48 (quarenta e oito) horas.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54876A44-A904-47E4-AFB0-022995D90E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67579898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0991273" cy="5509200"/>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Crimes inafiançáveis:</a:t>
            </a:r>
          </a:p>
          <a:p>
            <a:pPr marL="457200" indent="-457200" algn="just" defTabSz="821531">
              <a:spcBef>
                <a:spcPts val="1600"/>
              </a:spcBef>
              <a:buFontTx/>
              <a:buChar char="-"/>
              <a:defRPr/>
            </a:pPr>
            <a:endParaRPr lang="pt-BR" b="1" i="1" dirty="0">
              <a:ea typeface="Cambria" panose="02040503050406030204" pitchFamily="18" charset="0"/>
              <a:cs typeface="Calibri" panose="020F0502020204030204" pitchFamily="34" charset="0"/>
            </a:endParaRPr>
          </a:p>
          <a:p>
            <a:pPr marL="457200" indent="-457200" algn="just" defTabSz="821531">
              <a:spcBef>
                <a:spcPts val="1600"/>
              </a:spcBef>
              <a:buFontTx/>
              <a:buChar char="-"/>
              <a:defRPr/>
            </a:pPr>
            <a:endParaRPr lang="pt-BR" b="1" i="1" dirty="0">
              <a:ea typeface="Cambria" panose="02040503050406030204" pitchFamily="18" charset="0"/>
              <a:cs typeface="Calibri" panose="020F0502020204030204" pitchFamily="34" charset="0"/>
            </a:endParaRPr>
          </a:p>
          <a:p>
            <a:pPr>
              <a:spcBef>
                <a:spcPts val="600"/>
              </a:spcBef>
              <a:spcAft>
                <a:spcPts val="600"/>
              </a:spcAft>
            </a:pPr>
            <a:r>
              <a:rPr lang="pt-BR" sz="2800" dirty="0">
                <a:sym typeface="Wingdings" panose="05000000000000000000" pitchFamily="2" charset="2"/>
              </a:rPr>
              <a:t> </a:t>
            </a:r>
            <a:r>
              <a:rPr lang="pt-BR" sz="2800" dirty="0"/>
              <a:t>Art. 323.  </a:t>
            </a:r>
            <a:r>
              <a:rPr lang="pt-BR" sz="2800" b="1" dirty="0"/>
              <a:t>Não será concedida fiança</a:t>
            </a:r>
            <a:r>
              <a:rPr lang="pt-BR" sz="2800" dirty="0"/>
              <a:t>:           </a:t>
            </a:r>
          </a:p>
          <a:p>
            <a:pPr>
              <a:spcBef>
                <a:spcPts val="600"/>
              </a:spcBef>
              <a:spcAft>
                <a:spcPts val="600"/>
              </a:spcAft>
            </a:pPr>
            <a:r>
              <a:rPr lang="pt-BR" sz="2800" dirty="0"/>
              <a:t>I - nos crimes de </a:t>
            </a:r>
            <a:r>
              <a:rPr lang="pt-BR" sz="2800" b="1" dirty="0"/>
              <a:t>racismo</a:t>
            </a:r>
            <a:r>
              <a:rPr lang="pt-BR" sz="2800" dirty="0"/>
              <a:t>;          </a:t>
            </a:r>
          </a:p>
          <a:p>
            <a:pPr>
              <a:spcBef>
                <a:spcPts val="600"/>
              </a:spcBef>
              <a:spcAft>
                <a:spcPts val="600"/>
              </a:spcAft>
            </a:pPr>
            <a:r>
              <a:rPr lang="pt-BR" sz="2800" dirty="0"/>
              <a:t>II - nos crimes de </a:t>
            </a:r>
            <a:r>
              <a:rPr lang="pt-BR" sz="2800" b="1" dirty="0"/>
              <a:t>tortura</a:t>
            </a:r>
            <a:r>
              <a:rPr lang="pt-BR" sz="2800" dirty="0"/>
              <a:t>, </a:t>
            </a:r>
            <a:r>
              <a:rPr lang="pt-BR" sz="2800" u="sng" dirty="0"/>
              <a:t>tráfico ilícito </a:t>
            </a:r>
            <a:r>
              <a:rPr lang="pt-BR" sz="2800" dirty="0"/>
              <a:t>de entorpecentes e drogas afins, </a:t>
            </a:r>
            <a:r>
              <a:rPr lang="pt-BR" sz="2800" i="1" dirty="0"/>
              <a:t>terrorismo</a:t>
            </a:r>
            <a:r>
              <a:rPr lang="pt-BR" sz="2800" dirty="0"/>
              <a:t> e nos definidos como </a:t>
            </a:r>
            <a:r>
              <a:rPr lang="pt-BR" sz="2800" b="1" i="1" dirty="0"/>
              <a:t>crimes hediondos</a:t>
            </a:r>
            <a:r>
              <a:rPr lang="pt-BR" sz="2800" dirty="0"/>
              <a:t>;           </a:t>
            </a:r>
          </a:p>
          <a:p>
            <a:pPr>
              <a:spcBef>
                <a:spcPts val="600"/>
              </a:spcBef>
              <a:spcAft>
                <a:spcPts val="600"/>
              </a:spcAft>
            </a:pPr>
            <a:r>
              <a:rPr lang="pt-BR" sz="2800" dirty="0"/>
              <a:t>III - nos </a:t>
            </a:r>
            <a:r>
              <a:rPr lang="pt-BR" sz="2800" b="1" dirty="0"/>
              <a:t>crimes cometidos por grupos armados, civis ou militares, </a:t>
            </a:r>
            <a:r>
              <a:rPr lang="pt-BR" sz="2800" b="1" u="sng" dirty="0"/>
              <a:t>contra a ordem constitucional e o Estado Democrático</a:t>
            </a:r>
            <a:r>
              <a:rPr lang="pt-BR" sz="2800"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CEA7AC31-8603-4550-8C79-ABD368EFD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24001329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65018" y="755344"/>
            <a:ext cx="10991273" cy="6524863"/>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Não será concedida fiança:</a:t>
            </a:r>
          </a:p>
          <a:p>
            <a:pPr marL="457200" indent="-457200" algn="just" defTabSz="821531">
              <a:spcBef>
                <a:spcPts val="1600"/>
              </a:spcBef>
              <a:buFontTx/>
              <a:buChar char="-"/>
              <a:defRPr/>
            </a:pPr>
            <a:endParaRPr lang="pt-BR" b="1" i="1" dirty="0">
              <a:ea typeface="Cambria" panose="02040503050406030204" pitchFamily="18" charset="0"/>
              <a:cs typeface="Calibri" panose="020F0502020204030204" pitchFamily="34" charset="0"/>
            </a:endParaRPr>
          </a:p>
          <a:p>
            <a:pPr marL="457200" indent="-457200" algn="just" defTabSz="821531">
              <a:spcBef>
                <a:spcPts val="1600"/>
              </a:spcBef>
              <a:buFontTx/>
              <a:buChar char="-"/>
              <a:defRPr/>
            </a:pPr>
            <a:endParaRPr lang="pt-BR"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800" dirty="0"/>
              <a:t>Art. 324.  </a:t>
            </a:r>
            <a:r>
              <a:rPr lang="pt-BR" sz="2800" b="1" dirty="0"/>
              <a:t>Não será, igualmente, concedida fiança</a:t>
            </a:r>
            <a:r>
              <a:rPr lang="pt-BR" sz="2800" dirty="0"/>
              <a:t>:           </a:t>
            </a:r>
          </a:p>
          <a:p>
            <a:pPr algn="just">
              <a:spcBef>
                <a:spcPts val="600"/>
              </a:spcBef>
              <a:spcAft>
                <a:spcPts val="600"/>
              </a:spcAft>
            </a:pPr>
            <a:r>
              <a:rPr lang="pt-BR" sz="2800" dirty="0"/>
              <a:t>I - aos que, </a:t>
            </a:r>
            <a:r>
              <a:rPr lang="pt-BR" sz="2800" b="1" dirty="0"/>
              <a:t>no mesmo processo, tiverem quebrado fiança anteriormente </a:t>
            </a:r>
            <a:r>
              <a:rPr lang="pt-BR" sz="2800" dirty="0"/>
              <a:t>concedida ou </a:t>
            </a:r>
            <a:r>
              <a:rPr lang="pt-BR" sz="2800" u="sng" dirty="0"/>
              <a:t>infringido, sem motivo justo, qualquer das obrigações a que se referem os arts. 327 e 328 deste Código</a:t>
            </a:r>
            <a:r>
              <a:rPr lang="pt-BR" sz="2800" dirty="0"/>
              <a:t>;           </a:t>
            </a:r>
          </a:p>
          <a:p>
            <a:pPr algn="just">
              <a:spcBef>
                <a:spcPts val="600"/>
              </a:spcBef>
              <a:spcAft>
                <a:spcPts val="600"/>
              </a:spcAft>
            </a:pPr>
            <a:r>
              <a:rPr lang="pt-BR" sz="2800" dirty="0"/>
              <a:t>II - em caso de </a:t>
            </a:r>
            <a:r>
              <a:rPr lang="pt-BR" sz="2800" b="1" dirty="0"/>
              <a:t>prisão civil ou militar</a:t>
            </a:r>
            <a:r>
              <a:rPr lang="pt-BR" sz="2800" dirty="0"/>
              <a:t>;           </a:t>
            </a:r>
          </a:p>
          <a:p>
            <a:pPr algn="just">
              <a:spcBef>
                <a:spcPts val="600"/>
              </a:spcBef>
              <a:spcAft>
                <a:spcPts val="600"/>
              </a:spcAft>
            </a:pPr>
            <a:r>
              <a:rPr lang="pt-BR" sz="2800" dirty="0"/>
              <a:t>III - (revogado);    </a:t>
            </a:r>
          </a:p>
          <a:p>
            <a:pPr algn="just">
              <a:spcBef>
                <a:spcPts val="600"/>
              </a:spcBef>
              <a:spcAft>
                <a:spcPts val="600"/>
              </a:spcAft>
            </a:pPr>
            <a:r>
              <a:rPr lang="pt-BR" sz="2800" dirty="0"/>
              <a:t>IV - quando </a:t>
            </a:r>
            <a:r>
              <a:rPr lang="pt-BR" sz="2800" b="1" dirty="0"/>
              <a:t>presentes os motivos que autorizam a decretação da prisão preventiva (art. 312).   </a:t>
            </a:r>
            <a:r>
              <a:rPr lang="pt-BR" sz="2800"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2B84C168-EA3F-4C74-89E2-CF172BA33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21957671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9528" y="182689"/>
            <a:ext cx="11490036" cy="7489230"/>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Valores:</a:t>
            </a:r>
          </a:p>
          <a:p>
            <a:pPr marL="457200" indent="-457200" algn="just" defTabSz="821531">
              <a:spcBef>
                <a:spcPts val="1600"/>
              </a:spcBef>
              <a:buFontTx/>
              <a:buChar char="-"/>
              <a:defRPr/>
            </a:pPr>
            <a:endParaRPr lang="pt-BR" sz="1600" b="1" i="1" dirty="0">
              <a:ea typeface="Cambria" panose="02040503050406030204" pitchFamily="18" charset="0"/>
              <a:cs typeface="Calibri" panose="020F0502020204030204" pitchFamily="34" charset="0"/>
            </a:endParaRPr>
          </a:p>
          <a:p>
            <a:pPr algn="just">
              <a:spcBef>
                <a:spcPts val="600"/>
              </a:spcBef>
              <a:spcAft>
                <a:spcPts val="600"/>
              </a:spcAft>
            </a:pPr>
            <a:r>
              <a:rPr lang="pt-BR" sz="2800" dirty="0">
                <a:sym typeface="Wingdings" panose="05000000000000000000" pitchFamily="2" charset="2"/>
              </a:rPr>
              <a:t> </a:t>
            </a:r>
            <a:r>
              <a:rPr lang="pt-BR" sz="2600" dirty="0"/>
              <a:t>Art. 325.  O </a:t>
            </a:r>
            <a:r>
              <a:rPr lang="pt-BR" sz="2600" b="1" dirty="0"/>
              <a:t>valor da fiança será fixado pela autoridade que a conceder </a:t>
            </a:r>
            <a:r>
              <a:rPr lang="pt-BR" sz="2600" dirty="0"/>
              <a:t>nos seguintes limites:  </a:t>
            </a:r>
          </a:p>
          <a:p>
            <a:pPr algn="just">
              <a:spcBef>
                <a:spcPts val="600"/>
              </a:spcBef>
              <a:spcAft>
                <a:spcPts val="600"/>
              </a:spcAft>
            </a:pPr>
            <a:r>
              <a:rPr lang="pt-BR" sz="2600" dirty="0"/>
              <a:t>      						Autoridade policial atua aqui.</a:t>
            </a:r>
          </a:p>
          <a:p>
            <a:pPr algn="just">
              <a:spcBef>
                <a:spcPts val="600"/>
              </a:spcBef>
              <a:spcAft>
                <a:spcPts val="600"/>
              </a:spcAft>
            </a:pPr>
            <a:r>
              <a:rPr lang="pt-BR" sz="2600" dirty="0"/>
              <a:t>I - </a:t>
            </a:r>
            <a:r>
              <a:rPr lang="pt-BR" sz="2600" b="1" dirty="0"/>
              <a:t>de 1 (um) a 100 (cem) salários mínimos, quando se tratar de infração cuja pena privativa de liberdade, no grau máximo, não for superior a 4 (quatro) anos</a:t>
            </a:r>
            <a:r>
              <a:rPr lang="pt-BR" sz="2600" dirty="0"/>
              <a:t>;           </a:t>
            </a:r>
          </a:p>
          <a:p>
            <a:pPr algn="just">
              <a:spcBef>
                <a:spcPts val="600"/>
              </a:spcBef>
              <a:spcAft>
                <a:spcPts val="600"/>
              </a:spcAft>
            </a:pPr>
            <a:r>
              <a:rPr lang="pt-BR" sz="2600" dirty="0"/>
              <a:t>II - de </a:t>
            </a:r>
            <a:r>
              <a:rPr lang="pt-BR" sz="2600" u="sng" dirty="0"/>
              <a:t>10 (dez) a 200 (duzentos) salários mínimos, quando o máximo da pena privativa de liberdade cominada for superior a 4 (quatro) anos</a:t>
            </a:r>
            <a:r>
              <a:rPr lang="pt-BR" sz="2600" dirty="0"/>
              <a:t>.          </a:t>
            </a:r>
          </a:p>
          <a:p>
            <a:pPr algn="just">
              <a:spcBef>
                <a:spcPts val="600"/>
              </a:spcBef>
              <a:spcAft>
                <a:spcPts val="600"/>
              </a:spcAft>
            </a:pPr>
            <a:r>
              <a:rPr lang="pt-BR" sz="2600" dirty="0"/>
              <a:t>§1</a:t>
            </a:r>
            <a:r>
              <a:rPr lang="pt-BR" sz="2600" u="sng" baseline="30000" dirty="0"/>
              <a:t>o</a:t>
            </a:r>
            <a:r>
              <a:rPr lang="pt-BR" sz="2600" dirty="0"/>
              <a:t>  Se assim recomendar a </a:t>
            </a:r>
            <a:r>
              <a:rPr lang="pt-BR" sz="2600" b="1" dirty="0"/>
              <a:t>situação econômica do preso</a:t>
            </a:r>
            <a:r>
              <a:rPr lang="pt-BR" sz="2600" dirty="0"/>
              <a:t>, a fiança poderá ser:          </a:t>
            </a:r>
          </a:p>
          <a:p>
            <a:pPr algn="just">
              <a:spcBef>
                <a:spcPts val="600"/>
              </a:spcBef>
              <a:spcAft>
                <a:spcPts val="600"/>
              </a:spcAft>
            </a:pPr>
            <a:r>
              <a:rPr lang="pt-BR" sz="2600" dirty="0"/>
              <a:t>I - </a:t>
            </a:r>
            <a:r>
              <a:rPr lang="pt-BR" sz="2600" b="1" dirty="0"/>
              <a:t>dispensada</a:t>
            </a:r>
            <a:r>
              <a:rPr lang="pt-BR" sz="2600" dirty="0"/>
              <a:t>, na forma do art. 350 deste Código;           </a:t>
            </a:r>
          </a:p>
          <a:p>
            <a:pPr algn="just">
              <a:spcBef>
                <a:spcPts val="600"/>
              </a:spcBef>
              <a:spcAft>
                <a:spcPts val="600"/>
              </a:spcAft>
            </a:pPr>
            <a:r>
              <a:rPr lang="pt-BR" sz="2600" dirty="0"/>
              <a:t>II - </a:t>
            </a:r>
            <a:r>
              <a:rPr lang="pt-BR" sz="2600" b="1" dirty="0"/>
              <a:t>reduzida</a:t>
            </a:r>
            <a:r>
              <a:rPr lang="pt-BR" sz="2600" dirty="0"/>
              <a:t> até o </a:t>
            </a:r>
            <a:r>
              <a:rPr lang="pt-BR" sz="2600" u="sng" dirty="0"/>
              <a:t>máximo de 2/3 </a:t>
            </a:r>
            <a:r>
              <a:rPr lang="pt-BR" sz="2600" dirty="0"/>
              <a:t>(dois terços); ou           </a:t>
            </a:r>
          </a:p>
          <a:p>
            <a:pPr algn="just">
              <a:spcBef>
                <a:spcPts val="600"/>
              </a:spcBef>
              <a:spcAft>
                <a:spcPts val="600"/>
              </a:spcAft>
            </a:pPr>
            <a:r>
              <a:rPr lang="pt-BR" sz="2600" dirty="0"/>
              <a:t>III - </a:t>
            </a:r>
            <a:r>
              <a:rPr lang="pt-BR" sz="2600" b="1" dirty="0"/>
              <a:t>aumentada</a:t>
            </a:r>
            <a:r>
              <a:rPr lang="pt-BR" sz="2600" dirty="0"/>
              <a:t> em </a:t>
            </a:r>
            <a:r>
              <a:rPr lang="pt-BR" sz="2600" u="sng" dirty="0"/>
              <a:t>até 1.000 (mil) vezes</a:t>
            </a:r>
            <a:r>
              <a:rPr lang="pt-BR" sz="2600" dirty="0"/>
              <a:t>.</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sp>
        <p:nvSpPr>
          <p:cNvPr id="3" name="Seta: Dobrada 2">
            <a:extLst>
              <a:ext uri="{FF2B5EF4-FFF2-40B4-BE49-F238E27FC236}">
                <a16:creationId xmlns:a16="http://schemas.microsoft.com/office/drawing/2014/main" id="{1F23CFA8-1EA7-4789-BE37-159CB4899B8C}"/>
              </a:ext>
            </a:extLst>
          </p:cNvPr>
          <p:cNvSpPr/>
          <p:nvPr/>
        </p:nvSpPr>
        <p:spPr>
          <a:xfrm>
            <a:off x="5357091" y="2364509"/>
            <a:ext cx="508000" cy="40640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tx1"/>
              </a:solidFill>
            </a:endParaRPr>
          </a:p>
        </p:txBody>
      </p:sp>
      <p:pic>
        <p:nvPicPr>
          <p:cNvPr id="5" name="Imagem 4" descr="Desenho de pessoa e texto branco&#10;&#10;Descrição gerada automaticamente com confiança média">
            <a:extLst>
              <a:ext uri="{FF2B5EF4-FFF2-40B4-BE49-F238E27FC236}">
                <a16:creationId xmlns:a16="http://schemas.microsoft.com/office/drawing/2014/main" id="{15B74838-F21C-4C63-866A-92FF73FDF4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240122024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9528" y="182689"/>
            <a:ext cx="11222181" cy="7407156"/>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Procedimentos:</a:t>
            </a:r>
          </a:p>
          <a:p>
            <a:pPr algn="just">
              <a:spcBef>
                <a:spcPts val="600"/>
              </a:spcBef>
              <a:spcAft>
                <a:spcPts val="600"/>
              </a:spcAft>
            </a:pPr>
            <a:r>
              <a:rPr lang="pt-BR" sz="2800" dirty="0">
                <a:sym typeface="Wingdings" panose="05000000000000000000" pitchFamily="2" charset="2"/>
              </a:rPr>
              <a:t> </a:t>
            </a:r>
            <a:r>
              <a:rPr lang="pt-BR" sz="2800" dirty="0"/>
              <a:t>Art. 326.  Para determinar o valor da fiança, a autoridade terá em consideração a </a:t>
            </a:r>
            <a:r>
              <a:rPr lang="pt-BR" sz="2800" b="1" dirty="0"/>
              <a:t>natureza da infração</a:t>
            </a:r>
            <a:r>
              <a:rPr lang="pt-BR" sz="2800" dirty="0"/>
              <a:t>, as </a:t>
            </a:r>
            <a:r>
              <a:rPr lang="pt-BR" sz="2800" u="sng" dirty="0"/>
              <a:t>condições pessoais de fortuna </a:t>
            </a:r>
            <a:r>
              <a:rPr lang="pt-BR" sz="2800" dirty="0"/>
              <a:t>e </a:t>
            </a:r>
            <a:r>
              <a:rPr lang="pt-BR" sz="2800" i="1" dirty="0"/>
              <a:t>vida pregressa do acusado</a:t>
            </a:r>
            <a:r>
              <a:rPr lang="pt-BR" sz="2800" dirty="0"/>
              <a:t>, as </a:t>
            </a:r>
            <a:r>
              <a:rPr lang="pt-BR" sz="2800" i="1" u="sng" dirty="0"/>
              <a:t>circunstâncias indicativas de sua periculosidade</a:t>
            </a:r>
            <a:r>
              <a:rPr lang="pt-BR" sz="2800" dirty="0"/>
              <a:t>, bem como a </a:t>
            </a:r>
            <a:r>
              <a:rPr lang="pt-BR" sz="2800" b="1" dirty="0"/>
              <a:t>importância provável das custas do processo</a:t>
            </a:r>
            <a:r>
              <a:rPr lang="pt-BR" sz="2800" dirty="0"/>
              <a:t>, até final julgamento.</a:t>
            </a:r>
          </a:p>
          <a:p>
            <a:pPr algn="just">
              <a:spcBef>
                <a:spcPts val="600"/>
              </a:spcBef>
              <a:spcAft>
                <a:spcPts val="600"/>
              </a:spcAft>
            </a:pPr>
            <a:r>
              <a:rPr lang="pt-BR" sz="2800" dirty="0"/>
              <a:t>Art. 327.  A fiança tomada por termo obrigará o </a:t>
            </a:r>
            <a:r>
              <a:rPr lang="pt-BR" sz="2800" b="1" dirty="0"/>
              <a:t>afiançado a comparecer perante a autoridade, todas as vezes que for intimado </a:t>
            </a:r>
            <a:r>
              <a:rPr lang="pt-BR" sz="2800" dirty="0"/>
              <a:t>para atos do inquérito e da instrução criminal e para o julgamento. Quando o réu não comparecer, a fiança será havida como quebrada.</a:t>
            </a:r>
          </a:p>
          <a:p>
            <a:pPr algn="just">
              <a:spcBef>
                <a:spcPts val="600"/>
              </a:spcBef>
              <a:spcAft>
                <a:spcPts val="600"/>
              </a:spcAft>
            </a:pPr>
            <a:r>
              <a:rPr lang="pt-BR" sz="2800" dirty="0"/>
              <a:t>Art. 328.  O réu afiançado não poderá, sob pena de quebramento da fiança, </a:t>
            </a:r>
            <a:r>
              <a:rPr lang="pt-BR" sz="2800" b="1" dirty="0"/>
              <a:t>mudar de residência, sem prévia permissão da autoridade processante</a:t>
            </a:r>
            <a:r>
              <a:rPr lang="pt-BR" sz="2800" dirty="0"/>
              <a:t>, ou ausentar-se por mais de 8 (oito) dias de sua residência, sem comunicar àquela autoridade o lugar onde será encontrado.</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6FCFDFB1-AADC-41CF-BCF2-A436F21811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2907994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9528" y="238105"/>
            <a:ext cx="11222181" cy="5529719"/>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Fiança em caso de pobreza:</a:t>
            </a:r>
          </a:p>
          <a:p>
            <a:endParaRPr lang="pt-BR" sz="2800" dirty="0">
              <a:sym typeface="Wingdings" panose="05000000000000000000" pitchFamily="2" charset="2"/>
            </a:endParaRPr>
          </a:p>
          <a:p>
            <a:endParaRPr lang="pt-BR" sz="2800" dirty="0">
              <a:sym typeface="Wingdings" panose="05000000000000000000" pitchFamily="2" charset="2"/>
            </a:endParaRPr>
          </a:p>
          <a:p>
            <a:pPr algn="just">
              <a:spcBef>
                <a:spcPts val="600"/>
              </a:spcBef>
              <a:spcAft>
                <a:spcPts val="600"/>
              </a:spcAft>
            </a:pPr>
            <a:r>
              <a:rPr lang="pt-BR" sz="2800" dirty="0">
                <a:sym typeface="Wingdings" panose="05000000000000000000" pitchFamily="2" charset="2"/>
              </a:rPr>
              <a:t> </a:t>
            </a:r>
            <a:r>
              <a:rPr lang="pt-BR" sz="2800" dirty="0"/>
              <a:t>Art. 350.  Nos casos em que </a:t>
            </a:r>
            <a:r>
              <a:rPr lang="pt-BR" sz="2800" b="1" dirty="0"/>
              <a:t>couber fiança</a:t>
            </a:r>
            <a:r>
              <a:rPr lang="pt-BR" sz="2800" dirty="0"/>
              <a:t>, o juiz, </a:t>
            </a:r>
            <a:r>
              <a:rPr lang="pt-BR" sz="2800" b="1" dirty="0"/>
              <a:t>verificando a situação econômica do preso</a:t>
            </a:r>
            <a:r>
              <a:rPr lang="pt-BR" sz="2800" dirty="0"/>
              <a:t>, poderá </a:t>
            </a:r>
            <a:r>
              <a:rPr lang="pt-BR" sz="2800" b="1" dirty="0"/>
              <a:t>conceder-lhe liberdade provisória</a:t>
            </a:r>
            <a:r>
              <a:rPr lang="pt-BR" sz="2800" dirty="0"/>
              <a:t>, sujeitando-o às obrigações constantes dos arts. 327 e 328 deste Código e a outras medidas cautelares, se for o caso.           </a:t>
            </a:r>
          </a:p>
          <a:p>
            <a:pPr algn="just">
              <a:spcBef>
                <a:spcPts val="600"/>
              </a:spcBef>
              <a:spcAft>
                <a:spcPts val="600"/>
              </a:spcAft>
            </a:pPr>
            <a:r>
              <a:rPr lang="pt-BR" sz="2800" dirty="0"/>
              <a:t>Parágrafo único.  </a:t>
            </a:r>
            <a:r>
              <a:rPr lang="pt-BR" sz="2800" b="1" dirty="0"/>
              <a:t>Se o beneficiado descumprir</a:t>
            </a:r>
            <a:r>
              <a:rPr lang="pt-BR" sz="2800" dirty="0"/>
              <a:t>, sem motivo justo, qualquer das obrigações ou medidas impostas, </a:t>
            </a:r>
            <a:r>
              <a:rPr lang="pt-BR" sz="2800" b="1" dirty="0"/>
              <a:t>aplicar-se-á o disposto no §4</a:t>
            </a:r>
            <a:r>
              <a:rPr lang="pt-BR" sz="2800" b="1" u="sng" baseline="30000" dirty="0"/>
              <a:t>o</a:t>
            </a:r>
            <a:r>
              <a:rPr lang="pt-BR" sz="2800" b="1" dirty="0"/>
              <a:t> do art. 282 deste Código.  </a:t>
            </a:r>
            <a:r>
              <a:rPr lang="pt-BR" b="1"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BDD4158A-92A9-48D0-88E3-0EEA503613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12335563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89528" y="238105"/>
            <a:ext cx="11480799" cy="7561044"/>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Quebra da fiança:</a:t>
            </a:r>
          </a:p>
          <a:p>
            <a:pPr algn="just"/>
            <a:endParaRPr lang="pt-BR" sz="2400" dirty="0">
              <a:sym typeface="Wingdings" panose="05000000000000000000" pitchFamily="2" charset="2"/>
            </a:endParaRPr>
          </a:p>
          <a:p>
            <a:pPr algn="just">
              <a:spcBef>
                <a:spcPts val="600"/>
              </a:spcBef>
              <a:spcAft>
                <a:spcPts val="600"/>
              </a:spcAft>
            </a:pPr>
            <a:r>
              <a:rPr lang="pt-BR" sz="2800" dirty="0">
                <a:sym typeface="Wingdings" panose="05000000000000000000" pitchFamily="2" charset="2"/>
              </a:rPr>
              <a:t> </a:t>
            </a:r>
            <a:r>
              <a:rPr lang="pt-BR" sz="2400" dirty="0"/>
              <a:t>Art. 341.  Julgar-se-á </a:t>
            </a:r>
            <a:r>
              <a:rPr lang="pt-BR" sz="2400" b="1" dirty="0"/>
              <a:t>quebrada a fiança </a:t>
            </a:r>
            <a:r>
              <a:rPr lang="pt-BR" sz="2400" dirty="0"/>
              <a:t>quando o acusado:           </a:t>
            </a:r>
          </a:p>
          <a:p>
            <a:pPr algn="just">
              <a:spcBef>
                <a:spcPts val="600"/>
              </a:spcBef>
              <a:spcAft>
                <a:spcPts val="600"/>
              </a:spcAft>
            </a:pPr>
            <a:r>
              <a:rPr lang="pt-BR" sz="2400" dirty="0"/>
              <a:t>I - regularmente </a:t>
            </a:r>
            <a:r>
              <a:rPr lang="pt-BR" sz="2400" i="1" dirty="0"/>
              <a:t>intimado</a:t>
            </a:r>
            <a:r>
              <a:rPr lang="pt-BR" sz="2400" dirty="0"/>
              <a:t> para ato do processo, </a:t>
            </a:r>
            <a:r>
              <a:rPr lang="pt-BR" sz="2400" b="1" dirty="0"/>
              <a:t>deixar de comparecer</a:t>
            </a:r>
            <a:r>
              <a:rPr lang="pt-BR" sz="2400" dirty="0"/>
              <a:t>, </a:t>
            </a:r>
            <a:r>
              <a:rPr lang="pt-BR" sz="2400" u="sng" dirty="0"/>
              <a:t>sem motivo </a:t>
            </a:r>
            <a:r>
              <a:rPr lang="pt-BR" sz="2400" dirty="0"/>
              <a:t>justo;           </a:t>
            </a:r>
          </a:p>
          <a:p>
            <a:pPr algn="just">
              <a:spcBef>
                <a:spcPts val="600"/>
              </a:spcBef>
              <a:spcAft>
                <a:spcPts val="600"/>
              </a:spcAft>
            </a:pPr>
            <a:r>
              <a:rPr lang="pt-BR" sz="2400" dirty="0"/>
              <a:t>II - </a:t>
            </a:r>
            <a:r>
              <a:rPr lang="pt-BR" sz="2400" b="1" dirty="0"/>
              <a:t>deliberadamente praticar ato de obstrução ao andamento do processo</a:t>
            </a:r>
            <a:r>
              <a:rPr lang="pt-BR" sz="2400" dirty="0"/>
              <a:t>;           </a:t>
            </a:r>
          </a:p>
          <a:p>
            <a:pPr algn="just">
              <a:spcBef>
                <a:spcPts val="600"/>
              </a:spcBef>
              <a:spcAft>
                <a:spcPts val="600"/>
              </a:spcAft>
            </a:pPr>
            <a:r>
              <a:rPr lang="pt-BR" sz="2400" dirty="0"/>
              <a:t>III - </a:t>
            </a:r>
            <a:r>
              <a:rPr lang="pt-BR" sz="2400" b="1" dirty="0"/>
              <a:t>descumprir medida cautelar imposta cumulativamente </a:t>
            </a:r>
            <a:r>
              <a:rPr lang="pt-BR" sz="2400" dirty="0"/>
              <a:t>com a fiança;           </a:t>
            </a:r>
          </a:p>
          <a:p>
            <a:pPr algn="just">
              <a:spcBef>
                <a:spcPts val="600"/>
              </a:spcBef>
              <a:spcAft>
                <a:spcPts val="600"/>
              </a:spcAft>
            </a:pPr>
            <a:r>
              <a:rPr lang="pt-BR" sz="2400" dirty="0"/>
              <a:t>IV - </a:t>
            </a:r>
            <a:r>
              <a:rPr lang="pt-BR" sz="2400" b="1" dirty="0"/>
              <a:t>resistir injustificadamente a ordem judicial</a:t>
            </a:r>
            <a:r>
              <a:rPr lang="pt-BR" sz="2400" dirty="0"/>
              <a:t>;           </a:t>
            </a:r>
          </a:p>
          <a:p>
            <a:pPr algn="just">
              <a:spcBef>
                <a:spcPts val="600"/>
              </a:spcBef>
              <a:spcAft>
                <a:spcPts val="600"/>
              </a:spcAft>
            </a:pPr>
            <a:r>
              <a:rPr lang="pt-BR" sz="2400" dirty="0"/>
              <a:t>V - </a:t>
            </a:r>
            <a:r>
              <a:rPr lang="pt-BR" sz="2400" b="1" dirty="0"/>
              <a:t>praticar nova infração penal dolosa</a:t>
            </a:r>
            <a:r>
              <a:rPr lang="pt-BR" sz="2400" dirty="0"/>
              <a:t>.   </a:t>
            </a:r>
          </a:p>
          <a:p>
            <a:pPr algn="just">
              <a:spcBef>
                <a:spcPts val="600"/>
              </a:spcBef>
              <a:spcAft>
                <a:spcPts val="600"/>
              </a:spcAft>
            </a:pPr>
            <a:r>
              <a:rPr lang="pt-BR" sz="2400" dirty="0"/>
              <a:t>			Consequência:         </a:t>
            </a:r>
          </a:p>
          <a:p>
            <a:pPr algn="just">
              <a:spcBef>
                <a:spcPts val="600"/>
              </a:spcBef>
              <a:spcAft>
                <a:spcPts val="600"/>
              </a:spcAft>
            </a:pPr>
            <a:r>
              <a:rPr lang="pt-BR" sz="2400" dirty="0">
                <a:sym typeface="Wingdings" panose="05000000000000000000" pitchFamily="2" charset="2"/>
              </a:rPr>
              <a:t> </a:t>
            </a:r>
            <a:r>
              <a:rPr lang="pt-BR" sz="2400" dirty="0"/>
              <a:t>Art. 343.  O quebramento injustificado da fiança </a:t>
            </a:r>
            <a:r>
              <a:rPr lang="pt-BR" sz="2400" b="1" dirty="0"/>
              <a:t>importará na perda de </a:t>
            </a:r>
            <a:r>
              <a:rPr lang="pt-BR" sz="2400" b="1" u="sng" dirty="0"/>
              <a:t>metade</a:t>
            </a:r>
            <a:r>
              <a:rPr lang="pt-BR" sz="2400" b="1" dirty="0"/>
              <a:t> do seu valor</a:t>
            </a:r>
            <a:r>
              <a:rPr lang="pt-BR" sz="2400" dirty="0"/>
              <a:t>, cabendo ao juiz decidir sobre a imposição de outras medidas cautelares ou, se for o caso, a decretação da prisão preventiva.  </a:t>
            </a:r>
            <a:r>
              <a:rPr lang="pt-BR" dirty="0"/>
              <a:t>  </a:t>
            </a:r>
          </a:p>
          <a:p>
            <a:pPr algn="just">
              <a:spcBef>
                <a:spcPts val="600"/>
              </a:spcBef>
              <a:spcAft>
                <a:spcPts val="600"/>
              </a:spcAft>
            </a:pPr>
            <a:r>
              <a:rPr lang="pt-BR" b="1"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sp>
        <p:nvSpPr>
          <p:cNvPr id="4" name="Seta: Dobrada para Cima 3">
            <a:extLst>
              <a:ext uri="{FF2B5EF4-FFF2-40B4-BE49-F238E27FC236}">
                <a16:creationId xmlns:a16="http://schemas.microsoft.com/office/drawing/2014/main" id="{11EC5C2D-368F-4F92-99A0-6E8DA34E8C01}"/>
              </a:ext>
            </a:extLst>
          </p:cNvPr>
          <p:cNvSpPr/>
          <p:nvPr/>
        </p:nvSpPr>
        <p:spPr>
          <a:xfrm rot="5400000">
            <a:off x="2765363" y="4684866"/>
            <a:ext cx="417495"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6" name="Imagem 5" descr="Desenho de pessoa e texto branco&#10;&#10;Descrição gerada automaticamente com confiança média">
            <a:extLst>
              <a:ext uri="{FF2B5EF4-FFF2-40B4-BE49-F238E27FC236}">
                <a16:creationId xmlns:a16="http://schemas.microsoft.com/office/drawing/2014/main" id="{91D4B2FB-B9E2-4275-ABDB-DE09BAB861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0255064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98765" y="570614"/>
            <a:ext cx="11194472" cy="5375831"/>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Cassação da fiança:</a:t>
            </a:r>
          </a:p>
          <a:p>
            <a:pPr algn="just"/>
            <a:endParaRPr lang="pt-BR" sz="2800" dirty="0">
              <a:sym typeface="Wingdings" panose="05000000000000000000" pitchFamily="2" charset="2"/>
            </a:endParaRPr>
          </a:p>
          <a:p>
            <a:pPr algn="just"/>
            <a:endParaRPr lang="pt-BR" sz="2800" dirty="0">
              <a:sym typeface="Wingdings" panose="05000000000000000000" pitchFamily="2" charset="2"/>
            </a:endParaRPr>
          </a:p>
          <a:p>
            <a:pPr algn="just"/>
            <a:r>
              <a:rPr lang="pt-BR" sz="2800" dirty="0">
                <a:sym typeface="Wingdings" panose="05000000000000000000" pitchFamily="2" charset="2"/>
              </a:rPr>
              <a:t> </a:t>
            </a:r>
            <a:r>
              <a:rPr lang="pt-BR" sz="2800" dirty="0"/>
              <a:t>Art. 338.  A fiança que se reconheça </a:t>
            </a:r>
            <a:r>
              <a:rPr lang="pt-BR" sz="2800" b="1" dirty="0"/>
              <a:t>não ser cabível </a:t>
            </a:r>
            <a:r>
              <a:rPr lang="pt-BR" sz="2800" dirty="0"/>
              <a:t>na espécie será </a:t>
            </a:r>
            <a:r>
              <a:rPr lang="pt-BR" sz="2800" b="1" dirty="0"/>
              <a:t>cassada</a:t>
            </a:r>
            <a:r>
              <a:rPr lang="pt-BR" sz="2800" dirty="0"/>
              <a:t> em qualquer fase do processo.</a:t>
            </a:r>
          </a:p>
          <a:p>
            <a:pPr algn="just"/>
            <a:endParaRPr lang="pt-BR" sz="2800" dirty="0"/>
          </a:p>
          <a:p>
            <a:pPr algn="just"/>
            <a:r>
              <a:rPr lang="pt-BR" sz="2800" dirty="0">
                <a:sym typeface="Wingdings" panose="05000000000000000000" pitchFamily="2" charset="2"/>
              </a:rPr>
              <a:t> </a:t>
            </a:r>
            <a:r>
              <a:rPr lang="pt-BR" sz="2800" dirty="0"/>
              <a:t>Art. 339.  Será também </a:t>
            </a:r>
            <a:r>
              <a:rPr lang="pt-BR" sz="2800" b="1" dirty="0"/>
              <a:t>cassada</a:t>
            </a:r>
            <a:r>
              <a:rPr lang="pt-BR" sz="2800" dirty="0"/>
              <a:t> a fiança quando reconhecida a </a:t>
            </a:r>
            <a:r>
              <a:rPr lang="pt-BR" sz="2800" b="1" dirty="0"/>
              <a:t>existência de delito inafiançável, no caso de inovação </a:t>
            </a:r>
            <a:r>
              <a:rPr lang="pt-BR" sz="2800" dirty="0"/>
              <a:t>na classificação do delito.</a:t>
            </a:r>
          </a:p>
          <a:p>
            <a:pPr algn="just">
              <a:spcBef>
                <a:spcPts val="600"/>
              </a:spcBef>
              <a:spcAft>
                <a:spcPts val="600"/>
              </a:spcAft>
            </a:pPr>
            <a:r>
              <a:rPr lang="pt-BR" sz="2800" dirty="0"/>
              <a:t>  </a:t>
            </a:r>
            <a:r>
              <a:rPr lang="pt-BR" b="1"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558CE53A-BD96-4EA1-8D21-0AF323A6FE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129236306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98765" y="589087"/>
            <a:ext cx="11296072" cy="3652282"/>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Perda da fiança:</a:t>
            </a:r>
          </a:p>
          <a:p>
            <a:pPr algn="just"/>
            <a:endParaRPr lang="pt-BR" sz="2800" dirty="0">
              <a:sym typeface="Wingdings" panose="05000000000000000000" pitchFamily="2" charset="2"/>
            </a:endParaRPr>
          </a:p>
          <a:p>
            <a:pPr algn="just"/>
            <a:endParaRPr lang="pt-BR" sz="2800" dirty="0">
              <a:sym typeface="Wingdings" panose="05000000000000000000" pitchFamily="2" charset="2"/>
            </a:endParaRPr>
          </a:p>
          <a:p>
            <a:pPr algn="just">
              <a:spcBef>
                <a:spcPts val="600"/>
              </a:spcBef>
              <a:spcAft>
                <a:spcPts val="600"/>
              </a:spcAft>
            </a:pPr>
            <a:r>
              <a:rPr lang="pt-BR" sz="2800" dirty="0">
                <a:sym typeface="Wingdings" panose="05000000000000000000" pitchFamily="2" charset="2"/>
              </a:rPr>
              <a:t> </a:t>
            </a:r>
            <a:r>
              <a:rPr lang="pt-BR" sz="2800" dirty="0"/>
              <a:t>Art. 344.  Entender-se-á </a:t>
            </a:r>
            <a:r>
              <a:rPr lang="pt-BR" sz="2800" b="1" dirty="0"/>
              <a:t>perdido, na </a:t>
            </a:r>
            <a:r>
              <a:rPr lang="pt-BR" sz="2800" b="1" u="sng" dirty="0"/>
              <a:t>totalidade</a:t>
            </a:r>
            <a:r>
              <a:rPr lang="pt-BR" sz="2800" dirty="0"/>
              <a:t>, o valor da fiança, se, condenado, o </a:t>
            </a:r>
            <a:r>
              <a:rPr lang="pt-BR" sz="2800" b="1" dirty="0"/>
              <a:t>acusado não se apresentar para o início do cumprimento </a:t>
            </a:r>
            <a:r>
              <a:rPr lang="pt-BR" sz="2800" dirty="0"/>
              <a:t>da pena definitivamente imposta.   </a:t>
            </a:r>
            <a:r>
              <a:rPr lang="pt-BR" b="1"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endParaRPr lang="pt-BR" sz="2800" dirty="0">
              <a:ea typeface="Cambria" panose="02040503050406030204" pitchFamily="18" charset="0"/>
              <a:cs typeface="Calibri" panose="020F0502020204030204" pitchFamily="34" charset="0"/>
            </a:endParaRPr>
          </a:p>
        </p:txBody>
      </p:sp>
      <p:pic>
        <p:nvPicPr>
          <p:cNvPr id="4" name="Imagem 3" descr="Desenho de pessoa e texto branco&#10;&#10;Descrição gerada automaticamente com confiança média">
            <a:extLst>
              <a:ext uri="{FF2B5EF4-FFF2-40B4-BE49-F238E27FC236}">
                <a16:creationId xmlns:a16="http://schemas.microsoft.com/office/drawing/2014/main" id="{AA20B7D9-BA6A-474E-9370-FC93E6CCD8F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4101257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600363" y="505962"/>
            <a:ext cx="10991273" cy="6668492"/>
          </a:xfrm>
          <a:prstGeom prst="rect">
            <a:avLst/>
          </a:prstGeom>
        </p:spPr>
        <p:txBody>
          <a:bodyPr wrap="square">
            <a:spAutoFit/>
          </a:bodyPr>
          <a:lstStyle/>
          <a:p>
            <a:pPr marL="571500" indent="-571500" algn="just" defTabSz="821531">
              <a:spcBef>
                <a:spcPts val="1600"/>
              </a:spcBef>
              <a:buFontTx/>
              <a:buChar char="-"/>
              <a:defRPr/>
            </a:pPr>
            <a:r>
              <a:rPr lang="pt-BR" sz="3200" b="1" i="1" dirty="0">
                <a:ea typeface="Cambria" panose="02040503050406030204" pitchFamily="18" charset="0"/>
                <a:cs typeface="Calibri" panose="020F0502020204030204" pitchFamily="34" charset="0"/>
              </a:rPr>
              <a:t>Legitimidade:</a:t>
            </a:r>
          </a:p>
          <a:p>
            <a:pPr algn="just" defTabSz="821531">
              <a:spcBef>
                <a:spcPts val="1600"/>
              </a:spcBef>
              <a:defRPr/>
            </a:pPr>
            <a:endParaRPr lang="pt-BR" sz="2800" b="1" i="1" dirty="0">
              <a:ea typeface="Cambria" panose="02040503050406030204" pitchFamily="18" charset="0"/>
              <a:cs typeface="Calibri" panose="020F0502020204030204" pitchFamily="34" charset="0"/>
            </a:endParaRPr>
          </a:p>
          <a:p>
            <a:pPr algn="just"/>
            <a:r>
              <a:rPr lang="pt-BR"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E o assistente?</a:t>
            </a:r>
            <a:endParaRPr lang="pt-BR" sz="2800" dirty="0">
              <a:sym typeface="Wingdings" panose="05000000000000000000" pitchFamily="2" charset="2"/>
            </a:endParaRPr>
          </a:p>
          <a:p>
            <a:pPr algn="just">
              <a:spcAft>
                <a:spcPts val="600"/>
              </a:spcAft>
            </a:pPr>
            <a:endParaRPr lang="pt-BR" sz="2800" dirty="0">
              <a:sym typeface="Wingdings" panose="05000000000000000000" pitchFamily="2" charset="2"/>
            </a:endParaRPr>
          </a:p>
          <a:p>
            <a:pPr algn="just">
              <a:spcAft>
                <a:spcPts val="600"/>
              </a:spcAft>
            </a:pPr>
            <a:endParaRPr lang="pt-BR" sz="2800" dirty="0">
              <a:sym typeface="Wingdings" panose="05000000000000000000" pitchFamily="2" charset="2"/>
            </a:endParaRPr>
          </a:p>
          <a:p>
            <a:pPr algn="just"/>
            <a:r>
              <a:rPr lang="pt-BR" sz="2800" dirty="0">
                <a:sym typeface="Wingdings" panose="05000000000000000000" pitchFamily="2" charset="2"/>
              </a:rPr>
              <a:t> </a:t>
            </a:r>
            <a:r>
              <a:rPr lang="pt-BR" sz="2800" dirty="0"/>
              <a:t>Art. 311. Em qualquer fase da </a:t>
            </a:r>
            <a:r>
              <a:rPr lang="pt-BR" sz="2800" b="1" dirty="0"/>
              <a:t>investigação policial </a:t>
            </a:r>
            <a:r>
              <a:rPr lang="pt-BR" sz="2800" dirty="0"/>
              <a:t>ou do </a:t>
            </a:r>
            <a:r>
              <a:rPr lang="pt-BR" sz="2800" b="1" dirty="0"/>
              <a:t>processo</a:t>
            </a:r>
            <a:r>
              <a:rPr lang="pt-BR" sz="2800" dirty="0"/>
              <a:t> penal, caberá a prisão preventiva </a:t>
            </a:r>
            <a:r>
              <a:rPr lang="pt-BR" sz="2800" b="1" u="sng" dirty="0"/>
              <a:t>decretada pelo juiz</a:t>
            </a:r>
            <a:r>
              <a:rPr lang="pt-BR" sz="2800" dirty="0"/>
              <a:t>, a requerimento do </a:t>
            </a:r>
            <a:r>
              <a:rPr lang="pt-BR" sz="2800" u="sng" dirty="0"/>
              <a:t>Ministério Público</a:t>
            </a:r>
            <a:r>
              <a:rPr lang="pt-BR" sz="2800" dirty="0"/>
              <a:t>, do </a:t>
            </a:r>
            <a:r>
              <a:rPr lang="pt-BR" sz="2800" u="sng" dirty="0"/>
              <a:t>querelante</a:t>
            </a:r>
            <a:r>
              <a:rPr lang="pt-BR" sz="2800" dirty="0"/>
              <a:t> ou do </a:t>
            </a:r>
            <a:r>
              <a:rPr lang="pt-BR" sz="2800" u="sng" dirty="0"/>
              <a:t>assistente</a:t>
            </a:r>
            <a:r>
              <a:rPr lang="pt-BR" sz="2800" dirty="0"/>
              <a:t>, ou por representação da </a:t>
            </a:r>
            <a:r>
              <a:rPr lang="pt-BR" sz="2800" u="sng" dirty="0"/>
              <a:t>autoridade policial</a:t>
            </a:r>
            <a:r>
              <a:rPr lang="pt-BR" sz="2800" dirty="0"/>
              <a:t>.    				</a:t>
            </a:r>
          </a:p>
          <a:p>
            <a:pPr algn="just"/>
            <a:r>
              <a:rPr lang="pt-BR" sz="2800" dirty="0"/>
              <a:t>					Redação dada pela Lei nº 13.964, de 2019</a:t>
            </a:r>
            <a:endParaRPr lang="pt-BR" sz="2800" b="1" i="1" dirty="0">
              <a:ea typeface="Cambria" panose="02040503050406030204" pitchFamily="18" charset="0"/>
              <a:cs typeface="Calibri" panose="020F0502020204030204" pitchFamily="34" charset="0"/>
            </a:endParaRPr>
          </a:p>
          <a:p>
            <a:pPr algn="just" defTabSz="821531">
              <a:spcBef>
                <a:spcPts val="1600"/>
              </a:spcBef>
              <a:defRPr/>
            </a:pPr>
            <a:r>
              <a:rPr lang="pt-BR" sz="2800" dirty="0">
                <a:ea typeface="Cambria" panose="02040503050406030204" pitchFamily="18" charset="0"/>
                <a:cs typeface="Calibri" panose="020F0502020204030204" pitchFamily="34" charset="0"/>
              </a:rPr>
              <a:t>				Só etapa processual, pois só aqui assistente atua.</a:t>
            </a:r>
          </a:p>
          <a:p>
            <a:pPr algn="just" defTabSz="821531">
              <a:spcBef>
                <a:spcPts val="1600"/>
              </a:spcBef>
              <a:defRPr/>
            </a:pPr>
            <a:r>
              <a:rPr lang="pt-BR" sz="2800" dirty="0">
                <a:ea typeface="Cambria" panose="02040503050406030204" pitchFamily="18" charset="0"/>
                <a:cs typeface="Calibri" panose="020F0502020204030204" pitchFamily="34" charset="0"/>
              </a:rPr>
              <a:t>			</a:t>
            </a:r>
          </a:p>
          <a:p>
            <a:pPr algn="just" defTabSz="821531">
              <a:spcBef>
                <a:spcPts val="1600"/>
              </a:spcBef>
              <a:defRPr/>
            </a:pPr>
            <a:r>
              <a:rPr lang="pt-BR" sz="2800" dirty="0">
                <a:ea typeface="Cambria" panose="02040503050406030204" pitchFamily="18" charset="0"/>
                <a:cs typeface="Calibri" panose="020F0502020204030204" pitchFamily="34" charset="0"/>
              </a:rPr>
              <a:t>	</a:t>
            </a:r>
          </a:p>
        </p:txBody>
      </p:sp>
      <p:sp>
        <p:nvSpPr>
          <p:cNvPr id="3" name="Seta: para Baixo 2">
            <a:extLst>
              <a:ext uri="{FF2B5EF4-FFF2-40B4-BE49-F238E27FC236}">
                <a16:creationId xmlns:a16="http://schemas.microsoft.com/office/drawing/2014/main" id="{E0AA2D1B-7D27-4B47-8D39-6991DE2FC41C}"/>
              </a:ext>
            </a:extLst>
          </p:cNvPr>
          <p:cNvSpPr/>
          <p:nvPr/>
        </p:nvSpPr>
        <p:spPr>
          <a:xfrm>
            <a:off x="2299854" y="2255982"/>
            <a:ext cx="286327" cy="711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 name="Seta: Dobrada para Cima 4">
            <a:extLst>
              <a:ext uri="{FF2B5EF4-FFF2-40B4-BE49-F238E27FC236}">
                <a16:creationId xmlns:a16="http://schemas.microsoft.com/office/drawing/2014/main" id="{475F21BD-258B-4398-B22E-A05993515528}"/>
              </a:ext>
            </a:extLst>
          </p:cNvPr>
          <p:cNvSpPr/>
          <p:nvPr/>
        </p:nvSpPr>
        <p:spPr>
          <a:xfrm rot="5400000">
            <a:off x="3338946" y="5343242"/>
            <a:ext cx="434109" cy="461818"/>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8" name="Seta: Dobrada para Cima 7">
            <a:extLst>
              <a:ext uri="{FF2B5EF4-FFF2-40B4-BE49-F238E27FC236}">
                <a16:creationId xmlns:a16="http://schemas.microsoft.com/office/drawing/2014/main" id="{4767FE4C-00DC-4F3A-A39A-1C65C0600EB4}"/>
              </a:ext>
            </a:extLst>
          </p:cNvPr>
          <p:cNvSpPr/>
          <p:nvPr/>
        </p:nvSpPr>
        <p:spPr>
          <a:xfrm rot="5400000">
            <a:off x="4694384" y="4675912"/>
            <a:ext cx="420250" cy="48029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pic>
        <p:nvPicPr>
          <p:cNvPr id="7" name="Imagem 6" descr="Desenho de pessoa e texto branco&#10;&#10;Descrição gerada automaticamente com confiança média">
            <a:extLst>
              <a:ext uri="{FF2B5EF4-FFF2-40B4-BE49-F238E27FC236}">
                <a16:creationId xmlns:a16="http://schemas.microsoft.com/office/drawing/2014/main" id="{0B3E6553-0750-4EB5-A676-F944C880DA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354238524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333821C7-17D7-4546-ACC1-3DD181D831D4}"/>
              </a:ext>
            </a:extLst>
          </p:cNvPr>
          <p:cNvSpPr/>
          <p:nvPr/>
        </p:nvSpPr>
        <p:spPr>
          <a:xfrm>
            <a:off x="498764" y="589087"/>
            <a:ext cx="11166763" cy="5581015"/>
          </a:xfrm>
          <a:prstGeom prst="rect">
            <a:avLst/>
          </a:prstGeom>
        </p:spPr>
        <p:txBody>
          <a:bodyPr wrap="square">
            <a:spAutoFit/>
          </a:bodyPr>
          <a:lstStyle/>
          <a:p>
            <a:pPr marL="571500" indent="-571500" algn="just" defTabSz="821531">
              <a:spcBef>
                <a:spcPts val="1600"/>
              </a:spcBef>
              <a:buFontTx/>
              <a:buChar char="-"/>
              <a:defRPr/>
            </a:pPr>
            <a:r>
              <a:rPr lang="pt-BR" sz="3600" b="1" i="1" dirty="0">
                <a:ea typeface="Cambria" panose="02040503050406030204" pitchFamily="18" charset="0"/>
                <a:cs typeface="Calibri" panose="020F0502020204030204" pitchFamily="34" charset="0"/>
              </a:rPr>
              <a:t>Destinação:</a:t>
            </a:r>
          </a:p>
          <a:p>
            <a:pPr algn="just"/>
            <a:endParaRPr lang="pt-BR" sz="2800" dirty="0">
              <a:sym typeface="Wingdings" panose="05000000000000000000" pitchFamily="2" charset="2"/>
            </a:endParaRPr>
          </a:p>
          <a:p>
            <a:pPr algn="just"/>
            <a:endParaRPr lang="pt-BR" sz="2800" dirty="0">
              <a:sym typeface="Wingdings" panose="05000000000000000000" pitchFamily="2" charset="2"/>
            </a:endParaRPr>
          </a:p>
          <a:p>
            <a:pPr algn="just" defTabSz="821531">
              <a:spcBef>
                <a:spcPts val="1600"/>
              </a:spcBef>
              <a:defRPr/>
            </a:pPr>
            <a:r>
              <a:rPr lang="pt-BR" sz="1600" dirty="0">
                <a:ea typeface="Cambria" panose="02040503050406030204" pitchFamily="18" charset="0"/>
                <a:cs typeface="Calibri" panose="020F0502020204030204" pitchFamily="34" charset="0"/>
              </a:rPr>
              <a:t>●</a:t>
            </a:r>
            <a:r>
              <a:rPr lang="pt-BR" sz="2800" dirty="0">
                <a:ea typeface="Cambria" panose="02040503050406030204" pitchFamily="18" charset="0"/>
                <a:cs typeface="Calibri" panose="020F0502020204030204" pitchFamily="34" charset="0"/>
              </a:rPr>
              <a:t> As fianças quebradas ou perdidas serão destinadas ao Fundo Penitenciário Nacional (FUNPEN), instituído através da Lei Complementar no 79/94, que foi regulamentada pelo Decreto 0° 1.093, de 23 de março de 1994. O art. 3° da referida Lei Complementar dispõe acerca da destini1ção dos recursos do FUNPEN (v.g., construção de estabelecimentos penais, manutenção dos serviços penitenciários, etc.).</a:t>
            </a:r>
          </a:p>
          <a:p>
            <a:pPr algn="just">
              <a:spcBef>
                <a:spcPts val="600"/>
              </a:spcBef>
              <a:spcAft>
                <a:spcPts val="600"/>
              </a:spcAft>
            </a:pPr>
            <a:r>
              <a:rPr lang="pt-BR" sz="2800" dirty="0"/>
              <a:t> </a:t>
            </a:r>
            <a:r>
              <a:rPr lang="pt-BR" b="1" dirty="0"/>
              <a:t>   </a:t>
            </a:r>
          </a:p>
          <a:p>
            <a:pPr algn="just" defTabSz="821531">
              <a:spcBef>
                <a:spcPts val="1600"/>
              </a:spcBef>
              <a:defRPr/>
            </a:pPr>
            <a:r>
              <a:rPr lang="pt-BR" sz="3200" dirty="0">
                <a:ea typeface="Cambria" panose="02040503050406030204" pitchFamily="18" charset="0"/>
                <a:cs typeface="Calibri" panose="020F0502020204030204" pitchFamily="34" charset="0"/>
              </a:rPr>
              <a:t>		</a:t>
            </a:r>
          </a:p>
        </p:txBody>
      </p:sp>
      <p:pic>
        <p:nvPicPr>
          <p:cNvPr id="4" name="Imagem 3" descr="Desenho de pessoa e texto branco&#10;&#10;Descrição gerada automaticamente com confiança média">
            <a:extLst>
              <a:ext uri="{FF2B5EF4-FFF2-40B4-BE49-F238E27FC236}">
                <a16:creationId xmlns:a16="http://schemas.microsoft.com/office/drawing/2014/main" id="{647CD021-502F-4890-B9DA-DC7545D80E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44150" y="25578"/>
            <a:ext cx="1847850" cy="934484"/>
          </a:xfrm>
          <a:prstGeom prst="rect">
            <a:avLst/>
          </a:prstGeom>
        </p:spPr>
      </p:pic>
    </p:spTree>
    <p:extLst>
      <p:ext uri="{BB962C8B-B14F-4D97-AF65-F5344CB8AC3E}">
        <p14:creationId xmlns:p14="http://schemas.microsoft.com/office/powerpoint/2010/main" val="681856150"/>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10640</Words>
  <Application>Microsoft Office PowerPoint</Application>
  <PresentationFormat>Widescreen</PresentationFormat>
  <Paragraphs>857</Paragraphs>
  <Slides>90</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90</vt:i4>
      </vt:variant>
    </vt:vector>
  </HeadingPairs>
  <TitlesOfParts>
    <vt:vector size="96" baseType="lpstr">
      <vt:lpstr>Arial</vt:lpstr>
      <vt:lpstr>Calibri</vt:lpstr>
      <vt:lpstr>Calibri Light</vt:lpstr>
      <vt:lpstr>Hind</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Artur Alves Pinho Vieira</dc:creator>
  <cp:lastModifiedBy>Artur Alves Pinho Vieira</cp:lastModifiedBy>
  <cp:revision>5</cp:revision>
  <dcterms:created xsi:type="dcterms:W3CDTF">2021-02-03T13:02:31Z</dcterms:created>
  <dcterms:modified xsi:type="dcterms:W3CDTF">2021-02-04T18:55:51Z</dcterms:modified>
</cp:coreProperties>
</file>