
<file path=[Content_Types].xml><?xml version="1.0" encoding="utf-8"?>
<Types xmlns="http://schemas.openxmlformats.org/package/2006/content-types">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_rels/slideMaster1.xml.rels" ContentType="application/vnd.openxmlformats-package.relationships+xml"/>
  <Override PartName="/ppt/theme/theme1.xml" ContentType="application/vnd.openxmlformats-officedocument.theme+xml"/>
  <Override PartName="/ppt/slideLayouts/slideLayout9.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_rels/slideLayout9.xml.rels" ContentType="application/vnd.openxmlformats-package.relationships+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_rels/presentation.xml.rels" ContentType="application/vnd.openxmlformats-package.relationships+xml"/>
  <Override PartName="/ppt/slides/slide9.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_rels/slide9.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0.xml.rels" ContentType="application/vnd.openxmlformats-package.relationships+xml"/>
  <Override PartName="/ppt/slides/_rels/slide21.xml.rels" ContentType="application/vnd.openxmlformats-package.relationships+xml"/>
  <Override PartName="/ppt/media/image1.png" ContentType="image/pn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Lst>
  <p:sldSz cx="12192000" cy="685800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609480" y="273600"/>
            <a:ext cx="10972440" cy="1144800"/>
          </a:xfrm>
          <a:prstGeom prst="rect">
            <a:avLst/>
          </a:prstGeom>
        </p:spPr>
        <p:txBody>
          <a:bodyPr lIns="0" rIns="0" tIns="0" bIns="0" anchor="ctr"/>
          <a:p>
            <a:pPr algn="ctr"/>
            <a:endParaRPr b="0" lang="pt-BR" sz="4400" spc="-1" strike="noStrike">
              <a:latin typeface="Arial"/>
            </a:endParaRPr>
          </a:p>
        </p:txBody>
      </p:sp>
      <p:sp>
        <p:nvSpPr>
          <p:cNvPr id="24" name="PlaceHolder 2"/>
          <p:cNvSpPr>
            <a:spLocks noGrp="1"/>
          </p:cNvSpPr>
          <p:nvPr>
            <p:ph type="body"/>
          </p:nvPr>
        </p:nvSpPr>
        <p:spPr>
          <a:xfrm>
            <a:off x="609480" y="1604520"/>
            <a:ext cx="10972440" cy="1896840"/>
          </a:xfrm>
          <a:prstGeom prst="rect">
            <a:avLst/>
          </a:prstGeom>
        </p:spPr>
        <p:txBody>
          <a:bodyPr lIns="0" rIns="0" tIns="0" bIns="0">
            <a:normAutofit/>
          </a:bodyPr>
          <a:p>
            <a:endParaRPr b="0" lang="pt-BR" sz="3200" spc="-1" strike="noStrike">
              <a:latin typeface="Arial"/>
            </a:endParaRPr>
          </a:p>
        </p:txBody>
      </p:sp>
      <p:sp>
        <p:nvSpPr>
          <p:cNvPr id="25" name="PlaceHolder 3"/>
          <p:cNvSpPr>
            <a:spLocks noGrp="1"/>
          </p:cNvSpPr>
          <p:nvPr>
            <p:ph type="body"/>
          </p:nvPr>
        </p:nvSpPr>
        <p:spPr>
          <a:xfrm>
            <a:off x="609480" y="3682080"/>
            <a:ext cx="10972440" cy="1896840"/>
          </a:xfrm>
          <a:prstGeom prst="rect">
            <a:avLst/>
          </a:prstGeom>
        </p:spPr>
        <p:txBody>
          <a:bodyPr lIns="0" rIns="0" tIns="0" bIns="0">
            <a:normAutofit/>
          </a:bodyPr>
          <a:p>
            <a:endParaRPr b="0" lang="pt-BR" sz="3200" spc="-1" strike="noStrike">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609480" y="273600"/>
            <a:ext cx="10972440" cy="1144800"/>
          </a:xfrm>
          <a:prstGeom prst="rect">
            <a:avLst/>
          </a:prstGeom>
        </p:spPr>
        <p:txBody>
          <a:bodyPr lIns="0" rIns="0" tIns="0" bIns="0" anchor="ctr"/>
          <a:p>
            <a:pPr algn="ctr"/>
            <a:endParaRPr b="0" lang="pt-BR" sz="4400" spc="-1" strike="noStrike">
              <a:latin typeface="Arial"/>
            </a:endParaRPr>
          </a:p>
        </p:txBody>
      </p:sp>
      <p:sp>
        <p:nvSpPr>
          <p:cNvPr id="27" name="PlaceHolder 2"/>
          <p:cNvSpPr>
            <a:spLocks noGrp="1"/>
          </p:cNvSpPr>
          <p:nvPr>
            <p:ph type="body"/>
          </p:nvPr>
        </p:nvSpPr>
        <p:spPr>
          <a:xfrm>
            <a:off x="609480" y="1604520"/>
            <a:ext cx="5354280" cy="1896840"/>
          </a:xfrm>
          <a:prstGeom prst="rect">
            <a:avLst/>
          </a:prstGeom>
        </p:spPr>
        <p:txBody>
          <a:bodyPr lIns="0" rIns="0" tIns="0" bIns="0">
            <a:normAutofit/>
          </a:bodyPr>
          <a:p>
            <a:endParaRPr b="0" lang="pt-BR" sz="3200" spc="-1" strike="noStrike">
              <a:latin typeface="Arial"/>
            </a:endParaRPr>
          </a:p>
        </p:txBody>
      </p:sp>
      <p:sp>
        <p:nvSpPr>
          <p:cNvPr id="28" name="PlaceHolder 3"/>
          <p:cNvSpPr>
            <a:spLocks noGrp="1"/>
          </p:cNvSpPr>
          <p:nvPr>
            <p:ph type="body"/>
          </p:nvPr>
        </p:nvSpPr>
        <p:spPr>
          <a:xfrm>
            <a:off x="6231960" y="1604520"/>
            <a:ext cx="5354280" cy="1896840"/>
          </a:xfrm>
          <a:prstGeom prst="rect">
            <a:avLst/>
          </a:prstGeom>
        </p:spPr>
        <p:txBody>
          <a:bodyPr lIns="0" rIns="0" tIns="0" bIns="0">
            <a:normAutofit/>
          </a:bodyPr>
          <a:p>
            <a:endParaRPr b="0" lang="pt-BR" sz="3200" spc="-1" strike="noStrike">
              <a:latin typeface="Arial"/>
            </a:endParaRPr>
          </a:p>
        </p:txBody>
      </p:sp>
      <p:sp>
        <p:nvSpPr>
          <p:cNvPr id="29" name="PlaceHolder 4"/>
          <p:cNvSpPr>
            <a:spLocks noGrp="1"/>
          </p:cNvSpPr>
          <p:nvPr>
            <p:ph type="body"/>
          </p:nvPr>
        </p:nvSpPr>
        <p:spPr>
          <a:xfrm>
            <a:off x="609480" y="3682080"/>
            <a:ext cx="5354280" cy="1896840"/>
          </a:xfrm>
          <a:prstGeom prst="rect">
            <a:avLst/>
          </a:prstGeom>
        </p:spPr>
        <p:txBody>
          <a:bodyPr lIns="0" rIns="0" tIns="0" bIns="0">
            <a:normAutofit/>
          </a:bodyPr>
          <a:p>
            <a:endParaRPr b="0" lang="pt-BR" sz="3200" spc="-1" strike="noStrike">
              <a:latin typeface="Arial"/>
            </a:endParaRPr>
          </a:p>
        </p:txBody>
      </p:sp>
      <p:sp>
        <p:nvSpPr>
          <p:cNvPr id="30" name="PlaceHolder 5"/>
          <p:cNvSpPr>
            <a:spLocks noGrp="1"/>
          </p:cNvSpPr>
          <p:nvPr>
            <p:ph type="body"/>
          </p:nvPr>
        </p:nvSpPr>
        <p:spPr>
          <a:xfrm>
            <a:off x="6231960" y="3682080"/>
            <a:ext cx="5354280" cy="1896840"/>
          </a:xfrm>
          <a:prstGeom prst="rect">
            <a:avLst/>
          </a:prstGeom>
        </p:spPr>
        <p:txBody>
          <a:bodyPr lIns="0" rIns="0" tIns="0" bIns="0">
            <a:normAutofit/>
          </a:bodyPr>
          <a:p>
            <a:endParaRPr b="0" lang="pt-BR" sz="3200" spc="-1" strike="noStrike">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609480" y="273600"/>
            <a:ext cx="10972440" cy="1144800"/>
          </a:xfrm>
          <a:prstGeom prst="rect">
            <a:avLst/>
          </a:prstGeom>
        </p:spPr>
        <p:txBody>
          <a:bodyPr lIns="0" rIns="0" tIns="0" bIns="0" anchor="ctr"/>
          <a:p>
            <a:pPr algn="ctr"/>
            <a:endParaRPr b="0" lang="pt-BR" sz="4400" spc="-1" strike="noStrike">
              <a:latin typeface="Arial"/>
            </a:endParaRPr>
          </a:p>
        </p:txBody>
      </p:sp>
      <p:sp>
        <p:nvSpPr>
          <p:cNvPr id="32" name="PlaceHolder 2"/>
          <p:cNvSpPr>
            <a:spLocks noGrp="1"/>
          </p:cNvSpPr>
          <p:nvPr>
            <p:ph type="body"/>
          </p:nvPr>
        </p:nvSpPr>
        <p:spPr>
          <a:xfrm>
            <a:off x="609480" y="1604520"/>
            <a:ext cx="3533040" cy="1896840"/>
          </a:xfrm>
          <a:prstGeom prst="rect">
            <a:avLst/>
          </a:prstGeom>
        </p:spPr>
        <p:txBody>
          <a:bodyPr lIns="0" rIns="0" tIns="0" bIns="0">
            <a:normAutofit/>
          </a:bodyPr>
          <a:p>
            <a:endParaRPr b="0" lang="pt-BR" sz="3200" spc="-1" strike="noStrike">
              <a:latin typeface="Arial"/>
            </a:endParaRPr>
          </a:p>
        </p:txBody>
      </p:sp>
      <p:sp>
        <p:nvSpPr>
          <p:cNvPr id="33" name="PlaceHolder 3"/>
          <p:cNvSpPr>
            <a:spLocks noGrp="1"/>
          </p:cNvSpPr>
          <p:nvPr>
            <p:ph type="body"/>
          </p:nvPr>
        </p:nvSpPr>
        <p:spPr>
          <a:xfrm>
            <a:off x="4319640" y="1604520"/>
            <a:ext cx="3533040" cy="1896840"/>
          </a:xfrm>
          <a:prstGeom prst="rect">
            <a:avLst/>
          </a:prstGeom>
        </p:spPr>
        <p:txBody>
          <a:bodyPr lIns="0" rIns="0" tIns="0" bIns="0">
            <a:normAutofit/>
          </a:bodyPr>
          <a:p>
            <a:endParaRPr b="0" lang="pt-BR" sz="3200" spc="-1" strike="noStrike">
              <a:latin typeface="Arial"/>
            </a:endParaRPr>
          </a:p>
        </p:txBody>
      </p:sp>
      <p:sp>
        <p:nvSpPr>
          <p:cNvPr id="34" name="PlaceHolder 4"/>
          <p:cNvSpPr>
            <a:spLocks noGrp="1"/>
          </p:cNvSpPr>
          <p:nvPr>
            <p:ph type="body"/>
          </p:nvPr>
        </p:nvSpPr>
        <p:spPr>
          <a:xfrm>
            <a:off x="8029800" y="1604520"/>
            <a:ext cx="3533040" cy="1896840"/>
          </a:xfrm>
          <a:prstGeom prst="rect">
            <a:avLst/>
          </a:prstGeom>
        </p:spPr>
        <p:txBody>
          <a:bodyPr lIns="0" rIns="0" tIns="0" bIns="0">
            <a:normAutofit/>
          </a:bodyPr>
          <a:p>
            <a:endParaRPr b="0" lang="pt-BR" sz="3200" spc="-1" strike="noStrike">
              <a:latin typeface="Arial"/>
            </a:endParaRPr>
          </a:p>
        </p:txBody>
      </p:sp>
      <p:sp>
        <p:nvSpPr>
          <p:cNvPr id="35" name="PlaceHolder 5"/>
          <p:cNvSpPr>
            <a:spLocks noGrp="1"/>
          </p:cNvSpPr>
          <p:nvPr>
            <p:ph type="body"/>
          </p:nvPr>
        </p:nvSpPr>
        <p:spPr>
          <a:xfrm>
            <a:off x="609480" y="3682080"/>
            <a:ext cx="3533040" cy="1896840"/>
          </a:xfrm>
          <a:prstGeom prst="rect">
            <a:avLst/>
          </a:prstGeom>
        </p:spPr>
        <p:txBody>
          <a:bodyPr lIns="0" rIns="0" tIns="0" bIns="0">
            <a:normAutofit/>
          </a:bodyPr>
          <a:p>
            <a:endParaRPr b="0" lang="pt-BR" sz="3200" spc="-1" strike="noStrike">
              <a:latin typeface="Arial"/>
            </a:endParaRPr>
          </a:p>
        </p:txBody>
      </p:sp>
      <p:sp>
        <p:nvSpPr>
          <p:cNvPr id="36" name="PlaceHolder 6"/>
          <p:cNvSpPr>
            <a:spLocks noGrp="1"/>
          </p:cNvSpPr>
          <p:nvPr>
            <p:ph type="body"/>
          </p:nvPr>
        </p:nvSpPr>
        <p:spPr>
          <a:xfrm>
            <a:off x="4319640" y="3682080"/>
            <a:ext cx="3533040" cy="1896840"/>
          </a:xfrm>
          <a:prstGeom prst="rect">
            <a:avLst/>
          </a:prstGeom>
        </p:spPr>
        <p:txBody>
          <a:bodyPr lIns="0" rIns="0" tIns="0" bIns="0">
            <a:normAutofit/>
          </a:bodyPr>
          <a:p>
            <a:endParaRPr b="0" lang="pt-BR" sz="3200" spc="-1" strike="noStrike">
              <a:latin typeface="Arial"/>
            </a:endParaRPr>
          </a:p>
        </p:txBody>
      </p:sp>
      <p:sp>
        <p:nvSpPr>
          <p:cNvPr id="37" name="PlaceHolder 7"/>
          <p:cNvSpPr>
            <a:spLocks noGrp="1"/>
          </p:cNvSpPr>
          <p:nvPr>
            <p:ph type="body"/>
          </p:nvPr>
        </p:nvSpPr>
        <p:spPr>
          <a:xfrm>
            <a:off x="8029800" y="3682080"/>
            <a:ext cx="3533040" cy="1896840"/>
          </a:xfrm>
          <a:prstGeom prst="rect">
            <a:avLst/>
          </a:prstGeom>
        </p:spPr>
        <p:txBody>
          <a:bodyPr lIns="0" rIns="0" tIns="0" bIns="0">
            <a:normAutofit/>
          </a:bodyPr>
          <a:p>
            <a:endParaRPr b="0" lang="pt-BR" sz="3200" spc="-1" strike="noStrike">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609480" y="273600"/>
            <a:ext cx="10972440" cy="1144800"/>
          </a:xfrm>
          <a:prstGeom prst="rect">
            <a:avLst/>
          </a:prstGeom>
        </p:spPr>
        <p:txBody>
          <a:bodyPr lIns="0" rIns="0" tIns="0" bIns="0" anchor="ctr"/>
          <a:p>
            <a:pPr algn="ctr"/>
            <a:endParaRPr b="0" lang="pt-BR" sz="4400" spc="-1" strike="noStrike">
              <a:latin typeface="Arial"/>
            </a:endParaRPr>
          </a:p>
        </p:txBody>
      </p:sp>
      <p:sp>
        <p:nvSpPr>
          <p:cNvPr id="3" name="PlaceHolder 2"/>
          <p:cNvSpPr>
            <a:spLocks noGrp="1"/>
          </p:cNvSpPr>
          <p:nvPr>
            <p:ph type="subTitle"/>
          </p:nvPr>
        </p:nvSpPr>
        <p:spPr>
          <a:xfrm>
            <a:off x="609480" y="1604520"/>
            <a:ext cx="10972440" cy="3977280"/>
          </a:xfrm>
          <a:prstGeom prst="rect">
            <a:avLst/>
          </a:prstGeom>
        </p:spPr>
        <p:txBody>
          <a:bodyPr lIns="0" rIns="0" tIns="0" bIns="0" anchor="ctr"/>
          <a:p>
            <a:pPr algn="ctr"/>
            <a:endParaRPr b="0" lang="pt-BR" sz="3200" spc="-1" strike="noStrike">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609480" y="273600"/>
            <a:ext cx="10972440" cy="1144800"/>
          </a:xfrm>
          <a:prstGeom prst="rect">
            <a:avLst/>
          </a:prstGeom>
        </p:spPr>
        <p:txBody>
          <a:bodyPr lIns="0" rIns="0" tIns="0" bIns="0" anchor="ctr"/>
          <a:p>
            <a:pPr algn="ctr"/>
            <a:endParaRPr b="0" lang="pt-BR" sz="4400" spc="-1" strike="noStrike">
              <a:latin typeface="Arial"/>
            </a:endParaRPr>
          </a:p>
        </p:txBody>
      </p:sp>
      <p:sp>
        <p:nvSpPr>
          <p:cNvPr id="5" name="PlaceHolder 2"/>
          <p:cNvSpPr>
            <a:spLocks noGrp="1"/>
          </p:cNvSpPr>
          <p:nvPr>
            <p:ph type="body"/>
          </p:nvPr>
        </p:nvSpPr>
        <p:spPr>
          <a:xfrm>
            <a:off x="609480" y="1604520"/>
            <a:ext cx="10972440" cy="3977280"/>
          </a:xfrm>
          <a:prstGeom prst="rect">
            <a:avLst/>
          </a:prstGeom>
        </p:spPr>
        <p:txBody>
          <a:bodyPr lIns="0" rIns="0" tIns="0" bIns="0">
            <a:normAutofit/>
          </a:bodyPr>
          <a:p>
            <a:endParaRPr b="0" lang="pt-BR" sz="3200" spc="-1" strike="noStrike">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609480" y="273600"/>
            <a:ext cx="10972440" cy="1144800"/>
          </a:xfrm>
          <a:prstGeom prst="rect">
            <a:avLst/>
          </a:prstGeom>
        </p:spPr>
        <p:txBody>
          <a:bodyPr lIns="0" rIns="0" tIns="0" bIns="0" anchor="ctr"/>
          <a:p>
            <a:pPr algn="ctr"/>
            <a:endParaRPr b="0" lang="pt-BR" sz="4400" spc="-1" strike="noStrike">
              <a:latin typeface="Arial"/>
            </a:endParaRPr>
          </a:p>
        </p:txBody>
      </p:sp>
      <p:sp>
        <p:nvSpPr>
          <p:cNvPr id="7" name="PlaceHolder 2"/>
          <p:cNvSpPr>
            <a:spLocks noGrp="1"/>
          </p:cNvSpPr>
          <p:nvPr>
            <p:ph type="body"/>
          </p:nvPr>
        </p:nvSpPr>
        <p:spPr>
          <a:xfrm>
            <a:off x="609480" y="1604520"/>
            <a:ext cx="5354280" cy="3977280"/>
          </a:xfrm>
          <a:prstGeom prst="rect">
            <a:avLst/>
          </a:prstGeom>
        </p:spPr>
        <p:txBody>
          <a:bodyPr lIns="0" rIns="0" tIns="0" bIns="0">
            <a:normAutofit/>
          </a:bodyPr>
          <a:p>
            <a:endParaRPr b="0" lang="pt-BR" sz="3200" spc="-1" strike="noStrike">
              <a:latin typeface="Arial"/>
            </a:endParaRPr>
          </a:p>
        </p:txBody>
      </p:sp>
      <p:sp>
        <p:nvSpPr>
          <p:cNvPr id="8" name="PlaceHolder 3"/>
          <p:cNvSpPr>
            <a:spLocks noGrp="1"/>
          </p:cNvSpPr>
          <p:nvPr>
            <p:ph type="body"/>
          </p:nvPr>
        </p:nvSpPr>
        <p:spPr>
          <a:xfrm>
            <a:off x="6231960" y="1604520"/>
            <a:ext cx="5354280" cy="3977280"/>
          </a:xfrm>
          <a:prstGeom prst="rect">
            <a:avLst/>
          </a:prstGeom>
        </p:spPr>
        <p:txBody>
          <a:bodyPr lIns="0" rIns="0" tIns="0" bIns="0">
            <a:normAutofit/>
          </a:bodyPr>
          <a:p>
            <a:endParaRPr b="0" lang="pt-BR" sz="3200" spc="-1" strike="noStrike">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609480" y="273600"/>
            <a:ext cx="10972440" cy="1144800"/>
          </a:xfrm>
          <a:prstGeom prst="rect">
            <a:avLst/>
          </a:prstGeom>
        </p:spPr>
        <p:txBody>
          <a:bodyPr lIns="0" rIns="0" tIns="0" bIns="0" anchor="ctr"/>
          <a:p>
            <a:pPr algn="ctr"/>
            <a:endParaRPr b="0" lang="pt-BR" sz="4400" spc="-1" strike="noStrike">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609480" y="273600"/>
            <a:ext cx="10972440" cy="5307840"/>
          </a:xfrm>
          <a:prstGeom prst="rect">
            <a:avLst/>
          </a:prstGeom>
        </p:spPr>
        <p:txBody>
          <a:bodyPr lIns="0" rIns="0" tIns="0" bIns="0" anchor="ctr"/>
          <a:p>
            <a:pPr algn="ctr"/>
            <a:endParaRPr b="0" lang="pt-BR"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609480" y="273600"/>
            <a:ext cx="10972440" cy="1144800"/>
          </a:xfrm>
          <a:prstGeom prst="rect">
            <a:avLst/>
          </a:prstGeom>
        </p:spPr>
        <p:txBody>
          <a:bodyPr lIns="0" rIns="0" tIns="0" bIns="0" anchor="ctr"/>
          <a:p>
            <a:pPr algn="ctr"/>
            <a:endParaRPr b="0" lang="pt-BR" sz="4400" spc="-1" strike="noStrike">
              <a:latin typeface="Arial"/>
            </a:endParaRPr>
          </a:p>
        </p:txBody>
      </p:sp>
      <p:sp>
        <p:nvSpPr>
          <p:cNvPr id="12" name="PlaceHolder 2"/>
          <p:cNvSpPr>
            <a:spLocks noGrp="1"/>
          </p:cNvSpPr>
          <p:nvPr>
            <p:ph type="body"/>
          </p:nvPr>
        </p:nvSpPr>
        <p:spPr>
          <a:xfrm>
            <a:off x="609480" y="1604520"/>
            <a:ext cx="5354280" cy="1896840"/>
          </a:xfrm>
          <a:prstGeom prst="rect">
            <a:avLst/>
          </a:prstGeom>
        </p:spPr>
        <p:txBody>
          <a:bodyPr lIns="0" rIns="0" tIns="0" bIns="0">
            <a:normAutofit/>
          </a:bodyPr>
          <a:p>
            <a:endParaRPr b="0" lang="pt-BR" sz="3200" spc="-1" strike="noStrike">
              <a:latin typeface="Arial"/>
            </a:endParaRPr>
          </a:p>
        </p:txBody>
      </p:sp>
      <p:sp>
        <p:nvSpPr>
          <p:cNvPr id="13" name="PlaceHolder 3"/>
          <p:cNvSpPr>
            <a:spLocks noGrp="1"/>
          </p:cNvSpPr>
          <p:nvPr>
            <p:ph type="body"/>
          </p:nvPr>
        </p:nvSpPr>
        <p:spPr>
          <a:xfrm>
            <a:off x="6231960" y="1604520"/>
            <a:ext cx="5354280" cy="3977280"/>
          </a:xfrm>
          <a:prstGeom prst="rect">
            <a:avLst/>
          </a:prstGeom>
        </p:spPr>
        <p:txBody>
          <a:bodyPr lIns="0" rIns="0" tIns="0" bIns="0">
            <a:normAutofit/>
          </a:bodyPr>
          <a:p>
            <a:endParaRPr b="0" lang="pt-BR" sz="3200" spc="-1" strike="noStrike">
              <a:latin typeface="Arial"/>
            </a:endParaRPr>
          </a:p>
        </p:txBody>
      </p:sp>
      <p:sp>
        <p:nvSpPr>
          <p:cNvPr id="14" name="PlaceHolder 4"/>
          <p:cNvSpPr>
            <a:spLocks noGrp="1"/>
          </p:cNvSpPr>
          <p:nvPr>
            <p:ph type="body"/>
          </p:nvPr>
        </p:nvSpPr>
        <p:spPr>
          <a:xfrm>
            <a:off x="609480" y="3682080"/>
            <a:ext cx="5354280" cy="1896840"/>
          </a:xfrm>
          <a:prstGeom prst="rect">
            <a:avLst/>
          </a:prstGeom>
        </p:spPr>
        <p:txBody>
          <a:bodyPr lIns="0" rIns="0" tIns="0" bIns="0">
            <a:normAutofit/>
          </a:bodyPr>
          <a:p>
            <a:endParaRPr b="0" lang="pt-BR" sz="3200" spc="-1" strike="noStrike">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609480" y="273600"/>
            <a:ext cx="10972440" cy="1144800"/>
          </a:xfrm>
          <a:prstGeom prst="rect">
            <a:avLst/>
          </a:prstGeom>
        </p:spPr>
        <p:txBody>
          <a:bodyPr lIns="0" rIns="0" tIns="0" bIns="0" anchor="ctr"/>
          <a:p>
            <a:pPr algn="ctr"/>
            <a:endParaRPr b="0" lang="pt-BR" sz="4400" spc="-1" strike="noStrike">
              <a:latin typeface="Arial"/>
            </a:endParaRPr>
          </a:p>
        </p:txBody>
      </p:sp>
      <p:sp>
        <p:nvSpPr>
          <p:cNvPr id="16" name="PlaceHolder 2"/>
          <p:cNvSpPr>
            <a:spLocks noGrp="1"/>
          </p:cNvSpPr>
          <p:nvPr>
            <p:ph type="body"/>
          </p:nvPr>
        </p:nvSpPr>
        <p:spPr>
          <a:xfrm>
            <a:off x="609480" y="1604520"/>
            <a:ext cx="5354280" cy="3977280"/>
          </a:xfrm>
          <a:prstGeom prst="rect">
            <a:avLst/>
          </a:prstGeom>
        </p:spPr>
        <p:txBody>
          <a:bodyPr lIns="0" rIns="0" tIns="0" bIns="0">
            <a:normAutofit/>
          </a:bodyPr>
          <a:p>
            <a:endParaRPr b="0" lang="pt-BR" sz="3200" spc="-1" strike="noStrike">
              <a:latin typeface="Arial"/>
            </a:endParaRPr>
          </a:p>
        </p:txBody>
      </p:sp>
      <p:sp>
        <p:nvSpPr>
          <p:cNvPr id="17" name="PlaceHolder 3"/>
          <p:cNvSpPr>
            <a:spLocks noGrp="1"/>
          </p:cNvSpPr>
          <p:nvPr>
            <p:ph type="body"/>
          </p:nvPr>
        </p:nvSpPr>
        <p:spPr>
          <a:xfrm>
            <a:off x="6231960" y="1604520"/>
            <a:ext cx="5354280" cy="1896840"/>
          </a:xfrm>
          <a:prstGeom prst="rect">
            <a:avLst/>
          </a:prstGeom>
        </p:spPr>
        <p:txBody>
          <a:bodyPr lIns="0" rIns="0" tIns="0" bIns="0">
            <a:normAutofit/>
          </a:bodyPr>
          <a:p>
            <a:endParaRPr b="0" lang="pt-BR" sz="3200" spc="-1" strike="noStrike">
              <a:latin typeface="Arial"/>
            </a:endParaRPr>
          </a:p>
        </p:txBody>
      </p:sp>
      <p:sp>
        <p:nvSpPr>
          <p:cNvPr id="18" name="PlaceHolder 4"/>
          <p:cNvSpPr>
            <a:spLocks noGrp="1"/>
          </p:cNvSpPr>
          <p:nvPr>
            <p:ph type="body"/>
          </p:nvPr>
        </p:nvSpPr>
        <p:spPr>
          <a:xfrm>
            <a:off x="6231960" y="3682080"/>
            <a:ext cx="5354280" cy="1896840"/>
          </a:xfrm>
          <a:prstGeom prst="rect">
            <a:avLst/>
          </a:prstGeom>
        </p:spPr>
        <p:txBody>
          <a:bodyPr lIns="0" rIns="0" tIns="0" bIns="0">
            <a:normAutofit/>
          </a:bodyPr>
          <a:p>
            <a:endParaRPr b="0" lang="pt-BR" sz="3200" spc="-1" strike="noStrike">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609480" y="273600"/>
            <a:ext cx="10972440" cy="1144800"/>
          </a:xfrm>
          <a:prstGeom prst="rect">
            <a:avLst/>
          </a:prstGeom>
        </p:spPr>
        <p:txBody>
          <a:bodyPr lIns="0" rIns="0" tIns="0" bIns="0" anchor="ctr"/>
          <a:p>
            <a:pPr algn="ctr"/>
            <a:endParaRPr b="0" lang="pt-BR" sz="4400" spc="-1" strike="noStrike">
              <a:latin typeface="Arial"/>
            </a:endParaRPr>
          </a:p>
        </p:txBody>
      </p:sp>
      <p:sp>
        <p:nvSpPr>
          <p:cNvPr id="20" name="PlaceHolder 2"/>
          <p:cNvSpPr>
            <a:spLocks noGrp="1"/>
          </p:cNvSpPr>
          <p:nvPr>
            <p:ph type="body"/>
          </p:nvPr>
        </p:nvSpPr>
        <p:spPr>
          <a:xfrm>
            <a:off x="609480" y="1604520"/>
            <a:ext cx="5354280" cy="1896840"/>
          </a:xfrm>
          <a:prstGeom prst="rect">
            <a:avLst/>
          </a:prstGeom>
        </p:spPr>
        <p:txBody>
          <a:bodyPr lIns="0" rIns="0" tIns="0" bIns="0">
            <a:normAutofit/>
          </a:bodyPr>
          <a:p>
            <a:endParaRPr b="0" lang="pt-BR" sz="3200" spc="-1" strike="noStrike">
              <a:latin typeface="Arial"/>
            </a:endParaRPr>
          </a:p>
        </p:txBody>
      </p:sp>
      <p:sp>
        <p:nvSpPr>
          <p:cNvPr id="21" name="PlaceHolder 3"/>
          <p:cNvSpPr>
            <a:spLocks noGrp="1"/>
          </p:cNvSpPr>
          <p:nvPr>
            <p:ph type="body"/>
          </p:nvPr>
        </p:nvSpPr>
        <p:spPr>
          <a:xfrm>
            <a:off x="6231960" y="1604520"/>
            <a:ext cx="5354280" cy="1896840"/>
          </a:xfrm>
          <a:prstGeom prst="rect">
            <a:avLst/>
          </a:prstGeom>
        </p:spPr>
        <p:txBody>
          <a:bodyPr lIns="0" rIns="0" tIns="0" bIns="0">
            <a:normAutofit/>
          </a:bodyPr>
          <a:p>
            <a:endParaRPr b="0" lang="pt-BR" sz="3200" spc="-1" strike="noStrike">
              <a:latin typeface="Arial"/>
            </a:endParaRPr>
          </a:p>
        </p:txBody>
      </p:sp>
      <p:sp>
        <p:nvSpPr>
          <p:cNvPr id="22" name="PlaceHolder 4"/>
          <p:cNvSpPr>
            <a:spLocks noGrp="1"/>
          </p:cNvSpPr>
          <p:nvPr>
            <p:ph type="body"/>
          </p:nvPr>
        </p:nvSpPr>
        <p:spPr>
          <a:xfrm>
            <a:off x="609480" y="3682080"/>
            <a:ext cx="10972440" cy="1896840"/>
          </a:xfrm>
          <a:prstGeom prst="rect">
            <a:avLst/>
          </a:prstGeom>
        </p:spPr>
        <p:txBody>
          <a:bodyPr lIns="0" rIns="0" tIns="0" bIns="0">
            <a:normAutofit/>
          </a:bodyPr>
          <a:p>
            <a:endParaRPr b="0" lang="pt-BR" sz="3200" spc="-1" strike="noStrike">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09480" y="273600"/>
            <a:ext cx="10972440" cy="1144800"/>
          </a:xfrm>
          <a:prstGeom prst="rect">
            <a:avLst/>
          </a:prstGeom>
        </p:spPr>
        <p:txBody>
          <a:bodyPr lIns="0" rIns="0" tIns="0" bIns="0" anchor="ctr"/>
          <a:p>
            <a:pPr algn="ctr"/>
            <a:r>
              <a:rPr b="0" lang="pt-BR" sz="4400" spc="-1" strike="noStrike">
                <a:latin typeface="Arial"/>
              </a:rPr>
              <a:t>Clique para editar o formato do texto do título</a:t>
            </a:r>
            <a:endParaRPr b="0" lang="pt-BR" sz="4400" spc="-1" strike="noStrike">
              <a:latin typeface="Arial"/>
            </a:endParaRPr>
          </a:p>
        </p:txBody>
      </p:sp>
      <p:sp>
        <p:nvSpPr>
          <p:cNvPr id="1" name="PlaceHolder 2"/>
          <p:cNvSpPr>
            <a:spLocks noGrp="1"/>
          </p:cNvSpPr>
          <p:nvPr>
            <p:ph type="body"/>
          </p:nvPr>
        </p:nvSpPr>
        <p:spPr>
          <a:xfrm>
            <a:off x="609480" y="1604520"/>
            <a:ext cx="109724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pt-BR" sz="3200" spc="-1" strike="noStrike">
                <a:latin typeface="Arial"/>
              </a:rPr>
              <a:t>Clique para editar o formato do texto da estrutura de tópicos</a:t>
            </a:r>
            <a:endParaRPr b="0" lang="pt-BR" sz="3200" spc="-1" strike="noStrike">
              <a:latin typeface="Arial"/>
            </a:endParaRPr>
          </a:p>
          <a:p>
            <a:pPr lvl="1" marL="864000" indent="-324000">
              <a:spcBef>
                <a:spcPts val="1134"/>
              </a:spcBef>
              <a:buClr>
                <a:srgbClr val="000000"/>
              </a:buClr>
              <a:buSzPct val="75000"/>
              <a:buFont typeface="Symbol" charset="2"/>
              <a:buChar char=""/>
            </a:pPr>
            <a:r>
              <a:rPr b="0" lang="pt-BR" sz="2800" spc="-1" strike="noStrike">
                <a:latin typeface="Arial"/>
              </a:rPr>
              <a:t>2.º nível da estrutura de tópicos</a:t>
            </a:r>
            <a:endParaRPr b="0" lang="pt-BR" sz="2800" spc="-1" strike="noStrike">
              <a:latin typeface="Arial"/>
            </a:endParaRPr>
          </a:p>
          <a:p>
            <a:pPr lvl="2" marL="1296000" indent="-288000">
              <a:spcBef>
                <a:spcPts val="850"/>
              </a:spcBef>
              <a:buClr>
                <a:srgbClr val="000000"/>
              </a:buClr>
              <a:buSzPct val="45000"/>
              <a:buFont typeface="Wingdings" charset="2"/>
              <a:buChar char=""/>
            </a:pPr>
            <a:r>
              <a:rPr b="0" lang="pt-BR" sz="2400" spc="-1" strike="noStrike">
                <a:latin typeface="Arial"/>
              </a:rPr>
              <a:t>3.º nível da estrutura de tópicos</a:t>
            </a:r>
            <a:endParaRPr b="0" lang="pt-BR" sz="2400" spc="-1" strike="noStrike">
              <a:latin typeface="Arial"/>
            </a:endParaRPr>
          </a:p>
          <a:p>
            <a:pPr lvl="3" marL="1728000" indent="-216000">
              <a:spcBef>
                <a:spcPts val="567"/>
              </a:spcBef>
              <a:buClr>
                <a:srgbClr val="000000"/>
              </a:buClr>
              <a:buSzPct val="75000"/>
              <a:buFont typeface="Symbol" charset="2"/>
              <a:buChar char=""/>
            </a:pPr>
            <a:r>
              <a:rPr b="0" lang="pt-BR" sz="2000" spc="-1" strike="noStrike">
                <a:latin typeface="Arial"/>
              </a:rPr>
              <a:t>4.º nível da estrutura de tópicos</a:t>
            </a:r>
            <a:endParaRPr b="0" lang="pt-BR" sz="2000" spc="-1" strike="noStrike">
              <a:latin typeface="Arial"/>
            </a:endParaRPr>
          </a:p>
          <a:p>
            <a:pPr lvl="4" marL="2160000" indent="-216000">
              <a:spcBef>
                <a:spcPts val="283"/>
              </a:spcBef>
              <a:buClr>
                <a:srgbClr val="000000"/>
              </a:buClr>
              <a:buSzPct val="45000"/>
              <a:buFont typeface="Wingdings" charset="2"/>
              <a:buChar char=""/>
            </a:pPr>
            <a:r>
              <a:rPr b="0" lang="pt-BR" sz="2000" spc="-1" strike="noStrike">
                <a:latin typeface="Arial"/>
              </a:rPr>
              <a:t>5.º nível da estrutura de tópicos</a:t>
            </a:r>
            <a:endParaRPr b="0" lang="pt-BR" sz="2000" spc="-1" strike="noStrike">
              <a:latin typeface="Arial"/>
            </a:endParaRPr>
          </a:p>
          <a:p>
            <a:pPr lvl="5" marL="2592000" indent="-216000">
              <a:spcBef>
                <a:spcPts val="283"/>
              </a:spcBef>
              <a:buClr>
                <a:srgbClr val="000000"/>
              </a:buClr>
              <a:buSzPct val="45000"/>
              <a:buFont typeface="Wingdings" charset="2"/>
              <a:buChar char=""/>
            </a:pPr>
            <a:r>
              <a:rPr b="0" lang="pt-BR" sz="2000" spc="-1" strike="noStrike">
                <a:latin typeface="Arial"/>
              </a:rPr>
              <a:t>6.º nível da estrutura de tópicos</a:t>
            </a:r>
            <a:endParaRPr b="0" lang="pt-BR" sz="2000" spc="-1" strike="noStrike">
              <a:latin typeface="Arial"/>
            </a:endParaRPr>
          </a:p>
          <a:p>
            <a:pPr lvl="6" marL="3024000" indent="-216000">
              <a:spcBef>
                <a:spcPts val="283"/>
              </a:spcBef>
              <a:buClr>
                <a:srgbClr val="000000"/>
              </a:buClr>
              <a:buSzPct val="45000"/>
              <a:buFont typeface="Wingdings" charset="2"/>
              <a:buChar char=""/>
            </a:pPr>
            <a:r>
              <a:rPr b="0" lang="pt-BR" sz="2000" spc="-1" strike="noStrike">
                <a:latin typeface="Arial"/>
              </a:rPr>
              <a:t>7.º nível da estrutura de tópicos</a:t>
            </a:r>
            <a:endParaRPr b="0" lang="pt-BR"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 name="CustomShape 1"/>
          <p:cNvSpPr/>
          <p:nvPr/>
        </p:nvSpPr>
        <p:spPr>
          <a:xfrm>
            <a:off x="695160" y="878400"/>
            <a:ext cx="7300800" cy="453600"/>
          </a:xfrm>
          <a:prstGeom prst="rect">
            <a:avLst/>
          </a:prstGeom>
          <a:noFill/>
          <a:ln>
            <a:noFill/>
          </a:ln>
        </p:spPr>
        <p:style>
          <a:lnRef idx="0"/>
          <a:fillRef idx="0"/>
          <a:effectRef idx="0"/>
          <a:fontRef idx="minor"/>
        </p:style>
      </p:sp>
      <p:sp>
        <p:nvSpPr>
          <p:cNvPr id="39" name="CustomShape 2"/>
          <p:cNvSpPr/>
          <p:nvPr/>
        </p:nvSpPr>
        <p:spPr>
          <a:xfrm>
            <a:off x="588960" y="401040"/>
            <a:ext cx="7300800" cy="636480"/>
          </a:xfrm>
          <a:prstGeom prst="rect">
            <a:avLst/>
          </a:prstGeom>
          <a:noFill/>
          <a:ln>
            <a:noFill/>
          </a:ln>
        </p:spPr>
        <p:style>
          <a:lnRef idx="0"/>
          <a:fillRef idx="0"/>
          <a:effectRef idx="0"/>
          <a:fontRef idx="minor"/>
        </p:style>
      </p:sp>
      <p:sp>
        <p:nvSpPr>
          <p:cNvPr id="40" name="CustomShape 3"/>
          <p:cNvSpPr/>
          <p:nvPr/>
        </p:nvSpPr>
        <p:spPr>
          <a:xfrm>
            <a:off x="695160" y="1404360"/>
            <a:ext cx="10620360" cy="4780080"/>
          </a:xfrm>
          <a:prstGeom prst="rect">
            <a:avLst/>
          </a:prstGeom>
          <a:noFill/>
          <a:ln>
            <a:noFill/>
          </a:ln>
        </p:spPr>
        <p:style>
          <a:lnRef idx="0"/>
          <a:fillRef idx="0"/>
          <a:effectRef idx="0"/>
          <a:fontRef idx="minor"/>
        </p:style>
        <p:txBody>
          <a:bodyPr lIns="90000" rIns="90000" tIns="45000" bIns="45000"/>
          <a:p>
            <a:pPr algn="ctr">
              <a:lnSpc>
                <a:spcPct val="100000"/>
              </a:lnSpc>
            </a:pPr>
            <a:r>
              <a:rPr b="1" lang="pt-BR" sz="2400" spc="-1" strike="noStrike" u="sng">
                <a:solidFill>
                  <a:srgbClr val="404040"/>
                </a:solidFill>
                <a:uFillTx/>
                <a:latin typeface="Calibri"/>
                <a:ea typeface="DejaVu Sans"/>
              </a:rPr>
              <a:t>Professora Lara Castelo Branco Monteiro Benevides</a:t>
            </a:r>
            <a:endParaRPr b="0" lang="pt-BR" sz="2400" spc="-1" strike="noStrike">
              <a:latin typeface="Arial"/>
            </a:endParaRPr>
          </a:p>
          <a:p>
            <a:pPr algn="just">
              <a:lnSpc>
                <a:spcPct val="100000"/>
              </a:lnSpc>
            </a:pPr>
            <a:endParaRPr b="0" lang="pt-BR" sz="2400" spc="-1" strike="noStrike">
              <a:latin typeface="Arial"/>
            </a:endParaRPr>
          </a:p>
          <a:p>
            <a:pPr algn="just">
              <a:lnSpc>
                <a:spcPct val="100000"/>
              </a:lnSpc>
            </a:pPr>
            <a:r>
              <a:rPr b="0" lang="pt-BR" sz="2200" spc="-1" strike="noStrike">
                <a:solidFill>
                  <a:srgbClr val="404040"/>
                </a:solidFill>
                <a:latin typeface="Calibri"/>
                <a:ea typeface="DejaVu Sans"/>
              </a:rPr>
              <a:t>Mestranda em Direito Processual;</a:t>
            </a:r>
            <a:endParaRPr b="0" lang="pt-BR" sz="2200" spc="-1" strike="noStrike">
              <a:latin typeface="Arial"/>
            </a:endParaRPr>
          </a:p>
          <a:p>
            <a:pPr algn="just">
              <a:lnSpc>
                <a:spcPct val="100000"/>
              </a:lnSpc>
            </a:pPr>
            <a:endParaRPr b="0" lang="pt-BR" sz="2200" spc="-1" strike="noStrike">
              <a:latin typeface="Arial"/>
            </a:endParaRPr>
          </a:p>
          <a:p>
            <a:pPr algn="just">
              <a:lnSpc>
                <a:spcPct val="100000"/>
              </a:lnSpc>
            </a:pPr>
            <a:r>
              <a:rPr b="0" lang="pt-BR" sz="2200" spc="-1" strike="noStrike">
                <a:solidFill>
                  <a:srgbClr val="404040"/>
                </a:solidFill>
                <a:latin typeface="Calibri"/>
                <a:ea typeface="DejaVu Sans"/>
              </a:rPr>
              <a:t>Pós-graduada em Direito Constitucional, pós-graduada em Direito de Família e Sucessões.</a:t>
            </a:r>
            <a:endParaRPr b="0" lang="pt-BR" sz="2200" spc="-1" strike="noStrike">
              <a:latin typeface="Arial"/>
            </a:endParaRPr>
          </a:p>
          <a:p>
            <a:pPr algn="just">
              <a:lnSpc>
                <a:spcPct val="100000"/>
              </a:lnSpc>
            </a:pPr>
            <a:endParaRPr b="0" lang="pt-BR" sz="2200" spc="-1" strike="noStrike">
              <a:latin typeface="Arial"/>
            </a:endParaRPr>
          </a:p>
          <a:p>
            <a:pPr algn="just">
              <a:lnSpc>
                <a:spcPct val="100000"/>
              </a:lnSpc>
            </a:pPr>
            <a:r>
              <a:rPr b="0" lang="pt-BR" sz="2200" spc="-1" strike="noStrike">
                <a:solidFill>
                  <a:srgbClr val="404040"/>
                </a:solidFill>
                <a:latin typeface="Calibri"/>
                <a:ea typeface="DejaVu Sans"/>
              </a:rPr>
              <a:t>Professora de Penal, Processo Penal e Legislações Estaduais: </a:t>
            </a:r>
            <a:endParaRPr b="0" lang="pt-BR" sz="2200" spc="-1" strike="noStrike">
              <a:latin typeface="Arial"/>
            </a:endParaRPr>
          </a:p>
          <a:p>
            <a:pPr algn="just">
              <a:lnSpc>
                <a:spcPct val="100000"/>
              </a:lnSpc>
            </a:pPr>
            <a:r>
              <a:rPr b="0" lang="pt-BR" sz="2200" spc="-1" strike="noStrike">
                <a:solidFill>
                  <a:srgbClr val="404040"/>
                </a:solidFill>
                <a:latin typeface="Calibri"/>
                <a:ea typeface="DejaVu Sans"/>
              </a:rPr>
              <a:t>- Meu Curso Inteligência e Tecnologia Educacional;</a:t>
            </a:r>
            <a:endParaRPr b="0" lang="pt-BR" sz="2200" spc="-1" strike="noStrike">
              <a:latin typeface="Arial"/>
            </a:endParaRPr>
          </a:p>
          <a:p>
            <a:pPr algn="just">
              <a:lnSpc>
                <a:spcPct val="100000"/>
              </a:lnSpc>
            </a:pPr>
            <a:r>
              <a:rPr b="0" lang="pt-BR" sz="2200" spc="-1" strike="noStrike">
                <a:solidFill>
                  <a:srgbClr val="404040"/>
                </a:solidFill>
                <a:latin typeface="Calibri"/>
                <a:ea typeface="DejaVu Sans"/>
              </a:rPr>
              <a:t>- Qconcursos.com;</a:t>
            </a:r>
            <a:endParaRPr b="0" lang="pt-BR" sz="2200" spc="-1" strike="noStrike">
              <a:latin typeface="Arial"/>
            </a:endParaRPr>
          </a:p>
          <a:p>
            <a:pPr algn="just">
              <a:lnSpc>
                <a:spcPct val="100000"/>
              </a:lnSpc>
            </a:pPr>
            <a:endParaRPr b="0" lang="pt-BR" sz="2200" spc="-1" strike="noStrike">
              <a:latin typeface="Arial"/>
            </a:endParaRPr>
          </a:p>
          <a:p>
            <a:pPr>
              <a:lnSpc>
                <a:spcPct val="100000"/>
              </a:lnSpc>
            </a:pPr>
            <a:r>
              <a:rPr b="1" lang="pt-BR" sz="1800" spc="-1" strike="noStrike">
                <a:solidFill>
                  <a:srgbClr val="00a65d"/>
                </a:solidFill>
                <a:latin typeface="Calibri"/>
                <a:ea typeface="DejaVu Sans"/>
              </a:rPr>
              <a:t>*concurseira!!</a:t>
            </a:r>
            <a:endParaRPr b="0" lang="pt-BR" sz="1800" spc="-1" strike="noStrike">
              <a:latin typeface="Arial"/>
            </a:endParaRPr>
          </a:p>
          <a:p>
            <a:pPr algn="r">
              <a:lnSpc>
                <a:spcPct val="100000"/>
              </a:lnSpc>
            </a:pPr>
            <a:endParaRPr b="0" lang="pt-BR" sz="1800" spc="-1" strike="noStrike">
              <a:latin typeface="Arial"/>
            </a:endParaRPr>
          </a:p>
          <a:p>
            <a:pPr algn="ctr">
              <a:lnSpc>
                <a:spcPct val="100000"/>
              </a:lnSpc>
            </a:pPr>
            <a:r>
              <a:rPr b="1" lang="pt-BR" sz="2200" spc="-1" strike="noStrike">
                <a:solidFill>
                  <a:srgbClr val="404040"/>
                </a:solidFill>
                <a:latin typeface="Calibri"/>
                <a:ea typeface="DejaVu Sans"/>
              </a:rPr>
              <a:t>Ponto 12 - Denúncia e Queixa. </a:t>
            </a:r>
            <a:endParaRPr b="0" lang="pt-BR" sz="2200" spc="-1" strike="noStrike">
              <a:latin typeface="Arial"/>
            </a:endParaRPr>
          </a:p>
          <a:p>
            <a:pPr algn="just">
              <a:lnSpc>
                <a:spcPct val="100000"/>
              </a:lnSpc>
            </a:pPr>
            <a:endParaRPr b="0" lang="pt-BR" sz="2200" spc="-1" strike="noStrike">
              <a:latin typeface="Arial"/>
            </a:endParaRPr>
          </a:p>
        </p:txBody>
      </p:sp>
    </p:spTree>
  </p:cSld>
  <p:timing>
    <p:tnLst>
      <p:par>
        <p:cTn id="1" dur="indefinite" restart="never" nodeType="tmRoot">
          <p:childTnLst>
            <p:seq>
              <p:cTn id="2" dur="indefinite" nodeType="mainSeq"/>
              <p:prevCondLst>
                <p:cond delay="0" evt="onPrev">
                  <p:tgtEl>
                    <p:sldTgt/>
                  </p:tgtEl>
                </p:cond>
              </p:prevCondLst>
              <p:nextCondLst>
                <p:cond delay="0" evt="onNext">
                  <p:tgtEl>
                    <p:sldTgt/>
                  </p:tgtEl>
                </p:cond>
              </p:nextCondLst>
            </p:seq>
          </p:childTnLst>
        </p:cTn>
      </p:par>
    </p:tnLst>
  </p:timing>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 name="CustomShape 1"/>
          <p:cNvSpPr/>
          <p:nvPr/>
        </p:nvSpPr>
        <p:spPr>
          <a:xfrm>
            <a:off x="695160" y="878400"/>
            <a:ext cx="7300800" cy="453600"/>
          </a:xfrm>
          <a:prstGeom prst="rect">
            <a:avLst/>
          </a:prstGeom>
          <a:noFill/>
          <a:ln>
            <a:noFill/>
          </a:ln>
        </p:spPr>
        <p:style>
          <a:lnRef idx="0"/>
          <a:fillRef idx="0"/>
          <a:effectRef idx="0"/>
          <a:fontRef idx="minor"/>
        </p:style>
      </p:sp>
      <p:sp>
        <p:nvSpPr>
          <p:cNvPr id="67" name="CustomShape 2"/>
          <p:cNvSpPr/>
          <p:nvPr/>
        </p:nvSpPr>
        <p:spPr>
          <a:xfrm>
            <a:off x="588960" y="401040"/>
            <a:ext cx="7300800" cy="636480"/>
          </a:xfrm>
          <a:prstGeom prst="rect">
            <a:avLst/>
          </a:prstGeom>
          <a:noFill/>
          <a:ln>
            <a:noFill/>
          </a:ln>
        </p:spPr>
        <p:style>
          <a:lnRef idx="0"/>
          <a:fillRef idx="0"/>
          <a:effectRef idx="0"/>
          <a:fontRef idx="minor"/>
        </p:style>
      </p:sp>
      <p:sp>
        <p:nvSpPr>
          <p:cNvPr id="68" name="CustomShape 3"/>
          <p:cNvSpPr/>
          <p:nvPr/>
        </p:nvSpPr>
        <p:spPr>
          <a:xfrm>
            <a:off x="695160" y="1404360"/>
            <a:ext cx="10620360" cy="4780080"/>
          </a:xfrm>
          <a:prstGeom prst="rect">
            <a:avLst/>
          </a:prstGeom>
          <a:noFill/>
          <a:ln>
            <a:noFill/>
          </a:ln>
        </p:spPr>
        <p:style>
          <a:lnRef idx="0"/>
          <a:fillRef idx="0"/>
          <a:effectRef idx="0"/>
          <a:fontRef idx="minor"/>
        </p:style>
        <p:txBody>
          <a:bodyPr lIns="90000" rIns="90000" tIns="45000" bIns="45000"/>
          <a:p>
            <a:pPr algn="just">
              <a:lnSpc>
                <a:spcPct val="100000"/>
              </a:lnSpc>
            </a:pPr>
            <a:r>
              <a:rPr b="1" lang="pt-BR" sz="2200" spc="-1" strike="noStrike" u="sng">
                <a:solidFill>
                  <a:srgbClr val="404040"/>
                </a:solidFill>
                <a:uFillTx/>
                <a:latin typeface="Calibri"/>
                <a:ea typeface="Times New Roman"/>
              </a:rPr>
              <a:t>b) Qualificação do acusado ou esclarecimentos pelos quais se possa identificá-lo:</a:t>
            </a:r>
            <a:endParaRPr b="0" lang="pt-BR" sz="2200" spc="-1" strike="noStrike">
              <a:latin typeface="Arial"/>
            </a:endParaRPr>
          </a:p>
          <a:p>
            <a:pPr algn="just">
              <a:lnSpc>
                <a:spcPct val="100000"/>
              </a:lnSpc>
            </a:pPr>
            <a:endParaRPr b="0" lang="pt-BR" sz="2200" spc="-1" strike="noStrike">
              <a:latin typeface="Arial"/>
            </a:endParaRPr>
          </a:p>
          <a:p>
            <a:pPr algn="just">
              <a:lnSpc>
                <a:spcPct val="100000"/>
              </a:lnSpc>
            </a:pPr>
            <a:r>
              <a:rPr b="1" lang="pt-BR" sz="2200" spc="-1" strike="noStrike">
                <a:solidFill>
                  <a:srgbClr val="404040"/>
                </a:solidFill>
                <a:latin typeface="Calibri"/>
                <a:ea typeface="Times New Roman"/>
              </a:rPr>
              <a:t>Apresenta outros elementos caso não tenha o nome etc. No decorrer do processo, se/quando conseguir, informa.</a:t>
            </a:r>
            <a:endParaRPr b="0" lang="pt-BR" sz="2200" spc="-1" strike="noStrike">
              <a:latin typeface="Arial"/>
            </a:endParaRPr>
          </a:p>
          <a:p>
            <a:pPr algn="just">
              <a:lnSpc>
                <a:spcPct val="100000"/>
              </a:lnSpc>
            </a:pPr>
            <a:endParaRPr b="0" lang="pt-BR" sz="2200" spc="-1" strike="noStrike">
              <a:latin typeface="Arial"/>
            </a:endParaRPr>
          </a:p>
          <a:p>
            <a:pPr algn="just">
              <a:lnSpc>
                <a:spcPct val="100000"/>
              </a:lnSpc>
            </a:pPr>
            <a:r>
              <a:rPr b="1" lang="pt-BR" sz="2000" spc="-1" strike="noStrike">
                <a:solidFill>
                  <a:srgbClr val="404040"/>
                </a:solidFill>
                <a:latin typeface="Calibri"/>
                <a:ea typeface="Times New Roman"/>
              </a:rPr>
              <a:t>Art. 259.  A impossibilidade de identificação do acusado com o seu verdadeiro nome ou outros qualificativos não retardará a ação penal, </a:t>
            </a:r>
            <a:r>
              <a:rPr b="1" lang="pt-BR" sz="2000" spc="-1" strike="noStrike" u="sng">
                <a:solidFill>
                  <a:srgbClr val="404040"/>
                </a:solidFill>
                <a:uFillTx/>
                <a:latin typeface="Calibri"/>
                <a:ea typeface="Times New Roman"/>
              </a:rPr>
              <a:t>quando certa a identidade física</a:t>
            </a:r>
            <a:r>
              <a:rPr b="1" lang="pt-BR" sz="2000" spc="-1" strike="noStrike">
                <a:solidFill>
                  <a:srgbClr val="404040"/>
                </a:solidFill>
                <a:latin typeface="Calibri"/>
                <a:ea typeface="Times New Roman"/>
              </a:rPr>
              <a:t>. A qualquer tempo, no curso do processo, do julgamento ou da execução da sentença, se for descoberta a sua qualificação, far-se-á a retificação, por termo, nos autos, sem prejuízo da validade dos atos precedentes.</a:t>
            </a:r>
            <a:endParaRPr b="0" lang="pt-BR" sz="2000" spc="-1" strike="noStrike">
              <a:latin typeface="Arial"/>
            </a:endParaRPr>
          </a:p>
          <a:p>
            <a:pPr algn="just">
              <a:lnSpc>
                <a:spcPct val="100000"/>
              </a:lnSpc>
            </a:pPr>
            <a:endParaRPr b="0" lang="pt-BR" sz="2000" spc="-1" strike="noStrike">
              <a:latin typeface="Arial"/>
            </a:endParaRPr>
          </a:p>
          <a:p>
            <a:pPr algn="just">
              <a:lnSpc>
                <a:spcPct val="100000"/>
              </a:lnSpc>
            </a:pPr>
            <a:endParaRPr b="0" lang="pt-BR" sz="2000" spc="-1" strike="noStrike">
              <a:latin typeface="Arial"/>
            </a:endParaRPr>
          </a:p>
          <a:p>
            <a:pPr algn="ctr">
              <a:lnSpc>
                <a:spcPct val="100000"/>
              </a:lnSpc>
            </a:pPr>
            <a:endParaRPr b="0" lang="pt-BR" sz="2000" spc="-1" strike="noStrike">
              <a:latin typeface="Arial"/>
            </a:endParaRPr>
          </a:p>
          <a:p>
            <a:pPr algn="ctr">
              <a:lnSpc>
                <a:spcPct val="100000"/>
              </a:lnSpc>
            </a:pPr>
            <a:endParaRPr b="0" lang="pt-BR" sz="2000" spc="-1" strike="noStrike">
              <a:latin typeface="Arial"/>
            </a:endParaRPr>
          </a:p>
          <a:p>
            <a:pPr algn="just">
              <a:lnSpc>
                <a:spcPct val="100000"/>
              </a:lnSpc>
            </a:pPr>
            <a:endParaRPr b="0" lang="pt-BR" sz="2000" spc="-1" strike="noStrike">
              <a:latin typeface="Arial"/>
            </a:endParaRPr>
          </a:p>
          <a:p>
            <a:pPr algn="ctr">
              <a:lnSpc>
                <a:spcPct val="100000"/>
              </a:lnSpc>
            </a:pPr>
            <a:endParaRPr b="0" lang="pt-BR" sz="2000" spc="-1" strike="noStrike">
              <a:latin typeface="Arial"/>
            </a:endParaRPr>
          </a:p>
          <a:p>
            <a:pPr algn="ctr">
              <a:lnSpc>
                <a:spcPct val="100000"/>
              </a:lnSpc>
            </a:pPr>
            <a:endParaRPr b="0" lang="pt-BR" sz="2000" spc="-1" strike="noStrike">
              <a:latin typeface="Arial"/>
            </a:endParaRPr>
          </a:p>
          <a:p>
            <a:pPr algn="just">
              <a:lnSpc>
                <a:spcPct val="100000"/>
              </a:lnSpc>
            </a:pPr>
            <a:endParaRPr b="0" lang="pt-BR" sz="2000" spc="-1" strike="noStrike">
              <a:latin typeface="Arial"/>
            </a:endParaRPr>
          </a:p>
          <a:p>
            <a:pPr algn="just">
              <a:lnSpc>
                <a:spcPct val="100000"/>
              </a:lnSpc>
            </a:pPr>
            <a:endParaRPr b="0" lang="pt-BR" sz="2000" spc="-1" strike="noStrike">
              <a:latin typeface="Arial"/>
            </a:endParaRPr>
          </a:p>
          <a:p>
            <a:pPr algn="just">
              <a:lnSpc>
                <a:spcPct val="100000"/>
              </a:lnSpc>
            </a:pPr>
            <a:endParaRPr b="0" lang="pt-BR" sz="2000" spc="-1" strike="noStrike">
              <a:latin typeface="Arial"/>
            </a:endParaRPr>
          </a:p>
          <a:p>
            <a:pPr algn="r">
              <a:lnSpc>
                <a:spcPct val="100000"/>
              </a:lnSpc>
            </a:pPr>
            <a:endParaRPr b="0" lang="pt-BR" sz="2000" spc="-1" strike="noStrike">
              <a:latin typeface="Arial"/>
            </a:endParaRPr>
          </a:p>
          <a:p>
            <a:pPr algn="just">
              <a:lnSpc>
                <a:spcPct val="100000"/>
              </a:lnSpc>
            </a:pPr>
            <a:endParaRPr b="0" lang="pt-BR" sz="2000" spc="-1" strike="noStrike">
              <a:latin typeface="Arial"/>
            </a:endParaRPr>
          </a:p>
        </p:txBody>
      </p:sp>
    </p:spTree>
  </p:cSld>
  <p:timing>
    <p:tnLst>
      <p:par>
        <p:cTn id="19" dur="indefinite" restart="never" nodeType="tmRoot">
          <p:childTnLst>
            <p:seq>
              <p:cTn id="20" dur="indefinite" nodeType="mainSeq"/>
              <p:prevCondLst>
                <p:cond delay="0" evt="onPrev">
                  <p:tgtEl>
                    <p:sldTgt/>
                  </p:tgtEl>
                </p:cond>
              </p:prevCondLst>
              <p:nextCondLst>
                <p:cond delay="0"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 name="CustomShape 1"/>
          <p:cNvSpPr/>
          <p:nvPr/>
        </p:nvSpPr>
        <p:spPr>
          <a:xfrm>
            <a:off x="695160" y="878400"/>
            <a:ext cx="7300800" cy="453600"/>
          </a:xfrm>
          <a:prstGeom prst="rect">
            <a:avLst/>
          </a:prstGeom>
          <a:noFill/>
          <a:ln>
            <a:noFill/>
          </a:ln>
        </p:spPr>
        <p:style>
          <a:lnRef idx="0"/>
          <a:fillRef idx="0"/>
          <a:effectRef idx="0"/>
          <a:fontRef idx="minor"/>
        </p:style>
      </p:sp>
      <p:sp>
        <p:nvSpPr>
          <p:cNvPr id="70" name="CustomShape 2"/>
          <p:cNvSpPr/>
          <p:nvPr/>
        </p:nvSpPr>
        <p:spPr>
          <a:xfrm>
            <a:off x="588960" y="401040"/>
            <a:ext cx="7300800" cy="636480"/>
          </a:xfrm>
          <a:prstGeom prst="rect">
            <a:avLst/>
          </a:prstGeom>
          <a:noFill/>
          <a:ln>
            <a:noFill/>
          </a:ln>
        </p:spPr>
        <p:style>
          <a:lnRef idx="0"/>
          <a:fillRef idx="0"/>
          <a:effectRef idx="0"/>
          <a:fontRef idx="minor"/>
        </p:style>
      </p:sp>
      <p:sp>
        <p:nvSpPr>
          <p:cNvPr id="71" name="CustomShape 3"/>
          <p:cNvSpPr/>
          <p:nvPr/>
        </p:nvSpPr>
        <p:spPr>
          <a:xfrm>
            <a:off x="695160" y="1404360"/>
            <a:ext cx="10620360" cy="4780080"/>
          </a:xfrm>
          <a:prstGeom prst="rect">
            <a:avLst/>
          </a:prstGeom>
          <a:noFill/>
          <a:ln>
            <a:noFill/>
          </a:ln>
        </p:spPr>
        <p:style>
          <a:lnRef idx="0"/>
          <a:fillRef idx="0"/>
          <a:effectRef idx="0"/>
          <a:fontRef idx="minor"/>
        </p:style>
        <p:txBody>
          <a:bodyPr lIns="90000" rIns="90000" tIns="45000" bIns="45000"/>
          <a:p>
            <a:pPr algn="just">
              <a:lnSpc>
                <a:spcPct val="100000"/>
              </a:lnSpc>
            </a:pPr>
            <a:r>
              <a:rPr b="1" lang="pt-BR" sz="2200" spc="-1" strike="noStrike" u="sng">
                <a:solidFill>
                  <a:srgbClr val="404040"/>
                </a:solidFill>
                <a:uFillTx/>
                <a:latin typeface="Calibri"/>
                <a:ea typeface="Times New Roman"/>
              </a:rPr>
              <a:t>c) Classificação do delito (tipificação/imputação):</a:t>
            </a:r>
            <a:endParaRPr b="0" lang="pt-BR" sz="2200" spc="-1" strike="noStrike">
              <a:latin typeface="Arial"/>
            </a:endParaRPr>
          </a:p>
          <a:p>
            <a:pPr algn="just">
              <a:lnSpc>
                <a:spcPct val="100000"/>
              </a:lnSpc>
            </a:pPr>
            <a:endParaRPr b="0" lang="pt-BR" sz="2200" spc="-1" strike="noStrike">
              <a:latin typeface="Arial"/>
            </a:endParaRPr>
          </a:p>
          <a:p>
            <a:pPr algn="just">
              <a:lnSpc>
                <a:spcPct val="100000"/>
              </a:lnSpc>
            </a:pPr>
            <a:r>
              <a:rPr b="1" lang="pt-BR" sz="2200" spc="-1" strike="noStrike">
                <a:solidFill>
                  <a:srgbClr val="404040"/>
                </a:solidFill>
                <a:latin typeface="Calibri"/>
                <a:ea typeface="Times New Roman"/>
              </a:rPr>
              <a:t>Especificar a conduta delituosa.</a:t>
            </a:r>
            <a:endParaRPr b="0" lang="pt-BR" sz="2200" spc="-1" strike="noStrike">
              <a:latin typeface="Arial"/>
            </a:endParaRPr>
          </a:p>
          <a:p>
            <a:pPr algn="just">
              <a:lnSpc>
                <a:spcPct val="100000"/>
              </a:lnSpc>
            </a:pPr>
            <a:endParaRPr b="0" lang="pt-BR" sz="2200" spc="-1" strike="noStrike">
              <a:latin typeface="Arial"/>
            </a:endParaRPr>
          </a:p>
          <a:p>
            <a:pPr algn="just">
              <a:lnSpc>
                <a:spcPct val="150000"/>
              </a:lnSpc>
            </a:pPr>
            <a:r>
              <a:rPr b="1" i="1" lang="pt-BR" sz="2000" spc="-1" strike="noStrike">
                <a:solidFill>
                  <a:srgbClr val="404040"/>
                </a:solidFill>
                <a:latin typeface="Book Antiqua"/>
                <a:ea typeface="Times New Roman"/>
              </a:rPr>
              <a:t>“ </a:t>
            </a:r>
            <a:r>
              <a:rPr b="1" i="1" lang="pt-BR" sz="2000" spc="-1" strike="noStrike">
                <a:solidFill>
                  <a:srgbClr val="404040"/>
                </a:solidFill>
                <a:latin typeface="Book Antiqua"/>
                <a:ea typeface="Times New Roman"/>
              </a:rPr>
              <a:t>(…) pelas razões de fato e de direito a seguir expostas.</a:t>
            </a:r>
            <a:endParaRPr b="0" lang="pt-BR" sz="2000" spc="-1" strike="noStrike">
              <a:latin typeface="Arial"/>
            </a:endParaRPr>
          </a:p>
          <a:p>
            <a:pPr algn="just">
              <a:lnSpc>
                <a:spcPct val="150000"/>
              </a:lnSpc>
            </a:pPr>
            <a:r>
              <a:rPr b="1" i="1" lang="pt-BR" sz="2000" spc="-1" strike="noStrike">
                <a:solidFill>
                  <a:srgbClr val="404040"/>
                </a:solidFill>
                <a:latin typeface="Book Antiqua"/>
                <a:ea typeface="Times New Roman"/>
              </a:rPr>
              <a:t>	</a:t>
            </a:r>
            <a:r>
              <a:rPr b="1" i="1" lang="pt-BR" sz="2000" spc="-1" strike="noStrike">
                <a:solidFill>
                  <a:srgbClr val="404040"/>
                </a:solidFill>
                <a:latin typeface="Book Antiqua"/>
                <a:ea typeface="Times New Roman"/>
              </a:rPr>
              <a:t>(APRESENTA A TESE) Fulana praticou contra Fulano o(s) crime(s) previsto(s) no(s) artigo(s) _____, do Código Penal. Vejamos. (…) “</a:t>
            </a:r>
            <a:endParaRPr b="0" lang="pt-BR" sz="2000" spc="-1" strike="noStrike">
              <a:latin typeface="Arial"/>
            </a:endParaRPr>
          </a:p>
          <a:p>
            <a:pPr algn="just">
              <a:lnSpc>
                <a:spcPct val="150000"/>
              </a:lnSpc>
            </a:pPr>
            <a:endParaRPr b="0" lang="pt-BR" sz="2000" spc="-1" strike="noStrike">
              <a:latin typeface="Arial"/>
            </a:endParaRPr>
          </a:p>
          <a:p>
            <a:pPr algn="just">
              <a:lnSpc>
                <a:spcPct val="150000"/>
              </a:lnSpc>
            </a:pPr>
            <a:r>
              <a:rPr b="1" lang="pt-BR" sz="1800" spc="-1" strike="noStrike">
                <a:solidFill>
                  <a:srgbClr val="404040"/>
                </a:solidFill>
                <a:latin typeface="Arial"/>
                <a:ea typeface="Arial"/>
              </a:rPr>
              <a:t>Ps.: este requisito não é indispensável, vez que o acusado se defende dos fatos, não dos dispositivos. Se a inicial</a:t>
            </a:r>
            <a:r>
              <a:rPr b="1" lang="pt-BR" sz="1800" spc="-1" strike="noStrike">
                <a:solidFill>
                  <a:srgbClr val="404040"/>
                </a:solidFill>
                <a:latin typeface="Arial"/>
                <a:ea typeface="Arial"/>
              </a:rPr>
              <a:t>	</a:t>
            </a:r>
            <a:r>
              <a:rPr b="1" lang="pt-BR" sz="1800" spc="-1" strike="noStrike">
                <a:solidFill>
                  <a:srgbClr val="404040"/>
                </a:solidFill>
                <a:latin typeface="Arial"/>
                <a:ea typeface="Arial"/>
              </a:rPr>
              <a:t>narrar um furto indicando o art. 157  de forma equivocada, o magistrado pode corrigir o equívoco. Chama </a:t>
            </a:r>
            <a:r>
              <a:rPr b="1" i="1" lang="pt-BR" sz="1800" spc="-1" strike="noStrike">
                <a:solidFill>
                  <a:srgbClr val="404040"/>
                </a:solidFill>
                <a:latin typeface="Arial"/>
                <a:ea typeface="Arial"/>
              </a:rPr>
              <a:t>emendatio libelli</a:t>
            </a:r>
            <a:r>
              <a:rPr b="1" lang="pt-BR" sz="1800" spc="-1" strike="noStrike">
                <a:solidFill>
                  <a:srgbClr val="404040"/>
                </a:solidFill>
                <a:latin typeface="Arial"/>
                <a:ea typeface="Arial"/>
              </a:rPr>
              <a:t> (art. 383,  CPP). Se estava descrita a elementar violência na denúncia o magistrado pode condenar por crime mais grave</a:t>
            </a:r>
            <a:endParaRPr b="0" lang="pt-BR" sz="1800" spc="-1" strike="noStrike">
              <a:latin typeface="Arial"/>
            </a:endParaRPr>
          </a:p>
          <a:p>
            <a:pPr algn="just">
              <a:lnSpc>
                <a:spcPct val="100000"/>
              </a:lnSpc>
            </a:pPr>
            <a:endParaRPr b="0" lang="pt-BR" sz="1800" spc="-1" strike="noStrike">
              <a:latin typeface="Arial"/>
            </a:endParaRPr>
          </a:p>
          <a:p>
            <a:pPr algn="just">
              <a:lnSpc>
                <a:spcPct val="100000"/>
              </a:lnSpc>
            </a:pPr>
            <a:endParaRPr b="0" lang="pt-BR" sz="1800" spc="-1" strike="noStrike">
              <a:latin typeface="Arial"/>
            </a:endParaRPr>
          </a:p>
          <a:p>
            <a:pPr algn="just">
              <a:lnSpc>
                <a:spcPct val="100000"/>
              </a:lnSpc>
            </a:pPr>
            <a:endParaRPr b="0" lang="pt-BR" sz="1800" spc="-1" strike="noStrike">
              <a:latin typeface="Arial"/>
            </a:endParaRPr>
          </a:p>
          <a:p>
            <a:pPr algn="just">
              <a:lnSpc>
                <a:spcPct val="100000"/>
              </a:lnSpc>
            </a:pPr>
            <a:endParaRPr b="0" lang="pt-BR" sz="1800" spc="-1" strike="noStrike">
              <a:latin typeface="Arial"/>
            </a:endParaRPr>
          </a:p>
          <a:p>
            <a:pPr algn="ctr">
              <a:lnSpc>
                <a:spcPct val="100000"/>
              </a:lnSpc>
            </a:pPr>
            <a:endParaRPr b="0" lang="pt-BR" sz="1800" spc="-1" strike="noStrike">
              <a:latin typeface="Arial"/>
            </a:endParaRPr>
          </a:p>
          <a:p>
            <a:pPr algn="ctr">
              <a:lnSpc>
                <a:spcPct val="100000"/>
              </a:lnSpc>
            </a:pPr>
            <a:endParaRPr b="0" lang="pt-BR" sz="1800" spc="-1" strike="noStrike">
              <a:latin typeface="Arial"/>
            </a:endParaRPr>
          </a:p>
          <a:p>
            <a:pPr algn="just">
              <a:lnSpc>
                <a:spcPct val="100000"/>
              </a:lnSpc>
            </a:pPr>
            <a:endParaRPr b="0" lang="pt-BR" sz="1800" spc="-1" strike="noStrike">
              <a:latin typeface="Arial"/>
            </a:endParaRPr>
          </a:p>
          <a:p>
            <a:pPr algn="ctr">
              <a:lnSpc>
                <a:spcPct val="100000"/>
              </a:lnSpc>
            </a:pPr>
            <a:endParaRPr b="0" lang="pt-BR" sz="1800" spc="-1" strike="noStrike">
              <a:latin typeface="Arial"/>
            </a:endParaRPr>
          </a:p>
          <a:p>
            <a:pPr algn="ctr">
              <a:lnSpc>
                <a:spcPct val="100000"/>
              </a:lnSpc>
            </a:pPr>
            <a:endParaRPr b="0" lang="pt-BR" sz="1800" spc="-1" strike="noStrike">
              <a:latin typeface="Arial"/>
            </a:endParaRPr>
          </a:p>
          <a:p>
            <a:pPr algn="just">
              <a:lnSpc>
                <a:spcPct val="100000"/>
              </a:lnSpc>
            </a:pPr>
            <a:endParaRPr b="0" lang="pt-BR" sz="1800" spc="-1" strike="noStrike">
              <a:latin typeface="Arial"/>
            </a:endParaRPr>
          </a:p>
          <a:p>
            <a:pPr algn="just">
              <a:lnSpc>
                <a:spcPct val="100000"/>
              </a:lnSpc>
            </a:pPr>
            <a:endParaRPr b="0" lang="pt-BR" sz="1800" spc="-1" strike="noStrike">
              <a:latin typeface="Arial"/>
            </a:endParaRPr>
          </a:p>
          <a:p>
            <a:pPr algn="just">
              <a:lnSpc>
                <a:spcPct val="100000"/>
              </a:lnSpc>
            </a:pPr>
            <a:endParaRPr b="0" lang="pt-BR" sz="1800" spc="-1" strike="noStrike">
              <a:latin typeface="Arial"/>
            </a:endParaRPr>
          </a:p>
          <a:p>
            <a:pPr algn="r">
              <a:lnSpc>
                <a:spcPct val="100000"/>
              </a:lnSpc>
            </a:pPr>
            <a:endParaRPr b="0" lang="pt-BR" sz="1800" spc="-1" strike="noStrike">
              <a:latin typeface="Arial"/>
            </a:endParaRPr>
          </a:p>
          <a:p>
            <a:pPr algn="just">
              <a:lnSpc>
                <a:spcPct val="100000"/>
              </a:lnSpc>
            </a:pPr>
            <a:endParaRPr b="0" lang="pt-BR" sz="1800" spc="-1" strike="noStrike">
              <a:latin typeface="Arial"/>
            </a:endParaRPr>
          </a:p>
        </p:txBody>
      </p:sp>
    </p:spTree>
  </p:cSld>
  <p:timing>
    <p:tnLst>
      <p:par>
        <p:cTn id="21" dur="indefinite" restart="never" nodeType="tmRoot">
          <p:childTnLst>
            <p:seq>
              <p:cTn id="22" dur="indefinite" nodeType="mainSeq"/>
              <p:prevCondLst>
                <p:cond delay="0" evt="onPrev">
                  <p:tgtEl>
                    <p:sldTgt/>
                  </p:tgtEl>
                </p:cond>
              </p:prevCondLst>
              <p:nextCondLst>
                <p:cond delay="0"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 name="CustomShape 1"/>
          <p:cNvSpPr/>
          <p:nvPr/>
        </p:nvSpPr>
        <p:spPr>
          <a:xfrm>
            <a:off x="695160" y="878400"/>
            <a:ext cx="7300800" cy="453600"/>
          </a:xfrm>
          <a:prstGeom prst="rect">
            <a:avLst/>
          </a:prstGeom>
          <a:noFill/>
          <a:ln>
            <a:noFill/>
          </a:ln>
        </p:spPr>
        <p:style>
          <a:lnRef idx="0"/>
          <a:fillRef idx="0"/>
          <a:effectRef idx="0"/>
          <a:fontRef idx="minor"/>
        </p:style>
      </p:sp>
      <p:sp>
        <p:nvSpPr>
          <p:cNvPr id="73" name="CustomShape 2"/>
          <p:cNvSpPr/>
          <p:nvPr/>
        </p:nvSpPr>
        <p:spPr>
          <a:xfrm>
            <a:off x="588960" y="401040"/>
            <a:ext cx="7300800" cy="636480"/>
          </a:xfrm>
          <a:prstGeom prst="rect">
            <a:avLst/>
          </a:prstGeom>
          <a:noFill/>
          <a:ln>
            <a:noFill/>
          </a:ln>
        </p:spPr>
        <p:style>
          <a:lnRef idx="0"/>
          <a:fillRef idx="0"/>
          <a:effectRef idx="0"/>
          <a:fontRef idx="minor"/>
        </p:style>
      </p:sp>
      <p:sp>
        <p:nvSpPr>
          <p:cNvPr id="74" name="CustomShape 3"/>
          <p:cNvSpPr/>
          <p:nvPr/>
        </p:nvSpPr>
        <p:spPr>
          <a:xfrm>
            <a:off x="695160" y="1404360"/>
            <a:ext cx="10620360" cy="4780080"/>
          </a:xfrm>
          <a:prstGeom prst="rect">
            <a:avLst/>
          </a:prstGeom>
          <a:noFill/>
          <a:ln>
            <a:noFill/>
          </a:ln>
        </p:spPr>
        <p:style>
          <a:lnRef idx="0"/>
          <a:fillRef idx="0"/>
          <a:effectRef idx="0"/>
          <a:fontRef idx="minor"/>
        </p:style>
        <p:txBody>
          <a:bodyPr lIns="90000" rIns="90000" tIns="45000" bIns="45000"/>
          <a:p>
            <a:pPr algn="just">
              <a:lnSpc>
                <a:spcPct val="100000"/>
              </a:lnSpc>
            </a:pPr>
            <a:r>
              <a:rPr b="1" lang="pt-BR" sz="2200" spc="-1" strike="noStrike">
                <a:solidFill>
                  <a:srgbClr val="404040"/>
                </a:solidFill>
                <a:latin typeface="Calibri"/>
                <a:ea typeface="Times New Roman"/>
              </a:rPr>
              <a:t>Se a denúncia não descrever como se deu a subtração da coisa alheia e somente fosse conhecido na audiência de instrução e julgamento, seria o caso do art. 384 do CPP,  </a:t>
            </a:r>
            <a:r>
              <a:rPr b="1" i="1" lang="pt-BR" sz="2200" spc="-1" strike="noStrike">
                <a:solidFill>
                  <a:srgbClr val="404040"/>
                </a:solidFill>
                <a:latin typeface="Calibri"/>
                <a:ea typeface="Times New Roman"/>
              </a:rPr>
              <a:t>mutatio libelli</a:t>
            </a:r>
            <a:r>
              <a:rPr b="1" lang="pt-BR" sz="2200" spc="-1" strike="noStrike">
                <a:solidFill>
                  <a:srgbClr val="404040"/>
                </a:solidFill>
                <a:latin typeface="Calibri"/>
                <a:ea typeface="Times New Roman"/>
              </a:rPr>
              <a:t>. </a:t>
            </a:r>
            <a:endParaRPr b="0" lang="pt-BR" sz="2200" spc="-1" strike="noStrike">
              <a:latin typeface="Arial"/>
            </a:endParaRPr>
          </a:p>
          <a:p>
            <a:pPr algn="just">
              <a:lnSpc>
                <a:spcPct val="100000"/>
              </a:lnSpc>
            </a:pPr>
            <a:endParaRPr b="0" lang="pt-BR" sz="2200" spc="-1" strike="noStrike">
              <a:latin typeface="Arial"/>
            </a:endParaRPr>
          </a:p>
          <a:p>
            <a:pPr algn="just">
              <a:lnSpc>
                <a:spcPct val="100000"/>
              </a:lnSpc>
            </a:pPr>
            <a:r>
              <a:rPr b="1" lang="pt-BR" sz="2200" spc="-1" strike="noStrike">
                <a:solidFill>
                  <a:srgbClr val="404040"/>
                </a:solidFill>
                <a:latin typeface="Calibri"/>
                <a:ea typeface="Times New Roman"/>
              </a:rPr>
              <a:t>O Magistrado deve determinar que o Promotor de Justiça adite a denúncia. Se ele se recusar, o juiz aplica o art. 28 do CPP, remetendo os autos ao Procurador Geral. Se houver o aditamento, deve haver a manifestação da defesa e novo recebimento da denúncia.</a:t>
            </a:r>
            <a:endParaRPr b="0" lang="pt-BR" sz="2200" spc="-1" strike="noStrike">
              <a:latin typeface="Arial"/>
            </a:endParaRPr>
          </a:p>
          <a:p>
            <a:pPr algn="just">
              <a:lnSpc>
                <a:spcPct val="100000"/>
              </a:lnSpc>
            </a:pPr>
            <a:endParaRPr b="0" lang="pt-BR" sz="2200" spc="-1" strike="noStrike">
              <a:latin typeface="Arial"/>
            </a:endParaRPr>
          </a:p>
          <a:p>
            <a:pPr algn="just">
              <a:lnSpc>
                <a:spcPct val="100000"/>
              </a:lnSpc>
            </a:pPr>
            <a:endParaRPr b="0" lang="pt-BR" sz="2200" spc="-1" strike="noStrike">
              <a:latin typeface="Arial"/>
            </a:endParaRPr>
          </a:p>
          <a:p>
            <a:pPr algn="just">
              <a:lnSpc>
                <a:spcPct val="100000"/>
              </a:lnSpc>
            </a:pPr>
            <a:endParaRPr b="0" lang="pt-BR" sz="2200" spc="-1" strike="noStrike">
              <a:latin typeface="Arial"/>
            </a:endParaRPr>
          </a:p>
          <a:p>
            <a:pPr algn="just">
              <a:lnSpc>
                <a:spcPct val="100000"/>
              </a:lnSpc>
            </a:pPr>
            <a:endParaRPr b="0" lang="pt-BR" sz="2200" spc="-1" strike="noStrike">
              <a:latin typeface="Arial"/>
            </a:endParaRPr>
          </a:p>
          <a:p>
            <a:pPr algn="ctr">
              <a:lnSpc>
                <a:spcPct val="100000"/>
              </a:lnSpc>
            </a:pPr>
            <a:endParaRPr b="0" lang="pt-BR" sz="2200" spc="-1" strike="noStrike">
              <a:latin typeface="Arial"/>
            </a:endParaRPr>
          </a:p>
          <a:p>
            <a:pPr algn="ctr">
              <a:lnSpc>
                <a:spcPct val="100000"/>
              </a:lnSpc>
            </a:pPr>
            <a:endParaRPr b="0" lang="pt-BR" sz="2200" spc="-1" strike="noStrike">
              <a:latin typeface="Arial"/>
            </a:endParaRPr>
          </a:p>
          <a:p>
            <a:pPr algn="just">
              <a:lnSpc>
                <a:spcPct val="100000"/>
              </a:lnSpc>
            </a:pPr>
            <a:endParaRPr b="0" lang="pt-BR" sz="2200" spc="-1" strike="noStrike">
              <a:latin typeface="Arial"/>
            </a:endParaRPr>
          </a:p>
          <a:p>
            <a:pPr algn="ctr">
              <a:lnSpc>
                <a:spcPct val="100000"/>
              </a:lnSpc>
            </a:pPr>
            <a:endParaRPr b="0" lang="pt-BR" sz="2200" spc="-1" strike="noStrike">
              <a:latin typeface="Arial"/>
            </a:endParaRPr>
          </a:p>
          <a:p>
            <a:pPr algn="ctr">
              <a:lnSpc>
                <a:spcPct val="100000"/>
              </a:lnSpc>
            </a:pPr>
            <a:endParaRPr b="0" lang="pt-BR" sz="2200" spc="-1" strike="noStrike">
              <a:latin typeface="Arial"/>
            </a:endParaRPr>
          </a:p>
          <a:p>
            <a:pPr algn="just">
              <a:lnSpc>
                <a:spcPct val="100000"/>
              </a:lnSpc>
            </a:pPr>
            <a:endParaRPr b="0" lang="pt-BR" sz="2200" spc="-1" strike="noStrike">
              <a:latin typeface="Arial"/>
            </a:endParaRPr>
          </a:p>
          <a:p>
            <a:pPr algn="just">
              <a:lnSpc>
                <a:spcPct val="100000"/>
              </a:lnSpc>
            </a:pPr>
            <a:endParaRPr b="0" lang="pt-BR" sz="2200" spc="-1" strike="noStrike">
              <a:latin typeface="Arial"/>
            </a:endParaRPr>
          </a:p>
          <a:p>
            <a:pPr algn="just">
              <a:lnSpc>
                <a:spcPct val="100000"/>
              </a:lnSpc>
            </a:pPr>
            <a:endParaRPr b="0" lang="pt-BR" sz="2200" spc="-1" strike="noStrike">
              <a:latin typeface="Arial"/>
            </a:endParaRPr>
          </a:p>
          <a:p>
            <a:pPr algn="r">
              <a:lnSpc>
                <a:spcPct val="100000"/>
              </a:lnSpc>
            </a:pPr>
            <a:endParaRPr b="0" lang="pt-BR" sz="2200" spc="-1" strike="noStrike">
              <a:latin typeface="Arial"/>
            </a:endParaRPr>
          </a:p>
          <a:p>
            <a:pPr algn="just">
              <a:lnSpc>
                <a:spcPct val="100000"/>
              </a:lnSpc>
            </a:pPr>
            <a:endParaRPr b="0" lang="pt-BR" sz="2200" spc="-1" strike="noStrike">
              <a:latin typeface="Arial"/>
            </a:endParaRPr>
          </a:p>
        </p:txBody>
      </p:sp>
    </p:spTree>
  </p:cSld>
  <p:timing>
    <p:tnLst>
      <p:par>
        <p:cTn id="23" dur="indefinite" restart="never" nodeType="tmRoot">
          <p:childTnLst>
            <p:seq>
              <p:cTn id="24" dur="indefinite" nodeType="mainSeq"/>
              <p:prevCondLst>
                <p:cond delay="0" evt="onPrev">
                  <p:tgtEl>
                    <p:sldTgt/>
                  </p:tgtEl>
                </p:cond>
              </p:prevCondLst>
              <p:nextCondLst>
                <p:cond delay="0"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 name="CustomShape 1"/>
          <p:cNvSpPr/>
          <p:nvPr/>
        </p:nvSpPr>
        <p:spPr>
          <a:xfrm>
            <a:off x="695160" y="878400"/>
            <a:ext cx="7300800" cy="453600"/>
          </a:xfrm>
          <a:prstGeom prst="rect">
            <a:avLst/>
          </a:prstGeom>
          <a:noFill/>
          <a:ln>
            <a:noFill/>
          </a:ln>
        </p:spPr>
        <p:style>
          <a:lnRef idx="0"/>
          <a:fillRef idx="0"/>
          <a:effectRef idx="0"/>
          <a:fontRef idx="minor"/>
        </p:style>
      </p:sp>
      <p:sp>
        <p:nvSpPr>
          <p:cNvPr id="76" name="CustomShape 2"/>
          <p:cNvSpPr/>
          <p:nvPr/>
        </p:nvSpPr>
        <p:spPr>
          <a:xfrm>
            <a:off x="588960" y="401040"/>
            <a:ext cx="7300800" cy="636480"/>
          </a:xfrm>
          <a:prstGeom prst="rect">
            <a:avLst/>
          </a:prstGeom>
          <a:noFill/>
          <a:ln>
            <a:noFill/>
          </a:ln>
        </p:spPr>
        <p:style>
          <a:lnRef idx="0"/>
          <a:fillRef idx="0"/>
          <a:effectRef idx="0"/>
          <a:fontRef idx="minor"/>
        </p:style>
      </p:sp>
      <p:sp>
        <p:nvSpPr>
          <p:cNvPr id="77" name="CustomShape 3"/>
          <p:cNvSpPr/>
          <p:nvPr/>
        </p:nvSpPr>
        <p:spPr>
          <a:xfrm>
            <a:off x="695160" y="1404360"/>
            <a:ext cx="10620360" cy="4780080"/>
          </a:xfrm>
          <a:prstGeom prst="rect">
            <a:avLst/>
          </a:prstGeom>
          <a:noFill/>
          <a:ln>
            <a:noFill/>
          </a:ln>
        </p:spPr>
        <p:style>
          <a:lnRef idx="0"/>
          <a:fillRef idx="0"/>
          <a:effectRef idx="0"/>
          <a:fontRef idx="minor"/>
        </p:style>
        <p:txBody>
          <a:bodyPr lIns="90000" rIns="90000" tIns="45000" bIns="45000"/>
          <a:p>
            <a:pPr algn="just">
              <a:lnSpc>
                <a:spcPct val="100000"/>
              </a:lnSpc>
            </a:pPr>
            <a:r>
              <a:rPr b="1" lang="pt-BR" sz="2200" spc="-1" strike="noStrike" u="sng">
                <a:solidFill>
                  <a:srgbClr val="404040"/>
                </a:solidFill>
                <a:uFillTx/>
                <a:latin typeface="Calibri"/>
                <a:ea typeface="Times New Roman"/>
              </a:rPr>
              <a:t>d) Rol de testemunhas (quando necessário):</a:t>
            </a:r>
            <a:endParaRPr b="0" lang="pt-BR" sz="2200" spc="-1" strike="noStrike">
              <a:latin typeface="Arial"/>
            </a:endParaRPr>
          </a:p>
          <a:p>
            <a:pPr algn="just">
              <a:lnSpc>
                <a:spcPct val="100000"/>
              </a:lnSpc>
            </a:pPr>
            <a:endParaRPr b="0" lang="pt-BR" sz="2200" spc="-1" strike="noStrike">
              <a:latin typeface="Arial"/>
            </a:endParaRPr>
          </a:p>
          <a:p>
            <a:pPr algn="just">
              <a:lnSpc>
                <a:spcPct val="100000"/>
              </a:lnSpc>
            </a:pPr>
            <a:r>
              <a:rPr b="1" lang="pt-BR" sz="2200" spc="-1" strike="noStrike">
                <a:solidFill>
                  <a:srgbClr val="404040"/>
                </a:solidFill>
                <a:latin typeface="Calibri"/>
                <a:ea typeface="Times New Roman"/>
              </a:rPr>
              <a:t>Numa 2ª fase: pedir intimação, oitiva e apresentar o respectivo rol.</a:t>
            </a:r>
            <a:endParaRPr b="0" lang="pt-BR" sz="2200" spc="-1" strike="noStrike">
              <a:latin typeface="Arial"/>
            </a:endParaRPr>
          </a:p>
          <a:p>
            <a:pPr algn="just">
              <a:lnSpc>
                <a:spcPct val="100000"/>
              </a:lnSpc>
            </a:pPr>
            <a:endParaRPr b="0" lang="pt-BR" sz="2200" spc="-1" strike="noStrike">
              <a:latin typeface="Arial"/>
            </a:endParaRPr>
          </a:p>
          <a:p>
            <a:pPr algn="just">
              <a:lnSpc>
                <a:spcPct val="100000"/>
              </a:lnSpc>
            </a:pPr>
            <a:r>
              <a:rPr b="1" lang="pt-BR" sz="2200" spc="-1" strike="noStrike" u="sng">
                <a:solidFill>
                  <a:srgbClr val="404040"/>
                </a:solidFill>
                <a:uFillTx/>
                <a:latin typeface="Calibri"/>
                <a:ea typeface="Times New Roman"/>
              </a:rPr>
              <a:t>e) Endereçamento:</a:t>
            </a:r>
            <a:endParaRPr b="0" lang="pt-BR" sz="2200" spc="-1" strike="noStrike">
              <a:latin typeface="Arial"/>
            </a:endParaRPr>
          </a:p>
          <a:p>
            <a:pPr algn="just">
              <a:lnSpc>
                <a:spcPct val="100000"/>
              </a:lnSpc>
            </a:pPr>
            <a:endParaRPr b="0" lang="pt-BR" sz="2200" spc="-1" strike="noStrike">
              <a:latin typeface="Arial"/>
            </a:endParaRPr>
          </a:p>
          <a:p>
            <a:pPr algn="just">
              <a:lnSpc>
                <a:spcPct val="100000"/>
              </a:lnSpc>
            </a:pPr>
            <a:r>
              <a:rPr b="1" lang="pt-BR" sz="2200" spc="-1" strike="noStrike">
                <a:solidFill>
                  <a:srgbClr val="404040"/>
                </a:solidFill>
                <a:latin typeface="Calibri"/>
                <a:ea typeface="Times New Roman"/>
              </a:rPr>
              <a:t>Critérios de competência;</a:t>
            </a:r>
            <a:endParaRPr b="0" lang="pt-BR" sz="2200" spc="-1" strike="noStrike">
              <a:latin typeface="Arial"/>
            </a:endParaRPr>
          </a:p>
          <a:p>
            <a:pPr algn="just">
              <a:lnSpc>
                <a:spcPct val="100000"/>
              </a:lnSpc>
            </a:pPr>
            <a:r>
              <a:rPr b="1" lang="pt-BR" sz="2200" spc="-1" strike="noStrike">
                <a:solidFill>
                  <a:srgbClr val="404040"/>
                </a:solidFill>
                <a:latin typeface="Calibri"/>
                <a:ea typeface="Times New Roman"/>
              </a:rPr>
              <a:t>Numa 2ª fase: utilizar dados fornecidos. Se não tiver, falar genericamente.</a:t>
            </a:r>
            <a:endParaRPr b="0" lang="pt-BR" sz="2200" spc="-1" strike="noStrike">
              <a:latin typeface="Arial"/>
            </a:endParaRPr>
          </a:p>
          <a:p>
            <a:pPr algn="just">
              <a:lnSpc>
                <a:spcPct val="100000"/>
              </a:lnSpc>
            </a:pPr>
            <a:endParaRPr b="0" lang="pt-BR" sz="2200" spc="-1" strike="noStrike">
              <a:latin typeface="Arial"/>
            </a:endParaRPr>
          </a:p>
          <a:p>
            <a:pPr algn="just">
              <a:lnSpc>
                <a:spcPct val="100000"/>
              </a:lnSpc>
            </a:pPr>
            <a:r>
              <a:rPr b="1" lang="pt-BR" sz="2200" spc="-1" strike="noStrike" u="sng">
                <a:solidFill>
                  <a:srgbClr val="404040"/>
                </a:solidFill>
                <a:uFillTx/>
                <a:latin typeface="Calibri"/>
                <a:ea typeface="Times New Roman"/>
              </a:rPr>
              <a:t>Extras:</a:t>
            </a:r>
            <a:endParaRPr b="0" lang="pt-BR" sz="2200" spc="-1" strike="noStrike">
              <a:latin typeface="Arial"/>
            </a:endParaRPr>
          </a:p>
          <a:p>
            <a:pPr algn="just">
              <a:lnSpc>
                <a:spcPct val="100000"/>
              </a:lnSpc>
            </a:pPr>
            <a:r>
              <a:rPr b="1" lang="pt-BR" sz="2200" spc="-1" strike="noStrike">
                <a:solidFill>
                  <a:srgbClr val="404040"/>
                </a:solidFill>
                <a:latin typeface="Calibri"/>
                <a:ea typeface="Times New Roman"/>
              </a:rPr>
              <a:t>Uso do vernáculo (expressões estrangeiras consagradas são possíveis);</a:t>
            </a:r>
            <a:endParaRPr b="0" lang="pt-BR" sz="2200" spc="-1" strike="noStrike">
              <a:latin typeface="Arial"/>
            </a:endParaRPr>
          </a:p>
          <a:p>
            <a:pPr algn="just">
              <a:lnSpc>
                <a:spcPct val="100000"/>
              </a:lnSpc>
            </a:pPr>
            <a:r>
              <a:rPr b="1" lang="pt-BR" sz="2200" spc="-1" strike="noStrike">
                <a:solidFill>
                  <a:srgbClr val="404040"/>
                </a:solidFill>
                <a:latin typeface="Calibri"/>
                <a:ea typeface="Times New Roman"/>
              </a:rPr>
              <a:t>Subscrição;</a:t>
            </a:r>
            <a:endParaRPr b="0" lang="pt-BR" sz="2200" spc="-1" strike="noStrike">
              <a:latin typeface="Arial"/>
            </a:endParaRPr>
          </a:p>
          <a:p>
            <a:pPr algn="just">
              <a:lnSpc>
                <a:spcPct val="100000"/>
              </a:lnSpc>
            </a:pPr>
            <a:r>
              <a:rPr b="1" lang="pt-BR" sz="2200" spc="-1" strike="noStrike">
                <a:solidFill>
                  <a:srgbClr val="404040"/>
                </a:solidFill>
                <a:latin typeface="Calibri"/>
                <a:ea typeface="Times New Roman"/>
              </a:rPr>
              <a:t>Escritas (salvo JECRIM – art. 77; oralidade) </a:t>
            </a:r>
            <a:endParaRPr b="0" lang="pt-BR" sz="2200" spc="-1" strike="noStrike">
              <a:latin typeface="Arial"/>
            </a:endParaRPr>
          </a:p>
          <a:p>
            <a:pPr algn="just">
              <a:lnSpc>
                <a:spcPct val="100000"/>
              </a:lnSpc>
            </a:pPr>
            <a:endParaRPr b="0" lang="pt-BR" sz="2200" spc="-1" strike="noStrike">
              <a:latin typeface="Arial"/>
            </a:endParaRPr>
          </a:p>
          <a:p>
            <a:pPr algn="just">
              <a:lnSpc>
                <a:spcPct val="100000"/>
              </a:lnSpc>
            </a:pPr>
            <a:endParaRPr b="0" lang="pt-BR" sz="2200" spc="-1" strike="noStrike">
              <a:latin typeface="Arial"/>
            </a:endParaRPr>
          </a:p>
          <a:p>
            <a:pPr algn="just">
              <a:lnSpc>
                <a:spcPct val="100000"/>
              </a:lnSpc>
            </a:pPr>
            <a:endParaRPr b="0" lang="pt-BR" sz="2200" spc="-1" strike="noStrike">
              <a:latin typeface="Arial"/>
            </a:endParaRPr>
          </a:p>
          <a:p>
            <a:pPr algn="just">
              <a:lnSpc>
                <a:spcPct val="100000"/>
              </a:lnSpc>
            </a:pPr>
            <a:endParaRPr b="0" lang="pt-BR" sz="2200" spc="-1" strike="noStrike">
              <a:latin typeface="Arial"/>
            </a:endParaRPr>
          </a:p>
          <a:p>
            <a:pPr algn="just">
              <a:lnSpc>
                <a:spcPct val="100000"/>
              </a:lnSpc>
            </a:pPr>
            <a:endParaRPr b="0" lang="pt-BR" sz="2200" spc="-1" strike="noStrike">
              <a:latin typeface="Arial"/>
            </a:endParaRPr>
          </a:p>
          <a:p>
            <a:pPr algn="just">
              <a:lnSpc>
                <a:spcPct val="100000"/>
              </a:lnSpc>
            </a:pPr>
            <a:endParaRPr b="0" lang="pt-BR" sz="2200" spc="-1" strike="noStrike">
              <a:latin typeface="Arial"/>
            </a:endParaRPr>
          </a:p>
          <a:p>
            <a:pPr algn="just">
              <a:lnSpc>
                <a:spcPct val="100000"/>
              </a:lnSpc>
            </a:pPr>
            <a:endParaRPr b="0" lang="pt-BR" sz="2200" spc="-1" strike="noStrike">
              <a:latin typeface="Arial"/>
            </a:endParaRPr>
          </a:p>
          <a:p>
            <a:pPr algn="just">
              <a:lnSpc>
                <a:spcPct val="100000"/>
              </a:lnSpc>
            </a:pPr>
            <a:endParaRPr b="0" lang="pt-BR" sz="2200" spc="-1" strike="noStrike">
              <a:latin typeface="Arial"/>
            </a:endParaRPr>
          </a:p>
          <a:p>
            <a:pPr algn="just">
              <a:lnSpc>
                <a:spcPct val="100000"/>
              </a:lnSpc>
            </a:pPr>
            <a:endParaRPr b="0" lang="pt-BR" sz="2200" spc="-1" strike="noStrike">
              <a:latin typeface="Arial"/>
            </a:endParaRPr>
          </a:p>
          <a:p>
            <a:pPr algn="just">
              <a:lnSpc>
                <a:spcPct val="100000"/>
              </a:lnSpc>
            </a:pPr>
            <a:endParaRPr b="0" lang="pt-BR" sz="2200" spc="-1" strike="noStrike">
              <a:latin typeface="Arial"/>
            </a:endParaRPr>
          </a:p>
          <a:p>
            <a:pPr algn="ctr">
              <a:lnSpc>
                <a:spcPct val="100000"/>
              </a:lnSpc>
            </a:pPr>
            <a:endParaRPr b="0" lang="pt-BR" sz="2200" spc="-1" strike="noStrike">
              <a:latin typeface="Arial"/>
            </a:endParaRPr>
          </a:p>
          <a:p>
            <a:pPr algn="ctr">
              <a:lnSpc>
                <a:spcPct val="100000"/>
              </a:lnSpc>
            </a:pPr>
            <a:endParaRPr b="0" lang="pt-BR" sz="2200" spc="-1" strike="noStrike">
              <a:latin typeface="Arial"/>
            </a:endParaRPr>
          </a:p>
          <a:p>
            <a:pPr algn="just">
              <a:lnSpc>
                <a:spcPct val="100000"/>
              </a:lnSpc>
            </a:pPr>
            <a:endParaRPr b="0" lang="pt-BR" sz="2200" spc="-1" strike="noStrike">
              <a:latin typeface="Arial"/>
            </a:endParaRPr>
          </a:p>
          <a:p>
            <a:pPr algn="ctr">
              <a:lnSpc>
                <a:spcPct val="100000"/>
              </a:lnSpc>
            </a:pPr>
            <a:endParaRPr b="0" lang="pt-BR" sz="2200" spc="-1" strike="noStrike">
              <a:latin typeface="Arial"/>
            </a:endParaRPr>
          </a:p>
          <a:p>
            <a:pPr algn="ctr">
              <a:lnSpc>
                <a:spcPct val="100000"/>
              </a:lnSpc>
            </a:pPr>
            <a:endParaRPr b="0" lang="pt-BR" sz="2200" spc="-1" strike="noStrike">
              <a:latin typeface="Arial"/>
            </a:endParaRPr>
          </a:p>
          <a:p>
            <a:pPr algn="just">
              <a:lnSpc>
                <a:spcPct val="100000"/>
              </a:lnSpc>
            </a:pPr>
            <a:endParaRPr b="0" lang="pt-BR" sz="2200" spc="-1" strike="noStrike">
              <a:latin typeface="Arial"/>
            </a:endParaRPr>
          </a:p>
          <a:p>
            <a:pPr algn="just">
              <a:lnSpc>
                <a:spcPct val="100000"/>
              </a:lnSpc>
            </a:pPr>
            <a:endParaRPr b="0" lang="pt-BR" sz="2200" spc="-1" strike="noStrike">
              <a:latin typeface="Arial"/>
            </a:endParaRPr>
          </a:p>
          <a:p>
            <a:pPr algn="just">
              <a:lnSpc>
                <a:spcPct val="100000"/>
              </a:lnSpc>
            </a:pPr>
            <a:endParaRPr b="0" lang="pt-BR" sz="2200" spc="-1" strike="noStrike">
              <a:latin typeface="Arial"/>
            </a:endParaRPr>
          </a:p>
          <a:p>
            <a:pPr algn="r">
              <a:lnSpc>
                <a:spcPct val="100000"/>
              </a:lnSpc>
            </a:pPr>
            <a:endParaRPr b="0" lang="pt-BR" sz="2200" spc="-1" strike="noStrike">
              <a:latin typeface="Arial"/>
            </a:endParaRPr>
          </a:p>
          <a:p>
            <a:pPr algn="just">
              <a:lnSpc>
                <a:spcPct val="100000"/>
              </a:lnSpc>
            </a:pPr>
            <a:endParaRPr b="0" lang="pt-BR" sz="2200" spc="-1" strike="noStrike">
              <a:latin typeface="Arial"/>
            </a:endParaRPr>
          </a:p>
        </p:txBody>
      </p:sp>
    </p:spTree>
  </p:cSld>
  <p:timing>
    <p:tnLst>
      <p:par>
        <p:cTn id="25" dur="indefinite" restart="never" nodeType="tmRoot">
          <p:childTnLst>
            <p:seq>
              <p:cTn id="26" dur="indefinite" nodeType="mainSeq"/>
              <p:prevCondLst>
                <p:cond delay="0" evt="onPrev">
                  <p:tgtEl>
                    <p:sldTgt/>
                  </p:tgtEl>
                </p:cond>
              </p:prevCondLst>
              <p:nextCondLst>
                <p:cond delay="0"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8" name="CustomShape 1"/>
          <p:cNvSpPr/>
          <p:nvPr/>
        </p:nvSpPr>
        <p:spPr>
          <a:xfrm>
            <a:off x="695160" y="878400"/>
            <a:ext cx="7300800" cy="453600"/>
          </a:xfrm>
          <a:prstGeom prst="rect">
            <a:avLst/>
          </a:prstGeom>
          <a:noFill/>
          <a:ln>
            <a:noFill/>
          </a:ln>
        </p:spPr>
        <p:style>
          <a:lnRef idx="0"/>
          <a:fillRef idx="0"/>
          <a:effectRef idx="0"/>
          <a:fontRef idx="minor"/>
        </p:style>
      </p:sp>
      <p:sp>
        <p:nvSpPr>
          <p:cNvPr id="79" name="CustomShape 2"/>
          <p:cNvSpPr/>
          <p:nvPr/>
        </p:nvSpPr>
        <p:spPr>
          <a:xfrm>
            <a:off x="588960" y="401040"/>
            <a:ext cx="7300800" cy="636480"/>
          </a:xfrm>
          <a:prstGeom prst="rect">
            <a:avLst/>
          </a:prstGeom>
          <a:noFill/>
          <a:ln>
            <a:noFill/>
          </a:ln>
        </p:spPr>
        <p:style>
          <a:lnRef idx="0"/>
          <a:fillRef idx="0"/>
          <a:effectRef idx="0"/>
          <a:fontRef idx="minor"/>
        </p:style>
      </p:sp>
      <p:sp>
        <p:nvSpPr>
          <p:cNvPr id="80" name="CustomShape 3"/>
          <p:cNvSpPr/>
          <p:nvPr/>
        </p:nvSpPr>
        <p:spPr>
          <a:xfrm>
            <a:off x="695160" y="1404360"/>
            <a:ext cx="10620360" cy="4780080"/>
          </a:xfrm>
          <a:prstGeom prst="rect">
            <a:avLst/>
          </a:prstGeom>
          <a:noFill/>
          <a:ln>
            <a:noFill/>
          </a:ln>
        </p:spPr>
        <p:style>
          <a:lnRef idx="0"/>
          <a:fillRef idx="0"/>
          <a:effectRef idx="0"/>
          <a:fontRef idx="minor"/>
        </p:style>
        <p:txBody>
          <a:bodyPr lIns="90000" rIns="90000" tIns="45000" bIns="45000"/>
          <a:p>
            <a:pPr algn="just">
              <a:lnSpc>
                <a:spcPct val="100000"/>
              </a:lnSpc>
            </a:pPr>
            <a:r>
              <a:rPr b="1" lang="pt-BR" sz="2200" spc="-1" strike="noStrike">
                <a:solidFill>
                  <a:srgbClr val="404040"/>
                </a:solidFill>
                <a:latin typeface="Calibri"/>
                <a:ea typeface="Times New Roman"/>
              </a:rPr>
              <a:t>TJ/SP-Vunesp: a peça acusatória necessita trazer a descrição do comportamento delituoso de forma escorreita. </a:t>
            </a:r>
            <a:endParaRPr b="0" lang="pt-BR" sz="2200" spc="-1" strike="noStrike">
              <a:latin typeface="Arial"/>
            </a:endParaRPr>
          </a:p>
          <a:p>
            <a:pPr algn="just">
              <a:lnSpc>
                <a:spcPct val="100000"/>
              </a:lnSpc>
            </a:pPr>
            <a:endParaRPr b="0" lang="pt-BR" sz="2200" spc="-1" strike="noStrike">
              <a:latin typeface="Arial"/>
            </a:endParaRPr>
          </a:p>
          <a:p>
            <a:pPr algn="just">
              <a:lnSpc>
                <a:spcPct val="100000"/>
              </a:lnSpc>
            </a:pPr>
            <a:r>
              <a:rPr b="1" lang="pt-BR" sz="2200" spc="-1" strike="noStrike">
                <a:solidFill>
                  <a:srgbClr val="404040"/>
                </a:solidFill>
                <a:latin typeface="Calibri"/>
                <a:ea typeface="Times New Roman"/>
              </a:rPr>
              <a:t>MP/MG: A peça acusatória deve delimitar, com precisão, as ações praticadas pelos autores, distinguindo-as das condutas dos partícipes.</a:t>
            </a:r>
            <a:endParaRPr b="0" lang="pt-BR" sz="2200" spc="-1" strike="noStrike">
              <a:latin typeface="Arial"/>
            </a:endParaRPr>
          </a:p>
          <a:p>
            <a:pPr algn="just">
              <a:lnSpc>
                <a:spcPct val="100000"/>
              </a:lnSpc>
            </a:pPr>
            <a:endParaRPr b="0" lang="pt-BR" sz="2200" spc="-1" strike="noStrike">
              <a:latin typeface="Arial"/>
            </a:endParaRPr>
          </a:p>
          <a:p>
            <a:pPr algn="ctr">
              <a:lnSpc>
                <a:spcPct val="100000"/>
              </a:lnSpc>
            </a:pPr>
            <a:endParaRPr b="0" lang="pt-BR" sz="2200" spc="-1" strike="noStrike">
              <a:latin typeface="Arial"/>
            </a:endParaRPr>
          </a:p>
          <a:p>
            <a:pPr algn="ctr">
              <a:lnSpc>
                <a:spcPct val="100000"/>
              </a:lnSpc>
            </a:pPr>
            <a:endParaRPr b="0" lang="pt-BR" sz="2200" spc="-1" strike="noStrike">
              <a:latin typeface="Arial"/>
            </a:endParaRPr>
          </a:p>
          <a:p>
            <a:pPr algn="just">
              <a:lnSpc>
                <a:spcPct val="100000"/>
              </a:lnSpc>
            </a:pPr>
            <a:endParaRPr b="0" lang="pt-BR" sz="2200" spc="-1" strike="noStrike">
              <a:latin typeface="Arial"/>
            </a:endParaRPr>
          </a:p>
          <a:p>
            <a:pPr algn="ctr">
              <a:lnSpc>
                <a:spcPct val="100000"/>
              </a:lnSpc>
            </a:pPr>
            <a:endParaRPr b="0" lang="pt-BR" sz="2200" spc="-1" strike="noStrike">
              <a:latin typeface="Arial"/>
            </a:endParaRPr>
          </a:p>
          <a:p>
            <a:pPr algn="ctr">
              <a:lnSpc>
                <a:spcPct val="100000"/>
              </a:lnSpc>
            </a:pPr>
            <a:endParaRPr b="0" lang="pt-BR" sz="2200" spc="-1" strike="noStrike">
              <a:latin typeface="Arial"/>
            </a:endParaRPr>
          </a:p>
          <a:p>
            <a:pPr algn="just">
              <a:lnSpc>
                <a:spcPct val="100000"/>
              </a:lnSpc>
            </a:pPr>
            <a:endParaRPr b="0" lang="pt-BR" sz="2200" spc="-1" strike="noStrike">
              <a:latin typeface="Arial"/>
            </a:endParaRPr>
          </a:p>
          <a:p>
            <a:pPr algn="just">
              <a:lnSpc>
                <a:spcPct val="100000"/>
              </a:lnSpc>
            </a:pPr>
            <a:endParaRPr b="0" lang="pt-BR" sz="2200" spc="-1" strike="noStrike">
              <a:latin typeface="Arial"/>
            </a:endParaRPr>
          </a:p>
          <a:p>
            <a:pPr algn="just">
              <a:lnSpc>
                <a:spcPct val="100000"/>
              </a:lnSpc>
            </a:pPr>
            <a:endParaRPr b="0" lang="pt-BR" sz="2200" spc="-1" strike="noStrike">
              <a:latin typeface="Arial"/>
            </a:endParaRPr>
          </a:p>
          <a:p>
            <a:pPr algn="r">
              <a:lnSpc>
                <a:spcPct val="100000"/>
              </a:lnSpc>
            </a:pPr>
            <a:endParaRPr b="0" lang="pt-BR" sz="2200" spc="-1" strike="noStrike">
              <a:latin typeface="Arial"/>
            </a:endParaRPr>
          </a:p>
          <a:p>
            <a:pPr algn="just">
              <a:lnSpc>
                <a:spcPct val="100000"/>
              </a:lnSpc>
            </a:pPr>
            <a:endParaRPr b="0" lang="pt-BR" sz="2200" spc="-1" strike="noStrike">
              <a:latin typeface="Arial"/>
            </a:endParaRPr>
          </a:p>
        </p:txBody>
      </p:sp>
    </p:spTree>
  </p:cSld>
  <p:timing>
    <p:tnLst>
      <p:par>
        <p:cTn id="27" dur="indefinite" restart="never" nodeType="tmRoot">
          <p:childTnLst>
            <p:seq>
              <p:cTn id="28" dur="indefinite" nodeType="mainSeq"/>
              <p:prevCondLst>
                <p:cond delay="0" evt="onPrev">
                  <p:tgtEl>
                    <p:sldTgt/>
                  </p:tgtEl>
                </p:cond>
              </p:prevCondLst>
              <p:nextCondLst>
                <p:cond delay="0"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1" name="CustomShape 1"/>
          <p:cNvSpPr/>
          <p:nvPr/>
        </p:nvSpPr>
        <p:spPr>
          <a:xfrm>
            <a:off x="695160" y="878400"/>
            <a:ext cx="7300800" cy="453600"/>
          </a:xfrm>
          <a:prstGeom prst="rect">
            <a:avLst/>
          </a:prstGeom>
          <a:noFill/>
          <a:ln>
            <a:noFill/>
          </a:ln>
        </p:spPr>
        <p:style>
          <a:lnRef idx="0"/>
          <a:fillRef idx="0"/>
          <a:effectRef idx="0"/>
          <a:fontRef idx="minor"/>
        </p:style>
      </p:sp>
      <p:sp>
        <p:nvSpPr>
          <p:cNvPr id="82" name="CustomShape 2"/>
          <p:cNvSpPr/>
          <p:nvPr/>
        </p:nvSpPr>
        <p:spPr>
          <a:xfrm>
            <a:off x="588960" y="401040"/>
            <a:ext cx="7300800" cy="636480"/>
          </a:xfrm>
          <a:prstGeom prst="rect">
            <a:avLst/>
          </a:prstGeom>
          <a:noFill/>
          <a:ln>
            <a:noFill/>
          </a:ln>
        </p:spPr>
        <p:style>
          <a:lnRef idx="0"/>
          <a:fillRef idx="0"/>
          <a:effectRef idx="0"/>
          <a:fontRef idx="minor"/>
        </p:style>
      </p:sp>
      <p:sp>
        <p:nvSpPr>
          <p:cNvPr id="83" name="CustomShape 3"/>
          <p:cNvSpPr/>
          <p:nvPr/>
        </p:nvSpPr>
        <p:spPr>
          <a:xfrm>
            <a:off x="695160" y="1404360"/>
            <a:ext cx="10620360" cy="4780080"/>
          </a:xfrm>
          <a:prstGeom prst="rect">
            <a:avLst/>
          </a:prstGeom>
          <a:noFill/>
          <a:ln>
            <a:noFill/>
          </a:ln>
        </p:spPr>
        <p:style>
          <a:lnRef idx="0"/>
          <a:fillRef idx="0"/>
          <a:effectRef idx="0"/>
          <a:fontRef idx="minor"/>
        </p:style>
        <p:txBody>
          <a:bodyPr lIns="90000" rIns="90000" tIns="45000" bIns="45000"/>
          <a:p>
            <a:pPr algn="just">
              <a:lnSpc>
                <a:spcPct val="100000"/>
              </a:lnSpc>
            </a:pPr>
            <a:r>
              <a:rPr b="1" lang="pt-BR" sz="2200" spc="-1" strike="noStrike">
                <a:solidFill>
                  <a:srgbClr val="404040"/>
                </a:solidFill>
                <a:latin typeface="Calibri"/>
                <a:ea typeface="Times New Roman"/>
              </a:rPr>
              <a:t>Art. 26 do CPP </a:t>
            </a:r>
            <a:r>
              <a:rPr b="1" lang="pt-BR" sz="2200" spc="-1" strike="noStrike">
                <a:solidFill>
                  <a:srgbClr val="ce181e"/>
                </a:solidFill>
                <a:latin typeface="Calibri"/>
                <a:ea typeface="Times New Roman"/>
              </a:rPr>
              <a:t>revogado</a:t>
            </a:r>
            <a:r>
              <a:rPr b="1" lang="pt-BR" sz="2200" spc="-1" strike="noStrike">
                <a:solidFill>
                  <a:srgbClr val="404040"/>
                </a:solidFill>
                <a:latin typeface="Calibri"/>
                <a:ea typeface="Times New Roman"/>
              </a:rPr>
              <a:t>. Iniciar uma ação de contravenção por portaria ou auto de prisão em flagrante pelo juiz/delegado.</a:t>
            </a:r>
            <a:endParaRPr b="0" lang="pt-BR" sz="2200" spc="-1" strike="noStrike">
              <a:latin typeface="Arial"/>
            </a:endParaRPr>
          </a:p>
          <a:p>
            <a:pPr algn="just">
              <a:lnSpc>
                <a:spcPct val="100000"/>
              </a:lnSpc>
            </a:pPr>
            <a:endParaRPr b="0" lang="pt-BR" sz="2200" spc="-1" strike="noStrike">
              <a:latin typeface="Arial"/>
            </a:endParaRPr>
          </a:p>
          <a:p>
            <a:pPr algn="just">
              <a:lnSpc>
                <a:spcPct val="100000"/>
              </a:lnSpc>
            </a:pPr>
            <a:r>
              <a:rPr b="1" lang="pt-BR" sz="2000" spc="-1" strike="noStrike">
                <a:solidFill>
                  <a:srgbClr val="404040"/>
                </a:solidFill>
                <a:latin typeface="Calibri"/>
                <a:ea typeface="Times New Roman"/>
              </a:rPr>
              <a:t>Art. 42.  O Ministério Público </a:t>
            </a:r>
            <a:r>
              <a:rPr b="1" lang="pt-BR" sz="2000" spc="-1" strike="noStrike" cap="all">
                <a:solidFill>
                  <a:srgbClr val="404040"/>
                </a:solidFill>
                <a:latin typeface="Calibri"/>
                <a:ea typeface="Times New Roman"/>
              </a:rPr>
              <a:t>não poderá</a:t>
            </a:r>
            <a:r>
              <a:rPr b="1" lang="pt-BR" sz="2000" spc="-1" strike="noStrike">
                <a:solidFill>
                  <a:srgbClr val="404040"/>
                </a:solidFill>
                <a:latin typeface="Calibri"/>
                <a:ea typeface="Times New Roman"/>
              </a:rPr>
              <a:t> </a:t>
            </a:r>
            <a:r>
              <a:rPr b="1" lang="pt-BR" sz="2000" spc="-1" strike="noStrike" cap="all">
                <a:solidFill>
                  <a:srgbClr val="404040"/>
                </a:solidFill>
                <a:latin typeface="Calibri"/>
                <a:ea typeface="Times New Roman"/>
              </a:rPr>
              <a:t>desistir</a:t>
            </a:r>
            <a:r>
              <a:rPr b="1" lang="pt-BR" sz="2000" spc="-1" strike="noStrike">
                <a:solidFill>
                  <a:srgbClr val="404040"/>
                </a:solidFill>
                <a:latin typeface="Calibri"/>
                <a:ea typeface="Times New Roman"/>
              </a:rPr>
              <a:t> da ação penal.  </a:t>
            </a:r>
            <a:r>
              <a:rPr b="1" lang="pt-BR" sz="2000" spc="-1" strike="noStrike" u="sng">
                <a:solidFill>
                  <a:srgbClr val="404040"/>
                </a:solidFill>
                <a:uFillTx/>
                <a:latin typeface="Calibri"/>
                <a:ea typeface="Times New Roman"/>
              </a:rPr>
              <a:t>(Princ. Obrigatoriedade)</a:t>
            </a:r>
            <a:endParaRPr b="0" lang="pt-BR" sz="2000" spc="-1" strike="noStrike">
              <a:latin typeface="Arial"/>
            </a:endParaRPr>
          </a:p>
          <a:p>
            <a:pPr algn="just">
              <a:lnSpc>
                <a:spcPct val="100000"/>
              </a:lnSpc>
            </a:pPr>
            <a:endParaRPr b="0" lang="pt-BR" sz="2000" spc="-1" strike="noStrike">
              <a:latin typeface="Arial"/>
            </a:endParaRPr>
          </a:p>
          <a:p>
            <a:pPr algn="just">
              <a:lnSpc>
                <a:spcPct val="100000"/>
              </a:lnSpc>
            </a:pPr>
            <a:r>
              <a:rPr b="1" lang="pt-BR" sz="2000" spc="-1" strike="noStrike">
                <a:solidFill>
                  <a:srgbClr val="404040"/>
                </a:solidFill>
                <a:latin typeface="Calibri"/>
                <a:ea typeface="Times New Roman"/>
              </a:rPr>
              <a:t>Questões:</a:t>
            </a:r>
            <a:endParaRPr b="0" lang="pt-BR" sz="2000" spc="-1" strike="noStrike">
              <a:latin typeface="Arial"/>
            </a:endParaRPr>
          </a:p>
          <a:p>
            <a:pPr algn="just">
              <a:lnSpc>
                <a:spcPct val="100000"/>
              </a:lnSpc>
            </a:pPr>
            <a:endParaRPr b="0" lang="pt-BR" sz="2000" spc="-1" strike="noStrike">
              <a:latin typeface="Arial"/>
            </a:endParaRPr>
          </a:p>
          <a:p>
            <a:pPr algn="just">
              <a:lnSpc>
                <a:spcPct val="100000"/>
              </a:lnSpc>
            </a:pPr>
            <a:r>
              <a:rPr b="0" i="1" lang="pt-BR" sz="2000" spc="-1" strike="noStrike">
                <a:solidFill>
                  <a:srgbClr val="404040"/>
                </a:solidFill>
                <a:latin typeface="Calibri"/>
                <a:ea typeface="Times New Roman"/>
              </a:rPr>
              <a:t>MP/DFT: Nos termos do CPP, o Ministério Público não pode desistir da ação penal pública, </a:t>
            </a:r>
            <a:r>
              <a:rPr b="0" i="1" lang="pt-BR" sz="2000" spc="-1" strike="noStrike" u="sng">
                <a:solidFill>
                  <a:srgbClr val="404040"/>
                </a:solidFill>
                <a:uFillTx/>
                <a:latin typeface="Calibri"/>
                <a:ea typeface="Times New Roman"/>
              </a:rPr>
              <a:t>mas pode pedir absolvição</a:t>
            </a:r>
            <a:r>
              <a:rPr b="0" i="1" lang="pt-BR" sz="2000" spc="-1" strike="noStrike">
                <a:solidFill>
                  <a:srgbClr val="404040"/>
                </a:solidFill>
                <a:latin typeface="Calibri"/>
                <a:ea typeface="Times New Roman"/>
              </a:rPr>
              <a:t>, hipótese em que, ainda assim, poderá o Juiz proferir sentença condenatória. BL: art. 42 c/c art. 385 do CPP.</a:t>
            </a:r>
            <a:endParaRPr b="0" lang="pt-BR" sz="2000" spc="-1" strike="noStrike">
              <a:latin typeface="Arial"/>
            </a:endParaRPr>
          </a:p>
          <a:p>
            <a:pPr algn="just">
              <a:lnSpc>
                <a:spcPct val="100000"/>
              </a:lnSpc>
            </a:pPr>
            <a:endParaRPr b="0" lang="pt-BR" sz="2000" spc="-1" strike="noStrike">
              <a:latin typeface="Arial"/>
            </a:endParaRPr>
          </a:p>
          <a:p>
            <a:pPr algn="just">
              <a:lnSpc>
                <a:spcPct val="100000"/>
              </a:lnSpc>
            </a:pPr>
            <a:endParaRPr b="0" lang="pt-BR" sz="2000" spc="-1" strike="noStrike">
              <a:latin typeface="Arial"/>
            </a:endParaRPr>
          </a:p>
          <a:p>
            <a:pPr algn="just">
              <a:lnSpc>
                <a:spcPct val="100000"/>
              </a:lnSpc>
            </a:pPr>
            <a:endParaRPr b="0" lang="pt-BR" sz="2000" spc="-1" strike="noStrike">
              <a:latin typeface="Arial"/>
            </a:endParaRPr>
          </a:p>
          <a:p>
            <a:pPr algn="ctr">
              <a:lnSpc>
                <a:spcPct val="100000"/>
              </a:lnSpc>
            </a:pPr>
            <a:endParaRPr b="0" lang="pt-BR" sz="2000" spc="-1" strike="noStrike">
              <a:latin typeface="Arial"/>
            </a:endParaRPr>
          </a:p>
          <a:p>
            <a:pPr algn="ctr">
              <a:lnSpc>
                <a:spcPct val="100000"/>
              </a:lnSpc>
            </a:pPr>
            <a:endParaRPr b="0" lang="pt-BR" sz="2000" spc="-1" strike="noStrike">
              <a:latin typeface="Arial"/>
            </a:endParaRPr>
          </a:p>
          <a:p>
            <a:pPr algn="just">
              <a:lnSpc>
                <a:spcPct val="100000"/>
              </a:lnSpc>
            </a:pPr>
            <a:endParaRPr b="0" lang="pt-BR" sz="2000" spc="-1" strike="noStrike">
              <a:latin typeface="Arial"/>
            </a:endParaRPr>
          </a:p>
          <a:p>
            <a:pPr algn="ctr">
              <a:lnSpc>
                <a:spcPct val="100000"/>
              </a:lnSpc>
            </a:pPr>
            <a:endParaRPr b="0" lang="pt-BR" sz="2000" spc="-1" strike="noStrike">
              <a:latin typeface="Arial"/>
            </a:endParaRPr>
          </a:p>
          <a:p>
            <a:pPr algn="ctr">
              <a:lnSpc>
                <a:spcPct val="100000"/>
              </a:lnSpc>
            </a:pPr>
            <a:endParaRPr b="0" lang="pt-BR" sz="2000" spc="-1" strike="noStrike">
              <a:latin typeface="Arial"/>
            </a:endParaRPr>
          </a:p>
          <a:p>
            <a:pPr algn="just">
              <a:lnSpc>
                <a:spcPct val="100000"/>
              </a:lnSpc>
            </a:pPr>
            <a:endParaRPr b="0" lang="pt-BR" sz="2000" spc="-1" strike="noStrike">
              <a:latin typeface="Arial"/>
            </a:endParaRPr>
          </a:p>
          <a:p>
            <a:pPr algn="just">
              <a:lnSpc>
                <a:spcPct val="100000"/>
              </a:lnSpc>
            </a:pPr>
            <a:endParaRPr b="0" lang="pt-BR" sz="2000" spc="-1" strike="noStrike">
              <a:latin typeface="Arial"/>
            </a:endParaRPr>
          </a:p>
          <a:p>
            <a:pPr algn="just">
              <a:lnSpc>
                <a:spcPct val="100000"/>
              </a:lnSpc>
            </a:pPr>
            <a:endParaRPr b="0" lang="pt-BR" sz="2000" spc="-1" strike="noStrike">
              <a:latin typeface="Arial"/>
            </a:endParaRPr>
          </a:p>
          <a:p>
            <a:pPr algn="r">
              <a:lnSpc>
                <a:spcPct val="100000"/>
              </a:lnSpc>
            </a:pPr>
            <a:endParaRPr b="0" lang="pt-BR" sz="2000" spc="-1" strike="noStrike">
              <a:latin typeface="Arial"/>
            </a:endParaRPr>
          </a:p>
          <a:p>
            <a:pPr algn="just">
              <a:lnSpc>
                <a:spcPct val="100000"/>
              </a:lnSpc>
            </a:pPr>
            <a:endParaRPr b="0" lang="pt-BR" sz="2000" spc="-1" strike="noStrike">
              <a:latin typeface="Arial"/>
            </a:endParaRPr>
          </a:p>
        </p:txBody>
      </p:sp>
    </p:spTree>
  </p:cSld>
  <p:timing>
    <p:tnLst>
      <p:par>
        <p:cTn id="29" dur="indefinite" restart="never" nodeType="tmRoot">
          <p:childTnLst>
            <p:seq>
              <p:cTn id="30" dur="indefinite" nodeType="mainSeq"/>
              <p:prevCondLst>
                <p:cond delay="0" evt="onPrev">
                  <p:tgtEl>
                    <p:sldTgt/>
                  </p:tgtEl>
                </p:cond>
              </p:prevCondLst>
              <p:nextCondLst>
                <p:cond delay="0"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4" name="CustomShape 1"/>
          <p:cNvSpPr/>
          <p:nvPr/>
        </p:nvSpPr>
        <p:spPr>
          <a:xfrm>
            <a:off x="695160" y="878400"/>
            <a:ext cx="7300800" cy="453600"/>
          </a:xfrm>
          <a:prstGeom prst="rect">
            <a:avLst/>
          </a:prstGeom>
          <a:noFill/>
          <a:ln>
            <a:noFill/>
          </a:ln>
        </p:spPr>
        <p:style>
          <a:lnRef idx="0"/>
          <a:fillRef idx="0"/>
          <a:effectRef idx="0"/>
          <a:fontRef idx="minor"/>
        </p:style>
      </p:sp>
      <p:sp>
        <p:nvSpPr>
          <p:cNvPr id="85" name="CustomShape 2"/>
          <p:cNvSpPr/>
          <p:nvPr/>
        </p:nvSpPr>
        <p:spPr>
          <a:xfrm>
            <a:off x="588960" y="401040"/>
            <a:ext cx="7300800" cy="636480"/>
          </a:xfrm>
          <a:prstGeom prst="rect">
            <a:avLst/>
          </a:prstGeom>
          <a:noFill/>
          <a:ln>
            <a:noFill/>
          </a:ln>
        </p:spPr>
        <p:style>
          <a:lnRef idx="0"/>
          <a:fillRef idx="0"/>
          <a:effectRef idx="0"/>
          <a:fontRef idx="minor"/>
        </p:style>
      </p:sp>
      <p:sp>
        <p:nvSpPr>
          <p:cNvPr id="86" name="CustomShape 3"/>
          <p:cNvSpPr/>
          <p:nvPr/>
        </p:nvSpPr>
        <p:spPr>
          <a:xfrm>
            <a:off x="695160" y="1404360"/>
            <a:ext cx="10620360" cy="4780080"/>
          </a:xfrm>
          <a:prstGeom prst="rect">
            <a:avLst/>
          </a:prstGeom>
          <a:noFill/>
          <a:ln>
            <a:noFill/>
          </a:ln>
        </p:spPr>
        <p:style>
          <a:lnRef idx="0"/>
          <a:fillRef idx="0"/>
          <a:effectRef idx="0"/>
          <a:fontRef idx="minor"/>
        </p:style>
        <p:txBody>
          <a:bodyPr lIns="90000" rIns="90000" tIns="45000" bIns="45000"/>
          <a:p>
            <a:pPr algn="just">
              <a:lnSpc>
                <a:spcPct val="100000"/>
              </a:lnSpc>
            </a:pPr>
            <a:r>
              <a:rPr b="1" lang="pt-BR" sz="2000" spc="-1" strike="noStrike">
                <a:solidFill>
                  <a:srgbClr val="000000"/>
                </a:solidFill>
                <a:latin typeface="Calibri"/>
                <a:ea typeface="Times New Roman"/>
              </a:rPr>
              <a:t>Art. 44.  A queixa poderá ser dada por procurador com poderes especiais, </a:t>
            </a:r>
            <a:r>
              <a:rPr b="1" lang="pt-BR" sz="2000" spc="-1" strike="noStrike" cap="all">
                <a:solidFill>
                  <a:srgbClr val="000000"/>
                </a:solidFill>
                <a:latin typeface="Calibri"/>
                <a:ea typeface="Times New Roman"/>
              </a:rPr>
              <a:t>devendo constar</a:t>
            </a:r>
            <a:r>
              <a:rPr b="1" lang="pt-BR" sz="2000" spc="-1" strike="noStrike">
                <a:solidFill>
                  <a:srgbClr val="000000"/>
                </a:solidFill>
                <a:latin typeface="Calibri"/>
                <a:ea typeface="Times New Roman"/>
              </a:rPr>
              <a:t> do </a:t>
            </a:r>
            <a:r>
              <a:rPr b="1" lang="pt-BR" sz="2000" spc="-1" strike="noStrike" cap="all">
                <a:solidFill>
                  <a:srgbClr val="000000"/>
                </a:solidFill>
                <a:latin typeface="Calibri"/>
                <a:ea typeface="Times New Roman"/>
              </a:rPr>
              <a:t>instrumento do mandato</a:t>
            </a:r>
            <a:r>
              <a:rPr b="1" lang="pt-BR" sz="2000" spc="-1" strike="noStrike">
                <a:solidFill>
                  <a:srgbClr val="000000"/>
                </a:solidFill>
                <a:latin typeface="Calibri"/>
                <a:ea typeface="Times New Roman"/>
              </a:rPr>
              <a:t> o nome do querelante e a menção do fato criminoso, </a:t>
            </a:r>
            <a:r>
              <a:rPr b="1" lang="pt-BR" sz="2000" spc="-1" strike="noStrike" cap="all">
                <a:solidFill>
                  <a:srgbClr val="000000"/>
                </a:solidFill>
                <a:latin typeface="Calibri"/>
                <a:ea typeface="Times New Roman"/>
              </a:rPr>
              <a:t>salvo</a:t>
            </a:r>
            <a:r>
              <a:rPr b="1" lang="pt-BR" sz="2000" spc="-1" strike="noStrike">
                <a:solidFill>
                  <a:srgbClr val="000000"/>
                </a:solidFill>
                <a:latin typeface="Calibri"/>
                <a:ea typeface="Times New Roman"/>
              </a:rPr>
              <a:t> quando tais esclarecimentos </a:t>
            </a:r>
            <a:r>
              <a:rPr b="1" lang="pt-BR" sz="2000" spc="-1" strike="noStrike" cap="all">
                <a:solidFill>
                  <a:srgbClr val="000000"/>
                </a:solidFill>
                <a:latin typeface="Calibri"/>
                <a:ea typeface="Times New Roman"/>
              </a:rPr>
              <a:t>dependerem</a:t>
            </a:r>
            <a:r>
              <a:rPr b="1" lang="pt-BR" sz="2000" spc="-1" strike="noStrike">
                <a:solidFill>
                  <a:srgbClr val="000000"/>
                </a:solidFill>
                <a:latin typeface="Calibri"/>
                <a:ea typeface="Times New Roman"/>
              </a:rPr>
              <a:t> de diligências que </a:t>
            </a:r>
            <a:r>
              <a:rPr b="1" lang="pt-BR" sz="2000" spc="-1" strike="noStrike" cap="all">
                <a:solidFill>
                  <a:srgbClr val="000000"/>
                </a:solidFill>
                <a:latin typeface="Calibri"/>
                <a:ea typeface="Times New Roman"/>
              </a:rPr>
              <a:t>devem ser previamente requeridas</a:t>
            </a:r>
            <a:r>
              <a:rPr b="1" lang="pt-BR" sz="2000" spc="-1" strike="noStrike">
                <a:solidFill>
                  <a:srgbClr val="000000"/>
                </a:solidFill>
                <a:latin typeface="Calibri"/>
                <a:ea typeface="Times New Roman"/>
              </a:rPr>
              <a:t> no juízo criminal. </a:t>
            </a:r>
            <a:endParaRPr b="0" lang="pt-BR" sz="2000" spc="-1" strike="noStrike">
              <a:latin typeface="Arial"/>
            </a:endParaRPr>
          </a:p>
          <a:p>
            <a:pPr algn="just">
              <a:lnSpc>
                <a:spcPct val="100000"/>
              </a:lnSpc>
            </a:pPr>
            <a:endParaRPr b="0" lang="pt-BR" sz="2000" spc="-1" strike="noStrike">
              <a:latin typeface="Arial"/>
            </a:endParaRPr>
          </a:p>
          <a:p>
            <a:pPr algn="just">
              <a:lnSpc>
                <a:spcPct val="100000"/>
              </a:lnSpc>
            </a:pPr>
            <a:r>
              <a:rPr b="1" lang="pt-BR" sz="2000" spc="-1" strike="noStrike">
                <a:solidFill>
                  <a:srgbClr val="000000"/>
                </a:solidFill>
                <a:latin typeface="Calibri"/>
                <a:ea typeface="Times New Roman"/>
              </a:rPr>
              <a:t>Art. 45.  A queixa, ainda quando a ação penal </a:t>
            </a:r>
            <a:r>
              <a:rPr b="1" lang="pt-BR" sz="2000" spc="-1" strike="noStrike" cap="all">
                <a:solidFill>
                  <a:srgbClr val="000000"/>
                </a:solidFill>
                <a:latin typeface="Calibri"/>
                <a:ea typeface="Times New Roman"/>
              </a:rPr>
              <a:t>for privativa</a:t>
            </a:r>
            <a:r>
              <a:rPr b="1" lang="pt-BR" sz="2000" spc="-1" strike="noStrike">
                <a:solidFill>
                  <a:srgbClr val="000000"/>
                </a:solidFill>
                <a:latin typeface="Calibri"/>
                <a:ea typeface="Times New Roman"/>
              </a:rPr>
              <a:t> do ofendido, </a:t>
            </a:r>
            <a:r>
              <a:rPr b="1" lang="pt-BR" sz="2000" spc="-1" strike="noStrike" cap="all">
                <a:solidFill>
                  <a:srgbClr val="000000"/>
                </a:solidFill>
                <a:latin typeface="Calibri"/>
                <a:ea typeface="Times New Roman"/>
              </a:rPr>
              <a:t>poderá ser aditada</a:t>
            </a:r>
            <a:r>
              <a:rPr b="1" lang="pt-BR" sz="2000" spc="-1" strike="noStrike">
                <a:solidFill>
                  <a:srgbClr val="000000"/>
                </a:solidFill>
                <a:latin typeface="Calibri"/>
                <a:ea typeface="Times New Roman"/>
              </a:rPr>
              <a:t> pelo Ministério Público, a quem </a:t>
            </a:r>
            <a:r>
              <a:rPr b="1" lang="pt-BR" sz="2000" spc="-1" strike="noStrike" cap="all">
                <a:solidFill>
                  <a:srgbClr val="000000"/>
                </a:solidFill>
                <a:latin typeface="Calibri"/>
                <a:ea typeface="Times New Roman"/>
              </a:rPr>
              <a:t>caberá intervir</a:t>
            </a:r>
            <a:r>
              <a:rPr b="1" lang="pt-BR" sz="2000" spc="-1" strike="noStrike">
                <a:solidFill>
                  <a:srgbClr val="000000"/>
                </a:solidFill>
                <a:latin typeface="Calibri"/>
                <a:ea typeface="Times New Roman"/>
              </a:rPr>
              <a:t> em todos os termos subsequentes do processo.</a:t>
            </a:r>
            <a:r>
              <a:rPr b="1" lang="pt-BR" sz="2000" spc="-1" strike="noStrike">
                <a:solidFill>
                  <a:srgbClr val="404040"/>
                </a:solidFill>
                <a:latin typeface="Calibri"/>
                <a:ea typeface="Times New Roman"/>
              </a:rPr>
              <a:t> </a:t>
            </a:r>
            <a:r>
              <a:rPr b="1" lang="pt-BR" sz="2000" spc="-1" strike="noStrike" u="sng">
                <a:solidFill>
                  <a:srgbClr val="ff0000"/>
                </a:solidFill>
                <a:uFillTx/>
                <a:latin typeface="Calibri"/>
                <a:ea typeface="Times New Roman"/>
              </a:rPr>
              <a:t>TJ/PB E TRF4/2019)</a:t>
            </a:r>
            <a:endParaRPr b="0" lang="pt-BR" sz="2000" spc="-1" strike="noStrike">
              <a:latin typeface="Arial"/>
            </a:endParaRPr>
          </a:p>
          <a:p>
            <a:pPr algn="just">
              <a:lnSpc>
                <a:spcPct val="100000"/>
              </a:lnSpc>
            </a:pPr>
            <a:endParaRPr b="0" lang="pt-BR" sz="2000" spc="-1" strike="noStrike">
              <a:latin typeface="Arial"/>
            </a:endParaRPr>
          </a:p>
          <a:p>
            <a:pPr algn="just">
              <a:lnSpc>
                <a:spcPct val="100000"/>
              </a:lnSpc>
            </a:pPr>
            <a:r>
              <a:rPr b="1" lang="pt-BR" sz="2000" spc="-1" strike="noStrike">
                <a:solidFill>
                  <a:srgbClr val="000000"/>
                </a:solidFill>
                <a:latin typeface="Calibri"/>
                <a:ea typeface="Times New Roman"/>
              </a:rPr>
              <a:t>Art. 46.  O </a:t>
            </a:r>
            <a:r>
              <a:rPr b="1" lang="pt-BR" sz="2000" spc="-1" strike="noStrike" cap="all">
                <a:solidFill>
                  <a:srgbClr val="000000"/>
                </a:solidFill>
                <a:latin typeface="Calibri"/>
                <a:ea typeface="Times New Roman"/>
              </a:rPr>
              <a:t>prazo para oferecimento da denúncia</a:t>
            </a:r>
            <a:r>
              <a:rPr b="1" lang="pt-BR" sz="2000" spc="-1" strike="noStrike">
                <a:solidFill>
                  <a:srgbClr val="000000"/>
                </a:solidFill>
                <a:latin typeface="Calibri"/>
                <a:ea typeface="Times New Roman"/>
              </a:rPr>
              <a:t>, </a:t>
            </a:r>
            <a:r>
              <a:rPr b="1" lang="pt-BR" sz="2000" spc="-1" strike="noStrike" cap="all">
                <a:solidFill>
                  <a:srgbClr val="000000"/>
                </a:solidFill>
                <a:latin typeface="Calibri"/>
                <a:ea typeface="Times New Roman"/>
              </a:rPr>
              <a:t>estando</a:t>
            </a:r>
            <a:r>
              <a:rPr b="1" lang="pt-BR" sz="2000" spc="-1" strike="noStrike">
                <a:solidFill>
                  <a:srgbClr val="000000"/>
                </a:solidFill>
                <a:latin typeface="Calibri"/>
                <a:ea typeface="Times New Roman"/>
              </a:rPr>
              <a:t> o réu preso, </a:t>
            </a:r>
            <a:r>
              <a:rPr b="1" lang="pt-BR" sz="2000" spc="-1" strike="noStrike" cap="all">
                <a:solidFill>
                  <a:srgbClr val="000000"/>
                </a:solidFill>
                <a:latin typeface="Calibri"/>
                <a:ea typeface="Times New Roman"/>
              </a:rPr>
              <a:t>será</a:t>
            </a:r>
            <a:r>
              <a:rPr b="1" lang="pt-BR" sz="2000" spc="-1" strike="noStrike">
                <a:solidFill>
                  <a:srgbClr val="000000"/>
                </a:solidFill>
                <a:latin typeface="Calibri"/>
                <a:ea typeface="Times New Roman"/>
              </a:rPr>
              <a:t> de </a:t>
            </a:r>
            <a:r>
              <a:rPr b="1" lang="pt-BR" sz="2000" spc="-1" strike="noStrike" u="sng">
                <a:solidFill>
                  <a:srgbClr val="000000"/>
                </a:solidFill>
                <a:uFillTx/>
                <a:latin typeface="Calibri"/>
                <a:ea typeface="Times New Roman"/>
              </a:rPr>
              <a:t>5 dias</a:t>
            </a:r>
            <a:r>
              <a:rPr b="1" lang="pt-BR" sz="2000" spc="-1" strike="noStrike">
                <a:solidFill>
                  <a:srgbClr val="000000"/>
                </a:solidFill>
                <a:latin typeface="Calibri"/>
                <a:ea typeface="Times New Roman"/>
              </a:rPr>
              <a:t>, contado da data em que o órgão do Ministério Público receber os autos do inquérito policial, e de </a:t>
            </a:r>
            <a:r>
              <a:rPr b="1" lang="pt-BR" sz="2000" spc="-1" strike="noStrike" u="sng">
                <a:solidFill>
                  <a:srgbClr val="000000"/>
                </a:solidFill>
                <a:uFillTx/>
                <a:latin typeface="Calibri"/>
                <a:ea typeface="Times New Roman"/>
              </a:rPr>
              <a:t>15 dias</a:t>
            </a:r>
            <a:r>
              <a:rPr b="1" lang="pt-BR" sz="2000" spc="-1" strike="noStrike">
                <a:solidFill>
                  <a:srgbClr val="000000"/>
                </a:solidFill>
                <a:latin typeface="Calibri"/>
                <a:ea typeface="Times New Roman"/>
              </a:rPr>
              <a:t>, se o réu estiver solto ou afiançado. No último caso, </a:t>
            </a:r>
            <a:r>
              <a:rPr b="1" lang="pt-BR" sz="2000" spc="-1" strike="noStrike" cap="all">
                <a:solidFill>
                  <a:srgbClr val="000000"/>
                </a:solidFill>
                <a:latin typeface="Calibri"/>
                <a:ea typeface="Times New Roman"/>
              </a:rPr>
              <a:t>se houver</a:t>
            </a:r>
            <a:r>
              <a:rPr b="1" lang="pt-BR" sz="2000" spc="-1" strike="noStrike">
                <a:solidFill>
                  <a:srgbClr val="000000"/>
                </a:solidFill>
                <a:latin typeface="Calibri"/>
                <a:ea typeface="Times New Roman"/>
              </a:rPr>
              <a:t> devolução do inquérito à autoridade policial (art. 16), </a:t>
            </a:r>
            <a:r>
              <a:rPr b="1" lang="pt-BR" sz="2000" spc="-1" strike="noStrike" cap="all">
                <a:solidFill>
                  <a:srgbClr val="000000"/>
                </a:solidFill>
                <a:latin typeface="Calibri"/>
                <a:ea typeface="Times New Roman"/>
              </a:rPr>
              <a:t>contar-se-á</a:t>
            </a:r>
            <a:r>
              <a:rPr b="1" lang="pt-BR" sz="2000" spc="-1" strike="noStrike">
                <a:solidFill>
                  <a:srgbClr val="000000"/>
                </a:solidFill>
                <a:latin typeface="Calibri"/>
                <a:ea typeface="Times New Roman"/>
              </a:rPr>
              <a:t> o prazo da data em que o órgão do Ministério Público receber novamente os autos.</a:t>
            </a:r>
            <a:r>
              <a:rPr b="0" lang="pt-BR" sz="2000" spc="-1" strike="noStrike">
                <a:solidFill>
                  <a:srgbClr val="000000"/>
                </a:solidFill>
                <a:latin typeface="Calibri"/>
                <a:ea typeface="Times New Roman"/>
              </a:rPr>
              <a:t> (lei de drogas: 10 dias)</a:t>
            </a:r>
            <a:endParaRPr b="0" lang="pt-BR" sz="2000" spc="-1" strike="noStrike">
              <a:latin typeface="Arial"/>
            </a:endParaRPr>
          </a:p>
          <a:p>
            <a:pPr algn="just">
              <a:lnSpc>
                <a:spcPct val="100000"/>
              </a:lnSpc>
            </a:pPr>
            <a:endParaRPr b="0" lang="pt-BR" sz="2000" spc="-1" strike="noStrike">
              <a:latin typeface="Arial"/>
            </a:endParaRPr>
          </a:p>
          <a:p>
            <a:pPr algn="just">
              <a:lnSpc>
                <a:spcPct val="100000"/>
              </a:lnSpc>
            </a:pPr>
            <a:endParaRPr b="0" lang="pt-BR" sz="2000" spc="-1" strike="noStrike">
              <a:latin typeface="Arial"/>
            </a:endParaRPr>
          </a:p>
          <a:p>
            <a:pPr algn="just">
              <a:lnSpc>
                <a:spcPct val="100000"/>
              </a:lnSpc>
            </a:pPr>
            <a:endParaRPr b="0" lang="pt-BR" sz="2000" spc="-1" strike="noStrike">
              <a:latin typeface="Arial"/>
            </a:endParaRPr>
          </a:p>
          <a:p>
            <a:pPr algn="ctr">
              <a:lnSpc>
                <a:spcPct val="100000"/>
              </a:lnSpc>
            </a:pPr>
            <a:endParaRPr b="0" lang="pt-BR" sz="2000" spc="-1" strike="noStrike">
              <a:latin typeface="Arial"/>
            </a:endParaRPr>
          </a:p>
          <a:p>
            <a:pPr algn="ctr">
              <a:lnSpc>
                <a:spcPct val="100000"/>
              </a:lnSpc>
            </a:pPr>
            <a:endParaRPr b="0" lang="pt-BR" sz="2000" spc="-1" strike="noStrike">
              <a:latin typeface="Arial"/>
            </a:endParaRPr>
          </a:p>
          <a:p>
            <a:pPr algn="just">
              <a:lnSpc>
                <a:spcPct val="100000"/>
              </a:lnSpc>
            </a:pPr>
            <a:endParaRPr b="0" lang="pt-BR" sz="2000" spc="-1" strike="noStrike">
              <a:latin typeface="Arial"/>
            </a:endParaRPr>
          </a:p>
          <a:p>
            <a:pPr algn="ctr">
              <a:lnSpc>
                <a:spcPct val="100000"/>
              </a:lnSpc>
            </a:pPr>
            <a:endParaRPr b="0" lang="pt-BR" sz="2000" spc="-1" strike="noStrike">
              <a:latin typeface="Arial"/>
            </a:endParaRPr>
          </a:p>
          <a:p>
            <a:pPr algn="ctr">
              <a:lnSpc>
                <a:spcPct val="100000"/>
              </a:lnSpc>
            </a:pPr>
            <a:endParaRPr b="0" lang="pt-BR" sz="2000" spc="-1" strike="noStrike">
              <a:latin typeface="Arial"/>
            </a:endParaRPr>
          </a:p>
          <a:p>
            <a:pPr algn="just">
              <a:lnSpc>
                <a:spcPct val="100000"/>
              </a:lnSpc>
            </a:pPr>
            <a:endParaRPr b="0" lang="pt-BR" sz="2000" spc="-1" strike="noStrike">
              <a:latin typeface="Arial"/>
            </a:endParaRPr>
          </a:p>
          <a:p>
            <a:pPr algn="just">
              <a:lnSpc>
                <a:spcPct val="100000"/>
              </a:lnSpc>
            </a:pPr>
            <a:endParaRPr b="0" lang="pt-BR" sz="2000" spc="-1" strike="noStrike">
              <a:latin typeface="Arial"/>
            </a:endParaRPr>
          </a:p>
          <a:p>
            <a:pPr algn="just">
              <a:lnSpc>
                <a:spcPct val="100000"/>
              </a:lnSpc>
            </a:pPr>
            <a:endParaRPr b="0" lang="pt-BR" sz="2000" spc="-1" strike="noStrike">
              <a:latin typeface="Arial"/>
            </a:endParaRPr>
          </a:p>
          <a:p>
            <a:pPr algn="r">
              <a:lnSpc>
                <a:spcPct val="100000"/>
              </a:lnSpc>
            </a:pPr>
            <a:endParaRPr b="0" lang="pt-BR" sz="2000" spc="-1" strike="noStrike">
              <a:latin typeface="Arial"/>
            </a:endParaRPr>
          </a:p>
          <a:p>
            <a:pPr algn="just">
              <a:lnSpc>
                <a:spcPct val="100000"/>
              </a:lnSpc>
            </a:pPr>
            <a:endParaRPr b="0" lang="pt-BR" sz="2000" spc="-1" strike="noStrike">
              <a:latin typeface="Arial"/>
            </a:endParaRPr>
          </a:p>
        </p:txBody>
      </p:sp>
    </p:spTree>
  </p:cSld>
  <p:timing>
    <p:tnLst>
      <p:par>
        <p:cTn id="31" dur="indefinite" restart="never" nodeType="tmRoot">
          <p:childTnLst>
            <p:seq>
              <p:cTn id="32" dur="indefinite" nodeType="mainSeq"/>
              <p:prevCondLst>
                <p:cond delay="0" evt="onPrev">
                  <p:tgtEl>
                    <p:sldTgt/>
                  </p:tgtEl>
                </p:cond>
              </p:prevCondLst>
              <p:nextCondLst>
                <p:cond delay="0"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 name="CustomShape 1"/>
          <p:cNvSpPr/>
          <p:nvPr/>
        </p:nvSpPr>
        <p:spPr>
          <a:xfrm>
            <a:off x="695160" y="878400"/>
            <a:ext cx="7300800" cy="453600"/>
          </a:xfrm>
          <a:prstGeom prst="rect">
            <a:avLst/>
          </a:prstGeom>
          <a:noFill/>
          <a:ln>
            <a:noFill/>
          </a:ln>
        </p:spPr>
        <p:style>
          <a:lnRef idx="0"/>
          <a:fillRef idx="0"/>
          <a:effectRef idx="0"/>
          <a:fontRef idx="minor"/>
        </p:style>
      </p:sp>
      <p:sp>
        <p:nvSpPr>
          <p:cNvPr id="88" name="CustomShape 2"/>
          <p:cNvSpPr/>
          <p:nvPr/>
        </p:nvSpPr>
        <p:spPr>
          <a:xfrm>
            <a:off x="588960" y="401040"/>
            <a:ext cx="7300800" cy="636480"/>
          </a:xfrm>
          <a:prstGeom prst="rect">
            <a:avLst/>
          </a:prstGeom>
          <a:noFill/>
          <a:ln>
            <a:noFill/>
          </a:ln>
        </p:spPr>
        <p:style>
          <a:lnRef idx="0"/>
          <a:fillRef idx="0"/>
          <a:effectRef idx="0"/>
          <a:fontRef idx="minor"/>
        </p:style>
      </p:sp>
      <p:sp>
        <p:nvSpPr>
          <p:cNvPr id="89" name="CustomShape 3"/>
          <p:cNvSpPr/>
          <p:nvPr/>
        </p:nvSpPr>
        <p:spPr>
          <a:xfrm>
            <a:off x="695160" y="1404360"/>
            <a:ext cx="10620360" cy="4780080"/>
          </a:xfrm>
          <a:prstGeom prst="rect">
            <a:avLst/>
          </a:prstGeom>
          <a:noFill/>
          <a:ln>
            <a:noFill/>
          </a:ln>
        </p:spPr>
        <p:style>
          <a:lnRef idx="0"/>
          <a:fillRef idx="0"/>
          <a:effectRef idx="0"/>
          <a:fontRef idx="minor"/>
        </p:style>
        <p:txBody>
          <a:bodyPr lIns="90000" rIns="90000" tIns="45000" bIns="45000"/>
          <a:p>
            <a:pPr algn="just">
              <a:lnSpc>
                <a:spcPct val="100000"/>
              </a:lnSpc>
            </a:pPr>
            <a:r>
              <a:rPr b="1" lang="pt-BR" sz="1800" spc="-1" strike="noStrike">
                <a:solidFill>
                  <a:srgbClr val="000000"/>
                </a:solidFill>
                <a:latin typeface="Calibri"/>
                <a:ea typeface="Times New Roman"/>
              </a:rPr>
              <a:t>O prazo para o aditamento da queixa </a:t>
            </a:r>
            <a:r>
              <a:rPr b="1" lang="pt-BR" sz="1800" spc="-1" strike="noStrike" cap="all">
                <a:solidFill>
                  <a:srgbClr val="000000"/>
                </a:solidFill>
                <a:latin typeface="Calibri"/>
                <a:ea typeface="Times New Roman"/>
              </a:rPr>
              <a:t>será</a:t>
            </a:r>
            <a:r>
              <a:rPr b="1" lang="pt-BR" sz="1800" spc="-1" strike="noStrike">
                <a:solidFill>
                  <a:srgbClr val="000000"/>
                </a:solidFill>
                <a:latin typeface="Calibri"/>
                <a:ea typeface="Times New Roman"/>
              </a:rPr>
              <a:t> de</a:t>
            </a:r>
            <a:r>
              <a:rPr b="1" lang="pt-BR" sz="1800" spc="-1" strike="noStrike" u="sng">
                <a:solidFill>
                  <a:srgbClr val="000000"/>
                </a:solidFill>
                <a:uFillTx/>
                <a:latin typeface="Calibri"/>
                <a:ea typeface="Times New Roman"/>
              </a:rPr>
              <a:t> 3 dias</a:t>
            </a:r>
            <a:r>
              <a:rPr b="1" lang="pt-BR" sz="1800" spc="-1" strike="noStrike">
                <a:solidFill>
                  <a:srgbClr val="000000"/>
                </a:solidFill>
                <a:latin typeface="Calibri"/>
                <a:ea typeface="Times New Roman"/>
              </a:rPr>
              <a:t>, </a:t>
            </a:r>
            <a:r>
              <a:rPr b="1" lang="pt-BR" sz="1800" spc="-1" strike="noStrike" cap="all">
                <a:solidFill>
                  <a:srgbClr val="000000"/>
                </a:solidFill>
                <a:latin typeface="Calibri"/>
                <a:ea typeface="Times New Roman"/>
              </a:rPr>
              <a:t>contado</a:t>
            </a:r>
            <a:r>
              <a:rPr b="1" lang="pt-BR" sz="1800" spc="-1" strike="noStrike">
                <a:solidFill>
                  <a:srgbClr val="000000"/>
                </a:solidFill>
                <a:latin typeface="Calibri"/>
                <a:ea typeface="Times New Roman"/>
              </a:rPr>
              <a:t> da data em que o órgão do Ministério Público receber os autos, e, se este não se pronunciar dentro do tríduo, entender-se-á que não tem o que aditar, prosseguindo-se nos demais termos do processo.</a:t>
            </a:r>
            <a:endParaRPr b="0" lang="pt-BR" sz="1800" spc="-1" strike="noStrike">
              <a:latin typeface="Arial"/>
            </a:endParaRPr>
          </a:p>
          <a:p>
            <a:pPr algn="just">
              <a:lnSpc>
                <a:spcPct val="100000"/>
              </a:lnSpc>
            </a:pPr>
            <a:endParaRPr b="0" lang="pt-BR" sz="1800" spc="-1" strike="noStrike">
              <a:latin typeface="Arial"/>
            </a:endParaRPr>
          </a:p>
          <a:p>
            <a:pPr algn="just">
              <a:lnSpc>
                <a:spcPct val="100000"/>
              </a:lnSpc>
            </a:pPr>
            <a:r>
              <a:rPr b="1" lang="pt-BR" sz="1800" spc="-1" strike="noStrike">
                <a:solidFill>
                  <a:srgbClr val="000000"/>
                </a:solidFill>
                <a:latin typeface="Calibri"/>
                <a:ea typeface="Times New Roman"/>
              </a:rPr>
              <a:t>Art. 48.  A </a:t>
            </a:r>
            <a:r>
              <a:rPr b="1" lang="pt-BR" sz="1800" spc="-1" strike="noStrike" cap="all">
                <a:solidFill>
                  <a:srgbClr val="000000"/>
                </a:solidFill>
                <a:latin typeface="Calibri"/>
                <a:ea typeface="Times New Roman"/>
              </a:rPr>
              <a:t>queixa contra qualquer dos autores do crime</a:t>
            </a:r>
            <a:r>
              <a:rPr b="1" lang="pt-BR" sz="1800" spc="-1" strike="noStrike">
                <a:solidFill>
                  <a:srgbClr val="000000"/>
                </a:solidFill>
                <a:latin typeface="Calibri"/>
                <a:ea typeface="Times New Roman"/>
              </a:rPr>
              <a:t> </a:t>
            </a:r>
            <a:r>
              <a:rPr b="1" lang="pt-BR" sz="1800" spc="-1" strike="noStrike" u="sng" cap="all">
                <a:solidFill>
                  <a:srgbClr val="000000"/>
                </a:solidFill>
                <a:uFillTx/>
                <a:latin typeface="Calibri"/>
                <a:ea typeface="Times New Roman"/>
              </a:rPr>
              <a:t>obrigará</a:t>
            </a:r>
            <a:r>
              <a:rPr b="1" lang="pt-BR" sz="1800" spc="-1" strike="noStrike" u="sng">
                <a:solidFill>
                  <a:srgbClr val="000000"/>
                </a:solidFill>
                <a:uFillTx/>
                <a:latin typeface="Calibri"/>
                <a:ea typeface="Times New Roman"/>
              </a:rPr>
              <a:t> </a:t>
            </a:r>
            <a:r>
              <a:rPr b="1" lang="pt-BR" sz="1800" spc="-1" strike="noStrike" u="sng" cap="all">
                <a:solidFill>
                  <a:srgbClr val="000000"/>
                </a:solidFill>
                <a:uFillTx/>
                <a:latin typeface="Calibri"/>
                <a:ea typeface="Times New Roman"/>
              </a:rPr>
              <a:t>ao processo de todos</a:t>
            </a:r>
            <a:r>
              <a:rPr b="1" lang="pt-BR" sz="1800" spc="-1" strike="noStrike">
                <a:solidFill>
                  <a:srgbClr val="000000"/>
                </a:solidFill>
                <a:latin typeface="Calibri"/>
                <a:ea typeface="Times New Roman"/>
              </a:rPr>
              <a:t>, e o Ministério Público </a:t>
            </a:r>
            <a:r>
              <a:rPr b="1" lang="pt-BR" sz="1800" spc="-1" strike="noStrike" cap="all">
                <a:solidFill>
                  <a:srgbClr val="000000"/>
                </a:solidFill>
                <a:latin typeface="Calibri"/>
                <a:ea typeface="Times New Roman"/>
              </a:rPr>
              <a:t>velará</a:t>
            </a:r>
            <a:r>
              <a:rPr b="1" lang="pt-BR" sz="1800" spc="-1" strike="noStrike">
                <a:solidFill>
                  <a:srgbClr val="000000"/>
                </a:solidFill>
                <a:latin typeface="Calibri"/>
                <a:ea typeface="Times New Roman"/>
              </a:rPr>
              <a:t> pela sua indivisibilidade.</a:t>
            </a:r>
            <a:r>
              <a:rPr b="0" lang="pt-BR" sz="1800" spc="-1" strike="noStrike">
                <a:solidFill>
                  <a:srgbClr val="000000"/>
                </a:solidFill>
                <a:latin typeface="Calibri"/>
                <a:ea typeface="Times New Roman"/>
              </a:rPr>
              <a:t> TRF/4.2019</a:t>
            </a:r>
            <a:endParaRPr b="0" lang="pt-BR" sz="1800" spc="-1" strike="noStrike">
              <a:latin typeface="Arial"/>
            </a:endParaRPr>
          </a:p>
          <a:p>
            <a:pPr algn="just">
              <a:lnSpc>
                <a:spcPct val="100000"/>
              </a:lnSpc>
            </a:pPr>
            <a:endParaRPr b="0" lang="pt-BR" sz="1800" spc="-1" strike="noStrike">
              <a:latin typeface="Arial"/>
            </a:endParaRPr>
          </a:p>
          <a:p>
            <a:pPr algn="just">
              <a:lnSpc>
                <a:spcPct val="100000"/>
              </a:lnSpc>
            </a:pPr>
            <a:r>
              <a:rPr b="0" lang="pt-BR" sz="1800" spc="-1" strike="noStrike">
                <a:solidFill>
                  <a:srgbClr val="000000"/>
                </a:solidFill>
                <a:latin typeface="Calibri"/>
                <a:ea typeface="Times New Roman"/>
              </a:rPr>
              <a:t>TRF1-2017-CESPE:</a:t>
            </a:r>
            <a:r>
              <a:rPr b="0" i="1" lang="pt-BR" sz="1800" spc="-1" strike="noStrike">
                <a:solidFill>
                  <a:srgbClr val="000000"/>
                </a:solidFill>
                <a:latin typeface="Calibri"/>
                <a:ea typeface="Times New Roman"/>
              </a:rPr>
              <a:t> Na ação penal privada, apesar de a vítima ou seu representante legal não serem obrigados a oferecer queixa-crime, uma vez ajuizada a ação, o querelante não pode deixar de processar quaisquer dos autores da infração penal.</a:t>
            </a:r>
            <a:endParaRPr b="0" lang="pt-BR" sz="1800" spc="-1" strike="noStrike">
              <a:latin typeface="Arial"/>
            </a:endParaRPr>
          </a:p>
          <a:p>
            <a:pPr algn="just">
              <a:lnSpc>
                <a:spcPct val="100000"/>
              </a:lnSpc>
            </a:pPr>
            <a:endParaRPr b="0" lang="pt-BR" sz="1800" spc="-1" strike="noStrike">
              <a:latin typeface="Arial"/>
            </a:endParaRPr>
          </a:p>
          <a:p>
            <a:pPr algn="just">
              <a:lnSpc>
                <a:spcPct val="100000"/>
              </a:lnSpc>
            </a:pPr>
            <a:r>
              <a:rPr b="0" lang="pt-BR" sz="1800" spc="-1" strike="noStrike">
                <a:solidFill>
                  <a:srgbClr val="000000"/>
                </a:solidFill>
                <a:latin typeface="Calibri"/>
                <a:ea typeface="Times New Roman"/>
              </a:rPr>
              <a:t>O </a:t>
            </a:r>
            <a:r>
              <a:rPr b="1" lang="pt-BR" sz="1800" spc="-1" strike="noStrike">
                <a:solidFill>
                  <a:srgbClr val="000000"/>
                </a:solidFill>
                <a:latin typeface="Calibri"/>
                <a:ea typeface="Times New Roman"/>
              </a:rPr>
              <a:t>princípio da indivisibilidade </a:t>
            </a:r>
            <a:r>
              <a:rPr b="0" lang="pt-BR" sz="1800" spc="-1" strike="noStrike">
                <a:solidFill>
                  <a:srgbClr val="000000"/>
                </a:solidFill>
                <a:latin typeface="Calibri"/>
                <a:ea typeface="Times New Roman"/>
              </a:rPr>
              <a:t>significa que a ação penal deve ser proposta contra todos os autores e partícipes do delito. Segundo a posição da jurisprudência,  apenas se aplica na ação pena privada (art. 48 do CPP). </a:t>
            </a:r>
            <a:endParaRPr b="0" lang="pt-BR" sz="1800" spc="-1" strike="noStrike">
              <a:latin typeface="Arial"/>
            </a:endParaRPr>
          </a:p>
          <a:p>
            <a:pPr algn="just">
              <a:lnSpc>
                <a:spcPct val="100000"/>
              </a:lnSpc>
            </a:pPr>
            <a:endParaRPr b="0" lang="pt-BR" sz="1800" spc="-1" strike="noStrike">
              <a:latin typeface="Arial"/>
            </a:endParaRPr>
          </a:p>
          <a:p>
            <a:pPr algn="just">
              <a:lnSpc>
                <a:spcPct val="100000"/>
              </a:lnSpc>
            </a:pPr>
            <a:r>
              <a:rPr b="0" i="1" lang="pt-BR" sz="1800" spc="-1" strike="noStrike">
                <a:solidFill>
                  <a:srgbClr val="000000"/>
                </a:solidFill>
                <a:latin typeface="Calibri"/>
                <a:ea typeface="Times New Roman"/>
              </a:rPr>
              <a:t>- Omissão VOLUNTÁRIA</a:t>
            </a:r>
            <a:r>
              <a:rPr b="0" lang="pt-BR" sz="1800" spc="-1" strike="noStrike">
                <a:solidFill>
                  <a:srgbClr val="000000"/>
                </a:solidFill>
                <a:latin typeface="Calibri"/>
                <a:ea typeface="Times New Roman"/>
              </a:rPr>
              <a:t>: se o querelante deixou, deliberadamente, de oferecer queixa contra um dos autores ou partícipes, o juiz deverá </a:t>
            </a:r>
            <a:r>
              <a:rPr b="1" lang="pt-BR" sz="1800" spc="-1" strike="noStrike" u="sng">
                <a:solidFill>
                  <a:srgbClr val="000000"/>
                </a:solidFill>
                <a:uFillTx/>
                <a:latin typeface="Calibri"/>
                <a:ea typeface="Times New Roman"/>
              </a:rPr>
              <a:t>rejeitar a queixa e declarar a extinção da punibilidade para todos</a:t>
            </a:r>
            <a:r>
              <a:rPr b="0" lang="pt-BR" sz="1800" spc="-1" strike="noStrike">
                <a:solidFill>
                  <a:srgbClr val="000000"/>
                </a:solidFill>
                <a:latin typeface="Calibri"/>
                <a:ea typeface="Times New Roman"/>
              </a:rPr>
              <a:t> (arts. 104 e 107, V, do CP). </a:t>
            </a:r>
            <a:endParaRPr b="0" lang="pt-BR" sz="1800" spc="-1" strike="noStrike">
              <a:latin typeface="Arial"/>
            </a:endParaRPr>
          </a:p>
          <a:p>
            <a:pPr algn="just">
              <a:lnSpc>
                <a:spcPct val="100000"/>
              </a:lnSpc>
            </a:pPr>
            <a:r>
              <a:rPr b="0" i="1" lang="pt-BR" sz="1800" spc="-1" strike="noStrike">
                <a:solidFill>
                  <a:srgbClr val="000000"/>
                </a:solidFill>
                <a:latin typeface="Calibri"/>
                <a:ea typeface="Times New Roman"/>
              </a:rPr>
              <a:t>- Omissão INVOLUNTÁRIA</a:t>
            </a:r>
            <a:r>
              <a:rPr b="0" lang="pt-BR" sz="1800" spc="-1" strike="noStrike">
                <a:solidFill>
                  <a:srgbClr val="000000"/>
                </a:solidFill>
                <a:latin typeface="Calibri"/>
                <a:ea typeface="Times New Roman"/>
              </a:rPr>
              <a:t>: </a:t>
            </a:r>
            <a:r>
              <a:rPr b="1" lang="pt-BR" sz="1800" spc="-1" strike="noStrike" u="sng">
                <a:solidFill>
                  <a:srgbClr val="000000"/>
                </a:solidFill>
                <a:uFillTx/>
                <a:latin typeface="Calibri"/>
                <a:ea typeface="Times New Roman"/>
              </a:rPr>
              <a:t>o MP deverá requerer a intimação do querelante para que ele faça o aditamento</a:t>
            </a:r>
            <a:r>
              <a:rPr b="0" lang="pt-BR" sz="1800" spc="-1" strike="noStrike">
                <a:solidFill>
                  <a:srgbClr val="000000"/>
                </a:solidFill>
                <a:latin typeface="Calibri"/>
                <a:ea typeface="Times New Roman"/>
              </a:rPr>
              <a:t> da queixa-crime e inclua os demais coautores ou partícipes.</a:t>
            </a:r>
            <a:endParaRPr b="0" lang="pt-BR" sz="1800" spc="-1" strike="noStrike">
              <a:latin typeface="Arial"/>
            </a:endParaRPr>
          </a:p>
          <a:p>
            <a:pPr algn="just">
              <a:lnSpc>
                <a:spcPct val="100000"/>
              </a:lnSpc>
            </a:pPr>
            <a:endParaRPr b="0" lang="pt-BR" sz="1800" spc="-1" strike="noStrike">
              <a:latin typeface="Arial"/>
            </a:endParaRPr>
          </a:p>
          <a:p>
            <a:pPr algn="just">
              <a:lnSpc>
                <a:spcPct val="100000"/>
              </a:lnSpc>
            </a:pPr>
            <a:endParaRPr b="0" lang="pt-BR" sz="1800" spc="-1" strike="noStrike">
              <a:latin typeface="Arial"/>
            </a:endParaRPr>
          </a:p>
          <a:p>
            <a:pPr algn="ctr">
              <a:lnSpc>
                <a:spcPct val="100000"/>
              </a:lnSpc>
            </a:pPr>
            <a:endParaRPr b="0" lang="pt-BR" sz="1800" spc="-1" strike="noStrike">
              <a:latin typeface="Arial"/>
            </a:endParaRPr>
          </a:p>
          <a:p>
            <a:pPr algn="ctr">
              <a:lnSpc>
                <a:spcPct val="100000"/>
              </a:lnSpc>
            </a:pPr>
            <a:endParaRPr b="0" lang="pt-BR" sz="1800" spc="-1" strike="noStrike">
              <a:latin typeface="Arial"/>
            </a:endParaRPr>
          </a:p>
          <a:p>
            <a:pPr algn="just">
              <a:lnSpc>
                <a:spcPct val="100000"/>
              </a:lnSpc>
            </a:pPr>
            <a:endParaRPr b="0" lang="pt-BR" sz="1800" spc="-1" strike="noStrike">
              <a:latin typeface="Arial"/>
            </a:endParaRPr>
          </a:p>
          <a:p>
            <a:pPr algn="ctr">
              <a:lnSpc>
                <a:spcPct val="100000"/>
              </a:lnSpc>
            </a:pPr>
            <a:endParaRPr b="0" lang="pt-BR" sz="1800" spc="-1" strike="noStrike">
              <a:latin typeface="Arial"/>
            </a:endParaRPr>
          </a:p>
          <a:p>
            <a:pPr algn="ctr">
              <a:lnSpc>
                <a:spcPct val="100000"/>
              </a:lnSpc>
            </a:pPr>
            <a:endParaRPr b="0" lang="pt-BR" sz="1800" spc="-1" strike="noStrike">
              <a:latin typeface="Arial"/>
            </a:endParaRPr>
          </a:p>
          <a:p>
            <a:pPr algn="just">
              <a:lnSpc>
                <a:spcPct val="100000"/>
              </a:lnSpc>
            </a:pPr>
            <a:endParaRPr b="0" lang="pt-BR" sz="1800" spc="-1" strike="noStrike">
              <a:latin typeface="Arial"/>
            </a:endParaRPr>
          </a:p>
          <a:p>
            <a:pPr algn="just">
              <a:lnSpc>
                <a:spcPct val="100000"/>
              </a:lnSpc>
            </a:pPr>
            <a:endParaRPr b="0" lang="pt-BR" sz="1800" spc="-1" strike="noStrike">
              <a:latin typeface="Arial"/>
            </a:endParaRPr>
          </a:p>
          <a:p>
            <a:pPr algn="just">
              <a:lnSpc>
                <a:spcPct val="100000"/>
              </a:lnSpc>
            </a:pPr>
            <a:endParaRPr b="0" lang="pt-BR" sz="1800" spc="-1" strike="noStrike">
              <a:latin typeface="Arial"/>
            </a:endParaRPr>
          </a:p>
          <a:p>
            <a:pPr algn="r">
              <a:lnSpc>
                <a:spcPct val="100000"/>
              </a:lnSpc>
            </a:pPr>
            <a:endParaRPr b="0" lang="pt-BR" sz="1800" spc="-1" strike="noStrike">
              <a:latin typeface="Arial"/>
            </a:endParaRPr>
          </a:p>
          <a:p>
            <a:pPr algn="just">
              <a:lnSpc>
                <a:spcPct val="100000"/>
              </a:lnSpc>
            </a:pPr>
            <a:endParaRPr b="0" lang="pt-BR" sz="1800" spc="-1" strike="noStrike">
              <a:latin typeface="Arial"/>
            </a:endParaRPr>
          </a:p>
        </p:txBody>
      </p:sp>
    </p:spTree>
  </p:cSld>
  <p:timing>
    <p:tnLst>
      <p:par>
        <p:cTn id="33" dur="indefinite" restart="never" nodeType="tmRoot">
          <p:childTnLst>
            <p:seq>
              <p:cTn id="34" dur="indefinite" nodeType="mainSeq"/>
              <p:prevCondLst>
                <p:cond delay="0" evt="onPrev">
                  <p:tgtEl>
                    <p:sldTgt/>
                  </p:tgtEl>
                </p:cond>
              </p:prevCondLst>
              <p:nextCondLst>
                <p:cond delay="0"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 name="CustomShape 1"/>
          <p:cNvSpPr/>
          <p:nvPr/>
        </p:nvSpPr>
        <p:spPr>
          <a:xfrm>
            <a:off x="695160" y="878400"/>
            <a:ext cx="7300800" cy="453600"/>
          </a:xfrm>
          <a:prstGeom prst="rect">
            <a:avLst/>
          </a:prstGeom>
          <a:noFill/>
          <a:ln>
            <a:noFill/>
          </a:ln>
        </p:spPr>
        <p:style>
          <a:lnRef idx="0"/>
          <a:fillRef idx="0"/>
          <a:effectRef idx="0"/>
          <a:fontRef idx="minor"/>
        </p:style>
      </p:sp>
      <p:sp>
        <p:nvSpPr>
          <p:cNvPr id="91" name="CustomShape 2"/>
          <p:cNvSpPr/>
          <p:nvPr/>
        </p:nvSpPr>
        <p:spPr>
          <a:xfrm>
            <a:off x="588960" y="401040"/>
            <a:ext cx="7300800" cy="636480"/>
          </a:xfrm>
          <a:prstGeom prst="rect">
            <a:avLst/>
          </a:prstGeom>
          <a:noFill/>
          <a:ln>
            <a:noFill/>
          </a:ln>
        </p:spPr>
        <p:style>
          <a:lnRef idx="0"/>
          <a:fillRef idx="0"/>
          <a:effectRef idx="0"/>
          <a:fontRef idx="minor"/>
        </p:style>
      </p:sp>
      <p:sp>
        <p:nvSpPr>
          <p:cNvPr id="92" name="CustomShape 3"/>
          <p:cNvSpPr/>
          <p:nvPr/>
        </p:nvSpPr>
        <p:spPr>
          <a:xfrm>
            <a:off x="695160" y="1404360"/>
            <a:ext cx="10620360" cy="4780080"/>
          </a:xfrm>
          <a:prstGeom prst="rect">
            <a:avLst/>
          </a:prstGeom>
          <a:noFill/>
          <a:ln>
            <a:noFill/>
          </a:ln>
        </p:spPr>
        <p:style>
          <a:lnRef idx="0"/>
          <a:fillRef idx="0"/>
          <a:effectRef idx="0"/>
          <a:fontRef idx="minor"/>
        </p:style>
        <p:txBody>
          <a:bodyPr lIns="90000" rIns="90000" tIns="45000" bIns="45000"/>
          <a:p>
            <a:pPr algn="just">
              <a:lnSpc>
                <a:spcPct val="100000"/>
              </a:lnSpc>
            </a:pPr>
            <a:r>
              <a:rPr b="1" lang="pt-BR" sz="2000" spc="-1" strike="noStrike">
                <a:solidFill>
                  <a:srgbClr val="000000"/>
                </a:solidFill>
                <a:latin typeface="Calibri"/>
                <a:ea typeface="Times New Roman"/>
              </a:rPr>
              <a:t>Art. 395.  A denúncia ou queixa será rejeitada: </a:t>
            </a:r>
            <a:r>
              <a:rPr b="1" lang="pt-BR" sz="2000" spc="-1" strike="noStrike">
                <a:solidFill>
                  <a:srgbClr val="ce181e"/>
                </a:solidFill>
                <a:latin typeface="Calibri"/>
                <a:ea typeface="Times New Roman"/>
              </a:rPr>
              <a:t>(TJ/PR, DPE/PR, DPE/BA, DPE/AP, MP/SP, TJ/AP) </a:t>
            </a:r>
            <a:endParaRPr b="0" lang="pt-BR" sz="2000" spc="-1" strike="noStrike">
              <a:latin typeface="Arial"/>
            </a:endParaRPr>
          </a:p>
          <a:p>
            <a:pPr algn="just">
              <a:lnSpc>
                <a:spcPct val="100000"/>
              </a:lnSpc>
            </a:pPr>
            <a:r>
              <a:rPr b="1" lang="pt-BR" sz="2000" spc="-1" strike="noStrike">
                <a:solidFill>
                  <a:srgbClr val="000000"/>
                </a:solidFill>
                <a:latin typeface="Calibri"/>
                <a:ea typeface="Times New Roman"/>
              </a:rPr>
              <a:t> </a:t>
            </a:r>
            <a:endParaRPr b="0" lang="pt-BR" sz="2000" spc="-1" strike="noStrike">
              <a:latin typeface="Arial"/>
            </a:endParaRPr>
          </a:p>
          <a:p>
            <a:pPr algn="just">
              <a:lnSpc>
                <a:spcPct val="100000"/>
              </a:lnSpc>
            </a:pPr>
            <a:r>
              <a:rPr b="1" lang="pt-BR" sz="2000" spc="-1" strike="noStrike">
                <a:solidFill>
                  <a:srgbClr val="000000"/>
                </a:solidFill>
                <a:latin typeface="Calibri"/>
                <a:ea typeface="Times New Roman"/>
              </a:rPr>
              <a:t>I – For manifestamente inepta.</a:t>
            </a:r>
            <a:r>
              <a:rPr b="0" lang="pt-BR" sz="2000" spc="-1" strike="noStrike">
                <a:solidFill>
                  <a:srgbClr val="000000"/>
                </a:solidFill>
                <a:latin typeface="Calibri"/>
                <a:ea typeface="Times New Roman"/>
              </a:rPr>
              <a:t> </a:t>
            </a:r>
            <a:r>
              <a:rPr b="0" lang="pt-BR" sz="2000" spc="-1" strike="noStrike" u="sng">
                <a:solidFill>
                  <a:srgbClr val="000000"/>
                </a:solidFill>
                <a:uFillTx/>
                <a:latin typeface="Calibri"/>
                <a:ea typeface="Times New Roman"/>
              </a:rPr>
              <a:t>(inépcia formal)</a:t>
            </a:r>
            <a:endParaRPr b="0" lang="pt-BR" sz="2000" spc="-1" strike="noStrike">
              <a:latin typeface="Arial"/>
            </a:endParaRPr>
          </a:p>
          <a:p>
            <a:pPr algn="just">
              <a:lnSpc>
                <a:spcPct val="100000"/>
              </a:lnSpc>
            </a:pPr>
            <a:r>
              <a:rPr b="1" lang="pt-BR" sz="2000" spc="-1" strike="noStrike">
                <a:solidFill>
                  <a:srgbClr val="000000"/>
                </a:solidFill>
                <a:latin typeface="Calibri"/>
                <a:ea typeface="Times New Roman"/>
              </a:rPr>
              <a:t>II – Faltar pressuposto processual ou condição para o exercício da ação penal;</a:t>
            </a:r>
            <a:r>
              <a:rPr b="0" lang="pt-BR" sz="2000" spc="-1" strike="noStrike">
                <a:solidFill>
                  <a:srgbClr val="000000"/>
                </a:solidFill>
                <a:latin typeface="Calibri"/>
                <a:ea typeface="Times New Roman"/>
              </a:rPr>
              <a:t> </a:t>
            </a:r>
            <a:r>
              <a:rPr b="0" lang="pt-BR" sz="2000" spc="-1" strike="noStrike" u="sng">
                <a:solidFill>
                  <a:srgbClr val="000000"/>
                </a:solidFill>
                <a:uFillTx/>
                <a:latin typeface="Calibri"/>
                <a:ea typeface="Times New Roman"/>
              </a:rPr>
              <a:t>(rejeição liminar)</a:t>
            </a:r>
            <a:endParaRPr b="0" lang="pt-BR" sz="2000" spc="-1" strike="noStrike">
              <a:latin typeface="Arial"/>
            </a:endParaRPr>
          </a:p>
          <a:p>
            <a:pPr algn="just">
              <a:lnSpc>
                <a:spcPct val="100000"/>
              </a:lnSpc>
            </a:pPr>
            <a:r>
              <a:rPr b="1" lang="pt-BR" sz="2000" spc="-1" strike="noStrike">
                <a:solidFill>
                  <a:srgbClr val="000000"/>
                </a:solidFill>
                <a:latin typeface="Calibri"/>
                <a:ea typeface="Times New Roman"/>
              </a:rPr>
              <a:t>III - Faltar justa causa para o exercício da ação penal.</a:t>
            </a:r>
            <a:r>
              <a:rPr b="1" lang="pt-BR" sz="2000" spc="-1" strike="noStrike" u="sng">
                <a:solidFill>
                  <a:srgbClr val="000000"/>
                </a:solidFill>
                <a:uFillTx/>
                <a:latin typeface="Calibri"/>
                <a:ea typeface="Times New Roman"/>
              </a:rPr>
              <a:t> </a:t>
            </a:r>
            <a:r>
              <a:rPr b="0" lang="pt-BR" sz="2000" spc="-1" strike="noStrike" u="sng">
                <a:solidFill>
                  <a:srgbClr val="000000"/>
                </a:solidFill>
                <a:uFillTx/>
                <a:latin typeface="Calibri"/>
                <a:ea typeface="Times New Roman"/>
              </a:rPr>
              <a:t>(inépcia material)</a:t>
            </a:r>
            <a:endParaRPr b="0" lang="pt-BR" sz="2000" spc="-1" strike="noStrike">
              <a:latin typeface="Arial"/>
            </a:endParaRPr>
          </a:p>
          <a:p>
            <a:pPr algn="just">
              <a:lnSpc>
                <a:spcPct val="100000"/>
              </a:lnSpc>
            </a:pPr>
            <a:endParaRPr b="0" lang="pt-BR" sz="2000" spc="-1" strike="noStrike">
              <a:latin typeface="Arial"/>
            </a:endParaRPr>
          </a:p>
          <a:p>
            <a:pPr algn="just">
              <a:lnSpc>
                <a:spcPct val="100000"/>
              </a:lnSpc>
            </a:pPr>
            <a:r>
              <a:rPr b="0" i="1" lang="pt-BR" sz="2000" spc="-1" strike="noStrike">
                <a:solidFill>
                  <a:srgbClr val="000000"/>
                </a:solidFill>
                <a:latin typeface="Calibri"/>
                <a:ea typeface="Times New Roman"/>
              </a:rPr>
              <a:t>Renato Brasileiro: a rejeição da peça acusatória em fundamento no art. 395, inciso l, do CPP,  só faz coisa julgada formal, na medida em que não há análise do mérito da imputação. Diante dela, a parte acusadora tem a opção de recorrer em sentido estrito (CPP, art. 581, I), ou oferecer nova peça acusatória, desta vez com fiel observância dos requisitos do art. 41 do CPP.</a:t>
            </a:r>
            <a:endParaRPr b="0" lang="pt-BR" sz="2000" spc="-1" strike="noStrike">
              <a:latin typeface="Arial"/>
            </a:endParaRPr>
          </a:p>
          <a:p>
            <a:pPr algn="just">
              <a:lnSpc>
                <a:spcPct val="100000"/>
              </a:lnSpc>
            </a:pPr>
            <a:endParaRPr b="0" lang="pt-BR" sz="2000" spc="-1" strike="noStrike">
              <a:latin typeface="Arial"/>
            </a:endParaRPr>
          </a:p>
          <a:p>
            <a:pPr algn="just">
              <a:lnSpc>
                <a:spcPct val="100000"/>
              </a:lnSpc>
            </a:pPr>
            <a:r>
              <a:rPr b="0" lang="pt-BR" sz="2000" spc="-1" strike="noStrike">
                <a:solidFill>
                  <a:srgbClr val="000000"/>
                </a:solidFill>
                <a:latin typeface="Calibri"/>
                <a:ea typeface="Times New Roman"/>
              </a:rPr>
              <a:t>DPE/SC.FUNDATEC: </a:t>
            </a:r>
            <a:r>
              <a:rPr b="0" i="1" lang="pt-BR" sz="2000" spc="-1" strike="noStrike">
                <a:solidFill>
                  <a:srgbClr val="000000"/>
                </a:solidFill>
                <a:latin typeface="Calibri"/>
                <a:ea typeface="Times New Roman"/>
              </a:rPr>
              <a:t>Ainda no tocante às condições da ação, a justa causa não é pacificamente aceita pela doutrina como condição da ação, embora o CPP a considere como possível causa de rejeição da denúncia, nos termos do artigo 395. </a:t>
            </a:r>
            <a:endParaRPr b="0" lang="pt-BR" sz="2000" spc="-1" strike="noStrike">
              <a:latin typeface="Arial"/>
            </a:endParaRPr>
          </a:p>
          <a:p>
            <a:pPr algn="just">
              <a:lnSpc>
                <a:spcPct val="100000"/>
              </a:lnSpc>
            </a:pPr>
            <a:endParaRPr b="0" lang="pt-BR" sz="2000" spc="-1" strike="noStrike">
              <a:latin typeface="Arial"/>
            </a:endParaRPr>
          </a:p>
          <a:p>
            <a:pPr algn="just">
              <a:lnSpc>
                <a:spcPct val="100000"/>
              </a:lnSpc>
            </a:pPr>
            <a:r>
              <a:rPr b="0" i="1" lang="pt-BR" sz="2000" spc="-1" strike="noStrike">
                <a:solidFill>
                  <a:srgbClr val="000000"/>
                </a:solidFill>
                <a:latin typeface="Calibri"/>
                <a:ea typeface="Times New Roman"/>
              </a:rPr>
              <a:t>PS.: DECISÃO QUE REJEITA: RESE (581, I, CPP) ou APELAÇÃO (82, 9.099).</a:t>
            </a:r>
            <a:endParaRPr b="0" lang="pt-BR" sz="2000" spc="-1" strike="noStrike">
              <a:latin typeface="Arial"/>
            </a:endParaRPr>
          </a:p>
          <a:p>
            <a:pPr algn="ctr">
              <a:lnSpc>
                <a:spcPct val="100000"/>
              </a:lnSpc>
            </a:pPr>
            <a:endParaRPr b="0" lang="pt-BR" sz="2000" spc="-1" strike="noStrike">
              <a:latin typeface="Arial"/>
            </a:endParaRPr>
          </a:p>
          <a:p>
            <a:pPr algn="ctr">
              <a:lnSpc>
                <a:spcPct val="100000"/>
              </a:lnSpc>
            </a:pPr>
            <a:endParaRPr b="0" lang="pt-BR" sz="2000" spc="-1" strike="noStrike">
              <a:latin typeface="Arial"/>
            </a:endParaRPr>
          </a:p>
          <a:p>
            <a:pPr algn="just">
              <a:lnSpc>
                <a:spcPct val="100000"/>
              </a:lnSpc>
            </a:pPr>
            <a:endParaRPr b="0" lang="pt-BR" sz="2000" spc="-1" strike="noStrike">
              <a:latin typeface="Arial"/>
            </a:endParaRPr>
          </a:p>
          <a:p>
            <a:pPr algn="ctr">
              <a:lnSpc>
                <a:spcPct val="100000"/>
              </a:lnSpc>
            </a:pPr>
            <a:endParaRPr b="0" lang="pt-BR" sz="2000" spc="-1" strike="noStrike">
              <a:latin typeface="Arial"/>
            </a:endParaRPr>
          </a:p>
          <a:p>
            <a:pPr algn="ctr">
              <a:lnSpc>
                <a:spcPct val="100000"/>
              </a:lnSpc>
            </a:pPr>
            <a:endParaRPr b="0" lang="pt-BR" sz="2000" spc="-1" strike="noStrike">
              <a:latin typeface="Arial"/>
            </a:endParaRPr>
          </a:p>
          <a:p>
            <a:pPr algn="just">
              <a:lnSpc>
                <a:spcPct val="100000"/>
              </a:lnSpc>
            </a:pPr>
            <a:endParaRPr b="0" lang="pt-BR" sz="2000" spc="-1" strike="noStrike">
              <a:latin typeface="Arial"/>
            </a:endParaRPr>
          </a:p>
          <a:p>
            <a:pPr algn="just">
              <a:lnSpc>
                <a:spcPct val="100000"/>
              </a:lnSpc>
            </a:pPr>
            <a:endParaRPr b="0" lang="pt-BR" sz="2000" spc="-1" strike="noStrike">
              <a:latin typeface="Arial"/>
            </a:endParaRPr>
          </a:p>
          <a:p>
            <a:pPr algn="just">
              <a:lnSpc>
                <a:spcPct val="100000"/>
              </a:lnSpc>
            </a:pPr>
            <a:endParaRPr b="0" lang="pt-BR" sz="2000" spc="-1" strike="noStrike">
              <a:latin typeface="Arial"/>
            </a:endParaRPr>
          </a:p>
          <a:p>
            <a:pPr algn="r">
              <a:lnSpc>
                <a:spcPct val="100000"/>
              </a:lnSpc>
            </a:pPr>
            <a:endParaRPr b="0" lang="pt-BR" sz="2000" spc="-1" strike="noStrike">
              <a:latin typeface="Arial"/>
            </a:endParaRPr>
          </a:p>
          <a:p>
            <a:pPr algn="just">
              <a:lnSpc>
                <a:spcPct val="100000"/>
              </a:lnSpc>
            </a:pPr>
            <a:endParaRPr b="0" lang="pt-BR" sz="2000" spc="-1" strike="noStrike">
              <a:latin typeface="Arial"/>
            </a:endParaRPr>
          </a:p>
        </p:txBody>
      </p:sp>
    </p:spTree>
  </p:cSld>
  <p:timing>
    <p:tnLst>
      <p:par>
        <p:cTn id="35" dur="indefinite" restart="never" nodeType="tmRoot">
          <p:childTnLst>
            <p:seq>
              <p:cTn id="36" dur="indefinite" nodeType="mainSeq"/>
              <p:prevCondLst>
                <p:cond delay="0" evt="onPrev">
                  <p:tgtEl>
                    <p:sldTgt/>
                  </p:tgtEl>
                </p:cond>
              </p:prevCondLst>
              <p:nextCondLst>
                <p:cond delay="0"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 name="CustomShape 1"/>
          <p:cNvSpPr/>
          <p:nvPr/>
        </p:nvSpPr>
        <p:spPr>
          <a:xfrm>
            <a:off x="695160" y="878400"/>
            <a:ext cx="7300800" cy="453600"/>
          </a:xfrm>
          <a:prstGeom prst="rect">
            <a:avLst/>
          </a:prstGeom>
          <a:noFill/>
          <a:ln>
            <a:noFill/>
          </a:ln>
        </p:spPr>
        <p:style>
          <a:lnRef idx="0"/>
          <a:fillRef idx="0"/>
          <a:effectRef idx="0"/>
          <a:fontRef idx="minor"/>
        </p:style>
      </p:sp>
      <p:sp>
        <p:nvSpPr>
          <p:cNvPr id="94" name="CustomShape 2"/>
          <p:cNvSpPr/>
          <p:nvPr/>
        </p:nvSpPr>
        <p:spPr>
          <a:xfrm>
            <a:off x="588960" y="401040"/>
            <a:ext cx="7300800" cy="636480"/>
          </a:xfrm>
          <a:prstGeom prst="rect">
            <a:avLst/>
          </a:prstGeom>
          <a:noFill/>
          <a:ln>
            <a:noFill/>
          </a:ln>
        </p:spPr>
        <p:style>
          <a:lnRef idx="0"/>
          <a:fillRef idx="0"/>
          <a:effectRef idx="0"/>
          <a:fontRef idx="minor"/>
        </p:style>
      </p:sp>
      <p:sp>
        <p:nvSpPr>
          <p:cNvPr id="95" name="CustomShape 3"/>
          <p:cNvSpPr/>
          <p:nvPr/>
        </p:nvSpPr>
        <p:spPr>
          <a:xfrm>
            <a:off x="695160" y="1404360"/>
            <a:ext cx="10620360" cy="4780080"/>
          </a:xfrm>
          <a:prstGeom prst="rect">
            <a:avLst/>
          </a:prstGeom>
          <a:noFill/>
          <a:ln>
            <a:noFill/>
          </a:ln>
        </p:spPr>
        <p:style>
          <a:lnRef idx="0"/>
          <a:fillRef idx="0"/>
          <a:effectRef idx="0"/>
          <a:fontRef idx="minor"/>
        </p:style>
        <p:txBody>
          <a:bodyPr lIns="90000" rIns="90000" tIns="45000" bIns="45000"/>
          <a:p>
            <a:pPr algn="just">
              <a:lnSpc>
                <a:spcPct val="100000"/>
              </a:lnSpc>
            </a:pPr>
            <a:r>
              <a:rPr b="0" lang="pt-BR" sz="2000" spc="-1" strike="noStrike">
                <a:solidFill>
                  <a:srgbClr val="404040"/>
                </a:solidFill>
                <a:latin typeface="Calibri"/>
                <a:ea typeface="Times New Roman"/>
              </a:rPr>
              <a:t>A </a:t>
            </a:r>
            <a:r>
              <a:rPr b="1" lang="pt-BR" sz="2000" spc="-1" strike="noStrike">
                <a:solidFill>
                  <a:srgbClr val="404040"/>
                </a:solidFill>
                <a:latin typeface="Calibri"/>
                <a:ea typeface="Times New Roman"/>
              </a:rPr>
              <a:t>justa causa</a:t>
            </a:r>
            <a:r>
              <a:rPr b="0" lang="pt-BR" sz="2000" spc="-1" strike="noStrike">
                <a:solidFill>
                  <a:srgbClr val="404040"/>
                </a:solidFill>
                <a:latin typeface="Calibri"/>
                <a:ea typeface="Times New Roman"/>
              </a:rPr>
              <a:t> para a propositura da ação penal impõe que a inicial deverá vir acompanhada de </a:t>
            </a:r>
            <a:r>
              <a:rPr b="1" lang="pt-BR" sz="2000" spc="-1" strike="noStrike">
                <a:solidFill>
                  <a:srgbClr val="404040"/>
                </a:solidFill>
                <a:latin typeface="Calibri"/>
                <a:ea typeface="Times New Roman"/>
              </a:rPr>
              <a:t>elementos informativos</a:t>
            </a:r>
            <a:r>
              <a:rPr b="0" lang="pt-BR" sz="2000" spc="-1" strike="noStrike">
                <a:solidFill>
                  <a:srgbClr val="404040"/>
                </a:solidFill>
                <a:latin typeface="Calibri"/>
                <a:ea typeface="Times New Roman"/>
              </a:rPr>
              <a:t> aptos a demonstrar a verossimilhança da acusação deduzida em juízo, ou seja, deve haver um </a:t>
            </a:r>
            <a:r>
              <a:rPr b="1" lang="pt-BR" sz="2000" spc="-1" strike="noStrike">
                <a:solidFill>
                  <a:srgbClr val="404040"/>
                </a:solidFill>
                <a:latin typeface="Calibri"/>
                <a:ea typeface="Times New Roman"/>
              </a:rPr>
              <a:t>suporte probatório</a:t>
            </a:r>
            <a:r>
              <a:rPr b="0" lang="pt-BR" sz="2000" spc="-1" strike="noStrike">
                <a:solidFill>
                  <a:srgbClr val="404040"/>
                </a:solidFill>
                <a:latin typeface="Calibri"/>
                <a:ea typeface="Times New Roman"/>
              </a:rPr>
              <a:t> mínimo a amparar a acusação penal.</a:t>
            </a:r>
            <a:endParaRPr b="0" lang="pt-BR" sz="2000" spc="-1" strike="noStrike">
              <a:latin typeface="Arial"/>
            </a:endParaRPr>
          </a:p>
          <a:p>
            <a:pPr algn="just">
              <a:lnSpc>
                <a:spcPct val="100000"/>
              </a:lnSpc>
            </a:pPr>
            <a:endParaRPr b="0" lang="pt-BR" sz="2000" spc="-1" strike="noStrike">
              <a:latin typeface="Arial"/>
            </a:endParaRPr>
          </a:p>
          <a:p>
            <a:pPr algn="just">
              <a:lnSpc>
                <a:spcPct val="100000"/>
              </a:lnSpc>
            </a:pPr>
            <a:r>
              <a:rPr b="0" lang="pt-BR" sz="2000" spc="-1" strike="noStrike">
                <a:solidFill>
                  <a:srgbClr val="404040"/>
                </a:solidFill>
                <a:latin typeface="Calibri"/>
                <a:ea typeface="Times New Roman"/>
              </a:rPr>
              <a:t>Lei 9.613/1998: </a:t>
            </a:r>
            <a:r>
              <a:rPr b="0" i="1" lang="pt-BR" sz="2000" spc="-1" strike="noStrike">
                <a:solidFill>
                  <a:srgbClr val="404040"/>
                </a:solidFill>
                <a:latin typeface="Calibri"/>
                <a:ea typeface="Times New Roman"/>
              </a:rPr>
              <a:t>a denúncia deverá estar instruída não apenas com indícios suficientes da prática da lavagem de capitais, mas também referentes à infração penal antecedente. Eis a razão de falar-se em</a:t>
            </a:r>
            <a:r>
              <a:rPr b="0" i="1" lang="pt-BR" sz="2000" spc="-1" strike="noStrike" u="sng">
                <a:solidFill>
                  <a:srgbClr val="404040"/>
                </a:solidFill>
                <a:uFillTx/>
                <a:latin typeface="Calibri"/>
                <a:ea typeface="Times New Roman"/>
              </a:rPr>
              <a:t> JUSTA CAUSA DUPLICADA</a:t>
            </a:r>
            <a:r>
              <a:rPr b="0" i="1" lang="pt-BR" sz="2000" spc="-1" strike="noStrike">
                <a:solidFill>
                  <a:srgbClr val="404040"/>
                </a:solidFill>
                <a:latin typeface="Calibri"/>
                <a:ea typeface="Times New Roman"/>
              </a:rPr>
              <a:t>, pois, para o oferecimento da exordial, é necessário que existam indícios suficientes do crime antecedente e da lavagem de capitais. </a:t>
            </a:r>
            <a:endParaRPr b="0" lang="pt-BR" sz="2000" spc="-1" strike="noStrike">
              <a:latin typeface="Arial"/>
            </a:endParaRPr>
          </a:p>
          <a:p>
            <a:pPr algn="just">
              <a:lnSpc>
                <a:spcPct val="100000"/>
              </a:lnSpc>
            </a:pPr>
            <a:r>
              <a:rPr b="0" lang="pt-BR" sz="2000" spc="-1" strike="noStrike">
                <a:solidFill>
                  <a:srgbClr val="404040"/>
                </a:solidFill>
                <a:latin typeface="Calibri"/>
                <a:ea typeface="Times New Roman"/>
              </a:rPr>
              <a:t>(DE LIMA, Renato Brasileiro de. Manual de Processo Penal. 7. Ed. rev., ampl. e atual. Salvador/BA: Juspodivm, 2019. op. cit. pág. 230).</a:t>
            </a:r>
            <a:endParaRPr b="0" lang="pt-BR" sz="2000" spc="-1" strike="noStrike">
              <a:latin typeface="Arial"/>
            </a:endParaRPr>
          </a:p>
          <a:p>
            <a:pPr algn="just">
              <a:lnSpc>
                <a:spcPct val="100000"/>
              </a:lnSpc>
            </a:pPr>
            <a:endParaRPr b="0" lang="pt-BR" sz="2000" spc="-1" strike="noStrike">
              <a:latin typeface="Arial"/>
            </a:endParaRPr>
          </a:p>
          <a:p>
            <a:pPr algn="ctr">
              <a:lnSpc>
                <a:spcPct val="100000"/>
              </a:lnSpc>
            </a:pPr>
            <a:endParaRPr b="0" lang="pt-BR" sz="2000" spc="-1" strike="noStrike">
              <a:latin typeface="Arial"/>
            </a:endParaRPr>
          </a:p>
          <a:p>
            <a:pPr algn="ctr">
              <a:lnSpc>
                <a:spcPct val="100000"/>
              </a:lnSpc>
            </a:pPr>
            <a:endParaRPr b="0" lang="pt-BR" sz="2000" spc="-1" strike="noStrike">
              <a:latin typeface="Arial"/>
            </a:endParaRPr>
          </a:p>
          <a:p>
            <a:pPr algn="just">
              <a:lnSpc>
                <a:spcPct val="100000"/>
              </a:lnSpc>
            </a:pPr>
            <a:endParaRPr b="0" lang="pt-BR" sz="2000" spc="-1" strike="noStrike">
              <a:latin typeface="Arial"/>
            </a:endParaRPr>
          </a:p>
          <a:p>
            <a:pPr algn="ctr">
              <a:lnSpc>
                <a:spcPct val="100000"/>
              </a:lnSpc>
            </a:pPr>
            <a:endParaRPr b="0" lang="pt-BR" sz="2000" spc="-1" strike="noStrike">
              <a:latin typeface="Arial"/>
            </a:endParaRPr>
          </a:p>
          <a:p>
            <a:pPr algn="ctr">
              <a:lnSpc>
                <a:spcPct val="100000"/>
              </a:lnSpc>
            </a:pPr>
            <a:endParaRPr b="0" lang="pt-BR" sz="2000" spc="-1" strike="noStrike">
              <a:latin typeface="Arial"/>
            </a:endParaRPr>
          </a:p>
          <a:p>
            <a:pPr algn="just">
              <a:lnSpc>
                <a:spcPct val="100000"/>
              </a:lnSpc>
            </a:pPr>
            <a:endParaRPr b="0" lang="pt-BR" sz="2000" spc="-1" strike="noStrike">
              <a:latin typeface="Arial"/>
            </a:endParaRPr>
          </a:p>
          <a:p>
            <a:pPr algn="just">
              <a:lnSpc>
                <a:spcPct val="100000"/>
              </a:lnSpc>
            </a:pPr>
            <a:endParaRPr b="0" lang="pt-BR" sz="2000" spc="-1" strike="noStrike">
              <a:latin typeface="Arial"/>
            </a:endParaRPr>
          </a:p>
          <a:p>
            <a:pPr algn="just">
              <a:lnSpc>
                <a:spcPct val="100000"/>
              </a:lnSpc>
            </a:pPr>
            <a:endParaRPr b="0" lang="pt-BR" sz="2000" spc="-1" strike="noStrike">
              <a:latin typeface="Arial"/>
            </a:endParaRPr>
          </a:p>
          <a:p>
            <a:pPr algn="r">
              <a:lnSpc>
                <a:spcPct val="100000"/>
              </a:lnSpc>
            </a:pPr>
            <a:endParaRPr b="0" lang="pt-BR" sz="2000" spc="-1" strike="noStrike">
              <a:latin typeface="Arial"/>
            </a:endParaRPr>
          </a:p>
          <a:p>
            <a:pPr algn="just">
              <a:lnSpc>
                <a:spcPct val="100000"/>
              </a:lnSpc>
            </a:pPr>
            <a:endParaRPr b="0" lang="pt-BR" sz="2000" spc="-1" strike="noStrike">
              <a:latin typeface="Arial"/>
            </a:endParaRPr>
          </a:p>
        </p:txBody>
      </p:sp>
    </p:spTree>
  </p:cSld>
  <p:timing>
    <p:tnLst>
      <p:par>
        <p:cTn id="37" dur="indefinite" restart="never" nodeType="tmRoot">
          <p:childTnLst>
            <p:seq>
              <p:cTn id="38" dur="indefinite" nodeType="mainSeq"/>
              <p:prevCondLst>
                <p:cond delay="0" evt="onPrev">
                  <p:tgtEl>
                    <p:sldTgt/>
                  </p:tgtEl>
                </p:cond>
              </p:prevCondLst>
              <p:nextCondLst>
                <p:cond delay="0" evt="onNext">
                  <p:tgtEl>
                    <p:sldTgt/>
                  </p:tgtEl>
                </p:cond>
              </p:nextCondLst>
            </p:seq>
          </p:childTnLst>
        </p:cTn>
      </p:par>
    </p:tnLst>
  </p:timing>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 name="CustomShape 1"/>
          <p:cNvSpPr/>
          <p:nvPr/>
        </p:nvSpPr>
        <p:spPr>
          <a:xfrm>
            <a:off x="695160" y="878400"/>
            <a:ext cx="7300800" cy="453600"/>
          </a:xfrm>
          <a:prstGeom prst="rect">
            <a:avLst/>
          </a:prstGeom>
          <a:noFill/>
          <a:ln>
            <a:noFill/>
          </a:ln>
        </p:spPr>
        <p:style>
          <a:lnRef idx="0"/>
          <a:fillRef idx="0"/>
          <a:effectRef idx="0"/>
          <a:fontRef idx="minor"/>
        </p:style>
      </p:sp>
      <p:sp>
        <p:nvSpPr>
          <p:cNvPr id="42" name="CustomShape 2"/>
          <p:cNvSpPr/>
          <p:nvPr/>
        </p:nvSpPr>
        <p:spPr>
          <a:xfrm>
            <a:off x="588960" y="401040"/>
            <a:ext cx="7300800" cy="636480"/>
          </a:xfrm>
          <a:prstGeom prst="rect">
            <a:avLst/>
          </a:prstGeom>
          <a:noFill/>
          <a:ln>
            <a:noFill/>
          </a:ln>
        </p:spPr>
        <p:style>
          <a:lnRef idx="0"/>
          <a:fillRef idx="0"/>
          <a:effectRef idx="0"/>
          <a:fontRef idx="minor"/>
        </p:style>
      </p:sp>
      <p:sp>
        <p:nvSpPr>
          <p:cNvPr id="43" name="CustomShape 3"/>
          <p:cNvSpPr/>
          <p:nvPr/>
        </p:nvSpPr>
        <p:spPr>
          <a:xfrm>
            <a:off x="695160" y="1404360"/>
            <a:ext cx="10620360" cy="4780080"/>
          </a:xfrm>
          <a:prstGeom prst="rect">
            <a:avLst/>
          </a:prstGeom>
          <a:noFill/>
          <a:ln>
            <a:noFill/>
          </a:ln>
        </p:spPr>
        <p:style>
          <a:lnRef idx="0"/>
          <a:fillRef idx="0"/>
          <a:effectRef idx="0"/>
          <a:fontRef idx="minor"/>
        </p:style>
        <p:txBody>
          <a:bodyPr lIns="90000" rIns="90000" tIns="45000" bIns="45000"/>
          <a:p>
            <a:pPr algn="ctr">
              <a:lnSpc>
                <a:spcPct val="100000"/>
              </a:lnSpc>
            </a:pPr>
            <a:r>
              <a:rPr b="1" lang="pt-BR" sz="2400" spc="-1" strike="noStrike" u="sng">
                <a:solidFill>
                  <a:srgbClr val="404040"/>
                </a:solidFill>
                <a:uFillTx/>
                <a:latin typeface="Calibri"/>
                <a:ea typeface="DejaVu Sans"/>
              </a:rPr>
              <a:t>Denúncia e Queixa</a:t>
            </a:r>
            <a:endParaRPr b="0" lang="pt-BR" sz="2400" spc="-1" strike="noStrike">
              <a:latin typeface="Arial"/>
            </a:endParaRPr>
          </a:p>
          <a:p>
            <a:pPr algn="ctr">
              <a:lnSpc>
                <a:spcPct val="100000"/>
              </a:lnSpc>
            </a:pPr>
            <a:endParaRPr b="0" lang="pt-BR" sz="2400" spc="-1" strike="noStrike">
              <a:latin typeface="Arial"/>
            </a:endParaRPr>
          </a:p>
          <a:p>
            <a:pPr algn="just">
              <a:lnSpc>
                <a:spcPct val="100000"/>
              </a:lnSpc>
            </a:pPr>
            <a:r>
              <a:rPr b="1" lang="pt-BR" sz="2400" spc="-1" strike="noStrike">
                <a:solidFill>
                  <a:srgbClr val="404040"/>
                </a:solidFill>
                <a:latin typeface="Calibri"/>
                <a:ea typeface="DejaVu Sans"/>
              </a:rPr>
              <a:t>- Denúncia: peça inicial acusatória da ação penal pública - Ministério Público;</a:t>
            </a:r>
            <a:endParaRPr b="0" lang="pt-BR" sz="2400" spc="-1" strike="noStrike">
              <a:latin typeface="Arial"/>
            </a:endParaRPr>
          </a:p>
          <a:p>
            <a:pPr algn="just">
              <a:lnSpc>
                <a:spcPct val="100000"/>
              </a:lnSpc>
            </a:pPr>
            <a:endParaRPr b="0" lang="pt-BR" sz="2400" spc="-1" strike="noStrike">
              <a:latin typeface="Arial"/>
            </a:endParaRPr>
          </a:p>
          <a:p>
            <a:pPr algn="just">
              <a:lnSpc>
                <a:spcPct val="100000"/>
              </a:lnSpc>
            </a:pPr>
            <a:r>
              <a:rPr b="1" lang="pt-BR" sz="2400" spc="-1" strike="noStrike">
                <a:solidFill>
                  <a:srgbClr val="404040"/>
                </a:solidFill>
                <a:latin typeface="Calibri"/>
                <a:ea typeface="DejaVu Sans"/>
              </a:rPr>
              <a:t>- Queixa-crime: peça inicial acusatória da ação penal privada – Advogados e Defensoria Pública.</a:t>
            </a:r>
            <a:endParaRPr b="0" lang="pt-BR" sz="2400" spc="-1" strike="noStrike">
              <a:latin typeface="Arial"/>
            </a:endParaRPr>
          </a:p>
          <a:p>
            <a:pPr algn="just">
              <a:lnSpc>
                <a:spcPct val="100000"/>
              </a:lnSpc>
            </a:pPr>
            <a:endParaRPr b="0" lang="pt-BR" sz="2400" spc="-1" strike="noStrike">
              <a:latin typeface="Arial"/>
            </a:endParaRPr>
          </a:p>
          <a:p>
            <a:pPr algn="just">
              <a:lnSpc>
                <a:spcPct val="100000"/>
              </a:lnSpc>
            </a:pPr>
            <a:endParaRPr b="0" lang="pt-BR" sz="2400" spc="-1" strike="noStrike">
              <a:latin typeface="Arial"/>
            </a:endParaRPr>
          </a:p>
          <a:p>
            <a:pPr algn="just">
              <a:lnSpc>
                <a:spcPct val="100000"/>
              </a:lnSpc>
            </a:pPr>
            <a:r>
              <a:rPr b="1" lang="pt-BR" sz="2200" spc="-1" strike="noStrike">
                <a:solidFill>
                  <a:srgbClr val="404040"/>
                </a:solidFill>
                <a:latin typeface="Calibri"/>
                <a:ea typeface="DejaVu Sans"/>
              </a:rPr>
              <a:t>Iniciam a marcha processual;</a:t>
            </a:r>
            <a:endParaRPr b="0" lang="pt-BR" sz="2200" spc="-1" strike="noStrike">
              <a:latin typeface="Arial"/>
            </a:endParaRPr>
          </a:p>
          <a:p>
            <a:pPr algn="just">
              <a:lnSpc>
                <a:spcPct val="100000"/>
              </a:lnSpc>
            </a:pPr>
            <a:endParaRPr b="0" lang="pt-BR" sz="2200" spc="-1" strike="noStrike">
              <a:latin typeface="Arial"/>
            </a:endParaRPr>
          </a:p>
          <a:p>
            <a:pPr algn="just">
              <a:lnSpc>
                <a:spcPct val="100000"/>
              </a:lnSpc>
            </a:pPr>
            <a:r>
              <a:rPr b="1" lang="pt-BR" sz="2200" spc="-1" strike="noStrike">
                <a:solidFill>
                  <a:srgbClr val="404040"/>
                </a:solidFill>
                <a:latin typeface="Calibri"/>
                <a:ea typeface="DejaVu Sans"/>
              </a:rPr>
              <a:t>A DPE precisa de procuração com poderes especiais para apresentar QC;</a:t>
            </a:r>
            <a:endParaRPr b="0" lang="pt-BR" sz="2200" spc="-1" strike="noStrike">
              <a:latin typeface="Arial"/>
            </a:endParaRPr>
          </a:p>
          <a:p>
            <a:pPr algn="just">
              <a:lnSpc>
                <a:spcPct val="100000"/>
              </a:lnSpc>
            </a:pPr>
            <a:endParaRPr b="0" lang="pt-BR" sz="2200" spc="-1" strike="noStrike">
              <a:latin typeface="Arial"/>
            </a:endParaRPr>
          </a:p>
          <a:p>
            <a:pPr algn="just">
              <a:lnSpc>
                <a:spcPct val="100000"/>
              </a:lnSpc>
            </a:pPr>
            <a:r>
              <a:rPr b="1" lang="pt-BR" sz="2200" spc="-1" strike="noStrike">
                <a:solidFill>
                  <a:srgbClr val="404040"/>
                </a:solidFill>
                <a:latin typeface="Calibri"/>
                <a:ea typeface="DejaVu Sans"/>
              </a:rPr>
              <a:t>De adv. para adv. = substabelecimento; de adv. para dpe = renúncia. </a:t>
            </a:r>
            <a:endParaRPr b="0" lang="pt-BR" sz="2200" spc="-1" strike="noStrike">
              <a:latin typeface="Arial"/>
            </a:endParaRPr>
          </a:p>
          <a:p>
            <a:pPr algn="ctr">
              <a:lnSpc>
                <a:spcPct val="100000"/>
              </a:lnSpc>
            </a:pPr>
            <a:endParaRPr b="0" lang="pt-BR" sz="2200" spc="-1" strike="noStrike">
              <a:latin typeface="Arial"/>
            </a:endParaRPr>
          </a:p>
          <a:p>
            <a:pPr algn="ctr">
              <a:lnSpc>
                <a:spcPct val="100000"/>
              </a:lnSpc>
            </a:pPr>
            <a:endParaRPr b="0" lang="pt-BR" sz="2200" spc="-1" strike="noStrike">
              <a:latin typeface="Arial"/>
            </a:endParaRPr>
          </a:p>
          <a:p>
            <a:pPr algn="just">
              <a:lnSpc>
                <a:spcPct val="100000"/>
              </a:lnSpc>
            </a:pPr>
            <a:endParaRPr b="0" lang="pt-BR" sz="2200" spc="-1" strike="noStrike">
              <a:latin typeface="Arial"/>
            </a:endParaRPr>
          </a:p>
          <a:p>
            <a:pPr algn="ctr">
              <a:lnSpc>
                <a:spcPct val="100000"/>
              </a:lnSpc>
            </a:pPr>
            <a:endParaRPr b="0" lang="pt-BR" sz="2200" spc="-1" strike="noStrike">
              <a:latin typeface="Arial"/>
            </a:endParaRPr>
          </a:p>
          <a:p>
            <a:pPr algn="ctr">
              <a:lnSpc>
                <a:spcPct val="100000"/>
              </a:lnSpc>
            </a:pPr>
            <a:endParaRPr b="0" lang="pt-BR" sz="2200" spc="-1" strike="noStrike">
              <a:latin typeface="Arial"/>
            </a:endParaRPr>
          </a:p>
          <a:p>
            <a:pPr algn="just">
              <a:lnSpc>
                <a:spcPct val="100000"/>
              </a:lnSpc>
            </a:pPr>
            <a:endParaRPr b="0" lang="pt-BR" sz="2200" spc="-1" strike="noStrike">
              <a:latin typeface="Arial"/>
            </a:endParaRPr>
          </a:p>
          <a:p>
            <a:pPr algn="just">
              <a:lnSpc>
                <a:spcPct val="100000"/>
              </a:lnSpc>
            </a:pPr>
            <a:endParaRPr b="0" lang="pt-BR" sz="2200" spc="-1" strike="noStrike">
              <a:latin typeface="Arial"/>
            </a:endParaRPr>
          </a:p>
          <a:p>
            <a:pPr algn="just">
              <a:lnSpc>
                <a:spcPct val="100000"/>
              </a:lnSpc>
            </a:pPr>
            <a:endParaRPr b="0" lang="pt-BR" sz="2200" spc="-1" strike="noStrike">
              <a:latin typeface="Arial"/>
            </a:endParaRPr>
          </a:p>
          <a:p>
            <a:pPr algn="r">
              <a:lnSpc>
                <a:spcPct val="100000"/>
              </a:lnSpc>
            </a:pPr>
            <a:endParaRPr b="0" lang="pt-BR" sz="2200" spc="-1" strike="noStrike">
              <a:latin typeface="Arial"/>
            </a:endParaRPr>
          </a:p>
          <a:p>
            <a:pPr algn="just">
              <a:lnSpc>
                <a:spcPct val="100000"/>
              </a:lnSpc>
            </a:pPr>
            <a:endParaRPr b="0" lang="pt-BR" sz="2200" spc="-1" strike="noStrike">
              <a:latin typeface="Arial"/>
            </a:endParaRPr>
          </a:p>
        </p:txBody>
      </p:sp>
    </p:spTree>
  </p:cSld>
  <p:timing>
    <p:tnLst>
      <p:par>
        <p:cTn id="3" dur="indefinite" restart="never" nodeType="tmRoot">
          <p:childTnLst>
            <p:seq>
              <p:cTn id="4" dur="indefinite" nodeType="mainSeq"/>
              <p:prevCondLst>
                <p:cond delay="0" evt="onPrev">
                  <p:tgtEl>
                    <p:sldTgt/>
                  </p:tgtEl>
                </p:cond>
              </p:prevCondLst>
              <p:nextCondLst>
                <p:cond delay="0" evt="onNext">
                  <p:tgtEl>
                    <p:sldTgt/>
                  </p:tgtEl>
                </p:cond>
              </p:nextCondLst>
            </p:seq>
          </p:childTnLst>
        </p:cTn>
      </p:par>
    </p:tnLst>
  </p:timing>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CustomShape 1"/>
          <p:cNvSpPr/>
          <p:nvPr/>
        </p:nvSpPr>
        <p:spPr>
          <a:xfrm>
            <a:off x="695160" y="878400"/>
            <a:ext cx="7300800" cy="453600"/>
          </a:xfrm>
          <a:prstGeom prst="rect">
            <a:avLst/>
          </a:prstGeom>
          <a:noFill/>
          <a:ln>
            <a:noFill/>
          </a:ln>
        </p:spPr>
        <p:style>
          <a:lnRef idx="0"/>
          <a:fillRef idx="0"/>
          <a:effectRef idx="0"/>
          <a:fontRef idx="minor"/>
        </p:style>
      </p:sp>
      <p:sp>
        <p:nvSpPr>
          <p:cNvPr id="97" name="CustomShape 2"/>
          <p:cNvSpPr/>
          <p:nvPr/>
        </p:nvSpPr>
        <p:spPr>
          <a:xfrm>
            <a:off x="588960" y="401040"/>
            <a:ext cx="7300800" cy="636480"/>
          </a:xfrm>
          <a:prstGeom prst="rect">
            <a:avLst/>
          </a:prstGeom>
          <a:noFill/>
          <a:ln>
            <a:noFill/>
          </a:ln>
        </p:spPr>
        <p:style>
          <a:lnRef idx="0"/>
          <a:fillRef idx="0"/>
          <a:effectRef idx="0"/>
          <a:fontRef idx="minor"/>
        </p:style>
      </p:sp>
      <p:sp>
        <p:nvSpPr>
          <p:cNvPr id="98" name="CustomShape 3"/>
          <p:cNvSpPr/>
          <p:nvPr/>
        </p:nvSpPr>
        <p:spPr>
          <a:xfrm>
            <a:off x="695160" y="1404360"/>
            <a:ext cx="10620360" cy="4780080"/>
          </a:xfrm>
          <a:prstGeom prst="rect">
            <a:avLst/>
          </a:prstGeom>
          <a:noFill/>
          <a:ln>
            <a:noFill/>
          </a:ln>
        </p:spPr>
        <p:style>
          <a:lnRef idx="0"/>
          <a:fillRef idx="0"/>
          <a:effectRef idx="0"/>
          <a:fontRef idx="minor"/>
        </p:style>
        <p:txBody>
          <a:bodyPr lIns="90000" rIns="90000" tIns="45000" bIns="45000"/>
          <a:p>
            <a:pPr algn="just">
              <a:lnSpc>
                <a:spcPct val="100000"/>
              </a:lnSpc>
            </a:pPr>
            <a:r>
              <a:rPr b="0" lang="pt-BR" sz="2200" spc="-1" strike="noStrike">
                <a:solidFill>
                  <a:srgbClr val="404040"/>
                </a:solidFill>
                <a:latin typeface="Calibri"/>
                <a:ea typeface="DejaVu Sans"/>
              </a:rPr>
              <a:t>Fundamentação do </a:t>
            </a:r>
            <a:r>
              <a:rPr b="1" lang="pt-BR" sz="2200" spc="-1" strike="noStrike">
                <a:solidFill>
                  <a:srgbClr val="404040"/>
                </a:solidFill>
                <a:latin typeface="Calibri"/>
                <a:ea typeface="DejaVu Sans"/>
              </a:rPr>
              <a:t>recebimento</a:t>
            </a:r>
            <a:r>
              <a:rPr b="0" lang="pt-BR" sz="2200" spc="-1" strike="noStrike">
                <a:solidFill>
                  <a:srgbClr val="404040"/>
                </a:solidFill>
                <a:latin typeface="Calibri"/>
                <a:ea typeface="DejaVu Sans"/>
              </a:rPr>
              <a:t> da inicial (juiz de garantias): No artigo 3º-B consta que o juiz de garantias é responsável pela salvaguarda dos direitos individuais,  cuja franquia tenha sido reservada à autorização prévia do Poder Judiciário, quando no inciso XIV especifica: decidir sobre o recebimento da denúncia ou queixa.</a:t>
            </a:r>
            <a:endParaRPr b="0" lang="pt-BR" sz="2200" spc="-1" strike="noStrike">
              <a:latin typeface="Arial"/>
            </a:endParaRPr>
          </a:p>
        </p:txBody>
      </p:sp>
    </p:spTree>
  </p:cSld>
  <p:timing>
    <p:tnLst>
      <p:par>
        <p:cTn id="39" dur="indefinite" restart="never" nodeType="tmRoot">
          <p:childTnLst>
            <p:seq>
              <p:cTn id="40" dur="indefinite" nodeType="mainSeq"/>
              <p:prevCondLst>
                <p:cond delay="0" evt="onPrev">
                  <p:tgtEl>
                    <p:sldTgt/>
                  </p:tgtEl>
                </p:cond>
              </p:prevCondLst>
              <p:nextCondLst>
                <p:cond delay="0"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9" name="CustomShape 1"/>
          <p:cNvSpPr/>
          <p:nvPr/>
        </p:nvSpPr>
        <p:spPr>
          <a:xfrm>
            <a:off x="695160" y="878400"/>
            <a:ext cx="7300800" cy="453600"/>
          </a:xfrm>
          <a:prstGeom prst="rect">
            <a:avLst/>
          </a:prstGeom>
          <a:noFill/>
          <a:ln>
            <a:noFill/>
          </a:ln>
        </p:spPr>
        <p:style>
          <a:lnRef idx="0"/>
          <a:fillRef idx="0"/>
          <a:effectRef idx="0"/>
          <a:fontRef idx="minor"/>
        </p:style>
      </p:sp>
      <p:sp>
        <p:nvSpPr>
          <p:cNvPr id="100" name="CustomShape 2"/>
          <p:cNvSpPr/>
          <p:nvPr/>
        </p:nvSpPr>
        <p:spPr>
          <a:xfrm>
            <a:off x="588960" y="401040"/>
            <a:ext cx="7300800" cy="636480"/>
          </a:xfrm>
          <a:prstGeom prst="rect">
            <a:avLst/>
          </a:prstGeom>
          <a:noFill/>
          <a:ln>
            <a:noFill/>
          </a:ln>
        </p:spPr>
        <p:style>
          <a:lnRef idx="0"/>
          <a:fillRef idx="0"/>
          <a:effectRef idx="0"/>
          <a:fontRef idx="minor"/>
        </p:style>
      </p:sp>
      <p:sp>
        <p:nvSpPr>
          <p:cNvPr id="101" name="CustomShape 3"/>
          <p:cNvSpPr/>
          <p:nvPr/>
        </p:nvSpPr>
        <p:spPr>
          <a:xfrm>
            <a:off x="695160" y="1404360"/>
            <a:ext cx="10620360" cy="4780080"/>
          </a:xfrm>
          <a:prstGeom prst="rect">
            <a:avLst/>
          </a:prstGeom>
          <a:noFill/>
          <a:ln>
            <a:noFill/>
          </a:ln>
        </p:spPr>
        <p:style>
          <a:lnRef idx="0"/>
          <a:fillRef idx="0"/>
          <a:effectRef idx="0"/>
          <a:fontRef idx="minor"/>
        </p:style>
        <p:txBody>
          <a:bodyPr lIns="90000" rIns="90000" tIns="45000" bIns="45000"/>
          <a:p>
            <a:pPr algn="ctr">
              <a:lnSpc>
                <a:spcPct val="100000"/>
              </a:lnSpc>
            </a:pPr>
            <a:r>
              <a:rPr b="1" lang="pt-BR" sz="2600" spc="-1" strike="noStrike" u="sng">
                <a:solidFill>
                  <a:srgbClr val="404040"/>
                </a:solidFill>
                <a:uFillTx/>
                <a:latin typeface="Calibri"/>
                <a:ea typeface="DejaVu Sans"/>
              </a:rPr>
              <a:t>Obrigada!!!</a:t>
            </a:r>
            <a:endParaRPr b="0" lang="pt-BR" sz="2600" spc="-1" strike="noStrike">
              <a:latin typeface="Arial"/>
            </a:endParaRPr>
          </a:p>
          <a:p>
            <a:pPr algn="just">
              <a:lnSpc>
                <a:spcPct val="100000"/>
              </a:lnSpc>
            </a:pPr>
            <a:endParaRPr b="0" lang="pt-BR" sz="2600" spc="-1" strike="noStrike">
              <a:latin typeface="Arial"/>
            </a:endParaRPr>
          </a:p>
          <a:p>
            <a:pPr algn="just">
              <a:lnSpc>
                <a:spcPct val="100000"/>
              </a:lnSpc>
            </a:pPr>
            <a:endParaRPr b="0" lang="pt-BR" sz="2600" spc="-1" strike="noStrike">
              <a:latin typeface="Arial"/>
            </a:endParaRPr>
          </a:p>
          <a:p>
            <a:pPr algn="just">
              <a:lnSpc>
                <a:spcPct val="100000"/>
              </a:lnSpc>
            </a:pPr>
            <a:r>
              <a:rPr b="0" lang="pt-BR" sz="2400" spc="-1" strike="noStrike">
                <a:solidFill>
                  <a:srgbClr val="404040"/>
                </a:solidFill>
                <a:latin typeface="Calibri"/>
                <a:ea typeface="DejaVu Sans"/>
              </a:rPr>
              <a:t>Dúvidas, materiais, dicas:</a:t>
            </a:r>
            <a:endParaRPr b="0" lang="pt-BR" sz="2400" spc="-1" strike="noStrike">
              <a:latin typeface="Arial"/>
            </a:endParaRPr>
          </a:p>
          <a:p>
            <a:pPr algn="just">
              <a:lnSpc>
                <a:spcPct val="100000"/>
              </a:lnSpc>
            </a:pPr>
            <a:r>
              <a:rPr b="0" lang="pt-BR" sz="2400" spc="-1" strike="noStrike">
                <a:solidFill>
                  <a:srgbClr val="404040"/>
                </a:solidFill>
                <a:latin typeface="Calibri"/>
                <a:ea typeface="DejaVu Sans"/>
              </a:rPr>
              <a:t>Insta: @laracastelob;</a:t>
            </a:r>
            <a:endParaRPr b="0" lang="pt-BR" sz="2400" spc="-1" strike="noStrike">
              <a:latin typeface="Arial"/>
            </a:endParaRPr>
          </a:p>
          <a:p>
            <a:pPr algn="just">
              <a:lnSpc>
                <a:spcPct val="100000"/>
              </a:lnSpc>
            </a:pPr>
            <a:r>
              <a:rPr b="0" lang="pt-BR" sz="2400" spc="-1" strike="noStrike">
                <a:solidFill>
                  <a:srgbClr val="404040"/>
                </a:solidFill>
                <a:latin typeface="Calibri"/>
                <a:ea typeface="DejaVu Sans"/>
              </a:rPr>
              <a:t>E-mail: contato@laracastelobranco.com.br</a:t>
            </a:r>
            <a:endParaRPr b="0" lang="pt-BR" sz="2400" spc="-1" strike="noStrike">
              <a:latin typeface="Arial"/>
            </a:endParaRPr>
          </a:p>
        </p:txBody>
      </p:sp>
    </p:spTree>
  </p:cSld>
  <p:timing>
    <p:tnLst>
      <p:par>
        <p:cTn id="41" dur="indefinite" restart="never" nodeType="tmRoot">
          <p:childTnLst>
            <p:seq>
              <p:cTn id="42" dur="indefinite" nodeType="mainSeq"/>
              <p:prevCondLst>
                <p:cond delay="0" evt="onPrev">
                  <p:tgtEl>
                    <p:sldTgt/>
                  </p:tgtEl>
                </p:cond>
              </p:prevCondLst>
              <p:nextCondLst>
                <p:cond delay="0" evt="onNext">
                  <p:tgtEl>
                    <p:sldTgt/>
                  </p:tgtEl>
                </p:cond>
              </p:nextCondLst>
            </p:seq>
          </p:childTnLst>
        </p:cTn>
      </p:par>
    </p:tnLst>
  </p:timing>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 name="CustomShape 1"/>
          <p:cNvSpPr/>
          <p:nvPr/>
        </p:nvSpPr>
        <p:spPr>
          <a:xfrm>
            <a:off x="695160" y="878400"/>
            <a:ext cx="7300800" cy="453600"/>
          </a:xfrm>
          <a:prstGeom prst="rect">
            <a:avLst/>
          </a:prstGeom>
          <a:noFill/>
          <a:ln>
            <a:noFill/>
          </a:ln>
        </p:spPr>
        <p:style>
          <a:lnRef idx="0"/>
          <a:fillRef idx="0"/>
          <a:effectRef idx="0"/>
          <a:fontRef idx="minor"/>
        </p:style>
      </p:sp>
      <p:sp>
        <p:nvSpPr>
          <p:cNvPr id="45" name="CustomShape 2"/>
          <p:cNvSpPr/>
          <p:nvPr/>
        </p:nvSpPr>
        <p:spPr>
          <a:xfrm>
            <a:off x="588960" y="401040"/>
            <a:ext cx="7300800" cy="636480"/>
          </a:xfrm>
          <a:prstGeom prst="rect">
            <a:avLst/>
          </a:prstGeom>
          <a:noFill/>
          <a:ln>
            <a:noFill/>
          </a:ln>
        </p:spPr>
        <p:style>
          <a:lnRef idx="0"/>
          <a:fillRef idx="0"/>
          <a:effectRef idx="0"/>
          <a:fontRef idx="minor"/>
        </p:style>
      </p:sp>
      <p:sp>
        <p:nvSpPr>
          <p:cNvPr id="46" name="CustomShape 3"/>
          <p:cNvSpPr/>
          <p:nvPr/>
        </p:nvSpPr>
        <p:spPr>
          <a:xfrm>
            <a:off x="695160" y="1404360"/>
            <a:ext cx="10620360" cy="4780080"/>
          </a:xfrm>
          <a:prstGeom prst="rect">
            <a:avLst/>
          </a:prstGeom>
          <a:noFill/>
          <a:ln>
            <a:noFill/>
          </a:ln>
        </p:spPr>
        <p:style>
          <a:lnRef idx="0"/>
          <a:fillRef idx="0"/>
          <a:effectRef idx="0"/>
          <a:fontRef idx="minor"/>
        </p:style>
        <p:txBody>
          <a:bodyPr lIns="90000" rIns="90000" tIns="45000" bIns="45000"/>
          <a:p>
            <a:pPr algn="ctr">
              <a:lnSpc>
                <a:spcPct val="100000"/>
              </a:lnSpc>
            </a:pPr>
            <a:r>
              <a:rPr b="1" lang="pt-BR" sz="2400" spc="-1" strike="noStrike">
                <a:solidFill>
                  <a:srgbClr val="404040"/>
                </a:solidFill>
                <a:latin typeface="Calibri"/>
                <a:ea typeface="DejaVu Sans"/>
              </a:rPr>
              <a:t>.</a:t>
            </a:r>
            <a:endParaRPr b="0" lang="pt-BR" sz="2400" spc="-1" strike="noStrike">
              <a:latin typeface="Arial"/>
            </a:endParaRPr>
          </a:p>
          <a:p>
            <a:pPr algn="ctr">
              <a:lnSpc>
                <a:spcPct val="100000"/>
              </a:lnSpc>
            </a:pPr>
            <a:endParaRPr b="0" lang="pt-BR" sz="2400" spc="-1" strike="noStrike">
              <a:latin typeface="Arial"/>
            </a:endParaRPr>
          </a:p>
          <a:p>
            <a:pPr algn="ctr">
              <a:lnSpc>
                <a:spcPct val="100000"/>
              </a:lnSpc>
            </a:pPr>
            <a:endParaRPr b="0" lang="pt-BR" sz="2400" spc="-1" strike="noStrike">
              <a:latin typeface="Arial"/>
            </a:endParaRPr>
          </a:p>
          <a:p>
            <a:pPr algn="just">
              <a:lnSpc>
                <a:spcPct val="100000"/>
              </a:lnSpc>
            </a:pPr>
            <a:endParaRPr b="0" lang="pt-BR" sz="2400" spc="-1" strike="noStrike">
              <a:latin typeface="Arial"/>
            </a:endParaRPr>
          </a:p>
          <a:p>
            <a:pPr algn="ctr">
              <a:lnSpc>
                <a:spcPct val="100000"/>
              </a:lnSpc>
            </a:pPr>
            <a:endParaRPr b="0" lang="pt-BR" sz="2400" spc="-1" strike="noStrike">
              <a:latin typeface="Arial"/>
            </a:endParaRPr>
          </a:p>
          <a:p>
            <a:pPr algn="ctr">
              <a:lnSpc>
                <a:spcPct val="100000"/>
              </a:lnSpc>
            </a:pPr>
            <a:endParaRPr b="0" lang="pt-BR" sz="2400" spc="-1" strike="noStrike">
              <a:latin typeface="Arial"/>
            </a:endParaRPr>
          </a:p>
          <a:p>
            <a:pPr algn="just">
              <a:lnSpc>
                <a:spcPct val="100000"/>
              </a:lnSpc>
            </a:pPr>
            <a:endParaRPr b="0" lang="pt-BR" sz="2400" spc="-1" strike="noStrike">
              <a:latin typeface="Arial"/>
            </a:endParaRPr>
          </a:p>
          <a:p>
            <a:pPr algn="just">
              <a:lnSpc>
                <a:spcPct val="100000"/>
              </a:lnSpc>
            </a:pPr>
            <a:endParaRPr b="0" lang="pt-BR" sz="2400" spc="-1" strike="noStrike">
              <a:latin typeface="Arial"/>
            </a:endParaRPr>
          </a:p>
          <a:p>
            <a:pPr algn="just">
              <a:lnSpc>
                <a:spcPct val="100000"/>
              </a:lnSpc>
            </a:pPr>
            <a:endParaRPr b="0" lang="pt-BR" sz="2400" spc="-1" strike="noStrike">
              <a:latin typeface="Arial"/>
            </a:endParaRPr>
          </a:p>
          <a:p>
            <a:pPr algn="r">
              <a:lnSpc>
                <a:spcPct val="100000"/>
              </a:lnSpc>
            </a:pPr>
            <a:endParaRPr b="0" lang="pt-BR" sz="2400" spc="-1" strike="noStrike">
              <a:latin typeface="Arial"/>
            </a:endParaRPr>
          </a:p>
          <a:p>
            <a:pPr algn="just">
              <a:lnSpc>
                <a:spcPct val="100000"/>
              </a:lnSpc>
            </a:pPr>
            <a:endParaRPr b="0" lang="pt-BR" sz="2400" spc="-1" strike="noStrike">
              <a:latin typeface="Arial"/>
            </a:endParaRPr>
          </a:p>
        </p:txBody>
      </p:sp>
      <p:pic>
        <p:nvPicPr>
          <p:cNvPr id="47" name="" descr=""/>
          <p:cNvPicPr/>
          <p:nvPr/>
        </p:nvPicPr>
        <p:blipFill>
          <a:blip r:embed="rId1"/>
          <a:srcRect l="0" t="4476" r="-2545" b="15729"/>
          <a:stretch/>
        </p:blipFill>
        <p:spPr>
          <a:xfrm>
            <a:off x="4032000" y="-22680"/>
            <a:ext cx="4031640" cy="6794640"/>
          </a:xfrm>
          <a:prstGeom prst="rect">
            <a:avLst/>
          </a:prstGeom>
          <a:ln>
            <a:noFill/>
          </a:ln>
        </p:spPr>
      </p:pic>
    </p:spTree>
  </p:cSld>
  <p:timing>
    <p:tnLst>
      <p:par>
        <p:cTn id="5" dur="indefinite" restart="never" nodeType="tmRoot">
          <p:childTnLst>
            <p:seq>
              <p:cTn id="6" dur="indefinite" nodeType="mainSeq"/>
              <p:prevCondLst>
                <p:cond delay="0" evt="onPrev">
                  <p:tgtEl>
                    <p:sldTgt/>
                  </p:tgtEl>
                </p:cond>
              </p:prevCondLst>
              <p:nextCondLst>
                <p:cond delay="0"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 name="CustomShape 1"/>
          <p:cNvSpPr/>
          <p:nvPr/>
        </p:nvSpPr>
        <p:spPr>
          <a:xfrm>
            <a:off x="695160" y="878400"/>
            <a:ext cx="7300800" cy="453600"/>
          </a:xfrm>
          <a:prstGeom prst="rect">
            <a:avLst/>
          </a:prstGeom>
          <a:noFill/>
          <a:ln>
            <a:noFill/>
          </a:ln>
        </p:spPr>
        <p:style>
          <a:lnRef idx="0"/>
          <a:fillRef idx="0"/>
          <a:effectRef idx="0"/>
          <a:fontRef idx="minor"/>
        </p:style>
      </p:sp>
      <p:sp>
        <p:nvSpPr>
          <p:cNvPr id="49" name="CustomShape 2"/>
          <p:cNvSpPr/>
          <p:nvPr/>
        </p:nvSpPr>
        <p:spPr>
          <a:xfrm>
            <a:off x="588960" y="401040"/>
            <a:ext cx="7300800" cy="636480"/>
          </a:xfrm>
          <a:prstGeom prst="rect">
            <a:avLst/>
          </a:prstGeom>
          <a:noFill/>
          <a:ln>
            <a:noFill/>
          </a:ln>
        </p:spPr>
        <p:style>
          <a:lnRef idx="0"/>
          <a:fillRef idx="0"/>
          <a:effectRef idx="0"/>
          <a:fontRef idx="minor"/>
        </p:style>
      </p:sp>
      <p:sp>
        <p:nvSpPr>
          <p:cNvPr id="50" name="CustomShape 3"/>
          <p:cNvSpPr/>
          <p:nvPr/>
        </p:nvSpPr>
        <p:spPr>
          <a:xfrm>
            <a:off x="695160" y="1404360"/>
            <a:ext cx="10620360" cy="4780080"/>
          </a:xfrm>
          <a:prstGeom prst="rect">
            <a:avLst/>
          </a:prstGeom>
          <a:noFill/>
          <a:ln>
            <a:noFill/>
          </a:ln>
        </p:spPr>
        <p:style>
          <a:lnRef idx="0"/>
          <a:fillRef idx="0"/>
          <a:effectRef idx="0"/>
          <a:fontRef idx="minor"/>
        </p:style>
        <p:txBody>
          <a:bodyPr lIns="90000" rIns="90000" tIns="45000" bIns="45000"/>
          <a:p>
            <a:pPr algn="just">
              <a:lnSpc>
                <a:spcPct val="100000"/>
              </a:lnSpc>
            </a:pPr>
            <a:r>
              <a:rPr b="1" lang="pt-BR" sz="2200" spc="-1" strike="noStrike">
                <a:solidFill>
                  <a:srgbClr val="404040"/>
                </a:solidFill>
                <a:latin typeface="Calibri"/>
                <a:ea typeface="Times New Roman"/>
              </a:rPr>
              <a:t>Art. 41</a:t>
            </a:r>
            <a:r>
              <a:rPr b="1" lang="pt-BR" sz="2200" spc="-1" strike="noStrike">
                <a:solidFill>
                  <a:srgbClr val="404040"/>
                </a:solidFill>
                <a:latin typeface="Calibri"/>
                <a:ea typeface="DejaVu Sans"/>
              </a:rPr>
              <a:t>.  </a:t>
            </a:r>
            <a:r>
              <a:rPr b="1" lang="pt-BR" sz="2200" spc="-1" strike="noStrike">
                <a:solidFill>
                  <a:srgbClr val="404040"/>
                </a:solidFill>
                <a:latin typeface="Calibri"/>
                <a:ea typeface="Times New Roman"/>
              </a:rPr>
              <a:t>A denúncia ou queixa conterá a </a:t>
            </a:r>
            <a:r>
              <a:rPr b="1" lang="pt-BR" sz="2200" spc="-1" strike="noStrike" u="sng">
                <a:solidFill>
                  <a:srgbClr val="404040"/>
                </a:solidFill>
                <a:uFillTx/>
                <a:latin typeface="Calibri"/>
                <a:ea typeface="Times New Roman"/>
              </a:rPr>
              <a:t>exposição do fato criminoso</a:t>
            </a:r>
            <a:r>
              <a:rPr b="1" lang="pt-BR" sz="2200" spc="-1" strike="noStrike">
                <a:solidFill>
                  <a:srgbClr val="404040"/>
                </a:solidFill>
                <a:latin typeface="Calibri"/>
                <a:ea typeface="Times New Roman"/>
              </a:rPr>
              <a:t>, com </a:t>
            </a:r>
            <a:r>
              <a:rPr b="1" lang="pt-BR" sz="2200" spc="-1" strike="noStrike" u="sng">
                <a:solidFill>
                  <a:srgbClr val="404040"/>
                </a:solidFill>
                <a:uFillTx/>
                <a:latin typeface="Calibri"/>
                <a:ea typeface="Times New Roman"/>
              </a:rPr>
              <a:t>todas as suas circunstâncias</a:t>
            </a:r>
            <a:r>
              <a:rPr b="1" lang="pt-BR" sz="2200" spc="-1" strike="noStrike">
                <a:solidFill>
                  <a:srgbClr val="404040"/>
                </a:solidFill>
                <a:latin typeface="Calibri"/>
                <a:ea typeface="Times New Roman"/>
              </a:rPr>
              <a:t>, a </a:t>
            </a:r>
            <a:r>
              <a:rPr b="1" lang="pt-BR" sz="2200" spc="-1" strike="noStrike" u="sng">
                <a:solidFill>
                  <a:srgbClr val="404040"/>
                </a:solidFill>
                <a:uFillTx/>
                <a:latin typeface="Calibri"/>
                <a:ea typeface="Times New Roman"/>
              </a:rPr>
              <a:t>qualificação do acusado ou esclarecimentos</a:t>
            </a:r>
            <a:r>
              <a:rPr b="1" lang="pt-BR" sz="2200" spc="-1" strike="noStrike">
                <a:solidFill>
                  <a:srgbClr val="404040"/>
                </a:solidFill>
                <a:latin typeface="Calibri"/>
                <a:ea typeface="Times New Roman"/>
              </a:rPr>
              <a:t> pelos quais se possa identificá-lo, a </a:t>
            </a:r>
            <a:r>
              <a:rPr b="1" lang="pt-BR" sz="2200" spc="-1" strike="noStrike" u="sng">
                <a:solidFill>
                  <a:srgbClr val="404040"/>
                </a:solidFill>
                <a:uFillTx/>
                <a:latin typeface="Calibri"/>
                <a:ea typeface="Times New Roman"/>
              </a:rPr>
              <a:t>classificação do crime</a:t>
            </a:r>
            <a:r>
              <a:rPr b="1" lang="pt-BR" sz="2200" spc="-1" strike="noStrike" u="sng">
                <a:solidFill>
                  <a:srgbClr val="404040"/>
                </a:solidFill>
                <a:uFillTx/>
                <a:latin typeface="Calibri"/>
                <a:ea typeface="DejaVu Sans"/>
              </a:rPr>
              <a:t> </a:t>
            </a:r>
            <a:r>
              <a:rPr b="1" lang="pt-BR" sz="2200" spc="-1" strike="noStrike">
                <a:solidFill>
                  <a:srgbClr val="404040"/>
                </a:solidFill>
                <a:latin typeface="Calibri"/>
                <a:ea typeface="DejaVu Sans"/>
              </a:rPr>
              <a:t>e, </a:t>
            </a:r>
            <a:r>
              <a:rPr b="1" lang="pt-BR" sz="2200" spc="-1" strike="noStrike" u="sng">
                <a:solidFill>
                  <a:srgbClr val="404040"/>
                </a:solidFill>
                <a:uFillTx/>
                <a:latin typeface="Calibri"/>
                <a:ea typeface="Times New Roman"/>
              </a:rPr>
              <a:t>quando necessário, o rol das testemunhas</a:t>
            </a:r>
            <a:r>
              <a:rPr b="1" lang="pt-BR" sz="2200" spc="-1" strike="noStrike">
                <a:solidFill>
                  <a:srgbClr val="404040"/>
                </a:solidFill>
                <a:latin typeface="Calibri"/>
                <a:ea typeface="DejaVu Sans"/>
              </a:rPr>
              <a:t>. </a:t>
            </a:r>
            <a:endParaRPr b="0" lang="pt-BR" sz="2200" spc="-1" strike="noStrike">
              <a:latin typeface="Arial"/>
            </a:endParaRPr>
          </a:p>
          <a:p>
            <a:pPr algn="just">
              <a:lnSpc>
                <a:spcPct val="100000"/>
              </a:lnSpc>
            </a:pPr>
            <a:endParaRPr b="0" lang="pt-BR" sz="2200" spc="-1" strike="noStrike">
              <a:latin typeface="Arial"/>
            </a:endParaRPr>
          </a:p>
          <a:p>
            <a:pPr algn="just">
              <a:lnSpc>
                <a:spcPct val="100000"/>
              </a:lnSpc>
            </a:pPr>
            <a:r>
              <a:rPr b="1" lang="pt-BR" sz="2200" spc="-1" strike="noStrike">
                <a:solidFill>
                  <a:srgbClr val="404040"/>
                </a:solidFill>
                <a:latin typeface="Calibri"/>
                <a:ea typeface="DejaVu Sans"/>
              </a:rPr>
              <a:t>Caiu: </a:t>
            </a:r>
            <a:r>
              <a:rPr b="1" lang="pt-BR" sz="2200" spc="-1" strike="noStrike" u="sng">
                <a:solidFill>
                  <a:srgbClr val="ff0000"/>
                </a:solidFill>
                <a:uFillTx/>
                <a:latin typeface="Calibri"/>
                <a:ea typeface="Times New Roman"/>
              </a:rPr>
              <a:t>MP/SP, DPE/MT, MP/MG, MP/AL, MP/PA, DPE/PR, DPE/AM.</a:t>
            </a:r>
            <a:endParaRPr b="0" lang="pt-BR" sz="2200" spc="-1" strike="noStrike">
              <a:latin typeface="Arial"/>
            </a:endParaRPr>
          </a:p>
          <a:p>
            <a:pPr algn="just">
              <a:lnSpc>
                <a:spcPct val="100000"/>
              </a:lnSpc>
            </a:pPr>
            <a:endParaRPr b="0" lang="pt-BR" sz="2200" spc="-1" strike="noStrike">
              <a:latin typeface="Arial"/>
            </a:endParaRPr>
          </a:p>
          <a:p>
            <a:pPr algn="just">
              <a:lnSpc>
                <a:spcPct val="100000"/>
              </a:lnSpc>
            </a:pPr>
            <a:endParaRPr b="0" lang="pt-BR" sz="2200" spc="-1" strike="noStrike">
              <a:latin typeface="Arial"/>
            </a:endParaRPr>
          </a:p>
          <a:p>
            <a:pPr algn="just">
              <a:lnSpc>
                <a:spcPct val="100000"/>
              </a:lnSpc>
            </a:pPr>
            <a:r>
              <a:rPr b="1" lang="pt-BR" sz="2200" spc="-1" strike="noStrike" u="sng">
                <a:solidFill>
                  <a:srgbClr val="000000"/>
                </a:solidFill>
                <a:uFillTx/>
                <a:latin typeface="Calibri"/>
                <a:ea typeface="Times New Roman"/>
              </a:rPr>
              <a:t>a) Exposição do fato criminoso: </a:t>
            </a:r>
            <a:endParaRPr b="0" lang="pt-BR" sz="2200" spc="-1" strike="noStrike">
              <a:latin typeface="Arial"/>
            </a:endParaRPr>
          </a:p>
          <a:p>
            <a:pPr algn="just">
              <a:lnSpc>
                <a:spcPct val="100000"/>
              </a:lnSpc>
            </a:pPr>
            <a:r>
              <a:rPr b="1" lang="pt-BR" sz="2200" spc="-1" strike="noStrike">
                <a:solidFill>
                  <a:srgbClr val="000000"/>
                </a:solidFill>
                <a:latin typeface="Calibri"/>
                <a:ea typeface="Times New Roman"/>
              </a:rPr>
              <a:t>Circunstâncias que possam gerar qualificadoras, causas de aumento de pena etc.;</a:t>
            </a:r>
            <a:endParaRPr b="0" lang="pt-BR" sz="2200" spc="-1" strike="noStrike">
              <a:latin typeface="Arial"/>
            </a:endParaRPr>
          </a:p>
          <a:p>
            <a:pPr algn="just">
              <a:lnSpc>
                <a:spcPct val="100000"/>
              </a:lnSpc>
            </a:pPr>
            <a:r>
              <a:rPr b="1" lang="pt-BR" sz="2200" spc="-1" strike="noStrike">
                <a:solidFill>
                  <a:srgbClr val="000000"/>
                </a:solidFill>
                <a:latin typeface="Calibri"/>
                <a:ea typeface="Times New Roman"/>
              </a:rPr>
              <a:t>Caminha ao lado do contraditório e ampla defesa;</a:t>
            </a:r>
            <a:endParaRPr b="0" lang="pt-BR" sz="2200" spc="-1" strike="noStrike">
              <a:latin typeface="Arial"/>
            </a:endParaRPr>
          </a:p>
          <a:p>
            <a:pPr algn="just">
              <a:lnSpc>
                <a:spcPct val="100000"/>
              </a:lnSpc>
            </a:pPr>
            <a:r>
              <a:rPr b="1" lang="pt-BR" sz="2200" spc="-1" strike="noStrike">
                <a:solidFill>
                  <a:srgbClr val="000000"/>
                </a:solidFill>
                <a:latin typeface="Calibri"/>
                <a:ea typeface="Times New Roman"/>
              </a:rPr>
              <a:t>Inicial genérica conduz à rejeição por inépcia;</a:t>
            </a:r>
            <a:endParaRPr b="0" lang="pt-BR" sz="2200" spc="-1" strike="noStrike">
              <a:latin typeface="Arial"/>
            </a:endParaRPr>
          </a:p>
          <a:p>
            <a:pPr algn="just">
              <a:lnSpc>
                <a:spcPct val="100000"/>
              </a:lnSpc>
            </a:pPr>
            <a:r>
              <a:rPr b="1" lang="pt-BR" sz="2200" spc="-1" strike="noStrike">
                <a:solidFill>
                  <a:srgbClr val="000000"/>
                </a:solidFill>
                <a:latin typeface="Calibri"/>
                <a:ea typeface="Times New Roman"/>
              </a:rPr>
              <a:t>Exemplos: homicídio culposo no trânsito, crime comissivo por omissão, adulteração de combustível. </a:t>
            </a:r>
            <a:endParaRPr b="0" lang="pt-BR" sz="2200" spc="-1" strike="noStrike">
              <a:latin typeface="Arial"/>
            </a:endParaRPr>
          </a:p>
          <a:p>
            <a:pPr algn="just">
              <a:lnSpc>
                <a:spcPct val="100000"/>
              </a:lnSpc>
            </a:pPr>
            <a:endParaRPr b="0" lang="pt-BR" sz="2200" spc="-1" strike="noStrike">
              <a:latin typeface="Arial"/>
            </a:endParaRPr>
          </a:p>
          <a:p>
            <a:pPr algn="just">
              <a:lnSpc>
                <a:spcPct val="100000"/>
              </a:lnSpc>
            </a:pPr>
            <a:r>
              <a:rPr b="1" lang="pt-BR" sz="2200" spc="-1" strike="noStrike">
                <a:solidFill>
                  <a:srgbClr val="000000"/>
                </a:solidFill>
                <a:latin typeface="Calibri"/>
                <a:ea typeface="Times New Roman"/>
              </a:rPr>
              <a:t>Julgados a seguir → </a:t>
            </a:r>
            <a:r>
              <a:rPr b="1" lang="pt-BR" sz="1000" spc="-1" strike="noStrike">
                <a:solidFill>
                  <a:srgbClr val="000000"/>
                </a:solidFill>
                <a:latin typeface="Book Antiqua"/>
                <a:ea typeface="Times New Roman"/>
              </a:rPr>
              <a:t> </a:t>
            </a:r>
            <a:endParaRPr b="0" lang="pt-BR" sz="1000" spc="-1" strike="noStrike">
              <a:latin typeface="Arial"/>
            </a:endParaRPr>
          </a:p>
          <a:p>
            <a:pPr algn="just">
              <a:lnSpc>
                <a:spcPct val="100000"/>
              </a:lnSpc>
            </a:pPr>
            <a:endParaRPr b="0" lang="pt-BR" sz="1000" spc="-1" strike="noStrike">
              <a:latin typeface="Arial"/>
            </a:endParaRPr>
          </a:p>
          <a:p>
            <a:pPr algn="just">
              <a:lnSpc>
                <a:spcPct val="100000"/>
              </a:lnSpc>
            </a:pPr>
            <a:endParaRPr b="0" lang="pt-BR" sz="1000" spc="-1" strike="noStrike">
              <a:latin typeface="Arial"/>
            </a:endParaRPr>
          </a:p>
          <a:p>
            <a:pPr algn="ctr">
              <a:lnSpc>
                <a:spcPct val="100000"/>
              </a:lnSpc>
            </a:pPr>
            <a:endParaRPr b="0" lang="pt-BR" sz="1000" spc="-1" strike="noStrike">
              <a:latin typeface="Arial"/>
            </a:endParaRPr>
          </a:p>
          <a:p>
            <a:pPr algn="ctr">
              <a:lnSpc>
                <a:spcPct val="100000"/>
              </a:lnSpc>
            </a:pPr>
            <a:endParaRPr b="0" lang="pt-BR" sz="1000" spc="-1" strike="noStrike">
              <a:latin typeface="Arial"/>
            </a:endParaRPr>
          </a:p>
          <a:p>
            <a:pPr algn="just">
              <a:lnSpc>
                <a:spcPct val="100000"/>
              </a:lnSpc>
            </a:pPr>
            <a:endParaRPr b="0" lang="pt-BR" sz="1000" spc="-1" strike="noStrike">
              <a:latin typeface="Arial"/>
            </a:endParaRPr>
          </a:p>
          <a:p>
            <a:pPr algn="ctr">
              <a:lnSpc>
                <a:spcPct val="100000"/>
              </a:lnSpc>
            </a:pPr>
            <a:endParaRPr b="0" lang="pt-BR" sz="1000" spc="-1" strike="noStrike">
              <a:latin typeface="Arial"/>
            </a:endParaRPr>
          </a:p>
          <a:p>
            <a:pPr algn="ctr">
              <a:lnSpc>
                <a:spcPct val="100000"/>
              </a:lnSpc>
            </a:pPr>
            <a:endParaRPr b="0" lang="pt-BR" sz="1000" spc="-1" strike="noStrike">
              <a:latin typeface="Arial"/>
            </a:endParaRPr>
          </a:p>
          <a:p>
            <a:pPr algn="just">
              <a:lnSpc>
                <a:spcPct val="100000"/>
              </a:lnSpc>
            </a:pPr>
            <a:endParaRPr b="0" lang="pt-BR" sz="1000" spc="-1" strike="noStrike">
              <a:latin typeface="Arial"/>
            </a:endParaRPr>
          </a:p>
          <a:p>
            <a:pPr algn="just">
              <a:lnSpc>
                <a:spcPct val="100000"/>
              </a:lnSpc>
            </a:pPr>
            <a:endParaRPr b="0" lang="pt-BR" sz="1000" spc="-1" strike="noStrike">
              <a:latin typeface="Arial"/>
            </a:endParaRPr>
          </a:p>
          <a:p>
            <a:pPr algn="just">
              <a:lnSpc>
                <a:spcPct val="100000"/>
              </a:lnSpc>
            </a:pPr>
            <a:endParaRPr b="0" lang="pt-BR" sz="1000" spc="-1" strike="noStrike">
              <a:latin typeface="Arial"/>
            </a:endParaRPr>
          </a:p>
          <a:p>
            <a:pPr algn="r">
              <a:lnSpc>
                <a:spcPct val="100000"/>
              </a:lnSpc>
            </a:pPr>
            <a:endParaRPr b="0" lang="pt-BR" sz="1000" spc="-1" strike="noStrike">
              <a:latin typeface="Arial"/>
            </a:endParaRPr>
          </a:p>
          <a:p>
            <a:pPr algn="just">
              <a:lnSpc>
                <a:spcPct val="100000"/>
              </a:lnSpc>
            </a:pPr>
            <a:endParaRPr b="0" lang="pt-BR" sz="1000" spc="-1" strike="noStrike">
              <a:latin typeface="Arial"/>
            </a:endParaRPr>
          </a:p>
        </p:txBody>
      </p:sp>
    </p:spTree>
  </p:cSld>
  <p:timing>
    <p:tnLst>
      <p:par>
        <p:cTn id="7" dur="indefinite" restart="never" nodeType="tmRoot">
          <p:childTnLst>
            <p:seq>
              <p:cTn id="8" dur="indefinite" nodeType="mainSeq"/>
              <p:prevCondLst>
                <p:cond delay="0" evt="onPrev">
                  <p:tgtEl>
                    <p:sldTgt/>
                  </p:tgtEl>
                </p:cond>
              </p:prevCondLst>
              <p:nextCondLst>
                <p:cond delay="0" evt="onNext">
                  <p:tgtEl>
                    <p:sldTgt/>
                  </p:tgtEl>
                </p:cond>
              </p:nextCondLst>
            </p:seq>
          </p:childTnLst>
        </p:cTn>
      </p:par>
    </p:tnLst>
  </p:timing>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 name="CustomShape 1"/>
          <p:cNvSpPr/>
          <p:nvPr/>
        </p:nvSpPr>
        <p:spPr>
          <a:xfrm>
            <a:off x="695160" y="878400"/>
            <a:ext cx="7300800" cy="453600"/>
          </a:xfrm>
          <a:prstGeom prst="rect">
            <a:avLst/>
          </a:prstGeom>
          <a:noFill/>
          <a:ln>
            <a:noFill/>
          </a:ln>
        </p:spPr>
        <p:style>
          <a:lnRef idx="0"/>
          <a:fillRef idx="0"/>
          <a:effectRef idx="0"/>
          <a:fontRef idx="minor"/>
        </p:style>
      </p:sp>
      <p:sp>
        <p:nvSpPr>
          <p:cNvPr id="52" name="CustomShape 2"/>
          <p:cNvSpPr/>
          <p:nvPr/>
        </p:nvSpPr>
        <p:spPr>
          <a:xfrm>
            <a:off x="588960" y="401040"/>
            <a:ext cx="7300800" cy="636480"/>
          </a:xfrm>
          <a:prstGeom prst="rect">
            <a:avLst/>
          </a:prstGeom>
          <a:noFill/>
          <a:ln>
            <a:noFill/>
          </a:ln>
        </p:spPr>
        <p:style>
          <a:lnRef idx="0"/>
          <a:fillRef idx="0"/>
          <a:effectRef idx="0"/>
          <a:fontRef idx="minor"/>
        </p:style>
      </p:sp>
      <p:sp>
        <p:nvSpPr>
          <p:cNvPr id="53" name="CustomShape 3"/>
          <p:cNvSpPr/>
          <p:nvPr/>
        </p:nvSpPr>
        <p:spPr>
          <a:xfrm>
            <a:off x="695160" y="1404360"/>
            <a:ext cx="10620360" cy="4780080"/>
          </a:xfrm>
          <a:prstGeom prst="rect">
            <a:avLst/>
          </a:prstGeom>
          <a:noFill/>
          <a:ln>
            <a:noFill/>
          </a:ln>
        </p:spPr>
        <p:style>
          <a:lnRef idx="0"/>
          <a:fillRef idx="0"/>
          <a:effectRef idx="0"/>
          <a:fontRef idx="minor"/>
        </p:style>
        <p:txBody>
          <a:bodyPr lIns="90000" rIns="90000" tIns="45000" bIns="45000"/>
          <a:p>
            <a:pPr algn="just">
              <a:lnSpc>
                <a:spcPct val="100000"/>
              </a:lnSpc>
            </a:pPr>
            <a:endParaRPr b="0" lang="pt-BR" sz="1800" spc="-1" strike="noStrike">
              <a:latin typeface="Arial"/>
            </a:endParaRPr>
          </a:p>
          <a:p>
            <a:pPr algn="just">
              <a:lnSpc>
                <a:spcPct val="100000"/>
              </a:lnSpc>
            </a:pPr>
            <a:r>
              <a:rPr b="1" lang="pt-BR" sz="2400" spc="-1" strike="noStrike">
                <a:solidFill>
                  <a:srgbClr val="404040"/>
                </a:solidFill>
                <a:latin typeface="Calibri"/>
                <a:ea typeface="Times New Roman"/>
              </a:rPr>
              <a:t>A denúncia contra Prefeito por crime ocorrido em licitação municipal deve indicar, ao menos minimamente, que o acusado tenha tido participação ou conhecimento dos fatos supostamente ilícitos. </a:t>
            </a:r>
            <a:r>
              <a:rPr b="1" lang="pt-BR" sz="2400" spc="-1" strike="noStrike" u="sng">
                <a:solidFill>
                  <a:srgbClr val="404040"/>
                </a:solidFill>
                <a:uFillTx/>
                <a:latin typeface="Calibri"/>
                <a:ea typeface="Times New Roman"/>
              </a:rPr>
              <a:t>O Prefeito não pode ser incluído entre os acusados unicamente em razão da função pública que ocupa, sob pena de violação à responsabilidade penal subjetiva</a:t>
            </a:r>
            <a:r>
              <a:rPr b="1" lang="pt-BR" sz="2400" spc="-1" strike="noStrike">
                <a:solidFill>
                  <a:srgbClr val="404040"/>
                </a:solidFill>
                <a:latin typeface="Calibri"/>
                <a:ea typeface="Times New Roman"/>
              </a:rPr>
              <a:t>, na qual não se admite a responsabilidade presumida.</a:t>
            </a:r>
            <a:endParaRPr b="0" lang="pt-BR" sz="2400" spc="-1" strike="noStrike">
              <a:latin typeface="Arial"/>
            </a:endParaRPr>
          </a:p>
          <a:p>
            <a:pPr algn="just">
              <a:lnSpc>
                <a:spcPct val="100000"/>
              </a:lnSpc>
            </a:pPr>
            <a:endParaRPr b="0" lang="pt-BR" sz="2400" spc="-1" strike="noStrike">
              <a:latin typeface="Arial"/>
            </a:endParaRPr>
          </a:p>
          <a:p>
            <a:pPr algn="just">
              <a:lnSpc>
                <a:spcPct val="100000"/>
              </a:lnSpc>
            </a:pPr>
            <a:r>
              <a:rPr b="1" lang="pt-BR" sz="2400" spc="-1" strike="noStrike">
                <a:solidFill>
                  <a:srgbClr val="404040"/>
                </a:solidFill>
                <a:latin typeface="Calibri"/>
                <a:ea typeface="Times New Roman"/>
              </a:rPr>
              <a:t>STF. 1ª Turma. AP 912/PB, Rel. Min. Luiz Fux, julgado em 7/3/2017 (Info 856).</a:t>
            </a:r>
            <a:endParaRPr b="0" lang="pt-BR" sz="2400" spc="-1" strike="noStrike">
              <a:latin typeface="Arial"/>
            </a:endParaRPr>
          </a:p>
          <a:p>
            <a:pPr algn="just">
              <a:lnSpc>
                <a:spcPct val="100000"/>
              </a:lnSpc>
            </a:pPr>
            <a:endParaRPr b="0" lang="pt-BR" sz="2400" spc="-1" strike="noStrike">
              <a:latin typeface="Arial"/>
            </a:endParaRPr>
          </a:p>
          <a:p>
            <a:pPr algn="just">
              <a:lnSpc>
                <a:spcPct val="100000"/>
              </a:lnSpc>
            </a:pPr>
            <a:endParaRPr b="0" lang="pt-BR" sz="2400" spc="-1" strike="noStrike">
              <a:latin typeface="Arial"/>
            </a:endParaRPr>
          </a:p>
          <a:p>
            <a:pPr algn="ctr">
              <a:lnSpc>
                <a:spcPct val="100000"/>
              </a:lnSpc>
            </a:pPr>
            <a:endParaRPr b="0" lang="pt-BR" sz="2400" spc="-1" strike="noStrike">
              <a:latin typeface="Arial"/>
            </a:endParaRPr>
          </a:p>
          <a:p>
            <a:pPr algn="just">
              <a:lnSpc>
                <a:spcPct val="100000"/>
              </a:lnSpc>
            </a:pPr>
            <a:endParaRPr b="0" lang="pt-BR" sz="2400" spc="-1" strike="noStrike">
              <a:latin typeface="Arial"/>
            </a:endParaRPr>
          </a:p>
          <a:p>
            <a:pPr algn="ctr">
              <a:lnSpc>
                <a:spcPct val="100000"/>
              </a:lnSpc>
            </a:pPr>
            <a:endParaRPr b="0" lang="pt-BR" sz="2400" spc="-1" strike="noStrike">
              <a:latin typeface="Arial"/>
            </a:endParaRPr>
          </a:p>
          <a:p>
            <a:pPr algn="ctr">
              <a:lnSpc>
                <a:spcPct val="100000"/>
              </a:lnSpc>
            </a:pPr>
            <a:endParaRPr b="0" lang="pt-BR" sz="2400" spc="-1" strike="noStrike">
              <a:latin typeface="Arial"/>
            </a:endParaRPr>
          </a:p>
          <a:p>
            <a:pPr algn="just">
              <a:lnSpc>
                <a:spcPct val="100000"/>
              </a:lnSpc>
            </a:pPr>
            <a:endParaRPr b="0" lang="pt-BR" sz="2400" spc="-1" strike="noStrike">
              <a:latin typeface="Arial"/>
            </a:endParaRPr>
          </a:p>
          <a:p>
            <a:pPr algn="just">
              <a:lnSpc>
                <a:spcPct val="100000"/>
              </a:lnSpc>
            </a:pPr>
            <a:endParaRPr b="0" lang="pt-BR" sz="2400" spc="-1" strike="noStrike">
              <a:latin typeface="Arial"/>
            </a:endParaRPr>
          </a:p>
          <a:p>
            <a:pPr algn="just">
              <a:lnSpc>
                <a:spcPct val="100000"/>
              </a:lnSpc>
            </a:pPr>
            <a:endParaRPr b="0" lang="pt-BR" sz="2400" spc="-1" strike="noStrike">
              <a:latin typeface="Arial"/>
            </a:endParaRPr>
          </a:p>
          <a:p>
            <a:pPr algn="r">
              <a:lnSpc>
                <a:spcPct val="100000"/>
              </a:lnSpc>
            </a:pPr>
            <a:endParaRPr b="0" lang="pt-BR" sz="2400" spc="-1" strike="noStrike">
              <a:latin typeface="Arial"/>
            </a:endParaRPr>
          </a:p>
          <a:p>
            <a:pPr algn="just">
              <a:lnSpc>
                <a:spcPct val="100000"/>
              </a:lnSpc>
            </a:pPr>
            <a:endParaRPr b="0" lang="pt-BR" sz="2400" spc="-1" strike="noStrike">
              <a:latin typeface="Arial"/>
            </a:endParaRPr>
          </a:p>
        </p:txBody>
      </p:sp>
    </p:spTree>
  </p:cSld>
  <p:timing>
    <p:tnLst>
      <p:par>
        <p:cTn id="9" dur="indefinite" restart="never" nodeType="tmRoot">
          <p:childTnLst>
            <p:seq>
              <p:cTn id="10" dur="indefinite" nodeType="mainSeq"/>
              <p:prevCondLst>
                <p:cond delay="0" evt="onPrev">
                  <p:tgtEl>
                    <p:sldTgt/>
                  </p:tgtEl>
                </p:cond>
              </p:prevCondLst>
              <p:nextCondLst>
                <p:cond delay="0"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 name="CustomShape 1"/>
          <p:cNvSpPr/>
          <p:nvPr/>
        </p:nvSpPr>
        <p:spPr>
          <a:xfrm>
            <a:off x="695160" y="878400"/>
            <a:ext cx="7300800" cy="453600"/>
          </a:xfrm>
          <a:prstGeom prst="rect">
            <a:avLst/>
          </a:prstGeom>
          <a:noFill/>
          <a:ln>
            <a:noFill/>
          </a:ln>
        </p:spPr>
        <p:style>
          <a:lnRef idx="0"/>
          <a:fillRef idx="0"/>
          <a:effectRef idx="0"/>
          <a:fontRef idx="minor"/>
        </p:style>
      </p:sp>
      <p:sp>
        <p:nvSpPr>
          <p:cNvPr id="55" name="CustomShape 2"/>
          <p:cNvSpPr/>
          <p:nvPr/>
        </p:nvSpPr>
        <p:spPr>
          <a:xfrm>
            <a:off x="588960" y="401040"/>
            <a:ext cx="7300800" cy="636480"/>
          </a:xfrm>
          <a:prstGeom prst="rect">
            <a:avLst/>
          </a:prstGeom>
          <a:noFill/>
          <a:ln>
            <a:noFill/>
          </a:ln>
        </p:spPr>
        <p:style>
          <a:lnRef idx="0"/>
          <a:fillRef idx="0"/>
          <a:effectRef idx="0"/>
          <a:fontRef idx="minor"/>
        </p:style>
      </p:sp>
      <p:sp>
        <p:nvSpPr>
          <p:cNvPr id="56" name="CustomShape 3"/>
          <p:cNvSpPr/>
          <p:nvPr/>
        </p:nvSpPr>
        <p:spPr>
          <a:xfrm>
            <a:off x="695160" y="1404360"/>
            <a:ext cx="10620360" cy="4780080"/>
          </a:xfrm>
          <a:prstGeom prst="rect">
            <a:avLst/>
          </a:prstGeom>
          <a:noFill/>
          <a:ln>
            <a:noFill/>
          </a:ln>
        </p:spPr>
        <p:style>
          <a:lnRef idx="0"/>
          <a:fillRef idx="0"/>
          <a:effectRef idx="0"/>
          <a:fontRef idx="minor"/>
        </p:style>
        <p:txBody>
          <a:bodyPr lIns="90000" rIns="90000" tIns="45000" bIns="45000"/>
          <a:p>
            <a:pPr algn="just">
              <a:lnSpc>
                <a:spcPct val="100000"/>
              </a:lnSpc>
            </a:pPr>
            <a:r>
              <a:rPr b="1" lang="pt-BR" sz="2200" spc="-1" strike="noStrike">
                <a:solidFill>
                  <a:srgbClr val="404040"/>
                </a:solidFill>
                <a:latin typeface="Calibri"/>
                <a:ea typeface="Times New Roman"/>
              </a:rPr>
              <a:t>O Ministério Público ofereceu denúncia contra alguns sócios da empresa, dentre eles o Diretor-Presidente, afirmando, quanto a este, que praticou o crime de evasão de divisas porque detinha o domínio do fato e que não seria crível que a empresa movimentasse altos valores para o exterior sem que ele soubesse. O STF entendeu que esta denúncia é inepta. Não há óbice para que a denúncia invoque a teoria do domínio do fato para dar suporte à imputação penal, sendo necessário, contudo, que, além disso, ela aponte indícios convergentes no sentido de que o Presidente da empresa não só teve conhecimento do crime de evasão de divisas, como dirigiu finalisticamente a atuação dos demais acusados.</a:t>
            </a:r>
            <a:endParaRPr b="0" lang="pt-BR" sz="2200" spc="-1" strike="noStrike">
              <a:latin typeface="Arial"/>
            </a:endParaRPr>
          </a:p>
          <a:p>
            <a:pPr algn="just">
              <a:lnSpc>
                <a:spcPct val="100000"/>
              </a:lnSpc>
            </a:pPr>
            <a:r>
              <a:rPr b="1" lang="pt-BR" sz="2200" spc="-1" strike="noStrike">
                <a:solidFill>
                  <a:srgbClr val="404040"/>
                </a:solidFill>
                <a:latin typeface="Calibri"/>
                <a:ea typeface="Times New Roman"/>
              </a:rPr>
              <a:t>Assim, </a:t>
            </a:r>
            <a:r>
              <a:rPr b="1" lang="pt-BR" sz="2200" spc="-1" strike="noStrike" u="sng">
                <a:solidFill>
                  <a:srgbClr val="404040"/>
                </a:solidFill>
                <a:uFillTx/>
                <a:latin typeface="Calibri"/>
                <a:ea typeface="Times New Roman"/>
              </a:rPr>
              <a:t>não basta que o acusado se encontre em posição hierarquicamente superior. Isso porque o próprio estatuto da empresa prevê que haja divisão de responsabilidades e, em grandes corporações, empresas ou bancos há controles e auditorias exatamente porque nem mesmo os sócios têm como saber tudo o que se passa.</a:t>
            </a:r>
            <a:endParaRPr b="0" lang="pt-BR" sz="2200" spc="-1" strike="noStrike">
              <a:latin typeface="Arial"/>
            </a:endParaRPr>
          </a:p>
          <a:p>
            <a:pPr algn="just">
              <a:lnSpc>
                <a:spcPct val="100000"/>
              </a:lnSpc>
            </a:pPr>
            <a:r>
              <a:rPr b="1" lang="pt-BR" sz="2200" spc="-1" strike="noStrike">
                <a:solidFill>
                  <a:srgbClr val="404040"/>
                </a:solidFill>
                <a:latin typeface="Calibri"/>
                <a:ea typeface="Times New Roman"/>
              </a:rPr>
              <a:t>STF. 2ª Turma. HC 127397/BA, Rel. Min. Dias Toffoli, julgado em 6/12/2016 (Info 850).</a:t>
            </a:r>
            <a:endParaRPr b="0" lang="pt-BR" sz="2200" spc="-1" strike="noStrike">
              <a:latin typeface="Arial"/>
            </a:endParaRPr>
          </a:p>
          <a:p>
            <a:pPr algn="just">
              <a:lnSpc>
                <a:spcPct val="100000"/>
              </a:lnSpc>
            </a:pPr>
            <a:endParaRPr b="0" lang="pt-BR" sz="2200" spc="-1" strike="noStrike">
              <a:latin typeface="Arial"/>
            </a:endParaRPr>
          </a:p>
          <a:p>
            <a:pPr algn="just">
              <a:lnSpc>
                <a:spcPct val="100000"/>
              </a:lnSpc>
            </a:pPr>
            <a:endParaRPr b="0" lang="pt-BR" sz="2200" spc="-1" strike="noStrike">
              <a:latin typeface="Arial"/>
            </a:endParaRPr>
          </a:p>
          <a:p>
            <a:pPr algn="just">
              <a:lnSpc>
                <a:spcPct val="100000"/>
              </a:lnSpc>
            </a:pPr>
            <a:endParaRPr b="0" lang="pt-BR" sz="2200" spc="-1" strike="noStrike">
              <a:latin typeface="Arial"/>
            </a:endParaRPr>
          </a:p>
          <a:p>
            <a:pPr algn="just">
              <a:lnSpc>
                <a:spcPct val="100000"/>
              </a:lnSpc>
            </a:pPr>
            <a:endParaRPr b="0" lang="pt-BR" sz="2200" spc="-1" strike="noStrike">
              <a:latin typeface="Arial"/>
            </a:endParaRPr>
          </a:p>
          <a:p>
            <a:pPr algn="just">
              <a:lnSpc>
                <a:spcPct val="100000"/>
              </a:lnSpc>
            </a:pPr>
            <a:endParaRPr b="0" lang="pt-BR" sz="2200" spc="-1" strike="noStrike">
              <a:latin typeface="Arial"/>
            </a:endParaRPr>
          </a:p>
          <a:p>
            <a:pPr algn="ctr">
              <a:lnSpc>
                <a:spcPct val="100000"/>
              </a:lnSpc>
            </a:pPr>
            <a:endParaRPr b="0" lang="pt-BR" sz="2200" spc="-1" strike="noStrike">
              <a:latin typeface="Arial"/>
            </a:endParaRPr>
          </a:p>
          <a:p>
            <a:pPr algn="ctr">
              <a:lnSpc>
                <a:spcPct val="100000"/>
              </a:lnSpc>
            </a:pPr>
            <a:endParaRPr b="0" lang="pt-BR" sz="2200" spc="-1" strike="noStrike">
              <a:latin typeface="Arial"/>
            </a:endParaRPr>
          </a:p>
          <a:p>
            <a:pPr algn="just">
              <a:lnSpc>
                <a:spcPct val="100000"/>
              </a:lnSpc>
            </a:pPr>
            <a:endParaRPr b="0" lang="pt-BR" sz="2200" spc="-1" strike="noStrike">
              <a:latin typeface="Arial"/>
            </a:endParaRPr>
          </a:p>
          <a:p>
            <a:pPr algn="ctr">
              <a:lnSpc>
                <a:spcPct val="100000"/>
              </a:lnSpc>
            </a:pPr>
            <a:endParaRPr b="0" lang="pt-BR" sz="2200" spc="-1" strike="noStrike">
              <a:latin typeface="Arial"/>
            </a:endParaRPr>
          </a:p>
          <a:p>
            <a:pPr algn="ctr">
              <a:lnSpc>
                <a:spcPct val="100000"/>
              </a:lnSpc>
            </a:pPr>
            <a:endParaRPr b="0" lang="pt-BR" sz="2200" spc="-1" strike="noStrike">
              <a:latin typeface="Arial"/>
            </a:endParaRPr>
          </a:p>
          <a:p>
            <a:pPr algn="just">
              <a:lnSpc>
                <a:spcPct val="100000"/>
              </a:lnSpc>
            </a:pPr>
            <a:endParaRPr b="0" lang="pt-BR" sz="2200" spc="-1" strike="noStrike">
              <a:latin typeface="Arial"/>
            </a:endParaRPr>
          </a:p>
          <a:p>
            <a:pPr algn="just">
              <a:lnSpc>
                <a:spcPct val="100000"/>
              </a:lnSpc>
            </a:pPr>
            <a:endParaRPr b="0" lang="pt-BR" sz="2200" spc="-1" strike="noStrike">
              <a:latin typeface="Arial"/>
            </a:endParaRPr>
          </a:p>
          <a:p>
            <a:pPr algn="just">
              <a:lnSpc>
                <a:spcPct val="100000"/>
              </a:lnSpc>
            </a:pPr>
            <a:endParaRPr b="0" lang="pt-BR" sz="2200" spc="-1" strike="noStrike">
              <a:latin typeface="Arial"/>
            </a:endParaRPr>
          </a:p>
          <a:p>
            <a:pPr algn="r">
              <a:lnSpc>
                <a:spcPct val="100000"/>
              </a:lnSpc>
            </a:pPr>
            <a:endParaRPr b="0" lang="pt-BR" sz="2200" spc="-1" strike="noStrike">
              <a:latin typeface="Arial"/>
            </a:endParaRPr>
          </a:p>
          <a:p>
            <a:pPr algn="just">
              <a:lnSpc>
                <a:spcPct val="100000"/>
              </a:lnSpc>
            </a:pPr>
            <a:endParaRPr b="0" lang="pt-BR" sz="2200" spc="-1" strike="noStrike">
              <a:latin typeface="Arial"/>
            </a:endParaRPr>
          </a:p>
        </p:txBody>
      </p:sp>
    </p:spTree>
  </p:cSld>
  <p:timing>
    <p:tnLst>
      <p:par>
        <p:cTn id="11" dur="indefinite" restart="never" nodeType="tmRoot">
          <p:childTnLst>
            <p:seq>
              <p:cTn id="12" dur="indefinite" nodeType="mainSeq"/>
              <p:prevCondLst>
                <p:cond delay="0" evt="onPrev">
                  <p:tgtEl>
                    <p:sldTgt/>
                  </p:tgtEl>
                </p:cond>
              </p:prevCondLst>
              <p:nextCondLst>
                <p:cond delay="0"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7" name="CustomShape 1"/>
          <p:cNvSpPr/>
          <p:nvPr/>
        </p:nvSpPr>
        <p:spPr>
          <a:xfrm>
            <a:off x="695160" y="878400"/>
            <a:ext cx="7300800" cy="453600"/>
          </a:xfrm>
          <a:prstGeom prst="rect">
            <a:avLst/>
          </a:prstGeom>
          <a:noFill/>
          <a:ln>
            <a:noFill/>
          </a:ln>
        </p:spPr>
        <p:style>
          <a:lnRef idx="0"/>
          <a:fillRef idx="0"/>
          <a:effectRef idx="0"/>
          <a:fontRef idx="minor"/>
        </p:style>
      </p:sp>
      <p:sp>
        <p:nvSpPr>
          <p:cNvPr id="58" name="CustomShape 2"/>
          <p:cNvSpPr/>
          <p:nvPr/>
        </p:nvSpPr>
        <p:spPr>
          <a:xfrm>
            <a:off x="588960" y="401040"/>
            <a:ext cx="7300800" cy="636480"/>
          </a:xfrm>
          <a:prstGeom prst="rect">
            <a:avLst/>
          </a:prstGeom>
          <a:noFill/>
          <a:ln>
            <a:noFill/>
          </a:ln>
        </p:spPr>
        <p:style>
          <a:lnRef idx="0"/>
          <a:fillRef idx="0"/>
          <a:effectRef idx="0"/>
          <a:fontRef idx="minor"/>
        </p:style>
      </p:sp>
      <p:sp>
        <p:nvSpPr>
          <p:cNvPr id="59" name="CustomShape 3"/>
          <p:cNvSpPr/>
          <p:nvPr/>
        </p:nvSpPr>
        <p:spPr>
          <a:xfrm>
            <a:off x="695160" y="1404360"/>
            <a:ext cx="10620360" cy="4780080"/>
          </a:xfrm>
          <a:prstGeom prst="rect">
            <a:avLst/>
          </a:prstGeom>
          <a:noFill/>
          <a:ln>
            <a:noFill/>
          </a:ln>
        </p:spPr>
        <p:style>
          <a:lnRef idx="0"/>
          <a:fillRef idx="0"/>
          <a:effectRef idx="0"/>
          <a:fontRef idx="minor"/>
        </p:style>
        <p:txBody>
          <a:bodyPr lIns="90000" rIns="90000" tIns="45000" bIns="45000"/>
          <a:p>
            <a:pPr algn="just">
              <a:lnSpc>
                <a:spcPct val="100000"/>
              </a:lnSpc>
            </a:pPr>
            <a:r>
              <a:rPr b="1" lang="pt-BR" sz="2200" spc="-1" strike="noStrike" u="sng">
                <a:solidFill>
                  <a:srgbClr val="404040"/>
                </a:solidFill>
                <a:uFillTx/>
                <a:latin typeface="Calibri"/>
                <a:ea typeface="Times New Roman"/>
              </a:rPr>
              <a:t>A denúncia que deixa de mencionar a legislação complementar a que se refere o tipo penal não atende o disposto no art. 41 do CPP </a:t>
            </a:r>
            <a:r>
              <a:rPr b="1" lang="pt-BR" sz="2200" spc="-1" strike="noStrike">
                <a:solidFill>
                  <a:srgbClr val="404040"/>
                </a:solidFill>
                <a:latin typeface="Calibri"/>
                <a:ea typeface="Times New Roman"/>
              </a:rPr>
              <a:t>porque não descreve por completo a conduta delitiva, dificultando a compreensão da acusação e, por conseguinte, o exercício do direito de defesa.</a:t>
            </a:r>
            <a:endParaRPr b="0" lang="pt-BR" sz="2200" spc="-1" strike="noStrike">
              <a:latin typeface="Arial"/>
            </a:endParaRPr>
          </a:p>
          <a:p>
            <a:pPr algn="just">
              <a:lnSpc>
                <a:spcPct val="100000"/>
              </a:lnSpc>
            </a:pPr>
            <a:endParaRPr b="0" lang="pt-BR" sz="2200" spc="-1" strike="noStrike">
              <a:latin typeface="Arial"/>
            </a:endParaRPr>
          </a:p>
          <a:p>
            <a:pPr algn="just">
              <a:lnSpc>
                <a:spcPct val="100000"/>
              </a:lnSpc>
            </a:pPr>
            <a:r>
              <a:rPr b="1" lang="pt-BR" sz="2200" spc="-1" strike="noStrike">
                <a:solidFill>
                  <a:srgbClr val="404040"/>
                </a:solidFill>
                <a:latin typeface="Calibri"/>
                <a:ea typeface="Times New Roman"/>
              </a:rPr>
              <a:t>STJ. 5ª Turma. RHC 64430/SP, Rel. Min. Gurgel de Faria, julgado em 19/11/2015.</a:t>
            </a:r>
            <a:endParaRPr b="0" lang="pt-BR" sz="2200" spc="-1" strike="noStrike">
              <a:latin typeface="Arial"/>
            </a:endParaRPr>
          </a:p>
          <a:p>
            <a:pPr algn="just">
              <a:lnSpc>
                <a:spcPct val="100000"/>
              </a:lnSpc>
            </a:pPr>
            <a:endParaRPr b="0" lang="pt-BR" sz="2200" spc="-1" strike="noStrike">
              <a:latin typeface="Arial"/>
            </a:endParaRPr>
          </a:p>
          <a:p>
            <a:pPr algn="just">
              <a:lnSpc>
                <a:spcPct val="100000"/>
              </a:lnSpc>
            </a:pPr>
            <a:endParaRPr b="0" lang="pt-BR" sz="2200" spc="-1" strike="noStrike">
              <a:latin typeface="Arial"/>
            </a:endParaRPr>
          </a:p>
          <a:p>
            <a:pPr algn="just">
              <a:lnSpc>
                <a:spcPct val="100000"/>
              </a:lnSpc>
            </a:pPr>
            <a:endParaRPr b="0" lang="pt-BR" sz="2200" spc="-1" strike="noStrike">
              <a:latin typeface="Arial"/>
            </a:endParaRPr>
          </a:p>
          <a:p>
            <a:pPr algn="just">
              <a:lnSpc>
                <a:spcPct val="100000"/>
              </a:lnSpc>
            </a:pPr>
            <a:endParaRPr b="0" lang="pt-BR" sz="2200" spc="-1" strike="noStrike">
              <a:latin typeface="Arial"/>
            </a:endParaRPr>
          </a:p>
          <a:p>
            <a:pPr algn="ctr">
              <a:lnSpc>
                <a:spcPct val="100000"/>
              </a:lnSpc>
            </a:pPr>
            <a:endParaRPr b="0" lang="pt-BR" sz="2200" spc="-1" strike="noStrike">
              <a:latin typeface="Arial"/>
            </a:endParaRPr>
          </a:p>
          <a:p>
            <a:pPr algn="ctr">
              <a:lnSpc>
                <a:spcPct val="100000"/>
              </a:lnSpc>
            </a:pPr>
            <a:endParaRPr b="0" lang="pt-BR" sz="2200" spc="-1" strike="noStrike">
              <a:latin typeface="Arial"/>
            </a:endParaRPr>
          </a:p>
          <a:p>
            <a:pPr algn="just">
              <a:lnSpc>
                <a:spcPct val="100000"/>
              </a:lnSpc>
            </a:pPr>
            <a:endParaRPr b="0" lang="pt-BR" sz="2200" spc="-1" strike="noStrike">
              <a:latin typeface="Arial"/>
            </a:endParaRPr>
          </a:p>
          <a:p>
            <a:pPr algn="ctr">
              <a:lnSpc>
                <a:spcPct val="100000"/>
              </a:lnSpc>
            </a:pPr>
            <a:endParaRPr b="0" lang="pt-BR" sz="2200" spc="-1" strike="noStrike">
              <a:latin typeface="Arial"/>
            </a:endParaRPr>
          </a:p>
          <a:p>
            <a:pPr algn="ctr">
              <a:lnSpc>
                <a:spcPct val="100000"/>
              </a:lnSpc>
            </a:pPr>
            <a:endParaRPr b="0" lang="pt-BR" sz="2200" spc="-1" strike="noStrike">
              <a:latin typeface="Arial"/>
            </a:endParaRPr>
          </a:p>
          <a:p>
            <a:pPr algn="just">
              <a:lnSpc>
                <a:spcPct val="100000"/>
              </a:lnSpc>
            </a:pPr>
            <a:endParaRPr b="0" lang="pt-BR" sz="2200" spc="-1" strike="noStrike">
              <a:latin typeface="Arial"/>
            </a:endParaRPr>
          </a:p>
          <a:p>
            <a:pPr algn="just">
              <a:lnSpc>
                <a:spcPct val="100000"/>
              </a:lnSpc>
            </a:pPr>
            <a:endParaRPr b="0" lang="pt-BR" sz="2200" spc="-1" strike="noStrike">
              <a:latin typeface="Arial"/>
            </a:endParaRPr>
          </a:p>
          <a:p>
            <a:pPr algn="just">
              <a:lnSpc>
                <a:spcPct val="100000"/>
              </a:lnSpc>
            </a:pPr>
            <a:endParaRPr b="0" lang="pt-BR" sz="2200" spc="-1" strike="noStrike">
              <a:latin typeface="Arial"/>
            </a:endParaRPr>
          </a:p>
          <a:p>
            <a:pPr algn="r">
              <a:lnSpc>
                <a:spcPct val="100000"/>
              </a:lnSpc>
            </a:pPr>
            <a:endParaRPr b="0" lang="pt-BR" sz="2200" spc="-1" strike="noStrike">
              <a:latin typeface="Arial"/>
            </a:endParaRPr>
          </a:p>
          <a:p>
            <a:pPr algn="just">
              <a:lnSpc>
                <a:spcPct val="100000"/>
              </a:lnSpc>
            </a:pPr>
            <a:endParaRPr b="0" lang="pt-BR" sz="2200" spc="-1" strike="noStrike">
              <a:latin typeface="Arial"/>
            </a:endParaRPr>
          </a:p>
        </p:txBody>
      </p:sp>
    </p:spTree>
  </p:cSld>
  <p:timing>
    <p:tnLst>
      <p:par>
        <p:cTn id="13" dur="indefinite" restart="never" nodeType="tmRoot">
          <p:childTnLst>
            <p:seq>
              <p:cTn id="14" dur="indefinite" nodeType="mainSeq"/>
              <p:prevCondLst>
                <p:cond delay="0" evt="onPrev">
                  <p:tgtEl>
                    <p:sldTgt/>
                  </p:tgtEl>
                </p:cond>
              </p:prevCondLst>
              <p:nextCondLst>
                <p:cond delay="0"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CustomShape 1"/>
          <p:cNvSpPr/>
          <p:nvPr/>
        </p:nvSpPr>
        <p:spPr>
          <a:xfrm>
            <a:off x="695160" y="878400"/>
            <a:ext cx="7300800" cy="453600"/>
          </a:xfrm>
          <a:prstGeom prst="rect">
            <a:avLst/>
          </a:prstGeom>
          <a:noFill/>
          <a:ln>
            <a:noFill/>
          </a:ln>
        </p:spPr>
        <p:style>
          <a:lnRef idx="0"/>
          <a:fillRef idx="0"/>
          <a:effectRef idx="0"/>
          <a:fontRef idx="minor"/>
        </p:style>
      </p:sp>
      <p:sp>
        <p:nvSpPr>
          <p:cNvPr id="61" name="CustomShape 2"/>
          <p:cNvSpPr/>
          <p:nvPr/>
        </p:nvSpPr>
        <p:spPr>
          <a:xfrm>
            <a:off x="588960" y="401040"/>
            <a:ext cx="7300800" cy="636480"/>
          </a:xfrm>
          <a:prstGeom prst="rect">
            <a:avLst/>
          </a:prstGeom>
          <a:noFill/>
          <a:ln>
            <a:noFill/>
          </a:ln>
        </p:spPr>
        <p:style>
          <a:lnRef idx="0"/>
          <a:fillRef idx="0"/>
          <a:effectRef idx="0"/>
          <a:fontRef idx="minor"/>
        </p:style>
      </p:sp>
      <p:sp>
        <p:nvSpPr>
          <p:cNvPr id="62" name="CustomShape 3"/>
          <p:cNvSpPr/>
          <p:nvPr/>
        </p:nvSpPr>
        <p:spPr>
          <a:xfrm>
            <a:off x="695160" y="1404360"/>
            <a:ext cx="10620360" cy="4780080"/>
          </a:xfrm>
          <a:prstGeom prst="rect">
            <a:avLst/>
          </a:prstGeom>
          <a:noFill/>
          <a:ln>
            <a:noFill/>
          </a:ln>
        </p:spPr>
        <p:style>
          <a:lnRef idx="0"/>
          <a:fillRef idx="0"/>
          <a:effectRef idx="0"/>
          <a:fontRef idx="minor"/>
        </p:style>
        <p:txBody>
          <a:bodyPr lIns="90000" rIns="90000" tIns="45000" bIns="45000"/>
          <a:p>
            <a:pPr algn="just">
              <a:lnSpc>
                <a:spcPct val="100000"/>
              </a:lnSpc>
            </a:pPr>
            <a:r>
              <a:rPr b="1" lang="pt-BR" sz="2200" spc="-1" strike="noStrike" u="sng">
                <a:solidFill>
                  <a:srgbClr val="404040"/>
                </a:solidFill>
                <a:uFillTx/>
                <a:latin typeface="Calibri"/>
                <a:ea typeface="Times New Roman"/>
              </a:rPr>
              <a:t>É inepta a denúncia</a:t>
            </a:r>
            <a:r>
              <a:rPr b="1" lang="pt-BR" sz="2200" spc="-1" strike="noStrike">
                <a:solidFill>
                  <a:srgbClr val="404040"/>
                </a:solidFill>
                <a:latin typeface="Calibri"/>
                <a:ea typeface="Times New Roman"/>
              </a:rPr>
              <a:t> que, ao imputar a sócio a prática dos crimes contra a ordem tributária previstos nos incisos do art. 1º da Lei 8.137/1990,</a:t>
            </a:r>
            <a:r>
              <a:rPr b="1" lang="pt-BR" sz="2200" spc="-1" strike="noStrike" u="sng">
                <a:solidFill>
                  <a:srgbClr val="404040"/>
                </a:solidFill>
                <a:uFillTx/>
                <a:latin typeface="Calibri"/>
                <a:ea typeface="Times New Roman"/>
              </a:rPr>
              <a:t> limita-se a transcrever trechos dos tipos penais em questão e a mencionar a condição do denunciado de administrador da sociedade empresária </a:t>
            </a:r>
            <a:r>
              <a:rPr b="1" lang="pt-BR" sz="2200" spc="-1" strike="noStrike">
                <a:solidFill>
                  <a:srgbClr val="404040"/>
                </a:solidFill>
                <a:latin typeface="Calibri"/>
                <a:ea typeface="Times New Roman"/>
              </a:rPr>
              <a:t>que, em tese, teria suprimido tributos, sem descrever qual conduta ilícita supostamente cometida pelo acusado haveria contribuído para a consecução do resultado danoso.</a:t>
            </a:r>
            <a:endParaRPr b="0" lang="pt-BR" sz="2200" spc="-1" strike="noStrike">
              <a:latin typeface="Arial"/>
            </a:endParaRPr>
          </a:p>
          <a:p>
            <a:pPr algn="just">
              <a:lnSpc>
                <a:spcPct val="100000"/>
              </a:lnSpc>
            </a:pPr>
            <a:r>
              <a:rPr b="1" lang="pt-BR" sz="2200" spc="-1" strike="noStrike" u="sng">
                <a:solidFill>
                  <a:srgbClr val="404040"/>
                </a:solidFill>
                <a:uFillTx/>
                <a:latin typeface="Calibri"/>
                <a:ea typeface="Times New Roman"/>
              </a:rPr>
              <a:t>O simples fato de o acusado ser sócio e administrador da empresa constante da denúncia não pode levar a crer, necessariamente, que ele tivesse participação nos fatos delituosos,</a:t>
            </a:r>
            <a:r>
              <a:rPr b="1" lang="pt-BR" sz="2200" spc="-1" strike="noStrike">
                <a:solidFill>
                  <a:srgbClr val="404040"/>
                </a:solidFill>
                <a:latin typeface="Calibri"/>
                <a:ea typeface="Times New Roman"/>
              </a:rPr>
              <a:t> a ponto de se ter dispensado ao menos uma sinalização de sua conduta, ainda que breve, sob pena de restar configurada a repudiada </a:t>
            </a:r>
            <a:r>
              <a:rPr b="1" lang="pt-BR" sz="2200" spc="-1" strike="noStrike" u="sng">
                <a:solidFill>
                  <a:srgbClr val="404040"/>
                </a:solidFill>
                <a:uFillTx/>
                <a:latin typeface="Calibri"/>
                <a:ea typeface="Times New Roman"/>
              </a:rPr>
              <a:t>responsabilidade criminal objetiva.</a:t>
            </a:r>
            <a:endParaRPr b="0" lang="pt-BR" sz="2200" spc="-1" strike="noStrike">
              <a:latin typeface="Arial"/>
            </a:endParaRPr>
          </a:p>
          <a:p>
            <a:pPr algn="just">
              <a:lnSpc>
                <a:spcPct val="100000"/>
              </a:lnSpc>
            </a:pPr>
            <a:endParaRPr b="0" lang="pt-BR" sz="2200" spc="-1" strike="noStrike">
              <a:latin typeface="Arial"/>
            </a:endParaRPr>
          </a:p>
          <a:p>
            <a:pPr algn="just">
              <a:lnSpc>
                <a:spcPct val="100000"/>
              </a:lnSpc>
            </a:pPr>
            <a:r>
              <a:rPr b="1" lang="pt-BR" sz="2200" spc="-1" strike="noStrike">
                <a:solidFill>
                  <a:srgbClr val="404040"/>
                </a:solidFill>
                <a:latin typeface="Calibri"/>
                <a:ea typeface="Times New Roman"/>
              </a:rPr>
              <a:t>STJ. 6ª Turma. HC 224728-PE, Rel. Min. Rogerio Schietti Cruz, julgado em 10/6/2014 </a:t>
            </a:r>
            <a:endParaRPr b="0" lang="pt-BR" sz="2200" spc="-1" strike="noStrike">
              <a:latin typeface="Arial"/>
            </a:endParaRPr>
          </a:p>
          <a:p>
            <a:pPr algn="just">
              <a:lnSpc>
                <a:spcPct val="100000"/>
              </a:lnSpc>
            </a:pPr>
            <a:r>
              <a:rPr b="1" lang="pt-BR" sz="2200" spc="-1" strike="noStrike">
                <a:solidFill>
                  <a:srgbClr val="404040"/>
                </a:solidFill>
                <a:latin typeface="Calibri"/>
                <a:ea typeface="Times New Roman"/>
              </a:rPr>
              <a:t>(Info 543).</a:t>
            </a:r>
            <a:endParaRPr b="0" lang="pt-BR" sz="2200" spc="-1" strike="noStrike">
              <a:latin typeface="Arial"/>
            </a:endParaRPr>
          </a:p>
          <a:p>
            <a:pPr algn="just">
              <a:lnSpc>
                <a:spcPct val="100000"/>
              </a:lnSpc>
            </a:pPr>
            <a:endParaRPr b="0" lang="pt-BR" sz="2200" spc="-1" strike="noStrike">
              <a:latin typeface="Arial"/>
            </a:endParaRPr>
          </a:p>
          <a:p>
            <a:pPr algn="just">
              <a:lnSpc>
                <a:spcPct val="100000"/>
              </a:lnSpc>
            </a:pPr>
            <a:endParaRPr b="0" lang="pt-BR" sz="2200" spc="-1" strike="noStrike">
              <a:latin typeface="Arial"/>
            </a:endParaRPr>
          </a:p>
          <a:p>
            <a:pPr algn="just">
              <a:lnSpc>
                <a:spcPct val="100000"/>
              </a:lnSpc>
            </a:pPr>
            <a:endParaRPr b="0" lang="pt-BR" sz="2200" spc="-1" strike="noStrike">
              <a:latin typeface="Arial"/>
            </a:endParaRPr>
          </a:p>
          <a:p>
            <a:pPr algn="just">
              <a:lnSpc>
                <a:spcPct val="100000"/>
              </a:lnSpc>
            </a:pPr>
            <a:endParaRPr b="0" lang="pt-BR" sz="2200" spc="-1" strike="noStrike">
              <a:latin typeface="Arial"/>
            </a:endParaRPr>
          </a:p>
          <a:p>
            <a:pPr algn="just">
              <a:lnSpc>
                <a:spcPct val="100000"/>
              </a:lnSpc>
            </a:pPr>
            <a:endParaRPr b="0" lang="pt-BR" sz="2200" spc="-1" strike="noStrike">
              <a:latin typeface="Arial"/>
            </a:endParaRPr>
          </a:p>
          <a:p>
            <a:pPr algn="ctr">
              <a:lnSpc>
                <a:spcPct val="100000"/>
              </a:lnSpc>
            </a:pPr>
            <a:endParaRPr b="0" lang="pt-BR" sz="2200" spc="-1" strike="noStrike">
              <a:latin typeface="Arial"/>
            </a:endParaRPr>
          </a:p>
          <a:p>
            <a:pPr algn="ctr">
              <a:lnSpc>
                <a:spcPct val="100000"/>
              </a:lnSpc>
            </a:pPr>
            <a:endParaRPr b="0" lang="pt-BR" sz="2200" spc="-1" strike="noStrike">
              <a:latin typeface="Arial"/>
            </a:endParaRPr>
          </a:p>
          <a:p>
            <a:pPr algn="just">
              <a:lnSpc>
                <a:spcPct val="100000"/>
              </a:lnSpc>
            </a:pPr>
            <a:endParaRPr b="0" lang="pt-BR" sz="2200" spc="-1" strike="noStrike">
              <a:latin typeface="Arial"/>
            </a:endParaRPr>
          </a:p>
          <a:p>
            <a:pPr algn="ctr">
              <a:lnSpc>
                <a:spcPct val="100000"/>
              </a:lnSpc>
            </a:pPr>
            <a:endParaRPr b="0" lang="pt-BR" sz="2200" spc="-1" strike="noStrike">
              <a:latin typeface="Arial"/>
            </a:endParaRPr>
          </a:p>
          <a:p>
            <a:pPr algn="ctr">
              <a:lnSpc>
                <a:spcPct val="100000"/>
              </a:lnSpc>
            </a:pPr>
            <a:endParaRPr b="0" lang="pt-BR" sz="2200" spc="-1" strike="noStrike">
              <a:latin typeface="Arial"/>
            </a:endParaRPr>
          </a:p>
          <a:p>
            <a:pPr algn="just">
              <a:lnSpc>
                <a:spcPct val="100000"/>
              </a:lnSpc>
            </a:pPr>
            <a:endParaRPr b="0" lang="pt-BR" sz="2200" spc="-1" strike="noStrike">
              <a:latin typeface="Arial"/>
            </a:endParaRPr>
          </a:p>
          <a:p>
            <a:pPr algn="just">
              <a:lnSpc>
                <a:spcPct val="100000"/>
              </a:lnSpc>
            </a:pPr>
            <a:endParaRPr b="0" lang="pt-BR" sz="2200" spc="-1" strike="noStrike">
              <a:latin typeface="Arial"/>
            </a:endParaRPr>
          </a:p>
          <a:p>
            <a:pPr algn="just">
              <a:lnSpc>
                <a:spcPct val="100000"/>
              </a:lnSpc>
            </a:pPr>
            <a:endParaRPr b="0" lang="pt-BR" sz="2200" spc="-1" strike="noStrike">
              <a:latin typeface="Arial"/>
            </a:endParaRPr>
          </a:p>
          <a:p>
            <a:pPr algn="r">
              <a:lnSpc>
                <a:spcPct val="100000"/>
              </a:lnSpc>
            </a:pPr>
            <a:endParaRPr b="0" lang="pt-BR" sz="2200" spc="-1" strike="noStrike">
              <a:latin typeface="Arial"/>
            </a:endParaRPr>
          </a:p>
          <a:p>
            <a:pPr algn="just">
              <a:lnSpc>
                <a:spcPct val="100000"/>
              </a:lnSpc>
            </a:pPr>
            <a:endParaRPr b="0" lang="pt-BR" sz="2200" spc="-1" strike="noStrike">
              <a:latin typeface="Arial"/>
            </a:endParaRPr>
          </a:p>
        </p:txBody>
      </p:sp>
    </p:spTree>
  </p:cSld>
  <p:timing>
    <p:tnLst>
      <p:par>
        <p:cTn id="15" dur="indefinite" restart="never" nodeType="tmRoot">
          <p:childTnLst>
            <p:seq>
              <p:cTn id="16" dur="indefinite" nodeType="mainSeq"/>
              <p:prevCondLst>
                <p:cond delay="0" evt="onPrev">
                  <p:tgtEl>
                    <p:sldTgt/>
                  </p:tgtEl>
                </p:cond>
              </p:prevCondLst>
              <p:nextCondLst>
                <p:cond delay="0"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3" name="CustomShape 1"/>
          <p:cNvSpPr/>
          <p:nvPr/>
        </p:nvSpPr>
        <p:spPr>
          <a:xfrm>
            <a:off x="695160" y="878400"/>
            <a:ext cx="7300800" cy="453600"/>
          </a:xfrm>
          <a:prstGeom prst="rect">
            <a:avLst/>
          </a:prstGeom>
          <a:noFill/>
          <a:ln>
            <a:noFill/>
          </a:ln>
        </p:spPr>
        <p:style>
          <a:lnRef idx="0"/>
          <a:fillRef idx="0"/>
          <a:effectRef idx="0"/>
          <a:fontRef idx="minor"/>
        </p:style>
      </p:sp>
      <p:sp>
        <p:nvSpPr>
          <p:cNvPr id="64" name="CustomShape 2"/>
          <p:cNvSpPr/>
          <p:nvPr/>
        </p:nvSpPr>
        <p:spPr>
          <a:xfrm>
            <a:off x="588960" y="401040"/>
            <a:ext cx="7300800" cy="636480"/>
          </a:xfrm>
          <a:prstGeom prst="rect">
            <a:avLst/>
          </a:prstGeom>
          <a:noFill/>
          <a:ln>
            <a:noFill/>
          </a:ln>
        </p:spPr>
        <p:style>
          <a:lnRef idx="0"/>
          <a:fillRef idx="0"/>
          <a:effectRef idx="0"/>
          <a:fontRef idx="minor"/>
        </p:style>
      </p:sp>
      <p:sp>
        <p:nvSpPr>
          <p:cNvPr id="65" name="CustomShape 3"/>
          <p:cNvSpPr/>
          <p:nvPr/>
        </p:nvSpPr>
        <p:spPr>
          <a:xfrm>
            <a:off x="695160" y="1404360"/>
            <a:ext cx="10620360" cy="4780080"/>
          </a:xfrm>
          <a:prstGeom prst="rect">
            <a:avLst/>
          </a:prstGeom>
          <a:noFill/>
          <a:ln>
            <a:noFill/>
          </a:ln>
        </p:spPr>
        <p:style>
          <a:lnRef idx="0"/>
          <a:fillRef idx="0"/>
          <a:effectRef idx="0"/>
          <a:fontRef idx="minor"/>
        </p:style>
        <p:txBody>
          <a:bodyPr lIns="90000" rIns="90000" tIns="45000" bIns="45000"/>
          <a:p>
            <a:pPr algn="just">
              <a:lnSpc>
                <a:spcPct val="100000"/>
              </a:lnSpc>
            </a:pPr>
            <a:r>
              <a:rPr b="1" lang="pt-BR" sz="2200" spc="-1" strike="noStrike">
                <a:solidFill>
                  <a:srgbClr val="404040"/>
                </a:solidFill>
                <a:latin typeface="Calibri"/>
                <a:ea typeface="Times New Roman"/>
              </a:rPr>
              <a:t>Nos crimes de autoria coletiva, não é necessária a descrição MINUCIOSA e INDIVIDUALIZADA da ação de cada acusado.</a:t>
            </a:r>
            <a:endParaRPr b="0" lang="pt-BR" sz="2200" spc="-1" strike="noStrike">
              <a:latin typeface="Arial"/>
            </a:endParaRPr>
          </a:p>
          <a:p>
            <a:pPr algn="just">
              <a:lnSpc>
                <a:spcPct val="100000"/>
              </a:lnSpc>
            </a:pPr>
            <a:r>
              <a:rPr b="1" lang="pt-BR" sz="2200" spc="-1" strike="noStrike">
                <a:solidFill>
                  <a:srgbClr val="404040"/>
                </a:solidFill>
                <a:latin typeface="Calibri"/>
                <a:ea typeface="Times New Roman"/>
              </a:rPr>
              <a:t>Basta que o MP narre as condutas delituosas e a suposta autoria, com elementos suficientes para garantir o direito à ampla defesa e ao contraditório.</a:t>
            </a:r>
            <a:endParaRPr b="0" lang="pt-BR" sz="2200" spc="-1" strike="noStrike">
              <a:latin typeface="Arial"/>
            </a:endParaRPr>
          </a:p>
          <a:p>
            <a:pPr algn="just">
              <a:lnSpc>
                <a:spcPct val="100000"/>
              </a:lnSpc>
            </a:pPr>
            <a:r>
              <a:rPr b="1" lang="pt-BR" sz="2200" spc="-1" strike="noStrike">
                <a:solidFill>
                  <a:srgbClr val="404040"/>
                </a:solidFill>
                <a:latin typeface="Calibri"/>
                <a:ea typeface="Times New Roman"/>
              </a:rPr>
              <a:t>Embora não seja necessária a descrição PORMENORIZADA da conduta de cada denunciado, o Ministério Público deve narrar qual é o vínculo entre o denunciado e o crime a ele imputado, sob pena de ser a denúncia inepta.</a:t>
            </a:r>
            <a:endParaRPr b="0" lang="pt-BR" sz="2200" spc="-1" strike="noStrike">
              <a:latin typeface="Arial"/>
            </a:endParaRPr>
          </a:p>
          <a:p>
            <a:pPr algn="just">
              <a:lnSpc>
                <a:spcPct val="100000"/>
              </a:lnSpc>
            </a:pPr>
            <a:endParaRPr b="0" lang="pt-BR" sz="2200" spc="-1" strike="noStrike">
              <a:latin typeface="Arial"/>
            </a:endParaRPr>
          </a:p>
          <a:p>
            <a:pPr algn="just">
              <a:lnSpc>
                <a:spcPct val="100000"/>
              </a:lnSpc>
            </a:pPr>
            <a:r>
              <a:rPr b="1" lang="pt-BR" sz="2200" spc="-1" strike="noStrike">
                <a:solidFill>
                  <a:srgbClr val="404040"/>
                </a:solidFill>
                <a:latin typeface="Calibri"/>
                <a:ea typeface="Times New Roman"/>
              </a:rPr>
              <a:t>STJ. 5ª Turma. HC 214861-SC, Rel. Min. Laurita Vaz, julgado em 28/2/2012.</a:t>
            </a:r>
            <a:endParaRPr b="0" lang="pt-BR" sz="2200" spc="-1" strike="noStrike">
              <a:latin typeface="Arial"/>
            </a:endParaRPr>
          </a:p>
          <a:p>
            <a:pPr algn="just">
              <a:lnSpc>
                <a:spcPct val="100000"/>
              </a:lnSpc>
            </a:pPr>
            <a:endParaRPr b="0" lang="pt-BR" sz="2200" spc="-1" strike="noStrike">
              <a:latin typeface="Arial"/>
            </a:endParaRPr>
          </a:p>
          <a:p>
            <a:pPr algn="just">
              <a:lnSpc>
                <a:spcPct val="100000"/>
              </a:lnSpc>
            </a:pPr>
            <a:endParaRPr b="0" lang="pt-BR" sz="2200" spc="-1" strike="noStrike">
              <a:latin typeface="Arial"/>
            </a:endParaRPr>
          </a:p>
          <a:p>
            <a:pPr algn="just">
              <a:lnSpc>
                <a:spcPct val="100000"/>
              </a:lnSpc>
            </a:pPr>
            <a:endParaRPr b="0" lang="pt-BR" sz="2200" spc="-1" strike="noStrike">
              <a:latin typeface="Arial"/>
            </a:endParaRPr>
          </a:p>
          <a:p>
            <a:pPr algn="just">
              <a:lnSpc>
                <a:spcPct val="100000"/>
              </a:lnSpc>
            </a:pPr>
            <a:endParaRPr b="0" lang="pt-BR" sz="2200" spc="-1" strike="noStrike">
              <a:latin typeface="Arial"/>
            </a:endParaRPr>
          </a:p>
          <a:p>
            <a:pPr algn="ctr">
              <a:lnSpc>
                <a:spcPct val="100000"/>
              </a:lnSpc>
            </a:pPr>
            <a:endParaRPr b="0" lang="pt-BR" sz="2200" spc="-1" strike="noStrike">
              <a:latin typeface="Arial"/>
            </a:endParaRPr>
          </a:p>
          <a:p>
            <a:pPr algn="ctr">
              <a:lnSpc>
                <a:spcPct val="100000"/>
              </a:lnSpc>
            </a:pPr>
            <a:endParaRPr b="0" lang="pt-BR" sz="2200" spc="-1" strike="noStrike">
              <a:latin typeface="Arial"/>
            </a:endParaRPr>
          </a:p>
          <a:p>
            <a:pPr algn="just">
              <a:lnSpc>
                <a:spcPct val="100000"/>
              </a:lnSpc>
            </a:pPr>
            <a:endParaRPr b="0" lang="pt-BR" sz="2200" spc="-1" strike="noStrike">
              <a:latin typeface="Arial"/>
            </a:endParaRPr>
          </a:p>
          <a:p>
            <a:pPr algn="ctr">
              <a:lnSpc>
                <a:spcPct val="100000"/>
              </a:lnSpc>
            </a:pPr>
            <a:endParaRPr b="0" lang="pt-BR" sz="2200" spc="-1" strike="noStrike">
              <a:latin typeface="Arial"/>
            </a:endParaRPr>
          </a:p>
          <a:p>
            <a:pPr algn="ctr">
              <a:lnSpc>
                <a:spcPct val="100000"/>
              </a:lnSpc>
            </a:pPr>
            <a:endParaRPr b="0" lang="pt-BR" sz="2200" spc="-1" strike="noStrike">
              <a:latin typeface="Arial"/>
            </a:endParaRPr>
          </a:p>
          <a:p>
            <a:pPr algn="just">
              <a:lnSpc>
                <a:spcPct val="100000"/>
              </a:lnSpc>
            </a:pPr>
            <a:endParaRPr b="0" lang="pt-BR" sz="2200" spc="-1" strike="noStrike">
              <a:latin typeface="Arial"/>
            </a:endParaRPr>
          </a:p>
          <a:p>
            <a:pPr algn="just">
              <a:lnSpc>
                <a:spcPct val="100000"/>
              </a:lnSpc>
            </a:pPr>
            <a:endParaRPr b="0" lang="pt-BR" sz="2200" spc="-1" strike="noStrike">
              <a:latin typeface="Arial"/>
            </a:endParaRPr>
          </a:p>
          <a:p>
            <a:pPr algn="just">
              <a:lnSpc>
                <a:spcPct val="100000"/>
              </a:lnSpc>
            </a:pPr>
            <a:endParaRPr b="0" lang="pt-BR" sz="2200" spc="-1" strike="noStrike">
              <a:latin typeface="Arial"/>
            </a:endParaRPr>
          </a:p>
          <a:p>
            <a:pPr algn="r">
              <a:lnSpc>
                <a:spcPct val="100000"/>
              </a:lnSpc>
            </a:pPr>
            <a:endParaRPr b="0" lang="pt-BR" sz="2200" spc="-1" strike="noStrike">
              <a:latin typeface="Arial"/>
            </a:endParaRPr>
          </a:p>
          <a:p>
            <a:pPr algn="just">
              <a:lnSpc>
                <a:spcPct val="100000"/>
              </a:lnSpc>
            </a:pPr>
            <a:endParaRPr b="0" lang="pt-BR" sz="2200" spc="-1" strike="noStrike">
              <a:latin typeface="Arial"/>
            </a:endParaRPr>
          </a:p>
        </p:txBody>
      </p:sp>
    </p:spTree>
  </p:cSld>
  <p:timing>
    <p:tnLst>
      <p:par>
        <p:cTn id="17" dur="indefinite" restart="never" nodeType="tmRoot">
          <p:childTnLst>
            <p:seq>
              <p:cTn id="18" dur="indefinite" nodeType="mainSeq"/>
              <p:prevCondLst>
                <p:cond delay="0" evt="onPrev">
                  <p:tgtEl>
                    <p:sldTgt/>
                  </p:tgtEl>
                </p:cond>
              </p:prevCondLst>
              <p:nextCondLst>
                <p:cond delay="0" evt="onNext">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718</TotalTime>
  <Application>LibreOffice/6.0.5.2$Windows_X86_64 LibreOffice_project/54c8cbb85f300ac59db32fe8a675ff7683cd5a16</Application>
  <Words>2086</Words>
  <Paragraphs>118</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2018-06-20T14:11:01Z</dcterms:created>
  <dc:creator>Hans Richard Schorsch Schorsch</dc:creator>
  <dc:description/>
  <dc:language>pt-BR</dc:language>
  <cp:lastModifiedBy/>
  <dcterms:modified xsi:type="dcterms:W3CDTF">2020-02-27T17:42:17Z</dcterms:modified>
  <cp:revision>77</cp:revision>
  <dc:subject/>
  <dc:title>Apresentação do PowerPoint</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14.0000</vt:lpwstr>
  </property>
  <property fmtid="{D5CDD505-2E9C-101B-9397-08002B2CF9AE}" pid="3" name="HiddenSlides">
    <vt:i4>0</vt:i4>
  </property>
  <property fmtid="{D5CDD505-2E9C-101B-9397-08002B2CF9AE}" pid="4" name="HyperlinksChanged">
    <vt:bool>0</vt:bool>
  </property>
  <property fmtid="{D5CDD505-2E9C-101B-9397-08002B2CF9AE}" pid="5" name="LinksUpToDate">
    <vt:bool>0</vt:bool>
  </property>
  <property fmtid="{D5CDD505-2E9C-101B-9397-08002B2CF9AE}" pid="6" name="MMClips">
    <vt:i4>0</vt:i4>
  </property>
  <property fmtid="{D5CDD505-2E9C-101B-9397-08002B2CF9AE}" pid="7" name="Notes">
    <vt:i4>0</vt:i4>
  </property>
  <property fmtid="{D5CDD505-2E9C-101B-9397-08002B2CF9AE}" pid="8" name="PresentationFormat">
    <vt:lpwstr>Personalizar</vt:lpwstr>
  </property>
  <property fmtid="{D5CDD505-2E9C-101B-9397-08002B2CF9AE}" pid="9" name="ScaleCrop">
    <vt:bool>0</vt:bool>
  </property>
  <property fmtid="{D5CDD505-2E9C-101B-9397-08002B2CF9AE}" pid="10" name="ShareDoc">
    <vt:bool>0</vt:bool>
  </property>
  <property fmtid="{D5CDD505-2E9C-101B-9397-08002B2CF9AE}" pid="11" name="Slides">
    <vt:i4>17</vt:i4>
  </property>
</Properties>
</file>