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51"/>
  </p:notesMasterIdLst>
  <p:sldIdLst>
    <p:sldId id="375" r:id="rId2"/>
    <p:sldId id="370" r:id="rId3"/>
    <p:sldId id="371" r:id="rId4"/>
    <p:sldId id="372" r:id="rId5"/>
    <p:sldId id="373" r:id="rId6"/>
    <p:sldId id="376" r:id="rId7"/>
    <p:sldId id="378" r:id="rId8"/>
    <p:sldId id="379" r:id="rId9"/>
    <p:sldId id="381" r:id="rId10"/>
    <p:sldId id="382" r:id="rId11"/>
    <p:sldId id="383" r:id="rId12"/>
    <p:sldId id="384" r:id="rId13"/>
    <p:sldId id="386" r:id="rId14"/>
    <p:sldId id="387" r:id="rId15"/>
    <p:sldId id="389" r:id="rId16"/>
    <p:sldId id="390" r:id="rId17"/>
    <p:sldId id="392" r:id="rId18"/>
    <p:sldId id="394" r:id="rId19"/>
    <p:sldId id="395" r:id="rId20"/>
    <p:sldId id="396" r:id="rId21"/>
    <p:sldId id="397" r:id="rId22"/>
    <p:sldId id="398" r:id="rId23"/>
    <p:sldId id="399" r:id="rId24"/>
    <p:sldId id="401" r:id="rId25"/>
    <p:sldId id="402" r:id="rId26"/>
    <p:sldId id="403" r:id="rId27"/>
    <p:sldId id="404" r:id="rId28"/>
    <p:sldId id="406" r:id="rId29"/>
    <p:sldId id="407" r:id="rId30"/>
    <p:sldId id="408" r:id="rId31"/>
    <p:sldId id="409" r:id="rId32"/>
    <p:sldId id="410" r:id="rId33"/>
    <p:sldId id="411" r:id="rId34"/>
    <p:sldId id="412" r:id="rId35"/>
    <p:sldId id="413" r:id="rId36"/>
    <p:sldId id="414" r:id="rId37"/>
    <p:sldId id="415" r:id="rId38"/>
    <p:sldId id="416" r:id="rId39"/>
    <p:sldId id="419" r:id="rId40"/>
    <p:sldId id="421" r:id="rId41"/>
    <p:sldId id="422" r:id="rId42"/>
    <p:sldId id="358" r:id="rId43"/>
    <p:sldId id="424" r:id="rId44"/>
    <p:sldId id="425" r:id="rId45"/>
    <p:sldId id="426" r:id="rId46"/>
    <p:sldId id="427" r:id="rId47"/>
    <p:sldId id="428" r:id="rId48"/>
    <p:sldId id="429" r:id="rId49"/>
    <p:sldId id="377" r:id="rId50"/>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6" autoAdjust="0"/>
    <p:restoredTop sz="94624" autoAdjust="0"/>
  </p:normalViewPr>
  <p:slideViewPr>
    <p:cSldViewPr>
      <p:cViewPr varScale="1">
        <p:scale>
          <a:sx n="68" d="100"/>
          <a:sy n="68" d="100"/>
        </p:scale>
        <p:origin x="144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6AC798-B301-4653-BDA7-AE27059F9116}" type="datetimeFigureOut">
              <a:rPr lang="pt-BR" smtClean="0"/>
              <a:pPr/>
              <a:t>03/04/2020</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B4473C-E592-42F2-9E24-5CE80D9E96BA}" type="slidenum">
              <a:rPr lang="pt-BR" smtClean="0"/>
              <a:pPr/>
              <a:t>‹nº›</a:t>
            </a:fld>
            <a:endParaRPr lang="pt-BR"/>
          </a:p>
        </p:txBody>
      </p:sp>
    </p:spTree>
    <p:extLst>
      <p:ext uri="{BB962C8B-B14F-4D97-AF65-F5344CB8AC3E}">
        <p14:creationId xmlns:p14="http://schemas.microsoft.com/office/powerpoint/2010/main" val="260120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estilo do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5D009F6D-8E9A-4C77-8D73-7E537A0CA58B}" type="datetimeFigureOut">
              <a:rPr lang="pt-BR" smtClean="0"/>
              <a:pPr/>
              <a:t>03/04/2020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D009F6D-8E9A-4C77-8D73-7E537A0CA58B}" type="datetimeFigureOut">
              <a:rPr lang="pt-BR" smtClean="0"/>
              <a:pPr/>
              <a:t>03/04/2020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estilo do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D009F6D-8E9A-4C77-8D73-7E537A0CA58B}" type="datetimeFigureOut">
              <a:rPr lang="pt-BR" smtClean="0"/>
              <a:pPr/>
              <a:t>03/04/2020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idx="1"/>
          </p:nvPr>
        </p:nvSpPr>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D009F6D-8E9A-4C77-8D73-7E537A0CA58B}" type="datetimeFigureOut">
              <a:rPr lang="pt-BR" smtClean="0"/>
              <a:pPr/>
              <a:t>03/04/2020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estilo do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do texto mestre</a:t>
            </a:r>
          </a:p>
        </p:txBody>
      </p:sp>
      <p:sp>
        <p:nvSpPr>
          <p:cNvPr id="4" name="Espaço Reservado para Data 3"/>
          <p:cNvSpPr>
            <a:spLocks noGrp="1"/>
          </p:cNvSpPr>
          <p:nvPr>
            <p:ph type="dt" sz="half" idx="10"/>
          </p:nvPr>
        </p:nvSpPr>
        <p:spPr/>
        <p:txBody>
          <a:bodyPr/>
          <a:lstStyle/>
          <a:p>
            <a:fld id="{5D009F6D-8E9A-4C77-8D73-7E537A0CA58B}" type="datetimeFigureOut">
              <a:rPr lang="pt-BR" smtClean="0"/>
              <a:pPr/>
              <a:t>03/04/2020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5D009F6D-8E9A-4C77-8D73-7E537A0CA58B}" type="datetimeFigureOut">
              <a:rPr lang="pt-BR" smtClean="0"/>
              <a:pPr/>
              <a:t>03/04/2020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estilo do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5D009F6D-8E9A-4C77-8D73-7E537A0CA58B}" type="datetimeFigureOut">
              <a:rPr lang="pt-BR" smtClean="0"/>
              <a:pPr/>
              <a:t>03/04/2020</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Data 2"/>
          <p:cNvSpPr>
            <a:spLocks noGrp="1"/>
          </p:cNvSpPr>
          <p:nvPr>
            <p:ph type="dt" sz="half" idx="10"/>
          </p:nvPr>
        </p:nvSpPr>
        <p:spPr/>
        <p:txBody>
          <a:bodyPr/>
          <a:lstStyle/>
          <a:p>
            <a:fld id="{5D009F6D-8E9A-4C77-8D73-7E537A0CA58B}" type="datetimeFigureOut">
              <a:rPr lang="pt-BR" smtClean="0"/>
              <a:pPr/>
              <a:t>03/04/2020</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5D009F6D-8E9A-4C77-8D73-7E537A0CA58B}" type="datetimeFigureOut">
              <a:rPr lang="pt-BR" smtClean="0"/>
              <a:pPr/>
              <a:t>03/04/2020</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estilo do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5D009F6D-8E9A-4C77-8D73-7E537A0CA58B}" type="datetimeFigureOut">
              <a:rPr lang="pt-BR" smtClean="0"/>
              <a:pPr/>
              <a:t>03/04/2020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estilo do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5D009F6D-8E9A-4C77-8D73-7E537A0CA58B}" type="datetimeFigureOut">
              <a:rPr lang="pt-BR" smtClean="0"/>
              <a:pPr/>
              <a:t>03/04/2020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a:t>Clique para editar o estilo do título mestre</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009F6D-8E9A-4C77-8D73-7E537A0CA58B}" type="datetimeFigureOut">
              <a:rPr lang="pt-BR" smtClean="0"/>
              <a:pPr/>
              <a:t>03/04/2020</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926EDF-DB1F-411A-820A-178B9CA776C1}"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jus.com.br/tudo/responsabilidade-civil" TargetMode="External"/><Relationship Id="rId2" Type="http://schemas.openxmlformats.org/officeDocument/2006/relationships/hyperlink" Target="https://jus.com.br/tudo/prisao"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www.planalto.gov.br/ccivil_03/_Ato2019-2022/2019/Lei/L13964.htm#art3" TargetMode="External"/><Relationship Id="rId2" Type="http://schemas.openxmlformats.org/officeDocument/2006/relationships/hyperlink" Target="http://www.planalto.gov.br/ccivil_03/decreto-lei/del3689.htm#art387"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www.planalto.gov.br/ccivil_03/_Ato2019-2022/2019/Lei/L13964.htm#art3"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planalto.gov.br/ccivil_03/decreto-lei/del3689.htm#art492.." TargetMode="External"/><Relationship Id="rId2" Type="http://schemas.openxmlformats.org/officeDocument/2006/relationships/hyperlink" Target="http://www.planalto.gov.br/ccivil_03/decreto-lei/del3689.htm#art41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BCC25B-CD9D-4310-B272-32C0C7AE7C55}"/>
              </a:ext>
            </a:extLst>
          </p:cNvPr>
          <p:cNvSpPr>
            <a:spLocks noGrp="1"/>
          </p:cNvSpPr>
          <p:nvPr>
            <p:ph type="title"/>
          </p:nvPr>
        </p:nvSpPr>
        <p:spPr/>
        <p:txBody>
          <a:bodyPr/>
          <a:lstStyle/>
          <a:p>
            <a:r>
              <a:rPr lang="pt-BR" dirty="0">
                <a:latin typeface="Tempus Sans ITC" panose="04020404030D07020202" pitchFamily="82" charset="0"/>
              </a:rPr>
              <a:t>BECA SURRADA</a:t>
            </a:r>
          </a:p>
        </p:txBody>
      </p:sp>
      <p:pic>
        <p:nvPicPr>
          <p:cNvPr id="4" name="Espaço Reservado para Conteúdo 7">
            <a:extLst>
              <a:ext uri="{FF2B5EF4-FFF2-40B4-BE49-F238E27FC236}">
                <a16:creationId xmlns:a16="http://schemas.microsoft.com/office/drawing/2014/main" id="{B34D1E89-F750-44FC-A460-30064DAAF993}"/>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55383" y="1600200"/>
            <a:ext cx="6033233" cy="4525963"/>
          </a:xfrm>
        </p:spPr>
      </p:pic>
    </p:spTree>
    <p:extLst>
      <p:ext uri="{BB962C8B-B14F-4D97-AF65-F5344CB8AC3E}">
        <p14:creationId xmlns:p14="http://schemas.microsoft.com/office/powerpoint/2010/main" val="1462261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EED447-FE00-4BB8-9451-FBBB6D39923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F8F4B58-CB2C-4841-8EB8-CF806CA53760}"/>
              </a:ext>
            </a:extLst>
          </p:cNvPr>
          <p:cNvSpPr>
            <a:spLocks noGrp="1"/>
          </p:cNvSpPr>
          <p:nvPr>
            <p:ph idx="1"/>
          </p:nvPr>
        </p:nvSpPr>
        <p:spPr/>
        <p:txBody>
          <a:bodyPr>
            <a:normAutofit fontScale="62500" lnSpcReduction="20000"/>
          </a:bodyPr>
          <a:lstStyle/>
          <a:p>
            <a:pPr algn="just"/>
            <a:r>
              <a:rPr lang="pt-BR" dirty="0"/>
              <a:t>2.3) Pronúncia:</a:t>
            </a:r>
          </a:p>
          <a:p>
            <a:pPr algn="just"/>
            <a:r>
              <a:rPr lang="pt-BR" b="1" i="1" dirty="0"/>
              <a:t>“Art. 413.</a:t>
            </a:r>
            <a:r>
              <a:rPr lang="pt-BR" i="1" dirty="0"/>
              <a:t> O juiz, fundamentadamente, pronunciará o acusado, se convencido da materialidade do fato e da existência de indícios suficientes de autoria ou de participação. (Redação dada pela Lei nº 11.689, de 2008)</a:t>
            </a:r>
            <a:endParaRPr lang="pt-BR" dirty="0"/>
          </a:p>
          <a:p>
            <a:pPr algn="just"/>
            <a:r>
              <a:rPr lang="pt-BR" b="1" i="1" dirty="0"/>
              <a:t>§ 1o</a:t>
            </a:r>
            <a:r>
              <a:rPr lang="pt-BR" i="1" dirty="0"/>
              <a:t> A fundamentação da pronúncia limitar-se-á à indicação da materialidade do fato e da existência de indícios suficientes de autoria ou de participação, devendo o juiz declarar o dispositivo legal em que julgar incurso o acusado e especificar as circunstâncias qualificadoras e as causas de aumento de pena. (Incluído pela Lei nº 11.689, de 2008)</a:t>
            </a:r>
            <a:endParaRPr lang="pt-BR" dirty="0"/>
          </a:p>
          <a:p>
            <a:pPr algn="just"/>
            <a:r>
              <a:rPr lang="pt-BR" b="1" i="1" dirty="0"/>
              <a:t>§ 2o</a:t>
            </a:r>
            <a:r>
              <a:rPr lang="pt-BR" i="1" dirty="0"/>
              <a:t> Se o crime for afiançável, o juiz arbitrará o valor da fiança para a concessão ou manutenção da liberdade provisória. (Incluído pela Lei nº 11.689, de 2008)</a:t>
            </a:r>
            <a:endParaRPr lang="pt-BR" dirty="0"/>
          </a:p>
          <a:p>
            <a:pPr algn="just"/>
            <a:r>
              <a:rPr lang="pt-BR" b="1" i="1" dirty="0"/>
              <a:t>§ 3o</a:t>
            </a:r>
            <a:r>
              <a:rPr lang="pt-BR" i="1" dirty="0"/>
              <a:t> O juiz decidirá, motivadamente, no caso de manutenção, revogação ou substituição da prisão ou medida restritiva de liberdade anteriormente decretada e, tratando-se de acusado solto, sobre a necessidade da decretação da prisão ou imposição de quaisquer das medidas previstas no Título IX do Livro I deste Código. “</a:t>
            </a:r>
            <a:endParaRPr lang="pt-BR" dirty="0"/>
          </a:p>
          <a:p>
            <a:endParaRPr lang="pt-BR" dirty="0"/>
          </a:p>
        </p:txBody>
      </p:sp>
    </p:spTree>
    <p:extLst>
      <p:ext uri="{BB962C8B-B14F-4D97-AF65-F5344CB8AC3E}">
        <p14:creationId xmlns:p14="http://schemas.microsoft.com/office/powerpoint/2010/main" val="8818857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460252-96C1-4A5C-AD6F-CD17645B1C1D}"/>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C826ED8-214D-42FD-9223-4EFF86F3E122}"/>
              </a:ext>
            </a:extLst>
          </p:cNvPr>
          <p:cNvSpPr>
            <a:spLocks noGrp="1"/>
          </p:cNvSpPr>
          <p:nvPr>
            <p:ph idx="1"/>
          </p:nvPr>
        </p:nvSpPr>
        <p:spPr/>
        <p:txBody>
          <a:bodyPr>
            <a:normAutofit fontScale="70000" lnSpcReduction="20000"/>
          </a:bodyPr>
          <a:lstStyle/>
          <a:p>
            <a:pPr algn="just"/>
            <a:r>
              <a:rPr lang="pt-BR" dirty="0"/>
              <a:t>- é a decisão judicial que reconhece a admissibilidade da acusação feita pelo Ministério Público (ou excepcionalmente pelo ofendido) em sua petição inicial penal (denúncia) determinando, como consequência, o julgamento do réu, em plenário do Tribunal do Júri, perante o Conselho de Sentença; </a:t>
            </a:r>
          </a:p>
          <a:p>
            <a:pPr algn="just"/>
            <a:r>
              <a:rPr lang="pt-BR" dirty="0"/>
              <a:t>- decisão de cunho declaratório, reconhece a plausibilidade da acusação feita; </a:t>
            </a:r>
          </a:p>
          <a:p>
            <a:pPr algn="just"/>
            <a:r>
              <a:rPr lang="pt-BR" dirty="0"/>
              <a:t>- esta decisão limita os termos da acusação que será feita em plenário, conforme artigo 476, CPP:</a:t>
            </a:r>
          </a:p>
          <a:p>
            <a:pPr algn="just"/>
            <a:r>
              <a:rPr lang="pt-BR" dirty="0"/>
              <a:t> </a:t>
            </a:r>
          </a:p>
          <a:p>
            <a:pPr algn="just"/>
            <a:r>
              <a:rPr lang="pt-BR" dirty="0"/>
              <a:t>“</a:t>
            </a:r>
            <a:r>
              <a:rPr lang="pt-BR" i="1" dirty="0"/>
              <a:t>A</a:t>
            </a:r>
            <a:r>
              <a:rPr lang="pt-BR" b="1" i="1" dirty="0"/>
              <a:t>rt. 476.</a:t>
            </a:r>
            <a:r>
              <a:rPr lang="pt-BR" i="1" dirty="0"/>
              <a:t> Encerrada a instrução, será concedida a palavra ao Ministério Público, que fará a acusação, nos limites da pronúncia ou das decisões posteriores que julgaram admissível a acusação, sustentando, se for o caso, a existência de circunstância agravante.”</a:t>
            </a:r>
            <a:r>
              <a:rPr lang="pt-BR" dirty="0"/>
              <a:t> </a:t>
            </a:r>
          </a:p>
          <a:p>
            <a:endParaRPr lang="pt-BR" dirty="0"/>
          </a:p>
        </p:txBody>
      </p:sp>
    </p:spTree>
    <p:extLst>
      <p:ext uri="{BB962C8B-B14F-4D97-AF65-F5344CB8AC3E}">
        <p14:creationId xmlns:p14="http://schemas.microsoft.com/office/powerpoint/2010/main" val="28745581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9FCA05-7481-4568-95F1-BEA3E4DAF773}"/>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975DFA4-0AA4-4431-BD40-967479DE8559}"/>
              </a:ext>
            </a:extLst>
          </p:cNvPr>
          <p:cNvSpPr>
            <a:spLocks noGrp="1"/>
          </p:cNvSpPr>
          <p:nvPr>
            <p:ph idx="1"/>
          </p:nvPr>
        </p:nvSpPr>
        <p:spPr/>
        <p:txBody>
          <a:bodyPr>
            <a:normAutofit fontScale="70000" lnSpcReduction="20000"/>
          </a:bodyPr>
          <a:lstStyle/>
          <a:p>
            <a:pPr algn="just"/>
            <a:r>
              <a:rPr lang="pt-BR" dirty="0"/>
              <a:t>2.3.1) Natureza Jurídica da pronúncia:</a:t>
            </a:r>
          </a:p>
          <a:p>
            <a:pPr algn="just"/>
            <a:r>
              <a:rPr lang="pt-BR" dirty="0"/>
              <a:t>- Trata-se de decisão </a:t>
            </a:r>
            <a:r>
              <a:rPr lang="pt-BR" b="1" u="sng" dirty="0"/>
              <a:t>interlocutória mista não terminativa</a:t>
            </a:r>
            <a:r>
              <a:rPr lang="pt-BR" dirty="0"/>
              <a:t>, isto porque o Juiz deve resolver uma questão incidental, ou seja, se a acusação é ou não é admissível, a decisão pela qual o Juiz resolve uma questão incidental é denominada de interlocutória, em oposição às decisões terminativas, que encerram o processo;</a:t>
            </a:r>
          </a:p>
          <a:p>
            <a:pPr algn="just"/>
            <a:r>
              <a:rPr lang="pt-BR" dirty="0"/>
              <a:t>- </a:t>
            </a:r>
            <a:r>
              <a:rPr lang="pt-BR" b="1" u="sng" dirty="0"/>
              <a:t>requisitos </a:t>
            </a:r>
            <a:r>
              <a:rPr lang="pt-BR" dirty="0"/>
              <a:t>para a decisão de pronúncia, </a:t>
            </a:r>
            <a:r>
              <a:rPr lang="pt-BR" b="1" dirty="0"/>
              <a:t>prova da materialidade do fato</a:t>
            </a:r>
            <a:r>
              <a:rPr lang="pt-BR" dirty="0"/>
              <a:t> e </a:t>
            </a:r>
            <a:r>
              <a:rPr lang="pt-BR" b="1" dirty="0"/>
              <a:t>indícios suficiente de autoria ou participação</a:t>
            </a:r>
            <a:r>
              <a:rPr lang="pt-BR" dirty="0"/>
              <a:t>;</a:t>
            </a:r>
          </a:p>
          <a:p>
            <a:pPr algn="just"/>
            <a:r>
              <a:rPr lang="pt-BR" dirty="0"/>
              <a:t>- a existência do crime pode ser comprovada não só pela materialidade atestada no laudo de exame de corpo de delito, mas também por qualquer outro Direito, conforme previsão do artigo 167, do CPP, em que o legislador admite que a prova testemunhal possa suprir a falta de exame de corpo de delito, se os vestígios desaparecerem; </a:t>
            </a:r>
          </a:p>
        </p:txBody>
      </p:sp>
    </p:spTree>
    <p:extLst>
      <p:ext uri="{BB962C8B-B14F-4D97-AF65-F5344CB8AC3E}">
        <p14:creationId xmlns:p14="http://schemas.microsoft.com/office/powerpoint/2010/main" val="2574913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4C112B-CEDD-45FA-A433-1CDD745E5E79}"/>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8B6309E-0F94-412E-9D41-CAB41D93A46F}"/>
              </a:ext>
            </a:extLst>
          </p:cNvPr>
          <p:cNvSpPr>
            <a:spLocks noGrp="1"/>
          </p:cNvSpPr>
          <p:nvPr>
            <p:ph idx="1"/>
          </p:nvPr>
        </p:nvSpPr>
        <p:spPr/>
        <p:txBody>
          <a:bodyPr>
            <a:normAutofit/>
          </a:bodyPr>
          <a:lstStyle/>
          <a:p>
            <a:r>
              <a:rPr lang="pt-BR" sz="2100" dirty="0"/>
              <a:t>2.3.2) Princípio do </a:t>
            </a:r>
            <a:r>
              <a:rPr lang="pt-BR" sz="2100" i="1" dirty="0"/>
              <a:t>in dúbio pro </a:t>
            </a:r>
            <a:r>
              <a:rPr lang="pt-BR" sz="2100" i="1" dirty="0" err="1"/>
              <a:t>societate</a:t>
            </a:r>
            <a:r>
              <a:rPr lang="pt-BR" sz="2100" dirty="0"/>
              <a:t> (?):</a:t>
            </a:r>
          </a:p>
          <a:p>
            <a:r>
              <a:rPr lang="pt-BR" sz="2100" dirty="0"/>
              <a:t> </a:t>
            </a:r>
          </a:p>
          <a:p>
            <a:pPr algn="just"/>
            <a:r>
              <a:rPr lang="pt-BR" sz="2100" dirty="0"/>
              <a:t>- pela doutrina tradicional impera o </a:t>
            </a:r>
            <a:r>
              <a:rPr lang="pt-BR" sz="2100" b="1" dirty="0">
                <a:effectLst>
                  <a:outerShdw blurRad="38100" dist="38100" dir="2700000" algn="tl">
                    <a:srgbClr val="000000">
                      <a:alpha val="43137"/>
                    </a:srgbClr>
                  </a:outerShdw>
                </a:effectLst>
              </a:rPr>
              <a:t>princípio do </a:t>
            </a:r>
            <a:r>
              <a:rPr lang="pt-BR" sz="2100" b="1" i="1" dirty="0">
                <a:effectLst>
                  <a:outerShdw blurRad="38100" dist="38100" dir="2700000" algn="tl">
                    <a:srgbClr val="000000">
                      <a:alpha val="43137"/>
                    </a:srgbClr>
                  </a:outerShdw>
                </a:effectLst>
              </a:rPr>
              <a:t>in dúbio pro </a:t>
            </a:r>
            <a:r>
              <a:rPr lang="pt-BR" sz="2100" b="1" i="1" dirty="0" err="1">
                <a:effectLst>
                  <a:outerShdw blurRad="38100" dist="38100" dir="2700000" algn="tl">
                    <a:srgbClr val="000000">
                      <a:alpha val="43137"/>
                    </a:srgbClr>
                  </a:outerShdw>
                </a:effectLst>
              </a:rPr>
              <a:t>societate</a:t>
            </a:r>
            <a:r>
              <a:rPr lang="pt-BR" sz="2100" dirty="0"/>
              <a:t>, ou seja,  na dúvida, diante do material probatório que lhe é apresentado, deve o juiz decidir sempre a favor da sociedade, pronunciando o réu e o mandando o caso a júri, para que o Conselho de Sentença manifeste-se sobre a imputação feita na denúncia; </a:t>
            </a:r>
          </a:p>
          <a:p>
            <a:pPr algn="just"/>
            <a:r>
              <a:rPr lang="pt-BR" sz="2100" dirty="0"/>
              <a:t>- Paulo Rangel sustenta que “</a:t>
            </a:r>
            <a:r>
              <a:rPr lang="pt-BR" sz="2100" i="1" dirty="0"/>
              <a:t>se há duvida, é porque o Ministério Público não logrou êxito na acusação que formulou em sua denúncia, sob o aspecto da autoria e materialidade, não sendo admissível que sua falência funcional seja resolvida em desfavor do acusado, mandando-o a júri, onde o sistema que impera, lamentavelmente, é o da íntima convicção</a:t>
            </a:r>
            <a:r>
              <a:rPr lang="pt-BR" sz="2100" dirty="0"/>
              <a:t>.”</a:t>
            </a:r>
          </a:p>
          <a:p>
            <a:endParaRPr lang="pt-BR" dirty="0"/>
          </a:p>
        </p:txBody>
      </p:sp>
    </p:spTree>
    <p:extLst>
      <p:ext uri="{BB962C8B-B14F-4D97-AF65-F5344CB8AC3E}">
        <p14:creationId xmlns:p14="http://schemas.microsoft.com/office/powerpoint/2010/main" val="1401651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13DBE1-527E-43F4-B830-5B47FE0D0D3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432AB659-0B5B-4D01-826C-CDCD3D859F6F}"/>
              </a:ext>
            </a:extLst>
          </p:cNvPr>
          <p:cNvSpPr>
            <a:spLocks noGrp="1"/>
          </p:cNvSpPr>
          <p:nvPr>
            <p:ph idx="1"/>
          </p:nvPr>
        </p:nvSpPr>
        <p:spPr/>
        <p:txBody>
          <a:bodyPr>
            <a:normAutofit fontScale="62500" lnSpcReduction="20000"/>
          </a:bodyPr>
          <a:lstStyle/>
          <a:p>
            <a:pPr algn="just"/>
            <a:r>
              <a:rPr lang="pt-BR" dirty="0"/>
              <a:t>- “</a:t>
            </a:r>
            <a:r>
              <a:rPr lang="pt-BR" i="1" dirty="0"/>
              <a:t>um promotor bem falante, convincente em suas palavras, pode condenar um réu, na dúvida. Júri é linguagem</a:t>
            </a:r>
            <a:r>
              <a:rPr lang="pt-BR" dirty="0"/>
              <a:t>”.</a:t>
            </a:r>
          </a:p>
          <a:p>
            <a:pPr algn="just"/>
            <a:r>
              <a:rPr lang="pt-BR" dirty="0"/>
              <a:t>- O professor Fernando da Costa Tourinho Filho, cita a lição do Dr. José Henrique Rodrigues Torres, sobre o tema:</a:t>
            </a:r>
          </a:p>
          <a:p>
            <a:pPr algn="just"/>
            <a:r>
              <a:rPr lang="pt-BR" b="1" u="sng" dirty="0"/>
              <a:t>“Incensurável a observação do Juiz de Direito da Vara do Júri de Campinas/SP, José Henrique Rodrigues Torres: “Não me parece devido nem jurídico, na pronúncia, o provérbio in dubio pro </a:t>
            </a:r>
            <a:r>
              <a:rPr lang="pt-BR" b="1" u="sng" dirty="0" err="1"/>
              <a:t>societate</a:t>
            </a:r>
            <a:r>
              <a:rPr lang="pt-BR" b="1" u="sng" dirty="0"/>
              <a:t>. Não se pode admitir nenhum julgamento com base na dúvida. Nenhum. O uso da mencionada expressão é um equívoco que, infelizmente, tem ocorrido com frequência. Para prolatar a pronúncia, embora a decisão não seja de mérito, mas sim de exame de viabilidade da acusação, deve o juiz auferir a suficiência das provas e indícios. É por isso que, na pronúncia, deve o juiz afirmar, fundamentadamente, que está convencido da existência de indícios de que o réu seja o autor desse crime.,.. O julgamento com base na dúvida não interessa a sociedade.”</a:t>
            </a:r>
            <a:endParaRPr lang="pt-BR" dirty="0"/>
          </a:p>
          <a:p>
            <a:pPr algn="just"/>
            <a:r>
              <a:rPr lang="pt-BR" dirty="0"/>
              <a:t>Código de Processo Penal Comentado, volume 2, 10ª edição, São Paulo, Saraiva, 2007, págs:37</a:t>
            </a:r>
          </a:p>
          <a:p>
            <a:endParaRPr lang="pt-BR" dirty="0"/>
          </a:p>
        </p:txBody>
      </p:sp>
    </p:spTree>
    <p:extLst>
      <p:ext uri="{BB962C8B-B14F-4D97-AF65-F5344CB8AC3E}">
        <p14:creationId xmlns:p14="http://schemas.microsoft.com/office/powerpoint/2010/main" val="31538769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B7BBD1-91C1-4082-89FF-984F69A3F20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EA7187C-48A1-4990-BEA4-21432EDE2377}"/>
              </a:ext>
            </a:extLst>
          </p:cNvPr>
          <p:cNvSpPr>
            <a:spLocks noGrp="1"/>
          </p:cNvSpPr>
          <p:nvPr>
            <p:ph idx="1"/>
          </p:nvPr>
        </p:nvSpPr>
        <p:spPr/>
        <p:txBody>
          <a:bodyPr>
            <a:normAutofit fontScale="62500" lnSpcReduction="20000"/>
          </a:bodyPr>
          <a:lstStyle/>
          <a:p>
            <a:pPr algn="just"/>
            <a:r>
              <a:rPr lang="pt-BR" dirty="0"/>
              <a:t>2.3.3) Pronúncia e crimes conexos:</a:t>
            </a:r>
          </a:p>
          <a:p>
            <a:pPr algn="just"/>
            <a:r>
              <a:rPr lang="pt-BR" dirty="0"/>
              <a:t>- o Juiz, na fase de pronúncia, poderá deparar-se com crimes conexos, ou seja, um crime doloso contra a vida e outro da competência do juiz singular, mas que está sendo julgado pelo rito do Júri, por força da conexão;</a:t>
            </a:r>
          </a:p>
          <a:p>
            <a:pPr algn="just"/>
            <a:r>
              <a:rPr lang="pt-BR" dirty="0"/>
              <a:t>- nesse caso, o Juiz não pode condenar ou absolver ou impronunciar o réu pelo crime comum (que não é de competência do Júri) </a:t>
            </a:r>
            <a:r>
              <a:rPr lang="pt-BR" b="1" u="sng" dirty="0"/>
              <a:t>e pronunciar o réu pelo crime doloso contra a vida</a:t>
            </a:r>
            <a:r>
              <a:rPr lang="pt-BR" dirty="0"/>
              <a:t>, pois a por força da conexão, é do Conselho de Sentença a competência para se manifestar também sobre o crime comum;</a:t>
            </a:r>
          </a:p>
          <a:p>
            <a:r>
              <a:rPr lang="pt-BR" dirty="0"/>
              <a:t>- há entendimentos minoritários (Guilherme Madeira </a:t>
            </a:r>
            <a:r>
              <a:rPr lang="pt-BR" dirty="0" err="1"/>
              <a:t>Dezem</a:t>
            </a:r>
            <a:r>
              <a:rPr lang="pt-BR" dirty="0"/>
              <a:t>), que julgam ser possível, nesta fase, que o pelo crime principal e p.ex., absolva ou impronuncie o réu pelo crime conexo; </a:t>
            </a:r>
          </a:p>
          <a:p>
            <a:r>
              <a:rPr lang="pt-BR" dirty="0"/>
              <a:t>- se impronunciar pelo crime doloso contra a vida, deve remeter o processo à Vara Singular, se entender que há evidências do crime conexo; </a:t>
            </a:r>
          </a:p>
        </p:txBody>
      </p:sp>
    </p:spTree>
    <p:extLst>
      <p:ext uri="{BB962C8B-B14F-4D97-AF65-F5344CB8AC3E}">
        <p14:creationId xmlns:p14="http://schemas.microsoft.com/office/powerpoint/2010/main" val="77463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4D79FC-FB6B-4D14-BF30-48178B301E9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B276AA15-5A63-46CB-AFB0-D3E32B6201ED}"/>
              </a:ext>
            </a:extLst>
          </p:cNvPr>
          <p:cNvSpPr>
            <a:spLocks noGrp="1"/>
          </p:cNvSpPr>
          <p:nvPr>
            <p:ph idx="1"/>
          </p:nvPr>
        </p:nvSpPr>
        <p:spPr/>
        <p:txBody>
          <a:bodyPr>
            <a:normAutofit lnSpcReduction="10000"/>
          </a:bodyPr>
          <a:lstStyle/>
          <a:p>
            <a:pPr algn="just"/>
            <a:r>
              <a:rPr lang="pt-BR" sz="1800" dirty="0"/>
              <a:t>2.3.4) Pronúncia e qualificadoras do crime:</a:t>
            </a:r>
          </a:p>
          <a:p>
            <a:pPr algn="just"/>
            <a:r>
              <a:rPr lang="pt-BR" sz="2400" dirty="0"/>
              <a:t> </a:t>
            </a:r>
            <a:r>
              <a:rPr lang="pt-BR" sz="1800" dirty="0"/>
              <a:t>- as qualificadoras são circunstâncias legais especiais do crime que se encontram previstas na parte especial do Código Penal e, uma vez retiradas do comportamento do agente, não excluem o ilícito penal, mas sim, diminuem sua sanção, ou seja, permitem punição somente pelo </a:t>
            </a:r>
            <a:r>
              <a:rPr lang="pt-BR" sz="1800" i="1" dirty="0"/>
              <a:t>caput </a:t>
            </a:r>
            <a:r>
              <a:rPr lang="pt-BR" sz="1800" dirty="0"/>
              <a:t>do dispositivo legal; </a:t>
            </a:r>
          </a:p>
          <a:p>
            <a:pPr algn="just"/>
            <a:r>
              <a:rPr lang="pt-BR" sz="1800" dirty="0"/>
              <a:t>- dessa forma, não podem ser incluídas na pronúncia, qualificadoras não descritas na denúncia; </a:t>
            </a:r>
          </a:p>
          <a:p>
            <a:pPr algn="just"/>
            <a:r>
              <a:rPr lang="pt-BR" sz="1800" dirty="0"/>
              <a:t>2.3.5) Pronúncia e seus efeitos:</a:t>
            </a:r>
          </a:p>
          <a:p>
            <a:pPr algn="just"/>
            <a:r>
              <a:rPr lang="pt-BR" sz="1800" dirty="0"/>
              <a:t>- a pronúncia, uma vez prolatada, produz os seguintes efeitos:</a:t>
            </a:r>
          </a:p>
          <a:p>
            <a:pPr algn="just"/>
            <a:r>
              <a:rPr lang="pt-BR" sz="1800" dirty="0"/>
              <a:t>a) interrompe a prescrição; </a:t>
            </a:r>
          </a:p>
          <a:p>
            <a:pPr algn="just"/>
            <a:r>
              <a:rPr lang="pt-BR" sz="1800" i="1" dirty="0"/>
              <a:t>“</a:t>
            </a:r>
            <a:r>
              <a:rPr lang="pt-BR" sz="1800" b="1" i="1" dirty="0"/>
              <a:t>Art. 117 </a:t>
            </a:r>
            <a:r>
              <a:rPr lang="pt-BR" sz="1800" i="1" dirty="0"/>
              <a:t>- O curso da prescrição interrompe-se: (Redação dada pela Lei nº 7.209, de 11.7.1984)</a:t>
            </a:r>
            <a:endParaRPr lang="pt-BR" sz="1800" dirty="0"/>
          </a:p>
          <a:p>
            <a:pPr algn="just"/>
            <a:r>
              <a:rPr lang="pt-BR" sz="1800" b="1" i="1" dirty="0"/>
              <a:t>II </a:t>
            </a:r>
            <a:r>
              <a:rPr lang="pt-BR" sz="1800" i="1" dirty="0"/>
              <a:t>- pela pronúncia; (Redação dada pela Lei nº 7.209, de 11.7.1984)”</a:t>
            </a:r>
            <a:endParaRPr lang="pt-BR" sz="1800" dirty="0"/>
          </a:p>
          <a:p>
            <a:pPr algn="just"/>
            <a:r>
              <a:rPr lang="pt-BR" sz="1800" i="1" dirty="0"/>
              <a:t> </a:t>
            </a:r>
            <a:r>
              <a:rPr lang="pt-BR" sz="1800" dirty="0"/>
              <a:t>- esta interrupção é mantida, mesmo que o Tribunal do Júri, desclassifique o crime em decisão final, havendo súmula, sobre o tema (súmula 191, STJ):</a:t>
            </a:r>
          </a:p>
          <a:p>
            <a:pPr algn="just"/>
            <a:endParaRPr lang="pt-BR" sz="1800" dirty="0"/>
          </a:p>
          <a:p>
            <a:endParaRPr lang="pt-BR" dirty="0"/>
          </a:p>
        </p:txBody>
      </p:sp>
    </p:spTree>
    <p:extLst>
      <p:ext uri="{BB962C8B-B14F-4D97-AF65-F5344CB8AC3E}">
        <p14:creationId xmlns:p14="http://schemas.microsoft.com/office/powerpoint/2010/main" val="13726775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1A8A0E-445D-4562-A8D2-ABAE3BE7AD3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E27114FC-AED6-4018-B959-8641FAD73786}"/>
              </a:ext>
            </a:extLst>
          </p:cNvPr>
          <p:cNvSpPr>
            <a:spLocks noGrp="1"/>
          </p:cNvSpPr>
          <p:nvPr>
            <p:ph idx="1"/>
          </p:nvPr>
        </p:nvSpPr>
        <p:spPr/>
        <p:txBody>
          <a:bodyPr>
            <a:normAutofit fontScale="55000" lnSpcReduction="20000"/>
          </a:bodyPr>
          <a:lstStyle/>
          <a:p>
            <a:pPr algn="just"/>
            <a:r>
              <a:rPr lang="pt-BR" dirty="0"/>
              <a:t>- pode ser modificada, se houver circunstância superveniente;</a:t>
            </a:r>
          </a:p>
          <a:p>
            <a:pPr algn="just"/>
            <a:r>
              <a:rPr lang="pt-BR" b="1" i="1" dirty="0"/>
              <a:t>“Art. 421.</a:t>
            </a:r>
            <a:r>
              <a:rPr lang="pt-BR" i="1" dirty="0"/>
              <a:t> Preclusa a decisão de pronúncia, os autos serão encaminhados ao juiz presidente do Tribunal do Júri. (Redação dada pela Lei nº 11.689, de 2008)</a:t>
            </a:r>
            <a:endParaRPr lang="pt-BR" dirty="0"/>
          </a:p>
          <a:p>
            <a:pPr algn="just"/>
            <a:r>
              <a:rPr lang="pt-BR" b="1" dirty="0">
                <a:effectLst>
                  <a:outerShdw blurRad="38100" dist="38100" dir="2700000" algn="tl">
                    <a:srgbClr val="000000">
                      <a:alpha val="43137"/>
                    </a:srgbClr>
                  </a:outerShdw>
                </a:effectLst>
              </a:rPr>
              <a:t>§ 1o Ainda que preclusa a decisão de pronúncia, havendo circunstância superveniente que altere a classificação do crime, o juiz ordenará a remessa dos autos ao Ministério Público</a:t>
            </a:r>
            <a:r>
              <a:rPr lang="pt-BR" i="1" dirty="0"/>
              <a:t>. (Incluído pela Lei nº 11.689, de 2008)</a:t>
            </a:r>
            <a:endParaRPr lang="pt-BR" dirty="0"/>
          </a:p>
          <a:p>
            <a:pPr algn="just"/>
            <a:r>
              <a:rPr lang="pt-BR" b="1" i="1" dirty="0"/>
              <a:t>§ 2o</a:t>
            </a:r>
            <a:r>
              <a:rPr lang="pt-BR" i="1" dirty="0"/>
              <a:t> Em seguida, os autos serão conclusos ao juiz para decisão. (Incluído pela Lei nº 11.689, de 2008</a:t>
            </a:r>
            <a:r>
              <a:rPr lang="pt-BR" dirty="0"/>
              <a:t>)”</a:t>
            </a:r>
          </a:p>
          <a:p>
            <a:pPr algn="just"/>
            <a:r>
              <a:rPr lang="pt-BR" dirty="0"/>
              <a:t>b) prisão preventiva:</a:t>
            </a:r>
          </a:p>
          <a:p>
            <a:pPr algn="just"/>
            <a:r>
              <a:rPr lang="pt-BR" dirty="0"/>
              <a:t>- pode ser decretada, se houver mudança na situação fática que autorize a sua decretação, o simples fato de se pronunciar o acusado, por si só, não autoriza a pronúncia; </a:t>
            </a:r>
          </a:p>
          <a:p>
            <a:pPr algn="just"/>
            <a:r>
              <a:rPr lang="pt-BR" dirty="0"/>
              <a:t>2.3.6) Recurso cabível:</a:t>
            </a:r>
          </a:p>
          <a:p>
            <a:pPr algn="just"/>
            <a:r>
              <a:rPr lang="pt-BR" dirty="0"/>
              <a:t>- Recurso em sentido estrito (art. 581, IV, do Código de Processo Penal):</a:t>
            </a:r>
          </a:p>
          <a:p>
            <a:pPr algn="just"/>
            <a:r>
              <a:rPr lang="pt-BR" i="1" dirty="0"/>
              <a:t>“Art. 581. Caberá recurso, no sentido estrito, da decisão, despacho ou sentença:</a:t>
            </a:r>
            <a:endParaRPr lang="pt-BR" dirty="0"/>
          </a:p>
          <a:p>
            <a:pPr algn="just"/>
            <a:r>
              <a:rPr lang="pt-BR" i="1" dirty="0"/>
              <a:t>IV - que pronunciar o réu; (Redação dada pela Lei nº 11.689, de 2008</a:t>
            </a:r>
            <a:r>
              <a:rPr lang="pt-BR" dirty="0"/>
              <a:t>)”</a:t>
            </a:r>
          </a:p>
          <a:p>
            <a:pPr algn="just"/>
            <a:endParaRPr lang="pt-BR" dirty="0"/>
          </a:p>
          <a:p>
            <a:pPr algn="just"/>
            <a:endParaRPr lang="pt-BR" dirty="0"/>
          </a:p>
          <a:p>
            <a:endParaRPr lang="pt-BR" dirty="0"/>
          </a:p>
        </p:txBody>
      </p:sp>
    </p:spTree>
    <p:extLst>
      <p:ext uri="{BB962C8B-B14F-4D97-AF65-F5344CB8AC3E}">
        <p14:creationId xmlns:p14="http://schemas.microsoft.com/office/powerpoint/2010/main" val="16095544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48E7ABE-CCE0-465B-8EA1-75AD3242448E}"/>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51F1F12-1789-433D-B244-993FA4BEDECD}"/>
              </a:ext>
            </a:extLst>
          </p:cNvPr>
          <p:cNvSpPr>
            <a:spLocks noGrp="1"/>
          </p:cNvSpPr>
          <p:nvPr>
            <p:ph idx="1"/>
          </p:nvPr>
        </p:nvSpPr>
        <p:spPr/>
        <p:txBody>
          <a:bodyPr>
            <a:normAutofit fontScale="55000" lnSpcReduction="20000"/>
          </a:bodyPr>
          <a:lstStyle/>
          <a:p>
            <a:pPr algn="just"/>
            <a:r>
              <a:rPr lang="pt-BR" sz="3600" dirty="0"/>
              <a:t>3) Impronúncia:</a:t>
            </a:r>
          </a:p>
          <a:p>
            <a:pPr algn="just"/>
            <a:r>
              <a:rPr lang="pt-BR" sz="3600" b="1" dirty="0"/>
              <a:t>“</a:t>
            </a:r>
            <a:r>
              <a:rPr lang="pt-BR" sz="3600" b="1" i="1" dirty="0"/>
              <a:t>Art. 414.</a:t>
            </a:r>
            <a:r>
              <a:rPr lang="pt-BR" sz="3600" i="1" dirty="0"/>
              <a:t> Não se convencendo da materialidade do fato ou da existência de indícios suficientes de autoria ou de participação, o juiz, fundamentadamente, impronunciará o acusado. (Redação dada pela Lei nº 11.689, de 2008)</a:t>
            </a:r>
            <a:endParaRPr lang="pt-BR" sz="3600" dirty="0"/>
          </a:p>
          <a:p>
            <a:pPr algn="just"/>
            <a:r>
              <a:rPr lang="pt-BR" sz="3600" b="1" i="1" dirty="0"/>
              <a:t>Parágrafo único</a:t>
            </a:r>
            <a:r>
              <a:rPr lang="pt-BR" sz="3600" i="1" dirty="0"/>
              <a:t>. Enquanto não ocorrer a extinção da punibilidade, poderá ser formulada nova denúncia ou queixa se houver prova nova. (Incluído pela Lei nº 11.689, de 2008)”</a:t>
            </a:r>
            <a:endParaRPr lang="pt-BR" sz="3600" dirty="0"/>
          </a:p>
          <a:p>
            <a:pPr algn="just"/>
            <a:r>
              <a:rPr lang="pt-BR" sz="3600" dirty="0"/>
              <a:t> - A impronúncia é a decisão oposta à pronúncia, ou seja, acontece quando o juiz entende inadmissível a acusação, por não haver prova da existência do crime e/ou indícios suficientes de autoria;</a:t>
            </a:r>
          </a:p>
          <a:p>
            <a:pPr algn="just"/>
            <a:r>
              <a:rPr lang="pt-BR" sz="3600" dirty="0"/>
              <a:t>- a doutrina tradicional, defende que pode haver nova denúncia, com o surgimento de nova provas, sendo que essas, as evidências que já existiam e não foram produzidas no momento oportuno, ou que surgiram, após o encerramento do processo, com a decisão de impronúncia; </a:t>
            </a:r>
          </a:p>
          <a:p>
            <a:r>
              <a:rPr lang="pt-BR" dirty="0"/>
              <a:t>-</a:t>
            </a:r>
          </a:p>
          <a:p>
            <a:endParaRPr lang="pt-BR" dirty="0"/>
          </a:p>
        </p:txBody>
      </p:sp>
    </p:spTree>
    <p:extLst>
      <p:ext uri="{BB962C8B-B14F-4D97-AF65-F5344CB8AC3E}">
        <p14:creationId xmlns:p14="http://schemas.microsoft.com/office/powerpoint/2010/main" val="23422911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3C5055-60CD-4F0F-BFD0-A976151B60C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7C063F3-1F60-4E19-8EE8-153E13C98796}"/>
              </a:ext>
            </a:extLst>
          </p:cNvPr>
          <p:cNvSpPr>
            <a:spLocks noGrp="1"/>
          </p:cNvSpPr>
          <p:nvPr>
            <p:ph idx="1"/>
          </p:nvPr>
        </p:nvSpPr>
        <p:spPr/>
        <p:txBody>
          <a:bodyPr>
            <a:normAutofit fontScale="85000" lnSpcReduction="20000"/>
          </a:bodyPr>
          <a:lstStyle/>
          <a:p>
            <a:pPr algn="just"/>
            <a:r>
              <a:rPr lang="pt-BR" sz="2600" dirty="0"/>
              <a:t>Paulo Rangel e outros entendem que a impronúncia é inconstitucional, por não respeitar o princípio da presunção da inocência; </a:t>
            </a:r>
          </a:p>
          <a:p>
            <a:pPr algn="just"/>
            <a:r>
              <a:rPr lang="pt-BR" sz="2600" dirty="0"/>
              <a:t>- de fato, se o réu é presumidamente inocente e não se acharam indícios suficientes de que é o autor do fato que lhe foi imputado, não faz sentido ser impronunciado e ficar aguardando, para sua (in) segurança, a extinção da punibilidade. Se não há indícios suficientes de autoria e prova da materialidade do fato, ou se apenas há prova da materialidade do fato, mas não há indícios de que o réu é seu autor, ele deve ser absolvido; </a:t>
            </a:r>
          </a:p>
          <a:p>
            <a:pPr algn="just"/>
            <a:r>
              <a:rPr lang="pt-BR" sz="2600" dirty="0"/>
              <a:t>- na expressão de Paulo Rangel, </a:t>
            </a:r>
            <a:r>
              <a:rPr lang="pt-BR" sz="2600" i="1" dirty="0"/>
              <a:t>“no estado democrático de direito, não podemos admitir que coloque o indivíduo no banco dos réus, não se encontre o menor indício de que ele praticou o fato e </a:t>
            </a:r>
            <a:r>
              <a:rPr lang="pt-BR" sz="2600" b="1" i="1" u="sng" dirty="0"/>
              <a:t>mesmo assim fique sentado, agora, no banco de reserva, aguardando ou novas provas ou a extinção da punibilidade</a:t>
            </a:r>
            <a:r>
              <a:rPr lang="pt-BR" sz="2600" b="1" u="sng" dirty="0"/>
              <a:t>”</a:t>
            </a:r>
            <a:r>
              <a:rPr lang="pt-BR" sz="2600" dirty="0"/>
              <a:t>;</a:t>
            </a:r>
          </a:p>
          <a:p>
            <a:endParaRPr lang="pt-BR" dirty="0"/>
          </a:p>
        </p:txBody>
      </p:sp>
    </p:spTree>
    <p:extLst>
      <p:ext uri="{BB962C8B-B14F-4D97-AF65-F5344CB8AC3E}">
        <p14:creationId xmlns:p14="http://schemas.microsoft.com/office/powerpoint/2010/main" val="791551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EC9436-E135-4661-9DD9-F6C7A8DD5BBF}"/>
              </a:ext>
            </a:extLst>
          </p:cNvPr>
          <p:cNvSpPr>
            <a:spLocks noGrp="1"/>
          </p:cNvSpPr>
          <p:nvPr>
            <p:ph type="title"/>
          </p:nvPr>
        </p:nvSpPr>
        <p:spPr/>
        <p:txBody>
          <a:bodyPr>
            <a:normAutofit fontScale="90000"/>
          </a:bodyPr>
          <a:lstStyle/>
          <a:p>
            <a:r>
              <a:rPr lang="pt-BR" dirty="0"/>
              <a:t>TRIBUNAL DO JÚRI: Estrutura e Arcabouço Legal</a:t>
            </a:r>
          </a:p>
        </p:txBody>
      </p:sp>
      <p:sp>
        <p:nvSpPr>
          <p:cNvPr id="3" name="Espaço Reservado para Conteúdo 2">
            <a:extLst>
              <a:ext uri="{FF2B5EF4-FFF2-40B4-BE49-F238E27FC236}">
                <a16:creationId xmlns:a16="http://schemas.microsoft.com/office/drawing/2014/main" id="{781565D9-D8C4-4A96-810D-BC87C38E5DA5}"/>
              </a:ext>
            </a:extLst>
          </p:cNvPr>
          <p:cNvSpPr>
            <a:spLocks noGrp="1"/>
          </p:cNvSpPr>
          <p:nvPr>
            <p:ph idx="1"/>
          </p:nvPr>
        </p:nvSpPr>
        <p:spPr/>
        <p:txBody>
          <a:bodyPr/>
          <a:lstStyle/>
          <a:p>
            <a:pPr algn="just"/>
            <a:r>
              <a:rPr lang="pt-BR" dirty="0"/>
              <a:t>Livros Base: </a:t>
            </a:r>
          </a:p>
          <a:p>
            <a:pPr algn="just"/>
            <a:r>
              <a:rPr lang="pt-BR" dirty="0"/>
              <a:t>“Direito Processual Penal”, Professor Paulo Rangel; </a:t>
            </a:r>
          </a:p>
          <a:p>
            <a:pPr algn="just"/>
            <a:r>
              <a:rPr lang="pt-BR" dirty="0"/>
              <a:t>“Direito Processual Penal”, Professor </a:t>
            </a:r>
            <a:r>
              <a:rPr lang="pt-BR" dirty="0" err="1"/>
              <a:t>Aury</a:t>
            </a:r>
            <a:r>
              <a:rPr lang="pt-BR" dirty="0"/>
              <a:t> Lopes Júnior; </a:t>
            </a:r>
          </a:p>
          <a:p>
            <a:pPr algn="just"/>
            <a:r>
              <a:rPr lang="pt-BR" dirty="0"/>
              <a:t>“Tribunal do Júri”, Professor Guilherme de Souza Nucci; </a:t>
            </a:r>
          </a:p>
          <a:p>
            <a:pPr algn="just"/>
            <a:r>
              <a:rPr lang="pt-BR" dirty="0"/>
              <a:t>“Processo Penal”, Gustavo Henrique Badaró; </a:t>
            </a:r>
          </a:p>
        </p:txBody>
      </p:sp>
    </p:spTree>
    <p:extLst>
      <p:ext uri="{BB962C8B-B14F-4D97-AF65-F5344CB8AC3E}">
        <p14:creationId xmlns:p14="http://schemas.microsoft.com/office/powerpoint/2010/main" val="29186694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BE3935-FFA2-4210-8A83-AF4B7FB497D4}"/>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786BEE6D-393D-4C8E-9007-36E65F3A2E08}"/>
              </a:ext>
            </a:extLst>
          </p:cNvPr>
          <p:cNvSpPr>
            <a:spLocks noGrp="1"/>
          </p:cNvSpPr>
          <p:nvPr>
            <p:ph idx="1"/>
          </p:nvPr>
        </p:nvSpPr>
        <p:spPr/>
        <p:txBody>
          <a:bodyPr>
            <a:normAutofit fontScale="70000" lnSpcReduction="20000"/>
          </a:bodyPr>
          <a:lstStyle/>
          <a:p>
            <a:pPr algn="just"/>
            <a:r>
              <a:rPr lang="pt-BR" sz="2900" dirty="0"/>
              <a:t>3.1) Impronúncia e crimes conexos:</a:t>
            </a:r>
          </a:p>
          <a:p>
            <a:pPr algn="just"/>
            <a:r>
              <a:rPr lang="pt-BR" sz="2900" dirty="0"/>
              <a:t>- em havendo impronúncia, pelo crime doloso contra a vida, e com o trânsito em julgado dessa decisão, os autos devem ser remetidos ao Juiz Singular para o julgamento dos crimes conexos, não podendo o juiz tomar qualquer outra decisão para esses delitos; </a:t>
            </a:r>
          </a:p>
          <a:p>
            <a:pPr algn="just"/>
            <a:endParaRPr lang="pt-BR" sz="2900" dirty="0"/>
          </a:p>
          <a:p>
            <a:pPr algn="just"/>
            <a:r>
              <a:rPr lang="pt-BR" sz="2900" dirty="0"/>
              <a:t>3.2) Impronúncia e efeitos civis:</a:t>
            </a:r>
          </a:p>
          <a:p>
            <a:pPr algn="just"/>
            <a:r>
              <a:rPr lang="pt-BR" sz="2900" dirty="0"/>
              <a:t>- a impronúncia, por ser uma decisão de natureza meramente processual, não tem o condão de subtrair qualquer efeito de natureza patrimonial, ou seja, não impede ela (a decisão) a responsabilidade civil do acusado que foi impronunciado; </a:t>
            </a:r>
          </a:p>
          <a:p>
            <a:pPr algn="just"/>
            <a:r>
              <a:rPr lang="pt-BR" sz="2900" dirty="0"/>
              <a:t> </a:t>
            </a:r>
          </a:p>
          <a:p>
            <a:pPr algn="just"/>
            <a:r>
              <a:rPr lang="pt-BR" sz="2900" dirty="0"/>
              <a:t>3.3) Interesse do réu em recorrer da decisão de impronúncia;</a:t>
            </a:r>
          </a:p>
          <a:p>
            <a:pPr algn="just"/>
            <a:r>
              <a:rPr lang="pt-BR" sz="2900" dirty="0"/>
              <a:t>- pode haver, se o réu quiser pleitear uma absolvição sumária, principalmente, se houver confissão do réu; </a:t>
            </a:r>
          </a:p>
          <a:p>
            <a:endParaRPr lang="pt-BR" sz="2900" dirty="0"/>
          </a:p>
          <a:p>
            <a:endParaRPr lang="pt-BR" dirty="0"/>
          </a:p>
        </p:txBody>
      </p:sp>
    </p:spTree>
    <p:extLst>
      <p:ext uri="{BB962C8B-B14F-4D97-AF65-F5344CB8AC3E}">
        <p14:creationId xmlns:p14="http://schemas.microsoft.com/office/powerpoint/2010/main" val="11189148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A3A6DF-5F50-44B0-BC36-4389E9C2C36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C32E448-DA74-4D7E-83FE-F76E417FC9A6}"/>
              </a:ext>
            </a:extLst>
          </p:cNvPr>
          <p:cNvSpPr>
            <a:spLocks noGrp="1"/>
          </p:cNvSpPr>
          <p:nvPr>
            <p:ph idx="1"/>
          </p:nvPr>
        </p:nvSpPr>
        <p:spPr/>
        <p:txBody>
          <a:bodyPr>
            <a:normAutofit/>
          </a:bodyPr>
          <a:lstStyle/>
          <a:p>
            <a:pPr algn="just"/>
            <a:r>
              <a:rPr lang="pt-BR" sz="2000" dirty="0"/>
              <a:t>3.4) recurso cabível:</a:t>
            </a:r>
          </a:p>
          <a:p>
            <a:pPr algn="just"/>
            <a:r>
              <a:rPr lang="pt-BR" sz="2000" dirty="0"/>
              <a:t>- Apelação (art. 416, Código de Processo Penal):</a:t>
            </a:r>
          </a:p>
          <a:p>
            <a:pPr algn="just"/>
            <a:r>
              <a:rPr lang="pt-BR" sz="2000" b="1" i="1" dirty="0"/>
              <a:t>“Art. 416.</a:t>
            </a:r>
            <a:r>
              <a:rPr lang="pt-BR" sz="2000" i="1" dirty="0"/>
              <a:t> Contra a sentença de impronúncia ou de absolvição sumária caberá apelação. (Redação dada pela Lei nº 11.689, de 2008)”</a:t>
            </a:r>
            <a:endParaRPr lang="pt-BR" sz="2000" dirty="0"/>
          </a:p>
          <a:p>
            <a:r>
              <a:rPr lang="pt-BR" sz="2000" dirty="0"/>
              <a:t>3.5) Despronúncia:</a:t>
            </a:r>
          </a:p>
          <a:p>
            <a:pPr algn="just"/>
            <a:r>
              <a:rPr lang="pt-BR" sz="2000" dirty="0"/>
              <a:t>- ocorre quando o réu é pronunciado pelo juiz e interpõe recurso em sentido estrito e há reforma dessa decisão, pelo próprio Juiz, em juízo de retratação ou pelo Tribunal de Justiça (ou Tribunal Regional Federal), quando dão provimento ao recurso do réu; </a:t>
            </a:r>
          </a:p>
          <a:p>
            <a:endParaRPr lang="pt-BR" dirty="0"/>
          </a:p>
        </p:txBody>
      </p:sp>
    </p:spTree>
    <p:extLst>
      <p:ext uri="{BB962C8B-B14F-4D97-AF65-F5344CB8AC3E}">
        <p14:creationId xmlns:p14="http://schemas.microsoft.com/office/powerpoint/2010/main" val="35786144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E8EDF0-12C4-44BA-99E8-52FFA4840E51}"/>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DBC4951-1CB2-46EB-A250-2DFEFCA6EDA5}"/>
              </a:ext>
            </a:extLst>
          </p:cNvPr>
          <p:cNvSpPr>
            <a:spLocks noGrp="1"/>
          </p:cNvSpPr>
          <p:nvPr>
            <p:ph idx="1"/>
          </p:nvPr>
        </p:nvSpPr>
        <p:spPr/>
        <p:txBody>
          <a:bodyPr>
            <a:normAutofit fontScale="92500"/>
          </a:bodyPr>
          <a:lstStyle/>
          <a:p>
            <a:pPr algn="just"/>
            <a:r>
              <a:rPr lang="pt-BR" sz="2200" dirty="0"/>
              <a:t>4) Desclassificação:</a:t>
            </a:r>
          </a:p>
          <a:p>
            <a:pPr algn="just"/>
            <a:r>
              <a:rPr lang="pt-BR" sz="2200" b="1" i="1" dirty="0"/>
              <a:t>“Art. 419.</a:t>
            </a:r>
            <a:r>
              <a:rPr lang="pt-BR" sz="2200" i="1" dirty="0"/>
              <a:t> Quando o juiz se convencer, em discordância com a acusação, da existência de crime diverso dos referidos no § 1o do art. 74 deste Código e não for competente para o julgamento, remeterá os autos ao juiz que o seja. (Redação dada pela Lei nº 11.689, de 2008)</a:t>
            </a:r>
            <a:endParaRPr lang="pt-BR" sz="2200" dirty="0"/>
          </a:p>
          <a:p>
            <a:pPr algn="just"/>
            <a:r>
              <a:rPr lang="pt-BR" sz="2200" b="1" i="1" dirty="0"/>
              <a:t>Parágrafo único</a:t>
            </a:r>
            <a:r>
              <a:rPr lang="pt-BR" sz="2200" i="1" dirty="0"/>
              <a:t>. Remetidos os autos do processo a outro juiz, à disposição deste ficará o acusado preso. (Incluído pela Lei nº 11.689, de 2008)”</a:t>
            </a:r>
            <a:endParaRPr lang="pt-BR" sz="2200" dirty="0"/>
          </a:p>
          <a:p>
            <a:pPr algn="just"/>
            <a:r>
              <a:rPr lang="pt-BR" sz="2200" dirty="0"/>
              <a:t> </a:t>
            </a:r>
          </a:p>
          <a:p>
            <a:pPr algn="just"/>
            <a:r>
              <a:rPr lang="pt-BR" sz="2200" dirty="0"/>
              <a:t>- desclassificação é mudança, alteração, deslocar ou tirar de uma classe ou categoria, sendo que, desclassificar uma infração é retirá-la da classificação inicial e colocá-la em outra; </a:t>
            </a:r>
          </a:p>
          <a:p>
            <a:pPr algn="just"/>
            <a:r>
              <a:rPr lang="pt-BR" sz="2200" dirty="0"/>
              <a:t>- nesse caso, o crime sai da categoria de doloso contra a vida, para passar para outra; </a:t>
            </a:r>
          </a:p>
          <a:p>
            <a:endParaRPr lang="pt-BR" dirty="0"/>
          </a:p>
        </p:txBody>
      </p:sp>
    </p:spTree>
    <p:extLst>
      <p:ext uri="{BB962C8B-B14F-4D97-AF65-F5344CB8AC3E}">
        <p14:creationId xmlns:p14="http://schemas.microsoft.com/office/powerpoint/2010/main" val="11092746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53A0B2-1202-437F-BA90-1273E275456C}"/>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B788D301-6191-4DFF-A507-CCE4B8C12880}"/>
              </a:ext>
            </a:extLst>
          </p:cNvPr>
          <p:cNvSpPr>
            <a:spLocks noGrp="1"/>
          </p:cNvSpPr>
          <p:nvPr>
            <p:ph idx="1"/>
          </p:nvPr>
        </p:nvSpPr>
        <p:spPr/>
        <p:txBody>
          <a:bodyPr>
            <a:normAutofit/>
          </a:bodyPr>
          <a:lstStyle/>
          <a:p>
            <a:pPr algn="just"/>
            <a:r>
              <a:rPr lang="pt-BR" sz="1800" dirty="0"/>
              <a:t>- </a:t>
            </a:r>
            <a:r>
              <a:rPr lang="pt-BR" sz="1800" b="1" dirty="0"/>
              <a:t>é importante observar que a expressão desclassificação somente poderá ser utilizada quando o juiz de convencer de que não se trata de crime doloso contra a vida (desclassificação própria),</a:t>
            </a:r>
            <a:r>
              <a:rPr lang="pt-BR" sz="1800" dirty="0"/>
              <a:t> pois caso entenda se tratar de outro crime doloso contra a vida, diverso do capitulado na denúncia, então será hipótese de </a:t>
            </a:r>
            <a:r>
              <a:rPr lang="pt-BR" sz="1800" dirty="0" err="1"/>
              <a:t>emendatio</a:t>
            </a:r>
            <a:r>
              <a:rPr lang="pt-BR" sz="1800" dirty="0"/>
              <a:t> ou </a:t>
            </a:r>
            <a:r>
              <a:rPr lang="pt-BR" sz="1800" dirty="0" err="1"/>
              <a:t>mutatio</a:t>
            </a:r>
            <a:r>
              <a:rPr lang="pt-BR" sz="1800" dirty="0"/>
              <a:t> </a:t>
            </a:r>
            <a:r>
              <a:rPr lang="pt-BR" sz="1800" dirty="0" err="1"/>
              <a:t>libeli</a:t>
            </a:r>
            <a:r>
              <a:rPr lang="pt-BR" sz="1800" dirty="0"/>
              <a:t> e eventual pronúncia (parte da doutrina a chama de desclassificação imprópria). </a:t>
            </a:r>
          </a:p>
          <a:p>
            <a:pPr algn="just"/>
            <a:r>
              <a:rPr lang="pt-BR" sz="1800" dirty="0"/>
              <a:t>- caso o juiz simplesmente entenda ser caso de afastamento das qualificadoras, então também não será hipótese de desclassificação, mas de desqualificação; </a:t>
            </a:r>
          </a:p>
          <a:p>
            <a:pPr algn="just"/>
            <a:r>
              <a:rPr lang="pt-BR" sz="1900" dirty="0"/>
              <a:t>4.1) recurso cabível:</a:t>
            </a:r>
          </a:p>
          <a:p>
            <a:pPr algn="just"/>
            <a:r>
              <a:rPr lang="pt-BR" sz="1900" dirty="0"/>
              <a:t>- Recurso em sentido estrito; art. 581, II, do Código de Processo Penal:</a:t>
            </a:r>
          </a:p>
          <a:p>
            <a:pPr algn="just"/>
            <a:r>
              <a:rPr lang="pt-BR" sz="1900" i="1" dirty="0"/>
              <a:t>“</a:t>
            </a:r>
            <a:r>
              <a:rPr lang="pt-BR" sz="1900" b="1" i="1" dirty="0"/>
              <a:t>Art. 581.</a:t>
            </a:r>
            <a:r>
              <a:rPr lang="pt-BR" sz="1900" i="1" dirty="0"/>
              <a:t> Caberá recurso, no sentido estrito, da decisão, despacho ou sentença:</a:t>
            </a:r>
            <a:endParaRPr lang="pt-BR" sz="1900" dirty="0"/>
          </a:p>
          <a:p>
            <a:pPr algn="just"/>
            <a:r>
              <a:rPr lang="pt-BR" sz="1900" b="1" i="1" dirty="0"/>
              <a:t>II </a:t>
            </a:r>
            <a:r>
              <a:rPr lang="pt-BR" sz="1900" i="1" dirty="0"/>
              <a:t>- que concluir pela incompetência do juízo;”</a:t>
            </a:r>
            <a:endParaRPr lang="pt-BR" sz="1900" dirty="0"/>
          </a:p>
          <a:p>
            <a:endParaRPr lang="pt-BR" dirty="0"/>
          </a:p>
        </p:txBody>
      </p:sp>
    </p:spTree>
    <p:extLst>
      <p:ext uri="{BB962C8B-B14F-4D97-AF65-F5344CB8AC3E}">
        <p14:creationId xmlns:p14="http://schemas.microsoft.com/office/powerpoint/2010/main" val="38592347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763377-E2A8-4F93-8B06-F5A2FAAE69B8}"/>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7E45D74E-F4E2-43BE-AF31-9578C23B6954}"/>
              </a:ext>
            </a:extLst>
          </p:cNvPr>
          <p:cNvSpPr>
            <a:spLocks noGrp="1"/>
          </p:cNvSpPr>
          <p:nvPr>
            <p:ph idx="1"/>
          </p:nvPr>
        </p:nvSpPr>
        <p:spPr/>
        <p:txBody>
          <a:bodyPr>
            <a:normAutofit fontScale="55000" lnSpcReduction="20000"/>
          </a:bodyPr>
          <a:lstStyle/>
          <a:p>
            <a:pPr algn="just"/>
            <a:r>
              <a:rPr lang="pt-BR" dirty="0"/>
              <a:t>5) Absolvição sumária:</a:t>
            </a:r>
          </a:p>
          <a:p>
            <a:pPr algn="just"/>
            <a:r>
              <a:rPr lang="pt-BR" dirty="0"/>
              <a:t>“</a:t>
            </a:r>
            <a:r>
              <a:rPr lang="pt-BR" b="1" i="1" dirty="0"/>
              <a:t>Art. 415.</a:t>
            </a:r>
            <a:r>
              <a:rPr lang="pt-BR" i="1" dirty="0"/>
              <a:t> O juiz, fundamentadamente, absolverá desde logo o acusado, quando: (Redação dada pela Lei nº 11.689, de 2008)</a:t>
            </a:r>
            <a:endParaRPr lang="pt-BR" dirty="0"/>
          </a:p>
          <a:p>
            <a:pPr algn="just"/>
            <a:r>
              <a:rPr lang="pt-BR" b="1" i="1" dirty="0"/>
              <a:t>I </a:t>
            </a:r>
            <a:r>
              <a:rPr lang="pt-BR" i="1" dirty="0"/>
              <a:t>- provada a inexistência do fato; (Redação dada pela Lei nº 11.689, de 2008)</a:t>
            </a:r>
            <a:endParaRPr lang="pt-BR" dirty="0"/>
          </a:p>
          <a:p>
            <a:pPr algn="just"/>
            <a:r>
              <a:rPr lang="pt-BR" b="1" i="1" dirty="0"/>
              <a:t>II </a:t>
            </a:r>
            <a:r>
              <a:rPr lang="pt-BR" i="1" dirty="0"/>
              <a:t>- provado não ser ele autor ou partícipe do fato; (Redação dada pela Lei nº 11.689, de 2008)</a:t>
            </a:r>
            <a:endParaRPr lang="pt-BR" dirty="0"/>
          </a:p>
          <a:p>
            <a:pPr algn="just"/>
            <a:r>
              <a:rPr lang="pt-BR" b="1" i="1" dirty="0"/>
              <a:t>III </a:t>
            </a:r>
            <a:r>
              <a:rPr lang="pt-BR" i="1" dirty="0"/>
              <a:t>- o fato não constituir infração penal; (Redação dada pela Lei nº 11.689, de 2008)</a:t>
            </a:r>
            <a:endParaRPr lang="pt-BR" dirty="0"/>
          </a:p>
          <a:p>
            <a:pPr algn="just"/>
            <a:r>
              <a:rPr lang="pt-BR" b="1" i="1" dirty="0"/>
              <a:t>IV </a:t>
            </a:r>
            <a:r>
              <a:rPr lang="pt-BR" i="1" dirty="0"/>
              <a:t>- demonstrada causa de isenção de pena ou de exclusão do crime. (Redação dada pela Lei nº 11.689, de 2008)</a:t>
            </a:r>
            <a:endParaRPr lang="pt-BR" dirty="0"/>
          </a:p>
          <a:p>
            <a:pPr algn="just"/>
            <a:r>
              <a:rPr lang="pt-BR" b="1" i="1" dirty="0"/>
              <a:t>Parágrafo único</a:t>
            </a:r>
            <a:r>
              <a:rPr lang="pt-BR" i="1" dirty="0"/>
              <a:t>. Não se aplica o disposto no inciso IV do caput deste artigo ao caso de inimputabilidade prevista no caput do art. 26 do Decreto-Lei no 2.848, de 7 de dezembro de 1940 - Código Penal, salvo quando esta for a única tese defensiva. (Incluído pela Lei nº 11.689, de 2008</a:t>
            </a:r>
            <a:r>
              <a:rPr lang="pt-BR" dirty="0"/>
              <a:t>”</a:t>
            </a:r>
          </a:p>
          <a:p>
            <a:pPr algn="just"/>
            <a:r>
              <a:rPr lang="pt-BR" dirty="0"/>
              <a:t> - a absolvição sumária é decisão de mérito, onde o juiz julga improcedente o pedido do Ministério Público, formulado na denúncia, com a consequente absolvição do acusado, em face da presença de uma das condições mencionadas no artigo acima citado; </a:t>
            </a:r>
          </a:p>
          <a:p>
            <a:endParaRPr lang="pt-BR" dirty="0"/>
          </a:p>
          <a:p>
            <a:endParaRPr lang="pt-BR" dirty="0"/>
          </a:p>
        </p:txBody>
      </p:sp>
    </p:spTree>
    <p:extLst>
      <p:ext uri="{BB962C8B-B14F-4D97-AF65-F5344CB8AC3E}">
        <p14:creationId xmlns:p14="http://schemas.microsoft.com/office/powerpoint/2010/main" val="19975777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2077E8-DA75-4079-BEA3-2503B6120FC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5B5B6171-25C6-4A19-BE40-F2BE7ED5B1DF}"/>
              </a:ext>
            </a:extLst>
          </p:cNvPr>
          <p:cNvSpPr>
            <a:spLocks noGrp="1"/>
          </p:cNvSpPr>
          <p:nvPr>
            <p:ph idx="1"/>
          </p:nvPr>
        </p:nvSpPr>
        <p:spPr/>
        <p:txBody>
          <a:bodyPr>
            <a:normAutofit/>
          </a:bodyPr>
          <a:lstStyle/>
          <a:p>
            <a:pPr algn="just"/>
            <a:r>
              <a:rPr lang="pt-BR" sz="1900" dirty="0"/>
              <a:t>5.1) Hipótese de absolvição sumária:</a:t>
            </a:r>
          </a:p>
          <a:p>
            <a:pPr algn="just"/>
            <a:r>
              <a:rPr lang="pt-BR" sz="1900" dirty="0"/>
              <a:t> 5.1.1) provada a inexistência do fato:</a:t>
            </a:r>
          </a:p>
          <a:p>
            <a:pPr algn="just"/>
            <a:r>
              <a:rPr lang="pt-BR" sz="1900" dirty="0"/>
              <a:t>- ao final da instrução está provado que o fato não existiu, o que é diferente de se afirmar que não ha provas da existência do fato; </a:t>
            </a:r>
          </a:p>
          <a:p>
            <a:pPr algn="just"/>
            <a:r>
              <a:rPr lang="pt-BR" sz="1900" dirty="0"/>
              <a:t>- a inexistência do fato se dá, por exemplo, quando a vítima dita assassinada, viva se encontra e aparece aos olhos de todos; </a:t>
            </a:r>
          </a:p>
          <a:p>
            <a:pPr algn="just"/>
            <a:r>
              <a:rPr lang="pt-BR" sz="1900" dirty="0"/>
              <a:t> 5.1.2) provado não ser ele autor ou partícipe do fato:</a:t>
            </a:r>
          </a:p>
          <a:p>
            <a:pPr algn="just"/>
            <a:r>
              <a:rPr lang="pt-BR" sz="1900" dirty="0"/>
              <a:t>- p.ex., o réu tem um álibi, comprovado por muitas pessoas, que o colocam em outro local, quando o crime ocorria; </a:t>
            </a:r>
          </a:p>
          <a:p>
            <a:pPr algn="just"/>
            <a:r>
              <a:rPr lang="pt-BR" sz="1900" dirty="0"/>
              <a:t>5.1.3) o fato não constituir infração penal:</a:t>
            </a:r>
          </a:p>
          <a:p>
            <a:pPr algn="just"/>
            <a:r>
              <a:rPr lang="pt-BR" sz="1900" dirty="0"/>
              <a:t>- o crime é um fato típico, ilícito e culpável, logo a ausência de um dos seus requisitos leva à inexistência do crime, </a:t>
            </a:r>
          </a:p>
          <a:p>
            <a:endParaRPr lang="pt-BR" dirty="0"/>
          </a:p>
        </p:txBody>
      </p:sp>
    </p:spTree>
    <p:extLst>
      <p:ext uri="{BB962C8B-B14F-4D97-AF65-F5344CB8AC3E}">
        <p14:creationId xmlns:p14="http://schemas.microsoft.com/office/powerpoint/2010/main" val="14884221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C900A8-D2DC-4B38-B872-D108012D7405}"/>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1F93D7A1-AA02-4DAF-9A83-7737EB80E901}"/>
              </a:ext>
            </a:extLst>
          </p:cNvPr>
          <p:cNvSpPr>
            <a:spLocks noGrp="1"/>
          </p:cNvSpPr>
          <p:nvPr>
            <p:ph idx="1"/>
          </p:nvPr>
        </p:nvSpPr>
        <p:spPr/>
        <p:txBody>
          <a:bodyPr>
            <a:normAutofit fontScale="70000" lnSpcReduction="20000"/>
          </a:bodyPr>
          <a:lstStyle/>
          <a:p>
            <a:pPr algn="just"/>
            <a:r>
              <a:rPr lang="pt-BR" sz="2900" dirty="0"/>
              <a:t> </a:t>
            </a:r>
          </a:p>
          <a:p>
            <a:pPr algn="just"/>
            <a:r>
              <a:rPr lang="pt-BR" sz="2900" dirty="0"/>
              <a:t>5.1.4) demonstrada causa de isenção de pena ou de exclusão do crime:</a:t>
            </a:r>
          </a:p>
          <a:p>
            <a:pPr algn="just"/>
            <a:r>
              <a:rPr lang="pt-BR" sz="2900" dirty="0"/>
              <a:t>- na primeira hipótese, o réu é isento de pena, pois o fato é típico e ilícito, mas não é punível (culpável):</a:t>
            </a:r>
          </a:p>
          <a:p>
            <a:pPr algn="just"/>
            <a:r>
              <a:rPr lang="pt-BR" sz="2900" dirty="0"/>
              <a:t>se além da inimputabilidade, for alegada outra tese, em defesa do réu, o Juiz não deve absolvê-lo sumariamente, vez que a outra tese, legitima defesa </a:t>
            </a:r>
            <a:r>
              <a:rPr lang="pt-BR" sz="2900" dirty="0" err="1"/>
              <a:t>p.ex</a:t>
            </a:r>
            <a:r>
              <a:rPr lang="pt-BR" sz="2900" dirty="0"/>
              <a:t>, pode ser mais favorável ao acusado, vez que se ele for absolvido sumariamente, por ser reconhecida a sua inimputabilidade, terá medida de segurança aplicada em seu desfavor; </a:t>
            </a:r>
          </a:p>
          <a:p>
            <a:pPr algn="just"/>
            <a:r>
              <a:rPr lang="pt-BR" sz="2900" dirty="0"/>
              <a:t>“</a:t>
            </a:r>
            <a:r>
              <a:rPr lang="pt-BR" sz="2900" b="1" i="1" dirty="0"/>
              <a:t>Art. 415.</a:t>
            </a:r>
            <a:r>
              <a:rPr lang="pt-BR" sz="2900" i="1" dirty="0"/>
              <a:t> O juiz, fundamentadamente, absolverá desde logo o acusado, quando: (Redação dada pela Lei nº 11.689, de 2008)</a:t>
            </a:r>
            <a:endParaRPr lang="pt-BR" sz="2900" dirty="0"/>
          </a:p>
          <a:p>
            <a:pPr algn="just"/>
            <a:r>
              <a:rPr lang="pt-BR" sz="2900" b="1" i="1" dirty="0"/>
              <a:t>Parágrafo único</a:t>
            </a:r>
            <a:r>
              <a:rPr lang="pt-BR" sz="2900" i="1" dirty="0"/>
              <a:t>. Não se aplica o disposto no inciso IV do caput deste artigo ao caso de inimputabilidade prevista no caput do art. 26 do Decreto-Lei no 2.848, de 7 de dezembro de 1940 - Código Penal, salvo quando esta for a única tese defensiva. (Incluído pela Lei nº 11.689, de 2008”</a:t>
            </a:r>
            <a:endParaRPr lang="pt-BR" sz="2900" dirty="0"/>
          </a:p>
          <a:p>
            <a:endParaRPr lang="pt-BR" dirty="0"/>
          </a:p>
        </p:txBody>
      </p:sp>
    </p:spTree>
    <p:extLst>
      <p:ext uri="{BB962C8B-B14F-4D97-AF65-F5344CB8AC3E}">
        <p14:creationId xmlns:p14="http://schemas.microsoft.com/office/powerpoint/2010/main" val="19464075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258465-7279-46B4-9D2B-07C2DCF2F2B9}"/>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3B8F3D2D-BCC9-4C95-81A1-D8FB1F340526}"/>
              </a:ext>
            </a:extLst>
          </p:cNvPr>
          <p:cNvSpPr>
            <a:spLocks noGrp="1"/>
          </p:cNvSpPr>
          <p:nvPr>
            <p:ph idx="1"/>
          </p:nvPr>
        </p:nvSpPr>
        <p:spPr/>
        <p:txBody>
          <a:bodyPr>
            <a:normAutofit fontScale="55000" lnSpcReduction="20000"/>
          </a:bodyPr>
          <a:lstStyle/>
          <a:p>
            <a:pPr algn="just"/>
            <a:r>
              <a:rPr lang="pt-BR" dirty="0"/>
              <a:t>5.2) absolvição sumária e crimes conexos;</a:t>
            </a:r>
          </a:p>
          <a:p>
            <a:pPr algn="just"/>
            <a:r>
              <a:rPr lang="pt-BR" dirty="0"/>
              <a:t> </a:t>
            </a:r>
          </a:p>
          <a:p>
            <a:pPr algn="just"/>
            <a:r>
              <a:rPr lang="pt-BR" dirty="0"/>
              <a:t>- em havendo absolvição sumária pelo crime doloso contra a vida, o magistrado não deve se manifestar sobre o crime conexo, remetendo os autos ao Juiz competente ou caso ele seja competente, deverá cumprir as formalidades inerentes ao direito de defesa e julgar o réu; </a:t>
            </a:r>
          </a:p>
          <a:p>
            <a:pPr algn="just"/>
            <a:r>
              <a:rPr lang="pt-BR" dirty="0"/>
              <a:t>- É possível recurso do assistente de acusação? Sim, pois ele busca o ressarcimento e se for mantida a absolvição não poderá apresentar esse pleito na justiça cível, além disso, o art. 598, do CPP, abre ao Assistente de acusação, a possibilidade apelar de decisão condenatória, caso o MP não o faça:</a:t>
            </a:r>
          </a:p>
          <a:p>
            <a:pPr algn="just"/>
            <a:r>
              <a:rPr lang="pt-BR" i="1" dirty="0"/>
              <a:t>“</a:t>
            </a:r>
            <a:r>
              <a:rPr lang="pt-BR" b="1" i="1" dirty="0"/>
              <a:t>Art. 598.</a:t>
            </a:r>
            <a:r>
              <a:rPr lang="pt-BR" i="1" dirty="0"/>
              <a:t> Nos crimes de competência do Tribunal do Júri, ou do juiz singular, se da sentença não for interposta apelação pelo Ministério Público no prazo legal, o ofendido ou qualquer das pessoas enumeradas no art. 31, ainda que não se tenha habilitado como assistente, poderá interpor apelação, que não terá, porém, efeito suspensivo.</a:t>
            </a:r>
            <a:endParaRPr lang="pt-BR" dirty="0"/>
          </a:p>
          <a:p>
            <a:r>
              <a:rPr lang="pt-BR" b="1" i="1" dirty="0"/>
              <a:t>Parágrafo único</a:t>
            </a:r>
            <a:r>
              <a:rPr lang="pt-BR" i="1" dirty="0"/>
              <a:t>. O prazo para interposição desse recurso será de quinze dias e correrá do dia em que terminar o do Ministério Público.”</a:t>
            </a:r>
            <a:endParaRPr lang="pt-BR" dirty="0"/>
          </a:p>
          <a:p>
            <a:r>
              <a:rPr lang="pt-BR" i="1" dirty="0"/>
              <a:t> </a:t>
            </a:r>
            <a:endParaRPr lang="pt-BR" dirty="0"/>
          </a:p>
          <a:p>
            <a:endParaRPr lang="pt-BR" dirty="0"/>
          </a:p>
        </p:txBody>
      </p:sp>
    </p:spTree>
    <p:extLst>
      <p:ext uri="{BB962C8B-B14F-4D97-AF65-F5344CB8AC3E}">
        <p14:creationId xmlns:p14="http://schemas.microsoft.com/office/powerpoint/2010/main" val="3430369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AC07AB-2E00-461B-B100-E3FA7412E97F}"/>
              </a:ext>
            </a:extLst>
          </p:cNvPr>
          <p:cNvSpPr>
            <a:spLocks noGrp="1"/>
          </p:cNvSpPr>
          <p:nvPr>
            <p:ph type="title"/>
          </p:nvPr>
        </p:nvSpPr>
        <p:spPr/>
        <p:txBody>
          <a:bodyPr/>
          <a:lstStyle/>
          <a:p>
            <a:endParaRPr lang="pt-BR" dirty="0"/>
          </a:p>
        </p:txBody>
      </p:sp>
      <p:sp>
        <p:nvSpPr>
          <p:cNvPr id="3" name="Espaço Reservado para Conteúdo 2">
            <a:extLst>
              <a:ext uri="{FF2B5EF4-FFF2-40B4-BE49-F238E27FC236}">
                <a16:creationId xmlns:a16="http://schemas.microsoft.com/office/drawing/2014/main" id="{4F5031DC-FCF5-4B61-AA5B-8C63CB1B8C7D}"/>
              </a:ext>
            </a:extLst>
          </p:cNvPr>
          <p:cNvSpPr>
            <a:spLocks noGrp="1"/>
          </p:cNvSpPr>
          <p:nvPr>
            <p:ph idx="1"/>
          </p:nvPr>
        </p:nvSpPr>
        <p:spPr/>
        <p:txBody>
          <a:bodyPr>
            <a:normAutofit fontScale="62500" lnSpcReduction="20000"/>
          </a:bodyPr>
          <a:lstStyle/>
          <a:p>
            <a:pPr algn="just"/>
            <a:r>
              <a:rPr lang="pt-BR" sz="2900" dirty="0"/>
              <a:t>6) Segunda fase do rito do Júri:</a:t>
            </a:r>
          </a:p>
          <a:p>
            <a:pPr algn="just"/>
            <a:r>
              <a:rPr lang="pt-BR" sz="2900" dirty="0"/>
              <a:t>- Preclusa a pronúncia, os autos serão encaminhados para o Juiz Presidente do Tribunal do Júri, nos termos do art. 421, para que se proceda à preparação do julgamento em Plenário; </a:t>
            </a:r>
          </a:p>
          <a:p>
            <a:pPr algn="just"/>
            <a:r>
              <a:rPr lang="pt-BR" sz="2900" dirty="0"/>
              <a:t>- com o advento da Lei nº 11.689/2008, tanto o libelo quanto a contrariedade foram revogados, agora as partes tem um momento próprio para arrolar testemunhas e requerer às diligências que entenderem cabíveis e necessárias:</a:t>
            </a:r>
          </a:p>
          <a:p>
            <a:pPr algn="just"/>
            <a:r>
              <a:rPr lang="pt-BR" sz="2900" dirty="0"/>
              <a:t> </a:t>
            </a:r>
            <a:r>
              <a:rPr lang="pt-BR" sz="2900" i="1" dirty="0"/>
              <a:t>“</a:t>
            </a:r>
            <a:r>
              <a:rPr lang="pt-BR" sz="2900" b="1" i="1" dirty="0"/>
              <a:t>Art. 422.</a:t>
            </a:r>
            <a:r>
              <a:rPr lang="pt-BR" sz="2900" i="1" dirty="0"/>
              <a:t> Ao receber os autos, o presidente do Tribunal do Júri determinará a intimação do órgão do Ministério Público ou do querelante, no caso de queixa, e do defensor, para, </a:t>
            </a:r>
            <a:r>
              <a:rPr lang="pt-BR" sz="2900" b="1" i="1" dirty="0">
                <a:effectLst>
                  <a:outerShdw blurRad="38100" dist="38100" dir="2700000" algn="tl">
                    <a:srgbClr val="000000">
                      <a:alpha val="43137"/>
                    </a:srgbClr>
                  </a:outerShdw>
                </a:effectLst>
              </a:rPr>
              <a:t>no prazo de 5 (cinco) dias</a:t>
            </a:r>
            <a:r>
              <a:rPr lang="pt-BR" sz="2900" i="1" dirty="0"/>
              <a:t>, apresentarem rol de testemunhas que irão depor em plenário, até o máximo de 5 (cinco), oportunidade em que poderão juntar documentos e requerer diligência.”</a:t>
            </a:r>
            <a:endParaRPr lang="pt-BR" sz="2900" dirty="0"/>
          </a:p>
          <a:p>
            <a:pPr algn="just"/>
            <a:r>
              <a:rPr lang="pt-BR" sz="2900" i="1" dirty="0"/>
              <a:t> </a:t>
            </a:r>
            <a:endParaRPr lang="pt-BR" sz="2900" dirty="0"/>
          </a:p>
          <a:p>
            <a:pPr algn="just"/>
            <a:r>
              <a:rPr lang="pt-BR" sz="2900" dirty="0"/>
              <a:t>- após, caberá ao Juiz Presidente, deliberar sobre os requerimentos das partes, adotar as providências que julgar necessárias e determinar a data de julgamento:</a:t>
            </a:r>
          </a:p>
          <a:p>
            <a:endParaRPr lang="pt-BR" dirty="0"/>
          </a:p>
          <a:p>
            <a:endParaRPr lang="pt-BR" dirty="0"/>
          </a:p>
        </p:txBody>
      </p:sp>
    </p:spTree>
    <p:extLst>
      <p:ext uri="{BB962C8B-B14F-4D97-AF65-F5344CB8AC3E}">
        <p14:creationId xmlns:p14="http://schemas.microsoft.com/office/powerpoint/2010/main" val="7180244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E70086-BC98-4334-BA58-3258E4B8FFA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1A0FE245-568D-4075-B0D1-3FF48667FD24}"/>
              </a:ext>
            </a:extLst>
          </p:cNvPr>
          <p:cNvSpPr>
            <a:spLocks noGrp="1"/>
          </p:cNvSpPr>
          <p:nvPr>
            <p:ph idx="1"/>
          </p:nvPr>
        </p:nvSpPr>
        <p:spPr/>
        <p:txBody>
          <a:bodyPr>
            <a:noAutofit/>
          </a:bodyPr>
          <a:lstStyle/>
          <a:p>
            <a:pPr algn="just"/>
            <a:r>
              <a:rPr lang="pt-BR" sz="1800" dirty="0"/>
              <a:t>6.1) Desaforamento:</a:t>
            </a:r>
          </a:p>
          <a:p>
            <a:pPr algn="just"/>
            <a:r>
              <a:rPr lang="pt-BR" sz="1800" dirty="0"/>
              <a:t>- o desaforamento é causa de modificação da competência territorial do Tribunal do Júri; </a:t>
            </a:r>
          </a:p>
          <a:p>
            <a:pPr algn="just"/>
            <a:r>
              <a:rPr lang="pt-BR" sz="1800" dirty="0"/>
              <a:t>- é feito de maneira integral, abrangendo todos os corréus e crimes conexos; </a:t>
            </a:r>
          </a:p>
          <a:p>
            <a:pPr algn="just"/>
            <a:r>
              <a:rPr lang="pt-BR" sz="1800" dirty="0"/>
              <a:t>- basicamente, o processo tramita na Comarca “A” e por razões previstas expressamente em lei é encaminhado para a Comarca “B”;</a:t>
            </a:r>
          </a:p>
          <a:p>
            <a:pPr algn="just"/>
            <a:r>
              <a:rPr lang="pt-BR" sz="1800" dirty="0"/>
              <a:t>- hipóteses previstas no art. 427, CPP: </a:t>
            </a:r>
          </a:p>
          <a:p>
            <a:pPr algn="just"/>
            <a:r>
              <a:rPr lang="pt-BR" sz="1800" i="1" dirty="0"/>
              <a:t>“</a:t>
            </a:r>
            <a:r>
              <a:rPr lang="pt-BR" sz="1800" b="1" i="1" dirty="0"/>
              <a:t>Art. 427.</a:t>
            </a:r>
            <a:r>
              <a:rPr lang="pt-BR" sz="1800" i="1" dirty="0"/>
              <a:t> Se o interesse da ordem pública o reclamar ou houver dúvida sobre a imparcialidade do júri ou a segurança pessoal do acusado, o Tribunal, a requerimento do Ministério Público, do assistente, do querelante ou do acusado ou mediante representação do juiz competente, poderá determinar o desaforamento do julgamento para outra comarca da mesma região, onde não existam aqueles motivos, preferindo-se as mais próximas. (Redação dada pela Lei nº 11.689, de 2008)</a:t>
            </a:r>
            <a:endParaRPr lang="pt-BR" sz="1800" dirty="0"/>
          </a:p>
        </p:txBody>
      </p:sp>
    </p:spTree>
    <p:extLst>
      <p:ext uri="{BB962C8B-B14F-4D97-AF65-F5344CB8AC3E}">
        <p14:creationId xmlns:p14="http://schemas.microsoft.com/office/powerpoint/2010/main" val="3561280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D5B57D-BD7A-44E3-94E1-B15C8DA665F7}"/>
              </a:ext>
            </a:extLst>
          </p:cNvPr>
          <p:cNvSpPr>
            <a:spLocks noGrp="1"/>
          </p:cNvSpPr>
          <p:nvPr>
            <p:ph type="title"/>
          </p:nvPr>
        </p:nvSpPr>
        <p:spPr/>
        <p:txBody>
          <a:bodyPr>
            <a:normAutofit fontScale="90000"/>
          </a:bodyPr>
          <a:lstStyle/>
          <a:p>
            <a:r>
              <a:rPr lang="pt-BR" dirty="0"/>
              <a:t>1- Princípios Constitucionais do Júri:</a:t>
            </a:r>
            <a:br>
              <a:rPr lang="pt-BR" dirty="0"/>
            </a:br>
            <a:endParaRPr lang="pt-BR" dirty="0"/>
          </a:p>
        </p:txBody>
      </p:sp>
      <p:sp>
        <p:nvSpPr>
          <p:cNvPr id="3" name="Espaço Reservado para Conteúdo 2">
            <a:extLst>
              <a:ext uri="{FF2B5EF4-FFF2-40B4-BE49-F238E27FC236}">
                <a16:creationId xmlns:a16="http://schemas.microsoft.com/office/drawing/2014/main" id="{0830FAAA-9FAC-4B3F-ADCC-65CEFACDEB07}"/>
              </a:ext>
            </a:extLst>
          </p:cNvPr>
          <p:cNvSpPr>
            <a:spLocks noGrp="1"/>
          </p:cNvSpPr>
          <p:nvPr>
            <p:ph idx="1"/>
          </p:nvPr>
        </p:nvSpPr>
        <p:spPr/>
        <p:txBody>
          <a:bodyPr>
            <a:normAutofit fontScale="47500" lnSpcReduction="20000"/>
          </a:bodyPr>
          <a:lstStyle/>
          <a:p>
            <a:r>
              <a:rPr lang="pt-BR" sz="3800" b="1" i="1" dirty="0"/>
              <a:t>“Art. 5º</a:t>
            </a:r>
            <a:r>
              <a:rPr lang="pt-BR" sz="3800" i="1" dirty="0"/>
              <a:t> Todos são iguais perante a lei, sem distinção de qualquer natureza, garantindo-se aos brasileiros e aos estrangeiros residentes no País a inviolabilidade do direito à vida, à liberdade, à igualdade, à segurança e à propriedade, nos termos seguintes:</a:t>
            </a:r>
            <a:endParaRPr lang="pt-BR" sz="3800" dirty="0"/>
          </a:p>
          <a:p>
            <a:r>
              <a:rPr lang="pt-BR" sz="3800" b="1" i="1" dirty="0"/>
              <a:t>XXXVIII </a:t>
            </a:r>
            <a:r>
              <a:rPr lang="pt-BR" sz="3800" i="1" dirty="0"/>
              <a:t>- e reconhecida a instituição do júri, com a organização que lhe der a lei, assegurados:</a:t>
            </a:r>
            <a:endParaRPr lang="pt-BR" sz="3800" dirty="0"/>
          </a:p>
          <a:p>
            <a:r>
              <a:rPr lang="pt-BR" sz="3800" b="1" i="1" dirty="0"/>
              <a:t>a)</a:t>
            </a:r>
            <a:r>
              <a:rPr lang="pt-BR" sz="3800" i="1" dirty="0"/>
              <a:t> </a:t>
            </a:r>
            <a:r>
              <a:rPr lang="pt-BR" sz="3800" b="1" i="1" dirty="0">
                <a:effectLst>
                  <a:outerShdw blurRad="38100" dist="38100" dir="2700000" algn="tl">
                    <a:srgbClr val="000000">
                      <a:alpha val="43137"/>
                    </a:srgbClr>
                  </a:outerShdw>
                </a:effectLst>
              </a:rPr>
              <a:t>a plenitude de defesa;</a:t>
            </a:r>
            <a:endParaRPr lang="pt-BR" sz="3800" b="1" dirty="0">
              <a:effectLst>
                <a:outerShdw blurRad="38100" dist="38100" dir="2700000" algn="tl">
                  <a:srgbClr val="000000">
                    <a:alpha val="43137"/>
                  </a:srgbClr>
                </a:outerShdw>
              </a:effectLst>
            </a:endParaRPr>
          </a:p>
          <a:p>
            <a:r>
              <a:rPr lang="pt-BR" sz="3800" b="1" i="1" dirty="0">
                <a:effectLst>
                  <a:outerShdw blurRad="38100" dist="38100" dir="2700000" algn="tl">
                    <a:srgbClr val="000000">
                      <a:alpha val="43137"/>
                    </a:srgbClr>
                  </a:outerShdw>
                </a:effectLst>
              </a:rPr>
              <a:t>b) o sigilo das votações;</a:t>
            </a:r>
            <a:endParaRPr lang="pt-BR" sz="3800" b="1" dirty="0">
              <a:effectLst>
                <a:outerShdw blurRad="38100" dist="38100" dir="2700000" algn="tl">
                  <a:srgbClr val="000000">
                    <a:alpha val="43137"/>
                  </a:srgbClr>
                </a:outerShdw>
              </a:effectLst>
            </a:endParaRPr>
          </a:p>
          <a:p>
            <a:r>
              <a:rPr lang="pt-BR" sz="3800" b="1" i="1" dirty="0">
                <a:effectLst>
                  <a:outerShdw blurRad="38100" dist="38100" dir="2700000" algn="tl">
                    <a:srgbClr val="000000">
                      <a:alpha val="43137"/>
                    </a:srgbClr>
                  </a:outerShdw>
                </a:effectLst>
              </a:rPr>
              <a:t>c) a soberania dos veredictos;</a:t>
            </a:r>
            <a:endParaRPr lang="pt-BR" sz="3800" b="1" dirty="0">
              <a:effectLst>
                <a:outerShdw blurRad="38100" dist="38100" dir="2700000" algn="tl">
                  <a:srgbClr val="000000">
                    <a:alpha val="43137"/>
                  </a:srgbClr>
                </a:outerShdw>
              </a:effectLst>
            </a:endParaRPr>
          </a:p>
          <a:p>
            <a:r>
              <a:rPr lang="pt-BR" sz="3800" b="1" i="1" dirty="0">
                <a:effectLst>
                  <a:outerShdw blurRad="38100" dist="38100" dir="2700000" algn="tl">
                    <a:srgbClr val="000000">
                      <a:alpha val="43137"/>
                    </a:srgbClr>
                  </a:outerShdw>
                </a:effectLst>
              </a:rPr>
              <a:t>d) a competência para o julgamento dos crimes dolosos contra a vid</a:t>
            </a:r>
            <a:r>
              <a:rPr lang="pt-BR" sz="3800" i="1" dirty="0"/>
              <a:t>a;”</a:t>
            </a:r>
            <a:endParaRPr lang="pt-BR" sz="3800" dirty="0"/>
          </a:p>
          <a:p>
            <a:r>
              <a:rPr lang="pt-BR" sz="3800" i="1" dirty="0"/>
              <a:t> </a:t>
            </a:r>
            <a:endParaRPr lang="pt-BR" sz="3800" dirty="0"/>
          </a:p>
          <a:p>
            <a:pPr algn="just"/>
            <a:r>
              <a:rPr lang="pt-BR" sz="3800" dirty="0"/>
              <a:t>- a </a:t>
            </a:r>
            <a:r>
              <a:rPr lang="pt-BR" sz="3800" b="1" dirty="0"/>
              <a:t>plenitude de defesa </a:t>
            </a:r>
            <a:r>
              <a:rPr lang="pt-BR" sz="3800" dirty="0"/>
              <a:t>possui conteúdo distinto daquele da ampla defesa, pois significa que a defesa no âmbito do Tribunal do Júri deve ser mais intensa do que a defesa para os demais processos em geral; </a:t>
            </a:r>
          </a:p>
          <a:p>
            <a:pPr algn="just"/>
            <a:endParaRPr lang="pt-BR" sz="3800" dirty="0"/>
          </a:p>
          <a:p>
            <a:pPr algn="just"/>
            <a:r>
              <a:rPr lang="pt-BR" sz="3800" dirty="0"/>
              <a:t>- o </a:t>
            </a:r>
            <a:r>
              <a:rPr lang="pt-BR" sz="3800" b="1" dirty="0"/>
              <a:t>sigilo das votações</a:t>
            </a:r>
            <a:r>
              <a:rPr lang="pt-BR" sz="3800" dirty="0"/>
              <a:t> significa que os votos dos jurados devem ser preservados, ou seja, não devem ser relevados para o público e nem para as partes; </a:t>
            </a:r>
          </a:p>
          <a:p>
            <a:endParaRPr lang="pt-BR" dirty="0"/>
          </a:p>
        </p:txBody>
      </p:sp>
    </p:spTree>
    <p:extLst>
      <p:ext uri="{BB962C8B-B14F-4D97-AF65-F5344CB8AC3E}">
        <p14:creationId xmlns:p14="http://schemas.microsoft.com/office/powerpoint/2010/main" val="34432320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122211-8128-4B69-8766-B1C73682AD9C}"/>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F051960-DAF4-4279-8AA7-60458456CF63}"/>
              </a:ext>
            </a:extLst>
          </p:cNvPr>
          <p:cNvSpPr>
            <a:spLocks noGrp="1"/>
          </p:cNvSpPr>
          <p:nvPr>
            <p:ph idx="1"/>
          </p:nvPr>
        </p:nvSpPr>
        <p:spPr/>
        <p:txBody>
          <a:bodyPr>
            <a:normAutofit fontScale="55000" lnSpcReduction="20000"/>
          </a:bodyPr>
          <a:lstStyle/>
          <a:p>
            <a:pPr algn="just"/>
            <a:r>
              <a:rPr lang="pt-BR" b="1" i="1" dirty="0"/>
              <a:t>§ 1o</a:t>
            </a:r>
            <a:r>
              <a:rPr lang="pt-BR" i="1" dirty="0"/>
              <a:t> O pedido de desaforamento será distribuído imediatamente e terá preferência de julgamento na Câmara ou Turma competente. (Incluído pela Lei nº 11.689, de 2008)</a:t>
            </a:r>
            <a:endParaRPr lang="pt-BR" dirty="0"/>
          </a:p>
          <a:p>
            <a:pPr algn="just"/>
            <a:r>
              <a:rPr lang="pt-BR" b="1" i="1" dirty="0"/>
              <a:t>§ 2o</a:t>
            </a:r>
            <a:r>
              <a:rPr lang="pt-BR" i="1" dirty="0"/>
              <a:t> Sendo relevantes os motivos alegados, o relator poderá determinar, fundamentadamente, a suspensão do julgamento pelo júri. (Incluído pela Lei nº 11.689, de 2008)</a:t>
            </a:r>
            <a:endParaRPr lang="pt-BR" dirty="0"/>
          </a:p>
          <a:p>
            <a:pPr algn="just"/>
            <a:r>
              <a:rPr lang="pt-BR" b="1" i="1" dirty="0"/>
              <a:t>§ 3o</a:t>
            </a:r>
            <a:r>
              <a:rPr lang="pt-BR" i="1" dirty="0"/>
              <a:t> Será ouvido o juiz presidente, quando a medida não tiver sido por ele solicitada. (Incluído pela Lei nº 11.689, de 2008)</a:t>
            </a:r>
            <a:endParaRPr lang="pt-BR" dirty="0"/>
          </a:p>
          <a:p>
            <a:pPr algn="just"/>
            <a:r>
              <a:rPr lang="pt-BR" b="1" i="1" dirty="0"/>
              <a:t>§ 4o</a:t>
            </a:r>
            <a:r>
              <a:rPr lang="pt-BR" i="1" dirty="0"/>
              <a:t> Na pendência de recurso contra a decisão de pronúncia ou quando efetivado o julgamento, não se admitirá o pedido de desaforamento, salvo, nesta última hipótese, quanto a fato ocorrido durante ou após a realização de julgamento anulado. (Incluído pela Lei nº 11.689, de 2008)”</a:t>
            </a:r>
            <a:endParaRPr lang="pt-BR" dirty="0"/>
          </a:p>
          <a:p>
            <a:pPr algn="just"/>
            <a:r>
              <a:rPr lang="pt-BR" i="1" dirty="0"/>
              <a:t> </a:t>
            </a:r>
            <a:endParaRPr lang="pt-BR" dirty="0"/>
          </a:p>
          <a:p>
            <a:pPr algn="just"/>
            <a:r>
              <a:rPr lang="pt-BR" dirty="0"/>
              <a:t>- o desaforamento será cabível:</a:t>
            </a:r>
          </a:p>
          <a:p>
            <a:pPr algn="just"/>
            <a:r>
              <a:rPr lang="pt-BR" b="1" u="sng" dirty="0"/>
              <a:t>a) se o interesse da ordem pública o reclamar:</a:t>
            </a:r>
            <a:endParaRPr lang="pt-BR" dirty="0"/>
          </a:p>
          <a:p>
            <a:pPr algn="just"/>
            <a:r>
              <a:rPr lang="pt-BR" dirty="0"/>
              <a:t>- o termo ordem pública é vago e deve-se tomar cuidado com sua análise, a jurisprudência tem identificado as hipóteses de violação da </a:t>
            </a:r>
          </a:p>
          <a:p>
            <a:endParaRPr lang="pt-BR" dirty="0"/>
          </a:p>
        </p:txBody>
      </p:sp>
    </p:spTree>
    <p:extLst>
      <p:ext uri="{BB962C8B-B14F-4D97-AF65-F5344CB8AC3E}">
        <p14:creationId xmlns:p14="http://schemas.microsoft.com/office/powerpoint/2010/main" val="19900692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308936-4152-43F8-84D3-FC29835F6494}"/>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F347E194-2684-4277-8378-2992A1A5F596}"/>
              </a:ext>
            </a:extLst>
          </p:cNvPr>
          <p:cNvSpPr>
            <a:spLocks noGrp="1"/>
          </p:cNvSpPr>
          <p:nvPr>
            <p:ph idx="1"/>
          </p:nvPr>
        </p:nvSpPr>
        <p:spPr/>
        <p:txBody>
          <a:bodyPr>
            <a:normAutofit fontScale="25000" lnSpcReduction="20000"/>
          </a:bodyPr>
          <a:lstStyle/>
          <a:p>
            <a:pPr algn="just"/>
            <a:r>
              <a:rPr lang="pt-BR" sz="6800" dirty="0"/>
              <a:t>ordem pública com questões de possibilidade concreta de risco de convulsão social ou mesmo risco a segurança dos jurados; </a:t>
            </a:r>
          </a:p>
          <a:p>
            <a:pPr algn="just"/>
            <a:r>
              <a:rPr lang="pt-BR" sz="6800" dirty="0"/>
              <a:t> </a:t>
            </a:r>
          </a:p>
          <a:p>
            <a:pPr algn="just"/>
            <a:r>
              <a:rPr lang="pt-BR" sz="6800" b="1" u="sng" dirty="0"/>
              <a:t>b) se houver dúvida sobre a imparcialidade do Júri:</a:t>
            </a:r>
            <a:endParaRPr lang="pt-BR" sz="6800" dirty="0"/>
          </a:p>
          <a:p>
            <a:pPr algn="just"/>
            <a:r>
              <a:rPr lang="pt-BR" sz="6800" dirty="0"/>
              <a:t>- quanto à imparcialidade dos jurados, a dúvida justifica o desaforamento; </a:t>
            </a:r>
          </a:p>
          <a:p>
            <a:pPr algn="just"/>
            <a:r>
              <a:rPr lang="pt-BR" sz="6800" dirty="0"/>
              <a:t> </a:t>
            </a:r>
          </a:p>
          <a:p>
            <a:pPr algn="just"/>
            <a:r>
              <a:rPr lang="pt-BR" sz="6800" b="1" u="sng" dirty="0"/>
              <a:t>c) se houver risco a segurança pessoal do acusado:</a:t>
            </a:r>
            <a:endParaRPr lang="pt-BR" sz="6800" dirty="0"/>
          </a:p>
          <a:p>
            <a:pPr algn="just"/>
            <a:r>
              <a:rPr lang="pt-BR" sz="6800" dirty="0"/>
              <a:t>- nesta hipótese deverá haver comprovação do risco para a segurança do acusado, como, por exemplo, risco de linchamento; </a:t>
            </a:r>
          </a:p>
          <a:p>
            <a:pPr algn="just"/>
            <a:r>
              <a:rPr lang="pt-BR" sz="6800" dirty="0"/>
              <a:t> </a:t>
            </a:r>
          </a:p>
          <a:p>
            <a:pPr algn="just"/>
            <a:r>
              <a:rPr lang="pt-BR" sz="6800" dirty="0"/>
              <a:t>- por fim, temos o desaforamento por excesso de serviço da Vara do Júri local, nessa hipótese, se o julgamento não puder ser realizado no prazo de seis meses, contados do trânsito em julgado da pronúncia, pode o processo ser remetido à outra Comarca; </a:t>
            </a:r>
          </a:p>
          <a:p>
            <a:pPr algn="just"/>
            <a:r>
              <a:rPr lang="pt-BR" sz="6800" dirty="0"/>
              <a:t> </a:t>
            </a:r>
          </a:p>
          <a:p>
            <a:pPr algn="just"/>
            <a:r>
              <a:rPr lang="pt-BR" sz="6800" dirty="0"/>
              <a:t>- noto que além do atraso é necessário que haja excesso de serviço, pois se a pauta de Julgamentos estiver com datas disponíveis, o Tribunal irá determinar a realização do julgamento, na própria Comarca onde corre o processo; </a:t>
            </a:r>
          </a:p>
          <a:p>
            <a:endParaRPr lang="pt-BR" dirty="0"/>
          </a:p>
        </p:txBody>
      </p:sp>
    </p:spTree>
    <p:extLst>
      <p:ext uri="{BB962C8B-B14F-4D97-AF65-F5344CB8AC3E}">
        <p14:creationId xmlns:p14="http://schemas.microsoft.com/office/powerpoint/2010/main" val="38394858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DD29B7-386F-4D05-BE82-BCF0FEDC720E}"/>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2CE2E57-8811-43AE-AE09-DF592AD06756}"/>
              </a:ext>
            </a:extLst>
          </p:cNvPr>
          <p:cNvSpPr>
            <a:spLocks noGrp="1"/>
          </p:cNvSpPr>
          <p:nvPr>
            <p:ph idx="1"/>
          </p:nvPr>
        </p:nvSpPr>
        <p:spPr/>
        <p:txBody>
          <a:bodyPr>
            <a:normAutofit fontScale="92500"/>
          </a:bodyPr>
          <a:lstStyle/>
          <a:p>
            <a:pPr algn="just"/>
            <a:r>
              <a:rPr lang="pt-BR" dirty="0"/>
              <a:t>“</a:t>
            </a:r>
            <a:r>
              <a:rPr lang="pt-BR" sz="2200" b="1" i="1" dirty="0"/>
              <a:t>Art. 428.</a:t>
            </a:r>
            <a:r>
              <a:rPr lang="pt-BR" sz="2200" i="1" dirty="0"/>
              <a:t> O desaforamento também poderá ser determinado, em razão do comprovado excesso de serviço, ouvidos o juiz presidente e a parte contrária, se o julgamento não puder ser realizado no prazo de 6 (seis) meses, contado do trânsito em julgado da decisão de pronúncia. (Redação dada pela Lei nº 11.689, de 2008)</a:t>
            </a:r>
            <a:endParaRPr lang="pt-BR" sz="2200" dirty="0"/>
          </a:p>
          <a:p>
            <a:pPr algn="just"/>
            <a:r>
              <a:rPr lang="pt-BR" sz="2200" b="1" i="1" dirty="0"/>
              <a:t>§ 1o</a:t>
            </a:r>
            <a:r>
              <a:rPr lang="pt-BR" sz="2200" i="1" dirty="0"/>
              <a:t> Para a contagem do prazo referido neste artigo, não se computará o tempo de adiamentos, diligências ou incidentes de interesse da defesa. (Incluído pela Lei nº 11.689, de 2008)</a:t>
            </a:r>
            <a:endParaRPr lang="pt-BR" sz="2200" dirty="0"/>
          </a:p>
          <a:p>
            <a:pPr algn="just"/>
            <a:r>
              <a:rPr lang="pt-BR" sz="2200" b="1" i="1" dirty="0"/>
              <a:t>§ 2o</a:t>
            </a:r>
            <a:r>
              <a:rPr lang="pt-BR" sz="2200" i="1" dirty="0"/>
              <a:t> Não havendo excesso de serviço ou existência de processos aguardando julgamento em quantidade que ultrapasse a possibilidade de apreciação pelo Tribunal do Júri, nas reuniões periódicas previstas para o exercício, o acusado poderá requerer ao Tribunal que determine a imediata realização do julgamento. (Incluído pela Lei nº 11.689, de 2008)”</a:t>
            </a:r>
            <a:endParaRPr lang="pt-BR" sz="2200" dirty="0"/>
          </a:p>
        </p:txBody>
      </p:sp>
    </p:spTree>
    <p:extLst>
      <p:ext uri="{BB962C8B-B14F-4D97-AF65-F5344CB8AC3E}">
        <p14:creationId xmlns:p14="http://schemas.microsoft.com/office/powerpoint/2010/main" val="19700882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DE662D-2762-42F5-8F04-0650C081A8FC}"/>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6A19B370-1B85-42BE-840E-B27F5E7D67B8}"/>
              </a:ext>
            </a:extLst>
          </p:cNvPr>
          <p:cNvSpPr>
            <a:spLocks noGrp="1"/>
          </p:cNvSpPr>
          <p:nvPr>
            <p:ph idx="1"/>
          </p:nvPr>
        </p:nvSpPr>
        <p:spPr/>
        <p:txBody>
          <a:bodyPr>
            <a:normAutofit/>
          </a:bodyPr>
          <a:lstStyle/>
          <a:p>
            <a:pPr algn="just"/>
            <a:r>
              <a:rPr lang="pt-BR" sz="2000" dirty="0"/>
              <a:t>6.2) Do julgamento em Plenário:</a:t>
            </a:r>
          </a:p>
          <a:p>
            <a:pPr algn="just"/>
            <a:r>
              <a:rPr lang="pt-BR" sz="2000" dirty="0"/>
              <a:t>- arroladas as testemunhas e cumpridas às diligências, ocorrerá a Sessão Plenária, que terá a seguinte dinâmica:</a:t>
            </a:r>
          </a:p>
          <a:p>
            <a:pPr algn="just"/>
            <a:r>
              <a:rPr lang="pt-BR" sz="2000" dirty="0"/>
              <a:t>a) prova da acusação;</a:t>
            </a:r>
          </a:p>
          <a:p>
            <a:pPr algn="just"/>
            <a:r>
              <a:rPr lang="pt-BR" sz="2000" dirty="0"/>
              <a:t>b) prova da defesa;</a:t>
            </a:r>
          </a:p>
          <a:p>
            <a:pPr algn="just"/>
            <a:r>
              <a:rPr lang="pt-BR" sz="2000" dirty="0"/>
              <a:t>c) leituras de peças específicas; </a:t>
            </a:r>
          </a:p>
          <a:p>
            <a:pPr algn="just"/>
            <a:r>
              <a:rPr lang="pt-BR" sz="2000" dirty="0"/>
              <a:t>d) interrogatório (partes perguntam direto ao réu)</a:t>
            </a:r>
          </a:p>
          <a:p>
            <a:pPr algn="just"/>
            <a:r>
              <a:rPr lang="pt-BR" sz="2000" dirty="0"/>
              <a:t>e) debates entre as partes, com tempo de 1h30min para fala inicial e 01h00min, para réplica e tréplica; </a:t>
            </a:r>
          </a:p>
          <a:p>
            <a:pPr algn="just"/>
            <a:r>
              <a:rPr lang="pt-BR" sz="2000" dirty="0"/>
              <a:t>f) decisão dos jurados;</a:t>
            </a:r>
          </a:p>
          <a:p>
            <a:endParaRPr lang="pt-BR" dirty="0"/>
          </a:p>
        </p:txBody>
      </p:sp>
    </p:spTree>
    <p:extLst>
      <p:ext uri="{BB962C8B-B14F-4D97-AF65-F5344CB8AC3E}">
        <p14:creationId xmlns:p14="http://schemas.microsoft.com/office/powerpoint/2010/main" val="25885809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11452A-3CCD-4ED3-AFCA-85C68693E67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D353FAC2-345A-4721-99FE-0B0AF9739473}"/>
              </a:ext>
            </a:extLst>
          </p:cNvPr>
          <p:cNvSpPr>
            <a:spLocks noGrp="1"/>
          </p:cNvSpPr>
          <p:nvPr>
            <p:ph idx="1"/>
          </p:nvPr>
        </p:nvSpPr>
        <p:spPr/>
        <p:txBody>
          <a:bodyPr>
            <a:normAutofit fontScale="62500" lnSpcReduction="20000"/>
          </a:bodyPr>
          <a:lstStyle/>
          <a:p>
            <a:pPr algn="just"/>
            <a:r>
              <a:rPr lang="pt-BR" dirty="0"/>
              <a:t>6.3) regulamentação dos debates:</a:t>
            </a:r>
          </a:p>
          <a:p>
            <a:pPr algn="just"/>
            <a:r>
              <a:rPr lang="pt-BR" dirty="0"/>
              <a:t>- é comum, durante os debates, uma parte intervir na fala da outra, para fazer alguma observação, exercer o contraditório, esclarecer um dado que não está correto, ou mesmo, para confundir a parte contrária, são os famosos “apartes”; </a:t>
            </a:r>
          </a:p>
          <a:p>
            <a:pPr algn="just"/>
            <a:r>
              <a:rPr lang="pt-BR" dirty="0"/>
              <a:t>- deve ser solicitada a parte que fala e não ao juiz; </a:t>
            </a:r>
          </a:p>
          <a:p>
            <a:pPr algn="just"/>
            <a:r>
              <a:rPr lang="pt-BR" dirty="0"/>
              <a:t>- se a parte autorizar temos o aparte consentido, em caso negativo, o aparte autorizado; </a:t>
            </a:r>
          </a:p>
          <a:p>
            <a:pPr algn="just"/>
            <a:r>
              <a:rPr lang="pt-BR" i="1" dirty="0"/>
              <a:t>“</a:t>
            </a:r>
            <a:r>
              <a:rPr lang="pt-BR" b="1" i="1" dirty="0"/>
              <a:t>Art. 497.</a:t>
            </a:r>
            <a:r>
              <a:rPr lang="pt-BR" i="1" dirty="0"/>
              <a:t> São atribuições do juiz presidente do Tribunal do Júri, além de outras expressamente referidas neste Código: (Redação dada pela Lei nº 11.689, de 2008)</a:t>
            </a:r>
            <a:endParaRPr lang="pt-BR" dirty="0"/>
          </a:p>
          <a:p>
            <a:pPr algn="just"/>
            <a:r>
              <a:rPr lang="pt-BR" b="1" i="1" dirty="0"/>
              <a:t>XII </a:t>
            </a:r>
            <a:r>
              <a:rPr lang="pt-BR" i="1" dirty="0"/>
              <a:t>- regulamentar, durante os debates, a intervenção de uma das partes, quando a outra estiver com a palavra, podendo conceder até 3 (três) minutos para cada aparte requerido, que serão acrescidos ao tempo desta última. (Incluído pela Lei nº 11.689, de 2008)</a:t>
            </a:r>
            <a:endParaRPr lang="pt-BR" dirty="0"/>
          </a:p>
          <a:p>
            <a:endParaRPr lang="pt-BR" dirty="0"/>
          </a:p>
        </p:txBody>
      </p:sp>
    </p:spTree>
    <p:extLst>
      <p:ext uri="{BB962C8B-B14F-4D97-AF65-F5344CB8AC3E}">
        <p14:creationId xmlns:p14="http://schemas.microsoft.com/office/powerpoint/2010/main" val="17850216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8A76CC-497C-4D27-A24B-C0E77A26814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E8DE9D7-80A6-47CE-BCCB-B894BD2E084E}"/>
              </a:ext>
            </a:extLst>
          </p:cNvPr>
          <p:cNvSpPr>
            <a:spLocks noGrp="1"/>
          </p:cNvSpPr>
          <p:nvPr>
            <p:ph idx="1"/>
          </p:nvPr>
        </p:nvSpPr>
        <p:spPr/>
        <p:txBody>
          <a:bodyPr>
            <a:normAutofit fontScale="55000" lnSpcReduction="20000"/>
          </a:bodyPr>
          <a:lstStyle/>
          <a:p>
            <a:pPr algn="just"/>
            <a:r>
              <a:rPr lang="pt-BR" dirty="0"/>
              <a:t>6.4) uso de algemas:</a:t>
            </a:r>
          </a:p>
          <a:p>
            <a:pPr algn="just"/>
            <a:r>
              <a:rPr lang="pt-BR" dirty="0"/>
              <a:t>- a reforma processual de 2008, resolveu vedar o uso de algemas em plenário, evitando que as algemas usadas pelo acusado em plenário sejam mencionadas, pelo MP, como argumento de autoridade a fim de influenciar o Conselho de Sentença e causar maiores constrangimentos e humilhações ao acusado; </a:t>
            </a:r>
          </a:p>
          <a:p>
            <a:pPr algn="just"/>
            <a:r>
              <a:rPr lang="pt-BR" dirty="0"/>
              <a:t> </a:t>
            </a:r>
          </a:p>
          <a:p>
            <a:pPr algn="just"/>
            <a:r>
              <a:rPr lang="pt-BR" b="1" dirty="0"/>
              <a:t>‘A</a:t>
            </a:r>
            <a:r>
              <a:rPr lang="pt-BR" b="1" i="1" dirty="0"/>
              <a:t>rt. 474.</a:t>
            </a:r>
            <a:r>
              <a:rPr lang="pt-BR" i="1" dirty="0"/>
              <a:t> A seguir será o acusado interrogado, se estiver presente, na forma estabelecida no Capítulo III do Título VII do Livro I deste Código, com as alterações introduzidas nesta Seção. (Redação dada pela Lei nº 11.689, de 2008)</a:t>
            </a:r>
            <a:endParaRPr lang="pt-BR" dirty="0"/>
          </a:p>
          <a:p>
            <a:pPr algn="just"/>
            <a:r>
              <a:rPr lang="pt-BR" b="1" i="1" dirty="0"/>
              <a:t>§ 3o</a:t>
            </a:r>
            <a:r>
              <a:rPr lang="pt-BR" i="1" dirty="0"/>
              <a:t> Não se permitirá o uso de algemas no acusado durante o período em que permanecer no plenário do júri, salvo se absolutamente necessário à ordem dos trabalhos, à segurança das testemunhas ou à garantia da integridade física dos presentes.</a:t>
            </a:r>
            <a:endParaRPr lang="pt-BR" dirty="0"/>
          </a:p>
          <a:p>
            <a:pPr algn="just"/>
            <a:r>
              <a:rPr lang="pt-BR" b="1" i="1" dirty="0"/>
              <a:t>Art. 478.</a:t>
            </a:r>
            <a:r>
              <a:rPr lang="pt-BR" i="1" dirty="0"/>
              <a:t> Durante os debates as partes não poderão, sob pena de nulidade, fazer referências: (Redação dada pela Lei nº 11.689, de 2008)</a:t>
            </a:r>
            <a:endParaRPr lang="pt-BR" dirty="0"/>
          </a:p>
          <a:p>
            <a:pPr algn="just"/>
            <a:r>
              <a:rPr lang="pt-BR" b="1" i="1" dirty="0"/>
              <a:t>I </a:t>
            </a:r>
            <a:r>
              <a:rPr lang="pt-BR" i="1" dirty="0"/>
              <a:t>- a decisão de pronúncia, às decisões posteriores que julgaram admissível a acusação ou à determinação do uso de algemas como argumento de autoridade que beneficiem ou prejudiquem o acusado; (Incluído pela Lei nº 11.689, de 2008)”</a:t>
            </a:r>
            <a:endParaRPr lang="pt-BR" dirty="0"/>
          </a:p>
          <a:p>
            <a:endParaRPr lang="pt-BR" dirty="0"/>
          </a:p>
        </p:txBody>
      </p:sp>
    </p:spTree>
    <p:extLst>
      <p:ext uri="{BB962C8B-B14F-4D97-AF65-F5344CB8AC3E}">
        <p14:creationId xmlns:p14="http://schemas.microsoft.com/office/powerpoint/2010/main" val="24474046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880404-B30B-425E-BED9-A39EFF181B2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3B6E87EB-C567-4666-93C0-0345B218A804}"/>
              </a:ext>
            </a:extLst>
          </p:cNvPr>
          <p:cNvSpPr>
            <a:spLocks noGrp="1"/>
          </p:cNvSpPr>
          <p:nvPr>
            <p:ph idx="1"/>
          </p:nvPr>
        </p:nvSpPr>
        <p:spPr/>
        <p:txBody>
          <a:bodyPr>
            <a:normAutofit fontScale="70000" lnSpcReduction="20000"/>
          </a:bodyPr>
          <a:lstStyle/>
          <a:p>
            <a:pPr algn="just"/>
            <a:r>
              <a:rPr lang="pt-BR" dirty="0"/>
              <a:t>- a decisão é do Juiz, havendo sugestão de consulta a escolta; </a:t>
            </a:r>
          </a:p>
          <a:p>
            <a:pPr algn="just"/>
            <a:r>
              <a:rPr lang="pt-BR" dirty="0"/>
              <a:t>- súmula vinculante nº 11, STF: </a:t>
            </a:r>
          </a:p>
          <a:p>
            <a:pPr algn="just"/>
            <a:r>
              <a:rPr lang="pt-BR" i="1" dirty="0"/>
              <a:t>"Só é lícito o uso de algemas em caso de resistência e de fundado receio de fuga ou de perigo à integridade física própria ou alheia, por parte do preso ou de terceiros, justificada a excepcionalidade por escrito, sob pena de responsabilidade disciplinar civil e penal do agente ou da autoridade e de nulidade da </a:t>
            </a:r>
            <a:r>
              <a:rPr lang="pt-BR" i="1" u="sng" dirty="0">
                <a:hlinkClick r:id="rId2">
                  <a:extLst>
                    <a:ext uri="{A12FA001-AC4F-418D-AE19-62706E023703}">
                      <ahyp:hlinkClr xmlns:ahyp="http://schemas.microsoft.com/office/drawing/2018/hyperlinkcolor" val="tx"/>
                    </a:ext>
                  </a:extLst>
                </a:hlinkClick>
              </a:rPr>
              <a:t>prisão</a:t>
            </a:r>
            <a:r>
              <a:rPr lang="pt-BR" i="1" dirty="0"/>
              <a:t> ou do ato processual a que se refere, sem prejuízo da </a:t>
            </a:r>
            <a:r>
              <a:rPr lang="pt-BR" i="1" u="sng" dirty="0">
                <a:hlinkClick r:id="rId3">
                  <a:extLst>
                    <a:ext uri="{A12FA001-AC4F-418D-AE19-62706E023703}">
                      <ahyp:hlinkClr xmlns:ahyp="http://schemas.microsoft.com/office/drawing/2018/hyperlinkcolor" val="tx"/>
                    </a:ext>
                  </a:extLst>
                </a:hlinkClick>
              </a:rPr>
              <a:t>responsabilidade civil</a:t>
            </a:r>
            <a:r>
              <a:rPr lang="pt-BR" i="1" dirty="0"/>
              <a:t> do Estado”</a:t>
            </a:r>
            <a:endParaRPr lang="pt-BR" dirty="0"/>
          </a:p>
          <a:p>
            <a:pPr algn="just"/>
            <a:r>
              <a:rPr lang="pt-BR" i="1" dirty="0"/>
              <a:t> - com a súmula vinculante a Polícia só poderá algemar o detido quando este oferecer resistência, ameaçar fugir no momento da prisão ou tentar agredir os agentes da polícia ou a si próprio; </a:t>
            </a:r>
          </a:p>
          <a:p>
            <a:pPr algn="just"/>
            <a:r>
              <a:rPr lang="pt-BR" i="1" dirty="0"/>
              <a:t>Infelizmente, o que se vê na prática é o rotineiro descumprimento dessa Súmula, com a manutenção dos réus algemados, na maioria dos julgamentos; </a:t>
            </a:r>
            <a:endParaRPr lang="pt-BR" dirty="0"/>
          </a:p>
          <a:p>
            <a:endParaRPr lang="pt-BR" dirty="0"/>
          </a:p>
        </p:txBody>
      </p:sp>
    </p:spTree>
    <p:extLst>
      <p:ext uri="{BB962C8B-B14F-4D97-AF65-F5344CB8AC3E}">
        <p14:creationId xmlns:p14="http://schemas.microsoft.com/office/powerpoint/2010/main" val="18548928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70101-31B8-4E69-AD57-56F8BA1EC0C8}"/>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7FB181AE-9F5E-4231-93DC-7F3E25537E29}"/>
              </a:ext>
            </a:extLst>
          </p:cNvPr>
          <p:cNvSpPr>
            <a:spLocks noGrp="1"/>
          </p:cNvSpPr>
          <p:nvPr>
            <p:ph idx="1"/>
          </p:nvPr>
        </p:nvSpPr>
        <p:spPr/>
        <p:txBody>
          <a:bodyPr>
            <a:normAutofit fontScale="70000" lnSpcReduction="20000"/>
          </a:bodyPr>
          <a:lstStyle/>
          <a:p>
            <a:pPr algn="just"/>
            <a:r>
              <a:rPr lang="pt-BR" i="1" dirty="0"/>
              <a:t>6.5) Dos debates em plenário:</a:t>
            </a:r>
            <a:endParaRPr lang="pt-BR" dirty="0"/>
          </a:p>
          <a:p>
            <a:pPr algn="just"/>
            <a:r>
              <a:rPr lang="pt-BR" i="1" dirty="0"/>
              <a:t>“Art. 477. O tempo destinado à acusação e à defesa será de uma hora e meia para cada, e de uma hora para a réplica e outro tanto para a tréplica. (Redação dada pela Lei nº 11.689, de 2008)</a:t>
            </a:r>
            <a:endParaRPr lang="pt-BR" dirty="0"/>
          </a:p>
          <a:p>
            <a:pPr algn="just"/>
            <a:r>
              <a:rPr lang="pt-BR" i="1" dirty="0"/>
              <a:t>§ 1o Havendo mais de um acusador ou mais de um defensor, combinarão entre si a distribuição do tempo, que, na falta de acordo, será dividido pelo juiz presidente, de forma a não exceder o determinado neste artigo. (Incluído pela Lei nº 11.689, de 2008)</a:t>
            </a:r>
            <a:endParaRPr lang="pt-BR" dirty="0"/>
          </a:p>
          <a:p>
            <a:pPr algn="just"/>
            <a:r>
              <a:rPr lang="pt-BR" i="1" dirty="0"/>
              <a:t>§ 2o Havendo mais de 1 (um) acusado, o tempo para a acusação e a defesa será acrescido de 1 (uma) hora e elevado ao dobro o da réplica e da tréplica, observado o disposto no § 1o deste artigo. (Incluído pela Lei nº 11.689, de 2008)”</a:t>
            </a:r>
            <a:endParaRPr lang="pt-BR" dirty="0"/>
          </a:p>
          <a:p>
            <a:pPr algn="just"/>
            <a:r>
              <a:rPr lang="pt-BR" i="1" dirty="0"/>
              <a:t> </a:t>
            </a:r>
            <a:endParaRPr lang="pt-BR" dirty="0"/>
          </a:p>
          <a:p>
            <a:pPr algn="just"/>
            <a:r>
              <a:rPr lang="pt-BR" dirty="0"/>
              <a:t>- proibição de utilização da pronúncia como argumento de autoridade, </a:t>
            </a:r>
          </a:p>
          <a:p>
            <a:endParaRPr lang="pt-BR" dirty="0"/>
          </a:p>
        </p:txBody>
      </p:sp>
    </p:spTree>
    <p:extLst>
      <p:ext uri="{BB962C8B-B14F-4D97-AF65-F5344CB8AC3E}">
        <p14:creationId xmlns:p14="http://schemas.microsoft.com/office/powerpoint/2010/main" val="25682782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DF8B12-535B-4524-B61D-E8BCF0DD9B19}"/>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F34329F7-B151-4DFD-A6B8-A62A55446DBC}"/>
              </a:ext>
            </a:extLst>
          </p:cNvPr>
          <p:cNvSpPr>
            <a:spLocks noGrp="1"/>
          </p:cNvSpPr>
          <p:nvPr>
            <p:ph idx="1"/>
          </p:nvPr>
        </p:nvSpPr>
        <p:spPr/>
        <p:txBody>
          <a:bodyPr>
            <a:normAutofit fontScale="62500" lnSpcReduction="20000"/>
          </a:bodyPr>
          <a:lstStyle/>
          <a:p>
            <a:pPr algn="just"/>
            <a:r>
              <a:rPr lang="pt-BR" b="1" i="1" dirty="0"/>
              <a:t>Art. 478.</a:t>
            </a:r>
            <a:r>
              <a:rPr lang="pt-BR" i="1" dirty="0"/>
              <a:t> Durante os debates as partes não poderão, sob pena de nulidade, fazer referências: (Redação dada pela Lei nº 11.689, de 2008)</a:t>
            </a:r>
            <a:endParaRPr lang="pt-BR" dirty="0"/>
          </a:p>
          <a:p>
            <a:pPr algn="just"/>
            <a:r>
              <a:rPr lang="pt-BR" i="1" dirty="0">
                <a:effectLst>
                  <a:outerShdw blurRad="38100" dist="38100" dir="2700000" algn="tl">
                    <a:srgbClr val="000000">
                      <a:alpha val="43137"/>
                    </a:srgbClr>
                  </a:outerShdw>
                </a:effectLst>
              </a:rPr>
              <a:t>I - a decisão de pronúncia, às decisões posteriores que julgaram admissível a acusação ou à determinação do uso de algemas como argumento de autoridade que beneficiem ou prejudiquem o acusado; (Incluído pela Lei nº 11.689, de 2008)</a:t>
            </a:r>
            <a:endParaRPr lang="pt-BR" dirty="0">
              <a:effectLst>
                <a:outerShdw blurRad="38100" dist="38100" dir="2700000" algn="tl">
                  <a:srgbClr val="000000">
                    <a:alpha val="43137"/>
                  </a:srgbClr>
                </a:outerShdw>
              </a:effectLst>
            </a:endParaRPr>
          </a:p>
          <a:p>
            <a:pPr algn="just"/>
            <a:r>
              <a:rPr lang="pt-BR" i="1" dirty="0">
                <a:effectLst>
                  <a:outerShdw blurRad="38100" dist="38100" dir="2700000" algn="tl">
                    <a:srgbClr val="000000">
                      <a:alpha val="43137"/>
                    </a:srgbClr>
                  </a:outerShdw>
                </a:effectLst>
              </a:rPr>
              <a:t>II - ao silêncio do acusado ou à ausência de interrogatório por falta de requerimento, em seu prejuízo</a:t>
            </a:r>
            <a:r>
              <a:rPr lang="pt-BR" i="1" dirty="0"/>
              <a:t>.”</a:t>
            </a:r>
            <a:endParaRPr lang="pt-BR" dirty="0"/>
          </a:p>
          <a:p>
            <a:pPr algn="just"/>
            <a:r>
              <a:rPr lang="pt-BR" i="1" dirty="0"/>
              <a:t> </a:t>
            </a:r>
            <a:endParaRPr lang="pt-BR" dirty="0"/>
          </a:p>
          <a:p>
            <a:pPr algn="just"/>
            <a:r>
              <a:rPr lang="pt-BR" dirty="0"/>
              <a:t>- essa proibição se aplica ao julgamento que cassa a decisão dos Jurados, ou seja, dá provimento ao recurso da acusação ou da defesa?</a:t>
            </a:r>
          </a:p>
          <a:p>
            <a:pPr algn="just"/>
            <a:r>
              <a:rPr lang="pt-BR" dirty="0"/>
              <a:t>- a </a:t>
            </a:r>
            <a:r>
              <a:rPr lang="pt-BR" dirty="0" err="1"/>
              <a:t>idéia</a:t>
            </a:r>
            <a:r>
              <a:rPr lang="pt-BR" dirty="0"/>
              <a:t> da proibição da leitura da pronúncia, é para se evitar afronta ao Juiz Natural da causa, afinal de contas, o magistrado que pronuncia o </a:t>
            </a:r>
            <a:r>
              <a:rPr lang="pt-BR" dirty="0" err="1"/>
              <a:t>réunão</a:t>
            </a:r>
            <a:r>
              <a:rPr lang="pt-BR" dirty="0"/>
              <a:t> estabelecesse a sua culpa, porém, o seu conhecimento técnico, além do respeito que inspira na figura dos Jurados, pode influenciar no convencimento do Conselho de Sentença;</a:t>
            </a:r>
          </a:p>
          <a:p>
            <a:endParaRPr lang="pt-BR" dirty="0"/>
          </a:p>
        </p:txBody>
      </p:sp>
    </p:spTree>
    <p:extLst>
      <p:ext uri="{BB962C8B-B14F-4D97-AF65-F5344CB8AC3E}">
        <p14:creationId xmlns:p14="http://schemas.microsoft.com/office/powerpoint/2010/main" val="36053786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Prisão em Plenário:</a:t>
            </a:r>
          </a:p>
        </p:txBody>
      </p:sp>
      <p:sp>
        <p:nvSpPr>
          <p:cNvPr id="3" name="Espaço Reservado para Conteúdo 2"/>
          <p:cNvSpPr>
            <a:spLocks noGrp="1"/>
          </p:cNvSpPr>
          <p:nvPr>
            <p:ph idx="1"/>
          </p:nvPr>
        </p:nvSpPr>
        <p:spPr>
          <a:xfrm>
            <a:off x="457200" y="1639341"/>
            <a:ext cx="8229600" cy="4525963"/>
          </a:xfrm>
        </p:spPr>
        <p:txBody>
          <a:bodyPr>
            <a:normAutofit fontScale="85000" lnSpcReduction="10000"/>
          </a:bodyPr>
          <a:lstStyle/>
          <a:p>
            <a:pPr marL="0" indent="0" algn="just">
              <a:buNone/>
            </a:pPr>
            <a:r>
              <a:rPr lang="pt-BR" sz="2200" dirty="0"/>
              <a:t>“</a:t>
            </a:r>
            <a:r>
              <a:rPr lang="pt-BR" sz="2200" i="1" dirty="0"/>
              <a:t>Art. 492.  Em seguida, o presidente proferirá sentença que:  </a:t>
            </a:r>
          </a:p>
          <a:p>
            <a:pPr marL="0" indent="0" algn="just">
              <a:buNone/>
            </a:pPr>
            <a:r>
              <a:rPr lang="pt-BR" sz="2200" i="1" dirty="0"/>
              <a:t>I – no caso de condenação:          </a:t>
            </a:r>
          </a:p>
          <a:p>
            <a:pPr marL="0" indent="0" algn="just">
              <a:buNone/>
            </a:pPr>
            <a:r>
              <a:rPr lang="pt-BR" sz="2200" i="1" dirty="0"/>
              <a:t>a) fixará a pena-base;         </a:t>
            </a:r>
          </a:p>
          <a:p>
            <a:pPr marL="0" indent="0" algn="just">
              <a:buNone/>
            </a:pPr>
            <a:r>
              <a:rPr lang="pt-BR" sz="2200" i="1" dirty="0"/>
              <a:t>b) considerará as circunstâncias agravantes ou atenuantes alegadas nos debates;        </a:t>
            </a:r>
          </a:p>
          <a:p>
            <a:pPr marL="0" indent="0" algn="just">
              <a:buNone/>
            </a:pPr>
            <a:r>
              <a:rPr lang="pt-BR" sz="2200" i="1" dirty="0"/>
              <a:t>c) imporá os aumentos ou diminuições da pena, em atenção às causas admitidas pelo júri;      </a:t>
            </a:r>
          </a:p>
          <a:p>
            <a:pPr marL="0" indent="0" algn="just">
              <a:buNone/>
            </a:pPr>
            <a:r>
              <a:rPr lang="pt-BR" sz="2200" i="1" dirty="0"/>
              <a:t>d) observará as demais disposições do </a:t>
            </a:r>
            <a:r>
              <a:rPr lang="pt-BR" sz="2200" i="1" dirty="0">
                <a:hlinkClick r:id="rId2"/>
              </a:rPr>
              <a:t>art. 387 deste Código</a:t>
            </a:r>
            <a:r>
              <a:rPr lang="pt-BR" sz="2200" i="1" dirty="0"/>
              <a:t>; </a:t>
            </a:r>
          </a:p>
          <a:p>
            <a:pPr marL="0" indent="0" algn="just">
              <a:buNone/>
            </a:pPr>
            <a:r>
              <a:rPr lang="pt-BR" sz="2400" i="1" dirty="0">
                <a:effectLst>
                  <a:outerShdw blurRad="38100" dist="38100" dir="2700000" algn="tl">
                    <a:srgbClr val="000000">
                      <a:alpha val="43137"/>
                    </a:srgbClr>
                  </a:outerShdw>
                </a:effectLst>
              </a:rPr>
              <a:t>e) mandará o acusado recolher-se ou recomendá-lo-á à prisão em que se encontra, se presentes os requisitos da prisão preventiva, ou, no caso de condenação a uma pena igual ou superior a 15 (quinze) anos de reclusão, determinará a execução provisória das penas, com expedição do mandado de prisão, se for o caso, sem prejuízo do conhecimento de recursos que vierem a ser interpostos</a:t>
            </a:r>
            <a:r>
              <a:rPr lang="pt-BR" sz="2400" i="1" dirty="0"/>
              <a:t>;     </a:t>
            </a:r>
            <a:r>
              <a:rPr lang="pt-BR" sz="2400" i="1" dirty="0">
                <a:hlinkClick r:id="rId3"/>
              </a:rPr>
              <a:t>(Redação dada pela Lei nº 13.964, de 2019)</a:t>
            </a:r>
            <a:endParaRPr lang="pt-BR" sz="2400" i="1" dirty="0"/>
          </a:p>
          <a:p>
            <a:pPr marL="0" indent="0" algn="just">
              <a:buNone/>
            </a:pPr>
            <a:r>
              <a:rPr lang="pt-BR" sz="2400" i="1" dirty="0"/>
              <a:t>f) estabelecerá os efeitos genéricos e específicos da condenação</a:t>
            </a:r>
            <a:r>
              <a:rPr lang="pt-BR" sz="2400" dirty="0"/>
              <a:t>;</a:t>
            </a:r>
          </a:p>
          <a:p>
            <a:pPr marL="0" indent="0" algn="just">
              <a:buNone/>
            </a:pPr>
            <a:endParaRPr lang="pt-BR" sz="2200" i="1" dirty="0"/>
          </a:p>
          <a:p>
            <a:endParaRPr lang="pt-BR" dirty="0"/>
          </a:p>
        </p:txBody>
      </p:sp>
    </p:spTree>
    <p:extLst>
      <p:ext uri="{BB962C8B-B14F-4D97-AF65-F5344CB8AC3E}">
        <p14:creationId xmlns:p14="http://schemas.microsoft.com/office/powerpoint/2010/main" val="48073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41AB0C-E6F6-4A68-A6B4-19F6E0400C89}"/>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36AB15E0-2588-4627-9E2B-F806CCE5AC88}"/>
              </a:ext>
            </a:extLst>
          </p:cNvPr>
          <p:cNvSpPr>
            <a:spLocks noGrp="1"/>
          </p:cNvSpPr>
          <p:nvPr>
            <p:ph idx="1"/>
          </p:nvPr>
        </p:nvSpPr>
        <p:spPr/>
        <p:txBody>
          <a:bodyPr>
            <a:normAutofit fontScale="25000" lnSpcReduction="20000"/>
          </a:bodyPr>
          <a:lstStyle/>
          <a:p>
            <a:pPr algn="just"/>
            <a:r>
              <a:rPr lang="pt-BR" sz="5500" dirty="0"/>
              <a:t>- </a:t>
            </a:r>
            <a:r>
              <a:rPr lang="pt-BR" sz="7200" dirty="0"/>
              <a:t>votação na chamada, “sala secreta”, longe dos olhos do público; </a:t>
            </a:r>
          </a:p>
          <a:p>
            <a:r>
              <a:rPr lang="pt-BR" sz="7200" dirty="0"/>
              <a:t>- o Juiz-Presidente não consta mais na ata o resultado final do julgamento, com número total de votos; </a:t>
            </a:r>
          </a:p>
          <a:p>
            <a:r>
              <a:rPr lang="pt-BR" sz="7200" i="1" dirty="0"/>
              <a:t>“</a:t>
            </a:r>
            <a:r>
              <a:rPr lang="pt-BR" sz="7200" b="1" i="1" dirty="0"/>
              <a:t>Art. 483.</a:t>
            </a:r>
            <a:r>
              <a:rPr lang="pt-BR" sz="7200" i="1" dirty="0"/>
              <a:t> Os quesitos serão formulados na seguinte ordem, indagando sobre: (Redação dada pela Lei nº 11.689, de 2008)</a:t>
            </a:r>
            <a:endParaRPr lang="pt-BR" sz="7200" dirty="0"/>
          </a:p>
          <a:p>
            <a:r>
              <a:rPr lang="pt-BR" sz="7200" b="1" i="1" u="sng" dirty="0"/>
              <a:t>§ 1o A resposta negativa, de mais de 3 (três) jurados, a qualquer dos quesitos referidos nos incisos I e II do caput deste artigo encerra a votação e implica a absolvição do acusado. (Incluído pela Lei nº 11.689, de 2008)</a:t>
            </a:r>
            <a:endParaRPr lang="pt-BR" sz="7200" dirty="0"/>
          </a:p>
          <a:p>
            <a:pPr algn="just"/>
            <a:r>
              <a:rPr lang="pt-BR" sz="7200" i="1" dirty="0"/>
              <a:t> </a:t>
            </a:r>
            <a:r>
              <a:rPr lang="pt-BR" sz="7200" b="1" i="1" u="sng" dirty="0"/>
              <a:t>§ 2o Respondidos afirmativamente por mais de 3 (três) jurados os quesitos relativos aos incisos I e II do caput deste artigo será formulado quesito com a seguinte redação:</a:t>
            </a:r>
            <a:r>
              <a:rPr lang="pt-BR" sz="7200" i="1" dirty="0"/>
              <a:t> (Incluído pela Lei nº 11.689, de 2008)</a:t>
            </a:r>
            <a:endParaRPr lang="pt-BR" sz="7200" dirty="0"/>
          </a:p>
          <a:p>
            <a:pPr algn="just"/>
            <a:endParaRPr lang="pt-BR" sz="7200" b="1" i="1" dirty="0"/>
          </a:p>
          <a:p>
            <a:pPr algn="just"/>
            <a:r>
              <a:rPr lang="pt-BR" sz="7200" b="1" i="1" dirty="0"/>
              <a:t>Art. 487.</a:t>
            </a:r>
            <a:r>
              <a:rPr lang="pt-BR" sz="7200" i="1" dirty="0"/>
              <a:t> Para assegurar o sigilo do voto, o oficial de justiça recolherá em urnas separadas as cédulas correspondentes aos votos e as não utilizadas. (Redação dada pela Lei nº 11.689, de 2008)”</a:t>
            </a:r>
            <a:endParaRPr lang="pt-BR" sz="7200" dirty="0"/>
          </a:p>
          <a:p>
            <a:pPr algn="just"/>
            <a:r>
              <a:rPr lang="pt-BR" sz="7200" dirty="0"/>
              <a:t>- este princípio tem ligação com a incomunicabilidade dos jurados, lembrando que a incomunicabilidade é referente somente a causa em julgamento; </a:t>
            </a:r>
          </a:p>
          <a:p>
            <a:endParaRPr lang="pt-BR" sz="5500" dirty="0"/>
          </a:p>
          <a:p>
            <a:endParaRPr lang="pt-BR" dirty="0"/>
          </a:p>
        </p:txBody>
      </p:sp>
    </p:spTree>
    <p:extLst>
      <p:ext uri="{BB962C8B-B14F-4D97-AF65-F5344CB8AC3E}">
        <p14:creationId xmlns:p14="http://schemas.microsoft.com/office/powerpoint/2010/main" val="6760170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70000" lnSpcReduction="20000"/>
          </a:bodyPr>
          <a:lstStyle/>
          <a:p>
            <a:pPr marL="0" indent="0" algn="just">
              <a:buNone/>
            </a:pPr>
            <a:r>
              <a:rPr lang="pt-BR" i="1" dirty="0"/>
              <a:t>§ 3º </a:t>
            </a:r>
            <a:r>
              <a:rPr lang="pt-BR" b="1" i="1" dirty="0">
                <a:effectLst>
                  <a:outerShdw blurRad="38100" dist="38100" dir="2700000" algn="tl">
                    <a:srgbClr val="000000">
                      <a:alpha val="43137"/>
                    </a:srgbClr>
                  </a:outerShdw>
                </a:effectLst>
              </a:rPr>
              <a:t>O presidente poderá, excepcionalmente, deixar de autorizar a execução provisória das penas de que trata a alínea e do inciso I do caput deste artigo, se houver questão substancial cuja resolução pelo tribunal ao qual competir o julgamento possa plausivelmente levar à revisão da condenação</a:t>
            </a:r>
            <a:r>
              <a:rPr lang="pt-BR" i="1" dirty="0"/>
              <a:t>.      </a:t>
            </a:r>
            <a:r>
              <a:rPr lang="pt-BR" i="1" dirty="0">
                <a:hlinkClick r:id="rId2"/>
              </a:rPr>
              <a:t>(Incluído pela Lei nº 13.964, de 2019)</a:t>
            </a:r>
            <a:endParaRPr lang="pt-BR" i="1" dirty="0"/>
          </a:p>
          <a:p>
            <a:pPr marL="0" indent="0" algn="just">
              <a:buNone/>
            </a:pPr>
            <a:r>
              <a:rPr lang="pt-BR" i="1" dirty="0"/>
              <a:t>§ </a:t>
            </a:r>
            <a:r>
              <a:rPr lang="pt-BR" b="1" i="1" dirty="0">
                <a:effectLst>
                  <a:outerShdw blurRad="38100" dist="38100" dir="2700000" algn="tl">
                    <a:srgbClr val="000000">
                      <a:alpha val="43137"/>
                    </a:srgbClr>
                  </a:outerShdw>
                </a:effectLst>
              </a:rPr>
              <a:t>4º A apelação interposta contra decisão condenatória do Tribunal do Júri a uma pena igual ou superior a 15 (quinze) anos de reclusão não terá efeito suspensivo</a:t>
            </a:r>
            <a:r>
              <a:rPr lang="pt-BR" i="1" dirty="0"/>
              <a:t>.     </a:t>
            </a:r>
            <a:r>
              <a:rPr lang="pt-BR" i="1" dirty="0">
                <a:hlinkClick r:id="rId2"/>
              </a:rPr>
              <a:t>(Incluído pela Lei nº 13.964, de 2019)</a:t>
            </a:r>
            <a:endParaRPr lang="pt-BR" i="1" dirty="0"/>
          </a:p>
          <a:p>
            <a:pPr marL="0" indent="0" algn="just">
              <a:buNone/>
            </a:pPr>
            <a:r>
              <a:rPr lang="pt-BR" i="1" dirty="0"/>
              <a:t>§ 5º Excepcionalmente, poderá o tribunal atribuir efeito suspensivo à apelação de que trata o § 4º deste artigo, quando verificado cumulativamente que o recurso:     </a:t>
            </a:r>
            <a:r>
              <a:rPr lang="pt-BR" i="1" dirty="0">
                <a:hlinkClick r:id="rId2"/>
              </a:rPr>
              <a:t>(Incluído pela Lei nº 13.964, de 2019)</a:t>
            </a:r>
            <a:endParaRPr lang="pt-BR" i="1" dirty="0"/>
          </a:p>
          <a:p>
            <a:pPr marL="0" indent="0" algn="just">
              <a:buNone/>
            </a:pPr>
            <a:r>
              <a:rPr lang="pt-BR" i="1" dirty="0"/>
              <a:t>I - não tem propósito meramente protelatório</a:t>
            </a:r>
          </a:p>
          <a:p>
            <a:endParaRPr lang="pt-BR" dirty="0"/>
          </a:p>
        </p:txBody>
      </p:sp>
    </p:spTree>
    <p:extLst>
      <p:ext uri="{BB962C8B-B14F-4D97-AF65-F5344CB8AC3E}">
        <p14:creationId xmlns:p14="http://schemas.microsoft.com/office/powerpoint/2010/main" val="6011237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a:bodyPr>
          <a:lstStyle/>
          <a:p>
            <a:pPr marL="0" indent="0" algn="just">
              <a:buNone/>
            </a:pPr>
            <a:r>
              <a:rPr lang="pt-BR" sz="2400" i="1" dirty="0"/>
              <a:t>II - levanta questão substancial e que pode resultar em absolvição, anulação da sentença, novo julgamento ou redução da pena para patamar inferior a 15 (quinze) anos de reclusão.</a:t>
            </a:r>
          </a:p>
          <a:p>
            <a:pPr marL="0" indent="0" algn="just">
              <a:buNone/>
            </a:pPr>
            <a:r>
              <a:rPr lang="pt-BR" sz="2400" i="1" dirty="0"/>
              <a:t>§ 6º O pedido de concessão de efeito suspensivo poderá ser feito incidentemente na apelação ou por meio de petição em separado dirigida diretamente ao relator, instruída com cópias da sentença condenatória, das razões da apelação e de prova da tempestividade, das contrarrazões e das demais peças necessárias à compreensão da controvérsia”</a:t>
            </a:r>
          </a:p>
          <a:p>
            <a:endParaRPr lang="pt-BR" dirty="0"/>
          </a:p>
        </p:txBody>
      </p:sp>
    </p:spTree>
    <p:extLst>
      <p:ext uri="{BB962C8B-B14F-4D97-AF65-F5344CB8AC3E}">
        <p14:creationId xmlns:p14="http://schemas.microsoft.com/office/powerpoint/2010/main" val="16676926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85000" lnSpcReduction="10000"/>
          </a:bodyPr>
          <a:lstStyle/>
          <a:p>
            <a:r>
              <a:rPr lang="pt-BR" sz="2400" dirty="0"/>
              <a:t>7- Recurso de Apelação:</a:t>
            </a:r>
          </a:p>
          <a:p>
            <a:endParaRPr lang="pt-BR" sz="2400" dirty="0"/>
          </a:p>
          <a:p>
            <a:pPr algn="just"/>
            <a:r>
              <a:rPr lang="pt-BR" sz="2400" dirty="0"/>
              <a:t>é importante lembrar que as hipóteses de Apelação nos processos do rito do Tribunal do Júri são bem mais restritas; </a:t>
            </a:r>
          </a:p>
          <a:p>
            <a:pPr algn="just"/>
            <a:r>
              <a:rPr lang="pt-BR" sz="2400" dirty="0">
                <a:effectLst>
                  <a:outerShdw blurRad="38100" dist="38100" dir="2700000" algn="tl">
                    <a:srgbClr val="000000">
                      <a:alpha val="43137"/>
                    </a:srgbClr>
                  </a:outerShdw>
                </a:effectLst>
              </a:rPr>
              <a:t>isto porque conforme o texto legal, em relação ao mérito, só é possível a reforma da sentença, por uma única vez, desde que a decisão dos Jurados seja manifestamente contrária à prova dos autos; </a:t>
            </a:r>
          </a:p>
          <a:p>
            <a:pPr algn="just"/>
            <a:r>
              <a:rPr lang="pt-BR" sz="2400" dirty="0"/>
              <a:t>neste caso, é feito um novo Júri, sendo que não se pode alterar o resultado deste segundo julgamento; </a:t>
            </a:r>
          </a:p>
          <a:p>
            <a:r>
              <a:rPr lang="pt-BR" sz="2400" i="1" dirty="0"/>
              <a:t>“Art. 593. Caberá apelação no prazo de 5 (cinco) dias:               </a:t>
            </a:r>
          </a:p>
          <a:p>
            <a:r>
              <a:rPr lang="pt-BR" sz="2400" i="1" dirty="0"/>
              <a:t>I - das sentenças definitivas de condenação ou absolvição proferidas por juiz singular;    </a:t>
            </a:r>
          </a:p>
          <a:p>
            <a:r>
              <a:rPr lang="pt-BR" sz="2400" i="1" dirty="0"/>
              <a:t>II - das decisões definitivas, ou com força de definitivas, proferidas por juiz singular nos casos não previstos no Capítulo anterior</a:t>
            </a:r>
            <a:r>
              <a:rPr lang="pt-BR" sz="2400" dirty="0"/>
              <a:t>;   </a:t>
            </a:r>
          </a:p>
          <a:p>
            <a:endParaRPr lang="pt-BR" dirty="0"/>
          </a:p>
        </p:txBody>
      </p:sp>
    </p:spTree>
    <p:extLst>
      <p:ext uri="{BB962C8B-B14F-4D97-AF65-F5344CB8AC3E}">
        <p14:creationId xmlns:p14="http://schemas.microsoft.com/office/powerpoint/2010/main" val="37019596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7FA885-2D1B-43AF-8F15-9851B889F7A8}"/>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642B93B9-2D57-431B-9190-63994B3543D9}"/>
              </a:ext>
            </a:extLst>
          </p:cNvPr>
          <p:cNvSpPr>
            <a:spLocks noGrp="1"/>
          </p:cNvSpPr>
          <p:nvPr>
            <p:ph idx="1"/>
          </p:nvPr>
        </p:nvSpPr>
        <p:spPr/>
        <p:txBody>
          <a:bodyPr>
            <a:normAutofit fontScale="70000" lnSpcReduction="20000"/>
          </a:bodyPr>
          <a:lstStyle/>
          <a:p>
            <a:pPr algn="just"/>
            <a:r>
              <a:rPr lang="pt-BR" i="1" dirty="0"/>
              <a:t>III - das decisões do Tribunal do Júri, quando:</a:t>
            </a:r>
          </a:p>
          <a:p>
            <a:pPr algn="just"/>
            <a:r>
              <a:rPr lang="pt-BR" i="1" dirty="0"/>
              <a:t>a) ocorrer nulidade posterior à pronúncia;      </a:t>
            </a:r>
          </a:p>
          <a:p>
            <a:pPr algn="just"/>
            <a:r>
              <a:rPr lang="pt-BR" i="1" dirty="0"/>
              <a:t> b) for a sentença do juiz-presidente contrária à lei expressa ou à decisão dos jurados;  </a:t>
            </a:r>
          </a:p>
          <a:p>
            <a:pPr algn="just"/>
            <a:r>
              <a:rPr lang="pt-BR" i="1" dirty="0"/>
              <a:t>c) houver erro ou injustiça no tocante à aplicação da pena ou da medida de segurança;   </a:t>
            </a:r>
          </a:p>
          <a:p>
            <a:pPr algn="just"/>
            <a:r>
              <a:rPr lang="pt-BR" i="1" dirty="0">
                <a:effectLst>
                  <a:outerShdw blurRad="38100" dist="38100" dir="2700000" algn="tl">
                    <a:srgbClr val="000000">
                      <a:alpha val="43137"/>
                    </a:srgbClr>
                  </a:outerShdw>
                </a:effectLst>
              </a:rPr>
              <a:t>d) for a decisão dos jurados manifestamente contrária à prova dos autos</a:t>
            </a:r>
            <a:r>
              <a:rPr lang="pt-BR" i="1" dirty="0"/>
              <a:t>;</a:t>
            </a:r>
          </a:p>
          <a:p>
            <a:pPr algn="just"/>
            <a:r>
              <a:rPr lang="pt-BR" i="1" dirty="0">
                <a:effectLst>
                  <a:outerShdw blurRad="38100" dist="38100" dir="2700000" algn="tl">
                    <a:srgbClr val="000000">
                      <a:alpha val="43137"/>
                    </a:srgbClr>
                  </a:outerShdw>
                </a:effectLst>
              </a:rPr>
              <a:t>§ 3</a:t>
            </a:r>
            <a:r>
              <a:rPr lang="pt-BR" i="1" u="sng" baseline="30000" dirty="0">
                <a:effectLst>
                  <a:outerShdw blurRad="38100" dist="38100" dir="2700000" algn="tl">
                    <a:srgbClr val="000000">
                      <a:alpha val="43137"/>
                    </a:srgbClr>
                  </a:outerShdw>
                </a:effectLst>
              </a:rPr>
              <a:t>o</a:t>
            </a:r>
            <a:r>
              <a:rPr lang="pt-BR" i="1" dirty="0">
                <a:effectLst>
                  <a:outerShdw blurRad="38100" dist="38100" dir="2700000" algn="tl">
                    <a:srgbClr val="000000">
                      <a:alpha val="43137"/>
                    </a:srgbClr>
                  </a:outerShdw>
                </a:effectLst>
              </a:rPr>
              <a:t>  Se a apelação se fundar no </a:t>
            </a:r>
            <a:r>
              <a:rPr lang="pt-BR" i="1" dirty="0" err="1">
                <a:effectLst>
                  <a:outerShdw blurRad="38100" dist="38100" dir="2700000" algn="tl">
                    <a:srgbClr val="000000">
                      <a:alpha val="43137"/>
                    </a:srgbClr>
                  </a:outerShdw>
                </a:effectLst>
              </a:rPr>
              <a:t>n</a:t>
            </a:r>
            <a:r>
              <a:rPr lang="pt-BR" i="1" u="sng" baseline="30000" dirty="0" err="1">
                <a:effectLst>
                  <a:outerShdw blurRad="38100" dist="38100" dir="2700000" algn="tl">
                    <a:srgbClr val="000000">
                      <a:alpha val="43137"/>
                    </a:srgbClr>
                  </a:outerShdw>
                </a:effectLst>
              </a:rPr>
              <a:t>o</a:t>
            </a:r>
            <a:r>
              <a:rPr lang="pt-BR" i="1" dirty="0">
                <a:effectLst>
                  <a:outerShdw blurRad="38100" dist="38100" dir="2700000" algn="tl">
                    <a:srgbClr val="000000">
                      <a:alpha val="43137"/>
                    </a:srgbClr>
                  </a:outerShdw>
                </a:effectLst>
              </a:rPr>
              <a:t> III, d, deste artigo, e o tribunal ad quem se convencer de que a decisão dos jurados é manifestamente contrária à prova dos autos, dar-lhe-á provimento para sujeitar o réu a novo julgamento; não se admite, porém, pelo mesmo motivo, segunda apelação</a:t>
            </a:r>
            <a:r>
              <a:rPr lang="pt-BR" dirty="0">
                <a:effectLst>
                  <a:outerShdw blurRad="38100" dist="38100" dir="2700000" algn="tl">
                    <a:srgbClr val="000000">
                      <a:alpha val="43137"/>
                    </a:srgbClr>
                  </a:outerShdw>
                </a:effectLst>
              </a:rPr>
              <a:t>.”</a:t>
            </a:r>
          </a:p>
          <a:p>
            <a:endParaRPr lang="pt-BR" dirty="0"/>
          </a:p>
        </p:txBody>
      </p:sp>
    </p:spTree>
    <p:extLst>
      <p:ext uri="{BB962C8B-B14F-4D97-AF65-F5344CB8AC3E}">
        <p14:creationId xmlns:p14="http://schemas.microsoft.com/office/powerpoint/2010/main" val="367975243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B1163E-5B52-415E-9686-404CBA81394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42B42BD7-154A-4410-850A-E7C188928E44}"/>
              </a:ext>
            </a:extLst>
          </p:cNvPr>
          <p:cNvSpPr>
            <a:spLocks noGrp="1"/>
          </p:cNvSpPr>
          <p:nvPr>
            <p:ph idx="1"/>
          </p:nvPr>
        </p:nvSpPr>
        <p:spPr/>
        <p:txBody>
          <a:bodyPr>
            <a:normAutofit/>
          </a:bodyPr>
          <a:lstStyle/>
          <a:p>
            <a:pPr algn="just"/>
            <a:r>
              <a:rPr lang="pt-BR" sz="2000" dirty="0"/>
              <a:t>assim, é importante indicar com clareza os fundamentos da interposição do recurso de Apelação, até porque os Tribunais são bastantes rigorosos na avaliação dos argumentos da Defesa, </a:t>
            </a:r>
          </a:p>
          <a:p>
            <a:pPr algn="just"/>
            <a:r>
              <a:rPr lang="pt-BR" sz="2000" dirty="0"/>
              <a:t>há súmula do STF, tratando do assunto:</a:t>
            </a:r>
          </a:p>
          <a:p>
            <a:pPr algn="just"/>
            <a:r>
              <a:rPr lang="pt-BR" sz="2000" i="1" dirty="0"/>
              <a:t>Súmula 713: O efeito devolutivo da apelação contra decisões do júri é adstrito aos fundamentos da sua interposição</a:t>
            </a:r>
            <a:r>
              <a:rPr lang="pt-BR" sz="2000" dirty="0"/>
              <a:t>.</a:t>
            </a:r>
          </a:p>
          <a:p>
            <a:pPr algn="just"/>
            <a:r>
              <a:rPr lang="pt-BR" sz="2000" dirty="0"/>
              <a:t>se já houve a impetração de ordem de </a:t>
            </a:r>
            <a:r>
              <a:rPr lang="pt-BR" sz="2000" i="1" dirty="0"/>
              <a:t>Habeas Corpus</a:t>
            </a:r>
            <a:r>
              <a:rPr lang="pt-BR" sz="2000" dirty="0"/>
              <a:t>, a Câmara Criminal que irá julgar o recurso já está preventa, por isso é importante verificar se existe algum julgado dela que seja favorável ao Norte Definido; </a:t>
            </a:r>
          </a:p>
          <a:p>
            <a:pPr algn="just"/>
            <a:endParaRPr lang="pt-BR" sz="2400" dirty="0"/>
          </a:p>
          <a:p>
            <a:endParaRPr lang="pt-BR" dirty="0"/>
          </a:p>
        </p:txBody>
      </p:sp>
    </p:spTree>
    <p:extLst>
      <p:ext uri="{BB962C8B-B14F-4D97-AF65-F5344CB8AC3E}">
        <p14:creationId xmlns:p14="http://schemas.microsoft.com/office/powerpoint/2010/main" val="310887378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45876E-8E31-4771-9D66-288E3DB86F48}"/>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456FB99-F0F7-4E33-895F-814216033A2A}"/>
              </a:ext>
            </a:extLst>
          </p:cNvPr>
          <p:cNvSpPr>
            <a:spLocks noGrp="1"/>
          </p:cNvSpPr>
          <p:nvPr>
            <p:ph idx="1"/>
          </p:nvPr>
        </p:nvSpPr>
        <p:spPr/>
        <p:txBody>
          <a:bodyPr>
            <a:normAutofit fontScale="62500" lnSpcReduction="20000"/>
          </a:bodyPr>
          <a:lstStyle/>
          <a:p>
            <a:r>
              <a:rPr lang="pt-BR" dirty="0"/>
              <a:t>7.1) Decisão dos Jurados manifestamente contrária à prova dos autos:</a:t>
            </a:r>
          </a:p>
          <a:p>
            <a:pPr algn="just"/>
            <a:r>
              <a:rPr lang="pt-BR" dirty="0"/>
              <a:t>- embora os Jurados sejam soberanos para decidir, não se admite a decisão caprichosa ou arbitrária, que contrarie o conjunto probatório. Não se tolera a ilegalidade nem mesmo dos soberanos jurados. Para corrigir tais arbitrariedades é que se admite a apelação quando a decisão for “manifestamente contrária à prova dos autos”.</a:t>
            </a:r>
          </a:p>
          <a:p>
            <a:pPr algn="just"/>
            <a:r>
              <a:rPr lang="pt-BR" dirty="0"/>
              <a:t>- Isto é, só será passível de cassação pelo tribunal de segunda instância a decisão dos jurados no caso de toda a prova indicar num sentido (por exemplo a absolvição), e o conselho de sentença decidir em sentido oposto (por exemplo, condena o acusado). Se as provas indicam duas possíveis soluções, cada uma delas admissível segundo um determinado segmento da prova, a decisão dos jurados que opte por qualquer uma delas não poderá ser considerada arbitrária e manifestamente contrária à prova dos autos; </a:t>
            </a:r>
          </a:p>
          <a:p>
            <a:endParaRPr lang="pt-BR" dirty="0"/>
          </a:p>
        </p:txBody>
      </p:sp>
    </p:spTree>
    <p:extLst>
      <p:ext uri="{BB962C8B-B14F-4D97-AF65-F5344CB8AC3E}">
        <p14:creationId xmlns:p14="http://schemas.microsoft.com/office/powerpoint/2010/main" val="17967345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303E70-8C46-4E7D-8BA8-7D0F80D8CB03}"/>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B6016C10-BBA7-483C-9093-4013D627E9E1}"/>
              </a:ext>
            </a:extLst>
          </p:cNvPr>
          <p:cNvSpPr>
            <a:spLocks noGrp="1"/>
          </p:cNvSpPr>
          <p:nvPr>
            <p:ph idx="1"/>
          </p:nvPr>
        </p:nvSpPr>
        <p:spPr/>
        <p:txBody>
          <a:bodyPr>
            <a:normAutofit fontScale="70000" lnSpcReduction="20000"/>
          </a:bodyPr>
          <a:lstStyle/>
          <a:p>
            <a:pPr algn="just"/>
            <a:r>
              <a:rPr lang="pt-BR" dirty="0"/>
              <a:t>- com essa estrutura legal, os Jurados podem condenar com base na dúvida, </a:t>
            </a:r>
          </a:p>
          <a:p>
            <a:pPr algn="just"/>
            <a:r>
              <a:rPr lang="pt-BR" dirty="0"/>
              <a:t>- </a:t>
            </a:r>
            <a:r>
              <a:rPr lang="pt-BR" dirty="0" err="1"/>
              <a:t>Aury</a:t>
            </a:r>
            <a:r>
              <a:rPr lang="pt-BR" dirty="0"/>
              <a:t> Lopes Júnior, ressalta que “</a:t>
            </a:r>
            <a:r>
              <a:rPr lang="pt-BR" i="1" dirty="0"/>
              <a:t>Tudo isso evidencia, uma vez mais, a problemática estrutura do júri brasileiro, pois não é efetiva a garantia constitucional do in dúbio pro reo contida na presunção constitucional de inocência. No Tribunal do Júri, o réu pode ser condenado a partir de uma prova frágil e ilhada no contexto probatório, e seu recurso não será admitido, mesmo com uma prova amplamente favorável à sua tese defensiva, pois a decisão dos jurados não é absolutamente desconectada da prova dos autos”.</a:t>
            </a:r>
            <a:endParaRPr lang="pt-BR" dirty="0"/>
          </a:p>
          <a:p>
            <a:pPr algn="just"/>
            <a:r>
              <a:rPr lang="pt-BR" dirty="0"/>
              <a:t>- Badaró sugere uma interpretação de acordo com a Constituição deste inciso, em que os Desembargadores ao avaliarem o recurso (em caso de decisão condenatória), verifiquem se haviam provas para uma condenação, além de qualquer dúvida razoável. </a:t>
            </a:r>
          </a:p>
          <a:p>
            <a:pPr algn="just"/>
            <a:r>
              <a:rPr lang="pt-BR" dirty="0"/>
              <a:t>- em caso positivo a condenação deve ser mantida; </a:t>
            </a:r>
          </a:p>
          <a:p>
            <a:endParaRPr lang="pt-BR" dirty="0"/>
          </a:p>
        </p:txBody>
      </p:sp>
    </p:spTree>
    <p:extLst>
      <p:ext uri="{BB962C8B-B14F-4D97-AF65-F5344CB8AC3E}">
        <p14:creationId xmlns:p14="http://schemas.microsoft.com/office/powerpoint/2010/main" val="146688773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88B18A-0BA9-49B4-99AC-BDBAEC98C47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A6F1890-F1E2-4169-83CC-925A78E4515D}"/>
              </a:ext>
            </a:extLst>
          </p:cNvPr>
          <p:cNvSpPr>
            <a:spLocks noGrp="1"/>
          </p:cNvSpPr>
          <p:nvPr>
            <p:ph idx="1"/>
          </p:nvPr>
        </p:nvSpPr>
        <p:spPr/>
        <p:txBody>
          <a:bodyPr>
            <a:normAutofit/>
          </a:bodyPr>
          <a:lstStyle/>
          <a:p>
            <a:pPr algn="just"/>
            <a:r>
              <a:rPr lang="pt-BR" sz="2000" dirty="0"/>
              <a:t>- em caso do membro do Tribunal concluir que a hipótese é de dúvida, pois há um segmento da prova que dá suporte à versão acusatória, mas outro arrima a tese de inocência, deverá dar provimento ao recurso, cassando o primeiro julgamento e mandando o acusado a novo júri; </a:t>
            </a:r>
          </a:p>
          <a:p>
            <a:pPr algn="just"/>
            <a:r>
              <a:rPr lang="pt-BR" sz="2000" dirty="0"/>
              <a:t>- em suma, o que Badaró defende é que seja dada uma interpretação conforme à garantia constitucional da presunção da inocência, não aplicando o advérbio manifestamente no caso de recursos contra condenações do júri, diante de um conjunto probatório que admita duas versões, uma delas passível de levar a absolvição. Logo, se a tese defensiva, com potencial absolutório, encontrar algum apoio na prova dos autos, suficiente para gerar dúvida razoável sobre a culpa </a:t>
            </a:r>
            <a:r>
              <a:rPr lang="pt-BR" sz="2000" dirty="0">
                <a:latin typeface="Times New Roman" panose="02020603050405020304" pitchFamily="18" charset="0"/>
                <a:ea typeface="Times New Roman" panose="02020603050405020304" pitchFamily="18" charset="0"/>
              </a:rPr>
              <a:t>do acusado, deverá ser provido o recurso, submetendo-o a novo júri popular; </a:t>
            </a:r>
            <a:endParaRPr lang="pt-BR" sz="2000" dirty="0"/>
          </a:p>
        </p:txBody>
      </p:sp>
    </p:spTree>
    <p:extLst>
      <p:ext uri="{BB962C8B-B14F-4D97-AF65-F5344CB8AC3E}">
        <p14:creationId xmlns:p14="http://schemas.microsoft.com/office/powerpoint/2010/main" val="139677152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8F500C-E7E2-49B1-A6C3-AA5BCB5727C3}"/>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C025165-DFD7-4E20-BD8F-D19F66C335A6}"/>
              </a:ext>
            </a:extLst>
          </p:cNvPr>
          <p:cNvSpPr>
            <a:spLocks noGrp="1"/>
          </p:cNvSpPr>
          <p:nvPr>
            <p:ph idx="1"/>
          </p:nvPr>
        </p:nvSpPr>
        <p:spPr/>
        <p:txBody>
          <a:bodyPr>
            <a:normAutofit fontScale="62500" lnSpcReduction="20000"/>
          </a:bodyPr>
          <a:lstStyle/>
          <a:p>
            <a:pPr algn="just"/>
            <a:r>
              <a:rPr lang="pt-BR" dirty="0"/>
              <a:t>- o recurso com fundamento na decisão manifestamente contrária a prova dos autos somente poderá ser interposto uma única vez e se no segundo julgamento os jurados novamente insistirem na decisão anterior, deverá prevalecer a segunda decisão, que não poderá ser cassada pela segunda vez. </a:t>
            </a:r>
          </a:p>
          <a:p>
            <a:pPr algn="just"/>
            <a:r>
              <a:rPr lang="pt-BR" i="1" dirty="0"/>
              <a:t>“</a:t>
            </a:r>
            <a:r>
              <a:rPr lang="pt-BR" b="1" i="1" dirty="0"/>
              <a:t>§ 3o</a:t>
            </a:r>
            <a:r>
              <a:rPr lang="pt-BR" i="1" dirty="0"/>
              <a:t> Se a apelação se fundar no </a:t>
            </a:r>
            <a:r>
              <a:rPr lang="pt-BR" i="1" dirty="0" err="1"/>
              <a:t>no</a:t>
            </a:r>
            <a:r>
              <a:rPr lang="pt-BR" i="1" dirty="0"/>
              <a:t> III, d, deste artigo, e o tribunal ad quem se convencer de que a decisão dos jurados é manifestamente contrária à prova dos autos, dar-lhe-á provimento para sujeitar o réu a novo julgamento; não se admite, porém, pelo mesmo motivo, segunda apelação. (Incluído pela Lei nº 263, de 23.2.1948)”</a:t>
            </a:r>
            <a:endParaRPr lang="pt-BR" dirty="0"/>
          </a:p>
          <a:p>
            <a:pPr algn="just"/>
            <a:r>
              <a:rPr lang="pt-BR" i="1" dirty="0"/>
              <a:t> </a:t>
            </a:r>
            <a:endParaRPr lang="pt-BR" dirty="0"/>
          </a:p>
          <a:p>
            <a:pPr algn="just"/>
            <a:r>
              <a:rPr lang="pt-BR" b="1" dirty="0">
                <a:effectLst>
                  <a:outerShdw blurRad="38100" dist="38100" dir="2700000" algn="tl">
                    <a:srgbClr val="000000">
                      <a:alpha val="43137"/>
                    </a:srgbClr>
                  </a:outerShdw>
                </a:effectLst>
              </a:rPr>
              <a:t>- por fim, temos que existe entendimento minoritário, de que se os Jurados votarem afirmativamente para o quesito “O Jurado absolve o acusado”, não seria possível o recebimento do recurso, com base neste inciso, pois o Conselho de Sentença não está adstrito a fundamentos jurídicos, para absolver o réu, podendo inclusive absolver por clemência; </a:t>
            </a:r>
          </a:p>
          <a:p>
            <a:endParaRPr lang="pt-BR" dirty="0"/>
          </a:p>
        </p:txBody>
      </p:sp>
    </p:spTree>
    <p:extLst>
      <p:ext uri="{BB962C8B-B14F-4D97-AF65-F5344CB8AC3E}">
        <p14:creationId xmlns:p14="http://schemas.microsoft.com/office/powerpoint/2010/main" val="176890464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BCC25B-CD9D-4310-B272-32C0C7AE7C55}"/>
              </a:ext>
            </a:extLst>
          </p:cNvPr>
          <p:cNvSpPr>
            <a:spLocks noGrp="1"/>
          </p:cNvSpPr>
          <p:nvPr>
            <p:ph type="title"/>
          </p:nvPr>
        </p:nvSpPr>
        <p:spPr/>
        <p:txBody>
          <a:bodyPr/>
          <a:lstStyle/>
          <a:p>
            <a:r>
              <a:rPr lang="pt-BR" dirty="0">
                <a:latin typeface="Tempus Sans ITC" panose="04020404030D07020202" pitchFamily="82" charset="0"/>
              </a:rPr>
              <a:t>BECA SURRADA</a:t>
            </a:r>
          </a:p>
        </p:txBody>
      </p:sp>
      <p:pic>
        <p:nvPicPr>
          <p:cNvPr id="4" name="Espaço Reservado para Conteúdo 7">
            <a:extLst>
              <a:ext uri="{FF2B5EF4-FFF2-40B4-BE49-F238E27FC236}">
                <a16:creationId xmlns:a16="http://schemas.microsoft.com/office/drawing/2014/main" id="{B34D1E89-F750-44FC-A460-30064DAAF993}"/>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55383" y="1600200"/>
            <a:ext cx="6033233" cy="4525963"/>
          </a:xfrm>
        </p:spPr>
      </p:pic>
    </p:spTree>
    <p:extLst>
      <p:ext uri="{BB962C8B-B14F-4D97-AF65-F5344CB8AC3E}">
        <p14:creationId xmlns:p14="http://schemas.microsoft.com/office/powerpoint/2010/main" val="967101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523DF6-6F39-4227-853C-910A61FFF63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2B02394-FB75-40DB-8DA2-0B266140767B}"/>
              </a:ext>
            </a:extLst>
          </p:cNvPr>
          <p:cNvSpPr>
            <a:spLocks noGrp="1"/>
          </p:cNvSpPr>
          <p:nvPr>
            <p:ph idx="1"/>
          </p:nvPr>
        </p:nvSpPr>
        <p:spPr/>
        <p:txBody>
          <a:bodyPr>
            <a:normAutofit lnSpcReduction="10000"/>
          </a:bodyPr>
          <a:lstStyle/>
          <a:p>
            <a:pPr algn="just"/>
            <a:r>
              <a:rPr lang="pt-BR" sz="2100" i="1" dirty="0"/>
              <a:t>“</a:t>
            </a:r>
            <a:r>
              <a:rPr lang="pt-BR" sz="2100" b="1" i="1" dirty="0"/>
              <a:t>Art. 466.</a:t>
            </a:r>
            <a:r>
              <a:rPr lang="pt-BR" sz="2100" i="1" dirty="0"/>
              <a:t> Antes do sorteio dos membros do Conselho de Sentença, o juiz presidente esclarecerá sobre os impedimentos, a suspeição e as incompatibilidades constantes dos </a:t>
            </a:r>
            <a:r>
              <a:rPr lang="pt-BR" sz="2100" i="1" dirty="0" err="1"/>
              <a:t>arts</a:t>
            </a:r>
            <a:r>
              <a:rPr lang="pt-BR" sz="2100" i="1" dirty="0"/>
              <a:t>. 448 e 449 deste Código. (Redação dada pela Lei nº 11.689, de 2008)</a:t>
            </a:r>
          </a:p>
          <a:p>
            <a:pPr algn="just"/>
            <a:r>
              <a:rPr lang="pt-BR" sz="2000" i="1" dirty="0">
                <a:effectLst>
                  <a:outerShdw blurRad="38100" dist="38100" dir="2700000" algn="tl">
                    <a:srgbClr val="000000">
                      <a:alpha val="43137"/>
                    </a:srgbClr>
                  </a:outerShdw>
                </a:effectLst>
              </a:rPr>
              <a:t>§ 1o O juiz presidente também advertirá os jurados de que, uma vez sorteados, não poderão comunicar-se entre si e com outrem, nem manifestar sua opinião sobre o processo, sob pena de exclusão do Conselho e multa, na forma do parágrafo segundo do art. 436 deste Código</a:t>
            </a:r>
            <a:r>
              <a:rPr lang="pt-BR" sz="2000" i="1" dirty="0"/>
              <a:t>.”</a:t>
            </a:r>
            <a:endParaRPr lang="pt-BR" sz="2000" dirty="0"/>
          </a:p>
          <a:p>
            <a:pPr algn="just"/>
            <a:r>
              <a:rPr lang="pt-BR" sz="2000" dirty="0"/>
              <a:t>- a </a:t>
            </a:r>
            <a:r>
              <a:rPr lang="pt-BR" sz="2000" b="1" dirty="0"/>
              <a:t>soberania dos veredictos</a:t>
            </a:r>
            <a:r>
              <a:rPr lang="pt-BR" sz="2000" dirty="0"/>
              <a:t> é a garantia de que as decisões dos jurados não poderão ser revisadas pelo Juiz ou pelo Tribunal; </a:t>
            </a:r>
          </a:p>
          <a:p>
            <a:pPr algn="just"/>
            <a:r>
              <a:rPr lang="pt-BR" sz="2000" dirty="0"/>
              <a:t>- assim, em caso de eventual apelação contra a decisão dos jurados, o Tribunal de Justiça não pode altera-la, mas apenas, se entender </a:t>
            </a:r>
            <a:r>
              <a:rPr lang="pt-BR" sz="2000" b="1" u="sng" dirty="0"/>
              <a:t>que a decisão foi manifestamente contrária a prova dos autos</a:t>
            </a:r>
            <a:r>
              <a:rPr lang="pt-BR" sz="2000" dirty="0"/>
              <a:t>, encaminhar o caso a novo julgamento pelo Tribunal do Júri; </a:t>
            </a:r>
          </a:p>
          <a:p>
            <a:pPr algn="just"/>
            <a:endParaRPr lang="pt-BR" sz="2100" dirty="0"/>
          </a:p>
          <a:p>
            <a:endParaRPr lang="pt-BR" dirty="0"/>
          </a:p>
        </p:txBody>
      </p:sp>
    </p:spTree>
    <p:extLst>
      <p:ext uri="{BB962C8B-B14F-4D97-AF65-F5344CB8AC3E}">
        <p14:creationId xmlns:p14="http://schemas.microsoft.com/office/powerpoint/2010/main" val="992446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1FB7CC-90F1-4CD8-BE85-30F103A1D415}"/>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515BA69C-BA08-4AB8-861E-D3B4890B45EC}"/>
              </a:ext>
            </a:extLst>
          </p:cNvPr>
          <p:cNvSpPr>
            <a:spLocks noGrp="1"/>
          </p:cNvSpPr>
          <p:nvPr>
            <p:ph idx="1"/>
          </p:nvPr>
        </p:nvSpPr>
        <p:spPr/>
        <p:txBody>
          <a:bodyPr>
            <a:normAutofit/>
          </a:bodyPr>
          <a:lstStyle/>
          <a:p>
            <a:pPr algn="just"/>
            <a:r>
              <a:rPr lang="pt-BR" sz="2200" dirty="0"/>
              <a:t>- assim, é preciso cuidado na análise da apelação com fundamento na letra “d” do art. 593, III (decisão manifestamente contrária a prova dos autos), pois havendo duas teses contrárias e ambas possuindo suporte fático nos autos, deve prevalecer a decisão dos jurados; </a:t>
            </a:r>
          </a:p>
          <a:p>
            <a:pPr algn="just"/>
            <a:r>
              <a:rPr lang="pt-BR" sz="2200" dirty="0"/>
              <a:t>- </a:t>
            </a:r>
            <a:r>
              <a:rPr lang="pt-BR" sz="2200" b="1" dirty="0"/>
              <a:t>competência para os crimes dolosos contra a vida, </a:t>
            </a:r>
            <a:r>
              <a:rPr lang="pt-BR" sz="2200" dirty="0"/>
              <a:t>competência mínima, pode ser aumentada, mas não reduzida;</a:t>
            </a:r>
          </a:p>
          <a:p>
            <a:endParaRPr lang="pt-BR" dirty="0"/>
          </a:p>
        </p:txBody>
      </p:sp>
    </p:spTree>
    <p:extLst>
      <p:ext uri="{BB962C8B-B14F-4D97-AF65-F5344CB8AC3E}">
        <p14:creationId xmlns:p14="http://schemas.microsoft.com/office/powerpoint/2010/main" val="2501117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528C72-5447-469A-BC0E-DBF6B28AB22B}"/>
              </a:ext>
            </a:extLst>
          </p:cNvPr>
          <p:cNvSpPr>
            <a:spLocks noGrp="1"/>
          </p:cNvSpPr>
          <p:nvPr>
            <p:ph type="title"/>
          </p:nvPr>
        </p:nvSpPr>
        <p:spPr/>
        <p:txBody>
          <a:bodyPr>
            <a:normAutofit fontScale="90000"/>
          </a:bodyPr>
          <a:lstStyle/>
          <a:p>
            <a:r>
              <a:rPr lang="pt-BR" dirty="0"/>
              <a:t>2- Procedimento do Tribunal do Júri</a:t>
            </a:r>
            <a:br>
              <a:rPr lang="pt-BR" dirty="0"/>
            </a:br>
            <a:endParaRPr lang="pt-BR" dirty="0"/>
          </a:p>
        </p:txBody>
      </p:sp>
      <p:sp>
        <p:nvSpPr>
          <p:cNvPr id="3" name="Espaço Reservado para Conteúdo 2">
            <a:extLst>
              <a:ext uri="{FF2B5EF4-FFF2-40B4-BE49-F238E27FC236}">
                <a16:creationId xmlns:a16="http://schemas.microsoft.com/office/drawing/2014/main" id="{4C561B0E-0410-4A9A-8DAC-0C0C7BA53214}"/>
              </a:ext>
            </a:extLst>
          </p:cNvPr>
          <p:cNvSpPr>
            <a:spLocks noGrp="1"/>
          </p:cNvSpPr>
          <p:nvPr>
            <p:ph idx="1"/>
          </p:nvPr>
        </p:nvSpPr>
        <p:spPr>
          <a:xfrm>
            <a:off x="457200" y="1639341"/>
            <a:ext cx="8229600" cy="4525963"/>
          </a:xfrm>
        </p:spPr>
        <p:txBody>
          <a:bodyPr>
            <a:normAutofit fontScale="25000" lnSpcReduction="20000"/>
          </a:bodyPr>
          <a:lstStyle/>
          <a:p>
            <a:pPr algn="just"/>
            <a:r>
              <a:rPr lang="pt-BR" sz="8000" dirty="0"/>
              <a:t>2.1- Competência</a:t>
            </a:r>
          </a:p>
          <a:p>
            <a:pPr algn="just"/>
            <a:r>
              <a:rPr lang="pt-BR" sz="8000" b="1" i="1" dirty="0"/>
              <a:t> “Art. 74.</a:t>
            </a:r>
            <a:r>
              <a:rPr lang="pt-BR" sz="8000" i="1" dirty="0"/>
              <a:t> A competência pela natureza da infração será regulada pelas leis de organização judiciária, salvo a competência privativa do Tribunal do Júri.</a:t>
            </a:r>
            <a:endParaRPr lang="pt-BR" sz="8000" dirty="0"/>
          </a:p>
          <a:p>
            <a:pPr algn="just"/>
            <a:r>
              <a:rPr lang="pt-BR" sz="8000" b="1" i="1" dirty="0"/>
              <a:t>§ 1º</a:t>
            </a:r>
            <a:r>
              <a:rPr lang="pt-BR" sz="8000" i="1" dirty="0"/>
              <a:t> </a:t>
            </a:r>
            <a:r>
              <a:rPr lang="pt-BR" sz="8000" b="1" i="1" u="sng" dirty="0"/>
              <a:t>Compete ao Tribunal do Júri o julgamento dos crimes previstos nos </a:t>
            </a:r>
            <a:r>
              <a:rPr lang="pt-BR" sz="8000" b="1" i="1" u="sng" dirty="0" err="1"/>
              <a:t>arts</a:t>
            </a:r>
            <a:r>
              <a:rPr lang="pt-BR" sz="8000" b="1" i="1" u="sng" dirty="0"/>
              <a:t>. 121, §§ 1º e 2º, 122, parágrafo único, 123, 124, 125, 126 e 127 do Código Penal, consumados ou tentados.</a:t>
            </a:r>
            <a:r>
              <a:rPr lang="pt-BR" sz="8000" i="1" dirty="0"/>
              <a:t> (Redação dada pela Lei nº 263, de 23.2.1948)”</a:t>
            </a:r>
          </a:p>
          <a:p>
            <a:pPr algn="just"/>
            <a:r>
              <a:rPr lang="pt-BR" sz="8000" dirty="0"/>
              <a:t>§ 2</a:t>
            </a:r>
            <a:r>
              <a:rPr lang="pt-BR" sz="8000" u="sng" baseline="30000" dirty="0"/>
              <a:t>o</a:t>
            </a:r>
            <a:r>
              <a:rPr lang="pt-BR" sz="8000" dirty="0"/>
              <a:t>  Se, iniciado o processo perante um juiz, houver desclassificação para infração da competência de outro, a este será remetido o processo, salvo se mais graduada for a jurisdição do primeiro, que, em tal caso, terá sua competência prorrogada.</a:t>
            </a:r>
          </a:p>
          <a:p>
            <a:pPr algn="just"/>
            <a:r>
              <a:rPr lang="pt-BR" sz="8000" dirty="0"/>
              <a:t>§ 3</a:t>
            </a:r>
            <a:r>
              <a:rPr lang="pt-BR" sz="8000" u="sng" baseline="30000" dirty="0"/>
              <a:t>o</a:t>
            </a:r>
            <a:r>
              <a:rPr lang="pt-BR" sz="8000" dirty="0"/>
              <a:t>  Se o juiz da pronúncia desclassificar a infração para outra atribuída à competência de juiz singular, observar-se-á o disposto no </a:t>
            </a:r>
            <a:r>
              <a:rPr lang="pt-BR" sz="8000" dirty="0">
                <a:hlinkClick r:id="rId2"/>
              </a:rPr>
              <a:t>art. 410</a:t>
            </a:r>
            <a:r>
              <a:rPr lang="pt-BR" sz="8000" dirty="0"/>
              <a:t>; mas, se a desclassificação for feita pelo próprio Tribunal do Júri, a seu presidente caberá proferir a sentença (</a:t>
            </a:r>
            <a:r>
              <a:rPr lang="pt-BR" sz="8000" dirty="0">
                <a:hlinkClick r:id="rId3"/>
              </a:rPr>
              <a:t>art. 492, § 2</a:t>
            </a:r>
            <a:r>
              <a:rPr lang="pt-BR" sz="8000" u="sng" baseline="30000" dirty="0">
                <a:hlinkClick r:id="rId3"/>
              </a:rPr>
              <a:t>o</a:t>
            </a:r>
            <a:r>
              <a:rPr lang="pt-BR" sz="8000" dirty="0"/>
              <a:t>).</a:t>
            </a:r>
          </a:p>
          <a:p>
            <a:pPr algn="just"/>
            <a:endParaRPr lang="pt-BR" sz="3600" dirty="0"/>
          </a:p>
          <a:p>
            <a:pPr algn="just"/>
            <a:r>
              <a:rPr lang="pt-BR" sz="3600" dirty="0"/>
              <a:t> </a:t>
            </a:r>
          </a:p>
          <a:p>
            <a:endParaRPr lang="pt-BR" dirty="0"/>
          </a:p>
        </p:txBody>
      </p:sp>
    </p:spTree>
    <p:extLst>
      <p:ext uri="{BB962C8B-B14F-4D97-AF65-F5344CB8AC3E}">
        <p14:creationId xmlns:p14="http://schemas.microsoft.com/office/powerpoint/2010/main" val="488814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8F20C0-4FE1-4D73-918D-15F0F3F9B50E}"/>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8E5AF05-C0B8-42D5-A9D5-A6ACCE5A2081}"/>
              </a:ext>
            </a:extLst>
          </p:cNvPr>
          <p:cNvSpPr>
            <a:spLocks noGrp="1"/>
          </p:cNvSpPr>
          <p:nvPr>
            <p:ph idx="1"/>
          </p:nvPr>
        </p:nvSpPr>
        <p:spPr/>
        <p:txBody>
          <a:bodyPr>
            <a:normAutofit lnSpcReduction="10000"/>
          </a:bodyPr>
          <a:lstStyle/>
          <a:p>
            <a:pPr algn="just"/>
            <a:r>
              <a:rPr lang="pt-BR" sz="2200" dirty="0"/>
              <a:t>- os crimes de competência do Tribunal do Júri são os dolosos contra a vida:</a:t>
            </a:r>
          </a:p>
          <a:p>
            <a:pPr algn="just"/>
            <a:r>
              <a:rPr lang="pt-BR" sz="2200" dirty="0"/>
              <a:t>a) homicídio simples ou qualificado,</a:t>
            </a:r>
          </a:p>
          <a:p>
            <a:pPr algn="just"/>
            <a:r>
              <a:rPr lang="pt-BR" sz="2200" dirty="0"/>
              <a:t>b) induzimento, instigação ou auxílio ao suicídio, </a:t>
            </a:r>
          </a:p>
          <a:p>
            <a:pPr algn="just"/>
            <a:r>
              <a:rPr lang="pt-BR" sz="2200" dirty="0"/>
              <a:t>c) infanticídio, </a:t>
            </a:r>
          </a:p>
          <a:p>
            <a:pPr algn="just"/>
            <a:r>
              <a:rPr lang="pt-BR" sz="2200" dirty="0"/>
              <a:t>d) aborto, provocado com ou sem o consentimento da gestante, </a:t>
            </a:r>
          </a:p>
          <a:p>
            <a:pPr algn="just"/>
            <a:r>
              <a:rPr lang="pt-BR" sz="2200" b="1" dirty="0">
                <a:effectLst>
                  <a:outerShdw blurRad="38100" dist="38100" dir="2700000" algn="tl">
                    <a:srgbClr val="000000">
                      <a:alpha val="43137"/>
                    </a:srgbClr>
                  </a:outerShdw>
                </a:effectLst>
              </a:rPr>
              <a:t>- também compete ao Tribunal do Júri o julgamento dos crimes conexos</a:t>
            </a:r>
            <a:r>
              <a:rPr lang="pt-BR" sz="2200" dirty="0"/>
              <a:t>: </a:t>
            </a:r>
          </a:p>
          <a:p>
            <a:pPr algn="just"/>
            <a:r>
              <a:rPr lang="pt-BR" sz="2200" dirty="0"/>
              <a:t>“</a:t>
            </a:r>
            <a:r>
              <a:rPr lang="pt-BR" sz="2200" i="1" dirty="0"/>
              <a:t>Art. 78. Na determinação da competência por conexão ou continência, serão observadas as seguintes regras:</a:t>
            </a:r>
          </a:p>
          <a:p>
            <a:pPr algn="just"/>
            <a:r>
              <a:rPr lang="pt-BR" sz="2200" i="1" dirty="0"/>
              <a:t>I - no concurso entre a competência do júri e a de outro órgão da jurisdição comum, prevalecerá a competência do júri</a:t>
            </a:r>
            <a:r>
              <a:rPr lang="pt-BR" sz="2200" dirty="0"/>
              <a:t>”</a:t>
            </a:r>
            <a:endParaRPr lang="pt-BR" sz="2200" i="1" dirty="0"/>
          </a:p>
          <a:p>
            <a:pPr algn="just"/>
            <a:endParaRPr lang="pt-BR" dirty="0"/>
          </a:p>
        </p:txBody>
      </p:sp>
    </p:spTree>
    <p:extLst>
      <p:ext uri="{BB962C8B-B14F-4D97-AF65-F5344CB8AC3E}">
        <p14:creationId xmlns:p14="http://schemas.microsoft.com/office/powerpoint/2010/main" val="3261817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72F7687-5131-4883-9449-4F626631DE5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317EB6CD-661A-41E7-87B8-308B0037D154}"/>
              </a:ext>
            </a:extLst>
          </p:cNvPr>
          <p:cNvSpPr>
            <a:spLocks noGrp="1"/>
          </p:cNvSpPr>
          <p:nvPr>
            <p:ph idx="1"/>
          </p:nvPr>
        </p:nvSpPr>
        <p:spPr/>
        <p:txBody>
          <a:bodyPr>
            <a:normAutofit fontScale="62500" lnSpcReduction="20000"/>
          </a:bodyPr>
          <a:lstStyle/>
          <a:p>
            <a:r>
              <a:rPr lang="pt-BR" sz="2900" dirty="0"/>
              <a:t>2.2) Rito bifásico</a:t>
            </a:r>
          </a:p>
          <a:p>
            <a:r>
              <a:rPr lang="pt-BR" sz="2900" dirty="0"/>
              <a:t>-Primeira fase (Juízo de Admissibilidade, sumário da culpa): </a:t>
            </a:r>
          </a:p>
          <a:p>
            <a:r>
              <a:rPr lang="pt-BR" sz="2900" dirty="0"/>
              <a:t>- igual ao procedimento ordinário dos crimes cuja sanção máxima cominada seja igual ou superior a quatro anos de pena privativa de liberdade; porém, a sentença que o encerra é diferente e será explicada em item próprio</a:t>
            </a:r>
          </a:p>
          <a:p>
            <a:r>
              <a:rPr lang="pt-BR" sz="2900" dirty="0"/>
              <a:t>Juízo de admissibilidade:</a:t>
            </a:r>
          </a:p>
          <a:p>
            <a:r>
              <a:rPr lang="pt-BR" sz="2900" dirty="0"/>
              <a:t>- Tem a seguinte ordem: </a:t>
            </a:r>
          </a:p>
          <a:p>
            <a:r>
              <a:rPr lang="pt-BR" sz="2900" b="1" dirty="0"/>
              <a:t>Denúncia, </a:t>
            </a:r>
            <a:endParaRPr lang="pt-BR" sz="2900" dirty="0"/>
          </a:p>
          <a:p>
            <a:r>
              <a:rPr lang="pt-BR" sz="2900" b="1" dirty="0"/>
              <a:t>Rejeição ou Recebimento, </a:t>
            </a:r>
            <a:endParaRPr lang="pt-BR" sz="2900" dirty="0"/>
          </a:p>
          <a:p>
            <a:r>
              <a:rPr lang="pt-BR" sz="2900" b="1" dirty="0"/>
              <a:t>Citação, </a:t>
            </a:r>
            <a:endParaRPr lang="pt-BR" sz="2900" dirty="0"/>
          </a:p>
          <a:p>
            <a:r>
              <a:rPr lang="pt-BR" sz="2900" b="1" dirty="0"/>
              <a:t>Resposta, </a:t>
            </a:r>
            <a:endParaRPr lang="pt-BR" sz="2900" dirty="0"/>
          </a:p>
          <a:p>
            <a:r>
              <a:rPr lang="pt-BR" sz="2900" b="1" dirty="0"/>
              <a:t>Réplica, </a:t>
            </a:r>
            <a:endParaRPr lang="pt-BR" sz="2900" dirty="0"/>
          </a:p>
          <a:p>
            <a:r>
              <a:rPr lang="pt-BR" sz="2900" b="1" dirty="0"/>
              <a:t>Rejeição Tardia da Denúncia ou Absolvição Sumária ou Recebimento da Denúncia e Designação de Audiência</a:t>
            </a:r>
            <a:endParaRPr lang="pt-BR" sz="2900" dirty="0"/>
          </a:p>
          <a:p>
            <a:r>
              <a:rPr lang="pt-BR" sz="2900" b="1" dirty="0"/>
              <a:t>Audiência de Instrução,</a:t>
            </a:r>
            <a:endParaRPr lang="pt-BR" sz="2900" dirty="0"/>
          </a:p>
          <a:p>
            <a:r>
              <a:rPr lang="pt-BR" sz="2900" b="1" dirty="0"/>
              <a:t>Pronúncia ou Impronúncia ou Desclassificação ou Absolvição Sumária</a:t>
            </a:r>
            <a:r>
              <a:rPr lang="pt-BR" b="1" dirty="0"/>
              <a:t>, </a:t>
            </a:r>
            <a:endParaRPr lang="pt-BR" dirty="0"/>
          </a:p>
          <a:p>
            <a:endParaRPr lang="pt-BR" dirty="0"/>
          </a:p>
        </p:txBody>
      </p:sp>
    </p:spTree>
    <p:extLst>
      <p:ext uri="{BB962C8B-B14F-4D97-AF65-F5344CB8AC3E}">
        <p14:creationId xmlns:p14="http://schemas.microsoft.com/office/powerpoint/2010/main" val="3333245301"/>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1458</TotalTime>
  <Words>7478</Words>
  <Application>Microsoft Office PowerPoint</Application>
  <PresentationFormat>Apresentação na tela (4:3)</PresentationFormat>
  <Paragraphs>290</Paragraphs>
  <Slides>49</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49</vt:i4>
      </vt:variant>
    </vt:vector>
  </HeadingPairs>
  <TitlesOfParts>
    <vt:vector size="54" baseType="lpstr">
      <vt:lpstr>Arial</vt:lpstr>
      <vt:lpstr>Calibri</vt:lpstr>
      <vt:lpstr>Tempus Sans ITC</vt:lpstr>
      <vt:lpstr>Times New Roman</vt:lpstr>
      <vt:lpstr>Tema do Office</vt:lpstr>
      <vt:lpstr>BECA SURRADA</vt:lpstr>
      <vt:lpstr>TRIBUNAL DO JÚRI: Estrutura e Arcabouço Legal</vt:lpstr>
      <vt:lpstr>1- Princípios Constitucionais do Júri: </vt:lpstr>
      <vt:lpstr>Apresentação do PowerPoint</vt:lpstr>
      <vt:lpstr>Apresentação do PowerPoint</vt:lpstr>
      <vt:lpstr>Apresentação do PowerPoint</vt:lpstr>
      <vt:lpstr>2- Procedimento do Tribunal do Júri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Prisão em Plenário: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BECA SURRADA</vt:lpstr>
    </vt:vector>
  </TitlesOfParts>
  <Company>Defensoria Pública do Estado de SP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Debates no Tribunal do Júri</dc:title>
  <dc:creator>fsorge</dc:creator>
  <cp:lastModifiedBy>Fabio Sorge</cp:lastModifiedBy>
  <cp:revision>154</cp:revision>
  <dcterms:created xsi:type="dcterms:W3CDTF">2017-08-05T13:13:27Z</dcterms:created>
  <dcterms:modified xsi:type="dcterms:W3CDTF">2020-04-03T15:32:38Z</dcterms:modified>
</cp:coreProperties>
</file>