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1" r:id="rId1"/>
  </p:sldMasterIdLst>
  <p:notesMasterIdLst>
    <p:notesMasterId r:id="rId52"/>
  </p:notesMasterIdLst>
  <p:handoutMasterIdLst>
    <p:handoutMasterId r:id="rId53"/>
  </p:handoutMasterIdLst>
  <p:sldIdLst>
    <p:sldId id="288" r:id="rId2"/>
    <p:sldId id="547" r:id="rId3"/>
    <p:sldId id="607" r:id="rId4"/>
    <p:sldId id="542" r:id="rId5"/>
    <p:sldId id="543" r:id="rId6"/>
    <p:sldId id="535" r:id="rId7"/>
    <p:sldId id="540" r:id="rId8"/>
    <p:sldId id="541" r:id="rId9"/>
    <p:sldId id="453" r:id="rId10"/>
    <p:sldId id="534" r:id="rId11"/>
    <p:sldId id="544" r:id="rId12"/>
    <p:sldId id="455" r:id="rId13"/>
    <p:sldId id="456" r:id="rId14"/>
    <p:sldId id="647" r:id="rId15"/>
    <p:sldId id="648" r:id="rId16"/>
    <p:sldId id="649" r:id="rId17"/>
    <p:sldId id="458" r:id="rId18"/>
    <p:sldId id="454" r:id="rId19"/>
    <p:sldId id="657" r:id="rId20"/>
    <p:sldId id="459" r:id="rId21"/>
    <p:sldId id="658" r:id="rId22"/>
    <p:sldId id="612" r:id="rId23"/>
    <p:sldId id="611" r:id="rId24"/>
    <p:sldId id="613" r:id="rId25"/>
    <p:sldId id="614" r:id="rId26"/>
    <p:sldId id="615" r:id="rId27"/>
    <p:sldId id="616" r:id="rId28"/>
    <p:sldId id="617" r:id="rId29"/>
    <p:sldId id="618" r:id="rId30"/>
    <p:sldId id="619" r:id="rId31"/>
    <p:sldId id="651" r:id="rId32"/>
    <p:sldId id="652" r:id="rId33"/>
    <p:sldId id="653" r:id="rId34"/>
    <p:sldId id="654" r:id="rId35"/>
    <p:sldId id="655" r:id="rId36"/>
    <p:sldId id="656" r:id="rId37"/>
    <p:sldId id="659" r:id="rId38"/>
    <p:sldId id="660" r:id="rId39"/>
    <p:sldId id="661" r:id="rId40"/>
    <p:sldId id="662" r:id="rId41"/>
    <p:sldId id="663" r:id="rId42"/>
    <p:sldId id="664" r:id="rId43"/>
    <p:sldId id="665" r:id="rId44"/>
    <p:sldId id="666" r:id="rId45"/>
    <p:sldId id="667" r:id="rId46"/>
    <p:sldId id="668" r:id="rId47"/>
    <p:sldId id="669" r:id="rId48"/>
    <p:sldId id="670" r:id="rId49"/>
    <p:sldId id="671" r:id="rId50"/>
    <p:sldId id="672" r:id="rId51"/>
  </p:sldIdLst>
  <p:sldSz cx="9144000" cy="6858000" type="screen4x3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70">
          <p15:clr>
            <a:srgbClr val="A4A3A4"/>
          </p15:clr>
        </p15:guide>
        <p15:guide id="2" pos="215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fael Negreiros Dantas Lima" initials="RNDL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showAnimation="0" useTimings="0">
    <p:present/>
    <p:sldRg st="1" end="36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ECFF"/>
    <a:srgbClr val="FFFF00"/>
    <a:srgbClr val="660033"/>
    <a:srgbClr val="993300"/>
    <a:srgbClr val="00CC66"/>
    <a:srgbClr val="666633"/>
    <a:srgbClr val="FF9966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9" autoAdjust="0"/>
    <p:restoredTop sz="86323" autoAdjust="0"/>
  </p:normalViewPr>
  <p:slideViewPr>
    <p:cSldViewPr>
      <p:cViewPr>
        <p:scale>
          <a:sx n="70" d="100"/>
          <a:sy n="70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38" d="100"/>
          <a:sy n="38" d="100"/>
        </p:scale>
        <p:origin x="-1536" y="-78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5925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3376" y="1"/>
            <a:ext cx="3075925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2883"/>
            <a:ext cx="3075925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3376" y="9722883"/>
            <a:ext cx="3075925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72186FBA-3471-4F70-AEAD-93D021F4362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51478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9214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482" tIns="47741" rIns="95482" bIns="4774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7219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4026665" y="0"/>
            <a:ext cx="3079214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482" tIns="47741" rIns="95482" bIns="4774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6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800100"/>
            <a:ext cx="5119688" cy="38401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7221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451" y="4880610"/>
            <a:ext cx="5210978" cy="4560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482" tIns="47741" rIns="95482" bIns="477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137222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61220"/>
            <a:ext cx="3079214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482" tIns="47741" rIns="95482" bIns="4774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7223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6665" y="9761220"/>
            <a:ext cx="3079214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482" tIns="47741" rIns="95482" bIns="4774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15EC5C24-01A8-4DCD-9FE7-4FB77AA4417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270542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edondar Retângulo em um Canto Diagonal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pt-BR">
              <a:solidFill>
                <a:srgbClr val="1C1C1C"/>
              </a:solidFill>
            </a:endParaRP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9E0A662F-7D93-4F76-9896-CA5C3AFEBD56}" type="slidenum">
              <a:rPr lang="pt-BR" altLang="pt-BR" smtClean="0">
                <a:solidFill>
                  <a:srgbClr val="1C1C1C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1C1C1C"/>
              </a:solidFill>
            </a:endParaRPr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pt-BR">
              <a:solidFill>
                <a:srgbClr val="1C1C1C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7A33BCB-B467-4592-9F7A-530EA4D2C319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F023032-EF06-4B89-A753-9F45B1D0A640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ítulo, texto e clip-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lip-art 3"/>
          <p:cNvSpPr>
            <a:spLocks noGrp="1"/>
          </p:cNvSpPr>
          <p:nvPr>
            <p:ph type="clipArt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endParaRPr lang="pt-BR" noProof="0" smtClean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21286-F3A9-4651-A741-0DE9375B2772}" type="slidenum">
              <a:rPr lang="pt-BR" altLang="pt-BR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663947"/>
      </p:ext>
    </p:extLst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6EE31E6-FC5F-41D2-BB8D-2846ED296DDE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986AC7AE-9FCE-43BD-BB9C-006E1F857E59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pPr>
              <a:defRPr/>
            </a:pPr>
            <a:fld id="{F80F1981-C4E3-47BD-95A5-12CCF29C0CDF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pPr>
              <a:defRPr/>
            </a:pPr>
            <a:fld id="{066B4526-59B6-431D-A05D-2FC59873E77E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F131DB7-F273-4CC2-A7FD-A757B283AB6E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1DD0248-2ED4-46C6-BE40-3D141C1B62F9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9" name="Espaço Reservado para Data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2F952B89-039C-4425-A781-9880A8BA9A32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  <p:sp>
        <p:nvSpPr>
          <p:cNvPr id="11" name="Espaço Reservado para Rodapé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pt-B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 no ícone para adicionar uma imagem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5DB845B2-5E68-4B34-A4A3-6C9FE9A7BBC5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edondar Retângulo em um Canto Diagonal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396C9740-62E1-416B-9C53-ADE51F57A7E8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82" r:id="rId1"/>
    <p:sldLayoutId id="2147484283" r:id="rId2"/>
    <p:sldLayoutId id="2147484284" r:id="rId3"/>
    <p:sldLayoutId id="2147484285" r:id="rId4"/>
    <p:sldLayoutId id="2147484286" r:id="rId5"/>
    <p:sldLayoutId id="2147484287" r:id="rId6"/>
    <p:sldLayoutId id="2147484288" r:id="rId7"/>
    <p:sldLayoutId id="2147484289" r:id="rId8"/>
    <p:sldLayoutId id="2147484290" r:id="rId9"/>
    <p:sldLayoutId id="2147484291" r:id="rId10"/>
    <p:sldLayoutId id="2147484292" r:id="rId11"/>
    <p:sldLayoutId id="2147484293" r:id="rId12"/>
  </p:sldLayoutIdLst>
  <p:transition>
    <p:comb/>
  </p:transition>
  <p:timing>
    <p:tnLst>
      <p:par>
        <p:cTn id="1" dur="indefinite" restart="never" nodeType="tmRoot"/>
      </p:par>
    </p:tnLst>
  </p:timing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eaLnBrk="1" hangingPunct="1">
              <a:defRPr/>
            </a:pPr>
            <a:r>
              <a:rPr lang="pt-BR" sz="2200" b="1" dirty="0" smtClean="0">
                <a:solidFill>
                  <a:srgbClr val="FFC000"/>
                </a:solidFill>
              </a:rPr>
              <a:t>Curso de formação de Defensoras e Defensores </a:t>
            </a:r>
            <a:r>
              <a:rPr lang="pt-BR" sz="2200" b="1" dirty="0" err="1" smtClean="0">
                <a:solidFill>
                  <a:srgbClr val="FFC000"/>
                </a:solidFill>
              </a:rPr>
              <a:t>Públic@s</a:t>
            </a:r>
            <a:r>
              <a:rPr lang="pt-BR" sz="2200" b="1" dirty="0">
                <a:solidFill>
                  <a:srgbClr val="FFC000"/>
                </a:solidFill>
              </a:rPr>
              <a:t/>
            </a:r>
            <a:br>
              <a:rPr lang="pt-BR" sz="2200" b="1" dirty="0">
                <a:solidFill>
                  <a:srgbClr val="FFC000"/>
                </a:solidFill>
              </a:rPr>
            </a:br>
            <a:r>
              <a:rPr lang="pt-BR" sz="2200" b="1" dirty="0">
                <a:solidFill>
                  <a:srgbClr val="FFC000"/>
                </a:solidFill>
              </a:rPr>
              <a:t/>
            </a:r>
            <a:br>
              <a:rPr lang="pt-BR" sz="2200" b="1" dirty="0">
                <a:solidFill>
                  <a:srgbClr val="FFC000"/>
                </a:solidFill>
              </a:rPr>
            </a:br>
            <a:endParaRPr lang="pt-BR" sz="2200" b="1" dirty="0" smtClean="0">
              <a:solidFill>
                <a:srgbClr val="FFC000"/>
              </a:solidFill>
            </a:endParaRPr>
          </a:p>
          <a:p>
            <a:pPr algn="ctr" eaLnBrk="1" hangingPunct="1">
              <a:defRPr/>
            </a:pPr>
            <a:endParaRPr lang="pt-BR" sz="2200" b="1" dirty="0">
              <a:solidFill>
                <a:srgbClr val="FFC000"/>
              </a:solidFill>
            </a:endParaRPr>
          </a:p>
          <a:p>
            <a:pPr algn="ctr" eaLnBrk="1" hangingPunct="1">
              <a:defRPr/>
            </a:pPr>
            <a:r>
              <a:rPr lang="pt-BR" sz="2200" b="1" dirty="0">
                <a:solidFill>
                  <a:srgbClr val="FFC000"/>
                </a:solidFill>
              </a:rPr>
              <a:t>DIREITO </a:t>
            </a:r>
            <a:r>
              <a:rPr lang="pt-BR" sz="2200" b="1" dirty="0" smtClean="0">
                <a:solidFill>
                  <a:srgbClr val="FFC000"/>
                </a:solidFill>
              </a:rPr>
              <a:t>CIVIL</a:t>
            </a:r>
          </a:p>
          <a:p>
            <a:pPr algn="ctr" eaLnBrk="1" hangingPunct="1">
              <a:defRPr/>
            </a:pPr>
            <a:r>
              <a:rPr lang="pt-BR" sz="2200" b="1" dirty="0" smtClean="0">
                <a:solidFill>
                  <a:srgbClr val="FFC000"/>
                </a:solidFill>
              </a:rPr>
              <a:t>Parte geral (módulo 2)</a:t>
            </a:r>
            <a:endParaRPr lang="pt-BR" sz="2200" b="1" dirty="0">
              <a:solidFill>
                <a:srgbClr val="FFC000"/>
              </a:solidFill>
            </a:endParaRPr>
          </a:p>
          <a:p>
            <a:pPr algn="ctr" eaLnBrk="1" hangingPunct="1">
              <a:defRPr/>
            </a:pPr>
            <a:endParaRPr lang="pt-BR" sz="2200" b="1" dirty="0">
              <a:solidFill>
                <a:schemeClr val="accent2"/>
              </a:solidFill>
            </a:endParaRPr>
          </a:p>
          <a:p>
            <a:pPr algn="ctr" eaLnBrk="1" hangingPunct="1">
              <a:defRPr/>
            </a:pPr>
            <a:endParaRPr lang="pt-BR" sz="2200" b="1" dirty="0">
              <a:solidFill>
                <a:schemeClr val="accent2"/>
              </a:solidFill>
            </a:endParaRPr>
          </a:p>
          <a:p>
            <a:pPr algn="ctr" eaLnBrk="1" hangingPunct="1">
              <a:defRPr/>
            </a:pPr>
            <a:endParaRPr lang="pt-BR" sz="2200" b="1" dirty="0">
              <a:solidFill>
                <a:schemeClr val="accent2"/>
              </a:solidFill>
            </a:endParaRPr>
          </a:p>
          <a:p>
            <a:pPr algn="ctr" eaLnBrk="1" hangingPunct="1">
              <a:defRPr/>
            </a:pPr>
            <a:r>
              <a:rPr lang="pt-BR" sz="2200" b="1" dirty="0" smtClean="0">
                <a:solidFill>
                  <a:schemeClr val="bg1"/>
                </a:solidFill>
              </a:rPr>
              <a:t>Daniella Bonilha de Carvalho</a:t>
            </a:r>
            <a:endParaRPr lang="pt-BR" sz="2200" b="1" dirty="0">
              <a:solidFill>
                <a:schemeClr val="bg1"/>
              </a:solidFill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  <a:p>
            <a:pPr eaLnBrk="1" hangingPunct="1">
              <a:defRPr/>
            </a:pPr>
            <a:r>
              <a:rPr lang="pt-BR" sz="1000" b="1" dirty="0">
                <a:solidFill>
                  <a:schemeClr val="accent2"/>
                </a:solidFill>
                <a:latin typeface="Arial" charset="0"/>
              </a:rPr>
              <a:t/>
            </a:r>
            <a:br>
              <a:rPr lang="pt-BR" sz="1000" b="1" dirty="0">
                <a:solidFill>
                  <a:schemeClr val="accent2"/>
                </a:solidFill>
                <a:latin typeface="Arial" charset="0"/>
              </a:rPr>
            </a:b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3315" name="Rectangle 7"/>
          <p:cNvSpPr>
            <a:spLocks noChangeArrowheads="1"/>
          </p:cNvSpPr>
          <p:nvPr/>
        </p:nvSpPr>
        <p:spPr bwMode="auto">
          <a:xfrm>
            <a:off x="199571" y="235857"/>
            <a:ext cx="86868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endParaRPr lang="pt-BR" altLang="pt-BR" sz="24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None/>
            </a:pPr>
            <a:endParaRPr lang="pt-BR" altLang="pt-BR" sz="24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None/>
            </a:pPr>
            <a:endParaRPr lang="pt-BR" altLang="pt-BR" sz="2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74360" y="35170"/>
            <a:ext cx="896213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O art. 333, CC prevê as seguintes hipóteses para o credor cobrar a dívida antes do vencimento contratual: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I – no caso de falência do devedor ou de concurso de credores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II – se os bens, hipotecados ou empenhados, forem penhorados em execução por outro credor;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III – se cessarem, ou se se tornarem insuficientes, as garantias do débito, fidejussórias, ou reais, e o devedor, intimado, se negar a reforçá-las.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Em todas essas situações vê-se a redução das chances de adimplemento, tendo por consequência a perda da confiança do credor na aptidão econômica do devedor para efetuar o pagamento 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O parágrafo único do art. 333, CC faz uma ressalva diante da solidariedade passiva. Neste caso, constata a insolvência de um dos coobrigados, não haverá a antecipação do débito dos demais, para não agravar a posição dos outros codevedores.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3315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>
            <a:noFill/>
          </a:ln>
          <a:extLst/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pt-BR" altLang="pt-BR"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2825" y="0"/>
            <a:ext cx="9144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332, CC: “As obrigações condicionais cumprem-se na </a:t>
            </a:r>
            <a:r>
              <a:rPr lang="pt-BR" sz="2000" u="sng" dirty="0" smtClean="0">
                <a:solidFill>
                  <a:srgbClr val="CCECFF"/>
                </a:solidFill>
              </a:rPr>
              <a:t>data do implemento da condição</a:t>
            </a:r>
            <a:r>
              <a:rPr lang="pt-BR" sz="2000" dirty="0" smtClean="0">
                <a:solidFill>
                  <a:srgbClr val="CCECFF"/>
                </a:solidFill>
              </a:rPr>
              <a:t>, cabendo ao credor a prova de que teve ciência o devedor”.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autonomia privada pode determinar elementos acidentais, como a condição suspensiva, evento futuro e incerto que </a:t>
            </a:r>
            <a:r>
              <a:rPr lang="pt-BR" sz="2000" u="sng" dirty="0" smtClean="0"/>
              <a:t>suspende a eficácia da obrigação</a:t>
            </a:r>
            <a:r>
              <a:rPr lang="pt-BR" sz="2000" dirty="0" smtClean="0"/>
              <a:t>. Enquanto a condição não se verifica, instala-se um período de pendência no qual o credor é titular de um direito eventual.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O crédito já existe e é válido, mas com a ocorrência do evento, a expectativa de direito transmuda-se em direito adquirido à prestação, cuja exigibilidade surge após o credor provar que o devedor teve conhecimento do implemento da condição. 	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Ex. doação a nascituro, que fica condicionada ao seu nascimento com vida. Art. </a:t>
            </a:r>
            <a:r>
              <a:rPr lang="pt-BR" sz="2000" dirty="0"/>
              <a:t>5</a:t>
            </a:r>
            <a:r>
              <a:rPr lang="pt-BR" sz="2000" dirty="0" smtClean="0"/>
              <a:t>42, CC.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eaLnBrk="1" hangingPunct="1">
              <a:defRPr/>
            </a:pPr>
            <a:endParaRPr lang="pt-BR" sz="1800" dirty="0" smtClean="0">
              <a:solidFill>
                <a:schemeClr val="bg1"/>
              </a:solidFill>
              <a:latin typeface="Arial" charset="0"/>
              <a:sym typeface="Wingdings" panose="05000000000000000000" pitchFamily="2" charset="2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0" y="116632"/>
            <a:ext cx="9144000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b="1" u="sng" dirty="0" smtClean="0">
              <a:solidFill>
                <a:srgbClr val="FFC000"/>
              </a:solidFill>
            </a:endParaRPr>
          </a:p>
          <a:p>
            <a:pPr algn="just"/>
            <a:r>
              <a:rPr lang="pt-BR" sz="2000" b="1" u="sng" dirty="0" smtClean="0">
                <a:solidFill>
                  <a:srgbClr val="FFC000"/>
                </a:solidFill>
              </a:rPr>
              <a:t>Outras formas de extinção da relação obrigacional</a:t>
            </a:r>
          </a:p>
          <a:p>
            <a:pPr algn="just"/>
            <a:endParaRPr lang="pt-BR" sz="2000" b="1" u="sng" dirty="0"/>
          </a:p>
          <a:p>
            <a:pPr algn="just"/>
            <a:r>
              <a:rPr lang="pt-BR" sz="2000" dirty="0" smtClean="0"/>
              <a:t>A extinção da relação obrigacional é consequência natural de seu adimplemento, porém, a recíproca não é verdadeira, haja vista que há outras formas de extinção obrigacional que não são precedidas pelo pagamento ordinário. </a:t>
            </a:r>
          </a:p>
          <a:p>
            <a:pPr algn="just"/>
            <a:endParaRPr lang="pt-BR" sz="2000" b="1" dirty="0">
              <a:solidFill>
                <a:srgbClr val="FFC000"/>
              </a:solidFill>
            </a:endParaRPr>
          </a:p>
          <a:p>
            <a:pPr marL="457200" indent="-457200" algn="just">
              <a:buAutoNum type="arabicParenR"/>
            </a:pPr>
            <a:r>
              <a:rPr lang="pt-BR" sz="2000" b="1" dirty="0" smtClean="0">
                <a:solidFill>
                  <a:srgbClr val="FFC000"/>
                </a:solidFill>
              </a:rPr>
              <a:t>Pagamento em consignação (art. 334/345, CC)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dirty="0" smtClean="0"/>
              <a:t>A consignação consiste em meio judicial ou extrajudicial, adotada pelo devedor ou terceiro, para liberar-se da obrigação, por meio do depósito da coisa devida, de acordo com os termos legais, quando a direta realização da prestação se torna impossível ou extremamente difícil.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Por meio deste ato, o devedor exerce um direito </a:t>
            </a:r>
            <a:r>
              <a:rPr lang="pt-BR" sz="2000" dirty="0" err="1" smtClean="0"/>
              <a:t>potestativo</a:t>
            </a:r>
            <a:r>
              <a:rPr lang="pt-BR" sz="2000" dirty="0" smtClean="0"/>
              <a:t> ao submeter o credor à situação jurídica passiva de comparecimento em juízo ou instituição financeira para aceitar o pagamento ou justificar sua recusa.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Tal modalidade extintiva obrigacional está prevista no rol dos procedimentos especiais no Código de Processo Civil (art. 539/549). </a:t>
            </a:r>
          </a:p>
          <a:p>
            <a:pPr algn="just"/>
            <a:endParaRPr lang="pt-BR" sz="2000" dirty="0"/>
          </a:p>
          <a:p>
            <a:pPr algn="just"/>
            <a:endParaRPr lang="pt-BR" sz="2000" dirty="0" smtClean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591411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0" y="116632"/>
            <a:ext cx="9144000" cy="6741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t"/>
          <a:lstStyle/>
          <a:p>
            <a:pPr algn="just" eaLnBrk="1" hangingPunct="1">
              <a:defRPr/>
            </a:pPr>
            <a:r>
              <a:rPr lang="pt-BR" sz="2000" dirty="0" smtClean="0"/>
              <a:t>O pagamento é um dever para o devedor, mas este também está munido com o direito subjetivo de exonerar-se da obrigação ao tempo de seu vencimento e recuperar sua liberdade.</a:t>
            </a:r>
          </a:p>
          <a:p>
            <a:pPr algn="just" eaLnBrk="1" hangingPunct="1">
              <a:defRPr/>
            </a:pPr>
            <a:endParaRPr lang="pt-BR" sz="2000" dirty="0"/>
          </a:p>
          <a:p>
            <a:pPr algn="just" eaLnBrk="1" hangingPunct="1">
              <a:defRPr/>
            </a:pPr>
            <a:r>
              <a:rPr lang="pt-BR" sz="2000" dirty="0" smtClean="0"/>
              <a:t>O ordenamento jurídico incorporou a consignação como técnica capaz de substituir a ofensa ao dever de cooperação do credor, facultando ao devedor uma via alternativa.</a:t>
            </a:r>
          </a:p>
          <a:p>
            <a:pPr algn="just" eaLnBrk="1" hangingPunct="1">
              <a:defRPr/>
            </a:pPr>
            <a:endParaRPr lang="pt-BR" sz="2000" dirty="0" smtClean="0"/>
          </a:p>
          <a:p>
            <a:pPr algn="just" eaLnBrk="1" hangingPunct="1">
              <a:defRPr/>
            </a:pPr>
            <a:r>
              <a:rPr lang="pt-BR" sz="2000" dirty="0" smtClean="0">
                <a:solidFill>
                  <a:srgbClr val="CCECFF"/>
                </a:solidFill>
              </a:rPr>
              <a:t>Art. 334, CC: “Considera-se pagamento, e extingue a obrigação, o depósito judicial ou em estabelecimento bancário da coisa devida, nos casos e </a:t>
            </a:r>
            <a:r>
              <a:rPr lang="pt-BR" sz="2000" dirty="0" err="1" smtClean="0">
                <a:solidFill>
                  <a:srgbClr val="CCECFF"/>
                </a:solidFill>
              </a:rPr>
              <a:t>e</a:t>
            </a:r>
            <a:r>
              <a:rPr lang="pt-BR" sz="2000" dirty="0" smtClean="0">
                <a:solidFill>
                  <a:srgbClr val="CCECFF"/>
                </a:solidFill>
              </a:rPr>
              <a:t> forma legais”. </a:t>
            </a:r>
          </a:p>
          <a:p>
            <a:pPr algn="just" eaLnBrk="1" hangingPunct="1">
              <a:defRPr/>
            </a:pPr>
            <a:endParaRPr lang="pt-BR" sz="2000" dirty="0"/>
          </a:p>
          <a:p>
            <a:pPr algn="just" eaLnBrk="1" hangingPunct="1">
              <a:defRPr/>
            </a:pPr>
            <a:r>
              <a:rPr lang="pt-BR" sz="2000" dirty="0" smtClean="0"/>
              <a:t>Admite-se, portanto, duas formas de depósito: judicial ou extrajudicial. </a:t>
            </a:r>
          </a:p>
          <a:p>
            <a:pPr algn="just" eaLnBrk="1" hangingPunct="1">
              <a:defRPr/>
            </a:pPr>
            <a:endParaRPr lang="pt-BR" sz="2000" dirty="0"/>
          </a:p>
          <a:p>
            <a:pPr algn="just" eaLnBrk="1" hangingPunct="1">
              <a:defRPr/>
            </a:pPr>
            <a:r>
              <a:rPr lang="pt-BR" sz="2000" dirty="0" smtClean="0"/>
              <a:t>Tratando-se, exclusivamente, de dívida em </a:t>
            </a:r>
            <a:r>
              <a:rPr lang="pt-BR" sz="2000" dirty="0"/>
              <a:t>d</a:t>
            </a:r>
            <a:r>
              <a:rPr lang="pt-BR" sz="2000" dirty="0" smtClean="0"/>
              <a:t>inheiro, o devedor terá a faculdade de optar pelo depósito em estabelecimento bancário ou propor a demanda consignatória. </a:t>
            </a:r>
          </a:p>
          <a:p>
            <a:pPr algn="just" eaLnBrk="1" hangingPunct="1">
              <a:defRPr/>
            </a:pPr>
            <a:endParaRPr lang="pt-BR" sz="2000" dirty="0"/>
          </a:p>
          <a:p>
            <a:pPr algn="just" eaLnBrk="1" hangingPunct="1">
              <a:defRPr/>
            </a:pPr>
            <a:r>
              <a:rPr lang="pt-BR" sz="2000" dirty="0" smtClean="0"/>
              <a:t>Optando pela via extrajudicial, caso o devedor levante o depósito, a obrigação se extingue sem que nada se leve ao magistrado. Decorrido 10 dias sem a manifestação de recusa, reputar-se-á liberado o devedor (</a:t>
            </a:r>
            <a:r>
              <a:rPr lang="pt-BR" sz="2000" dirty="0" err="1" smtClean="0"/>
              <a:t>art</a:t>
            </a:r>
            <a:r>
              <a:rPr lang="pt-BR" sz="2000" dirty="0" smtClean="0"/>
              <a:t> 539, §2, CPC)</a:t>
            </a:r>
            <a:endParaRPr lang="pt-BR" sz="2000" dirty="0"/>
          </a:p>
        </p:txBody>
      </p:sp>
      <p:sp>
        <p:nvSpPr>
          <p:cNvPr id="18436" name="Rectangle 1"/>
          <p:cNvSpPr>
            <a:spLocks noChangeArrowheads="1"/>
          </p:cNvSpPr>
          <p:nvPr/>
        </p:nvSpPr>
        <p:spPr bwMode="auto">
          <a:xfrm>
            <a:off x="0" y="-187325"/>
            <a:ext cx="1841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pt-BR" sz="2400"/>
              <a:t/>
            </a:r>
            <a:br>
              <a:rPr lang="en-US" altLang="pt-BR" sz="2400"/>
            </a:br>
            <a:endParaRPr lang="en-US" altLang="pt-BR" sz="240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34887" y="14469"/>
            <a:ext cx="8784976" cy="778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Contudo, cientificado o devedor da recusa do credor, terá ele o prazo de um mês para ajuizar a ação de consignação em pagamento, sob pena de perda do efeito depositário (art. 539, §3º, CPC), podendo levantar a quantia o depositante.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O depósito judicial também se dá nas hipóteses em que a obrigação não tenha natureza pecuniária, como nas obrigações dar móveis ou imóveis – em tais modalidades, cabe apenas a via judicial.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*</a:t>
            </a:r>
            <a:r>
              <a:rPr lang="pt-BR" sz="2000" b="1" dirty="0" smtClean="0">
                <a:solidFill>
                  <a:srgbClr val="CCECFF"/>
                </a:solidFill>
              </a:rPr>
              <a:t>Hipóteses de admissão da consignação: art. 335, CC</a:t>
            </a:r>
          </a:p>
          <a:p>
            <a:pPr algn="just"/>
            <a:endParaRPr lang="pt-BR" sz="2000" b="1" dirty="0">
              <a:solidFill>
                <a:srgbClr val="CCECFF"/>
              </a:solidFill>
            </a:endParaRPr>
          </a:p>
          <a:p>
            <a:pPr algn="just" eaLnBrk="1" hangingPunct="1">
              <a:defRPr/>
            </a:pPr>
            <a:r>
              <a:rPr lang="pt-BR" sz="2000" dirty="0" smtClean="0">
                <a:solidFill>
                  <a:srgbClr val="CCECFF"/>
                </a:solidFill>
              </a:rPr>
              <a:t>I </a:t>
            </a:r>
            <a:r>
              <a:rPr lang="pt-BR" sz="2000" dirty="0">
                <a:solidFill>
                  <a:srgbClr val="CCECFF"/>
                </a:solidFill>
              </a:rPr>
              <a:t>– se o credor não puder, ou, sem justa causa, recusar o pagamento, ou dar quitação na devida </a:t>
            </a:r>
            <a:r>
              <a:rPr lang="pt-BR" sz="2000" dirty="0" smtClean="0">
                <a:solidFill>
                  <a:srgbClr val="CCECFF"/>
                </a:solidFill>
              </a:rPr>
              <a:t>forma</a:t>
            </a:r>
            <a:r>
              <a:rPr lang="pt-BR" sz="2000" b="1" dirty="0" smtClean="0">
                <a:solidFill>
                  <a:srgbClr val="CCECFF"/>
                </a:solidFill>
              </a:rPr>
              <a:t>.</a:t>
            </a:r>
          </a:p>
          <a:p>
            <a:pPr algn="just" eaLnBrk="1" hangingPunct="1">
              <a:defRPr/>
            </a:pPr>
            <a:endParaRPr lang="pt-BR" sz="2000" dirty="0"/>
          </a:p>
          <a:p>
            <a:pPr algn="just" eaLnBrk="1" hangingPunct="1">
              <a:defRPr/>
            </a:pPr>
            <a:r>
              <a:rPr lang="pt-BR" sz="2000" dirty="0" smtClean="0"/>
              <a:t>Todas essas situações contidas no inciso I configuram obrigações portáveis, quando a iniciativa de levar o pagamento será do devedor. </a:t>
            </a:r>
          </a:p>
          <a:p>
            <a:pPr algn="just"/>
            <a:endParaRPr lang="pt-BR" sz="2000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O magistrado avaliará a dimensão das alegações do credor e constatará a (in)existência de justa causa.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Se não existir justa causa para a recusa do credor, incidirá ele em mora, e não o devedor (art. 394, CC). </a:t>
            </a:r>
          </a:p>
          <a:p>
            <a:pPr algn="just"/>
            <a:endParaRPr lang="pt-BR" sz="2000" dirty="0" smtClean="0"/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389045042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404664"/>
            <a:ext cx="828092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II) Se o credor não for, nem mandar receber a coisa no lugar, tempo e condição devidos.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Refere-se às obrigações quesíveis.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Se o credor não diligenciou a cobrança da dívida no domicílio do devedor, destituído de qualquer notificação, a sua inércia afasta a mora do devedor, ainda que a dívida estivesse vencida no termo.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Ex. contrato de locação. Art. 23, Lei 8245/91 – dívida quesível (local do imóvel locado, salvo disposição contrária). Se o credor não comparecer no local, no dia do vencimento, este estará em mora. Mora </a:t>
            </a:r>
            <a:r>
              <a:rPr lang="pt-BR" sz="2000" i="1" dirty="0" err="1" smtClean="0"/>
              <a:t>acciepiendi</a:t>
            </a:r>
            <a:r>
              <a:rPr lang="pt-BR" sz="2000" dirty="0" smtClean="0"/>
              <a:t>.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III) Se o credor for incapaz de receber, for desconhecido, declarado ausente, ou residir em lugar incerto ou de acesso perigoso ou difícil.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“credor desconhecido”: a lei não está se referindo ao credor originário, mas eventualmente, este poderá falecer, sem que seja possível identificar os seus sucessores. </a:t>
            </a:r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067201801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260648"/>
            <a:ext cx="8496944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IV) Se ocorrer dúvida sobre quem deva legitimamente receber o objeto do pagamento.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Enquanto os pretensos credores disputam a titularidade do crédito, não convém ao devedor efetuar o pagamento, sob pena de ser condenado a novo pagamento.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Em caso de litígio entre dois supostos credores, haverá excepcional possibilidade de qualquer um deles ajuizar a ação de consignação para evitar o risco de o pagamento ser efetuado ao outro. Este é o único caso em que a titularidade da ação de consignação não será deferida com exclusividade ao devedor. Art. 345, CC.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V) Se pender litígio sobre o objeto do pagamento.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Tal hipótese pode ser verificada naqueles casos em que o crédito é disputado por um credor e um terceiro, estranho à relação obrigacional (ex. crédito penhorado por credores do credor).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Ainda que o devedor tenha certeza de quem seja o credor, pendendo litígio sobre o crédito, estará autorizado </a:t>
            </a:r>
            <a:r>
              <a:rPr lang="pt-BR" sz="2000" smtClean="0"/>
              <a:t>a consignar.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974417221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20483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indent="0" algn="just" eaLnBrk="1" hangingPunct="1">
              <a:buNone/>
              <a:defRPr/>
            </a:pPr>
            <a:r>
              <a:rPr lang="pt-BR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O rol do artigo 335, CC deve ser encarado como exemplificativo. A consignação eventualmente perseguirá outra finalidade, por exemplo, a purga da mora do devedor e não apenas a prevenção. </a:t>
            </a:r>
          </a:p>
          <a:p>
            <a:pPr marL="0" indent="0" algn="just" eaLnBrk="1" hangingPunct="1">
              <a:buNone/>
              <a:defRPr/>
            </a:pPr>
            <a:endParaRPr lang="pt-BR" altLang="pt-BR" sz="2000" dirty="0"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just" eaLnBrk="1" hangingPunct="1">
              <a:buNone/>
              <a:defRPr/>
            </a:pPr>
            <a:r>
              <a:rPr lang="pt-BR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Se o devedor foi impontual, quedando-se em mora, e o credor se recuse a receber posteriormente o pagamento, por alegar perda do interesse na prestação, somente pela via da ação de consignação em pagamento poderá o devedor depositar o bem devido. </a:t>
            </a:r>
          </a:p>
          <a:p>
            <a:pPr marL="0" indent="0" algn="just" eaLnBrk="1" hangingPunct="1">
              <a:buNone/>
              <a:defRPr/>
            </a:pPr>
            <a:endParaRPr lang="pt-BR" altLang="pt-BR" sz="2000" dirty="0">
              <a:solidFill>
                <a:srgbClr val="CCECFF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just" eaLnBrk="1" hangingPunct="1">
              <a:buNone/>
              <a:defRPr/>
            </a:pPr>
            <a:r>
              <a:rPr lang="pt-BR" altLang="pt-BR" sz="2000" b="1" dirty="0" smtClean="0">
                <a:solidFill>
                  <a:srgbClr val="CCECFF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*Pressupostos da consignação: art. 336, CC.</a:t>
            </a:r>
          </a:p>
          <a:p>
            <a:pPr marL="0" indent="0" algn="just" eaLnBrk="1" hangingPunct="1">
              <a:buNone/>
              <a:defRPr/>
            </a:pPr>
            <a:endParaRPr lang="pt-BR" altLang="pt-BR" sz="2000" b="1" dirty="0"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just" eaLnBrk="1" hangingPunct="1">
              <a:buNone/>
              <a:defRPr/>
            </a:pPr>
            <a:r>
              <a:rPr lang="pt-BR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Cabe verificar se as condições do depósito são preenchidas para extinguir a obrigação para repercutir no efeito liberatório do devedor. Trata-se do segundo passo no exame da consignação, já que o primeiro consiste em aferir as hipóteses de admissão da consignação. </a:t>
            </a:r>
          </a:p>
          <a:p>
            <a:pPr marL="0" indent="0" algn="just" eaLnBrk="1" hangingPunct="1">
              <a:buNone/>
              <a:defRPr/>
            </a:pPr>
            <a:endParaRPr lang="pt-BR" altLang="pt-BR" sz="2000" dirty="0">
              <a:solidFill>
                <a:srgbClr val="CCECFF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just" eaLnBrk="1" hangingPunct="1">
              <a:buNone/>
              <a:defRPr/>
            </a:pPr>
            <a:r>
              <a:rPr lang="pt-BR" altLang="pt-BR" sz="2000" dirty="0" smtClean="0">
                <a:solidFill>
                  <a:srgbClr val="CCECFF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Art. 336, CC: “Para que a consignação tenha força de pagamento, será mister concorram, em relação às pessoas, ao objeto, modo e tempo, todos os requisitos sem os quais não é válido o pagamento”. </a:t>
            </a:r>
          </a:p>
          <a:p>
            <a:pPr marL="0" indent="0" algn="just" eaLnBrk="1" hangingPunct="1">
              <a:buNone/>
              <a:defRPr/>
            </a:pPr>
            <a:endParaRPr lang="pt-BR" altLang="pt-BR" sz="2000" dirty="0"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just" eaLnBrk="1" hangingPunct="1">
              <a:buNone/>
              <a:defRPr/>
            </a:pPr>
            <a:endParaRPr lang="en-GB" altLang="pt-BR" sz="2000" dirty="0" smtClean="0"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213792"/>
            <a:ext cx="8686800" cy="6644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t"/>
          <a:lstStyle/>
          <a:p>
            <a:pPr algn="just" eaLnBrk="1" hangingPunct="1">
              <a:defRPr/>
            </a:pPr>
            <a:r>
              <a:rPr lang="pt-BR" sz="2000" b="1" u="sng" dirty="0" smtClean="0">
                <a:solidFill>
                  <a:srgbClr val="CCECFF"/>
                </a:solidFill>
                <a:ea typeface="Tahoma" panose="020B0604030504040204" pitchFamily="34" charset="0"/>
                <a:cs typeface="Tahoma" panose="020B0604030504040204" pitchFamily="34" charset="0"/>
              </a:rPr>
              <a:t>Legitimidade ativa para a consignação:</a:t>
            </a:r>
            <a:r>
              <a:rPr lang="pt-BR" sz="2000" dirty="0" smtClean="0">
                <a:solidFill>
                  <a:srgbClr val="CCECFF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devedor, seu representante (legal, judicial ou convencional), o terceiro interessado e o desinteressado que paga em nome do devedor. O terceiro não interessado que paga em nome próprio não detém interesse processual para consignar. </a:t>
            </a:r>
          </a:p>
          <a:p>
            <a:pPr algn="just" eaLnBrk="1" hangingPunct="1">
              <a:defRPr/>
            </a:pPr>
            <a:endParaRPr lang="pt-BR" sz="2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r>
              <a:rPr lang="pt-BR" sz="2000" b="1" u="sng" dirty="0" smtClean="0">
                <a:solidFill>
                  <a:srgbClr val="CCECFF"/>
                </a:solidFill>
                <a:ea typeface="Tahoma" panose="020B0604030504040204" pitchFamily="34" charset="0"/>
                <a:cs typeface="Tahoma" panose="020B0604030504040204" pitchFamily="34" charset="0"/>
              </a:rPr>
              <a:t>Legitimidade passiva para a consignação</a:t>
            </a:r>
            <a:r>
              <a:rPr lang="pt-BR" sz="2000" dirty="0" smtClean="0">
                <a:solidFill>
                  <a:srgbClr val="CCECFF"/>
                </a:solidFill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 o credor ou quem o represente.</a:t>
            </a:r>
          </a:p>
          <a:p>
            <a:pPr algn="just" eaLnBrk="1" hangingPunct="1">
              <a:defRPr/>
            </a:pPr>
            <a:endParaRPr lang="pt-BR" sz="2000" b="1" u="sng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Havendo </a:t>
            </a:r>
            <a:r>
              <a:rPr lang="pt-BR" sz="2000" b="1" dirty="0" smtClean="0">
                <a:ea typeface="Tahoma" panose="020B0604030504040204" pitchFamily="34" charset="0"/>
                <a:cs typeface="Tahoma" panose="020B0604030504040204" pitchFamily="34" charset="0"/>
              </a:rPr>
              <a:t>solidariedade ativa</a:t>
            </a: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, a consignação poderá ser direcionada em face de </a:t>
            </a:r>
            <a:r>
              <a:rPr lang="pt-BR" sz="2000" b="1" dirty="0" smtClean="0">
                <a:ea typeface="Tahoma" panose="020B0604030504040204" pitchFamily="34" charset="0"/>
                <a:cs typeface="Tahoma" panose="020B0604030504040204" pitchFamily="34" charset="0"/>
              </a:rPr>
              <a:t>qualquer </a:t>
            </a: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dos credores; e nas </a:t>
            </a:r>
            <a:r>
              <a:rPr lang="pt-BR" sz="2000" b="1" dirty="0" smtClean="0">
                <a:ea typeface="Tahoma" panose="020B0604030504040204" pitchFamily="34" charset="0"/>
                <a:cs typeface="Tahoma" panose="020B0604030504040204" pitchFamily="34" charset="0"/>
              </a:rPr>
              <a:t>obrigações indivisíveis com pluralidade</a:t>
            </a: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 de credores, o depósito será direcionado </a:t>
            </a:r>
            <a:r>
              <a:rPr lang="pt-BR" sz="2000" b="1" dirty="0" smtClean="0">
                <a:ea typeface="Tahoma" panose="020B0604030504040204" pitchFamily="34" charset="0"/>
                <a:cs typeface="Tahoma" panose="020B0604030504040204" pitchFamily="34" charset="0"/>
              </a:rPr>
              <a:t>contra todos eles</a:t>
            </a: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algn="just" eaLnBrk="1" hangingPunct="1">
              <a:defRPr/>
            </a:pPr>
            <a:endParaRPr lang="pt-BR" sz="2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r>
              <a:rPr lang="pt-BR" sz="2000" b="1" u="sng" dirty="0" smtClean="0">
                <a:solidFill>
                  <a:srgbClr val="CCECFF"/>
                </a:solidFill>
                <a:ea typeface="Tahoma" panose="020B0604030504040204" pitchFamily="34" charset="0"/>
                <a:cs typeface="Tahoma" panose="020B0604030504040204" pitchFamily="34" charset="0"/>
              </a:rPr>
              <a:t>Objeto da consignação</a:t>
            </a:r>
            <a:r>
              <a:rPr lang="pt-BR" sz="2000" b="1" dirty="0" smtClean="0">
                <a:solidFill>
                  <a:srgbClr val="CCECFF"/>
                </a:solidFill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pt-BR" sz="2000" dirty="0">
                <a:solidFill>
                  <a:srgbClr val="CCECFF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o depósito compreenderá a coisa devida em sua integralidade. </a:t>
            </a:r>
          </a:p>
          <a:p>
            <a:pPr algn="just" eaLnBrk="1" hangingPunct="1">
              <a:defRPr/>
            </a:pPr>
            <a:endParaRPr lang="pt-BR" sz="2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O devedor depositará aquilo que entende devido, mesmo que o credor discorde. No bojo da ação consignatória, o magistrado deverá </a:t>
            </a:r>
            <a:r>
              <a:rPr lang="pt-BR" sz="2000" dirty="0" err="1" smtClean="0">
                <a:ea typeface="Tahoma" panose="020B0604030504040204" pitchFamily="34" charset="0"/>
                <a:cs typeface="Tahoma" panose="020B0604030504040204" pitchFamily="34" charset="0"/>
              </a:rPr>
              <a:t>perquerir</a:t>
            </a: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 o exato valor e alcance do débito. Contudo, diante de um depósito que não alcança o valor integral devido, o autor da demanda (devedor) assumirá, como sanção, o dever de arcar, sozinho, com os honorários e custas </a:t>
            </a:r>
            <a:r>
              <a:rPr lang="pt-BR" sz="2000" dirty="0" err="1" smtClean="0">
                <a:ea typeface="Tahoma" panose="020B0604030504040204" pitchFamily="34" charset="0"/>
                <a:cs typeface="Tahoma" panose="020B0604030504040204" pitchFamily="34" charset="0"/>
              </a:rPr>
              <a:t>processuis</a:t>
            </a: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.  </a:t>
            </a:r>
            <a:endParaRPr lang="pt-BR" sz="2000" dirty="0"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3803" y="692696"/>
            <a:ext cx="792088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u="sng" dirty="0" smtClean="0">
                <a:solidFill>
                  <a:srgbClr val="CCECFF"/>
                </a:solidFill>
              </a:rPr>
              <a:t>Prazo e local do pagamento: </a:t>
            </a:r>
            <a:r>
              <a:rPr lang="pt-BR" sz="2000" dirty="0" smtClean="0"/>
              <a:t>a consignação será efetuada no prazo e local determinado no contrato. O local do pagamento será, em regra, no domicílio do devedor, salvo disposição diversa. Tratando-se, porém, de depósito de bem imóvel, o local de situação do bem prevalecerá para fins de consignação. </a:t>
            </a:r>
          </a:p>
          <a:p>
            <a:pPr algn="just"/>
            <a:endParaRPr lang="pt-BR" sz="2000" i="1" dirty="0">
              <a:solidFill>
                <a:srgbClr val="CCECFF"/>
              </a:solidFill>
            </a:endParaRPr>
          </a:p>
          <a:p>
            <a:pPr algn="just"/>
            <a:endParaRPr lang="pt-BR" sz="2000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*</a:t>
            </a:r>
            <a:r>
              <a:rPr lang="pt-BR" sz="2000" b="1" dirty="0" smtClean="0">
                <a:solidFill>
                  <a:srgbClr val="CCECFF"/>
                </a:solidFill>
              </a:rPr>
              <a:t>Depósito de coisa incerta: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342, CC: “Se a escolha da coisa indeterminada competir ao credor, será ele </a:t>
            </a:r>
            <a:r>
              <a:rPr lang="pt-BR" sz="2000" u="sng" dirty="0" smtClean="0">
                <a:solidFill>
                  <a:srgbClr val="CCECFF"/>
                </a:solidFill>
              </a:rPr>
              <a:t>citado para esse fim</a:t>
            </a:r>
            <a:r>
              <a:rPr lang="pt-BR" sz="2000" dirty="0" smtClean="0">
                <a:solidFill>
                  <a:srgbClr val="CCECFF"/>
                </a:solidFill>
              </a:rPr>
              <a:t>, sob cominação de perder o direito e de ser depositada a coisa que o devedor escolher; feita a escolha pelo devedor, proceder-se-á como no artigo antecedente”.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Feita a escolha pelo devedor, o credor será citado para receber a coisa consignada.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650548769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13"/>
          <p:cNvSpPr>
            <a:spLocks noGrp="1" noChangeArrowheads="1"/>
          </p:cNvSpPr>
          <p:nvPr>
            <p:ph idx="1"/>
          </p:nvPr>
        </p:nvSpPr>
        <p:spPr>
          <a:xfrm>
            <a:off x="468313" y="260350"/>
            <a:ext cx="8207375" cy="61595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100" b="1" dirty="0" smtClean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Aula 2 – Pontos do edital VII Concurso DPE/SP:</a:t>
            </a:r>
          </a:p>
          <a:p>
            <a:pPr marL="0" indent="0" algn="just">
              <a:buNone/>
            </a:pPr>
            <a:endParaRPr lang="pt-BR" sz="2400" b="1" dirty="0">
              <a:solidFill>
                <a:srgbClr val="FFC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Continuidade da teoria do pagamento: lugar e tempo do pagamento.</a:t>
            </a:r>
          </a:p>
          <a:p>
            <a:pPr marL="0" indent="0" algn="just">
              <a:buNone/>
            </a:pPr>
            <a:endParaRPr lang="pt-BR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Extinção </a:t>
            </a:r>
            <a:r>
              <a:rPr lang="pt-BR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 obrigações: Pagamento, pagamento em consignação, pagamento com sub-rogação, imputação do pagamento, dação em pagamento, novação, compensação; remissão; confusão.  </a:t>
            </a:r>
            <a:r>
              <a:rPr lang="pt-BR" altLang="pt-BR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02105" y="277837"/>
            <a:ext cx="8686800" cy="6284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t"/>
          <a:lstStyle/>
          <a:p>
            <a:pPr algn="just"/>
            <a:r>
              <a:rPr lang="pt-BR" sz="2000" b="1" u="sng" dirty="0" smtClean="0">
                <a:solidFill>
                  <a:srgbClr val="FFC000"/>
                </a:solidFill>
              </a:rPr>
              <a:t>2) Pagamento com sub-rogação</a:t>
            </a:r>
            <a:r>
              <a:rPr lang="pt-BR" sz="2000" b="1" dirty="0" smtClean="0">
                <a:solidFill>
                  <a:srgbClr val="FFC000"/>
                </a:solidFill>
              </a:rPr>
              <a:t> (art. 346/351, CC)</a:t>
            </a:r>
          </a:p>
          <a:p>
            <a:pPr algn="just"/>
            <a:endParaRPr lang="pt-BR" sz="2000" b="1" u="sng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“Sub-rogar”: consiste no efeito de substituir ou modificar. </a:t>
            </a:r>
          </a:p>
          <a:p>
            <a:pPr algn="just"/>
            <a:endParaRPr lang="pt-BR" sz="2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pt-BR" sz="2000" b="1" u="sng" dirty="0" smtClean="0">
                <a:ea typeface="Tahoma" panose="020B0604030504040204" pitchFamily="34" charset="0"/>
                <a:cs typeface="Tahoma" panose="020B0604030504040204" pitchFamily="34" charset="0"/>
              </a:rPr>
              <a:t>Sub-rogação pessoal</a:t>
            </a: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: transferência da qualidade creditória para aquele que solveu a obrigação ou emprestou o necessário para tanto. Quando há substituição do credor originário na relação obrigacional. </a:t>
            </a:r>
          </a:p>
          <a:p>
            <a:pPr algn="just"/>
            <a:endParaRPr lang="pt-BR" sz="2000" dirty="0" smtClean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pt-BR" sz="2000" b="1" u="sng" dirty="0" smtClean="0">
                <a:ea typeface="Tahoma" panose="020B0604030504040204" pitchFamily="34" charset="0"/>
                <a:cs typeface="Tahoma" panose="020B0604030504040204" pitchFamily="34" charset="0"/>
              </a:rPr>
              <a:t>Sub-rogação real</a:t>
            </a: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: substituição de uma coisa por outra, quando o titular de um direito real pretende transferir o vínculo restritivo da propriedade que pesa sobre um imóvel para outro imóvel. </a:t>
            </a:r>
          </a:p>
          <a:p>
            <a:pPr marL="342900" indent="-342900" algn="just">
              <a:buFontTx/>
              <a:buChar char="-"/>
            </a:pPr>
            <a:endParaRPr lang="pt-BR" sz="2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A sub-rogação é </a:t>
            </a:r>
            <a:r>
              <a:rPr lang="pt-BR" sz="2000" b="1" dirty="0" smtClean="0">
                <a:ea typeface="Tahoma" panose="020B0604030504040204" pitchFamily="34" charset="0"/>
                <a:cs typeface="Tahoma" panose="020B0604030504040204" pitchFamily="34" charset="0"/>
              </a:rPr>
              <a:t>modo de pagamento indireto</a:t>
            </a: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, pois promove o terceiro, que adimpliu, na posição do credor, </a:t>
            </a:r>
            <a:r>
              <a:rPr lang="pt-BR" sz="2000" b="1" dirty="0" smtClean="0">
                <a:ea typeface="Tahoma" panose="020B0604030504040204" pitchFamily="34" charset="0"/>
                <a:cs typeface="Tahoma" panose="020B0604030504040204" pitchFamily="34" charset="0"/>
              </a:rPr>
              <a:t>alterando subjetivamente o polo ativo</a:t>
            </a: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 da relação jurídica, conferindo, ainda uma </a:t>
            </a:r>
            <a:r>
              <a:rPr lang="pt-BR" sz="2000" b="1" dirty="0" smtClean="0">
                <a:ea typeface="Tahoma" panose="020B0604030504040204" pitchFamily="34" charset="0"/>
                <a:cs typeface="Tahoma" panose="020B0604030504040204" pitchFamily="34" charset="0"/>
              </a:rPr>
              <a:t>função de garantia ao credor</a:t>
            </a: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, à medida que terá segurança no recebimento do pagamento.  </a:t>
            </a:r>
          </a:p>
          <a:p>
            <a:pPr algn="just"/>
            <a:endParaRPr lang="pt-BR" sz="2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pt-BR" sz="2000" dirty="0"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548680"/>
            <a:ext cx="820891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Espécies de sub-rogação no CCB/2002:</a:t>
            </a:r>
            <a:endParaRPr lang="pt-BR" sz="2000" b="1" dirty="0">
              <a:solidFill>
                <a:srgbClr val="CCECFF"/>
              </a:solidFill>
            </a:endParaRPr>
          </a:p>
          <a:p>
            <a:pPr algn="just"/>
            <a:endParaRPr lang="pt-BR" sz="2000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*</a:t>
            </a:r>
            <a:r>
              <a:rPr lang="pt-BR" sz="2000" u="sng" dirty="0" smtClean="0">
                <a:solidFill>
                  <a:srgbClr val="CCECFF"/>
                </a:solidFill>
              </a:rPr>
              <a:t>Sub-rogação legal</a:t>
            </a:r>
            <a:r>
              <a:rPr lang="pt-BR" sz="2000" dirty="0" smtClean="0">
                <a:solidFill>
                  <a:srgbClr val="CCECFF"/>
                </a:solidFill>
              </a:rPr>
              <a:t>:</a:t>
            </a:r>
            <a:r>
              <a:rPr lang="pt-BR" sz="2000" dirty="0" smtClean="0"/>
              <a:t> suas hipóteses são previstas exaustivamente no art. 346, CC.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I) Em favor do credor que paga a dívida do devedor comum: </a:t>
            </a:r>
            <a:r>
              <a:rPr lang="pt-BR" sz="2000" dirty="0" smtClean="0"/>
              <a:t>um devedor se vincula a mais de um credor, e um deles acaba </a:t>
            </a:r>
            <a:r>
              <a:rPr lang="pt-BR" sz="2000" dirty="0" err="1" smtClean="0"/>
              <a:t>poe</a:t>
            </a:r>
            <a:r>
              <a:rPr lang="pt-BR" sz="2000" dirty="0" smtClean="0"/>
              <a:t> solver o débito relativo ao outro.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Ex. A e B são credores de C.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“A” tem direito ao crédito de R$100,00 em face de C.</a:t>
            </a:r>
          </a:p>
          <a:p>
            <a:pPr algn="just"/>
            <a:r>
              <a:rPr lang="pt-BR" sz="2000" dirty="0" smtClean="0"/>
              <a:t>“B” tem direito ao crédito de R$50,00 em face de C.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“B” resolve saldar o débito de “C” em face de “A”. “B”, portanto, se sub-rogará no lugar de “A”, passando a </a:t>
            </a:r>
            <a:r>
              <a:rPr lang="pt-BR" sz="2000" dirty="0" err="1" smtClean="0"/>
              <a:t>titularizar</a:t>
            </a:r>
            <a:r>
              <a:rPr lang="pt-BR" sz="2000" dirty="0" smtClean="0"/>
              <a:t> dois créditos, no total de R$150,00.</a:t>
            </a:r>
          </a:p>
          <a:p>
            <a:pPr algn="just"/>
            <a:endParaRPr lang="pt-BR" sz="2000" dirty="0" smtClean="0"/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996021219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188640"/>
            <a:ext cx="849694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II) Do adquirente do imóvel hipotecado, que paga a credor hipotecário, bem como do terceiro que efetiva o pagamento para não ser privado de direito sobre o imóvel.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1ª parte do artigo: Caso em que alguém institui um ônus real de hipoteca sobre o seu imóvel enquanto garantia de um debito, e, posteriormente, resolve aliená-lo a um terceiro. Poderá o adquirente que deseja livrar-se do vínculo real sobre a coisa praticar a remissão da hipoteca, efetuando o pagamento ao credor hipotecário. O efeito será a sub-rogação do adquirente do imóvel no lugar do credor originário.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Obs. Na prática, o valor do imóvel será abatido no momento da aquisição.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Ex. uma fazenda que vale 1 milhão de reais. A dívida com o credor hipotecário atinge 500 mil reais. O adquirente, ao quitar a dívida, e livrar-se do vínculo real, na prática, pagará ao alienante 500mil pela fazenda. Compensação no próprio ato. </a:t>
            </a:r>
          </a:p>
          <a:p>
            <a:pPr algn="just"/>
            <a:r>
              <a:rPr lang="pt-BR" sz="2000" dirty="0" smtClean="0"/>
              <a:t> 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1065439890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476821" y="116632"/>
            <a:ext cx="828092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2ª parte do artigo: </a:t>
            </a:r>
          </a:p>
          <a:p>
            <a:pPr algn="just"/>
            <a:endParaRPr lang="pt-BR" sz="2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2000" dirty="0" smtClean="0"/>
              <a:t>A quitação do débito hipotecário também poderia ser realizada por terceiro interessado que não quer ser privado do direito sobre o imóvel.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Ex. caso de um usufrutuário cujo direito real foi registrado posteriormente à hipoteca. Para evitar a perda da posse sobre o bem, diante do vencimento do débito garantido, resolver arcar com o pagamento da dívida para livrar-se do vínculo real, sub-rogando-se no ligar do credor hipotecário.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III) Do terceiro interessado, que paga a dívida pela qual era ou podia ser obrigado, no todo ou em parte. </a:t>
            </a:r>
            <a:endParaRPr lang="pt-BR" sz="2000" dirty="0">
              <a:solidFill>
                <a:srgbClr val="CCECFF"/>
              </a:solidFill>
            </a:endParaRPr>
          </a:p>
          <a:p>
            <a:pPr algn="just"/>
            <a:endParaRPr lang="pt-BR" sz="2000" dirty="0" smtClean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O terceiro interessado é aquele que está juridicamente vinculado ao credor e devedor, possuindo interesse em quitar o débito, diante do risco de, futuramente, ser responsabilizado pelo pagamento. Deseja evitar os efeitos deletérios do inadimplemento. Ex. fiador; devedor solidário; coobrigado em obrigação indivisível. </a:t>
            </a:r>
          </a:p>
        </p:txBody>
      </p:sp>
    </p:spTree>
    <p:extLst>
      <p:ext uri="{BB962C8B-B14F-4D97-AF65-F5344CB8AC3E}">
        <p14:creationId xmlns:p14="http://schemas.microsoft.com/office/powerpoint/2010/main" val="811124803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548680"/>
            <a:ext cx="792088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>
                <a:solidFill>
                  <a:srgbClr val="CCECFF"/>
                </a:solidFill>
              </a:rPr>
              <a:t>*</a:t>
            </a:r>
            <a:r>
              <a:rPr lang="pt-BR" sz="2000" u="sng" dirty="0">
                <a:solidFill>
                  <a:srgbClr val="CCECFF"/>
                </a:solidFill>
              </a:rPr>
              <a:t>Sub-rogação </a:t>
            </a:r>
            <a:r>
              <a:rPr lang="pt-BR" sz="2000" u="sng" dirty="0" smtClean="0">
                <a:solidFill>
                  <a:srgbClr val="CCECFF"/>
                </a:solidFill>
              </a:rPr>
              <a:t>convencional</a:t>
            </a:r>
            <a:r>
              <a:rPr lang="pt-BR" sz="2000" dirty="0" smtClean="0">
                <a:solidFill>
                  <a:srgbClr val="CCECFF"/>
                </a:solidFill>
              </a:rPr>
              <a:t>: </a:t>
            </a:r>
            <a:r>
              <a:rPr lang="pt-BR" sz="2000" dirty="0" smtClean="0"/>
              <a:t>resulta do pagamento do débito por terceiro que não possui interesse na relação jurídica, mediante contrato com o credor ou devedor. </a:t>
            </a:r>
          </a:p>
          <a:p>
            <a:pPr algn="just"/>
            <a:endParaRPr lang="pt-BR" altLang="pt-BR" sz="2000" dirty="0"/>
          </a:p>
          <a:p>
            <a:pPr algn="just"/>
            <a:r>
              <a:rPr lang="pt-BR" altLang="pt-BR" sz="2000" dirty="0" smtClean="0"/>
              <a:t>Ordinariamente, o pagamento a dívida alheia só lhe concederia o direito de propor ação de reembolso em face do devedor (</a:t>
            </a:r>
            <a:r>
              <a:rPr lang="pt-BR" altLang="pt-BR" sz="2000" i="1" dirty="0" err="1" smtClean="0"/>
              <a:t>actio</a:t>
            </a:r>
            <a:r>
              <a:rPr lang="pt-BR" altLang="pt-BR" sz="2000" i="1" dirty="0" smtClean="0"/>
              <a:t> in rem verso</a:t>
            </a:r>
            <a:r>
              <a:rPr lang="pt-BR" altLang="pt-BR" sz="2000" dirty="0" smtClean="0"/>
              <a:t>). </a:t>
            </a:r>
          </a:p>
          <a:p>
            <a:pPr algn="just"/>
            <a:endParaRPr lang="pt-BR" altLang="pt-BR" sz="2000" dirty="0"/>
          </a:p>
          <a:p>
            <a:pPr algn="just"/>
            <a:r>
              <a:rPr lang="pt-BR" altLang="pt-BR" sz="2000" dirty="0" smtClean="0"/>
              <a:t>Contudo, excepcionalmente, o art. 347, CC prevê duas situações em que o direito ao reembolso é convertido em sub-rogação:</a:t>
            </a:r>
          </a:p>
          <a:p>
            <a:pPr algn="just"/>
            <a:endParaRPr lang="pt-BR" altLang="pt-BR" sz="2000" dirty="0">
              <a:solidFill>
                <a:srgbClr val="CCECFF"/>
              </a:solidFill>
            </a:endParaRPr>
          </a:p>
          <a:p>
            <a:pPr algn="just"/>
            <a:r>
              <a:rPr lang="pt-BR" altLang="pt-BR" sz="2000" dirty="0" smtClean="0">
                <a:solidFill>
                  <a:srgbClr val="CCECFF"/>
                </a:solidFill>
              </a:rPr>
              <a:t>I) Quando o credor recebe o pagamento de terceiro e expressamente lhe transfere todos os seus direitos. </a:t>
            </a:r>
          </a:p>
          <a:p>
            <a:pPr algn="just"/>
            <a:endParaRPr lang="pt-BR" altLang="pt-BR" sz="2000" dirty="0" smtClean="0"/>
          </a:p>
          <a:p>
            <a:pPr algn="just"/>
            <a:r>
              <a:rPr lang="pt-BR" altLang="pt-BR" sz="2000" dirty="0" smtClean="0"/>
              <a:t>Há clausula expressa de transferência integral de todos os direitos alusivos ao crédito. </a:t>
            </a:r>
          </a:p>
        </p:txBody>
      </p:sp>
    </p:spTree>
    <p:extLst>
      <p:ext uri="{BB962C8B-B14F-4D97-AF65-F5344CB8AC3E}">
        <p14:creationId xmlns:p14="http://schemas.microsoft.com/office/powerpoint/2010/main" val="202863463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251520" y="188641"/>
            <a:ext cx="8496944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pt-BR" sz="1800" b="1" dirty="0" smtClean="0">
                <a:solidFill>
                  <a:srgbClr val="CCECFF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    </a:t>
            </a:r>
          </a:p>
          <a:p>
            <a:pPr algn="just">
              <a:buNone/>
            </a:pPr>
            <a:r>
              <a:rPr lang="pt-BR" sz="1800" b="1" dirty="0" smtClean="0">
                <a:solidFill>
                  <a:srgbClr val="CCECFF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2000" dirty="0" smtClean="0">
                <a:solidFill>
                  <a:srgbClr val="CCECFF"/>
                </a:solidFill>
                <a:ea typeface="Tahoma" panose="020B0604030504040204" pitchFamily="34" charset="0"/>
                <a:cs typeface="Tahoma" panose="020B0604030504040204" pitchFamily="34" charset="0"/>
              </a:rPr>
              <a:t>II) quando terceira pessoa empresta ao devedor a quantia precisa para solver a dívida, sob a condição expressa de ficar o mutuante sub-rogado nos direitos do credor satisfeito.</a:t>
            </a:r>
          </a:p>
          <a:p>
            <a:pPr algn="just">
              <a:buNone/>
            </a:pPr>
            <a:endParaRPr lang="pt-BR" sz="2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buNone/>
            </a:pP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Esta é uma operação comum no mercado imobiliário. Quando alguém não possui condições financeiras para integralizar o pagamento integral  o pagamento do imóvel perante a construtora, a instituição financeira interfere ao conceder empréstimo, sub-rogando-se no lugar da construtora. </a:t>
            </a:r>
          </a:p>
          <a:p>
            <a:pPr algn="just">
              <a:buNone/>
            </a:pPr>
            <a:endParaRPr lang="pt-BR" sz="2000" dirty="0">
              <a:solidFill>
                <a:srgbClr val="CCECFF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buNone/>
            </a:pPr>
            <a:r>
              <a:rPr lang="pt-BR" sz="2000" dirty="0" smtClean="0">
                <a:solidFill>
                  <a:srgbClr val="CCECFF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Art. 350, CC: “Na sub-rogação legal o sub-rogado não poderá exercer os direitos e as ações do credor, senão até a soma que tiver desembolsado para desobrigar o devedor”.</a:t>
            </a:r>
          </a:p>
          <a:p>
            <a:pPr algn="just">
              <a:buNone/>
            </a:pPr>
            <a:endParaRPr lang="pt-BR" sz="2000" dirty="0">
              <a:solidFill>
                <a:srgbClr val="CCECFF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buNone/>
            </a:pP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A sub-rogação legal prescinde da finalidade de lucro. E a interpretação de que na sub-rogação convencional há permissão do lucro deve ser afastada por ser nitidamente especulativa. Nenhuma espécie de sub-rogação autoriza o enriquecimento sem causa, limitando, portanto, a autonomia privada. </a:t>
            </a:r>
          </a:p>
        </p:txBody>
      </p:sp>
    </p:spTree>
    <p:extLst>
      <p:ext uri="{BB962C8B-B14F-4D97-AF65-F5344CB8AC3E}">
        <p14:creationId xmlns:p14="http://schemas.microsoft.com/office/powerpoint/2010/main" val="1450165209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395536" y="260648"/>
            <a:ext cx="849694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sz="2000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*</a:t>
            </a:r>
            <a:r>
              <a:rPr lang="pt-BR" sz="2000" b="1" dirty="0" smtClean="0">
                <a:solidFill>
                  <a:srgbClr val="CCECFF"/>
                </a:solidFill>
              </a:rPr>
              <a:t>Efeitos da sub-rogação:</a:t>
            </a:r>
          </a:p>
          <a:p>
            <a:pPr algn="just"/>
            <a:endParaRPr lang="pt-BR" sz="2000" b="1" dirty="0">
              <a:solidFill>
                <a:srgbClr val="CCECFF"/>
              </a:solidFill>
            </a:endParaRPr>
          </a:p>
          <a:p>
            <a:pPr marL="457200" indent="-457200" algn="just">
              <a:buAutoNum type="alphaLcParenR"/>
            </a:pPr>
            <a:r>
              <a:rPr lang="pt-BR" sz="2000" dirty="0" smtClean="0"/>
              <a:t>Efeito liberatório: ante a exoneração do credor originário</a:t>
            </a:r>
          </a:p>
          <a:p>
            <a:pPr marL="457200" indent="-457200" algn="just">
              <a:buAutoNum type="alphaLcParenR"/>
            </a:pPr>
            <a:endParaRPr lang="pt-BR" sz="2000" dirty="0"/>
          </a:p>
          <a:p>
            <a:pPr marL="457200" indent="-457200" algn="just">
              <a:buAutoNum type="alphaLcParenR"/>
            </a:pPr>
            <a:r>
              <a:rPr lang="pt-BR" sz="2000" dirty="0" smtClean="0"/>
              <a:t>Efeito translativo: o novo credor ingressa na posição do primitivo em relação à dívida. Mutação subjetiva na obrigação.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transferência de todos os direitos do antigo credor para o novo engloba não apenas as garantias contra o devedor, como também em face dos que figuram como garantidores do débito, como, por exemplo, os fiadores (art. 349, CC). </a:t>
            </a:r>
          </a:p>
          <a:p>
            <a:pPr algn="just"/>
            <a:endParaRPr lang="pt-BR" sz="2000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351, CC: “O credor originário, </a:t>
            </a:r>
            <a:r>
              <a:rPr lang="pt-BR" sz="2000" b="1" dirty="0" smtClean="0">
                <a:solidFill>
                  <a:srgbClr val="CCECFF"/>
                </a:solidFill>
              </a:rPr>
              <a:t>só em parte </a:t>
            </a:r>
            <a:r>
              <a:rPr lang="pt-BR" sz="2000" dirty="0" smtClean="0">
                <a:solidFill>
                  <a:srgbClr val="CCECFF"/>
                </a:solidFill>
              </a:rPr>
              <a:t>reembolsado, terá </a:t>
            </a:r>
            <a:r>
              <a:rPr lang="pt-BR" sz="2000" b="1" dirty="0" smtClean="0">
                <a:solidFill>
                  <a:srgbClr val="CCECFF"/>
                </a:solidFill>
              </a:rPr>
              <a:t>preferência ao sub-rogado</a:t>
            </a:r>
            <a:r>
              <a:rPr lang="pt-BR" sz="2000" dirty="0" smtClean="0">
                <a:solidFill>
                  <a:srgbClr val="CCECFF"/>
                </a:solidFill>
              </a:rPr>
              <a:t>, na cobrança da </a:t>
            </a:r>
            <a:r>
              <a:rPr lang="pt-BR" sz="2000" b="1" dirty="0" smtClean="0">
                <a:solidFill>
                  <a:srgbClr val="CCECFF"/>
                </a:solidFill>
              </a:rPr>
              <a:t>dívida restante</a:t>
            </a:r>
            <a:r>
              <a:rPr lang="pt-BR" sz="2000" dirty="0" smtClean="0">
                <a:solidFill>
                  <a:srgbClr val="CCECFF"/>
                </a:solidFill>
              </a:rPr>
              <a:t>, se os bens do devedor não chegarem para saldar inteiramente o que a um e outro dever”.</a:t>
            </a:r>
            <a:endParaRPr lang="pt-BR" sz="2000" dirty="0">
              <a:solidFill>
                <a:srgbClr val="CCECFF"/>
              </a:solidFill>
            </a:endParaRP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Diante da insuficiência do patrimônio do devedor comum. </a:t>
            </a:r>
          </a:p>
        </p:txBody>
      </p:sp>
    </p:spTree>
    <p:extLst>
      <p:ext uri="{BB962C8B-B14F-4D97-AF65-F5344CB8AC3E}">
        <p14:creationId xmlns:p14="http://schemas.microsoft.com/office/powerpoint/2010/main" val="2787232158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251520" y="188640"/>
            <a:ext cx="871296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sz="2000" u="sng" dirty="0" smtClean="0">
              <a:solidFill>
                <a:srgbClr val="FFC000"/>
              </a:solidFill>
            </a:endParaRPr>
          </a:p>
          <a:p>
            <a:pPr algn="just"/>
            <a:r>
              <a:rPr lang="pt-BR" sz="2000" b="1" u="sng" dirty="0" smtClean="0">
                <a:solidFill>
                  <a:srgbClr val="FFC000"/>
                </a:solidFill>
              </a:rPr>
              <a:t>3) Imputação do pagamento</a:t>
            </a:r>
            <a:r>
              <a:rPr lang="pt-BR" sz="2000" b="1" dirty="0" smtClean="0">
                <a:solidFill>
                  <a:srgbClr val="FFC000"/>
                </a:solidFill>
              </a:rPr>
              <a:t> (art. 352/355, CC)</a:t>
            </a:r>
          </a:p>
          <a:p>
            <a:pPr algn="just"/>
            <a:endParaRPr lang="pt-BR" sz="2000" b="1" dirty="0">
              <a:solidFill>
                <a:srgbClr val="FFC000"/>
              </a:solidFill>
            </a:endParaRPr>
          </a:p>
          <a:p>
            <a:pPr algn="just"/>
            <a:r>
              <a:rPr lang="pt-BR" sz="2000" dirty="0" smtClean="0"/>
              <a:t>Situação na qual o devedor contrai vários débitos com relação a um único credor, e, posteriormente, paga uma quantia insuficiente para quitar todos eles, deixando de especificar a qual deles destina-se o valor. 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352, CC: “A pessoa, obrigada por dois ou mais débitos da mesma natureza, a um só credor, tem o direito de indicar a qual deles oferece pagamento, se todos forem líquidos e vencidos”.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dúvida que emana: qual dos créditos está sendo pago pelo devedor?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opção pela imputação do pagamento de uma dívida em detrimento de outra gera consequências.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Ex. dois contratos de mútuo com a mesma instituição financeira, em tempos distintos. O intuito do devedor pode ser o adimplemento do mais antigo, enquanto o credor poderá utilizar o montante para amortizar a obrigação mais recente. </a:t>
            </a:r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700949302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395536" y="332655"/>
            <a:ext cx="842493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*Elementos da imputação do pagamento:</a:t>
            </a:r>
          </a:p>
          <a:p>
            <a:pPr algn="just"/>
            <a:endParaRPr lang="pt-BR" sz="2000" b="1" dirty="0">
              <a:solidFill>
                <a:srgbClr val="CCECFF"/>
              </a:solidFill>
            </a:endParaRPr>
          </a:p>
          <a:p>
            <a:pPr marL="457200" indent="-457200" algn="just">
              <a:buAutoNum type="alphaLcParenR"/>
            </a:pPr>
            <a:r>
              <a:rPr lang="pt-BR" sz="2000" u="sng" dirty="0" smtClean="0"/>
              <a:t>Pluralidade</a:t>
            </a:r>
            <a:r>
              <a:rPr lang="pt-BR" sz="2000" dirty="0" smtClean="0"/>
              <a:t> de débitos</a:t>
            </a:r>
          </a:p>
          <a:p>
            <a:pPr marL="457200" indent="-457200" algn="just">
              <a:buAutoNum type="alphaLcParenR"/>
            </a:pPr>
            <a:endParaRPr lang="pt-BR" sz="2000" dirty="0"/>
          </a:p>
          <a:p>
            <a:pPr marL="457200" indent="-457200" algn="just">
              <a:buAutoNum type="alphaLcParenR"/>
            </a:pPr>
            <a:r>
              <a:rPr lang="pt-BR" sz="2000" u="sng" dirty="0" smtClean="0"/>
              <a:t>Identidade</a:t>
            </a:r>
            <a:r>
              <a:rPr lang="pt-BR" sz="2000" dirty="0" smtClean="0"/>
              <a:t> na pessoa do credor e devedor</a:t>
            </a:r>
          </a:p>
          <a:p>
            <a:pPr marL="457200" indent="-457200" algn="just">
              <a:buAutoNum type="alphaLcParenR"/>
            </a:pPr>
            <a:endParaRPr lang="pt-BR" sz="2000" dirty="0" smtClean="0"/>
          </a:p>
          <a:p>
            <a:pPr marL="457200" indent="-457200" algn="just">
              <a:buAutoNum type="alphaLcParenR"/>
            </a:pPr>
            <a:r>
              <a:rPr lang="pt-BR" sz="2000" u="sng" dirty="0" smtClean="0"/>
              <a:t>Débitos da mesma natureza, líquidos e vencidos</a:t>
            </a:r>
            <a:r>
              <a:rPr lang="pt-BR" sz="2000" dirty="0" smtClean="0"/>
              <a:t>: não há imputação em pagamento se um dos débitos for em dinheiro e o outro consistir em obrigação de dar coisa certa ou de fazer. </a:t>
            </a:r>
          </a:p>
          <a:p>
            <a:pPr marL="457200" indent="-457200" algn="just">
              <a:buAutoNum type="alphaLcParenR"/>
            </a:pPr>
            <a:endParaRPr lang="pt-BR" sz="2000" dirty="0"/>
          </a:p>
          <a:p>
            <a:pPr marL="457200" indent="-457200" algn="just">
              <a:buAutoNum type="alphaLcParenR"/>
            </a:pPr>
            <a:r>
              <a:rPr lang="pt-BR" sz="2000" u="sng" dirty="0" smtClean="0"/>
              <a:t>Suficiência </a:t>
            </a:r>
            <a:r>
              <a:rPr lang="pt-BR" sz="2000" dirty="0" smtClean="0"/>
              <a:t>do pagamento para extinguir </a:t>
            </a:r>
            <a:r>
              <a:rPr lang="pt-BR" sz="2000" u="sng" dirty="0" smtClean="0"/>
              <a:t>qualquer</a:t>
            </a:r>
            <a:r>
              <a:rPr lang="pt-BR" sz="2000" dirty="0" smtClean="0"/>
              <a:t> dos débitos.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Três modalidades de imputação ao pagamento: </a:t>
            </a:r>
          </a:p>
          <a:p>
            <a:pPr algn="just"/>
            <a:endParaRPr lang="pt-BR" sz="2000" dirty="0"/>
          </a:p>
          <a:p>
            <a:pPr marL="457200" indent="-457200" algn="just">
              <a:buAutoNum type="alphaLcParenR"/>
            </a:pPr>
            <a:r>
              <a:rPr lang="pt-BR" sz="2000" dirty="0" smtClean="0"/>
              <a:t>Pelo devedor, designando o débito que seja saldar;</a:t>
            </a:r>
          </a:p>
          <a:p>
            <a:pPr marL="457200" indent="-457200" algn="just">
              <a:buAutoNum type="alphaLcParenR"/>
            </a:pPr>
            <a:endParaRPr lang="pt-BR" sz="2000" dirty="0"/>
          </a:p>
          <a:p>
            <a:pPr marL="457200" indent="-457200" algn="just">
              <a:buAutoNum type="alphaLcParenR"/>
            </a:pPr>
            <a:r>
              <a:rPr lang="pt-BR" sz="2000" dirty="0" smtClean="0"/>
              <a:t>Pelo credor, quando o devedor omite-se;</a:t>
            </a:r>
          </a:p>
          <a:p>
            <a:pPr marL="457200" indent="-457200" algn="just">
              <a:buAutoNum type="alphaLcParenR"/>
            </a:pPr>
            <a:endParaRPr lang="pt-BR" sz="2000" dirty="0"/>
          </a:p>
          <a:p>
            <a:pPr marL="457200" indent="-457200" algn="just">
              <a:buAutoNum type="alphaLcParenR"/>
            </a:pPr>
            <a:r>
              <a:rPr lang="pt-BR" sz="2000" dirty="0" smtClean="0"/>
              <a:t>Oriunda da lei, nas hipóteses em que ambas as partes deixem de indicar a prestação a ser adimplida.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673822171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620688"/>
            <a:ext cx="8352928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Caso o devedor efetue o pagamento sem fazer a imputação até o aludido momento, quedando-se inerte, </a:t>
            </a:r>
            <a:r>
              <a:rPr lang="pt-BR" sz="2000" u="sng" dirty="0" smtClean="0"/>
              <a:t>o credor, subsidiariamente, determinará qual obrigação será extinta</a:t>
            </a:r>
            <a:r>
              <a:rPr lang="pt-BR" sz="2000" dirty="0" smtClean="0"/>
              <a:t>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353, CC: “Não tendo o devedor declarado em qual das dívidas líquidas e vencidas quer imputar o pagamento, </a:t>
            </a:r>
            <a:r>
              <a:rPr lang="pt-BR" sz="2000" b="1" dirty="0" smtClean="0">
                <a:solidFill>
                  <a:srgbClr val="CCECFF"/>
                </a:solidFill>
              </a:rPr>
              <a:t>se aceitar a quitação de uma delas</a:t>
            </a:r>
            <a:r>
              <a:rPr lang="pt-BR" sz="2000" dirty="0" smtClean="0">
                <a:solidFill>
                  <a:srgbClr val="CCECFF"/>
                </a:solidFill>
              </a:rPr>
              <a:t>, não terá direito a reclamar contra a imputação feita pelo credor, </a:t>
            </a:r>
            <a:r>
              <a:rPr lang="pt-BR" sz="2000" b="1" dirty="0" smtClean="0">
                <a:solidFill>
                  <a:srgbClr val="CCECFF"/>
                </a:solidFill>
              </a:rPr>
              <a:t>salvo provando haver ele cometido violência ou dolo</a:t>
            </a:r>
            <a:r>
              <a:rPr lang="pt-BR" sz="2000" dirty="0" smtClean="0">
                <a:solidFill>
                  <a:srgbClr val="CCECFF"/>
                </a:solidFill>
              </a:rPr>
              <a:t>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Caso o pagamento não seja imputado convencionalmente pelo devedor ou credor, supletivamente, far-se-á a </a:t>
            </a:r>
            <a:r>
              <a:rPr lang="pt-BR" sz="2000" u="sng" dirty="0" smtClean="0"/>
              <a:t>imputação legal</a:t>
            </a:r>
            <a:r>
              <a:rPr lang="pt-BR" sz="2000" dirty="0" smtClean="0"/>
              <a:t>, nos termos do art. 355, CC.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355, CC: “Se o devedor não fizer a indicação do art. 352, e a quitação for omissa quanto à imputação, esta se fará </a:t>
            </a:r>
            <a:r>
              <a:rPr lang="pt-BR" sz="2000" b="1" dirty="0" smtClean="0">
                <a:solidFill>
                  <a:srgbClr val="CCECFF"/>
                </a:solidFill>
              </a:rPr>
              <a:t>nas dívidas líquidas e vencidas em primeiro lugar</a:t>
            </a:r>
            <a:r>
              <a:rPr lang="pt-BR" sz="2000" dirty="0" smtClean="0">
                <a:solidFill>
                  <a:srgbClr val="CCECFF"/>
                </a:solidFill>
              </a:rPr>
              <a:t>. Se as dívidas forem todas líquidas e vencidas ao mesmo tempo, </a:t>
            </a:r>
            <a:r>
              <a:rPr lang="pt-BR" sz="2000" b="1" dirty="0" smtClean="0">
                <a:solidFill>
                  <a:srgbClr val="CCECFF"/>
                </a:solidFill>
              </a:rPr>
              <a:t>a imputação far-se-á na mais onerosa”. </a:t>
            </a:r>
          </a:p>
        </p:txBody>
      </p:sp>
    </p:spTree>
    <p:extLst>
      <p:ext uri="{BB962C8B-B14F-4D97-AF65-F5344CB8AC3E}">
        <p14:creationId xmlns:p14="http://schemas.microsoft.com/office/powerpoint/2010/main" val="1302982126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13"/>
          <p:cNvSpPr>
            <a:spLocks noGrp="1" noChangeArrowheads="1"/>
          </p:cNvSpPr>
          <p:nvPr>
            <p:ph idx="1"/>
          </p:nvPr>
        </p:nvSpPr>
        <p:spPr>
          <a:xfrm>
            <a:off x="395536" y="260648"/>
            <a:ext cx="8279383" cy="6408712"/>
          </a:xfrm>
        </p:spPr>
        <p:txBody>
          <a:bodyPr>
            <a:normAutofit lnSpcReduction="10000"/>
          </a:bodyPr>
          <a:lstStyle/>
          <a:p>
            <a:pPr marL="0" indent="0" algn="just" eaLnBrk="1" hangingPunct="1">
              <a:buNone/>
            </a:pPr>
            <a:r>
              <a:rPr lang="pt-BR" altLang="pt-BR" sz="22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pt-BR" altLang="pt-BR" sz="2200" b="1" dirty="0" smtClean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Lugar do pagamento</a:t>
            </a:r>
          </a:p>
          <a:p>
            <a:pPr algn="just" eaLnBrk="1" hangingPunct="1">
              <a:buFontTx/>
              <a:buChar char="-"/>
            </a:pPr>
            <a:endParaRPr lang="pt-BR" altLang="pt-BR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 eaLnBrk="1" hangingPunct="1">
              <a:buNone/>
            </a:pP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Importância da determinação do local: aferir quem tem a iniciativa do pagamento – quem tem o ônus de procurar?</a:t>
            </a:r>
          </a:p>
          <a:p>
            <a:pPr marL="0" indent="0" algn="just" eaLnBrk="1" hangingPunct="1">
              <a:buNone/>
            </a:pPr>
            <a:endParaRPr lang="pt-BR" altLang="pt-BR" sz="2000" dirty="0">
              <a:solidFill>
                <a:srgbClr val="CCEC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 eaLnBrk="1" hangingPunct="1">
              <a:buNone/>
            </a:pPr>
            <a:r>
              <a:rPr lang="pt-BR" altLang="pt-BR" sz="2000" dirty="0" smtClean="0">
                <a:solidFill>
                  <a:srgbClr val="CCEC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Art. 327, CC: “Efetuar-se-á o pagamento no domicílio do devedor, salvo se as partes convencionarem diversamente, ou se o contrário resultar da lei, da natureza da obrigação ou das circunstâncias”.</a:t>
            </a:r>
          </a:p>
          <a:p>
            <a:pPr marL="0" indent="0" algn="just" eaLnBrk="1" hangingPunct="1">
              <a:buNone/>
            </a:pPr>
            <a:endParaRPr lang="pt-BR" altLang="pt-B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 eaLnBrk="1" hangingPunct="1">
              <a:buNone/>
            </a:pP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 Brasil adotou a regra geral do direito romano: </a:t>
            </a:r>
            <a:r>
              <a:rPr lang="pt-BR" altLang="pt-BR" sz="200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domicílio do devedor</a:t>
            </a: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salvo disposição diversa – </a:t>
            </a:r>
            <a:r>
              <a:rPr lang="pt-BR" altLang="pt-BR" sz="2000" b="1" dirty="0" smtClean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Dívida quesível ou </a:t>
            </a:r>
            <a:r>
              <a:rPr lang="pt-BR" altLang="pt-BR" sz="2000" b="1" i="1" dirty="0" err="1" smtClean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querable</a:t>
            </a:r>
            <a:r>
              <a:rPr lang="pt-BR" altLang="pt-BR" sz="2000" dirty="0" smtClean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Cabe ao credor procurar o devedor para obter o adimplemento. </a:t>
            </a:r>
          </a:p>
          <a:p>
            <a:pPr marL="0" indent="0" algn="just" eaLnBrk="1" hangingPunct="1">
              <a:buNone/>
            </a:pPr>
            <a:endParaRPr lang="pt-BR" altLang="pt-B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 eaLnBrk="1" hangingPunct="1">
              <a:buNone/>
            </a:pP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 o credor não providenciar o recebimento da coisa no lugar devido, o devedor poderá se valer da consignação em pagamento para liberar-se do ônus.</a:t>
            </a:r>
          </a:p>
          <a:p>
            <a:pPr marL="0" indent="0" algn="just" eaLnBrk="1" hangingPunct="1">
              <a:buNone/>
            </a:pPr>
            <a:endParaRPr lang="pt-BR" altLang="pt-BR" sz="2000" dirty="0">
              <a:solidFill>
                <a:srgbClr val="CCEC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 eaLnBrk="1" hangingPunct="1">
              <a:buNone/>
            </a:pPr>
            <a:r>
              <a:rPr lang="pt-BR" altLang="pt-BR" sz="2000" dirty="0" smtClean="0">
                <a:solidFill>
                  <a:srgbClr val="CCEC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Art. 335, CC: “A consignação tem lugar: II – se o credor não for, nem mandar receber a coisa no lugar, tempo e condição devidos”. </a:t>
            </a: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0" indent="0" algn="just" eaLnBrk="1" hangingPunct="1">
              <a:buNone/>
            </a:pPr>
            <a:endParaRPr lang="pt-BR" altLang="pt-B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 eaLnBrk="1" hangingPunct="1">
              <a:buNone/>
            </a:pP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pt-BR" altLang="pt-B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547470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71492" y="332656"/>
            <a:ext cx="842493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sz="2000" dirty="0" smtClean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Primeiro eliminam-se as líquidas dívidas e vencidas com antecedência. Inexistindo precedência de vencimentos, recairá a imputação sobre as mais onerosas. </a:t>
            </a:r>
          </a:p>
          <a:p>
            <a:pPr algn="just"/>
            <a:endParaRPr lang="pt-BR" sz="2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“Mais onerosas”: encargos mais elevados sobre o devedor – juros, ônus hipotecário, débitos trabalhistas e fiscais, penhora, etc. </a:t>
            </a:r>
          </a:p>
          <a:p>
            <a:pPr algn="just"/>
            <a:endParaRPr lang="pt-BR" sz="2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Excepcionalmente, o art. 354, CC admite a imputação do pagamento em uma única dívida quando houver </a:t>
            </a:r>
            <a:r>
              <a:rPr lang="pt-BR" sz="2000" b="1" u="sng" dirty="0" smtClean="0">
                <a:ea typeface="Tahoma" panose="020B0604030504040204" pitchFamily="34" charset="0"/>
                <a:cs typeface="Tahoma" panose="020B0604030504040204" pitchFamily="34" charset="0"/>
              </a:rPr>
              <a:t>juros vencidos</a:t>
            </a: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. Se as partes nada convencionaram, a imputação deverá primeiramente recair sobre os juros vencidos, e depois dobre o montante principal, salvo estipulação em contrário, rompendo, portanto, a presunção legal </a:t>
            </a:r>
          </a:p>
          <a:p>
            <a:pPr algn="just"/>
            <a:endParaRPr lang="pt-BR" sz="2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Art. 354, CC: “Havendo capital e juros, o pagamento imputar-se-á primeiro nos juros vencidos, e depois no capital, salvo estipulação em contrário, ou se o credor passar a quitação por conta do capital”. </a:t>
            </a:r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905732884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51520" y="188640"/>
            <a:ext cx="871296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4) Dação em pagamento (art. 356/359, CC)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dirty="0" smtClean="0"/>
              <a:t>Pelo princípio da exatidão do pagamento (art. 313, CC), o credor não será obrigado a receber prestação diversa da que lhe é devida. O devedor não possui direito </a:t>
            </a:r>
            <a:r>
              <a:rPr lang="pt-BR" sz="2000" dirty="0" err="1" smtClean="0"/>
              <a:t>potestativo</a:t>
            </a:r>
            <a:r>
              <a:rPr lang="pt-BR" sz="2000" dirty="0" smtClean="0"/>
              <a:t> de impor a substituição da coisa devida, ainda que de valor superior.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Contudo, a dação em pagamento é uma das formas extintivas da obrigação, na qual o credor consente em receber objeto diverso ao que foi pactuado, liberando, por conseguinte, o devedor.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Ex. “A” devia R$5.000,00 a “B”. E na data do pagamento, as partes ajustam em substituir a prestação por uma motocicleta.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*</a:t>
            </a:r>
            <a:r>
              <a:rPr lang="pt-BR" sz="2000" b="1" dirty="0" smtClean="0">
                <a:solidFill>
                  <a:srgbClr val="CCECFF"/>
                </a:solidFill>
              </a:rPr>
              <a:t>Requisitos da dação em pagamento: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a) </a:t>
            </a:r>
            <a:r>
              <a:rPr lang="pt-BR" sz="2000" u="sng" dirty="0" smtClean="0"/>
              <a:t>Preexistência de um vínculo obrigacional entre as partes</a:t>
            </a:r>
            <a:r>
              <a:rPr lang="pt-BR" sz="2000" dirty="0" smtClean="0"/>
              <a:t>. </a:t>
            </a:r>
            <a:r>
              <a:rPr lang="pt-BR" sz="2000" dirty="0" smtClean="0">
                <a:solidFill>
                  <a:srgbClr val="FFC000"/>
                </a:solidFill>
              </a:rPr>
              <a:t>A dação em pagamento não se confunde com a obrigação alternativa</a:t>
            </a:r>
            <a:r>
              <a:rPr lang="pt-BR" sz="2000" dirty="0" smtClean="0"/>
              <a:t>, à qual já nasce contendo duas ou mais prestações distintas, liberando o devedor diante do cumprimento de qualquer uma delas, por sua escolha ou pela do credor.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567934703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240802"/>
            <a:ext cx="8568952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A dação em pagamento também </a:t>
            </a:r>
            <a:r>
              <a:rPr lang="pt-BR" sz="2000" dirty="0" smtClean="0">
                <a:solidFill>
                  <a:srgbClr val="FFC000"/>
                </a:solidFill>
              </a:rPr>
              <a:t>não se confunde com a obrigação facultativa</a:t>
            </a:r>
            <a:r>
              <a:rPr lang="pt-BR" sz="2000" dirty="0" smtClean="0"/>
              <a:t>, na qual o devedor tem a faculdade de substituir a prestação por outra, já fixada previamente quando da celebração do negócio.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O credor só tem direito de exigir a prestação principal; a supletiva é opção exclusiva do devedor.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Na dação em pagamento, a substituição da prestação ocorre no momento do adimplemento.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b) </a:t>
            </a:r>
            <a:r>
              <a:rPr lang="pt-BR" sz="2000" u="sng" dirty="0" smtClean="0"/>
              <a:t>Acordo entre as partes</a:t>
            </a:r>
            <a:r>
              <a:rPr lang="pt-BR" sz="2000" dirty="0" smtClean="0"/>
              <a:t>: a dação ao pagamento não poderá ser imposta ao credor. A simples oferta, sem que o credor venha a anuir, não será considerada quitação, obstando a liberação obrigacional do devedor.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c) </a:t>
            </a:r>
            <a:r>
              <a:rPr lang="pt-BR" sz="2000" u="sng" dirty="0" smtClean="0"/>
              <a:t>Diversidade entre a prestação devida e a oferecida em substituição</a:t>
            </a:r>
            <a:r>
              <a:rPr lang="pt-BR" sz="2000" dirty="0" smtClean="0"/>
              <a:t>: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Na lição de Orlando Gomes, “não importa que valha mais ou menos do que a quantia devida ou a coisa que deveria ser entregue. Se valer menos, o credor não poderá exigir a restituição do excedente. Mas se o crédito for inexistente, impõe-se a devolução da coisa entregue ou de seu valor”.  (GOMES, Orlando. </a:t>
            </a:r>
            <a:r>
              <a:rPr lang="pt-BR" sz="2000" i="1" dirty="0" smtClean="0"/>
              <a:t>Obrigações</a:t>
            </a:r>
            <a:r>
              <a:rPr lang="pt-BR" sz="2000" dirty="0" smtClean="0"/>
              <a:t>. P. 140). </a:t>
            </a:r>
          </a:p>
        </p:txBody>
      </p:sp>
    </p:spTree>
    <p:extLst>
      <p:ext uri="{BB962C8B-B14F-4D97-AF65-F5344CB8AC3E}">
        <p14:creationId xmlns:p14="http://schemas.microsoft.com/office/powerpoint/2010/main" val="2105867144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332656"/>
            <a:ext cx="878497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/>
              <a:t>Dação em pagamento e evicção</a:t>
            </a:r>
          </a:p>
          <a:p>
            <a:pPr algn="just"/>
            <a:endParaRPr lang="pt-BR" sz="2000" dirty="0">
              <a:solidFill>
                <a:srgbClr val="FFC000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359, CC: “Se o credor for evicto da coisa recebida em pagamento, restabelecer-se-á a obrigação primitiva, ficando sem efeito a quitação dada, ressalvados os direitos de terceiro”.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evicção se opera quando o adquirente de um bem vem a perder a sua posse e propriedade, em virtude de uma decisão que confere direito anterior de um terceiro, verdadeiro legitimado e titular do referido bem.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Enquanto a regra geral da evicção confere indenização ao adquirente (art. 447, CC), nada dação em pagamento, o efeito será restabelecer a obrigação que foi extinta com todos os seus efeitos decorrentes, por exemplo, a mora do devedor.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Ex. O devedor assumiu a obrigação de pagar R$10.000,00 ao credor. Chegada a data do adimplemento, o devedor oferece ao credor, de forma substitutiva, um veículo. O credor aceita o veículo a título de dação. Após um mês, porém, </a:t>
            </a:r>
            <a:r>
              <a:rPr lang="pt-BR" sz="2000" dirty="0" err="1" smtClean="0"/>
              <a:t>fo</a:t>
            </a:r>
            <a:r>
              <a:rPr lang="pt-BR" sz="2000" dirty="0" smtClean="0"/>
              <a:t> parado em uma blitz e descobre que tal bem era de titularidade de um terceiro, perdendo-o administrativamente. Restabelecimento da obrigação anterior. </a:t>
            </a:r>
          </a:p>
        </p:txBody>
      </p:sp>
    </p:spTree>
    <p:extLst>
      <p:ext uri="{BB962C8B-B14F-4D97-AF65-F5344CB8AC3E}">
        <p14:creationId xmlns:p14="http://schemas.microsoft.com/office/powerpoint/2010/main" val="2487480772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404664"/>
            <a:ext cx="8352928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Uma situação curiosa se dá no âmbito das </a:t>
            </a:r>
            <a:r>
              <a:rPr lang="pt-BR" sz="2000" b="1" dirty="0" smtClean="0"/>
              <a:t>obrigações facultativas</a:t>
            </a:r>
            <a:r>
              <a:rPr lang="pt-BR" sz="2000" dirty="0" smtClean="0"/>
              <a:t>, nas quais o devedor tem a faculdade de substituir a obrigação originária por uma modalidade de adimplemento diverso. Permissivo contratual que derroga o dispositivo.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314, CC: “Ainda que a obrigação tenha por </a:t>
            </a:r>
            <a:r>
              <a:rPr lang="pt-BR" sz="2000" u="sng" dirty="0" smtClean="0">
                <a:solidFill>
                  <a:srgbClr val="CCECFF"/>
                </a:solidFill>
              </a:rPr>
              <a:t>objeto prestação divisível, não pode o credor ser obrigado</a:t>
            </a:r>
            <a:r>
              <a:rPr lang="pt-BR" sz="2000" dirty="0" smtClean="0">
                <a:solidFill>
                  <a:srgbClr val="CCECFF"/>
                </a:solidFill>
              </a:rPr>
              <a:t> a receber, nem o devedor a pagar, </a:t>
            </a:r>
            <a:r>
              <a:rPr lang="pt-BR" sz="2000" u="sng" dirty="0" smtClean="0">
                <a:solidFill>
                  <a:srgbClr val="CCECFF"/>
                </a:solidFill>
              </a:rPr>
              <a:t>por partes</a:t>
            </a:r>
            <a:r>
              <a:rPr lang="pt-BR" sz="2000" dirty="0" smtClean="0">
                <a:solidFill>
                  <a:srgbClr val="CCECFF"/>
                </a:solidFill>
              </a:rPr>
              <a:t>, se assim não se ajustou”.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O dispositivo cuida do vetor quantitativo do pagamento.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315, CC: “As dívidas em dinheiro deverão ser pagas </a:t>
            </a:r>
            <a:r>
              <a:rPr lang="pt-BR" sz="2000" u="sng" dirty="0" smtClean="0">
                <a:solidFill>
                  <a:srgbClr val="CCECFF"/>
                </a:solidFill>
              </a:rPr>
              <a:t>no vencimento</a:t>
            </a:r>
            <a:r>
              <a:rPr lang="pt-BR" sz="2000" dirty="0" smtClean="0">
                <a:solidFill>
                  <a:srgbClr val="CCECFF"/>
                </a:solidFill>
              </a:rPr>
              <a:t>, em </a:t>
            </a:r>
            <a:r>
              <a:rPr lang="pt-BR" sz="2000" u="sng" dirty="0" smtClean="0">
                <a:solidFill>
                  <a:srgbClr val="CCECFF"/>
                </a:solidFill>
              </a:rPr>
              <a:t>moeda corrente </a:t>
            </a:r>
            <a:r>
              <a:rPr lang="pt-BR" sz="2000" dirty="0" smtClean="0">
                <a:solidFill>
                  <a:srgbClr val="CCECFF"/>
                </a:solidFill>
              </a:rPr>
              <a:t>e pelo </a:t>
            </a:r>
            <a:r>
              <a:rPr lang="pt-BR" sz="2000" u="sng" dirty="0" smtClean="0">
                <a:solidFill>
                  <a:srgbClr val="CCECFF"/>
                </a:solidFill>
              </a:rPr>
              <a:t>valor nominal</a:t>
            </a:r>
            <a:r>
              <a:rPr lang="pt-BR" sz="2000" dirty="0" smtClean="0">
                <a:solidFill>
                  <a:srgbClr val="CCECFF"/>
                </a:solidFill>
              </a:rPr>
              <a:t>, salvo o disposto nos artigos subsequentes”.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Princípio do nominalismo: consagra o valor consignado na moeda. Contudo, considerando o </a:t>
            </a:r>
            <a:r>
              <a:rPr lang="pt-BR" sz="2000" b="1" dirty="0" smtClean="0"/>
              <a:t>fenômeno inflacionário</a:t>
            </a:r>
            <a:r>
              <a:rPr lang="pt-BR" sz="2000" dirty="0" smtClean="0"/>
              <a:t>, a moeda apresenta relativa estabilidade, e o valor nominal da dívida teria, portanto, caráter enunciativo, diante da mutabilidade.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706222347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07504" y="297976"/>
            <a:ext cx="885698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5) Novação (art. 360/367, CC)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dirty="0" smtClean="0"/>
              <a:t>Modalidade de extinção da obrigação em virtude da constituição de uma nova obrigação criada para substituir, extinguir e liquidar a obrigação anterior.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Não conduz à satisfação imediata do crédito, mas estabelece uma nova obrigação válida que substitui a primitiva.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*Pressupostos da novação:</a:t>
            </a:r>
          </a:p>
          <a:p>
            <a:pPr algn="just"/>
            <a:endParaRPr lang="pt-BR" sz="2000" b="1" u="sng" dirty="0"/>
          </a:p>
          <a:p>
            <a:pPr algn="just"/>
            <a:r>
              <a:rPr lang="pt-BR" sz="2000" u="sng" dirty="0" smtClean="0"/>
              <a:t>a) Existência de obrigação anterior válida:</a:t>
            </a:r>
            <a:r>
              <a:rPr lang="pt-BR" sz="2000" dirty="0" smtClean="0"/>
              <a:t> se não havia débito primitivo, a novação é inexistente, pois destituída do suporte fático necessário à sua formação.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/>
              <a:t>“Art. 367. Salvo as obrigações simplesmente anuláveis, não podem ser objeto de novação as obrigações nulas e extintas”. 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É inviável a novação de uma obrigação nula, que macula o negócio desde a sua concepção. </a:t>
            </a:r>
          </a:p>
        </p:txBody>
      </p:sp>
    </p:spTree>
    <p:extLst>
      <p:ext uri="{BB962C8B-B14F-4D97-AF65-F5344CB8AC3E}">
        <p14:creationId xmlns:p14="http://schemas.microsoft.com/office/powerpoint/2010/main" val="2704964401"/>
      </p:ext>
    </p:extLst>
  </p:cSld>
  <p:clrMapOvr>
    <a:masterClrMapping/>
  </p:clrMapOvr>
  <p:transition>
    <p:comb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404664"/>
            <a:ext cx="849694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Contudo, é possível que as obrigações meramente anuláveis possam ser confirmadas, tratando-se de direitos disponíveis e particulares, inseridos no âmbito da autonomia privada dos contratantes.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Ex. celebração de contrato entre uma instituição financeira e um relativamente incapaz, destituído de representante legal. Atingida a maioridade, ela poderá ser ratificada, viabilizando, portanto, a novação.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A obrigação natural pode ser novada?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Obrigação natural é aquela na qual não recai exigibilidade. Ex. dívida prescrita, obrigação derivada de dívida de jogo.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Há controvérsia na doutrina, mas prevalece o entendimento pela viabilidade da novação, com fundamento no seguinte dispositivo: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814, §1º, CC: </a:t>
            </a:r>
            <a:r>
              <a:rPr lang="pt-BR" sz="2000" dirty="0">
                <a:solidFill>
                  <a:srgbClr val="CCECFF"/>
                </a:solidFill>
              </a:rPr>
              <a:t>“§1º. Estende-se essa disposição a qualquer contrato que encubra ou envolva reconhecimento, novação ou fiança de dívida de jogo; mas a nulidade resultante não pode ser oposta ao terceiro de boa-fé</a:t>
            </a:r>
            <a:r>
              <a:rPr lang="pt-BR" sz="2000" dirty="0" smtClean="0">
                <a:solidFill>
                  <a:srgbClr val="CCECFF"/>
                </a:solidFill>
              </a:rPr>
              <a:t>”.</a:t>
            </a:r>
            <a:endParaRPr lang="pt-BR" sz="2000" dirty="0">
              <a:solidFill>
                <a:srgbClr val="CC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312059"/>
      </p:ext>
    </p:extLst>
  </p:cSld>
  <p:clrMapOvr>
    <a:masterClrMapping/>
  </p:clrMapOvr>
  <p:transition>
    <p:comb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302359"/>
            <a:ext cx="842493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b) </a:t>
            </a:r>
            <a:r>
              <a:rPr lang="pt-BR" sz="2000" u="sng" dirty="0" smtClean="0"/>
              <a:t>Acordo entre as partes</a:t>
            </a:r>
            <a:r>
              <a:rPr lang="pt-BR" sz="2000" dirty="0" smtClean="0"/>
              <a:t>: A novação consistirá em um novo objeto da prestação, podendo ainda envolver a mutação nas pessoas do credor ou devedor.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nova obrigação deve preencher os requisitos do art. 104, CC: agente capaz; objeto lícito, possível e determinado; forma prescrita ou não defesa em lei.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c) </a:t>
            </a:r>
            <a:r>
              <a:rPr lang="pt-BR" sz="2000" u="sng" dirty="0" smtClean="0"/>
              <a:t>Ânimo de novar (</a:t>
            </a:r>
            <a:r>
              <a:rPr lang="pt-BR" sz="2000" i="1" u="sng" dirty="0" smtClean="0"/>
              <a:t>Animus </a:t>
            </a:r>
            <a:r>
              <a:rPr lang="pt-BR" sz="2000" i="1" u="sng" dirty="0" err="1" smtClean="0"/>
              <a:t>novandi</a:t>
            </a:r>
            <a:r>
              <a:rPr lang="pt-BR" sz="2000" i="1" dirty="0" smtClean="0"/>
              <a:t>): </a:t>
            </a:r>
            <a:r>
              <a:rPr lang="pt-BR" sz="2000" dirty="0" smtClean="0"/>
              <a:t>art. 361, CC: “Não havendo ânimo de novar, expresso ou tácito mas inequívoco, a segunda obrigação confirma simplesmente a primeira”.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estruturação da novação demanda o elemento subjetivo da vontade. A novação não se presume; na dúvida, prevalece a negativa da ocorrência.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vontade será considerada inequívoca quando houver declarações escritas ou outras formas de manifestação concludente, captadas a partir dos costumes no âmbito negocial.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O ordenamento aceita a novação tácita, desde que a declaração seja inequívoca. </a:t>
            </a:r>
          </a:p>
        </p:txBody>
      </p:sp>
    </p:spTree>
    <p:extLst>
      <p:ext uri="{BB962C8B-B14F-4D97-AF65-F5344CB8AC3E}">
        <p14:creationId xmlns:p14="http://schemas.microsoft.com/office/powerpoint/2010/main" val="1238527310"/>
      </p:ext>
    </p:extLst>
  </p:cSld>
  <p:clrMapOvr>
    <a:masterClrMapping/>
  </p:clrMapOvr>
  <p:transition>
    <p:comb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302359"/>
            <a:ext cx="8784976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É importante ressaltar que </a:t>
            </a:r>
            <a:r>
              <a:rPr lang="pt-BR" sz="2000" b="1" u="sng" dirty="0" smtClean="0"/>
              <a:t>a alteração de prazos ou condições acessórias de pagamento não importam novação</a:t>
            </a:r>
            <a:r>
              <a:rPr lang="pt-BR" sz="2000" dirty="0" smtClean="0"/>
              <a:t>. Não implica novação a mudança do lugar de cumprimento da obrigação; a mudança pura do valor da dívida; o aumento de garantias, etc.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*</a:t>
            </a:r>
            <a:r>
              <a:rPr lang="pt-BR" sz="2000" b="1" dirty="0" smtClean="0">
                <a:solidFill>
                  <a:srgbClr val="CCECFF"/>
                </a:solidFill>
              </a:rPr>
              <a:t>Modalidades da novação:</a:t>
            </a:r>
          </a:p>
          <a:p>
            <a:pPr algn="just"/>
            <a:endParaRPr lang="pt-BR" sz="2000" b="1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a) Novação objetiva: </a:t>
            </a:r>
            <a:r>
              <a:rPr lang="pt-BR" sz="2000" dirty="0" smtClean="0"/>
              <a:t>os contratantes originários contraem nova dívida, visando à extinção e substituição da anterior.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360, I, CC: “Dá-se a novação: I – quando o devedor contrai com o credor </a:t>
            </a:r>
            <a:r>
              <a:rPr lang="pt-BR" sz="2000" b="1" dirty="0" smtClean="0">
                <a:solidFill>
                  <a:srgbClr val="CCECFF"/>
                </a:solidFill>
              </a:rPr>
              <a:t>nova dívida </a:t>
            </a:r>
            <a:r>
              <a:rPr lang="pt-BR" sz="2000" dirty="0" smtClean="0">
                <a:solidFill>
                  <a:srgbClr val="CCECFF"/>
                </a:solidFill>
              </a:rPr>
              <a:t>para extinguir e substituir a anterior”.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- Alteração do objeto. Ex. substituir a obrigação de fazer por obrigação de dar coisa certa.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- Alteração da natureza. Ex. substituir a obrigação pura por condicional.</a:t>
            </a:r>
          </a:p>
          <a:p>
            <a:pPr marL="342900" indent="-342900" algn="just">
              <a:buFontTx/>
              <a:buChar char="-"/>
            </a:pPr>
            <a:endParaRPr lang="pt-BR" sz="2000" dirty="0"/>
          </a:p>
          <a:p>
            <a:pPr algn="just"/>
            <a:r>
              <a:rPr lang="pt-BR" sz="2000" dirty="0" smtClean="0"/>
              <a:t>- Alteração da causa jurídica. Ex. a qualidade de comprador é convertida pela de mutuário. </a:t>
            </a:r>
            <a:endParaRPr lang="pt-BR" sz="2000" dirty="0"/>
          </a:p>
          <a:p>
            <a:pPr algn="just"/>
            <a:endParaRPr lang="pt-BR" sz="2000" dirty="0" smtClean="0"/>
          </a:p>
          <a:p>
            <a:pPr algn="just"/>
            <a:endParaRPr lang="pt-BR" sz="2000" dirty="0"/>
          </a:p>
          <a:p>
            <a:pPr algn="just"/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2828644439"/>
      </p:ext>
    </p:extLst>
  </p:cSld>
  <p:clrMapOvr>
    <a:masterClrMapping/>
  </p:clrMapOvr>
  <p:transition>
    <p:comb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539552" y="476672"/>
            <a:ext cx="813690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Novação e os vetores do CCB/02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O instituto da novação deve ser estudado à luz dos princípios da boa-fé e da função social do contrato, mitigando a autonomia privada.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obrigação deve ser vista como um todo, considerando a expectativa de confiança depositada, em que uma das partes não pode ser lesada pelo segundo negócio jurídico.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Para evitar a lesão à boa-fé do contratante, é possível a nulificação das cláusulas abusivas, admitindo-se  a revisão contratual diante de eventual onerosidade excessiva. A solução deverá variar, a depender do caso concreto.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Quando se trata de relação consumerista, a novação será aferida com ainda mais cautela, considerando a presunção de hipossuficiência do consumidor. </a:t>
            </a:r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528332745"/>
      </p:ext>
    </p:extLst>
  </p:cSld>
  <p:clrMapOvr>
    <a:masterClrMapping/>
  </p:clrMapOvr>
  <p:transition>
    <p:comb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7171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6212160"/>
          </a:xfrm>
          <a:prstGeom prst="rect">
            <a:avLst/>
          </a:prstGeom>
          <a:noFill/>
          <a:ln>
            <a:noFill/>
          </a:ln>
          <a:extLst/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lang="pt-BR" altLang="pt-BR" b="1" dirty="0" smtClean="0">
              <a:solidFill>
                <a:schemeClr val="bg1"/>
              </a:solidFill>
            </a:endParaRPr>
          </a:p>
          <a:p>
            <a:pPr algn="ctr" eaLnBrk="1" hangingPunct="1">
              <a:defRPr/>
            </a:pPr>
            <a:endParaRPr lang="pt-BR" altLang="pt-BR" b="1" dirty="0" smtClean="0">
              <a:solidFill>
                <a:srgbClr val="FFC000"/>
              </a:solidFill>
            </a:endParaRPr>
          </a:p>
          <a:p>
            <a:pPr algn="ctr" eaLnBrk="1" hangingPunct="1">
              <a:defRPr/>
            </a:pPr>
            <a:endParaRPr lang="pt-BR" altLang="pt-BR" b="1" dirty="0" smtClean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 eaLnBrk="1" hangingPunct="1">
              <a:defRPr/>
            </a:pPr>
            <a:endParaRPr lang="pt-BR" altLang="pt-BR" b="1" dirty="0" smtClean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algn="ctr" eaLnBrk="1" hangingPunct="1">
              <a:defRPr/>
            </a:pPr>
            <a:endParaRPr lang="pt-BR" altLang="pt-BR"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algn="ctr" eaLnBrk="1" hangingPunct="1">
              <a:defRPr/>
            </a:pPr>
            <a:endParaRPr lang="pt-BR" altLang="pt-BR" sz="1000" b="1" dirty="0" smtClean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467544" y="457200"/>
            <a:ext cx="806489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É possível, no entanto, convencionar que o pagamento será realizado no </a:t>
            </a:r>
            <a:r>
              <a:rPr lang="pt-BR" sz="2000" u="sng" dirty="0" smtClean="0"/>
              <a:t>domicílio do credor </a:t>
            </a:r>
            <a:r>
              <a:rPr lang="pt-BR" sz="2000" dirty="0" smtClean="0"/>
              <a:t>– </a:t>
            </a:r>
            <a:r>
              <a:rPr lang="pt-BR" sz="2000" b="1" dirty="0" smtClean="0">
                <a:solidFill>
                  <a:srgbClr val="FFC000"/>
                </a:solidFill>
              </a:rPr>
              <a:t>Dívida portável ou </a:t>
            </a:r>
            <a:r>
              <a:rPr lang="pt-BR" sz="2000" b="1" i="1" dirty="0" err="1" smtClean="0">
                <a:solidFill>
                  <a:srgbClr val="FFC000"/>
                </a:solidFill>
              </a:rPr>
              <a:t>portable</a:t>
            </a:r>
            <a:r>
              <a:rPr lang="pt-BR" sz="2000" dirty="0" smtClean="0">
                <a:solidFill>
                  <a:srgbClr val="FFC000"/>
                </a:solidFill>
              </a:rPr>
              <a:t>, </a:t>
            </a:r>
            <a:r>
              <a:rPr lang="pt-BR" sz="2000" dirty="0" smtClean="0"/>
              <a:t>à luz da </a:t>
            </a:r>
            <a:r>
              <a:rPr lang="pt-BR" sz="2000" b="1" dirty="0" smtClean="0">
                <a:solidFill>
                  <a:srgbClr val="CCECFF"/>
                </a:solidFill>
              </a:rPr>
              <a:t>autonomia privada </a:t>
            </a:r>
            <a:r>
              <a:rPr lang="pt-BR" sz="2000" dirty="0" smtClean="0"/>
              <a:t>(eleição do domicílio contratual) ou se o contrário resultar da </a:t>
            </a:r>
            <a:r>
              <a:rPr lang="pt-BR" sz="2000" b="1" dirty="0" smtClean="0">
                <a:solidFill>
                  <a:srgbClr val="CCECFF"/>
                </a:solidFill>
              </a:rPr>
              <a:t>lei</a:t>
            </a:r>
            <a:r>
              <a:rPr lang="pt-BR" sz="2000" dirty="0" smtClean="0">
                <a:solidFill>
                  <a:srgbClr val="CCECFF"/>
                </a:solidFill>
              </a:rPr>
              <a:t> </a:t>
            </a:r>
            <a:r>
              <a:rPr lang="pt-BR" sz="2000" dirty="0" smtClean="0"/>
              <a:t>(ex. o pagamento das dívidas fiscais só deve ser realizado na repartição fazendária), da </a:t>
            </a:r>
            <a:r>
              <a:rPr lang="pt-BR" sz="2000" b="1" dirty="0" smtClean="0">
                <a:solidFill>
                  <a:srgbClr val="CCECFF"/>
                </a:solidFill>
              </a:rPr>
              <a:t>natureza da obrigação </a:t>
            </a:r>
            <a:r>
              <a:rPr lang="pt-BR" sz="2000" dirty="0" smtClean="0"/>
              <a:t>(ex. a empreitada só se realiza no local do imóvel) ou das </a:t>
            </a:r>
            <a:r>
              <a:rPr lang="pt-BR" sz="2000" b="1" dirty="0" smtClean="0">
                <a:solidFill>
                  <a:srgbClr val="CCECFF"/>
                </a:solidFill>
              </a:rPr>
              <a:t>circunstâncias </a:t>
            </a:r>
            <a:r>
              <a:rPr lang="pt-BR" sz="2000" dirty="0" smtClean="0"/>
              <a:t>(ex. </a:t>
            </a:r>
            <a:r>
              <a:rPr lang="pt-BR" sz="2000" dirty="0"/>
              <a:t>remuneração do empregado no estabelecimento de </a:t>
            </a:r>
            <a:r>
              <a:rPr lang="pt-BR" sz="2000" dirty="0" smtClean="0"/>
              <a:t>trabalho).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b="1" u="sng" dirty="0" smtClean="0"/>
              <a:t>Designados dois ou mais lugares</a:t>
            </a:r>
            <a:r>
              <a:rPr lang="pt-BR" sz="2000" dirty="0" smtClean="0"/>
              <a:t>, caberá ao </a:t>
            </a:r>
            <a:r>
              <a:rPr lang="pt-BR" sz="2000" b="1" dirty="0" smtClean="0"/>
              <a:t>CREDOR</a:t>
            </a:r>
            <a:r>
              <a:rPr lang="pt-BR" sz="2000" dirty="0" smtClean="0"/>
              <a:t> escolher entre eles. Trata-se de espécie de obrigação </a:t>
            </a:r>
            <a:r>
              <a:rPr lang="pt-BR" sz="2000" b="1" dirty="0" smtClean="0"/>
              <a:t>alternativa</a:t>
            </a:r>
            <a:r>
              <a:rPr lang="pt-BR" sz="2000" dirty="0" smtClean="0"/>
              <a:t>, na qual deverá o credor cientificar o devedor a respeito de sua escolha.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Se o pagamento consistir na tradição de um imóvel, ou em prestações relativas a ele, far-se-á no lugar onde situado o bem.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Ex. Contrato de locação: O locador tem de entregar o prédio no lugar </a:t>
            </a:r>
            <a:endParaRPr lang="pt-BR" sz="2000" dirty="0"/>
          </a:p>
          <a:p>
            <a:pPr algn="just"/>
            <a:r>
              <a:rPr lang="pt-BR" sz="2000" dirty="0" smtClean="0"/>
              <a:t>Em que este é situado , o locatário tem de recebê-lo onde está situado. Os aluguéis prestam-se no lugar  de situação do imóvel.  </a:t>
            </a:r>
            <a:endParaRPr lang="pt-BR" sz="2000" b="1" i="1" dirty="0" smtClean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322027"/>
            <a:ext cx="8496944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Por exemplo, em </a:t>
            </a:r>
            <a:r>
              <a:rPr lang="pt-BR" sz="2000" dirty="0"/>
              <a:t>contratos de mútuo com instituições financeiras, usualmente, verifica-se a imposição de cláusulas abusivas, com elevadas taxas de juros e anatocismo. Diante da vulnerabilidade, o consumidor acaba por ceder à renegociação de dívida proposta, mediante a extinção da obrigação primitiva e criação de um novo débito.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princípio, diante da novação, jamais poderia o contratante voltar a discutir em juízo o contrato primitivo, pois extinto.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Contudo, nos negócios jurídicos de trato sucessivo, demonstrada a continuidade da relação negocial, e sendo nulas as cláusulas abusivas, o mutuário a qualquer tempo, poderá ajuizar ação de revisão contratual (art. 51, CDC).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Súmula 286, STJ: “A renegociação de contrato bancário ou a confissão da dívida não impede a possibilidade de discussão sobre eventuais ilegalidades dos contratos anteriores”.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Havendo nulidade na obrigação primitiva (ex. anatocismo), é possível que o sujeito vulnerável possa discutir a ilegalidade, ainda que após a novação. </a:t>
            </a:r>
          </a:p>
        </p:txBody>
      </p:sp>
    </p:spTree>
    <p:extLst>
      <p:ext uri="{BB962C8B-B14F-4D97-AF65-F5344CB8AC3E}">
        <p14:creationId xmlns:p14="http://schemas.microsoft.com/office/powerpoint/2010/main" val="3330928375"/>
      </p:ext>
    </p:extLst>
  </p:cSld>
  <p:clrMapOvr>
    <a:masterClrMapping/>
  </p:clrMapOvr>
  <p:transition>
    <p:comb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04738" y="476672"/>
            <a:ext cx="813690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“RECURSO </a:t>
            </a:r>
            <a:r>
              <a:rPr lang="pt-BR" sz="2000" dirty="0"/>
              <a:t>ESPECIAL. AGRAVO REGIMENTAL. CONTRATO DE CONSÓRCIO. </a:t>
            </a:r>
            <a:r>
              <a:rPr lang="pt-BR" sz="2000" dirty="0">
                <a:solidFill>
                  <a:srgbClr val="FFC000"/>
                </a:solidFill>
              </a:rPr>
              <a:t>REVISÃO DE CONTRATO FINDO. POSSIBILIDADE</a:t>
            </a:r>
            <a:r>
              <a:rPr lang="pt-BR" sz="2000" dirty="0"/>
              <a:t>. 1. </a:t>
            </a:r>
            <a:r>
              <a:rPr lang="pt-BR" sz="2000" dirty="0">
                <a:solidFill>
                  <a:srgbClr val="FFC000"/>
                </a:solidFill>
              </a:rPr>
              <a:t>"É possível revisar os contratos firmados com a instituição financeira, desde a origem, para afastar eventuais ilegalidades, independentemente de quitação ou novação" </a:t>
            </a:r>
            <a:r>
              <a:rPr lang="pt-BR" sz="2000" dirty="0"/>
              <a:t>(</a:t>
            </a:r>
            <a:r>
              <a:rPr lang="pt-BR" sz="2000" dirty="0" err="1"/>
              <a:t>REsp</a:t>
            </a:r>
            <a:r>
              <a:rPr lang="pt-BR" sz="2000" dirty="0"/>
              <a:t> 615.012/RS, Rel. Min. LUIS FELIPE SALOMÃO, QUARTA TURMA, julgado em 01/06/2010, </a:t>
            </a:r>
            <a:r>
              <a:rPr lang="pt-BR" sz="2000" dirty="0" err="1"/>
              <a:t>DJe</a:t>
            </a:r>
            <a:r>
              <a:rPr lang="pt-BR" sz="2000" dirty="0"/>
              <a:t> 08/06/2010). 2. AGRAVO REGIMENTAL </a:t>
            </a:r>
            <a:r>
              <a:rPr lang="pt-BR" sz="2000" dirty="0" smtClean="0"/>
              <a:t>DESPROVIDO”. (STJ, </a:t>
            </a:r>
            <a:r>
              <a:rPr lang="pt-BR" sz="2000" dirty="0" err="1" smtClean="0"/>
              <a:t>AgRg</a:t>
            </a:r>
            <a:r>
              <a:rPr lang="pt-BR" sz="2000" dirty="0" smtClean="0"/>
              <a:t> no </a:t>
            </a:r>
            <a:r>
              <a:rPr lang="pt-BR" sz="2000" dirty="0" err="1" smtClean="0"/>
              <a:t>REsp</a:t>
            </a:r>
            <a:r>
              <a:rPr lang="pt-BR" sz="2000" dirty="0" smtClean="0"/>
              <a:t> 1149134/RS, Rel. Min. Paulo de Tarso </a:t>
            </a:r>
            <a:r>
              <a:rPr lang="pt-BR" sz="2000" dirty="0" err="1" smtClean="0"/>
              <a:t>Sanseverino</a:t>
            </a:r>
            <a:r>
              <a:rPr lang="pt-BR" sz="2000" dirty="0" smtClean="0"/>
              <a:t>, D.J. 08/06/2011).</a:t>
            </a:r>
          </a:p>
        </p:txBody>
      </p:sp>
    </p:spTree>
    <p:extLst>
      <p:ext uri="{BB962C8B-B14F-4D97-AF65-F5344CB8AC3E}">
        <p14:creationId xmlns:p14="http://schemas.microsoft.com/office/powerpoint/2010/main" val="3017331810"/>
      </p:ext>
    </p:extLst>
  </p:cSld>
  <p:clrMapOvr>
    <a:masterClrMapping/>
  </p:clrMapOvr>
  <p:transition>
    <p:comb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620688"/>
            <a:ext cx="849694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b) Novação subjetiva: </a:t>
            </a:r>
            <a:r>
              <a:rPr lang="pt-BR" sz="2000" dirty="0" smtClean="0"/>
              <a:t>além da criação de uma nova relação obrigacional, incide a substituição dos contratantes, seja no polo ativo ou passivo  do negócio.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b.1. Novação subjetiva </a:t>
            </a:r>
            <a:r>
              <a:rPr lang="pt-BR" sz="2000" b="1" dirty="0" smtClean="0">
                <a:solidFill>
                  <a:srgbClr val="CCECFF"/>
                </a:solidFill>
              </a:rPr>
              <a:t>passiva:</a:t>
            </a:r>
            <a:r>
              <a:rPr lang="pt-BR" sz="2000" b="1" dirty="0" smtClean="0"/>
              <a:t> </a:t>
            </a:r>
            <a:r>
              <a:rPr lang="pt-BR" sz="2000" dirty="0" smtClean="0"/>
              <a:t>substituição do antigo devedor, liberando o primeiro da obrigação primitiva. A novação subjetiva passiva se dá por dois modos: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(i) </a:t>
            </a:r>
            <a:r>
              <a:rPr lang="pt-BR" sz="2000" u="sng" dirty="0" smtClean="0"/>
              <a:t>Por </a:t>
            </a:r>
            <a:r>
              <a:rPr lang="pt-BR" sz="2000" u="sng" dirty="0" err="1" smtClean="0"/>
              <a:t>expromissão</a:t>
            </a:r>
            <a:r>
              <a:rPr lang="pt-BR" sz="2000" dirty="0" smtClean="0"/>
              <a:t>: o acordo de extinção da obrigação </a:t>
            </a:r>
            <a:r>
              <a:rPr lang="pt-BR" sz="2000" b="1" dirty="0" smtClean="0"/>
              <a:t>envolve apenas o novo devedor e credor</a:t>
            </a:r>
            <a:r>
              <a:rPr lang="pt-BR" sz="2000" dirty="0" smtClean="0"/>
              <a:t>, </a:t>
            </a:r>
            <a:r>
              <a:rPr lang="pt-BR" sz="2000" u="sng" dirty="0" smtClean="0"/>
              <a:t>independente da anuência do devedor primitivo</a:t>
            </a:r>
            <a:r>
              <a:rPr lang="pt-BR" sz="2000" dirty="0" smtClean="0"/>
              <a:t>. Ex. pai procura o credor do filho, visando assumir a dívida em seu lugar.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Deve-se, no entanto, valorar, no caso concreto, se o devedor primitivo não será prejudicado com a novação, afinal, esta não se presume.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(</a:t>
            </a:r>
            <a:r>
              <a:rPr lang="pt-BR" sz="2000" dirty="0" err="1" smtClean="0"/>
              <a:t>ii</a:t>
            </a:r>
            <a:r>
              <a:rPr lang="pt-BR" sz="2000" dirty="0" smtClean="0"/>
              <a:t>) </a:t>
            </a:r>
            <a:r>
              <a:rPr lang="pt-BR" sz="2000" u="sng" dirty="0" smtClean="0"/>
              <a:t>Por delegação</a:t>
            </a:r>
            <a:r>
              <a:rPr lang="pt-BR" sz="2000" dirty="0" smtClean="0"/>
              <a:t>: a novação é aperfeiçoada com a indicação, pelo próprio devedor, de terceira pessoa, que irá substituí-lo. </a:t>
            </a:r>
            <a:r>
              <a:rPr lang="pt-BR" sz="2000" b="1" dirty="0" smtClean="0"/>
              <a:t>As três partes convencionam.</a:t>
            </a:r>
            <a:r>
              <a:rPr lang="pt-BR" sz="2000" dirty="0" smtClean="0"/>
              <a:t> Ex. filho indica seu pai para substituí-lo, com a aquiescência do credor.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4084997771"/>
      </p:ext>
    </p:extLst>
  </p:cSld>
  <p:clrMapOvr>
    <a:masterClrMapping/>
  </p:clrMapOvr>
  <p:transition>
    <p:comb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284982"/>
            <a:ext cx="871296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Na novação subjetiva não basta a alteração das partes na relação jurídica. Deve haver, simultaneamente, alteração da própria relação obrigacional.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Não se confunde com o instituto da assunção da dívida, na qual se evidencia mera transferência de posição passiva em uma mesma relação obrigacional, não se criando uma nova.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299, CC: “É facultado ao terceiro assumir a obrigação do devedor, com o consentimento expresso do credor, ficando exonerado o devedor primitivo, salvo se aquele, ao tempo da assunção, era insolvente e o credor o ignorava”.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u="sng" dirty="0" smtClean="0"/>
              <a:t>Quanto à solidariedade passiva</a:t>
            </a:r>
            <a:r>
              <a:rPr lang="pt-BR" sz="2000" dirty="0" smtClean="0"/>
              <a:t>: extinta a dívida anterior pela novação, a nova dívida não poderá vincular os devedores solidários da primeira que não tiveram conhecimento da novação (art. 365, CC). </a:t>
            </a:r>
          </a:p>
          <a:p>
            <a:pPr algn="just"/>
            <a:endParaRPr lang="pt-BR" sz="2000" dirty="0"/>
          </a:p>
          <a:p>
            <a:pPr algn="just"/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2830712334"/>
      </p:ext>
    </p:extLst>
  </p:cSld>
  <p:clrMapOvr>
    <a:masterClrMapping/>
  </p:clrMapOvr>
  <p:transition>
    <p:comb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476672"/>
            <a:ext cx="842493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b.2) Novação subjetiva ativa: </a:t>
            </a:r>
            <a:r>
              <a:rPr lang="pt-BR" sz="2000" dirty="0" smtClean="0"/>
              <a:t>quando o credor for substituído no âmbito da novação.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360, CCB: “Dá-se a novação: III – quando, em virtude de obrigação nova, outro credor e substituído ao antigo, ficando o devedor quite com este”.  </a:t>
            </a:r>
            <a:endParaRPr lang="pt-BR" sz="2000" dirty="0" smtClean="0"/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novação ativa sempre envolve os três </a:t>
            </a:r>
            <a:r>
              <a:rPr lang="pt-BR" sz="2000" dirty="0" smtClean="0"/>
              <a:t>sujeitos</a:t>
            </a:r>
            <a:r>
              <a:rPr lang="pt-BR" sz="2000" dirty="0"/>
              <a:t> </a:t>
            </a:r>
            <a:r>
              <a:rPr lang="pt-BR" sz="2000" dirty="0" smtClean="0"/>
              <a:t>e não apenas o credor é modificado, como necessariamente haverá extinção de um vínculo para a criação de outro.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*Efeitos da novação</a:t>
            </a:r>
            <a:endParaRPr lang="pt-BR" sz="2000" b="1" dirty="0" smtClean="0">
              <a:solidFill>
                <a:srgbClr val="CCECFF"/>
              </a:solidFill>
            </a:endParaRPr>
          </a:p>
          <a:p>
            <a:pPr algn="just"/>
            <a:endParaRPr lang="pt-BR" sz="2000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364, CC: “A novação </a:t>
            </a:r>
            <a:r>
              <a:rPr lang="pt-BR" sz="2000" b="1" dirty="0" smtClean="0">
                <a:solidFill>
                  <a:srgbClr val="CCECFF"/>
                </a:solidFill>
              </a:rPr>
              <a:t>extingue os acessórios e garantias</a:t>
            </a:r>
            <a:r>
              <a:rPr lang="pt-BR" sz="2000" dirty="0" smtClean="0">
                <a:solidFill>
                  <a:srgbClr val="CCECFF"/>
                </a:solidFill>
              </a:rPr>
              <a:t> da dívida, sempre que não houver estipulação em contrário. </a:t>
            </a:r>
            <a:r>
              <a:rPr lang="pt-BR" sz="2000" b="1" dirty="0" smtClean="0">
                <a:solidFill>
                  <a:srgbClr val="CCECFF"/>
                </a:solidFill>
              </a:rPr>
              <a:t>Não aproveitará, contudo, ao credor ressalvar o penhor, a hipoteca ou a anticrese, se os bens dados em garantia pertencerem a terceiro que não foi parte na novação”.</a:t>
            </a:r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4270838271"/>
      </p:ext>
    </p:extLst>
  </p:cSld>
  <p:clrMapOvr>
    <a:masterClrMapping/>
  </p:clrMapOvr>
  <p:transition>
    <p:comb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548680"/>
            <a:ext cx="820891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Perante terceiros que assumiram responsabilidades na obrigação primitiva falecerão todas as garantias reais (hipoteca, penhor) que oneravam a obrigação originária. Com relação aos garantes, a autonomia privada do credor e devedor não pode aprisioná-los na nova relação jurídica, sem que eles consintam. 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b="1" dirty="0" smtClean="0"/>
              <a:t>- Fiança e novação: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</a:t>
            </a:r>
            <a:r>
              <a:rPr lang="pt-BR" sz="2000" dirty="0" smtClean="0">
                <a:solidFill>
                  <a:srgbClr val="CCECFF"/>
                </a:solidFill>
              </a:rPr>
              <a:t>366, CC: “Importa exoneração do fiador a novação feita sem o seu consentimento com o devedor principal”.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Súmula 214, STJ: “O fiador na locação não responde por obrigações resultantes de aditamento ao qual não anuiu”.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fiança deve ser interpretada restritivamente, haja vista tratar-se de contrato gratuito, sem contraprestação. Por esta razão, qualquer aditamento contratual que venha a onerar o fiador sem o seu consentimento o exonera de responsabilidade a partir de então.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704927517"/>
      </p:ext>
    </p:extLst>
  </p:cSld>
  <p:clrMapOvr>
    <a:masterClrMapping/>
  </p:clrMapOvr>
  <p:transition>
    <p:comb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75003" y="332656"/>
            <a:ext cx="81369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363, CC: “Se o novo devedor for insolvente, não tem o credor, que o aceitou, ação regressiva contra o primeiro, salvo se este obteve por má-fé a substituição”.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novação subjetiva passiva é, portanto, de natureza </a:t>
            </a:r>
            <a:r>
              <a:rPr lang="pt-BR" sz="2000" i="1" dirty="0" smtClean="0"/>
              <a:t>pro soluto</a:t>
            </a:r>
            <a:r>
              <a:rPr lang="pt-BR" sz="2000" dirty="0" smtClean="0"/>
              <a:t>. Apurada a má-fé do delegante, será restabelecida a obrigação originária. </a:t>
            </a:r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783726763"/>
      </p:ext>
    </p:extLst>
  </p:cSld>
  <p:clrMapOvr>
    <a:masterClrMapping/>
  </p:clrMapOvr>
  <p:transition>
    <p:comb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476672"/>
            <a:ext cx="828092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VUNESP – DPE/MS (2014):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Sobre </a:t>
            </a:r>
            <a:r>
              <a:rPr lang="pt-BR" sz="2000" dirty="0"/>
              <a:t>o instituto da novação, é correto afirmar que</a:t>
            </a:r>
            <a:r>
              <a:rPr lang="pt-BR" sz="2000" dirty="0" smtClean="0"/>
              <a:t>:</a:t>
            </a:r>
          </a:p>
          <a:p>
            <a:pPr algn="just"/>
            <a:endParaRPr lang="pt-BR" sz="2000" dirty="0"/>
          </a:p>
          <a:p>
            <a:pPr marL="457200" indent="-457200" algn="just">
              <a:buAutoNum type="alphaLcParenR"/>
            </a:pPr>
            <a:r>
              <a:rPr lang="pt-BR" sz="2000" dirty="0" smtClean="0"/>
              <a:t>a </a:t>
            </a:r>
            <a:r>
              <a:rPr lang="pt-BR" sz="2000" dirty="0"/>
              <a:t>novação pode se dar de forma expressa ou tácita</a:t>
            </a:r>
            <a:r>
              <a:rPr lang="pt-BR" sz="2000" dirty="0" smtClean="0"/>
              <a:t>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b) na </a:t>
            </a:r>
            <a:r>
              <a:rPr lang="pt-BR" sz="2000" dirty="0"/>
              <a:t>novação por substituição do devedor, em regra, há solidariedade entre o devedor original e o </a:t>
            </a:r>
            <a:r>
              <a:rPr lang="pt-BR" sz="2000" dirty="0" smtClean="0"/>
              <a:t>novo.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c) a </a:t>
            </a:r>
            <a:r>
              <a:rPr lang="pt-BR" sz="2000" dirty="0"/>
              <a:t>substituição do credor, em virtude de obrigação nova, não configura hipótese de novação</a:t>
            </a:r>
            <a:r>
              <a:rPr lang="pt-BR" sz="2000" dirty="0" smtClean="0"/>
              <a:t>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d) quando </a:t>
            </a:r>
            <a:r>
              <a:rPr lang="pt-BR" sz="2000" dirty="0"/>
              <a:t>a novação consiste na substituição do devedor, imprescindível o consentimento deste.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86661356"/>
      </p:ext>
    </p:extLst>
  </p:cSld>
  <p:clrMapOvr>
    <a:masterClrMapping/>
  </p:clrMapOvr>
  <p:transition>
    <p:comb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620688"/>
            <a:ext cx="8352928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Gabarito:</a:t>
            </a:r>
            <a:endParaRPr lang="pt-BR" sz="2000" b="1" dirty="0">
              <a:solidFill>
                <a:srgbClr val="FFC000"/>
              </a:solidFill>
            </a:endParaRP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Sobre o instituto da novação, é correto afirmar que:</a:t>
            </a:r>
          </a:p>
          <a:p>
            <a:pPr algn="just"/>
            <a:endParaRPr lang="pt-BR" sz="2000" dirty="0"/>
          </a:p>
          <a:p>
            <a:pPr marL="457200" indent="-457200" algn="just">
              <a:buAutoNum type="alphaLcParenR"/>
            </a:pPr>
            <a:r>
              <a:rPr lang="pt-BR" sz="2000" dirty="0">
                <a:solidFill>
                  <a:srgbClr val="FFC000"/>
                </a:solidFill>
              </a:rPr>
              <a:t>a novação pode se dar de forma expressa ou tácita.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b) na novação por substituição do devedor, em regra, há solidariedade entre o devedor original e o novo.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c) a substituição do credor, em virtude de obrigação nova, não configura hipótese de novação.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d) quando a novação consiste na substituição do devedor, imprescindível o consentimento deste.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59538377"/>
      </p:ext>
    </p:extLst>
  </p:cSld>
  <p:clrMapOvr>
    <a:masterClrMapping/>
  </p:clrMapOvr>
  <p:transition>
    <p:comb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620688"/>
            <a:ext cx="8352928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FUNDEP – TJ/MG (2014):</a:t>
            </a:r>
          </a:p>
          <a:p>
            <a:pPr algn="just"/>
            <a:endParaRPr lang="pt-BR" sz="2000" b="1" dirty="0" smtClean="0"/>
          </a:p>
          <a:p>
            <a:pPr algn="just"/>
            <a:r>
              <a:rPr lang="pt-BR" sz="2000" dirty="0" smtClean="0"/>
              <a:t>Sobre </a:t>
            </a:r>
            <a:r>
              <a:rPr lang="pt-BR" sz="2000" dirty="0"/>
              <a:t>o adimplemento e a extinção das obrigações, assinale a alternativa </a:t>
            </a:r>
            <a:r>
              <a:rPr lang="pt-BR" sz="2000" b="1" dirty="0"/>
              <a:t>INCORRETA</a:t>
            </a:r>
            <a:r>
              <a:rPr lang="pt-BR" sz="2000" dirty="0" smtClean="0"/>
              <a:t>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a) A </a:t>
            </a:r>
            <a:r>
              <a:rPr lang="pt-BR" sz="2000" dirty="0"/>
              <a:t>novação dá-se, dentre outras formas, quando, em virtude de obrigação nova, outro credor é substituído ao antigo, ficando o devedor quite com este.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b) A </a:t>
            </a:r>
            <a:r>
              <a:rPr lang="pt-BR" sz="2000" dirty="0"/>
              <a:t>novação, quando se realiza por substituição do devedor, não pode ser efetuada independentemente de consentimento deste.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c) A </a:t>
            </a:r>
            <a:r>
              <a:rPr lang="pt-BR" sz="2000" dirty="0"/>
              <a:t>novação, operada entre o credor e um dos devedores solidários, somente sobre os bens do que contrair a nova obrigação subsistem as preferências e garantias do crédito novado. Os outros devedores solidários ficam por esse fato exonerados.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d) Na </a:t>
            </a:r>
            <a:r>
              <a:rPr lang="pt-BR" sz="2000" dirty="0"/>
              <a:t>novação, não havendo ânimo de novar, expresso ou tácito mas inequívoco, a segunda obrigação confirma simplesmente a primeira.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40992319"/>
      </p:ext>
    </p:extLst>
  </p:cSld>
  <p:clrMapOvr>
    <a:masterClrMapping/>
  </p:clrMapOvr>
  <p:transition>
    <p:comb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7171" name="Rectangle 7"/>
          <p:cNvSpPr>
            <a:spLocks noChangeArrowheads="1"/>
          </p:cNvSpPr>
          <p:nvPr/>
        </p:nvSpPr>
        <p:spPr bwMode="auto">
          <a:xfrm>
            <a:off x="244308" y="277837"/>
            <a:ext cx="8686800" cy="5943600"/>
          </a:xfrm>
          <a:prstGeom prst="rect">
            <a:avLst/>
          </a:prstGeom>
          <a:noFill/>
          <a:ln>
            <a:noFill/>
          </a:ln>
          <a:extLst/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lang="pt-BR" altLang="pt-BR" b="1" dirty="0" smtClean="0">
              <a:solidFill>
                <a:schemeClr val="bg1"/>
              </a:solidFill>
            </a:endParaRPr>
          </a:p>
          <a:p>
            <a:pPr algn="ctr" eaLnBrk="1" hangingPunct="1">
              <a:defRPr/>
            </a:pPr>
            <a:endParaRPr lang="pt-BR" altLang="pt-BR" b="1" dirty="0" smtClean="0">
              <a:solidFill>
                <a:srgbClr val="FFC000"/>
              </a:solidFill>
            </a:endParaRPr>
          </a:p>
          <a:p>
            <a:pPr algn="ctr" eaLnBrk="1" hangingPunct="1">
              <a:defRPr/>
            </a:pPr>
            <a:endParaRPr lang="pt-BR" altLang="pt-BR" b="1" dirty="0" smtClean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>
              <a:defRPr/>
            </a:pPr>
            <a:endParaRPr lang="pt-BR" dirty="0">
              <a:solidFill>
                <a:schemeClr val="bg2">
                  <a:lumMod val="10000"/>
                  <a:lumOff val="90000"/>
                </a:schemeClr>
              </a:solidFill>
            </a:endParaRPr>
          </a:p>
          <a:p>
            <a:pPr eaLnBrk="1" hangingPunct="1">
              <a:defRPr/>
            </a:pPr>
            <a:endParaRPr lang="pt-BR" dirty="0" smtClean="0">
              <a:solidFill>
                <a:schemeClr val="bg2">
                  <a:lumMod val="10000"/>
                  <a:lumOff val="90000"/>
                </a:schemeClr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0" y="0"/>
            <a:ext cx="8748464" cy="655564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329, CC: “Ocorrendo </a:t>
            </a:r>
            <a:r>
              <a:rPr lang="pt-BR" sz="2000" b="1" u="sng" dirty="0" smtClean="0">
                <a:solidFill>
                  <a:srgbClr val="CCECFF"/>
                </a:solidFill>
              </a:rPr>
              <a:t>motivo grave</a:t>
            </a:r>
            <a:r>
              <a:rPr lang="pt-BR" sz="2000" b="1" dirty="0" smtClean="0">
                <a:solidFill>
                  <a:srgbClr val="CCECFF"/>
                </a:solidFill>
              </a:rPr>
              <a:t> </a:t>
            </a:r>
            <a:r>
              <a:rPr lang="pt-BR" sz="2000" dirty="0" smtClean="0">
                <a:solidFill>
                  <a:srgbClr val="CCECFF"/>
                </a:solidFill>
              </a:rPr>
              <a:t>para que não se efetue o pagamento no lugar determinado, poderá o devedor fazê-lo em outro, sem prejuízo para o credor”.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O dispositivo não confere ao credor discricionariedade, mas prevê a alteração do local do pagamento em razão de motivo sério que impeça o cumprimento da obrigação no local predeterminado, desde que não prejudique o credor. Possíveis razões:</a:t>
            </a:r>
          </a:p>
          <a:p>
            <a:pPr algn="just"/>
            <a:r>
              <a:rPr lang="pt-BR" sz="2000" dirty="0" smtClean="0"/>
              <a:t>, </a:t>
            </a:r>
            <a:endParaRPr lang="pt-BR" sz="2000" dirty="0"/>
          </a:p>
          <a:p>
            <a:pPr marL="342900" indent="-342900" algn="just">
              <a:buFontTx/>
              <a:buChar char="-"/>
            </a:pPr>
            <a:r>
              <a:rPr lang="pt-BR" sz="2000" dirty="0" smtClean="0"/>
              <a:t>Fato ligado à pessoa do </a:t>
            </a:r>
            <a:r>
              <a:rPr lang="pt-BR" sz="2000" b="1" dirty="0" smtClean="0"/>
              <a:t>credor:</a:t>
            </a:r>
            <a:r>
              <a:rPr lang="pt-BR" sz="2000" dirty="0" smtClean="0"/>
              <a:t> ex. mudança de domicílio não comunicada ao devedor. </a:t>
            </a:r>
          </a:p>
          <a:p>
            <a:pPr marL="342900" indent="-342900" algn="just">
              <a:buFontTx/>
              <a:buChar char="-"/>
            </a:pPr>
            <a:endParaRPr lang="pt-BR" sz="2000" dirty="0" smtClean="0"/>
          </a:p>
          <a:p>
            <a:pPr marL="342900" indent="-342900" algn="just">
              <a:buFontTx/>
              <a:buChar char="-"/>
            </a:pPr>
            <a:r>
              <a:rPr lang="pt-BR" sz="2000" dirty="0" smtClean="0"/>
              <a:t>Fato ligado à pessoa do </a:t>
            </a:r>
            <a:r>
              <a:rPr lang="pt-BR" sz="2000" b="1" dirty="0" smtClean="0"/>
              <a:t>devedor</a:t>
            </a:r>
            <a:r>
              <a:rPr lang="pt-BR" sz="2000" dirty="0" smtClean="0"/>
              <a:t>: ex. acometido por doença. </a:t>
            </a:r>
          </a:p>
          <a:p>
            <a:pPr marL="342900" indent="-342900" algn="just">
              <a:buFontTx/>
              <a:buChar char="-"/>
            </a:pPr>
            <a:endParaRPr lang="pt-BR" sz="2000" dirty="0"/>
          </a:p>
          <a:p>
            <a:pPr marL="342900" indent="-342900" algn="just">
              <a:buFontTx/>
              <a:buChar char="-"/>
            </a:pPr>
            <a:r>
              <a:rPr lang="pt-BR" sz="2000" b="1" dirty="0" smtClean="0"/>
              <a:t>Fortuito</a:t>
            </a:r>
            <a:r>
              <a:rPr lang="pt-BR" sz="2000" dirty="0" smtClean="0"/>
              <a:t>: catástrofe que bloqueou a estrada, obstando o deslocamento para o adimplemento da obrigação.  </a:t>
            </a:r>
          </a:p>
          <a:p>
            <a:pPr marL="342900" indent="-342900" algn="just">
              <a:buFontTx/>
              <a:buChar char="-"/>
            </a:pPr>
            <a:endParaRPr lang="pt-BR" sz="2000" dirty="0"/>
          </a:p>
          <a:p>
            <a:pPr algn="just"/>
            <a:r>
              <a:rPr lang="pt-BR" sz="2000" dirty="0" smtClean="0"/>
              <a:t>O dispositivo consagra o princípio da função social dos contratos, ao mitigar a força obrigatória da convenção e tem por fim elidir a mora do devedor. </a:t>
            </a:r>
            <a:endParaRPr lang="pt-BR" sz="2000" dirty="0"/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A expressão “motivo grave” é aberta, devendo ser interpretada caso a caso.</a:t>
            </a:r>
            <a:endParaRPr lang="pt-BR" sz="2000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548680"/>
            <a:ext cx="8280920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>
                <a:solidFill>
                  <a:srgbClr val="FFC000"/>
                </a:solidFill>
              </a:rPr>
              <a:t>FUNDEP – TJ/MG (2014):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dirty="0"/>
              <a:t>Sobre o adimplemento e a extinção das obrigações, assinale a alternativa </a:t>
            </a:r>
            <a:r>
              <a:rPr lang="pt-BR" sz="2000" b="1" dirty="0"/>
              <a:t>INCORRETA</a:t>
            </a:r>
            <a:r>
              <a:rPr lang="pt-BR" sz="2000" dirty="0"/>
              <a:t>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a) A novação dá-se, dentre outras formas, quando, em virtude de obrigação nova, outro credor é substituído ao antigo, ficando o devedor quite com este.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>
                <a:solidFill>
                  <a:srgbClr val="FFC000"/>
                </a:solidFill>
              </a:rPr>
              <a:t>b) A novação, quando se realiza por substituição do devedor, não pode ser efetuada independentemente de consentimento deste.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c) A novação, operada entre o credor e um dos devedores solidários, somente sobre os bens do que contrair a nova obrigação subsistem as preferências e garantias do crédito novado. Os outros devedores solidários ficam por esse fato exonerados.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d) Na novação, não havendo ânimo de novar, expresso ou tácito mas inequívoco, a segunda obrigação confirma simplesmente a primeira.</a:t>
            </a:r>
          </a:p>
          <a:p>
            <a:pPr algn="just"/>
            <a:endParaRPr lang="pt-BR" sz="20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77748677"/>
      </p:ext>
    </p:extLst>
  </p:cSld>
  <p:clrMapOvr>
    <a:masterClrMapping/>
  </p:clrMapOvr>
  <p:transition>
    <p:comb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eaLnBrk="1" hangingPunct="1">
              <a:defRPr/>
            </a:pP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28600" y="31652"/>
            <a:ext cx="8447856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330, CC: “O pagamento reiteradamente feito em outro local faz presumir renúncia do credor relativamente ao previsto no contrato”.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O dispositivo consagra a boa-fé objetiva, coerente com os artigos 112 e 113 do Código Civil, os quais dispõem que o negocio jurídico não pode ser interpretado apenas pelo conteúdo do </a:t>
            </a:r>
            <a:r>
              <a:rPr lang="pt-BR" sz="2000" i="1" dirty="0" smtClean="0"/>
              <a:t>pacta sunt servanda</a:t>
            </a:r>
            <a:r>
              <a:rPr lang="pt-BR" sz="2000" dirty="0" smtClean="0"/>
              <a:t>, pois a relação obrigacional deve ser influenciada pelos fatos sociais e costumes, além do princípio da confiança.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Trata-se de regra que consubstancia as figuras parcelares da boa-fé objetiva, a </a:t>
            </a:r>
            <a:r>
              <a:rPr lang="pt-BR" sz="2000" i="1" dirty="0" err="1" smtClean="0">
                <a:solidFill>
                  <a:srgbClr val="FFC000"/>
                </a:solidFill>
              </a:rPr>
              <a:t>supressio</a:t>
            </a:r>
            <a:r>
              <a:rPr lang="pt-BR" sz="2000" i="1" dirty="0" smtClean="0">
                <a:solidFill>
                  <a:srgbClr val="FFC000"/>
                </a:solidFill>
              </a:rPr>
              <a:t> e </a:t>
            </a:r>
            <a:r>
              <a:rPr lang="pt-BR" sz="2000" i="1" dirty="0" err="1" smtClean="0">
                <a:solidFill>
                  <a:srgbClr val="FFC000"/>
                </a:solidFill>
              </a:rPr>
              <a:t>surrectio</a:t>
            </a:r>
            <a:r>
              <a:rPr lang="pt-BR" sz="2000" dirty="0" smtClean="0">
                <a:solidFill>
                  <a:srgbClr val="FFC000"/>
                </a:solidFill>
              </a:rPr>
              <a:t>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ideia da </a:t>
            </a:r>
            <a:r>
              <a:rPr lang="pt-BR" sz="2000" b="1" i="1" dirty="0" err="1" smtClean="0">
                <a:solidFill>
                  <a:srgbClr val="FFC000"/>
                </a:solidFill>
              </a:rPr>
              <a:t>supressio</a:t>
            </a:r>
            <a:r>
              <a:rPr lang="pt-BR" sz="2000" dirty="0" smtClean="0"/>
              <a:t> é baseada na confiança, ou seja, é possível que certos direitos subjetivos se esvaiam por não terem sido exercidos durante determinado período de tempo, causando à contraparte uma vantagem em razão da confiança que aquele direito não mais seria usado. Surge, então um direito a favor do devedor por meio da </a:t>
            </a:r>
            <a:r>
              <a:rPr lang="pt-BR" sz="2000" b="1" i="1" dirty="0" err="1" smtClean="0">
                <a:solidFill>
                  <a:srgbClr val="FFC000"/>
                </a:solidFill>
              </a:rPr>
              <a:t>surrectio</a:t>
            </a:r>
            <a:r>
              <a:rPr lang="pt-BR" sz="2000" b="1" i="1" dirty="0" smtClean="0">
                <a:solidFill>
                  <a:srgbClr val="FFC000"/>
                </a:solidFill>
              </a:rPr>
              <a:t>, </a:t>
            </a:r>
            <a:r>
              <a:rPr lang="pt-BR" sz="2000" dirty="0" smtClean="0"/>
              <a:t>que não existia até então.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Ex. contrato de trato sucessivo cujos pagamentos deveriam realizar-se no domicílio do credor, mas desde o início, o devedor cumpre a obrigação em seu próprio domicílio, sem qualquer oposição da outra parte. </a:t>
            </a:r>
            <a:endParaRPr lang="pt-BR" sz="2000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 b="1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 b="1" dirty="0">
              <a:solidFill>
                <a:srgbClr val="FFC000"/>
              </a:solidFill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400" b="1" dirty="0">
                <a:solidFill>
                  <a:schemeClr val="accent2"/>
                </a:solidFill>
              </a:rPr>
              <a:t> </a:t>
            </a:r>
            <a:endParaRPr lang="pt-BR" altLang="pt-BR" sz="10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228600" y="260648"/>
            <a:ext cx="86868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altLang="pt-BR" sz="2000" b="1" dirty="0" smtClean="0">
                <a:solidFill>
                  <a:srgbClr val="FFC000"/>
                </a:solidFill>
              </a:rPr>
              <a:t>2) Do tempo do pagamento:</a:t>
            </a:r>
            <a:r>
              <a:rPr lang="pt-BR" altLang="pt-BR" sz="2000" dirty="0" smtClean="0">
                <a:solidFill>
                  <a:srgbClr val="FFC000"/>
                </a:solidFill>
              </a:rPr>
              <a:t> </a:t>
            </a:r>
            <a:r>
              <a:rPr lang="pt-BR" altLang="pt-BR" sz="2000" dirty="0" smtClean="0"/>
              <a:t>refere-se ao momento adequado para o cumprimento de cada obrigação. </a:t>
            </a:r>
          </a:p>
          <a:p>
            <a:pPr algn="just"/>
            <a:endParaRPr lang="pt-BR" altLang="pt-BR" sz="2000" b="1" dirty="0"/>
          </a:p>
          <a:p>
            <a:pPr algn="just"/>
            <a:r>
              <a:rPr lang="pt-BR" altLang="pt-BR" sz="2000" b="1" dirty="0" smtClean="0"/>
              <a:t>Três momentos: crédito, vencimento e exigibilidade</a:t>
            </a:r>
          </a:p>
          <a:p>
            <a:pPr algn="just"/>
            <a:endParaRPr lang="pt-BR" altLang="pt-BR" sz="2000" b="1" dirty="0"/>
          </a:p>
          <a:p>
            <a:pPr algn="just"/>
            <a:r>
              <a:rPr lang="pt-BR" altLang="pt-BR" sz="2000" dirty="0" smtClean="0"/>
              <a:t>O </a:t>
            </a:r>
            <a:r>
              <a:rPr lang="pt-BR" altLang="pt-BR" sz="2000" u="sng" dirty="0" smtClean="0"/>
              <a:t>crédito</a:t>
            </a:r>
            <a:r>
              <a:rPr lang="pt-BR" altLang="pt-BR" sz="2000" dirty="0" smtClean="0"/>
              <a:t> nasce com a constituição da relação obrigacional, surgindo, a partir daí o direito subjetivo do credor a uma prestação. </a:t>
            </a:r>
          </a:p>
          <a:p>
            <a:pPr algn="just"/>
            <a:endParaRPr lang="pt-BR" altLang="pt-BR" sz="2000" dirty="0"/>
          </a:p>
          <a:p>
            <a:pPr algn="just"/>
            <a:r>
              <a:rPr lang="pt-BR" altLang="pt-BR" sz="2000" dirty="0" smtClean="0"/>
              <a:t>O v</a:t>
            </a:r>
            <a:r>
              <a:rPr lang="pt-BR" altLang="pt-BR" sz="2000" u="sng" dirty="0" smtClean="0"/>
              <a:t>encimento</a:t>
            </a:r>
            <a:r>
              <a:rPr lang="pt-BR" altLang="pt-BR" sz="2000" dirty="0" smtClean="0"/>
              <a:t> é o instante em que não resta mais óbice temporal à eficácia da prestação. Momento em que a obrigação deve ser satisfeita, facultando ao credor o direito de cobrá-la. </a:t>
            </a:r>
          </a:p>
          <a:p>
            <a:pPr algn="just"/>
            <a:endParaRPr lang="pt-BR" altLang="pt-BR" sz="2000" dirty="0"/>
          </a:p>
          <a:p>
            <a:pPr algn="just"/>
            <a:r>
              <a:rPr lang="pt-BR" altLang="pt-BR" sz="2000" dirty="0" smtClean="0"/>
              <a:t>Ocorrendo o vencimento, ordinariamente, a dívida se qualifica como </a:t>
            </a:r>
            <a:r>
              <a:rPr lang="pt-BR" altLang="pt-BR" sz="2000" u="sng" dirty="0" smtClean="0"/>
              <a:t>exigível</a:t>
            </a:r>
            <a:r>
              <a:rPr lang="pt-BR" altLang="pt-BR" sz="2000" dirty="0" smtClean="0"/>
              <a:t>. </a:t>
            </a:r>
          </a:p>
          <a:p>
            <a:pPr algn="just"/>
            <a:endParaRPr lang="pt-BR" altLang="pt-BR" sz="2000" dirty="0" smtClean="0">
              <a:solidFill>
                <a:srgbClr val="FFC000"/>
              </a:solidFill>
            </a:endParaRPr>
          </a:p>
          <a:p>
            <a:pPr algn="just"/>
            <a:r>
              <a:rPr lang="pt-BR" altLang="pt-BR" sz="2000" dirty="0" smtClean="0">
                <a:solidFill>
                  <a:srgbClr val="FFC000"/>
                </a:solidFill>
              </a:rPr>
              <a:t>Hipóteses de ineficácia da obrigação:</a:t>
            </a:r>
            <a:endParaRPr lang="pt-BR" altLang="pt-BR" sz="2000" dirty="0">
              <a:solidFill>
                <a:srgbClr val="FFC000"/>
              </a:solidFill>
            </a:endParaRPr>
          </a:p>
          <a:p>
            <a:pPr algn="just"/>
            <a:r>
              <a:rPr lang="pt-BR" altLang="pt-BR" sz="2000" dirty="0" smtClean="0"/>
              <a:t>Ex. prescrição: a exigibilidade é paralisada se o devedor suscitar tal exceção material.</a:t>
            </a:r>
          </a:p>
          <a:p>
            <a:pPr algn="just"/>
            <a:endParaRPr lang="pt-BR" altLang="pt-BR" sz="2000" dirty="0"/>
          </a:p>
          <a:p>
            <a:pPr algn="just"/>
            <a:r>
              <a:rPr lang="pt-BR" altLang="pt-BR" sz="2000" dirty="0" smtClean="0"/>
              <a:t>Ex. Alegação da exceção do contrato não cumprido. Não pode o credor exigir a prestação diante de tal exceção. Art. 476, CC. </a:t>
            </a:r>
            <a:endParaRPr lang="pt-BR" altLang="pt-BR" sz="2000" dirty="0"/>
          </a:p>
          <a:p>
            <a:pPr algn="just"/>
            <a:endParaRPr lang="pt-BR" altLang="pt-BR" sz="2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2291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 b="1" dirty="0" smtClean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pt-BR" altLang="pt-BR" sz="10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07504" y="42365"/>
            <a:ext cx="880789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Quando se deve pagar a prestação?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Regra: presume-se ser o vencimento imediato, e, consequentemente, exigível. As obrigações sem prazo são imediatamente exequíveis.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331, CC: “Salvo disposição legal em contrário, não tendo sido ajustada à época para o pagamento, pode o credor exigi-lo imediatamente”.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134, CC: “Os negócios jurídicos entre vivos, sem prazo, são exequíveis desde logo, salvo se a sua execução tiver de ser feita em lugar diverso ou depender do tempo”.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A regra deve ser interpretada com temperamento, à luz das circunstâncias e natureza da obrigação.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O exclusivo fato de o devedor não cumprir a obrigação de forma imediata, não induz automaticamente à sua mora ou ao inadimplemento. A cobrança deve ser precedida de interpelação ao devedor.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>
                <a:solidFill>
                  <a:srgbClr val="CCECFF"/>
                </a:solidFill>
              </a:rPr>
              <a:t>A</a:t>
            </a:r>
            <a:r>
              <a:rPr lang="pt-BR" sz="2000" dirty="0" smtClean="0">
                <a:solidFill>
                  <a:srgbClr val="CCECFF"/>
                </a:solidFill>
              </a:rPr>
              <a:t>rt. 397, parágrafo único, CC: “Não havendo termo, a mora se constitui mediante interpelação judicial ou extrajudicial”. </a:t>
            </a:r>
            <a:endParaRPr lang="pt-BR" sz="2000" dirty="0">
              <a:solidFill>
                <a:srgbClr val="CCECFF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609600" y="-63305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eaLnBrk="1" hangingPunct="1">
              <a:defRPr/>
            </a:pP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609600" y="393895"/>
            <a:ext cx="792284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Diferentemente, se houver previsão de termo contratual ou sujeitando-se a obrigação a prazo, instala-se um limite ao exercício da pretensão, que fica suspensa até o dia do vencimento.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Alcançado o termo, surgirá o direito subjetivo do credor de exigir a prestação. Aqui o vencimento coincidirá com a exigibilidade.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Caso o credor demande antes do vencimento do débito, além de ver sua pretensão neutralizada pelo devedor, ficará sujeito às sanções da cobrança indevida. Abuso de direito (art. 187, CC).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Art. 939, CC: “O credor que demandar o devedor antes de vencida a dívida, </a:t>
            </a:r>
            <a:r>
              <a:rPr lang="pt-BR" sz="2000" u="sng" dirty="0" smtClean="0"/>
              <a:t>fora dos casos em que a lei o permita</a:t>
            </a:r>
            <a:r>
              <a:rPr lang="pt-BR" sz="2000" dirty="0" smtClean="0"/>
              <a:t>, ficará obrigado a esperar o tempo em que faltava para o vencimento, a descontar os juros correspondentes, embora estipulados, e a pagar as custas em dobro”. </a:t>
            </a:r>
            <a:endParaRPr lang="pt-BR" sz="2000" dirty="0"/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A exigibilidade do débito poderá preceder o vencimento da obrigação quando verificar-se qualquer das hipóteses do art. 333, CC.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ção">
  <a:themeElements>
    <a:clrScheme name="Adjacê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Fundição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undiçã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c:\Arquivos de programas\Microsoft Office2\Templates\Presentation Designs\Blends.pot</Template>
  <TotalTime>42041</TotalTime>
  <Words>7098</Words>
  <Application>Microsoft Office PowerPoint</Application>
  <PresentationFormat>Apresentação na tela (4:3)</PresentationFormat>
  <Paragraphs>525</Paragraphs>
  <Slides>50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50</vt:i4>
      </vt:variant>
    </vt:vector>
  </HeadingPairs>
  <TitlesOfParts>
    <vt:vector size="51" baseType="lpstr">
      <vt:lpstr>Fundição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Ministério Público - 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Controle Externo</dc:title>
  <dc:creator>PGJ001</dc:creator>
  <cp:lastModifiedBy>Daniella</cp:lastModifiedBy>
  <cp:revision>1108</cp:revision>
  <cp:lastPrinted>2015-09-01T16:56:40Z</cp:lastPrinted>
  <dcterms:created xsi:type="dcterms:W3CDTF">2002-06-18T12:30:57Z</dcterms:created>
  <dcterms:modified xsi:type="dcterms:W3CDTF">2017-02-21T00:53:51Z</dcterms:modified>
</cp:coreProperties>
</file>