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76" r:id="rId5"/>
    <p:sldId id="277" r:id="rId6"/>
    <p:sldId id="279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7" d="100"/>
          <a:sy n="77" d="100"/>
        </p:scale>
        <p:origin x="-462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8770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0888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8868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40682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2319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19094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510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16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024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5369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377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2215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6008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7791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159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1933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6FAE8-9134-4421-AB52-12182F32BC98}" type="datetimeFigureOut">
              <a:rPr lang="pt-BR" smtClean="0"/>
              <a:t>28/01/2021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4AF3D8B-7567-43B1-9400-D0B200216F7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5816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763740" y="3038246"/>
            <a:ext cx="7766936" cy="1096899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>
                <a:solidFill>
                  <a:schemeClr val="accent1"/>
                </a:solidFill>
              </a:rPr>
              <a:t>Direito Constitucional</a:t>
            </a:r>
          </a:p>
          <a:p>
            <a:pPr algn="ctr"/>
            <a:endParaRPr lang="pt-BR" sz="2400" b="1" dirty="0">
              <a:solidFill>
                <a:schemeClr val="accent1"/>
              </a:solidFill>
            </a:endParaRPr>
          </a:p>
          <a:p>
            <a:pPr algn="ctr"/>
            <a:r>
              <a:rPr lang="pt-BR" sz="2800" dirty="0" err="1"/>
              <a:t>Julio</a:t>
            </a:r>
            <a:r>
              <a:rPr lang="pt-BR" sz="2800" dirty="0"/>
              <a:t> </a:t>
            </a:r>
            <a:r>
              <a:rPr lang="pt-BR" sz="2800" dirty="0" err="1"/>
              <a:t>Grostein</a:t>
            </a:r>
            <a:endParaRPr lang="pt-BR" sz="2800" dirty="0"/>
          </a:p>
          <a:p>
            <a:pPr algn="ctr"/>
            <a:r>
              <a:rPr lang="pt-BR" sz="2400" dirty="0"/>
              <a:t>Defensor Público de São Paulo</a:t>
            </a:r>
          </a:p>
          <a:p>
            <a:pPr algn="ctr"/>
            <a:r>
              <a:rPr lang="pt-BR" sz="2400" dirty="0"/>
              <a:t>Doutor e mestre em Direito Constitucional pela USP</a:t>
            </a:r>
          </a:p>
          <a:p>
            <a:pPr algn="ctr"/>
            <a:r>
              <a:rPr lang="pt-BR" sz="2400" dirty="0" err="1"/>
              <a:t>Instagram</a:t>
            </a:r>
            <a:r>
              <a:rPr lang="pt-BR" sz="2400" dirty="0"/>
              <a:t>: @</a:t>
            </a:r>
            <a:r>
              <a:rPr lang="pt-BR" sz="2400" dirty="0" err="1"/>
              <a:t>juliogrostein</a:t>
            </a:r>
            <a:endParaRPr lang="pt-BR" sz="2400" dirty="0"/>
          </a:p>
          <a:p>
            <a:pPr algn="ctr"/>
            <a:r>
              <a:rPr lang="pt-BR" sz="2400" dirty="0" err="1"/>
              <a:t>Twitter</a:t>
            </a:r>
            <a:r>
              <a:rPr lang="pt-BR" sz="2400" dirty="0"/>
              <a:t>: @</a:t>
            </a:r>
            <a:r>
              <a:rPr lang="pt-BR" sz="2400" dirty="0" err="1"/>
              <a:t>JulioGrostein</a:t>
            </a:r>
            <a:r>
              <a:rPr lang="pt-BR" sz="2400" dirty="0"/>
              <a:t> </a:t>
            </a:r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986161" y="994998"/>
            <a:ext cx="7766936" cy="1646302"/>
          </a:xfrm>
        </p:spPr>
        <p:txBody>
          <a:bodyPr/>
          <a:lstStyle/>
          <a:p>
            <a:pPr algn="ctr"/>
            <a:r>
              <a:rPr lang="pt-BR" sz="4800" dirty="0">
                <a:latin typeface="Arial Narrow" panose="020B0606020202030204" pitchFamily="34" charset="0"/>
              </a:rPr>
              <a:t>CURSO POPULAR DE FORMAÇÃO DE DEFENSORAS E DEFENSORES PÚBLICOS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846" y="617800"/>
            <a:ext cx="1071754" cy="1594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271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9689" y="924913"/>
            <a:ext cx="9319283" cy="5166968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pt-BR" sz="2600" b="1" dirty="0"/>
              <a:t>OS LIMITES DO CONTROLE DE CONSTITUCIONALIDADE</a:t>
            </a:r>
            <a:endParaRPr lang="pt-BR" sz="2600" dirty="0"/>
          </a:p>
          <a:p>
            <a:pPr marL="0" indent="0">
              <a:buNone/>
            </a:pPr>
            <a:endParaRPr lang="pt-BR" sz="2400" dirty="0"/>
          </a:p>
          <a:p>
            <a:endParaRPr lang="pt-B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600" b="1" dirty="0"/>
              <a:t>1. O surgimento da jurisdição constitucional como mecanismo de defesa/guarda da Constituição: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endParaRPr lang="pt-BR" sz="2600" b="1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600" u="sng" dirty="0"/>
              <a:t>1.1 Federalista 78 e 81</a:t>
            </a:r>
            <a:r>
              <a:rPr lang="pt-BR" sz="2600" dirty="0"/>
              <a:t> (Alexander Hamilton, James Madison e John Jay)</a:t>
            </a:r>
          </a:p>
          <a:p>
            <a:pPr>
              <a:lnSpc>
                <a:spcPct val="150000"/>
              </a:lnSpc>
            </a:pPr>
            <a:endParaRPr lang="pt-BR" sz="26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600" u="sng" dirty="0"/>
              <a:t>1.2 </a:t>
            </a:r>
            <a:r>
              <a:rPr lang="pt-BR" sz="2600" i="1" u="sng" dirty="0" err="1"/>
              <a:t>Marbury</a:t>
            </a:r>
            <a:r>
              <a:rPr lang="pt-BR" sz="2600" i="1" u="sng" dirty="0"/>
              <a:t> v. Madison</a:t>
            </a:r>
            <a:r>
              <a:rPr lang="pt-BR" sz="2600" i="1" dirty="0"/>
              <a:t> </a:t>
            </a:r>
            <a:r>
              <a:rPr lang="pt-BR" sz="2600" dirty="0"/>
              <a:t>(1803)</a:t>
            </a:r>
          </a:p>
          <a:p>
            <a:pPr>
              <a:lnSpc>
                <a:spcPct val="150000"/>
              </a:lnSpc>
            </a:pPr>
            <a:endParaRPr lang="pt-BR" sz="26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600" u="sng" dirty="0"/>
              <a:t>1.3 O modelo </a:t>
            </a:r>
            <a:r>
              <a:rPr lang="pt-BR" sz="2600" u="sng" dirty="0" err="1"/>
              <a:t>kelseniano</a:t>
            </a:r>
            <a:r>
              <a:rPr lang="pt-BR" sz="2600" u="sng" dirty="0"/>
              <a:t> de Tribunal Constitucional  e o debate Carl Schmitt vs. Hans Kelsen</a:t>
            </a:r>
          </a:p>
          <a:p>
            <a:pPr marL="0" indent="0" algn="just">
              <a:buNone/>
            </a:pPr>
            <a:endParaRPr lang="pt-BR" dirty="0"/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35837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7907" y="764275"/>
            <a:ext cx="8960936" cy="5129898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pt-BR" sz="3600" b="1" dirty="0"/>
              <a:t>OS LIMITES DO CONTROLE DE CONSTITUCIONALIDADE</a:t>
            </a:r>
            <a:endParaRPr lang="pt-BR" sz="3600" dirty="0"/>
          </a:p>
          <a:p>
            <a:pPr marL="0" indent="0">
              <a:buNone/>
            </a:pPr>
            <a:endParaRPr lang="pt-BR" sz="36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3600" b="1" dirty="0"/>
              <a:t>2. Democracia vs. Constitucionalismo</a:t>
            </a:r>
          </a:p>
          <a:p>
            <a:pPr>
              <a:lnSpc>
                <a:spcPct val="150000"/>
              </a:lnSpc>
            </a:pPr>
            <a:endParaRPr lang="pt-BR" sz="36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3600" u="sng" dirty="0"/>
              <a:t>2.1 O paradigma da </a:t>
            </a:r>
            <a:r>
              <a:rPr lang="pt-BR" sz="3600" u="sng" dirty="0" err="1"/>
              <a:t>sacralidada</a:t>
            </a:r>
            <a:r>
              <a:rPr lang="pt-BR" sz="3600" u="sng" dirty="0"/>
              <a:t> da lei</a:t>
            </a:r>
            <a:r>
              <a:rPr lang="pt-BR" sz="3600" dirty="0"/>
              <a:t> – </a:t>
            </a:r>
            <a:r>
              <a:rPr lang="pt-BR" sz="3600" i="1" dirty="0" err="1"/>
              <a:t>rule</a:t>
            </a:r>
            <a:r>
              <a:rPr lang="pt-BR" sz="3600" i="1" dirty="0"/>
              <a:t> </a:t>
            </a:r>
            <a:r>
              <a:rPr lang="pt-BR" sz="3600" i="1" dirty="0" err="1"/>
              <a:t>of</a:t>
            </a:r>
            <a:r>
              <a:rPr lang="pt-BR" sz="3600" i="1" dirty="0"/>
              <a:t> </a:t>
            </a:r>
            <a:r>
              <a:rPr lang="pt-BR" sz="3600" i="1" dirty="0" err="1"/>
              <a:t>law</a:t>
            </a:r>
            <a:r>
              <a:rPr lang="pt-BR" sz="3600" dirty="0"/>
              <a:t> – </a:t>
            </a:r>
            <a:r>
              <a:rPr lang="pt-BR" sz="3600" b="1" dirty="0"/>
              <a:t>soberania do parlamento</a:t>
            </a:r>
            <a:endParaRPr lang="pt-BR" sz="3600" dirty="0"/>
          </a:p>
          <a:p>
            <a:pPr marL="0" indent="0">
              <a:lnSpc>
                <a:spcPct val="150000"/>
              </a:lnSpc>
              <a:buNone/>
            </a:pPr>
            <a:endParaRPr lang="pt-BR" sz="36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3600" u="sng" dirty="0"/>
              <a:t>2.2 O paradigma da </a:t>
            </a:r>
            <a:r>
              <a:rPr lang="pt-BR" sz="3600" i="1" u="sng" dirty="0"/>
              <a:t>judicial </a:t>
            </a:r>
            <a:r>
              <a:rPr lang="pt-BR" sz="3600" i="1" u="sng" dirty="0" err="1"/>
              <a:t>review</a:t>
            </a:r>
            <a:endParaRPr lang="pt-BR" sz="3600" dirty="0"/>
          </a:p>
          <a:p>
            <a:pPr>
              <a:lnSpc>
                <a:spcPct val="150000"/>
              </a:lnSpc>
            </a:pPr>
            <a:endParaRPr lang="pt-BR" sz="36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3600" dirty="0"/>
              <a:t>- </a:t>
            </a:r>
            <a:r>
              <a:rPr lang="pt-BR" sz="3600" i="1" dirty="0"/>
              <a:t>Global </a:t>
            </a:r>
            <a:r>
              <a:rPr lang="pt-BR" sz="3600" i="1" dirty="0" err="1"/>
              <a:t>expansion</a:t>
            </a:r>
            <a:r>
              <a:rPr lang="pt-BR" sz="3600" i="1" dirty="0"/>
              <a:t> </a:t>
            </a:r>
            <a:r>
              <a:rPr lang="pt-BR" sz="3600" i="1" dirty="0" err="1"/>
              <a:t>of</a:t>
            </a:r>
            <a:r>
              <a:rPr lang="pt-BR" sz="3600" i="1" dirty="0"/>
              <a:t> judicial </a:t>
            </a:r>
            <a:r>
              <a:rPr lang="pt-BR" sz="3600" i="1" dirty="0" err="1"/>
              <a:t>power</a:t>
            </a:r>
            <a:r>
              <a:rPr lang="pt-BR" sz="3600" dirty="0"/>
              <a:t> (</a:t>
            </a:r>
            <a:r>
              <a:rPr lang="pt-BR" sz="3600" dirty="0" err="1"/>
              <a:t>Chester</a:t>
            </a:r>
            <a:r>
              <a:rPr lang="pt-BR" sz="3600" dirty="0"/>
              <a:t> </a:t>
            </a:r>
            <a:r>
              <a:rPr lang="pt-BR" sz="3600" dirty="0" err="1"/>
              <a:t>Neal</a:t>
            </a:r>
            <a:r>
              <a:rPr lang="pt-BR" sz="3600" dirty="0"/>
              <a:t> Tate)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3600" dirty="0"/>
              <a:t>- </a:t>
            </a:r>
            <a:r>
              <a:rPr lang="pt-BR" sz="3600" i="1" dirty="0" err="1"/>
              <a:t>Juristocracy</a:t>
            </a:r>
            <a:r>
              <a:rPr lang="pt-BR" sz="3600" dirty="0"/>
              <a:t> (</a:t>
            </a:r>
            <a:r>
              <a:rPr lang="pt-BR" sz="3600" dirty="0" err="1"/>
              <a:t>Ran</a:t>
            </a:r>
            <a:r>
              <a:rPr lang="pt-BR" sz="3600" dirty="0"/>
              <a:t> </a:t>
            </a:r>
            <a:r>
              <a:rPr lang="pt-BR" sz="3600" dirty="0" err="1"/>
              <a:t>Hirschl</a:t>
            </a:r>
            <a:r>
              <a:rPr lang="pt-BR" sz="3600" dirty="0"/>
              <a:t>)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3600" dirty="0"/>
              <a:t>- </a:t>
            </a:r>
            <a:r>
              <a:rPr lang="pt-BR" sz="3600" i="1" dirty="0" err="1"/>
              <a:t>Supremocracia</a:t>
            </a:r>
            <a:r>
              <a:rPr lang="pt-BR" sz="3600" dirty="0"/>
              <a:t> (Oscar Vilhena)</a:t>
            </a:r>
            <a:endParaRPr lang="pt-BR" sz="2800" dirty="0"/>
          </a:p>
          <a:p>
            <a:pPr marL="457200" lvl="1" indent="0" algn="just">
              <a:buNone/>
            </a:pP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4070560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7906" y="702492"/>
            <a:ext cx="8936223" cy="3880773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/>
              <a:t>OS LIMITES DO CONTROLE DE CONSTITUCIONALIDADE</a:t>
            </a: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400" u="sng" dirty="0"/>
              <a:t>2.3 Repercussões da prevalência do </a:t>
            </a:r>
            <a:r>
              <a:rPr lang="pt-BR" sz="2400" i="1" u="sng" dirty="0"/>
              <a:t>judicial </a:t>
            </a:r>
            <a:r>
              <a:rPr lang="pt-BR" sz="2400" i="1" u="sng" dirty="0" err="1"/>
              <a:t>review</a:t>
            </a:r>
            <a:r>
              <a:rPr lang="pt-BR" sz="2400" u="sng" dirty="0"/>
              <a:t>:</a:t>
            </a:r>
            <a:endParaRPr lang="pt-B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400" dirty="0"/>
              <a:t>a) força normativa da Constituição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2400" dirty="0"/>
              <a:t>b) </a:t>
            </a:r>
            <a:r>
              <a:rPr lang="pt-BR" sz="2400" dirty="0" err="1"/>
              <a:t>neoconstitucionalismo</a:t>
            </a:r>
            <a:endParaRPr lang="pt-B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400" dirty="0"/>
              <a:t>c) pós-positivismo e normatividade dos princípios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2400" dirty="0"/>
              <a:t>d) novos métodos interpretativos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2400" dirty="0"/>
              <a:t>e) maior intervenção do Poder Judiciário em políticas públicas</a:t>
            </a:r>
          </a:p>
        </p:txBody>
      </p:sp>
    </p:spTree>
    <p:extLst>
      <p:ext uri="{BB962C8B-B14F-4D97-AF65-F5344CB8AC3E}">
        <p14:creationId xmlns:p14="http://schemas.microsoft.com/office/powerpoint/2010/main" val="1809482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3" y="331789"/>
            <a:ext cx="9331639" cy="5636525"/>
          </a:xfrm>
        </p:spPr>
        <p:txBody>
          <a:bodyPr>
            <a:normAutofit/>
          </a:bodyPr>
          <a:lstStyle/>
          <a:p>
            <a:pPr algn="ctr"/>
            <a:r>
              <a:rPr lang="pt-BR" sz="2000" b="1" dirty="0"/>
              <a:t>OS LIMITES DO CONTROLE DE CONSTITUCIONALIDADE</a:t>
            </a: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000" u="sng" dirty="0"/>
              <a:t>3. Críticas ao modelo de jurisdição constitucional expandida/forte: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2000" dirty="0"/>
              <a:t>a) </a:t>
            </a:r>
            <a:r>
              <a:rPr lang="pt-BR" sz="2000" dirty="0" err="1"/>
              <a:t>judicialização</a:t>
            </a:r>
            <a:r>
              <a:rPr lang="pt-BR" sz="2000" dirty="0"/>
              <a:t> da política (controle judicial de políticas públicas)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2000" dirty="0"/>
              <a:t>b) politização da justiça (</a:t>
            </a:r>
            <a:r>
              <a:rPr lang="pt-BR" sz="2000" i="1" dirty="0" err="1"/>
              <a:t>result</a:t>
            </a:r>
            <a:r>
              <a:rPr lang="pt-BR" sz="2000" i="1" dirty="0"/>
              <a:t> </a:t>
            </a:r>
            <a:r>
              <a:rPr lang="pt-BR" sz="2000" i="1" dirty="0" err="1"/>
              <a:t>oriented-judging</a:t>
            </a:r>
            <a:r>
              <a:rPr lang="pt-BR" sz="2000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2000" dirty="0"/>
              <a:t>c) Ativismo judicial</a:t>
            </a:r>
          </a:p>
          <a:p>
            <a:pPr>
              <a:lnSpc>
                <a:spcPct val="150000"/>
              </a:lnSpc>
            </a:pPr>
            <a:endParaRPr lang="pt-BR" sz="2000" u="sng" dirty="0"/>
          </a:p>
          <a:p>
            <a:pPr>
              <a:lnSpc>
                <a:spcPct val="150000"/>
              </a:lnSpc>
              <a:buFont typeface="Wingdings"/>
              <a:buChar char="à"/>
            </a:pPr>
            <a:r>
              <a:rPr lang="pt-BR" sz="2000" u="sng" dirty="0"/>
              <a:t>propostas conciliadoras - modelo fraco de controle de constitucionalidade: </a:t>
            </a: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r>
              <a:rPr lang="pt-BR" sz="2000" dirty="0" err="1"/>
              <a:t>procedimentalismo</a:t>
            </a:r>
            <a:r>
              <a:rPr lang="pt-BR" sz="2000" dirty="0"/>
              <a:t> (John Hart Ely)</a:t>
            </a:r>
          </a:p>
          <a:p>
            <a:pPr marL="800100" lvl="1" indent="-342900">
              <a:lnSpc>
                <a:spcPct val="150000"/>
              </a:lnSpc>
              <a:buFontTx/>
              <a:buChar char="-"/>
            </a:pPr>
            <a:r>
              <a:rPr lang="pt-BR" sz="2000" dirty="0"/>
              <a:t>minimalismo judicial (</a:t>
            </a:r>
            <a:r>
              <a:rPr lang="pt-BR" sz="2000" dirty="0" err="1"/>
              <a:t>Cass</a:t>
            </a:r>
            <a:r>
              <a:rPr lang="pt-BR" sz="2000" dirty="0"/>
              <a:t> </a:t>
            </a:r>
            <a:r>
              <a:rPr lang="pt-BR" sz="2000" dirty="0" err="1"/>
              <a:t>Sunstein</a:t>
            </a:r>
            <a:r>
              <a:rPr lang="pt-BR" sz="2000" dirty="0"/>
              <a:t>)</a:t>
            </a:r>
          </a:p>
          <a:p>
            <a:pPr algn="just"/>
            <a:endParaRPr lang="pt-BR" sz="2400" dirty="0"/>
          </a:p>
          <a:p>
            <a:pPr marL="0" indent="0" algn="just">
              <a:buNone/>
            </a:pPr>
            <a:endParaRPr lang="pt-BR" sz="2400" dirty="0"/>
          </a:p>
          <a:p>
            <a:pPr algn="just"/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3738357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76188" y="383276"/>
            <a:ext cx="8596668" cy="5510897"/>
          </a:xfrm>
        </p:spPr>
        <p:txBody>
          <a:bodyPr>
            <a:noAutofit/>
          </a:bodyPr>
          <a:lstStyle/>
          <a:p>
            <a:pPr algn="ctr"/>
            <a:r>
              <a:rPr lang="pt-BR" sz="2400" b="1" dirty="0"/>
              <a:t>OS LIMITES DO CONTROLE DE CONSTITUCIONALIDADE</a:t>
            </a:r>
            <a:endParaRPr lang="pt-BR" sz="2400" dirty="0"/>
          </a:p>
          <a:p>
            <a:pPr marL="0" indent="0">
              <a:buNone/>
            </a:pPr>
            <a:endParaRPr lang="pt-B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400" b="1" dirty="0"/>
              <a:t>4. Dois paradigmas interpretativos estabelecidos pela Suprema Corte norte-americana</a:t>
            </a:r>
            <a:endParaRPr lang="pt-BR" sz="2400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400" dirty="0"/>
              <a:t> 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pt-BR" sz="2400" u="sng" dirty="0"/>
              <a:t>4.1 </a:t>
            </a:r>
            <a:r>
              <a:rPr lang="pt-BR" sz="2400" u="sng" dirty="0" err="1"/>
              <a:t>Originalismo</a:t>
            </a:r>
            <a:endParaRPr lang="pt-BR" sz="2400" u="sng" dirty="0"/>
          </a:p>
          <a:p>
            <a:pPr>
              <a:lnSpc>
                <a:spcPct val="150000"/>
              </a:lnSpc>
            </a:pPr>
            <a:endParaRPr lang="pt-BR" sz="2400" u="sng" dirty="0"/>
          </a:p>
          <a:p>
            <a:pPr marL="0" indent="0">
              <a:lnSpc>
                <a:spcPct val="150000"/>
              </a:lnSpc>
              <a:buNone/>
            </a:pPr>
            <a:r>
              <a:rPr lang="pt-BR" sz="2400" u="sng" dirty="0"/>
              <a:t>4.2 Interpretação judicial evolutiva</a:t>
            </a:r>
          </a:p>
        </p:txBody>
      </p:sp>
    </p:spTree>
    <p:extLst>
      <p:ext uri="{BB962C8B-B14F-4D97-AF65-F5344CB8AC3E}">
        <p14:creationId xmlns:p14="http://schemas.microsoft.com/office/powerpoint/2010/main" val="321075064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596</TotalTime>
  <Words>273</Words>
  <Application>Microsoft Office PowerPoint</Application>
  <PresentationFormat>Widescreen</PresentationFormat>
  <Paragraphs>55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Facetado</vt:lpstr>
      <vt:lpstr>CURSO POPULAR DE FORMAÇÃO DE DEFENSORAS E DEFENSORES PÚBLICOS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Curso Popular de Formação de Defensoras e Defensores Públicos</dc:title>
  <dc:creator>Admin</dc:creator>
  <cp:lastModifiedBy>Julio Grostein</cp:lastModifiedBy>
  <cp:revision>147</cp:revision>
  <dcterms:created xsi:type="dcterms:W3CDTF">2017-11-28T11:43:42Z</dcterms:created>
  <dcterms:modified xsi:type="dcterms:W3CDTF">2021-01-28T20:39:38Z</dcterms:modified>
</cp:coreProperties>
</file>