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0480" cy="6637680"/>
            <a:chOff x="0" y="228600"/>
            <a:chExt cx="2850480" cy="663768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99720" cy="6249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5480" cy="232128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8400" cy="141912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0280" cy="36252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080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120" cy="292680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000" cy="102384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040" cy="404712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0920" cy="3362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6360" cy="2206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7600" cy="62136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0"/>
            <a:ext cx="2355480" cy="6852240"/>
            <a:chOff x="27360" y="0"/>
            <a:chExt cx="2355480" cy="6852240"/>
          </a:xfrm>
        </p:grpSpPr>
        <p:sp>
          <p:nvSpPr>
            <p:cNvPr id="14" name="CustomShape 15"/>
            <p:cNvSpPr/>
            <p:nvPr/>
          </p:nvSpPr>
          <p:spPr>
            <a:xfrm>
              <a:off x="27360" y="0"/>
              <a:ext cx="493200" cy="439992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2280" cy="157968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9840" cy="98964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0800" cy="22348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160" cy="302616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1360" cy="510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040" cy="271584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9520" cy="2520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9520" cy="52956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 flipV="1">
            <a:off x="-4320" y="-806040"/>
            <a:ext cx="1587600" cy="50616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50480" cy="6637680"/>
            <a:chOff x="0" y="228600"/>
            <a:chExt cx="2850480" cy="663768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9720" cy="62496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5480" cy="232128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8400" cy="141912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70280" cy="36252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20800" cy="332748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5120" cy="292680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9000" cy="102384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5040" cy="404712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60920" cy="33624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6360" cy="22068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7600" cy="62136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0"/>
            <a:ext cx="2355480" cy="6852240"/>
            <a:chOff x="27360" y="0"/>
            <a:chExt cx="2355480" cy="6852240"/>
          </a:xfrm>
        </p:grpSpPr>
        <p:sp>
          <p:nvSpPr>
            <p:cNvPr id="80" name="CustomShape 15"/>
            <p:cNvSpPr/>
            <p:nvPr/>
          </p:nvSpPr>
          <p:spPr>
            <a:xfrm>
              <a:off x="27360" y="0"/>
              <a:ext cx="493200" cy="439992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2280" cy="157968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9840" cy="98964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50800" cy="223488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3160" cy="302616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1360" cy="510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9040" cy="271584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9520" cy="2520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9520" cy="52956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4320" y="-806040"/>
            <a:ext cx="1587600" cy="50616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contato@laracastelobranco.com.b" TargetMode="Externa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258912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 u="sng">
                <a:solidFill>
                  <a:srgbClr val="404040"/>
                </a:solidFill>
                <a:uFillTx/>
                <a:latin typeface="Century Gothic"/>
                <a:ea typeface="DejaVu Sans"/>
              </a:rPr>
              <a:t>Lara Castelo Branco Monteiro Benevides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 u="sng">
                <a:solidFill>
                  <a:srgbClr val="2da0f1"/>
                </a:solidFill>
                <a:uFillTx/>
                <a:latin typeface="Century Gothic"/>
                <a:ea typeface="DejaVu Sans"/>
                <a:hlinkClick r:id="rId1"/>
              </a:rPr>
              <a:t>contato@laracastelobranco.com.b</a:t>
            </a:r>
            <a:r>
              <a:rPr b="0" lang="pt-BR" sz="2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r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@laracastelob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Bibliografia/fonte: 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5040000" y="3528000"/>
            <a:ext cx="2224800" cy="288000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7488000" y="3528360"/>
            <a:ext cx="2231640" cy="295164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3168000" y="4248360"/>
            <a:ext cx="1079640" cy="107964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5"/>
          <a:stretch/>
        </p:blipFill>
        <p:spPr>
          <a:xfrm>
            <a:off x="9792000" y="3585960"/>
            <a:ext cx="2102760" cy="303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Regime Jurídico Administrativo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Art 5º, LV, CF - aos litigantes, em processo judicial ou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administrativo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 e aos acusados em geral são assegurados o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contraditório e ampla defesa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 com os meios e recursos a ela inerentes.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Súmula Vinculante 5. A falta de defesa técnica por advogado no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processo administrativo disciplinar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não ofende a Constituição.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Súmula Vinculante 21. É inconstitucional a exigência de depósito ou arrolamento prévios de dinheiro ou bens para admissibilidade de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recurso administrativo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Regime Jurídico Administrativo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Princípios Implícitos: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Autotutela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poder-dever (obrigação) que a Adm. tem de rever seus próprios atos independentemente de provocação. Não impede o controle de mérito.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nula atos </a:t>
            </a:r>
            <a:r>
              <a:rPr b="1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i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legais / </a:t>
            </a:r>
            <a:r>
              <a:rPr b="1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R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evoga atos </a:t>
            </a:r>
            <a:r>
              <a:rPr b="1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v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álidos.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Anulação: adm., ou jud., retroage ato viciado. ; Revogação: só a adm., não retroage.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SÚMULA 473 do STF: A administração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pode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anular seus próprios atos, quando eivados de vícios que os tornam ilegais, porque deles não se originam direitos; ou revogá-los, por motivo de conveniência ou oportunidade, respeitados os direitos adquiridos, e ressalvada, em todos os casos, a apreciação judicial.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Súmula 611, STJ - Desde que devidamente motivada e com amparo em investigação ou sindicância, é permitida a instauração de processo administrativo disciplinar com base em denúncia anônima, em face do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poder-dever de autotutela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imposto à Administração.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Regime Jurídico Administrativo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Princípios Implícitos: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Motivação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os atos administrativos devem se justificados. Há exceções. Teoria dos motivos determinantes (exoneração de servidor público).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Razoabilidade/proporcionalidade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 atuação razoável na interpretação da lei. Ponderação entre vantagens x desvantagens.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Continuidade (L. 8.987/95):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serviços devem ser ininterruptos 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Exceções: → ordem técnica ou → inadimplemento do usuário;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Exigências: → urgência ou → mediante aviso.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Respeitado o interesse da coletividade.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* </a:t>
            </a:r>
            <a:r>
              <a:rPr b="0" i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Exceptio non adimpleti contractus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(postergada!)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Poderes Administrativos</a:t>
            </a:r>
            <a:endParaRPr b="1" lang="pt-BR" sz="26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Difere dos Poderes do Estado.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Instrumentos necessários para atender ao interesse público.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Abuso de poder: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excesso: vício de competência. (CEP)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desvio: vício de finalidade. (FDP)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 vinculado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não há liberdade na decisão do administrador. Preenchidos os requisitos, a autoridade tem de praticar o ato.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Ex.: licença para construir e para dirigir.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 discricionário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há conveniência e oportunidade do administrador, dentro dos limites da lei.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Ex.: permissão de uso de bem público, interpretação de conceito indeterminado.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Poderes Administrativos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Discricionário em que medida?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Competência: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vinculada (sempre decorre de lei);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Finalidade: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vinculada;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Forma: 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será vinculada quando prevista em lei;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Motivo e objeto: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elementos deixados à discricionariedade administrativa.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Normativo; Hierárquico; Disciplinar; de Polícia.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 Normativo: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atos normativos inferiores a lei, que a minudenciam e facilitam sua execução. Não inova, não legisla.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Regulamentos (decreto):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Atos privativos dos Chefes do Executivo.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Executivo: regulamento editado para a fiel execução da lei. 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Autônomos: substituem a lei. Exceção.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Art. 84,CF. Compete privativamente ao Presidente da República: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VI - dispor, mediante decreto, sobre: (Redação dada pela EC nº 32/2001)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a) organização e funcionamento da administração federal, quando não implicar aumento de despesa nem criação ou extinção de órgãos públicos; 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(Redação dada pela EC nº 32/2001)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b) extinção de funções ou cargos públicos, quando vagos;  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008800" y="1296000"/>
            <a:ext cx="8532720" cy="46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Poder Hierárquico: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poder que a Administração tem de coordenar as funções administrativas.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Apenas internamente, pois não há hierarquia entre pessoas jurídicas diversas.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É possível: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delegação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avocação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(arts. 12 e 15 da L. 9784/99):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Art. 12. Um órgão administrativo e seu titular poderão, se não houver impedimento legal,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delegar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parte da sua competência a outros órgãos ou titulares, ainda que estes não lhe sejam hierarquicamente subordinados, quando for conveniente, em razão de circunstâncias de índole técnica, social, econômica, jurídica ou territorial. (...)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Art. 15. Será permitida, em caráter excepcional e por motivos relevantes devidamente justificados, a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avocação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temporária de competência atribuída a órgão hierarquicamente inferior.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Delegação: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estende-se a competência, mas não transfere. Pode ser delegado para agente de mesma hierarquia ou inferior.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Avocação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um agente toma para si a competência de agente inferior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 Disciplinar: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poder de aplicar sanções, penalidades, a quem tem vínculo especial com a Administração. Há devido processo legal, com contraditório e ampla defesa.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 de Polícia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polícia administrativa (não a judiciária). Poder que a Administração tem de restringir o exercício de liberdades individuais, e ao uso/gozo/disposição de propriedade privada → em nome do interesse público. Limita e condiciona direitos individuais.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 ser discricionário (regra) ou vinculado;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 ser preventivo ou repressivo;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 ser geral ou individual.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CONT. Poder de Polícia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pt-BR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Atributos: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- Discricionariedade;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- Imperatividade: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poder que a Adm. tem de impor ao particular obrigações unilaterais;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- Autoexecutoriedade: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oder de imposição através de meios diretos de execução (reboque). Executa materialmente sem precisar do judiciário. Decorre de lei ou de situação de urgência;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- Coercibilidade: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poder de imposição através de meios indiretos de coerção (multa).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Obs.: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 ser obrigação positiva também;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Conselhos profissionais.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Pandemia.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CONT. Poder de Polícia:</a:t>
            </a:r>
            <a:r>
              <a:rPr b="0" lang="pt-BR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pt-BR" sz="20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Ciclos:</a:t>
            </a:r>
            <a:r>
              <a:rPr b="0" lang="pt-BR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Norma de polícia / restrição 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Fiscalização, 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Consentimento, 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Sanção.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8136000" y="1514880"/>
            <a:ext cx="1803600" cy="129312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6408000" y="2880000"/>
            <a:ext cx="1969920" cy="131076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8640000" y="2896920"/>
            <a:ext cx="1800000" cy="127908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4"/>
          <a:srcRect l="30932" t="0" r="20433" b="26"/>
          <a:stretch/>
        </p:blipFill>
        <p:spPr>
          <a:xfrm>
            <a:off x="4320000" y="3816000"/>
            <a:ext cx="1583640" cy="139896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5"/>
          <a:stretch/>
        </p:blipFill>
        <p:spPr>
          <a:xfrm>
            <a:off x="4248000" y="5328000"/>
            <a:ext cx="1742040" cy="1438920"/>
          </a:xfrm>
          <a:prstGeom prst="rect">
            <a:avLst/>
          </a:prstGeom>
          <a:ln>
            <a:noFill/>
          </a:ln>
        </p:spPr>
      </p:pic>
      <p:sp>
        <p:nvSpPr>
          <p:cNvPr id="182" name="Line 3"/>
          <p:cNvSpPr/>
          <p:nvPr/>
        </p:nvSpPr>
        <p:spPr>
          <a:xfrm flipV="1">
            <a:off x="5400000" y="2016000"/>
            <a:ext cx="2736000" cy="648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Line 4"/>
          <p:cNvSpPr/>
          <p:nvPr/>
        </p:nvSpPr>
        <p:spPr>
          <a:xfrm flipV="1">
            <a:off x="4176000" y="3384000"/>
            <a:ext cx="1944000" cy="216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Line 5"/>
          <p:cNvSpPr/>
          <p:nvPr/>
        </p:nvSpPr>
        <p:spPr>
          <a:xfrm>
            <a:off x="3888000" y="4824000"/>
            <a:ext cx="432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6"/>
          <p:cNvSpPr/>
          <p:nvPr/>
        </p:nvSpPr>
        <p:spPr>
          <a:xfrm>
            <a:off x="3456000" y="5688000"/>
            <a:ext cx="720000" cy="50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7"/>
          <p:cNvSpPr/>
          <p:nvPr/>
        </p:nvSpPr>
        <p:spPr>
          <a:xfrm>
            <a:off x="1585080" y="3240000"/>
            <a:ext cx="1008000" cy="936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>
                <a:latin typeface="Arial"/>
              </a:rPr>
              <a:t>delegável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7" name="CustomShape 8"/>
          <p:cNvSpPr/>
          <p:nvPr/>
        </p:nvSpPr>
        <p:spPr>
          <a:xfrm>
            <a:off x="1512000" y="4320000"/>
            <a:ext cx="1008000" cy="86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>
                <a:latin typeface="Arial"/>
              </a:rPr>
              <a:t>delegável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8" name="CustomShape 9"/>
          <p:cNvSpPr/>
          <p:nvPr/>
        </p:nvSpPr>
        <p:spPr>
          <a:xfrm>
            <a:off x="8006040" y="5544000"/>
            <a:ext cx="3369960" cy="100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 u="sng">
                <a:uFillTx/>
                <a:latin typeface="Arial"/>
              </a:rPr>
              <a:t>Prazo prescricional:</a:t>
            </a:r>
            <a:r>
              <a:rPr b="0" lang="pt-BR" sz="1800" spc="-1" strike="noStrike">
                <a:latin typeface="Arial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5 anos.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Ou 3 anos (proc.adm. paralisado)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Ou prazo da infração penal.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6"/>
          <a:srcRect l="21074" t="8871" r="17829" b="15518"/>
          <a:stretch/>
        </p:blipFill>
        <p:spPr>
          <a:xfrm>
            <a:off x="6149880" y="5472360"/>
            <a:ext cx="1626120" cy="115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258912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rcRect l="11101" t="24262" r="37527" b="16914"/>
          <a:stretch/>
        </p:blipFill>
        <p:spPr>
          <a:xfrm>
            <a:off x="2088000" y="450360"/>
            <a:ext cx="9575640" cy="616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CONT. Poder de Polícia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Art. 78. Considera-se poder de polícia atividade da administração pública que, limitando ou disciplinando direito, interêsse ou liberdade, regula a prática de ato ou abstenção de fato, em razão de intêresse público concernente à segurança, à higiene, à ordem, aos costumes, à disciplina da produção e do mercado, ao exercício de atividades econômicas dependentes de concessão ou autorização do Poder Público, à tranqüilidade pública ou ao respeito à propriedade e aos direitos individuais ou coletivos. (Redação dada pelo Ato Complementar nº 31, de 1966)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       </a:t>
            </a:r>
            <a:r>
              <a:rPr b="0" lang="pt-BR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Parágrafo único. Considera-se regular o exercício do poder de polícia quando desempenhado pelo órgão competente nos limites da lei aplicável, com observância do processo legal e, tratando-se de atividade que a lei tenha como discricionária, sem abuso ou desvio de poder. 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Os 4 Poderes da Administração Pública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pt-BR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Prof. Marcelo Alexandrino (2020, p. 333):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rcRect l="40742" t="33578" r="22052" b="44350"/>
          <a:stretch/>
        </p:blipFill>
        <p:spPr>
          <a:xfrm>
            <a:off x="1439280" y="2160000"/>
            <a:ext cx="9936720" cy="33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Deveres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São deveres do administrador público: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Poder-dever de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agir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para atingir o fim público ele tem o dever de agir, e de atuar em benefício da coletividade e seus indivíduos.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Dever de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eficiência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atuação célere, coordenada, eficiente, ou seja, dever de boa administração.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Dever de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probidade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atuação em consonância com os princípios da moralidade e honestidade administrativa sob pena de serem aplicadas sanções administrativas, penais e política (art. 37, §4º da CF).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Dever de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prestação de contas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refere-se à gestão dos bens e interesses da coletividade.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" descr=""/>
          <p:cNvPicPr/>
          <p:nvPr/>
        </p:nvPicPr>
        <p:blipFill>
          <a:blip r:embed="rId1"/>
          <a:srcRect l="12194" t="16457" r="12805" b="25763"/>
          <a:stretch/>
        </p:blipFill>
        <p:spPr>
          <a:xfrm>
            <a:off x="348120" y="504000"/>
            <a:ext cx="11531880" cy="56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" descr=""/>
          <p:cNvPicPr/>
          <p:nvPr/>
        </p:nvPicPr>
        <p:blipFill>
          <a:blip r:embed="rId1"/>
          <a:srcRect l="12194" t="23809" r="13394" b="23661"/>
          <a:stretch/>
        </p:blipFill>
        <p:spPr>
          <a:xfrm>
            <a:off x="360000" y="648000"/>
            <a:ext cx="11431440" cy="51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" descr=""/>
          <p:cNvPicPr/>
          <p:nvPr/>
        </p:nvPicPr>
        <p:blipFill>
          <a:blip r:embed="rId1"/>
          <a:srcRect l="11601" t="29060" r="28750" b="36270"/>
          <a:stretch/>
        </p:blipFill>
        <p:spPr>
          <a:xfrm>
            <a:off x="424440" y="72000"/>
            <a:ext cx="11239560" cy="367200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2"/>
          <a:srcRect l="12783" t="32215" r="34063" b="34173"/>
          <a:stretch/>
        </p:blipFill>
        <p:spPr>
          <a:xfrm>
            <a:off x="2880000" y="3167280"/>
            <a:ext cx="8713080" cy="3096720"/>
          </a:xfrm>
          <a:prstGeom prst="rect">
            <a:avLst/>
          </a:prstGeom>
          <a:ln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9144000" y="5400000"/>
            <a:ext cx="2448000" cy="1152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>
                <a:latin typeface="Arial"/>
              </a:rPr>
              <a:t>Entidade adm:</a:t>
            </a:r>
            <a:br/>
            <a:r>
              <a:rPr b="0" lang="pt-BR" sz="1800" spc="-1" strike="noStrike">
                <a:latin typeface="Arial"/>
              </a:rPr>
              <a:t>AD. IND.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Controle da Administração Pública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Há 2 sistemas: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Francês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(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sistema de contencioso administrativo ou sistema de dualidade de jurisdição)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Ele adota uma separação absoluta de poderes, e isso impede que um poder controle o outro. Lá tem o CONSELHO DE ESTADO FRANCÊS. Suas decisões são definitivas e não admitem a possibilidade de discussão posterior por meio do judiciário.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→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Inglês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(sistema de jurisdição única) 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 jurisdição é exercida pelo poder judiciário. Só ele emite decisão com caráter de definitividade.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Controle da Administração Pública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Especificamente sobre o controle administrativo: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Modo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Pode ser de legalidade ou de mérito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Momento: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prévio (ex. homologação,aprovação) ou posterior (ex. anulação)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Poder de iniciativa: 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provocado (representação ou reclamação) ou de oficio...</a:t>
            </a:r>
            <a:endParaRPr b="0" lang="pt-BR" sz="1800" spc="-1" strike="noStrike">
              <a:latin typeface="Arial"/>
            </a:endParaRPr>
          </a:p>
          <a:p>
            <a:endParaRPr b="0" lang="pt-BR" sz="1800" spc="-1" strike="noStrike">
              <a:latin typeface="Arial"/>
            </a:endParaRPr>
          </a:p>
          <a:p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Controle da Administração Pública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Espe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008000" y="720000"/>
            <a:ext cx="3744000" cy="2592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>
                <a:latin typeface="Arial"/>
              </a:rPr>
              <a:t>Controle Adm.: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Por vinculação ou por hierarquia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7691400" y="1800000"/>
            <a:ext cx="3816000" cy="266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>
                <a:latin typeface="Arial"/>
              </a:rPr>
              <a:t>Controle Legislativo: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Controle parlamentar direto 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ou com auxílio do Tribunal de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Contas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3600000" y="3744000"/>
            <a:ext cx="3672000" cy="2736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1800" spc="-1" strike="noStrike">
                <a:latin typeface="Arial"/>
              </a:rPr>
              <a:t>Controle Judicial: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Inafastabilidade da Jurisdição</a:t>
            </a:r>
            <a:endParaRPr b="0" lang="pt-BR" sz="18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latin typeface="Arial"/>
              </a:rPr>
              <a:t>diante da ameaça ou</a:t>
            </a:r>
            <a:br/>
            <a:r>
              <a:rPr b="0" lang="pt-BR" sz="1800" spc="-1" strike="noStrike">
                <a:latin typeface="Arial"/>
              </a:rPr>
              <a:t>efetiva lesão 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rcRect l="11601" t="26959" r="13394" b="34168"/>
          <a:stretch/>
        </p:blipFill>
        <p:spPr>
          <a:xfrm>
            <a:off x="504000" y="624240"/>
            <a:ext cx="11698200" cy="3407760"/>
          </a:xfrm>
          <a:prstGeom prst="rect">
            <a:avLst/>
          </a:prstGeom>
          <a:ln>
            <a:noFill/>
          </a:ln>
        </p:spPr>
      </p:pic>
      <p:sp>
        <p:nvSpPr>
          <p:cNvPr id="220" name="TextShape 3"/>
          <p:cNvSpPr txBox="1"/>
          <p:nvPr/>
        </p:nvSpPr>
        <p:spPr>
          <a:xfrm>
            <a:off x="1767240" y="4968000"/>
            <a:ext cx="88887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pt-BR" sz="1800" spc="-1" strike="noStrike">
                <a:latin typeface="Arial"/>
              </a:rPr>
              <a:t>Art. 5º, XXXV, CF - a lei não excluirá da apreciação do Poder Judiciário lesão ou ameaça a direito</a:t>
            </a:r>
            <a:endParaRPr b="1" lang="pt-BR" sz="1800" spc="-1" strike="noStrike"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258912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rcRect l="11101" t="24262" r="38116" b="14719"/>
          <a:stretch/>
        </p:blipFill>
        <p:spPr>
          <a:xfrm>
            <a:off x="1800000" y="204480"/>
            <a:ext cx="9503640" cy="641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1"/>
          <a:srcRect l="12194" t="28012" r="13986" b="37318"/>
          <a:stretch/>
        </p:blipFill>
        <p:spPr>
          <a:xfrm>
            <a:off x="626400" y="360360"/>
            <a:ext cx="11181600" cy="39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2593080" y="1152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1258200" y="-504000"/>
            <a:ext cx="9973800" cy="667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r>
              <a:rPr b="0" lang="pt-BR" sz="1600" spc="-1" strike="noStrike">
                <a:latin typeface="Arial"/>
              </a:rPr>
              <a:t>Art. 71, CF. O controle externo, a cargo do Congresso Nacional, será exercido com o auxílio do Tribunal de Contas da União, ao qual compete:</a:t>
            </a:r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r>
              <a:rPr b="0" lang="pt-BR" sz="1600" spc="-1" strike="noStrike">
                <a:latin typeface="Arial"/>
              </a:rPr>
              <a:t>I - apreciar as contas prestadas anualmente pelo Presidente da República, mediante parecer prévio que deverá ser elaborado em sessenta dias a contar de seu recebimento;</a:t>
            </a:r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r>
              <a:rPr b="0" lang="pt-BR" sz="1600" spc="-1" strike="noStrike">
                <a:latin typeface="Arial"/>
              </a:rPr>
              <a:t>II - julgar as contas dos administradores e demais responsáveis por dinheiros, bens e valores públicos da administração direta e indireta, incluídas as fundações e sociedades instituídas e mantidas pelo Poder Público federal, e as contas daqueles que derem causa a perda, extravio ou outra irregularidade de que resulte prejuízo ao erário público;</a:t>
            </a:r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r>
              <a:rPr b="0" lang="pt-BR" sz="1600" spc="-1" strike="noStrike">
                <a:latin typeface="Arial"/>
              </a:rPr>
              <a:t>III - apreciar, para fins de registro, a legalidade dos atos de admissão de pessoal, a qualquer título, na administração direta e indireta, incluídas as fundações instituídas e mantidas pelo Poder Público, excetuadas as nomeações para cargo de provimento em comissão, bem como a das concessões de aposentadorias, reformas e pensões, ressalvadas as melhorias posteriores que não alterem o fundamento legal do ato concessório;</a:t>
            </a:r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r>
              <a:rPr b="1" lang="pt-BR" sz="1600" spc="-1" strike="noStrike">
                <a:latin typeface="Arial"/>
              </a:rPr>
              <a:t>IV - realizar, por iniciativa própria, da Câmara dos Deputados, do Senado Federal, de Comissão técnica ou de inquérito, inspeções e auditorias de natureza contábil, financeira, orçamentária, operacional e patrimonial, nas unidades administrativas dos Poderes Legislativo, Executivo e </a:t>
            </a:r>
            <a:r>
              <a:rPr b="1" lang="pt-BR" sz="1600" spc="-1" strike="noStrike" u="sng">
                <a:uFillTx/>
                <a:latin typeface="Arial"/>
              </a:rPr>
              <a:t>Judiciário,</a:t>
            </a:r>
            <a:r>
              <a:rPr b="1" lang="pt-BR" sz="1600" spc="-1" strike="noStrike">
                <a:latin typeface="Arial"/>
              </a:rPr>
              <a:t> e demais entidades referidas no inciso II;</a:t>
            </a:r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  <a:p>
            <a:endParaRPr b="0" lang="pt-BR" sz="1600" spc="-1" strike="noStrike">
              <a:latin typeface="Arial"/>
            </a:endParaRPr>
          </a:p>
        </p:txBody>
      </p:sp>
      <p:sp>
        <p:nvSpPr>
          <p:cNvPr id="227" name="TextShape 4"/>
          <p:cNvSpPr txBox="1"/>
          <p:nvPr/>
        </p:nvSpPr>
        <p:spPr>
          <a:xfrm>
            <a:off x="191880" y="4713840"/>
            <a:ext cx="304200" cy="316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pt-BR" sz="1600" spc="-1" strike="noStrike">
                <a:latin typeface="Arial"/>
              </a:rPr>
              <a:t>o</a:t>
            </a:r>
            <a:endParaRPr b="0" lang="pt-BR" sz="16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Conceito. Objeto. Fontes.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Conceito: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1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definimos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o Direito Administrativo como </a:t>
            </a:r>
            <a:r>
              <a:rPr b="0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o ramo do direito público que tem por </a:t>
            </a:r>
            <a:r>
              <a:rPr b="1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objeto</a:t>
            </a:r>
            <a:r>
              <a:rPr b="0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 os órgãos, agentes e pessoas jurídicas administrativas que integram a Administração Pública,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(…); o Direito Administrativo é composto por um </a:t>
            </a:r>
            <a:r>
              <a:rPr b="0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corpo de regras e princípios que disciplinam as relações entre a Administração e os particulares, caracterizadas por uma posição de verticalidade e regidas pelo princípio da justiça distributiva.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(Di Pietro, p. 114).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"/>
          <p:cNvSpPr/>
          <p:nvPr/>
        </p:nvSpPr>
        <p:spPr>
          <a:xfrm>
            <a:off x="2084400" y="792000"/>
            <a:ext cx="9419400" cy="511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Conceito de Administração Pública: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Em resumo, o vocábulo tanto abrange a atividade superior de planejar, dirigir, comandar, como a atividade subordinada de executar. (…) Em sentido amplo para abranger a legislação e a execução. Outros, nela incluem a função administrativa propriamente dita e a função de governo.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(Di Pietro, p. 117).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(...) </a:t>
            </a:r>
            <a:r>
              <a:rPr b="1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em sentido subjetivo, formal ou </a:t>
            </a:r>
            <a:r>
              <a:rPr b="1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orgânico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 ela designa os </a:t>
            </a:r>
            <a:r>
              <a:rPr b="0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entes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que exercem a atividade administrativa; compreende pessoas jurídicas, órgãos e agentes públicos incumbidos de exercer uma das funções em que se triparte a atividade estatal: a função administrativa; </a:t>
            </a:r>
            <a:r>
              <a:rPr b="1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em sentido objetivo, material ou </a:t>
            </a:r>
            <a:r>
              <a:rPr b="1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funcional</a:t>
            </a:r>
            <a:r>
              <a:rPr b="1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ela designa a natureza da </a:t>
            </a:r>
            <a:r>
              <a:rPr b="0" i="1" lang="pt-BR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atividade</a:t>
            </a:r>
            <a:r>
              <a:rPr b="0" i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exercida pelos referidos entes; nesse sentido, a Administração Pública é a própria função administrativa que incumbe, predominantemente, ao Poder Executivo.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(Di Pietro, p. 118).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Administração Pública 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20000" y="136800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Centralizada: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 prestada pela Administração direta (entes federativos e seus órgãos → desconcentração, que é o deslocamento dentro da mesma pessoa, com a criação de órgãos). Núcleo da Administração.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Órgão Público não tem personalidade jurídica.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Descentralizada: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 transfere para uma nova pessoa.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Por outorga: PP transfere a titularidade e a execução. Apenas por lei e para a Adminis. Indireta.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Por delegação: transfere apenas a execução. Pode ser delegada para Adminis. Indireta, direta (lei), particulares (contrato). 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Conceito. Objeto. Fontes.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Fontes: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Constituição, lei,  regulamento e outros atos normativos da Administração Pública, tratados interacionais, doutrina, jurisprudência e os princípios gerais de direito.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Regime Jurídico Administrativo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Supremacia do Interesse Público: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prerrogativas/privilégios;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Indisponibilidade do Interesse Público</a:t>
            </a:r>
            <a:r>
              <a:rPr b="0" lang="pt-BR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limites/deveres.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5688000" y="4320000"/>
            <a:ext cx="2952000" cy="155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a65d"/>
                </a:solidFill>
                <a:latin typeface="Century Gothic"/>
                <a:ea typeface="DejaVu Sans"/>
              </a:rPr>
              <a:t>Regime Jurídico Administrativo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2593080" y="1506960"/>
            <a:ext cx="8914320" cy="44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Princípios expressos: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Art. 37. A administração pública direta e indireta de qualquer dos Poderes da União, dos Estados, do Distrito Federal e dos Municípios obedecerá aos princípios de </a:t>
            </a:r>
            <a:r>
              <a:rPr b="1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legalidade, impessoalidade, moralidade, publicidade e eficiência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e, também, ao seguinte:   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a)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Legalidade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subordinação à lei. Necessita de permissivo legal;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b) 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Impessoalidade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não discriminação + não imputação ao agente (ex: licitação e concurso;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c)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Moralidade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(jurídica):probidade, honestidade;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d)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Publicidade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transparência, controle social. Não é absoluto…Requisito de eficácia.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e) </a:t>
            </a:r>
            <a:r>
              <a:rPr b="0" lang="pt-BR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Eficiência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produtividade com o mínimo de gasto.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407</TotalTime>
  <Application>LibreOffice/6.0.5.2$Windows_X86_64 LibreOffice_project/54c8cbb85f300ac59db32fe8a675ff7683cd5a16</Application>
  <Words>134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2019-09-05T09:02:04Z</dcterms:created>
  <dc:creator>Windows User</dc:creator>
  <dc:description/>
  <dc:language>pt-BR</dc:language>
  <cp:lastModifiedBy/>
  <dcterms:modified xsi:type="dcterms:W3CDTF">2021-05-26T20:58:50Z</dcterms:modified>
  <cp:revision>33</cp:revision>
  <dc:subject/>
  <dc:title>Discussões introdutórias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