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256" r:id="rId2"/>
    <p:sldId id="367" r:id="rId3"/>
    <p:sldId id="370" r:id="rId4"/>
    <p:sldId id="368" r:id="rId5"/>
    <p:sldId id="369" r:id="rId6"/>
    <p:sldId id="374" r:id="rId7"/>
    <p:sldId id="373" r:id="rId8"/>
    <p:sldId id="372" r:id="rId9"/>
    <p:sldId id="414" r:id="rId10"/>
    <p:sldId id="371" r:id="rId11"/>
    <p:sldId id="377" r:id="rId12"/>
    <p:sldId id="376" r:id="rId13"/>
    <p:sldId id="375" r:id="rId14"/>
    <p:sldId id="382" r:id="rId15"/>
    <p:sldId id="381" r:id="rId16"/>
    <p:sldId id="379" r:id="rId17"/>
    <p:sldId id="407" r:id="rId18"/>
    <p:sldId id="394" r:id="rId19"/>
    <p:sldId id="406" r:id="rId20"/>
    <p:sldId id="404" r:id="rId21"/>
    <p:sldId id="405" r:id="rId22"/>
    <p:sldId id="403" r:id="rId23"/>
    <p:sldId id="402" r:id="rId24"/>
    <p:sldId id="401" r:id="rId25"/>
    <p:sldId id="400" r:id="rId26"/>
    <p:sldId id="415" r:id="rId27"/>
    <p:sldId id="397" r:id="rId28"/>
    <p:sldId id="396" r:id="rId29"/>
    <p:sldId id="395" r:id="rId30"/>
    <p:sldId id="393" r:id="rId31"/>
    <p:sldId id="392" r:id="rId32"/>
    <p:sldId id="416" r:id="rId33"/>
    <p:sldId id="391" r:id="rId34"/>
    <p:sldId id="390" r:id="rId35"/>
    <p:sldId id="417" r:id="rId36"/>
    <p:sldId id="389" r:id="rId37"/>
    <p:sldId id="388" r:id="rId38"/>
    <p:sldId id="413" r:id="rId39"/>
    <p:sldId id="387" r:id="rId40"/>
    <p:sldId id="386" r:id="rId41"/>
    <p:sldId id="418" r:id="rId42"/>
    <p:sldId id="385" r:id="rId43"/>
    <p:sldId id="384" r:id="rId44"/>
    <p:sldId id="383" r:id="rId45"/>
    <p:sldId id="378" r:id="rId46"/>
    <p:sldId id="408" r:id="rId47"/>
    <p:sldId id="411" r:id="rId48"/>
    <p:sldId id="412" r:id="rId4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16/10/2023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nbrasil.com.br/nacional/voce-conhece-a-nova-lei-de-transito-faca-o-teste/" TargetMode="External"/><Relationship Id="rId2" Type="http://schemas.openxmlformats.org/officeDocument/2006/relationships/hyperlink" Target="https://www.cnnbrasil.com.br/tudo-sobre/codigo-de-transito-brasileiro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nbrasil.com.br/nacional/numero-de-criancas-brasileiras-que-nao-sabem-ler-e-escrever-cresce-66-na-pandemia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nbrasil.com.br/tudo-sobre/prouni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nbrasil.com.br/nacional/lei-maria-da-penha-completa-16-anos-precisamos-evoluir-mais-diz-especialista/" TargetMode="External"/><Relationship Id="rId2" Type="http://schemas.openxmlformats.org/officeDocument/2006/relationships/hyperlink" Target="https://www.cnnbrasil.com.br/nacional/mais-de-12-mil-pessoas-sao-presas-por-violencia-domestica-e-feminicidio-em-1-me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nbrasil.com.br/tudo-sobre/qualidade-de-vida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nbrasil.com.br/tudo-sobre/cotas/" TargetMode="External"/><Relationship Id="rId2" Type="http://schemas.openxmlformats.org/officeDocument/2006/relationships/hyperlink" Target="https://www.cnnbrasil.com.br/tudo-sobre/enchent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nbrasil.com.br/tudo-sobre/financiamento-estudantil-fie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1412776"/>
            <a:ext cx="6174432" cy="2664296"/>
          </a:xfrm>
        </p:spPr>
        <p:txBody>
          <a:bodyPr>
            <a:noAutofit/>
          </a:bodyPr>
          <a:lstStyle/>
          <a:p>
            <a:pPr algn="ctr"/>
            <a:r>
              <a:rPr lang="pt-BR" sz="4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DIREITO ADMINISTRATIVO</a:t>
            </a:r>
            <a:br>
              <a:rPr lang="pt-BR" sz="4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86000" y="5229200"/>
            <a:ext cx="6172200" cy="1145722"/>
          </a:xfrm>
        </p:spPr>
        <p:txBody>
          <a:bodyPr/>
          <a:lstStyle/>
          <a:p>
            <a:pPr algn="ctr"/>
            <a:r>
              <a:rPr lang="pt-BR" sz="2000" dirty="0">
                <a:solidFill>
                  <a:schemeClr val="tx1"/>
                </a:solidFill>
              </a:rPr>
              <a:t>Renata Cestari</a:t>
            </a:r>
          </a:p>
          <a:p>
            <a:pPr algn="ctr"/>
            <a:r>
              <a:rPr lang="pt-BR" sz="1600" dirty="0">
                <a:solidFill>
                  <a:schemeClr val="tx1"/>
                </a:solidFill>
              </a:rPr>
              <a:t>Procuradora do Ministério Público de Contas</a:t>
            </a:r>
          </a:p>
          <a:p>
            <a:pPr algn="ctr"/>
            <a:r>
              <a:rPr lang="pt-BR" sz="1600" dirty="0">
                <a:solidFill>
                  <a:schemeClr val="tx1"/>
                </a:solidFill>
              </a:rPr>
              <a:t>Professora de Direito Administrativo do </a:t>
            </a:r>
            <a:r>
              <a:rPr lang="pt-BR" sz="1600" dirty="0" err="1">
                <a:solidFill>
                  <a:schemeClr val="tx1"/>
                </a:solidFill>
              </a:rPr>
              <a:t>UNIEvangélica</a:t>
            </a:r>
            <a:endParaRPr lang="pt-BR" sz="1600" dirty="0">
              <a:solidFill>
                <a:schemeClr val="tx1"/>
              </a:solidFill>
            </a:endParaRPr>
          </a:p>
          <a:p>
            <a:pPr algn="ctr"/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702380"/>
              </p:ext>
            </p:extLst>
          </p:nvPr>
        </p:nvGraphicFramePr>
        <p:xfrm>
          <a:off x="1187624" y="260648"/>
          <a:ext cx="7488832" cy="936104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6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dirty="0">
                <a:solidFill>
                  <a:srgbClr val="262626"/>
                </a:solidFill>
                <a:effectLst/>
                <a:latin typeface="CNN Sans Display"/>
              </a:rPr>
              <a:t>Políticas públicas regulatórias</a:t>
            </a:r>
            <a:endParaRPr lang="pt-BR" b="0" i="0" dirty="0">
              <a:solidFill>
                <a:srgbClr val="262626"/>
              </a:solidFill>
              <a:effectLst/>
              <a:latin typeface="CNN Sans Display"/>
            </a:endParaRPr>
          </a:p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Esse tipo de política pública é mais abrangente, assim como o anterior, e, por isso, afeta mais pessoas do que as ações distributivas, por exemplo.</a:t>
            </a:r>
          </a:p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Diante disso, essas políticas são apresentadas em forma </a:t>
            </a:r>
            <a:r>
              <a:rPr lang="pt-BR" b="1" i="0" dirty="0">
                <a:solidFill>
                  <a:schemeClr val="accent1"/>
                </a:solidFill>
                <a:effectLst/>
                <a:latin typeface="CNN Sans Display"/>
              </a:rPr>
              <a:t>de lei, </a:t>
            </a: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como é o caso do </a:t>
            </a:r>
            <a:r>
              <a:rPr lang="pt-BR" b="0" i="0" u="sng" dirty="0">
                <a:solidFill>
                  <a:srgbClr val="2A76BD"/>
                </a:solidFill>
                <a:effectLst/>
                <a:latin typeface="CNN Sans Display"/>
                <a:hlinkClick r:id="rId2"/>
              </a:rPr>
              <a:t>Código de Trânsito Brasileiro</a:t>
            </a: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, que dispõe sobre as </a:t>
            </a:r>
            <a:r>
              <a:rPr lang="pt-BR" b="0" i="0" u="sng" dirty="0">
                <a:solidFill>
                  <a:srgbClr val="2A76BD"/>
                </a:solidFill>
                <a:effectLst/>
                <a:latin typeface="CNN Sans Display"/>
                <a:hlinkClick r:id="rId3"/>
              </a:rPr>
              <a:t>regras de trânsito</a:t>
            </a: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 e determina as penalidades em caso de descumprimento dessas normas.</a:t>
            </a:r>
          </a:p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Segundo essa legislação, por exemplo, o uso do cinto de segurança é obrigatório a todos os passageiros do veículo.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4094293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dirty="0">
                <a:solidFill>
                  <a:srgbClr val="262626"/>
                </a:solidFill>
                <a:effectLst/>
                <a:latin typeface="CNN Sans Display"/>
              </a:rPr>
              <a:t>Educação</a:t>
            </a:r>
          </a:p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Garantir o acesso à educação de qualidade a todos os cidadãos é um dever do estado, previsto na Constituição Federal.</a:t>
            </a:r>
          </a:p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Contudo, as taxas de analfabetismo cresceram no país. Durante a pandemia, o número de </a:t>
            </a:r>
            <a:r>
              <a:rPr lang="pt-BR" b="0" i="0" u="sng" dirty="0">
                <a:solidFill>
                  <a:srgbClr val="2A76BD"/>
                </a:solidFill>
                <a:effectLst/>
                <a:latin typeface="CNN Sans Display"/>
                <a:hlinkClick r:id="rId2"/>
              </a:rPr>
              <a:t>crianças que não sabem ler e escrever aumentou 66%</a:t>
            </a: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.</a:t>
            </a:r>
          </a:p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O estudo, que considera os dados da Pesquisa Nacional por Amostra de Domicílios Contínua (Pnad Contínua), foi divulgado pela organização Todos Pela Educação e avaliou crianças entre 6 e 7 anos.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50664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Para combater esses índices, o Brasil conta com políticas criadas ao longo da história do país, mesmo antes da pandemia. Confira alguns exemplos: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Educação para Jovens Adultos (EJA);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PNA (Política Nacional de Alfabetização);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Fies (Fundo de Financiamento Estudantil);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u="sng" dirty="0">
                <a:solidFill>
                  <a:srgbClr val="2A76BD"/>
                </a:solidFill>
                <a:effectLst/>
                <a:latin typeface="CNN Sans Display"/>
                <a:hlinkClick r:id="rId2"/>
              </a:rPr>
              <a:t>ProUni</a:t>
            </a: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 (Programa Universidade para Todos);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Fundeb (Fundo de Manutenção e Desenvolvimento da Educação Básica).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2038399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t-BR" sz="2000" b="1" i="0" dirty="0">
                <a:solidFill>
                  <a:srgbClr val="262626"/>
                </a:solidFill>
                <a:effectLst/>
                <a:latin typeface="CNN Sans Display"/>
              </a:rPr>
              <a:t>Violência Contra A Mulher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Segundo dados da segunda edição da operação Maria da Penha, mais de 12 mil pessoas foram </a:t>
            </a:r>
            <a:r>
              <a:rPr lang="pt-BR" sz="2000" b="0" i="0" u="sng" dirty="0">
                <a:solidFill>
                  <a:srgbClr val="2A76BD"/>
                </a:solidFill>
                <a:effectLst/>
                <a:latin typeface="CNN Sans Display"/>
                <a:hlinkClick r:id="rId2"/>
              </a:rPr>
              <a:t>presas por feminicídio e violência doméstica</a:t>
            </a: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 em um mês.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Os dados referem-se ao período de agosto e setembro de 2022, e reforçam a importância de medidas públicas voltadas para o enfrentamento da violência contra a mulher.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No Brasil, a </a:t>
            </a:r>
            <a:r>
              <a:rPr lang="pt-BR" sz="2000" b="0" i="0" u="sng" dirty="0">
                <a:solidFill>
                  <a:srgbClr val="2A76BD"/>
                </a:solidFill>
                <a:effectLst/>
                <a:latin typeface="CNN Sans Display"/>
                <a:hlinkClick r:id="rId3"/>
              </a:rPr>
              <a:t>lei Maria da Penha</a:t>
            </a: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, que dá nome a operação, </a:t>
            </a:r>
            <a:r>
              <a:rPr lang="pt-BR" sz="2000" b="1" i="0" dirty="0">
                <a:solidFill>
                  <a:schemeClr val="accent1"/>
                </a:solidFill>
                <a:effectLst/>
                <a:latin typeface="CNN Sans Display"/>
              </a:rPr>
              <a:t>é a política pública mais conhecida nessa área, </a:t>
            </a: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mas existem outras, como, por exemplo: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Casa da Mulher Brasileira;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Central de Atendimento à Mulher;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Programa Mulher, Viver sem Violência;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Protocolo de Atendimento às vítimas de violência sexual.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790872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l"/>
            <a:r>
              <a:rPr lang="pt-BR" sz="3200" b="1" dirty="0">
                <a:solidFill>
                  <a:schemeClr val="accent1"/>
                </a:solidFill>
                <a:latin typeface="HelveticaNeueLTStd-Roman"/>
              </a:rPr>
              <a:t>E</a:t>
            </a:r>
            <a:r>
              <a:rPr lang="pt-BR" sz="3200" b="1" i="0" u="none" strike="noStrike" baseline="0" dirty="0">
                <a:solidFill>
                  <a:schemeClr val="accent1"/>
                </a:solidFill>
                <a:latin typeface="HelveticaNeueLTStd-Roman"/>
              </a:rPr>
              <a:t>stágios de políticas públicas:</a:t>
            </a:r>
          </a:p>
          <a:p>
            <a:pPr algn="l"/>
            <a:endParaRPr lang="pt-BR" sz="3200" b="0" i="0" u="none" strike="noStrike" baseline="0" dirty="0">
              <a:solidFill>
                <a:srgbClr val="636467"/>
              </a:solidFill>
              <a:latin typeface="HelveticaNeueLTStd-Roman"/>
            </a:endParaRPr>
          </a:p>
          <a:p>
            <a:pPr algn="l"/>
            <a:r>
              <a:rPr lang="pt-BR" sz="3200" dirty="0">
                <a:solidFill>
                  <a:srgbClr val="636467"/>
                </a:solidFill>
                <a:latin typeface="HelveticaNeueLTStd-Roman"/>
              </a:rPr>
              <a:t>F</a:t>
            </a:r>
            <a:r>
              <a:rPr lang="pt-BR" sz="3200" b="0" i="0" u="none" strike="noStrike" baseline="0" dirty="0">
                <a:solidFill>
                  <a:srgbClr val="636467"/>
                </a:solidFill>
                <a:latin typeface="HelveticaNeueLTStd-Roman"/>
              </a:rPr>
              <a:t>ormulação,</a:t>
            </a:r>
          </a:p>
          <a:p>
            <a:pPr algn="l"/>
            <a:r>
              <a:rPr lang="pt-BR" sz="3200" dirty="0">
                <a:solidFill>
                  <a:srgbClr val="636467"/>
                </a:solidFill>
                <a:latin typeface="HelveticaNeueLTStd-Roman"/>
              </a:rPr>
              <a:t>I</a:t>
            </a:r>
            <a:r>
              <a:rPr lang="pt-BR" sz="3200" b="0" i="0" u="none" strike="noStrike" baseline="0" dirty="0">
                <a:solidFill>
                  <a:srgbClr val="636467"/>
                </a:solidFill>
                <a:latin typeface="HelveticaNeueLTStd-Roman"/>
              </a:rPr>
              <a:t>mplementação, </a:t>
            </a:r>
          </a:p>
          <a:p>
            <a:pPr algn="l"/>
            <a:r>
              <a:rPr lang="pt-BR" sz="3200" dirty="0">
                <a:solidFill>
                  <a:srgbClr val="636467"/>
                </a:solidFill>
                <a:latin typeface="HelveticaNeueLTStd-Roman"/>
              </a:rPr>
              <a:t>A</a:t>
            </a:r>
            <a:r>
              <a:rPr lang="pt-BR" sz="3200" b="0" i="0" u="none" strike="noStrike" baseline="0" dirty="0">
                <a:solidFill>
                  <a:srgbClr val="636467"/>
                </a:solidFill>
                <a:latin typeface="HelveticaNeueLTStd-Roman"/>
              </a:rPr>
              <a:t>valiação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4265607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b="0" i="0" u="none" strike="noStrike" baseline="0" dirty="0">
                <a:solidFill>
                  <a:srgbClr val="636467"/>
                </a:solidFill>
                <a:latin typeface="HelveticaNeueLTStd-Roman"/>
              </a:rPr>
              <a:t>De acordo com referencial do </a:t>
            </a:r>
            <a:r>
              <a:rPr lang="pt-BR" sz="32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TCU, </a:t>
            </a:r>
            <a:r>
              <a:rPr lang="pt-BR" sz="3200" b="0" i="0" u="none" strike="noStrike" baseline="0" dirty="0">
                <a:solidFill>
                  <a:srgbClr val="636467"/>
                </a:solidFill>
                <a:latin typeface="HelveticaNeueLTStd-Roman"/>
              </a:rPr>
              <a:t>para que os estágios de políticas públicas sejam realizados de maneira adequada, algumas fases devem ser cumpridas com a adoção de </a:t>
            </a:r>
            <a:r>
              <a:rPr lang="pt-BR" sz="3200" b="1" i="0" u="sng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boas práticas</a:t>
            </a:r>
            <a:r>
              <a:rPr lang="pt-BR" sz="32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 nacionais e internacionais para políticas públicas de qualidade.</a:t>
            </a:r>
            <a:r>
              <a:rPr lang="pt-BR" sz="3200" b="0" i="0" u="none" strike="noStrike" baseline="0" dirty="0">
                <a:solidFill>
                  <a:srgbClr val="636467"/>
                </a:solidFill>
                <a:latin typeface="HelveticaNeueLTStd-Roman"/>
              </a:rPr>
              <a:t> 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1789937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u="sng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FORMULAÇÃO</a:t>
            </a:r>
          </a:p>
          <a:p>
            <a:pPr algn="just"/>
            <a:r>
              <a:rPr lang="pt-BR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Diagnóstico do problema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refere-se ao conjunto de práticas voltadas para a identificação do problema, sua delimitação e caracterização, identificação de público alvo e de possíveis causas, efeitos e formas de tratamento. </a:t>
            </a:r>
          </a:p>
          <a:p>
            <a:pPr algn="just"/>
            <a:endParaRPr lang="pt-BR" b="0" i="0" u="none" strike="noStrike" baseline="0" dirty="0">
              <a:solidFill>
                <a:srgbClr val="636467"/>
              </a:solidFill>
              <a:latin typeface="HelveticaNeueLTStd-Roman"/>
            </a:endParaRPr>
          </a:p>
          <a:p>
            <a:pPr algn="just"/>
            <a:r>
              <a:rPr lang="pt-BR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Formação da agenda pública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envolve a escolha do conjunto de problemas ou temas considerados merecedores de intervenção pública.</a:t>
            </a:r>
          </a:p>
        </p:txBody>
      </p:sp>
    </p:spTree>
    <p:extLst>
      <p:ext uri="{BB962C8B-B14F-4D97-AF65-F5344CB8AC3E}">
        <p14:creationId xmlns:p14="http://schemas.microsoft.com/office/powerpoint/2010/main" val="110648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Desenho da política pública </a:t>
            </a:r>
            <a:r>
              <a:rPr lang="pt-BR" sz="3200" b="0" i="0" u="none" strike="noStrike" baseline="0" dirty="0">
                <a:solidFill>
                  <a:srgbClr val="636467"/>
                </a:solidFill>
                <a:latin typeface="HelveticaNeueLTStd-Roman"/>
              </a:rPr>
              <a:t>contempla a caracterização da política com base em modelo lógico que explicita, entre outras coisas, seus objetivos, produtos, atividades, resultados e impactos.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907293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Análise de alternativas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se desenvolve por meio de escrutínios formais ou informais das consequências do problema e confronta aspectos como custos- benefícios e custo-efetividade de cada alternativa disponível para apoiar o processo de tomada de decisão.</a:t>
            </a:r>
          </a:p>
          <a:p>
            <a:pPr algn="just"/>
            <a:endParaRPr lang="pt-BR" b="0" i="0" u="none" strike="noStrike" baseline="0" dirty="0">
              <a:solidFill>
                <a:srgbClr val="636467"/>
              </a:solidFill>
              <a:latin typeface="HelveticaNeueLTStd-Roman"/>
            </a:endParaRPr>
          </a:p>
          <a:p>
            <a:pPr algn="just"/>
            <a:r>
              <a:rPr lang="pt-BR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Tomada de decisão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representa o momento em que os interesses dos atores são equacionados e as intenções (objetivos e métodos) de enfrentamento de um problema são explicitadas.</a:t>
            </a:r>
          </a:p>
          <a:p>
            <a:pPr marL="0" indent="0" algn="l">
              <a:buNone/>
            </a:pPr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4224188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IMPLEMENTAÇÃO</a:t>
            </a:r>
          </a:p>
          <a:p>
            <a:pPr algn="just"/>
            <a:r>
              <a:rPr lang="pt-BR" sz="28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Estruturação da governança e gestão </a:t>
            </a:r>
            <a:r>
              <a:rPr lang="pt-BR" sz="2800" b="0" i="0" u="none" strike="noStrike" baseline="0" dirty="0">
                <a:solidFill>
                  <a:srgbClr val="636467"/>
                </a:solidFill>
                <a:latin typeface="HelveticaNeueLTStd-Roman"/>
              </a:rPr>
              <a:t>envolve a definição das </a:t>
            </a:r>
            <a:r>
              <a:rPr lang="pt-BR" sz="2800" b="0" i="0" u="none" strike="noStrike" baseline="0" dirty="0">
                <a:solidFill>
                  <a:schemeClr val="accent1"/>
                </a:solidFill>
                <a:latin typeface="HelveticaNeueLTStd-Roman"/>
              </a:rPr>
              <a:t>estruturas</a:t>
            </a:r>
            <a:r>
              <a:rPr lang="pt-BR" sz="2800" b="0" i="0" u="none" strike="noStrike" baseline="0" dirty="0">
                <a:solidFill>
                  <a:srgbClr val="636467"/>
                </a:solidFill>
                <a:latin typeface="HelveticaNeueLTStd-Roman"/>
              </a:rPr>
              <a:t> de governança, de </a:t>
            </a:r>
            <a:r>
              <a:rPr lang="pt-BR" sz="2800" b="0" i="0" u="none" strike="noStrike" baseline="0" dirty="0">
                <a:solidFill>
                  <a:schemeClr val="accent1"/>
                </a:solidFill>
                <a:latin typeface="HelveticaNeueLTStd-Roman"/>
              </a:rPr>
              <a:t>gestão de riscos </a:t>
            </a:r>
            <a:r>
              <a:rPr lang="pt-BR" sz="2800" b="0" i="0" u="none" strike="noStrike" baseline="0" dirty="0">
                <a:solidFill>
                  <a:srgbClr val="636467"/>
                </a:solidFill>
                <a:latin typeface="HelveticaNeueLTStd-Roman"/>
              </a:rPr>
              <a:t>e </a:t>
            </a:r>
            <a:r>
              <a:rPr lang="pt-BR" sz="2800" b="0" i="0" u="none" strike="noStrike" baseline="0" dirty="0">
                <a:solidFill>
                  <a:schemeClr val="accent1"/>
                </a:solidFill>
                <a:latin typeface="HelveticaNeueLTStd-Roman"/>
              </a:rPr>
              <a:t>controles internos</a:t>
            </a:r>
            <a:r>
              <a:rPr lang="pt-BR" sz="2800" b="0" i="0" u="none" strike="noStrike" baseline="0" dirty="0">
                <a:solidFill>
                  <a:srgbClr val="636467"/>
                </a:solidFill>
                <a:latin typeface="HelveticaNeueLTStd-Roman"/>
              </a:rPr>
              <a:t>, de monitoramento e de avaliação da política pública, bem como do plano de implementação da política, dos processos e operações necessários ao seu funcionamento.</a:t>
            </a:r>
          </a:p>
          <a:p>
            <a:pPr marL="0" indent="0" algn="l">
              <a:buNone/>
            </a:pPr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256098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b="0" i="0" dirty="0">
                <a:solidFill>
                  <a:srgbClr val="202124"/>
                </a:solidFill>
                <a:effectLst/>
                <a:latin typeface="Google Sans"/>
              </a:rPr>
              <a:t>As políticas públicas </a:t>
            </a:r>
            <a:r>
              <a:rPr lang="pt-BR" sz="3200" b="0" i="0" dirty="0">
                <a:solidFill>
                  <a:srgbClr val="040C28"/>
                </a:solidFill>
                <a:effectLst/>
                <a:latin typeface="Google Sans"/>
              </a:rPr>
              <a:t>servem de </a:t>
            </a:r>
            <a:r>
              <a:rPr lang="pt-BR" sz="3200" b="1" i="0" dirty="0">
                <a:solidFill>
                  <a:schemeClr val="accent1"/>
                </a:solidFill>
                <a:effectLst/>
                <a:latin typeface="Google Sans"/>
              </a:rPr>
              <a:t>ferramenta</a:t>
            </a:r>
            <a:r>
              <a:rPr lang="pt-BR" sz="3200" b="0" i="0" dirty="0">
                <a:solidFill>
                  <a:srgbClr val="040C28"/>
                </a:solidFill>
                <a:effectLst/>
                <a:latin typeface="Google Sans"/>
              </a:rPr>
              <a:t> para implementar </a:t>
            </a:r>
            <a:r>
              <a:rPr lang="pt-BR" sz="3200" b="1" i="0" dirty="0">
                <a:solidFill>
                  <a:schemeClr val="accent1"/>
                </a:solidFill>
                <a:effectLst/>
                <a:latin typeface="Google Sans"/>
              </a:rPr>
              <a:t>mudanças progressivas na sociedade.</a:t>
            </a:r>
            <a:r>
              <a:rPr lang="pt-BR" sz="3200" b="0" i="0" dirty="0">
                <a:solidFill>
                  <a:srgbClr val="202124"/>
                </a:solidFill>
                <a:effectLst/>
                <a:latin typeface="Google Sans"/>
              </a:rPr>
              <a:t> Elas podem ser usadas para tratar questões que afetam todos os cidadãos, como a saúde, a educação, o meio ambiente e serviços públicos.</a:t>
            </a:r>
            <a:endParaRPr lang="pt-BR" sz="32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Alocação e gestão de recursos orçamentários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e financeiros compreende, entre outras coisas, a identificação das fontes de financiamento e a disponibilização tempestiva de créditos orçamentários e recursos financeiros necessários à implementação da política pública.</a:t>
            </a:r>
          </a:p>
          <a:p>
            <a:pPr algn="just"/>
            <a:endParaRPr lang="pt-BR" b="0" i="0" u="none" strike="noStrike" baseline="0" dirty="0">
              <a:solidFill>
                <a:srgbClr val="636467"/>
              </a:solidFill>
              <a:latin typeface="HelveticaNeueLTStd-Roman"/>
            </a:endParaRPr>
          </a:p>
          <a:p>
            <a:pPr algn="just"/>
            <a:r>
              <a:rPr lang="pt-BR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Operação e monitoramento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é o momento em que regras, rotinas e processos são convertidos de intenções em ações e no qual se produzem os </a:t>
            </a:r>
            <a:r>
              <a:rPr lang="pt-BR" b="0" i="0" u="none" strike="noStrike" baseline="0" dirty="0">
                <a:solidFill>
                  <a:schemeClr val="accent1"/>
                </a:solidFill>
                <a:latin typeface="HelveticaNeueLTStd-Roman"/>
              </a:rPr>
              <a:t>resultados concretos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da política pública.</a:t>
            </a:r>
          </a:p>
        </p:txBody>
      </p:sp>
    </p:spTree>
    <p:extLst>
      <p:ext uri="{BB962C8B-B14F-4D97-AF65-F5344CB8AC3E}">
        <p14:creationId xmlns:p14="http://schemas.microsoft.com/office/powerpoint/2010/main" val="4291888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u="sng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Avaliação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 diz respeito ao processo de julgamento deliberado sobre a </a:t>
            </a:r>
            <a:r>
              <a:rPr lang="pt-BR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validade de propostas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para a ação pública, bem como sobre </a:t>
            </a:r>
            <a:r>
              <a:rPr lang="pt-BR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o sucesso ou falha 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de intervenções executadas. </a:t>
            </a:r>
          </a:p>
          <a:p>
            <a:pPr algn="just"/>
            <a:endParaRPr lang="pt-BR" dirty="0">
              <a:solidFill>
                <a:srgbClr val="636467"/>
              </a:solidFill>
              <a:latin typeface="HelveticaNeueLTStd-Roman"/>
            </a:endParaRPr>
          </a:p>
          <a:p>
            <a:pPr algn="just"/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O resultado da avaliação pode </a:t>
            </a:r>
            <a:r>
              <a:rPr lang="pt-BR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HelveticaNeueLTStd-Roman"/>
              </a:rPr>
              <a:t>subsidiar a continuidade do curso de ação,</a:t>
            </a:r>
            <a:r>
              <a:rPr lang="pt-BR" b="0" i="0" u="none" strike="noStrike" baseline="0" dirty="0">
                <a:solidFill>
                  <a:srgbClr val="636467"/>
                </a:solidFill>
                <a:latin typeface="HelveticaNeueLTStd-Roman"/>
              </a:rPr>
              <a:t> a revisão da concepção, mudanças no curso de implementação ou, até mesmo, a indicação de necessidade de extinção da política pública</a:t>
            </a:r>
            <a:endParaRPr lang="pt-BR" b="1" dirty="0"/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2659503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b="1" u="sng" dirty="0">
                <a:solidFill>
                  <a:schemeClr val="accent1">
                    <a:lumMod val="75000"/>
                  </a:schemeClr>
                </a:solidFill>
              </a:rPr>
              <a:t>Discricionariedade </a:t>
            </a:r>
          </a:p>
          <a:p>
            <a:pPr algn="just"/>
            <a:r>
              <a:rPr lang="pt-BR" sz="2800" dirty="0"/>
              <a:t>Com a separação entre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discricionariedade da decisão</a:t>
            </a:r>
            <a:r>
              <a:rPr lang="pt-BR" sz="2800" dirty="0"/>
              <a:t> e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discricionariedade de escolha</a:t>
            </a:r>
            <a:r>
              <a:rPr lang="pt-BR" sz="2800" dirty="0"/>
              <a:t>, poderá ocorrer de um ser reduzido a zero, enquanto o outro não. </a:t>
            </a:r>
          </a:p>
          <a:p>
            <a:pPr algn="just"/>
            <a:r>
              <a:rPr lang="pt-BR" sz="2800" dirty="0"/>
              <a:t>Nesse sentido, poderá o administrador não ter discricionariedade quanto ao se agir, mas continuará sendo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discricionário o ato de como agir. </a:t>
            </a:r>
          </a:p>
        </p:txBody>
      </p:sp>
    </p:spTree>
    <p:extLst>
      <p:ext uri="{BB962C8B-B14F-4D97-AF65-F5344CB8AC3E}">
        <p14:creationId xmlns:p14="http://schemas.microsoft.com/office/powerpoint/2010/main" val="896353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dirty="0"/>
              <a:t>Essa configuração poderá acontecer precipuamente quando a possibilidade de ação estiver relacionada com os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direitos fundamentais, </a:t>
            </a:r>
            <a:r>
              <a:rPr lang="pt-BR" dirty="0"/>
              <a:t>de modo que a vinculação imediata do poder discricionário a eles, a depender do caso,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não possibilita a discricionariedade à administração sobre a possibilidade de agir</a:t>
            </a:r>
            <a:r>
              <a:rPr lang="pt-BR" dirty="0"/>
              <a:t> – não se trata de faculdade –,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mas à maneira como proceder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0569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dirty="0"/>
              <a:t>Assim, poderão ocorrer </a:t>
            </a:r>
            <a:r>
              <a:rPr lang="pt-BR" sz="3200" dirty="0">
                <a:solidFill>
                  <a:schemeClr val="accent1">
                    <a:lumMod val="75000"/>
                  </a:schemeClr>
                </a:solidFill>
              </a:rPr>
              <a:t>muitos casos em que a Administração Pública não terá a discricionariedade da decisão</a:t>
            </a:r>
            <a:r>
              <a:rPr lang="pt-BR" sz="3200" dirty="0"/>
              <a:t>, repita-se, mas </a:t>
            </a:r>
            <a:r>
              <a:rPr lang="pt-BR" sz="3200" dirty="0">
                <a:solidFill>
                  <a:schemeClr val="accent1">
                    <a:lumMod val="75000"/>
                  </a:schemeClr>
                </a:solidFill>
              </a:rPr>
              <a:t>tão somente a da escolha, </a:t>
            </a:r>
            <a:r>
              <a:rPr lang="pt-BR" sz="3200" dirty="0"/>
              <a:t>notadamente em casos em que o objetivo da política pública é </a:t>
            </a:r>
            <a:r>
              <a:rPr lang="pt-BR" sz="3200" dirty="0">
                <a:solidFill>
                  <a:schemeClr val="accent1">
                    <a:lumMod val="75000"/>
                  </a:schemeClr>
                </a:solidFill>
              </a:rPr>
              <a:t>constitucionalmente protegido.</a:t>
            </a:r>
          </a:p>
        </p:txBody>
      </p:sp>
    </p:spTree>
    <p:extLst>
      <p:ext uri="{BB962C8B-B14F-4D97-AF65-F5344CB8AC3E}">
        <p14:creationId xmlns:p14="http://schemas.microsoft.com/office/powerpoint/2010/main" val="2003751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dirty="0"/>
              <a:t>Mais do que isso, fica-se evidente que a </a:t>
            </a:r>
            <a:r>
              <a:rPr lang="pt-BR" sz="3200" dirty="0">
                <a:solidFill>
                  <a:schemeClr val="accent1">
                    <a:lumMod val="75000"/>
                  </a:schemeClr>
                </a:solidFill>
              </a:rPr>
              <a:t>existência de que a norma infraconstitucional que densifica </a:t>
            </a:r>
            <a:r>
              <a:rPr lang="pt-BR" sz="3200" dirty="0"/>
              <a:t>a política pública prestadora dos direitos sociais, reduz a zero a discricionariedade de decisão, restando </a:t>
            </a:r>
            <a:r>
              <a:rPr lang="pt-BR" sz="3200" dirty="0">
                <a:solidFill>
                  <a:schemeClr val="accent1">
                    <a:lumMod val="75000"/>
                  </a:schemeClr>
                </a:solidFill>
              </a:rPr>
              <a:t>somente a de escolha</a:t>
            </a:r>
            <a:r>
              <a:rPr lang="pt-B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4601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600" dirty="0"/>
              <a:t>Isso, é claro, depois de feita a análise de </a:t>
            </a:r>
            <a:r>
              <a:rPr lang="pt-BR" sz="3600" dirty="0">
                <a:solidFill>
                  <a:schemeClr val="accent1">
                    <a:lumMod val="75000"/>
                  </a:schemeClr>
                </a:solidFill>
              </a:rPr>
              <a:t>proporcionalidade e razoabilidade</a:t>
            </a:r>
            <a:r>
              <a:rPr lang="pt-BR" sz="3600" dirty="0"/>
              <a:t>, levando-se em consideração tanto a </a:t>
            </a:r>
            <a:r>
              <a:rPr lang="pt-BR" sz="3600" dirty="0">
                <a:solidFill>
                  <a:schemeClr val="accent1">
                    <a:lumMod val="75000"/>
                  </a:schemeClr>
                </a:solidFill>
              </a:rPr>
              <a:t>reserva do possível</a:t>
            </a:r>
            <a:r>
              <a:rPr lang="pt-BR" sz="3600" dirty="0"/>
              <a:t> quanto a adjudicação dos direitos fundamentais.</a:t>
            </a:r>
          </a:p>
        </p:txBody>
      </p:sp>
    </p:spTree>
    <p:extLst>
      <p:ext uri="{BB962C8B-B14F-4D97-AF65-F5344CB8AC3E}">
        <p14:creationId xmlns:p14="http://schemas.microsoft.com/office/powerpoint/2010/main" val="10058476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t-BR" sz="2800" b="1" dirty="0"/>
              <a:t>Sobre o orçamento!!!</a:t>
            </a:r>
          </a:p>
          <a:p>
            <a:endParaRPr lang="pt-BR" sz="2800" b="1" dirty="0"/>
          </a:p>
          <a:p>
            <a:pPr algn="just"/>
            <a:r>
              <a:rPr lang="pt-BR" sz="2800" dirty="0"/>
              <a:t>O orçamento público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reflete as prioridades e opções políticas dos governantes </a:t>
            </a:r>
            <a:r>
              <a:rPr lang="pt-BR" sz="2800" dirty="0"/>
              <a:t>em relação ao papel a ser desempenhado pelo Estado, ao estimar a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receita</a:t>
            </a:r>
            <a:r>
              <a:rPr lang="pt-BR" sz="2800" dirty="0"/>
              <a:t> (arrecadação), inclusive com a previsão de renúncias e incentivos fiscais, assim como definir as formas e os limites de gastos, inclusive as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despesas</a:t>
            </a:r>
            <a:r>
              <a:rPr lang="pt-BR" sz="2800" dirty="0"/>
              <a:t> financeiras. 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272588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/>
              <a:t>É a expressão da disputa entre quem financia as atividades do Estado e suas políticas públicas, como grupos sociais e segmentos econômicos, e quem se beneficia dos bens e serviços pagos com esses recursos públicos. </a:t>
            </a:r>
          </a:p>
          <a:p>
            <a:pPr algn="just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Sintetiza a disputa alocativa e os projetos de transformação que a sociedade deseja.</a:t>
            </a:r>
          </a:p>
        </p:txBody>
      </p:sp>
    </p:spTree>
    <p:extLst>
      <p:ext uri="{BB962C8B-B14F-4D97-AF65-F5344CB8AC3E}">
        <p14:creationId xmlns:p14="http://schemas.microsoft.com/office/powerpoint/2010/main" val="2601366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pt-BR" sz="1100" b="1" dirty="0"/>
          </a:p>
          <a:p>
            <a:pPr algn="just"/>
            <a:r>
              <a:rPr lang="pt-BR" dirty="0"/>
              <a:t>Conceitualmente, orçamento público, no sentido amplo, envolve um processo que se inicia pelo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planejamento, onde são definidos os planos e programas, e as prioridades do governo para determinado período.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Estimada a receita de cada exercício, as despesas orçamentárias devem ser suficientes para prover a manutenção das atividades do Estado, e a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execução das políticas públicas adotadas pelo governo.</a:t>
            </a:r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815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400" b="0" i="0" dirty="0">
                <a:solidFill>
                  <a:srgbClr val="262626"/>
                </a:solidFill>
                <a:effectLst/>
                <a:latin typeface="CNN Sans Display"/>
              </a:rPr>
              <a:t>Por meio dessas políticas, o governo pode estabelecer </a:t>
            </a:r>
            <a:r>
              <a:rPr lang="pt-BR" sz="2400" b="1" i="0" dirty="0">
                <a:solidFill>
                  <a:schemeClr val="accent1"/>
                </a:solidFill>
                <a:effectLst/>
                <a:latin typeface="CNN Sans Display"/>
              </a:rPr>
              <a:t>diretrizes nacionais </a:t>
            </a:r>
            <a:r>
              <a:rPr lang="pt-BR" sz="2400" b="0" i="0" dirty="0">
                <a:solidFill>
                  <a:srgbClr val="262626"/>
                </a:solidFill>
                <a:effectLst/>
                <a:latin typeface="CNN Sans Display"/>
              </a:rPr>
              <a:t>e providenciar </a:t>
            </a:r>
            <a:r>
              <a:rPr lang="pt-BR" sz="2400" b="1" i="0" dirty="0">
                <a:solidFill>
                  <a:schemeClr val="accent1"/>
                </a:solidFill>
                <a:effectLst/>
                <a:latin typeface="CNN Sans Display"/>
              </a:rPr>
              <a:t>recursos necessários </a:t>
            </a:r>
            <a:r>
              <a:rPr lang="pt-BR" sz="2400" b="0" i="0" dirty="0">
                <a:solidFill>
                  <a:srgbClr val="262626"/>
                </a:solidFill>
                <a:effectLst/>
                <a:latin typeface="CNN Sans Display"/>
              </a:rPr>
              <a:t>para alcançar tanto objetivos específicos quanto amplamente definidos.</a:t>
            </a:r>
          </a:p>
          <a:p>
            <a:pPr algn="just"/>
            <a:r>
              <a:rPr lang="pt-BR" sz="2400" b="0" i="0" dirty="0">
                <a:solidFill>
                  <a:srgbClr val="262626"/>
                </a:solidFill>
                <a:effectLst/>
                <a:latin typeface="CNN Sans Display"/>
              </a:rPr>
              <a:t>Além disso, elas buscam promover melhorias e contribuir para o combate de problemas como a </a:t>
            </a:r>
            <a:r>
              <a:rPr lang="pt-BR" sz="2400" b="1" i="0" dirty="0">
                <a:solidFill>
                  <a:schemeClr val="accent1"/>
                </a:solidFill>
                <a:effectLst/>
                <a:latin typeface="CNN Sans Display"/>
              </a:rPr>
              <a:t>exclusão social, o desemprego e a desigualdade na distribuição de renda.</a:t>
            </a:r>
          </a:p>
          <a:p>
            <a:pPr algn="just"/>
            <a:r>
              <a:rPr lang="pt-BR" sz="2400" b="0" i="0" dirty="0">
                <a:solidFill>
                  <a:srgbClr val="262626"/>
                </a:solidFill>
                <a:effectLst/>
                <a:latin typeface="CNN Sans Display"/>
              </a:rPr>
              <a:t>Um exemplo disso é o programa Bolsa Família, criado para auxiliar famílias de baixa renda.</a:t>
            </a:r>
          </a:p>
          <a:p>
            <a:pPr algn="just"/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9068419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dirty="0"/>
              <a:t>Para o professor e ex-ministro do STF, Aliomar Baleeiro (2000), orçamento público: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“é o ato pelo qual o Poder Legislativo autoriza o Poder Executivo, por certo período de tempo e em pormenor, a realização das despesas destinadas ao funcionamento dos serviços públicos e outros fins adotados pela política econômica e geral do País, assim como a arrecadação das receitas criadas por lei”.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0277581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/>
              <a:t>No Brasil, como regra, a atitude do cidadão em relação ao orçamento público é de distanciamento, com base na falsa ideia de que se trata de tema para especialista, quando, na verdade,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é uma peça política,</a:t>
            </a:r>
            <a:r>
              <a:rPr lang="pt-BR" sz="2800" dirty="0"/>
              <a:t> um processo de escolhas políticas, de definição de prioridades. 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5436876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dirty="0"/>
              <a:t>O orçamento público é o meio pelo qual se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torna concreto um direito, uma política pública. </a:t>
            </a:r>
            <a:r>
              <a:rPr lang="pt-BR" sz="3200" dirty="0"/>
              <a:t>Sem ele, os enunciados de direitos sociais não passariam de enunciados e continuariam como um campo abstrato, sem efetividade.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1074910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dirty="0"/>
              <a:t>Há três tipos de leis orçamentárias:</a:t>
            </a:r>
          </a:p>
          <a:p>
            <a:pPr marL="0" indent="0" algn="just">
              <a:buNone/>
            </a:pPr>
            <a:endParaRPr lang="pt-BR" sz="3200" dirty="0"/>
          </a:p>
          <a:p>
            <a:pPr marL="0" indent="0" algn="just">
              <a:buNone/>
            </a:pPr>
            <a:endParaRPr lang="pt-BR" sz="3200" dirty="0"/>
          </a:p>
          <a:p>
            <a:pPr algn="just"/>
            <a:r>
              <a:rPr lang="pt-BR" sz="3200" dirty="0"/>
              <a:t>a) plano plurianual; </a:t>
            </a:r>
          </a:p>
          <a:p>
            <a:pPr algn="just"/>
            <a:r>
              <a:rPr lang="pt-BR" sz="3200" dirty="0"/>
              <a:t>b) lei de diretrizes orçamentárias; e </a:t>
            </a:r>
          </a:p>
          <a:p>
            <a:pPr algn="just"/>
            <a:r>
              <a:rPr lang="pt-BR" sz="3200" dirty="0"/>
              <a:t>c) lei orçamentária anual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0260769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dirty="0"/>
              <a:t>O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Plano Plurianual (PPA) </a:t>
            </a:r>
            <a:r>
              <a:rPr lang="pt-BR" sz="3200" dirty="0"/>
              <a:t>expressa o programa do governo eleito ao definir o cenário ou o </a:t>
            </a:r>
            <a:r>
              <a:rPr lang="pt-BR" sz="3200" dirty="0">
                <a:solidFill>
                  <a:schemeClr val="accent1">
                    <a:lumMod val="75000"/>
                  </a:schemeClr>
                </a:solidFill>
              </a:rPr>
              <a:t>planejamento governamental para um período de quatro anos</a:t>
            </a:r>
            <a:r>
              <a:rPr lang="pt-BR" sz="3200" dirty="0"/>
              <a:t>, cuja implementação é obrigatória para o setor público.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4078950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/>
              <a:t>A lei do PPA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define os programas orçamentários,</a:t>
            </a:r>
            <a:r>
              <a:rPr lang="pt-BR" sz="2800" dirty="0"/>
              <a:t> designa as principais ações que serão desenvolvidas e estabelece, de forma regionalizada, as diretrizes, objetivos e metas da administração pública federal. </a:t>
            </a:r>
          </a:p>
          <a:p>
            <a:pPr algn="just"/>
            <a:r>
              <a:rPr lang="pt-BR" sz="2800" dirty="0"/>
              <a:t>Sua vigência tem início no segundo ano do mandato de um governo e término no primeiro ano do governo seguinte.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5906665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dirty="0"/>
              <a:t>A LDO (Lei de Diretrizes Orçamentárias) define as diretrizes para o orçamento, fixa a política de gasto do governo e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orienta o processo orçamentário anual. </a:t>
            </a:r>
            <a:r>
              <a:rPr lang="pt-BR" sz="3200" dirty="0"/>
              <a:t>Compreende as metas e prioridades da administração pública no ano seguinte.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1951983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/>
              <a:t>A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Lei Orçamentária Anual (LOA), </a:t>
            </a:r>
            <a:r>
              <a:rPr lang="pt-BR" sz="2800" dirty="0"/>
              <a:t>por sua vez,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organiza e aloca os recursos</a:t>
            </a:r>
            <a:r>
              <a:rPr lang="pt-BR" sz="2800" dirty="0"/>
              <a:t>, o que permite o custeio e a implementação das políticas públicas.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É a LOA que estima a receita e fixa a despesa que a Administração Pública está autorizada a gastar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42168743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b="0" i="0" dirty="0">
                <a:effectLst/>
                <a:latin typeface="tipobrasil_rounded400_regular"/>
              </a:rPr>
              <a:t>Lei que </a:t>
            </a:r>
            <a:r>
              <a:rPr lang="pt-BR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tipobrasil_rounded400_regular"/>
              </a:rPr>
              <a:t>define prioridades para as políticas públicas </a:t>
            </a:r>
            <a:r>
              <a:rPr lang="pt-BR" sz="2800" b="0" i="0" dirty="0">
                <a:effectLst/>
                <a:latin typeface="tipobrasil_rounded400_regular"/>
              </a:rPr>
              <a:t>e estipula o cumprimento de objetivos de quatro em quatro anos, o</a:t>
            </a:r>
            <a:r>
              <a:rPr lang="pt-BR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tipobrasil_rounded400_regular"/>
              </a:rPr>
              <a:t> PPA</a:t>
            </a:r>
            <a:r>
              <a:rPr lang="pt-BR" sz="2800" b="0" i="0" dirty="0">
                <a:effectLst/>
                <a:latin typeface="tipobrasil_rounded400_regular"/>
              </a:rPr>
              <a:t>, em tese, orienta tanto a elaboração da Lei de Diretrizes Orçamentárias (LDO) quanto do Projeto de Lei Orçamentária (PLOA) durante o período de abrangência. 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8814369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A reserva do possível </a:t>
            </a:r>
          </a:p>
          <a:p>
            <a:endParaRPr lang="pt-BR" b="1" dirty="0"/>
          </a:p>
          <a:p>
            <a:pPr algn="just"/>
            <a:r>
              <a:rPr lang="pt-BR" sz="2800" dirty="0"/>
              <a:t>Os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altos custos dos direitos </a:t>
            </a:r>
            <a:r>
              <a:rPr lang="pt-BR" sz="2800" dirty="0"/>
              <a:t>sociais faz com que a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escassez de recursos torne um limite</a:t>
            </a:r>
            <a:r>
              <a:rPr lang="pt-BR" sz="2800" dirty="0"/>
              <a:t> à sua aplicação. 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Por este motivo, os direitos sociais vigoram sob a ótica da </a:t>
            </a:r>
            <a:r>
              <a:rPr lang="pt-BR" sz="2800" dirty="0">
                <a:solidFill>
                  <a:schemeClr val="accent1">
                    <a:lumMod val="75000"/>
                  </a:schemeClr>
                </a:solidFill>
              </a:rPr>
              <a:t>reserva do possível</a:t>
            </a:r>
          </a:p>
        </p:txBody>
      </p:sp>
    </p:spTree>
    <p:extLst>
      <p:ext uri="{BB962C8B-B14F-4D97-AF65-F5344CB8AC3E}">
        <p14:creationId xmlns:p14="http://schemas.microsoft.com/office/powerpoint/2010/main" val="154977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dirty="0"/>
              <a:t>As Políticas Públicas podem ser estudas no Direito Administrativo, Direito Constitucional, Direito Financeiro.</a:t>
            </a:r>
          </a:p>
          <a:p>
            <a:pPr algn="just"/>
            <a:endParaRPr lang="pt-BR" b="1" dirty="0"/>
          </a:p>
          <a:p>
            <a:pPr algn="just"/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O conceito de políticas públicas descreve as ações desenvolvidas pelo governo para garantir direitos à população em diversas áreas, como saúde, educação e lazer, com o objetivo de </a:t>
            </a:r>
            <a:r>
              <a:rPr lang="pt-BR" b="0" i="0" u="sng" dirty="0">
                <a:solidFill>
                  <a:srgbClr val="2A76BD"/>
                </a:solidFill>
                <a:effectLst/>
                <a:latin typeface="CNN Sans Display"/>
                <a:hlinkClick r:id="rId2"/>
              </a:rPr>
              <a:t>promover qualidade de vida</a:t>
            </a:r>
            <a:r>
              <a:rPr lang="pt-BR" b="0" i="0" dirty="0">
                <a:solidFill>
                  <a:srgbClr val="262626"/>
                </a:solidFill>
                <a:effectLst/>
                <a:latin typeface="CNN Sans Display"/>
              </a:rPr>
              <a:t> e bem-estar aos brasileiros.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5461899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dirty="0"/>
              <a:t>A expressão reserva do possível procura identificar o fenômeno econômico da limitação dos recursos disponíveis diante das </a:t>
            </a:r>
            <a:r>
              <a:rPr lang="pt-BR" sz="3200" b="1" dirty="0">
                <a:solidFill>
                  <a:schemeClr val="accent1">
                    <a:lumMod val="75000"/>
                  </a:schemeClr>
                </a:solidFill>
              </a:rPr>
              <a:t>necessidades quase sempre infinitas </a:t>
            </a:r>
            <a:r>
              <a:rPr lang="pt-BR" sz="3200" dirty="0"/>
              <a:t>a serem por eles supridas. [...]. </a:t>
            </a:r>
          </a:p>
        </p:txBody>
      </p:sp>
    </p:spTree>
    <p:extLst>
      <p:ext uri="{BB962C8B-B14F-4D97-AF65-F5344CB8AC3E}">
        <p14:creationId xmlns:p14="http://schemas.microsoft.com/office/powerpoint/2010/main" val="27096289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dirty="0"/>
              <a:t>É importante lembrar que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há um limite de possibilidades materiais</a:t>
            </a:r>
            <a:r>
              <a:rPr lang="pt-BR" dirty="0"/>
              <a:t> para esses direitos.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Em suma: pouco adiantará, do ponto de vista prático, a previsão normativa ou a refinada técnica hermenêutica se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absolutamente não houver dinheiro para custear a despesa </a:t>
            </a:r>
            <a:r>
              <a:rPr lang="pt-BR" dirty="0"/>
              <a:t>gerada por determinado direito subjetivo (BARCELLOS, 2002, p. 236-237). </a:t>
            </a:r>
          </a:p>
        </p:txBody>
      </p:sp>
    </p:spTree>
    <p:extLst>
      <p:ext uri="{BB962C8B-B14F-4D97-AF65-F5344CB8AC3E}">
        <p14:creationId xmlns:p14="http://schemas.microsoft.com/office/powerpoint/2010/main" val="30243369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dirty="0"/>
              <a:t>A existência de recursos materiais, que permite a relação necessária entre o </a:t>
            </a:r>
            <a:r>
              <a:rPr lang="pt-BR" dirty="0" err="1"/>
              <a:t>dever-ser</a:t>
            </a:r>
            <a:r>
              <a:rPr lang="pt-BR" dirty="0"/>
              <a:t> da prestação e o ser da efetividade da prestação, está relacionada a dois aspectos: a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disponibilidade fática e a disponibilidade jurídica.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primeira deve ser entendida como “a razoabilidade da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universalização da prestação exigida,</a:t>
            </a:r>
            <a:r>
              <a:rPr lang="pt-BR" dirty="0"/>
              <a:t> considerando os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recursos efetivamente existentes” </a:t>
            </a:r>
            <a:r>
              <a:rPr lang="pt-BR" dirty="0"/>
              <a:t>(SARMENTO, 2010, p. 199). </a:t>
            </a:r>
          </a:p>
        </p:txBody>
      </p:sp>
    </p:spTree>
    <p:extLst>
      <p:ext uri="{BB962C8B-B14F-4D97-AF65-F5344CB8AC3E}">
        <p14:creationId xmlns:p14="http://schemas.microsoft.com/office/powerpoint/2010/main" val="3445088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dirty="0"/>
              <a:t>Já a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reserva do possível jurídica </a:t>
            </a:r>
            <a:r>
              <a:rPr lang="pt-BR" dirty="0"/>
              <a:t>identifica-se com o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embasamento legal </a:t>
            </a:r>
            <a:r>
              <a:rPr lang="pt-BR" dirty="0"/>
              <a:t>para que o Estado incorra nos gastos necessários à satisfação do direito social reclamado (SARMENTO, 2010, p. 200).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questão principal faz referência à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previsão orçamentária </a:t>
            </a:r>
            <a:r>
              <a:rPr lang="pt-BR" dirty="0"/>
              <a:t>para que determinada despesa seja realizada, observando-se a legalidade da despesa.</a:t>
            </a:r>
          </a:p>
        </p:txBody>
      </p:sp>
    </p:spTree>
    <p:extLst>
      <p:ext uri="{BB962C8B-B14F-4D97-AF65-F5344CB8AC3E}">
        <p14:creationId xmlns:p14="http://schemas.microsoft.com/office/powerpoint/2010/main" val="28660325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dirty="0"/>
              <a:t>Nesse sentido, a razão parece estar com Daniel Sarmento (2010, p. 202) ao afirmar que a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preocupação com a legislação orçamentária </a:t>
            </a:r>
            <a:r>
              <a:rPr lang="pt-BR" dirty="0"/>
              <a:t>é um elemento que deve comparecer na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ponderação</a:t>
            </a:r>
            <a:r>
              <a:rPr lang="pt-BR" dirty="0"/>
              <a:t> de interesses que envolve a adjudicação dos direitos sociais, todavia,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não deverá ser óbice intransponível para a efetivação dos dispositivos constitucionais.</a:t>
            </a:r>
          </a:p>
        </p:txBody>
      </p:sp>
    </p:spTree>
    <p:extLst>
      <p:ext uri="{BB962C8B-B14F-4D97-AF65-F5344CB8AC3E}">
        <p14:creationId xmlns:p14="http://schemas.microsoft.com/office/powerpoint/2010/main" val="3861694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" panose="02020603050405020304" pitchFamily="18" charset="0"/>
              </a:rPr>
              <a:t>ESCOLHAS TRÁGICAS</a:t>
            </a:r>
          </a:p>
          <a:p>
            <a:pPr algn="just"/>
            <a:endParaRPr lang="pt-BR" b="0" i="0" dirty="0">
              <a:solidFill>
                <a:srgbClr val="1A1A1A"/>
              </a:solidFill>
              <a:effectLst/>
              <a:latin typeface="Times" panose="02020603050405020304" pitchFamily="18" charset="0"/>
            </a:endParaRPr>
          </a:p>
          <a:p>
            <a:pPr algn="just"/>
            <a:r>
              <a:rPr lang="pt-BR" b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O Orçamento é o </a:t>
            </a:r>
            <a:r>
              <a:rPr lang="pt-BR" b="0" dirty="0" err="1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locus</a:t>
            </a:r>
            <a:r>
              <a:rPr lang="pt-BR" b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 adequado para a </a:t>
            </a:r>
            <a:r>
              <a:rPr lang="pt-BR" b="1" dirty="0">
                <a:solidFill>
                  <a:schemeClr val="accent1">
                    <a:lumMod val="75000"/>
                  </a:schemeClr>
                </a:solidFill>
                <a:effectLst/>
                <a:latin typeface="Times" panose="02020603050405020304" pitchFamily="18" charset="0"/>
              </a:rPr>
              <a:t>realização das escolhas trágicas</a:t>
            </a:r>
            <a:r>
              <a:rPr lang="pt-BR" b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 públicas, também chamadas de escolhas políticas.</a:t>
            </a:r>
          </a:p>
          <a:p>
            <a:pPr algn="just"/>
            <a:r>
              <a:rPr lang="pt-BR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É o </a:t>
            </a:r>
            <a:r>
              <a:rPr lang="pt-BR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" panose="02020603050405020304" pitchFamily="18" charset="0"/>
              </a:rPr>
              <a:t>Poder Legislativo </a:t>
            </a:r>
            <a:r>
              <a:rPr lang="pt-BR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que detém a chave do cofre público para a realização dos gastos. E é a ele que a sociedade confere poderes para a realização dessas </a:t>
            </a:r>
            <a:r>
              <a:rPr lang="pt-BR" b="0" i="1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escolhas trágicas</a:t>
            </a:r>
            <a:r>
              <a:rPr lang="pt-BR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428049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" panose="02020603050405020304" pitchFamily="18" charset="0"/>
              </a:rPr>
              <a:t>Não existem direitos sem custos para sua efetivação</a:t>
            </a:r>
            <a:r>
              <a:rPr lang="pt-BR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. </a:t>
            </a:r>
          </a:p>
          <a:p>
            <a:pPr algn="just"/>
            <a:r>
              <a:rPr lang="pt-BR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Não se trata aqui apenas dos direitos sociais, mas de todo e qualquer direito, fundamental ou não. </a:t>
            </a:r>
          </a:p>
          <a:p>
            <a:pPr algn="just"/>
            <a:r>
              <a:rPr lang="pt-BR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Pode-se imaginar que alguns direitos de liberdade, tais como o de </a:t>
            </a:r>
            <a:r>
              <a:rPr lang="pt-BR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" panose="02020603050405020304" pitchFamily="18" charset="0"/>
              </a:rPr>
              <a:t>ir e vir, o de liberdade de expressão ou de liberdade religiosa </a:t>
            </a:r>
            <a:r>
              <a:rPr lang="pt-BR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seriam direitos sem custos, mas um segundo olhar indicará ser falsa esta suposição, pois pelo menos é necessária a manutenção de um aparato institucional para sua defesa e manutenção.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909507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De que adianta proclamar em alto e bom som o “direito à educação” se no orçamento os recursos para tal fim são restritos ou inexistentes? Ou, por outro lado, se os recursos são superestimados para um direito social e subestimados para outros? </a:t>
            </a:r>
            <a:r>
              <a:rPr lang="pt-BR" sz="3200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" panose="02020603050405020304" pitchFamily="18" charset="0"/>
              </a:rPr>
              <a:t>É na análise do sistema orçamentário que isso será percebido.</a:t>
            </a:r>
          </a:p>
          <a:p>
            <a:pPr marL="0" indent="0" algn="just"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5349075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É no âmbito do processo de elaboração do Orçamento — que deveria ser de atuação privilegiada do Poder Legislativo — que se realizam as primeiras </a:t>
            </a:r>
            <a:r>
              <a:rPr lang="pt-BR" sz="3200" b="0" i="1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escolhas trágicas</a:t>
            </a:r>
            <a:r>
              <a:rPr lang="pt-BR" sz="3200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, mesmo com os recursos vinculados estabelecidos pelo “orçamento mínimo social”.</a:t>
            </a:r>
          </a:p>
          <a:p>
            <a:pPr algn="just"/>
            <a:endParaRPr lang="pt-BR" sz="3200" dirty="0">
              <a:solidFill>
                <a:srgbClr val="1A1A1A"/>
              </a:solidFill>
              <a:latin typeface="Times" panose="02020603050405020304" pitchFamily="18" charset="0"/>
            </a:endParaRPr>
          </a:p>
          <a:p>
            <a:pPr marL="0" indent="0" algn="ctr">
              <a:buNone/>
            </a:pPr>
            <a:r>
              <a:rPr lang="pt-BR" sz="3200" b="0" i="0" dirty="0">
                <a:solidFill>
                  <a:srgbClr val="1A1A1A"/>
                </a:solidFill>
                <a:effectLst/>
                <a:latin typeface="Times" panose="02020603050405020304" pitchFamily="18" charset="0"/>
              </a:rPr>
              <a:t>XXX</a:t>
            </a:r>
          </a:p>
          <a:p>
            <a:pPr algn="just"/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36809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3200" b="1" i="0" dirty="0">
                <a:solidFill>
                  <a:srgbClr val="262626"/>
                </a:solidFill>
                <a:effectLst/>
                <a:latin typeface="CNN Sans Display"/>
              </a:rPr>
              <a:t>Tipos de políticas públicas</a:t>
            </a:r>
          </a:p>
          <a:p>
            <a:pPr algn="just"/>
            <a:r>
              <a:rPr lang="pt-BR" sz="3200" b="0" i="0" dirty="0">
                <a:solidFill>
                  <a:srgbClr val="262626"/>
                </a:solidFill>
                <a:effectLst/>
                <a:latin typeface="CNN Sans Display"/>
              </a:rPr>
              <a:t>Dentro do contexto de política pública, é possível encontrar </a:t>
            </a:r>
            <a:r>
              <a:rPr lang="pt-BR" sz="3200" b="1" i="0" dirty="0">
                <a:solidFill>
                  <a:schemeClr val="accent1"/>
                </a:solidFill>
                <a:effectLst/>
                <a:latin typeface="CNN Sans Display"/>
              </a:rPr>
              <a:t>diferentes tipos de ações</a:t>
            </a:r>
            <a:r>
              <a:rPr lang="pt-BR" sz="3200" b="0" i="0" dirty="0">
                <a:solidFill>
                  <a:srgbClr val="262626"/>
                </a:solidFill>
                <a:effectLst/>
                <a:latin typeface="CNN Sans Display"/>
              </a:rPr>
              <a:t> e cada uma delas apresenta características específicas, assim como uma nomenclatura própria.</a:t>
            </a:r>
          </a:p>
          <a:p>
            <a:pPr algn="just"/>
            <a:r>
              <a:rPr lang="pt-BR" sz="3200" b="0" i="0" dirty="0">
                <a:solidFill>
                  <a:srgbClr val="262626"/>
                </a:solidFill>
                <a:effectLst/>
                <a:latin typeface="CNN Sans Display"/>
              </a:rPr>
              <a:t>Existem quatro tipos de políticas públicas no Brasil. 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076257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000" b="1" i="0" dirty="0">
                <a:solidFill>
                  <a:srgbClr val="262626"/>
                </a:solidFill>
                <a:effectLst/>
                <a:latin typeface="CNN Sans Display"/>
              </a:rPr>
              <a:t>Políticas públicas distributivas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As políticas distributivas são aquelas destinadas a uma </a:t>
            </a:r>
            <a:r>
              <a:rPr lang="pt-BR" sz="2000" b="1" i="0" dirty="0">
                <a:solidFill>
                  <a:schemeClr val="accent1"/>
                </a:solidFill>
                <a:effectLst/>
                <a:latin typeface="CNN Sans Display"/>
              </a:rPr>
              <a:t>parcela específica da população</a:t>
            </a: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. Elas são definidas para atender a necessidades de um determinado grupo social ou de uma situação em particular.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Se um bairro enfrenta </a:t>
            </a:r>
            <a:r>
              <a:rPr lang="pt-BR" sz="2000" b="0" i="0" u="sng" dirty="0">
                <a:solidFill>
                  <a:srgbClr val="2A76BD"/>
                </a:solidFill>
                <a:effectLst/>
                <a:latin typeface="CNN Sans Display"/>
                <a:hlinkClick r:id="rId2"/>
              </a:rPr>
              <a:t>problemas com enchentes</a:t>
            </a: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, por exemplo, o governo pode direcionar políticas para melhorar a infraestrutura ou para ajudar a comunidade a reparar possíveis danos causados pelas chuvas.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A </a:t>
            </a:r>
            <a:r>
              <a:rPr lang="pt-BR" sz="2000" b="0" i="0" u="sng" dirty="0">
                <a:solidFill>
                  <a:srgbClr val="2A76BD"/>
                </a:solidFill>
                <a:effectLst/>
                <a:latin typeface="CNN Sans Display"/>
                <a:hlinkClick r:id="rId3"/>
              </a:rPr>
              <a:t>política de cotas</a:t>
            </a: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, utilizada pelas instituições de ensino, também é um exemplo de política pública. Essa é a medida responsável por destinar um percentual de vagas para negros em universidades públicas e privadas.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915915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000" b="1" i="0" dirty="0">
                <a:solidFill>
                  <a:srgbClr val="262626"/>
                </a:solidFill>
                <a:effectLst/>
                <a:latin typeface="CNN Sans Display"/>
              </a:rPr>
              <a:t>Políticas públicas redistributivas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As políticas redistributivas também são voltadas para um grupo específico, mas elas apresentam uma diferença importante em relação ao modelo anterior: </a:t>
            </a:r>
            <a:r>
              <a:rPr lang="pt-BR" sz="2000" b="1" i="0" dirty="0">
                <a:solidFill>
                  <a:schemeClr val="accent1"/>
                </a:solidFill>
                <a:effectLst/>
                <a:latin typeface="CNN Sans Display"/>
              </a:rPr>
              <a:t>neste tipo de política, o objetivo é redistribuir bens, recursos e serviços.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Para que essa redistribuição aconteça, os recursos são retirados do orçamento de todos para serem repartidos a uma parcela da sociedade.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Isso acontece com os </a:t>
            </a:r>
            <a:r>
              <a:rPr lang="pt-BR" sz="2000" b="0" i="0" u="sng" dirty="0">
                <a:solidFill>
                  <a:srgbClr val="2A76BD"/>
                </a:solidFill>
                <a:effectLst/>
                <a:latin typeface="CNN Sans Display"/>
                <a:hlinkClick r:id="rId2"/>
              </a:rPr>
              <a:t>financiamentos estudantis</a:t>
            </a:r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, que contam com um fundo no qual municípios e estados contribuem financeiramente e que, depois, é redistribuído conforme as matrículas de cada local.</a:t>
            </a:r>
          </a:p>
          <a:p>
            <a:pPr algn="just"/>
            <a:r>
              <a:rPr lang="pt-BR" sz="2000" b="0" i="0" dirty="0">
                <a:solidFill>
                  <a:srgbClr val="262626"/>
                </a:solidFill>
                <a:effectLst/>
                <a:latin typeface="CNN Sans Display"/>
              </a:rPr>
              <a:t>Outro exemplo é o próprio programa Bolsa Família, citado anteriormente.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187566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b="1" i="0" dirty="0">
                <a:solidFill>
                  <a:srgbClr val="262626"/>
                </a:solidFill>
                <a:effectLst/>
                <a:latin typeface="CNN Sans Display"/>
              </a:rPr>
              <a:t>Políticas públicas constitutivas</a:t>
            </a:r>
          </a:p>
          <a:p>
            <a:pPr algn="just"/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As políticas constitutivas trazem as normas e requisitos para </a:t>
            </a:r>
            <a:r>
              <a:rPr lang="pt-BR" sz="2800" b="1" i="0" dirty="0">
                <a:solidFill>
                  <a:schemeClr val="accent1"/>
                </a:solidFill>
                <a:effectLst/>
                <a:latin typeface="CNN Sans Display"/>
              </a:rPr>
              <a:t>regulamentar a criação de políticas públicas.</a:t>
            </a:r>
          </a:p>
          <a:p>
            <a:pPr algn="just"/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São elas que determinam quem, como e quando as ações destinadas ao interesse público podem acontecer.</a:t>
            </a:r>
          </a:p>
          <a:p>
            <a:pPr algn="just"/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Um exemplo desse tipo de política é a </a:t>
            </a:r>
            <a:r>
              <a:rPr lang="pt-BR" sz="2800" b="1" i="0" dirty="0">
                <a:solidFill>
                  <a:schemeClr val="accent1"/>
                </a:solidFill>
                <a:effectLst/>
                <a:latin typeface="CNN Sans Display"/>
              </a:rPr>
              <a:t>divisão da responsabilidade educacional no país</a:t>
            </a:r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, que é distribuída entre municípios, estados e Governo Federal da seguinte maneira:</a:t>
            </a:r>
          </a:p>
          <a:p>
            <a:pPr marL="0" indent="0">
              <a:buNone/>
            </a:pPr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643744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solidFill>
                  <a:schemeClr val="accent1"/>
                </a:solidFill>
                <a:effectLst/>
                <a:latin typeface="CNN Sans Display"/>
              </a:rPr>
              <a:t>educação infantil e ensino fundamental 1</a:t>
            </a:r>
            <a:r>
              <a:rPr lang="pt-BR" sz="2800" b="0" i="0" dirty="0">
                <a:solidFill>
                  <a:schemeClr val="accent1"/>
                </a:solidFill>
                <a:effectLst/>
                <a:latin typeface="CNN Sans Display"/>
              </a:rPr>
              <a:t>: </a:t>
            </a:r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responsabilidade dos municípios;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solidFill>
                  <a:schemeClr val="accent1"/>
                </a:solidFill>
                <a:effectLst/>
                <a:latin typeface="CNN Sans Display"/>
              </a:rPr>
              <a:t>ensino fundamental 2 e ensino médio</a:t>
            </a:r>
            <a:r>
              <a:rPr lang="pt-BR" sz="2800" b="0" i="0" dirty="0">
                <a:solidFill>
                  <a:schemeClr val="accent1"/>
                </a:solidFill>
                <a:effectLst/>
                <a:latin typeface="CNN Sans Display"/>
              </a:rPr>
              <a:t>: </a:t>
            </a:r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responsabilidade dos estados;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solidFill>
                  <a:schemeClr val="accent1"/>
                </a:solidFill>
                <a:effectLst/>
                <a:latin typeface="CNN Sans Display"/>
              </a:rPr>
              <a:t>ensino superior</a:t>
            </a:r>
            <a:r>
              <a:rPr lang="pt-BR" sz="2800" b="0" i="0" dirty="0">
                <a:solidFill>
                  <a:schemeClr val="accent1"/>
                </a:solidFill>
                <a:effectLst/>
                <a:latin typeface="CNN Sans Display"/>
              </a:rPr>
              <a:t>: </a:t>
            </a:r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responsabilidade do Governo Federal.</a:t>
            </a:r>
          </a:p>
          <a:p>
            <a:pPr algn="just"/>
            <a:r>
              <a:rPr lang="pt-BR" sz="2800" b="0" i="0" dirty="0">
                <a:solidFill>
                  <a:srgbClr val="262626"/>
                </a:solidFill>
                <a:effectLst/>
                <a:latin typeface="CNN Sans Display"/>
              </a:rPr>
              <a:t>No caso deste exemplo, a política constitutiva define os responsáveis por gerenciar cada etapa de ensino, desde a educação infantil até as universidades e instituições de ensino superior no âmbito público.</a:t>
            </a:r>
          </a:p>
          <a:p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957201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34815</TotalTime>
  <Words>2783</Words>
  <Application>Microsoft Office PowerPoint</Application>
  <PresentationFormat>Apresentação na tela (4:3)</PresentationFormat>
  <Paragraphs>184</Paragraphs>
  <Slides>48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48</vt:i4>
      </vt:variant>
    </vt:vector>
  </HeadingPairs>
  <TitlesOfParts>
    <vt:vector size="58" baseType="lpstr">
      <vt:lpstr>Arial</vt:lpstr>
      <vt:lpstr>Century Schoolbook</vt:lpstr>
      <vt:lpstr>CNN Sans Display</vt:lpstr>
      <vt:lpstr>Google Sans</vt:lpstr>
      <vt:lpstr>HelveticaNeueLTStd-Roman</vt:lpstr>
      <vt:lpstr>Times</vt:lpstr>
      <vt:lpstr>tipobrasil_rounded400_regular</vt:lpstr>
      <vt:lpstr>Wingdings</vt:lpstr>
      <vt:lpstr>Wingdings 2</vt:lpstr>
      <vt:lpstr>Balcão Envidraçado</vt:lpstr>
      <vt:lpstr>DIREITO ADMINISTRATIVO I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  <vt:lpstr>POLÍTICAS PÚBLICAS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Aspectos Legais e Contábeis Relativos às Contas Municipais</dc:title>
  <dc:creator>Renata Constante Cestari</dc:creator>
  <cp:lastModifiedBy>Procuradora Renata Constante Cestari</cp:lastModifiedBy>
  <cp:revision>703</cp:revision>
  <dcterms:modified xsi:type="dcterms:W3CDTF">2023-10-16T21:40:51Z</dcterms:modified>
</cp:coreProperties>
</file>