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73" r:id="rId5"/>
    <p:sldId id="264" r:id="rId6"/>
    <p:sldId id="274" r:id="rId7"/>
    <p:sldId id="266" r:id="rId8"/>
    <p:sldId id="269" r:id="rId9"/>
    <p:sldId id="263" r:id="rId10"/>
    <p:sldId id="268" r:id="rId11"/>
    <p:sldId id="258" r:id="rId12"/>
    <p:sldId id="260" r:id="rId13"/>
    <p:sldId id="261" r:id="rId14"/>
    <p:sldId id="262" r:id="rId15"/>
    <p:sldId id="265" r:id="rId16"/>
    <p:sldId id="271" r:id="rId17"/>
    <p:sldId id="272" r:id="rId18"/>
    <p:sldId id="270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A88BF6-0A63-4818-B5D7-C39A5701CCD9}" type="datetimeFigureOut">
              <a:rPr lang="pt-BR" smtClean="0"/>
              <a:t>12/07/2018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124D57-5160-46D5-A099-5F17374784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82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Editar estilos de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8BF6-0A63-4818-B5D7-C39A5701CCD9}" type="datetimeFigureOut">
              <a:rPr lang="pt-BR" smtClean="0"/>
              <a:t>12/07/2018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4D57-5160-46D5-A099-5F17374784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7943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Editar estilos de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8BF6-0A63-4818-B5D7-C39A5701CCD9}" type="datetimeFigureOut">
              <a:rPr lang="pt-BR" smtClean="0"/>
              <a:t>12/07/2018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4D57-5160-46D5-A099-5F17374784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977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Editar estilos de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8BF6-0A63-4818-B5D7-C39A5701CCD9}" type="datetimeFigureOut">
              <a:rPr lang="pt-BR" smtClean="0"/>
              <a:t>12/07/2018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4D57-5160-46D5-A099-5F173747840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42461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8BF6-0A63-4818-B5D7-C39A5701CCD9}" type="datetimeFigureOut">
              <a:rPr lang="pt-BR" smtClean="0"/>
              <a:t>12/07/2018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4D57-5160-46D5-A099-5F173747840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5425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Editar estilos de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Editar estilos de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8BF6-0A63-4818-B5D7-C39A5701CCD9}" type="datetimeFigureOut">
              <a:rPr lang="pt-BR" smtClean="0"/>
              <a:t>12/07/2018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4D57-5160-46D5-A099-5F173747840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25166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Editar estilos de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Editar estilos de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Editar estilos de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Editar estilos de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8BF6-0A63-4818-B5D7-C39A5701CCD9}" type="datetimeFigureOut">
              <a:rPr lang="pt-BR" smtClean="0"/>
              <a:t>12/07/2018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4D57-5160-46D5-A099-5F17374784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37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8BF6-0A63-4818-B5D7-C39A5701CCD9}" type="datetimeFigureOut">
              <a:rPr lang="pt-BR" smtClean="0"/>
              <a:t>12/07/2018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4D57-5160-46D5-A099-5F1737478400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235317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8BF6-0A63-4818-B5D7-C39A5701CCD9}" type="datetimeFigureOut">
              <a:rPr lang="pt-BR" smtClean="0"/>
              <a:t>12/07/2018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4D57-5160-46D5-A099-5F17374784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795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Editar estilos de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DA88BF6-0A63-4818-B5D7-C39A5701CCD9}" type="datetimeFigureOut">
              <a:rPr lang="pt-BR" smtClean="0"/>
              <a:t>12/07/2018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4D57-5160-46D5-A099-5F17374784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9188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Editar estilos de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A88BF6-0A63-4818-B5D7-C39A5701CCD9}" type="datetimeFigureOut">
              <a:rPr lang="pt-BR" smtClean="0"/>
              <a:t>12/07/2018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124D57-5160-46D5-A099-5F1737478400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353062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DA88BF6-0A63-4818-B5D7-C39A5701CCD9}" type="datetimeFigureOut">
              <a:rPr lang="pt-BR" smtClean="0"/>
              <a:t>12/07/2018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124D57-5160-46D5-A099-5F17374784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092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Embargos de terceiro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674-691 CPC</a:t>
            </a:r>
          </a:p>
          <a:p>
            <a:endParaRPr lang="pt-BR" dirty="0"/>
          </a:p>
          <a:p>
            <a:r>
              <a:rPr lang="pt-BR" dirty="0" smtClean="0"/>
              <a:t>Profa. Nubia Regina </a:t>
            </a:r>
            <a:r>
              <a:rPr lang="pt-BR" dirty="0" smtClean="0"/>
              <a:t>Ventura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32656"/>
            <a:ext cx="1628800" cy="16288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779912" y="630932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Julho 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8187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692696"/>
            <a:ext cx="8507288" cy="588184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pt-BR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 algn="just">
              <a:buNone/>
            </a:pPr>
            <a:r>
              <a:rPr lang="pt-BR" dirty="0" smtClean="0"/>
              <a:t>D) Resposta do réu</a:t>
            </a:r>
          </a:p>
          <a:p>
            <a:pPr marL="109728" indent="0" algn="just">
              <a:buNone/>
            </a:pPr>
            <a:endParaRPr lang="pt-BR" dirty="0" smtClean="0"/>
          </a:p>
          <a:p>
            <a:pPr algn="just"/>
            <a:r>
              <a:rPr lang="pt-BR" u="sng" dirty="0"/>
              <a:t>O prazo para a resposta do réu é de 15 dias</a:t>
            </a:r>
            <a:r>
              <a:rPr lang="pt-BR" dirty="0"/>
              <a:t>, podendo apresentar contestação e as exceções de impedimento e suspeição, </a:t>
            </a:r>
            <a:r>
              <a:rPr lang="pt-BR" u="sng" dirty="0"/>
              <a:t>não cabendo a reconvenção </a:t>
            </a:r>
            <a:r>
              <a:rPr lang="pt-BR" dirty="0"/>
              <a:t>em razão das diferenças </a:t>
            </a:r>
            <a:r>
              <a:rPr lang="pt-BR" dirty="0" smtClean="0"/>
              <a:t>procedimentais.</a:t>
            </a:r>
            <a:endParaRPr lang="pt-BR" dirty="0" smtClean="0"/>
          </a:p>
          <a:p>
            <a:pPr algn="just"/>
            <a:r>
              <a:rPr lang="pt-BR" dirty="0" smtClean="0"/>
              <a:t>Segundo </a:t>
            </a:r>
            <a:r>
              <a:rPr lang="pt-BR" dirty="0"/>
              <a:t>entendimento do Superior Tribunal de Justiça, havendo audiência de justificação, aplica-se aos embargos de terceiro a regra do art. 564, parágrafo único, do Novo CPC, de forma que o termo inicial da resposta do réu passa a ser a </a:t>
            </a:r>
            <a:r>
              <a:rPr lang="pt-BR" dirty="0" smtClean="0"/>
              <a:t>audiência.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378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764704"/>
            <a:ext cx="8075240" cy="5665816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Conceitos auxiliares para entendimento dos embargos de terceiro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109728" indent="0" algn="just">
              <a:buNone/>
            </a:pPr>
            <a:endParaRPr lang="pt-BR" dirty="0"/>
          </a:p>
          <a:p>
            <a:pPr marL="109728" indent="0" algn="just">
              <a:buNone/>
            </a:pPr>
            <a:r>
              <a:rPr lang="pt-BR" dirty="0" smtClean="0"/>
              <a:t>a) </a:t>
            </a:r>
            <a:r>
              <a:rPr lang="pt-BR" i="1" dirty="0" smtClean="0"/>
              <a:t>Esbulho judicial: </a:t>
            </a:r>
            <a:r>
              <a:rPr lang="pt-BR" dirty="0" smtClean="0"/>
              <a:t>acontece quando ultrapassar os bens da responsabilidade executiva do devedor e atingir bens de quem não é sujeito do processo</a:t>
            </a:r>
          </a:p>
          <a:p>
            <a:pPr algn="just"/>
            <a:endParaRPr lang="pt-BR" dirty="0" smtClean="0"/>
          </a:p>
          <a:p>
            <a:pPr marL="109728" indent="0" algn="just">
              <a:buNone/>
            </a:pPr>
            <a:r>
              <a:rPr lang="pt-BR" dirty="0" smtClean="0"/>
              <a:t>b)São </a:t>
            </a:r>
            <a:r>
              <a:rPr lang="pt-BR" dirty="0"/>
              <a:t>inconfundíveis </a:t>
            </a:r>
            <a:r>
              <a:rPr lang="pt-BR" b="1" u="sng" dirty="0"/>
              <a:t>os embargos de terceiro e as ações possessórias</a:t>
            </a:r>
            <a:r>
              <a:rPr lang="pt-BR" dirty="0"/>
              <a:t>: enquanto nos embargos de terceiro o ato de esbulho advém de uma ordem judicial, cumprida pelo oficial de justiça, nas ações possessórias a agressão à posse é praticada sem nenhum respaldo jurisdicional, por particulares ou entes estatais (o Estado também pode ser esbulhador), sem nenhuma ordem judicial que a </a:t>
            </a:r>
            <a:r>
              <a:rPr lang="pt-BR" dirty="0" smtClean="0"/>
              <a:t>justifique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5009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809832"/>
          </a:xfrm>
        </p:spPr>
        <p:txBody>
          <a:bodyPr/>
          <a:lstStyle/>
          <a:p>
            <a:pPr marL="109728" indent="0">
              <a:buNone/>
            </a:pP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</a:t>
            </a: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Diferença de outras intervenções de terceiro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lipse 3"/>
          <p:cNvSpPr/>
          <p:nvPr/>
        </p:nvSpPr>
        <p:spPr>
          <a:xfrm>
            <a:off x="281902" y="1788083"/>
            <a:ext cx="2736304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ASSISTÊNCIA</a:t>
            </a:r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2627784" y="2145789"/>
            <a:ext cx="2448272" cy="6840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DIREITO ALHEIO</a:t>
            </a:r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302715" y="4365104"/>
            <a:ext cx="2736304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EMBARGOS</a:t>
            </a:r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2389281" y="4810192"/>
            <a:ext cx="2594667" cy="6840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DIREITO PRÓPRIO</a:t>
            </a:r>
            <a:endParaRPr lang="pt-BR" dirty="0"/>
          </a:p>
        </p:txBody>
      </p:sp>
      <p:sp>
        <p:nvSpPr>
          <p:cNvPr id="8" name="Fluxograma: Processo 7"/>
          <p:cNvSpPr/>
          <p:nvPr/>
        </p:nvSpPr>
        <p:spPr>
          <a:xfrm>
            <a:off x="4860032" y="1803751"/>
            <a:ext cx="3369096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INTERESSE INDIRETO</a:t>
            </a:r>
            <a:endParaRPr lang="pt-BR" dirty="0"/>
          </a:p>
        </p:txBody>
      </p:sp>
      <p:sp>
        <p:nvSpPr>
          <p:cNvPr id="9" name="Fluxograma: Processo 8"/>
          <p:cNvSpPr/>
          <p:nvPr/>
        </p:nvSpPr>
        <p:spPr>
          <a:xfrm>
            <a:off x="4860032" y="4365104"/>
            <a:ext cx="3240360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INTERESSE DIRETO = OFENSA DIRETA A DIREITO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5931055" y="3064857"/>
            <a:ext cx="1872208" cy="8668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DIREITO DEPENDENTE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5724128" y="5585124"/>
            <a:ext cx="1872208" cy="8668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DIREITO AUTÔNOMO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2773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930215"/>
              </p:ext>
            </p:extLst>
          </p:nvPr>
        </p:nvGraphicFramePr>
        <p:xfrm>
          <a:off x="683568" y="1052736"/>
          <a:ext cx="8229600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oposição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Embargos de terceiro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Típica ação de conhecimento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Ação de conhecimento em defesa de bens contra execuções alheias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Opoente</a:t>
                      </a:r>
                      <a:r>
                        <a:rPr lang="pt-BR" baseline="0" dirty="0" smtClean="0"/>
                        <a:t> ataca pretensão opondo outro direito que lhe diz próprio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Não há ataque ao direito nem do autor nem do réu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Objetivo é o direito das partes em litígio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Ato estatal do juiz que indevidamente constringiu ou ameaçou constringir</a:t>
                      </a:r>
                      <a:r>
                        <a:rPr lang="pt-BR" baseline="0" dirty="0" smtClean="0"/>
                        <a:t> bem de que não era parte no processo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Discussão do direito material é necessária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Discussão</a:t>
                      </a:r>
                      <a:r>
                        <a:rPr lang="pt-BR" baseline="0" dirty="0" smtClean="0"/>
                        <a:t> do direito material é irrelevante</a:t>
                      </a:r>
                      <a:endParaRPr lang="pt-BR" dirty="0" smtClean="0"/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Precisa demonstrar que o bem/direito não é de um nem de outro,</a:t>
                      </a:r>
                      <a:r>
                        <a:rPr lang="pt-BR" baseline="0" dirty="0" smtClean="0"/>
                        <a:t> mas seu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Basta a demonstração de constrição indevida do bem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Sentença</a:t>
                      </a:r>
                      <a:r>
                        <a:rPr lang="pt-BR" baseline="0" dirty="0" smtClean="0"/>
                        <a:t> de procedência do opoente aniquila pretensão das partes no processo primitivo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Procedente</a:t>
                      </a:r>
                      <a:r>
                        <a:rPr lang="pt-BR" baseline="0" dirty="0" smtClean="0"/>
                        <a:t> os embargos, não se aniquila as pretensões deduzidas no processo primitivo. 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2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32" y="548680"/>
            <a:ext cx="8686800" cy="609786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pedidos (tutelas) possíveis com os embargos:</a:t>
            </a:r>
          </a:p>
          <a:p>
            <a:pPr marL="109728" indent="0">
              <a:buNone/>
            </a:pPr>
            <a:r>
              <a:rPr lang="pt-BR" dirty="0" smtClean="0"/>
              <a:t>a)Tutela declaratória: em torno da ilegitimidade do ato executivo impugnado</a:t>
            </a:r>
          </a:p>
          <a:p>
            <a:pPr marL="109728" indent="0">
              <a:buNone/>
            </a:pPr>
            <a:r>
              <a:rPr lang="pt-BR" dirty="0" smtClean="0"/>
              <a:t>b) Tutela constitutiva: reconhecido direito do embargante, ato judicial é revogado</a:t>
            </a:r>
          </a:p>
          <a:p>
            <a:pPr marL="109728" indent="0">
              <a:buNone/>
            </a:pPr>
            <a:r>
              <a:rPr lang="pt-BR" dirty="0"/>
              <a:t>c</a:t>
            </a:r>
            <a:r>
              <a:rPr lang="pt-BR" dirty="0" smtClean="0"/>
              <a:t>)Tutela executiva: atos materiais do juízo para liberar o bem constrito (art. 678 CPC – manutenção ou reintegração de posse)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endParaRPr lang="pt-BR" dirty="0" smtClean="0"/>
          </a:p>
        </p:txBody>
      </p:sp>
      <p:sp>
        <p:nvSpPr>
          <p:cNvPr id="6" name="Explosão 2 5"/>
          <p:cNvSpPr/>
          <p:nvPr/>
        </p:nvSpPr>
        <p:spPr>
          <a:xfrm>
            <a:off x="0" y="5085184"/>
            <a:ext cx="4176464" cy="136815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LEMBRE-SE</a:t>
            </a:r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3491880" y="4581128"/>
            <a:ext cx="5328592" cy="20608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Atualmente, falamos em processo sincrético; é possível que vários pedidos de tutela sejam formulados em um mesmo procedimento. Antes, entendia-se de uma forma mais rígida: a cada direito corresponde uma ação específica. Hoje, em um mesmo processo, pode-se executar, declarar, constituir.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1847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95384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t-B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Jurisprudência</a:t>
            </a:r>
            <a:endParaRPr lang="pt-BR" dirty="0"/>
          </a:p>
          <a:p>
            <a:endParaRPr lang="pt-BR" dirty="0" smtClean="0"/>
          </a:p>
          <a:p>
            <a:pPr marL="109728" indent="0">
              <a:buNone/>
            </a:pPr>
            <a:r>
              <a:rPr lang="pt-BR" b="1" u="sng" dirty="0"/>
              <a:t>a</a:t>
            </a:r>
            <a:r>
              <a:rPr lang="pt-BR" b="1" u="sng" dirty="0" smtClean="0"/>
              <a:t>) </a:t>
            </a:r>
            <a:r>
              <a:rPr lang="pt-BR" b="1" u="sng" dirty="0" smtClean="0"/>
              <a:t>Possibilidade de mandado de segurança:</a:t>
            </a:r>
          </a:p>
          <a:p>
            <a:pPr marL="109728" indent="0" algn="just">
              <a:buNone/>
            </a:pPr>
            <a:r>
              <a:rPr lang="pt-BR" dirty="0" smtClean="0"/>
              <a:t>STJ “é </a:t>
            </a:r>
            <a:r>
              <a:rPr lang="pt-BR" dirty="0"/>
              <a:t>lícito ao terceiro prejudicado requerer mandado de segurança contra ato judicial, em lugar de interpor, conta ele, embargos de terceiro”</a:t>
            </a:r>
          </a:p>
        </p:txBody>
      </p:sp>
    </p:spTree>
    <p:extLst>
      <p:ext uri="{BB962C8B-B14F-4D97-AF65-F5344CB8AC3E}">
        <p14:creationId xmlns:p14="http://schemas.microsoft.com/office/powerpoint/2010/main" val="516365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STJ</a:t>
            </a:r>
          </a:p>
          <a:p>
            <a:pPr marL="109728" indent="0">
              <a:buNone/>
            </a:pPr>
            <a:r>
              <a:rPr lang="pt-BR" dirty="0" smtClean="0"/>
              <a:t>Súmula 84 </a:t>
            </a:r>
          </a:p>
          <a:p>
            <a:pPr marL="109728" indent="0">
              <a:buNone/>
            </a:pPr>
            <a:r>
              <a:rPr lang="pt-BR" sz="2000" dirty="0"/>
              <a:t>é</a:t>
            </a:r>
            <a:r>
              <a:rPr lang="pt-BR" sz="2000" dirty="0" smtClean="0"/>
              <a:t> admissível a oposição de embargos de terceiro fundados em alegação de posse advinda do compromisso de compra e venda de imóvel, ainda que desprovido do registro.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r>
              <a:rPr lang="pt-BR" dirty="0"/>
              <a:t>Súmula </a:t>
            </a:r>
            <a:r>
              <a:rPr lang="pt-BR" dirty="0" smtClean="0"/>
              <a:t>134</a:t>
            </a:r>
          </a:p>
          <a:p>
            <a:pPr marL="109728" indent="0">
              <a:buNone/>
            </a:pPr>
            <a:r>
              <a:rPr lang="pt-BR" sz="2000" dirty="0" smtClean="0"/>
              <a:t>Embora intimado da penhora em imóvel do casal, o cônjuge do executado pode opor embargos de terceiro para defesa de sua meação.</a:t>
            </a:r>
          </a:p>
          <a:p>
            <a:pPr marL="109728" indent="0">
              <a:buNone/>
            </a:pPr>
            <a:endParaRPr lang="pt-BR" sz="2000" dirty="0"/>
          </a:p>
          <a:p>
            <a:pPr marL="109728" indent="0">
              <a:buNone/>
            </a:pPr>
            <a:endParaRPr lang="pt-BR" sz="2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SÚMULAS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1977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Súmula 303</a:t>
            </a:r>
          </a:p>
          <a:p>
            <a:pPr marL="109728" indent="0">
              <a:buNone/>
            </a:pPr>
            <a:r>
              <a:rPr lang="pt-BR" sz="2000" dirty="0" smtClean="0"/>
              <a:t>Em </a:t>
            </a:r>
            <a:r>
              <a:rPr lang="pt-BR" sz="2000" dirty="0"/>
              <a:t>embargos de terceiro, quem deu causa à constrição indevida deve arcar com os honorários advocatícios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7235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NEVES, Daniel Amorim Assumpção. Manual de Direito Processual Civil. Salvador: </a:t>
            </a:r>
            <a:r>
              <a:rPr lang="pt-BR" dirty="0" err="1" smtClean="0"/>
              <a:t>Juspodvim</a:t>
            </a:r>
            <a:r>
              <a:rPr lang="pt-BR" dirty="0" smtClean="0"/>
              <a:t>, 2016.</a:t>
            </a:r>
          </a:p>
          <a:p>
            <a:r>
              <a:rPr lang="pt-BR" dirty="0" smtClean="0"/>
              <a:t>THEODORO JUNIOR, Humberto. Curso de Direito Processual Civil. V. 4. 2016.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3279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620688"/>
            <a:ext cx="8435280" cy="595384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t-B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Introdução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r>
              <a:rPr lang="pt-BR" dirty="0" smtClean="0"/>
              <a:t>Efeito da sentença (regra geral no processo civil): 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r>
              <a:rPr lang="pt-BR" dirty="0" smtClean="0"/>
              <a:t>Efeito </a:t>
            </a:r>
            <a:r>
              <a:rPr lang="pt-BR" i="1" dirty="0" err="1" smtClean="0"/>
              <a:t>inter</a:t>
            </a:r>
            <a:r>
              <a:rPr lang="pt-BR" i="1" dirty="0" smtClean="0"/>
              <a:t> </a:t>
            </a:r>
            <a:r>
              <a:rPr lang="pt-BR" i="1" dirty="0" err="1" smtClean="0"/>
              <a:t>alios</a:t>
            </a:r>
            <a:r>
              <a:rPr lang="pt-BR" i="1" dirty="0" smtClean="0"/>
              <a:t> (entre as partes) </a:t>
            </a:r>
            <a:r>
              <a:rPr lang="pt-BR" dirty="0" smtClean="0"/>
              <a:t>da sentença</a:t>
            </a:r>
          </a:p>
          <a:p>
            <a:pPr marL="109728" indent="0">
              <a:buNone/>
            </a:pPr>
            <a:endParaRPr lang="pt-BR" dirty="0" smtClean="0"/>
          </a:p>
          <a:p>
            <a:pPr marL="109728" indent="0">
              <a:buNone/>
            </a:pPr>
            <a:r>
              <a:rPr lang="pt-BR" i="1" dirty="0"/>
              <a:t>Art. 506.  A sentença faz coisa julgada às partes entre as quais é </a:t>
            </a:r>
            <a:r>
              <a:rPr lang="pt-BR" i="1" dirty="0" smtClean="0"/>
              <a:t>dada</a:t>
            </a:r>
            <a:r>
              <a:rPr lang="pt-BR" i="1" dirty="0"/>
              <a:t>, não prejudicando terceiros</a:t>
            </a:r>
            <a:r>
              <a:rPr lang="pt-BR" i="1" dirty="0" smtClean="0"/>
              <a:t>.</a:t>
            </a:r>
          </a:p>
          <a:p>
            <a:pPr marL="109728" indent="0">
              <a:buNone/>
            </a:pPr>
            <a:endParaRPr lang="pt-BR" dirty="0" smtClean="0"/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4" name="Explosão 2 3"/>
          <p:cNvSpPr/>
          <p:nvPr/>
        </p:nvSpPr>
        <p:spPr>
          <a:xfrm>
            <a:off x="-6424" y="4914083"/>
            <a:ext cx="3384376" cy="122413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ATENÇÃO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442288" y="4734063"/>
            <a:ext cx="4680520" cy="15841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728" indent="0">
              <a:buNone/>
            </a:pPr>
            <a:r>
              <a:rPr lang="pt-BR" dirty="0" smtClean="0">
                <a:solidFill>
                  <a:schemeClr val="tx1"/>
                </a:solidFill>
              </a:rPr>
              <a:t>  </a:t>
            </a:r>
            <a:r>
              <a:rPr lang="pt-BR" dirty="0">
                <a:solidFill>
                  <a:schemeClr val="tx1"/>
                </a:solidFill>
              </a:rPr>
              <a:t>É possível </a:t>
            </a:r>
            <a:r>
              <a:rPr lang="pt-BR" dirty="0" smtClean="0">
                <a:solidFill>
                  <a:schemeClr val="tx1"/>
                </a:solidFill>
              </a:rPr>
              <a:t>que recaiam efeitos </a:t>
            </a:r>
            <a:r>
              <a:rPr lang="pt-BR" dirty="0">
                <a:solidFill>
                  <a:schemeClr val="tx1"/>
                </a:solidFill>
              </a:rPr>
              <a:t>INDIRETOS, </a:t>
            </a:r>
            <a:r>
              <a:rPr lang="pt-BR" dirty="0" smtClean="0">
                <a:solidFill>
                  <a:schemeClr val="tx1"/>
                </a:solidFill>
              </a:rPr>
              <a:t>REFLEXOS. Mas neste caso, são efeitos – e não vinculação da sentença. Ou seja, o juiz não pode obrigar a terceiro cumprir uma decisão judicial da qual não tenha participado.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584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692696"/>
            <a:ext cx="8579296" cy="588184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t-B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Aspectos  gerais</a:t>
            </a:r>
            <a:endParaRPr lang="pt-B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 algn="just">
              <a:buNone/>
            </a:pPr>
            <a:endParaRPr lang="pt-BR" dirty="0"/>
          </a:p>
          <a:p>
            <a:pPr marL="109728" indent="0" algn="just">
              <a:buNone/>
            </a:pPr>
            <a:r>
              <a:rPr lang="pt-BR" dirty="0" smtClean="0"/>
              <a:t>a</a:t>
            </a:r>
            <a:r>
              <a:rPr lang="pt-BR" dirty="0" smtClean="0"/>
              <a:t>) </a:t>
            </a:r>
            <a:r>
              <a:rPr lang="pt-BR" i="1" dirty="0" smtClean="0"/>
              <a:t>Definição/objeto: </a:t>
            </a:r>
            <a:r>
              <a:rPr lang="pt-BR" dirty="0" smtClean="0"/>
              <a:t>remédio processual que a lei põe à disposição de quem, não sendo parte no processo, sofrer constrição ou ameaça de constrição sobre bens que possua ou sobre os quais tenha direito incompatível com o ato constritivo. </a:t>
            </a:r>
          </a:p>
          <a:p>
            <a:pPr marL="109728" indent="0" algn="just">
              <a:buNone/>
            </a:pPr>
            <a:endParaRPr lang="pt-BR" dirty="0" smtClean="0"/>
          </a:p>
          <a:p>
            <a:pPr marL="109728" indent="0" algn="just">
              <a:buNone/>
            </a:pPr>
            <a:r>
              <a:rPr lang="pt-BR" dirty="0"/>
              <a:t>b</a:t>
            </a:r>
            <a:r>
              <a:rPr lang="pt-BR" dirty="0" smtClean="0"/>
              <a:t>) </a:t>
            </a:r>
            <a:r>
              <a:rPr lang="pt-BR" i="1" dirty="0" smtClean="0"/>
              <a:t>Objetivo: </a:t>
            </a:r>
            <a:r>
              <a:rPr lang="pt-BR" dirty="0" smtClean="0"/>
              <a:t>preservar a incolumidade dos bens de terceiro em processo do qual não </a:t>
            </a:r>
            <a:r>
              <a:rPr lang="pt-BR" dirty="0" smtClean="0"/>
              <a:t>participa</a:t>
            </a:r>
          </a:p>
          <a:p>
            <a:pPr marL="109728" indent="0" algn="just">
              <a:buNone/>
            </a:pPr>
            <a:endParaRPr lang="pt-BR" dirty="0"/>
          </a:p>
          <a:p>
            <a:pPr marL="109728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9346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t-BR" dirty="0"/>
              <a:t>c) Cabimento</a:t>
            </a:r>
            <a:r>
              <a:rPr lang="pt-BR" dirty="0" smtClean="0"/>
              <a:t>:</a:t>
            </a:r>
          </a:p>
          <a:p>
            <a:pPr marL="109728" indent="0">
              <a:buNone/>
            </a:pPr>
            <a:r>
              <a:rPr lang="pt-BR" dirty="0" smtClean="0"/>
              <a:t>Admite-se </a:t>
            </a:r>
            <a:r>
              <a:rPr lang="pt-BR" dirty="0"/>
              <a:t>os embargos de terceiro, entre outros casos, para impedir o cumprimento de mandados possessórios e de despejo sempre que se demonstrar que terceiros estranhos ao processo estarão ameaçados pelo ato executivo.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8209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404664"/>
            <a:ext cx="8712968" cy="602585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Detalhes: </a:t>
            </a:r>
          </a:p>
          <a:p>
            <a:pPr marL="109728" indent="0">
              <a:buNone/>
            </a:pPr>
            <a:endParaRPr lang="pt-BR" b="1" u="sng" dirty="0"/>
          </a:p>
          <a:p>
            <a:pPr marL="109728" indent="0">
              <a:buNone/>
            </a:pPr>
            <a:r>
              <a:rPr lang="pt-BR" b="1" u="sng" dirty="0" smtClean="0"/>
              <a:t>a) </a:t>
            </a:r>
            <a:endParaRPr lang="pt-BR" b="1" u="sng" dirty="0" smtClean="0"/>
          </a:p>
          <a:p>
            <a:pPr marL="109728" indent="0">
              <a:buNone/>
            </a:pPr>
            <a:endParaRPr lang="pt-BR" b="1" u="sng" dirty="0"/>
          </a:p>
          <a:p>
            <a:pPr marL="109728" indent="0">
              <a:buNone/>
            </a:pPr>
            <a:r>
              <a:rPr lang="pt-BR" b="1" u="sng" dirty="0" smtClean="0"/>
              <a:t>Parte ativa</a:t>
            </a:r>
            <a:r>
              <a:rPr lang="pt-BR" b="1" u="sng" dirty="0">
                <a:sym typeface="Wingdings" panose="05000000000000000000" pitchFamily="2" charset="2"/>
              </a:rPr>
              <a:t> </a:t>
            </a:r>
            <a:r>
              <a:rPr lang="pt-BR" b="1" u="sng" dirty="0" smtClean="0">
                <a:sym typeface="Wingdings" panose="05000000000000000000" pitchFamily="2" charset="2"/>
              </a:rPr>
              <a:t>(EMBARGANTE)</a:t>
            </a:r>
            <a:endParaRPr lang="pt-BR" b="1" u="sng" dirty="0" smtClean="0"/>
          </a:p>
          <a:p>
            <a:pPr marL="109728" indent="0">
              <a:buNone/>
            </a:pPr>
            <a:r>
              <a:rPr lang="pt-BR" dirty="0" smtClean="0"/>
              <a:t>Art</a:t>
            </a:r>
            <a:r>
              <a:rPr lang="pt-BR" dirty="0"/>
              <a:t>. 674§ 1</a:t>
            </a:r>
            <a:r>
              <a:rPr lang="pt-BR" u="sng" baseline="30000" dirty="0"/>
              <a:t>o</a:t>
            </a:r>
            <a:r>
              <a:rPr lang="pt-BR" dirty="0"/>
              <a:t> </a:t>
            </a:r>
          </a:p>
          <a:p>
            <a:pPr marL="109728" indent="0">
              <a:buNone/>
            </a:pPr>
            <a:r>
              <a:rPr lang="pt-BR" dirty="0" smtClean="0"/>
              <a:t>-Proprietário – inclusive fiduciário </a:t>
            </a:r>
          </a:p>
          <a:p>
            <a:pPr marL="109728" indent="0">
              <a:buNone/>
            </a:pPr>
            <a:r>
              <a:rPr lang="pt-BR" dirty="0" smtClean="0"/>
              <a:t>-</a:t>
            </a:r>
            <a:r>
              <a:rPr lang="pt-BR" dirty="0" smtClean="0"/>
              <a:t>Possuidor</a:t>
            </a:r>
          </a:p>
          <a:p>
            <a:pPr marL="109728" indent="0">
              <a:buNone/>
            </a:pPr>
            <a:endParaRPr lang="pt-BR" b="1" u="sng" dirty="0"/>
          </a:p>
          <a:p>
            <a:pPr marL="109728" indent="0">
              <a:buNone/>
            </a:pPr>
            <a:r>
              <a:rPr lang="pt-BR" b="1" u="sng" dirty="0" smtClean="0"/>
              <a:t>Parte passiva: (EMBARGADO)</a:t>
            </a:r>
            <a:endParaRPr lang="pt-BR" dirty="0" smtClean="0"/>
          </a:p>
          <a:p>
            <a:pPr marL="109728" indent="0">
              <a:buNone/>
            </a:pPr>
            <a:r>
              <a:rPr lang="pt-BR" dirty="0" smtClean="0"/>
              <a:t>677, § 4º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791787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12068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t-BR" b="1" u="sng" dirty="0"/>
              <a:t>b) Requisitos:</a:t>
            </a:r>
          </a:p>
          <a:p>
            <a:pPr marL="109728" indent="0">
              <a:buNone/>
            </a:pPr>
            <a:endParaRPr lang="pt-BR" b="1" u="sng" dirty="0"/>
          </a:p>
          <a:p>
            <a:pPr marL="624078" indent="-514350" algn="just">
              <a:buAutoNum type="alphaLcParenBoth"/>
            </a:pPr>
            <a:r>
              <a:rPr lang="pt-BR" dirty="0"/>
              <a:t>existência de medida executiva em processo alheio; </a:t>
            </a:r>
          </a:p>
          <a:p>
            <a:pPr marL="624078" indent="-514350" algn="just">
              <a:buAutoNum type="alphaLcParenBoth"/>
            </a:pPr>
            <a:r>
              <a:rPr lang="pt-BR" dirty="0"/>
              <a:t>atingimento de bens de quem tenha direito ou posse incompatível com a medida; deve demonstrar que bens não são legalmente alcançáveis (art. 790/792 CPC</a:t>
            </a:r>
            <a:r>
              <a:rPr lang="pt-BR" dirty="0" smtClean="0"/>
              <a:t>).</a:t>
            </a:r>
            <a:endParaRPr lang="pt-BR" dirty="0"/>
          </a:p>
          <a:p>
            <a:pPr marL="624078" indent="-514350" algn="just">
              <a:buAutoNum type="alphaLcParenBoth"/>
            </a:pPr>
            <a:r>
              <a:rPr lang="pt-BR" dirty="0"/>
              <a:t>tempestividade: interposição: </a:t>
            </a:r>
            <a:endParaRPr lang="pt-BR" dirty="0" smtClean="0"/>
          </a:p>
          <a:p>
            <a:pPr algn="just"/>
            <a:r>
              <a:rPr lang="pt-BR" dirty="0" smtClean="0"/>
              <a:t> </a:t>
            </a:r>
            <a:r>
              <a:rPr lang="pt-BR" dirty="0"/>
              <a:t>no processo de conhecimento, enquanto não transitada em julgado a sentença; </a:t>
            </a:r>
            <a:endParaRPr lang="pt-BR" dirty="0" smtClean="0"/>
          </a:p>
          <a:p>
            <a:pPr algn="just"/>
            <a:r>
              <a:rPr lang="pt-BR" dirty="0" smtClean="0"/>
              <a:t> no </a:t>
            </a:r>
            <a:r>
              <a:rPr lang="pt-BR" dirty="0"/>
              <a:t>cumprimento da sentença ou no processo de execução, até cinco dias depois da adjudicação, da alienação por iniciativa particular ou da arrematação, mas </a:t>
            </a:r>
            <a:r>
              <a:rPr lang="pt-BR" u="sng" dirty="0"/>
              <a:t>sempre antes da assinatura da respectiva carta. 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3306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4" y="404664"/>
            <a:ext cx="8963063" cy="6169872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Procedimento</a:t>
            </a:r>
          </a:p>
          <a:p>
            <a:pPr marL="624078" indent="-514350">
              <a:buAutoNum type="alphaLcParenR"/>
            </a:pPr>
            <a:r>
              <a:rPr lang="pt-BR" b="1" u="sng" dirty="0"/>
              <a:t>S</a:t>
            </a:r>
            <a:r>
              <a:rPr lang="pt-BR" b="1" u="sng" dirty="0" smtClean="0"/>
              <a:t>uspensão da ação principal</a:t>
            </a:r>
          </a:p>
          <a:p>
            <a:pPr marL="624078" indent="-514350">
              <a:buAutoNum type="alphaLcParenR"/>
            </a:pPr>
            <a:endParaRPr lang="pt-BR" dirty="0" smtClean="0"/>
          </a:p>
          <a:p>
            <a:pPr marL="109728" indent="0">
              <a:buNone/>
            </a:pPr>
            <a:r>
              <a:rPr lang="pt-BR" dirty="0" smtClean="0"/>
              <a:t> </a:t>
            </a:r>
            <a:r>
              <a:rPr lang="pt-BR" dirty="0" smtClean="0"/>
              <a:t>STJ </a:t>
            </a:r>
            <a:r>
              <a:rPr lang="pt-BR" dirty="0"/>
              <a:t>entende que a mera interposição dos embargos de terceiro </a:t>
            </a:r>
            <a:r>
              <a:rPr lang="pt-BR" b="1" dirty="0"/>
              <a:t>causa a suspensão </a:t>
            </a:r>
            <a:r>
              <a:rPr lang="pt-BR" b="1" dirty="0" smtClean="0"/>
              <a:t>da ação </a:t>
            </a:r>
            <a:r>
              <a:rPr lang="pt-BR" b="1" dirty="0"/>
              <a:t>principal</a:t>
            </a:r>
            <a:r>
              <a:rPr lang="pt-BR" dirty="0"/>
              <a:t>, não havendo requisitos no caso concreto a serem </a:t>
            </a:r>
            <a:r>
              <a:rPr lang="pt-BR" dirty="0" smtClean="0"/>
              <a:t>preenchidos.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r>
              <a:rPr lang="pt-BR" dirty="0" smtClean="0"/>
              <a:t>b) </a:t>
            </a:r>
            <a:r>
              <a:rPr lang="pt-BR" b="1" u="sng" dirty="0" smtClean="0"/>
              <a:t>Competência</a:t>
            </a:r>
          </a:p>
          <a:p>
            <a:pPr marL="109728" indent="0">
              <a:buNone/>
            </a:pPr>
            <a:endParaRPr lang="pt-BR" dirty="0" smtClean="0"/>
          </a:p>
          <a:p>
            <a:r>
              <a:rPr lang="pt-BR" dirty="0" smtClean="0"/>
              <a:t>Por dependência ao juízo que ordenou a constrição e </a:t>
            </a:r>
            <a:r>
              <a:rPr lang="pt-BR" u="sng" dirty="0" smtClean="0"/>
              <a:t>autuados em apartado – NÃO SÃO APENSADOS AO PROCESSO ORIGINÁRIO</a:t>
            </a:r>
          </a:p>
          <a:p>
            <a:endParaRPr lang="pt-BR" dirty="0"/>
          </a:p>
          <a:p>
            <a:r>
              <a:rPr lang="pt-BR" dirty="0"/>
              <a:t>Estando em trâmite a demanda perante o </a:t>
            </a:r>
            <a:r>
              <a:rPr lang="pt-BR" u="sng" dirty="0"/>
              <a:t>segundo grau </a:t>
            </a:r>
            <a:r>
              <a:rPr lang="pt-BR" dirty="0"/>
              <a:t>de jurisdição ou mesmo órgão de superposição, </a:t>
            </a:r>
            <a:r>
              <a:rPr lang="pt-BR" u="sng" dirty="0"/>
              <a:t>os embargos de terceiro deverão ser interpostos no primeiro </a:t>
            </a:r>
            <a:r>
              <a:rPr lang="pt-BR" u="sng" dirty="0" smtClean="0"/>
              <a:t>grau</a:t>
            </a:r>
            <a:r>
              <a:rPr lang="pt-BR" dirty="0" smtClean="0"/>
              <a:t>. </a:t>
            </a:r>
            <a:r>
              <a:rPr lang="pt-BR" dirty="0"/>
              <a:t>Primeiro porque não caberia a criação de uma ação de competência originária do tribunal sem previsão legal; segundo porque os atos materiais de constrição judicial são realizados pelo juízo de primeiro grau em cumprimento de carta de </a:t>
            </a:r>
            <a:r>
              <a:rPr lang="pt-BR" dirty="0" smtClean="0"/>
              <a:t>ordem.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3014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just">
              <a:buNone/>
            </a:pPr>
            <a:endParaRPr lang="pt-BR" dirty="0"/>
          </a:p>
          <a:p>
            <a:pPr marL="109728" indent="0" algn="just">
              <a:buNone/>
            </a:pPr>
            <a:r>
              <a:rPr lang="pt-BR" dirty="0" smtClean="0"/>
              <a:t>Tramitando </a:t>
            </a:r>
            <a:r>
              <a:rPr lang="pt-BR" dirty="0"/>
              <a:t>a ação principal perante a </a:t>
            </a:r>
            <a:r>
              <a:rPr lang="pt-BR" u="sng" dirty="0"/>
              <a:t>Justiça Estadual </a:t>
            </a:r>
            <a:r>
              <a:rPr lang="pt-BR" dirty="0"/>
              <a:t>e sendo interpostos os embargos de terceiro por qualquer dos </a:t>
            </a:r>
            <a:r>
              <a:rPr lang="pt-BR" u="sng" dirty="0"/>
              <a:t>entes federais </a:t>
            </a:r>
            <a:r>
              <a:rPr lang="pt-BR" dirty="0"/>
              <a:t>previstos no art. 109, I, da CF, a competência para o julgamento dos embargos de terceiro passa a ser da Justiça Federal. O Superior Tribunal de Justiça tem entendido que a competência da ação principal continua a ser da Justiça Estadual, devendo tal demanda executiva ser suspensa até o julgamento dos embargos de terceiro como forma de evitar decisões </a:t>
            </a:r>
            <a:r>
              <a:rPr lang="pt-BR" dirty="0" smtClean="0"/>
              <a:t>contraditórias.</a:t>
            </a:r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38328"/>
            <a:ext cx="8229600" cy="11430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xplosão 1 3"/>
          <p:cNvSpPr/>
          <p:nvPr/>
        </p:nvSpPr>
        <p:spPr>
          <a:xfrm>
            <a:off x="900305" y="620688"/>
            <a:ext cx="3672408" cy="1143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ATENÇÃO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9105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809832"/>
          </a:xfrm>
        </p:spPr>
        <p:txBody>
          <a:bodyPr/>
          <a:lstStyle/>
          <a:p>
            <a:pPr marL="109728" indent="0">
              <a:buNone/>
            </a:pPr>
            <a:endParaRPr lang="pt-BR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r>
              <a:rPr lang="pt-BR" dirty="0" smtClean="0"/>
              <a:t>c) Efeitos da sentença</a:t>
            </a:r>
          </a:p>
          <a:p>
            <a:pPr marL="109728" indent="0">
              <a:buNone/>
            </a:pPr>
            <a:endParaRPr lang="pt-BR" dirty="0" smtClean="0"/>
          </a:p>
          <a:p>
            <a:pPr marL="109728" indent="0">
              <a:buNone/>
            </a:pPr>
            <a:r>
              <a:rPr lang="pt-BR" dirty="0" smtClean="0"/>
              <a:t>Art</a:t>
            </a:r>
            <a:r>
              <a:rPr lang="pt-BR" dirty="0"/>
              <a:t>. 681.  Acolhido o pedido inicial, </a:t>
            </a:r>
            <a:r>
              <a:rPr lang="pt-BR" b="1" dirty="0"/>
              <a:t>o ato de constrição judicial indevida será cancelado</a:t>
            </a:r>
            <a:r>
              <a:rPr lang="pt-BR" dirty="0"/>
              <a:t>, com o reconhecimento do domínio, da manutenção da posse ou da reintegração definitiva do bem ou do direito ao embargante</a:t>
            </a:r>
            <a:r>
              <a:rPr lang="pt-BR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42178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ensoria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ensoria" id="{FDFE1F5B-212E-44B2-9D2F-722CB219EA4A}" vid="{96A733B8-8B39-4D06-8605-A294D3C9A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defensoria</Template>
  <TotalTime>210</TotalTime>
  <Words>1126</Words>
  <Application>Microsoft Office PowerPoint</Application>
  <PresentationFormat>Apresentação na tela (4:3)</PresentationFormat>
  <Paragraphs>112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4" baseType="lpstr">
      <vt:lpstr>Lucida Sans Unicode</vt:lpstr>
      <vt:lpstr>Verdana</vt:lpstr>
      <vt:lpstr>Wingdings</vt:lpstr>
      <vt:lpstr>Wingdings 2</vt:lpstr>
      <vt:lpstr>Wingdings 3</vt:lpstr>
      <vt:lpstr>defensoria</vt:lpstr>
      <vt:lpstr>Embargos de terceiro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SÚMULAS</vt:lpstr>
      <vt:lpstr>Apresentação do PowerPoint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Embargos de terceiro</dc:title>
  <dc:creator>Nubia Regina Ventura</dc:creator>
  <cp:lastModifiedBy>Usuário do Windows</cp:lastModifiedBy>
  <cp:revision>20</cp:revision>
  <dcterms:created xsi:type="dcterms:W3CDTF">2017-02-17T20:27:36Z</dcterms:created>
  <dcterms:modified xsi:type="dcterms:W3CDTF">2018-07-12T20:14:20Z</dcterms:modified>
</cp:coreProperties>
</file>