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 id="257" r:id="rId3"/>
    <p:sldId id="276" r:id="rId4"/>
    <p:sldId id="277" r:id="rId5"/>
    <p:sldId id="258" r:id="rId6"/>
    <p:sldId id="279" r:id="rId7"/>
    <p:sldId id="259" r:id="rId8"/>
    <p:sldId id="286" r:id="rId9"/>
    <p:sldId id="260" r:id="rId10"/>
    <p:sldId id="287" r:id="rId11"/>
    <p:sldId id="261" r:id="rId12"/>
    <p:sldId id="288" r:id="rId13"/>
    <p:sldId id="262" r:id="rId14"/>
    <p:sldId id="280" r:id="rId15"/>
    <p:sldId id="263" r:id="rId16"/>
    <p:sldId id="281" r:id="rId17"/>
    <p:sldId id="264" r:id="rId18"/>
    <p:sldId id="283" r:id="rId19"/>
    <p:sldId id="265" r:id="rId20"/>
    <p:sldId id="284" r:id="rId21"/>
    <p:sldId id="266" r:id="rId22"/>
    <p:sldId id="267" r:id="rId23"/>
    <p:sldId id="289" r:id="rId24"/>
    <p:sldId id="268" r:id="rId25"/>
    <p:sldId id="269" r:id="rId26"/>
    <p:sldId id="270" r:id="rId27"/>
    <p:sldId id="271" r:id="rId28"/>
    <p:sldId id="272" r:id="rId29"/>
    <p:sldId id="273" r:id="rId30"/>
    <p:sldId id="274" r:id="rId31"/>
    <p:sldId id="275" r:id="rId3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965A4C-56D2-486F-908E-12CB88B5C36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3453FBB8-A28F-4D85-B319-0C3DCFCD6C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9126BF5A-0629-48DA-903D-48D7220327FF}"/>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5" name="Espaço Reservado para Rodapé 4">
            <a:extLst>
              <a:ext uri="{FF2B5EF4-FFF2-40B4-BE49-F238E27FC236}">
                <a16:creationId xmlns:a16="http://schemas.microsoft.com/office/drawing/2014/main" id="{BE00F05E-AAC3-47C2-A8ED-8A1F17DF5B9F}"/>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id="{C5F2CE86-5F57-4CFD-A938-2555F996B050}"/>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1340601431"/>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88F05D-FD44-42AD-8F87-A0B4B84FCA0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CD10693C-65E5-4EA3-8231-F388D2FA47D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B1489CD-99E3-424B-A538-6BBC75018592}"/>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5" name="Espaço Reservado para Rodapé 4">
            <a:extLst>
              <a:ext uri="{FF2B5EF4-FFF2-40B4-BE49-F238E27FC236}">
                <a16:creationId xmlns:a16="http://schemas.microsoft.com/office/drawing/2014/main" id="{80A97AEA-4223-4863-9684-54AF199F8C40}"/>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id="{65A1B23B-CC3C-4A30-B59F-DD21F6FE5FA1}"/>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1702898333"/>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DC855E7-CF69-40E7-990B-840659C563FD}"/>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B63B0791-AF05-4F6C-8543-7BC274E0B975}"/>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F031F6D-5309-4C59-8F9A-B217CFDCB266}"/>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5" name="Espaço Reservado para Rodapé 4">
            <a:extLst>
              <a:ext uri="{FF2B5EF4-FFF2-40B4-BE49-F238E27FC236}">
                <a16:creationId xmlns:a16="http://schemas.microsoft.com/office/drawing/2014/main" id="{F92DCC32-2270-46D5-85AA-6514AEFFF177}"/>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id="{90E50557-9423-41A6-A703-997AEAD9AB82}"/>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286654357"/>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1968FA-F477-4FDA-A4A5-F4BA250A40F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57CF2AFB-EE35-492A-9AF8-BD9F69082B9A}"/>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3559F96-DCBF-48DB-9B3D-69EEA6BF6ED2}"/>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5" name="Espaço Reservado para Rodapé 4">
            <a:extLst>
              <a:ext uri="{FF2B5EF4-FFF2-40B4-BE49-F238E27FC236}">
                <a16:creationId xmlns:a16="http://schemas.microsoft.com/office/drawing/2014/main" id="{2CA94EF4-1545-4C70-986F-B4D7B737E8C0}"/>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id="{F25B527E-52AD-4FF1-BBB7-123B7738CC35}"/>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2592302653"/>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C68460-D6E2-4A8B-9A9F-0251F2545EA0}"/>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F5C86EDE-CF82-4015-9E11-F7F61F4862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4D08A996-9FBE-4685-BF83-58C2BD9CA64D}"/>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5" name="Espaço Reservado para Rodapé 4">
            <a:extLst>
              <a:ext uri="{FF2B5EF4-FFF2-40B4-BE49-F238E27FC236}">
                <a16:creationId xmlns:a16="http://schemas.microsoft.com/office/drawing/2014/main" id="{5A81A4E1-161F-42FF-8B83-79DCDA4AFB8D}"/>
              </a:ext>
            </a:extLst>
          </p:cNvPr>
          <p:cNvSpPr>
            <a:spLocks noGrp="1"/>
          </p:cNvSpPr>
          <p:nvPr>
            <p:ph type="ftr" sz="quarter" idx="11"/>
          </p:nvPr>
        </p:nvSpPr>
        <p:spPr/>
        <p:txBody>
          <a:bodyPr/>
          <a:lstStyle/>
          <a:p>
            <a:endParaRPr lang="en-US" dirty="0"/>
          </a:p>
        </p:txBody>
      </p:sp>
      <p:sp>
        <p:nvSpPr>
          <p:cNvPr id="6" name="Espaço Reservado para Número de Slide 5">
            <a:extLst>
              <a:ext uri="{FF2B5EF4-FFF2-40B4-BE49-F238E27FC236}">
                <a16:creationId xmlns:a16="http://schemas.microsoft.com/office/drawing/2014/main" id="{8D52E535-277A-4175-B338-6028D417346E}"/>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2865950347"/>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7809D4-F57C-4170-901B-D73947D1C13E}"/>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ED60EA0A-29EE-4B95-BA71-2EBCC2ACFDAE}"/>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384A1DE8-DE89-4B70-B094-11EB68090D99}"/>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9061C4A5-6528-460E-9693-D4275F1E07A0}"/>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6" name="Espaço Reservado para Rodapé 5">
            <a:extLst>
              <a:ext uri="{FF2B5EF4-FFF2-40B4-BE49-F238E27FC236}">
                <a16:creationId xmlns:a16="http://schemas.microsoft.com/office/drawing/2014/main" id="{CBA28BA8-498E-4F87-81FE-A96588FDD7B1}"/>
              </a:ext>
            </a:extLst>
          </p:cNvPr>
          <p:cNvSpPr>
            <a:spLocks noGrp="1"/>
          </p:cNvSpPr>
          <p:nvPr>
            <p:ph type="ftr" sz="quarter" idx="11"/>
          </p:nvPr>
        </p:nvSpPr>
        <p:spPr/>
        <p:txBody>
          <a:bodyPr/>
          <a:lstStyle/>
          <a:p>
            <a:endParaRPr lang="en-US" dirty="0"/>
          </a:p>
        </p:txBody>
      </p:sp>
      <p:sp>
        <p:nvSpPr>
          <p:cNvPr id="7" name="Espaço Reservado para Número de Slide 6">
            <a:extLst>
              <a:ext uri="{FF2B5EF4-FFF2-40B4-BE49-F238E27FC236}">
                <a16:creationId xmlns:a16="http://schemas.microsoft.com/office/drawing/2014/main" id="{F83FDDE7-C504-475A-B947-484E98F4663D}"/>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2794353562"/>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69CC08-0B6F-4523-90B3-8DA080AFA8CB}"/>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506CB23B-BB8D-47E6-AFDB-6D1CFDC414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39F8B5F-5C53-4542-B3F2-18C8120458BD}"/>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A9AC307E-7FBC-476E-87F3-13C9634939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FCD02747-0EB8-41D9-AA62-66CF862B8544}"/>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B86032E1-7F08-4A32-BBFA-B16694BC0DAB}"/>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8" name="Espaço Reservado para Rodapé 7">
            <a:extLst>
              <a:ext uri="{FF2B5EF4-FFF2-40B4-BE49-F238E27FC236}">
                <a16:creationId xmlns:a16="http://schemas.microsoft.com/office/drawing/2014/main" id="{6C1496ED-1FF8-4BD5-87C9-10A81C7F6C82}"/>
              </a:ext>
            </a:extLst>
          </p:cNvPr>
          <p:cNvSpPr>
            <a:spLocks noGrp="1"/>
          </p:cNvSpPr>
          <p:nvPr>
            <p:ph type="ftr" sz="quarter" idx="11"/>
          </p:nvPr>
        </p:nvSpPr>
        <p:spPr/>
        <p:txBody>
          <a:bodyPr/>
          <a:lstStyle/>
          <a:p>
            <a:endParaRPr lang="en-US" dirty="0"/>
          </a:p>
        </p:txBody>
      </p:sp>
      <p:sp>
        <p:nvSpPr>
          <p:cNvPr id="9" name="Espaço Reservado para Número de Slide 8">
            <a:extLst>
              <a:ext uri="{FF2B5EF4-FFF2-40B4-BE49-F238E27FC236}">
                <a16:creationId xmlns:a16="http://schemas.microsoft.com/office/drawing/2014/main" id="{A657B4DF-F51A-4BEB-8EB8-2A97D22D2A65}"/>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1185283193"/>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0C763-EA3B-413B-8CFC-71AA0D62FA5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4AB81E2-EA79-4C69-BC5B-F2D4C9BCA7AD}"/>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4" name="Espaço Reservado para Rodapé 3">
            <a:extLst>
              <a:ext uri="{FF2B5EF4-FFF2-40B4-BE49-F238E27FC236}">
                <a16:creationId xmlns:a16="http://schemas.microsoft.com/office/drawing/2014/main" id="{F16197C3-3B1E-4405-ABA7-0586BE222493}"/>
              </a:ext>
            </a:extLst>
          </p:cNvPr>
          <p:cNvSpPr>
            <a:spLocks noGrp="1"/>
          </p:cNvSpPr>
          <p:nvPr>
            <p:ph type="ftr" sz="quarter" idx="11"/>
          </p:nvPr>
        </p:nvSpPr>
        <p:spPr/>
        <p:txBody>
          <a:bodyPr/>
          <a:lstStyle/>
          <a:p>
            <a:endParaRPr lang="en-US" dirty="0"/>
          </a:p>
        </p:txBody>
      </p:sp>
      <p:sp>
        <p:nvSpPr>
          <p:cNvPr id="5" name="Espaço Reservado para Número de Slide 4">
            <a:extLst>
              <a:ext uri="{FF2B5EF4-FFF2-40B4-BE49-F238E27FC236}">
                <a16:creationId xmlns:a16="http://schemas.microsoft.com/office/drawing/2014/main" id="{B217507D-9390-452E-AC63-00EEAA12058A}"/>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1841459968"/>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68779338-9C91-485E-A841-5AFEC6C6E17D}"/>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3" name="Espaço Reservado para Rodapé 2">
            <a:extLst>
              <a:ext uri="{FF2B5EF4-FFF2-40B4-BE49-F238E27FC236}">
                <a16:creationId xmlns:a16="http://schemas.microsoft.com/office/drawing/2014/main" id="{63562E4E-638C-4EAA-BDA3-40E50A9609A3}"/>
              </a:ext>
            </a:extLst>
          </p:cNvPr>
          <p:cNvSpPr>
            <a:spLocks noGrp="1"/>
          </p:cNvSpPr>
          <p:nvPr>
            <p:ph type="ftr" sz="quarter" idx="11"/>
          </p:nvPr>
        </p:nvSpPr>
        <p:spPr/>
        <p:txBody>
          <a:bodyPr/>
          <a:lstStyle/>
          <a:p>
            <a:endParaRPr lang="en-US" dirty="0"/>
          </a:p>
        </p:txBody>
      </p:sp>
      <p:sp>
        <p:nvSpPr>
          <p:cNvPr id="4" name="Espaço Reservado para Número de Slide 3">
            <a:extLst>
              <a:ext uri="{FF2B5EF4-FFF2-40B4-BE49-F238E27FC236}">
                <a16:creationId xmlns:a16="http://schemas.microsoft.com/office/drawing/2014/main" id="{E80C640D-CBE4-45D3-AE59-3FF8E61811F6}"/>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3974447355"/>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625D4B-2DFF-4A23-9C30-EA15F3AEDA2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E77B9B4C-9EE3-447B-B250-83420E8D30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1CEE0A1-DC6D-47AF-B883-D2DB1D665E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5ADD6FD-DE11-48E9-9BE2-1C66462BE9E0}"/>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6" name="Espaço Reservado para Rodapé 5">
            <a:extLst>
              <a:ext uri="{FF2B5EF4-FFF2-40B4-BE49-F238E27FC236}">
                <a16:creationId xmlns:a16="http://schemas.microsoft.com/office/drawing/2014/main" id="{00A235F6-1B45-4F9A-973D-8A5EB44C9F20}"/>
              </a:ext>
            </a:extLst>
          </p:cNvPr>
          <p:cNvSpPr>
            <a:spLocks noGrp="1"/>
          </p:cNvSpPr>
          <p:nvPr>
            <p:ph type="ftr" sz="quarter" idx="11"/>
          </p:nvPr>
        </p:nvSpPr>
        <p:spPr/>
        <p:txBody>
          <a:bodyPr/>
          <a:lstStyle/>
          <a:p>
            <a:endParaRPr lang="en-US" dirty="0"/>
          </a:p>
        </p:txBody>
      </p:sp>
      <p:sp>
        <p:nvSpPr>
          <p:cNvPr id="7" name="Espaço Reservado para Número de Slide 6">
            <a:extLst>
              <a:ext uri="{FF2B5EF4-FFF2-40B4-BE49-F238E27FC236}">
                <a16:creationId xmlns:a16="http://schemas.microsoft.com/office/drawing/2014/main" id="{DF7518A5-0FA8-40F6-83D3-D0A3D0B1A16B}"/>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1260566484"/>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0F488C-E169-4B4C-BF51-2594A56F04DA}"/>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404A2338-A730-4A51-846B-B7E40DA95F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CAD12EAF-2C19-49C0-9196-95B4AFEDA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D293A703-B46F-4578-881A-BF24DB83D19B}"/>
              </a:ext>
            </a:extLst>
          </p:cNvPr>
          <p:cNvSpPr>
            <a:spLocks noGrp="1"/>
          </p:cNvSpPr>
          <p:nvPr>
            <p:ph type="dt" sz="half" idx="10"/>
          </p:nvPr>
        </p:nvSpPr>
        <p:spPr/>
        <p:txBody>
          <a:bodyPr/>
          <a:lstStyle/>
          <a:p>
            <a:fld id="{CFBEA57F-793F-4683-BD8A-741FD4B89154}" type="datetime1">
              <a:rPr lang="en-US" smtClean="0"/>
              <a:t>11/16/2021</a:t>
            </a:fld>
            <a:endParaRPr lang="en-US" dirty="0"/>
          </a:p>
        </p:txBody>
      </p:sp>
      <p:sp>
        <p:nvSpPr>
          <p:cNvPr id="6" name="Espaço Reservado para Rodapé 5">
            <a:extLst>
              <a:ext uri="{FF2B5EF4-FFF2-40B4-BE49-F238E27FC236}">
                <a16:creationId xmlns:a16="http://schemas.microsoft.com/office/drawing/2014/main" id="{E76332FB-9AFF-4940-BE1E-66F8BD6AA7F8}"/>
              </a:ext>
            </a:extLst>
          </p:cNvPr>
          <p:cNvSpPr>
            <a:spLocks noGrp="1"/>
          </p:cNvSpPr>
          <p:nvPr>
            <p:ph type="ftr" sz="quarter" idx="11"/>
          </p:nvPr>
        </p:nvSpPr>
        <p:spPr/>
        <p:txBody>
          <a:bodyPr/>
          <a:lstStyle/>
          <a:p>
            <a:endParaRPr lang="en-US" dirty="0"/>
          </a:p>
        </p:txBody>
      </p:sp>
      <p:sp>
        <p:nvSpPr>
          <p:cNvPr id="7" name="Espaço Reservado para Número de Slide 6">
            <a:extLst>
              <a:ext uri="{FF2B5EF4-FFF2-40B4-BE49-F238E27FC236}">
                <a16:creationId xmlns:a16="http://schemas.microsoft.com/office/drawing/2014/main" id="{8C832AD6-4CBE-4E7B-BEBE-D85F3225E675}"/>
              </a:ext>
            </a:extLst>
          </p:cNvPr>
          <p:cNvSpPr>
            <a:spLocks noGrp="1"/>
          </p:cNvSpPr>
          <p:nvPr>
            <p:ph type="sldNum" sz="quarter" idx="12"/>
          </p:nvPr>
        </p:nvSpPr>
        <p:spPr/>
        <p:txBody>
          <a:bodyPr/>
          <a:lstStyle/>
          <a:p>
            <a:fld id="{81D2C36F-4504-47C0-B82F-A167342A2754}" type="slidenum">
              <a:rPr lang="en-US" smtClean="0"/>
              <a:t>‹nº›</a:t>
            </a:fld>
            <a:endParaRPr lang="en-US" dirty="0"/>
          </a:p>
        </p:txBody>
      </p:sp>
    </p:spTree>
    <p:extLst>
      <p:ext uri="{BB962C8B-B14F-4D97-AF65-F5344CB8AC3E}">
        <p14:creationId xmlns:p14="http://schemas.microsoft.com/office/powerpoint/2010/main" val="1589322895"/>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2C25E736-E036-4264-931E-5946FEF849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5456566A-BB7C-4527-8E28-567BA2D7D7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DA60FD4-210E-4A47-96E4-BFE6E1E5FF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BEA57F-793F-4683-BD8A-741FD4B89154}" type="datetime1">
              <a:rPr lang="en-US" smtClean="0"/>
              <a:t>11/16/2021</a:t>
            </a:fld>
            <a:endParaRPr lang="en-US" dirty="0"/>
          </a:p>
        </p:txBody>
      </p:sp>
      <p:sp>
        <p:nvSpPr>
          <p:cNvPr id="5" name="Espaço Reservado para Rodapé 4">
            <a:extLst>
              <a:ext uri="{FF2B5EF4-FFF2-40B4-BE49-F238E27FC236}">
                <a16:creationId xmlns:a16="http://schemas.microsoft.com/office/drawing/2014/main" id="{C9434EE3-7538-4C20-89F8-857EF41B64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Espaço Reservado para Número de Slide 5">
            <a:extLst>
              <a:ext uri="{FF2B5EF4-FFF2-40B4-BE49-F238E27FC236}">
                <a16:creationId xmlns:a16="http://schemas.microsoft.com/office/drawing/2014/main" id="{3F8CAD8C-C4B0-4B1D-B7BF-03E50F3BB4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2C36F-4504-47C0-B82F-A167342A2754}" type="slidenum">
              <a:rPr lang="en-US" smtClean="0"/>
              <a:t>‹nº›</a:t>
            </a:fld>
            <a:endParaRPr lang="en-US" dirty="0"/>
          </a:p>
        </p:txBody>
      </p:sp>
    </p:spTree>
    <p:extLst>
      <p:ext uri="{BB962C8B-B14F-4D97-AF65-F5344CB8AC3E}">
        <p14:creationId xmlns:p14="http://schemas.microsoft.com/office/powerpoint/2010/main" val="2920136881"/>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planalto.gov.br/ccivil_03/Decreto-Lei/Del2848.htm#art21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lanalto.gov.br/ccivil_03/_Ato2015-2018/2018/Lei/L13718.htm#art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0AB225BA-7412-4605-8E8D-5AED2BF56A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C798F78-A2DA-4DED-BCD0-3ADE04834FF2}"/>
              </a:ext>
            </a:extLst>
          </p:cNvPr>
          <p:cNvPicPr>
            <a:picLocks noChangeAspect="1"/>
          </p:cNvPicPr>
          <p:nvPr/>
        </p:nvPicPr>
        <p:blipFill rotWithShape="1">
          <a:blip r:embed="rId2"/>
          <a:srcRect t="9804" b="5927"/>
          <a:stretch/>
        </p:blipFill>
        <p:spPr>
          <a:xfrm>
            <a:off x="20" y="10"/>
            <a:ext cx="12191979" cy="6857990"/>
          </a:xfrm>
          <a:prstGeom prst="rect">
            <a:avLst/>
          </a:prstGeom>
        </p:spPr>
      </p:pic>
      <p:sp>
        <p:nvSpPr>
          <p:cNvPr id="26" name="Rectangle 25">
            <a:extLst>
              <a:ext uri="{FF2B5EF4-FFF2-40B4-BE49-F238E27FC236}">
                <a16:creationId xmlns:a16="http://schemas.microsoft.com/office/drawing/2014/main" id="{604BB9CD-970D-4FE5-B4E3-D651735BF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27000"/>
              <a:duotone>
                <a:schemeClr val="accent1">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contrast="20000"/>
                      </a14:imgEffect>
                    </a14:imgLayer>
                  </a14:imgProps>
                </a:ext>
                <a:ext uri="{28A0092B-C50C-407E-A947-70E740481C1C}">
                  <a14:useLocalDpi xmlns:a14="http://schemas.microsoft.com/office/drawing/2010/main" val="0"/>
                </a:ext>
              </a:extLst>
            </a:blip>
            <a:srcRect/>
            <a:tile tx="0" ty="-254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E760B92-EDA9-4B34-B108-BFD76B7BC556}"/>
              </a:ext>
            </a:extLst>
          </p:cNvPr>
          <p:cNvSpPr>
            <a:spLocks noGrp="1"/>
          </p:cNvSpPr>
          <p:nvPr>
            <p:ph type="ctrTitle"/>
          </p:nvPr>
        </p:nvSpPr>
        <p:spPr>
          <a:xfrm>
            <a:off x="1112520" y="2152955"/>
            <a:ext cx="9966960" cy="2552091"/>
          </a:xfrm>
        </p:spPr>
        <p:txBody>
          <a:bodyPr anchor="ctr">
            <a:normAutofit/>
          </a:bodyPr>
          <a:lstStyle/>
          <a:p>
            <a:r>
              <a:rPr lang="pt-BR" sz="8000">
                <a:solidFill>
                  <a:srgbClr val="FFFFFF"/>
                </a:solidFill>
              </a:rPr>
              <a:t>CRIMES CONTRA A DIGNIDADE SEXUAL</a:t>
            </a:r>
          </a:p>
        </p:txBody>
      </p:sp>
      <p:sp>
        <p:nvSpPr>
          <p:cNvPr id="3" name="Subtítulo 2">
            <a:extLst>
              <a:ext uri="{FF2B5EF4-FFF2-40B4-BE49-F238E27FC236}">
                <a16:creationId xmlns:a16="http://schemas.microsoft.com/office/drawing/2014/main" id="{222BAE54-A08C-4A88-8889-6E58B2F3104C}"/>
              </a:ext>
            </a:extLst>
          </p:cNvPr>
          <p:cNvSpPr>
            <a:spLocks noGrp="1"/>
          </p:cNvSpPr>
          <p:nvPr>
            <p:ph type="subTitle" idx="1"/>
          </p:nvPr>
        </p:nvSpPr>
        <p:spPr>
          <a:xfrm>
            <a:off x="2150364" y="5342072"/>
            <a:ext cx="7891272" cy="707465"/>
          </a:xfrm>
          <a:ln>
            <a:noFill/>
          </a:ln>
        </p:spPr>
        <p:txBody>
          <a:bodyPr>
            <a:normAutofit/>
          </a:bodyPr>
          <a:lstStyle/>
          <a:p>
            <a:r>
              <a:rPr lang="pt-BR" dirty="0">
                <a:solidFill>
                  <a:srgbClr val="FFFFFF"/>
                </a:solidFill>
              </a:rPr>
              <a:t>Artigos 213 à 234A</a:t>
            </a:r>
          </a:p>
        </p:txBody>
      </p:sp>
      <p:sp>
        <p:nvSpPr>
          <p:cNvPr id="28" name="Rectangle 27">
            <a:extLst>
              <a:ext uri="{FF2B5EF4-FFF2-40B4-BE49-F238E27FC236}">
                <a16:creationId xmlns:a16="http://schemas.microsoft.com/office/drawing/2014/main" id="{5E0D6276-8D53-4DDA-A15A-90E0831F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1955749"/>
            <a:ext cx="10222992"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0C150C7-96FB-4EB9-BDF9-212535A60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808342"/>
            <a:ext cx="10222992"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986424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452B906C-3835-4F67-9B9F-5B7EDF8A9257}"/>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ASSÉDIO SEXUAL</a:t>
            </a:r>
          </a:p>
        </p:txBody>
      </p:sp>
      <p:sp>
        <p:nvSpPr>
          <p:cNvPr id="3" name="Espaço Reservado para Conteúdo 2">
            <a:extLst>
              <a:ext uri="{FF2B5EF4-FFF2-40B4-BE49-F238E27FC236}">
                <a16:creationId xmlns:a16="http://schemas.microsoft.com/office/drawing/2014/main" id="{07F3A3C0-40EB-4B09-A408-DAA1450FA543}"/>
              </a:ext>
            </a:extLst>
          </p:cNvPr>
          <p:cNvSpPr>
            <a:spLocks noGrp="1"/>
          </p:cNvSpPr>
          <p:nvPr>
            <p:ph idx="1"/>
          </p:nvPr>
        </p:nvSpPr>
        <p:spPr>
          <a:xfrm>
            <a:off x="1367624" y="2490436"/>
            <a:ext cx="9708995" cy="3567173"/>
          </a:xfrm>
        </p:spPr>
        <p:txBody>
          <a:bodyPr anchor="ctr">
            <a:normAutofit lnSpcReduction="10000"/>
          </a:bodyPr>
          <a:lstStyle/>
          <a:p>
            <a:r>
              <a:rPr lang="pt-BR" sz="2400" dirty="0"/>
              <a:t>Crime formal, se consumando quando o constrangimento faz surgir na vítima o sentimento de ameaça de ser despedida, removida ou prejudicada de forma geral. </a:t>
            </a:r>
          </a:p>
          <a:p>
            <a:r>
              <a:rPr lang="pt-BR" sz="2400" dirty="0"/>
              <a:t>Deve existir entre sujeito ativo e sujeito passivo relação hierárquica ou ascendência profissional. Temor reverencial </a:t>
            </a:r>
          </a:p>
          <a:p>
            <a:r>
              <a:rPr lang="pt-BR" sz="2400" dirty="0"/>
              <a:t> Não há violência ou grave ameaça (estupro).</a:t>
            </a:r>
          </a:p>
          <a:p>
            <a:r>
              <a:rPr lang="pt-BR" sz="2400" dirty="0"/>
              <a:t> Insistência constrangedora do sujeito ativo.</a:t>
            </a:r>
          </a:p>
          <a:p>
            <a:r>
              <a:rPr lang="pt-BR" sz="2400" dirty="0"/>
              <a:t>Se o agente conseguir o favor sexual, será mero exaurimento.</a:t>
            </a:r>
          </a:p>
          <a:p>
            <a:r>
              <a:rPr lang="pt-BR" sz="2400" dirty="0"/>
              <a:t>Professor/aluno </a:t>
            </a:r>
            <a:r>
              <a:rPr lang="pt-BR" sz="2400" dirty="0" err="1"/>
              <a:t>Resp</a:t>
            </a:r>
            <a:r>
              <a:rPr lang="pt-BR" sz="2400" dirty="0"/>
              <a:t> 1.759.135/SP STJ</a:t>
            </a:r>
          </a:p>
          <a:p>
            <a:endParaRPr lang="pt-BR" sz="2400" dirty="0"/>
          </a:p>
        </p:txBody>
      </p:sp>
      <p:sp>
        <p:nvSpPr>
          <p:cNvPr id="5" name="Espaço Reservado para Rodapé 4">
            <a:extLst>
              <a:ext uri="{FF2B5EF4-FFF2-40B4-BE49-F238E27FC236}">
                <a16:creationId xmlns:a16="http://schemas.microsoft.com/office/drawing/2014/main" id="{F1375E1D-2A62-4089-9EFA-8A3216B1DC2D}"/>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7524FE8A-386D-4755-95C8-8593015BAD56}"/>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C8B188DC-34FB-44BE-A397-61B17AB81E82}"/>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10</a:t>
            </a:fld>
            <a:endParaRPr lang="en-US" sz="1000"/>
          </a:p>
        </p:txBody>
      </p:sp>
    </p:spTree>
    <p:extLst>
      <p:ext uri="{BB962C8B-B14F-4D97-AF65-F5344CB8AC3E}">
        <p14:creationId xmlns:p14="http://schemas.microsoft.com/office/powerpoint/2010/main" val="3928657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FAECAFF3-CB95-47E2-9314-030017E8170D}"/>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DA EXPOSIÇÃO DA INTIMIDADE SEXUAL</a:t>
            </a:r>
          </a:p>
        </p:txBody>
      </p:sp>
      <p:sp>
        <p:nvSpPr>
          <p:cNvPr id="3" name="Espaço Reservado para Conteúdo 2">
            <a:extLst>
              <a:ext uri="{FF2B5EF4-FFF2-40B4-BE49-F238E27FC236}">
                <a16:creationId xmlns:a16="http://schemas.microsoft.com/office/drawing/2014/main" id="{6082020A-CD61-4F69-B074-86E31A552B4B}"/>
              </a:ext>
            </a:extLst>
          </p:cNvPr>
          <p:cNvSpPr>
            <a:spLocks noGrp="1"/>
          </p:cNvSpPr>
          <p:nvPr>
            <p:ph idx="1"/>
          </p:nvPr>
        </p:nvSpPr>
        <p:spPr>
          <a:xfrm>
            <a:off x="1367624" y="2490436"/>
            <a:ext cx="9708995" cy="3567173"/>
          </a:xfrm>
        </p:spPr>
        <p:txBody>
          <a:bodyPr anchor="ctr">
            <a:normAutofit fontScale="85000" lnSpcReduction="10000"/>
          </a:bodyPr>
          <a:lstStyle/>
          <a:p>
            <a:r>
              <a:rPr lang="pt-BR" sz="2400" dirty="0"/>
              <a:t> Registro não autorizado da intimidade sexual</a:t>
            </a:r>
          </a:p>
          <a:p>
            <a:endParaRPr lang="pt-BR" sz="2400" dirty="0"/>
          </a:p>
          <a:p>
            <a:r>
              <a:rPr lang="pt-BR" sz="2400" dirty="0"/>
              <a:t>Art. 216-B.  Produzir, fotografar, filmar ou registrar, por qualquer meio, conteúdo com cena de nudez ou ato sexual ou libidinoso de caráter íntimo e privado sem autorização dos participantes:  (Incluído pela Lei nº 13.772, de 2018)</a:t>
            </a:r>
          </a:p>
          <a:p>
            <a:endParaRPr lang="pt-BR" sz="2400" dirty="0"/>
          </a:p>
          <a:p>
            <a:r>
              <a:rPr lang="pt-BR" sz="2400" dirty="0"/>
              <a:t>Pena - detenção, de 6 (seis) meses a 1 (um) ano, e multa.</a:t>
            </a:r>
          </a:p>
          <a:p>
            <a:endParaRPr lang="pt-BR" sz="2400" dirty="0"/>
          </a:p>
          <a:p>
            <a:r>
              <a:rPr lang="pt-BR" sz="2400" dirty="0"/>
              <a:t>Parágrafo único.  Na mesma pena incorre quem realiza montagem em fotografia, vídeo, áudio ou qualquer outro registro com o fim de incluir pessoa em cena de nudez ou ato sexual ou libidinoso de caráter íntimo.   (Incluído pela Lei nº 13.772, de 2018)</a:t>
            </a:r>
          </a:p>
        </p:txBody>
      </p:sp>
      <p:sp>
        <p:nvSpPr>
          <p:cNvPr id="5" name="Espaço Reservado para Rodapé 4">
            <a:extLst>
              <a:ext uri="{FF2B5EF4-FFF2-40B4-BE49-F238E27FC236}">
                <a16:creationId xmlns:a16="http://schemas.microsoft.com/office/drawing/2014/main" id="{905AAAD7-8262-4604-96A0-152BC4CA0CAB}"/>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FECE9DD6-7B5A-4400-8F8D-18CFB5116D15}"/>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A8825B99-527B-4A23-8BD6-23043697AC67}"/>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11</a:t>
            </a:fld>
            <a:endParaRPr lang="en-US" sz="1000"/>
          </a:p>
        </p:txBody>
      </p:sp>
    </p:spTree>
    <p:extLst>
      <p:ext uri="{BB962C8B-B14F-4D97-AF65-F5344CB8AC3E}">
        <p14:creationId xmlns:p14="http://schemas.microsoft.com/office/powerpoint/2010/main" val="3042860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5C2FB45E-92AA-40EB-BDD4-5CF26B1EBBAE}"/>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Registro não autorizado da intimidade sexual</a:t>
            </a:r>
          </a:p>
        </p:txBody>
      </p:sp>
      <p:sp>
        <p:nvSpPr>
          <p:cNvPr id="3" name="Espaço Reservado para Conteúdo 2">
            <a:extLst>
              <a:ext uri="{FF2B5EF4-FFF2-40B4-BE49-F238E27FC236}">
                <a16:creationId xmlns:a16="http://schemas.microsoft.com/office/drawing/2014/main" id="{18D9243B-59D1-47C7-AE26-0A70D76B04A1}"/>
              </a:ext>
            </a:extLst>
          </p:cNvPr>
          <p:cNvSpPr>
            <a:spLocks noGrp="1"/>
          </p:cNvSpPr>
          <p:nvPr>
            <p:ph idx="1"/>
          </p:nvPr>
        </p:nvSpPr>
        <p:spPr>
          <a:xfrm>
            <a:off x="1367624" y="2490436"/>
            <a:ext cx="9708995" cy="3567173"/>
          </a:xfrm>
        </p:spPr>
        <p:txBody>
          <a:bodyPr anchor="ctr">
            <a:normAutofit fontScale="85000" lnSpcReduction="10000"/>
          </a:bodyPr>
          <a:lstStyle/>
          <a:p>
            <a:r>
              <a:rPr lang="pt-BR" sz="2200" dirty="0"/>
              <a:t>O tipo penal contém 4 (quatro) núcleos: produzir, fotografar, filmar e registrar.</a:t>
            </a:r>
          </a:p>
          <a:p>
            <a:r>
              <a:rPr lang="pt-BR" sz="2200" dirty="0"/>
              <a:t>Objeto: conteúdo com cena de nudez ou ato sexual ou libidinoso de caráter íntimo e privado sem autorização dos participantes.</a:t>
            </a:r>
          </a:p>
          <a:p>
            <a:r>
              <a:rPr lang="pt-BR" sz="2200" dirty="0"/>
              <a:t>Não há crime quando há filmagem, foto ou registro de pessoa que  voluntariamente tornou pública a cena de nudez, ato sexual ou libidinoso (caminha nua em via pública)-  fato atípico.</a:t>
            </a:r>
          </a:p>
          <a:p>
            <a:r>
              <a:rPr lang="pt-BR" sz="2200" dirty="0"/>
              <a:t>Só há crime quando a conduta for realizada sem autorização dos participantes. Se todos os envolvidos, maiores de 18 anos e capazes, autorizaram a fotografia, filmagem ou registro do ato, o fato será atípico.</a:t>
            </a:r>
          </a:p>
          <a:p>
            <a:r>
              <a:rPr lang="pt-BR" sz="2200" dirty="0"/>
              <a:t>Se os envolvidos na cena de nudez, ato sexual ou libidinoso forem crianças ou adolescentes, estará caracterizado o delito tipificado no art. 240 da Lei 8.069/1990 (ECA) - especial.</a:t>
            </a:r>
          </a:p>
          <a:p>
            <a:r>
              <a:rPr lang="pt-BR" sz="2200" dirty="0"/>
              <a:t>Se o sujeito posteriormente vier a divulgar o conteúdo obtido de forma indevida, a ele serão imputados os crimes definidos nos </a:t>
            </a:r>
            <a:r>
              <a:rPr lang="pt-BR" sz="2200" dirty="0" err="1"/>
              <a:t>arts</a:t>
            </a:r>
            <a:r>
              <a:rPr lang="pt-BR" sz="2200" dirty="0"/>
              <a:t>. 216-B e 218-C do Código Penal, em concurso material.</a:t>
            </a:r>
          </a:p>
        </p:txBody>
      </p:sp>
      <p:sp>
        <p:nvSpPr>
          <p:cNvPr id="5" name="Espaço Reservado para Rodapé 4">
            <a:extLst>
              <a:ext uri="{FF2B5EF4-FFF2-40B4-BE49-F238E27FC236}">
                <a16:creationId xmlns:a16="http://schemas.microsoft.com/office/drawing/2014/main" id="{8D172346-9D66-4A91-8113-E3FF58E50E37}"/>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EDEE9BD8-D44F-4183-AEAE-CF6D670E2C89}"/>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A68A95D1-4E7C-43EF-87BE-DEBE338351D7}"/>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12</a:t>
            </a:fld>
            <a:endParaRPr lang="en-US" sz="1000"/>
          </a:p>
        </p:txBody>
      </p:sp>
    </p:spTree>
    <p:extLst>
      <p:ext uri="{BB962C8B-B14F-4D97-AF65-F5344CB8AC3E}">
        <p14:creationId xmlns:p14="http://schemas.microsoft.com/office/powerpoint/2010/main" val="3997971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E88EB67E-8708-49D9-A3D4-93D616489C08}"/>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SEXUAIS CONTRA VULNERÁVEL</a:t>
            </a:r>
            <a:br>
              <a:rPr lang="pt-BR" sz="4000" dirty="0">
                <a:solidFill>
                  <a:srgbClr val="FFFFFF"/>
                </a:solidFill>
              </a:rPr>
            </a:br>
            <a:r>
              <a:rPr lang="pt-BR" sz="4000" dirty="0">
                <a:solidFill>
                  <a:srgbClr val="FFFFFF"/>
                </a:solidFill>
              </a:rPr>
              <a:t>artigo 217A a 218C</a:t>
            </a:r>
          </a:p>
        </p:txBody>
      </p:sp>
      <p:sp>
        <p:nvSpPr>
          <p:cNvPr id="3" name="Espaço Reservado para Conteúdo 2">
            <a:extLst>
              <a:ext uri="{FF2B5EF4-FFF2-40B4-BE49-F238E27FC236}">
                <a16:creationId xmlns:a16="http://schemas.microsoft.com/office/drawing/2014/main" id="{37AD9548-3E03-4EE6-951D-A630673D992D}"/>
              </a:ext>
            </a:extLst>
          </p:cNvPr>
          <p:cNvSpPr>
            <a:spLocks noGrp="1"/>
          </p:cNvSpPr>
          <p:nvPr>
            <p:ph idx="1"/>
          </p:nvPr>
        </p:nvSpPr>
        <p:spPr>
          <a:xfrm>
            <a:off x="1367624" y="2490436"/>
            <a:ext cx="9708995" cy="3567173"/>
          </a:xfrm>
        </p:spPr>
        <p:txBody>
          <a:bodyPr anchor="ctr">
            <a:normAutofit fontScale="70000" lnSpcReduction="20000"/>
          </a:bodyPr>
          <a:lstStyle/>
          <a:p>
            <a:r>
              <a:rPr lang="pt-BR" sz="2400" dirty="0"/>
              <a:t> Estupro de vulnerável               </a:t>
            </a:r>
          </a:p>
          <a:p>
            <a:r>
              <a:rPr lang="pt-BR" sz="2400" dirty="0"/>
              <a:t>Art. 217-A.  Ter conjunção carnal ou praticar outro ato libidinoso com menor de 14 (catorze) anos:             </a:t>
            </a:r>
          </a:p>
          <a:p>
            <a:r>
              <a:rPr lang="pt-BR" sz="2400" dirty="0"/>
              <a:t>Pena - reclusão, de 8 (oito) a 15 (quinze) anos.              </a:t>
            </a:r>
          </a:p>
          <a:p>
            <a:r>
              <a:rPr lang="pt-BR" sz="2400" dirty="0"/>
              <a:t>§ 1o  Incorre na mesma pena quem pratica as ações descritas no caput com alguém que, por enfermidade ou deficiência mental, não tem o necessário discernimento para a prática do ato, ou que, por qualquer outra causa, não pode oferecer resistência.             </a:t>
            </a:r>
          </a:p>
          <a:p>
            <a:r>
              <a:rPr lang="pt-BR" sz="2400" dirty="0"/>
              <a:t>§ 3o  Se da conduta resulta lesão corporal de natureza grave: </a:t>
            </a:r>
          </a:p>
          <a:p>
            <a:r>
              <a:rPr lang="pt-BR" sz="2400" dirty="0"/>
              <a:t>Pena - reclusão, de 10 (dez) a 20 (vinte) anos.             </a:t>
            </a:r>
          </a:p>
          <a:p>
            <a:r>
              <a:rPr lang="pt-BR" sz="2400" dirty="0"/>
              <a:t>§ 4o  Se da conduta resulta morte:              </a:t>
            </a:r>
          </a:p>
          <a:p>
            <a:r>
              <a:rPr lang="pt-BR" sz="2400" dirty="0"/>
              <a:t>Pena - reclusão, de 12 (doze) a 30 (trinta) anos.           </a:t>
            </a:r>
          </a:p>
          <a:p>
            <a:r>
              <a:rPr lang="pt-BR" sz="2400" dirty="0"/>
              <a:t>§ 5º  As penas previstas no caput e nos §§ 1º, 3º e 4º deste artigo aplicam-se independentemente do consentimento da vítima ou do fato de ela ter mantido relações sexuais anteriormente ao crime.  (Incluído pela Lei nº 13.718, de 2018)</a:t>
            </a:r>
          </a:p>
        </p:txBody>
      </p:sp>
      <p:sp>
        <p:nvSpPr>
          <p:cNvPr id="5" name="Espaço Reservado para Rodapé 4">
            <a:extLst>
              <a:ext uri="{FF2B5EF4-FFF2-40B4-BE49-F238E27FC236}">
                <a16:creationId xmlns:a16="http://schemas.microsoft.com/office/drawing/2014/main" id="{15949954-6DA0-43EF-8780-A672F38BED13}"/>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BAA6EE45-B931-45BA-9D24-8B686FFB9F12}"/>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022AE3BB-C354-4973-8475-49558E81FB1B}"/>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13</a:t>
            </a:fld>
            <a:endParaRPr lang="en-US" sz="1000"/>
          </a:p>
        </p:txBody>
      </p:sp>
    </p:spTree>
    <p:extLst>
      <p:ext uri="{BB962C8B-B14F-4D97-AF65-F5344CB8AC3E}">
        <p14:creationId xmlns:p14="http://schemas.microsoft.com/office/powerpoint/2010/main" val="4059213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EE0CA379-6620-41AA-A6E3-0B9BE0FA8B04}"/>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ESTUPRO DE VULNERÁVEL</a:t>
            </a:r>
          </a:p>
        </p:txBody>
      </p:sp>
      <p:sp>
        <p:nvSpPr>
          <p:cNvPr id="3" name="Espaço Reservado para Conteúdo 2">
            <a:extLst>
              <a:ext uri="{FF2B5EF4-FFF2-40B4-BE49-F238E27FC236}">
                <a16:creationId xmlns:a16="http://schemas.microsoft.com/office/drawing/2014/main" id="{C4DEACED-0CC7-420A-A35B-EABAD1F06A14}"/>
              </a:ext>
            </a:extLst>
          </p:cNvPr>
          <p:cNvSpPr>
            <a:spLocks noGrp="1"/>
          </p:cNvSpPr>
          <p:nvPr>
            <p:ph idx="1"/>
          </p:nvPr>
        </p:nvSpPr>
        <p:spPr>
          <a:xfrm>
            <a:off x="1367624" y="2490436"/>
            <a:ext cx="9708995" cy="3567173"/>
          </a:xfrm>
        </p:spPr>
        <p:txBody>
          <a:bodyPr anchor="ctr">
            <a:normAutofit fontScale="85000" lnSpcReduction="20000"/>
          </a:bodyPr>
          <a:lstStyle/>
          <a:p>
            <a:r>
              <a:rPr lang="pt-BR" sz="2400" dirty="0"/>
              <a:t>Incluído pela Lei 12.015/2009</a:t>
            </a:r>
          </a:p>
          <a:p>
            <a:r>
              <a:rPr lang="pt-BR" sz="2400" dirty="0"/>
              <a:t>Idade (menor de 14 anos)</a:t>
            </a:r>
          </a:p>
          <a:p>
            <a:r>
              <a:rPr lang="pt-BR" sz="2400" dirty="0"/>
              <a:t>Enfermidade ou deficiência mental que não tem o necessário discernimento</a:t>
            </a:r>
          </a:p>
          <a:p>
            <a:r>
              <a:rPr lang="pt-BR" sz="2400" dirty="0"/>
              <a:t>não pode sofrer resistência, por qualquer outra causa;</a:t>
            </a:r>
          </a:p>
          <a:p>
            <a:r>
              <a:rPr lang="pt-BR" sz="2400" dirty="0"/>
              <a:t>Não há mais presunção de violência;</a:t>
            </a:r>
          </a:p>
          <a:p>
            <a:r>
              <a:rPr lang="pt-BR" sz="2400" dirty="0"/>
              <a:t>Independe de consentimento ou de qualquer condição ou experiência da vítima;</a:t>
            </a:r>
          </a:p>
          <a:p>
            <a:r>
              <a:rPr lang="pt-BR" sz="2400" dirty="0"/>
              <a:t>Havia uma discussão entre a presunção de violência era relativa ou absoluta, atualmente a condição é objetiva; O STJ e STF, hodiernamente entendem que a limitação é de caráter objetivo, não sendo necessário avaliar a casuística e o discernimento da vítima, bem como a vida sexual pregressa da vítima do crime estupro. (Vide Súmula 593 do STJ)</a:t>
            </a:r>
          </a:p>
          <a:p>
            <a:r>
              <a:rPr lang="pt-BR" sz="2400" dirty="0"/>
              <a:t>Qualificadoras, lesão corporal ou morte - </a:t>
            </a:r>
            <a:r>
              <a:rPr lang="pt-BR" sz="2400" dirty="0" err="1"/>
              <a:t>preterdolo</a:t>
            </a:r>
            <a:endParaRPr lang="pt-BR" sz="2400" dirty="0"/>
          </a:p>
        </p:txBody>
      </p:sp>
      <p:sp>
        <p:nvSpPr>
          <p:cNvPr id="5" name="Espaço Reservado para Rodapé 4">
            <a:extLst>
              <a:ext uri="{FF2B5EF4-FFF2-40B4-BE49-F238E27FC236}">
                <a16:creationId xmlns:a16="http://schemas.microsoft.com/office/drawing/2014/main" id="{2C57C768-7544-42FE-913E-8AECDF66A998}"/>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81ACA9B6-1EEC-45AA-93C7-1E3139E062F1}"/>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0BA8F527-73A7-4F2B-8931-0293F2F41181}"/>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14</a:t>
            </a:fld>
            <a:endParaRPr lang="en-US" sz="1000"/>
          </a:p>
        </p:txBody>
      </p:sp>
    </p:spTree>
    <p:extLst>
      <p:ext uri="{BB962C8B-B14F-4D97-AF65-F5344CB8AC3E}">
        <p14:creationId xmlns:p14="http://schemas.microsoft.com/office/powerpoint/2010/main" val="420324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1D8F9354-9DC7-43C7-B90A-1F1AD5D93EDA}"/>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SEXUAIS CONTRA VULNERÁVEL </a:t>
            </a:r>
          </a:p>
        </p:txBody>
      </p:sp>
      <p:sp>
        <p:nvSpPr>
          <p:cNvPr id="3" name="Espaço Reservado para Conteúdo 2">
            <a:extLst>
              <a:ext uri="{FF2B5EF4-FFF2-40B4-BE49-F238E27FC236}">
                <a16:creationId xmlns:a16="http://schemas.microsoft.com/office/drawing/2014/main" id="{9D21FEDE-D2B1-4906-8184-EB56D62072F7}"/>
              </a:ext>
            </a:extLst>
          </p:cNvPr>
          <p:cNvSpPr>
            <a:spLocks noGrp="1"/>
          </p:cNvSpPr>
          <p:nvPr>
            <p:ph idx="1"/>
          </p:nvPr>
        </p:nvSpPr>
        <p:spPr>
          <a:xfrm>
            <a:off x="1367624" y="2490436"/>
            <a:ext cx="9708995" cy="3567173"/>
          </a:xfrm>
        </p:spPr>
        <p:txBody>
          <a:bodyPr anchor="ctr">
            <a:normAutofit/>
          </a:bodyPr>
          <a:lstStyle/>
          <a:p>
            <a:r>
              <a:rPr lang="pt-BR" sz="2400" dirty="0"/>
              <a:t>Corrupção de menores </a:t>
            </a:r>
          </a:p>
          <a:p>
            <a:endParaRPr lang="pt-BR" sz="2400" dirty="0"/>
          </a:p>
          <a:p>
            <a:r>
              <a:rPr lang="pt-BR" sz="2400" dirty="0"/>
              <a:t>Art. 218.  Induzir alguém menor de 14 (catorze) anos a satisfazer a lascívia de outrem:           (Redação dada pela Lei nº 12.015, de 2009)</a:t>
            </a:r>
          </a:p>
          <a:p>
            <a:r>
              <a:rPr lang="pt-BR" sz="2400" dirty="0"/>
              <a:t>Pena - reclusão, de 2 (dois) a 5 (cinco) anos</a:t>
            </a:r>
          </a:p>
        </p:txBody>
      </p:sp>
      <p:sp>
        <p:nvSpPr>
          <p:cNvPr id="5" name="Espaço Reservado para Rodapé 4">
            <a:extLst>
              <a:ext uri="{FF2B5EF4-FFF2-40B4-BE49-F238E27FC236}">
                <a16:creationId xmlns:a16="http://schemas.microsoft.com/office/drawing/2014/main" id="{F3A914EF-11A5-4CEF-9A36-2EB4C9160E82}"/>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E8D38FC7-517A-4F41-97B2-F38CEABBE097}"/>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0B4AD44E-2D33-4846-9F33-2C7B1D8DBA86}"/>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15</a:t>
            </a:fld>
            <a:endParaRPr lang="en-US" sz="1000"/>
          </a:p>
        </p:txBody>
      </p:sp>
    </p:spTree>
    <p:extLst>
      <p:ext uri="{BB962C8B-B14F-4D97-AF65-F5344CB8AC3E}">
        <p14:creationId xmlns:p14="http://schemas.microsoft.com/office/powerpoint/2010/main" val="580986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2DA3397D-CE57-4223-BEC3-FDC550F9BF98}"/>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CORRUPÇÃO DE MENORES</a:t>
            </a:r>
          </a:p>
        </p:txBody>
      </p:sp>
      <p:sp>
        <p:nvSpPr>
          <p:cNvPr id="3" name="Espaço Reservado para Conteúdo 2">
            <a:extLst>
              <a:ext uri="{FF2B5EF4-FFF2-40B4-BE49-F238E27FC236}">
                <a16:creationId xmlns:a16="http://schemas.microsoft.com/office/drawing/2014/main" id="{907E218E-39C0-4667-AE92-1D6E7305A6E5}"/>
              </a:ext>
            </a:extLst>
          </p:cNvPr>
          <p:cNvSpPr>
            <a:spLocks noGrp="1"/>
          </p:cNvSpPr>
          <p:nvPr>
            <p:ph idx="1"/>
          </p:nvPr>
        </p:nvSpPr>
        <p:spPr>
          <a:xfrm>
            <a:off x="1367624" y="2490436"/>
            <a:ext cx="9708995" cy="3567173"/>
          </a:xfrm>
        </p:spPr>
        <p:txBody>
          <a:bodyPr anchor="ctr">
            <a:normAutofit lnSpcReduction="10000"/>
          </a:bodyPr>
          <a:lstStyle/>
          <a:p>
            <a:r>
              <a:rPr lang="pt-BR" sz="2400" dirty="0"/>
              <a:t>MENOR DE 14 ANOS</a:t>
            </a:r>
          </a:p>
          <a:p>
            <a:r>
              <a:rPr lang="pt-BR" sz="2400" dirty="0"/>
              <a:t>Se maior de 14 anos e menor de 18 anos, lenocínio qualificado (artigo 227, parágrafo 1º)</a:t>
            </a:r>
          </a:p>
          <a:p>
            <a:r>
              <a:rPr lang="pt-BR" sz="2400" dirty="0"/>
              <a:t>Maior de 18 anos (artigo 227, caput)</a:t>
            </a:r>
          </a:p>
          <a:p>
            <a:r>
              <a:rPr lang="pt-BR" sz="2400" dirty="0"/>
              <a:t>Se for a própria lascívia – estupro de vulnerável.</a:t>
            </a:r>
          </a:p>
          <a:p>
            <a:r>
              <a:rPr lang="pt-BR" sz="2400" dirty="0"/>
              <a:t>Práticas sexuais meramente contemplativas, se houver prática de ato sexual será estupro de vulnerável (posição majoritária)</a:t>
            </a:r>
          </a:p>
          <a:p>
            <a:r>
              <a:rPr lang="pt-BR" sz="2400" dirty="0"/>
              <a:t>Número indeterminado de pessoas, crime de prostituição</a:t>
            </a:r>
          </a:p>
          <a:p>
            <a:pPr marL="0" indent="0">
              <a:buNone/>
            </a:pPr>
            <a:r>
              <a:rPr lang="pt-BR" sz="2400" dirty="0"/>
              <a:t> </a:t>
            </a:r>
          </a:p>
        </p:txBody>
      </p:sp>
      <p:sp>
        <p:nvSpPr>
          <p:cNvPr id="5" name="Espaço Reservado para Rodapé 4">
            <a:extLst>
              <a:ext uri="{FF2B5EF4-FFF2-40B4-BE49-F238E27FC236}">
                <a16:creationId xmlns:a16="http://schemas.microsoft.com/office/drawing/2014/main" id="{D79BAA65-DEC4-48FF-B5EB-1A38A7F04188}"/>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3F2A413D-0CD7-4F5C-B308-CE626367FD1C}"/>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65B96741-C28F-4F15-85DE-42F0AED186D1}"/>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16</a:t>
            </a:fld>
            <a:endParaRPr lang="en-US" sz="1000"/>
          </a:p>
        </p:txBody>
      </p:sp>
    </p:spTree>
    <p:extLst>
      <p:ext uri="{BB962C8B-B14F-4D97-AF65-F5344CB8AC3E}">
        <p14:creationId xmlns:p14="http://schemas.microsoft.com/office/powerpoint/2010/main" val="2988362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B2AF906A-E32B-4074-B6A1-F8797CEDF285}"/>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SEXUAIS CONTRA VULNERÁVEL </a:t>
            </a:r>
          </a:p>
        </p:txBody>
      </p:sp>
      <p:sp>
        <p:nvSpPr>
          <p:cNvPr id="3" name="Espaço Reservado para Conteúdo 2">
            <a:extLst>
              <a:ext uri="{FF2B5EF4-FFF2-40B4-BE49-F238E27FC236}">
                <a16:creationId xmlns:a16="http://schemas.microsoft.com/office/drawing/2014/main" id="{EFC93B7D-2608-4F20-AA24-2C8E796C3434}"/>
              </a:ext>
            </a:extLst>
          </p:cNvPr>
          <p:cNvSpPr>
            <a:spLocks noGrp="1"/>
          </p:cNvSpPr>
          <p:nvPr>
            <p:ph idx="1"/>
          </p:nvPr>
        </p:nvSpPr>
        <p:spPr>
          <a:xfrm>
            <a:off x="1367624" y="2490436"/>
            <a:ext cx="9708995" cy="3567173"/>
          </a:xfrm>
        </p:spPr>
        <p:txBody>
          <a:bodyPr anchor="ctr">
            <a:normAutofit/>
          </a:bodyPr>
          <a:lstStyle/>
          <a:p>
            <a:r>
              <a:rPr lang="pt-BR" sz="2400" dirty="0"/>
              <a:t> Satisfação de lascívia mediante presença de criança ou adolescente              (Incluído pela Lei nº 12.015, de 2009)</a:t>
            </a:r>
          </a:p>
          <a:p>
            <a:r>
              <a:rPr lang="pt-BR" sz="2400" dirty="0"/>
              <a:t>Art. 218-A.  Praticar, na presença de alguém menor de 14 (catorze) anos, ou induzi-lo a presenciar, conjunção carnal ou outro ato libidinoso, a fim de satisfazer lascívia própria ou de outrem</a:t>
            </a:r>
          </a:p>
          <a:p>
            <a:r>
              <a:rPr lang="pt-BR" sz="2400" dirty="0"/>
              <a:t>Pena - reclusão, de 2 (dois) a 4 (quatro) anos</a:t>
            </a:r>
          </a:p>
        </p:txBody>
      </p:sp>
      <p:sp>
        <p:nvSpPr>
          <p:cNvPr id="5" name="Espaço Reservado para Rodapé 4">
            <a:extLst>
              <a:ext uri="{FF2B5EF4-FFF2-40B4-BE49-F238E27FC236}">
                <a16:creationId xmlns:a16="http://schemas.microsoft.com/office/drawing/2014/main" id="{C95E5B4D-2CD4-4F4C-A298-728605943468}"/>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6D716E6D-B616-4E20-92FC-1E0F72ED57E9}"/>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441A656C-34AC-4BFA-8664-B8063AB5D07A}"/>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17</a:t>
            </a:fld>
            <a:endParaRPr lang="en-US" sz="1000"/>
          </a:p>
        </p:txBody>
      </p:sp>
    </p:spTree>
    <p:extLst>
      <p:ext uri="{BB962C8B-B14F-4D97-AF65-F5344CB8AC3E}">
        <p14:creationId xmlns:p14="http://schemas.microsoft.com/office/powerpoint/2010/main" val="2113375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9DD75054-8D78-411C-9832-9AD6DEC72813}"/>
              </a:ext>
            </a:extLst>
          </p:cNvPr>
          <p:cNvSpPr>
            <a:spLocks noGrp="1"/>
          </p:cNvSpPr>
          <p:nvPr>
            <p:ph type="title"/>
          </p:nvPr>
        </p:nvSpPr>
        <p:spPr>
          <a:xfrm>
            <a:off x="958506" y="800392"/>
            <a:ext cx="10264697" cy="1212102"/>
          </a:xfrm>
        </p:spPr>
        <p:txBody>
          <a:bodyPr>
            <a:normAutofit/>
          </a:bodyPr>
          <a:lstStyle/>
          <a:p>
            <a:r>
              <a:rPr lang="pt-BR" sz="4000">
                <a:solidFill>
                  <a:srgbClr val="FFFFFF"/>
                </a:solidFill>
              </a:rPr>
              <a:t>SATISFAÇÃO DA LASCIVIA MEDIANTE A PRESENÇA DE CRIANÇA OU ADOLESCENTE</a:t>
            </a:r>
          </a:p>
        </p:txBody>
      </p:sp>
      <p:sp>
        <p:nvSpPr>
          <p:cNvPr id="3" name="Espaço Reservado para Conteúdo 2">
            <a:extLst>
              <a:ext uri="{FF2B5EF4-FFF2-40B4-BE49-F238E27FC236}">
                <a16:creationId xmlns:a16="http://schemas.microsoft.com/office/drawing/2014/main" id="{003570B9-B6BC-450D-80F9-A2E96A2CBD42}"/>
              </a:ext>
            </a:extLst>
          </p:cNvPr>
          <p:cNvSpPr>
            <a:spLocks noGrp="1"/>
          </p:cNvSpPr>
          <p:nvPr>
            <p:ph idx="1"/>
          </p:nvPr>
        </p:nvSpPr>
        <p:spPr>
          <a:xfrm>
            <a:off x="1367624" y="2490436"/>
            <a:ext cx="9708995" cy="3567173"/>
          </a:xfrm>
        </p:spPr>
        <p:txBody>
          <a:bodyPr anchor="ctr">
            <a:normAutofit/>
          </a:bodyPr>
          <a:lstStyle/>
          <a:p>
            <a:r>
              <a:rPr lang="pt-BR" sz="2400" dirty="0"/>
              <a:t>O MENOR SOMENTE ASSISTE</a:t>
            </a:r>
          </a:p>
          <a:p>
            <a:r>
              <a:rPr lang="pt-BR" sz="2400" dirty="0"/>
              <a:t>NÃO HÁ CONTATO FÍSICO (ESTUPRO DE VULNERÁVEL)</a:t>
            </a:r>
          </a:p>
        </p:txBody>
      </p:sp>
      <p:sp>
        <p:nvSpPr>
          <p:cNvPr id="5" name="Espaço Reservado para Rodapé 4">
            <a:extLst>
              <a:ext uri="{FF2B5EF4-FFF2-40B4-BE49-F238E27FC236}">
                <a16:creationId xmlns:a16="http://schemas.microsoft.com/office/drawing/2014/main" id="{9EBD89DF-1FD5-4D47-ABEC-9909E858AEAB}"/>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77EAE83A-F830-46FE-9D3A-C5A3677429C2}"/>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E32F4E3E-7F63-4B6B-B0A8-B79C82F3F7A3}"/>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18</a:t>
            </a:fld>
            <a:endParaRPr lang="en-US" sz="1000"/>
          </a:p>
        </p:txBody>
      </p:sp>
    </p:spTree>
    <p:extLst>
      <p:ext uri="{BB962C8B-B14F-4D97-AF65-F5344CB8AC3E}">
        <p14:creationId xmlns:p14="http://schemas.microsoft.com/office/powerpoint/2010/main" val="650571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764DEBB0-B61F-4DA6-8599-E9152F0BCE41}"/>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SEXUAIS CONTRA VULNERÁVEL </a:t>
            </a:r>
          </a:p>
        </p:txBody>
      </p:sp>
      <p:sp>
        <p:nvSpPr>
          <p:cNvPr id="3" name="Espaço Reservado para Conteúdo 2">
            <a:extLst>
              <a:ext uri="{FF2B5EF4-FFF2-40B4-BE49-F238E27FC236}">
                <a16:creationId xmlns:a16="http://schemas.microsoft.com/office/drawing/2014/main" id="{A9C1F4F8-D059-4B2E-9BC9-6937247871B2}"/>
              </a:ext>
            </a:extLst>
          </p:cNvPr>
          <p:cNvSpPr>
            <a:spLocks noGrp="1"/>
          </p:cNvSpPr>
          <p:nvPr>
            <p:ph idx="1"/>
          </p:nvPr>
        </p:nvSpPr>
        <p:spPr>
          <a:xfrm>
            <a:off x="1367624" y="2490436"/>
            <a:ext cx="9708995" cy="3567173"/>
          </a:xfrm>
        </p:spPr>
        <p:txBody>
          <a:bodyPr anchor="ctr">
            <a:normAutofit fontScale="70000" lnSpcReduction="20000"/>
          </a:bodyPr>
          <a:lstStyle/>
          <a:p>
            <a:r>
              <a:rPr lang="pt-BR" sz="2400" dirty="0"/>
              <a:t> Favorecimento da prostituição ou de outra forma de exploração sexual de criança ou adolescente ou de vulnerável.                 (Redação dada pela Lei nº 12.978, de 2014)</a:t>
            </a:r>
          </a:p>
          <a:p>
            <a:r>
              <a:rPr lang="pt-BR" sz="2400" dirty="0"/>
              <a:t>Art. 218-B.  Submeter, induzir ou atrair à prostituição ou outra forma de exploração sexual alguém menor de 18 (dezoito) anos ou que, por enfermidade ou deficiência mental, não tem o necessário discernimento para a prática do ato, facilitá-la, impedir ou dificultar que a abandone:              </a:t>
            </a:r>
          </a:p>
          <a:p>
            <a:r>
              <a:rPr lang="pt-BR" sz="2400" dirty="0"/>
              <a:t>Pena - reclusão, de 4 (quatro) a 10 (dez) anos.             </a:t>
            </a:r>
          </a:p>
          <a:p>
            <a:r>
              <a:rPr lang="pt-BR" sz="2400" dirty="0"/>
              <a:t>§ 1o  Se o crime é praticado com o fim de obter vantagem econômica, aplica-se também multa. </a:t>
            </a:r>
          </a:p>
          <a:p>
            <a:r>
              <a:rPr lang="pt-BR" sz="2400" dirty="0"/>
              <a:t>§ 2o  Incorre nas mesmas penas:            </a:t>
            </a:r>
          </a:p>
          <a:p>
            <a:r>
              <a:rPr lang="pt-BR" sz="2400" dirty="0"/>
              <a:t>I - quem pratica conjunção carnal ou outro ato libidinoso com alguém menor de 18 (dezoito) e maior de 14 (catorze) anos na situação descrita no caput deste artigo;       </a:t>
            </a:r>
          </a:p>
          <a:p>
            <a:r>
              <a:rPr lang="pt-BR" sz="2400" dirty="0"/>
              <a:t>II - o proprietário, o gerente ou o responsável pelo local em que se verifiquem as práticas referidas no caput deste artigo.              </a:t>
            </a:r>
          </a:p>
          <a:p>
            <a:r>
              <a:rPr lang="pt-BR" sz="2400" dirty="0"/>
              <a:t>§ 3o  Na hipótese do inciso II do § 2o, constitui efeito obrigatório da condenação a cassação da licença de localização e de funcionamento do estabelecimento.</a:t>
            </a:r>
          </a:p>
        </p:txBody>
      </p:sp>
      <p:sp>
        <p:nvSpPr>
          <p:cNvPr id="5" name="Espaço Reservado para Rodapé 4">
            <a:extLst>
              <a:ext uri="{FF2B5EF4-FFF2-40B4-BE49-F238E27FC236}">
                <a16:creationId xmlns:a16="http://schemas.microsoft.com/office/drawing/2014/main" id="{CB33282A-316A-4BE0-BD25-3E3EDBAC3245}"/>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5705631E-E99A-4D7A-A903-880EAE028797}"/>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74979E22-C08C-459B-AD8A-C9AB0EFA4873}"/>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19</a:t>
            </a:fld>
            <a:endParaRPr lang="en-US" sz="1000"/>
          </a:p>
        </p:txBody>
      </p:sp>
    </p:spTree>
    <p:extLst>
      <p:ext uri="{BB962C8B-B14F-4D97-AF65-F5344CB8AC3E}">
        <p14:creationId xmlns:p14="http://schemas.microsoft.com/office/powerpoint/2010/main" val="3205779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853962AF-58F7-49AA-8838-135047A7A750}"/>
              </a:ext>
            </a:extLst>
          </p:cNvPr>
          <p:cNvSpPr>
            <a:spLocks noGrp="1"/>
          </p:cNvSpPr>
          <p:nvPr>
            <p:ph type="title"/>
          </p:nvPr>
        </p:nvSpPr>
        <p:spPr>
          <a:xfrm>
            <a:off x="958506" y="800392"/>
            <a:ext cx="10264697" cy="1212102"/>
          </a:xfrm>
        </p:spPr>
        <p:txBody>
          <a:bodyPr>
            <a:normAutofit/>
          </a:bodyPr>
          <a:lstStyle/>
          <a:p>
            <a:pPr algn="ctr"/>
            <a:r>
              <a:rPr lang="pt-BR" sz="4000" dirty="0">
                <a:solidFill>
                  <a:srgbClr val="FFFFFF"/>
                </a:solidFill>
              </a:rPr>
              <a:t>DOS CRIMES CONTRA A LIBERDADE SEXUAL </a:t>
            </a:r>
            <a:br>
              <a:rPr lang="pt-BR" sz="4000" dirty="0">
                <a:solidFill>
                  <a:srgbClr val="FFFFFF"/>
                </a:solidFill>
              </a:rPr>
            </a:br>
            <a:r>
              <a:rPr lang="pt-BR" sz="1800" dirty="0">
                <a:solidFill>
                  <a:srgbClr val="FFFFFF"/>
                </a:solidFill>
              </a:rPr>
              <a:t>artigos 213 à 216A</a:t>
            </a:r>
          </a:p>
        </p:txBody>
      </p:sp>
      <p:sp>
        <p:nvSpPr>
          <p:cNvPr id="3" name="Espaço Reservado para Conteúdo 2">
            <a:extLst>
              <a:ext uri="{FF2B5EF4-FFF2-40B4-BE49-F238E27FC236}">
                <a16:creationId xmlns:a16="http://schemas.microsoft.com/office/drawing/2014/main" id="{D46C627B-A410-4301-8889-35A6EAE6BCFF}"/>
              </a:ext>
            </a:extLst>
          </p:cNvPr>
          <p:cNvSpPr>
            <a:spLocks noGrp="1"/>
          </p:cNvSpPr>
          <p:nvPr>
            <p:ph idx="1"/>
          </p:nvPr>
        </p:nvSpPr>
        <p:spPr>
          <a:xfrm>
            <a:off x="1367624" y="2490436"/>
            <a:ext cx="9708995" cy="3567173"/>
          </a:xfrm>
        </p:spPr>
        <p:txBody>
          <a:bodyPr anchor="ctr">
            <a:normAutofit fontScale="55000" lnSpcReduction="20000"/>
          </a:bodyPr>
          <a:lstStyle/>
          <a:p>
            <a:r>
              <a:rPr lang="pt-BR" sz="2400" dirty="0"/>
              <a:t> Estupro </a:t>
            </a:r>
          </a:p>
          <a:p>
            <a:endParaRPr lang="pt-BR" sz="2400" dirty="0"/>
          </a:p>
          <a:p>
            <a:r>
              <a:rPr lang="pt-BR" sz="2400" dirty="0"/>
              <a:t>Art. 213.  Constranger alguém, mediante violência ou grave ameaça, a ter conjunção carnal ou a praticar ou permitir que com ele se pratique outro ato libidinoso: </a:t>
            </a:r>
          </a:p>
          <a:p>
            <a:endParaRPr lang="pt-BR" sz="2400" dirty="0"/>
          </a:p>
          <a:p>
            <a:r>
              <a:rPr lang="pt-BR" sz="2400" dirty="0"/>
              <a:t>Pena - reclusão, de 6 (seis) a 10 (dez) anos. </a:t>
            </a:r>
          </a:p>
          <a:p>
            <a:endParaRPr lang="pt-BR" sz="2400" dirty="0"/>
          </a:p>
          <a:p>
            <a:r>
              <a:rPr lang="pt-BR" sz="2400" dirty="0"/>
              <a:t>§ 1o  Se da conduta resulta lesão corporal de natureza grave ou se a vítima é menor de 18 (dezoito) ou maior de 14 (catorze) anos: </a:t>
            </a:r>
          </a:p>
          <a:p>
            <a:endParaRPr lang="pt-BR" sz="2400" dirty="0"/>
          </a:p>
          <a:p>
            <a:r>
              <a:rPr lang="pt-BR" sz="2400" dirty="0"/>
              <a:t>Pena - reclusão, de 8 (oito) a 12 (doze) anos. </a:t>
            </a:r>
          </a:p>
          <a:p>
            <a:endParaRPr lang="pt-BR" sz="2400" dirty="0"/>
          </a:p>
          <a:p>
            <a:r>
              <a:rPr lang="pt-BR" sz="2400" dirty="0"/>
              <a:t>§ 2o  Se da conduta resulta morte: </a:t>
            </a:r>
          </a:p>
          <a:p>
            <a:endParaRPr lang="pt-BR" sz="2400" dirty="0"/>
          </a:p>
          <a:p>
            <a:r>
              <a:rPr lang="pt-BR" sz="2400" dirty="0"/>
              <a:t>Pena - reclusão, de 12 (doze) a 30 (trinta) anos.</a:t>
            </a:r>
          </a:p>
        </p:txBody>
      </p:sp>
      <p:sp>
        <p:nvSpPr>
          <p:cNvPr id="5" name="Espaço Reservado para Rodapé 4">
            <a:extLst>
              <a:ext uri="{FF2B5EF4-FFF2-40B4-BE49-F238E27FC236}">
                <a16:creationId xmlns:a16="http://schemas.microsoft.com/office/drawing/2014/main" id="{DF49F26B-0A53-4506-8002-47598FEB3E48}"/>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1309ED64-5804-49B6-A763-0CE50068A7A0}"/>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B83A7872-61D4-4DDE-9B0E-4C30F6B7D982}"/>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a:t>
            </a:fld>
            <a:endParaRPr lang="en-US" sz="1000"/>
          </a:p>
        </p:txBody>
      </p:sp>
    </p:spTree>
    <p:extLst>
      <p:ext uri="{BB962C8B-B14F-4D97-AF65-F5344CB8AC3E}">
        <p14:creationId xmlns:p14="http://schemas.microsoft.com/office/powerpoint/2010/main" val="2845082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2069194B-0721-432E-95CA-8EAD5762EC32}"/>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Favorecimento da prostituição ou outra forma de exploração sexual de vulnerável</a:t>
            </a:r>
          </a:p>
        </p:txBody>
      </p:sp>
      <p:sp>
        <p:nvSpPr>
          <p:cNvPr id="3" name="Espaço Reservado para Conteúdo 2">
            <a:extLst>
              <a:ext uri="{FF2B5EF4-FFF2-40B4-BE49-F238E27FC236}">
                <a16:creationId xmlns:a16="http://schemas.microsoft.com/office/drawing/2014/main" id="{E1D8873C-E161-446C-8EF7-BB5A0E6291A1}"/>
              </a:ext>
            </a:extLst>
          </p:cNvPr>
          <p:cNvSpPr>
            <a:spLocks noGrp="1"/>
          </p:cNvSpPr>
          <p:nvPr>
            <p:ph idx="1"/>
          </p:nvPr>
        </p:nvSpPr>
        <p:spPr>
          <a:xfrm>
            <a:off x="1367624" y="2490436"/>
            <a:ext cx="9708995" cy="3567173"/>
          </a:xfrm>
        </p:spPr>
        <p:txBody>
          <a:bodyPr anchor="ctr">
            <a:normAutofit fontScale="92500" lnSpcReduction="10000"/>
          </a:bodyPr>
          <a:lstStyle/>
          <a:p>
            <a:r>
              <a:rPr lang="pt-BR" sz="2400" dirty="0"/>
              <a:t>Menor de 18 anos ou sem discernimento</a:t>
            </a:r>
          </a:p>
          <a:p>
            <a:r>
              <a:rPr lang="pt-BR" sz="2400" dirty="0"/>
              <a:t>Revogação do artigo 224A do ECA</a:t>
            </a:r>
          </a:p>
          <a:p>
            <a:r>
              <a:rPr lang="pt-BR" sz="2400" dirty="0"/>
              <a:t>Diferente do a crime de favorecimento da prostituição (artigo 228), vítima menor ou vulnerável</a:t>
            </a:r>
          </a:p>
          <a:p>
            <a:r>
              <a:rPr lang="pt-BR" sz="2400" dirty="0"/>
              <a:t>Se houver lucro (parágrafo 1º)</a:t>
            </a:r>
          </a:p>
          <a:p>
            <a:r>
              <a:rPr lang="pt-BR" sz="2400" dirty="0"/>
              <a:t>Quem praticar conjunção carnal ou ato libidinoso com pessoa prostituída com menor de 18 anos e maior de 14 anos;</a:t>
            </a:r>
          </a:p>
          <a:p>
            <a:r>
              <a:rPr lang="pt-BR" sz="2400" dirty="0"/>
              <a:t>Crime acessório, só haverá o parágrafo 1º se comprovado o crime do artigo 218</a:t>
            </a:r>
          </a:p>
          <a:p>
            <a:r>
              <a:rPr lang="pt-BR" sz="2400" dirty="0"/>
              <a:t>O gerente e proprietário também respondem pela forma equiparada</a:t>
            </a:r>
          </a:p>
        </p:txBody>
      </p:sp>
      <p:sp>
        <p:nvSpPr>
          <p:cNvPr id="5" name="Espaço Reservado para Rodapé 4">
            <a:extLst>
              <a:ext uri="{FF2B5EF4-FFF2-40B4-BE49-F238E27FC236}">
                <a16:creationId xmlns:a16="http://schemas.microsoft.com/office/drawing/2014/main" id="{77E61C3A-EDA6-4C86-BF09-78C5E9300FFB}"/>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F7C7EF0B-A923-47F5-8FFA-2440E17332B6}"/>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D33085EB-6043-44E5-BE9D-846BC71A66CB}"/>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20</a:t>
            </a:fld>
            <a:endParaRPr lang="en-US" sz="1000"/>
          </a:p>
        </p:txBody>
      </p:sp>
    </p:spTree>
    <p:extLst>
      <p:ext uri="{BB962C8B-B14F-4D97-AF65-F5344CB8AC3E}">
        <p14:creationId xmlns:p14="http://schemas.microsoft.com/office/powerpoint/2010/main" val="3565745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755A81E6-B777-4AE9-9AF7-15ABA7F6CFEC}"/>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SEXUAIS CONTRA VULNERÁVEL </a:t>
            </a:r>
          </a:p>
        </p:txBody>
      </p:sp>
      <p:sp>
        <p:nvSpPr>
          <p:cNvPr id="3" name="Espaço Reservado para Conteúdo 2">
            <a:extLst>
              <a:ext uri="{FF2B5EF4-FFF2-40B4-BE49-F238E27FC236}">
                <a16:creationId xmlns:a16="http://schemas.microsoft.com/office/drawing/2014/main" id="{70E1F075-16CD-4C53-AD2A-C2B41E99009A}"/>
              </a:ext>
            </a:extLst>
          </p:cNvPr>
          <p:cNvSpPr>
            <a:spLocks noGrp="1"/>
          </p:cNvSpPr>
          <p:nvPr>
            <p:ph idx="1"/>
          </p:nvPr>
        </p:nvSpPr>
        <p:spPr>
          <a:xfrm>
            <a:off x="1367624" y="2490436"/>
            <a:ext cx="9708995" cy="3567173"/>
          </a:xfrm>
        </p:spPr>
        <p:txBody>
          <a:bodyPr anchor="ctr">
            <a:normAutofit fontScale="47500" lnSpcReduction="20000"/>
          </a:bodyPr>
          <a:lstStyle/>
          <a:p>
            <a:r>
              <a:rPr lang="pt-BR" sz="2400" b="1" dirty="0"/>
              <a:t> Divulgação de cena de estupro ou de cena de estupro de vulnerável, de cena de sexo ou de pornografia  </a:t>
            </a:r>
            <a:r>
              <a:rPr lang="pt-BR" sz="2400" dirty="0"/>
              <a:t>(Incluído pela Lei nº 13.718, de 2018)</a:t>
            </a:r>
          </a:p>
          <a:p>
            <a:endParaRPr lang="pt-BR" sz="2400" dirty="0"/>
          </a:p>
          <a:p>
            <a:r>
              <a:rPr lang="pt-BR" sz="2400" dirty="0"/>
              <a:t>Art. 218-C.  Oferecer, trocar, disponibilizar, transmitir, vender ou expor à venda, distribuir, publicar ou divulgar, por qualquer meio - inclusive por meio de comunicação de massa ou sistema de informática ou telemática -, fotografia, vídeo ou outro registro audiovisual que contenha cena de estupro ou de estupro de vulnerável ou que faça apologia ou induza a sua prática, ou, sem o consentimento da vítima, cena de sexo, nudez ou pornografia:</a:t>
            </a:r>
          </a:p>
          <a:p>
            <a:endParaRPr lang="pt-BR" sz="2400" dirty="0"/>
          </a:p>
          <a:p>
            <a:r>
              <a:rPr lang="pt-BR" sz="2400" dirty="0"/>
              <a:t>Pena - reclusão, de 1 (um) a 5 (cinco) anos, se o fato não constitui crime mais grave</a:t>
            </a:r>
          </a:p>
          <a:p>
            <a:endParaRPr lang="pt-BR" sz="2400" dirty="0"/>
          </a:p>
          <a:p>
            <a:r>
              <a:rPr lang="pt-BR" sz="2400" dirty="0"/>
              <a:t> Aumento de pena   </a:t>
            </a:r>
          </a:p>
          <a:p>
            <a:r>
              <a:rPr lang="pt-BR" sz="2400" dirty="0"/>
              <a:t>§ 1º  A pena é aumentada de 1/3 (um terço) a 2/3 (dois terços) se o crime é praticado por agente que mantém ou tenha mantido relação íntima de afeto com a vítima ou com o fim de vingança ou humilhação.   </a:t>
            </a:r>
          </a:p>
          <a:p>
            <a:endParaRPr lang="pt-BR" sz="2400" dirty="0"/>
          </a:p>
          <a:p>
            <a:r>
              <a:rPr lang="pt-BR" sz="2400" dirty="0"/>
              <a:t>Exclusão de ilicitude   </a:t>
            </a:r>
          </a:p>
          <a:p>
            <a:r>
              <a:rPr lang="pt-BR" sz="2400" dirty="0"/>
              <a:t>§ 2º  Não há crime quando o agente pratica as condutas descritas no caput deste artigo em publicação de natureza jornalística, científica, cultural ou acadêmica com a adoção de recurso que impossibilite a identificação da vítima, ressalvada sua prévia autorização, caso seja maior de 18 (dezoito) anos. </a:t>
            </a:r>
          </a:p>
        </p:txBody>
      </p:sp>
      <p:sp>
        <p:nvSpPr>
          <p:cNvPr id="5" name="Espaço Reservado para Rodapé 4">
            <a:extLst>
              <a:ext uri="{FF2B5EF4-FFF2-40B4-BE49-F238E27FC236}">
                <a16:creationId xmlns:a16="http://schemas.microsoft.com/office/drawing/2014/main" id="{FA8BE686-D222-4FB1-9D13-78026005BCCC}"/>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3E0FCAB1-FCB3-4655-A057-47D0CCB64875}"/>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9B475502-2D9E-49C4-9A24-67D16C95791F}"/>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21</a:t>
            </a:fld>
            <a:endParaRPr lang="en-US" sz="1000"/>
          </a:p>
        </p:txBody>
      </p:sp>
    </p:spTree>
    <p:extLst>
      <p:ext uri="{BB962C8B-B14F-4D97-AF65-F5344CB8AC3E}">
        <p14:creationId xmlns:p14="http://schemas.microsoft.com/office/powerpoint/2010/main" val="389817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3121A867-2B62-4243-8E7D-BE0070C8C24A}"/>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DISPOSIÇÕES GERAIS</a:t>
            </a:r>
          </a:p>
        </p:txBody>
      </p:sp>
      <p:sp>
        <p:nvSpPr>
          <p:cNvPr id="3" name="Espaço Reservado para Conteúdo 2">
            <a:extLst>
              <a:ext uri="{FF2B5EF4-FFF2-40B4-BE49-F238E27FC236}">
                <a16:creationId xmlns:a16="http://schemas.microsoft.com/office/drawing/2014/main" id="{D9DE7126-B810-4619-9669-6DFBF45C3B38}"/>
              </a:ext>
            </a:extLst>
          </p:cNvPr>
          <p:cNvSpPr>
            <a:spLocks noGrp="1"/>
          </p:cNvSpPr>
          <p:nvPr>
            <p:ph idx="1"/>
          </p:nvPr>
        </p:nvSpPr>
        <p:spPr>
          <a:xfrm>
            <a:off x="1367624" y="2490436"/>
            <a:ext cx="9708995" cy="3567173"/>
          </a:xfrm>
        </p:spPr>
        <p:txBody>
          <a:bodyPr anchor="ctr">
            <a:normAutofit fontScale="47500" lnSpcReduction="20000"/>
          </a:bodyPr>
          <a:lstStyle/>
          <a:p>
            <a:r>
              <a:rPr lang="pt-BR" sz="2400" b="1" dirty="0"/>
              <a:t> Ação penal</a:t>
            </a:r>
          </a:p>
          <a:p>
            <a:r>
              <a:rPr lang="pt-BR" sz="2400" dirty="0"/>
              <a:t>Art. 225.  Nos crimes definidos nos Capítulos I e II deste Título, procede-se mediante </a:t>
            </a:r>
            <a:r>
              <a:rPr lang="pt-BR" sz="2400" u="sng" dirty="0">
                <a:effectLst>
                  <a:outerShdw blurRad="38100" dist="38100" dir="2700000" algn="tl">
                    <a:srgbClr val="000000">
                      <a:alpha val="43137"/>
                    </a:srgbClr>
                  </a:outerShdw>
                </a:effectLst>
              </a:rPr>
              <a:t>ação penal pública incondicionada</a:t>
            </a:r>
            <a:r>
              <a:rPr lang="pt-BR" sz="2400" dirty="0"/>
              <a:t>.  (Redação dada pela Lei nº 13.718, de 2018)</a:t>
            </a:r>
          </a:p>
          <a:p>
            <a:endParaRPr lang="pt-BR" sz="2400" dirty="0"/>
          </a:p>
          <a:p>
            <a:r>
              <a:rPr lang="pt-BR" sz="2400" dirty="0"/>
              <a:t>        </a:t>
            </a:r>
            <a:r>
              <a:rPr lang="pt-BR" sz="2400" b="1" dirty="0"/>
              <a:t>Aumento de pena</a:t>
            </a:r>
          </a:p>
          <a:p>
            <a:r>
              <a:rPr lang="pt-BR" sz="2400" dirty="0"/>
              <a:t>        Art. 226. A pena é aumentada:               (Redação dada pela Lei nº 11.106, de 2005)  </a:t>
            </a:r>
          </a:p>
          <a:p>
            <a:r>
              <a:rPr lang="pt-BR" sz="2400" dirty="0"/>
              <a:t>        I – de quarta parte, se o crime é cometido com o </a:t>
            </a:r>
            <a:r>
              <a:rPr lang="pt-BR" sz="2400" b="1" u="sng" dirty="0"/>
              <a:t>concurso</a:t>
            </a:r>
            <a:r>
              <a:rPr lang="pt-BR" sz="2400" dirty="0"/>
              <a:t> de 2 (duas) ou mais pessoas;        </a:t>
            </a:r>
          </a:p>
          <a:p>
            <a:r>
              <a:rPr lang="pt-BR" sz="2400" dirty="0"/>
              <a:t>        II - de metade, se o agente é </a:t>
            </a:r>
            <a:r>
              <a:rPr lang="pt-BR" sz="2400" b="1" u="sng" dirty="0"/>
              <a:t>ascendente, padrasto ou madrasta, tio, irmão, cônjuge, companheiro, tutor, curador, preceptor ou empregador</a:t>
            </a:r>
            <a:r>
              <a:rPr lang="pt-BR" sz="2400" dirty="0"/>
              <a:t> da vítima ou por qualquer outro título tiver autoridade sobre ela;  (Redação dada pela Lei nº 13.718, de 201</a:t>
            </a:r>
          </a:p>
          <a:p>
            <a:endParaRPr lang="pt-BR" sz="2000" dirty="0"/>
          </a:p>
          <a:p>
            <a:r>
              <a:rPr lang="pt-BR" sz="2000" b="1" u="sng" dirty="0"/>
              <a:t>IV - de 1/3 (um terço) a 2/3 (dois terços), se o crime é praticado:</a:t>
            </a:r>
            <a:r>
              <a:rPr lang="pt-BR" sz="2000" dirty="0"/>
              <a:t>   (Incluído pela Lei nº 13.718, de 2018):</a:t>
            </a:r>
          </a:p>
          <a:p>
            <a:r>
              <a:rPr lang="pt-BR" sz="2400" u="sng" dirty="0">
                <a:effectLst>
                  <a:outerShdw blurRad="38100" dist="38100" dir="2700000" algn="tl">
                    <a:srgbClr val="000000">
                      <a:alpha val="43137"/>
                    </a:srgbClr>
                  </a:outerShdw>
                </a:effectLst>
              </a:rPr>
              <a:t>Estupro coletivo   </a:t>
            </a:r>
            <a:r>
              <a:rPr lang="pt-BR" sz="2400" dirty="0"/>
              <a:t>(Incluído pela Lei nº 13.718, de 2018)</a:t>
            </a:r>
          </a:p>
          <a:p>
            <a:r>
              <a:rPr lang="pt-BR" sz="2400" dirty="0"/>
              <a:t>a) mediante concurso de 2 (dois) ou mais agentes;   (Incluído pela Lei nº 13.718, de 2018)</a:t>
            </a:r>
          </a:p>
          <a:p>
            <a:r>
              <a:rPr lang="pt-BR" sz="2400" u="sng" dirty="0">
                <a:effectLst>
                  <a:outerShdw blurRad="38100" dist="38100" dir="2700000" algn="tl">
                    <a:srgbClr val="000000">
                      <a:alpha val="43137"/>
                    </a:srgbClr>
                  </a:outerShdw>
                </a:effectLst>
              </a:rPr>
              <a:t>Estupro corretivo   </a:t>
            </a:r>
            <a:r>
              <a:rPr lang="pt-BR" sz="2400" dirty="0"/>
              <a:t>(Incluído pela Lei nº 13.718, de 2018)</a:t>
            </a:r>
          </a:p>
          <a:p>
            <a:r>
              <a:rPr lang="pt-BR" sz="2400" dirty="0"/>
              <a:t>b) para controlar o comportamento social ou sexual da vítima.  (Incluído pela Lei nº 13.718, de 2018)</a:t>
            </a:r>
          </a:p>
          <a:p>
            <a:endParaRPr lang="pt-BR" sz="2400" dirty="0"/>
          </a:p>
        </p:txBody>
      </p:sp>
      <p:sp>
        <p:nvSpPr>
          <p:cNvPr id="5" name="Espaço Reservado para Rodapé 4">
            <a:extLst>
              <a:ext uri="{FF2B5EF4-FFF2-40B4-BE49-F238E27FC236}">
                <a16:creationId xmlns:a16="http://schemas.microsoft.com/office/drawing/2014/main" id="{30DE3440-D1B6-4EC1-9946-395D79C39783}"/>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7D3BB8CA-AAEC-48B8-AA4D-2D7DEA22DDAC}"/>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6E1ECEA0-001A-4559-83C9-67F43DA8E199}"/>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22</a:t>
            </a:fld>
            <a:endParaRPr lang="en-US" sz="1000"/>
          </a:p>
        </p:txBody>
      </p:sp>
    </p:spTree>
    <p:extLst>
      <p:ext uri="{BB962C8B-B14F-4D97-AF65-F5344CB8AC3E}">
        <p14:creationId xmlns:p14="http://schemas.microsoft.com/office/powerpoint/2010/main" val="775680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B4D330A9-02F8-4D44-B086-1AEE22EB1011}"/>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DISPOSIÇÕES GERAIS</a:t>
            </a:r>
          </a:p>
        </p:txBody>
      </p:sp>
      <p:sp>
        <p:nvSpPr>
          <p:cNvPr id="3" name="Espaço Reservado para Conteúdo 2">
            <a:extLst>
              <a:ext uri="{FF2B5EF4-FFF2-40B4-BE49-F238E27FC236}">
                <a16:creationId xmlns:a16="http://schemas.microsoft.com/office/drawing/2014/main" id="{871EB5DB-83E6-4DF2-A941-483B52534586}"/>
              </a:ext>
            </a:extLst>
          </p:cNvPr>
          <p:cNvSpPr>
            <a:spLocks noGrp="1"/>
          </p:cNvSpPr>
          <p:nvPr>
            <p:ph idx="1"/>
          </p:nvPr>
        </p:nvSpPr>
        <p:spPr>
          <a:xfrm>
            <a:off x="1367624" y="2490436"/>
            <a:ext cx="9708995" cy="3567173"/>
          </a:xfrm>
        </p:spPr>
        <p:txBody>
          <a:bodyPr anchor="ctr">
            <a:normAutofit fontScale="92500" lnSpcReduction="10000"/>
          </a:bodyPr>
          <a:lstStyle/>
          <a:p>
            <a:r>
              <a:rPr lang="pt-BR" sz="2400" dirty="0"/>
              <a:t>Aumento de pena para todos os crimes contra a Dignidade Sexual (artigo 234A):</a:t>
            </a:r>
          </a:p>
          <a:p>
            <a:r>
              <a:rPr lang="pt-BR" sz="2400" dirty="0"/>
              <a:t>II - de metade a 2/3 (dois terços), se do crime resulta gravidez;     (Redação dada pela Lei nº 13.718, de 2018)</a:t>
            </a:r>
          </a:p>
          <a:p>
            <a:r>
              <a:rPr lang="pt-BR" sz="2400" dirty="0"/>
              <a:t>IV - de 1/3 (um terço) a 2/3 (dois terços), se o agente transmite à vítima doença sexualmente transmissível de que sabe ou deveria saber ser portador, ou se a vítima é idosa ou pessoa com deficiência.   (Redação dada pela Lei nº 13.718, de 2018)</a:t>
            </a:r>
          </a:p>
          <a:p>
            <a:endParaRPr lang="pt-BR" sz="2400" dirty="0"/>
          </a:p>
          <a:p>
            <a:r>
              <a:rPr lang="pt-BR" sz="2400" dirty="0"/>
              <a:t>Art. 234-B.  Os processos em que se apuram crimes definidos neste Título correrão em segredo de justiça.               (Incluído pela Lei nº 12.015, de 2009) </a:t>
            </a:r>
          </a:p>
        </p:txBody>
      </p:sp>
      <p:sp>
        <p:nvSpPr>
          <p:cNvPr id="5" name="Espaço Reservado para Rodapé 4">
            <a:extLst>
              <a:ext uri="{FF2B5EF4-FFF2-40B4-BE49-F238E27FC236}">
                <a16:creationId xmlns:a16="http://schemas.microsoft.com/office/drawing/2014/main" id="{F9B66886-11CF-41EE-91DE-7B3D4A7C53A5}"/>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376EB5DA-5E33-4335-BE8E-B08AB7A01387}"/>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B007866F-7540-4010-ADF4-3BEAE8B1B93A}"/>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23</a:t>
            </a:fld>
            <a:endParaRPr lang="en-US" sz="1000"/>
          </a:p>
        </p:txBody>
      </p:sp>
    </p:spTree>
    <p:extLst>
      <p:ext uri="{BB962C8B-B14F-4D97-AF65-F5344CB8AC3E}">
        <p14:creationId xmlns:p14="http://schemas.microsoft.com/office/powerpoint/2010/main" val="4198075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5B1F371F-E1B3-4BC1-A061-A0A4CB7C6308}"/>
              </a:ext>
            </a:extLst>
          </p:cNvPr>
          <p:cNvSpPr>
            <a:spLocks noGrp="1"/>
          </p:cNvSpPr>
          <p:nvPr>
            <p:ph type="title"/>
          </p:nvPr>
        </p:nvSpPr>
        <p:spPr>
          <a:xfrm>
            <a:off x="958506" y="800392"/>
            <a:ext cx="10264697" cy="1212102"/>
          </a:xfrm>
        </p:spPr>
        <p:txBody>
          <a:bodyPr>
            <a:normAutofit fontScale="90000"/>
          </a:bodyPr>
          <a:lstStyle/>
          <a:p>
            <a:r>
              <a:rPr lang="pt-BR" sz="4000" dirty="0">
                <a:solidFill>
                  <a:srgbClr val="FFFFFF"/>
                </a:solidFill>
              </a:rPr>
              <a:t>DO LENOCÍNIO E DO TRÁFICO DE PESSOA PARA FIM DE</a:t>
            </a:r>
            <a:br>
              <a:rPr lang="pt-BR" sz="4000" dirty="0">
                <a:solidFill>
                  <a:srgbClr val="FFFFFF"/>
                </a:solidFill>
              </a:rPr>
            </a:br>
            <a:r>
              <a:rPr lang="pt-BR" sz="4000" dirty="0">
                <a:solidFill>
                  <a:srgbClr val="FFFFFF"/>
                </a:solidFill>
              </a:rPr>
              <a:t>PROSTITUIÇÃO OU OUTRA FORMA DE</a:t>
            </a:r>
            <a:br>
              <a:rPr lang="pt-BR" sz="4000" dirty="0">
                <a:solidFill>
                  <a:srgbClr val="FFFFFF"/>
                </a:solidFill>
              </a:rPr>
            </a:br>
            <a:r>
              <a:rPr lang="pt-BR" sz="4000" dirty="0">
                <a:solidFill>
                  <a:srgbClr val="FFFFFF"/>
                </a:solidFill>
              </a:rPr>
              <a:t>EXPLORAÇÃO SEXUAL </a:t>
            </a:r>
          </a:p>
        </p:txBody>
      </p:sp>
      <p:sp>
        <p:nvSpPr>
          <p:cNvPr id="3" name="Espaço Reservado para Conteúdo 2">
            <a:extLst>
              <a:ext uri="{FF2B5EF4-FFF2-40B4-BE49-F238E27FC236}">
                <a16:creationId xmlns:a16="http://schemas.microsoft.com/office/drawing/2014/main" id="{A4CD13B0-B781-43AC-AE20-C958149B5E91}"/>
              </a:ext>
            </a:extLst>
          </p:cNvPr>
          <p:cNvSpPr>
            <a:spLocks noGrp="1"/>
          </p:cNvSpPr>
          <p:nvPr>
            <p:ph idx="1"/>
          </p:nvPr>
        </p:nvSpPr>
        <p:spPr>
          <a:xfrm>
            <a:off x="1367624" y="2490436"/>
            <a:ext cx="9708995" cy="3567173"/>
          </a:xfrm>
        </p:spPr>
        <p:txBody>
          <a:bodyPr anchor="ctr">
            <a:normAutofit fontScale="32500" lnSpcReduction="20000"/>
          </a:bodyPr>
          <a:lstStyle/>
          <a:p>
            <a:r>
              <a:rPr lang="pt-BR" sz="2400" dirty="0"/>
              <a:t>Mediação para servir a lascívia de outrem</a:t>
            </a:r>
          </a:p>
          <a:p>
            <a:endParaRPr lang="pt-BR" sz="2400" dirty="0"/>
          </a:p>
          <a:p>
            <a:r>
              <a:rPr lang="pt-BR" sz="2400" dirty="0"/>
              <a:t>        Art. 227 - Induzir alguém a satisfazer a lascívia de outrem:</a:t>
            </a:r>
          </a:p>
          <a:p>
            <a:endParaRPr lang="pt-BR" sz="2400" dirty="0"/>
          </a:p>
          <a:p>
            <a:r>
              <a:rPr lang="pt-BR" sz="2400" dirty="0"/>
              <a:t>        Pena - reclusão, de um a três anos.</a:t>
            </a:r>
          </a:p>
          <a:p>
            <a:endParaRPr lang="pt-BR" sz="2400" dirty="0"/>
          </a:p>
          <a:p>
            <a:r>
              <a:rPr lang="pt-BR" sz="2400" dirty="0"/>
              <a:t>        § 1o Se a vítima é maior de 14 (catorze) e menor de 18 (dezoito) anos, ou se o agente é seu ascendente, descendente, cônjuge ou companheiro, irmão, tutor ou curador ou pessoa a quem esteja confiada para fins de educação, de tratamento ou de guarda:                 (Redação dada pela Lei nº 11.106, de 2005)</a:t>
            </a:r>
          </a:p>
          <a:p>
            <a:endParaRPr lang="pt-BR" sz="2400" dirty="0"/>
          </a:p>
          <a:p>
            <a:r>
              <a:rPr lang="pt-BR" sz="2400" dirty="0"/>
              <a:t>        Pena - reclusão, de dois a cinco anos.</a:t>
            </a:r>
          </a:p>
          <a:p>
            <a:endParaRPr lang="pt-BR" sz="2400" dirty="0"/>
          </a:p>
          <a:p>
            <a:r>
              <a:rPr lang="pt-BR" sz="2400" dirty="0"/>
              <a:t>        § 2º - Se o crime é cometido com emprego de violência, grave ameaça ou fraude:</a:t>
            </a:r>
          </a:p>
          <a:p>
            <a:endParaRPr lang="pt-BR" sz="2400" dirty="0"/>
          </a:p>
          <a:p>
            <a:r>
              <a:rPr lang="pt-BR" sz="2400" dirty="0"/>
              <a:t>        Pena - reclusão, de dois a oito anos, além da pena correspondente à violência.</a:t>
            </a:r>
          </a:p>
          <a:p>
            <a:endParaRPr lang="pt-BR" sz="2400" dirty="0"/>
          </a:p>
          <a:p>
            <a:r>
              <a:rPr lang="pt-BR" sz="2400" dirty="0"/>
              <a:t>        § 3º - Se o crime é cometido com o fim de lucro, aplica-se também multa.</a:t>
            </a:r>
          </a:p>
        </p:txBody>
      </p:sp>
      <p:sp>
        <p:nvSpPr>
          <p:cNvPr id="5" name="Espaço Reservado para Rodapé 4">
            <a:extLst>
              <a:ext uri="{FF2B5EF4-FFF2-40B4-BE49-F238E27FC236}">
                <a16:creationId xmlns:a16="http://schemas.microsoft.com/office/drawing/2014/main" id="{A7E25244-6FA8-440E-8955-57CE3F115803}"/>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DD09D24B-AB91-464D-BEFC-359AF4CA88B1}"/>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0FE533D2-2304-43C5-A132-084127B89B1A}"/>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24</a:t>
            </a:fld>
            <a:endParaRPr lang="en-US" sz="1000"/>
          </a:p>
        </p:txBody>
      </p:sp>
    </p:spTree>
    <p:extLst>
      <p:ext uri="{BB962C8B-B14F-4D97-AF65-F5344CB8AC3E}">
        <p14:creationId xmlns:p14="http://schemas.microsoft.com/office/powerpoint/2010/main" val="569624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FF80C8E0-BD38-4D64-88AA-1E630A247F63}"/>
              </a:ext>
            </a:extLst>
          </p:cNvPr>
          <p:cNvSpPr>
            <a:spLocks noGrp="1"/>
          </p:cNvSpPr>
          <p:nvPr>
            <p:ph type="title"/>
          </p:nvPr>
        </p:nvSpPr>
        <p:spPr>
          <a:xfrm>
            <a:off x="958506" y="800392"/>
            <a:ext cx="10264697" cy="1212102"/>
          </a:xfrm>
        </p:spPr>
        <p:txBody>
          <a:bodyPr>
            <a:normAutofit/>
          </a:bodyPr>
          <a:lstStyle/>
          <a:p>
            <a:endParaRPr lang="pt-BR" sz="4000">
              <a:solidFill>
                <a:srgbClr val="FFFFFF"/>
              </a:solidFill>
            </a:endParaRPr>
          </a:p>
        </p:txBody>
      </p:sp>
      <p:sp>
        <p:nvSpPr>
          <p:cNvPr id="3" name="Espaço Reservado para Conteúdo 2">
            <a:extLst>
              <a:ext uri="{FF2B5EF4-FFF2-40B4-BE49-F238E27FC236}">
                <a16:creationId xmlns:a16="http://schemas.microsoft.com/office/drawing/2014/main" id="{D037914D-B5DB-4A77-B127-011A35745656}"/>
              </a:ext>
            </a:extLst>
          </p:cNvPr>
          <p:cNvSpPr>
            <a:spLocks noGrp="1"/>
          </p:cNvSpPr>
          <p:nvPr>
            <p:ph idx="1"/>
          </p:nvPr>
        </p:nvSpPr>
        <p:spPr>
          <a:xfrm>
            <a:off x="1367624" y="2490436"/>
            <a:ext cx="9708995" cy="3567173"/>
          </a:xfrm>
        </p:spPr>
        <p:txBody>
          <a:bodyPr anchor="ctr">
            <a:normAutofit fontScale="32500" lnSpcReduction="20000"/>
          </a:bodyPr>
          <a:lstStyle/>
          <a:p>
            <a:r>
              <a:rPr lang="pt-BR" sz="2400" dirty="0"/>
              <a:t> Favorecimento da prostituição ou outra forma de exploração sexual               (Redação dada pela Lei nº 12.015, de 2009)</a:t>
            </a:r>
          </a:p>
          <a:p>
            <a:endParaRPr lang="pt-BR" sz="2400" dirty="0"/>
          </a:p>
          <a:p>
            <a:r>
              <a:rPr lang="pt-BR" sz="2400" dirty="0"/>
              <a:t>Art. 228.  Induzir ou atrair alguém à prostituição ou outra forma de exploração sexual, facilitá-la, impedir ou dificultar que alguém a abandone:            (Redação dada pela Lei nº 12.015, de 2009)</a:t>
            </a:r>
          </a:p>
          <a:p>
            <a:endParaRPr lang="pt-BR" sz="2400" dirty="0"/>
          </a:p>
          <a:p>
            <a:r>
              <a:rPr lang="pt-BR" sz="2400" dirty="0"/>
              <a:t>Pena - reclusão, de 2 (dois) a 5 (cinco) anos, e multa.                   (Redação dada pela Lei nº 12.015, de 2009)</a:t>
            </a:r>
          </a:p>
          <a:p>
            <a:endParaRPr lang="pt-BR" sz="2400" dirty="0"/>
          </a:p>
          <a:p>
            <a:r>
              <a:rPr lang="pt-BR" sz="2400" dirty="0"/>
              <a:t>§ 1o  Se o agente é ascendente, padrasto, madrasta, irmão, enteado, cônjuge, companheiro, tutor ou curador, preceptor ou empregador da vítima, ou se assumiu, por lei ou outra forma, obrigação de cuidado, proteção ou vigilância:               (Redação dada pela Lei nº 12.015, de 2009)</a:t>
            </a:r>
          </a:p>
          <a:p>
            <a:endParaRPr lang="pt-BR" sz="2400" dirty="0"/>
          </a:p>
          <a:p>
            <a:r>
              <a:rPr lang="pt-BR" sz="2400" dirty="0"/>
              <a:t>Pena - reclusão, de 3 (três) a 8 (oito) anos.                 (Redação dada pela Lei nº 12.015, de 2009)</a:t>
            </a:r>
          </a:p>
          <a:p>
            <a:endParaRPr lang="pt-BR" sz="2400" dirty="0"/>
          </a:p>
          <a:p>
            <a:r>
              <a:rPr lang="pt-BR" sz="2400" dirty="0"/>
              <a:t>        § 2º - Se o crime, é cometido com emprego de violência, grave ameaça ou fraude:</a:t>
            </a:r>
          </a:p>
          <a:p>
            <a:endParaRPr lang="pt-BR" sz="2400" dirty="0"/>
          </a:p>
          <a:p>
            <a:r>
              <a:rPr lang="pt-BR" sz="2400" dirty="0"/>
              <a:t>        Pena - reclusão, de quatro a dez anos, além da pena correspondente à violência.</a:t>
            </a:r>
          </a:p>
          <a:p>
            <a:endParaRPr lang="pt-BR" sz="2400" dirty="0"/>
          </a:p>
          <a:p>
            <a:r>
              <a:rPr lang="pt-BR" sz="2400" dirty="0"/>
              <a:t>        § 3º - Se o crime é cometido com o fim de lucro, aplica-se também multa.</a:t>
            </a:r>
          </a:p>
        </p:txBody>
      </p:sp>
      <p:sp>
        <p:nvSpPr>
          <p:cNvPr id="5" name="Espaço Reservado para Rodapé 4">
            <a:extLst>
              <a:ext uri="{FF2B5EF4-FFF2-40B4-BE49-F238E27FC236}">
                <a16:creationId xmlns:a16="http://schemas.microsoft.com/office/drawing/2014/main" id="{FBAF516B-872B-4442-B4B9-16F4FCA9BE91}"/>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8E86F3F8-502B-400E-9859-F15E6B116933}"/>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9278AF7B-DF3F-487A-B959-84E71DCD612A}"/>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25</a:t>
            </a:fld>
            <a:endParaRPr lang="en-US" sz="1000"/>
          </a:p>
        </p:txBody>
      </p:sp>
    </p:spTree>
    <p:extLst>
      <p:ext uri="{BB962C8B-B14F-4D97-AF65-F5344CB8AC3E}">
        <p14:creationId xmlns:p14="http://schemas.microsoft.com/office/powerpoint/2010/main" val="3343463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0DEB920A-711E-4CF0-A135-0A1C23A04B8D}"/>
              </a:ext>
            </a:extLst>
          </p:cNvPr>
          <p:cNvSpPr>
            <a:spLocks noGrp="1"/>
          </p:cNvSpPr>
          <p:nvPr>
            <p:ph type="title"/>
          </p:nvPr>
        </p:nvSpPr>
        <p:spPr>
          <a:xfrm>
            <a:off x="958506" y="800392"/>
            <a:ext cx="10264697" cy="1212102"/>
          </a:xfrm>
        </p:spPr>
        <p:txBody>
          <a:bodyPr>
            <a:normAutofit/>
          </a:bodyPr>
          <a:lstStyle/>
          <a:p>
            <a:endParaRPr lang="pt-BR" sz="4000">
              <a:solidFill>
                <a:srgbClr val="FFFFFF"/>
              </a:solidFill>
            </a:endParaRPr>
          </a:p>
        </p:txBody>
      </p:sp>
      <p:sp>
        <p:nvSpPr>
          <p:cNvPr id="3" name="Espaço Reservado para Conteúdo 2">
            <a:extLst>
              <a:ext uri="{FF2B5EF4-FFF2-40B4-BE49-F238E27FC236}">
                <a16:creationId xmlns:a16="http://schemas.microsoft.com/office/drawing/2014/main" id="{A31A822F-2A77-4FD3-B9AF-52772B2DE9B8}"/>
              </a:ext>
            </a:extLst>
          </p:cNvPr>
          <p:cNvSpPr>
            <a:spLocks noGrp="1"/>
          </p:cNvSpPr>
          <p:nvPr>
            <p:ph idx="1"/>
          </p:nvPr>
        </p:nvSpPr>
        <p:spPr>
          <a:xfrm>
            <a:off x="1367624" y="2490436"/>
            <a:ext cx="9708995" cy="3567173"/>
          </a:xfrm>
        </p:spPr>
        <p:txBody>
          <a:bodyPr anchor="ctr">
            <a:normAutofit/>
          </a:bodyPr>
          <a:lstStyle/>
          <a:p>
            <a:r>
              <a:rPr lang="pt-BR" sz="2400" dirty="0"/>
              <a:t>Casa de prostituição</a:t>
            </a:r>
          </a:p>
          <a:p>
            <a:endParaRPr lang="pt-BR" sz="2400" dirty="0"/>
          </a:p>
          <a:p>
            <a:r>
              <a:rPr lang="pt-BR" sz="2400" dirty="0"/>
              <a:t>        Art. 229.  Manter, por conta própria ou de terceiro, estabelecimento em que ocorra exploração sexual, haja, ou não, intuito de lucro ou mediação direta do proprietário ou gerente:                  (Redação dada pela Lei nº 12.015, de 2009)</a:t>
            </a:r>
          </a:p>
          <a:p>
            <a:endParaRPr lang="pt-BR" sz="2400" dirty="0"/>
          </a:p>
          <a:p>
            <a:r>
              <a:rPr lang="pt-BR" sz="2400" dirty="0"/>
              <a:t>        Pena - reclusão, de dois a cinco anos, e multa.</a:t>
            </a:r>
          </a:p>
        </p:txBody>
      </p:sp>
      <p:sp>
        <p:nvSpPr>
          <p:cNvPr id="5" name="Espaço Reservado para Rodapé 4">
            <a:extLst>
              <a:ext uri="{FF2B5EF4-FFF2-40B4-BE49-F238E27FC236}">
                <a16:creationId xmlns:a16="http://schemas.microsoft.com/office/drawing/2014/main" id="{00222E32-F9F0-4E88-AF87-3D53EC131FB9}"/>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7A2FD191-E232-43CA-B13F-4C2D23A4AA93}"/>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AC9B0C82-A98F-4FB1-864E-758D1BF07D9B}"/>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26</a:t>
            </a:fld>
            <a:endParaRPr lang="en-US" sz="1000"/>
          </a:p>
        </p:txBody>
      </p:sp>
    </p:spTree>
    <p:extLst>
      <p:ext uri="{BB962C8B-B14F-4D97-AF65-F5344CB8AC3E}">
        <p14:creationId xmlns:p14="http://schemas.microsoft.com/office/powerpoint/2010/main" val="1139430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DF469F3C-2D3B-4CB9-A863-BA12F416912E}"/>
              </a:ext>
            </a:extLst>
          </p:cNvPr>
          <p:cNvSpPr>
            <a:spLocks noGrp="1"/>
          </p:cNvSpPr>
          <p:nvPr>
            <p:ph type="title"/>
          </p:nvPr>
        </p:nvSpPr>
        <p:spPr>
          <a:xfrm>
            <a:off x="958506" y="800392"/>
            <a:ext cx="10264697" cy="1212102"/>
          </a:xfrm>
        </p:spPr>
        <p:txBody>
          <a:bodyPr>
            <a:normAutofit/>
          </a:bodyPr>
          <a:lstStyle/>
          <a:p>
            <a:endParaRPr lang="pt-BR" sz="4000">
              <a:solidFill>
                <a:srgbClr val="FFFFFF"/>
              </a:solidFill>
            </a:endParaRPr>
          </a:p>
        </p:txBody>
      </p:sp>
      <p:sp>
        <p:nvSpPr>
          <p:cNvPr id="3" name="Espaço Reservado para Conteúdo 2">
            <a:extLst>
              <a:ext uri="{FF2B5EF4-FFF2-40B4-BE49-F238E27FC236}">
                <a16:creationId xmlns:a16="http://schemas.microsoft.com/office/drawing/2014/main" id="{46DD9800-2F22-42BE-AE08-985D68485782}"/>
              </a:ext>
            </a:extLst>
          </p:cNvPr>
          <p:cNvSpPr>
            <a:spLocks noGrp="1"/>
          </p:cNvSpPr>
          <p:nvPr>
            <p:ph idx="1"/>
          </p:nvPr>
        </p:nvSpPr>
        <p:spPr>
          <a:xfrm>
            <a:off x="1367624" y="2490436"/>
            <a:ext cx="9708995" cy="3567173"/>
          </a:xfrm>
        </p:spPr>
        <p:txBody>
          <a:bodyPr anchor="ctr">
            <a:normAutofit fontScale="47500" lnSpcReduction="20000"/>
          </a:bodyPr>
          <a:lstStyle/>
          <a:p>
            <a:r>
              <a:rPr lang="pt-BR" sz="2400" dirty="0"/>
              <a:t>Rufianismo</a:t>
            </a:r>
          </a:p>
          <a:p>
            <a:endParaRPr lang="pt-BR" sz="2400" dirty="0"/>
          </a:p>
          <a:p>
            <a:r>
              <a:rPr lang="pt-BR" sz="2400" dirty="0"/>
              <a:t>        Art. 230 - Tirar proveito da prostituição alheia, participando diretamente de seus lucros ou fazendo-se sustentar, no todo ou em parte, por quem a exerça:</a:t>
            </a:r>
          </a:p>
          <a:p>
            <a:endParaRPr lang="pt-BR" sz="2400" dirty="0"/>
          </a:p>
          <a:p>
            <a:r>
              <a:rPr lang="pt-BR" sz="2400" dirty="0"/>
              <a:t>        Pena - reclusão, de um a quatro anos, e multa.</a:t>
            </a:r>
          </a:p>
          <a:p>
            <a:endParaRPr lang="pt-BR" sz="2400" dirty="0"/>
          </a:p>
          <a:p>
            <a:r>
              <a:rPr lang="pt-BR" sz="2400" dirty="0"/>
              <a:t>§ 1o  Se a vítima é menor de 18 (dezoito) e maior de 14 (catorze) anos ou se o crime é cometido por ascendente, padrasto, madrasta, irmão, enteado, cônjuge, companheiro, tutor ou curador, preceptor ou empregador da vítima, ou por quem assumiu, por lei ou outra forma, obrigação de cuidado, proteção ou vigilância:                (Redação dada pela Lei nº 12.015, de 2009)</a:t>
            </a:r>
          </a:p>
          <a:p>
            <a:endParaRPr lang="pt-BR" sz="2400" dirty="0"/>
          </a:p>
          <a:p>
            <a:r>
              <a:rPr lang="pt-BR" sz="2400" dirty="0"/>
              <a:t>Pena - reclusão, de 3 (três) a 6 (seis) anos, e multa.               (Redação dada pela Lei nº 12.015, de 2009)</a:t>
            </a:r>
          </a:p>
          <a:p>
            <a:endParaRPr lang="pt-BR" sz="2400" dirty="0"/>
          </a:p>
          <a:p>
            <a:r>
              <a:rPr lang="pt-BR" sz="2400" dirty="0"/>
              <a:t>§ 2o  Se o crime é cometido mediante violência, grave ameaça, fraude ou outro meio que impeça ou dificulte a livre manifestação da vontade da vítima:           (Redação dada pela Lei nº 12.015, de 2009)</a:t>
            </a:r>
          </a:p>
          <a:p>
            <a:endParaRPr lang="pt-BR" sz="2400" dirty="0"/>
          </a:p>
          <a:p>
            <a:r>
              <a:rPr lang="pt-BR" sz="2400" dirty="0"/>
              <a:t>Pena - reclusão, de 2 (dois) a 8 (oito) anos, sem prejuízo da pena correspondente à violência.                (Redação dada pela Lei nº 12.015, de 2009)</a:t>
            </a:r>
          </a:p>
        </p:txBody>
      </p:sp>
      <p:sp>
        <p:nvSpPr>
          <p:cNvPr id="5" name="Espaço Reservado para Rodapé 4">
            <a:extLst>
              <a:ext uri="{FF2B5EF4-FFF2-40B4-BE49-F238E27FC236}">
                <a16:creationId xmlns:a16="http://schemas.microsoft.com/office/drawing/2014/main" id="{23A835D3-9B58-49A3-BE81-B21ED1855675}"/>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0E9F8D0F-AD32-4C12-80A1-E0BE6D8824EE}"/>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2D09661B-37EB-422D-831C-5751314C0F50}"/>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27</a:t>
            </a:fld>
            <a:endParaRPr lang="en-US" sz="1000"/>
          </a:p>
        </p:txBody>
      </p:sp>
    </p:spTree>
    <p:extLst>
      <p:ext uri="{BB962C8B-B14F-4D97-AF65-F5344CB8AC3E}">
        <p14:creationId xmlns:p14="http://schemas.microsoft.com/office/powerpoint/2010/main" val="4095948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6BED6BFA-00A0-4596-8145-4372B324D574}"/>
              </a:ext>
            </a:extLst>
          </p:cNvPr>
          <p:cNvSpPr>
            <a:spLocks noGrp="1"/>
          </p:cNvSpPr>
          <p:nvPr>
            <p:ph type="title"/>
          </p:nvPr>
        </p:nvSpPr>
        <p:spPr>
          <a:xfrm>
            <a:off x="958506" y="800392"/>
            <a:ext cx="10264697" cy="1212102"/>
          </a:xfrm>
        </p:spPr>
        <p:txBody>
          <a:bodyPr>
            <a:normAutofit/>
          </a:bodyPr>
          <a:lstStyle/>
          <a:p>
            <a:endParaRPr lang="pt-BR" sz="4000">
              <a:solidFill>
                <a:srgbClr val="FFFFFF"/>
              </a:solidFill>
            </a:endParaRPr>
          </a:p>
        </p:txBody>
      </p:sp>
      <p:sp>
        <p:nvSpPr>
          <p:cNvPr id="3" name="Espaço Reservado para Conteúdo 2">
            <a:extLst>
              <a:ext uri="{FF2B5EF4-FFF2-40B4-BE49-F238E27FC236}">
                <a16:creationId xmlns:a16="http://schemas.microsoft.com/office/drawing/2014/main" id="{8913B08B-5ECF-4F41-87FE-E61FB923EDAE}"/>
              </a:ext>
            </a:extLst>
          </p:cNvPr>
          <p:cNvSpPr>
            <a:spLocks noGrp="1"/>
          </p:cNvSpPr>
          <p:nvPr>
            <p:ph idx="1"/>
          </p:nvPr>
        </p:nvSpPr>
        <p:spPr>
          <a:xfrm>
            <a:off x="1367624" y="2490436"/>
            <a:ext cx="9708995" cy="3567173"/>
          </a:xfrm>
        </p:spPr>
        <p:txBody>
          <a:bodyPr anchor="ctr">
            <a:normAutofit fontScale="32500" lnSpcReduction="20000"/>
          </a:bodyPr>
          <a:lstStyle/>
          <a:p>
            <a:r>
              <a:rPr lang="pt-BR" sz="2400" dirty="0"/>
              <a:t>Promoção de migração ilegal</a:t>
            </a:r>
          </a:p>
          <a:p>
            <a:endParaRPr lang="pt-BR" sz="2400" dirty="0"/>
          </a:p>
          <a:p>
            <a:r>
              <a:rPr lang="pt-BR" sz="2400" dirty="0"/>
              <a:t>Art. 232-A. Promover, por qualquer meio, com o fim de obter vantagem econômica, a entrada ilegal de estrangeiro em território nacional ou de brasileiro em país estrangeiro:        Incluído pela Lei nº 13.445, de 2017   Vigência</a:t>
            </a:r>
          </a:p>
          <a:p>
            <a:endParaRPr lang="pt-BR" sz="2400" dirty="0"/>
          </a:p>
          <a:p>
            <a:r>
              <a:rPr lang="pt-BR" sz="2400" dirty="0"/>
              <a:t>Pena - reclusão, de 2 (dois) a 5 (cinco) anos, e multa.        Incluído pela Lei nº 13.445, de 2017   Vigência</a:t>
            </a:r>
          </a:p>
          <a:p>
            <a:endParaRPr lang="pt-BR" sz="2400" dirty="0"/>
          </a:p>
          <a:p>
            <a:r>
              <a:rPr lang="pt-BR" sz="2400" dirty="0"/>
              <a:t>§ 1º  Na mesma pena incorre quem promover, por qualquer meio, com o fim de obter vantagem econômica, a saída de estrangeiro do território nacional para ingressar ilegalmente em país estrangeiro.        Incluído pela Lei nº 13.445, de 2017   Vigência</a:t>
            </a:r>
          </a:p>
          <a:p>
            <a:endParaRPr lang="pt-BR" sz="2400" dirty="0"/>
          </a:p>
          <a:p>
            <a:r>
              <a:rPr lang="pt-BR" sz="2400" dirty="0"/>
              <a:t>§ 2º  A pena é aumentada de 1/6 (um sexto) a 1/3 (um terço) se:        Incluído pela Lei nº 13.445, de 2017   Vigência</a:t>
            </a:r>
          </a:p>
          <a:p>
            <a:endParaRPr lang="pt-BR" sz="2400" dirty="0"/>
          </a:p>
          <a:p>
            <a:r>
              <a:rPr lang="pt-BR" sz="2400" dirty="0"/>
              <a:t>I - o crime é cometido com violência; ou        Incluído pela Lei nº 13.445, de 2017   Vigência</a:t>
            </a:r>
          </a:p>
          <a:p>
            <a:endParaRPr lang="pt-BR" sz="2400" dirty="0"/>
          </a:p>
          <a:p>
            <a:r>
              <a:rPr lang="pt-BR" sz="2400" dirty="0"/>
              <a:t>II - a vítima é submetida a condição desumana ou degradante.        Incluído pela Lei nº 13.445, de 2017   Vigência</a:t>
            </a:r>
          </a:p>
          <a:p>
            <a:endParaRPr lang="pt-BR" sz="2400" dirty="0"/>
          </a:p>
          <a:p>
            <a:r>
              <a:rPr lang="pt-BR" sz="2400" dirty="0"/>
              <a:t>§ 3º  A pena prevista para o crime será aplicada sem prejuízo das correspondentes às infrações conexas.         Incluído pela Lei nº 13.445, de 2017   Vigência</a:t>
            </a:r>
          </a:p>
        </p:txBody>
      </p:sp>
      <p:sp>
        <p:nvSpPr>
          <p:cNvPr id="5" name="Espaço Reservado para Rodapé 4">
            <a:extLst>
              <a:ext uri="{FF2B5EF4-FFF2-40B4-BE49-F238E27FC236}">
                <a16:creationId xmlns:a16="http://schemas.microsoft.com/office/drawing/2014/main" id="{82702093-2CC4-41F6-AD09-9FD83AE5C2D3}"/>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8EEA0FC7-052B-422A-8378-DB1A9383236E}"/>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259B0850-7CE3-47B2-AC58-53ED9DC4E8B3}"/>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28</a:t>
            </a:fld>
            <a:endParaRPr lang="en-US" sz="1000"/>
          </a:p>
        </p:txBody>
      </p:sp>
    </p:spTree>
    <p:extLst>
      <p:ext uri="{BB962C8B-B14F-4D97-AF65-F5344CB8AC3E}">
        <p14:creationId xmlns:p14="http://schemas.microsoft.com/office/powerpoint/2010/main" val="22573424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A5E3568E-7856-40DF-96CA-7375F708B898}"/>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 ULTRAJE PÚBLICO AO PUDOR</a:t>
            </a:r>
          </a:p>
        </p:txBody>
      </p:sp>
      <p:sp>
        <p:nvSpPr>
          <p:cNvPr id="3" name="Espaço Reservado para Conteúdo 2">
            <a:extLst>
              <a:ext uri="{FF2B5EF4-FFF2-40B4-BE49-F238E27FC236}">
                <a16:creationId xmlns:a16="http://schemas.microsoft.com/office/drawing/2014/main" id="{26600707-F84C-46A8-BB70-F1C9D7F95F2B}"/>
              </a:ext>
            </a:extLst>
          </p:cNvPr>
          <p:cNvSpPr>
            <a:spLocks noGrp="1"/>
          </p:cNvSpPr>
          <p:nvPr>
            <p:ph idx="1"/>
          </p:nvPr>
        </p:nvSpPr>
        <p:spPr>
          <a:xfrm>
            <a:off x="1367624" y="2490436"/>
            <a:ext cx="9708995" cy="3567173"/>
          </a:xfrm>
        </p:spPr>
        <p:txBody>
          <a:bodyPr anchor="ctr">
            <a:normAutofit/>
          </a:bodyPr>
          <a:lstStyle/>
          <a:p>
            <a:r>
              <a:rPr lang="pt-BR" sz="2400" dirty="0"/>
              <a:t>Ato obsceno</a:t>
            </a:r>
          </a:p>
          <a:p>
            <a:endParaRPr lang="pt-BR" sz="2400" dirty="0"/>
          </a:p>
          <a:p>
            <a:r>
              <a:rPr lang="pt-BR" sz="2400" dirty="0"/>
              <a:t>        Art. 233 - Praticar ato obsceno em lugar público, ou aberto ou exposto ao público:</a:t>
            </a:r>
          </a:p>
          <a:p>
            <a:endParaRPr lang="pt-BR" sz="2400" dirty="0"/>
          </a:p>
          <a:p>
            <a:r>
              <a:rPr lang="pt-BR" sz="2400" dirty="0"/>
              <a:t>        Pena - detenção, de três meses a um ano, ou multa.</a:t>
            </a:r>
          </a:p>
        </p:txBody>
      </p:sp>
      <p:sp>
        <p:nvSpPr>
          <p:cNvPr id="5" name="Espaço Reservado para Rodapé 4">
            <a:extLst>
              <a:ext uri="{FF2B5EF4-FFF2-40B4-BE49-F238E27FC236}">
                <a16:creationId xmlns:a16="http://schemas.microsoft.com/office/drawing/2014/main" id="{A0041B4E-6A0C-4B93-B17C-2DE20143A6B7}"/>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EE39EBB2-335C-4685-AACD-EA922D4643BD}"/>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41A23643-B6B6-4021-8F03-A84105E1DF3F}"/>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29</a:t>
            </a:fld>
            <a:endParaRPr lang="en-US" sz="1000"/>
          </a:p>
        </p:txBody>
      </p:sp>
    </p:spTree>
    <p:extLst>
      <p:ext uri="{BB962C8B-B14F-4D97-AF65-F5344CB8AC3E}">
        <p14:creationId xmlns:p14="http://schemas.microsoft.com/office/powerpoint/2010/main" val="712946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FEC1AE0B-80BD-4F21-B497-83E0086363CA}"/>
              </a:ext>
            </a:extLst>
          </p:cNvPr>
          <p:cNvSpPr>
            <a:spLocks noGrp="1"/>
          </p:cNvSpPr>
          <p:nvPr>
            <p:ph type="title"/>
          </p:nvPr>
        </p:nvSpPr>
        <p:spPr>
          <a:xfrm>
            <a:off x="958506" y="800392"/>
            <a:ext cx="10264697" cy="1212102"/>
          </a:xfrm>
        </p:spPr>
        <p:txBody>
          <a:bodyPr>
            <a:normAutofit/>
          </a:bodyPr>
          <a:lstStyle/>
          <a:p>
            <a:pPr algn="ctr"/>
            <a:r>
              <a:rPr lang="pt-BR" sz="4000" dirty="0">
                <a:solidFill>
                  <a:srgbClr val="FFFFFF"/>
                </a:solidFill>
              </a:rPr>
              <a:t>Estupro </a:t>
            </a:r>
            <a:br>
              <a:rPr lang="pt-BR" sz="4000" dirty="0">
                <a:solidFill>
                  <a:srgbClr val="FFFFFF"/>
                </a:solidFill>
              </a:rPr>
            </a:br>
            <a:endParaRPr lang="pt-BR" sz="4000" dirty="0">
              <a:solidFill>
                <a:srgbClr val="FFFFFF"/>
              </a:solidFill>
            </a:endParaRPr>
          </a:p>
        </p:txBody>
      </p:sp>
      <p:sp>
        <p:nvSpPr>
          <p:cNvPr id="3" name="Espaço Reservado para Conteúdo 2">
            <a:extLst>
              <a:ext uri="{FF2B5EF4-FFF2-40B4-BE49-F238E27FC236}">
                <a16:creationId xmlns:a16="http://schemas.microsoft.com/office/drawing/2014/main" id="{7AE68E0D-B50B-4731-9EFF-23AF8628E808}"/>
              </a:ext>
            </a:extLst>
          </p:cNvPr>
          <p:cNvSpPr>
            <a:spLocks noGrp="1"/>
          </p:cNvSpPr>
          <p:nvPr>
            <p:ph idx="1"/>
          </p:nvPr>
        </p:nvSpPr>
        <p:spPr>
          <a:xfrm>
            <a:off x="1367624" y="2490436"/>
            <a:ext cx="9708995" cy="3567173"/>
          </a:xfrm>
        </p:spPr>
        <p:txBody>
          <a:bodyPr anchor="ctr">
            <a:normAutofit fontScale="77500" lnSpcReduction="20000"/>
          </a:bodyPr>
          <a:lstStyle/>
          <a:p>
            <a:r>
              <a:rPr lang="pt-BR" sz="2400" dirty="0"/>
              <a:t>Espécie de constrangimento ilegal</a:t>
            </a:r>
          </a:p>
          <a:p>
            <a:r>
              <a:rPr lang="pt-BR" sz="2400" dirty="0"/>
              <a:t>Prática de ato sexual, cópula </a:t>
            </a:r>
            <a:r>
              <a:rPr lang="pt-BR" sz="2400" dirty="0" err="1"/>
              <a:t>vagínica</a:t>
            </a:r>
            <a:r>
              <a:rPr lang="pt-BR" sz="2400" dirty="0"/>
              <a:t> ou outro ato libidinoso</a:t>
            </a:r>
          </a:p>
          <a:p>
            <a:r>
              <a:rPr lang="pt-BR" sz="2400" dirty="0"/>
              <a:t>Não há necessidade de contato físico (contemplação lasciva)</a:t>
            </a:r>
          </a:p>
          <a:p>
            <a:r>
              <a:rPr lang="pt-BR" sz="2400" dirty="0"/>
              <a:t>Antes da Lei 12.015, havia a separação entre conjunção carnal e de outro ato diverso</a:t>
            </a:r>
          </a:p>
          <a:p>
            <a:r>
              <a:rPr lang="pt-BR" sz="2400" dirty="0"/>
              <a:t>Não houve </a:t>
            </a:r>
            <a:r>
              <a:rPr lang="pt-BR" sz="2400" i="1" dirty="0" err="1"/>
              <a:t>abolition</a:t>
            </a:r>
            <a:r>
              <a:rPr lang="pt-BR" sz="2400" i="1" dirty="0"/>
              <a:t> criminis </a:t>
            </a:r>
            <a:r>
              <a:rPr lang="pt-BR" sz="2400" dirty="0"/>
              <a:t>do artigo 214, pois o ato libidinoso está inserido no artigo 215</a:t>
            </a:r>
          </a:p>
          <a:p>
            <a:r>
              <a:rPr lang="pt-BR" sz="2400" dirty="0"/>
              <a:t>Não há presunção de violência mais, mas de tipo autônomo (estupro de vulnerável- artigo 217A)</a:t>
            </a:r>
          </a:p>
          <a:p>
            <a:r>
              <a:rPr lang="pt-BR" sz="2400" dirty="0"/>
              <a:t>Concurso formal (se for praticado em momentos diversos), informativo 613 do STF</a:t>
            </a:r>
          </a:p>
          <a:p>
            <a:r>
              <a:rPr lang="pt-BR" sz="2400" dirty="0"/>
              <a:t>Tipo misto alternativo, a lei descreve mais de uma forma de ação, mas há apenas um crime (informativo 543, STJ)</a:t>
            </a:r>
          </a:p>
          <a:p>
            <a:r>
              <a:rPr lang="pt-BR" sz="2400" dirty="0"/>
              <a:t>O consentimento é excludente de tipicidade, pois é elemento do tipo;</a:t>
            </a:r>
          </a:p>
        </p:txBody>
      </p:sp>
      <p:sp>
        <p:nvSpPr>
          <p:cNvPr id="5" name="Espaço Reservado para Rodapé 4">
            <a:extLst>
              <a:ext uri="{FF2B5EF4-FFF2-40B4-BE49-F238E27FC236}">
                <a16:creationId xmlns:a16="http://schemas.microsoft.com/office/drawing/2014/main" id="{A7CF0792-2434-4E9A-A49A-B061D3CA61B8}"/>
              </a:ext>
            </a:extLst>
          </p:cNvPr>
          <p:cNvSpPr>
            <a:spLocks noGrp="1"/>
          </p:cNvSpPr>
          <p:nvPr>
            <p:ph type="ftr" sz="quarter" idx="11"/>
          </p:nvPr>
        </p:nvSpPr>
        <p:spPr>
          <a:xfrm>
            <a:off x="795528" y="6382512"/>
            <a:ext cx="6757416" cy="320040"/>
          </a:xfrm>
        </p:spPr>
        <p:txBody>
          <a:bodyPr>
            <a:normAutofit/>
          </a:bodyPr>
          <a:lstStyle/>
          <a:p>
            <a:pPr algn="l"/>
            <a:endParaRPr lang="en-US" sz="1000" dirty="0"/>
          </a:p>
        </p:txBody>
      </p:sp>
      <p:sp>
        <p:nvSpPr>
          <p:cNvPr id="4" name="Espaço Reservado para Data 3">
            <a:extLst>
              <a:ext uri="{FF2B5EF4-FFF2-40B4-BE49-F238E27FC236}">
                <a16:creationId xmlns:a16="http://schemas.microsoft.com/office/drawing/2014/main" id="{A94679CA-66F2-4919-BA3C-08FADEF3627B}"/>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AAAD6D0C-2667-4A99-BF51-E36BDA27CF46}"/>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3</a:t>
            </a:fld>
            <a:endParaRPr lang="en-US" sz="1000"/>
          </a:p>
        </p:txBody>
      </p:sp>
    </p:spTree>
    <p:extLst>
      <p:ext uri="{BB962C8B-B14F-4D97-AF65-F5344CB8AC3E}">
        <p14:creationId xmlns:p14="http://schemas.microsoft.com/office/powerpoint/2010/main" val="1925091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7E02B5B0-6AB0-4F93-8679-0D83B8BA62D3}"/>
              </a:ext>
            </a:extLst>
          </p:cNvPr>
          <p:cNvSpPr>
            <a:spLocks noGrp="1"/>
          </p:cNvSpPr>
          <p:nvPr>
            <p:ph type="title"/>
          </p:nvPr>
        </p:nvSpPr>
        <p:spPr>
          <a:xfrm>
            <a:off x="958506" y="800392"/>
            <a:ext cx="10264697" cy="1212102"/>
          </a:xfrm>
        </p:spPr>
        <p:txBody>
          <a:bodyPr>
            <a:normAutofit/>
          </a:bodyPr>
          <a:lstStyle/>
          <a:p>
            <a:endParaRPr lang="pt-BR" sz="4000">
              <a:solidFill>
                <a:srgbClr val="FFFFFF"/>
              </a:solidFill>
            </a:endParaRPr>
          </a:p>
        </p:txBody>
      </p:sp>
      <p:sp>
        <p:nvSpPr>
          <p:cNvPr id="3" name="Espaço Reservado para Conteúdo 2">
            <a:extLst>
              <a:ext uri="{FF2B5EF4-FFF2-40B4-BE49-F238E27FC236}">
                <a16:creationId xmlns:a16="http://schemas.microsoft.com/office/drawing/2014/main" id="{B1C26399-085C-4C17-A39F-ED5F067D9541}"/>
              </a:ext>
            </a:extLst>
          </p:cNvPr>
          <p:cNvSpPr>
            <a:spLocks noGrp="1"/>
          </p:cNvSpPr>
          <p:nvPr>
            <p:ph idx="1"/>
          </p:nvPr>
        </p:nvSpPr>
        <p:spPr>
          <a:xfrm>
            <a:off x="1367624" y="2490436"/>
            <a:ext cx="9708995" cy="3567173"/>
          </a:xfrm>
        </p:spPr>
        <p:txBody>
          <a:bodyPr anchor="ctr">
            <a:normAutofit/>
          </a:bodyPr>
          <a:lstStyle/>
          <a:p>
            <a:r>
              <a:rPr lang="pt-BR" sz="800" dirty="0"/>
              <a:t>Escrito ou objeto obsceno</a:t>
            </a:r>
          </a:p>
          <a:p>
            <a:endParaRPr lang="pt-BR" sz="800" dirty="0"/>
          </a:p>
          <a:p>
            <a:r>
              <a:rPr lang="pt-BR" sz="800" dirty="0"/>
              <a:t>        Art. 234 - Fazer, importar, exportar, adquirir ou ter sob sua guarda, para fim de comércio, de distribuição ou de exposição pública, escrito, desenho, pintura, estampa ou qualquer objeto obsceno:</a:t>
            </a:r>
          </a:p>
          <a:p>
            <a:endParaRPr lang="pt-BR" sz="800" dirty="0"/>
          </a:p>
          <a:p>
            <a:r>
              <a:rPr lang="pt-BR" sz="800" dirty="0"/>
              <a:t>        Pena - detenção, de seis meses a dois anos, ou multa.</a:t>
            </a:r>
          </a:p>
          <a:p>
            <a:endParaRPr lang="pt-BR" sz="800" dirty="0"/>
          </a:p>
          <a:p>
            <a:r>
              <a:rPr lang="pt-BR" sz="800" dirty="0"/>
              <a:t>        Parágrafo único - Incorre na mesma pena quem:</a:t>
            </a:r>
          </a:p>
          <a:p>
            <a:endParaRPr lang="pt-BR" sz="800" dirty="0"/>
          </a:p>
          <a:p>
            <a:r>
              <a:rPr lang="pt-BR" sz="800" dirty="0"/>
              <a:t>        I - vende, distribui ou expõe à venda ou ao público qualquer dos objetos referidos neste artigo;</a:t>
            </a:r>
          </a:p>
          <a:p>
            <a:endParaRPr lang="pt-BR" sz="800" dirty="0"/>
          </a:p>
          <a:p>
            <a:r>
              <a:rPr lang="pt-BR" sz="800" dirty="0"/>
              <a:t>        II - realiza, em lugar público ou acessível ao público, representação teatral, ou exibição cinematográfica de caráter obsceno, ou qualquer outro espetáculo, que tenha o mesmo caráter;</a:t>
            </a:r>
          </a:p>
          <a:p>
            <a:endParaRPr lang="pt-BR" sz="800" dirty="0"/>
          </a:p>
          <a:p>
            <a:r>
              <a:rPr lang="pt-BR" sz="800" dirty="0"/>
              <a:t>        III - realiza, em lugar público ou acessível ao público, ou pelo rádio, audição ou recitação de caráter obsceno.</a:t>
            </a:r>
          </a:p>
        </p:txBody>
      </p:sp>
      <p:sp>
        <p:nvSpPr>
          <p:cNvPr id="5" name="Espaço Reservado para Rodapé 4">
            <a:extLst>
              <a:ext uri="{FF2B5EF4-FFF2-40B4-BE49-F238E27FC236}">
                <a16:creationId xmlns:a16="http://schemas.microsoft.com/office/drawing/2014/main" id="{D2FDF654-8448-4A27-987D-118CC364AB8C}"/>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ACAE3E77-DB25-4471-880D-D9F3052AE463}"/>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81797EF6-BCF7-43C9-BDF7-C862AB0DE488}"/>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30</a:t>
            </a:fld>
            <a:endParaRPr lang="en-US" sz="1000"/>
          </a:p>
        </p:txBody>
      </p:sp>
    </p:spTree>
    <p:extLst>
      <p:ext uri="{BB962C8B-B14F-4D97-AF65-F5344CB8AC3E}">
        <p14:creationId xmlns:p14="http://schemas.microsoft.com/office/powerpoint/2010/main" val="2255273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63FA0614-FBB1-4CCD-BAA5-B9540C3BD47B}"/>
              </a:ext>
            </a:extLst>
          </p:cNvPr>
          <p:cNvSpPr>
            <a:spLocks noGrp="1"/>
          </p:cNvSpPr>
          <p:nvPr>
            <p:ph type="title"/>
          </p:nvPr>
        </p:nvSpPr>
        <p:spPr>
          <a:xfrm>
            <a:off x="958506" y="800392"/>
            <a:ext cx="10264697" cy="1212102"/>
          </a:xfrm>
        </p:spPr>
        <p:txBody>
          <a:bodyPr>
            <a:normAutofit/>
          </a:bodyPr>
          <a:lstStyle/>
          <a:p>
            <a:endParaRPr lang="pt-BR" sz="4000">
              <a:solidFill>
                <a:srgbClr val="FFFFFF"/>
              </a:solidFill>
            </a:endParaRPr>
          </a:p>
        </p:txBody>
      </p:sp>
      <p:sp>
        <p:nvSpPr>
          <p:cNvPr id="3" name="Espaço Reservado para Conteúdo 2">
            <a:extLst>
              <a:ext uri="{FF2B5EF4-FFF2-40B4-BE49-F238E27FC236}">
                <a16:creationId xmlns:a16="http://schemas.microsoft.com/office/drawing/2014/main" id="{B8F07CFC-652B-474F-8F9A-8244CE8AA293}"/>
              </a:ext>
            </a:extLst>
          </p:cNvPr>
          <p:cNvSpPr>
            <a:spLocks noGrp="1"/>
          </p:cNvSpPr>
          <p:nvPr>
            <p:ph idx="1"/>
          </p:nvPr>
        </p:nvSpPr>
        <p:spPr>
          <a:xfrm>
            <a:off x="1367624" y="2490436"/>
            <a:ext cx="9708995" cy="3567173"/>
          </a:xfrm>
        </p:spPr>
        <p:txBody>
          <a:bodyPr anchor="ctr">
            <a:normAutofit/>
          </a:bodyPr>
          <a:lstStyle/>
          <a:p>
            <a:endParaRPr lang="pt-BR" sz="2400"/>
          </a:p>
        </p:txBody>
      </p:sp>
      <p:sp>
        <p:nvSpPr>
          <p:cNvPr id="5" name="Espaço Reservado para Rodapé 4">
            <a:extLst>
              <a:ext uri="{FF2B5EF4-FFF2-40B4-BE49-F238E27FC236}">
                <a16:creationId xmlns:a16="http://schemas.microsoft.com/office/drawing/2014/main" id="{1C702CB4-2061-4176-B37B-503E3D6B51FF}"/>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E4C9A92E-DBAC-4990-9E55-B0D9DD3D380D}"/>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AB5A3BB3-1251-4D6C-ADD9-FDD550DE6C48}"/>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31</a:t>
            </a:fld>
            <a:endParaRPr lang="en-US" sz="1000"/>
          </a:p>
        </p:txBody>
      </p:sp>
    </p:spTree>
    <p:extLst>
      <p:ext uri="{BB962C8B-B14F-4D97-AF65-F5344CB8AC3E}">
        <p14:creationId xmlns:p14="http://schemas.microsoft.com/office/powerpoint/2010/main" val="4211951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D73BBA3B-8DA7-4C7F-84F9-763029C16002}"/>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ESTUPRO QUALIFICADO</a:t>
            </a:r>
          </a:p>
        </p:txBody>
      </p:sp>
      <p:sp>
        <p:nvSpPr>
          <p:cNvPr id="3" name="Espaço Reservado para Conteúdo 2">
            <a:extLst>
              <a:ext uri="{FF2B5EF4-FFF2-40B4-BE49-F238E27FC236}">
                <a16:creationId xmlns:a16="http://schemas.microsoft.com/office/drawing/2014/main" id="{2539D858-863A-4557-8203-1C017E7EAA66}"/>
              </a:ext>
            </a:extLst>
          </p:cNvPr>
          <p:cNvSpPr>
            <a:spLocks noGrp="1"/>
          </p:cNvSpPr>
          <p:nvPr>
            <p:ph idx="1"/>
          </p:nvPr>
        </p:nvSpPr>
        <p:spPr>
          <a:xfrm>
            <a:off x="1367624" y="2490436"/>
            <a:ext cx="9708995" cy="3567173"/>
          </a:xfrm>
        </p:spPr>
        <p:txBody>
          <a:bodyPr anchor="ctr">
            <a:normAutofit/>
          </a:bodyPr>
          <a:lstStyle/>
          <a:p>
            <a:r>
              <a:rPr lang="pt-BR" sz="2400" dirty="0"/>
              <a:t>Lesão corporal grave ou se a vítima é menor de 18 ou maior de 14 anos (reclusão de 8 à 12 anos)</a:t>
            </a:r>
          </a:p>
          <a:p>
            <a:r>
              <a:rPr lang="pt-BR" sz="2400" dirty="0"/>
              <a:t>Menor de 14- Estupro de Vulnerável (artigo 217A)</a:t>
            </a:r>
          </a:p>
          <a:p>
            <a:r>
              <a:rPr lang="pt-BR" sz="2400" dirty="0"/>
              <a:t>Se resulta morte (reclusão de 12 à 30 anos)</a:t>
            </a:r>
          </a:p>
          <a:p>
            <a:r>
              <a:rPr lang="pt-BR" sz="2400" dirty="0"/>
              <a:t>Preterdoloso (morte culposa)</a:t>
            </a:r>
          </a:p>
          <a:p>
            <a:r>
              <a:rPr lang="pt-BR" sz="2400" dirty="0"/>
              <a:t>Morte dolosa: Estupro simples em concurso com homicídio</a:t>
            </a:r>
          </a:p>
          <a:p>
            <a:r>
              <a:rPr lang="pt-BR" sz="2400" dirty="0"/>
              <a:t>Crime hediondo</a:t>
            </a:r>
          </a:p>
        </p:txBody>
      </p:sp>
      <p:sp>
        <p:nvSpPr>
          <p:cNvPr id="5" name="Espaço Reservado para Rodapé 4">
            <a:extLst>
              <a:ext uri="{FF2B5EF4-FFF2-40B4-BE49-F238E27FC236}">
                <a16:creationId xmlns:a16="http://schemas.microsoft.com/office/drawing/2014/main" id="{49D9975C-56CD-4283-9616-6D6642F6B758}"/>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CD751542-FE2B-4479-9E5E-B189B80A1EB4}"/>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3206D1E4-760C-4A91-94F6-9E5ACE8A2F9E}"/>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4</a:t>
            </a:fld>
            <a:endParaRPr lang="en-US" sz="1000"/>
          </a:p>
        </p:txBody>
      </p:sp>
    </p:spTree>
    <p:extLst>
      <p:ext uri="{BB962C8B-B14F-4D97-AF65-F5344CB8AC3E}">
        <p14:creationId xmlns:p14="http://schemas.microsoft.com/office/powerpoint/2010/main" val="390516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0A1C216B-829D-4DDD-B627-4ACD37841415}"/>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CONTRA A LIBERDADE SEXUAL</a:t>
            </a:r>
          </a:p>
        </p:txBody>
      </p:sp>
      <p:sp>
        <p:nvSpPr>
          <p:cNvPr id="3" name="Espaço Reservado para Conteúdo 2">
            <a:extLst>
              <a:ext uri="{FF2B5EF4-FFF2-40B4-BE49-F238E27FC236}">
                <a16:creationId xmlns:a16="http://schemas.microsoft.com/office/drawing/2014/main" id="{82933AE0-7925-4269-9E5E-EAB4E3FC1FAE}"/>
              </a:ext>
            </a:extLst>
          </p:cNvPr>
          <p:cNvSpPr>
            <a:spLocks noGrp="1"/>
          </p:cNvSpPr>
          <p:nvPr>
            <p:ph idx="1"/>
          </p:nvPr>
        </p:nvSpPr>
        <p:spPr>
          <a:xfrm>
            <a:off x="1367624" y="2490436"/>
            <a:ext cx="9708995" cy="3567173"/>
          </a:xfrm>
        </p:spPr>
        <p:txBody>
          <a:bodyPr anchor="ctr">
            <a:normAutofit/>
          </a:bodyPr>
          <a:lstStyle/>
          <a:p>
            <a:pPr algn="just"/>
            <a:r>
              <a:rPr lang="pt-BR" sz="1600" b="1" dirty="0">
                <a:solidFill>
                  <a:srgbClr val="000000"/>
                </a:solidFill>
                <a:effectLst/>
                <a:latin typeface="Arial" panose="020B0604020202020204" pitchFamily="34" charset="0"/>
              </a:rPr>
              <a:t>Violação sexual mediante fraude</a:t>
            </a:r>
            <a:r>
              <a:rPr lang="pt-BR" sz="1600" dirty="0">
                <a:solidFill>
                  <a:srgbClr val="000000"/>
                </a:solidFill>
                <a:effectLst/>
                <a:latin typeface="Arial" panose="020B0604020202020204" pitchFamily="34" charset="0"/>
              </a:rPr>
              <a:t> </a:t>
            </a:r>
            <a:endParaRPr lang="pt-BR" sz="1600" dirty="0">
              <a:effectLst/>
              <a:latin typeface="Arial" panose="020B0604020202020204" pitchFamily="34" charset="0"/>
            </a:endParaRPr>
          </a:p>
          <a:p>
            <a:pPr algn="just"/>
            <a:r>
              <a:rPr lang="pt-BR" sz="1600" dirty="0">
                <a:solidFill>
                  <a:srgbClr val="000000"/>
                </a:solidFill>
                <a:effectLst/>
                <a:latin typeface="Arial" panose="020B0604020202020204" pitchFamily="34" charset="0"/>
                <a:hlinkClick r:id="rId2"/>
              </a:rPr>
              <a:t>Art. 215. </a:t>
            </a:r>
            <a:r>
              <a:rPr lang="pt-BR" sz="1600" dirty="0">
                <a:solidFill>
                  <a:srgbClr val="000000"/>
                </a:solidFill>
                <a:effectLst/>
                <a:latin typeface="Arial" panose="020B0604020202020204" pitchFamily="34" charset="0"/>
              </a:rPr>
              <a:t> Ter conjunção carnal ou praticar outro ato libidinoso com alguém, mediante fraude ou outro meio que impeça ou dificulte a livre manifestação de vontade da vítima: </a:t>
            </a:r>
            <a:endParaRPr lang="pt-BR" sz="1600" dirty="0">
              <a:effectLst/>
              <a:latin typeface="Arial" panose="020B0604020202020204" pitchFamily="34" charset="0"/>
            </a:endParaRPr>
          </a:p>
          <a:p>
            <a:pPr algn="just"/>
            <a:r>
              <a:rPr lang="pt-BR" sz="1600" dirty="0">
                <a:solidFill>
                  <a:srgbClr val="000000"/>
                </a:solidFill>
                <a:effectLst/>
                <a:latin typeface="Arial" panose="020B0604020202020204" pitchFamily="34" charset="0"/>
              </a:rPr>
              <a:t>Pena - reclusão, de 2 (dois) a 6 (seis) anos. </a:t>
            </a:r>
            <a:endParaRPr lang="pt-BR" sz="1600" dirty="0">
              <a:effectLst/>
              <a:latin typeface="Arial" panose="020B0604020202020204" pitchFamily="34" charset="0"/>
            </a:endParaRPr>
          </a:p>
          <a:p>
            <a:pPr algn="just"/>
            <a:r>
              <a:rPr lang="pt-BR" sz="1600" dirty="0">
                <a:solidFill>
                  <a:srgbClr val="000000"/>
                </a:solidFill>
                <a:effectLst/>
                <a:latin typeface="Arial" panose="020B0604020202020204" pitchFamily="34" charset="0"/>
              </a:rPr>
              <a:t>Parágrafo único.  Se o crime é cometido com o fim de obter vantagem econômica, aplica-se também multa.</a:t>
            </a:r>
            <a:endParaRPr lang="pt-BR" sz="1600" dirty="0">
              <a:effectLst/>
              <a:latin typeface="Arial" panose="020B0604020202020204" pitchFamily="34" charset="0"/>
            </a:endParaRPr>
          </a:p>
          <a:p>
            <a:endParaRPr lang="pt-BR" sz="2400" dirty="0"/>
          </a:p>
        </p:txBody>
      </p:sp>
      <p:sp>
        <p:nvSpPr>
          <p:cNvPr id="5" name="Espaço Reservado para Rodapé 4">
            <a:extLst>
              <a:ext uri="{FF2B5EF4-FFF2-40B4-BE49-F238E27FC236}">
                <a16:creationId xmlns:a16="http://schemas.microsoft.com/office/drawing/2014/main" id="{48CF8F60-1D76-4BCA-98D3-B22D490B5CE5}"/>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A5862BB2-87C6-448E-927C-9FDE6327C5B0}"/>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9DB00510-2E55-4556-B9AE-953BEA54DA00}"/>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5</a:t>
            </a:fld>
            <a:endParaRPr lang="en-US" sz="1000"/>
          </a:p>
        </p:txBody>
      </p:sp>
    </p:spTree>
    <p:extLst>
      <p:ext uri="{BB962C8B-B14F-4D97-AF65-F5344CB8AC3E}">
        <p14:creationId xmlns:p14="http://schemas.microsoft.com/office/powerpoint/2010/main" val="263987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2DA681C0-B3D5-4522-8502-E7656F9A9AE7}"/>
              </a:ext>
            </a:extLst>
          </p:cNvPr>
          <p:cNvSpPr>
            <a:spLocks noGrp="1"/>
          </p:cNvSpPr>
          <p:nvPr>
            <p:ph type="title"/>
          </p:nvPr>
        </p:nvSpPr>
        <p:spPr>
          <a:xfrm>
            <a:off x="958506" y="800392"/>
            <a:ext cx="10264697" cy="1212102"/>
          </a:xfrm>
        </p:spPr>
        <p:txBody>
          <a:bodyPr>
            <a:normAutofit/>
          </a:bodyPr>
          <a:lstStyle/>
          <a:p>
            <a:pPr algn="ctr"/>
            <a:r>
              <a:rPr lang="pt-BR" sz="4000">
                <a:solidFill>
                  <a:srgbClr val="FFFFFF"/>
                </a:solidFill>
              </a:rPr>
              <a:t>Violação sexual mediante fraude </a:t>
            </a:r>
            <a:br>
              <a:rPr lang="pt-BR" sz="4000">
                <a:solidFill>
                  <a:srgbClr val="FFFFFF"/>
                </a:solidFill>
              </a:rPr>
            </a:br>
            <a:endParaRPr lang="pt-BR" sz="4000">
              <a:solidFill>
                <a:srgbClr val="FFFFFF"/>
              </a:solidFill>
            </a:endParaRPr>
          </a:p>
        </p:txBody>
      </p:sp>
      <p:sp>
        <p:nvSpPr>
          <p:cNvPr id="3" name="Espaço Reservado para Conteúdo 2">
            <a:extLst>
              <a:ext uri="{FF2B5EF4-FFF2-40B4-BE49-F238E27FC236}">
                <a16:creationId xmlns:a16="http://schemas.microsoft.com/office/drawing/2014/main" id="{1C25BDCD-36E1-4711-880D-72CFA3FEB61A}"/>
              </a:ext>
            </a:extLst>
          </p:cNvPr>
          <p:cNvSpPr>
            <a:spLocks noGrp="1"/>
          </p:cNvSpPr>
          <p:nvPr>
            <p:ph idx="1"/>
          </p:nvPr>
        </p:nvSpPr>
        <p:spPr>
          <a:xfrm>
            <a:off x="1367624" y="2490436"/>
            <a:ext cx="9708995" cy="3567173"/>
          </a:xfrm>
        </p:spPr>
        <p:txBody>
          <a:bodyPr anchor="ctr">
            <a:normAutofit/>
          </a:bodyPr>
          <a:lstStyle/>
          <a:p>
            <a:r>
              <a:rPr lang="pt-BR" sz="2400" dirty="0"/>
              <a:t>O meio utilizado é a fraude, um engodo, mentira, erro</a:t>
            </a:r>
          </a:p>
          <a:p>
            <a:r>
              <a:rPr lang="pt-BR" sz="2400" dirty="0"/>
              <a:t>Diferencia do estupro cujo meio é a violência ou grave ameaça</a:t>
            </a:r>
          </a:p>
          <a:p>
            <a:r>
              <a:rPr lang="pt-BR" sz="2400" dirty="0"/>
              <a:t>Incompatível com a vulnerabilidade – artigo 217A</a:t>
            </a:r>
          </a:p>
        </p:txBody>
      </p:sp>
      <p:sp>
        <p:nvSpPr>
          <p:cNvPr id="5" name="Espaço Reservado para Rodapé 4">
            <a:extLst>
              <a:ext uri="{FF2B5EF4-FFF2-40B4-BE49-F238E27FC236}">
                <a16:creationId xmlns:a16="http://schemas.microsoft.com/office/drawing/2014/main" id="{F764E12B-6893-442C-A093-E8BA0F681248}"/>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B4B0A238-FFDA-4F58-A5BC-1E2A4F468551}"/>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4FADC032-B623-4C0F-820E-3CE2B15F5058}"/>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6</a:t>
            </a:fld>
            <a:endParaRPr lang="en-US" sz="1000"/>
          </a:p>
        </p:txBody>
      </p:sp>
    </p:spTree>
    <p:extLst>
      <p:ext uri="{BB962C8B-B14F-4D97-AF65-F5344CB8AC3E}">
        <p14:creationId xmlns:p14="http://schemas.microsoft.com/office/powerpoint/2010/main" val="463730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0A0C3423-FBA9-490E-8C86-E55A17EA8A88}"/>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CONTRA A LIBERDADE SEXUAL</a:t>
            </a:r>
          </a:p>
        </p:txBody>
      </p:sp>
      <p:sp>
        <p:nvSpPr>
          <p:cNvPr id="3" name="Espaço Reservado para Conteúdo 2">
            <a:extLst>
              <a:ext uri="{FF2B5EF4-FFF2-40B4-BE49-F238E27FC236}">
                <a16:creationId xmlns:a16="http://schemas.microsoft.com/office/drawing/2014/main" id="{36074037-6457-439F-8227-FE7AC6018B98}"/>
              </a:ext>
            </a:extLst>
          </p:cNvPr>
          <p:cNvSpPr>
            <a:spLocks noGrp="1"/>
          </p:cNvSpPr>
          <p:nvPr>
            <p:ph idx="1"/>
          </p:nvPr>
        </p:nvSpPr>
        <p:spPr>
          <a:xfrm>
            <a:off x="1367624" y="2490436"/>
            <a:ext cx="9708995" cy="3567173"/>
          </a:xfrm>
        </p:spPr>
        <p:txBody>
          <a:bodyPr anchor="ctr">
            <a:normAutofit/>
          </a:bodyPr>
          <a:lstStyle/>
          <a:p>
            <a:pPr algn="just"/>
            <a:r>
              <a:rPr lang="pt-BR" sz="1600" b="1" dirty="0">
                <a:solidFill>
                  <a:srgbClr val="000000"/>
                </a:solidFill>
                <a:effectLst/>
                <a:latin typeface="Arial" panose="020B0604020202020204" pitchFamily="34" charset="0"/>
              </a:rPr>
              <a:t>Importunação sexual</a:t>
            </a:r>
            <a:r>
              <a:rPr lang="pt-BR" sz="1600" dirty="0">
                <a:solidFill>
                  <a:srgbClr val="000000"/>
                </a:solidFill>
                <a:effectLst/>
                <a:latin typeface="Arial" panose="020B0604020202020204" pitchFamily="34" charset="0"/>
              </a:rPr>
              <a:t>   </a:t>
            </a:r>
            <a:r>
              <a:rPr lang="pt-BR" sz="1600" dirty="0">
                <a:solidFill>
                  <a:srgbClr val="000000"/>
                </a:solidFill>
                <a:effectLst/>
                <a:latin typeface="Arial" panose="020B0604020202020204" pitchFamily="34" charset="0"/>
                <a:hlinkClick r:id="rId2"/>
              </a:rPr>
              <a:t>(Incluído pela Lei nº 13.718, de 2018)</a:t>
            </a:r>
            <a:endParaRPr lang="pt-BR" sz="1600" dirty="0">
              <a:effectLst/>
              <a:latin typeface="Arial" panose="020B0604020202020204" pitchFamily="34" charset="0"/>
            </a:endParaRPr>
          </a:p>
          <a:p>
            <a:pPr algn="just"/>
            <a:r>
              <a:rPr lang="pt-BR" sz="1600" dirty="0">
                <a:solidFill>
                  <a:srgbClr val="000000"/>
                </a:solidFill>
                <a:effectLst/>
                <a:latin typeface="Arial" panose="020B0604020202020204" pitchFamily="34" charset="0"/>
              </a:rPr>
              <a:t>Art. 215-A. Praticar contra alguém e sem a sua anuência ato libidinoso com o objetivo de satisfazer a própria lascívia ou a de terceiro:  </a:t>
            </a:r>
          </a:p>
          <a:p>
            <a:pPr algn="just"/>
            <a:r>
              <a:rPr lang="pt-BR" sz="1600" dirty="0">
                <a:solidFill>
                  <a:srgbClr val="000000"/>
                </a:solidFill>
                <a:effectLst/>
                <a:latin typeface="Arial" panose="020B0604020202020204" pitchFamily="34" charset="0"/>
              </a:rPr>
              <a:t>Pena - reclusão, de 1 (um) a 5 (cinco) anos, se o ato não constitui crime mais grave</a:t>
            </a:r>
            <a:endParaRPr lang="pt-BR" sz="1600" dirty="0">
              <a:effectLst/>
              <a:latin typeface="Arial" panose="020B0604020202020204" pitchFamily="34" charset="0"/>
            </a:endParaRPr>
          </a:p>
          <a:p>
            <a:endParaRPr lang="pt-BR" sz="2400" dirty="0"/>
          </a:p>
        </p:txBody>
      </p:sp>
      <p:sp>
        <p:nvSpPr>
          <p:cNvPr id="5" name="Espaço Reservado para Rodapé 4">
            <a:extLst>
              <a:ext uri="{FF2B5EF4-FFF2-40B4-BE49-F238E27FC236}">
                <a16:creationId xmlns:a16="http://schemas.microsoft.com/office/drawing/2014/main" id="{8839CE68-8162-4C5C-A506-6D4148F5B857}"/>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6F7A9770-0506-4DD1-BF20-0CE40B23C3D4}"/>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56B5C030-2004-4DF2-937E-1FC885C66214}"/>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7</a:t>
            </a:fld>
            <a:endParaRPr lang="en-US" sz="1000"/>
          </a:p>
        </p:txBody>
      </p:sp>
    </p:spTree>
    <p:extLst>
      <p:ext uri="{BB962C8B-B14F-4D97-AF65-F5344CB8AC3E}">
        <p14:creationId xmlns:p14="http://schemas.microsoft.com/office/powerpoint/2010/main" val="147828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28797832-4FA5-459D-8AC6-E58447840B40}"/>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IMPORTUNAÇÃO SEXUAL</a:t>
            </a:r>
          </a:p>
        </p:txBody>
      </p:sp>
      <p:sp>
        <p:nvSpPr>
          <p:cNvPr id="3" name="Espaço Reservado para Conteúdo 2">
            <a:extLst>
              <a:ext uri="{FF2B5EF4-FFF2-40B4-BE49-F238E27FC236}">
                <a16:creationId xmlns:a16="http://schemas.microsoft.com/office/drawing/2014/main" id="{BF206839-3EF3-4C80-A141-CE00234F4CBE}"/>
              </a:ext>
            </a:extLst>
          </p:cNvPr>
          <p:cNvSpPr>
            <a:spLocks noGrp="1"/>
          </p:cNvSpPr>
          <p:nvPr>
            <p:ph idx="1"/>
          </p:nvPr>
        </p:nvSpPr>
        <p:spPr>
          <a:xfrm>
            <a:off x="1367624" y="2490436"/>
            <a:ext cx="9708995" cy="3567173"/>
          </a:xfrm>
        </p:spPr>
        <p:txBody>
          <a:bodyPr anchor="ctr">
            <a:normAutofit fontScale="62500" lnSpcReduction="20000"/>
          </a:bodyPr>
          <a:lstStyle/>
          <a:p>
            <a:r>
              <a:rPr lang="pt-BR" sz="2400" dirty="0"/>
              <a:t>Pode ser tanto homem quanto mulher.</a:t>
            </a:r>
          </a:p>
          <a:p>
            <a:endParaRPr lang="pt-BR" sz="2400" dirty="0"/>
          </a:p>
          <a:p>
            <a:r>
              <a:rPr lang="pt-BR" sz="2400" dirty="0"/>
              <a:t>“Praticar contra alguém”, a conduta deve ser direcionada para pessoa definida, deve existir alguém que seja a vítima visada e sem que esta pessoa concorde, ou seja sem a anuência.</a:t>
            </a:r>
          </a:p>
          <a:p>
            <a:endParaRPr lang="pt-BR" sz="2400" dirty="0"/>
          </a:p>
          <a:p>
            <a:r>
              <a:rPr lang="pt-BR" sz="2400" dirty="0"/>
              <a:t>Deve ter elemento subjetivo definido, ou seja, a intenção de satisfazer a própria lascívia (desejo sexual) ou a de terceiros</a:t>
            </a:r>
          </a:p>
          <a:p>
            <a:r>
              <a:rPr lang="pt-BR" sz="2400" dirty="0"/>
              <a:t> não exige o toque físico entre autor e vítima;</a:t>
            </a:r>
          </a:p>
          <a:p>
            <a:r>
              <a:rPr lang="pt-BR" sz="2400" dirty="0"/>
              <a:t>o ato pode ser para a própria satisfação sexual ou para que seja realizado a excitação de terceiro, como por exemplo em uma aposta entre amigos.</a:t>
            </a:r>
          </a:p>
          <a:p>
            <a:r>
              <a:rPr lang="pt-BR" sz="2400" dirty="0"/>
              <a:t>Se houver violência ou grave ameaça, artigo 213 ou 217ª. Se houver engodo, artigo 215.</a:t>
            </a:r>
          </a:p>
          <a:p>
            <a:r>
              <a:rPr lang="pt-BR" sz="2400" dirty="0"/>
              <a:t>A Lei 13.718/18 revogou a contravenção penal do art. 61 do Decreto-lei 3.688/41 (importunação ofensiva ao pudor tecnicamente o que a continuidade normativo-típica o ato que antes poderia ser tipificado como contravenção penal, hoje é tipificado como crime.</a:t>
            </a:r>
          </a:p>
        </p:txBody>
      </p:sp>
      <p:sp>
        <p:nvSpPr>
          <p:cNvPr id="5" name="Espaço Reservado para Rodapé 4">
            <a:extLst>
              <a:ext uri="{FF2B5EF4-FFF2-40B4-BE49-F238E27FC236}">
                <a16:creationId xmlns:a16="http://schemas.microsoft.com/office/drawing/2014/main" id="{17FD033A-2CDF-4EFC-83FB-8CF00A780A9A}"/>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4053B051-9319-4705-9AB9-17865BF29F9D}"/>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DF9A0BB1-7FC4-4719-B42C-DFCAB49AF13B}"/>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8</a:t>
            </a:fld>
            <a:endParaRPr lang="en-US" sz="1000"/>
          </a:p>
        </p:txBody>
      </p:sp>
    </p:spTree>
    <p:extLst>
      <p:ext uri="{BB962C8B-B14F-4D97-AF65-F5344CB8AC3E}">
        <p14:creationId xmlns:p14="http://schemas.microsoft.com/office/powerpoint/2010/main" val="2796462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2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9EDCAFE1-A38E-42A2-9130-AFFF7A7A2676}"/>
              </a:ext>
            </a:extLst>
          </p:cNvPr>
          <p:cNvSpPr>
            <a:spLocks noGrp="1"/>
          </p:cNvSpPr>
          <p:nvPr>
            <p:ph type="title"/>
          </p:nvPr>
        </p:nvSpPr>
        <p:spPr>
          <a:xfrm>
            <a:off x="958506" y="800392"/>
            <a:ext cx="10264697" cy="1212102"/>
          </a:xfrm>
        </p:spPr>
        <p:txBody>
          <a:bodyPr>
            <a:normAutofit/>
          </a:bodyPr>
          <a:lstStyle/>
          <a:p>
            <a:r>
              <a:rPr lang="pt-BR" sz="4000" dirty="0">
                <a:solidFill>
                  <a:srgbClr val="FFFFFF"/>
                </a:solidFill>
              </a:rPr>
              <a:t>DOS CRIMES CONTRA A LIBERDADE SEXUAL</a:t>
            </a:r>
          </a:p>
        </p:txBody>
      </p:sp>
      <p:sp>
        <p:nvSpPr>
          <p:cNvPr id="3" name="Espaço Reservado para Conteúdo 2">
            <a:extLst>
              <a:ext uri="{FF2B5EF4-FFF2-40B4-BE49-F238E27FC236}">
                <a16:creationId xmlns:a16="http://schemas.microsoft.com/office/drawing/2014/main" id="{41295CEE-9802-4645-955F-EE8001E1BB79}"/>
              </a:ext>
            </a:extLst>
          </p:cNvPr>
          <p:cNvSpPr>
            <a:spLocks noGrp="1"/>
          </p:cNvSpPr>
          <p:nvPr>
            <p:ph idx="1"/>
          </p:nvPr>
        </p:nvSpPr>
        <p:spPr>
          <a:xfrm>
            <a:off x="1367624" y="2490436"/>
            <a:ext cx="9708995" cy="3567173"/>
          </a:xfrm>
        </p:spPr>
        <p:txBody>
          <a:bodyPr anchor="ctr">
            <a:normAutofit/>
          </a:bodyPr>
          <a:lstStyle/>
          <a:p>
            <a:pPr marL="0" indent="0">
              <a:buNone/>
            </a:pPr>
            <a:r>
              <a:rPr lang="pt-BR" sz="2400" dirty="0"/>
              <a:t>ASSÉDIO SEXUAL  (Incluído pela Lei nº 10.224, de 15 de 2001)</a:t>
            </a:r>
          </a:p>
          <a:p>
            <a:endParaRPr lang="pt-BR" sz="2400" dirty="0"/>
          </a:p>
          <a:p>
            <a:r>
              <a:rPr lang="pt-BR" sz="2400" dirty="0"/>
              <a:t>        Art. 216-A. Constranger alguém com o intuito de obter vantagem ou favorecimento sexual, prevalecendo-se o agente da sua condição de superior hierárquico ou ascendência inerentes ao exercício de emprego, cargo ou função.               </a:t>
            </a:r>
          </a:p>
          <a:p>
            <a:r>
              <a:rPr lang="pt-BR" sz="2400" dirty="0"/>
              <a:t>        Pena – detenção, de 1 (um) a 2 (dois) anos.              </a:t>
            </a:r>
          </a:p>
          <a:p>
            <a:r>
              <a:rPr lang="pt-BR" sz="2400" dirty="0"/>
              <a:t>        § 2o  A pena é aumentada em até um terço se a vítima é menor de 18 (dezoito) anos.             (Incluído pela Lei nº 12.015, de 2009)</a:t>
            </a:r>
          </a:p>
        </p:txBody>
      </p:sp>
      <p:sp>
        <p:nvSpPr>
          <p:cNvPr id="5" name="Espaço Reservado para Rodapé 4">
            <a:extLst>
              <a:ext uri="{FF2B5EF4-FFF2-40B4-BE49-F238E27FC236}">
                <a16:creationId xmlns:a16="http://schemas.microsoft.com/office/drawing/2014/main" id="{79698A15-B46E-4A3C-9F5A-26BF5F79444A}"/>
              </a:ext>
            </a:extLst>
          </p:cNvPr>
          <p:cNvSpPr>
            <a:spLocks noGrp="1"/>
          </p:cNvSpPr>
          <p:nvPr>
            <p:ph type="ftr" sz="quarter" idx="11"/>
          </p:nvPr>
        </p:nvSpPr>
        <p:spPr>
          <a:xfrm>
            <a:off x="795528" y="6382512"/>
            <a:ext cx="6757416" cy="320040"/>
          </a:xfrm>
        </p:spPr>
        <p:txBody>
          <a:bodyPr>
            <a:normAutofit/>
          </a:bodyPr>
          <a:lstStyle/>
          <a:p>
            <a:pPr algn="l"/>
            <a:endParaRPr lang="en-US" sz="1000"/>
          </a:p>
        </p:txBody>
      </p:sp>
      <p:sp>
        <p:nvSpPr>
          <p:cNvPr id="4" name="Espaço Reservado para Data 3">
            <a:extLst>
              <a:ext uri="{FF2B5EF4-FFF2-40B4-BE49-F238E27FC236}">
                <a16:creationId xmlns:a16="http://schemas.microsoft.com/office/drawing/2014/main" id="{6A3CAEB8-542C-4569-92BA-FA40106A5007}"/>
              </a:ext>
            </a:extLst>
          </p:cNvPr>
          <p:cNvSpPr>
            <a:spLocks noGrp="1"/>
          </p:cNvSpPr>
          <p:nvPr>
            <p:ph type="dt" sz="half" idx="10"/>
          </p:nvPr>
        </p:nvSpPr>
        <p:spPr>
          <a:xfrm>
            <a:off x="7717536" y="6382512"/>
            <a:ext cx="2825496" cy="320040"/>
          </a:xfrm>
        </p:spPr>
        <p:txBody>
          <a:bodyPr>
            <a:normAutofit/>
          </a:bodyPr>
          <a:lstStyle/>
          <a:p>
            <a:pPr algn="r">
              <a:spcAft>
                <a:spcPts val="600"/>
              </a:spcAft>
            </a:pPr>
            <a:fld id="{CFBEA57F-793F-4683-BD8A-741FD4B89154}" type="datetime1">
              <a:rPr lang="en-US" sz="1000"/>
              <a:pPr algn="r">
                <a:spcAft>
                  <a:spcPts val="600"/>
                </a:spcAft>
              </a:pPr>
              <a:t>11/16/2021</a:t>
            </a:fld>
            <a:endParaRPr lang="en-US" sz="1000"/>
          </a:p>
        </p:txBody>
      </p:sp>
      <p:sp>
        <p:nvSpPr>
          <p:cNvPr id="6" name="Espaço Reservado para Número de Slide 5">
            <a:extLst>
              <a:ext uri="{FF2B5EF4-FFF2-40B4-BE49-F238E27FC236}">
                <a16:creationId xmlns:a16="http://schemas.microsoft.com/office/drawing/2014/main" id="{1D36CCD4-ECEB-4EA2-910E-FB83BFF05D58}"/>
              </a:ext>
            </a:extLst>
          </p:cNvPr>
          <p:cNvSpPr>
            <a:spLocks noGrp="1"/>
          </p:cNvSpPr>
          <p:nvPr>
            <p:ph type="sldNum" sz="quarter" idx="12"/>
          </p:nvPr>
        </p:nvSpPr>
        <p:spPr>
          <a:xfrm>
            <a:off x="10707624" y="6382512"/>
            <a:ext cx="685800" cy="320040"/>
          </a:xfrm>
        </p:spPr>
        <p:txBody>
          <a:bodyPr>
            <a:normAutofit/>
          </a:bodyPr>
          <a:lstStyle/>
          <a:p>
            <a:pPr>
              <a:spcAft>
                <a:spcPts val="600"/>
              </a:spcAft>
            </a:pPr>
            <a:fld id="{81D2C36F-4504-47C0-B82F-A167342A2754}" type="slidenum">
              <a:rPr lang="en-US" sz="1000"/>
              <a:pPr>
                <a:spcAft>
                  <a:spcPts val="600"/>
                </a:spcAft>
              </a:pPr>
              <a:t>9</a:t>
            </a:fld>
            <a:endParaRPr lang="en-US" sz="1000"/>
          </a:p>
        </p:txBody>
      </p:sp>
    </p:spTree>
    <p:extLst>
      <p:ext uri="{BB962C8B-B14F-4D97-AF65-F5344CB8AC3E}">
        <p14:creationId xmlns:p14="http://schemas.microsoft.com/office/powerpoint/2010/main" val="2705973806"/>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586</TotalTime>
  <Words>3853</Words>
  <Application>Microsoft Office PowerPoint</Application>
  <PresentationFormat>Widescreen</PresentationFormat>
  <Paragraphs>315</Paragraphs>
  <Slides>31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31</vt:i4>
      </vt:variant>
    </vt:vector>
  </HeadingPairs>
  <TitlesOfParts>
    <vt:vector size="35" baseType="lpstr">
      <vt:lpstr>Arial</vt:lpstr>
      <vt:lpstr>Calibri</vt:lpstr>
      <vt:lpstr>Calibri Light</vt:lpstr>
      <vt:lpstr>Tema do Office</vt:lpstr>
      <vt:lpstr>CRIMES CONTRA A DIGNIDADE SEXUAL</vt:lpstr>
      <vt:lpstr>DOS CRIMES CONTRA A LIBERDADE SEXUAL  artigos 213 à 216A</vt:lpstr>
      <vt:lpstr>Estupro  </vt:lpstr>
      <vt:lpstr>ESTUPRO QUALIFICADO</vt:lpstr>
      <vt:lpstr>DOS CRIMES CONTRA A LIBERDADE SEXUAL</vt:lpstr>
      <vt:lpstr>Violação sexual mediante fraude  </vt:lpstr>
      <vt:lpstr>DOS CRIMES CONTRA A LIBERDADE SEXUAL</vt:lpstr>
      <vt:lpstr>IMPORTUNAÇÃO SEXUAL</vt:lpstr>
      <vt:lpstr>DOS CRIMES CONTRA A LIBERDADE SEXUAL</vt:lpstr>
      <vt:lpstr>ASSÉDIO SEXUAL</vt:lpstr>
      <vt:lpstr>DA EXPOSIÇÃO DA INTIMIDADE SEXUAL</vt:lpstr>
      <vt:lpstr>Registro não autorizado da intimidade sexual</vt:lpstr>
      <vt:lpstr>DOS CRIMES SEXUAIS CONTRA VULNERÁVEL artigo 217A a 218C</vt:lpstr>
      <vt:lpstr>ESTUPRO DE VULNERÁVEL</vt:lpstr>
      <vt:lpstr>DOS CRIMES SEXUAIS CONTRA VULNERÁVEL </vt:lpstr>
      <vt:lpstr>CORRUPÇÃO DE MENORES</vt:lpstr>
      <vt:lpstr>DOS CRIMES SEXUAIS CONTRA VULNERÁVEL </vt:lpstr>
      <vt:lpstr>SATISFAÇÃO DA LASCIVIA MEDIANTE A PRESENÇA DE CRIANÇA OU ADOLESCENTE</vt:lpstr>
      <vt:lpstr>DOS CRIMES SEXUAIS CONTRA VULNERÁVEL </vt:lpstr>
      <vt:lpstr>Favorecimento da prostituição ou outra forma de exploração sexual de vulnerável</vt:lpstr>
      <vt:lpstr>DOS CRIMES SEXUAIS CONTRA VULNERÁVEL </vt:lpstr>
      <vt:lpstr>DISPOSIÇÕES GERAIS</vt:lpstr>
      <vt:lpstr>DISPOSIÇÕES GERAIS</vt:lpstr>
      <vt:lpstr>DO LENOCÍNIO E DO TRÁFICO DE PESSOA PARA FIM DE PROSTITUIÇÃO OU OUTRA FORMA DE EXPLORAÇÃO SEXUAL </vt:lpstr>
      <vt:lpstr>Apresentação do PowerPoint</vt:lpstr>
      <vt:lpstr>Apresentação do PowerPoint</vt:lpstr>
      <vt:lpstr>Apresentação do PowerPoint</vt:lpstr>
      <vt:lpstr>Apresentação do PowerPoint</vt:lpstr>
      <vt:lpstr>DO ULTRAJE PÚBLICO AO PUDOR</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CRIMES CONTRA A DIGNIDADE SEXUAL</dc:title>
  <dc:creator>margarete pedroso</dc:creator>
  <cp:lastModifiedBy>margarete pedroso</cp:lastModifiedBy>
  <cp:revision>7</cp:revision>
  <dcterms:created xsi:type="dcterms:W3CDTF">2021-11-16T10:12:39Z</dcterms:created>
  <dcterms:modified xsi:type="dcterms:W3CDTF">2021-11-16T23:57:48Z</dcterms:modified>
</cp:coreProperties>
</file>