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35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16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8395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993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062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05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39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2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0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54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23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56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3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8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48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4F6A-3AA9-4F01-A4A4-3653F30A9D08}" type="datetimeFigureOut">
              <a:rPr lang="pt-BR" smtClean="0"/>
              <a:t>08/04/2018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8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5177" y="1763090"/>
            <a:ext cx="7766936" cy="1646302"/>
          </a:xfrm>
        </p:spPr>
        <p:txBody>
          <a:bodyPr/>
          <a:lstStyle/>
          <a:p>
            <a:pPr algn="ctr"/>
            <a:r>
              <a:rPr lang="pt-BR" dirty="0"/>
              <a:t>DIREITO ADMINISTRATIVO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177" y="4694830"/>
            <a:ext cx="7766936" cy="832513"/>
          </a:xfrm>
        </p:spPr>
        <p:txBody>
          <a:bodyPr>
            <a:noAutofit/>
          </a:bodyPr>
          <a:lstStyle/>
          <a:p>
            <a:pPr algn="ctr"/>
            <a:r>
              <a:rPr lang="pt-B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AULA 3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201003" y="409433"/>
            <a:ext cx="7861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pt-BR" sz="20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CURSO POPULAR DE FORMAÇÃO DE DEFENSORAS E DEFENSORES PÚBLICOS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951630" y="3638434"/>
            <a:ext cx="6673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Marcelo </a:t>
            </a:r>
            <a:r>
              <a:rPr lang="pt-BR" dirty="0" err="1"/>
              <a:t>Bertozzi</a:t>
            </a:r>
            <a:r>
              <a:rPr lang="pt-BR" dirty="0"/>
              <a:t> de Pinho – e-mail: marcelobpinho@gmail.com</a:t>
            </a:r>
          </a:p>
        </p:txBody>
      </p:sp>
    </p:spTree>
    <p:extLst>
      <p:ext uri="{BB962C8B-B14F-4D97-AF65-F5344CB8AC3E}">
        <p14:creationId xmlns:p14="http://schemas.microsoft.com/office/powerpoint/2010/main" val="4288143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terceiro setor - 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1200" b="1" dirty="0"/>
              <a:t>Serviços Sociais Autônomos (“sistema S”)</a:t>
            </a:r>
            <a:r>
              <a:rPr lang="pt-BR" sz="1200" dirty="0"/>
              <a:t>: criadas por Confederações privadas, após autorização legal, para o exercício de </a:t>
            </a:r>
            <a:r>
              <a:rPr lang="pt-BR" sz="1200" b="1" dirty="0"/>
              <a:t>atividade de apoio a determinado grupo profissional</a:t>
            </a:r>
            <a:r>
              <a:rPr lang="pt-BR" sz="1200" dirty="0"/>
              <a:t>. Recebem contribuições social.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200" dirty="0"/>
              <a:t>Exemplos são as entidades que compõe o grupo do “S”: SENAC, SENAI, SESI, SESC. Assim, podem ser fundações, sociedades civis ou associações.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200" dirty="0"/>
              <a:t>A autorização legal se explica em razão da contribuição social (princípio da legalidade)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200" dirty="0"/>
              <a:t>Fiscalizados pelo ente público.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200" dirty="0"/>
              <a:t>O Estado apenas fomenta. Não há prestação de serviço público delegado.</a:t>
            </a:r>
          </a:p>
          <a:p>
            <a:pPr algn="just"/>
            <a:r>
              <a:rPr lang="pt-BR" sz="1200" b="1" dirty="0"/>
              <a:t>Organizações Sociais</a:t>
            </a:r>
            <a:r>
              <a:rPr lang="pt-BR" sz="1200" dirty="0"/>
              <a:t>: são pessoas jurídicas de direito privado, sem fins lucrativos, instituídas pela iniciativa de particulares e que recebem a </a:t>
            </a:r>
            <a:r>
              <a:rPr lang="pt-BR" sz="1200" b="1" u="sng" dirty="0"/>
              <a:t>delegação do Poder Público</a:t>
            </a:r>
            <a:r>
              <a:rPr lang="pt-BR" sz="1200" dirty="0"/>
              <a:t>, mediante </a:t>
            </a:r>
            <a:r>
              <a:rPr lang="pt-BR" sz="1200" u="sng" dirty="0"/>
              <a:t>contrato de gestão</a:t>
            </a:r>
            <a:r>
              <a:rPr lang="pt-BR" sz="1200" dirty="0"/>
              <a:t>, para o </a:t>
            </a:r>
            <a:r>
              <a:rPr lang="pt-BR" sz="1200" b="1" dirty="0"/>
              <a:t>desempenho de serviço público de natureza social </a:t>
            </a:r>
            <a:r>
              <a:rPr lang="pt-BR" sz="1200" dirty="0"/>
              <a:t>(</a:t>
            </a:r>
            <a:r>
              <a:rPr lang="pt-BR" sz="1200" dirty="0" err="1"/>
              <a:t>ex</a:t>
            </a:r>
            <a:r>
              <a:rPr lang="pt-BR" sz="1200" dirty="0"/>
              <a:t>: ensino, pesquisa científica, desenvolvimento tecnológico, proteção e preservação do meio ambiente, cultura e saúde).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1200" dirty="0"/>
              <a:t>A outorga de qualificação é </a:t>
            </a:r>
            <a:r>
              <a:rPr lang="pt-BR" sz="1200" b="1" u="sng" dirty="0"/>
              <a:t>decisão </a:t>
            </a:r>
            <a:r>
              <a:rPr lang="pt-BR" sz="1200" b="1" i="1" u="sng" dirty="0"/>
              <a:t>discricionária </a:t>
            </a:r>
            <a:r>
              <a:rPr lang="pt-BR" sz="1200" i="1" dirty="0"/>
              <a:t>perante o órgão ou ministério responsável.</a:t>
            </a:r>
            <a:r>
              <a:rPr lang="pt-BR" sz="1200" dirty="0"/>
              <a:t> Há um </a:t>
            </a:r>
            <a:r>
              <a:rPr lang="pt-BR" sz="1200" i="1" dirty="0"/>
              <a:t>contrato de gestão</a:t>
            </a:r>
            <a:r>
              <a:rPr lang="pt-BR" sz="1200" dirty="0"/>
              <a:t> aprovado pelo Ministro de Estado ou outra autoridade supervisora da área de atuação da entidade. A qualificação pode também ser retirada desde que haja processo administrativo</a:t>
            </a:r>
          </a:p>
          <a:p>
            <a:pPr lvl="0" algn="just"/>
            <a:r>
              <a:rPr lang="pt-BR" sz="1200" dirty="0"/>
              <a:t> Lei nº 9.637/98 – “a</a:t>
            </a:r>
            <a:r>
              <a:rPr lang="pt-BR" altLang="pt-BR" sz="1200" dirty="0"/>
              <a:t>rt. 5o Para os efeitos desta Lei, entende-se por contrato de gestão o instrumento firmado entre o Poder Público e a entidade qualificada como organização social, com vistas à formação de parceria entre as partes para fomento e execução de atividades relativas às áreas relacionadas no art. 1o.”</a:t>
            </a:r>
          </a:p>
        </p:txBody>
      </p:sp>
    </p:spTree>
    <p:extLst>
      <p:ext uri="{BB962C8B-B14F-4D97-AF65-F5344CB8AC3E}">
        <p14:creationId xmlns:p14="http://schemas.microsoft.com/office/powerpoint/2010/main" val="234225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terceiro setor - III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/>
              <a:t>Organizações da Sociedade Civil de Interesse Público (</a:t>
            </a:r>
            <a:r>
              <a:rPr lang="pt-BR" b="1" dirty="0" err="1"/>
              <a:t>OSCIP’s</a:t>
            </a:r>
            <a:r>
              <a:rPr lang="pt-BR" b="1" dirty="0"/>
              <a:t>)</a:t>
            </a:r>
            <a:r>
              <a:rPr lang="pt-BR" dirty="0"/>
              <a:t>: “</a:t>
            </a:r>
            <a:r>
              <a:rPr lang="pt-BR" i="1" dirty="0"/>
              <a:t>constitui uma qualificação jurídica dada a pessoas jurídicas de direito privado, sem fins lucrativos, instituídas por iniciativa de particulares, para desempenhar serviços sociais não exclusivos do Estado com incentivo e fiscalização pelo Poder Público, mediante vínculo jurídico instituído por meio de termo de parceria” (</a:t>
            </a:r>
            <a:r>
              <a:rPr lang="pt-BR" dirty="0"/>
              <a:t>PIETRO, DI, Maria Zanella. Direito Administrativo, 30ª edição. Forense, 2017. P. 651</a:t>
            </a:r>
            <a:r>
              <a:rPr lang="pt-BR" i="1" dirty="0"/>
              <a:t>)</a:t>
            </a:r>
            <a:r>
              <a:rPr lang="pt-BR" dirty="0"/>
              <a:t>.</a:t>
            </a:r>
            <a:endParaRPr lang="pt-BR" i="1" dirty="0"/>
          </a:p>
          <a:p>
            <a:pPr algn="just"/>
            <a:r>
              <a:rPr lang="pt-BR" b="1" dirty="0"/>
              <a:t>Objeto</a:t>
            </a:r>
            <a:r>
              <a:rPr lang="pt-BR" dirty="0"/>
              <a:t>: art. 3.º da Lei 9.790/1999</a:t>
            </a:r>
          </a:p>
          <a:p>
            <a:pPr algn="just"/>
            <a:r>
              <a:rPr lang="pt-BR" b="1" dirty="0"/>
              <a:t>Vedações</a:t>
            </a:r>
            <a:r>
              <a:rPr lang="pt-BR" dirty="0"/>
              <a:t>: art. 2.º da Lei 9.790/1999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i="1" dirty="0"/>
              <a:t>Nunca será concedida para</a:t>
            </a:r>
            <a:r>
              <a:rPr lang="pt-BR" dirty="0"/>
              <a:t>: a) sociedades comerciais; b) sindicatos; c) instituições religiosas; d) organizações partidárias; e) entidades de benefício mútuo; f) entidades que comercializam planos de saúde; g) instituições hospitalares privadas; h) escolas privadas; i) organizações sociais; j) cooperativas; k) fundações públicas; l) criadas por órgão público ou fundações públicas; m) organizações creditícias vinculada ao sistema financeiro nacional.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494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terceiro setor - IV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/>
              <a:t>Entidades de apoio de apoio</a:t>
            </a:r>
            <a:r>
              <a:rPr lang="pt-BR" dirty="0"/>
              <a:t>: “São entidades de apoio as pessoas jurídicas de </a:t>
            </a:r>
            <a:r>
              <a:rPr lang="pt-BR" u="sng" dirty="0"/>
              <a:t>direito privado</a:t>
            </a:r>
            <a:r>
              <a:rPr lang="pt-BR" dirty="0"/>
              <a:t>, sem fins lucrativos, instituídas por </a:t>
            </a:r>
            <a:r>
              <a:rPr lang="pt-BR" b="1" u="sng" dirty="0"/>
              <a:t>servidores públicos</a:t>
            </a:r>
            <a:r>
              <a:rPr lang="pt-BR" dirty="0"/>
              <a:t>, porém em nome próprio, sob a forma de fundação, associação ou cooperativa, para a prestação, em caráter privado, de </a:t>
            </a:r>
            <a:r>
              <a:rPr lang="pt-BR" b="1" u="sng" dirty="0"/>
              <a:t>serviços sociais não exclusivos do Estado</a:t>
            </a:r>
            <a:r>
              <a:rPr lang="pt-BR" dirty="0"/>
              <a:t>, mantendo vínculo jurídico com entidades da Administração Direta ou Indireta, em regra por meio de convênio”. (PIETRO, DI, Maria Zanella. Direito Administrativo, 30ª edição. Forense, 2017. P. 636).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Dica:  Lei 13.019/2014 – Marco regulatório sobre o tema.</a:t>
            </a:r>
          </a:p>
        </p:txBody>
      </p:sp>
    </p:spTree>
    <p:extLst>
      <p:ext uri="{BB962C8B-B14F-4D97-AF65-F5344CB8AC3E}">
        <p14:creationId xmlns:p14="http://schemas.microsoft.com/office/powerpoint/2010/main" val="389873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Administração Direta e Indireta;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Aspectos gerais da Administração Direta;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Autarquias;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Empresas públicas e sociedades de economia mista;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Fundações públicas;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Pessoas jurídicas vinculadas ao Estado.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129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A Administração Pública Direta e Indireta – Noções preliminares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Desconcentração/Concentração (órgãos) e Descentralização/Centralização (pessoas jurídicas).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/>
              <a:t>Personalidade jurídica: órgãos públicos x pessoas jurídicas de direito público.</a:t>
            </a:r>
          </a:p>
          <a:p>
            <a:pPr algn="just"/>
            <a:r>
              <a:rPr lang="pt-BR" dirty="0"/>
              <a:t>Foco no sentido subjetivo, formal ou orgânico.</a:t>
            </a:r>
          </a:p>
          <a:p>
            <a:pPr algn="just"/>
            <a:r>
              <a:rPr lang="pt-BR" dirty="0"/>
              <a:t>Diplomas legislativos: art. 37, caput, da CRFB e art. 4.º do DL 200/1967.</a:t>
            </a:r>
          </a:p>
          <a:p>
            <a:pPr algn="just"/>
            <a:r>
              <a:rPr lang="pt-BR" dirty="0"/>
              <a:t>Entes da Administração Pública </a:t>
            </a:r>
            <a:r>
              <a:rPr lang="pt-BR" u="sng" dirty="0"/>
              <a:t>Direta</a:t>
            </a:r>
            <a:r>
              <a:rPr lang="pt-BR" dirty="0"/>
              <a:t>: União, Estados, Municípios e Distrito Federal.</a:t>
            </a:r>
          </a:p>
          <a:p>
            <a:pPr algn="just"/>
            <a:r>
              <a:rPr lang="pt-BR" dirty="0"/>
              <a:t>Entes da Administração Pública </a:t>
            </a:r>
            <a:r>
              <a:rPr lang="pt-BR" u="sng" dirty="0"/>
              <a:t>Indireta</a:t>
            </a:r>
            <a:r>
              <a:rPr lang="pt-BR" dirty="0"/>
              <a:t> (princípios da reserva legal, da especialidade e controle – José dos Santos Carvalho Filho): Autarquias, Empresas Públicas, Sociedades de Economia Mista e Fundações.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/>
              <a:t>Atenção! a Lei nº 11.107/05 criou uma pessoa jurídica chamada de associação pública, alterando o art. 41, IV, do CC/02. Trata-se de uma espécie de autarquia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/>
              <a:t>Delegação: contratual (concessionárias/permissionárias) ou legal (Administração Pública Indireta).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866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Autarquias - 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b="1" dirty="0"/>
              <a:t>Definição</a:t>
            </a:r>
            <a:r>
              <a:rPr lang="pt-BR" dirty="0"/>
              <a:t>: trata-se de uma pessoa jurídica de </a:t>
            </a:r>
            <a:r>
              <a:rPr lang="pt-BR" b="1" i="1" u="sng" dirty="0"/>
              <a:t>direito público </a:t>
            </a:r>
            <a:r>
              <a:rPr lang="pt-BR" dirty="0"/>
              <a:t>(regime público), integrante da Administração Indireta, </a:t>
            </a:r>
            <a:r>
              <a:rPr lang="pt-BR" b="1" i="1" u="sng" dirty="0"/>
              <a:t>criada por lei</a:t>
            </a:r>
            <a:r>
              <a:rPr lang="pt-BR" b="1" u="sng" dirty="0"/>
              <a:t> </a:t>
            </a:r>
            <a:r>
              <a:rPr lang="pt-BR" dirty="0"/>
              <a:t>para desempenhar próprias do Estado. </a:t>
            </a:r>
            <a:r>
              <a:rPr lang="pt-BR" dirty="0" err="1"/>
              <a:t>Ex</a:t>
            </a:r>
            <a:r>
              <a:rPr lang="pt-BR" dirty="0"/>
              <a:t>: INSS e BACEN.</a:t>
            </a:r>
          </a:p>
          <a:p>
            <a:pPr algn="just"/>
            <a:r>
              <a:rPr lang="pt-BR" dirty="0"/>
              <a:t>Vide Art. 5º, I do Decreto 200/67.</a:t>
            </a:r>
          </a:p>
          <a:p>
            <a:pPr algn="just"/>
            <a:r>
              <a:rPr lang="pt-BR" dirty="0"/>
              <a:t>Autarquias institucionais e territoriais.</a:t>
            </a:r>
          </a:p>
          <a:p>
            <a:pPr algn="just"/>
            <a:r>
              <a:rPr lang="pt-BR" dirty="0"/>
              <a:t>Lei criadora e personalidade jurídica. Extinção por lei.</a:t>
            </a:r>
          </a:p>
          <a:p>
            <a:pPr algn="just"/>
            <a:r>
              <a:rPr lang="pt-BR" b="1" dirty="0"/>
              <a:t>Características</a:t>
            </a:r>
            <a:r>
              <a:rPr lang="pt-BR" dirty="0"/>
              <a:t>: (I) regime do pessoal (estatutário regra); (II) autonomia (“independência” hierárquica); (III) imunidade de impostos; (IV) bens públicos; (V) praticam atos administrativos e celebram contratos administrativos; (VI) prerrogativas processuais semelhantes àquelas da Fazenda Pública; (VII) responsabilidade objetiva e direta (subsidiária é a do ente). </a:t>
            </a:r>
          </a:p>
          <a:p>
            <a:pPr algn="just"/>
            <a:r>
              <a:rPr lang="pt-BR" b="1" dirty="0"/>
              <a:t>Classificações</a:t>
            </a:r>
            <a:r>
              <a:rPr lang="pt-BR" dirty="0"/>
              <a:t>: a doutrina costuma analisar as autarquias sob diversos enfoques, citando-se, por exemplo: (I) quanto ao nível federativo; (II) quanto ao objeto; (III) quanto ao regime jurídico.</a:t>
            </a:r>
          </a:p>
          <a:p>
            <a:pPr lvl="0" algn="just"/>
            <a:r>
              <a:rPr lang="pt-BR" b="1" dirty="0"/>
              <a:t>Observação 1</a:t>
            </a:r>
            <a:r>
              <a:rPr lang="pt-BR" dirty="0"/>
              <a:t>: Súmula do STJ nº 497: “</a:t>
            </a:r>
            <a:r>
              <a:rPr lang="pt-BR" i="1" dirty="0"/>
              <a:t>os créditos de autarquias federais preferem os créditos da Fazenda estadual, desde que coexistam penhoras sobre o mesmo bem</a:t>
            </a:r>
            <a:r>
              <a:rPr lang="pt-BR" dirty="0"/>
              <a:t>”.</a:t>
            </a:r>
          </a:p>
          <a:p>
            <a:pPr algn="just"/>
            <a:r>
              <a:rPr lang="pt-BR" b="1" dirty="0"/>
              <a:t>Observação 2: </a:t>
            </a:r>
            <a:r>
              <a:rPr lang="pt-BR" dirty="0"/>
              <a:t>Súmula Vinculante nº 27 “</a:t>
            </a:r>
            <a:r>
              <a:rPr lang="pt-BR" i="1" dirty="0"/>
              <a:t>Compete à Justiça estadual julgar causas entre consumidor e concessionária de serviço público de telefonia, quando a ANATEL não seja litisconsorte passiva necessária, assistente, nem opoente</a:t>
            </a:r>
            <a:r>
              <a:rPr lang="pt-BR" dirty="0"/>
              <a:t>”.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604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Autarquias - 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Classificação quanto ao regime jurídico:</a:t>
            </a:r>
          </a:p>
          <a:p>
            <a:pPr algn="just">
              <a:buFont typeface="+mj-lt"/>
              <a:buAutoNum type="arabicPeriod"/>
            </a:pPr>
            <a:r>
              <a:rPr lang="pt-BR" b="1" dirty="0"/>
              <a:t>Autarquias comuns</a:t>
            </a:r>
            <a:r>
              <a:rPr lang="pt-BR" dirty="0"/>
              <a:t>: responsáveis pela execução de atividades administrativas tradicionais e típicas de Estado</a:t>
            </a:r>
          </a:p>
          <a:p>
            <a:pPr algn="just">
              <a:buFont typeface="+mj-lt"/>
              <a:buAutoNum type="arabicPeriod"/>
            </a:pPr>
            <a:r>
              <a:rPr lang="pt-BR" b="1" dirty="0"/>
              <a:t>Autarquias especiais</a:t>
            </a:r>
            <a:r>
              <a:rPr lang="pt-BR" dirty="0"/>
              <a:t>: dotadas de características que lhes conferem maior autonomia.</a:t>
            </a:r>
          </a:p>
          <a:p>
            <a:pPr marL="0" indent="0" algn="just">
              <a:buNone/>
            </a:pPr>
            <a:r>
              <a:rPr lang="pt-BR" u="sng" dirty="0"/>
              <a:t>Agências executivas</a:t>
            </a:r>
            <a:r>
              <a:rPr lang="pt-BR" dirty="0"/>
              <a:t>: </a:t>
            </a:r>
            <a:r>
              <a:rPr lang="pt-BR" b="1" dirty="0"/>
              <a:t>qualificação</a:t>
            </a:r>
            <a:r>
              <a:rPr lang="pt-BR" dirty="0"/>
              <a:t> que pode ser atribuída tanto para fundação como para autarquias que (I) celebrarem </a:t>
            </a:r>
            <a:r>
              <a:rPr lang="pt-BR" b="1" dirty="0"/>
              <a:t>contrato de gestão</a:t>
            </a:r>
            <a:r>
              <a:rPr lang="pt-BR" dirty="0"/>
              <a:t> (são colocadas metas, padrões) com o respectivo Ministério supervisor e (II) possuam plano de estratégico de reestruturação e de desenvolvimento institucional. Vide </a:t>
            </a:r>
            <a:r>
              <a:rPr lang="pt-BR" dirty="0" err="1"/>
              <a:t>arts</a:t>
            </a:r>
            <a:r>
              <a:rPr lang="pt-BR" dirty="0"/>
              <a:t>. 51 e 52 da Lei 9.649/1998</a:t>
            </a:r>
          </a:p>
          <a:p>
            <a:pPr marL="0" indent="0" algn="just">
              <a:buNone/>
            </a:pPr>
            <a:r>
              <a:rPr lang="pt-BR" u="sng" dirty="0"/>
              <a:t>Agências reguladoras</a:t>
            </a:r>
            <a:r>
              <a:rPr lang="pt-BR" dirty="0"/>
              <a:t>: autarquias que </a:t>
            </a:r>
            <a:r>
              <a:rPr lang="pt-BR" b="1" dirty="0"/>
              <a:t>regulamentam (poder normativo técnico) </a:t>
            </a:r>
            <a:r>
              <a:rPr lang="pt-BR" dirty="0"/>
              <a:t>o desempenho de certas atividades econômicas ou a prestação de serviços públicos.</a:t>
            </a:r>
          </a:p>
          <a:p>
            <a:pPr marL="0" indent="0" algn="just">
              <a:buNone/>
            </a:pPr>
            <a:r>
              <a:rPr lang="pt-BR" u="sng" dirty="0"/>
              <a:t>Associações públicas</a:t>
            </a:r>
            <a:r>
              <a:rPr lang="pt-BR" dirty="0"/>
              <a:t>: autarquias instituídas para gerir consórcios públicos e integrantes da Administração Indireta de todos os Entes federados consorciados. Vide Lei 11.107/2005</a:t>
            </a:r>
          </a:p>
        </p:txBody>
      </p:sp>
    </p:spTree>
    <p:extLst>
      <p:ext uri="{BB962C8B-B14F-4D97-AF65-F5344CB8AC3E}">
        <p14:creationId xmlns:p14="http://schemas.microsoft.com/office/powerpoint/2010/main" val="48518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Fundações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b="1" dirty="0"/>
              <a:t>Definição</a:t>
            </a:r>
            <a:r>
              <a:rPr lang="pt-BR" dirty="0"/>
              <a:t>: “fundações estatais podem ser conceituadas como entidades administrativas de direito público, quando necessário o exercício de poder de autoridade, ou de direito privado, nas demais hipóteses, integrantes da Administração Indireta e instituídas para o exercício de atividades sociais, sem intuito lucrativo.” (OLIVEIRA, Rafael Rezende. </a:t>
            </a:r>
            <a:r>
              <a:rPr lang="pt-BR" i="1" dirty="0"/>
              <a:t>Curso de Direito Administrativo, 5ª edição</a:t>
            </a:r>
            <a:r>
              <a:rPr lang="pt-BR" dirty="0"/>
              <a:t>. Método, 2017. P. 141).</a:t>
            </a:r>
          </a:p>
          <a:p>
            <a:pPr algn="just"/>
            <a:r>
              <a:rPr lang="pt-BR" dirty="0"/>
              <a:t>Existem fundações privadas (art. 44, III, CC/02). E no âmbito do direito público?</a:t>
            </a:r>
          </a:p>
          <a:p>
            <a:pPr algn="just"/>
            <a:r>
              <a:rPr lang="pt-BR" dirty="0"/>
              <a:t>Natureza pública ou privada? Depende da opção legislativa.</a:t>
            </a:r>
          </a:p>
          <a:p>
            <a:pPr algn="just"/>
            <a:r>
              <a:rPr lang="pt-BR" b="1" dirty="0"/>
              <a:t>Criação</a:t>
            </a:r>
            <a:r>
              <a:rPr lang="pt-BR" dirty="0"/>
              <a:t>: autorizada ou instituída. Depende.</a:t>
            </a:r>
          </a:p>
          <a:p>
            <a:pPr algn="just"/>
            <a:r>
              <a:rPr lang="pt-BR" b="1" dirty="0"/>
              <a:t>Extinção</a:t>
            </a:r>
            <a:r>
              <a:rPr lang="pt-BR" dirty="0"/>
              <a:t>: autorizada ou instituída. Depende.</a:t>
            </a:r>
          </a:p>
          <a:p>
            <a:pPr algn="just"/>
            <a:r>
              <a:rPr lang="pt-BR" b="1" dirty="0"/>
              <a:t>Objeto: </a:t>
            </a:r>
            <a:r>
              <a:rPr lang="pt-BR" dirty="0"/>
              <a:t>as fundações exercem finalidades não lucrativas e socialmente relevantes.</a:t>
            </a:r>
          </a:p>
          <a:p>
            <a:pPr marL="0" indent="0" algn="just">
              <a:buNone/>
            </a:pPr>
            <a:r>
              <a:rPr lang="pt-BR" dirty="0"/>
              <a:t>Objeto das fundações privadas (Parágrafo Único do art. 62, CC/02) e objeto das fundações estatais: Polêmica – lei complementar (privada) e lei ordinária (pública).</a:t>
            </a:r>
          </a:p>
          <a:p>
            <a:pPr algn="just"/>
            <a:r>
              <a:rPr lang="pt-BR" b="1" dirty="0"/>
              <a:t>Características</a:t>
            </a:r>
            <a:r>
              <a:rPr lang="pt-BR" dirty="0"/>
              <a:t>: (I) regime de pessoal – depende; (II) patrimônio – depende; (III) atos e contratos (depende).</a:t>
            </a:r>
          </a:p>
        </p:txBody>
      </p:sp>
    </p:spTree>
    <p:extLst>
      <p:ext uri="{BB962C8B-B14F-4D97-AF65-F5344CB8AC3E}">
        <p14:creationId xmlns:p14="http://schemas.microsoft.com/office/powerpoint/2010/main" val="73588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Empresas estatais:</a:t>
            </a:r>
            <a:br>
              <a:rPr lang="pt-BR" dirty="0"/>
            </a:br>
            <a:r>
              <a:rPr lang="pt-BR" dirty="0"/>
              <a:t>Empresas Públicas e Sociedades de Economia Mista - 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Significado: empresas estatais compreendem as entidades estatais sob acionário do Estado, englobando as </a:t>
            </a:r>
            <a:r>
              <a:rPr lang="pt-BR" u="sng" dirty="0"/>
              <a:t>empresas públicas</a:t>
            </a:r>
            <a:r>
              <a:rPr lang="pt-BR" dirty="0"/>
              <a:t>, as </a:t>
            </a:r>
            <a:r>
              <a:rPr lang="pt-BR" u="sng" dirty="0"/>
              <a:t>sociedades de economia mista</a:t>
            </a:r>
            <a:r>
              <a:rPr lang="pt-BR" dirty="0"/>
              <a:t>, suas </a:t>
            </a:r>
            <a:r>
              <a:rPr lang="pt-BR" u="sng" dirty="0"/>
              <a:t>subsidiárias </a:t>
            </a:r>
            <a:r>
              <a:rPr lang="pt-BR" dirty="0"/>
              <a:t>e as </a:t>
            </a:r>
            <a:r>
              <a:rPr lang="pt-BR" u="sng" dirty="0"/>
              <a:t>demais sociedades controladas pelo Estado</a:t>
            </a:r>
            <a:r>
              <a:rPr lang="pt-BR" dirty="0"/>
              <a:t>. O objetivo aqui sempre será </a:t>
            </a:r>
            <a:r>
              <a:rPr lang="pt-BR" b="1" dirty="0"/>
              <a:t>lucrativo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Tratamento conjunto em conjunto em razão das diversas semelhanças.</a:t>
            </a:r>
          </a:p>
          <a:p>
            <a:pPr algn="just"/>
            <a:r>
              <a:rPr lang="pt-BR" dirty="0"/>
              <a:t>Conceitos e exemplos.</a:t>
            </a:r>
          </a:p>
          <a:p>
            <a:pPr algn="just"/>
            <a:r>
              <a:rPr lang="pt-BR" b="1" dirty="0"/>
              <a:t>Regime jurídico</a:t>
            </a:r>
            <a:r>
              <a:rPr lang="pt-BR" dirty="0"/>
              <a:t>: híbrido. Art. 173, §3º: “</a:t>
            </a:r>
            <a:r>
              <a:rPr lang="pt-BR" i="1" dirty="0"/>
              <a:t>§ 3º A lei regulamentará as relações da empresa pública com o Estado e a sociedade</a:t>
            </a:r>
            <a:r>
              <a:rPr lang="pt-BR" dirty="0"/>
              <a:t>”. Depois de longa espera: Lei 13.303/2016.</a:t>
            </a:r>
          </a:p>
          <a:p>
            <a:pPr algn="just"/>
            <a:r>
              <a:rPr lang="pt-BR" b="1" dirty="0"/>
              <a:t>Exceção (diferenças)</a:t>
            </a:r>
            <a:r>
              <a:rPr lang="pt-BR" dirty="0"/>
              <a:t>: (I) composição do capital, (II) forma societária e (III) foro competente para o processo e julgamento dos litígios.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/>
              <a:t>Atenção: </a:t>
            </a:r>
            <a:r>
              <a:rPr lang="pt-BR" b="1" dirty="0"/>
              <a:t>Súmula 556/STF:</a:t>
            </a:r>
            <a:r>
              <a:rPr lang="pt-BR" dirty="0"/>
              <a:t> “</a:t>
            </a:r>
            <a:r>
              <a:rPr lang="pt-BR" i="1" dirty="0"/>
              <a:t>é competente a justiça comum para julgar as causas em que é parte sociedade de economia mista</a:t>
            </a:r>
            <a:r>
              <a:rPr lang="pt-BR" dirty="0"/>
              <a:t>”.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/>
              <a:t>Atenção: </a:t>
            </a:r>
            <a:r>
              <a:rPr lang="pt-BR" b="1" dirty="0"/>
              <a:t>Súmula 517/STF: “</a:t>
            </a:r>
            <a:r>
              <a:rPr lang="pt-BR" i="1" dirty="0"/>
              <a:t>as sociedades de economia mista só têm foro na Justiça Federal, quando a União intervém como assistente ou opoente</a:t>
            </a:r>
            <a:r>
              <a:rPr lang="pt-BR" dirty="0"/>
              <a:t>”.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/>
              <a:t>Atenção: </a:t>
            </a:r>
            <a:r>
              <a:rPr lang="pt-BR" b="1" dirty="0"/>
              <a:t>Súmula 42/STJ</a:t>
            </a:r>
            <a:r>
              <a:rPr lang="pt-BR" dirty="0"/>
              <a:t>: “</a:t>
            </a:r>
            <a:r>
              <a:rPr lang="pt-BR" i="1" dirty="0"/>
              <a:t>compete à Justiça Comum Estadual processar e julgar as causas cíveis em que é parte sociedade de economia mista e os crimes praticados em seu detrimento</a:t>
            </a:r>
            <a:r>
              <a:rPr lang="pt-BR" dirty="0"/>
              <a:t>”.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1609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Empresas estatais:</a:t>
            </a:r>
            <a:br>
              <a:rPr lang="pt-BR" dirty="0"/>
            </a:br>
            <a:r>
              <a:rPr lang="pt-BR" dirty="0"/>
              <a:t>Empresas Públicas e Sociedades de Economia Mista - 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51407"/>
            <a:ext cx="8596668" cy="388077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b="1" dirty="0"/>
              <a:t>Criação e extinção</a:t>
            </a:r>
            <a:r>
              <a:rPr lang="pt-BR" dirty="0"/>
              <a:t>: lei autoriza – atos – lei extingue. No que tange às subsidiárias, a autorização constar naquela primeira lei.</a:t>
            </a:r>
          </a:p>
          <a:p>
            <a:pPr algn="just"/>
            <a:r>
              <a:rPr lang="pt-BR" b="1" dirty="0"/>
              <a:t>Objeto: atividade econômica ou prestação de serviço público. Observe-se, contudo, que ambas implicam no “Estado  empresário”.</a:t>
            </a:r>
          </a:p>
          <a:p>
            <a:pPr algn="just"/>
            <a:r>
              <a:rPr lang="pt-BR" b="1" dirty="0"/>
              <a:t>OBSERVAÇÃO:</a:t>
            </a:r>
            <a:r>
              <a:rPr lang="pt-BR" dirty="0"/>
              <a:t> “</a:t>
            </a:r>
            <a:r>
              <a:rPr lang="pt-BR" i="1" dirty="0"/>
              <a:t>Art. 173. Ressalvados os casos previstos nesta Constituição, a exploração direta de atividade econômica pelo Estado só será permitida quando necessária aos imperativos da segurança nacional ou a relevante interesse coletivo, conforme definidos em lei</a:t>
            </a:r>
            <a:r>
              <a:rPr lang="pt-BR" dirty="0"/>
              <a:t>”. Em outros termos </a:t>
            </a:r>
            <a:r>
              <a:rPr lang="pt-BR" b="1" dirty="0"/>
              <a:t>A ATIVIDADE ESTATAL NA ECONOMIA É EXCEÇÃO E SE DARÁ POR UMA EMPRESA ESTATAL</a:t>
            </a:r>
            <a:r>
              <a:rPr lang="pt-BR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/>
              <a:t>Art. 27 DA Lei das Estatais: “</a:t>
            </a:r>
            <a:r>
              <a:rPr lang="pt-BR" i="1" dirty="0"/>
              <a:t>a empresa pública e a sociedade de economia mista terão a </a:t>
            </a:r>
            <a:r>
              <a:rPr lang="pt-BR" b="1" i="1" dirty="0"/>
              <a:t>função social </a:t>
            </a:r>
            <a:r>
              <a:rPr lang="pt-BR" i="1" dirty="0"/>
              <a:t>de realização do interesse coletivo ou de atendimento a imperativo da segurança nacional expressa no instrumento de autorização legal para a sua criação</a:t>
            </a:r>
            <a:r>
              <a:rPr lang="pt-BR" dirty="0"/>
              <a:t>”. </a:t>
            </a:r>
            <a:r>
              <a:rPr lang="pt-BR" b="1" dirty="0"/>
              <a:t>NOVA REGRA.</a:t>
            </a:r>
            <a:endParaRPr lang="pt-B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Regime jurídico:</a:t>
            </a:r>
            <a:r>
              <a:rPr lang="pt-BR" dirty="0"/>
              <a:t> híbrido (direito privado e público).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Regime de pessoal</a:t>
            </a:r>
            <a:r>
              <a:rPr lang="pt-BR" dirty="0"/>
              <a:t>: celetistas, contratados após concurso público.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Regime tributário</a:t>
            </a:r>
            <a:r>
              <a:rPr lang="pt-BR" dirty="0"/>
              <a:t>: depende (prestadoras de serviço públicos x atividade econômica).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Licitação</a:t>
            </a:r>
            <a:r>
              <a:rPr lang="pt-BR" dirty="0"/>
              <a:t>: regra! Exceção: art. 27 da Lei das Estatais.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Falência</a:t>
            </a:r>
            <a:r>
              <a:rPr lang="pt-BR" dirty="0"/>
              <a:t>: divergência doutrinária, em que pese o art. 2º, I da  Lei 11.101/2005.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/>
              <a:t>Responsabilidade civil: prestadoras de serviço público (objetiva) e atividade econômica (subjetiva).</a:t>
            </a:r>
          </a:p>
        </p:txBody>
      </p:sp>
    </p:spTree>
    <p:extLst>
      <p:ext uri="{BB962C8B-B14F-4D97-AF65-F5344CB8AC3E}">
        <p14:creationId xmlns:p14="http://schemas.microsoft.com/office/powerpoint/2010/main" val="2959215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terceiro setor - 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/>
              <a:t>Conceito</a:t>
            </a:r>
            <a:r>
              <a:rPr lang="pt-BR" dirty="0"/>
              <a:t>: o terceiro setor remete à ideia das entidades da sociedade civil (pessoas jurídicas de direito privado) </a:t>
            </a:r>
            <a:r>
              <a:rPr lang="pt-BR" b="1" u="sng" dirty="0"/>
              <a:t>sem fins lucrativos</a:t>
            </a:r>
            <a:r>
              <a:rPr lang="pt-BR" dirty="0"/>
              <a:t>, que desempenham atividades de interesse social, tendo uma </a:t>
            </a:r>
            <a:r>
              <a:rPr lang="pt-BR" b="1" u="sng" dirty="0"/>
              <a:t>formal de parceria com o Estado</a:t>
            </a:r>
            <a:r>
              <a:rPr lang="pt-BR" dirty="0"/>
              <a:t>.</a:t>
            </a:r>
          </a:p>
          <a:p>
            <a:pPr algn="just"/>
            <a:r>
              <a:rPr lang="pt-BR" b="1" dirty="0"/>
              <a:t>Fixação</a:t>
            </a:r>
            <a:r>
              <a:rPr lang="pt-BR" dirty="0"/>
              <a:t>: I) são criadas pela iniciativa privada; II) ausência de finalidade lucrativa; III) não integram a Administração Pública Indireta; IV) atividades de relevância social; V) vínculo com o Estado; VI) percepção de benefícios públicos.</a:t>
            </a:r>
          </a:p>
          <a:p>
            <a:pPr algn="just"/>
            <a:r>
              <a:rPr lang="pt-BR" b="1" dirty="0"/>
              <a:t>Tipos mais comuns</a:t>
            </a:r>
            <a:r>
              <a:rPr lang="pt-BR" dirty="0"/>
              <a:t>: (I) Serviços Sociais Autônomos (Sistema “S”), (III) as Organizações Sociais (“OS” - Lei 9.637/1998), (III) as Organizações da Sociedade Civil de Interesse Público (“OSCIP” - Lei 9.790/1999) e (IV) as fundações de apoio.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pt-BR" dirty="0"/>
              <a:t>Rol não exaustivo.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pt-BR" dirty="0"/>
              <a:t>Atenção: art. 327, §1º do CP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62626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1097</TotalTime>
  <Words>1853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Facetado</vt:lpstr>
      <vt:lpstr>DIREITO ADMINISTRATIVO</vt:lpstr>
      <vt:lpstr>APRESENTAÇÃO</vt:lpstr>
      <vt:lpstr>A Administração Pública Direta e Indireta – Noções preliminares</vt:lpstr>
      <vt:lpstr>Autarquias - I</vt:lpstr>
      <vt:lpstr>Autarquias - II</vt:lpstr>
      <vt:lpstr>Fundações</vt:lpstr>
      <vt:lpstr>Empresas estatais: Empresas Públicas e Sociedades de Economia Mista - I</vt:lpstr>
      <vt:lpstr>Empresas estatais: Empresas Públicas e Sociedades de Economia Mista - II</vt:lpstr>
      <vt:lpstr>O terceiro setor - I</vt:lpstr>
      <vt:lpstr>O terceiro setor - II</vt:lpstr>
      <vt:lpstr>O terceiro setor - III</vt:lpstr>
      <vt:lpstr>O terceiro setor - 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ADMINISTRATIVO</dc:title>
  <dc:creator>Marcelo</dc:creator>
  <cp:lastModifiedBy>Toneli</cp:lastModifiedBy>
  <cp:revision>98</cp:revision>
  <dcterms:created xsi:type="dcterms:W3CDTF">2018-01-31T01:25:45Z</dcterms:created>
  <dcterms:modified xsi:type="dcterms:W3CDTF">2018-04-08T14:23:45Z</dcterms:modified>
</cp:coreProperties>
</file>